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75" r:id="rId2"/>
    <p:sldId id="285" r:id="rId3"/>
    <p:sldId id="297" r:id="rId4"/>
    <p:sldId id="312" r:id="rId5"/>
    <p:sldId id="300" r:id="rId6"/>
    <p:sldId id="289" r:id="rId7"/>
    <p:sldId id="304" r:id="rId8"/>
    <p:sldId id="287" r:id="rId9"/>
    <p:sldId id="302" r:id="rId10"/>
    <p:sldId id="295" r:id="rId11"/>
    <p:sldId id="294" r:id="rId12"/>
    <p:sldId id="296" r:id="rId13"/>
    <p:sldId id="301" r:id="rId14"/>
    <p:sldId id="292" r:id="rId15"/>
    <p:sldId id="299" r:id="rId16"/>
    <p:sldId id="303" r:id="rId17"/>
    <p:sldId id="311" r:id="rId18"/>
    <p:sldId id="308" r:id="rId19"/>
    <p:sldId id="298" r:id="rId20"/>
    <p:sldId id="306" r:id="rId21"/>
    <p:sldId id="305" r:id="rId22"/>
    <p:sldId id="310" r:id="rId23"/>
    <p:sldId id="309" r:id="rId24"/>
    <p:sldId id="27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Baghel" initials="EB" lastIdx="1" clrIdx="0"/>
  <p:cmAuthor id="1" name="Vishal Arya" initials="" lastIdx="25" clrIdx="1"/>
  <p:cmAuthor id="2" name="Childs, Lauren M. (LARC-E3)[DEVELOP - Wise County (LaRC)]" initials="CLM(-WC(" lastIdx="10" clrIdx="2">
    <p:extLst>
      <p:ext uri="{19B8F6BF-5375-455C-9EA6-DF929625EA0E}">
        <p15:presenceInfo xmlns:p15="http://schemas.microsoft.com/office/powerpoint/2012/main" userId="S-1-5-21-330711430-3775241029-4075259233-64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3"/>
    <a:srgbClr val="FFFFFF"/>
    <a:srgbClr val="F418D5"/>
    <a:srgbClr val="41BD73"/>
    <a:srgbClr val="54C481"/>
    <a:srgbClr val="3BAB68"/>
    <a:srgbClr val="E9A149"/>
    <a:srgbClr val="F4901A"/>
    <a:srgbClr val="FFFF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81915" autoAdjust="0"/>
  </p:normalViewPr>
  <p:slideViewPr>
    <p:cSldViewPr snapToGrid="0">
      <p:cViewPr varScale="1">
        <p:scale>
          <a:sx n="86" d="100"/>
          <a:sy n="86" d="100"/>
        </p:scale>
        <p:origin x="540" y="96"/>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lickr.com/photos/shannon-s/14422500500/in/photolist-nYt5VJ-qSYna-xsVar9-6J2G5c-6J6JuJ-a1CGXH-bCRDzD-eVZxQf-4ZZyHW-4ZZyeW-4ZVqtF-4ZZBFL-aifgHC-eTti9H-6J2Dpp-4ZZCyd-4ZVpyH-nNgjMP-4ZVoEX-4ZVmsH-ahXShh-6JbDSQ-6J7yBM-4ZYa1f-6JbNwj-4ZZGYC-6J6HVJ-6J6HaC-6J2BV8-6J2C32-6J6JAS-6J6H1J-6J6Hju-6J6HFb-6J2DSv-6J2D1e-6J6J4w-ntZiAB-4ZVi9F-6J2DZF-6J6Hsd-6J2CKr-6J2BLK-6J6Jm3-nLrfXN-cez8zY-4Uo24Z-6J6LJY-6J6MYm-6J6L49"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xmrocks/3759181472/in/photolist-6JbMFE-6JbLHm-6J7Gtt-6J7MYv-6JbNSW-6JbNFs-6J7KG6-6J7LJT-6J7Jx4-6J7MDF-6JbPRS-6J7KSK-4ZZnYf-4ZZph1-4ZZoN9-5xNnLK-5xNmwT-6J7Ltx-6JbLVU-6J7L64-6JbNmq-6J7Gh2-6J7Jet-6J7Mj4-6J7M4Z-6JbN5C-6JbT1m-2JLKXH-6J7wmc-6JbA4S-6J7vRX-6JbAZo-6J7uWM-6J7zFX-6J7tMt-6JbDbq-6J7zYc-6JbEeL-6J7tUK-6J7vmk-6JbCA7-6Jbzfd-6J7wyV-6JbBFd-6Jbzq3-6J7vEx-6JbzDq-6JbDEq-6JbAqU-6JbyYJ"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nasa2explore/9366996364/in/photolist-3Mdf8a-3MicD5-3MhyFL-3MdShD-3MhVAG-3Miaqd-3MhVjQ-3MdCnn-3MhTUd-3MhUdj-3MdcDH-3MhUxL-3MdBAM-3MdBN6-3iEMY1-dwHknA-fgJiFj-fjDc9R-5xNhpv-5xTP2m-5xTNU9-5xSE9J-5xNkHP-5xSHA3-5xSDYQ-5xSGpw-5xPqgX-5xNjxM-3Rh9Y8-3iEN4o-3iApvP-3iApsD-3iENdy-3iApb2-3iENs1-3iEN2L-3iENg1-3iApAn-3iApyF-3iAtEK-3iENnb-3iApjv-41YnvS-3MhSPy-5xSDGf-5xSDmL-fgyXjx-fiPZkT-ffoZCE-ffp1o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Name</a:t>
            </a:r>
            <a:r>
              <a:rPr lang="en-US" baseline="0" dirty="0" smtClean="0"/>
              <a:t> introductions.</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007357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Images from June 23</a:t>
            </a:r>
            <a:r>
              <a:rPr lang="en-US" sz="1200" b="0" i="0" u="none" strike="noStrike" kern="1200" baseline="30000" dirty="0" smtClean="0">
                <a:solidFill>
                  <a:schemeClr val="tx1"/>
                </a:solidFill>
                <a:effectLst/>
                <a:latin typeface="+mn-lt"/>
                <a:ea typeface="+mn-ea"/>
                <a:cs typeface="+mn-cs"/>
              </a:rPr>
              <a:t>rd</a:t>
            </a:r>
            <a:r>
              <a:rPr lang="en-US" sz="1200" b="0" i="0" u="none" strike="noStrike" kern="1200" dirty="0" smtClean="0">
                <a:solidFill>
                  <a:schemeClr val="tx1"/>
                </a:solidFill>
                <a:effectLst/>
                <a:latin typeface="+mn-lt"/>
                <a:ea typeface="+mn-ea"/>
                <a:cs typeface="+mn-cs"/>
              </a:rPr>
              <a:t> 2015, July 23</a:t>
            </a:r>
            <a:r>
              <a:rPr lang="en-US" sz="1200" b="0" i="0" u="none" strike="noStrike" kern="1200" baseline="30000" dirty="0" smtClean="0">
                <a:solidFill>
                  <a:schemeClr val="tx1"/>
                </a:solidFill>
                <a:effectLst/>
                <a:latin typeface="+mn-lt"/>
                <a:ea typeface="+mn-ea"/>
                <a:cs typeface="+mn-cs"/>
              </a:rPr>
              <a:t>rd</a:t>
            </a:r>
            <a:r>
              <a:rPr lang="en-US" sz="1200" b="0" i="0" u="none" strike="noStrike" kern="1200" dirty="0" smtClean="0">
                <a:solidFill>
                  <a:schemeClr val="tx1"/>
                </a:solidFill>
                <a:effectLst/>
                <a:latin typeface="+mn-lt"/>
                <a:ea typeface="+mn-ea"/>
                <a:cs typeface="+mn-cs"/>
              </a:rPr>
              <a:t> and August 10</a:t>
            </a:r>
            <a:r>
              <a:rPr lang="en-US" sz="1200" b="0" i="0" u="none" strike="noStrike" kern="1200" baseline="30000" dirty="0" smtClean="0">
                <a:solidFill>
                  <a:schemeClr val="tx1"/>
                </a:solidFill>
                <a:effectLst/>
                <a:latin typeface="+mn-lt"/>
                <a:ea typeface="+mn-ea"/>
                <a:cs typeface="+mn-cs"/>
              </a:rPr>
              <a:t>th</a:t>
            </a:r>
            <a:r>
              <a:rPr lang="en-US" sz="1200" b="0" i="0" u="none" strike="noStrike" kern="1200" dirty="0" smtClean="0">
                <a:solidFill>
                  <a:schemeClr val="tx1"/>
                </a:solidFill>
                <a:effectLst/>
                <a:latin typeface="+mn-lt"/>
                <a:ea typeface="+mn-ea"/>
                <a:cs typeface="+mn-cs"/>
              </a:rPr>
              <a:t> were downloaded from Earth Explorer. The surface reflectance product was downloaded which has been corrected for both surface reflectance and some atmospheric interference. Two scenes were produced (14, 35 and 14, 36).</a:t>
            </a:r>
          </a:p>
          <a:p>
            <a:pPr rtl="0" fontAlgn="base"/>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Bands were composited in ArcGIS to produce images that were useful for classifying land use types. </a:t>
            </a:r>
          </a:p>
          <a:p>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797565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A digital elevation model is a commonly used data layer to assess elevations across a landscape. We used 3DEP (Digital Elevation Product) DEMs from the USGS. </a:t>
            </a:r>
          </a:p>
          <a:p>
            <a:pPr rtl="0" fontAlgn="base"/>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image shows percent slope which is sometimes more helpful than the DEM for easily identifying and highlighting areas of elevation change. </a:t>
            </a:r>
          </a:p>
          <a:p>
            <a:pPr rtl="0" fontAlgn="base"/>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DEM and Slope layers are useful for understanding the difference between forested wetlands and forests as they many times look similar on a Landsat or satellite image.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3890074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SSURGO is a large database of many different types of soil-related data obtained from USDA. </a:t>
            </a:r>
          </a:p>
          <a:p>
            <a:pPr rtl="0" fontAlgn="base"/>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We found that the Depth to Water Table and the Percent hydric soil was helpful in delineating differences between forests and forested wetland. </a:t>
            </a:r>
          </a:p>
          <a:p>
            <a:pPr rtl="0" fontAlgn="base"/>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Hydric soil is the anoxic soil which is inundated for part of the year and is the soil generally found in wetlands.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648641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smtClean="0">
                <a:solidFill>
                  <a:schemeClr val="tx1"/>
                </a:solidFill>
                <a:effectLst/>
                <a:latin typeface="+mn-lt"/>
                <a:ea typeface="+mn-ea"/>
                <a:cs typeface="+mn-cs"/>
              </a:rPr>
              <a:t>Cropscape</a:t>
            </a:r>
            <a:r>
              <a:rPr lang="en-US" sz="1200" b="0" i="0" u="none" strike="noStrike" kern="1200" dirty="0" smtClean="0">
                <a:solidFill>
                  <a:schemeClr val="tx1"/>
                </a:solidFill>
                <a:effectLst/>
                <a:latin typeface="+mn-lt"/>
                <a:ea typeface="+mn-ea"/>
                <a:cs typeface="+mn-cs"/>
              </a:rPr>
              <a:t> is another land use classification dataset available from the USDA which focuses on crop type. </a:t>
            </a:r>
          </a:p>
          <a:p>
            <a:pPr rtl="0" fontAlgn="base"/>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Although this is the main focus it also characterizes forest types, two categories of wetlands, woody wetlands and urban wetlands, and urban areas. </a:t>
            </a:r>
          </a:p>
          <a:p>
            <a:pPr rtl="0" fontAlgn="base"/>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This dataset was also a useful alternative to the C-CAP which could be used to cross reference areas or classes that were difficult to characterize.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901540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These are watershed boundaries and waterbody layers. They are useful for making images and understanding study area extent.</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3397169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opted to use a supervised land use classification because of the greater degree of control we could exert over the outcome and in order to utilize more ancillary data more easily. </a:t>
            </a:r>
          </a:p>
          <a:p>
            <a:endParaRPr lang="en-US" baseline="0" dirty="0" smtClean="0"/>
          </a:p>
          <a:p>
            <a:r>
              <a:rPr lang="en-US" baseline="0" dirty="0" smtClean="0"/>
              <a:t>To conduct the supervised classification, training sites were selected by outlining polygons using the Image Classification toolbar in ArcGIS and attributing polygons with a given land class. The screen grab is just for demonstration purposes. </a:t>
            </a: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4048944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pyramid graphic represents an approximation of the process we followed in selecting polygons. We started with those land types which were easiest to identify and worked our way up into delineating the types of wetlands. This was the most difficult group of classes to identify and the focus of our project.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3226107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ERDAS</a:t>
            </a:r>
            <a:r>
              <a:rPr lang="en-US" baseline="0" dirty="0" smtClean="0"/>
              <a:t> Imagine was used to generate random points and then points were referenced using ArcGIS and Google Earth as well as photos within this program.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Statistics were then calculated in excel and an overall accuracy of approximately 50% was generated for the full classification.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479210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principal result of the project was the LULC map produced from the training sites assembled in ArcGIS. This particular classification was produced in Google Earth Engine (GEE) using a composite of seven bands from Landsat 8 and a slope layer derived from 1/3 arc second </a:t>
            </a:r>
            <a:r>
              <a:rPr lang="en-US" sz="1200" kern="1200" dirty="0" err="1" smtClean="0">
                <a:solidFill>
                  <a:schemeClr val="tx1"/>
                </a:solidFill>
                <a:effectLst/>
                <a:latin typeface="+mn-lt"/>
                <a:ea typeface="+mn-ea"/>
                <a:cs typeface="+mn-cs"/>
              </a:rPr>
              <a:t>DEMs.</a:t>
            </a:r>
            <a:r>
              <a:rPr lang="en-US" sz="1200" kern="1200" dirty="0" smtClean="0">
                <a:solidFill>
                  <a:schemeClr val="tx1"/>
                </a:solidFill>
                <a:effectLst/>
                <a:latin typeface="+mn-lt"/>
                <a:ea typeface="+mn-ea"/>
                <a:cs typeface="+mn-cs"/>
              </a:rPr>
              <a:t> Samples of the results depicting the Great Dismal Swamp in Northern North Carolina.</a:t>
            </a:r>
            <a:endParaRPr lang="en-US" dirty="0" smtClean="0"/>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772518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goals of this project was to highlight certain areas that the team from last term identified as experiencing declines in wetland health. In order to show these areas a sample of our classification as well as the C-CAP was simply compared with their study focus areas to determine which types of wetland are identified as having declining wetland health.  </a:t>
            </a:r>
          </a:p>
          <a:p>
            <a:endParaRPr lang="en-US" dirty="0" smtClean="0"/>
          </a:p>
          <a:p>
            <a:r>
              <a:rPr lang="en-US" dirty="0" smtClean="0"/>
              <a:t>Image Credit: Shannon S. Perfect Ending. Currituck Sound, North Carolina. June 2014. Image Modified. </a:t>
            </a:r>
            <a:r>
              <a:rPr lang="en-US" sz="1200" u="sng" kern="1200" dirty="0" smtClean="0">
                <a:solidFill>
                  <a:schemeClr val="tx1"/>
                </a:solidFill>
                <a:effectLst/>
                <a:latin typeface="+mn-lt"/>
                <a:ea typeface="+mn-ea"/>
                <a:cs typeface="+mn-cs"/>
                <a:hlinkClick r:id="rId3"/>
              </a:rPr>
              <a:t>https://www.flickr.com/photos/shannon-s/14422500500/in/photolist-nYt5VJ-qSYna-xsVar9-6J2G5c-6J6JuJ-a1CGXH-bCRDzD-eVZxQf-4ZZyHW-4ZZyeW-4ZVqtF-4ZZBFL-aifgHC-eTti9H-6J2Dpp-4ZZCyd-4ZVpyH-nNgjMP-4ZVoEX-4ZVmsH-ahXShh-6JbDSQ-6J7yBM-4ZYa1f-6JbNwj-4ZZGYC-6J6HVJ-6J6HaC-6J2BV8-6J2C32-6J6JAS-6J6H1J-6J6Hju-6J6HFb-6J2DSv-6J2D1e-6J6J4w-ntZiAB-4ZVi9F-6J2DZF-6J6Hsd-6J2CKr-6J2BLK-6J6Jm3-nLrfXN-cez8zY-4Uo24Z-6J6LJY-6J6MYm-6J6L49</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41994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Study Area: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marL="0" lvl="0" indent="0">
              <a:buFont typeface="Arial" panose="020B0604020202020204" pitchFamily="34" charset="0"/>
              <a:buNone/>
            </a:pPr>
            <a:r>
              <a:rPr lang="en-US" sz="1200" b="1" u="sng" strike="noStrike" kern="1200" dirty="0" smtClean="0">
                <a:solidFill>
                  <a:schemeClr val="tx1"/>
                </a:solidFill>
                <a:effectLst/>
                <a:latin typeface="+mn-lt"/>
                <a:ea typeface="+mn-ea"/>
                <a:cs typeface="+mn-cs"/>
              </a:rPr>
              <a:t>Albemarle-Pamlico Estuarine System</a:t>
            </a:r>
          </a:p>
          <a:p>
            <a:pPr marL="0" lvl="0" indent="0">
              <a:buFont typeface="Arial" panose="020B0604020202020204" pitchFamily="34" charset="0"/>
              <a:buNone/>
            </a:pPr>
            <a:endParaRPr lang="en-US" sz="1200" b="1" u="sng" strike="noStrike"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u="none" strike="noStrike" kern="1200" dirty="0" smtClean="0">
                <a:solidFill>
                  <a:schemeClr val="tx1"/>
                </a:solidFill>
                <a:effectLst/>
                <a:latin typeface="+mn-lt"/>
                <a:ea typeface="+mn-ea"/>
                <a:cs typeface="+mn-cs"/>
              </a:rPr>
              <a:t>It is the largest </a:t>
            </a:r>
            <a:r>
              <a:rPr lang="en-US" sz="1200" u="none" strike="noStrike" kern="1200" dirty="0" err="1" smtClean="0">
                <a:solidFill>
                  <a:schemeClr val="tx1"/>
                </a:solidFill>
                <a:effectLst/>
                <a:latin typeface="+mn-lt"/>
                <a:ea typeface="+mn-ea"/>
                <a:cs typeface="+mn-cs"/>
              </a:rPr>
              <a:t>lagoonal</a:t>
            </a:r>
            <a:r>
              <a:rPr lang="en-US" sz="1200" u="none" strike="noStrike" kern="1200" dirty="0" smtClean="0">
                <a:solidFill>
                  <a:schemeClr val="tx1"/>
                </a:solidFill>
                <a:effectLst/>
                <a:latin typeface="+mn-lt"/>
                <a:ea typeface="+mn-ea"/>
                <a:cs typeface="+mn-cs"/>
              </a:rPr>
              <a:t> estuarine system in the United States</a:t>
            </a:r>
            <a:endParaRPr lang="en-US" u="none" strike="noStrike" dirty="0" smtClean="0">
              <a:effectLst/>
            </a:endParaRPr>
          </a:p>
          <a:p>
            <a:pPr marL="171450" lvl="0" indent="-171450">
              <a:buFont typeface="Arial" panose="020B0604020202020204" pitchFamily="34" charset="0"/>
              <a:buChar char="•"/>
            </a:pPr>
            <a:r>
              <a:rPr lang="en-US" sz="1200" u="none" strike="noStrike" kern="1200" dirty="0" smtClean="0">
                <a:solidFill>
                  <a:schemeClr val="tx1"/>
                </a:solidFill>
                <a:effectLst/>
                <a:latin typeface="+mn-lt"/>
                <a:ea typeface="+mn-ea"/>
                <a:cs typeface="+mn-cs"/>
              </a:rPr>
              <a:t> It consists of six river basins (Pamlico, Albemarle, Roanoke, Neuse, Cape Fear, Onslow Bay)</a:t>
            </a:r>
            <a:endParaRPr lang="en-US" u="none" strike="noStrike" dirty="0" smtClean="0">
              <a:effectLst/>
            </a:endParaRPr>
          </a:p>
          <a:p>
            <a:pPr marL="171450" lvl="0" indent="-171450">
              <a:buFont typeface="Arial" panose="020B0604020202020204" pitchFamily="34" charset="0"/>
              <a:buChar char="•"/>
            </a:pPr>
            <a:r>
              <a:rPr lang="en-US" sz="1200" u="none" strike="noStrike" kern="1200" dirty="0" smtClean="0">
                <a:solidFill>
                  <a:schemeClr val="tx1"/>
                </a:solidFill>
                <a:effectLst/>
                <a:latin typeface="+mn-lt"/>
                <a:ea typeface="+mn-ea"/>
                <a:cs typeface="+mn-cs"/>
              </a:rPr>
              <a:t>This project focuses on the Albemarle/Pamlico sounds watershed</a:t>
            </a:r>
            <a:endParaRPr lang="en-US" u="none" strike="noStrike" dirty="0" smtClean="0">
              <a:effectLst/>
            </a:endParaRPr>
          </a:p>
          <a:p>
            <a:pPr marL="171450" lvl="0" indent="-171450">
              <a:buFont typeface="Arial" panose="020B0604020202020204" pitchFamily="34" charset="0"/>
              <a:buChar char="•"/>
            </a:pPr>
            <a:r>
              <a:rPr lang="en-US" sz="1200" u="none" strike="noStrike" kern="1200" dirty="0" smtClean="0">
                <a:solidFill>
                  <a:schemeClr val="tx1"/>
                </a:solidFill>
                <a:effectLst/>
                <a:latin typeface="+mn-lt"/>
                <a:ea typeface="+mn-ea"/>
                <a:cs typeface="+mn-cs"/>
              </a:rPr>
              <a:t>The Study Period was from Spring 2015 to Fall 2015</a:t>
            </a:r>
            <a:endParaRPr lang="en-US" u="none" strike="noStrike" dirty="0" smtClean="0">
              <a:effectLst/>
            </a:endParaRP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866094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Shows</a:t>
            </a:r>
            <a:r>
              <a:rPr lang="en-US" sz="1200" kern="1200" baseline="0" dirty="0" smtClean="0">
                <a:solidFill>
                  <a:schemeClr val="tx1"/>
                </a:solidFill>
                <a:effectLst/>
                <a:latin typeface="+mn-lt"/>
                <a:ea typeface="+mn-ea"/>
                <a:cs typeface="+mn-cs"/>
              </a:rPr>
              <a:t> the location of the Great Dismal Swamp within the study area</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Relevant for the next slide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043617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of the principle uses of these results was to compare with the C-CAP product to highlight areas where our classifications differ from C-CAP, particularly in the wetland classes. The most prevalent differences found were in the classification of palustrine scrub/shrub wetlands by C-CAP when in reality much of this area should likely be defined as palustrine forested wetlands. Furthermore, there are large areas defined by C-CAP as grass or pasture which have been developed into urban or agricultural land.</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a few potential sources of error in this project. The first and likely most influential is human error. The team developed a methodology for identifying wetland class types to attempt to standardize the process, however, selection of training sites remains largely subjective to the analyst. The process leveraged a wide range of data to cross reference and any error in these layers could also present a compounding factor. There is also a high level of potential error in the classification mechanism when trying to identify classes which have such a similar spectral signature (e.g. forest and forested wetland). In a similar realm, influences of factors such as clouds have an impact on the classification and how the algorithm is able to identify classes on the ground.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2635674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our</a:t>
            </a:r>
            <a:r>
              <a:rPr lang="en-US" baseline="0" dirty="0" smtClean="0"/>
              <a:t> other goals was to attempt to identify the invasive species </a:t>
            </a:r>
            <a:r>
              <a:rPr lang="en-US" baseline="0" dirty="0" err="1" smtClean="0"/>
              <a:t>Phragmites</a:t>
            </a:r>
            <a:r>
              <a:rPr lang="en-US" baseline="0" dirty="0" smtClean="0"/>
              <a:t> </a:t>
            </a:r>
            <a:r>
              <a:rPr lang="en-US" baseline="0" dirty="0" err="1" smtClean="0"/>
              <a:t>Australis</a:t>
            </a:r>
            <a:r>
              <a:rPr lang="en-US" baseline="0" dirty="0" smtClean="0"/>
              <a:t>, a common reed found in riparian and near shore zones around the US. </a:t>
            </a:r>
          </a:p>
          <a:p>
            <a:endParaRPr lang="en-US" baseline="0" dirty="0" smtClean="0"/>
          </a:p>
          <a:p>
            <a:r>
              <a:rPr lang="en-US" baseline="0" dirty="0" smtClean="0"/>
              <a:t>We utilized Google Earth and georeferenced photos to identify areas where </a:t>
            </a:r>
            <a:r>
              <a:rPr lang="en-US" baseline="0" dirty="0" err="1" smtClean="0"/>
              <a:t>Phragmites</a:t>
            </a:r>
            <a:r>
              <a:rPr lang="en-US" baseline="0" dirty="0" smtClean="0"/>
              <a:t> grows and then we looked at those locations in ArcGIS at our Landsat composites to determine if there is a characteristic visual signature. We were able to potentially identify such a signature and the classification was successful in some areas in verifying the presence of </a:t>
            </a:r>
            <a:r>
              <a:rPr lang="en-US" baseline="0" dirty="0" err="1" smtClean="0"/>
              <a:t>Phragmites</a:t>
            </a:r>
            <a:r>
              <a:rPr lang="en-US" baseline="0" dirty="0" smtClean="0"/>
              <a:t>. It is shown in pink in the image to the left.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3777211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were able to identify some differences in classification between our results and C-CAP </a:t>
            </a:r>
          </a:p>
          <a:p>
            <a:endParaRPr lang="en-US" baseline="0" dirty="0" smtClean="0"/>
          </a:p>
          <a:p>
            <a:r>
              <a:rPr lang="en-US" baseline="0" dirty="0" err="1" smtClean="0"/>
              <a:t>Phragmites</a:t>
            </a:r>
            <a:r>
              <a:rPr lang="en-US" baseline="0" dirty="0" smtClean="0"/>
              <a:t> identification was successful in some areas but would require additional field verification for validation of our results on a wider scale and for supporting our methodology. </a:t>
            </a:r>
          </a:p>
          <a:p>
            <a:endParaRPr lang="en-US" baseline="0" dirty="0" smtClean="0"/>
          </a:p>
          <a:p>
            <a:r>
              <a:rPr lang="en-US" baseline="0" dirty="0" smtClean="0"/>
              <a:t>Like many projects, this one could have benefitted from additional ground truth data.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2326761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Acknowledge advisors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3651207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Status Of The Basin: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0"/>
            <a:r>
              <a:rPr lang="en-US" sz="1200" u="none" strike="noStrike" kern="1200" dirty="0" smtClean="0">
                <a:solidFill>
                  <a:schemeClr val="tx1"/>
                </a:solidFill>
                <a:effectLst/>
                <a:latin typeface="+mn-lt"/>
                <a:ea typeface="+mn-ea"/>
                <a:cs typeface="+mn-cs"/>
              </a:rPr>
              <a:t>There are two major threats to wetland extents/health:</a:t>
            </a:r>
          </a:p>
          <a:p>
            <a:pPr marL="228600" lvl="0" indent="-228600">
              <a:buFont typeface="+mj-lt"/>
              <a:buAutoNum type="arabicPeriod"/>
            </a:pPr>
            <a:r>
              <a:rPr lang="en-US" sz="1200" u="none" strike="noStrike" kern="1200" dirty="0" smtClean="0">
                <a:solidFill>
                  <a:schemeClr val="tx1"/>
                </a:solidFill>
                <a:effectLst/>
                <a:latin typeface="+mn-lt"/>
                <a:ea typeface="+mn-ea"/>
                <a:cs typeface="+mn-cs"/>
              </a:rPr>
              <a:t>Population growth- Population grew by 36% between 1990-2010.  This lead to land use change and leads to more Industrial and Agricultural runoff ending up in the system.</a:t>
            </a:r>
            <a:endParaRPr lang="en-US" u="none" strike="noStrike" dirty="0" smtClean="0">
              <a:effectLst/>
            </a:endParaRPr>
          </a:p>
          <a:p>
            <a:pPr marL="628650" lvl="1" indent="-171450">
              <a:buFont typeface="Arial" panose="020B0604020202020204" pitchFamily="34" charset="0"/>
              <a:buChar char="•"/>
            </a:pPr>
            <a:r>
              <a:rPr lang="en-US" sz="1200" u="none" strike="noStrike" kern="1200" dirty="0" smtClean="0">
                <a:solidFill>
                  <a:schemeClr val="tx1"/>
                </a:solidFill>
                <a:effectLst/>
                <a:latin typeface="+mn-lt"/>
                <a:ea typeface="+mn-ea"/>
                <a:cs typeface="+mn-cs"/>
              </a:rPr>
              <a:t>This Industrial and Agricultural runoff also effects water quality, causing a decrease in human health.</a:t>
            </a:r>
            <a:endParaRPr lang="en-US" u="none" strike="noStrike" dirty="0" smtClean="0">
              <a:effectLst/>
            </a:endParaRPr>
          </a:p>
          <a:p>
            <a:pPr marL="228600" lvl="0" indent="-228600">
              <a:buFont typeface="+mj-lt"/>
              <a:buAutoNum type="arabicPeriod"/>
            </a:pPr>
            <a:r>
              <a:rPr lang="en-US" sz="1200" u="none" strike="noStrike" kern="1200" dirty="0" smtClean="0">
                <a:solidFill>
                  <a:schemeClr val="tx1"/>
                </a:solidFill>
                <a:effectLst/>
                <a:latin typeface="+mn-lt"/>
                <a:ea typeface="+mn-ea"/>
                <a:cs typeface="+mn-cs"/>
              </a:rPr>
              <a:t>In addition, Climate change has triggered steady sea-level rise, causing Wetland deterioration at a rate of -3.3 feet/year (ibid).)</a:t>
            </a:r>
            <a:endParaRPr lang="en-US" u="none" strike="noStrike" dirty="0" smtClean="0">
              <a:effectLst/>
            </a:endParaRPr>
          </a:p>
          <a:p>
            <a:pPr marL="0" indent="0" rtl="0">
              <a:buFont typeface="Arial" panose="020B0604020202020204" pitchFamily="34" charset="0"/>
              <a:buNone/>
            </a:pPr>
            <a:endParaRPr lang="en-US" sz="1200" b="0" i="0" u="none" strike="noStrike"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u="none" strike="noStrike" kern="1200" dirty="0" smtClean="0">
                <a:solidFill>
                  <a:schemeClr val="tx1"/>
                </a:solidFill>
                <a:effectLst/>
                <a:latin typeface="+mn-lt"/>
                <a:ea typeface="+mn-ea"/>
                <a:cs typeface="+mn-cs"/>
              </a:rPr>
              <a:t>In order to ensure the preservation of these areas, an improved data set of the current extents and rates of deterioration of wetlands in the Albemarle/Pamlico Sounds watershed is needed to properly assess the possible future impact on the are</a:t>
            </a:r>
            <a:r>
              <a:rPr lang="en-US" sz="1200" u="none" strike="noStrike" kern="1200" baseline="0" dirty="0" smtClean="0">
                <a:solidFill>
                  <a:schemeClr val="tx1"/>
                </a:solidFill>
                <a:effectLst/>
                <a:latin typeface="+mn-lt"/>
                <a:ea typeface="+mn-ea"/>
                <a:cs typeface="+mn-cs"/>
              </a:rPr>
              <a:t>a and surrounding communities</a:t>
            </a:r>
            <a:r>
              <a:rPr lang="en-US" sz="1200" u="none" strike="noStrike" kern="1200" dirty="0" smtClean="0">
                <a:solidFill>
                  <a:schemeClr val="tx1"/>
                </a:solidFill>
                <a:effectLst/>
                <a:latin typeface="+mn-lt"/>
                <a:ea typeface="+mn-ea"/>
                <a:cs typeface="+mn-cs"/>
              </a:rPr>
              <a:t>.</a:t>
            </a:r>
          </a:p>
          <a:p>
            <a:pPr marL="0" indent="0" rtl="0">
              <a:buFont typeface="Arial" panose="020B0604020202020204" pitchFamily="34" charset="0"/>
              <a:buNone/>
            </a:pPr>
            <a:endParaRPr lang="en-US" sz="1200" b="0" i="0" u="none" strike="noStrike" kern="1200" dirty="0" smtClean="0">
              <a:solidFill>
                <a:schemeClr val="tx1"/>
              </a:solidFill>
              <a:effectLst/>
              <a:latin typeface="+mn-lt"/>
              <a:ea typeface="+mn-ea"/>
              <a:cs typeface="+mn-cs"/>
            </a:endParaRPr>
          </a:p>
          <a:p>
            <a:pPr marL="171450" indent="-171450" rtl="0">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pPr marL="0" indent="0" rtl="0">
              <a:buFont typeface="Arial" panose="020B0604020202020204" pitchFamily="34" charset="0"/>
              <a:buNone/>
            </a:pPr>
            <a:r>
              <a:rPr lang="en-US" sz="1200" b="0" i="0" u="none" strike="noStrike" kern="1200" dirty="0" smtClean="0">
                <a:solidFill>
                  <a:schemeClr val="tx1"/>
                </a:solidFill>
                <a:effectLst/>
                <a:latin typeface="+mn-lt"/>
                <a:ea typeface="+mn-ea"/>
                <a:cs typeface="+mn-cs"/>
              </a:rPr>
              <a:t>Image Credit: </a:t>
            </a:r>
            <a:r>
              <a:rPr lang="en-US" sz="1200" b="0" i="0" u="none" strike="noStrike" kern="1200" dirty="0" err="1" smtClean="0">
                <a:solidFill>
                  <a:schemeClr val="tx1"/>
                </a:solidFill>
                <a:effectLst/>
                <a:latin typeface="+mn-lt"/>
                <a:ea typeface="+mn-ea"/>
                <a:cs typeface="+mn-cs"/>
              </a:rPr>
              <a:t>sugargliding</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IMG_2446. </a:t>
            </a:r>
            <a:r>
              <a:rPr lang="en-US" sz="1200" b="0" i="0" u="none" strike="noStrike" kern="1200" baseline="0" dirty="0" smtClean="0">
                <a:solidFill>
                  <a:schemeClr val="tx1"/>
                </a:solidFill>
                <a:effectLst/>
                <a:latin typeface="+mn-lt"/>
                <a:ea typeface="+mn-ea"/>
                <a:cs typeface="+mn-cs"/>
              </a:rPr>
              <a:t>Outer Banks, North Carolina. July 2009. Image Modified. </a:t>
            </a:r>
            <a:r>
              <a:rPr lang="en-US" sz="1200" u="sng" kern="1200" dirty="0" smtClean="0">
                <a:solidFill>
                  <a:schemeClr val="tx1"/>
                </a:solidFill>
                <a:effectLst/>
                <a:latin typeface="+mn-lt"/>
                <a:ea typeface="+mn-ea"/>
                <a:cs typeface="+mn-cs"/>
                <a:hlinkClick r:id="rId3"/>
              </a:rPr>
              <a:t>https://www.flickr.com/photos/xmrocks/3759181472/in/photolist-6JbMFE-6JbLHm-6J7Gtt-6J7MYv-6JbNSW-6JbNFs-6J7KG6-6J7LJT-6J7Jx4-6J7MDF-6JbPRS-6J7KSK-4ZZnYf-4ZZph1-4ZZoN9-5xNnLK-5xNmwT-6J7Ltx-6JbLVU-6J7L64-6JbNmq-6J7Gh2-6J7Jet-6J7Mj4-6J7M4Z-6JbN5C-6JbT1m-2JLKXH-6J7wmc-6JbA4S-6J7vRX-6JbAZo-6J7uWM-6J7zFX-6J7tMt-6JbDbq-6J7zYc-6JbEeL-6J7tUK-6J7vmk-6JbCA7-6Jbzfd-6J7wyV-6JbBFd-6Jbzq3-6J7vEx-6JbzDq-6JbDEq-6JbAqU-6JbyYJ</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371436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our partner organization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515539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smtClean="0">
                <a:solidFill>
                  <a:schemeClr val="tx1"/>
                </a:solidFill>
                <a:effectLst/>
                <a:latin typeface="+mn-lt"/>
                <a:ea typeface="+mn-ea"/>
                <a:cs typeface="+mn-cs"/>
              </a:rPr>
              <a:t>1. The primary objective of this project was to create an updated classification to the NOAA CCAP (Coastal Change Analysis program)</a:t>
            </a:r>
          </a:p>
          <a:p>
            <a:pPr marL="171450" lvl="0" indent="-171450">
              <a:buFont typeface="Arial" panose="020B0604020202020204" pitchFamily="34" charset="0"/>
              <a:buChar char="•"/>
            </a:pPr>
            <a:r>
              <a:rPr lang="en-US" sz="1200" u="none" strike="noStrike" kern="1200" dirty="0" smtClean="0">
                <a:solidFill>
                  <a:schemeClr val="tx1"/>
                </a:solidFill>
                <a:effectLst/>
                <a:latin typeface="+mn-lt"/>
                <a:ea typeface="+mn-ea"/>
                <a:cs typeface="+mn-cs"/>
              </a:rPr>
              <a:t>CCAP is updated every 5 years</a:t>
            </a:r>
            <a:endParaRPr lang="en-US" u="none" strike="noStrike" dirty="0" smtClean="0">
              <a:effectLst/>
            </a:endParaRPr>
          </a:p>
          <a:p>
            <a:pPr marL="171450" lvl="0" indent="-171450">
              <a:buFont typeface="Arial" panose="020B0604020202020204" pitchFamily="34" charset="0"/>
              <a:buChar char="•"/>
            </a:pPr>
            <a:r>
              <a:rPr lang="en-US" sz="1200" u="none" strike="noStrike" kern="1200" dirty="0" smtClean="0">
                <a:solidFill>
                  <a:schemeClr val="tx1"/>
                </a:solidFill>
                <a:effectLst/>
                <a:latin typeface="+mn-lt"/>
                <a:ea typeface="+mn-ea"/>
                <a:cs typeface="+mn-cs"/>
              </a:rPr>
              <a:t>Our Goal was to give our partners, The Albemarle-Pamlico National Estuary Partnership (APNEP) more current data to work with, In addition to a methodology for replicating the process we followed so that APNEP can update the classification more regularly than CCAP allows.</a:t>
            </a:r>
          </a:p>
          <a:p>
            <a:pPr marL="171450" lvl="0" indent="-171450">
              <a:buFont typeface="Arial" panose="020B0604020202020204" pitchFamily="34" charset="0"/>
              <a:buChar char="•"/>
            </a:pPr>
            <a:endParaRPr lang="en-US" sz="1200" u="none" strike="noStrike"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strike="noStrike" kern="1200" dirty="0" smtClean="0">
                <a:solidFill>
                  <a:schemeClr val="tx1"/>
                </a:solidFill>
                <a:effectLst/>
                <a:latin typeface="+mn-lt"/>
                <a:ea typeface="+mn-ea"/>
                <a:cs typeface="+mn-cs"/>
              </a:rPr>
              <a:t>2. The summer term for this project, North Carolina Ecological Forecasting I looked at wetland health in the Albemarle-Pamlico watershed.  As a secondary goal, we hoped to link our findings with theirs to improve the usefulness of our work and to create continuity between the two projects. </a:t>
            </a:r>
          </a:p>
          <a:p>
            <a:pPr marL="0" lvl="0" indent="0">
              <a:buFont typeface="Arial" panose="020B0604020202020204" pitchFamily="34" charset="0"/>
              <a:buNone/>
            </a:pPr>
            <a:endParaRPr lang="en-US" u="none" strike="noStrike" dirty="0" smtClean="0">
              <a:effectLst/>
            </a:endParaRPr>
          </a:p>
          <a:p>
            <a:r>
              <a:rPr lang="en-US" sz="1200" kern="1200" dirty="0" smtClean="0">
                <a:solidFill>
                  <a:schemeClr val="tx1"/>
                </a:solidFill>
                <a:effectLst/>
                <a:latin typeface="+mn-lt"/>
                <a:ea typeface="+mn-ea"/>
                <a:cs typeface="+mn-cs"/>
              </a:rPr>
              <a:t> </a:t>
            </a:r>
          </a:p>
          <a:p>
            <a:endParaRPr lang="en-US" dirty="0" smtClean="0"/>
          </a:p>
          <a:p>
            <a:r>
              <a:rPr lang="en-US" dirty="0" smtClean="0"/>
              <a:t>Image Credit: NASA Johnson. </a:t>
            </a:r>
            <a:r>
              <a:rPr lang="en-US" sz="1200" kern="1200" dirty="0" smtClean="0">
                <a:solidFill>
                  <a:schemeClr val="tx1"/>
                </a:solidFill>
                <a:effectLst/>
                <a:latin typeface="+mn-lt"/>
                <a:ea typeface="+mn-ea"/>
                <a:cs typeface="+mn-cs"/>
              </a:rPr>
              <a:t>sts059-208-068. </a:t>
            </a:r>
            <a:r>
              <a:rPr lang="en-US" dirty="0" smtClean="0"/>
              <a:t>Pamlico Sound Area, North Carolina. March 1994. Image Modified. </a:t>
            </a:r>
            <a:r>
              <a:rPr lang="en-US" sz="1200" u="sng" kern="1200" dirty="0" smtClean="0">
                <a:solidFill>
                  <a:schemeClr val="tx1"/>
                </a:solidFill>
                <a:effectLst/>
                <a:latin typeface="+mn-lt"/>
                <a:ea typeface="+mn-ea"/>
                <a:cs typeface="+mn-cs"/>
                <a:hlinkClick r:id="rId3"/>
              </a:rPr>
              <a:t>https://www.flickr.com/photos/nasa2explore/9366996364/in/photolist-3Mdf8a-3MicD5-3MhyFL-3MdShD-3MhVAG-3Miaqd-3MhVjQ-3MdCnn-3MhTUd-3MhUdj-3MdcDH-3MhUxL-3MdBAM-3MdBN6-3iEMY1-dwHknA-fgJiFj-fjDc9R-5xNhpv-5xTP2m-5xTNU9-5xSE9J-5xNkHP-5xSHA3-5xSDYQ-5xSGpw-5xPqgX-5xNjxM-3Rh9Y8-3iEN4o-3iApvP-3iApsD-3iENdy-3iApb2-3iENs1-3iEN2L-3iENg1-3iApAn-3iApyF-3iAtEK-3iENnb-3iApjv-41YnvS-3MhSPy-5xSDGf-5xSDmL-fgyXjx-fiPZkT-ffoZCE-ffp1oL/</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193507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smtClean="0">
                <a:solidFill>
                  <a:schemeClr val="tx1"/>
                </a:solidFill>
                <a:effectLst/>
                <a:latin typeface="+mn-lt"/>
                <a:ea typeface="+mn-ea"/>
                <a:cs typeface="+mn-cs"/>
              </a:rPr>
              <a:t>1. Images from NASA's Landsat 8 were used for this project</a:t>
            </a:r>
          </a:p>
          <a:p>
            <a:pPr marL="171450" lvl="0" indent="-171450">
              <a:buFont typeface="Arial" panose="020B0604020202020204" pitchFamily="34" charset="0"/>
              <a:buChar char="•"/>
            </a:pPr>
            <a:r>
              <a:rPr lang="en-US" sz="1200" u="none" strike="noStrike" kern="1200" dirty="0" smtClean="0">
                <a:solidFill>
                  <a:schemeClr val="tx1"/>
                </a:solidFill>
                <a:effectLst/>
                <a:latin typeface="+mn-lt"/>
                <a:ea typeface="+mn-ea"/>
                <a:cs typeface="+mn-cs"/>
              </a:rPr>
              <a:t>Images from June 23, 2015, July 25, 2015, August 10, 2015 were</a:t>
            </a:r>
            <a:r>
              <a:rPr lang="en-US" sz="1200" u="none" strike="noStrike" kern="1200" baseline="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rPr>
              <a:t>used</a:t>
            </a:r>
            <a:endParaRPr lang="en-US" u="none" strike="noStrike" dirty="0" smtClean="0">
              <a:effectLst/>
            </a:endParaRPr>
          </a:p>
          <a:p>
            <a:pPr marL="171450" lvl="0" indent="-171450">
              <a:buFont typeface="Arial" panose="020B0604020202020204" pitchFamily="34" charset="0"/>
              <a:buChar char="•"/>
            </a:pPr>
            <a:r>
              <a:rPr lang="en-US" sz="1200" u="none" strike="noStrike" kern="1200" dirty="0" smtClean="0">
                <a:solidFill>
                  <a:schemeClr val="tx1"/>
                </a:solidFill>
                <a:effectLst/>
                <a:latin typeface="+mn-lt"/>
                <a:ea typeface="+mn-ea"/>
                <a:cs typeface="+mn-cs"/>
              </a:rPr>
              <a:t>The two scenes used are</a:t>
            </a:r>
            <a:r>
              <a:rPr lang="en-US" sz="1200" u="none" strike="noStrike" kern="1200" baseline="0" dirty="0" smtClean="0">
                <a:solidFill>
                  <a:schemeClr val="tx1"/>
                </a:solidFill>
                <a:effectLst/>
                <a:latin typeface="+mn-lt"/>
                <a:ea typeface="+mn-ea"/>
                <a:cs typeface="+mn-cs"/>
              </a:rPr>
              <a:t> as follows:</a:t>
            </a:r>
            <a:r>
              <a:rPr lang="en-US" sz="1200" u="none" strike="noStrike" kern="1200" dirty="0" smtClean="0">
                <a:solidFill>
                  <a:schemeClr val="tx1"/>
                </a:solidFill>
                <a:effectLst/>
                <a:latin typeface="+mn-lt"/>
                <a:ea typeface="+mn-ea"/>
                <a:cs typeface="+mn-cs"/>
              </a:rPr>
              <a:t> Path 14, Row 35 and Path 14, Row 36</a:t>
            </a:r>
            <a:endParaRPr lang="en-US" u="none" strike="noStrike" dirty="0" smtClean="0">
              <a:effectLst/>
            </a:endParaRPr>
          </a:p>
          <a:p>
            <a:endParaRPr lang="en-US" dirty="0" smtClean="0"/>
          </a:p>
          <a:p>
            <a:endParaRPr lang="en-US" dirty="0" smtClean="0"/>
          </a:p>
          <a:p>
            <a:endParaRPr lang="en-US" dirty="0" smtClean="0"/>
          </a:p>
          <a:p>
            <a:pPr marL="171450" indent="-171450">
              <a:buFont typeface="Courier New" panose="02070309020205020404" pitchFamily="49" charset="0"/>
              <a:buChar char="o"/>
            </a:pPr>
            <a:r>
              <a:rPr lang="en-US" dirty="0" smtClean="0"/>
              <a:t>Although</a:t>
            </a:r>
            <a:r>
              <a:rPr lang="en-US" baseline="0" dirty="0" smtClean="0"/>
              <a:t> we considered using other data from the Terra mission such as NDVI from MODIS and DEMs derived from the ASTER instrument, we concluded that higher resolution or more purposeful imagery for our project was available from other sources, principally the USGS and USDA.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4030943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flowchart shown here gives a general breakdown of our project methodology. We first acquired data from NASA EOS, USGS, and USDA and performed any pre-processing necessary. We used these data sets, listed here in light green rectangles, to develop a better understanding of the contextual factors and ultimately to create training sites for our supervised classification model. We used the understanding gained from these ancillary datasets to create polygons or training sites which represented specific land cover types. </a:t>
            </a: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651614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specific datasets utilized included: Landsat 8 OLI, USDA </a:t>
            </a:r>
            <a:r>
              <a:rPr lang="en-US" sz="1200" kern="1200" dirty="0" err="1" smtClean="0">
                <a:solidFill>
                  <a:schemeClr val="tx1"/>
                </a:solidFill>
                <a:effectLst/>
                <a:latin typeface="+mn-lt"/>
                <a:ea typeface="+mn-ea"/>
                <a:cs typeface="+mn-cs"/>
              </a:rPr>
              <a:t>Cropscape</a:t>
            </a:r>
            <a:r>
              <a:rPr lang="en-US" sz="1200" kern="1200" dirty="0" smtClean="0">
                <a:solidFill>
                  <a:schemeClr val="tx1"/>
                </a:solidFill>
                <a:effectLst/>
                <a:latin typeface="+mn-lt"/>
                <a:ea typeface="+mn-ea"/>
                <a:cs typeface="+mn-cs"/>
              </a:rPr>
              <a:t>, NOAA’s C-CAP land cover classifications, the National Hydrological Dataset, SSURGO soil data, and Digital Elevation Models. Most of these were collected from USGS and USDA. The main method of analysis was through the Landsat 8 composite images dated from the summer of 2015. The other datasets were used as supplementary data to cross-reference with what we were seeing in the Landsat images. Jake will discuss the details of this in the next slides.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17327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Data from C-Cap shows coastal regions and is published every 5 years at a 30m resolution</a:t>
            </a:r>
          </a:p>
          <a:p>
            <a:pPr rtl="0" fontAlgn="base"/>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C-CAP dataset consists of 25 classes but some were removed because they were not relevant (ex. Tundra, ice/snow) </a:t>
            </a:r>
          </a:p>
          <a:p>
            <a:pPr rtl="0" fontAlgn="base"/>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Product was created using an unsupervised classification and a number of ancillary datasets to cross reference.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025711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11/19/2015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43.JPG"/><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46.JPG"/><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8.JP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1.jpeg"/><Relationship Id="rId5" Type="http://schemas.openxmlformats.org/officeDocument/2006/relationships/image" Target="../media/image56.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t>North Carolina Ecological Forecasting II</a:t>
            </a:r>
            <a:endParaRPr lang="en-US" dirty="0"/>
          </a:p>
        </p:txBody>
      </p:sp>
      <p:sp>
        <p:nvSpPr>
          <p:cNvPr id="3" name="Text Placeholder 2"/>
          <p:cNvSpPr>
            <a:spLocks noGrp="1"/>
          </p:cNvSpPr>
          <p:nvPr>
            <p:ph type="body" sz="quarter" idx="11"/>
          </p:nvPr>
        </p:nvSpPr>
        <p:spPr>
          <a:xfrm>
            <a:off x="1403287" y="5358383"/>
            <a:ext cx="4028249" cy="544476"/>
          </a:xfrm>
        </p:spPr>
        <p:txBody>
          <a:bodyPr>
            <a:normAutofit/>
          </a:bodyPr>
          <a:lstStyle/>
          <a:p>
            <a:r>
              <a:rPr lang="en-US" dirty="0" smtClean="0"/>
              <a:t>Ben Roberts-</a:t>
            </a:r>
            <a:r>
              <a:rPr lang="en-US" dirty="0" err="1" smtClean="0"/>
              <a:t>Pierel</a:t>
            </a:r>
            <a:r>
              <a:rPr lang="en-US" dirty="0" smtClean="0"/>
              <a:t> (Project Lead)</a:t>
            </a:r>
            <a:endParaRPr lang="en-US" dirty="0"/>
          </a:p>
        </p:txBody>
      </p:sp>
      <p:sp>
        <p:nvSpPr>
          <p:cNvPr id="4" name="Text Placeholder 3"/>
          <p:cNvSpPr>
            <a:spLocks noGrp="1"/>
          </p:cNvSpPr>
          <p:nvPr>
            <p:ph type="body" sz="quarter" idx="12"/>
          </p:nvPr>
        </p:nvSpPr>
        <p:spPr/>
        <p:txBody>
          <a:bodyPr/>
          <a:lstStyle/>
          <a:p>
            <a:r>
              <a:rPr lang="en-US" dirty="0" smtClean="0"/>
              <a:t>Brett </a:t>
            </a:r>
            <a:r>
              <a:rPr lang="en-US" dirty="0" err="1" smtClean="0"/>
              <a:t>Buzzanga</a:t>
            </a:r>
            <a:endParaRPr lang="en-US" dirty="0"/>
          </a:p>
        </p:txBody>
      </p:sp>
      <p:sp>
        <p:nvSpPr>
          <p:cNvPr id="5" name="Text Placeholder 4"/>
          <p:cNvSpPr>
            <a:spLocks noGrp="1"/>
          </p:cNvSpPr>
          <p:nvPr>
            <p:ph type="body" sz="quarter" idx="13"/>
          </p:nvPr>
        </p:nvSpPr>
        <p:spPr/>
        <p:txBody>
          <a:bodyPr/>
          <a:lstStyle/>
          <a:p>
            <a:r>
              <a:rPr lang="en-US" dirty="0" smtClean="0"/>
              <a:t>Michelle Pasco</a:t>
            </a:r>
            <a:endParaRPr lang="en-US" dirty="0"/>
          </a:p>
        </p:txBody>
      </p:sp>
      <p:sp>
        <p:nvSpPr>
          <p:cNvPr id="6" name="Text Placeholder 5"/>
          <p:cNvSpPr>
            <a:spLocks noGrp="1"/>
          </p:cNvSpPr>
          <p:nvPr>
            <p:ph type="body" sz="quarter" idx="14"/>
          </p:nvPr>
        </p:nvSpPr>
        <p:spPr/>
        <p:txBody>
          <a:bodyPr/>
          <a:lstStyle/>
          <a:p>
            <a:r>
              <a:rPr lang="en-US" dirty="0" smtClean="0"/>
              <a:t>Jake Patrick</a:t>
            </a:r>
            <a:endParaRPr lang="en-US" dirty="0"/>
          </a:p>
        </p:txBody>
      </p:sp>
      <p:sp>
        <p:nvSpPr>
          <p:cNvPr id="7" name="Text Placeholder 6"/>
          <p:cNvSpPr>
            <a:spLocks noGrp="1"/>
          </p:cNvSpPr>
          <p:nvPr>
            <p:ph type="body" sz="quarter" idx="15"/>
          </p:nvPr>
        </p:nvSpPr>
        <p:spPr/>
        <p:txBody>
          <a:bodyPr/>
          <a:lstStyle/>
          <a:p>
            <a:r>
              <a:rPr lang="en-US" dirty="0" smtClean="0"/>
              <a:t>Benjamin </a:t>
            </a:r>
            <a:r>
              <a:rPr lang="en-US" dirty="0" err="1" smtClean="0"/>
              <a:t>Charlem</a:t>
            </a:r>
            <a:endParaRPr lang="en-US" dirty="0"/>
          </a:p>
        </p:txBody>
      </p:sp>
      <p:sp>
        <p:nvSpPr>
          <p:cNvPr id="8" name="Text Placeholder 7"/>
          <p:cNvSpPr>
            <a:spLocks noGrp="1"/>
          </p:cNvSpPr>
          <p:nvPr>
            <p:ph type="body" sz="quarter" idx="16"/>
          </p:nvPr>
        </p:nvSpPr>
        <p:spPr/>
        <p:txBody>
          <a:bodyPr/>
          <a:lstStyle/>
          <a:p>
            <a:r>
              <a:rPr lang="en-US" dirty="0" smtClean="0"/>
              <a:t>Taylor Sage</a:t>
            </a:r>
            <a:endParaRPr lang="en-US" dirty="0"/>
          </a:p>
        </p:txBody>
      </p:sp>
      <p:sp>
        <p:nvSpPr>
          <p:cNvPr id="9" name="Text Placeholder 8"/>
          <p:cNvSpPr>
            <a:spLocks noGrp="1"/>
          </p:cNvSpPr>
          <p:nvPr>
            <p:ph type="body" sz="quarter" idx="17"/>
          </p:nvPr>
        </p:nvSpPr>
        <p:spPr/>
        <p:txBody>
          <a:bodyPr>
            <a:normAutofit fontScale="70000" lnSpcReduction="20000"/>
          </a:bodyPr>
          <a:lstStyle/>
          <a:p>
            <a:pPr>
              <a:lnSpc>
                <a:spcPct val="120000"/>
              </a:lnSpc>
            </a:pPr>
            <a:r>
              <a:rPr lang="en-US" dirty="0" smtClean="0"/>
              <a:t>Update of the NOAA </a:t>
            </a:r>
            <a:r>
              <a:rPr lang="en-US" dirty="0"/>
              <a:t>C-CAP </a:t>
            </a:r>
            <a:r>
              <a:rPr lang="en-US" dirty="0" smtClean="0"/>
              <a:t>Wetland Delineation and Land Use Classes Using Remote Sensing</a:t>
            </a:r>
            <a:endParaRPr lang="en-US" dirty="0"/>
          </a:p>
          <a:p>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1072236" y="5498904"/>
            <a:ext cx="6801268" cy="892547"/>
          </a:xfrm>
        </p:spPr>
        <p:txBody>
          <a:bodyPr>
            <a:normAutofit/>
          </a:bodyPr>
          <a:lstStyle/>
          <a:p>
            <a:pPr fontAlgn="base"/>
            <a:r>
              <a:rPr lang="en-US" dirty="0" smtClean="0"/>
              <a:t>Land </a:t>
            </a:r>
            <a:r>
              <a:rPr lang="en-US" dirty="0"/>
              <a:t>classification was </a:t>
            </a:r>
            <a:r>
              <a:rPr lang="en-US" dirty="0" smtClean="0"/>
              <a:t>carried out with these images and other ancillary data </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3504" y="5511691"/>
            <a:ext cx="1143496" cy="1140502"/>
          </a:xfrm>
          <a:prstGeom prst="rect">
            <a:avLst/>
          </a:prstGeom>
        </p:spPr>
      </p:pic>
      <p:sp>
        <p:nvSpPr>
          <p:cNvPr id="14" name="Text Placeholder 2"/>
          <p:cNvSpPr>
            <a:spLocks noGrp="1"/>
          </p:cNvSpPr>
          <p:nvPr>
            <p:ph type="body" sz="quarter" idx="14"/>
          </p:nvPr>
        </p:nvSpPr>
        <p:spPr>
          <a:xfrm>
            <a:off x="0" y="375245"/>
            <a:ext cx="9144000" cy="923544"/>
          </a:xfrm>
        </p:spPr>
        <p:txBody>
          <a:bodyPr/>
          <a:lstStyle/>
          <a:p>
            <a:r>
              <a:rPr lang="en-US" sz="4000" dirty="0" smtClean="0">
                <a:solidFill>
                  <a:schemeClr val="accent1"/>
                </a:solidFill>
              </a:rPr>
              <a:t>Landsat 8 Scenes</a:t>
            </a:r>
            <a:endParaRPr lang="en-US" sz="4000" dirty="0">
              <a:solidFill>
                <a:schemeClr val="accent1"/>
              </a:solidFill>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59" t="9680" r="-1" b="7000"/>
          <a:stretch/>
        </p:blipFill>
        <p:spPr>
          <a:xfrm>
            <a:off x="1072236" y="1508666"/>
            <a:ext cx="6801268" cy="3755070"/>
          </a:xfrm>
          <a:prstGeom prst="rect">
            <a:avLst/>
          </a:prstGeom>
          <a:ln w="28575">
            <a:noFill/>
          </a:ln>
        </p:spPr>
      </p:pic>
    </p:spTree>
    <p:extLst>
      <p:ext uri="{BB962C8B-B14F-4D97-AF65-F5344CB8AC3E}">
        <p14:creationId xmlns:p14="http://schemas.microsoft.com/office/powerpoint/2010/main" val="2801903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588181" y="4952999"/>
            <a:ext cx="7967637" cy="1409701"/>
          </a:xfrm>
        </p:spPr>
        <p:txBody>
          <a:bodyPr>
            <a:normAutofit/>
          </a:bodyPr>
          <a:lstStyle/>
          <a:p>
            <a:r>
              <a:rPr lang="en-US" dirty="0" smtClean="0"/>
              <a:t>Derived slope (left) and DEM (right) </a:t>
            </a:r>
            <a:r>
              <a:rPr lang="en-US" dirty="0"/>
              <a:t>a</a:t>
            </a:r>
            <a:r>
              <a:rPr lang="en-US" dirty="0" smtClean="0"/>
              <a:t>ssists classification and differentiates low-lying wetland areas</a:t>
            </a:r>
          </a:p>
        </p:txBody>
      </p:sp>
      <p:sp>
        <p:nvSpPr>
          <p:cNvPr id="12" name="Text Placeholder 2"/>
          <p:cNvSpPr txBox="1">
            <a:spLocks/>
          </p:cNvSpPr>
          <p:nvPr/>
        </p:nvSpPr>
        <p:spPr>
          <a:xfrm>
            <a:off x="0" y="380804"/>
            <a:ext cx="9144000" cy="923544"/>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baseline="0">
                <a:solidFill>
                  <a:schemeClr val="bg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smtClean="0">
                <a:solidFill>
                  <a:schemeClr val="accent1"/>
                </a:solidFill>
              </a:rPr>
              <a:t>Digital Elevation Model (DEM)</a:t>
            </a:r>
            <a:endParaRPr lang="en-US" sz="4000" dirty="0">
              <a:solidFill>
                <a:schemeClr val="accent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3504" y="5511304"/>
            <a:ext cx="1143496" cy="114349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772" t="6103" r="17753"/>
          <a:stretch/>
        </p:blipFill>
        <p:spPr>
          <a:xfrm>
            <a:off x="4633318" y="1718276"/>
            <a:ext cx="4383682" cy="3058801"/>
          </a:xfrm>
          <a:prstGeom prst="rect">
            <a:avLst/>
          </a:prstGeom>
          <a:ln w="28575">
            <a:noFill/>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14521"/>
          <a:stretch/>
        </p:blipFill>
        <p:spPr>
          <a:xfrm>
            <a:off x="116116" y="1718276"/>
            <a:ext cx="4388401" cy="3062095"/>
          </a:xfrm>
          <a:prstGeom prst="rect">
            <a:avLst/>
          </a:prstGeom>
          <a:ln w="28575">
            <a:no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117" y="1718277"/>
            <a:ext cx="1255484" cy="1854948"/>
          </a:xfrm>
          <a:prstGeom prst="rect">
            <a:avLst/>
          </a:prstGeom>
          <a:ln>
            <a:solidFill>
              <a:schemeClr val="tx1">
                <a:lumMod val="50000"/>
              </a:schemeClr>
            </a:solidFill>
          </a:ln>
        </p:spPr>
      </p:pic>
    </p:spTree>
    <p:extLst>
      <p:ext uri="{BB962C8B-B14F-4D97-AF65-F5344CB8AC3E}">
        <p14:creationId xmlns:p14="http://schemas.microsoft.com/office/powerpoint/2010/main" val="2706832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5701583" y="1953296"/>
            <a:ext cx="2950047" cy="4135877"/>
          </a:xfrm>
        </p:spPr>
        <p:txBody>
          <a:bodyPr>
            <a:normAutofit/>
          </a:bodyPr>
          <a:lstStyle/>
          <a:p>
            <a:r>
              <a:rPr lang="en-US" dirty="0" smtClean="0"/>
              <a:t>Depth to water table and percent hydric soils </a:t>
            </a:r>
          </a:p>
          <a:p>
            <a:pPr marL="342900" indent="-342900">
              <a:buFont typeface="Arial" panose="020B0604020202020204" pitchFamily="34" charset="0"/>
              <a:buChar char="•"/>
            </a:pP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3504" y="5518922"/>
            <a:ext cx="1143496" cy="1140502"/>
          </a:xfrm>
          <a:prstGeom prst="rect">
            <a:avLst/>
          </a:prstGeom>
        </p:spPr>
      </p:pic>
      <p:sp>
        <p:nvSpPr>
          <p:cNvPr id="14" name="Text Placeholder 2"/>
          <p:cNvSpPr>
            <a:spLocks noGrp="1"/>
          </p:cNvSpPr>
          <p:nvPr>
            <p:ph type="body" sz="quarter" idx="14"/>
          </p:nvPr>
        </p:nvSpPr>
        <p:spPr>
          <a:xfrm>
            <a:off x="0" y="359921"/>
            <a:ext cx="9144000" cy="1162483"/>
          </a:xfrm>
        </p:spPr>
        <p:txBody>
          <a:bodyPr/>
          <a:lstStyle/>
          <a:p>
            <a:r>
              <a:rPr lang="en-US" sz="4000" dirty="0" smtClean="0">
                <a:solidFill>
                  <a:schemeClr val="accent1"/>
                </a:solidFill>
              </a:rPr>
              <a:t>Soil Survey Geographic Database (SSURGO)</a:t>
            </a:r>
            <a:endParaRPr lang="en-US" sz="4000" dirty="0">
              <a:solidFill>
                <a:schemeClr val="accent1"/>
              </a:solidFill>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8782"/>
          <a:stretch/>
        </p:blipFill>
        <p:spPr>
          <a:xfrm>
            <a:off x="499400" y="1953296"/>
            <a:ext cx="5085474" cy="4135877"/>
          </a:xfrm>
          <a:prstGeom prst="rect">
            <a:avLst/>
          </a:prstGeom>
          <a:ln w="28575">
            <a:no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691" y="1953296"/>
            <a:ext cx="1119145" cy="1313779"/>
          </a:xfrm>
          <a:prstGeom prst="rect">
            <a:avLst/>
          </a:prstGeom>
          <a:ln>
            <a:solidFill>
              <a:schemeClr val="tx1">
                <a:lumMod val="50000"/>
              </a:schemeClr>
            </a:solidFill>
          </a:ln>
        </p:spPr>
      </p:pic>
    </p:spTree>
    <p:extLst>
      <p:ext uri="{BB962C8B-B14F-4D97-AF65-F5344CB8AC3E}">
        <p14:creationId xmlns:p14="http://schemas.microsoft.com/office/powerpoint/2010/main" val="41382722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rop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162" y="5518956"/>
            <a:ext cx="1139693" cy="1139693"/>
          </a:xfrm>
          <a:prstGeom prst="rect">
            <a:avLst/>
          </a:prstGeom>
        </p:spPr>
      </p:pic>
      <p:sp>
        <p:nvSpPr>
          <p:cNvPr id="14" name="Text Placeholder 2"/>
          <p:cNvSpPr>
            <a:spLocks noGrp="1"/>
          </p:cNvSpPr>
          <p:nvPr>
            <p:ph type="body" sz="quarter" idx="14"/>
          </p:nvPr>
        </p:nvSpPr>
        <p:spPr>
          <a:xfrm>
            <a:off x="0" y="403243"/>
            <a:ext cx="9144000" cy="881660"/>
          </a:xfrm>
        </p:spPr>
        <p:txBody>
          <a:bodyPr/>
          <a:lstStyle/>
          <a:p>
            <a:r>
              <a:rPr lang="en-US" sz="4000" dirty="0" err="1" smtClean="0">
                <a:solidFill>
                  <a:schemeClr val="accent1"/>
                </a:solidFill>
              </a:rPr>
              <a:t>CropScape</a:t>
            </a:r>
            <a:endParaRPr lang="en-US" sz="4000" dirty="0">
              <a:solidFill>
                <a:schemeClr val="accent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401" y="1953296"/>
            <a:ext cx="5082058" cy="4135877"/>
          </a:xfrm>
          <a:prstGeom prst="rect">
            <a:avLst/>
          </a:prstGeom>
        </p:spPr>
      </p:pic>
      <p:sp>
        <p:nvSpPr>
          <p:cNvPr id="15" name="Text Placeholder 4"/>
          <p:cNvSpPr>
            <a:spLocks noGrp="1"/>
          </p:cNvSpPr>
          <p:nvPr>
            <p:ph type="body" sz="quarter" idx="16"/>
          </p:nvPr>
        </p:nvSpPr>
        <p:spPr>
          <a:xfrm>
            <a:off x="5701583" y="1953296"/>
            <a:ext cx="2950047" cy="4135877"/>
          </a:xfrm>
        </p:spPr>
        <p:txBody>
          <a:bodyPr>
            <a:normAutofit/>
          </a:bodyPr>
          <a:lstStyle/>
          <a:p>
            <a:r>
              <a:rPr lang="en-US" dirty="0" smtClean="0"/>
              <a:t>Determination of crop types. The legend shows a sample of the types of agriculture classified.</a:t>
            </a:r>
          </a:p>
          <a:p>
            <a:pPr marL="342900" indent="-342900">
              <a:buFont typeface="Arial" panose="020B0604020202020204" pitchFamily="34" charset="0"/>
              <a:buChar char="•"/>
            </a:pPr>
            <a:endParaRPr lang="en-US" dirty="0"/>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4322" r="5297" b="84098"/>
          <a:stretch/>
        </p:blipFill>
        <p:spPr>
          <a:xfrm>
            <a:off x="499401" y="1953296"/>
            <a:ext cx="2105025" cy="1323304"/>
          </a:xfrm>
          <a:prstGeom prst="rect">
            <a:avLst/>
          </a:prstGeom>
          <a:ln>
            <a:solidFill>
              <a:schemeClr val="tx1">
                <a:lumMod val="50000"/>
              </a:schemeClr>
            </a:solidFill>
          </a:ln>
        </p:spPr>
      </p:pic>
    </p:spTree>
    <p:extLst>
      <p:ext uri="{BB962C8B-B14F-4D97-AF65-F5344CB8AC3E}">
        <p14:creationId xmlns:p14="http://schemas.microsoft.com/office/powerpoint/2010/main" val="34437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457418"/>
            <a:ext cx="9144000" cy="1427653"/>
          </a:xfrm>
        </p:spPr>
        <p:txBody>
          <a:bodyPr/>
          <a:lstStyle/>
          <a:p>
            <a:r>
              <a:rPr lang="en-US" sz="4000" dirty="0" smtClean="0">
                <a:solidFill>
                  <a:schemeClr val="accent1"/>
                </a:solidFill>
              </a:rPr>
              <a:t>National Hydrography Dataset </a:t>
            </a:r>
          </a:p>
          <a:p>
            <a:r>
              <a:rPr lang="en-US" sz="4000" dirty="0" smtClean="0">
                <a:solidFill>
                  <a:schemeClr val="accent1"/>
                </a:solidFill>
              </a:rPr>
              <a:t>(NHD)</a:t>
            </a:r>
            <a:endParaRPr lang="en-US" sz="4000" dirty="0">
              <a:solidFill>
                <a:schemeClr val="accent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3504" y="5518922"/>
            <a:ext cx="1140502" cy="114050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94" y="2034090"/>
            <a:ext cx="4795361" cy="4422101"/>
          </a:xfrm>
          <a:prstGeom prst="rect">
            <a:avLst/>
          </a:prstGeom>
          <a:ln w="28575">
            <a:noFill/>
          </a:ln>
        </p:spPr>
      </p:pic>
      <p:sp>
        <p:nvSpPr>
          <p:cNvPr id="4" name="Rectangle 3"/>
          <p:cNvSpPr/>
          <p:nvPr/>
        </p:nvSpPr>
        <p:spPr>
          <a:xfrm>
            <a:off x="5055155" y="2420035"/>
            <a:ext cx="3784045" cy="646331"/>
          </a:xfrm>
          <a:prstGeom prst="rect">
            <a:avLst/>
          </a:prstGeom>
        </p:spPr>
        <p:txBody>
          <a:bodyPr wrap="square">
            <a:spAutoFit/>
          </a:bodyPr>
          <a:lstStyle/>
          <a:p>
            <a:r>
              <a:rPr lang="en-US" dirty="0" smtClean="0"/>
              <a:t>Watershed boundaries </a:t>
            </a:r>
            <a:r>
              <a:rPr lang="en-US" dirty="0"/>
              <a:t>and waterbody layers</a:t>
            </a:r>
          </a:p>
        </p:txBody>
      </p:sp>
    </p:spTree>
    <p:extLst>
      <p:ext uri="{BB962C8B-B14F-4D97-AF65-F5344CB8AC3E}">
        <p14:creationId xmlns:p14="http://schemas.microsoft.com/office/powerpoint/2010/main" val="4005267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382759"/>
            <a:ext cx="8503920" cy="923544"/>
          </a:xfrm>
        </p:spPr>
        <p:txBody>
          <a:bodyPr/>
          <a:lstStyle/>
          <a:p>
            <a:r>
              <a:rPr lang="en-US" sz="4000" dirty="0" smtClean="0">
                <a:solidFill>
                  <a:schemeClr val="accent1"/>
                </a:solidFill>
              </a:rPr>
              <a:t>Training Sites (Polygons)</a:t>
            </a:r>
            <a:endParaRPr lang="en-US" sz="4000" dirty="0">
              <a:solidFill>
                <a:schemeClr val="accent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773" y="1493080"/>
            <a:ext cx="8036637" cy="4233961"/>
          </a:xfrm>
          <a:prstGeom prst="rect">
            <a:avLst/>
          </a:prstGeom>
          <a:ln>
            <a:no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467" t="22726" r="4106" b="8779"/>
          <a:stretch/>
        </p:blipFill>
        <p:spPr>
          <a:xfrm>
            <a:off x="81914" y="4276725"/>
            <a:ext cx="4548885" cy="2095500"/>
          </a:xfrm>
          <a:prstGeom prst="rect">
            <a:avLst/>
          </a:prstGeom>
          <a:ln>
            <a:noFill/>
          </a:ln>
        </p:spPr>
      </p:pic>
    </p:spTree>
    <p:extLst>
      <p:ext uri="{BB962C8B-B14F-4D97-AF65-F5344CB8AC3E}">
        <p14:creationId xmlns:p14="http://schemas.microsoft.com/office/powerpoint/2010/main" val="2856697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294640"/>
            <a:ext cx="8503920" cy="923544"/>
          </a:xfrm>
        </p:spPr>
        <p:txBody>
          <a:bodyPr/>
          <a:lstStyle/>
          <a:p>
            <a:r>
              <a:rPr lang="en-US" sz="4000" dirty="0" smtClean="0">
                <a:solidFill>
                  <a:schemeClr val="accent1"/>
                </a:solidFill>
              </a:rPr>
              <a:t>Classification Pyramid</a:t>
            </a:r>
            <a:endParaRPr lang="en-US" sz="4000" dirty="0">
              <a:solidFill>
                <a:schemeClr val="accent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220" y="1305560"/>
            <a:ext cx="5995560" cy="4928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220" y="1928972"/>
            <a:ext cx="1151051" cy="1426303"/>
          </a:xfrm>
          <a:prstGeom prst="rect">
            <a:avLst/>
          </a:prstGeom>
        </p:spPr>
      </p:pic>
    </p:spTree>
    <p:extLst>
      <p:ext uri="{BB962C8B-B14F-4D97-AF65-F5344CB8AC3E}">
        <p14:creationId xmlns:p14="http://schemas.microsoft.com/office/powerpoint/2010/main" val="1852071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Conducted in ERDAS Imagine and Microsoft Excel</a:t>
            </a:r>
          </a:p>
          <a:p>
            <a:r>
              <a:rPr lang="en-US" dirty="0" smtClean="0"/>
              <a:t>Randomly generated points attributed in ArcGIS and Google Earth </a:t>
            </a:r>
          </a:p>
          <a:p>
            <a:r>
              <a:rPr lang="en-US" dirty="0" smtClean="0"/>
              <a:t>Overall accuracy of 48% </a:t>
            </a:r>
            <a:endParaRPr lang="en-US" dirty="0"/>
          </a:p>
        </p:txBody>
      </p:sp>
      <p:sp>
        <p:nvSpPr>
          <p:cNvPr id="3" name="Text Placeholder 2"/>
          <p:cNvSpPr>
            <a:spLocks noGrp="1"/>
          </p:cNvSpPr>
          <p:nvPr>
            <p:ph type="body" sz="quarter" idx="10"/>
          </p:nvPr>
        </p:nvSpPr>
        <p:spPr/>
        <p:txBody>
          <a:bodyPr/>
          <a:lstStyle/>
          <a:p>
            <a:r>
              <a:rPr lang="en-US" sz="4000" dirty="0" smtClean="0">
                <a:solidFill>
                  <a:schemeClr val="accent1"/>
                </a:solidFill>
              </a:rPr>
              <a:t>Accuracy Assessment</a:t>
            </a:r>
            <a:endParaRPr lang="en-US" sz="4000" dirty="0">
              <a:solidFill>
                <a:schemeClr val="accent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05" y="490654"/>
            <a:ext cx="3316765" cy="402559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345" y="3561093"/>
            <a:ext cx="4887007" cy="3162741"/>
          </a:xfrm>
          <a:prstGeom prst="rect">
            <a:avLst/>
          </a:prstGeom>
        </p:spPr>
      </p:pic>
    </p:spTree>
    <p:extLst>
      <p:ext uri="{BB962C8B-B14F-4D97-AF65-F5344CB8AC3E}">
        <p14:creationId xmlns:p14="http://schemas.microsoft.com/office/powerpoint/2010/main" val="25181490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4"/>
          </p:nvPr>
        </p:nvSpPr>
        <p:spPr>
          <a:xfrm>
            <a:off x="4048667" y="968824"/>
            <a:ext cx="5016499" cy="678822"/>
          </a:xfrm>
        </p:spPr>
        <p:txBody>
          <a:bodyPr/>
          <a:lstStyle/>
          <a:p>
            <a:pPr algn="ctr"/>
            <a:r>
              <a:rPr lang="en-US" dirty="0" smtClean="0"/>
              <a:t>Final Classification</a:t>
            </a:r>
            <a:endParaRPr lang="en-US" dirty="0"/>
          </a:p>
        </p:txBody>
      </p:sp>
      <p:sp>
        <p:nvSpPr>
          <p:cNvPr id="11" name="Rectangle 10"/>
          <p:cNvSpPr/>
          <p:nvPr/>
        </p:nvSpPr>
        <p:spPr>
          <a:xfrm>
            <a:off x="5158296" y="2743200"/>
            <a:ext cx="114301" cy="1047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9882"/>
          <a:stretch/>
        </p:blipFill>
        <p:spPr>
          <a:xfrm>
            <a:off x="509286" y="400678"/>
            <a:ext cx="3437681" cy="6069571"/>
          </a:xfrm>
          <a:prstGeom prst="rect">
            <a:avLst/>
          </a:prstGeom>
          <a:ln>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386" y="3638630"/>
            <a:ext cx="1769114" cy="2683146"/>
          </a:xfrm>
          <a:prstGeom prst="rect">
            <a:avLst/>
          </a:prstGeom>
          <a:ln>
            <a:solidFill>
              <a:schemeClr val="tx1"/>
            </a:solidFill>
          </a:ln>
        </p:spPr>
      </p:pic>
      <p:sp>
        <p:nvSpPr>
          <p:cNvPr id="6" name="TextBox 5"/>
          <p:cNvSpPr txBox="1"/>
          <p:nvPr/>
        </p:nvSpPr>
        <p:spPr>
          <a:xfrm>
            <a:off x="4348976" y="1794075"/>
            <a:ext cx="4415883" cy="1200329"/>
          </a:xfrm>
          <a:prstGeom prst="rect">
            <a:avLst/>
          </a:prstGeom>
          <a:noFill/>
        </p:spPr>
        <p:txBody>
          <a:bodyPr wrap="square" rtlCol="0">
            <a:spAutoFit/>
          </a:bodyPr>
          <a:lstStyle/>
          <a:p>
            <a:r>
              <a:rPr lang="en-US" dirty="0" smtClean="0"/>
              <a:t>Final classification was created in Google Earth Engine and imported to ArcGIS and </a:t>
            </a:r>
            <a:r>
              <a:rPr lang="en-US" dirty="0" err="1" smtClean="0"/>
              <a:t>Erdas</a:t>
            </a:r>
            <a:r>
              <a:rPr lang="en-US" dirty="0" smtClean="0"/>
              <a:t> IMAGINE  for analysis. </a:t>
            </a:r>
            <a:endParaRPr lang="en-US" dirty="0"/>
          </a:p>
        </p:txBody>
      </p:sp>
    </p:spTree>
    <p:extLst>
      <p:ext uri="{BB962C8B-B14F-4D97-AF65-F5344CB8AC3E}">
        <p14:creationId xmlns:p14="http://schemas.microsoft.com/office/powerpoint/2010/main" val="1581524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342900" indent="-342900">
              <a:spcBef>
                <a:spcPts val="200"/>
              </a:spcBef>
              <a:buClr>
                <a:schemeClr val="accent1"/>
              </a:buClr>
              <a:buFont typeface="Webdings" panose="05030102010509060703" pitchFamily="18" charset="2"/>
              <a:buChar char="4"/>
            </a:pPr>
            <a:r>
              <a:rPr lang="en-US" dirty="0" smtClean="0"/>
              <a:t>Show areas of difference between C-CAP and our Classification</a:t>
            </a:r>
          </a:p>
          <a:p>
            <a:pPr marL="342900" indent="-342900">
              <a:spcBef>
                <a:spcPts val="200"/>
              </a:spcBef>
              <a:buClr>
                <a:schemeClr val="accent1"/>
              </a:buClr>
              <a:buFont typeface="Webdings" panose="05030102010509060703" pitchFamily="18" charset="2"/>
              <a:buChar char="4"/>
            </a:pPr>
            <a:r>
              <a:rPr lang="en-US" dirty="0" smtClean="0"/>
              <a:t>Highlight potential uses of remote sensing data for identification of </a:t>
            </a:r>
            <a:r>
              <a:rPr lang="en-US" i="1" dirty="0" err="1" smtClean="0"/>
              <a:t>Phragmites</a:t>
            </a:r>
            <a:r>
              <a:rPr lang="en-US" dirty="0"/>
              <a:t> </a:t>
            </a:r>
          </a:p>
          <a:p>
            <a:pPr marL="342900" indent="-342900">
              <a:spcBef>
                <a:spcPts val="200"/>
              </a:spcBef>
              <a:buClr>
                <a:schemeClr val="accent1"/>
              </a:buClr>
              <a:buFont typeface="Webdings" panose="05030102010509060703" pitchFamily="18" charset="2"/>
              <a:buChar char="4"/>
            </a:pPr>
            <a:endParaRPr lang="en-US" dirty="0"/>
          </a:p>
        </p:txBody>
      </p:sp>
      <p:sp>
        <p:nvSpPr>
          <p:cNvPr id="3" name="Text Placeholder 2"/>
          <p:cNvSpPr>
            <a:spLocks noGrp="1"/>
          </p:cNvSpPr>
          <p:nvPr>
            <p:ph type="body" sz="quarter" idx="14"/>
          </p:nvPr>
        </p:nvSpPr>
        <p:spPr/>
        <p:txBody>
          <a:bodyPr/>
          <a:lstStyle/>
          <a:p>
            <a:r>
              <a:rPr lang="en-US" dirty="0" smtClean="0"/>
              <a:t>Results</a:t>
            </a:r>
            <a:endParaRPr lang="en-US" dirty="0"/>
          </a:p>
        </p:txBody>
      </p:sp>
      <p:pic>
        <p:nvPicPr>
          <p:cNvPr id="6" name="Picture Placeholder 5"/>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00" t="33723" r="-100" b="10021"/>
          <a:stretch/>
        </p:blipFill>
        <p:spPr>
          <a:xfrm>
            <a:off x="-65501" y="-24564"/>
            <a:ext cx="9284146" cy="3481556"/>
          </a:xfrm>
        </p:spPr>
      </p:pic>
      <p:sp>
        <p:nvSpPr>
          <p:cNvPr id="5" name="Text Placeholder 4"/>
          <p:cNvSpPr>
            <a:spLocks noGrp="1"/>
          </p:cNvSpPr>
          <p:nvPr>
            <p:ph type="body" sz="quarter" idx="13"/>
          </p:nvPr>
        </p:nvSpPr>
        <p:spPr>
          <a:xfrm>
            <a:off x="6848856" y="3475280"/>
            <a:ext cx="2295144" cy="274320"/>
          </a:xfrm>
        </p:spPr>
        <p:txBody>
          <a:bodyPr/>
          <a:lstStyle/>
          <a:p>
            <a:r>
              <a:rPr lang="en-US" dirty="0" smtClean="0"/>
              <a:t>Image Credit: Shannon S.</a:t>
            </a:r>
            <a:endParaRPr lang="en-US" dirty="0"/>
          </a:p>
        </p:txBody>
      </p:sp>
    </p:spTree>
    <p:extLst>
      <p:ext uri="{BB962C8B-B14F-4D97-AF65-F5344CB8AC3E}">
        <p14:creationId xmlns:p14="http://schemas.microsoft.com/office/powerpoint/2010/main" val="2421943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208" y="640079"/>
            <a:ext cx="3566160" cy="1325880"/>
          </a:xfrm>
        </p:spPr>
        <p:txBody>
          <a:bodyPr/>
          <a:lstStyle/>
          <a:p>
            <a:r>
              <a:rPr lang="en-US" dirty="0" smtClean="0"/>
              <a:t>Study Area</a:t>
            </a:r>
            <a:endParaRPr lang="en-US" dirty="0"/>
          </a:p>
        </p:txBody>
      </p:sp>
      <p:sp>
        <p:nvSpPr>
          <p:cNvPr id="5" name="Text Placeholder 4"/>
          <p:cNvSpPr>
            <a:spLocks noGrp="1"/>
          </p:cNvSpPr>
          <p:nvPr>
            <p:ph type="body" sz="quarter" idx="13"/>
          </p:nvPr>
        </p:nvSpPr>
        <p:spPr/>
        <p:txBody>
          <a:bodyPr/>
          <a:lstStyle/>
          <a:p>
            <a:endParaRPr lang="en-US"/>
          </a:p>
        </p:txBody>
      </p:sp>
      <p:sp>
        <p:nvSpPr>
          <p:cNvPr id="7" name="Text Placeholder 1"/>
          <p:cNvSpPr txBox="1">
            <a:spLocks/>
          </p:cNvSpPr>
          <p:nvPr/>
        </p:nvSpPr>
        <p:spPr>
          <a:xfrm>
            <a:off x="473989" y="2127502"/>
            <a:ext cx="3338773" cy="24254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Albemarle-Pamlico Estuarine System</a:t>
            </a:r>
          </a:p>
          <a:p>
            <a:pPr marL="342900" indent="-342900">
              <a:spcBef>
                <a:spcPts val="200"/>
              </a:spcBef>
              <a:buClr>
                <a:schemeClr val="accent1"/>
              </a:buClr>
              <a:buFont typeface="Webdings" panose="05030102010509060703" pitchFamily="18" charset="2"/>
              <a:buChar char="4"/>
            </a:pPr>
            <a:r>
              <a:rPr lang="en-US" dirty="0" smtClean="0"/>
              <a:t>Study Period: Summer 2015</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154" y="818288"/>
            <a:ext cx="5338029" cy="5043875"/>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3928" y="2589350"/>
            <a:ext cx="724001" cy="161948"/>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2169" y="3980133"/>
            <a:ext cx="704948" cy="209579"/>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4769" y="3986829"/>
            <a:ext cx="1524213" cy="1752845"/>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0886" y="3420643"/>
            <a:ext cx="428685" cy="161948"/>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4356" y="3178278"/>
            <a:ext cx="1000265" cy="161948"/>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1364" y="4653673"/>
            <a:ext cx="809738" cy="209579"/>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7152" y="3501617"/>
            <a:ext cx="562053" cy="161948"/>
          </a:xfrm>
          <a:prstGeom prst="rect">
            <a:avLst/>
          </a:prstGeom>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01752" y="2159674"/>
            <a:ext cx="600159" cy="161948"/>
          </a:xfrm>
          <a:prstGeom prst="rect">
            <a:avLst/>
          </a:prstGeom>
        </p:spPr>
      </p:pic>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40962" y="5462056"/>
            <a:ext cx="2924583" cy="314369"/>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8139" y="1141072"/>
            <a:ext cx="4953691" cy="323895"/>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65392" y="1573220"/>
            <a:ext cx="543001" cy="209579"/>
          </a:xfrm>
          <a:prstGeom prst="rect">
            <a:avLst/>
          </a:prstGeom>
        </p:spPr>
      </p:pic>
      <p:pic>
        <p:nvPicPr>
          <p:cNvPr id="28" name="Picture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8178" y="4321158"/>
            <a:ext cx="924054" cy="933580"/>
          </a:xfrm>
          <a:prstGeom prst="rect">
            <a:avLst/>
          </a:prstGeom>
        </p:spPr>
      </p:pic>
    </p:spTree>
    <p:extLst>
      <p:ext uri="{BB962C8B-B14F-4D97-AF65-F5344CB8AC3E}">
        <p14:creationId xmlns:p14="http://schemas.microsoft.com/office/powerpoint/2010/main" val="752140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4"/>
          </p:nvPr>
        </p:nvSpPr>
        <p:spPr>
          <a:xfrm>
            <a:off x="576072" y="381155"/>
            <a:ext cx="7982712" cy="704088"/>
          </a:xfrm>
        </p:spPr>
        <p:txBody>
          <a:bodyPr/>
          <a:lstStyle/>
          <a:p>
            <a:pPr algn="ctr"/>
            <a:r>
              <a:rPr lang="en-US" dirty="0" smtClean="0"/>
              <a:t>C-CAP </a:t>
            </a:r>
            <a:r>
              <a:rPr lang="en-US" smtClean="0"/>
              <a:t>vs Result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4" y="1085243"/>
            <a:ext cx="7589140" cy="4744057"/>
          </a:xfrm>
          <a:prstGeom prst="rect">
            <a:avLst/>
          </a:prstGeom>
        </p:spPr>
      </p:pic>
      <p:sp>
        <p:nvSpPr>
          <p:cNvPr id="2" name="TextBox 1"/>
          <p:cNvSpPr txBox="1"/>
          <p:nvPr/>
        </p:nvSpPr>
        <p:spPr>
          <a:xfrm>
            <a:off x="969644" y="5984111"/>
            <a:ext cx="7589140" cy="646331"/>
          </a:xfrm>
          <a:prstGeom prst="rect">
            <a:avLst/>
          </a:prstGeom>
          <a:noFill/>
        </p:spPr>
        <p:txBody>
          <a:bodyPr wrap="square" rtlCol="0">
            <a:spAutoFit/>
          </a:bodyPr>
          <a:lstStyle/>
          <a:p>
            <a:r>
              <a:rPr lang="en-US" dirty="0" smtClean="0"/>
              <a:t>Area outlined in orange shows the Great Dismal Swamp, the area of focus in the next slide. </a:t>
            </a:r>
            <a:endParaRPr lang="en-US" dirty="0"/>
          </a:p>
        </p:txBody>
      </p:sp>
    </p:spTree>
    <p:extLst>
      <p:ext uri="{BB962C8B-B14F-4D97-AF65-F5344CB8AC3E}">
        <p14:creationId xmlns:p14="http://schemas.microsoft.com/office/powerpoint/2010/main" val="39389637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08461" y="118346"/>
            <a:ext cx="7982712" cy="704088"/>
          </a:xfrm>
        </p:spPr>
        <p:txBody>
          <a:bodyPr/>
          <a:lstStyle/>
          <a:p>
            <a:pPr algn="ctr"/>
            <a:r>
              <a:rPr lang="en-US" dirty="0" smtClean="0"/>
              <a:t>C-CAP vs Result</a:t>
            </a:r>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84" y="822434"/>
            <a:ext cx="2459188" cy="4443797"/>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r="11598"/>
          <a:stretch/>
        </p:blipFill>
        <p:spPr>
          <a:xfrm>
            <a:off x="2942112" y="823579"/>
            <a:ext cx="2441546" cy="4441506"/>
          </a:xfrm>
          <a:prstGeom prst="rect">
            <a:avLst/>
          </a:prstGeom>
        </p:spPr>
      </p:pic>
      <p:sp>
        <p:nvSpPr>
          <p:cNvPr id="30" name="Rectangle 29"/>
          <p:cNvSpPr/>
          <p:nvPr/>
        </p:nvSpPr>
        <p:spPr>
          <a:xfrm>
            <a:off x="1" y="5463583"/>
            <a:ext cx="5383658" cy="923330"/>
          </a:xfrm>
          <a:prstGeom prst="rect">
            <a:avLst/>
          </a:prstGeom>
        </p:spPr>
        <p:txBody>
          <a:bodyPr wrap="square">
            <a:spAutoFit/>
          </a:bodyPr>
          <a:lstStyle/>
          <a:p>
            <a:r>
              <a:rPr lang="en-US" dirty="0" smtClean="0"/>
              <a:t>Palustrine Scrub/Shrub Wetland in C-CAP (left) is classified as Palustrine Forested Wetland in our result (right).</a:t>
            </a:r>
            <a:endParaRPr lang="en-US" dirty="0"/>
          </a:p>
        </p:txBody>
      </p:sp>
      <p:cxnSp>
        <p:nvCxnSpPr>
          <p:cNvPr id="26" name="Straight Arrow Connector 25"/>
          <p:cNvCxnSpPr/>
          <p:nvPr/>
        </p:nvCxnSpPr>
        <p:spPr>
          <a:xfrm>
            <a:off x="3308305" y="1453749"/>
            <a:ext cx="2972" cy="482271"/>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042221" y="1699849"/>
            <a:ext cx="529389"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127766" y="1058604"/>
            <a:ext cx="358300" cy="400110"/>
          </a:xfrm>
          <a:prstGeom prst="rect">
            <a:avLst/>
          </a:prstGeom>
          <a:noFill/>
        </p:spPr>
        <p:txBody>
          <a:bodyPr wrap="square" rtlCol="0">
            <a:spAutoFit/>
          </a:bodyPr>
          <a:lstStyle/>
          <a:p>
            <a:r>
              <a:rPr lang="en-US" sz="2000" b="1" dirty="0" smtClean="0">
                <a:solidFill>
                  <a:schemeClr val="bg1"/>
                </a:solidFill>
              </a:rPr>
              <a:t>N</a:t>
            </a:r>
            <a:endParaRPr lang="en-US" sz="2000" b="1" dirty="0">
              <a:solidFill>
                <a:schemeClr val="bg1"/>
              </a:solidFill>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3766" y="812117"/>
            <a:ext cx="1867407" cy="3012186"/>
          </a:xfrm>
          <a:prstGeom prst="rect">
            <a:avLst/>
          </a:prstGeom>
          <a:ln>
            <a:solidFill>
              <a:schemeClr val="tx1"/>
            </a:solidFill>
          </a:ln>
        </p:spPr>
      </p:pic>
      <p:cxnSp>
        <p:nvCxnSpPr>
          <p:cNvPr id="25" name="Straight Arrow Connector 24"/>
          <p:cNvCxnSpPr/>
          <p:nvPr/>
        </p:nvCxnSpPr>
        <p:spPr>
          <a:xfrm>
            <a:off x="766837" y="1458714"/>
            <a:ext cx="2972" cy="482271"/>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2143" y="1699850"/>
            <a:ext cx="529389"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87688" y="1027529"/>
            <a:ext cx="358300" cy="400110"/>
          </a:xfrm>
          <a:prstGeom prst="rect">
            <a:avLst/>
          </a:prstGeom>
          <a:noFill/>
        </p:spPr>
        <p:txBody>
          <a:bodyPr wrap="square" rtlCol="0">
            <a:spAutoFit/>
          </a:bodyPr>
          <a:lstStyle/>
          <a:p>
            <a:r>
              <a:rPr lang="en-US" sz="2000" b="1" dirty="0" smtClean="0">
                <a:solidFill>
                  <a:srgbClr val="FFFFF3"/>
                </a:solidFill>
              </a:rPr>
              <a:t>N</a:t>
            </a:r>
            <a:endParaRPr lang="en-US" sz="2000" b="1" dirty="0">
              <a:solidFill>
                <a:srgbClr val="FFFFF3"/>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3766" y="3997999"/>
            <a:ext cx="3318991" cy="2198293"/>
          </a:xfrm>
          <a:prstGeom prst="rect">
            <a:avLst/>
          </a:prstGeom>
          <a:ln w="12700">
            <a:solidFill>
              <a:schemeClr val="tx1">
                <a:lumMod val="50000"/>
              </a:schemeClr>
            </a:solidFill>
          </a:ln>
        </p:spPr>
      </p:pic>
      <p:cxnSp>
        <p:nvCxnSpPr>
          <p:cNvPr id="5" name="Straight Connector 4"/>
          <p:cNvCxnSpPr/>
          <p:nvPr/>
        </p:nvCxnSpPr>
        <p:spPr>
          <a:xfrm>
            <a:off x="5208608" y="3944759"/>
            <a:ext cx="275157" cy="53240"/>
          </a:xfrm>
          <a:prstGeom prst="line">
            <a:avLst/>
          </a:prstGeom>
          <a:ln w="571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208608" y="3919560"/>
            <a:ext cx="275157" cy="2276732"/>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483766" y="6291549"/>
            <a:ext cx="4574491" cy="276999"/>
          </a:xfrm>
          <a:prstGeom prst="rect">
            <a:avLst/>
          </a:prstGeom>
          <a:noFill/>
        </p:spPr>
        <p:txBody>
          <a:bodyPr wrap="square" rtlCol="0">
            <a:spAutoFit/>
          </a:bodyPr>
          <a:lstStyle/>
          <a:p>
            <a:r>
              <a:rPr lang="en-US" sz="1200" dirty="0" smtClean="0"/>
              <a:t>Forested Wetland in the Great Dismal Swamp.</a:t>
            </a:r>
            <a:endParaRPr lang="en-US" sz="1200" dirty="0"/>
          </a:p>
        </p:txBody>
      </p:sp>
    </p:spTree>
    <p:extLst>
      <p:ext uri="{BB962C8B-B14F-4D97-AF65-F5344CB8AC3E}">
        <p14:creationId xmlns:p14="http://schemas.microsoft.com/office/powerpoint/2010/main" val="11669273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747931" y="289350"/>
            <a:ext cx="7982712" cy="704088"/>
          </a:xfrm>
        </p:spPr>
        <p:txBody>
          <a:bodyPr/>
          <a:lstStyle/>
          <a:p>
            <a:pPr algn="ctr"/>
            <a:r>
              <a:rPr lang="en-US" i="1" dirty="0" err="1" smtClean="0"/>
              <a:t>Phragmites</a:t>
            </a:r>
            <a:r>
              <a:rPr lang="en-US" i="1" dirty="0" smtClean="0"/>
              <a:t> </a:t>
            </a:r>
            <a:r>
              <a:rPr lang="en-US" i="1" dirty="0" err="1" smtClean="0"/>
              <a:t>Australis</a:t>
            </a:r>
            <a:endParaRPr lang="en-US" i="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4014"/>
          <a:stretch/>
        </p:blipFill>
        <p:spPr>
          <a:xfrm>
            <a:off x="75654" y="2233849"/>
            <a:ext cx="4464662" cy="2968833"/>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3259"/>
          <a:stretch/>
        </p:blipFill>
        <p:spPr>
          <a:xfrm>
            <a:off x="4596040" y="2233849"/>
            <a:ext cx="4453322" cy="2968833"/>
          </a:xfrm>
          <a:prstGeom prst="rect">
            <a:avLst/>
          </a:prstGeom>
          <a:ln>
            <a:solidFill>
              <a:schemeClr val="tx1">
                <a:lumMod val="50000"/>
              </a:schemeClr>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9737" y="4163865"/>
            <a:ext cx="3398140" cy="2265427"/>
          </a:xfrm>
          <a:prstGeom prst="rect">
            <a:avLst/>
          </a:prstGeom>
          <a:ln>
            <a:solidFill>
              <a:schemeClr val="bg1"/>
            </a:solidFill>
          </a:ln>
        </p:spPr>
      </p:pic>
      <p:sp>
        <p:nvSpPr>
          <p:cNvPr id="8" name="Rectangle 7"/>
          <p:cNvSpPr/>
          <p:nvPr/>
        </p:nvSpPr>
        <p:spPr>
          <a:xfrm>
            <a:off x="8503377" y="3005113"/>
            <a:ext cx="107606" cy="10543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8" idx="2"/>
          </p:cNvCxnSpPr>
          <p:nvPr/>
        </p:nvCxnSpPr>
        <p:spPr>
          <a:xfrm flipH="1">
            <a:off x="8160823" y="3110544"/>
            <a:ext cx="396357" cy="1039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718148" y="2430048"/>
            <a:ext cx="914400" cy="575065"/>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97940" y="5214215"/>
            <a:ext cx="6222132" cy="369332"/>
          </a:xfrm>
          <a:prstGeom prst="rect">
            <a:avLst/>
          </a:prstGeom>
          <a:noFill/>
        </p:spPr>
        <p:txBody>
          <a:bodyPr wrap="square" rtlCol="0">
            <a:spAutoFit/>
          </a:bodyPr>
          <a:lstStyle/>
          <a:p>
            <a:pPr algn="ctr"/>
            <a:r>
              <a:rPr lang="en-US" dirty="0" smtClean="0"/>
              <a:t>Area classified as </a:t>
            </a:r>
            <a:r>
              <a:rPr lang="en-US" i="1" dirty="0" err="1" smtClean="0"/>
              <a:t>Phragmites</a:t>
            </a:r>
            <a:r>
              <a:rPr lang="en-US" i="1" dirty="0" smtClean="0"/>
              <a:t> </a:t>
            </a:r>
            <a:r>
              <a:rPr lang="en-US" i="1" dirty="0" err="1" smtClean="0"/>
              <a:t>australis</a:t>
            </a:r>
            <a:r>
              <a:rPr lang="en-US" i="1" dirty="0" smtClean="0"/>
              <a:t>.</a:t>
            </a:r>
            <a:endParaRPr lang="en-US" i="1" dirty="0"/>
          </a:p>
        </p:txBody>
      </p:sp>
      <p:sp>
        <p:nvSpPr>
          <p:cNvPr id="5" name="TextBox 4"/>
          <p:cNvSpPr txBox="1"/>
          <p:nvPr/>
        </p:nvSpPr>
        <p:spPr>
          <a:xfrm>
            <a:off x="5309737" y="6443093"/>
            <a:ext cx="2851086" cy="276999"/>
          </a:xfrm>
          <a:prstGeom prst="rect">
            <a:avLst/>
          </a:prstGeom>
          <a:noFill/>
        </p:spPr>
        <p:txBody>
          <a:bodyPr wrap="square" rtlCol="0">
            <a:spAutoFit/>
          </a:bodyPr>
          <a:lstStyle/>
          <a:p>
            <a:r>
              <a:rPr lang="en-US" sz="1200" dirty="0" smtClean="0"/>
              <a:t>Image Credit: Google Earth</a:t>
            </a:r>
            <a:endParaRPr lang="en-US" sz="1200"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2298"/>
            <a:ext cx="2587775" cy="1981145"/>
          </a:xfrm>
          <a:prstGeom prst="rect">
            <a:avLst/>
          </a:prstGeom>
        </p:spPr>
      </p:pic>
    </p:spTree>
    <p:extLst>
      <p:ext uri="{BB962C8B-B14F-4D97-AF65-F5344CB8AC3E}">
        <p14:creationId xmlns:p14="http://schemas.microsoft.com/office/powerpoint/2010/main" val="30589758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2" y="4627977"/>
            <a:ext cx="7982712" cy="1839730"/>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The final classification showed some differences between C-CAP and our classification. </a:t>
            </a:r>
          </a:p>
          <a:p>
            <a:pPr marL="342900" indent="-342900">
              <a:spcBef>
                <a:spcPts val="200"/>
              </a:spcBef>
              <a:buClr>
                <a:schemeClr val="accent1"/>
              </a:buClr>
              <a:buFont typeface="Webdings" panose="05030102010509060703" pitchFamily="18" charset="2"/>
              <a:buChar char="4"/>
            </a:pPr>
            <a:r>
              <a:rPr lang="en-US" dirty="0" smtClean="0"/>
              <a:t>Some areas affected by </a:t>
            </a:r>
            <a:r>
              <a:rPr lang="en-US" i="1" dirty="0" err="1" smtClean="0"/>
              <a:t>Phragmites</a:t>
            </a:r>
            <a:r>
              <a:rPr lang="en-US" i="1" dirty="0" smtClean="0"/>
              <a:t> </a:t>
            </a:r>
            <a:r>
              <a:rPr lang="en-US" i="1" dirty="0" err="1" smtClean="0"/>
              <a:t>Australis</a:t>
            </a:r>
            <a:r>
              <a:rPr lang="en-US" i="1" dirty="0" smtClean="0"/>
              <a:t> </a:t>
            </a:r>
            <a:r>
              <a:rPr lang="en-US" dirty="0" smtClean="0"/>
              <a:t>were identified but require further verification.</a:t>
            </a:r>
          </a:p>
          <a:p>
            <a:pPr marL="342900" indent="-342900">
              <a:spcBef>
                <a:spcPts val="200"/>
              </a:spcBef>
              <a:buClr>
                <a:schemeClr val="accent1"/>
              </a:buClr>
              <a:buFont typeface="Webdings" panose="05030102010509060703" pitchFamily="18" charset="2"/>
              <a:buChar char="4"/>
            </a:pPr>
            <a:r>
              <a:rPr lang="en-US" dirty="0" smtClean="0"/>
              <a:t>Study could benefit from further specificity and additional ground truth data. </a:t>
            </a:r>
            <a:endParaRPr lang="en-US" dirty="0"/>
          </a:p>
        </p:txBody>
      </p:sp>
      <p:sp>
        <p:nvSpPr>
          <p:cNvPr id="3" name="Text Placeholder 2"/>
          <p:cNvSpPr>
            <a:spLocks noGrp="1"/>
          </p:cNvSpPr>
          <p:nvPr>
            <p:ph type="body" sz="quarter" idx="14"/>
          </p:nvPr>
        </p:nvSpPr>
        <p:spPr>
          <a:xfrm>
            <a:off x="576072" y="3768441"/>
            <a:ext cx="7982712" cy="704088"/>
          </a:xfrm>
        </p:spPr>
        <p:txBody>
          <a:bodyPr/>
          <a:lstStyle/>
          <a:p>
            <a:r>
              <a:rPr lang="en-US" dirty="0" smtClean="0"/>
              <a:t>Conclusions and Future Work</a:t>
            </a:r>
            <a:endParaRPr lang="en-US" dirty="0"/>
          </a:p>
        </p:txBody>
      </p:sp>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1691" b="21691"/>
          <a:stretch>
            <a:fillRect/>
          </a:stretch>
        </p:blipFill>
        <p:spPr>
          <a:xfrm>
            <a:off x="0" y="-1"/>
            <a:ext cx="9144000" cy="3612995"/>
          </a:xfrm>
        </p:spPr>
      </p:pic>
      <p:sp>
        <p:nvSpPr>
          <p:cNvPr id="5" name="Text Placeholder 4"/>
          <p:cNvSpPr>
            <a:spLocks noGrp="1"/>
          </p:cNvSpPr>
          <p:nvPr>
            <p:ph type="body" sz="quarter" idx="13"/>
          </p:nvPr>
        </p:nvSpPr>
        <p:spPr>
          <a:xfrm>
            <a:off x="6515100" y="3612993"/>
            <a:ext cx="2628900" cy="341787"/>
          </a:xfrm>
        </p:spPr>
        <p:txBody>
          <a:bodyPr>
            <a:normAutofit/>
          </a:bodyPr>
          <a:lstStyle/>
          <a:p>
            <a:r>
              <a:rPr lang="en-US" dirty="0" smtClean="0"/>
              <a:t>Image Credit: Ben Roberts-</a:t>
            </a:r>
            <a:r>
              <a:rPr lang="en-US" dirty="0" err="1" smtClean="0"/>
              <a:t>Pierel</a:t>
            </a:r>
            <a:endParaRPr lang="en-US" dirty="0"/>
          </a:p>
        </p:txBody>
      </p:sp>
    </p:spTree>
    <p:extLst>
      <p:ext uri="{BB962C8B-B14F-4D97-AF65-F5344CB8AC3E}">
        <p14:creationId xmlns:p14="http://schemas.microsoft.com/office/powerpoint/2010/main" val="31071091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t>Dr. Kenton Ross</a:t>
            </a:r>
            <a:r>
              <a:rPr lang="en-US" dirty="0"/>
              <a:t>, </a:t>
            </a:r>
            <a:r>
              <a:rPr lang="en-US" i="1" dirty="0" smtClean="0"/>
              <a:t>NASA DEVELOP </a:t>
            </a:r>
            <a:r>
              <a:rPr lang="en-US" i="1" dirty="0"/>
              <a:t>Science Director</a:t>
            </a:r>
          </a:p>
          <a:p>
            <a:endParaRPr lang="en-US" i="1" dirty="0"/>
          </a:p>
        </p:txBody>
      </p:sp>
      <p:sp>
        <p:nvSpPr>
          <p:cNvPr id="3" name="Text Placeholder 2"/>
          <p:cNvSpPr>
            <a:spLocks noGrp="1"/>
          </p:cNvSpPr>
          <p:nvPr>
            <p:ph type="body" sz="quarter" idx="11"/>
          </p:nvPr>
        </p:nvSpPr>
        <p:spPr>
          <a:xfrm>
            <a:off x="571207" y="2358309"/>
            <a:ext cx="8051583" cy="704088"/>
          </a:xfrm>
        </p:spPr>
        <p:txBody>
          <a:bodyPr/>
          <a:lstStyle/>
          <a:p>
            <a:r>
              <a:rPr lang="en-US" b="1" dirty="0"/>
              <a:t>Albemarle-Pamlico National Estuary Partnership (APNEP</a:t>
            </a:r>
            <a:r>
              <a:rPr lang="en-US" b="1" dirty="0" smtClean="0"/>
              <a:t>)</a:t>
            </a:r>
            <a:endParaRPr lang="en-US" b="1" dirty="0"/>
          </a:p>
        </p:txBody>
      </p:sp>
      <p:sp>
        <p:nvSpPr>
          <p:cNvPr id="4" name="Text Placeholder 3"/>
          <p:cNvSpPr>
            <a:spLocks noGrp="1"/>
          </p:cNvSpPr>
          <p:nvPr>
            <p:ph type="body" sz="quarter" idx="12"/>
          </p:nvPr>
        </p:nvSpPr>
        <p:spPr>
          <a:xfrm>
            <a:off x="571208" y="3321810"/>
            <a:ext cx="8051582" cy="2799590"/>
          </a:xfrm>
        </p:spPr>
        <p:txBody>
          <a:bodyPr>
            <a:normAutofit/>
          </a:bodyPr>
          <a:lstStyle/>
          <a:p>
            <a:r>
              <a:rPr lang="en-US" b="1" dirty="0"/>
              <a:t>Emily Adams</a:t>
            </a:r>
            <a:r>
              <a:rPr lang="en-US" dirty="0"/>
              <a:t>, </a:t>
            </a:r>
            <a:r>
              <a:rPr lang="en-US" i="1" dirty="0" smtClean="0"/>
              <a:t>NASA DEVELOP Center </a:t>
            </a:r>
            <a:r>
              <a:rPr lang="en-US" i="1" dirty="0"/>
              <a:t>Lead</a:t>
            </a:r>
          </a:p>
          <a:p>
            <a:r>
              <a:rPr lang="en-US" b="1" dirty="0" err="1"/>
              <a:t>Rebekke</a:t>
            </a:r>
            <a:r>
              <a:rPr lang="en-US" b="1" dirty="0"/>
              <a:t> </a:t>
            </a:r>
            <a:r>
              <a:rPr lang="en-US" b="1" dirty="0" err="1"/>
              <a:t>Muench</a:t>
            </a:r>
            <a:r>
              <a:rPr lang="en-US" dirty="0"/>
              <a:t>, </a:t>
            </a:r>
            <a:r>
              <a:rPr lang="en-US" i="1" dirty="0" smtClean="0"/>
              <a:t>NASA DEVELOP Assistant </a:t>
            </a:r>
            <a:r>
              <a:rPr lang="en-US" i="1" dirty="0"/>
              <a:t>Center </a:t>
            </a:r>
            <a:r>
              <a:rPr lang="en-US" i="1" dirty="0" smtClean="0"/>
              <a:t>Lead</a:t>
            </a:r>
            <a:br>
              <a:rPr lang="en-US" i="1" dirty="0" smtClean="0"/>
            </a:br>
            <a:endParaRPr lang="en-US" i="1" dirty="0" smtClean="0"/>
          </a:p>
          <a:p>
            <a:r>
              <a:rPr lang="en-US" b="1" dirty="0" smtClean="0"/>
              <a:t>North </a:t>
            </a:r>
            <a:r>
              <a:rPr lang="en-US" b="1" dirty="0"/>
              <a:t>Carolina Ecological Forecasting I </a:t>
            </a:r>
            <a:r>
              <a:rPr lang="en-US" b="1" dirty="0" smtClean="0"/>
              <a:t>Team, NASA DEVELOP at Langley Research Center </a:t>
            </a:r>
            <a:r>
              <a:rPr lang="en-US" dirty="0" smtClean="0"/>
              <a:t>(</a:t>
            </a:r>
            <a:r>
              <a:rPr lang="en-US" dirty="0" err="1" smtClean="0"/>
              <a:t>Zand</a:t>
            </a:r>
            <a:r>
              <a:rPr lang="en-US" dirty="0" smtClean="0"/>
              <a:t> </a:t>
            </a:r>
            <a:r>
              <a:rPr lang="en-US" dirty="0" err="1" smtClean="0"/>
              <a:t>Bakhtiari</a:t>
            </a:r>
            <a:r>
              <a:rPr lang="en-US" dirty="0" smtClean="0"/>
              <a:t>, Stephen Zimmerman, Kayla Patel, Brad Gregory)</a:t>
            </a:r>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1894210"/>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2848207"/>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1875" b="21875"/>
          <a:stretch>
            <a:fillRect/>
          </a:stretch>
        </p:blipFill>
        <p:spPr/>
      </p:pic>
      <p:sp>
        <p:nvSpPr>
          <p:cNvPr id="5" name="Text Placeholder 4"/>
          <p:cNvSpPr>
            <a:spLocks noGrp="1"/>
          </p:cNvSpPr>
          <p:nvPr>
            <p:ph type="body" sz="quarter" idx="13"/>
          </p:nvPr>
        </p:nvSpPr>
        <p:spPr>
          <a:xfrm>
            <a:off x="6848856" y="3429000"/>
            <a:ext cx="2295144" cy="274320"/>
          </a:xfrm>
        </p:spPr>
        <p:txBody>
          <a:bodyPr>
            <a:normAutofit/>
          </a:bodyPr>
          <a:lstStyle/>
          <a:p>
            <a:r>
              <a:rPr lang="en-US" dirty="0" smtClean="0"/>
              <a:t>Image Credit: </a:t>
            </a:r>
            <a:r>
              <a:rPr lang="en-US" dirty="0" err="1" smtClean="0"/>
              <a:t>sugargliding</a:t>
            </a:r>
            <a:endParaRPr lang="en-US" dirty="0"/>
          </a:p>
        </p:txBody>
      </p:sp>
      <p:sp>
        <p:nvSpPr>
          <p:cNvPr id="7" name="Text Placeholder 1"/>
          <p:cNvSpPr txBox="1">
            <a:spLocks/>
          </p:cNvSpPr>
          <p:nvPr/>
        </p:nvSpPr>
        <p:spPr>
          <a:xfrm>
            <a:off x="576072" y="4814316"/>
            <a:ext cx="7982712" cy="14447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Climate Change</a:t>
            </a:r>
          </a:p>
          <a:p>
            <a:pPr marL="342900" indent="-342900">
              <a:spcBef>
                <a:spcPts val="200"/>
              </a:spcBef>
              <a:buClr>
                <a:schemeClr val="accent1"/>
              </a:buClr>
              <a:buFont typeface="Webdings" panose="05030102010509060703" pitchFamily="18" charset="2"/>
              <a:buChar char="4"/>
            </a:pPr>
            <a:r>
              <a:rPr lang="en-US" dirty="0" smtClean="0"/>
              <a:t>Population Growth</a:t>
            </a:r>
          </a:p>
          <a:p>
            <a:pPr marL="342900" indent="-342900">
              <a:spcBef>
                <a:spcPts val="200"/>
              </a:spcBef>
              <a:buClr>
                <a:schemeClr val="accent1"/>
              </a:buClr>
              <a:buFont typeface="Webdings" panose="05030102010509060703" pitchFamily="18" charset="2"/>
              <a:buChar char="4"/>
            </a:pPr>
            <a:r>
              <a:rPr lang="en-US" dirty="0" smtClean="0"/>
              <a:t>Water Quality Influences</a:t>
            </a:r>
            <a:endParaRPr lang="en-US" dirty="0"/>
          </a:p>
        </p:txBody>
      </p:sp>
      <p:sp>
        <p:nvSpPr>
          <p:cNvPr id="8" name="Text Placeholder 2"/>
          <p:cNvSpPr txBox="1">
            <a:spLocks/>
          </p:cNvSpPr>
          <p:nvPr/>
        </p:nvSpPr>
        <p:spPr>
          <a:xfrm>
            <a:off x="576072" y="3954780"/>
            <a:ext cx="7982712" cy="7040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Status of the Basin</a:t>
            </a:r>
            <a:endParaRPr lang="en-US" dirty="0"/>
          </a:p>
        </p:txBody>
      </p:sp>
    </p:spTree>
    <p:extLst>
      <p:ext uri="{BB962C8B-B14F-4D97-AF65-F5344CB8AC3E}">
        <p14:creationId xmlns:p14="http://schemas.microsoft.com/office/powerpoint/2010/main" val="2860358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Albemarle-Pamlico National Estuary Partnership (APNEP)</a:t>
            </a:r>
            <a:endParaRPr lang="en-US" dirty="0"/>
          </a:p>
        </p:txBody>
      </p:sp>
      <p:sp>
        <p:nvSpPr>
          <p:cNvPr id="3" name="Text Placeholder 2"/>
          <p:cNvSpPr>
            <a:spLocks noGrp="1"/>
          </p:cNvSpPr>
          <p:nvPr>
            <p:ph type="body" sz="quarter" idx="10"/>
          </p:nvPr>
        </p:nvSpPr>
        <p:spPr/>
        <p:txBody>
          <a:bodyPr/>
          <a:lstStyle/>
          <a:p>
            <a:r>
              <a:rPr lang="en-US" dirty="0" smtClean="0"/>
              <a:t>Partner Organization</a:t>
            </a:r>
            <a:endParaRPr lang="en-US" dirty="0"/>
          </a:p>
        </p:txBody>
      </p:sp>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7922" r="27922"/>
          <a:stretch>
            <a:fillRect/>
          </a:stretch>
        </p:blipFill>
        <p:spPr>
          <a:xfrm>
            <a:off x="0" y="0"/>
            <a:ext cx="4340506" cy="6510759"/>
          </a:xfrm>
        </p:spPr>
      </p:pic>
      <p:sp>
        <p:nvSpPr>
          <p:cNvPr id="5" name="Text Placeholder 4"/>
          <p:cNvSpPr>
            <a:spLocks noGrp="1"/>
          </p:cNvSpPr>
          <p:nvPr>
            <p:ph type="body" sz="quarter" idx="13"/>
          </p:nvPr>
        </p:nvSpPr>
        <p:spPr/>
        <p:txBody>
          <a:bodyPr>
            <a:normAutofit fontScale="77500" lnSpcReduction="20000"/>
          </a:bodyPr>
          <a:lstStyle/>
          <a:p>
            <a:r>
              <a:rPr lang="en-US" dirty="0" smtClean="0"/>
              <a:t>Image Credit: Ben Roberts-Pierel</a:t>
            </a:r>
            <a:endParaRPr lang="en-US" dirty="0"/>
          </a:p>
        </p:txBody>
      </p:sp>
    </p:spTree>
    <p:extLst>
      <p:ext uri="{BB962C8B-B14F-4D97-AF65-F5344CB8AC3E}">
        <p14:creationId xmlns:p14="http://schemas.microsoft.com/office/powerpoint/2010/main" val="1075639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2352" y="2130551"/>
            <a:ext cx="3593592" cy="4115503"/>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Provide an updated land classification system for APNEP for use in policy making</a:t>
            </a:r>
            <a:endParaRPr lang="en-US" dirty="0"/>
          </a:p>
          <a:p>
            <a:pPr marL="342900" indent="-342900">
              <a:spcBef>
                <a:spcPts val="200"/>
              </a:spcBef>
              <a:buClr>
                <a:schemeClr val="accent1"/>
              </a:buClr>
              <a:buFont typeface="Webdings" panose="05030102010509060703" pitchFamily="18" charset="2"/>
              <a:buChar char="4"/>
            </a:pPr>
            <a:r>
              <a:rPr lang="en-US" dirty="0" smtClean="0"/>
              <a:t>Create a replicable methodology</a:t>
            </a:r>
            <a:endParaRPr lang="en-US" dirty="0"/>
          </a:p>
          <a:p>
            <a:pPr marL="342900" indent="-342900">
              <a:spcBef>
                <a:spcPts val="200"/>
              </a:spcBef>
              <a:buClr>
                <a:schemeClr val="accent1"/>
              </a:buClr>
              <a:buFont typeface="Webdings" panose="05030102010509060703" pitchFamily="18" charset="2"/>
              <a:buChar char="4"/>
            </a:pPr>
            <a:r>
              <a:rPr lang="en-US" dirty="0" smtClean="0"/>
              <a:t>Identify invasive species </a:t>
            </a:r>
            <a:r>
              <a:rPr lang="en-US" i="1" dirty="0" err="1" smtClean="0"/>
              <a:t>Phragmites</a:t>
            </a:r>
            <a:r>
              <a:rPr lang="en-US" i="1" dirty="0" smtClean="0"/>
              <a:t> </a:t>
            </a:r>
            <a:r>
              <a:rPr lang="en-US" i="1" dirty="0" err="1" smtClean="0"/>
              <a:t>Australis</a:t>
            </a:r>
            <a:endParaRPr lang="en-US" dirty="0" smtClean="0"/>
          </a:p>
        </p:txBody>
      </p:sp>
      <p:sp>
        <p:nvSpPr>
          <p:cNvPr id="3" name="Text Placeholder 2"/>
          <p:cNvSpPr>
            <a:spLocks noGrp="1"/>
          </p:cNvSpPr>
          <p:nvPr>
            <p:ph type="body" sz="quarter" idx="10"/>
          </p:nvPr>
        </p:nvSpPr>
        <p:spPr/>
        <p:txBody>
          <a:bodyPr/>
          <a:lstStyle/>
          <a:p>
            <a:r>
              <a:rPr lang="en-US" dirty="0" smtClean="0"/>
              <a:t>Objectives</a:t>
            </a:r>
            <a:endParaRPr lang="en-US" dirty="0"/>
          </a:p>
        </p:txBody>
      </p:sp>
      <p:pic>
        <p:nvPicPr>
          <p:cNvPr id="10" name="Picture Placeholder 9"/>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3696" t="1878" r="44116" b="-1878"/>
          <a:stretch/>
        </p:blipFill>
        <p:spPr>
          <a:xfrm>
            <a:off x="-28877" y="-1"/>
            <a:ext cx="4676082" cy="7024255"/>
          </a:xfrm>
        </p:spPr>
      </p:pic>
      <p:sp>
        <p:nvSpPr>
          <p:cNvPr id="5" name="Text Placeholder 4"/>
          <p:cNvSpPr>
            <a:spLocks noGrp="1"/>
          </p:cNvSpPr>
          <p:nvPr>
            <p:ph type="body" sz="quarter" idx="13"/>
          </p:nvPr>
        </p:nvSpPr>
        <p:spPr>
          <a:xfrm>
            <a:off x="1343378" y="6583680"/>
            <a:ext cx="3228622" cy="274320"/>
          </a:xfrm>
        </p:spPr>
        <p:txBody>
          <a:bodyPr>
            <a:normAutofit/>
          </a:bodyPr>
          <a:lstStyle/>
          <a:p>
            <a:r>
              <a:rPr lang="en-US" dirty="0" smtClean="0">
                <a:solidFill>
                  <a:schemeClr val="bg1"/>
                </a:solidFill>
              </a:rPr>
              <a:t>Image Credit: NASA Johnson</a:t>
            </a:r>
            <a:endParaRPr lang="en-US" dirty="0">
              <a:solidFill>
                <a:schemeClr val="bg1"/>
              </a:solidFill>
            </a:endParaRPr>
          </a:p>
        </p:txBody>
      </p:sp>
    </p:spTree>
    <p:extLst>
      <p:ext uri="{BB962C8B-B14F-4D97-AF65-F5344CB8AC3E}">
        <p14:creationId xmlns:p14="http://schemas.microsoft.com/office/powerpoint/2010/main" val="1398128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39996" y="3284220"/>
            <a:ext cx="4050792" cy="1400322"/>
          </a:xfrm>
        </p:spPr>
        <p:txBody>
          <a:bodyPr/>
          <a:lstStyle/>
          <a:p>
            <a:r>
              <a:rPr lang="en-US" b="1" dirty="0" smtClean="0"/>
              <a:t>Landsat 8</a:t>
            </a:r>
          </a:p>
          <a:p>
            <a:r>
              <a:rPr lang="en-US" i="1" dirty="0" smtClean="0"/>
              <a:t>Operational Land Imager (OLI)</a:t>
            </a:r>
          </a:p>
        </p:txBody>
      </p:sp>
      <p:sp>
        <p:nvSpPr>
          <p:cNvPr id="3" name="Text Placeholder 2"/>
          <p:cNvSpPr>
            <a:spLocks noGrp="1"/>
          </p:cNvSpPr>
          <p:nvPr>
            <p:ph type="body" sz="quarter" idx="10"/>
          </p:nvPr>
        </p:nvSpPr>
        <p:spPr>
          <a:xfrm>
            <a:off x="0" y="767986"/>
            <a:ext cx="9144000" cy="1325880"/>
          </a:xfrm>
        </p:spPr>
        <p:txBody>
          <a:bodyPr>
            <a:normAutofit/>
          </a:bodyPr>
          <a:lstStyle/>
          <a:p>
            <a:pPr algn="ctr"/>
            <a:r>
              <a:rPr lang="en-US" sz="4400" dirty="0" smtClean="0"/>
              <a:t>NASA Earth Observations</a:t>
            </a:r>
            <a:endParaRPr lang="en-US" sz="4400" dirty="0"/>
          </a:p>
        </p:txBody>
      </p:sp>
      <p:sp>
        <p:nvSpPr>
          <p:cNvPr id="5" name="Text Placeholder 4"/>
          <p:cNvSpPr>
            <a:spLocks noGrp="1"/>
          </p:cNvSpPr>
          <p:nvPr>
            <p:ph type="body" sz="quarter" idx="13"/>
          </p:nvPr>
        </p:nvSpPr>
        <p:spPr>
          <a:xfrm>
            <a:off x="1439805" y="5282430"/>
            <a:ext cx="1993392" cy="274320"/>
          </a:xfrm>
        </p:spPr>
        <p:txBody>
          <a:bodyPr/>
          <a:lstStyle/>
          <a:p>
            <a:r>
              <a:rPr lang="en-US" dirty="0" smtClean="0"/>
              <a:t>Image Credit: USGS</a:t>
            </a:r>
            <a:endParaRPr lang="en-US" dirty="0"/>
          </a:p>
        </p:txBody>
      </p:sp>
      <p:pic>
        <p:nvPicPr>
          <p:cNvPr id="7" name="Picture 8" descr="http://www.devpedia.developexchange.com/dv/images/c/c2/03_Landsat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841" y="2522671"/>
            <a:ext cx="3355320" cy="27422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39150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4"/>
          </p:nvPr>
        </p:nvSpPr>
        <p:spPr>
          <a:xfrm>
            <a:off x="632961" y="309896"/>
            <a:ext cx="6410390" cy="661798"/>
          </a:xfrm>
        </p:spPr>
        <p:txBody>
          <a:bodyPr/>
          <a:lstStyle/>
          <a:p>
            <a:r>
              <a:rPr lang="en-US" dirty="0" smtClean="0"/>
              <a:t>Methodology</a:t>
            </a:r>
            <a:endParaRPr lang="en-US" dirty="0"/>
          </a:p>
        </p:txBody>
      </p:sp>
      <p:sp>
        <p:nvSpPr>
          <p:cNvPr id="8" name="Rectangle 7"/>
          <p:cNvSpPr/>
          <p:nvPr/>
        </p:nvSpPr>
        <p:spPr>
          <a:xfrm>
            <a:off x="87113" y="1229928"/>
            <a:ext cx="2064963" cy="83245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Data Acquisition</a:t>
            </a:r>
            <a:endParaRPr lang="en-US" dirty="0"/>
          </a:p>
        </p:txBody>
      </p:sp>
      <p:sp>
        <p:nvSpPr>
          <p:cNvPr id="9" name="Rectangle 8"/>
          <p:cNvSpPr/>
          <p:nvPr/>
        </p:nvSpPr>
        <p:spPr>
          <a:xfrm>
            <a:off x="87114" y="2264725"/>
            <a:ext cx="2064963" cy="83245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Data Processing</a:t>
            </a:r>
            <a:endParaRPr lang="en-US" dirty="0"/>
          </a:p>
        </p:txBody>
      </p:sp>
      <p:sp>
        <p:nvSpPr>
          <p:cNvPr id="10" name="Rectangle 9"/>
          <p:cNvSpPr/>
          <p:nvPr/>
        </p:nvSpPr>
        <p:spPr>
          <a:xfrm>
            <a:off x="90188" y="3297314"/>
            <a:ext cx="2064963" cy="83245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Aggregation of Data</a:t>
            </a:r>
            <a:endParaRPr lang="en-US" dirty="0"/>
          </a:p>
        </p:txBody>
      </p:sp>
      <p:sp>
        <p:nvSpPr>
          <p:cNvPr id="11" name="Rectangle 10"/>
          <p:cNvSpPr/>
          <p:nvPr/>
        </p:nvSpPr>
        <p:spPr>
          <a:xfrm>
            <a:off x="90188" y="4332111"/>
            <a:ext cx="2064963" cy="83245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Training Sites</a:t>
            </a:r>
          </a:p>
          <a:p>
            <a:pPr algn="ctr"/>
            <a:r>
              <a:rPr lang="en-US" dirty="0" smtClean="0"/>
              <a:t>(Polygons)</a:t>
            </a:r>
            <a:endParaRPr lang="en-US" dirty="0"/>
          </a:p>
        </p:txBody>
      </p:sp>
      <p:sp>
        <p:nvSpPr>
          <p:cNvPr id="12" name="Rectangle 11"/>
          <p:cNvSpPr/>
          <p:nvPr/>
        </p:nvSpPr>
        <p:spPr>
          <a:xfrm>
            <a:off x="93628" y="5366908"/>
            <a:ext cx="2064963" cy="83245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Final Result</a:t>
            </a:r>
            <a:endParaRPr lang="en-US" dirty="0"/>
          </a:p>
        </p:txBody>
      </p:sp>
      <p:sp>
        <p:nvSpPr>
          <p:cNvPr id="22" name="Rectangle 21"/>
          <p:cNvSpPr/>
          <p:nvPr/>
        </p:nvSpPr>
        <p:spPr>
          <a:xfrm>
            <a:off x="2863804" y="5383897"/>
            <a:ext cx="1442013" cy="822936"/>
          </a:xfrm>
          <a:prstGeom prst="rect">
            <a:avLst/>
          </a:prstGeom>
          <a:solidFill>
            <a:srgbClr val="41BD7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Supervised Class</a:t>
            </a:r>
            <a:endParaRPr lang="en-US" dirty="0"/>
          </a:p>
        </p:txBody>
      </p:sp>
      <p:cxnSp>
        <p:nvCxnSpPr>
          <p:cNvPr id="33" name="Straight Arrow Connector 32"/>
          <p:cNvCxnSpPr/>
          <p:nvPr/>
        </p:nvCxnSpPr>
        <p:spPr>
          <a:xfrm flipH="1">
            <a:off x="1126109" y="3079505"/>
            <a:ext cx="1" cy="233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122668" y="4114301"/>
            <a:ext cx="1" cy="233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1122669" y="5149099"/>
            <a:ext cx="1" cy="233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152076" y="5783134"/>
            <a:ext cx="3780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895508" y="1217228"/>
            <a:ext cx="1310283" cy="832454"/>
          </a:xfrm>
          <a:prstGeom prst="rect">
            <a:avLst/>
          </a:prstGeom>
          <a:solidFill>
            <a:srgbClr val="41BD7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USGS</a:t>
            </a:r>
            <a:endParaRPr lang="en-US" dirty="0"/>
          </a:p>
        </p:txBody>
      </p:sp>
      <p:sp>
        <p:nvSpPr>
          <p:cNvPr id="40" name="Rectangle 39"/>
          <p:cNvSpPr/>
          <p:nvPr/>
        </p:nvSpPr>
        <p:spPr>
          <a:xfrm>
            <a:off x="4260011" y="1217228"/>
            <a:ext cx="1310283" cy="832454"/>
          </a:xfrm>
          <a:prstGeom prst="rect">
            <a:avLst/>
          </a:prstGeom>
          <a:solidFill>
            <a:srgbClr val="41BD7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USDA</a:t>
            </a:r>
            <a:endParaRPr lang="en-US" dirty="0"/>
          </a:p>
        </p:txBody>
      </p:sp>
      <p:cxnSp>
        <p:nvCxnSpPr>
          <p:cNvPr id="42" name="Straight Arrow Connector 41"/>
          <p:cNvCxnSpPr/>
          <p:nvPr/>
        </p:nvCxnSpPr>
        <p:spPr>
          <a:xfrm>
            <a:off x="2145891" y="3713540"/>
            <a:ext cx="8386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1126109" y="2044707"/>
            <a:ext cx="1" cy="233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2139376" y="1645052"/>
            <a:ext cx="381321" cy="1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850550" y="5384100"/>
            <a:ext cx="1432857" cy="822937"/>
          </a:xfrm>
          <a:prstGeom prst="rect">
            <a:avLst/>
          </a:prstGeom>
          <a:solidFill>
            <a:srgbClr val="41BD7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latin typeface="+mj-lt"/>
              </a:rPr>
              <a:t>Revised</a:t>
            </a:r>
            <a:endParaRPr lang="en-US" dirty="0">
              <a:latin typeface="+mj-lt"/>
            </a:endParaRPr>
          </a:p>
        </p:txBody>
      </p:sp>
      <p:sp>
        <p:nvSpPr>
          <p:cNvPr id="30" name="Rectangle 29"/>
          <p:cNvSpPr/>
          <p:nvPr/>
        </p:nvSpPr>
        <p:spPr>
          <a:xfrm>
            <a:off x="4361392" y="5384101"/>
            <a:ext cx="1442779" cy="822936"/>
          </a:xfrm>
          <a:prstGeom prst="rect">
            <a:avLst/>
          </a:prstGeom>
          <a:solidFill>
            <a:srgbClr val="41BD7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latin typeface="+mj-lt"/>
              </a:rPr>
              <a:t>Accuracy Assessment</a:t>
            </a:r>
            <a:endParaRPr lang="en-US" dirty="0">
              <a:latin typeface="+mj-lt"/>
            </a:endParaRPr>
          </a:p>
        </p:txBody>
      </p:sp>
      <p:sp>
        <p:nvSpPr>
          <p:cNvPr id="31" name="Rectangle 30"/>
          <p:cNvSpPr/>
          <p:nvPr/>
        </p:nvSpPr>
        <p:spPr>
          <a:xfrm>
            <a:off x="7329786" y="5371604"/>
            <a:ext cx="1432857" cy="822937"/>
          </a:xfrm>
          <a:prstGeom prst="rect">
            <a:avLst/>
          </a:prstGeom>
          <a:solidFill>
            <a:srgbClr val="41BD7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latin typeface="+mj-lt"/>
              </a:rPr>
              <a:t>Re-run</a:t>
            </a:r>
            <a:endParaRPr lang="en-US" dirty="0">
              <a:latin typeface="+mj-lt"/>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9411" y="3231137"/>
            <a:ext cx="974746" cy="972194"/>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974" y="3858715"/>
            <a:ext cx="972194" cy="972194"/>
          </a:xfrm>
          <a:prstGeom prst="rect">
            <a:avLst/>
          </a:prstGeom>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7601" y="3858715"/>
            <a:ext cx="974746" cy="972194"/>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9906" y="3231137"/>
            <a:ext cx="972194" cy="972194"/>
          </a:xfrm>
          <a:prstGeom prst="rect">
            <a:avLst/>
          </a:prstGeom>
        </p:spPr>
      </p:pic>
      <p:pic>
        <p:nvPicPr>
          <p:cNvPr id="45" name="Picture 44" descr="Crop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1974" y="2600146"/>
            <a:ext cx="964532" cy="964532"/>
          </a:xfrm>
          <a:prstGeom prst="rect">
            <a:avLst/>
          </a:prstGeom>
        </p:spPr>
      </p:pic>
      <p:pic>
        <p:nvPicPr>
          <p:cNvPr id="46" name="Picture 45" descr="C-Ca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6794" y="2614383"/>
            <a:ext cx="965594" cy="965594"/>
          </a:xfrm>
          <a:prstGeom prst="rect">
            <a:avLst/>
          </a:prstGeom>
        </p:spPr>
      </p:pic>
      <p:sp>
        <p:nvSpPr>
          <p:cNvPr id="50" name="Double Brace 49"/>
          <p:cNvSpPr/>
          <p:nvPr/>
        </p:nvSpPr>
        <p:spPr>
          <a:xfrm>
            <a:off x="3082055" y="2592686"/>
            <a:ext cx="4741145" cy="2238223"/>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Double Brace 50"/>
          <p:cNvSpPr/>
          <p:nvPr/>
        </p:nvSpPr>
        <p:spPr>
          <a:xfrm>
            <a:off x="2633913" y="5244622"/>
            <a:ext cx="6332287" cy="1074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Double Brace 51"/>
          <p:cNvSpPr/>
          <p:nvPr/>
        </p:nvSpPr>
        <p:spPr>
          <a:xfrm>
            <a:off x="2644274" y="1110767"/>
            <a:ext cx="3159897" cy="1074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4720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22" grpId="0" animBg="1"/>
      <p:bldP spid="38" grpId="0" animBg="1"/>
      <p:bldP spid="40" grpId="0" animBg="1"/>
      <p:bldP spid="29" grpId="0" animBg="1"/>
      <p:bldP spid="30" grpId="0" animBg="1"/>
      <p:bldP spid="31" grpId="0" animBg="1"/>
      <p:bldP spid="50" grpId="0" animBg="1"/>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02" y="2569238"/>
            <a:ext cx="2007357" cy="20021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4666" y="3985608"/>
            <a:ext cx="2002102" cy="200210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9185" y="3985608"/>
            <a:ext cx="2007357" cy="200210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9268" y="2568657"/>
            <a:ext cx="2002102" cy="2002102"/>
          </a:xfrm>
          <a:prstGeom prst="rect">
            <a:avLst/>
          </a:prstGeom>
        </p:spPr>
      </p:pic>
      <p:sp>
        <p:nvSpPr>
          <p:cNvPr id="12" name="Text Placeholder 2"/>
          <p:cNvSpPr>
            <a:spLocks noGrp="1"/>
          </p:cNvSpPr>
          <p:nvPr>
            <p:ph type="body" sz="quarter" idx="4294967295"/>
          </p:nvPr>
        </p:nvSpPr>
        <p:spPr>
          <a:xfrm>
            <a:off x="2219158" y="374090"/>
            <a:ext cx="4710109" cy="1325880"/>
          </a:xfrm>
          <a:prstGeom prst="rect">
            <a:avLst/>
          </a:prstGeom>
        </p:spPr>
        <p:txBody>
          <a:bodyPr/>
          <a:lstStyle/>
          <a:p>
            <a:pPr marL="0" indent="0" algn="ctr">
              <a:buNone/>
            </a:pPr>
            <a:r>
              <a:rPr lang="en-US" sz="4400" b="1" dirty="0" smtClean="0">
                <a:solidFill>
                  <a:schemeClr val="accent1"/>
                </a:solidFill>
              </a:rPr>
              <a:t>Data Sets</a:t>
            </a:r>
            <a:endParaRPr lang="en-US" sz="4400" b="1" dirty="0">
              <a:solidFill>
                <a:schemeClr val="accent1"/>
              </a:solidFill>
            </a:endParaRPr>
          </a:p>
        </p:txBody>
      </p:sp>
      <p:pic>
        <p:nvPicPr>
          <p:cNvPr id="2" name="Picture 1" descr="Crop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8479" y="1465211"/>
            <a:ext cx="1986323" cy="1986323"/>
          </a:xfrm>
          <a:prstGeom prst="rect">
            <a:avLst/>
          </a:prstGeom>
        </p:spPr>
      </p:pic>
      <p:pic>
        <p:nvPicPr>
          <p:cNvPr id="3" name="Picture 2" descr="C-Ca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6108" y="1462875"/>
            <a:ext cx="1988510" cy="1988510"/>
          </a:xfrm>
          <a:prstGeom prst="rect">
            <a:avLst/>
          </a:prstGeom>
        </p:spPr>
      </p:pic>
    </p:spTree>
    <p:extLst>
      <p:ext uri="{BB962C8B-B14F-4D97-AF65-F5344CB8AC3E}">
        <p14:creationId xmlns:p14="http://schemas.microsoft.com/office/powerpoint/2010/main" val="123144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366943"/>
            <a:ext cx="9144000" cy="1360249"/>
          </a:xfrm>
        </p:spPr>
        <p:txBody>
          <a:bodyPr/>
          <a:lstStyle/>
          <a:p>
            <a:pPr algn="ctr"/>
            <a:r>
              <a:rPr lang="en-US" dirty="0" smtClean="0"/>
              <a:t>NOAA Coastal Change Analysis Program (C-CAP)</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042"/>
            <a:ext cx="5486621" cy="4432308"/>
          </a:xfrm>
          <a:prstGeom prst="rect">
            <a:avLst/>
          </a:prstGeom>
          <a:ln w="28575">
            <a:no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354" t="5442"/>
          <a:stretch/>
        </p:blipFill>
        <p:spPr>
          <a:xfrm>
            <a:off x="5486621" y="1727192"/>
            <a:ext cx="2783905" cy="4434158"/>
          </a:xfrm>
          <a:prstGeom prst="rect">
            <a:avLst/>
          </a:prstGeom>
          <a:ln>
            <a:noFill/>
          </a:ln>
        </p:spPr>
      </p:pic>
      <p:pic>
        <p:nvPicPr>
          <p:cNvPr id="7" name="Picture 6" descr="C-Ca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3242" y="5518961"/>
            <a:ext cx="1123327" cy="1123327"/>
          </a:xfrm>
          <a:prstGeom prst="rect">
            <a:avLst/>
          </a:prstGeom>
        </p:spPr>
      </p:pic>
    </p:spTree>
    <p:extLst>
      <p:ext uri="{BB962C8B-B14F-4D97-AF65-F5344CB8AC3E}">
        <p14:creationId xmlns:p14="http://schemas.microsoft.com/office/powerpoint/2010/main" val="2900876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4630</TotalTime>
  <Words>2008</Words>
  <Application>Microsoft Office PowerPoint</Application>
  <PresentationFormat>On-screen Show (4:3)</PresentationFormat>
  <Paragraphs>195</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Century Gothic</vt:lpstr>
      <vt:lpstr>Courier New</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Roberts-Pierel, Benjamin M. (LARC-E3)[SSAI DEVELOP]</cp:lastModifiedBy>
  <cp:revision>300</cp:revision>
  <dcterms:created xsi:type="dcterms:W3CDTF">2015-05-18T13:26:09Z</dcterms:created>
  <dcterms:modified xsi:type="dcterms:W3CDTF">2015-11-19T21:45:09Z</dcterms:modified>
</cp:coreProperties>
</file>