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60" r:id="rId4"/>
    <p:sldId id="261" r:id="rId5"/>
    <p:sldId id="262" r:id="rId6"/>
    <p:sldId id="267" r:id="rId7"/>
    <p:sldId id="269" r:id="rId8"/>
    <p:sldId id="263" r:id="rId9"/>
    <p:sldId id="264" r:id="rId10"/>
    <p:sldId id="273" r:id="rId11"/>
    <p:sldId id="270" r:id="rId12"/>
    <p:sldId id="265" r:id="rId13"/>
    <p:sldId id="271" r:id="rId14"/>
    <p:sldId id="272" r:id="rId15"/>
    <p:sldId id="266" r:id="rId16"/>
    <p:sldId id="26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9734"/>
    <a:srgbClr val="75B552"/>
    <a:srgbClr val="6BAB48"/>
    <a:srgbClr val="0F6FC6"/>
    <a:srgbClr val="0565BC"/>
    <a:srgbClr val="2D8D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2" autoAdjust="0"/>
    <p:restoredTop sz="94660"/>
  </p:normalViewPr>
  <p:slideViewPr>
    <p:cSldViewPr snapToGrid="0">
      <p:cViewPr>
        <p:scale>
          <a:sx n="75" d="100"/>
          <a:sy n="75" d="100"/>
        </p:scale>
        <p:origin x="-2664" y="-11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4122827"/>
            <a:ext cx="9144000" cy="2379573"/>
          </a:xfrm>
          <a:prstGeom prst="rect">
            <a:avLst/>
          </a:prstGeom>
          <a:solidFill>
            <a:srgbClr val="5797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5324"/>
            <a:ext cx="9144000" cy="206654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131" y="2292500"/>
            <a:ext cx="8071419" cy="567596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78568"/>
          </a:xfrm>
          <a:prstGeom prst="rect">
            <a:avLst/>
          </a:prstGeom>
          <a:solidFill>
            <a:srgbClr val="75B5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3497"/>
            <a:ext cx="9144000" cy="457200"/>
          </a:xfrm>
          <a:prstGeom prst="rect">
            <a:avLst/>
          </a:prstGeom>
        </p:spPr>
      </p:pic>
      <p:sp>
        <p:nvSpPr>
          <p:cNvPr id="12" name="TextBox 76"/>
          <p:cNvSpPr txBox="1">
            <a:spLocks noChangeArrowheads="1"/>
          </p:cNvSpPr>
          <p:nvPr userDrawn="1"/>
        </p:nvSpPr>
        <p:spPr bwMode="auto">
          <a:xfrm>
            <a:off x="153544" y="260030"/>
            <a:ext cx="2332625" cy="33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387" tIns="45693" rIns="91387" bIns="4569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800" b="1" dirty="0">
              <a:solidFill>
                <a:schemeClr val="bg1"/>
              </a:solidFill>
              <a:latin typeface="Helvetica Neue LT Std 65 Medium"/>
            </a:endParaRPr>
          </a:p>
          <a:p>
            <a:pPr algn="ctr" defTabSz="1018229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" dirty="0">
                <a:solidFill>
                  <a:schemeClr val="bg1"/>
                </a:solidFill>
                <a:latin typeface="Helvetica Neue LT Std 65 Medium"/>
              </a:rPr>
              <a:t>National Aeronautics and Space Administration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537" y="-44833"/>
            <a:ext cx="934027" cy="1078725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21131" y="2847197"/>
            <a:ext cx="3973378" cy="1213012"/>
          </a:xfrm>
        </p:spPr>
        <p:txBody>
          <a:bodyPr numCol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 baseline="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names &amp; schools</a:t>
            </a:r>
          </a:p>
        </p:txBody>
      </p:sp>
      <p:sp>
        <p:nvSpPr>
          <p:cNvPr id="38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4619172" y="2847197"/>
            <a:ext cx="3973378" cy="1213012"/>
          </a:xfrm>
        </p:spPr>
        <p:txBody>
          <a:bodyPr numCol="1">
            <a:norm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1200" baseline="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names &amp; schools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521130" y="1078802"/>
            <a:ext cx="8071419" cy="736687"/>
          </a:xfrm>
        </p:spPr>
        <p:txBody>
          <a:bodyPr>
            <a:normAutofit/>
          </a:bodyPr>
          <a:lstStyle>
            <a:lvl1pPr marL="0" indent="0" algn="ctr">
              <a:buNone/>
              <a:defRPr sz="4200"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2501613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3978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28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579734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70"/>
            <a:ext cx="9144000" cy="914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6595"/>
            <a:ext cx="7886700" cy="566207"/>
          </a:xfrm>
        </p:spPr>
        <p:txBody>
          <a:bodyPr>
            <a:normAutofit/>
          </a:bodyPr>
          <a:lstStyle>
            <a:lvl1pPr algn="ctr"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4962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5885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75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85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114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10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6686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30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C82BF-E294-4912-90B6-97C014AA0188}" type="datetimeFigureOut">
              <a:rPr lang="en-US" smtClean="0"/>
              <a:t>11/12/2013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F1BC17-4E97-441F-BFB6-9AE6A1331A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157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g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Mapping Irrigation in Alabama to Improve Data Input and Model Evaluation for NASA Driven Crop-Hydrology Models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01798" y="3105287"/>
            <a:ext cx="4169664" cy="828504"/>
          </a:xfrm>
        </p:spPr>
        <p:txBody>
          <a:bodyPr/>
          <a:lstStyle/>
          <a:p>
            <a:r>
              <a:rPr lang="en-US" dirty="0" smtClean="0"/>
              <a:t>Casey Calamaio, University of Alabama in Huntsville</a:t>
            </a:r>
          </a:p>
          <a:p>
            <a:r>
              <a:rPr lang="en-US" dirty="0" smtClean="0"/>
              <a:t>Samuel Ayers, University of Alabama in Huntsville</a:t>
            </a:r>
          </a:p>
          <a:p>
            <a:r>
              <a:rPr lang="en-US" dirty="0" smtClean="0"/>
              <a:t>Kyle Pennington, University of Alabama in Huntsville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Alabama Agriculture:</a:t>
            </a:r>
          </a:p>
        </p:txBody>
      </p:sp>
    </p:spTree>
    <p:extLst>
      <p:ext uri="{BB962C8B-B14F-4D97-AF65-F5344CB8AC3E}">
        <p14:creationId xmlns:p14="http://schemas.microsoft.com/office/powerpoint/2010/main" val="71679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062" y="2984500"/>
            <a:ext cx="6570496" cy="5077201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5403" y="1034996"/>
            <a:ext cx="7886700" cy="435133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Feature Extraction Results:	</a:t>
            </a:r>
          </a:p>
          <a:p>
            <a:pPr lvl="1"/>
            <a:r>
              <a:rPr lang="en-US" sz="2000" dirty="0" smtClean="0"/>
              <a:t>2007 Agriculture Census (USDA) listed Miller County with 37, 704 acres of total irrigated cropland</a:t>
            </a:r>
          </a:p>
          <a:p>
            <a:pPr lvl="1"/>
            <a:r>
              <a:rPr lang="en-US" sz="2000" dirty="0" smtClean="0"/>
              <a:t>Irrigation estimates from FX are low </a:t>
            </a:r>
          </a:p>
          <a:p>
            <a:pPr lvl="2"/>
            <a:r>
              <a:rPr lang="en-US" sz="1800" dirty="0" smtClean="0"/>
              <a:t>Narrow search parameter and increase number of classes</a:t>
            </a:r>
          </a:p>
          <a:p>
            <a:pPr lvl="2"/>
            <a:r>
              <a:rPr lang="en-US" sz="1800" dirty="0" smtClean="0"/>
              <a:t>This search focused solely on center pivot irrigation</a:t>
            </a:r>
            <a:endParaRPr lang="en-US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78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64" y="998500"/>
            <a:ext cx="3006682" cy="3891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46" y="998500"/>
            <a:ext cx="3006682" cy="3891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6828" y="998500"/>
            <a:ext cx="3006682" cy="3891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42" y="5103368"/>
            <a:ext cx="2939525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146" y="5103368"/>
            <a:ext cx="3010507" cy="162763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3003" y="5103368"/>
            <a:ext cx="3010507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2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19099" y="1454150"/>
            <a:ext cx="3371849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Example result map:</a:t>
            </a:r>
          </a:p>
          <a:p>
            <a:pPr marL="457200" lvl="1" indent="0">
              <a:buNone/>
            </a:pPr>
            <a:r>
              <a:rPr lang="en-US" sz="1400" dirty="0" smtClean="0"/>
              <a:t>Madison County in N. Alabama</a:t>
            </a:r>
          </a:p>
          <a:p>
            <a:pPr marL="457200" lvl="1" indent="0">
              <a:buNone/>
            </a:pPr>
            <a:r>
              <a:rPr lang="en-US" sz="1400" dirty="0" smtClean="0"/>
              <a:t>Total Cropland (corn, cotton, and soybean)</a:t>
            </a:r>
          </a:p>
          <a:p>
            <a:pPr marL="0" indent="0">
              <a:buNone/>
            </a:pPr>
            <a:r>
              <a:rPr lang="en-US" sz="1400" dirty="0" smtClean="0"/>
              <a:t>Red values indicate potentially irrigated crops</a:t>
            </a:r>
          </a:p>
          <a:p>
            <a:pPr marL="0" indent="0">
              <a:buNone/>
            </a:pPr>
            <a:r>
              <a:rPr lang="en-US" sz="1400" b="1" dirty="0" smtClean="0"/>
              <a:t>Total Acreage: 58,083 </a:t>
            </a:r>
          </a:p>
          <a:p>
            <a:pPr marL="0" indent="0">
              <a:buNone/>
            </a:pPr>
            <a:r>
              <a:rPr lang="en-US" sz="1400" b="1" dirty="0" smtClean="0"/>
              <a:t>Potential Irrigation: </a:t>
            </a:r>
            <a:r>
              <a:rPr lang="en-US" sz="1400" b="1" dirty="0" smtClean="0"/>
              <a:t>6,764 </a:t>
            </a:r>
            <a:r>
              <a:rPr lang="en-US" sz="1400" b="1" dirty="0" smtClean="0"/>
              <a:t>(~ 11.65%)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dirty="0" smtClean="0"/>
              <a:t>Known center pivot irrigation systems were detected</a:t>
            </a:r>
          </a:p>
          <a:p>
            <a:pPr marL="0" indent="0">
              <a:buNone/>
            </a:pP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pic>
        <p:nvPicPr>
          <p:cNvPr id="2053" name="Picture 5" descr="G:\Madison County Cropland - 23 June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49" y="971548"/>
            <a:ext cx="4497099" cy="5819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96" y="4626864"/>
            <a:ext cx="2764536" cy="19476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28875" y="5600700"/>
            <a:ext cx="504825" cy="381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9600" y="5562600"/>
            <a:ext cx="504825" cy="38100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3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4576" y="1020572"/>
            <a:ext cx="3010039" cy="38953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6597" y="1020572"/>
            <a:ext cx="3010039" cy="38953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" y="1020572"/>
            <a:ext cx="3010039" cy="389534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4" y="5093716"/>
            <a:ext cx="3022745" cy="162763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7146" y="5093716"/>
            <a:ext cx="3024480" cy="162763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065" y="5093716"/>
            <a:ext cx="3041102" cy="1627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3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04663" y="1438167"/>
            <a:ext cx="7886700" cy="4351338"/>
          </a:xfrm>
        </p:spPr>
        <p:txBody>
          <a:bodyPr>
            <a:normAutofit/>
          </a:bodyPr>
          <a:lstStyle/>
          <a:p>
            <a:r>
              <a:rPr lang="en-US" sz="1800" dirty="0" smtClean="0"/>
              <a:t>Example result map:</a:t>
            </a:r>
          </a:p>
          <a:p>
            <a:pPr marL="457200" lvl="1" indent="0">
              <a:buNone/>
            </a:pPr>
            <a:r>
              <a:rPr lang="en-US" sz="1400" dirty="0" smtClean="0"/>
              <a:t>Limestone County</a:t>
            </a:r>
          </a:p>
          <a:p>
            <a:pPr marL="457200" lvl="1" indent="0">
              <a:buNone/>
            </a:pPr>
            <a:r>
              <a:rPr lang="en-US" sz="1400" dirty="0" smtClean="0"/>
              <a:t>Total  Cropland (corn, cotton,</a:t>
            </a:r>
          </a:p>
          <a:p>
            <a:pPr marL="457200" lvl="1" indent="0">
              <a:buNone/>
            </a:pPr>
            <a:r>
              <a:rPr lang="en-US" sz="1400" dirty="0" smtClean="0"/>
              <a:t>and soybean)</a:t>
            </a:r>
          </a:p>
          <a:p>
            <a:pPr marL="457200" lvl="1" indent="0">
              <a:buNone/>
            </a:pPr>
            <a:endParaRPr lang="en-US" sz="1400" dirty="0"/>
          </a:p>
          <a:p>
            <a:pPr marL="0" lvl="1" indent="0">
              <a:buNone/>
            </a:pPr>
            <a:r>
              <a:rPr lang="en-US" sz="1400" dirty="0" smtClean="0"/>
              <a:t>Red values indicate potentially</a:t>
            </a:r>
          </a:p>
          <a:p>
            <a:pPr marL="0" lvl="1" indent="0">
              <a:buNone/>
            </a:pPr>
            <a:r>
              <a:rPr lang="en-US" sz="1400" dirty="0" smtClean="0"/>
              <a:t>irrigated crops</a:t>
            </a:r>
          </a:p>
          <a:p>
            <a:pPr marL="0" lvl="1" indent="0">
              <a:buNone/>
            </a:pPr>
            <a:endParaRPr lang="en-US" sz="1400" dirty="0" smtClean="0"/>
          </a:p>
          <a:p>
            <a:pPr marL="0" lvl="1" indent="0">
              <a:buNone/>
            </a:pPr>
            <a:r>
              <a:rPr lang="en-US" sz="1400" b="1" dirty="0" smtClean="0"/>
              <a:t>Total Acreage: 78,003</a:t>
            </a:r>
          </a:p>
          <a:p>
            <a:pPr marL="0" lvl="1" indent="0">
              <a:buNone/>
            </a:pPr>
            <a:r>
              <a:rPr lang="en-US" sz="1400" b="1" dirty="0" smtClean="0"/>
              <a:t>Potential Irrigation:  11,202 (~14.36%)</a:t>
            </a:r>
          </a:p>
          <a:p>
            <a:pPr marL="0" lvl="1" indent="0">
              <a:buNone/>
            </a:pPr>
            <a:endParaRPr lang="en-US" sz="1400" b="1" dirty="0"/>
          </a:p>
          <a:p>
            <a:pPr marL="0" lvl="1" indent="0">
              <a:buNone/>
            </a:pPr>
            <a:r>
              <a:rPr lang="en-US" sz="1400" dirty="0" smtClean="0"/>
              <a:t>Known center pivot irrigation systems</a:t>
            </a:r>
          </a:p>
          <a:p>
            <a:pPr marL="0" lvl="1" indent="0">
              <a:buNone/>
            </a:pPr>
            <a:r>
              <a:rPr lang="en-US" sz="1400" dirty="0" smtClean="0"/>
              <a:t>detected</a:t>
            </a:r>
          </a:p>
          <a:p>
            <a:pPr marL="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/>
          </a:p>
          <a:p>
            <a:pPr marL="457200" lvl="1" indent="0">
              <a:buNone/>
            </a:pPr>
            <a:endParaRPr lang="en-US" sz="1400" dirty="0" smtClean="0"/>
          </a:p>
          <a:p>
            <a:pPr marL="457200" lvl="1" indent="0">
              <a:buNone/>
            </a:pPr>
            <a:endParaRPr lang="en-US" sz="1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 and Discussion</a:t>
            </a:r>
          </a:p>
        </p:txBody>
      </p:sp>
      <p:pic>
        <p:nvPicPr>
          <p:cNvPr id="3074" name="Picture 2" descr="C:\Users\ccalamai\Downloads\Limestone County Cropland - 23 June 20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616" y="1033272"/>
            <a:ext cx="4500926" cy="582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337" y="4645186"/>
            <a:ext cx="2768280" cy="211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33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 and Discussion</a:t>
            </a:r>
            <a:endParaRPr lang="en-US" dirty="0"/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628650" y="1028700"/>
            <a:ext cx="7886700" cy="565785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Error and Uncertainty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FX features are trial and error in many cases</a:t>
            </a:r>
          </a:p>
          <a:p>
            <a:pPr lvl="2"/>
            <a:r>
              <a:rPr lang="en-US" dirty="0" smtClean="0"/>
              <a:t>Additional classes for Rule-Based feature extraction</a:t>
            </a:r>
          </a:p>
          <a:p>
            <a:pPr lvl="3"/>
            <a:r>
              <a:rPr lang="en-US" dirty="0" smtClean="0"/>
              <a:t>Capable of partitioning partial center pivot (3/4 or half)</a:t>
            </a:r>
          </a:p>
          <a:p>
            <a:pPr lvl="3"/>
            <a:r>
              <a:rPr lang="en-US" dirty="0" smtClean="0"/>
              <a:t>Textural and spectral properties to narrow search parameters</a:t>
            </a:r>
          </a:p>
          <a:p>
            <a:pPr lvl="3"/>
            <a:endParaRPr lang="en-US" dirty="0" smtClean="0"/>
          </a:p>
          <a:p>
            <a:pPr lvl="2"/>
            <a:r>
              <a:rPr lang="en-US" dirty="0" smtClean="0"/>
              <a:t>Higher resolution datasets provide more accurate segmentation and will yield better results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Inherent inaccuracy of </a:t>
            </a:r>
            <a:r>
              <a:rPr lang="en-US" dirty="0" err="1" smtClean="0"/>
              <a:t>CropScape</a:t>
            </a:r>
            <a:r>
              <a:rPr lang="en-US" dirty="0" smtClean="0"/>
              <a:t> data</a:t>
            </a:r>
            <a:endParaRPr lang="en-US" dirty="0"/>
          </a:p>
          <a:p>
            <a:pPr lvl="2"/>
            <a:r>
              <a:rPr lang="en-US" dirty="0" smtClean="0"/>
              <a:t>Coarse resolution of cropland data and inconsistent data values</a:t>
            </a:r>
          </a:p>
          <a:p>
            <a:pPr lvl="3"/>
            <a:r>
              <a:rPr lang="en-US" dirty="0" smtClean="0"/>
              <a:t>Automatically derived and no ground </a:t>
            </a:r>
            <a:r>
              <a:rPr lang="en-US" dirty="0" err="1" smtClean="0"/>
              <a:t>truthing</a:t>
            </a:r>
            <a:endParaRPr lang="en-US" dirty="0" smtClean="0"/>
          </a:p>
          <a:p>
            <a:pPr lvl="2"/>
            <a:endParaRPr lang="en-US" dirty="0"/>
          </a:p>
          <a:p>
            <a:pPr lvl="2"/>
            <a:r>
              <a:rPr lang="en-US" dirty="0" smtClean="0"/>
              <a:t>Does not differentiate irrigated and non-irrigated cropland</a:t>
            </a:r>
          </a:p>
          <a:p>
            <a:pPr lvl="3"/>
            <a:r>
              <a:rPr lang="en-US" dirty="0" smtClean="0"/>
              <a:t>This project focused on circular fields (center pivot irrigation) because they are easily identified and were most likely in use during the 2012 drought event</a:t>
            </a:r>
          </a:p>
          <a:p>
            <a:pPr lvl="2"/>
            <a:endParaRPr lang="en-US" dirty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20259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71575"/>
            <a:ext cx="7886700" cy="500538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Alternative methods to identifying irrigation in Alabama is imperative to determining the actual usage of fresh water in local watersheds</a:t>
            </a:r>
          </a:p>
          <a:p>
            <a:endParaRPr lang="en-US" dirty="0" smtClean="0"/>
          </a:p>
          <a:p>
            <a:r>
              <a:rPr lang="en-US" dirty="0" smtClean="0"/>
              <a:t>This project aimed to develop a methodology to locate irrigation on a large scale</a:t>
            </a:r>
          </a:p>
          <a:p>
            <a:pPr lvl="1"/>
            <a:r>
              <a:rPr lang="en-US" dirty="0" smtClean="0"/>
              <a:t>Feature extraction and statistical analysis of crops during drought events effectively emphasized potentially irrigated fields</a:t>
            </a:r>
          </a:p>
          <a:p>
            <a:pPr lvl="1"/>
            <a:r>
              <a:rPr lang="en-US" dirty="0" smtClean="0"/>
              <a:t>These tools can help expedite </a:t>
            </a:r>
            <a:r>
              <a:rPr lang="en-US" dirty="0" smtClean="0"/>
              <a:t>more time consuming mapping </a:t>
            </a:r>
            <a:r>
              <a:rPr lang="en-US" dirty="0" smtClean="0"/>
              <a:t>techniques</a:t>
            </a:r>
          </a:p>
          <a:p>
            <a:pPr lvl="1"/>
            <a:endParaRPr lang="en-US" dirty="0"/>
          </a:p>
          <a:p>
            <a:r>
              <a:rPr lang="en-US" dirty="0" smtClean="0"/>
              <a:t>Future work will emphasize narrowing the search threshold for irrigation and automate these processes</a:t>
            </a:r>
          </a:p>
          <a:p>
            <a:pPr lvl="1"/>
            <a:r>
              <a:rPr lang="en-US" dirty="0" smtClean="0"/>
              <a:t>Faster, more effective results for variable input into crop – hydrology models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6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Community Concerns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5721" y="1825624"/>
            <a:ext cx="8748793" cy="4776653"/>
          </a:xfrm>
        </p:spPr>
        <p:txBody>
          <a:bodyPr>
            <a:normAutofit/>
          </a:bodyPr>
          <a:lstStyle/>
          <a:p>
            <a:r>
              <a:rPr lang="en-US" dirty="0" smtClean="0"/>
              <a:t>Water Resource Management</a:t>
            </a:r>
          </a:p>
          <a:p>
            <a:pPr lvl="1"/>
            <a:r>
              <a:rPr lang="en-US" dirty="0" smtClean="0"/>
              <a:t>Unreported or inaccurate estimates of water withdrawals, especially from irrigation</a:t>
            </a:r>
          </a:p>
          <a:p>
            <a:pPr lvl="1"/>
            <a:r>
              <a:rPr lang="en-US" dirty="0" smtClean="0"/>
              <a:t>Water usage above 1,000 gallons should be reported to the state</a:t>
            </a:r>
          </a:p>
          <a:p>
            <a:r>
              <a:rPr lang="en-US" dirty="0" smtClean="0"/>
              <a:t>Agricultural Expansion and Irrigation</a:t>
            </a:r>
          </a:p>
          <a:p>
            <a:pPr lvl="1"/>
            <a:r>
              <a:rPr lang="en-US" dirty="0" smtClean="0"/>
              <a:t>Effects of increased agriculture in Alabama on local watersheds</a:t>
            </a:r>
          </a:p>
          <a:p>
            <a:r>
              <a:rPr lang="en-US" dirty="0" smtClean="0"/>
              <a:t>Crop and Hydrology Models</a:t>
            </a:r>
          </a:p>
          <a:p>
            <a:pPr lvl="1"/>
            <a:r>
              <a:rPr lang="en-US" dirty="0" smtClean="0"/>
              <a:t>Improving knowledge of where and how much irrigation exists in Alabama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270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Develop a method to statistically infer irrigated cropland from greenness indices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Edge detection and segmentation analysis to extract irrigation networks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Provide methodology and models to state institutions and NASA driven crop models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60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14" y="1073962"/>
            <a:ext cx="8217749" cy="6350078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Area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682892" y="1050710"/>
            <a:ext cx="8143391" cy="63860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Northern Alabama and Southwestern Georgia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68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8489" y="1236700"/>
            <a:ext cx="5587138" cy="4351338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Earth Observations:</a:t>
            </a:r>
          </a:p>
          <a:p>
            <a:endParaRPr lang="en-US" sz="2000" b="1" dirty="0" smtClean="0"/>
          </a:p>
          <a:p>
            <a:pPr lvl="1"/>
            <a:r>
              <a:rPr lang="en-US" sz="1800" dirty="0" smtClean="0"/>
              <a:t>Landsat 7 ETM+ </a:t>
            </a:r>
            <a:r>
              <a:rPr lang="en-US" sz="1800" dirty="0" smtClean="0"/>
              <a:t>(2012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Advanced </a:t>
            </a:r>
            <a:r>
              <a:rPr lang="en-US" sz="1800" dirty="0" err="1" smtClean="0"/>
              <a:t>Spacebourne</a:t>
            </a:r>
            <a:r>
              <a:rPr lang="en-US" sz="1800" dirty="0" smtClean="0"/>
              <a:t> Thermal Emission and Reflectance (ASTER) (2013)</a:t>
            </a:r>
          </a:p>
          <a:p>
            <a:pPr lvl="1"/>
            <a:endParaRPr lang="en-US" sz="1800" dirty="0"/>
          </a:p>
          <a:p>
            <a:r>
              <a:rPr lang="en-US" sz="2000" b="1" dirty="0" smtClean="0"/>
              <a:t>Supplemental Datasets:</a:t>
            </a:r>
          </a:p>
          <a:p>
            <a:endParaRPr lang="en-US" sz="2000" dirty="0" smtClean="0"/>
          </a:p>
          <a:p>
            <a:pPr lvl="1"/>
            <a:r>
              <a:rPr lang="en-US" sz="1800" dirty="0" smtClean="0"/>
              <a:t>USDA Cropland Data Layer (</a:t>
            </a:r>
            <a:r>
              <a:rPr lang="en-US" sz="1800" dirty="0" err="1" smtClean="0"/>
              <a:t>CropScape</a:t>
            </a:r>
            <a:r>
              <a:rPr lang="en-US" sz="1800" dirty="0" smtClean="0"/>
              <a:t>)</a:t>
            </a:r>
          </a:p>
          <a:p>
            <a:pPr lvl="1"/>
            <a:r>
              <a:rPr lang="en-US" sz="1800" dirty="0" smtClean="0"/>
              <a:t>GADM Global Administrative Areas</a:t>
            </a:r>
          </a:p>
          <a:p>
            <a:pPr lvl="1"/>
            <a:r>
              <a:rPr lang="en-US" sz="1800" dirty="0" smtClean="0"/>
              <a:t>USDA National Agricultural Statistics</a:t>
            </a:r>
          </a:p>
          <a:p>
            <a:pPr lvl="2"/>
            <a:r>
              <a:rPr lang="en-US" dirty="0" smtClean="0"/>
              <a:t>2007 Agriculture Census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Collection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88650" y="2364895"/>
            <a:ext cx="1294025" cy="237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Landsat 7 ETM +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489" y="1045767"/>
            <a:ext cx="2102346" cy="1328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6" descr="C:\Users\kpenning\Desktop\Images for DEVELOP Fall 2013\landsat-7_satellit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255" y="2612076"/>
            <a:ext cx="2308813" cy="10346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33196" y="3656061"/>
            <a:ext cx="1604927" cy="287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TERRA (ASTER Sensor)</a:t>
            </a:r>
            <a:endParaRPr lang="en-US" sz="1100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8834" y="3955126"/>
            <a:ext cx="2073650" cy="1466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3" descr="C:\Users\kpenning\Desktop\Images for DEVELOP Fall 2013\USDA NASS Log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254" y="5808292"/>
            <a:ext cx="959124" cy="88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9692" y="5888884"/>
            <a:ext cx="1979510" cy="727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4" y="5695818"/>
            <a:ext cx="1804630" cy="1162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2720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9125" y="1330324"/>
            <a:ext cx="7886700" cy="4975225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Overview:</a:t>
            </a:r>
          </a:p>
          <a:p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NASS </a:t>
            </a:r>
            <a:r>
              <a:rPr lang="en-US" sz="2600" dirty="0" err="1" smtClean="0"/>
              <a:t>CropScape</a:t>
            </a:r>
            <a:r>
              <a:rPr lang="en-US" sz="2600" dirty="0" smtClean="0"/>
              <a:t> and Statistical Method:</a:t>
            </a:r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  <a:p>
            <a:pPr lvl="2"/>
            <a:r>
              <a:rPr lang="en-US" sz="2100" dirty="0" smtClean="0"/>
              <a:t>CropScape shows </a:t>
            </a:r>
            <a:r>
              <a:rPr lang="en-US" sz="2100" dirty="0" smtClean="0"/>
              <a:t>the locations </a:t>
            </a:r>
            <a:r>
              <a:rPr lang="en-US" sz="2100" dirty="0" smtClean="0"/>
              <a:t>and species of </a:t>
            </a:r>
            <a:r>
              <a:rPr lang="en-US" sz="2100" dirty="0" smtClean="0"/>
              <a:t>crops</a:t>
            </a:r>
            <a:endParaRPr lang="en-US" sz="2100" dirty="0" smtClean="0"/>
          </a:p>
          <a:p>
            <a:pPr lvl="2"/>
            <a:r>
              <a:rPr lang="en-US" sz="2100" dirty="0" smtClean="0"/>
              <a:t>Used to mask Landsat 7 ETM+ NDVI</a:t>
            </a:r>
          </a:p>
          <a:p>
            <a:pPr lvl="2"/>
            <a:r>
              <a:rPr lang="en-US" sz="2100" dirty="0" smtClean="0"/>
              <a:t>Resulting image has a normal distribution of values</a:t>
            </a:r>
          </a:p>
          <a:p>
            <a:pPr lvl="2"/>
            <a:r>
              <a:rPr lang="en-US" sz="2100" dirty="0" smtClean="0"/>
              <a:t>During the 2012 drought event, NDVI values above one standard deviation are inferred as potentially irrigated crops</a:t>
            </a:r>
          </a:p>
          <a:p>
            <a:pPr lvl="2"/>
            <a:endParaRPr lang="en-US" sz="2100" dirty="0"/>
          </a:p>
          <a:p>
            <a:pPr marL="914400" lvl="1" indent="-457200">
              <a:buFont typeface="+mj-lt"/>
              <a:buAutoNum type="arabicPeriod"/>
            </a:pPr>
            <a:r>
              <a:rPr lang="en-US" sz="2600" dirty="0" smtClean="0"/>
              <a:t>Feature Extraction:</a:t>
            </a:r>
            <a:br>
              <a:rPr lang="en-US" sz="2600" dirty="0" smtClean="0"/>
            </a:br>
            <a:endParaRPr lang="en-US" sz="2600" dirty="0" smtClean="0"/>
          </a:p>
          <a:p>
            <a:pPr lvl="2"/>
            <a:r>
              <a:rPr lang="en-US" sz="2100" dirty="0" smtClean="0"/>
              <a:t>FX classifies an image via spectral, textural, and spatial characteristics</a:t>
            </a:r>
          </a:p>
          <a:p>
            <a:pPr lvl="2"/>
            <a:r>
              <a:rPr lang="en-US" sz="2100" dirty="0" smtClean="0"/>
              <a:t>Spatial compactness is used to delineate circular fields</a:t>
            </a:r>
          </a:p>
          <a:p>
            <a:pPr lvl="2"/>
            <a:r>
              <a:rPr lang="en-US" sz="2100" dirty="0" smtClean="0"/>
              <a:t>FX toolset used on an ASTER image at 15m resolution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71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sp>
        <p:nvSpPr>
          <p:cNvPr id="4" name="Content Placeholder 1"/>
          <p:cNvSpPr txBox="1">
            <a:spLocks/>
          </p:cNvSpPr>
          <p:nvPr/>
        </p:nvSpPr>
        <p:spPr>
          <a:xfrm>
            <a:off x="1" y="1057276"/>
            <a:ext cx="9143999" cy="327659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79734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57250" lvl="1" indent="-457200"/>
            <a:r>
              <a:rPr lang="en-US" dirty="0" smtClean="0"/>
              <a:t>Initial Observation and Acquisition</a:t>
            </a:r>
          </a:p>
          <a:p>
            <a:pPr marL="1257300" lvl="2" indent="-457200"/>
            <a:r>
              <a:rPr lang="en-US" dirty="0" smtClean="0"/>
              <a:t>Use Google Earth to identify center-pivot irrigation systems</a:t>
            </a:r>
          </a:p>
          <a:p>
            <a:pPr marL="1714500" lvl="3" indent="-457200"/>
            <a:r>
              <a:rPr lang="en-US" dirty="0" smtClean="0"/>
              <a:t>A center-pivot irrigation system waters crops via a central point which has multiple spans of sections along a radius pointing outward from the center of the circle</a:t>
            </a:r>
          </a:p>
          <a:p>
            <a:pPr marL="1714500" lvl="3" indent="-457200"/>
            <a:r>
              <a:rPr lang="en-US" dirty="0" smtClean="0"/>
              <a:t>Generally are  the most economically feasible when used for 40-60 acres or more</a:t>
            </a:r>
          </a:p>
          <a:p>
            <a:pPr marL="1714500" lvl="3" indent="-457200"/>
            <a:r>
              <a:rPr lang="en-US" dirty="0" smtClean="0"/>
              <a:t>The system can be automated to move on its own</a:t>
            </a:r>
          </a:p>
          <a:p>
            <a:pPr marL="1714500" lvl="3" indent="-457200"/>
            <a:r>
              <a:rPr lang="en-US" dirty="0" smtClean="0"/>
              <a:t>Most center-pivot systems are designed to apply a maximum of 2 inches (gross) water per week</a:t>
            </a:r>
          </a:p>
          <a:p>
            <a:pPr marL="1257300" lvl="2" indent="-457200"/>
            <a:r>
              <a:rPr lang="en-US" dirty="0" smtClean="0"/>
              <a:t>Additionally located and tagged the center-pivot irrigation systems on Google Earth (pictured below: left Limestone County, right Madison County</a:t>
            </a:r>
          </a:p>
          <a:p>
            <a:pPr marL="1257300" lvl="2" indent="-457200"/>
            <a:endParaRPr lang="en-US" dirty="0" smtClean="0"/>
          </a:p>
        </p:txBody>
      </p:sp>
      <p:pic>
        <p:nvPicPr>
          <p:cNvPr id="6" name="Picture 2" descr="C:\Users\kpenning\Desktop\Images for DEVELOP Fall 2013\Limestone County Circl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48125"/>
            <a:ext cx="4300212" cy="26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kpenning\Desktop\Images for DEVELOP Fall 2013\Madison County Circl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188" y="4048125"/>
            <a:ext cx="4300212" cy="262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509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67640" y="982980"/>
            <a:ext cx="8839200" cy="4519807"/>
          </a:xfrm>
        </p:spPr>
        <p:txBody>
          <a:bodyPr/>
          <a:lstStyle/>
          <a:p>
            <a:r>
              <a:rPr lang="en-US" dirty="0" smtClean="0"/>
              <a:t>Statistical Methodology:</a:t>
            </a:r>
          </a:p>
          <a:p>
            <a:pPr marL="0" indent="0">
              <a:buNone/>
            </a:pPr>
            <a:r>
              <a:rPr lang="en-US" sz="1600" dirty="0" smtClean="0"/>
              <a:t>NDVI and Statistical Extraction	                      Feature Conversion and Computation</a:t>
            </a:r>
          </a:p>
          <a:p>
            <a:pPr marL="1371600" lvl="3" indent="0">
              <a:buNone/>
            </a:pPr>
            <a:endParaRPr lang="en-US" dirty="0" smtClean="0"/>
          </a:p>
          <a:p>
            <a:pPr lvl="7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50" y="1850961"/>
            <a:ext cx="2545575" cy="242756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424" y="1872630"/>
            <a:ext cx="2478274" cy="23842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9575" y="4918529"/>
            <a:ext cx="3356053" cy="1534639"/>
          </a:xfrm>
          <a:prstGeom prst="rect">
            <a:avLst/>
          </a:prstGeom>
        </p:spPr>
      </p:pic>
      <p:sp>
        <p:nvSpPr>
          <p:cNvPr id="9" name="Right Arrow 8"/>
          <p:cNvSpPr/>
          <p:nvPr/>
        </p:nvSpPr>
        <p:spPr>
          <a:xfrm>
            <a:off x="3950780" y="2907784"/>
            <a:ext cx="902195" cy="313926"/>
          </a:xfrm>
          <a:prstGeom prst="right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358140" y="7467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243" y="4106402"/>
            <a:ext cx="1546478" cy="6005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" y="4384160"/>
            <a:ext cx="3085810" cy="260338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71977" y="4268190"/>
            <a:ext cx="2712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Normalized Difference Vegetation Index 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5855311" y="4289818"/>
            <a:ext cx="276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Acreage Computation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0 </a:t>
            </a:r>
            <a:r>
              <a:rPr lang="en-US" sz="1200" dirty="0" smtClean="0"/>
              <a:t>= </a:t>
            </a:r>
            <a:r>
              <a:rPr lang="en-US" sz="1200" dirty="0" smtClean="0"/>
              <a:t>Values &lt; 1 std.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dirty="0" smtClean="0"/>
              <a:t>1 = Values </a:t>
            </a:r>
            <a:r>
              <a:rPr lang="en-US" sz="1200" dirty="0" smtClean="0"/>
              <a:t>≥ </a:t>
            </a:r>
            <a:r>
              <a:rPr lang="en-US" sz="1200" dirty="0" smtClean="0"/>
              <a:t>1 std.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938037" y="5362682"/>
            <a:ext cx="2712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Extreme NDVI values considered as potential irrigated are one standard deviation above the mean</a:t>
            </a:r>
            <a:endParaRPr lang="en-US" sz="1200" dirty="0"/>
          </a:p>
        </p:txBody>
      </p:sp>
      <p:sp>
        <p:nvSpPr>
          <p:cNvPr id="16" name="Oval 15"/>
          <p:cNvSpPr/>
          <p:nvPr/>
        </p:nvSpPr>
        <p:spPr>
          <a:xfrm>
            <a:off x="1474996" y="5326124"/>
            <a:ext cx="156737" cy="1304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98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151462"/>
            <a:ext cx="7886700" cy="4351338"/>
          </a:xfrm>
        </p:spPr>
        <p:txBody>
          <a:bodyPr/>
          <a:lstStyle/>
          <a:p>
            <a:r>
              <a:rPr lang="en-US" dirty="0" smtClean="0"/>
              <a:t>Feature Extraction: ENVI 5.0 FX</a:t>
            </a:r>
          </a:p>
          <a:p>
            <a:pPr marL="3200400" lvl="7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ASTER Imagery over SW Georgia</a:t>
            </a:r>
          </a:p>
          <a:p>
            <a:pPr marL="3200400" lvl="7" indent="0">
              <a:buNone/>
            </a:pPr>
            <a:endParaRPr lang="en-US" dirty="0" smtClean="0">
              <a:solidFill>
                <a:schemeClr val="accent6"/>
              </a:solidFill>
            </a:endParaRPr>
          </a:p>
          <a:p>
            <a:pPr marL="3543300" lvl="7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Segmentation Analysis and edge detection</a:t>
            </a:r>
          </a:p>
          <a:p>
            <a:pPr marL="3543300" lvl="7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Classify image via spatial characteristics – spatial compactness for circular fields</a:t>
            </a:r>
          </a:p>
          <a:p>
            <a:pPr marL="3543300" lvl="7" indent="-342900">
              <a:buFont typeface="+mj-lt"/>
              <a:buAutoNum type="arabicPeriod"/>
            </a:pPr>
            <a:r>
              <a:rPr lang="en-US" dirty="0" smtClean="0">
                <a:solidFill>
                  <a:schemeClr val="accent6"/>
                </a:solidFill>
              </a:rPr>
              <a:t>Establish a compactness value threshold and export resulting features</a:t>
            </a:r>
          </a:p>
          <a:p>
            <a:pPr marL="3200400" lvl="7" indent="0">
              <a:buNone/>
            </a:pPr>
            <a:endParaRPr lang="en-US" dirty="0"/>
          </a:p>
          <a:p>
            <a:pPr marL="3200400" lvl="7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Methodology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4" y="1894869"/>
            <a:ext cx="3386815" cy="21572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985" y="4327981"/>
            <a:ext cx="3386815" cy="2149701"/>
          </a:xfrm>
          <a:prstGeom prst="rect">
            <a:avLst/>
          </a:prstGeom>
        </p:spPr>
      </p:pic>
      <p:sp>
        <p:nvSpPr>
          <p:cNvPr id="7" name="Curved Left Arrow 6"/>
          <p:cNvSpPr/>
          <p:nvPr/>
        </p:nvSpPr>
        <p:spPr>
          <a:xfrm>
            <a:off x="3898900" y="3498850"/>
            <a:ext cx="406400" cy="800100"/>
          </a:xfrm>
          <a:prstGeom prst="curvedLef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215" y="1028700"/>
            <a:ext cx="68805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907" y="4316060"/>
            <a:ext cx="2923953" cy="2370128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3623124" y="5333089"/>
            <a:ext cx="302217" cy="1394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6609751" y="5333089"/>
            <a:ext cx="302217" cy="139484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911968" y="6385300"/>
            <a:ext cx="237683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accent6"/>
                </a:solidFill>
              </a:rPr>
              <a:t>Center pivot irrigation systems</a:t>
            </a:r>
            <a:endParaRPr lang="en-US" sz="1200" dirty="0">
              <a:solidFill>
                <a:schemeClr val="accent6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237" y="4797704"/>
            <a:ext cx="2107855" cy="140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2434</TotalTime>
  <Words>728</Words>
  <Application>Microsoft Office PowerPoint</Application>
  <PresentationFormat>On-screen Show (4:3)</PresentationFormat>
  <Paragraphs>136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Community Concerns</vt:lpstr>
      <vt:lpstr>Project Objectives</vt:lpstr>
      <vt:lpstr>Study Area</vt:lpstr>
      <vt:lpstr>Data Collection</vt:lpstr>
      <vt:lpstr>Methodology</vt:lpstr>
      <vt:lpstr>Methodology</vt:lpstr>
      <vt:lpstr>Methodology</vt:lpstr>
      <vt:lpstr>Methodology</vt:lpstr>
      <vt:lpstr>Results and Discussion</vt:lpstr>
      <vt:lpstr>Results and Discussion</vt:lpstr>
      <vt:lpstr>Results and Discussion</vt:lpstr>
      <vt:lpstr>Results and Discussion</vt:lpstr>
      <vt:lpstr>Results and Discussion</vt:lpstr>
      <vt:lpstr>Results and Discussion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</dc:creator>
  <cp:lastModifiedBy>Casey Calamaio</cp:lastModifiedBy>
  <cp:revision>53</cp:revision>
  <dcterms:created xsi:type="dcterms:W3CDTF">2013-05-31T15:07:19Z</dcterms:created>
  <dcterms:modified xsi:type="dcterms:W3CDTF">2013-11-12T23:47:52Z</dcterms:modified>
</cp:coreProperties>
</file>