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</p:sldMasterIdLst>
  <p:handoutMasterIdLst>
    <p:handoutMasterId r:id="rId7"/>
  </p:handoutMasterIdLst>
  <p:sldIdLst>
    <p:sldId id="263" r:id="rId3"/>
    <p:sldId id="259" r:id="rId4"/>
    <p:sldId id="264" r:id="rId5"/>
    <p:sldId id="260" r:id="rId6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50A7"/>
    <a:srgbClr val="D065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299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2405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C80CBAB-6768-464A-959F-333016113B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67F757-7F8F-44D3-B132-8469E63AD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27B5A-B4EA-4D8A-969A-B4C50CDCE881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E31736-D668-4C36-8DED-B51E45D3A1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D8F934-5BB8-4411-B7B8-C60E74627E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B3BE4-1275-4046-BCEC-5BAC5BE77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527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 hidden="1">
            <a:extLst>
              <a:ext uri="{FF2B5EF4-FFF2-40B4-BE49-F238E27FC236}">
                <a16:creationId xmlns:a16="http://schemas.microsoft.com/office/drawing/2014/main" id="{4D6FFF61-DDBC-6B9C-7498-D44A341412D6}"/>
              </a:ext>
            </a:extLst>
          </p:cNvPr>
          <p:cNvSpPr/>
          <p:nvPr userDrawn="1"/>
        </p:nvSpPr>
        <p:spPr>
          <a:xfrm>
            <a:off x="1429658" y="8867352"/>
            <a:ext cx="6359836" cy="1191048"/>
          </a:xfrm>
          <a:custGeom>
            <a:avLst/>
            <a:gdLst>
              <a:gd name="connsiteX0" fmla="*/ 297762 w 6359836"/>
              <a:gd name="connsiteY0" fmla="*/ 0 h 1191048"/>
              <a:gd name="connsiteX1" fmla="*/ 6359836 w 6359836"/>
              <a:gd name="connsiteY1" fmla="*/ 0 h 1191048"/>
              <a:gd name="connsiteX2" fmla="*/ 6359836 w 6359836"/>
              <a:gd name="connsiteY2" fmla="*/ 1191048 h 1191048"/>
              <a:gd name="connsiteX3" fmla="*/ 297762 w 6359836"/>
              <a:gd name="connsiteY3" fmla="*/ 1191048 h 1191048"/>
              <a:gd name="connsiteX4" fmla="*/ 0 w 6359836"/>
              <a:gd name="connsiteY4" fmla="*/ 595524 h 1191048"/>
              <a:gd name="connsiteX5" fmla="*/ 297762 w 6359836"/>
              <a:gd name="connsiteY5" fmla="*/ 0 h 11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59836" h="1191048">
                <a:moveTo>
                  <a:pt x="297762" y="0"/>
                </a:moveTo>
                <a:lnTo>
                  <a:pt x="6359836" y="0"/>
                </a:lnTo>
                <a:lnTo>
                  <a:pt x="6359836" y="1191048"/>
                </a:lnTo>
                <a:lnTo>
                  <a:pt x="297762" y="1191048"/>
                </a:lnTo>
                <a:lnTo>
                  <a:pt x="0" y="595524"/>
                </a:lnTo>
                <a:lnTo>
                  <a:pt x="297762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F79E20-6BF6-43F6-D51A-93406DF70845}"/>
              </a:ext>
            </a:extLst>
          </p:cNvPr>
          <p:cNvSpPr/>
          <p:nvPr userDrawn="1"/>
        </p:nvSpPr>
        <p:spPr>
          <a:xfrm>
            <a:off x="1420369" y="8867352"/>
            <a:ext cx="6352032" cy="1191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16FB194-58F7-F4DC-0972-DEB3D1A032DA}"/>
              </a:ext>
            </a:extLst>
          </p:cNvPr>
          <p:cNvSpPr/>
          <p:nvPr userDrawn="1"/>
        </p:nvSpPr>
        <p:spPr>
          <a:xfrm>
            <a:off x="0" y="8867352"/>
            <a:ext cx="6352032" cy="1186930"/>
          </a:xfrm>
          <a:custGeom>
            <a:avLst/>
            <a:gdLst>
              <a:gd name="connsiteX0" fmla="*/ 0 w 6342742"/>
              <a:gd name="connsiteY0" fmla="*/ 0 h 1186930"/>
              <a:gd name="connsiteX1" fmla="*/ 6046010 w 6342742"/>
              <a:gd name="connsiteY1" fmla="*/ 0 h 1186930"/>
              <a:gd name="connsiteX2" fmla="*/ 6342742 w 6342742"/>
              <a:gd name="connsiteY2" fmla="*/ 593465 h 1186930"/>
              <a:gd name="connsiteX3" fmla="*/ 6046010 w 6342742"/>
              <a:gd name="connsiteY3" fmla="*/ 1186930 h 1186930"/>
              <a:gd name="connsiteX4" fmla="*/ 0 w 6342742"/>
              <a:gd name="connsiteY4" fmla="*/ 1186930 h 1186930"/>
              <a:gd name="connsiteX5" fmla="*/ 0 w 6342742"/>
              <a:gd name="connsiteY5" fmla="*/ 0 h 118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42742" h="1186930">
                <a:moveTo>
                  <a:pt x="0" y="0"/>
                </a:moveTo>
                <a:lnTo>
                  <a:pt x="6046010" y="0"/>
                </a:lnTo>
                <a:lnTo>
                  <a:pt x="6342742" y="593465"/>
                </a:lnTo>
                <a:lnTo>
                  <a:pt x="6046010" y="1186930"/>
                </a:lnTo>
                <a:lnTo>
                  <a:pt x="0" y="11869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596B3B7-67A1-4D52-8F49-074BE76D97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799" y="394133"/>
            <a:ext cx="949902" cy="80912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ED7C7A8-46B2-4486-A5DB-394FA7ACB389}"/>
              </a:ext>
            </a:extLst>
          </p:cNvPr>
          <p:cNvSpPr txBox="1"/>
          <p:nvPr userDrawn="1"/>
        </p:nvSpPr>
        <p:spPr>
          <a:xfrm>
            <a:off x="390843" y="706965"/>
            <a:ext cx="2396211" cy="2661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800" b="0" dirty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n-US" sz="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 Aeronautics and Space Administration</a:t>
            </a:r>
            <a:endParaRPr lang="en-US" sz="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BCFBAA65-3BBA-48E6-99EB-91D19AF0659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9" y="1191048"/>
            <a:ext cx="3393986" cy="52817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C101619-515A-4432-A53A-C08B2065B09F}"/>
              </a:ext>
            </a:extLst>
          </p:cNvPr>
          <p:cNvSpPr txBox="1"/>
          <p:nvPr userDrawn="1"/>
        </p:nvSpPr>
        <p:spPr>
          <a:xfrm>
            <a:off x="210735" y="9451083"/>
            <a:ext cx="1054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800" b="1" i="0" u="none" strike="noStrike" baseline="0" dirty="0">
                <a:solidFill>
                  <a:schemeClr val="bg1"/>
                </a:solidFill>
                <a:latin typeface="HelveticaNeueLT Std" panose="020B0804020202020204" pitchFamily="34" charset="0"/>
              </a:rPr>
              <a:t>www.nasa.gov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8A0CAC-C366-454B-93AA-C0555F0D8F72}"/>
              </a:ext>
            </a:extLst>
          </p:cNvPr>
          <p:cNvSpPr txBox="1"/>
          <p:nvPr userDrawn="1"/>
        </p:nvSpPr>
        <p:spPr>
          <a:xfrm>
            <a:off x="210735" y="9608492"/>
            <a:ext cx="10657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600" b="0" i="0" u="none" strike="noStrike" baseline="0" dirty="0">
                <a:solidFill>
                  <a:schemeClr val="bg1"/>
                </a:solidFill>
                <a:latin typeface="Helvetica" pitchFamily="2" charset="0"/>
              </a:rPr>
              <a:t>NP-0000-00-000-LaRC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6E61EA8-05A8-4E0D-8679-34BE9873C771}"/>
              </a:ext>
            </a:extLst>
          </p:cNvPr>
          <p:cNvGrpSpPr/>
          <p:nvPr userDrawn="1"/>
        </p:nvGrpSpPr>
        <p:grpSpPr>
          <a:xfrm>
            <a:off x="6626351" y="9044787"/>
            <a:ext cx="762846" cy="762846"/>
            <a:chOff x="6785303" y="9111547"/>
            <a:chExt cx="640971" cy="6409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21E4B54-B89B-4B69-9DF9-98FE4BB02B6A}"/>
                </a:ext>
              </a:extLst>
            </p:cNvPr>
            <p:cNvSpPr/>
            <p:nvPr userDrawn="1"/>
          </p:nvSpPr>
          <p:spPr>
            <a:xfrm>
              <a:off x="6785303" y="9111547"/>
              <a:ext cx="640971" cy="6409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75D57DEC-6D6E-4717-AF29-1BD4B76F6F6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14704" y="9137583"/>
              <a:ext cx="582168" cy="588899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7DFBE56-A57C-AD1A-8C34-63637FDB78C2}"/>
              </a:ext>
            </a:extLst>
          </p:cNvPr>
          <p:cNvGrpSpPr/>
          <p:nvPr userDrawn="1"/>
        </p:nvGrpSpPr>
        <p:grpSpPr>
          <a:xfrm>
            <a:off x="5018255" y="8982538"/>
            <a:ext cx="929003" cy="912705"/>
            <a:chOff x="3952539" y="9023466"/>
            <a:chExt cx="929003" cy="91270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24C689C-E9BC-2BE4-A763-923AFB37C288}"/>
                </a:ext>
              </a:extLst>
            </p:cNvPr>
            <p:cNvSpPr/>
            <p:nvPr/>
          </p:nvSpPr>
          <p:spPr>
            <a:xfrm>
              <a:off x="4023999" y="9077992"/>
              <a:ext cx="823835" cy="8238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 descr="QR Code for the NASA Applied Science Website&#10;&#10;https://appliedsciences.nasa.gov/nasadevelop">
              <a:extLst>
                <a:ext uri="{FF2B5EF4-FFF2-40B4-BE49-F238E27FC236}">
                  <a16:creationId xmlns:a16="http://schemas.microsoft.com/office/drawing/2014/main" id="{2191E52F-6688-746C-7A8A-2624F91BE8E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539" y="9023466"/>
              <a:ext cx="929003" cy="912705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80243B8-A7A6-8514-AE56-BC85F4FD7CA3}"/>
              </a:ext>
            </a:extLst>
          </p:cNvPr>
          <p:cNvSpPr txBox="1"/>
          <p:nvPr userDrawn="1"/>
        </p:nvSpPr>
        <p:spPr>
          <a:xfrm>
            <a:off x="1550849" y="9029700"/>
            <a:ext cx="3510249" cy="800100"/>
          </a:xfrm>
          <a:prstGeom prst="rect">
            <a:avLst/>
          </a:prstGeom>
          <a:noFill/>
          <a:ln>
            <a:noFill/>
          </a:ln>
        </p:spPr>
        <p:txBody>
          <a:bodyPr wrap="square" numCol="1" spcCol="182880" rtlCol="0" anchor="ctr"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 A Part of The DEVELOP National Program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Garamond" panose="02020404030301010803" pitchFamily="18" charset="0"/>
              </a:rPr>
              <a:t>For more information, visit us online at 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https://appliedsciences.nasa.gov/nasadevelop</a:t>
            </a:r>
            <a:r>
              <a:rPr lang="en-US" sz="1400" b="1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  <a:endParaRPr lang="en-US" sz="16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805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5688" userDrawn="1">
          <p15:clr>
            <a:srgbClr val="FBAE40"/>
          </p15:clr>
        </p15:guide>
        <p15:guide id="4" orient="horz" pos="619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596B3B7-67A1-4D52-8F49-074BE76D97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799" y="394133"/>
            <a:ext cx="949902" cy="809129"/>
          </a:xfrm>
          <a:prstGeom prst="rect">
            <a:avLst/>
          </a:prstGeom>
        </p:spPr>
      </p:pic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5A922EF1-C367-4AD1-97A7-DAB624AB4F5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9" y="1191048"/>
            <a:ext cx="3393986" cy="528171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84121835-6DAD-4657-8D61-30E0C34EBF23}"/>
              </a:ext>
            </a:extLst>
          </p:cNvPr>
          <p:cNvSpPr/>
          <p:nvPr userDrawn="1"/>
        </p:nvSpPr>
        <p:spPr>
          <a:xfrm>
            <a:off x="3886200" y="1930401"/>
            <a:ext cx="3540074" cy="20944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Project Image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BA86035-C53A-4496-8854-A63233F80C55}"/>
              </a:ext>
            </a:extLst>
          </p:cNvPr>
          <p:cNvSpPr txBox="1"/>
          <p:nvPr userDrawn="1"/>
        </p:nvSpPr>
        <p:spPr>
          <a:xfrm>
            <a:off x="476566" y="1930400"/>
            <a:ext cx="3157723" cy="666073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D0652A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D0652A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D0652A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47" name="Picture 4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9C4265B-73AE-451B-9F8C-F4DF4D194A1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40" y="1993344"/>
            <a:ext cx="475488" cy="475488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FF3D24E9-F338-430D-9269-1D248C613A68}"/>
              </a:ext>
            </a:extLst>
          </p:cNvPr>
          <p:cNvSpPr txBox="1"/>
          <p:nvPr userDrawn="1"/>
        </p:nvSpPr>
        <p:spPr>
          <a:xfrm>
            <a:off x="3882255" y="4267200"/>
            <a:ext cx="3540074" cy="432393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Additional text here.</a:t>
            </a:r>
          </a:p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(Garamond, 14 pt.)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038F032-0ED0-4510-B6CB-6093BA45B760}"/>
              </a:ext>
            </a:extLst>
          </p:cNvPr>
          <p:cNvSpPr txBox="1"/>
          <p:nvPr userDrawn="1"/>
        </p:nvSpPr>
        <p:spPr>
          <a:xfrm>
            <a:off x="3951209" y="2403325"/>
            <a:ext cx="3433020" cy="156966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Project Image 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A c</a:t>
            </a:r>
            <a:r>
              <a:rPr lang="en-US" sz="9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lear, easy to understand technical graphic/map that encapsulates your project work. Include a legend and caption to explain what is in your image. </a:t>
            </a:r>
            <a:endParaRPr lang="en-US" sz="9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To Insert Image: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the placeholder image.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Right-Click and 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Format Picture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Go to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 &amp; Line 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or Texture 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en-US" sz="9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Insert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below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Source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From File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and choose the image you’d like to use.</a:t>
            </a:r>
            <a:endParaRPr lang="en-US" sz="900" b="1" dirty="0">
              <a:latin typeface="Century Gothic" panose="020B0502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548204C-542E-4ACC-8072-C420CED16E96}"/>
              </a:ext>
            </a:extLst>
          </p:cNvPr>
          <p:cNvSpPr txBox="1"/>
          <p:nvPr userDrawn="1"/>
        </p:nvSpPr>
        <p:spPr>
          <a:xfrm>
            <a:off x="6060511" y="1941452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Image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2.29 x 3.87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1D253AE-3F3F-4DE5-9E2F-DE29570A1281}"/>
              </a:ext>
            </a:extLst>
          </p:cNvPr>
          <p:cNvSpPr txBox="1"/>
          <p:nvPr userDrawn="1"/>
        </p:nvSpPr>
        <p:spPr>
          <a:xfrm>
            <a:off x="6029147" y="8139211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Text Box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4.73 x 3.87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AF2F670-5AC7-45EF-8EC7-8D336740EA36}"/>
              </a:ext>
            </a:extLst>
          </p:cNvPr>
          <p:cNvSpPr txBox="1"/>
          <p:nvPr userDrawn="1"/>
        </p:nvSpPr>
        <p:spPr>
          <a:xfrm>
            <a:off x="2261462" y="8057047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Text Box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7.28 x 3.45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D057D7A-4274-4277-BF40-62656967BADF}"/>
              </a:ext>
            </a:extLst>
          </p:cNvPr>
          <p:cNvSpPr txBox="1"/>
          <p:nvPr userDrawn="1"/>
        </p:nvSpPr>
        <p:spPr>
          <a:xfrm>
            <a:off x="3961890" y="4960070"/>
            <a:ext cx="3320440" cy="1277273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NOTE: </a:t>
            </a:r>
            <a:r>
              <a:rPr lang="en-US" sz="1100" b="0" dirty="0">
                <a:latin typeface="Century Gothic" panose="020B0502020202020204" pitchFamily="34" charset="0"/>
              </a:rPr>
              <a:t>Remove </a:t>
            </a:r>
            <a:r>
              <a:rPr lang="en-US" sz="1100" b="1" dirty="0">
                <a:latin typeface="Century Gothic" panose="020B0502020202020204" pitchFamily="34" charset="0"/>
              </a:rPr>
              <a:t>Text Box Outlines </a:t>
            </a:r>
            <a:r>
              <a:rPr lang="en-US" sz="1100" b="0" dirty="0">
                <a:latin typeface="Century Gothic" panose="020B0502020202020204" pitchFamily="34" charset="0"/>
              </a:rPr>
              <a:t>after you have added your content.</a:t>
            </a:r>
          </a:p>
          <a:p>
            <a:pPr algn="l"/>
            <a:endParaRPr lang="en-US" sz="1100" b="0" dirty="0">
              <a:latin typeface="Century Gothic" panose="020B0502020202020204" pitchFamily="34" charset="0"/>
            </a:endParaRP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To Remove the Text Box Outline: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Select the Text Box.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At the top in the Ribbon, Select </a:t>
            </a:r>
            <a:r>
              <a:rPr lang="en-US" sz="1100" b="1" dirty="0">
                <a:latin typeface="Century Gothic" panose="020B0502020202020204" pitchFamily="34" charset="0"/>
              </a:rPr>
              <a:t>Shape Format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Shape Outline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No Outline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81C1907-631B-4EF0-B625-4D468E20C75F}"/>
              </a:ext>
            </a:extLst>
          </p:cNvPr>
          <p:cNvSpPr txBox="1"/>
          <p:nvPr userDrawn="1"/>
        </p:nvSpPr>
        <p:spPr>
          <a:xfrm>
            <a:off x="583840" y="3419014"/>
            <a:ext cx="2803158" cy="815608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Text Size for Short &amp; Full Title</a:t>
            </a:r>
          </a:p>
          <a:p>
            <a:r>
              <a:rPr lang="en-US" sz="1100" dirty="0"/>
              <a:t>Short Title: Century Gothic, 16 pt., BOLD </a:t>
            </a:r>
          </a:p>
          <a:p>
            <a:r>
              <a:rPr lang="en-US" sz="1100" dirty="0"/>
              <a:t>Full Title: Century Gothic, 16 pt.</a:t>
            </a:r>
          </a:p>
          <a:p>
            <a:r>
              <a:rPr lang="en-US" sz="1100" dirty="0"/>
              <a:t>Case: Capitalize Each Word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A9FF61A-FFC8-4B64-85EE-868C5A4DE790}"/>
              </a:ext>
            </a:extLst>
          </p:cNvPr>
          <p:cNvSpPr txBox="1"/>
          <p:nvPr userDrawn="1"/>
        </p:nvSpPr>
        <p:spPr>
          <a:xfrm>
            <a:off x="581404" y="4372863"/>
            <a:ext cx="1535243" cy="43088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App Area Icon Size</a:t>
            </a:r>
          </a:p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.52 x .52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A98A490-5740-45C3-8B83-0708BBB916B4}"/>
              </a:ext>
            </a:extLst>
          </p:cNvPr>
          <p:cNvSpPr txBox="1"/>
          <p:nvPr userDrawn="1"/>
        </p:nvSpPr>
        <p:spPr>
          <a:xfrm>
            <a:off x="4386803" y="1298922"/>
            <a:ext cx="2355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**EXAMPLE**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8E4F968-92D6-F076-5380-90E28B8DB291}"/>
              </a:ext>
            </a:extLst>
          </p:cNvPr>
          <p:cNvSpPr/>
          <p:nvPr userDrawn="1"/>
        </p:nvSpPr>
        <p:spPr>
          <a:xfrm>
            <a:off x="1420369" y="8867352"/>
            <a:ext cx="6352032" cy="1191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DD3B85F-1FE5-407F-459E-F1CBFAACD14C}"/>
              </a:ext>
            </a:extLst>
          </p:cNvPr>
          <p:cNvSpPr/>
          <p:nvPr userDrawn="1"/>
        </p:nvSpPr>
        <p:spPr>
          <a:xfrm>
            <a:off x="0" y="8867352"/>
            <a:ext cx="6352032" cy="1186930"/>
          </a:xfrm>
          <a:custGeom>
            <a:avLst/>
            <a:gdLst>
              <a:gd name="connsiteX0" fmla="*/ 0 w 6342742"/>
              <a:gd name="connsiteY0" fmla="*/ 0 h 1186930"/>
              <a:gd name="connsiteX1" fmla="*/ 6046010 w 6342742"/>
              <a:gd name="connsiteY1" fmla="*/ 0 h 1186930"/>
              <a:gd name="connsiteX2" fmla="*/ 6342742 w 6342742"/>
              <a:gd name="connsiteY2" fmla="*/ 593465 h 1186930"/>
              <a:gd name="connsiteX3" fmla="*/ 6046010 w 6342742"/>
              <a:gd name="connsiteY3" fmla="*/ 1186930 h 1186930"/>
              <a:gd name="connsiteX4" fmla="*/ 0 w 6342742"/>
              <a:gd name="connsiteY4" fmla="*/ 1186930 h 1186930"/>
              <a:gd name="connsiteX5" fmla="*/ 0 w 6342742"/>
              <a:gd name="connsiteY5" fmla="*/ 0 h 118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42742" h="1186930">
                <a:moveTo>
                  <a:pt x="0" y="0"/>
                </a:moveTo>
                <a:lnTo>
                  <a:pt x="6046010" y="0"/>
                </a:lnTo>
                <a:lnTo>
                  <a:pt x="6342742" y="593465"/>
                </a:lnTo>
                <a:lnTo>
                  <a:pt x="6046010" y="1186930"/>
                </a:lnTo>
                <a:lnTo>
                  <a:pt x="0" y="11869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AF1F09-F1C4-743F-56DF-5CA8E590F56A}"/>
              </a:ext>
            </a:extLst>
          </p:cNvPr>
          <p:cNvSpPr txBox="1"/>
          <p:nvPr userDrawn="1"/>
        </p:nvSpPr>
        <p:spPr>
          <a:xfrm>
            <a:off x="210735" y="9451083"/>
            <a:ext cx="1054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800" b="1" i="0" u="none" strike="noStrike" baseline="0" dirty="0">
                <a:solidFill>
                  <a:schemeClr val="bg1"/>
                </a:solidFill>
                <a:latin typeface="HelveticaNeueLT Std" panose="020B0804020202020204" pitchFamily="34" charset="0"/>
              </a:rPr>
              <a:t>www.nasa.gov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0F08C3-848C-D8C4-371C-94AF7151614C}"/>
              </a:ext>
            </a:extLst>
          </p:cNvPr>
          <p:cNvSpPr txBox="1"/>
          <p:nvPr userDrawn="1"/>
        </p:nvSpPr>
        <p:spPr>
          <a:xfrm>
            <a:off x="210735" y="9608492"/>
            <a:ext cx="10657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600" b="0" i="0" u="none" strike="noStrike" baseline="0" dirty="0">
                <a:solidFill>
                  <a:schemeClr val="bg1"/>
                </a:solidFill>
                <a:latin typeface="Helvetica" pitchFamily="2" charset="0"/>
              </a:rPr>
              <a:t>NP-0000-00-000-LaRC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53CAD89-9FD1-D7AC-3597-4FCE86673818}"/>
              </a:ext>
            </a:extLst>
          </p:cNvPr>
          <p:cNvGrpSpPr/>
          <p:nvPr userDrawn="1"/>
        </p:nvGrpSpPr>
        <p:grpSpPr>
          <a:xfrm>
            <a:off x="6626351" y="9044787"/>
            <a:ext cx="762846" cy="762846"/>
            <a:chOff x="6785303" y="9111547"/>
            <a:chExt cx="640971" cy="6409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5B0E16E1-E85F-CD73-B28C-6BEADFC56236}"/>
                </a:ext>
              </a:extLst>
            </p:cNvPr>
            <p:cNvSpPr/>
            <p:nvPr userDrawn="1"/>
          </p:nvSpPr>
          <p:spPr>
            <a:xfrm>
              <a:off x="6785303" y="9111547"/>
              <a:ext cx="640971" cy="6409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F9CC0DC-6FD5-6FCF-5EFD-BF605FE56D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14704" y="9137583"/>
              <a:ext cx="582168" cy="588899"/>
            </a:xfrm>
            <a:prstGeom prst="rect">
              <a:avLst/>
            </a:prstGeom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80CB3C79-380A-62B3-3E5B-6C7CAB69ECB2}"/>
              </a:ext>
            </a:extLst>
          </p:cNvPr>
          <p:cNvSpPr txBox="1"/>
          <p:nvPr userDrawn="1"/>
        </p:nvSpPr>
        <p:spPr>
          <a:xfrm>
            <a:off x="1550849" y="9029700"/>
            <a:ext cx="3510249" cy="800100"/>
          </a:xfrm>
          <a:prstGeom prst="rect">
            <a:avLst/>
          </a:prstGeom>
          <a:noFill/>
          <a:ln>
            <a:noFill/>
          </a:ln>
        </p:spPr>
        <p:txBody>
          <a:bodyPr wrap="square" numCol="1" spcCol="182880" rtlCol="0" anchor="ctr"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 A Part of The DEVELOP National Program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Garamond" panose="02020404030301010803" pitchFamily="18" charset="0"/>
              </a:rPr>
              <a:t>For more information, visit us online at 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https://appliedsciences.nasa.gov/nasadevelop</a:t>
            </a:r>
            <a:r>
              <a:rPr lang="en-US" sz="1400" b="1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  <a:endParaRPr lang="en-US" sz="16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CC0A50-8751-749B-2815-BD129CC3DF13}"/>
              </a:ext>
            </a:extLst>
          </p:cNvPr>
          <p:cNvGrpSpPr/>
          <p:nvPr userDrawn="1"/>
        </p:nvGrpSpPr>
        <p:grpSpPr>
          <a:xfrm>
            <a:off x="5018255" y="8982538"/>
            <a:ext cx="929003" cy="912705"/>
            <a:chOff x="3952539" y="9023466"/>
            <a:chExt cx="929003" cy="91270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B7D91DA-BAD4-DD63-0B3F-266EFB8AB820}"/>
                </a:ext>
              </a:extLst>
            </p:cNvPr>
            <p:cNvSpPr/>
            <p:nvPr/>
          </p:nvSpPr>
          <p:spPr>
            <a:xfrm>
              <a:off x="4023999" y="9077992"/>
              <a:ext cx="823835" cy="8238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Picture 16" descr="QR Code for the NASA Applied Science Website&#10;&#10;https://appliedsciences.nasa.gov/nasadevelop">
              <a:extLst>
                <a:ext uri="{FF2B5EF4-FFF2-40B4-BE49-F238E27FC236}">
                  <a16:creationId xmlns:a16="http://schemas.microsoft.com/office/drawing/2014/main" id="{04FDEDD4-B76F-51AE-5B4D-8DCB0CEF40D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539" y="9023466"/>
              <a:ext cx="929003" cy="91270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6A7F62D2-3444-92BA-83AB-454F1EFC1187}"/>
              </a:ext>
            </a:extLst>
          </p:cNvPr>
          <p:cNvSpPr txBox="1"/>
          <p:nvPr userDrawn="1"/>
        </p:nvSpPr>
        <p:spPr>
          <a:xfrm>
            <a:off x="390843" y="706965"/>
            <a:ext cx="2396211" cy="2661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800" b="0" dirty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n-US" sz="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 Aeronautics and Space Administration</a:t>
            </a:r>
            <a:endParaRPr lang="en-US" sz="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17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596B3B7-67A1-4D52-8F49-074BE76D97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799" y="394133"/>
            <a:ext cx="949902" cy="809129"/>
          </a:xfrm>
          <a:prstGeom prst="rect">
            <a:avLst/>
          </a:prstGeom>
        </p:spPr>
      </p:pic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B9DBF8E0-84BE-485B-96ED-95D10020708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9" y="1191048"/>
            <a:ext cx="3393986" cy="528171"/>
          </a:xfrm>
          <a:prstGeom prst="rect">
            <a:avLst/>
          </a:prstGeom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E7FF86B8-C53A-469F-8A99-F3D707EAC444}"/>
              </a:ext>
            </a:extLst>
          </p:cNvPr>
          <p:cNvSpPr/>
          <p:nvPr userDrawn="1"/>
        </p:nvSpPr>
        <p:spPr>
          <a:xfrm>
            <a:off x="488269" y="1920851"/>
            <a:ext cx="6892246" cy="20944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Project Image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9F506E0-89FB-408A-B21E-6EE0C9C88BD3}"/>
              </a:ext>
            </a:extLst>
          </p:cNvPr>
          <p:cNvSpPr txBox="1"/>
          <p:nvPr userDrawn="1"/>
        </p:nvSpPr>
        <p:spPr>
          <a:xfrm>
            <a:off x="476566" y="4191000"/>
            <a:ext cx="6903948" cy="4451869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D0652A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D0652A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D0652A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45" name="Picture 4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C9CA5D7-7F1E-463B-B9B3-3D7DCF16305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95" y="4239272"/>
            <a:ext cx="475488" cy="475488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12616246-CFFB-4631-B7EC-3A28F1C9D6FA}"/>
              </a:ext>
            </a:extLst>
          </p:cNvPr>
          <p:cNvSpPr txBox="1"/>
          <p:nvPr userDrawn="1"/>
        </p:nvSpPr>
        <p:spPr>
          <a:xfrm>
            <a:off x="625325" y="2318926"/>
            <a:ext cx="3433020" cy="156966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Project Image 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A c</a:t>
            </a:r>
            <a:r>
              <a:rPr lang="en-US" sz="9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lear, easy to understand technical graphic/map that encapsulates your project work. Include a legend and caption to explain what is in your image. </a:t>
            </a:r>
            <a:endParaRPr lang="en-US" sz="9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To Insert Image: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the placeholder image.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Right-Click and 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Format Picture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Go to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 &amp; Line 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or Texture 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en-US" sz="9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Insert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below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Source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From File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and choose the image you’d like to use.</a:t>
            </a:r>
            <a:endParaRPr lang="en-US" sz="900" b="1" dirty="0">
              <a:latin typeface="Century Gothic" panose="020B0502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A465BDD-FA60-4CF6-9B7C-51E86F499FC0}"/>
              </a:ext>
            </a:extLst>
          </p:cNvPr>
          <p:cNvSpPr txBox="1"/>
          <p:nvPr userDrawn="1"/>
        </p:nvSpPr>
        <p:spPr>
          <a:xfrm>
            <a:off x="5941891" y="3577492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Image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2.29 x 7.54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CFC72DB-20E2-48FC-AD99-E265A8D5955E}"/>
              </a:ext>
            </a:extLst>
          </p:cNvPr>
          <p:cNvSpPr txBox="1"/>
          <p:nvPr userDrawn="1"/>
        </p:nvSpPr>
        <p:spPr>
          <a:xfrm>
            <a:off x="5991047" y="8185698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Text Box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4,87 x 7.55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9B0B20D-12D4-4E2E-AE9D-43841CCE2AB6}"/>
              </a:ext>
            </a:extLst>
          </p:cNvPr>
          <p:cNvSpPr txBox="1"/>
          <p:nvPr userDrawn="1"/>
        </p:nvSpPr>
        <p:spPr>
          <a:xfrm>
            <a:off x="568631" y="5986446"/>
            <a:ext cx="2803158" cy="815608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Text Size for Short &amp; Full Title</a:t>
            </a:r>
          </a:p>
          <a:p>
            <a:r>
              <a:rPr lang="en-US" sz="1100" dirty="0"/>
              <a:t>Short Title: Century Gothic, 16 pt., BOLD </a:t>
            </a:r>
          </a:p>
          <a:p>
            <a:r>
              <a:rPr lang="en-US" sz="1100" dirty="0"/>
              <a:t>Full Title: Century Gothic, 16 pt.</a:t>
            </a:r>
          </a:p>
          <a:p>
            <a:r>
              <a:rPr lang="en-US" sz="1100" dirty="0"/>
              <a:t>Case: Capitalize Each Word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4FDE280-93DE-4FDF-906B-38577E0C5177}"/>
              </a:ext>
            </a:extLst>
          </p:cNvPr>
          <p:cNvSpPr txBox="1"/>
          <p:nvPr userDrawn="1"/>
        </p:nvSpPr>
        <p:spPr>
          <a:xfrm>
            <a:off x="566195" y="5467697"/>
            <a:ext cx="1535243" cy="43088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App Area Icon Size</a:t>
            </a:r>
          </a:p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.52 x .52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C21594C-DA44-4DB7-85E4-E077B7B87DC7}"/>
              </a:ext>
            </a:extLst>
          </p:cNvPr>
          <p:cNvSpPr txBox="1"/>
          <p:nvPr userDrawn="1"/>
        </p:nvSpPr>
        <p:spPr>
          <a:xfrm>
            <a:off x="3989308" y="4286661"/>
            <a:ext cx="3320440" cy="1277273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NOTE: </a:t>
            </a:r>
            <a:r>
              <a:rPr lang="en-US" sz="1100" b="0" dirty="0">
                <a:latin typeface="Century Gothic" panose="020B0502020202020204" pitchFamily="34" charset="0"/>
              </a:rPr>
              <a:t>Remove </a:t>
            </a:r>
            <a:r>
              <a:rPr lang="en-US" sz="1100" b="1" dirty="0">
                <a:latin typeface="Century Gothic" panose="020B0502020202020204" pitchFamily="34" charset="0"/>
              </a:rPr>
              <a:t>Text Box Outlines </a:t>
            </a:r>
            <a:r>
              <a:rPr lang="en-US" sz="1100" b="0" dirty="0">
                <a:latin typeface="Century Gothic" panose="020B0502020202020204" pitchFamily="34" charset="0"/>
              </a:rPr>
              <a:t>after you have added your content.</a:t>
            </a:r>
          </a:p>
          <a:p>
            <a:pPr algn="l"/>
            <a:endParaRPr lang="en-US" sz="1100" b="0" dirty="0">
              <a:latin typeface="Century Gothic" panose="020B0502020202020204" pitchFamily="34" charset="0"/>
            </a:endParaRP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To Remove the Text Box Outline: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Select the Text Box.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At the top in the Ribbon, Select </a:t>
            </a:r>
            <a:r>
              <a:rPr lang="en-US" sz="1100" b="1" dirty="0">
                <a:latin typeface="Century Gothic" panose="020B0502020202020204" pitchFamily="34" charset="0"/>
              </a:rPr>
              <a:t>Shape Format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Shape Outline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No Outline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4D3D905-7A5A-4F5D-8422-1799B2D89C8F}"/>
              </a:ext>
            </a:extLst>
          </p:cNvPr>
          <p:cNvSpPr txBox="1"/>
          <p:nvPr userDrawn="1"/>
        </p:nvSpPr>
        <p:spPr>
          <a:xfrm>
            <a:off x="4386803" y="1298922"/>
            <a:ext cx="2355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**EXAMPLE**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C5C769-473A-3D00-A923-E1DB25739568}"/>
              </a:ext>
            </a:extLst>
          </p:cNvPr>
          <p:cNvSpPr/>
          <p:nvPr userDrawn="1"/>
        </p:nvSpPr>
        <p:spPr>
          <a:xfrm>
            <a:off x="1420369" y="8867352"/>
            <a:ext cx="6352032" cy="1191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337CD994-1FFC-156C-5542-B1C0429678A3}"/>
              </a:ext>
            </a:extLst>
          </p:cNvPr>
          <p:cNvSpPr/>
          <p:nvPr userDrawn="1"/>
        </p:nvSpPr>
        <p:spPr>
          <a:xfrm>
            <a:off x="0" y="8867352"/>
            <a:ext cx="6352032" cy="1186930"/>
          </a:xfrm>
          <a:custGeom>
            <a:avLst/>
            <a:gdLst>
              <a:gd name="connsiteX0" fmla="*/ 0 w 6342742"/>
              <a:gd name="connsiteY0" fmla="*/ 0 h 1186930"/>
              <a:gd name="connsiteX1" fmla="*/ 6046010 w 6342742"/>
              <a:gd name="connsiteY1" fmla="*/ 0 h 1186930"/>
              <a:gd name="connsiteX2" fmla="*/ 6342742 w 6342742"/>
              <a:gd name="connsiteY2" fmla="*/ 593465 h 1186930"/>
              <a:gd name="connsiteX3" fmla="*/ 6046010 w 6342742"/>
              <a:gd name="connsiteY3" fmla="*/ 1186930 h 1186930"/>
              <a:gd name="connsiteX4" fmla="*/ 0 w 6342742"/>
              <a:gd name="connsiteY4" fmla="*/ 1186930 h 1186930"/>
              <a:gd name="connsiteX5" fmla="*/ 0 w 6342742"/>
              <a:gd name="connsiteY5" fmla="*/ 0 h 118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42742" h="1186930">
                <a:moveTo>
                  <a:pt x="0" y="0"/>
                </a:moveTo>
                <a:lnTo>
                  <a:pt x="6046010" y="0"/>
                </a:lnTo>
                <a:lnTo>
                  <a:pt x="6342742" y="593465"/>
                </a:lnTo>
                <a:lnTo>
                  <a:pt x="6046010" y="1186930"/>
                </a:lnTo>
                <a:lnTo>
                  <a:pt x="0" y="11869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3452CB-796C-B9F5-86E5-476EBB83699A}"/>
              </a:ext>
            </a:extLst>
          </p:cNvPr>
          <p:cNvSpPr txBox="1"/>
          <p:nvPr userDrawn="1"/>
        </p:nvSpPr>
        <p:spPr>
          <a:xfrm>
            <a:off x="210735" y="9451083"/>
            <a:ext cx="1054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800" b="1" i="0" u="none" strike="noStrike" baseline="0" dirty="0">
                <a:solidFill>
                  <a:schemeClr val="bg1"/>
                </a:solidFill>
                <a:latin typeface="HelveticaNeueLT Std" panose="020B0804020202020204" pitchFamily="34" charset="0"/>
              </a:rPr>
              <a:t>www.nasa.gov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4B6FD3-EE21-FA48-2190-CEAD2EB0E76F}"/>
              </a:ext>
            </a:extLst>
          </p:cNvPr>
          <p:cNvSpPr txBox="1"/>
          <p:nvPr userDrawn="1"/>
        </p:nvSpPr>
        <p:spPr>
          <a:xfrm>
            <a:off x="210735" y="9608492"/>
            <a:ext cx="10657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600" b="0" i="0" u="none" strike="noStrike" baseline="0" dirty="0">
                <a:solidFill>
                  <a:schemeClr val="bg1"/>
                </a:solidFill>
                <a:latin typeface="Helvetica" pitchFamily="2" charset="0"/>
              </a:rPr>
              <a:t>NP-0000-00-000-LaRC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6E5522E-20CE-4F5A-D5F3-0E111EE831C6}"/>
              </a:ext>
            </a:extLst>
          </p:cNvPr>
          <p:cNvGrpSpPr/>
          <p:nvPr userDrawn="1"/>
        </p:nvGrpSpPr>
        <p:grpSpPr>
          <a:xfrm>
            <a:off x="6626351" y="9044787"/>
            <a:ext cx="762846" cy="762846"/>
            <a:chOff x="6785303" y="9111547"/>
            <a:chExt cx="640971" cy="6409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0B41925-D3B4-8020-C7B3-04ADD185B4C6}"/>
                </a:ext>
              </a:extLst>
            </p:cNvPr>
            <p:cNvSpPr/>
            <p:nvPr userDrawn="1"/>
          </p:nvSpPr>
          <p:spPr>
            <a:xfrm>
              <a:off x="6785303" y="9111547"/>
              <a:ext cx="640971" cy="6409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21D87D5-02A2-1606-0756-EC6EBC6DF9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14704" y="9137583"/>
              <a:ext cx="582168" cy="588899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40C5138-3449-9310-258C-4E5FFECDEB64}"/>
              </a:ext>
            </a:extLst>
          </p:cNvPr>
          <p:cNvSpPr txBox="1"/>
          <p:nvPr userDrawn="1"/>
        </p:nvSpPr>
        <p:spPr>
          <a:xfrm>
            <a:off x="1550849" y="9029700"/>
            <a:ext cx="3510249" cy="800100"/>
          </a:xfrm>
          <a:prstGeom prst="rect">
            <a:avLst/>
          </a:prstGeom>
          <a:noFill/>
          <a:ln>
            <a:noFill/>
          </a:ln>
        </p:spPr>
        <p:txBody>
          <a:bodyPr wrap="square" numCol="1" spcCol="182880" rtlCol="0" anchor="ctr"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 A Part of The DEVELOP National Program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Garamond" panose="02020404030301010803" pitchFamily="18" charset="0"/>
              </a:rPr>
              <a:t>For more information, visit us online at 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https://appliedsciences.nasa.gov/nasadevelop</a:t>
            </a:r>
            <a:r>
              <a:rPr lang="en-US" sz="1400" b="1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  <a:endParaRPr lang="en-US" sz="16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43D0873-1751-7D5B-AF45-4C3B8626058E}"/>
              </a:ext>
            </a:extLst>
          </p:cNvPr>
          <p:cNvGrpSpPr/>
          <p:nvPr userDrawn="1"/>
        </p:nvGrpSpPr>
        <p:grpSpPr>
          <a:xfrm>
            <a:off x="5018255" y="8982538"/>
            <a:ext cx="929003" cy="912705"/>
            <a:chOff x="3952539" y="9023466"/>
            <a:chExt cx="929003" cy="912705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6962CAC-D9FF-3464-C1FA-C19E3C8863C3}"/>
                </a:ext>
              </a:extLst>
            </p:cNvPr>
            <p:cNvSpPr/>
            <p:nvPr/>
          </p:nvSpPr>
          <p:spPr>
            <a:xfrm>
              <a:off x="4023999" y="9077992"/>
              <a:ext cx="823835" cy="8238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17" descr="QR Code for the NASA Applied Science Website&#10;&#10;https://appliedsciences.nasa.gov/nasadevelop">
              <a:extLst>
                <a:ext uri="{FF2B5EF4-FFF2-40B4-BE49-F238E27FC236}">
                  <a16:creationId xmlns:a16="http://schemas.microsoft.com/office/drawing/2014/main" id="{3E823BCB-391C-ACB9-7E59-EEBD27C48E1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539" y="9023466"/>
              <a:ext cx="929003" cy="91270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9B8367E2-6CB1-56AC-CFE8-93F13D2F8305}"/>
              </a:ext>
            </a:extLst>
          </p:cNvPr>
          <p:cNvSpPr txBox="1"/>
          <p:nvPr userDrawn="1"/>
        </p:nvSpPr>
        <p:spPr>
          <a:xfrm>
            <a:off x="390843" y="706965"/>
            <a:ext cx="2396211" cy="2661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800" b="0" dirty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n-US" sz="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 Aeronautics and Space Administration</a:t>
            </a:r>
            <a:endParaRPr lang="en-US" sz="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9500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gi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C9A4F3B-7559-421F-B6E1-C84AC9A26508}"/>
              </a:ext>
            </a:extLst>
          </p:cNvPr>
          <p:cNvSpPr/>
          <p:nvPr userDrawn="1"/>
        </p:nvSpPr>
        <p:spPr>
          <a:xfrm rot="5400000">
            <a:off x="-914400" y="1371601"/>
            <a:ext cx="9601200" cy="7315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F1ED58-C2A2-4D1E-980A-54E4A2D10055}"/>
              </a:ext>
            </a:extLst>
          </p:cNvPr>
          <p:cNvSpPr txBox="1"/>
          <p:nvPr userDrawn="1"/>
        </p:nvSpPr>
        <p:spPr>
          <a:xfrm>
            <a:off x="169679" y="-23689"/>
            <a:ext cx="1183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.25 margins</a:t>
            </a:r>
          </a:p>
        </p:txBody>
      </p:sp>
    </p:spTree>
    <p:extLst>
      <p:ext uri="{BB962C8B-B14F-4D97-AF65-F5344CB8AC3E}">
        <p14:creationId xmlns:p14="http://schemas.microsoft.com/office/powerpoint/2010/main" val="20270678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633C-38CA-44EE-8E20-59871427EDB3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D9D1-37CE-4E85-AEDB-900F98FF5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5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633C-38CA-44EE-8E20-59871427EDB3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D9D1-37CE-4E85-AEDB-900F98FF5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044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4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674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4256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124224-F218-5CA0-465E-7708D3DC277A}"/>
              </a:ext>
            </a:extLst>
          </p:cNvPr>
          <p:cNvSpPr/>
          <p:nvPr/>
        </p:nvSpPr>
        <p:spPr>
          <a:xfrm>
            <a:off x="3886200" y="1930401"/>
            <a:ext cx="3540074" cy="20944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Project Image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40C715-25AC-4F03-3363-7F91D71D5B09}"/>
              </a:ext>
            </a:extLst>
          </p:cNvPr>
          <p:cNvSpPr txBox="1"/>
          <p:nvPr/>
        </p:nvSpPr>
        <p:spPr>
          <a:xfrm>
            <a:off x="476566" y="1930400"/>
            <a:ext cx="3157723" cy="666073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D0652A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D0652A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D0652A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0C627EC-B9F6-55FE-DE9F-7C2D2D90FD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40" y="1993344"/>
            <a:ext cx="475488" cy="4754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1572B72-8008-1597-7954-C4C60F131FA9}"/>
              </a:ext>
            </a:extLst>
          </p:cNvPr>
          <p:cNvSpPr txBox="1"/>
          <p:nvPr/>
        </p:nvSpPr>
        <p:spPr>
          <a:xfrm>
            <a:off x="3882255" y="4267200"/>
            <a:ext cx="3540074" cy="432393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Additional text here.</a:t>
            </a:r>
          </a:p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(Garamond, 14 pt.)</a:t>
            </a:r>
          </a:p>
        </p:txBody>
      </p:sp>
    </p:spTree>
    <p:extLst>
      <p:ext uri="{BB962C8B-B14F-4D97-AF65-F5344CB8AC3E}">
        <p14:creationId xmlns:p14="http://schemas.microsoft.com/office/powerpoint/2010/main" val="2293673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6AAEC4F-61B1-949B-395A-E2D3ACB6FD28}"/>
              </a:ext>
            </a:extLst>
          </p:cNvPr>
          <p:cNvSpPr/>
          <p:nvPr/>
        </p:nvSpPr>
        <p:spPr>
          <a:xfrm>
            <a:off x="488269" y="1920851"/>
            <a:ext cx="6892246" cy="20944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Project Image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661984-5332-5F68-9771-343B01B4B3F1}"/>
              </a:ext>
            </a:extLst>
          </p:cNvPr>
          <p:cNvSpPr txBox="1"/>
          <p:nvPr/>
        </p:nvSpPr>
        <p:spPr>
          <a:xfrm>
            <a:off x="476566" y="4191000"/>
            <a:ext cx="6903948" cy="4451869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D0652A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D0652A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D0652A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AD81AAE-3762-4B15-6472-323B7C036F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95" y="4239272"/>
            <a:ext cx="475488" cy="47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689553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s (Editable)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XAMPLE Templates (Locked/Notes)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7526</TotalTime>
  <Words>50</Words>
  <Application>Microsoft Office PowerPoint</Application>
  <PresentationFormat>Custom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Garamond</vt:lpstr>
      <vt:lpstr>Helvetica</vt:lpstr>
      <vt:lpstr>HelveticaNeueLT Std</vt:lpstr>
      <vt:lpstr>Templates (Editable)</vt:lpstr>
      <vt:lpstr>EXAMPLE Templates (Locked/Notes)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Hunter, Shanise Y. (LARC-E3)[SSAI DEVELOP]</dc:creator>
  <cp:lastModifiedBy>Hunter, Shanise Y. (LARC-E3)[RSES]</cp:lastModifiedBy>
  <cp:revision>49</cp:revision>
  <dcterms:created xsi:type="dcterms:W3CDTF">2022-01-28T14:48:32Z</dcterms:created>
  <dcterms:modified xsi:type="dcterms:W3CDTF">2024-01-16T17:45:08Z</dcterms:modified>
</cp:coreProperties>
</file>