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4"/>
    <p:sldMasterId id="2147483666" r:id="rId5"/>
  </p:sldMasterIdLst>
  <p:notesMasterIdLst>
    <p:notesMasterId r:id="rId36"/>
  </p:notesMasterIdLst>
  <p:handoutMasterIdLst>
    <p:handoutMasterId r:id="rId37"/>
  </p:handoutMasterIdLst>
  <p:sldIdLst>
    <p:sldId id="377" r:id="rId6"/>
    <p:sldId id="378" r:id="rId7"/>
    <p:sldId id="367" r:id="rId8"/>
    <p:sldId id="327" r:id="rId9"/>
    <p:sldId id="379" r:id="rId10"/>
    <p:sldId id="388" r:id="rId11"/>
    <p:sldId id="395" r:id="rId12"/>
    <p:sldId id="420" r:id="rId13"/>
    <p:sldId id="389" r:id="rId14"/>
    <p:sldId id="393" r:id="rId15"/>
    <p:sldId id="441" r:id="rId16"/>
    <p:sldId id="434" r:id="rId17"/>
    <p:sldId id="444" r:id="rId18"/>
    <p:sldId id="445" r:id="rId19"/>
    <p:sldId id="446" r:id="rId20"/>
    <p:sldId id="447" r:id="rId21"/>
    <p:sldId id="448" r:id="rId22"/>
    <p:sldId id="449" r:id="rId23"/>
    <p:sldId id="450" r:id="rId24"/>
    <p:sldId id="436" r:id="rId25"/>
    <p:sldId id="442" r:id="rId26"/>
    <p:sldId id="443" r:id="rId27"/>
    <p:sldId id="437" r:id="rId28"/>
    <p:sldId id="423" r:id="rId29"/>
    <p:sldId id="435" r:id="rId30"/>
    <p:sldId id="431" r:id="rId31"/>
    <p:sldId id="440" r:id="rId32"/>
    <p:sldId id="438" r:id="rId33"/>
    <p:sldId id="439" r:id="rId34"/>
    <p:sldId id="30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AA508-94B2-6B39-542D-B589548E8148}" name="Lisa Tanh" initials="LT" userId="S::lisa.tanh@ssaihq.com::a8724265-769f-4135-a2db-44f9fed6c9b6" providerId="AD"/>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3B01DB5C-EC84-06B8-121A-0A5394E81663}" name="Beaudry, Britnay (ARC-SGE)[SSAI DEVELOP]" initials="BD" userId="S::bbeaudry_ndc.nasa.gov#ext#@ssaihq.onmicrosoft.com::32eb9c4b-b953-4416-a6bc-852b47684baa" providerId="AD"/>
  <p188:author id="{4553E56E-ADD0-A267-E979-4175E57E6AEB}" name="Laramie Plott" initials="LP" userId="S::laramie.plott@ssaihq.com::a8064d5a-ba34-4312-8c4f-d888f3e6b9b0" providerId="AD"/>
  <p188:author id="{A2513A90-FC72-4B25-7845-BADC6F588683}" name="Kat Scott" initials="KS" userId="S::katherine.scott@ssaihq.com::4694bc23-c1bb-4f72-a7d5-81f5f321e28e" providerId="AD"/>
  <p188:author id="{E6016B94-156D-9B33-F02C-8828085415D2}" name="Tiffany Mar" initials="TM" userId="S::enga.mar@ssaihq.com::b24f0908-75fc-47df-bfca-cdc3f75aad31" providerId="AD"/>
  <p188:author id="{CC4D79C5-D49B-05A3-D8BF-42D4FE851D75}" name="Nikitha Shivakumar" initials="NS" userId="S::nikitha.shivakumar@ssaihq.com::24d6d400-f75a-471f-aa1a-b724c19f59ee" providerId="AD"/>
  <p188:author id="{68B4FDE9-4D5C-FAC6-1792-3DE8D9422C40}" name="Torres Perez, Juan Luis. (ARC-SGE)[Bay Area Environmental Research Institute]" initials="TI" userId="S::juan.l.torresperez_nasa.gov#ext#@ssaihq.onmicrosoft.com::85bd4e75-231c-4620-8d24-8d7d620a36e3" providerId="AD"/>
  <p188:author id="{E5361BEC-FDEB-7B0E-1D75-A181005D660E}" name="Ben Dahan" initials="BD" userId="S::benjamin.dahan@ssaihq.com::89d5074a-c120-4fd2-83a7-c2acdd57447f" providerId="AD"/>
  <p188:author id="{8BB037F0-CF8B-A659-BF36-0677CC4CD8F5}" name="jdiales@ucdavis.edu" initials="jd" userId="S::urn:spo:guest#jdiales@ucdavis.edu::" providerId="AD"/>
  <p188:author id="{DCCC28F3-D5A2-B49B-4DAD-1C260874C1A0}" name="Harry Raine" initials="HR" userId="S::harry.raine@ssaihq.com::702a3065-ba37-452a-b3ab-ed31c513d4f4" providerId="AD"/>
  <p188:author id="{E775EDFE-2A24-7021-899A-538E6711B9CE}" name="Anai Tene" initials="AT" userId="S::anai.tene@ssaihq.com::77353dbd-cc17-4289-aea9-4fb359c16f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803"/>
    <a:srgbClr val="EE7E2A"/>
    <a:srgbClr val="C55A11"/>
    <a:srgbClr val="EF2820"/>
    <a:srgbClr val="F5662D"/>
    <a:srgbClr val="F88B37"/>
    <a:srgbClr val="F8B553"/>
    <a:srgbClr val="F88F3D"/>
    <a:srgbClr val="F7D867"/>
    <a:srgbClr val="F1FB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94DA1-2518-76FA-8834-521F9C075DA0}" v="11" dt="2023-07-26T16:21:28.357"/>
    <p1510:client id="{1C4FD7D0-80FF-4233-9F1C-AF3886C51154}" v="1" dt="2023-07-26T23:35:05.797"/>
    <p1510:client id="{23F8F5EB-0CFD-49CC-82D1-7EB2E8607CAB}" v="7" dt="2023-07-25T20:21:34.088"/>
    <p1510:client id="{416DF5A6-851B-453D-9730-B756CC9F00DE}" v="31" dt="2023-07-26T23:49:25.206"/>
    <p1510:client id="{7804D493-5F04-4FA7-B045-A64F50E38CF6}" v="11" dt="2023-07-27T17:02:28.061"/>
    <p1510:client id="{898556DE-D388-4E1E-8C57-15AE5F535645}" v="14" dt="2023-07-26T16:36:07.285"/>
    <p1510:client id="{97FFDFBF-E0C9-465A-AE92-6B74181B46ED}" v="51" dt="2023-07-26T22:24:51.925"/>
    <p1510:client id="{B55B7265-B251-4A29-B19E-719DCCC2F97D}" v="17" dt="2023-07-25T22:25:19.940"/>
    <p1510:client id="{B92F4003-B516-4B73-826F-1EE1C3AEF703}" v="16849" vWet="16851" dt="2023-07-26T22:23:05.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870" autoAdjust="0"/>
  </p:normalViewPr>
  <p:slideViewPr>
    <p:cSldViewPr snapToGrid="0">
      <p:cViewPr>
        <p:scale>
          <a:sx n="65" d="100"/>
          <a:sy n="65" d="100"/>
        </p:scale>
        <p:origin x="860" y="-1364"/>
      </p:cViewPr>
      <p:guideLst/>
    </p:cSldViewPr>
  </p:slideViewPr>
  <p:notesTextViewPr>
    <p:cViewPr>
      <p:scale>
        <a:sx n="1" d="1"/>
        <a:sy n="1" d="1"/>
      </p:scale>
      <p:origin x="0" y="0"/>
    </p:cViewPr>
  </p:notesTextViewPr>
  <p:notesViewPr>
    <p:cSldViewPr snapToGrid="0">
      <p:cViewPr>
        <p:scale>
          <a:sx n="1" d="2"/>
          <a:sy n="1" d="2"/>
        </p:scale>
        <p:origin x="270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26B9FC-6AE6-4EA2-B177-9FBAD9E2DEAC}" type="doc">
      <dgm:prSet loTypeId="urn:microsoft.com/office/officeart/2005/8/layout/chevron1" loCatId="process" qsTypeId="urn:microsoft.com/office/officeart/2005/8/quickstyle/simple1" qsCatId="simple" csTypeId="urn:microsoft.com/office/officeart/2005/8/colors/accent2_3" csCatId="accent2" phldr="1"/>
      <dgm:spPr/>
    </dgm:pt>
    <dgm:pt modelId="{D86FD4FB-86C6-4ABC-97BA-0603722A1909}">
      <dgm:prSet phldrT="[Text]" phldr="0"/>
      <dgm:spPr>
        <a:solidFill>
          <a:srgbClr val="EE7E2A"/>
        </a:solidFill>
      </dgm:spPr>
      <dgm:t>
        <a:bodyPr/>
        <a:lstStyle/>
        <a:p>
          <a:pPr rtl="0"/>
          <a:r>
            <a:rPr lang="en-US">
              <a:latin typeface="Century Gothic" panose="020B0502020202020204" pitchFamily="34" charset="0"/>
            </a:rPr>
            <a:t>Town locations</a:t>
          </a:r>
        </a:p>
      </dgm:t>
    </dgm:pt>
    <dgm:pt modelId="{F39ACF81-BE06-4911-90AE-373A6265FC48}" type="parTrans" cxnId="{7723D39C-0C39-4D1C-840A-39083E82372B}">
      <dgm:prSet/>
      <dgm:spPr/>
      <dgm:t>
        <a:bodyPr/>
        <a:lstStyle/>
        <a:p>
          <a:endParaRPr lang="en-US">
            <a:latin typeface="Century Gothic" panose="020B0502020202020204" pitchFamily="34" charset="0"/>
          </a:endParaRPr>
        </a:p>
      </dgm:t>
    </dgm:pt>
    <dgm:pt modelId="{5905EE34-6561-45D2-8DFC-225956B903C0}" type="sibTrans" cxnId="{7723D39C-0C39-4D1C-840A-39083E82372B}">
      <dgm:prSet/>
      <dgm:spPr/>
      <dgm:t>
        <a:bodyPr/>
        <a:lstStyle/>
        <a:p>
          <a:endParaRPr lang="en-US">
            <a:latin typeface="Century Gothic" panose="020B0502020202020204" pitchFamily="34" charset="0"/>
          </a:endParaRPr>
        </a:p>
      </dgm:t>
    </dgm:pt>
    <dgm:pt modelId="{ACFD7A12-42A4-4E11-AC91-92E8C04266B2}">
      <dgm:prSet phldrT="[Text]" phldr="0"/>
      <dgm:spPr>
        <a:solidFill>
          <a:schemeClr val="accent2">
            <a:lumMod val="75000"/>
          </a:schemeClr>
        </a:solidFill>
      </dgm:spPr>
      <dgm:t>
        <a:bodyPr/>
        <a:lstStyle/>
        <a:p>
          <a:r>
            <a:rPr lang="en-US">
              <a:latin typeface="Century Gothic" panose="020B0502020202020204" pitchFamily="34" charset="0"/>
            </a:rPr>
            <a:t>Travel Area</a:t>
          </a:r>
        </a:p>
      </dgm:t>
    </dgm:pt>
    <dgm:pt modelId="{6C75EE4B-EC8A-4A1B-AA7C-161422E15961}" type="parTrans" cxnId="{09EF8A86-1D5C-44C2-B662-F5A8201FCEF4}">
      <dgm:prSet/>
      <dgm:spPr/>
      <dgm:t>
        <a:bodyPr/>
        <a:lstStyle/>
        <a:p>
          <a:endParaRPr lang="en-US">
            <a:latin typeface="Century Gothic" panose="020B0502020202020204" pitchFamily="34" charset="0"/>
          </a:endParaRPr>
        </a:p>
      </dgm:t>
    </dgm:pt>
    <dgm:pt modelId="{75CC37C3-124A-49BA-84B8-9A49358C2545}" type="sibTrans" cxnId="{09EF8A86-1D5C-44C2-B662-F5A8201FCEF4}">
      <dgm:prSet/>
      <dgm:spPr/>
      <dgm:t>
        <a:bodyPr/>
        <a:lstStyle/>
        <a:p>
          <a:endParaRPr lang="en-US">
            <a:latin typeface="Century Gothic" panose="020B0502020202020204" pitchFamily="34" charset="0"/>
          </a:endParaRPr>
        </a:p>
      </dgm:t>
    </dgm:pt>
    <dgm:pt modelId="{B8173C7F-1D63-4B1B-A4E0-A26B24040DEC}">
      <dgm:prSet phldr="0"/>
      <dgm:spPr>
        <a:solidFill>
          <a:srgbClr val="EF6803"/>
        </a:solidFill>
      </dgm:spPr>
      <dgm:t>
        <a:bodyPr/>
        <a:lstStyle/>
        <a:p>
          <a:r>
            <a:rPr lang="en-US">
              <a:latin typeface="Century Gothic" panose="020B0502020202020204" pitchFamily="34" charset="0"/>
            </a:rPr>
            <a:t>Exit Capacity</a:t>
          </a:r>
        </a:p>
      </dgm:t>
    </dgm:pt>
    <dgm:pt modelId="{427C7AD7-3DD0-45FC-91F3-D060F4C94A4E}" type="parTrans" cxnId="{F708C276-C0D2-4C8C-8C1B-3462BB9B9C50}">
      <dgm:prSet/>
      <dgm:spPr/>
      <dgm:t>
        <a:bodyPr/>
        <a:lstStyle/>
        <a:p>
          <a:endParaRPr lang="en-US">
            <a:latin typeface="Century Gothic" panose="020B0502020202020204" pitchFamily="34" charset="0"/>
          </a:endParaRPr>
        </a:p>
      </dgm:t>
    </dgm:pt>
    <dgm:pt modelId="{9EF470EF-AC9D-49D9-8568-2112D5C9CB9D}" type="sibTrans" cxnId="{F708C276-C0D2-4C8C-8C1B-3462BB9B9C50}">
      <dgm:prSet/>
      <dgm:spPr/>
      <dgm:t>
        <a:bodyPr/>
        <a:lstStyle/>
        <a:p>
          <a:endParaRPr lang="en-US">
            <a:latin typeface="Century Gothic" panose="020B0502020202020204" pitchFamily="34" charset="0"/>
          </a:endParaRPr>
        </a:p>
      </dgm:t>
    </dgm:pt>
    <dgm:pt modelId="{B21D76A6-129D-47AE-8590-AB0A0A57536E}">
      <dgm:prSet phldr="0"/>
      <dgm:spPr>
        <a:solidFill>
          <a:schemeClr val="accent2">
            <a:lumMod val="50000"/>
          </a:schemeClr>
        </a:solidFill>
      </dgm:spPr>
      <dgm:t>
        <a:bodyPr/>
        <a:lstStyle/>
        <a:p>
          <a:r>
            <a:rPr lang="en-US">
              <a:latin typeface="Century Gothic" panose="020B0502020202020204" pitchFamily="34" charset="0"/>
            </a:rPr>
            <a:t>Connectivity</a:t>
          </a:r>
        </a:p>
      </dgm:t>
    </dgm:pt>
    <dgm:pt modelId="{2F2173A0-8541-450A-AD75-A8D9EF727B50}" type="parTrans" cxnId="{3371E36D-6020-458F-BCEF-1B5AEAE4F0BA}">
      <dgm:prSet/>
      <dgm:spPr/>
      <dgm:t>
        <a:bodyPr/>
        <a:lstStyle/>
        <a:p>
          <a:endParaRPr lang="en-US">
            <a:latin typeface="Century Gothic" panose="020B0502020202020204" pitchFamily="34" charset="0"/>
          </a:endParaRPr>
        </a:p>
      </dgm:t>
    </dgm:pt>
    <dgm:pt modelId="{AAAC4613-43D4-4D7F-AD63-C66F376EBBD9}" type="sibTrans" cxnId="{3371E36D-6020-458F-BCEF-1B5AEAE4F0BA}">
      <dgm:prSet/>
      <dgm:spPr/>
      <dgm:t>
        <a:bodyPr/>
        <a:lstStyle/>
        <a:p>
          <a:endParaRPr lang="en-US">
            <a:latin typeface="Century Gothic" panose="020B0502020202020204" pitchFamily="34" charset="0"/>
          </a:endParaRPr>
        </a:p>
      </dgm:t>
    </dgm:pt>
    <dgm:pt modelId="{CB75774B-D6C8-40B9-8574-EB2661285C78}" type="pres">
      <dgm:prSet presAssocID="{E226B9FC-6AE6-4EA2-B177-9FBAD9E2DEAC}" presName="Name0" presStyleCnt="0">
        <dgm:presLayoutVars>
          <dgm:dir/>
          <dgm:animLvl val="lvl"/>
          <dgm:resizeHandles val="exact"/>
        </dgm:presLayoutVars>
      </dgm:prSet>
      <dgm:spPr/>
    </dgm:pt>
    <dgm:pt modelId="{FE279AFD-839C-4E30-92A4-C163199168C1}" type="pres">
      <dgm:prSet presAssocID="{D86FD4FB-86C6-4ABC-97BA-0603722A1909}" presName="parTxOnly" presStyleLbl="node1" presStyleIdx="0" presStyleCnt="4">
        <dgm:presLayoutVars>
          <dgm:chMax val="0"/>
          <dgm:chPref val="0"/>
          <dgm:bulletEnabled val="1"/>
        </dgm:presLayoutVars>
      </dgm:prSet>
      <dgm:spPr/>
    </dgm:pt>
    <dgm:pt modelId="{EE56B67F-2762-47F0-916A-968E7C720DF6}" type="pres">
      <dgm:prSet presAssocID="{5905EE34-6561-45D2-8DFC-225956B903C0}" presName="parTxOnlySpace" presStyleCnt="0"/>
      <dgm:spPr/>
    </dgm:pt>
    <dgm:pt modelId="{9B481F24-193D-4DFF-A90D-781C65D9DAC8}" type="pres">
      <dgm:prSet presAssocID="{B8173C7F-1D63-4B1B-A4E0-A26B24040DEC}" presName="parTxOnly" presStyleLbl="node1" presStyleIdx="1" presStyleCnt="4">
        <dgm:presLayoutVars>
          <dgm:chMax val="0"/>
          <dgm:chPref val="0"/>
          <dgm:bulletEnabled val="1"/>
        </dgm:presLayoutVars>
      </dgm:prSet>
      <dgm:spPr/>
    </dgm:pt>
    <dgm:pt modelId="{B48373CE-97DD-4EB8-96F6-31651387BCA8}" type="pres">
      <dgm:prSet presAssocID="{9EF470EF-AC9D-49D9-8568-2112D5C9CB9D}" presName="parTxOnlySpace" presStyleCnt="0"/>
      <dgm:spPr/>
    </dgm:pt>
    <dgm:pt modelId="{834BC0DA-E35D-431F-A3D1-1BE415103EC2}" type="pres">
      <dgm:prSet presAssocID="{ACFD7A12-42A4-4E11-AC91-92E8C04266B2}" presName="parTxOnly" presStyleLbl="node1" presStyleIdx="2" presStyleCnt="4">
        <dgm:presLayoutVars>
          <dgm:chMax val="0"/>
          <dgm:chPref val="0"/>
          <dgm:bulletEnabled val="1"/>
        </dgm:presLayoutVars>
      </dgm:prSet>
      <dgm:spPr/>
    </dgm:pt>
    <dgm:pt modelId="{9B1F046A-D112-49E6-9D1E-4CEAD704133C}" type="pres">
      <dgm:prSet presAssocID="{75CC37C3-124A-49BA-84B8-9A49358C2545}" presName="parTxOnlySpace" presStyleCnt="0"/>
      <dgm:spPr/>
    </dgm:pt>
    <dgm:pt modelId="{FF07C214-5F7E-41A1-8650-1B1109EAD4B5}" type="pres">
      <dgm:prSet presAssocID="{B21D76A6-129D-47AE-8590-AB0A0A57536E}" presName="parTxOnly" presStyleLbl="node1" presStyleIdx="3" presStyleCnt="4">
        <dgm:presLayoutVars>
          <dgm:chMax val="0"/>
          <dgm:chPref val="0"/>
          <dgm:bulletEnabled val="1"/>
        </dgm:presLayoutVars>
      </dgm:prSet>
      <dgm:spPr/>
    </dgm:pt>
  </dgm:ptLst>
  <dgm:cxnLst>
    <dgm:cxn modelId="{2705BD0B-F88E-42CB-8A24-AA54D951E75E}" type="presOf" srcId="{ACFD7A12-42A4-4E11-AC91-92E8C04266B2}" destId="{834BC0DA-E35D-431F-A3D1-1BE415103EC2}" srcOrd="0" destOrd="0" presId="urn:microsoft.com/office/officeart/2005/8/layout/chevron1"/>
    <dgm:cxn modelId="{3371E36D-6020-458F-BCEF-1B5AEAE4F0BA}" srcId="{E226B9FC-6AE6-4EA2-B177-9FBAD9E2DEAC}" destId="{B21D76A6-129D-47AE-8590-AB0A0A57536E}" srcOrd="3" destOrd="0" parTransId="{2F2173A0-8541-450A-AD75-A8D9EF727B50}" sibTransId="{AAAC4613-43D4-4D7F-AD63-C66F376EBBD9}"/>
    <dgm:cxn modelId="{F708C276-C0D2-4C8C-8C1B-3462BB9B9C50}" srcId="{E226B9FC-6AE6-4EA2-B177-9FBAD9E2DEAC}" destId="{B8173C7F-1D63-4B1B-A4E0-A26B24040DEC}" srcOrd="1" destOrd="0" parTransId="{427C7AD7-3DD0-45FC-91F3-D060F4C94A4E}" sibTransId="{9EF470EF-AC9D-49D9-8568-2112D5C9CB9D}"/>
    <dgm:cxn modelId="{09EF8A86-1D5C-44C2-B662-F5A8201FCEF4}" srcId="{E226B9FC-6AE6-4EA2-B177-9FBAD9E2DEAC}" destId="{ACFD7A12-42A4-4E11-AC91-92E8C04266B2}" srcOrd="2" destOrd="0" parTransId="{6C75EE4B-EC8A-4A1B-AA7C-161422E15961}" sibTransId="{75CC37C3-124A-49BA-84B8-9A49358C2545}"/>
    <dgm:cxn modelId="{9C7FFB8A-728A-4E29-B24C-86A3DD3388C4}" type="presOf" srcId="{D86FD4FB-86C6-4ABC-97BA-0603722A1909}" destId="{FE279AFD-839C-4E30-92A4-C163199168C1}" srcOrd="0" destOrd="0" presId="urn:microsoft.com/office/officeart/2005/8/layout/chevron1"/>
    <dgm:cxn modelId="{810F4795-25C7-40DA-B7F7-5CE6AA4C8BBA}" type="presOf" srcId="{B21D76A6-129D-47AE-8590-AB0A0A57536E}" destId="{FF07C214-5F7E-41A1-8650-1B1109EAD4B5}" srcOrd="0" destOrd="0" presId="urn:microsoft.com/office/officeart/2005/8/layout/chevron1"/>
    <dgm:cxn modelId="{7723D39C-0C39-4D1C-840A-39083E82372B}" srcId="{E226B9FC-6AE6-4EA2-B177-9FBAD9E2DEAC}" destId="{D86FD4FB-86C6-4ABC-97BA-0603722A1909}" srcOrd="0" destOrd="0" parTransId="{F39ACF81-BE06-4911-90AE-373A6265FC48}" sibTransId="{5905EE34-6561-45D2-8DFC-225956B903C0}"/>
    <dgm:cxn modelId="{D2CBBDBD-0691-49E1-81D4-AD4F929FC428}" type="presOf" srcId="{E226B9FC-6AE6-4EA2-B177-9FBAD9E2DEAC}" destId="{CB75774B-D6C8-40B9-8574-EB2661285C78}" srcOrd="0" destOrd="0" presId="urn:microsoft.com/office/officeart/2005/8/layout/chevron1"/>
    <dgm:cxn modelId="{1E957CD4-F851-43E0-9A33-CBD9C07B1CA4}" type="presOf" srcId="{B8173C7F-1D63-4B1B-A4E0-A26B24040DEC}" destId="{9B481F24-193D-4DFF-A90D-781C65D9DAC8}" srcOrd="0" destOrd="0" presId="urn:microsoft.com/office/officeart/2005/8/layout/chevron1"/>
    <dgm:cxn modelId="{D8ED0CE1-D116-4E09-8A26-3F4264748F4B}" type="presParOf" srcId="{CB75774B-D6C8-40B9-8574-EB2661285C78}" destId="{FE279AFD-839C-4E30-92A4-C163199168C1}" srcOrd="0" destOrd="0" presId="urn:microsoft.com/office/officeart/2005/8/layout/chevron1"/>
    <dgm:cxn modelId="{8D11A24B-A7A3-4E7B-AABB-23B17472058E}" type="presParOf" srcId="{CB75774B-D6C8-40B9-8574-EB2661285C78}" destId="{EE56B67F-2762-47F0-916A-968E7C720DF6}" srcOrd="1" destOrd="0" presId="urn:microsoft.com/office/officeart/2005/8/layout/chevron1"/>
    <dgm:cxn modelId="{E972C040-6AC5-4C69-9EF7-2976F3C0B6E4}" type="presParOf" srcId="{CB75774B-D6C8-40B9-8574-EB2661285C78}" destId="{9B481F24-193D-4DFF-A90D-781C65D9DAC8}" srcOrd="2" destOrd="0" presId="urn:microsoft.com/office/officeart/2005/8/layout/chevron1"/>
    <dgm:cxn modelId="{C90F6376-7803-4DD2-996E-565ACE7F6269}" type="presParOf" srcId="{CB75774B-D6C8-40B9-8574-EB2661285C78}" destId="{B48373CE-97DD-4EB8-96F6-31651387BCA8}" srcOrd="3" destOrd="0" presId="urn:microsoft.com/office/officeart/2005/8/layout/chevron1"/>
    <dgm:cxn modelId="{B2F6F126-B2AE-407A-8348-71B214552012}" type="presParOf" srcId="{CB75774B-D6C8-40B9-8574-EB2661285C78}" destId="{834BC0DA-E35D-431F-A3D1-1BE415103EC2}" srcOrd="4" destOrd="0" presId="urn:microsoft.com/office/officeart/2005/8/layout/chevron1"/>
    <dgm:cxn modelId="{64923B81-0187-47F6-BEAC-2CEB2CAD5814}" type="presParOf" srcId="{CB75774B-D6C8-40B9-8574-EB2661285C78}" destId="{9B1F046A-D112-49E6-9D1E-4CEAD704133C}" srcOrd="5" destOrd="0" presId="urn:microsoft.com/office/officeart/2005/8/layout/chevron1"/>
    <dgm:cxn modelId="{744EF9C4-6A24-483F-A82A-D62E3CB78A62}" type="presParOf" srcId="{CB75774B-D6C8-40B9-8574-EB2661285C78}" destId="{FF07C214-5F7E-41A1-8650-1B1109EAD4B5}"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79AFD-839C-4E30-92A4-C163199168C1}">
      <dsp:nvSpPr>
        <dsp:cNvPr id="0" name=""/>
        <dsp:cNvSpPr/>
      </dsp:nvSpPr>
      <dsp:spPr>
        <a:xfrm>
          <a:off x="5592" y="1217506"/>
          <a:ext cx="3255560" cy="1302224"/>
        </a:xfrm>
        <a:prstGeom prst="chevron">
          <a:avLst/>
        </a:prstGeom>
        <a:solidFill>
          <a:srgbClr val="EE7E2A"/>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Century Gothic" panose="020B0502020202020204" pitchFamily="34" charset="0"/>
            </a:rPr>
            <a:t>Town locations</a:t>
          </a:r>
        </a:p>
      </dsp:txBody>
      <dsp:txXfrm>
        <a:off x="656704" y="1217506"/>
        <a:ext cx="1953336" cy="1302224"/>
      </dsp:txXfrm>
    </dsp:sp>
    <dsp:sp modelId="{9B481F24-193D-4DFF-A90D-781C65D9DAC8}">
      <dsp:nvSpPr>
        <dsp:cNvPr id="0" name=""/>
        <dsp:cNvSpPr/>
      </dsp:nvSpPr>
      <dsp:spPr>
        <a:xfrm>
          <a:off x="2935597" y="1217506"/>
          <a:ext cx="3255560" cy="1302224"/>
        </a:xfrm>
        <a:prstGeom prst="chevron">
          <a:avLst/>
        </a:prstGeom>
        <a:solidFill>
          <a:srgbClr val="EF680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latin typeface="Century Gothic" panose="020B0502020202020204" pitchFamily="34" charset="0"/>
            </a:rPr>
            <a:t>Exit Capacity</a:t>
          </a:r>
        </a:p>
      </dsp:txBody>
      <dsp:txXfrm>
        <a:off x="3586709" y="1217506"/>
        <a:ext cx="1953336" cy="1302224"/>
      </dsp:txXfrm>
    </dsp:sp>
    <dsp:sp modelId="{834BC0DA-E35D-431F-A3D1-1BE415103EC2}">
      <dsp:nvSpPr>
        <dsp:cNvPr id="0" name=""/>
        <dsp:cNvSpPr/>
      </dsp:nvSpPr>
      <dsp:spPr>
        <a:xfrm>
          <a:off x="5865602" y="1217506"/>
          <a:ext cx="3255560" cy="1302224"/>
        </a:xfrm>
        <a:prstGeom prst="chevron">
          <a:avLst/>
        </a:prstGeom>
        <a:solidFill>
          <a:schemeClr val="accent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latin typeface="Century Gothic" panose="020B0502020202020204" pitchFamily="34" charset="0"/>
            </a:rPr>
            <a:t>Travel Area</a:t>
          </a:r>
        </a:p>
      </dsp:txBody>
      <dsp:txXfrm>
        <a:off x="6516714" y="1217506"/>
        <a:ext cx="1953336" cy="1302224"/>
      </dsp:txXfrm>
    </dsp:sp>
    <dsp:sp modelId="{FF07C214-5F7E-41A1-8650-1B1109EAD4B5}">
      <dsp:nvSpPr>
        <dsp:cNvPr id="0" name=""/>
        <dsp:cNvSpPr/>
      </dsp:nvSpPr>
      <dsp:spPr>
        <a:xfrm>
          <a:off x="8795607" y="1217506"/>
          <a:ext cx="3255560" cy="1302224"/>
        </a:xfrm>
        <a:prstGeom prst="chevron">
          <a:avLst/>
        </a:prstGeom>
        <a:solidFill>
          <a:schemeClr val="accent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latin typeface="Century Gothic" panose="020B0502020202020204" pitchFamily="34" charset="0"/>
            </a:rPr>
            <a:t>Connectivity</a:t>
          </a:r>
        </a:p>
      </dsp:txBody>
      <dsp:txXfrm>
        <a:off x="9446719" y="1217506"/>
        <a:ext cx="1953336" cy="130222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02E7E4-8BD1-4C8F-B371-7B554185DE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A930073-E2F2-427A-9ADD-CB5D47B4B2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ED732B-BF12-4ECB-8959-86A96860B9E1}" type="datetimeFigureOut">
              <a:rPr lang="en-US" smtClean="0"/>
              <a:t>7/27/2023</a:t>
            </a:fld>
            <a:endParaRPr lang="en-US"/>
          </a:p>
        </p:txBody>
      </p:sp>
      <p:sp>
        <p:nvSpPr>
          <p:cNvPr id="4" name="Footer Placeholder 3">
            <a:extLst>
              <a:ext uri="{FF2B5EF4-FFF2-40B4-BE49-F238E27FC236}">
                <a16:creationId xmlns:a16="http://schemas.microsoft.com/office/drawing/2014/main" id="{261A3761-3E4D-471D-AB62-7636D0B300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95D286-C5DB-4052-BF20-B47C86CFBF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1381AB-3678-47E1-AEAE-42464FAB679E}" type="slidenum">
              <a:rPr lang="en-US" smtClean="0"/>
              <a:t>‹#›</a:t>
            </a:fld>
            <a:endParaRPr lang="en-US"/>
          </a:p>
        </p:txBody>
      </p:sp>
    </p:spTree>
    <p:extLst>
      <p:ext uri="{BB962C8B-B14F-4D97-AF65-F5344CB8AC3E}">
        <p14:creationId xmlns:p14="http://schemas.microsoft.com/office/powerpoint/2010/main" val="8037362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25T18:32:55.6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86,'0'-3,"1"0,-1 0,1 1,0-1,0 1,0-1,0 1,0-1,1 1,-1-1,1 1,-1 0,1 0,0 0,0 0,0 0,0 0,0 1,1-1,-1 1,0-1,1 1,-1 0,4-1,4-3,1 1,1 0,-1 1,14-2,40-2,0 3,108 7,-48 0,1322-3,-1409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sa/2.0/deed.e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mages.nasa.gov/details-200623_ISS_1"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entinels.copernicus.eu/web/sentinel/user-guides/sentinel-2-msi/overview" TargetMode="External"/><Relationship Id="rId5" Type="http://schemas.openxmlformats.org/officeDocument/2006/relationships/hyperlink" Target="https://landsat.gsfc.nasa.gov/article/landsat-data-continuity-mission/" TargetMode="External"/><Relationship Id="rId4" Type="http://schemas.openxmlformats.org/officeDocument/2006/relationships/hyperlink" Target="https://landsat.gsfc.nasa.gov/article/successful-maneuver-spells-beginning-of-the-end-for-landsat-7/"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a:cs typeface="Segoe UI"/>
              </a:rPr>
              <a:t>Short title font size: 32pt</a:t>
            </a:r>
            <a:br>
              <a:rPr lang="en-US" sz="1200">
                <a:effectLst/>
                <a:latin typeface="Segoe UI" panose="020B0502040204020203" pitchFamily="34" charset="0"/>
                <a:cs typeface="Segoe UI"/>
              </a:rPr>
            </a:br>
            <a:r>
              <a:rPr lang="en-US" sz="1200">
                <a:effectLst/>
                <a:latin typeface="Segoe UI"/>
                <a:cs typeface="Segoe UI"/>
              </a:rPr>
              <a:t>Long title font size: 22pt</a:t>
            </a:r>
            <a:br>
              <a:rPr lang="en-US" sz="1200">
                <a:effectLst/>
                <a:latin typeface="Segoe UI" panose="020B0502040204020203" pitchFamily="34" charset="0"/>
                <a:cs typeface="Segoe UI"/>
              </a:rPr>
            </a:br>
            <a:r>
              <a:rPr lang="en-US" sz="1200">
                <a:effectLst/>
                <a:latin typeface="Segoe UI"/>
                <a:cs typeface="Segoe UI"/>
              </a:rPr>
              <a:t>Team names font size: 20pt</a:t>
            </a:r>
          </a:p>
          <a:p>
            <a:endParaRPr lang="en-US"/>
          </a:p>
          <a:p>
            <a:r>
              <a:rPr lang="en-US"/>
              <a:t>Hello everyone! We are the Marin County Wildland Fires team located out of Ames Research Center. [introductions] </a:t>
            </a:r>
            <a:endParaRPr lang="en-US">
              <a:ea typeface="Calibri"/>
              <a:cs typeface="Calibri"/>
            </a:endParaRPr>
          </a:p>
          <a:p>
            <a:endParaRPr lang="en-US"/>
          </a:p>
          <a:p>
            <a:r>
              <a:rPr lang="en-US"/>
              <a:t>We are excited to talk a little bit about our project today, thank you for joining us.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cs typeface="Calibri"/>
              </a:rPr>
              <a:t>Our team incorporated above ground biomass data into our suppression model, as AGB represents the amount of living vegetation above the soil (measured in KG). Above ground biomass is directly related to burn severity and fire risk. In order to produce this output, our team used a canopy height model that was then processed to identify all individual trees in Marin County. After identifying each tree, we trained the model using a sample training data file that outlined biomass of some sample trees and their corresponding characteristics. After the model was trained with 85% accuracy, we inputted the tree data that was derived from the canopy height model to produce this raster on the right. It depicts where the densest above ground biomass layers exist in Marin County. </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67377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dirty="0">
                <a:cs typeface="Calibri"/>
              </a:rPr>
              <a:t>Ridgelines were derived utilizing an identification and classification workflow. Identification involved the input of DEM processed through an </a:t>
            </a:r>
            <a:r>
              <a:rPr lang="en-US" dirty="0" err="1">
                <a:cs typeface="Calibri"/>
              </a:rPr>
              <a:t>ArcHydro</a:t>
            </a:r>
            <a:r>
              <a:rPr lang="en-US" dirty="0">
                <a:cs typeface="Calibri"/>
              </a:rPr>
              <a:t> toolkit. This involved the segmentation of streams, pour points, and finally catchment basins. Catchment basins (watersheds) were dissolved to reveal their outer boundaries. These boundaries can resemble ridgelines as the edge of a catchment basin  occur along a watersheds highest perimeter. Our ridgelines were corrected and adjusted based upon a One Tam hydrologic dataset. Once identified, these ridgelines were buffered and zonal statistics was calculated against USDA's Risk Management Assessment product, Potential Control Locations, which is a dataset produced at the state scale to determine the likelihood of fire line success based a machine learning algorithm trained on </a:t>
            </a:r>
            <a:r>
              <a:rPr lang="en-US" dirty="0" err="1">
                <a:cs typeface="Calibri"/>
              </a:rPr>
              <a:t>firelines</a:t>
            </a:r>
            <a:r>
              <a:rPr lang="en-US" dirty="0">
                <a:cs typeface="Calibri"/>
              </a:rPr>
              <a:t> from historic fire perimeters. </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223907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Notes: </a:t>
            </a:r>
          </a:p>
          <a:p>
            <a:endParaRPr lang="en-US" dirty="0">
              <a:ea typeface="Calibri"/>
              <a:cs typeface="Calibri"/>
            </a:endParaRPr>
          </a:p>
          <a:p>
            <a:r>
              <a:rPr lang="en-US" dirty="0">
                <a:ea typeface="Calibri"/>
                <a:cs typeface="Calibri"/>
              </a:rPr>
              <a:t>In addition to the inputs highlighted on the previous slides, we also decided to input roads, trails, and areas that could be reached within 15 minutes from fire departments in the county. All of these inputs decrease fire suppression; roads and trails because they are strategic boundaries where fires can be contained or stopped, and the response times as they can be reached faster than other areas by first responders. </a:t>
            </a:r>
          </a:p>
          <a:p>
            <a:endParaRPr lang="en-US" dirty="0">
              <a:ea typeface="Calibri"/>
              <a:cs typeface="Calibri"/>
            </a:endParaRPr>
          </a:p>
          <a:p>
            <a:r>
              <a:rPr lang="en-US" dirty="0">
                <a:ea typeface="Calibri"/>
                <a:cs typeface="Calibri"/>
              </a:rPr>
              <a:t>We also input slope, which can influence whether or not a fire line, or area where brush is cleared to contain/suppress fire, can be created. Fires are also more likely to progress uphill on steeper slopes. Aspect was also incorporated because fires are more likely to start on slopes that are facing the sun (South, Southwest, and Southeast). The evaporative stress index, pictured on the previous slide, was input to evaluate vegetation health. Canopy cover, canopy base height, ladder fuel density, land cover type, and aboveground biomass were all included as a way to measure fuel density. Fuel, vegetation health, and slope &amp; aspect metrics all contribute to fire suppression difficulty and were reclassified on scales of 1-5 corresponding with their suppression difficulty.</a:t>
            </a:r>
          </a:p>
          <a:p>
            <a:endParaRPr lang="en-US" dirty="0">
              <a:ea typeface="Calibri"/>
              <a:cs typeface="Calibri"/>
            </a:endParaRPr>
          </a:p>
          <a:p>
            <a:r>
              <a:rPr lang="en-US" dirty="0">
                <a:ea typeface="Calibri"/>
                <a:cs typeface="Calibri"/>
              </a:rPr>
              <a:t>Then, all the reclassified inputs were weighted and summed to create the suppression difficulty score. </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374345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Notes: </a:t>
            </a:r>
          </a:p>
          <a:p>
            <a:endParaRPr lang="en-US">
              <a:ea typeface="Calibri"/>
              <a:cs typeface="Calibri"/>
            </a:endParaRPr>
          </a:p>
          <a:p>
            <a:r>
              <a:rPr lang="en-US">
                <a:ea typeface="Calibri"/>
                <a:cs typeface="Calibri"/>
              </a:rPr>
              <a:t>To check, right click on the layer you’re checking in the menu and click Properties. A window labeled Label Properties will pop up. Click on the Source tab and click on Raster Information so that the details are shown. Cell Size X and Cell Size Y should both be 10, or some number that matches all the other layers you are analyzing. Scroll further down and click on Spatial Reference so that the Projected Coordinate System is shown. For Marin County, use NAD 1983 </a:t>
            </a:r>
            <a:r>
              <a:rPr lang="en-US" err="1">
                <a:ea typeface="Calibri"/>
                <a:cs typeface="Calibri"/>
              </a:rPr>
              <a:t>StatePlane</a:t>
            </a:r>
            <a:r>
              <a:rPr lang="en-US">
                <a:ea typeface="Calibri"/>
                <a:cs typeface="Calibri"/>
              </a:rPr>
              <a:t> California III FIPS 0403/ESPG 26943.</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022518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Notes: </a:t>
            </a:r>
          </a:p>
          <a:p>
            <a:endParaRPr lang="en-US">
              <a:ea typeface="Calibri"/>
              <a:cs typeface="Calibri"/>
            </a:endParaRPr>
          </a:p>
          <a:p>
            <a:r>
              <a:rPr lang="en-US">
                <a:ea typeface="Calibri"/>
                <a:cs typeface="Calibri"/>
              </a:rPr>
              <a:t>Navigate to the Analysis tab in ArcGIS Pro and click on Tools. Then search for and click on the Project Raster tool. Set the Input Raster to the one that doesn’t already have NAD 1983 </a:t>
            </a:r>
            <a:r>
              <a:rPr lang="en-US" err="1">
                <a:ea typeface="Calibri"/>
                <a:cs typeface="Calibri"/>
              </a:rPr>
              <a:t>StatePlane</a:t>
            </a:r>
            <a:r>
              <a:rPr lang="en-US">
                <a:ea typeface="Calibri"/>
                <a:cs typeface="Calibri"/>
              </a:rPr>
              <a:t> California III FIPS 0403/ESPG 26943 as the Coordinate System. Set the output to somewhere you will remember. Search for 26943 when choosing Output Coordinate System and have NAD 1983 </a:t>
            </a:r>
            <a:r>
              <a:rPr lang="en-US" err="1">
                <a:ea typeface="Calibri"/>
                <a:cs typeface="Calibri"/>
              </a:rPr>
              <a:t>StatePlane</a:t>
            </a:r>
            <a:r>
              <a:rPr lang="en-US">
                <a:ea typeface="Calibri"/>
                <a:cs typeface="Calibri"/>
              </a:rPr>
              <a:t> California III FIPS 0403 should show up. Alternatively you can select a layer from the drop down list that you know has the correct coordinate system. Then click Run.</a:t>
            </a:r>
          </a:p>
          <a:p>
            <a:endParaRPr lang="en-US">
              <a:ea typeface="Calibri"/>
              <a:cs typeface="Calibri"/>
            </a:endParaRPr>
          </a:p>
          <a:p>
            <a:r>
              <a:rPr lang="en-US">
                <a:ea typeface="Calibri"/>
                <a:cs typeface="Calibri"/>
              </a:rPr>
              <a:t>If the cell sizes don’t match, navigate to Tools again and search for and click on the Resample tool. Then set your input raster as one that doesn’t already have 10,10 cell size. Set X to 10 and Y to 10. Then click Run.</a:t>
            </a:r>
          </a:p>
          <a:p>
            <a:endParaRPr lang="en-US">
              <a:ea typeface="Calibri"/>
              <a:cs typeface="Calibri"/>
            </a:endParaRPr>
          </a:p>
          <a:p>
            <a:r>
              <a:rPr lang="en-US">
                <a:ea typeface="Calibri"/>
                <a:cs typeface="Calibri"/>
              </a:rPr>
              <a:t>You can also make a tool to automate this process in </a:t>
            </a:r>
            <a:r>
              <a:rPr lang="en-US" err="1">
                <a:ea typeface="Calibri"/>
                <a:cs typeface="Calibri"/>
              </a:rPr>
              <a:t>ModelBuilder</a:t>
            </a:r>
            <a:r>
              <a:rPr lang="en-US">
                <a:ea typeface="Calibri"/>
                <a:cs typeface="Calibri"/>
              </a:rPr>
              <a:t> if you have many layers to process in this way.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464233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Notes: </a:t>
            </a:r>
          </a:p>
          <a:p>
            <a:endParaRPr lang="en-US">
              <a:ea typeface="Calibri"/>
              <a:cs typeface="Calibri"/>
            </a:endParaRPr>
          </a:p>
          <a:p>
            <a:r>
              <a:rPr lang="en-US">
                <a:ea typeface="Calibri"/>
                <a:cs typeface="Calibri"/>
              </a:rPr>
              <a:t>This uses the slope as an example. Slope is measured in degrees, and bulldozers cannot be operated on slopes that are higher than 60 degrees, according to the dozer operator in Marin County. First, navigate to Tools and search for and select the Reclassify tool. Put in your input layer and click Classify (highlighted above). In the window that pops up enter 5 and click OK. The Reclassification table will automatically reclassify for you on a scale of 1 – 5.  Click Run.</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226080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Notes: </a:t>
            </a:r>
          </a:p>
          <a:p>
            <a:endParaRPr lang="en-US">
              <a:ea typeface="Calibri"/>
              <a:cs typeface="Calibri"/>
            </a:endParaRPr>
          </a:p>
          <a:p>
            <a:r>
              <a:rPr lang="en-US">
                <a:ea typeface="Calibri"/>
                <a:cs typeface="Calibri"/>
              </a:rPr>
              <a:t>For land cover datasets, like Dynamic World, which we use in this example, you need to manually reclassify each land type on a scale of 1 – 5 based on how hard that land cover type is to suppress. First navigate to the Reclassify tool and set your input to your land cover classification raster. The reclassification table will automatically fill with your land cover values. You need to click on each cell in the New column and enter a new number that corresponds with the suppression difficulty. Then hit Run.</a:t>
            </a:r>
          </a:p>
          <a:p>
            <a:endParaRPr lang="en-US">
              <a:ea typeface="Calibri"/>
              <a:cs typeface="Calibri"/>
            </a:endParaRPr>
          </a:p>
          <a:p>
            <a:r>
              <a:rPr lang="en-US">
                <a:ea typeface="Calibri"/>
                <a:cs typeface="Calibri"/>
              </a:rPr>
              <a:t>Here 1, which is trees, was reclassified as 5, or hardest suppression difficulty, 2, which is grass was reclassified to 3, 3, which is flooded vegetation, was reclassified to 1, or easiest suppression difficulty. 4, which is crops, was reclassified to 2. 5, which is shrub and scrub, was reclassified to 4. 6, which is Built, was reclassified to 1. 7, which is bare, was reclassified to 2. And 8, which is snow &amp; ice, was reclassified to 1.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168476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Notes: </a:t>
            </a:r>
          </a:p>
          <a:p>
            <a:endParaRPr lang="en-US">
              <a:ea typeface="Calibri"/>
              <a:cs typeface="Calibri"/>
            </a:endParaRPr>
          </a:p>
          <a:p>
            <a:r>
              <a:rPr lang="en-US">
                <a:ea typeface="Calibri"/>
                <a:cs typeface="Calibri"/>
              </a:rPr>
              <a:t>Layers that detract from suppression difficulty, like roads and trails, which are used in the example here, are often line data, so this first slide refers to how you can turn that into raster data so you can input it into the suppression score. This will also work with Polygon layers – you would just need to skip the buffer tool.</a:t>
            </a:r>
          </a:p>
          <a:p>
            <a:endParaRPr lang="en-US">
              <a:ea typeface="Calibri"/>
              <a:cs typeface="Calibri"/>
            </a:endParaRPr>
          </a:p>
          <a:p>
            <a:r>
              <a:rPr lang="en-US">
                <a:ea typeface="Calibri"/>
                <a:cs typeface="Calibri"/>
              </a:rPr>
              <a:t>First, search for and navigate to the buffer tool and input your line data. For trails, we set the distance value to 1 meter, as trails aren’t usually wider than that. Then, change Dissolve Type to Dissolve all output features into a single feature. Hit Run.</a:t>
            </a:r>
          </a:p>
          <a:p>
            <a:endParaRPr lang="en-US">
              <a:ea typeface="Calibri"/>
              <a:cs typeface="Calibri"/>
            </a:endParaRPr>
          </a:p>
          <a:p>
            <a:r>
              <a:rPr lang="en-US">
                <a:ea typeface="Calibri"/>
                <a:cs typeface="Calibri"/>
              </a:rPr>
              <a:t>Then, search for the Polygon to Raster tool and set the input to the buffered line layer that you just created. Set </a:t>
            </a:r>
            <a:r>
              <a:rPr lang="en-US" err="1">
                <a:ea typeface="Calibri"/>
                <a:cs typeface="Calibri"/>
              </a:rPr>
              <a:t>Cellsize</a:t>
            </a:r>
            <a:r>
              <a:rPr lang="en-US">
                <a:ea typeface="Calibri"/>
                <a:cs typeface="Calibri"/>
              </a:rPr>
              <a:t> to 10 so it matches your other raster inputs and hit Run.</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566267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Notes: </a:t>
            </a:r>
          </a:p>
          <a:p>
            <a:endParaRPr lang="en-US">
              <a:ea typeface="Calibri"/>
              <a:cs typeface="Calibri"/>
            </a:endParaRPr>
          </a:p>
          <a:p>
            <a:r>
              <a:rPr lang="en-US">
                <a:ea typeface="Calibri"/>
                <a:cs typeface="Calibri"/>
              </a:rPr>
              <a:t>Next, you will search for and navigate to the Reclassify tool. Click Classify, and enter 1 and then click OK. In the New column enter -1 and then click Run. Then search for Raster Calculator and click on it. You need to add a raster for the entire  county, called “marin_county1” here for the suppression score to be calculated for the entire county. Make sure all of your county raster values are equal to 0. Copy and paste this expression into the box so it looks like the picture above. </a:t>
            </a:r>
          </a:p>
          <a:p>
            <a:endParaRPr lang="en-US">
              <a:ea typeface="Calibri"/>
              <a:cs typeface="Calibri"/>
            </a:endParaRPr>
          </a:p>
          <a:p>
            <a:r>
              <a:rPr lang="en-US">
                <a:ea typeface="Calibri"/>
                <a:cs typeface="Calibri"/>
              </a:rPr>
              <a:t>Con(</a:t>
            </a:r>
            <a:r>
              <a:rPr lang="en-US" err="1">
                <a:ea typeface="Calibri"/>
                <a:cs typeface="Calibri"/>
              </a:rPr>
              <a:t>IsNull</a:t>
            </a:r>
            <a:r>
              <a:rPr lang="en-US">
                <a:ea typeface="Calibri"/>
                <a:cs typeface="Calibri"/>
              </a:rPr>
              <a:t>(“Trails_1”), “marin_county1”, “Trails_1” + “marin_county1”)</a:t>
            </a:r>
          </a:p>
          <a:p>
            <a:endParaRPr lang="en-US">
              <a:ea typeface="Calibri"/>
              <a:cs typeface="Calibri"/>
            </a:endParaRPr>
          </a:p>
          <a:p>
            <a:r>
              <a:rPr lang="en-US">
                <a:ea typeface="Calibri"/>
                <a:cs typeface="Calibri"/>
              </a:rPr>
              <a:t>Replace all variable names (“Trails_1” and “marin_county1”) with your variable names and click Run. Now all your inputs should be ready to calculate the suppression score.  You should do this last step for any raster data that doesn’t incorporate the whole county. Once it’s done, make sure all your surrounding county areas are equal to 0 so they won’t impact the final score. </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231943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Notes: </a:t>
            </a:r>
          </a:p>
          <a:p>
            <a:endParaRPr lang="en-US">
              <a:ea typeface="Calibri"/>
              <a:cs typeface="Calibri"/>
            </a:endParaRPr>
          </a:p>
          <a:p>
            <a:r>
              <a:rPr lang="en-US">
                <a:ea typeface="Calibri"/>
                <a:cs typeface="Calibri"/>
              </a:rPr>
              <a:t>Finally, you will search for and navigate to the Weighted Sum. Input your first input raster and give it a weight. Then click the + button (highlighted above) to add more inputs. Your weights must add up to 1. We decided to weight land cover, slope, and evaporative stress index the most, meaning that they will have more of an impact on the final score, areas within a 15 minute response time 2</a:t>
            </a:r>
            <a:r>
              <a:rPr lang="en-US" baseline="30000">
                <a:ea typeface="Calibri"/>
                <a:cs typeface="Calibri"/>
              </a:rPr>
              <a:t>nd</a:t>
            </a:r>
            <a:r>
              <a:rPr lang="en-US">
                <a:ea typeface="Calibri"/>
                <a:cs typeface="Calibri"/>
              </a:rPr>
              <a:t>, aspect 3</a:t>
            </a:r>
            <a:r>
              <a:rPr lang="en-US" baseline="30000">
                <a:ea typeface="Calibri"/>
                <a:cs typeface="Calibri"/>
              </a:rPr>
              <a:t>rd</a:t>
            </a:r>
            <a:r>
              <a:rPr lang="en-US">
                <a:ea typeface="Calibri"/>
                <a:cs typeface="Calibri"/>
              </a:rPr>
              <a:t>, Canopy base density, canopy cover, and aboveground biomass 4</a:t>
            </a:r>
            <a:r>
              <a:rPr lang="en-US" baseline="30000">
                <a:ea typeface="Calibri"/>
                <a:cs typeface="Calibri"/>
              </a:rPr>
              <a:t>th</a:t>
            </a:r>
            <a:r>
              <a:rPr lang="en-US">
                <a:ea typeface="Calibri"/>
                <a:cs typeface="Calibri"/>
              </a:rPr>
              <a:t>, and trails, roads, canopy base height, and ladder fuels 5</a:t>
            </a:r>
            <a:r>
              <a:rPr lang="en-US" baseline="30000">
                <a:ea typeface="Calibri"/>
                <a:cs typeface="Calibri"/>
              </a:rPr>
              <a:t>th</a:t>
            </a:r>
            <a:r>
              <a:rPr lang="en-US">
                <a:ea typeface="Calibri"/>
                <a:cs typeface="Calibri"/>
              </a:rPr>
              <a:t>, so they will have the least impact on the score. Your output should look like it does above!</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04030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r>
              <a:rPr lang="en-US"/>
              <a:t>Speaker Notes:</a:t>
            </a:r>
          </a:p>
          <a:p>
            <a:pPr>
              <a:spcBef>
                <a:spcPts val="1000"/>
              </a:spcBef>
              <a:spcAft>
                <a:spcPts val="600"/>
              </a:spcAft>
            </a:pPr>
            <a:endParaRPr lang="en-US"/>
          </a:p>
          <a:p>
            <a:pPr>
              <a:spcBef>
                <a:spcPts val="1000"/>
              </a:spcBef>
              <a:spcAft>
                <a:spcPts val="600"/>
              </a:spcAft>
            </a:pPr>
            <a:r>
              <a:rPr lang="en-US"/>
              <a:t>Our study area is Marin County, which is in the northwestern part of the San Francisco Bay Area in California. Marin County has a moist climate with rapid vegetation growth in forested regions. The moisture results in smaller number of days with high fire risk, but extreme wind and heat increasingly coincide creating the conditions for wildfire risk. Fires typically occurred from May to October, however the largest burns occurred in late summer to early fall. Our model focuses on </a:t>
            </a:r>
            <a:r>
              <a:rPr lang="en-US" err="1"/>
              <a:t>Woodacre</a:t>
            </a:r>
            <a:r>
              <a:rPr lang="en-US"/>
              <a:t>, an unincorporated town in Marin County, as an area of interest due to its remote location and high social vulnerability in the event of a wildfire. </a:t>
            </a:r>
            <a:r>
              <a:rPr lang="en-US" err="1"/>
              <a:t>Woodacre</a:t>
            </a:r>
            <a:r>
              <a:rPr lang="en-US"/>
              <a:t> is characterized by low-incomes and high cost of living, as well as large income gaps and low financial resiliency.</a:t>
            </a:r>
          </a:p>
          <a:p>
            <a:pPr>
              <a:spcBef>
                <a:spcPts val="1000"/>
              </a:spcBef>
              <a:spcAft>
                <a:spcPts val="600"/>
              </a:spcAft>
            </a:pPr>
            <a:endParaRPr lang="en-US">
              <a:cs typeface="Calibri" panose="020F0502020204030204"/>
            </a:endParaRPr>
          </a:p>
          <a:p>
            <a:pPr>
              <a:spcBef>
                <a:spcPts val="1000"/>
              </a:spcBef>
              <a:spcAft>
                <a:spcPts val="600"/>
              </a:spcAft>
            </a:pPr>
            <a:r>
              <a:rPr lang="en-US"/>
              <a:t>Due to the complex and constantly shifting nature of wildfires and wildfire risk, using historic data would not provide an accurate evaluation of fuel load and fire risk. Thus, the project will use data from the past five years, 2018 to 2022, which will allow the models created to be as up-to-date and accurate as possible.</a:t>
            </a:r>
            <a:endParaRPr lang="en-US">
              <a:cs typeface="Calibri" panose="020F0502020204030204"/>
            </a:endParaRPr>
          </a:p>
          <a:p>
            <a:pPr>
              <a:spcBef>
                <a:spcPts val="1000"/>
              </a:spcBef>
              <a:spcAft>
                <a:spcPts val="600"/>
              </a:spcAft>
            </a:pPr>
            <a:endParaRPr lang="en-US">
              <a:cs typeface="Calibri" panose="020F0502020204030204"/>
            </a:endParaRPr>
          </a:p>
          <a:p>
            <a:pPr>
              <a:spcBef>
                <a:spcPts val="1000"/>
              </a:spcBef>
              <a:spcAft>
                <a:spcPts val="600"/>
              </a:spcAft>
            </a:pPr>
            <a:r>
              <a:rPr lang="en-US">
                <a:cs typeface="Calibri" panose="020F0502020204030204"/>
              </a:rPr>
              <a:t>Image Credits:</a:t>
            </a:r>
            <a:br>
              <a:rPr lang="en-US">
                <a:cs typeface="+mn-lt"/>
              </a:rPr>
            </a:br>
            <a:r>
              <a:rPr lang="en-US">
                <a:cs typeface="Calibri" panose="020F0502020204030204"/>
              </a:rPr>
              <a:t>Map: Katherine Scott</a:t>
            </a:r>
          </a:p>
          <a:p>
            <a:pPr>
              <a:spcBef>
                <a:spcPts val="1000"/>
              </a:spcBef>
              <a:spcAft>
                <a:spcPts val="600"/>
              </a:spcAft>
            </a:pPr>
            <a:r>
              <a:rPr lang="en-US" err="1">
                <a:cs typeface="Calibri" panose="020F0502020204030204"/>
              </a:rPr>
              <a:t>Basemap</a:t>
            </a:r>
            <a:r>
              <a:rPr lang="en-US">
                <a:cs typeface="Calibri" panose="020F0502020204030204"/>
              </a:rPr>
              <a:t> sources: </a:t>
            </a:r>
            <a:r>
              <a:rPr lang="en-US"/>
              <a:t>Esri, HERE, Garmin, </a:t>
            </a:r>
            <a:r>
              <a:rPr lang="en-US" err="1"/>
              <a:t>Intermap</a:t>
            </a:r>
            <a:r>
              <a:rPr lang="en-US"/>
              <a:t>, INCREMENT P, GEBCO, USGS, FAO, NPS, NRCAN, GeoBase, IGN, </a:t>
            </a:r>
            <a:r>
              <a:rPr lang="en-US" err="1"/>
              <a:t>Kadaster</a:t>
            </a:r>
            <a:r>
              <a:rPr lang="en-US"/>
              <a:t> NL, Ordnance Survey, Esri Japan, METI, Esri China (Hong Kong), © OpenStreetMap contributors, GIS User Community</a:t>
            </a:r>
            <a:endParaRPr lang="en-US">
              <a:cs typeface="Calibri"/>
            </a:endParaRPr>
          </a:p>
          <a:p>
            <a:pPr>
              <a:spcBef>
                <a:spcPts val="1000"/>
              </a:spcBef>
              <a:spcAft>
                <a:spcPts val="600"/>
              </a:spcAft>
            </a:pPr>
            <a:endParaRPr lang="en-US">
              <a:cs typeface="Calibri"/>
            </a:endParaRPr>
          </a:p>
          <a:p>
            <a:pPr>
              <a:spcBef>
                <a:spcPts val="1000"/>
              </a:spcBef>
              <a:spcAft>
                <a:spcPts val="600"/>
              </a:spcAft>
            </a:pPr>
            <a:endParaRPr lang="en-US">
              <a:cs typeface="Calibri"/>
            </a:endParaRPr>
          </a:p>
          <a:p>
            <a:pPr>
              <a:spcBef>
                <a:spcPts val="1000"/>
              </a:spcBef>
              <a:spcAft>
                <a:spcPts val="600"/>
              </a:spcAft>
            </a:pPr>
            <a:endParaRPr lang="en-US">
              <a:cs typeface="Calibri"/>
            </a:endParaRPr>
          </a:p>
          <a:p>
            <a:pPr>
              <a:spcBef>
                <a:spcPts val="1000"/>
              </a:spcBef>
              <a:spcAft>
                <a:spcPts val="600"/>
              </a:spcAft>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4227660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Here you can see the suppression difficulty score, with dark orange areas representing where suppression difficulty is estimated to be higher and green areas representing lower suppression difficulty. </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4178094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Notes: </a:t>
            </a:r>
          </a:p>
          <a:p>
            <a:endParaRPr lang="en-US">
              <a:ea typeface="Calibri"/>
              <a:cs typeface="Calibri"/>
            </a:endParaRPr>
          </a:p>
          <a:p>
            <a:r>
              <a:rPr lang="en-US">
                <a:ea typeface="Calibri"/>
                <a:cs typeface="Calibri"/>
              </a:rPr>
              <a:t>Potential Operational Units, known as PODS were derived using a workflow that combined GIS analysis and expert knowledge. Leveraging knowledge that firefighters rely primarily on roads and ridgelines in Marin County, we first set out to first identify all of the possible control locations. Major roads were identified using a simple road GIS layer and </a:t>
            </a:r>
            <a:r>
              <a:rPr lang="en-US" err="1">
                <a:ea typeface="Calibri"/>
                <a:cs typeface="Calibri"/>
              </a:rPr>
              <a:t>crossreferenced</a:t>
            </a:r>
            <a:r>
              <a:rPr lang="en-US">
                <a:ea typeface="Calibri"/>
                <a:cs typeface="Calibri"/>
              </a:rPr>
              <a:t> by Census Feature information to determine their widths and road characteristics. Ridgelines were derived using a workflow that involved processing a DEM through </a:t>
            </a:r>
            <a:r>
              <a:rPr lang="en-US" err="1">
                <a:ea typeface="Calibri"/>
                <a:cs typeface="Calibri"/>
              </a:rPr>
              <a:t>ArcHydro</a:t>
            </a:r>
            <a:r>
              <a:rPr lang="en-US">
                <a:ea typeface="Calibri"/>
                <a:cs typeface="Calibri"/>
              </a:rPr>
              <a:t> Tools to delineate watershed basins. These basins, based on their outlines help determine the location of a ridgeline as ridgelines determine which watershed rainfall will enter. This information was validated against One Tam data that include major watersheds. After identification, these PCLs were classified based upon a statewide PCL probability raster produced by the US Forest Service that determines the likelihood of fire line success. This was completed using zonal statistics. Then, it was critical to validate this information and we engaged senior Marin County Fire Department Personnel in a Pre Fire Planning Workshop to determine whether or not these PCLs were actually likely to utilized. MCFD personnel were given a map for a small section of Marin and asked to draw out where they might try to stop a fire. This information was digitized and used to validate our GIS PCLs.</a:t>
            </a:r>
          </a:p>
          <a:p>
            <a:endParaRPr lang="en-US">
              <a:ea typeface="Calibri"/>
              <a:cs typeface="Calibri"/>
            </a:endParaRPr>
          </a:p>
          <a:p>
            <a:r>
              <a:rPr lang="en-US">
                <a:ea typeface="Calibri"/>
                <a:cs typeface="Calibri"/>
              </a:rPr>
              <a:t>Photo Credits: Marin County Wildland Fire Term II</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4246666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Stemming from the workshop, we identified that 78.5% of the possible control lines that were to be used by MCFD aligned with our GIS determined PCLs. While this exercise was only carried out on a portion of Marin County, it signaled a possible application for this methodology for the rest of Marin County. Ridgelines and Major Roads across Marin were processed and their likelihood of fire line success were calculated using the USDA PCL layer.</a:t>
            </a:r>
          </a:p>
          <a:p>
            <a:endParaRPr lang="en-US">
              <a:cs typeface="Calibri"/>
            </a:endParaRPr>
          </a:p>
          <a:p>
            <a:pPr marL="285750" indent="-285750">
              <a:buFont typeface="Arial,Sans-Serif"/>
              <a:buChar char="•"/>
            </a:pPr>
            <a:r>
              <a:rPr lang="en-US"/>
              <a:t>Yellow lines indicate POD boundaries with lower probability of suppression success</a:t>
            </a:r>
          </a:p>
          <a:p>
            <a:endParaRPr lang="en-US"/>
          </a:p>
          <a:p>
            <a:pPr marL="285750" indent="-285750">
              <a:buFont typeface="Arial,Sans-Serif"/>
              <a:buChar char="•"/>
            </a:pPr>
            <a:r>
              <a:rPr lang="en-US"/>
              <a:t>Roads exhibit higher levels of probable success of suppression</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563723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Using the POD boundaries that we created, we were able to rank the PODs by suppression difficulty by calculating the average suppression difficulty within each POD. That visualization can be seen here, with darker orange PODs indicating a higher overall suppression difficulty. </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710752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Speaker Notes: </a:t>
            </a:r>
          </a:p>
          <a:p>
            <a:r>
              <a:rPr lang="en-US" dirty="0">
                <a:ea typeface="Calibri"/>
                <a:cs typeface="Calibri"/>
              </a:rPr>
              <a:t>In creating the evacuation score, we used an environmental justice framework to try to determine which communities are most at risk. We included road networks as an input to account for the exit accessibility and flexibility. We used cell coverage to account for the risk associated with people not having access to emergency wildfire alerts. Finally, we included a social vulnerability index to account for a variety of demographic factors that can influence a persons' evacuation difficulty. </a:t>
            </a:r>
          </a:p>
          <a:p>
            <a:endParaRPr lang="en-US" dirty="0"/>
          </a:p>
          <a:p>
            <a:r>
              <a:rPr lang="en-US" dirty="0"/>
              <a:t>It’s important to note the nuance when including SVI in analysis. The SVI does not imply that a person of color will always</a:t>
            </a:r>
            <a:r>
              <a:rPr lang="en-US" i="0" dirty="0"/>
              <a:t> be more at risk than a non-POC– it is the inclusion of d</a:t>
            </a:r>
            <a:r>
              <a:rPr lang="en-US" dirty="0"/>
              <a:t>emographic markers overlapped with other systemic issues (like the redlining history or gentrification present), indicators of community care/networks, etc. that can be a measure of vulnerability. Thus, including SVI along with road metrics and communication networks lends itself to create a more holistic perspective on risk.</a:t>
            </a:r>
            <a:endParaRPr lang="en-US" dirty="0">
              <a:ea typeface="Calibri"/>
              <a:cs typeface="Calibri"/>
            </a:endParaRPr>
          </a:p>
          <a:p>
            <a:endParaRPr lang="en-US" dirty="0">
              <a:ea typeface="Calibri"/>
              <a:cs typeface="Calibri"/>
            </a:endParaRPr>
          </a:p>
          <a:p>
            <a:r>
              <a:rPr lang="en-US" dirty="0">
                <a:ea typeface="Calibri"/>
                <a:cs typeface="Calibri"/>
              </a:rPr>
              <a:t>We chose three main metrics to account for difficulty and vulnerability during wildfire evacuations. Each metric contains a variety of different inputs. Those inputs were converted to a common scale of 0-1 for each of the road metrics, and 0-4 for both the cell coverage and social vulnerability metrics. For road metrics, 1 represents the highest/ maximum and 0 the lowest/minimum. For cell coverage and social vulnerabilities, 4 represents the highest values and 0 the lowest values. By combining theses three different metrics, we were able to create an evacuation difficulty/vulnerability score for each town/buffer area.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168163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creating our evaluation road metrics, we first made fixed buffer areas of 2km centered around each of the 32 towns in Marin County.</a:t>
            </a:r>
          </a:p>
          <a:p>
            <a:r>
              <a:rPr lang="en-US" dirty="0">
                <a:cs typeface="Calibri"/>
              </a:rPr>
              <a:t>We then chose to create three metrics to evaluate roads in evacuation. First, we analyzed each of the town's exit capacity by buffering at a fixed distance of 2km from the town's center point and then intersecting the buffer edge with roads or evacuation routes. This demonstrates the number of roads available from a town's center point.</a:t>
            </a:r>
          </a:p>
          <a:p>
            <a:endParaRPr lang="en-US" dirty="0">
              <a:cs typeface="Calibri"/>
            </a:endParaRPr>
          </a:p>
          <a:p>
            <a:r>
              <a:rPr lang="en-US" dirty="0">
                <a:cs typeface="Calibri"/>
              </a:rPr>
              <a:t>We then created a travel area metric that measures the maximum number of places that can be reached within a specified distance of 2 km from the starting point in the center of the town. This metric better represents the curviness of the roads. We used the "Service Area Network Analyst", "Add Locations", and "Solve" tools to calculate travel along the road network. Then we created polygons for each buffer area to bound the travel area. The resulting metric is the total area square kilometers of the polygons.</a:t>
            </a:r>
          </a:p>
          <a:p>
            <a:endParaRPr lang="en-US" dirty="0">
              <a:cs typeface="Calibri"/>
            </a:endParaRPr>
          </a:p>
          <a:p>
            <a:r>
              <a:rPr lang="en-US" dirty="0">
                <a:cs typeface="Calibri"/>
              </a:rPr>
              <a:t>Lastly, we created a Connectivity metric which summarizes the total number of connected roads at each intersection. The metric is based upon the idea that well-connected streets are more efficient in directing people to their destinations (Handy et. Al 2003). We used the "line and Junction Connectivity" tool in ArcGIS Pro to find the road intersections as vector points and an attribute showing the total  of connecting roads at each point. We then clipped the areas to be within the buffer areas for each town. Any points that overlapped were added together. The final metric was the sum of the # connecting roads in each buffer area. Higher values are indicative of greater flexibility and emergency access during wildfire evacuation. </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89030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cs typeface="Calibri"/>
              </a:rPr>
              <a:t>This is the final Evacuation Difficulty Score. The circles are the buffer areas mentioned before—32 being towns and 4 other buffer areas were added to account for more populated areas not included in 2km buffers. </a:t>
            </a:r>
            <a:endParaRPr lang="en-US"/>
          </a:p>
          <a:p>
            <a:endParaRPr lang="en-US" i="1">
              <a:cs typeface="Calibri"/>
            </a:endParaRPr>
          </a:p>
          <a:p>
            <a:r>
              <a:rPr lang="en-US" i="1">
                <a:cs typeface="Calibri"/>
              </a:rPr>
              <a:t>The red values indicate the highest vulnerability and the yellow indicates the least vulnerable. The numbers shown in the legend is a score from 0-100.</a:t>
            </a:r>
            <a:endParaRPr lang="en-US"/>
          </a:p>
          <a:p>
            <a:endParaRPr lang="en-US" i="1"/>
          </a:p>
          <a:p>
            <a:r>
              <a:rPr lang="en-US" i="1"/>
              <a:t>Our hope is that the metrics presented within this score </a:t>
            </a:r>
            <a:r>
              <a:rPr lang="en-US" b="1" i="1"/>
              <a:t>may help communities contemplate how their evacuation options may be limited</a:t>
            </a:r>
            <a:r>
              <a:rPr lang="en-US" i="1"/>
              <a:t> by number of exits (Exit Capacity metric) and drivable area (travel area metric). Additionally, the Social Vulnerability and Cell Coverage metrics may help </a:t>
            </a:r>
            <a:r>
              <a:rPr lang="en-US" b="1" i="1"/>
              <a:t>prioritize communities for further study of vulnerability and evacuation options</a:t>
            </a:r>
            <a:r>
              <a:rPr lang="en-US" i="1"/>
              <a: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797418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cs typeface="Calibri"/>
              </a:rPr>
              <a:t>Speaker Notes: </a:t>
            </a:r>
          </a:p>
          <a:p>
            <a:pPr>
              <a:spcAft>
                <a:spcPts val="600"/>
              </a:spcAft>
              <a:defRPr/>
            </a:pPr>
            <a:r>
              <a:rPr lang="en-US">
                <a:cs typeface="Calibri"/>
              </a:rPr>
              <a:t>Our suppression model made a prediction of fire severity for each POD depending on user inputs. However, there are some pieces of uncertainty that our model has due to inaccuracies with the input data. Some of our inputs were taken from the most recent data releases, which may have not been updated as frequently or consistently. </a:t>
            </a:r>
          </a:p>
          <a:p>
            <a:pPr>
              <a:spcAft>
                <a:spcPts val="600"/>
              </a:spcAft>
              <a:defRPr/>
            </a:pPr>
            <a:endParaRPr lang="en-US">
              <a:ea typeface="Calibri"/>
              <a:cs typeface="Calibri"/>
            </a:endParaRPr>
          </a:p>
          <a:p>
            <a:pPr>
              <a:spcAft>
                <a:spcPts val="600"/>
              </a:spcAft>
              <a:defRPr/>
            </a:pPr>
            <a:r>
              <a:rPr lang="en-US">
                <a:ea typeface="Calibri"/>
                <a:cs typeface="Calibri"/>
              </a:rPr>
              <a:t>SDS:</a:t>
            </a:r>
          </a:p>
          <a:p>
            <a:pPr>
              <a:spcAft>
                <a:spcPts val="600"/>
              </a:spcAft>
              <a:defRPr/>
            </a:pPr>
            <a:r>
              <a:rPr lang="en-US">
                <a:ea typeface="Calibri"/>
                <a:cs typeface="Calibri"/>
              </a:rPr>
              <a:t>In regards to the Suppression Difficulty Score, inputs may not be as up to date or real time as possible, due to temporal availability of EO data. Also, variables that influence fire behavior are incredibly hard to predict due to the unpredictable nature of weather. We were not able to effectively incorporate weather inputs into our data, as historical weather may not be relevant, especially with increased weather anomalies due to climate change. In Marin County, due to cloud cover, a lot of EO images during our study period were not useable, which is why we decided to do a summer average. This could mean that if responders were trying to replicate our score with real time data, they would not be able to as Marin is a particularly cloudy county. </a:t>
            </a:r>
          </a:p>
          <a:p>
            <a:pPr>
              <a:spcAft>
                <a:spcPts val="600"/>
              </a:spcAft>
              <a:defRPr/>
            </a:pPr>
            <a:endParaRPr lang="en-US">
              <a:ea typeface="Calibri"/>
              <a:cs typeface="Calibri"/>
            </a:endParaRPr>
          </a:p>
          <a:p>
            <a:pPr>
              <a:spcAft>
                <a:spcPts val="600"/>
              </a:spcAft>
              <a:defRPr/>
            </a:pPr>
            <a:endParaRPr lang="en-US">
              <a:ea typeface="Calibri"/>
              <a:cs typeface="Calibri"/>
            </a:endParaRPr>
          </a:p>
          <a:p>
            <a:pPr>
              <a:spcAft>
                <a:spcPts val="600"/>
              </a:spcAft>
              <a:defRPr/>
            </a:pPr>
            <a:r>
              <a:rPr lang="en-US">
                <a:cs typeface="Calibri"/>
              </a:rPr>
              <a:t>AGB: </a:t>
            </a:r>
            <a:endParaRPr lang="en-US">
              <a:ea typeface="Calibri"/>
              <a:cs typeface="Calibri"/>
            </a:endParaRPr>
          </a:p>
          <a:p>
            <a:pPr>
              <a:spcAft>
                <a:spcPts val="600"/>
              </a:spcAft>
            </a:pPr>
            <a:r>
              <a:rPr lang="en-US">
                <a:cs typeface="Calibri"/>
              </a:rPr>
              <a:t>The aboveground biomass estimation was produced using the Random Forest machine learning model. However, the machine learning model was trained on data from the NEON SJER site, which imposes limitations on the AGB accuracy. Because some trees in Marin County were not represented by this sample training data, there could be some variances in the biomass estimation for individual trees. Our team faced data limitations in this way, as it was not feasible to collect the required data to train the model based on Marin County vegetation information. Additionally, running a machine learning model is essentially like using a black box model in that it is difficult to run a task and change specific aspects to output better results. </a:t>
            </a:r>
          </a:p>
          <a:p>
            <a:pPr>
              <a:spcAft>
                <a:spcPts val="600"/>
              </a:spcAft>
              <a:defRPr/>
            </a:pPr>
            <a:endParaRPr lang="en-US">
              <a:cs typeface="Calibri"/>
            </a:endParaRPr>
          </a:p>
          <a:p>
            <a:pPr>
              <a:spcAft>
                <a:spcPts val="600"/>
              </a:spcAft>
              <a:defRPr/>
            </a:pPr>
            <a:endParaRPr lang="en-US">
              <a:cs typeface="Calibri"/>
            </a:endParaRPr>
          </a:p>
          <a:p>
            <a:pPr>
              <a:spcAft>
                <a:spcPts val="600"/>
              </a:spcAft>
              <a:defRPr/>
            </a:pPr>
            <a:r>
              <a:rPr lang="en-US">
                <a:cs typeface="Calibri"/>
              </a:rPr>
              <a:t>EJ:</a:t>
            </a:r>
          </a:p>
          <a:p>
            <a:pPr>
              <a:spcAft>
                <a:spcPts val="600"/>
              </a:spcAft>
              <a:defRPr/>
            </a:pPr>
            <a:r>
              <a:rPr lang="en-US">
                <a:cs typeface="Calibri"/>
              </a:rPr>
              <a:t>The evacuation score was created using social vulnerability index made from Census Bureau data. Due to the national scale and inaccuracies that come along with that, there are some uncertainties when accounting for a social demographics. There was also data limitations with the cell coverage network—we were able to acquire two major cell coverage providers, but that isn't necessarily accounting for all those with cell coverage who use different providers.</a:t>
            </a:r>
          </a:p>
          <a:p>
            <a:pPr marL="171450" indent="-171450">
              <a:buFont typeface="Calibri,Sans-Serif"/>
              <a:buChar char="-"/>
              <a:defRP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650191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cs typeface="Calibri"/>
              </a:rPr>
              <a:t>Speaker Notes: </a:t>
            </a:r>
          </a:p>
          <a:p>
            <a:pPr>
              <a:spcAft>
                <a:spcPts val="600"/>
              </a:spcAft>
            </a:pPr>
            <a:endParaRPr lang="en-US">
              <a:cs typeface="Calibri"/>
            </a:endParaRPr>
          </a:p>
          <a:p>
            <a:pPr>
              <a:spcAft>
                <a:spcPts val="600"/>
              </a:spcAft>
            </a:pPr>
            <a:r>
              <a:rPr lang="en-US">
                <a:cs typeface="Calibri"/>
              </a:rPr>
              <a:t>Since this is a short term feasibility project, there is a large capacity for future work and improvements. We hope to incorporate local knowledge and expertise to validate our suppression difficulty score and ensure that each POD delineation is drawn to maximize on wildfire suppression efficiency.  We also hope to incorporate additional parameters such as weather data and other NASA earth observations to the Suppression Difficulty Score. </a:t>
            </a:r>
          </a:p>
          <a:p>
            <a:pPr>
              <a:spcAft>
                <a:spcPts val="600"/>
              </a:spcAft>
              <a:buFont typeface="Arial"/>
            </a:pP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3911145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cs typeface="Calibri" panose="020F0502020204030204"/>
              </a:rPr>
              <a:t>Speaker Notes:</a:t>
            </a:r>
          </a:p>
          <a:p>
            <a:pPr>
              <a:spcAft>
                <a:spcPts val="600"/>
              </a:spcAft>
              <a:buFont typeface="Arial"/>
            </a:pPr>
            <a:endParaRPr lang="en-US">
              <a:ea typeface="Calibri"/>
              <a:cs typeface="Calibri"/>
            </a:endParaRPr>
          </a:p>
          <a:p>
            <a:pPr marL="342900" indent="-342900">
              <a:buFont typeface="Arial"/>
              <a:buChar char="•"/>
            </a:pPr>
            <a:r>
              <a:rPr lang="en-US"/>
              <a:t>Through this feasibility study, we were able to conclude that Earth Observations can effectively be used to estimate fire suppression difficulty in Marin’s unique environment of microclimates . PODs were also found to be a useful framework in identifying strategic boundaries where fire can be contained and fought effectively. We also found that physical and social factors of evacuation difficulty can be effectively analyzed through an EJ framework</a:t>
            </a:r>
          </a:p>
          <a:p>
            <a:pPr marL="342900" indent="-342900">
              <a:buFont typeface="Wingdings,Sans-Serif"/>
              <a:buChar char="Ø"/>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1024032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the first term, we partnered with Fire foundry and MCFD. Fire foundry is an educational and workforce development program that serves communities that have been historically underrepresented in Marin County. The program is supported by Conservation Corps North Bay, College of Marin, U.C. Berkeley, Marin Fire, and the County of Marin. The goal of the program is to create a pathway for full-time fire service and fire prevention careers.</a:t>
            </a:r>
            <a:endParaRPr lang="en-US">
              <a:ea typeface="Calibri"/>
              <a:cs typeface="Calibri"/>
            </a:endParaRPr>
          </a:p>
          <a:p>
            <a:r>
              <a:rPr lang="en-US"/>
              <a:t>Fire Foundry can benefit from learning about remote sensing applications by allowing recruits to make informed decisions during vegetation managements projects. Part of Fire Foundry’s goal is to provide wraparound services ensuring recruits have the foundation to succeed in all aspects of their fire related careers. </a:t>
            </a:r>
            <a:endParaRPr lang="en-US">
              <a:ea typeface="Calibri"/>
              <a:cs typeface="Calibri"/>
            </a:endParaRPr>
          </a:p>
          <a:p>
            <a:endParaRPr lang="en-US"/>
          </a:p>
          <a:p>
            <a:r>
              <a:rPr lang="en-US"/>
              <a:t>Marin County Fire Department (MCFD), formed in 1914, is the primary agency responsible for wildfire management and life safety within Marin County. MCFD operates six fire stations across the County and provides wildfire and emergency services across local, state, and federal jurisdictions, as both </a:t>
            </a:r>
            <a:r>
              <a:rPr lang="en-US" err="1"/>
              <a:t>CalParks</a:t>
            </a:r>
            <a:r>
              <a:rPr lang="en-US"/>
              <a:t> and the National Park Service are significant landowners in Marin County. MCFD’s mission is “ In partnership with our community, we will: Be prepared, Respond quickly, Solve problems, Be nice, Get home safely.”</a:t>
            </a:r>
            <a:endParaRPr lang="en-US">
              <a:ea typeface="Calibri"/>
              <a:cs typeface="Calibri"/>
            </a:endParaRPr>
          </a:p>
          <a:p>
            <a:r>
              <a:rPr lang="en-US"/>
              <a:t>MCFD can benefit from this NASA DEVELOP project through the creation of applicable tools and deliverables that can extend their capacity to plan and respond to wildfires. This may take the form of maps or dashboards that leverage remote sensing and GIS to provide timely information necessary to construct suitable fire lines and ensure firefighter safety.</a:t>
            </a:r>
            <a:endParaRPr lang="en-US">
              <a:ea typeface="Calibri"/>
              <a:cs typeface="Calibri"/>
            </a:endParaRPr>
          </a:p>
          <a:p>
            <a:endParaRPr lang="en-US"/>
          </a:p>
          <a:p>
            <a:r>
              <a:rPr lang="en-US"/>
              <a:t>------------------------------Image Information Below ------------------------------</a:t>
            </a:r>
            <a:endParaRPr lang="en-US">
              <a:ea typeface="Calibri"/>
              <a:cs typeface="Calibri"/>
            </a:endParaRPr>
          </a:p>
          <a:p>
            <a:r>
              <a:rPr lang="en-US"/>
              <a:t>•Image Credit 1 :  Thomas </a:t>
            </a:r>
            <a:r>
              <a:rPr lang="en-US" err="1"/>
              <a:t>Azwell</a:t>
            </a:r>
            <a:endParaRPr lang="en-US">
              <a:ea typeface="Calibri"/>
              <a:cs typeface="Calibri"/>
            </a:endParaRPr>
          </a:p>
          <a:p>
            <a:r>
              <a:rPr lang="en-US"/>
              <a:t>•Image Source 1: FIRE foundry signed media release form. </a:t>
            </a:r>
            <a:endParaRPr lang="en-US">
              <a:ea typeface="Calibri"/>
              <a:cs typeface="Calibri"/>
            </a:endParaRPr>
          </a:p>
          <a:p>
            <a:r>
              <a:rPr lang="en-US">
                <a:ea typeface="Calibri"/>
                <a:cs typeface="Calibri"/>
              </a:rPr>
              <a:t>Image Credit 2: Alan Dep</a:t>
            </a:r>
          </a:p>
          <a:p>
            <a:r>
              <a:rPr lang="en-US">
                <a:ea typeface="Calibri"/>
                <a:cs typeface="Calibri"/>
              </a:rPr>
              <a:t>Image Source 2: Marin County Fire Dependent signed media release form</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Speaker Notes: </a:t>
            </a:r>
            <a:endParaRPr lang="en-US">
              <a:ea typeface="Calibri"/>
              <a:cs typeface="+mn-lt"/>
            </a:endParaRPr>
          </a:p>
          <a:p>
            <a:endParaRPr lang="en-US">
              <a:cs typeface="Calibri"/>
            </a:endParaRPr>
          </a:p>
          <a:p>
            <a:r>
              <a:rPr lang="en-US"/>
              <a:t>The team would like to take a moment to acknowledge and thank everyone who made this project possible, including our partners – Fire Foundry and the Marin County Fire Department – our science advisors at NASA and Santa Clara University, and our fellow Lisa T-OHN.  </a:t>
            </a:r>
            <a:endParaRPr lang="en-US">
              <a:cs typeface="Calibri"/>
            </a:endParaRPr>
          </a:p>
          <a:p>
            <a:endParaRPr lang="en-US">
              <a:cs typeface="Calibri"/>
            </a:endParaRPr>
          </a:p>
          <a:p>
            <a:r>
              <a:rPr lang="en-US">
                <a:cs typeface="Calibri"/>
              </a:rPr>
              <a:t>We have really enjoyed working on this project these past weeks, thank you so much for taking the time to learn about it. </a:t>
            </a:r>
          </a:p>
          <a:p>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30</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r>
              <a:rPr lang="en-US" dirty="0"/>
              <a:t>Individuals living in fire-prone areas within Marin County are at risk during high-severity fires and may require reliable transportation methods that are not blocked by the fire. Additionally, fires can result in property damage and can be especially harmful for individuals in areas without a vast network of evacuation roads. Lastly, high-severity fires pose a detriment to the natural areas and damage vegetation growth, increasing air pollutants in the atmosphere. </a:t>
            </a:r>
            <a:endParaRPr lang="en-US" dirty="0">
              <a:ea typeface="Calibri"/>
              <a:cs typeface="Calibri"/>
            </a:endParaRPr>
          </a:p>
          <a:p>
            <a:r>
              <a:rPr lang="en-US" dirty="0"/>
              <a:t> </a:t>
            </a:r>
            <a:endParaRPr lang="en-US" dirty="0">
              <a:ea typeface="Calibri"/>
              <a:cs typeface="Calibri"/>
            </a:endParaRPr>
          </a:p>
          <a:p>
            <a:r>
              <a:rPr lang="en-US" dirty="0"/>
              <a:t>------------------------------Image Information Below ------------------------------ </a:t>
            </a:r>
            <a:endParaRPr lang="en-US" dirty="0">
              <a:ea typeface="Calibri"/>
              <a:cs typeface="Calibri"/>
            </a:endParaRPr>
          </a:p>
          <a:p>
            <a:r>
              <a:rPr lang="en-US" dirty="0"/>
              <a:t>•Image Credit: California Highway Patrol</a:t>
            </a:r>
            <a:endParaRPr lang="en-US" dirty="0">
              <a:ea typeface="Calibri"/>
              <a:cs typeface="Calibri"/>
            </a:endParaRPr>
          </a:p>
          <a:p>
            <a:r>
              <a:rPr lang="en-US" dirty="0"/>
              <a:t>•Image Source: https://www.washingtonpost.com/graphics/2017/national/northern-california-fires/</a:t>
            </a:r>
            <a:endParaRPr lang="en-US" dirty="0">
              <a:cs typeface="Calibri"/>
            </a:endParaRPr>
          </a:p>
          <a:p>
            <a:r>
              <a:rPr lang="en-US" dirty="0"/>
              <a:t> Licensed under the </a:t>
            </a:r>
            <a:r>
              <a:rPr lang="en-US" dirty="0">
                <a:hlinkClick r:id="rId3"/>
              </a:rPr>
              <a:t>Creative Commons</a:t>
            </a:r>
            <a:r>
              <a:rPr lang="en-US" dirty="0"/>
              <a:t> </a:t>
            </a:r>
            <a:r>
              <a:rPr lang="en-US" dirty="0">
                <a:hlinkClick r:id="rId4"/>
              </a:rPr>
              <a:t>Attribution-Share Alike 2.0 Generic</a:t>
            </a:r>
            <a:r>
              <a:rPr lang="en-US" dirty="0"/>
              <a:t> license.</a:t>
            </a:r>
            <a:endParaRPr lang="en-US" dirty="0">
              <a:ea typeface="Calibri"/>
              <a:cs typeface="Calibri" panose="020F0502020204030204"/>
            </a:endParaRPr>
          </a:p>
          <a:p>
            <a:pPr>
              <a:spcBef>
                <a:spcPts val="1000"/>
              </a:spcBef>
              <a:spcAft>
                <a:spcPts val="600"/>
              </a:spcAft>
            </a:pPr>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r>
              <a:rPr lang="en-US">
                <a:ea typeface="Calibri"/>
                <a:cs typeface="Calibri" panose="020F0502020204030204"/>
              </a:rPr>
              <a:t>The main objective of our project is to combine remote sensing and spatial analysis techniques with partner knowledge and expertise to create a wildfire suppression model. Our suppression model splits up Marin County into Potential Operational Delineation Units, or PODs, that we then rank with a fire suppression index. The fire suppression index we use is an expansion of Term I's Suppression Model, with additional inputs about vegetation, infrastructure, and climate. We are also ensuring that our model is accessible and editable by hosting a workshop and tutorial for Fire Foundry, preparing them with the tools they need to modify our model  as needed in ArcGIS. </a:t>
            </a:r>
          </a:p>
          <a:p>
            <a:pPr>
              <a:spcBef>
                <a:spcPts val="1000"/>
              </a:spcBef>
              <a:spcAft>
                <a:spcPts val="600"/>
              </a:spcAft>
            </a:pPr>
            <a:endParaRPr lang="en-US">
              <a:cs typeface="Calibri" panose="020F0502020204030204"/>
            </a:endParaRPr>
          </a:p>
          <a:p>
            <a:pPr>
              <a:spcBef>
                <a:spcPts val="1000"/>
              </a:spcBef>
              <a:spcAft>
                <a:spcPts val="600"/>
              </a:spcAft>
            </a:pPr>
            <a:endParaRPr lang="en-US">
              <a:cs typeface="Calibri" panose="020F0502020204030204"/>
            </a:endParaRPr>
          </a:p>
          <a:p>
            <a:pPr>
              <a:spcBef>
                <a:spcPts val="1000"/>
              </a:spcBef>
              <a:spcAft>
                <a:spcPts val="600"/>
              </a:spcAft>
            </a:pPr>
            <a:endParaRPr lang="en-US">
              <a:cs typeface="Calibri" panose="020F0502020204030204"/>
            </a:endParaRPr>
          </a:p>
          <a:p>
            <a:pPr>
              <a:spcBef>
                <a:spcPts val="1000"/>
              </a:spcBef>
              <a:spcAft>
                <a:spcPts val="600"/>
              </a:spcAft>
            </a:pPr>
            <a:endParaRPr lang="en-US">
              <a:cs typeface="Calibri" panose="020F0502020204030204"/>
            </a:endParaRPr>
          </a:p>
          <a:p>
            <a:pPr>
              <a:spcBef>
                <a:spcPts val="1000"/>
              </a:spcBef>
              <a:spcAft>
                <a:spcPts val="600"/>
              </a:spcAft>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545476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p>
          <a:p>
            <a:endParaRPr lang="en-US">
              <a:cs typeface="Calibri"/>
            </a:endParaRPr>
          </a:p>
          <a:p>
            <a:r>
              <a:rPr lang="en-US">
                <a:cs typeface="Calibri"/>
              </a:rPr>
              <a:t>Here are all of the Earth Observation platforms and sensors that were used for our research.</a:t>
            </a:r>
            <a:endParaRPr lang="en-US"/>
          </a:p>
          <a:p>
            <a:endParaRPr lang="en-US">
              <a:cs typeface="Calibri"/>
            </a:endParaRPr>
          </a:p>
          <a:p>
            <a:r>
              <a:rPr lang="en-US">
                <a:cs typeface="Calibri"/>
              </a:rPr>
              <a:t>We have ECOSTRESS for evapotranspiration data and that is located on the ISS. Additionally from NASA, we have Landsat 7 and 8 </a:t>
            </a:r>
            <a:r>
              <a:rPr lang="en-US" b="1">
                <a:cs typeface="Calibri"/>
              </a:rPr>
              <a:t>for reflectance data.</a:t>
            </a:r>
            <a:r>
              <a:rPr lang="en-US">
                <a:cs typeface="Calibri"/>
              </a:rPr>
              <a:t> Some of our other data sources include LiDAR, or </a:t>
            </a:r>
            <a:r>
              <a:rPr lang="en-US"/>
              <a:t>"light detection and ranging,"</a:t>
            </a:r>
            <a:r>
              <a:rPr lang="en-US">
                <a:cs typeface="Calibri"/>
              </a:rPr>
              <a:t> which we derived elevation and Aboveground Biomass data from. Lidar is an active remote sensing technology that essentially uses laser pulses to measure ranges of distance that can then be used for high-resolution models. We used Sentinel 2 data from the European Space Agency for our land cover classification. </a:t>
            </a: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International Space Station Image Credit, public domain: </a:t>
            </a:r>
            <a:r>
              <a:rPr lang="en-US">
                <a:hlinkClick r:id="rId3"/>
              </a:rPr>
              <a:t>https://images.nasa.gov/details-200623_ISS_1</a:t>
            </a:r>
            <a:endParaRPr lang="en-US">
              <a:cs typeface="Calibri"/>
            </a:endParaRPr>
          </a:p>
          <a:p>
            <a:r>
              <a:rPr lang="en-US"/>
              <a:t>Landsat 7 Image Credit, public domain: </a:t>
            </a:r>
            <a:r>
              <a:rPr lang="en-US">
                <a:hlinkClick r:id="rId4"/>
              </a:rPr>
              <a:t>https://landsat.gsfc.nasa.gov/article/successful-maneuver-spells-beginning-of-the-end-for-landsat-7/</a:t>
            </a:r>
            <a:endParaRPr lang="en-US">
              <a:cs typeface="Calibri"/>
            </a:endParaRPr>
          </a:p>
          <a:p>
            <a:r>
              <a:rPr lang="en-US">
                <a:cs typeface="Calibri"/>
              </a:rPr>
              <a:t>Landsat 8 Image Credit, public domain: </a:t>
            </a:r>
            <a:r>
              <a:rPr lang="en-US">
                <a:hlinkClick r:id="rId5"/>
              </a:rPr>
              <a:t>https://landsat.gsfc.nasa.gov/article/landsat-data-continuity-mission/</a:t>
            </a:r>
            <a:endParaRPr lang="en-US">
              <a:cs typeface="Calibri"/>
            </a:endParaRPr>
          </a:p>
          <a:p>
            <a:r>
              <a:rPr lang="en-US">
                <a:cs typeface="Calibri"/>
              </a:rPr>
              <a:t>LiDAR Image Credit: Microsoft PowerPoint Icons</a:t>
            </a:r>
          </a:p>
          <a:p>
            <a:r>
              <a:rPr lang="en-US">
                <a:cs typeface="Calibri"/>
              </a:rPr>
              <a:t>Sentinel 2-A Image Credit, public domain: </a:t>
            </a:r>
            <a:r>
              <a:rPr lang="en-US">
                <a:hlinkClick r:id="rId6"/>
              </a:rPr>
              <a:t>https://sentinels.copernicus.eu/web/sentinel/user-guides/sentinel-2-msi/overview</a:t>
            </a:r>
            <a:endParaRPr lang="en-US">
              <a:cs typeface="Calibri"/>
              <a:hlinkClick r:id="rId6"/>
            </a:endParaRPr>
          </a:p>
          <a:p>
            <a:r>
              <a:rPr lang="en-US"/>
              <a:t>Image Credit: Microsoft PowerPoint Icons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733621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Speaker Notes: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As discussed in the last slide, through the LiDAR data we got the digital elevation model and generated elevation, aspect, and slope outputs in ArcGIS. Elevation data, meaning the height above sea level, is shown on the left with the darker greens denoting lower elevation. Aspect is the cardinal direction of where the topographic slope faces. This is important when considering that areas which face the sun (such as south, southwest), are more likely to burn. On the bottom right, we have a slope map that is calculated from changes in elevation. The greater the slope value, the quicker a fire can progress uphill.</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999080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Trails and roads are both areas where fire suppression is easiest, as they are usually clear of fuels. Thus, trail and road data was downloaded from Marin GIS Open Data and turned into raster data with a value of 0 so it could be input into our model as areas with the lowest suppression difficulty. </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60589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ECOSTRESS data was downloaded using NASA’s </a:t>
            </a:r>
            <a:r>
              <a:rPr lang="en-US" err="1"/>
              <a:t>AppEARS</a:t>
            </a:r>
            <a:r>
              <a:rPr lang="en-US"/>
              <a:t> website. The Evaporative Stress Index, or ESI, was chosen as an input, as it’s a drought indicator that is sensitive to fluctuations in vegetation health. ESI calculates how much evapotranspiration is happening, with scores closer to 0 indicating that the plants are stressed, meaning they are not meeting their potential ET. Scores closer to 1 indicate the plants are thriving and closer to their potential ET. The ESI was processed in Python to eliminate no value data, mask clouds, and compile all the dates during the fire seasons from 2018 – 2022.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80463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jpeg"/><Relationship Id="rId5" Type="http://schemas.microsoft.com/office/2007/relationships/hdphoto" Target="../media/hdphoto1.wdp"/><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7/27/2023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625693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182059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7/27/2023</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595003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9871" r="2067" b="42118"/>
          <a:stretch/>
        </p:blipFill>
        <p:spPr>
          <a:xfrm>
            <a:off x="-1" y="1246410"/>
            <a:ext cx="12192002" cy="2754090"/>
          </a:xfrm>
          <a:prstGeom prst="rect">
            <a:avLst/>
          </a:prstGeom>
        </p:spPr>
      </p:pic>
      <p:pic>
        <p:nvPicPr>
          <p:cNvPr id="6" name="Picture 5" descr="A picture containing nature&#10;&#10;Description automatically generated">
            <a:extLst>
              <a:ext uri="{FF2B5EF4-FFF2-40B4-BE49-F238E27FC236}">
                <a16:creationId xmlns:a16="http://schemas.microsoft.com/office/drawing/2014/main" id="{26C9A8C5-9E84-739C-2B98-C8FFB14F7A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t="34107" r="-1551" b="34940"/>
          <a:stretch/>
        </p:blipFill>
        <p:spPr>
          <a:xfrm>
            <a:off x="-2" y="1170210"/>
            <a:ext cx="12380978" cy="28302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37718401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44"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1758615944"/>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902531"/>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629872"/>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C13E2D">
                    <a:alpha val="10000"/>
                  </a:srgbClr>
                </a:solidFill>
                <a:latin typeface="Century Gothic" panose="020B0502020202020204" pitchFamily="34" charset="0"/>
              </a:rPr>
              <a:t>ANNIVERSARY</a:t>
            </a:r>
            <a:endParaRPr lang="en-US" sz="2400" b="1" spc="4000" baseline="0">
              <a:solidFill>
                <a:srgbClr val="C13E2D">
                  <a:alpha val="10000"/>
                </a:srgbClr>
              </a:solidFill>
              <a:latin typeface="Century Gothic" panose="020B0502020202020204" pitchFamily="34" charset="0"/>
            </a:endParaRPr>
          </a:p>
        </p:txBody>
      </p:sp>
    </p:spTree>
    <p:extLst>
      <p:ext uri="{BB962C8B-B14F-4D97-AF65-F5344CB8AC3E}">
        <p14:creationId xmlns:p14="http://schemas.microsoft.com/office/powerpoint/2010/main" val="1828108520"/>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315988242"/>
      </p:ext>
    </p:extLst>
  </p:cSld>
  <p:clrMapOvr>
    <a:masterClrMapping/>
  </p:clrMapOvr>
  <p:extLst>
    <p:ext uri="{DCECCB84-F9BA-43D5-87BE-67443E8EF086}">
      <p15:sldGuideLst xmlns:p15="http://schemas.microsoft.com/office/powerpoint/2012/main">
        <p15:guide id="1" orient="horz" pos="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9871" r="2067"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44"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PLACEHOLDER</a:t>
            </a:r>
            <a:r>
              <a:rPr lang="en-US" sz="1050">
                <a:solidFill>
                  <a:srgbClr val="FF0000"/>
                </a:solidFill>
              </a:rPr>
              <a:t> </a:t>
            </a:r>
            <a:r>
              <a:rPr lang="en-US" sz="1050" b="1">
                <a:solidFill>
                  <a:srgbClr val="FF0000"/>
                </a:solidFill>
              </a:rPr>
              <a:t>IMAGE</a:t>
            </a: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52378"/>
            <a:ext cx="743756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C13E2D"/>
                </a:solidFill>
                <a:latin typeface="Century Gothic"/>
              </a:rPr>
              <a:t>Study Area </a:t>
            </a:r>
            <a:r>
              <a:rPr lang="en-US" sz="3200" b="0" spc="0" baseline="0">
                <a:solidFill>
                  <a:srgbClr val="C13E2D"/>
                </a:solidFill>
              </a:rPr>
              <a:t>Wildland Fires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C13E2D"/>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C13E2D"/>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C13E2D"/>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
        <p:nvSpPr>
          <p:cNvPr id="24" name="TextBox 23">
            <a:extLst>
              <a:ext uri="{FF2B5EF4-FFF2-40B4-BE49-F238E27FC236}">
                <a16:creationId xmlns:a16="http://schemas.microsoft.com/office/drawing/2014/main" id="{26767866-DF4B-40BF-9E81-F014894D7AE9}"/>
              </a:ext>
            </a:extLst>
          </p:cNvPr>
          <p:cNvSpPr txBox="1"/>
          <p:nvPr userDrawn="1"/>
        </p:nvSpPr>
        <p:spPr>
          <a:xfrm>
            <a:off x="4046865" y="3315952"/>
            <a:ext cx="2651760" cy="365760"/>
          </a:xfrm>
          <a:prstGeom prst="rect">
            <a:avLst/>
          </a:prstGeom>
          <a:solidFill>
            <a:schemeClr val="bg1"/>
          </a:solidFill>
          <a:ln w="19050">
            <a:solidFill>
              <a:srgbClr val="FF0000"/>
            </a:solidFill>
          </a:ln>
        </p:spPr>
        <p:txBody>
          <a:bodyPr wrap="square" rtlCol="0" anchor="ctr" anchorCtr="0">
            <a:spAutoFit/>
          </a:bodyPr>
          <a:lstStyle/>
          <a:p>
            <a:r>
              <a:rPr lang="en-US" b="1">
                <a:solidFill>
                  <a:srgbClr val="FF0000"/>
                </a:solidFill>
              </a:rPr>
              <a:t>Font used: Century Gothic</a:t>
            </a:r>
          </a:p>
        </p:txBody>
      </p:sp>
      <p:sp>
        <p:nvSpPr>
          <p:cNvPr id="27" name="TextBox 26">
            <a:extLst>
              <a:ext uri="{FF2B5EF4-FFF2-40B4-BE49-F238E27FC236}">
                <a16:creationId xmlns:a16="http://schemas.microsoft.com/office/drawing/2014/main" id="{F3D99BE0-EAC3-4D23-98B9-259AAAE4F2AA}"/>
              </a:ext>
            </a:extLst>
          </p:cNvPr>
          <p:cNvSpPr txBox="1"/>
          <p:nvPr userDrawn="1"/>
        </p:nvSpPr>
        <p:spPr>
          <a:xfrm>
            <a:off x="5277262" y="4388345"/>
            <a:ext cx="1655867" cy="276999"/>
          </a:xfrm>
          <a:prstGeom prst="rect">
            <a:avLst/>
          </a:prstGeom>
          <a:noFill/>
          <a:ln w="19050">
            <a:solidFill>
              <a:srgbClr val="FF0000"/>
            </a:solidFill>
          </a:ln>
        </p:spPr>
        <p:txBody>
          <a:bodyPr wrap="square" lIns="91440" tIns="0" bIns="0" rtlCol="0" anchor="ctr" anchorCtr="0">
            <a:spAutoFit/>
          </a:bodyPr>
          <a:lstStyle/>
          <a:p>
            <a:r>
              <a:rPr lang="en-US" b="1">
                <a:solidFill>
                  <a:srgbClr val="FF0000"/>
                </a:solidFill>
              </a:rPr>
              <a:t>Font size: 32pt</a:t>
            </a:r>
          </a:p>
        </p:txBody>
      </p:sp>
      <p:sp>
        <p:nvSpPr>
          <p:cNvPr id="28" name="TextBox 27">
            <a:extLst>
              <a:ext uri="{FF2B5EF4-FFF2-40B4-BE49-F238E27FC236}">
                <a16:creationId xmlns:a16="http://schemas.microsoft.com/office/drawing/2014/main" id="{F1FB8789-214E-444E-B32F-2D7E7EBAA3DB}"/>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a:solidFill>
                  <a:srgbClr val="FF0000"/>
                </a:solidFill>
              </a:rPr>
              <a:t>Font size: 22pt</a:t>
            </a:r>
          </a:p>
        </p:txBody>
      </p:sp>
      <p:sp>
        <p:nvSpPr>
          <p:cNvPr id="29" name="TextBox 28">
            <a:extLst>
              <a:ext uri="{FF2B5EF4-FFF2-40B4-BE49-F238E27FC236}">
                <a16:creationId xmlns:a16="http://schemas.microsoft.com/office/drawing/2014/main" id="{45E97717-5446-447C-883E-1CF900F18CAD}"/>
              </a:ext>
            </a:extLst>
          </p:cNvPr>
          <p:cNvSpPr txBox="1"/>
          <p:nvPr userDrawn="1"/>
        </p:nvSpPr>
        <p:spPr>
          <a:xfrm>
            <a:off x="7889240" y="6016494"/>
            <a:ext cx="1554480" cy="276999"/>
          </a:xfrm>
          <a:prstGeom prst="rect">
            <a:avLst/>
          </a:prstGeom>
          <a:noFill/>
          <a:ln w="19050">
            <a:solidFill>
              <a:srgbClr val="FF0000"/>
            </a:solidFill>
          </a:ln>
        </p:spPr>
        <p:txBody>
          <a:bodyPr wrap="square" tIns="0" bIns="0" rtlCol="0" anchor="ctr" anchorCtr="0">
            <a:spAutoFit/>
          </a:bodyPr>
          <a:lstStyle/>
          <a:p>
            <a:r>
              <a:rPr lang="en-US" b="1">
                <a:solidFill>
                  <a:srgbClr val="FF0000"/>
                </a:solidFill>
              </a:rPr>
              <a:t>Font size: 20pt</a:t>
            </a:r>
          </a:p>
        </p:txBody>
      </p:sp>
      <p:sp>
        <p:nvSpPr>
          <p:cNvPr id="30" name="TextBox 29">
            <a:extLst>
              <a:ext uri="{FF2B5EF4-FFF2-40B4-BE49-F238E27FC236}">
                <a16:creationId xmlns:a16="http://schemas.microsoft.com/office/drawing/2014/main" id="{1B8D0D9D-69B7-404B-85F3-49FE65F5719B}"/>
              </a:ext>
            </a:extLst>
          </p:cNvPr>
          <p:cNvSpPr txBox="1"/>
          <p:nvPr userDrawn="1"/>
        </p:nvSpPr>
        <p:spPr>
          <a:xfrm>
            <a:off x="5852160" y="6397280"/>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a:ln>
                  <a:noFill/>
                </a:ln>
                <a:solidFill>
                  <a:srgbClr val="FF0000"/>
                </a:solidFill>
              </a:rPr>
              <a:t>Font size: 20pt</a:t>
            </a:r>
          </a:p>
        </p:txBody>
      </p:sp>
      <p:sp>
        <p:nvSpPr>
          <p:cNvPr id="33" name="TextBox 32">
            <a:extLst>
              <a:ext uri="{FF2B5EF4-FFF2-40B4-BE49-F238E27FC236}">
                <a16:creationId xmlns:a16="http://schemas.microsoft.com/office/drawing/2014/main" id="{29826DE5-9770-4D2E-89FC-F7B894C73C04}"/>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a:solidFill>
                  <a:srgbClr val="FF0000"/>
                </a:solidFill>
              </a:rPr>
              <a:t>EXAMPLE</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223242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C13E2D">
                    <a:alpha val="10000"/>
                  </a:srgbClr>
                </a:solidFill>
                <a:latin typeface="Century Gothic" panose="020B0502020202020204" pitchFamily="34" charset="0"/>
              </a:rPr>
              <a:t>ANNIVERSARY</a:t>
            </a:r>
            <a:endParaRPr lang="en-US" sz="2400" b="1" spc="4000" baseline="0">
              <a:solidFill>
                <a:srgbClr val="C13E2D">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7/27/2023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4824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7/27/2023</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8095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7/27/2023</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44431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7/27/2023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90418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7/27/2023</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35591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92261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7/27/2023</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97208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7/27/2023</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335616891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58.png"/><Relationship Id="rId9" Type="http://schemas.openxmlformats.org/officeDocument/2006/relationships/image" Target="../media/image59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63.jpeg"/><Relationship Id="rId5" Type="http://schemas.openxmlformats.org/officeDocument/2006/relationships/image" Target="../media/image12.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2.svg"/><Relationship Id="rId3" Type="http://schemas.openxmlformats.org/officeDocument/2006/relationships/image" Target="../media/image67.jpeg"/><Relationship Id="rId7" Type="http://schemas.openxmlformats.org/officeDocument/2006/relationships/diagramData" Target="../diagrams/data1.xml"/><Relationship Id="rId12"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0.jpeg"/><Relationship Id="rId11" Type="http://schemas.microsoft.com/office/2007/relationships/diagramDrawing" Target="../diagrams/drawing1.xml"/><Relationship Id="rId5" Type="http://schemas.openxmlformats.org/officeDocument/2006/relationships/image" Target="../media/image69.jpeg"/><Relationship Id="rId10" Type="http://schemas.openxmlformats.org/officeDocument/2006/relationships/diagramColors" Target="../diagrams/colors1.xml"/><Relationship Id="rId4" Type="http://schemas.openxmlformats.org/officeDocument/2006/relationships/image" Target="../media/image68.jpeg"/><Relationship Id="rId9"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72.jpeg"/><Relationship Id="rId5" Type="http://schemas.openxmlformats.org/officeDocument/2006/relationships/image" Target="../media/image12.svg"/><Relationship Id="rId10" Type="http://schemas.openxmlformats.org/officeDocument/2006/relationships/image" Target="../media/image76.jpeg"/><Relationship Id="rId4" Type="http://schemas.openxmlformats.org/officeDocument/2006/relationships/image" Target="../media/image11.png"/><Relationship Id="rId9"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80.svg"/><Relationship Id="rId11" Type="http://schemas.openxmlformats.org/officeDocument/2006/relationships/image" Target="../media/image85.sv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svg"/><Relationship Id="rId9" Type="http://schemas.openxmlformats.org/officeDocument/2006/relationships/image" Target="../media/image83.svg"/></Relationships>
</file>

<file path=ppt/slides/_rels/slide28.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C13E2D"/>
                </a:solidFill>
                <a:latin typeface="Century Gothic"/>
              </a:rPr>
              <a:t>Marin County </a:t>
            </a:r>
            <a:r>
              <a:rPr lang="en-US" sz="3200" b="0" spc="0" baseline="0">
                <a:solidFill>
                  <a:srgbClr val="C13E2D"/>
                </a:solidFill>
                <a:latin typeface="Century Gothic"/>
              </a:rPr>
              <a:t>Wildland Fires II</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Improving Fire Suppression Modeling to Inform Fire Prevention and Suppression Decisions in Marin County, CA </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707886"/>
          </a:xfrm>
          <a:prstGeom prst="rect">
            <a:avLst/>
          </a:prstGeom>
          <a:noFill/>
        </p:spPr>
        <p:txBody>
          <a:bodyPr wrap="square" lIns="91440" tIns="45720" rIns="91440" bIns="45720" anchor="t">
            <a:spAutoFit/>
          </a:bodyPr>
          <a:lstStyle/>
          <a:p>
            <a:r>
              <a:rPr lang="en-US" sz="2000">
                <a:solidFill>
                  <a:schemeClr val="tx1">
                    <a:lumMod val="75000"/>
                    <a:lumOff val="25000"/>
                  </a:schemeClr>
                </a:solidFill>
                <a:latin typeface="Century Gothic"/>
              </a:rPr>
              <a:t>Harrison Raine </a:t>
            </a:r>
            <a:r>
              <a:rPr lang="en-US" sz="2000">
                <a:solidFill>
                  <a:srgbClr val="C13E2D"/>
                </a:solidFill>
                <a:latin typeface="Century Gothic"/>
                <a:sym typeface="Wingdings" panose="05000000000000000000" pitchFamily="2" charset="2"/>
              </a:rPr>
              <a:t></a:t>
            </a:r>
            <a:r>
              <a:rPr lang="en-US" sz="2000">
                <a:solidFill>
                  <a:schemeClr val="tx1">
                    <a:lumMod val="75000"/>
                    <a:lumOff val="25000"/>
                  </a:schemeClr>
                </a:solidFill>
                <a:latin typeface="Century Gothic"/>
              </a:rPr>
              <a:t> Kat Scott </a:t>
            </a:r>
            <a:r>
              <a:rPr lang="en-US" sz="2000">
                <a:solidFill>
                  <a:srgbClr val="C13E2D"/>
                </a:solidFill>
                <a:latin typeface="Century Gothic"/>
                <a:sym typeface="Wingdings" panose="05000000000000000000" pitchFamily="2" charset="2"/>
              </a:rPr>
              <a:t></a:t>
            </a:r>
            <a:r>
              <a:rPr lang="en-US" sz="2000">
                <a:solidFill>
                  <a:schemeClr val="tx1">
                    <a:lumMod val="75000"/>
                    <a:lumOff val="25000"/>
                  </a:schemeClr>
                </a:solidFill>
                <a:latin typeface="Century Gothic"/>
              </a:rPr>
              <a:t> Anai Tene </a:t>
            </a:r>
            <a:r>
              <a:rPr lang="en-US" sz="2000">
                <a:solidFill>
                  <a:srgbClr val="C13E2D"/>
                </a:solidFill>
                <a:latin typeface="Century Gothic"/>
                <a:sym typeface="Wingdings" panose="05000000000000000000" pitchFamily="2" charset="2"/>
              </a:rPr>
              <a:t></a:t>
            </a:r>
            <a:r>
              <a:rPr lang="en-US" sz="2000">
                <a:solidFill>
                  <a:schemeClr val="tx1">
                    <a:lumMod val="75000"/>
                    <a:lumOff val="25000"/>
                  </a:schemeClr>
                </a:solidFill>
                <a:latin typeface="Century Gothic"/>
              </a:rPr>
              <a:t> Nikitha Shivakumar</a:t>
            </a:r>
            <a:r>
              <a:rPr lang="en-US" sz="2000">
                <a:solidFill>
                  <a:srgbClr val="C13E2D"/>
                </a:solidFill>
                <a:latin typeface="Century Gothic"/>
                <a:sym typeface="Wingdings" panose="05000000000000000000" pitchFamily="2" charset="2"/>
              </a:rPr>
              <a:t> </a:t>
            </a:r>
            <a:r>
              <a:rPr lang="en-US" sz="2000">
                <a:solidFill>
                  <a:schemeClr val="tx1">
                    <a:lumMod val="75000"/>
                    <a:lumOff val="25000"/>
                  </a:schemeClr>
                </a:solidFill>
                <a:latin typeface="Century Gothic"/>
              </a:rPr>
              <a:t> Tiffany Mar</a:t>
            </a:r>
          </a:p>
          <a:p>
            <a:endParaRPr lang="en-US" sz="2000">
              <a:solidFill>
                <a:schemeClr val="tx1">
                  <a:lumMod val="75000"/>
                  <a:lumOff val="25000"/>
                </a:schemeClr>
              </a:solidFill>
              <a:latin typeface="Century Gothic"/>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California — Ames | Summer 2023 </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green paint on a white background&#10;&#10;Description automatically generated">
            <a:extLst>
              <a:ext uri="{FF2B5EF4-FFF2-40B4-BE49-F238E27FC236}">
                <a16:creationId xmlns:a16="http://schemas.microsoft.com/office/drawing/2014/main" id="{2DAF0FF1-6ED4-C207-D0EE-794BE9E9D062}"/>
              </a:ext>
            </a:extLst>
          </p:cNvPr>
          <p:cNvPicPr>
            <a:picLocks noChangeAspect="1"/>
          </p:cNvPicPr>
          <p:nvPr/>
        </p:nvPicPr>
        <p:blipFill>
          <a:blip r:embed="rId3"/>
          <a:stretch>
            <a:fillRect/>
          </a:stretch>
        </p:blipFill>
        <p:spPr>
          <a:xfrm>
            <a:off x="6655789" y="78001"/>
            <a:ext cx="4991709" cy="6467795"/>
          </a:xfrm>
          <a:prstGeom prst="rect">
            <a:avLst/>
          </a:prstGeom>
        </p:spPr>
      </p:pic>
      <p:sp>
        <p:nvSpPr>
          <p:cNvPr id="12" name="Rectangle: Rounded Corners 11">
            <a:extLst>
              <a:ext uri="{FF2B5EF4-FFF2-40B4-BE49-F238E27FC236}">
                <a16:creationId xmlns:a16="http://schemas.microsoft.com/office/drawing/2014/main" id="{528BAA27-3A84-B9F9-B238-FC0D4EF7CAAE}"/>
              </a:ext>
            </a:extLst>
          </p:cNvPr>
          <p:cNvSpPr/>
          <p:nvPr/>
        </p:nvSpPr>
        <p:spPr>
          <a:xfrm>
            <a:off x="3975317" y="4876526"/>
            <a:ext cx="1079129" cy="77325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solidFill>
                  <a:srgbClr val="C13E2D"/>
                </a:solidFill>
                <a:latin typeface="Century Gothic"/>
              </a:rPr>
              <a:t>     </a:t>
            </a:r>
            <a:endParaRPr lang="en-US" sz="1200">
              <a:solidFill>
                <a:srgbClr val="C13E2D"/>
              </a:solidFill>
              <a:latin typeface="Century Gothic" panose="020B0502020202020204" pitchFamily="34" charset="0"/>
            </a:endParaRPr>
          </a:p>
          <a:p>
            <a:endParaRPr lang="en-US" sz="1200">
              <a:solidFill>
                <a:srgbClr val="C13E2D"/>
              </a:solidFill>
              <a:latin typeface="Century Gothic" panose="020B0502020202020204" pitchFamily="34" charset="0"/>
            </a:endParaRPr>
          </a:p>
          <a:p>
            <a:endParaRPr lang="en-US" sz="1200">
              <a:solidFill>
                <a:srgbClr val="C13E2D"/>
              </a:solidFill>
              <a:latin typeface="Century Gothic"/>
            </a:endParaRPr>
          </a:p>
          <a:p>
            <a:endParaRPr lang="en-US" sz="1200">
              <a:solidFill>
                <a:srgbClr val="C13E2D"/>
              </a:solidFill>
              <a:latin typeface="Century Gothic" panose="020B0502020202020204" pitchFamily="34" charset="0"/>
            </a:endParaRPr>
          </a:p>
        </p:txBody>
      </p:sp>
      <p:pic>
        <p:nvPicPr>
          <p:cNvPr id="7" name="Picture 7" descr="A green paint splatter on a white background&#10;&#10;Description automatically generated">
            <a:extLst>
              <a:ext uri="{FF2B5EF4-FFF2-40B4-BE49-F238E27FC236}">
                <a16:creationId xmlns:a16="http://schemas.microsoft.com/office/drawing/2014/main" id="{DD716FB9-EAF6-6B45-F4F9-AC194475D472}"/>
              </a:ext>
            </a:extLst>
          </p:cNvPr>
          <p:cNvPicPr>
            <a:picLocks noChangeAspect="1"/>
          </p:cNvPicPr>
          <p:nvPr/>
        </p:nvPicPr>
        <p:blipFill rotWithShape="1">
          <a:blip r:embed="rId4"/>
          <a:srcRect t="393" r="-330" b="13211"/>
          <a:stretch/>
        </p:blipFill>
        <p:spPr>
          <a:xfrm>
            <a:off x="296252" y="245061"/>
            <a:ext cx="5108277" cy="5698526"/>
          </a:xfrm>
          <a:prstGeom prst="rect">
            <a:avLst/>
          </a:prstGeom>
        </p:spPr>
      </p:pic>
      <p:sp>
        <p:nvSpPr>
          <p:cNvPr id="6" name="TextBox 5">
            <a:extLst>
              <a:ext uri="{FF2B5EF4-FFF2-40B4-BE49-F238E27FC236}">
                <a16:creationId xmlns:a16="http://schemas.microsoft.com/office/drawing/2014/main" id="{AE4F1F2B-1967-5DCE-7624-98D227FBC6FA}"/>
              </a:ext>
            </a:extLst>
          </p:cNvPr>
          <p:cNvSpPr txBox="1"/>
          <p:nvPr/>
        </p:nvSpPr>
        <p:spPr>
          <a:xfrm>
            <a:off x="1387929" y="6276303"/>
            <a:ext cx="9398524" cy="261610"/>
          </a:xfrm>
          <a:prstGeom prst="rect">
            <a:avLst/>
          </a:prstGeom>
          <a:noFill/>
        </p:spPr>
        <p:txBody>
          <a:bodyPr wrap="square" lIns="91440" tIns="45720" rIns="91440" bIns="45720" anchor="t">
            <a:spAutoFit/>
          </a:bodyPr>
          <a:lstStyle/>
          <a:p>
            <a:pPr algn="ctr"/>
            <a:r>
              <a:rPr lang="en-US" sz="1100">
                <a:solidFill>
                  <a:schemeClr val="tx1">
                    <a:lumMod val="75000"/>
                    <a:lumOff val="25000"/>
                  </a:schemeClr>
                </a:solidFill>
                <a:latin typeface="Century Gothic"/>
                <a:ea typeface="+mn-lt"/>
                <a:cs typeface="+mn-lt"/>
              </a:rPr>
              <a:t>Source: Forest Observatory, NEON (National Ecological Observatory Network)</a:t>
            </a:r>
            <a:endParaRPr lang="en-US" sz="1100">
              <a:solidFill>
                <a:schemeClr val="tx1">
                  <a:lumMod val="75000"/>
                  <a:lumOff val="25000"/>
                </a:schemeClr>
              </a:solidFill>
              <a:latin typeface="Century Gothic"/>
              <a:ea typeface="Calibri"/>
              <a:cs typeface="Calibri"/>
            </a:endParaRPr>
          </a:p>
        </p:txBody>
      </p:sp>
      <p:sp>
        <p:nvSpPr>
          <p:cNvPr id="2" name="TextBox 1">
            <a:extLst>
              <a:ext uri="{FF2B5EF4-FFF2-40B4-BE49-F238E27FC236}">
                <a16:creationId xmlns:a16="http://schemas.microsoft.com/office/drawing/2014/main" id="{C519CC48-7819-6029-5A83-0702E291545A}"/>
              </a:ext>
            </a:extLst>
          </p:cNvPr>
          <p:cNvSpPr txBox="1"/>
          <p:nvPr/>
        </p:nvSpPr>
        <p:spPr>
          <a:xfrm>
            <a:off x="451338" y="75223"/>
            <a:ext cx="119079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Processing: Aboveground Biomass (AGB) </a:t>
            </a:r>
          </a:p>
        </p:txBody>
      </p:sp>
      <p:sp>
        <p:nvSpPr>
          <p:cNvPr id="11" name="TextBox 10">
            <a:extLst>
              <a:ext uri="{FF2B5EF4-FFF2-40B4-BE49-F238E27FC236}">
                <a16:creationId xmlns:a16="http://schemas.microsoft.com/office/drawing/2014/main" id="{D5C9E927-F11E-427D-AD1E-BB565FC3CB38}"/>
              </a:ext>
            </a:extLst>
          </p:cNvPr>
          <p:cNvSpPr txBox="1"/>
          <p:nvPr/>
        </p:nvSpPr>
        <p:spPr>
          <a:xfrm>
            <a:off x="5047350" y="2800598"/>
            <a:ext cx="20930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rgbClr val="C00000"/>
                </a:solidFill>
                <a:latin typeface="Century Gothic"/>
              </a:rPr>
              <a:t>Random Forest  Algorithm</a:t>
            </a:r>
            <a:endParaRPr lang="en-US" sz="1600" dirty="0">
              <a:solidFill>
                <a:srgbClr val="C00000"/>
              </a:solidFill>
            </a:endParaRPr>
          </a:p>
        </p:txBody>
      </p:sp>
      <p:sp>
        <p:nvSpPr>
          <p:cNvPr id="19" name="Rectangle: Rounded Corners 18">
            <a:extLst>
              <a:ext uri="{FF2B5EF4-FFF2-40B4-BE49-F238E27FC236}">
                <a16:creationId xmlns:a16="http://schemas.microsoft.com/office/drawing/2014/main" id="{C8F251B2-27EE-92DE-35AE-A231B1E28FF9}"/>
              </a:ext>
            </a:extLst>
          </p:cNvPr>
          <p:cNvSpPr/>
          <p:nvPr/>
        </p:nvSpPr>
        <p:spPr>
          <a:xfrm>
            <a:off x="2677251" y="1273349"/>
            <a:ext cx="1971633" cy="869716"/>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C00000"/>
                </a:solidFill>
                <a:latin typeface="Century Gothic"/>
              </a:rPr>
              <a:t>Canopy Height Model</a:t>
            </a:r>
            <a:endParaRPr lang="en-US" sz="1600">
              <a:solidFill>
                <a:srgbClr val="C00000"/>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D05AACC8-0D0D-B676-B4A7-AB58E5DE6596}"/>
              </a:ext>
            </a:extLst>
          </p:cNvPr>
          <p:cNvSpPr/>
          <p:nvPr/>
        </p:nvSpPr>
        <p:spPr>
          <a:xfrm>
            <a:off x="9401655" y="1273348"/>
            <a:ext cx="1960087" cy="869716"/>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C00000"/>
                </a:solidFill>
                <a:latin typeface="Century Gothic"/>
              </a:rPr>
              <a:t>Estimated Aboveground Biomass</a:t>
            </a:r>
          </a:p>
        </p:txBody>
      </p:sp>
      <p:grpSp>
        <p:nvGrpSpPr>
          <p:cNvPr id="31" name="Group 30">
            <a:extLst>
              <a:ext uri="{FF2B5EF4-FFF2-40B4-BE49-F238E27FC236}">
                <a16:creationId xmlns:a16="http://schemas.microsoft.com/office/drawing/2014/main" id="{602BAC4B-3E6B-D570-BAAF-006D48F280E4}"/>
              </a:ext>
            </a:extLst>
          </p:cNvPr>
          <p:cNvGrpSpPr/>
          <p:nvPr/>
        </p:nvGrpSpPr>
        <p:grpSpPr>
          <a:xfrm>
            <a:off x="1628971" y="5845517"/>
            <a:ext cx="1930218" cy="278148"/>
            <a:chOff x="7930617" y="5128154"/>
            <a:chExt cx="1930218" cy="278148"/>
          </a:xfrm>
        </p:grpSpPr>
        <p:grpSp>
          <p:nvGrpSpPr>
            <p:cNvPr id="16" name="Group 15">
              <a:extLst>
                <a:ext uri="{FF2B5EF4-FFF2-40B4-BE49-F238E27FC236}">
                  <a16:creationId xmlns:a16="http://schemas.microsoft.com/office/drawing/2014/main" id="{0D936643-1D47-D84F-5FE5-29A53985D2F0}"/>
                </a:ext>
              </a:extLst>
            </p:cNvPr>
            <p:cNvGrpSpPr/>
            <p:nvPr/>
          </p:nvGrpSpPr>
          <p:grpSpPr>
            <a:xfrm>
              <a:off x="8042508" y="5312329"/>
              <a:ext cx="1309417" cy="93973"/>
              <a:chOff x="8042508" y="5312329"/>
              <a:chExt cx="1309417" cy="93973"/>
            </a:xfrm>
          </p:grpSpPr>
          <p:grpSp>
            <p:nvGrpSpPr>
              <p:cNvPr id="24" name="Group 23">
                <a:extLst>
                  <a:ext uri="{FF2B5EF4-FFF2-40B4-BE49-F238E27FC236}">
                    <a16:creationId xmlns:a16="http://schemas.microsoft.com/office/drawing/2014/main" id="{7B6E49C2-B290-F0D2-0CE9-A4D7D4941C09}"/>
                  </a:ext>
                </a:extLst>
              </p:cNvPr>
              <p:cNvGrpSpPr/>
              <p:nvPr/>
            </p:nvGrpSpPr>
            <p:grpSpPr>
              <a:xfrm>
                <a:off x="8042508" y="5320186"/>
                <a:ext cx="1309417" cy="86116"/>
                <a:chOff x="8042508" y="5320186"/>
                <a:chExt cx="1309417" cy="86116"/>
              </a:xfrm>
            </p:grpSpPr>
            <p:cxnSp>
              <p:nvCxnSpPr>
                <p:cNvPr id="26" name="Straight Arrow Connector 25">
                  <a:extLst>
                    <a:ext uri="{FF2B5EF4-FFF2-40B4-BE49-F238E27FC236}">
                      <a16:creationId xmlns:a16="http://schemas.microsoft.com/office/drawing/2014/main" id="{54B80181-FD28-93B1-1B15-D9243E8D7F5D}"/>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B7BE9CA-528A-4952-D9B1-F3BEA7B8319D}"/>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90BC5DF-FD79-930A-6E7F-D02DA0316C64}"/>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22E3A6D-A3F4-25C0-4A13-338392D1719A}"/>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Straight Arrow Connector 24">
                <a:extLst>
                  <a:ext uri="{FF2B5EF4-FFF2-40B4-BE49-F238E27FC236}">
                    <a16:creationId xmlns:a16="http://schemas.microsoft.com/office/drawing/2014/main" id="{DBF33C06-91BC-2ED0-9888-13955A1A4E78}"/>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A428AE76-24CD-36B6-11EE-E5BDB2884757}"/>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20" name="TextBox 19">
              <a:extLst>
                <a:ext uri="{FF2B5EF4-FFF2-40B4-BE49-F238E27FC236}">
                  <a16:creationId xmlns:a16="http://schemas.microsoft.com/office/drawing/2014/main" id="{8F73261A-ABFE-9A57-B996-2E1B7E812E37}"/>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2.5</a:t>
              </a:r>
            </a:p>
          </p:txBody>
        </p:sp>
        <p:sp>
          <p:nvSpPr>
            <p:cNvPr id="22" name="TextBox 21">
              <a:extLst>
                <a:ext uri="{FF2B5EF4-FFF2-40B4-BE49-F238E27FC236}">
                  <a16:creationId xmlns:a16="http://schemas.microsoft.com/office/drawing/2014/main" id="{97DBA088-C61B-9C15-813C-07A32DB1C08A}"/>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a:t>
              </a:r>
            </a:p>
          </p:txBody>
        </p:sp>
        <p:sp>
          <p:nvSpPr>
            <p:cNvPr id="23" name="TextBox 22">
              <a:extLst>
                <a:ext uri="{FF2B5EF4-FFF2-40B4-BE49-F238E27FC236}">
                  <a16:creationId xmlns:a16="http://schemas.microsoft.com/office/drawing/2014/main" id="{69FB070F-CB61-42DF-0886-77CDEA5F7D20}"/>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10 Miles</a:t>
              </a:r>
            </a:p>
          </p:txBody>
        </p:sp>
      </p:grpSp>
      <p:grpSp>
        <p:nvGrpSpPr>
          <p:cNvPr id="35" name="Group 34">
            <a:extLst>
              <a:ext uri="{FF2B5EF4-FFF2-40B4-BE49-F238E27FC236}">
                <a16:creationId xmlns:a16="http://schemas.microsoft.com/office/drawing/2014/main" id="{1CFBD2CC-6267-EB9D-9E54-6FA364AE1B22}"/>
              </a:ext>
            </a:extLst>
          </p:cNvPr>
          <p:cNvGrpSpPr/>
          <p:nvPr/>
        </p:nvGrpSpPr>
        <p:grpSpPr>
          <a:xfrm>
            <a:off x="1737131" y="5258001"/>
            <a:ext cx="372103" cy="678134"/>
            <a:chOff x="5250623" y="4566224"/>
            <a:chExt cx="656409" cy="1094163"/>
          </a:xfrm>
        </p:grpSpPr>
        <p:pic>
          <p:nvPicPr>
            <p:cNvPr id="33" name="Graphic 32" descr="Direction outline">
              <a:extLst>
                <a:ext uri="{FF2B5EF4-FFF2-40B4-BE49-F238E27FC236}">
                  <a16:creationId xmlns:a16="http://schemas.microsoft.com/office/drawing/2014/main" id="{C94D48DD-3265-038F-CCF5-38E8BD4CBB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272843" y="5026197"/>
              <a:ext cx="611970" cy="656409"/>
            </a:xfrm>
            <a:prstGeom prst="rect">
              <a:avLst/>
            </a:prstGeom>
          </p:spPr>
        </p:pic>
        <p:sp>
          <p:nvSpPr>
            <p:cNvPr id="34" name="TextBox 33">
              <a:extLst>
                <a:ext uri="{FF2B5EF4-FFF2-40B4-BE49-F238E27FC236}">
                  <a16:creationId xmlns:a16="http://schemas.microsoft.com/office/drawing/2014/main" id="{CAF35939-A5E6-1EED-CE8D-7D8DE4D58BC3}"/>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sp>
        <p:nvSpPr>
          <p:cNvPr id="37" name="Rectangle: Rounded Corners 36">
            <a:extLst>
              <a:ext uri="{FF2B5EF4-FFF2-40B4-BE49-F238E27FC236}">
                <a16:creationId xmlns:a16="http://schemas.microsoft.com/office/drawing/2014/main" id="{56F5DA22-A275-4796-841D-78CB91135394}"/>
              </a:ext>
            </a:extLst>
          </p:cNvPr>
          <p:cNvSpPr/>
          <p:nvPr/>
        </p:nvSpPr>
        <p:spPr>
          <a:xfrm>
            <a:off x="615000" y="4819694"/>
            <a:ext cx="998268" cy="1335607"/>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9FBC14C-3A76-6522-343C-1887DAA23E6D}"/>
              </a:ext>
            </a:extLst>
          </p:cNvPr>
          <p:cNvSpPr txBox="1"/>
          <p:nvPr/>
        </p:nvSpPr>
        <p:spPr>
          <a:xfrm>
            <a:off x="563324" y="4897597"/>
            <a:ext cx="1222238" cy="307777"/>
          </a:xfrm>
          <a:prstGeom prst="rect">
            <a:avLst/>
          </a:prstGeom>
          <a:noFill/>
        </p:spPr>
        <p:txBody>
          <a:bodyPr wrap="square" lIns="91440" tIns="45720" rIns="91440" bIns="45720" rtlCol="0" anchor="t">
            <a:spAutoFit/>
          </a:bodyPr>
          <a:lstStyle/>
          <a:p>
            <a:r>
              <a:rPr lang="en-US" sz="1400">
                <a:solidFill>
                  <a:srgbClr val="C13E2D"/>
                </a:solidFill>
                <a:latin typeface="Century Gothic"/>
              </a:rPr>
              <a:t>Height (m)</a:t>
            </a:r>
            <a:endParaRPr lang="en-US" sz="1400">
              <a:solidFill>
                <a:srgbClr val="C13E2D"/>
              </a:solidFill>
              <a:latin typeface="Century Gothic" panose="020B0502020202020204" pitchFamily="34" charset="0"/>
            </a:endParaRPr>
          </a:p>
        </p:txBody>
      </p:sp>
      <p:pic>
        <p:nvPicPr>
          <p:cNvPr id="8" name="Picture 15">
            <a:extLst>
              <a:ext uri="{FF2B5EF4-FFF2-40B4-BE49-F238E27FC236}">
                <a16:creationId xmlns:a16="http://schemas.microsoft.com/office/drawing/2014/main" id="{3AAB4262-4DE6-7498-C15A-E367F35B8BBC}"/>
              </a:ext>
            </a:extLst>
          </p:cNvPr>
          <p:cNvPicPr>
            <a:picLocks noChangeAspect="1"/>
          </p:cNvPicPr>
          <p:nvPr/>
        </p:nvPicPr>
        <p:blipFill>
          <a:blip r:embed="rId7"/>
          <a:stretch>
            <a:fillRect/>
          </a:stretch>
        </p:blipFill>
        <p:spPr>
          <a:xfrm>
            <a:off x="697771" y="5205574"/>
            <a:ext cx="211666" cy="693208"/>
          </a:xfrm>
          <a:prstGeom prst="rect">
            <a:avLst/>
          </a:prstGeom>
        </p:spPr>
      </p:pic>
      <p:sp>
        <p:nvSpPr>
          <p:cNvPr id="15" name="TextBox 14">
            <a:extLst>
              <a:ext uri="{FF2B5EF4-FFF2-40B4-BE49-F238E27FC236}">
                <a16:creationId xmlns:a16="http://schemas.microsoft.com/office/drawing/2014/main" id="{83CED0CB-F046-9C9C-4A7F-D475635315AA}"/>
              </a:ext>
            </a:extLst>
          </p:cNvPr>
          <p:cNvSpPr txBox="1"/>
          <p:nvPr/>
        </p:nvSpPr>
        <p:spPr>
          <a:xfrm>
            <a:off x="869467" y="5173988"/>
            <a:ext cx="943104" cy="954107"/>
          </a:xfrm>
          <a:prstGeom prst="rect">
            <a:avLst/>
          </a:prstGeom>
          <a:noFill/>
        </p:spPr>
        <p:txBody>
          <a:bodyPr wrap="square" lIns="91440" tIns="45720" rIns="91440" bIns="45720" rtlCol="0" anchor="t">
            <a:spAutoFit/>
          </a:bodyPr>
          <a:lstStyle/>
          <a:p>
            <a:r>
              <a:rPr lang="en-US" sz="1400" dirty="0">
                <a:solidFill>
                  <a:srgbClr val="C13E2D"/>
                </a:solidFill>
                <a:latin typeface="Century Gothic"/>
              </a:rPr>
              <a:t>80</a:t>
            </a:r>
          </a:p>
          <a:p>
            <a:endParaRPr lang="en-US" sz="1400" dirty="0">
              <a:solidFill>
                <a:srgbClr val="C13E2D"/>
              </a:solidFill>
              <a:latin typeface="Century Gothic" panose="020B0502020202020204" pitchFamily="34" charset="0"/>
            </a:endParaRPr>
          </a:p>
          <a:p>
            <a:endParaRPr lang="en-US" sz="1400" dirty="0">
              <a:solidFill>
                <a:srgbClr val="C13E2D"/>
              </a:solidFill>
              <a:latin typeface="Century Gothic"/>
            </a:endParaRPr>
          </a:p>
          <a:p>
            <a:r>
              <a:rPr lang="en-US" sz="1400" dirty="0">
                <a:solidFill>
                  <a:srgbClr val="C13E2D"/>
                </a:solidFill>
                <a:latin typeface="Century Gothic"/>
              </a:rPr>
              <a:t>0</a:t>
            </a:r>
          </a:p>
        </p:txBody>
      </p:sp>
      <p:grpSp>
        <p:nvGrpSpPr>
          <p:cNvPr id="38" name="Group 37">
            <a:extLst>
              <a:ext uri="{FF2B5EF4-FFF2-40B4-BE49-F238E27FC236}">
                <a16:creationId xmlns:a16="http://schemas.microsoft.com/office/drawing/2014/main" id="{723692C9-F3AA-A2E8-422E-40C08EFA3A73}"/>
              </a:ext>
            </a:extLst>
          </p:cNvPr>
          <p:cNvGrpSpPr/>
          <p:nvPr/>
        </p:nvGrpSpPr>
        <p:grpSpPr>
          <a:xfrm>
            <a:off x="8536450" y="5805932"/>
            <a:ext cx="1930218" cy="278148"/>
            <a:chOff x="7930617" y="5128154"/>
            <a:chExt cx="1930218" cy="278148"/>
          </a:xfrm>
        </p:grpSpPr>
        <p:grpSp>
          <p:nvGrpSpPr>
            <p:cNvPr id="39" name="Group 38">
              <a:extLst>
                <a:ext uri="{FF2B5EF4-FFF2-40B4-BE49-F238E27FC236}">
                  <a16:creationId xmlns:a16="http://schemas.microsoft.com/office/drawing/2014/main" id="{BD608B50-C514-EBAB-0B48-DA177C7B6561}"/>
                </a:ext>
              </a:extLst>
            </p:cNvPr>
            <p:cNvGrpSpPr/>
            <p:nvPr/>
          </p:nvGrpSpPr>
          <p:grpSpPr>
            <a:xfrm>
              <a:off x="8042508" y="5312329"/>
              <a:ext cx="1309417" cy="93973"/>
              <a:chOff x="8042508" y="5312329"/>
              <a:chExt cx="1309417" cy="93973"/>
            </a:xfrm>
          </p:grpSpPr>
          <p:grpSp>
            <p:nvGrpSpPr>
              <p:cNvPr id="44" name="Group 43">
                <a:extLst>
                  <a:ext uri="{FF2B5EF4-FFF2-40B4-BE49-F238E27FC236}">
                    <a16:creationId xmlns:a16="http://schemas.microsoft.com/office/drawing/2014/main" id="{FC31217C-F036-790C-B866-10219AFD5171}"/>
                  </a:ext>
                </a:extLst>
              </p:cNvPr>
              <p:cNvGrpSpPr/>
              <p:nvPr/>
            </p:nvGrpSpPr>
            <p:grpSpPr>
              <a:xfrm>
                <a:off x="8042508" y="5320186"/>
                <a:ext cx="1309417" cy="86116"/>
                <a:chOff x="8042508" y="5320186"/>
                <a:chExt cx="1309417" cy="86116"/>
              </a:xfrm>
            </p:grpSpPr>
            <p:cxnSp>
              <p:nvCxnSpPr>
                <p:cNvPr id="46" name="Straight Arrow Connector 45">
                  <a:extLst>
                    <a:ext uri="{FF2B5EF4-FFF2-40B4-BE49-F238E27FC236}">
                      <a16:creationId xmlns:a16="http://schemas.microsoft.com/office/drawing/2014/main" id="{6FE2EBEE-CC3A-F924-E824-104ED491ED7E}"/>
                    </a:ext>
                  </a:extLst>
                </p:cNvPr>
                <p:cNvCxnSpPr>
                  <a:cxnSpLocks/>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7B11DAC-5852-591F-B744-87AFE51002D5}"/>
                    </a:ext>
                  </a:extLst>
                </p:cNvPr>
                <p:cNvCxnSpPr>
                  <a:cxnSpLocks/>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62BEA8D-598E-3556-54A1-A4DBBAAF4A9E}"/>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1159748-8F00-DE97-6697-C4C0A8EEF232}"/>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a:extLst>
                  <a:ext uri="{FF2B5EF4-FFF2-40B4-BE49-F238E27FC236}">
                    <a16:creationId xmlns:a16="http://schemas.microsoft.com/office/drawing/2014/main" id="{1D878A7D-8A5E-C46A-C4D9-D8C73D4B98C5}"/>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28F28D6B-6450-CC3E-B310-28F411C74A4F}"/>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41" name="TextBox 40">
              <a:extLst>
                <a:ext uri="{FF2B5EF4-FFF2-40B4-BE49-F238E27FC236}">
                  <a16:creationId xmlns:a16="http://schemas.microsoft.com/office/drawing/2014/main" id="{FF6C1464-0D4D-B44D-41C0-33805E94CC5B}"/>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2.5</a:t>
              </a:r>
            </a:p>
          </p:txBody>
        </p:sp>
        <p:sp>
          <p:nvSpPr>
            <p:cNvPr id="42" name="TextBox 41">
              <a:extLst>
                <a:ext uri="{FF2B5EF4-FFF2-40B4-BE49-F238E27FC236}">
                  <a16:creationId xmlns:a16="http://schemas.microsoft.com/office/drawing/2014/main" id="{2B6C8ABE-2307-BB23-8630-6C9275E77A5E}"/>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a:t>
              </a:r>
            </a:p>
          </p:txBody>
        </p:sp>
        <p:sp>
          <p:nvSpPr>
            <p:cNvPr id="43" name="TextBox 42">
              <a:extLst>
                <a:ext uri="{FF2B5EF4-FFF2-40B4-BE49-F238E27FC236}">
                  <a16:creationId xmlns:a16="http://schemas.microsoft.com/office/drawing/2014/main" id="{0B9A8027-EE30-A2F3-6B74-3ABBA2700476}"/>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10 Miles</a:t>
              </a:r>
            </a:p>
          </p:txBody>
        </p:sp>
      </p:grpSp>
      <p:grpSp>
        <p:nvGrpSpPr>
          <p:cNvPr id="50" name="Group 49">
            <a:extLst>
              <a:ext uri="{FF2B5EF4-FFF2-40B4-BE49-F238E27FC236}">
                <a16:creationId xmlns:a16="http://schemas.microsoft.com/office/drawing/2014/main" id="{1C862FE6-30C4-44D5-2319-3D6642A3D429}"/>
              </a:ext>
            </a:extLst>
          </p:cNvPr>
          <p:cNvGrpSpPr/>
          <p:nvPr/>
        </p:nvGrpSpPr>
        <p:grpSpPr>
          <a:xfrm>
            <a:off x="8614924" y="5258000"/>
            <a:ext cx="372103" cy="678134"/>
            <a:chOff x="5250623" y="4566224"/>
            <a:chExt cx="656409" cy="1094163"/>
          </a:xfrm>
        </p:grpSpPr>
        <p:pic>
          <p:nvPicPr>
            <p:cNvPr id="51" name="Graphic 50" descr="Direction outline">
              <a:extLst>
                <a:ext uri="{FF2B5EF4-FFF2-40B4-BE49-F238E27FC236}">
                  <a16:creationId xmlns:a16="http://schemas.microsoft.com/office/drawing/2014/main" id="{323E0E76-1918-BD31-40C4-7A60985271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272843" y="5026197"/>
              <a:ext cx="611970" cy="656409"/>
            </a:xfrm>
            <a:prstGeom prst="rect">
              <a:avLst/>
            </a:prstGeom>
          </p:spPr>
        </p:pic>
        <p:sp>
          <p:nvSpPr>
            <p:cNvPr id="52" name="TextBox 51">
              <a:extLst>
                <a:ext uri="{FF2B5EF4-FFF2-40B4-BE49-F238E27FC236}">
                  <a16:creationId xmlns:a16="http://schemas.microsoft.com/office/drawing/2014/main" id="{B38F49C5-2127-EAB7-7A89-1DE9A326D1FB}"/>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sp>
        <p:nvSpPr>
          <p:cNvPr id="53" name="Rectangle: Rounded Corners 52">
            <a:extLst>
              <a:ext uri="{FF2B5EF4-FFF2-40B4-BE49-F238E27FC236}">
                <a16:creationId xmlns:a16="http://schemas.microsoft.com/office/drawing/2014/main" id="{244D28B0-C9BC-F127-FF96-4E2DFD15567D}"/>
              </a:ext>
            </a:extLst>
          </p:cNvPr>
          <p:cNvSpPr/>
          <p:nvPr/>
        </p:nvSpPr>
        <p:spPr>
          <a:xfrm>
            <a:off x="7433415" y="4790005"/>
            <a:ext cx="1057644" cy="1335607"/>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F2872D7-F250-F896-D468-FA476F6413A7}"/>
              </a:ext>
            </a:extLst>
          </p:cNvPr>
          <p:cNvSpPr txBox="1"/>
          <p:nvPr/>
        </p:nvSpPr>
        <p:spPr>
          <a:xfrm>
            <a:off x="7401530" y="4828324"/>
            <a:ext cx="1222238" cy="307777"/>
          </a:xfrm>
          <a:prstGeom prst="rect">
            <a:avLst/>
          </a:prstGeom>
          <a:noFill/>
        </p:spPr>
        <p:txBody>
          <a:bodyPr wrap="square" lIns="91440" tIns="45720" rIns="91440" bIns="45720" rtlCol="0" anchor="t">
            <a:spAutoFit/>
          </a:bodyPr>
          <a:lstStyle/>
          <a:p>
            <a:r>
              <a:rPr lang="en-US" sz="1400">
                <a:solidFill>
                  <a:srgbClr val="C13E2D"/>
                </a:solidFill>
                <a:latin typeface="Century Gothic"/>
              </a:rPr>
              <a:t>AGB (kg)</a:t>
            </a:r>
            <a:endParaRPr lang="en-US"/>
          </a:p>
        </p:txBody>
      </p:sp>
      <p:pic>
        <p:nvPicPr>
          <p:cNvPr id="55" name="Picture 15">
            <a:extLst>
              <a:ext uri="{FF2B5EF4-FFF2-40B4-BE49-F238E27FC236}">
                <a16:creationId xmlns:a16="http://schemas.microsoft.com/office/drawing/2014/main" id="{1C187E21-9243-897C-1154-C38443E56A3D}"/>
              </a:ext>
            </a:extLst>
          </p:cNvPr>
          <p:cNvPicPr>
            <a:picLocks noChangeAspect="1"/>
          </p:cNvPicPr>
          <p:nvPr/>
        </p:nvPicPr>
        <p:blipFill>
          <a:blip r:embed="rId7"/>
          <a:stretch>
            <a:fillRect/>
          </a:stretch>
        </p:blipFill>
        <p:spPr>
          <a:xfrm>
            <a:off x="7506290" y="5185783"/>
            <a:ext cx="231458" cy="762480"/>
          </a:xfrm>
          <a:prstGeom prst="rect">
            <a:avLst/>
          </a:prstGeom>
        </p:spPr>
      </p:pic>
      <p:sp>
        <p:nvSpPr>
          <p:cNvPr id="56" name="TextBox 55">
            <a:extLst>
              <a:ext uri="{FF2B5EF4-FFF2-40B4-BE49-F238E27FC236}">
                <a16:creationId xmlns:a16="http://schemas.microsoft.com/office/drawing/2014/main" id="{2991E88D-BE0F-7D41-3D6D-6CD59B47258C}"/>
              </a:ext>
            </a:extLst>
          </p:cNvPr>
          <p:cNvSpPr txBox="1"/>
          <p:nvPr/>
        </p:nvSpPr>
        <p:spPr>
          <a:xfrm>
            <a:off x="7677985" y="5173988"/>
            <a:ext cx="943104" cy="954107"/>
          </a:xfrm>
          <a:prstGeom prst="rect">
            <a:avLst/>
          </a:prstGeom>
          <a:noFill/>
        </p:spPr>
        <p:txBody>
          <a:bodyPr wrap="square" lIns="91440" tIns="45720" rIns="91440" bIns="45720" rtlCol="0" anchor="t">
            <a:spAutoFit/>
          </a:bodyPr>
          <a:lstStyle/>
          <a:p>
            <a:r>
              <a:rPr lang="en-US" sz="1400" dirty="0">
                <a:solidFill>
                  <a:srgbClr val="C13E2D"/>
                </a:solidFill>
                <a:latin typeface="Century Gothic"/>
              </a:rPr>
              <a:t>16249.9</a:t>
            </a:r>
          </a:p>
          <a:p>
            <a:endParaRPr lang="en-US" sz="1400" dirty="0">
              <a:solidFill>
                <a:srgbClr val="C13E2D"/>
              </a:solidFill>
              <a:latin typeface="Century Gothic" panose="020B0502020202020204" pitchFamily="34" charset="0"/>
            </a:endParaRPr>
          </a:p>
          <a:p>
            <a:endParaRPr lang="en-US" sz="1400" dirty="0">
              <a:solidFill>
                <a:srgbClr val="C13E2D"/>
              </a:solidFill>
              <a:latin typeface="Century Gothic"/>
            </a:endParaRPr>
          </a:p>
          <a:p>
            <a:r>
              <a:rPr lang="en-US" sz="1400" dirty="0">
                <a:solidFill>
                  <a:srgbClr val="C13E2D"/>
                </a:solidFill>
                <a:latin typeface="Century Gothic"/>
              </a:rPr>
              <a:t>141.24</a:t>
            </a:r>
          </a:p>
        </p:txBody>
      </p:sp>
      <p:sp>
        <p:nvSpPr>
          <p:cNvPr id="77" name="Arrow: Right 76">
            <a:extLst>
              <a:ext uri="{FF2B5EF4-FFF2-40B4-BE49-F238E27FC236}">
                <a16:creationId xmlns:a16="http://schemas.microsoft.com/office/drawing/2014/main" id="{153631BD-FBEC-D818-B72F-2DFD158E693E}"/>
              </a:ext>
            </a:extLst>
          </p:cNvPr>
          <p:cNvSpPr/>
          <p:nvPr/>
        </p:nvSpPr>
        <p:spPr>
          <a:xfrm>
            <a:off x="5359904" y="3310366"/>
            <a:ext cx="1463594" cy="242770"/>
          </a:xfrm>
          <a:prstGeom prst="rightArrow">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962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361062" y="78225"/>
            <a:ext cx="77157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Processing: Ridgelines</a:t>
            </a:r>
          </a:p>
        </p:txBody>
      </p:sp>
      <p:sp>
        <p:nvSpPr>
          <p:cNvPr id="4" name="Rectangle: Rounded Corners 3">
            <a:extLst>
              <a:ext uri="{FF2B5EF4-FFF2-40B4-BE49-F238E27FC236}">
                <a16:creationId xmlns:a16="http://schemas.microsoft.com/office/drawing/2014/main" id="{753C8D13-5CB2-510A-B9C6-66DAF7AE2C05}"/>
              </a:ext>
            </a:extLst>
          </p:cNvPr>
          <p:cNvSpPr/>
          <p:nvPr/>
        </p:nvSpPr>
        <p:spPr>
          <a:xfrm>
            <a:off x="6235897" y="5104401"/>
            <a:ext cx="2028950" cy="1075640"/>
          </a:xfrm>
          <a:prstGeom prst="roundRect">
            <a:avLst/>
          </a:prstGeom>
          <a:no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2">
                  <a:lumMod val="50000"/>
                </a:schemeClr>
              </a:solidFill>
              <a:latin typeface="Century Gothic"/>
              <a:ea typeface="Calibri"/>
              <a:cs typeface="Calibri"/>
            </a:endParaRPr>
          </a:p>
        </p:txBody>
      </p:sp>
      <p:sp>
        <p:nvSpPr>
          <p:cNvPr id="5" name="Rectangle: Rounded Corners 4">
            <a:extLst>
              <a:ext uri="{FF2B5EF4-FFF2-40B4-BE49-F238E27FC236}">
                <a16:creationId xmlns:a16="http://schemas.microsoft.com/office/drawing/2014/main" id="{6E8FF1D1-5F9A-9EFD-57FA-67EF629C5109}"/>
              </a:ext>
            </a:extLst>
          </p:cNvPr>
          <p:cNvSpPr/>
          <p:nvPr/>
        </p:nvSpPr>
        <p:spPr>
          <a:xfrm>
            <a:off x="8790282" y="5081511"/>
            <a:ext cx="2404492" cy="1073116"/>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7D9D5F-F4B6-83A4-454F-3F3B6F563B84}"/>
              </a:ext>
            </a:extLst>
          </p:cNvPr>
          <p:cNvSpPr txBox="1"/>
          <p:nvPr/>
        </p:nvSpPr>
        <p:spPr>
          <a:xfrm>
            <a:off x="7100355" y="5484090"/>
            <a:ext cx="562684" cy="611710"/>
          </a:xfrm>
          <a:prstGeom prst="rect">
            <a:avLst/>
          </a:prstGeom>
          <a:noFill/>
        </p:spPr>
        <p:txBody>
          <a:bodyPr wrap="square" lIns="91440" tIns="45720" rIns="91440" bIns="45720" rtlCol="0" anchor="t">
            <a:spAutoFit/>
          </a:bodyPr>
          <a:lstStyle/>
          <a:p>
            <a:r>
              <a:rPr lang="en-US" sz="1100">
                <a:solidFill>
                  <a:srgbClr val="C13E2D"/>
                </a:solidFill>
                <a:latin typeface="Century Gothic"/>
              </a:rPr>
              <a:t>100% </a:t>
            </a:r>
            <a:endParaRPr lang="en-US" sz="1100">
              <a:solidFill>
                <a:srgbClr val="C13E2D"/>
              </a:solidFill>
              <a:latin typeface="Century Gothic" panose="020B0502020202020204" pitchFamily="34" charset="0"/>
            </a:endParaRPr>
          </a:p>
          <a:p>
            <a:endParaRPr lang="en-US" sz="1100">
              <a:solidFill>
                <a:srgbClr val="C13E2D"/>
              </a:solidFill>
              <a:latin typeface="Century Gothic" panose="020B0502020202020204" pitchFamily="34" charset="0"/>
            </a:endParaRPr>
          </a:p>
          <a:p>
            <a:r>
              <a:rPr lang="en-US" sz="1100">
                <a:solidFill>
                  <a:srgbClr val="C13E2D"/>
                </a:solidFill>
                <a:latin typeface="Century Gothic"/>
              </a:rPr>
              <a:t>0% </a:t>
            </a:r>
            <a:endParaRPr lang="en-US" sz="1100">
              <a:solidFill>
                <a:srgbClr val="C13E2D"/>
              </a:solidFill>
              <a:latin typeface="Century Gothic" panose="020B0502020202020204" pitchFamily="34" charset="0"/>
            </a:endParaRPr>
          </a:p>
        </p:txBody>
      </p:sp>
      <p:sp>
        <p:nvSpPr>
          <p:cNvPr id="51" name="TextBox 50">
            <a:extLst>
              <a:ext uri="{FF2B5EF4-FFF2-40B4-BE49-F238E27FC236}">
                <a16:creationId xmlns:a16="http://schemas.microsoft.com/office/drawing/2014/main" id="{EBE9CDD6-F2B8-C0D2-DF5A-D1136217175E}"/>
              </a:ext>
            </a:extLst>
          </p:cNvPr>
          <p:cNvSpPr txBox="1"/>
          <p:nvPr/>
        </p:nvSpPr>
        <p:spPr>
          <a:xfrm>
            <a:off x="6600920" y="6180119"/>
            <a:ext cx="5360182" cy="307777"/>
          </a:xfrm>
          <a:prstGeom prst="rect">
            <a:avLst/>
          </a:prstGeom>
          <a:noFill/>
        </p:spPr>
        <p:txBody>
          <a:bodyPr wrap="square" lIns="91440" tIns="45720" rIns="91440" bIns="45720" anchor="t">
            <a:spAutoFit/>
          </a:bodyPr>
          <a:lstStyle/>
          <a:p>
            <a:pPr algn="ctr"/>
            <a:r>
              <a:rPr lang="en-US" sz="1400">
                <a:latin typeface="Century Gothic"/>
                <a:ea typeface="+mn-lt"/>
                <a:cs typeface="+mn-lt"/>
              </a:rPr>
              <a:t>Sources: USDA, USGS, Marin County</a:t>
            </a:r>
            <a:endParaRPr lang="en-US" sz="1400">
              <a:latin typeface="Century Gothic"/>
            </a:endParaRPr>
          </a:p>
        </p:txBody>
      </p:sp>
      <p:sp>
        <p:nvSpPr>
          <p:cNvPr id="10" name="TextBox 9">
            <a:extLst>
              <a:ext uri="{FF2B5EF4-FFF2-40B4-BE49-F238E27FC236}">
                <a16:creationId xmlns:a16="http://schemas.microsoft.com/office/drawing/2014/main" id="{BB32608F-E1FA-FFEF-B0DD-BF1C069681DF}"/>
              </a:ext>
            </a:extLst>
          </p:cNvPr>
          <p:cNvSpPr txBox="1"/>
          <p:nvPr/>
        </p:nvSpPr>
        <p:spPr>
          <a:xfrm>
            <a:off x="6543633" y="2190832"/>
            <a:ext cx="5250705" cy="110799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sz="2400">
              <a:solidFill>
                <a:schemeClr val="tx1">
                  <a:lumMod val="75000"/>
                  <a:lumOff val="25000"/>
                </a:schemeClr>
              </a:solidFill>
              <a:latin typeface="Century Gothic"/>
            </a:endParaRPr>
          </a:p>
          <a:p>
            <a:endParaRPr lang="en-US">
              <a:solidFill>
                <a:schemeClr val="tx1">
                  <a:lumMod val="75000"/>
                  <a:lumOff val="25000"/>
                </a:schemeClr>
              </a:solidFill>
              <a:latin typeface="Rockwell" panose="02060603020205020403"/>
            </a:endParaRPr>
          </a:p>
          <a:p>
            <a:pPr marL="285750" indent="-285750">
              <a:buFont typeface="Arial" panose="020B0604020202020204" pitchFamily="34" charset="0"/>
              <a:buChar char="•"/>
            </a:pPr>
            <a:endParaRPr lang="en-US" sz="2400">
              <a:solidFill>
                <a:schemeClr val="tx1">
                  <a:lumMod val="75000"/>
                  <a:lumOff val="25000"/>
                </a:schemeClr>
              </a:solidFill>
              <a:latin typeface="Century Gothic"/>
            </a:endParaRPr>
          </a:p>
        </p:txBody>
      </p:sp>
      <p:pic>
        <p:nvPicPr>
          <p:cNvPr id="3" name="Picture 5" descr="A map of a large area&#10;&#10;Description automatically generated">
            <a:extLst>
              <a:ext uri="{FF2B5EF4-FFF2-40B4-BE49-F238E27FC236}">
                <a16:creationId xmlns:a16="http://schemas.microsoft.com/office/drawing/2014/main" id="{FF9B7D19-24A0-9C0B-96B0-3DA816F15119}"/>
              </a:ext>
            </a:extLst>
          </p:cNvPr>
          <p:cNvPicPr>
            <a:picLocks noChangeAspect="1"/>
          </p:cNvPicPr>
          <p:nvPr/>
        </p:nvPicPr>
        <p:blipFill rotWithShape="1">
          <a:blip r:embed="rId3"/>
          <a:srcRect l="-70" t="9091" r="822" b="5050"/>
          <a:stretch/>
        </p:blipFill>
        <p:spPr>
          <a:xfrm>
            <a:off x="601561" y="842845"/>
            <a:ext cx="4732918" cy="5541963"/>
          </a:xfrm>
          <a:prstGeom prst="rect">
            <a:avLst/>
          </a:prstGeom>
          <a:ln>
            <a:no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06E109E1-3ADD-6AC0-1D09-5987FC340007}"/>
              </a:ext>
            </a:extLst>
          </p:cNvPr>
          <p:cNvCxnSpPr>
            <a:cxnSpLocks/>
          </p:cNvCxnSpPr>
          <p:nvPr/>
        </p:nvCxnSpPr>
        <p:spPr>
          <a:xfrm flipV="1">
            <a:off x="4161837" y="907472"/>
            <a:ext cx="5448771" cy="274166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21238C-1AEE-E836-B4C2-DE66280BD4C0}"/>
              </a:ext>
            </a:extLst>
          </p:cNvPr>
          <p:cNvCxnSpPr>
            <a:cxnSpLocks/>
          </p:cNvCxnSpPr>
          <p:nvPr/>
        </p:nvCxnSpPr>
        <p:spPr>
          <a:xfrm>
            <a:off x="4143023" y="4580465"/>
            <a:ext cx="7059574" cy="10023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12D1F64-4B95-37EE-F9E1-E451B6D0DA6E}"/>
              </a:ext>
            </a:extLst>
          </p:cNvPr>
          <p:cNvSpPr/>
          <p:nvPr/>
        </p:nvSpPr>
        <p:spPr>
          <a:xfrm>
            <a:off x="3226741" y="3659481"/>
            <a:ext cx="959555" cy="94073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925C4D8-6635-298B-865A-7ABE7D6FB519}"/>
              </a:ext>
            </a:extLst>
          </p:cNvPr>
          <p:cNvCxnSpPr/>
          <p:nvPr/>
        </p:nvCxnSpPr>
        <p:spPr>
          <a:xfrm flipV="1">
            <a:off x="3218959" y="738569"/>
            <a:ext cx="3855069" cy="294092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5D1A1C0-2863-BCC4-F766-73D4A64E54AA}"/>
              </a:ext>
            </a:extLst>
          </p:cNvPr>
          <p:cNvCxnSpPr>
            <a:cxnSpLocks/>
          </p:cNvCxnSpPr>
          <p:nvPr/>
        </p:nvCxnSpPr>
        <p:spPr>
          <a:xfrm>
            <a:off x="3190737" y="4584741"/>
            <a:ext cx="3894837" cy="157961"/>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7" name="Picture 7" descr="A map of mountains with orange lines&#10;&#10;Description automatically generated">
            <a:extLst>
              <a:ext uri="{FF2B5EF4-FFF2-40B4-BE49-F238E27FC236}">
                <a16:creationId xmlns:a16="http://schemas.microsoft.com/office/drawing/2014/main" id="{CE793F7B-6C12-47EE-32E2-BAB9844E35B3}"/>
              </a:ext>
            </a:extLst>
          </p:cNvPr>
          <p:cNvPicPr>
            <a:picLocks noChangeAspect="1"/>
          </p:cNvPicPr>
          <p:nvPr/>
        </p:nvPicPr>
        <p:blipFill rotWithShape="1">
          <a:blip r:embed="rId4"/>
          <a:srcRect t="2525" r="2405" b="27020"/>
          <a:stretch/>
        </p:blipFill>
        <p:spPr>
          <a:xfrm>
            <a:off x="7102765" y="727123"/>
            <a:ext cx="4147755" cy="402637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46AF5BF1-A1CD-3AD3-D919-259ADC454108}"/>
              </a:ext>
            </a:extLst>
          </p:cNvPr>
          <p:cNvPicPr>
            <a:picLocks noChangeAspect="1"/>
          </p:cNvPicPr>
          <p:nvPr/>
        </p:nvPicPr>
        <p:blipFill>
          <a:blip r:embed="rId5"/>
          <a:stretch>
            <a:fillRect/>
          </a:stretch>
        </p:blipFill>
        <p:spPr>
          <a:xfrm rot="10800000">
            <a:off x="6724248" y="5486529"/>
            <a:ext cx="332504" cy="603928"/>
          </a:xfrm>
          <a:prstGeom prst="rect">
            <a:avLst/>
          </a:prstGeom>
        </p:spPr>
      </p:pic>
      <p:sp>
        <p:nvSpPr>
          <p:cNvPr id="16" name="TextBox 15">
            <a:extLst>
              <a:ext uri="{FF2B5EF4-FFF2-40B4-BE49-F238E27FC236}">
                <a16:creationId xmlns:a16="http://schemas.microsoft.com/office/drawing/2014/main" id="{1AB4979A-367F-4E00-7047-8812BFA11D6B}"/>
              </a:ext>
            </a:extLst>
          </p:cNvPr>
          <p:cNvSpPr txBox="1"/>
          <p:nvPr/>
        </p:nvSpPr>
        <p:spPr>
          <a:xfrm>
            <a:off x="6097455" y="5105828"/>
            <a:ext cx="22467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accent2">
                    <a:lumMod val="50000"/>
                  </a:schemeClr>
                </a:solidFill>
                <a:latin typeface="Century Gothic"/>
              </a:rPr>
              <a:t>Probability of Control </a:t>
            </a:r>
          </a:p>
        </p:txBody>
      </p:sp>
      <p:sp>
        <p:nvSpPr>
          <p:cNvPr id="17" name="TextBox 16">
            <a:extLst>
              <a:ext uri="{FF2B5EF4-FFF2-40B4-BE49-F238E27FC236}">
                <a16:creationId xmlns:a16="http://schemas.microsoft.com/office/drawing/2014/main" id="{3B10F412-447C-02EA-C826-97153F5614B7}"/>
              </a:ext>
            </a:extLst>
          </p:cNvPr>
          <p:cNvSpPr txBox="1"/>
          <p:nvPr/>
        </p:nvSpPr>
        <p:spPr>
          <a:xfrm>
            <a:off x="8838432" y="5151962"/>
            <a:ext cx="241907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accent2">
                    <a:lumMod val="50000"/>
                  </a:schemeClr>
                </a:solidFill>
                <a:latin typeface="Century Gothic"/>
              </a:rPr>
              <a:t>Watershed-derived ridgelines and summarized by USFS risk products</a:t>
            </a:r>
            <a:endParaRPr lang="en-US">
              <a:solidFill>
                <a:schemeClr val="accent2">
                  <a:lumMod val="50000"/>
                </a:schemeClr>
              </a:solidFill>
            </a:endParaRPr>
          </a:p>
          <a:p>
            <a:pPr algn="ctr"/>
            <a:endParaRPr lang="en-US" sz="1400">
              <a:solidFill>
                <a:schemeClr val="accent2">
                  <a:lumMod val="50000"/>
                </a:schemeClr>
              </a:solidFill>
              <a:latin typeface="Century Gothic"/>
            </a:endParaRPr>
          </a:p>
          <a:p>
            <a:pPr algn="ctr"/>
            <a:endParaRPr lang="en-US" sz="1400">
              <a:solidFill>
                <a:schemeClr val="accent2">
                  <a:lumMod val="50000"/>
                </a:schemeClr>
              </a:solidFill>
              <a:latin typeface="Century Gothic"/>
            </a:endParaRPr>
          </a:p>
        </p:txBody>
      </p:sp>
      <p:grpSp>
        <p:nvGrpSpPr>
          <p:cNvPr id="23" name="Group 22">
            <a:extLst>
              <a:ext uri="{FF2B5EF4-FFF2-40B4-BE49-F238E27FC236}">
                <a16:creationId xmlns:a16="http://schemas.microsoft.com/office/drawing/2014/main" id="{C19BD7FB-27D5-09B7-81F7-C13884F43E19}"/>
              </a:ext>
            </a:extLst>
          </p:cNvPr>
          <p:cNvGrpSpPr/>
          <p:nvPr/>
        </p:nvGrpSpPr>
        <p:grpSpPr>
          <a:xfrm>
            <a:off x="903229" y="4941937"/>
            <a:ext cx="372103" cy="678134"/>
            <a:chOff x="5250623" y="4566224"/>
            <a:chExt cx="656409" cy="1094163"/>
          </a:xfrm>
        </p:grpSpPr>
        <p:pic>
          <p:nvPicPr>
            <p:cNvPr id="28" name="Graphic 27" descr="Direction outline">
              <a:extLst>
                <a:ext uri="{FF2B5EF4-FFF2-40B4-BE49-F238E27FC236}">
                  <a16:creationId xmlns:a16="http://schemas.microsoft.com/office/drawing/2014/main" id="{E466CD73-AAA5-8109-38D9-5282A3381A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780000">
              <a:off x="5272843" y="5026197"/>
              <a:ext cx="611970" cy="656409"/>
            </a:xfrm>
            <a:prstGeom prst="rect">
              <a:avLst/>
            </a:prstGeom>
          </p:spPr>
        </p:pic>
        <p:sp>
          <p:nvSpPr>
            <p:cNvPr id="30" name="TextBox 3">
              <a:extLst>
                <a:ext uri="{FF2B5EF4-FFF2-40B4-BE49-F238E27FC236}">
                  <a16:creationId xmlns:a16="http://schemas.microsoft.com/office/drawing/2014/main" id="{9589F939-A658-8AF6-70D9-930007E7D378}"/>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34" name="Group 33">
            <a:extLst>
              <a:ext uri="{FF2B5EF4-FFF2-40B4-BE49-F238E27FC236}">
                <a16:creationId xmlns:a16="http://schemas.microsoft.com/office/drawing/2014/main" id="{7A38A7B6-9C8C-8D86-DB9B-E0579D8843E8}"/>
              </a:ext>
            </a:extLst>
          </p:cNvPr>
          <p:cNvGrpSpPr/>
          <p:nvPr/>
        </p:nvGrpSpPr>
        <p:grpSpPr>
          <a:xfrm>
            <a:off x="872419" y="5562756"/>
            <a:ext cx="1930218" cy="278148"/>
            <a:chOff x="7930617" y="5128154"/>
            <a:chExt cx="1930218" cy="278148"/>
          </a:xfrm>
        </p:grpSpPr>
        <p:grpSp>
          <p:nvGrpSpPr>
            <p:cNvPr id="35" name="Group 34">
              <a:extLst>
                <a:ext uri="{FF2B5EF4-FFF2-40B4-BE49-F238E27FC236}">
                  <a16:creationId xmlns:a16="http://schemas.microsoft.com/office/drawing/2014/main" id="{14DA3E81-C46F-A0F5-523C-525479BCBB23}"/>
                </a:ext>
              </a:extLst>
            </p:cNvPr>
            <p:cNvGrpSpPr/>
            <p:nvPr/>
          </p:nvGrpSpPr>
          <p:grpSpPr>
            <a:xfrm>
              <a:off x="8042508" y="5312329"/>
              <a:ext cx="1309417" cy="93973"/>
              <a:chOff x="8042508" y="5312329"/>
              <a:chExt cx="1309417" cy="93973"/>
            </a:xfrm>
          </p:grpSpPr>
          <p:grpSp>
            <p:nvGrpSpPr>
              <p:cNvPr id="40" name="Group 39">
                <a:extLst>
                  <a:ext uri="{FF2B5EF4-FFF2-40B4-BE49-F238E27FC236}">
                    <a16:creationId xmlns:a16="http://schemas.microsoft.com/office/drawing/2014/main" id="{1180BCD9-24AC-A749-4015-67A096DFEE57}"/>
                  </a:ext>
                </a:extLst>
              </p:cNvPr>
              <p:cNvGrpSpPr/>
              <p:nvPr/>
            </p:nvGrpSpPr>
            <p:grpSpPr>
              <a:xfrm>
                <a:off x="8042508" y="5320186"/>
                <a:ext cx="1309417" cy="86116"/>
                <a:chOff x="8042508" y="5320186"/>
                <a:chExt cx="1309417" cy="86116"/>
              </a:xfrm>
            </p:grpSpPr>
            <p:cxnSp>
              <p:nvCxnSpPr>
                <p:cNvPr id="42" name="Straight Arrow Connector 41">
                  <a:extLst>
                    <a:ext uri="{FF2B5EF4-FFF2-40B4-BE49-F238E27FC236}">
                      <a16:creationId xmlns:a16="http://schemas.microsoft.com/office/drawing/2014/main" id="{B274D858-142F-36E5-D45C-184A64D06F8E}"/>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0B5871C-574C-CA44-1104-F2F358F69057}"/>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ECE3803-1205-AAD3-806E-C96C9C41957F}"/>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FC8798-2FBF-4CA2-DFB1-D90A94973183}"/>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a:extLst>
                  <a:ext uri="{FF2B5EF4-FFF2-40B4-BE49-F238E27FC236}">
                    <a16:creationId xmlns:a16="http://schemas.microsoft.com/office/drawing/2014/main" id="{EA4EE4C8-E47E-7CB9-C69A-A5E7C23B1A9B}"/>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
              <a:extLst>
                <a:ext uri="{FF2B5EF4-FFF2-40B4-BE49-F238E27FC236}">
                  <a16:creationId xmlns:a16="http://schemas.microsoft.com/office/drawing/2014/main" id="{E60F09EA-C80A-D7A1-4AC0-066706C5A598}"/>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37" name="TextBox 4">
              <a:extLst>
                <a:ext uri="{FF2B5EF4-FFF2-40B4-BE49-F238E27FC236}">
                  <a16:creationId xmlns:a16="http://schemas.microsoft.com/office/drawing/2014/main" id="{0876526D-9149-618B-44AB-ACD314870650}"/>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a:t>
              </a:r>
            </a:p>
          </p:txBody>
        </p:sp>
        <p:sp>
          <p:nvSpPr>
            <p:cNvPr id="38" name="TextBox 5">
              <a:extLst>
                <a:ext uri="{FF2B5EF4-FFF2-40B4-BE49-F238E27FC236}">
                  <a16:creationId xmlns:a16="http://schemas.microsoft.com/office/drawing/2014/main" id="{A342B75E-A941-86A3-B323-8858FB8AA5E4}"/>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4</a:t>
              </a:r>
            </a:p>
          </p:txBody>
        </p:sp>
        <p:sp>
          <p:nvSpPr>
            <p:cNvPr id="39" name="TextBox 6">
              <a:extLst>
                <a:ext uri="{FF2B5EF4-FFF2-40B4-BE49-F238E27FC236}">
                  <a16:creationId xmlns:a16="http://schemas.microsoft.com/office/drawing/2014/main" id="{9A8FA27C-B734-5BF5-F7D3-57FE38A7C1E0}"/>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8 Miles</a:t>
              </a:r>
            </a:p>
          </p:txBody>
        </p:sp>
      </p:grpSp>
      <p:grpSp>
        <p:nvGrpSpPr>
          <p:cNvPr id="18" name="Group 17">
            <a:extLst>
              <a:ext uri="{FF2B5EF4-FFF2-40B4-BE49-F238E27FC236}">
                <a16:creationId xmlns:a16="http://schemas.microsoft.com/office/drawing/2014/main" id="{C549F980-2AD8-C555-C246-55C2DF12CD3A}"/>
              </a:ext>
            </a:extLst>
          </p:cNvPr>
          <p:cNvGrpSpPr/>
          <p:nvPr/>
        </p:nvGrpSpPr>
        <p:grpSpPr>
          <a:xfrm>
            <a:off x="7178397" y="3845119"/>
            <a:ext cx="372103" cy="678134"/>
            <a:chOff x="5250623" y="4566224"/>
            <a:chExt cx="656409" cy="1094163"/>
          </a:xfrm>
        </p:grpSpPr>
        <p:pic>
          <p:nvPicPr>
            <p:cNvPr id="19" name="Graphic 18" descr="Direction outline">
              <a:extLst>
                <a:ext uri="{FF2B5EF4-FFF2-40B4-BE49-F238E27FC236}">
                  <a16:creationId xmlns:a16="http://schemas.microsoft.com/office/drawing/2014/main" id="{1A5A62B9-39F3-62CB-87C8-4F70831207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780000">
              <a:off x="5272843" y="5026197"/>
              <a:ext cx="611970" cy="656409"/>
            </a:xfrm>
            <a:prstGeom prst="rect">
              <a:avLst/>
            </a:prstGeom>
          </p:spPr>
        </p:pic>
        <p:sp>
          <p:nvSpPr>
            <p:cNvPr id="20" name="TextBox 3">
              <a:extLst>
                <a:ext uri="{FF2B5EF4-FFF2-40B4-BE49-F238E27FC236}">
                  <a16:creationId xmlns:a16="http://schemas.microsoft.com/office/drawing/2014/main" id="{0858E289-DCEB-29A7-9EED-60A129C0439D}"/>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21" name="Group 20">
            <a:extLst>
              <a:ext uri="{FF2B5EF4-FFF2-40B4-BE49-F238E27FC236}">
                <a16:creationId xmlns:a16="http://schemas.microsoft.com/office/drawing/2014/main" id="{C05598A6-EDA2-F832-E798-D74DEA405F3D}"/>
              </a:ext>
            </a:extLst>
          </p:cNvPr>
          <p:cNvGrpSpPr/>
          <p:nvPr/>
        </p:nvGrpSpPr>
        <p:grpSpPr>
          <a:xfrm>
            <a:off x="7124496" y="4385120"/>
            <a:ext cx="1930218" cy="278148"/>
            <a:chOff x="7930617" y="5128154"/>
            <a:chExt cx="1930218" cy="278148"/>
          </a:xfrm>
        </p:grpSpPr>
        <p:grpSp>
          <p:nvGrpSpPr>
            <p:cNvPr id="22" name="Group 21">
              <a:extLst>
                <a:ext uri="{FF2B5EF4-FFF2-40B4-BE49-F238E27FC236}">
                  <a16:creationId xmlns:a16="http://schemas.microsoft.com/office/drawing/2014/main" id="{8A784BA6-5FEA-95B9-D0E0-6A9DB2731C0D}"/>
                </a:ext>
              </a:extLst>
            </p:cNvPr>
            <p:cNvGrpSpPr/>
            <p:nvPr/>
          </p:nvGrpSpPr>
          <p:grpSpPr>
            <a:xfrm>
              <a:off x="8042508" y="5312329"/>
              <a:ext cx="1309417" cy="93973"/>
              <a:chOff x="8042508" y="5312329"/>
              <a:chExt cx="1309417" cy="93973"/>
            </a:xfrm>
          </p:grpSpPr>
          <p:grpSp>
            <p:nvGrpSpPr>
              <p:cNvPr id="29" name="Group 28">
                <a:extLst>
                  <a:ext uri="{FF2B5EF4-FFF2-40B4-BE49-F238E27FC236}">
                    <a16:creationId xmlns:a16="http://schemas.microsoft.com/office/drawing/2014/main" id="{7E9DF530-4B4A-FDF6-BF61-CD7499865102}"/>
                  </a:ext>
                </a:extLst>
              </p:cNvPr>
              <p:cNvGrpSpPr/>
              <p:nvPr/>
            </p:nvGrpSpPr>
            <p:grpSpPr>
              <a:xfrm>
                <a:off x="8042508" y="5320186"/>
                <a:ext cx="1309417" cy="86116"/>
                <a:chOff x="8042508" y="5320186"/>
                <a:chExt cx="1309417" cy="86116"/>
              </a:xfrm>
            </p:grpSpPr>
            <p:cxnSp>
              <p:nvCxnSpPr>
                <p:cNvPr id="32" name="Straight Arrow Connector 31">
                  <a:extLst>
                    <a:ext uri="{FF2B5EF4-FFF2-40B4-BE49-F238E27FC236}">
                      <a16:creationId xmlns:a16="http://schemas.microsoft.com/office/drawing/2014/main" id="{68A9F4CB-D0FB-C7FE-CE18-464EBA603BA4}"/>
                    </a:ext>
                  </a:extLst>
                </p:cNvPr>
                <p:cNvCxnSpPr>
                  <a:cxnSpLocks/>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646BA60-51AA-3FE2-967D-C3CF42296475}"/>
                    </a:ext>
                  </a:extLst>
                </p:cNvPr>
                <p:cNvCxnSpPr>
                  <a:cxnSpLocks/>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41B42B0-9AED-937E-0CBC-6C3F7BF8E602}"/>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F0F071D-ADA4-ABCB-E515-6FADC25326D7}"/>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5185D9E4-1C7C-5158-1CDF-6CF211149F9D}"/>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3">
              <a:extLst>
                <a:ext uri="{FF2B5EF4-FFF2-40B4-BE49-F238E27FC236}">
                  <a16:creationId xmlns:a16="http://schemas.microsoft.com/office/drawing/2014/main" id="{4FC8BB61-F7F0-2435-88DC-E769234F3191}"/>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25" name="TextBox 4">
              <a:extLst>
                <a:ext uri="{FF2B5EF4-FFF2-40B4-BE49-F238E27FC236}">
                  <a16:creationId xmlns:a16="http://schemas.microsoft.com/office/drawing/2014/main" id="{CAEA8968-873F-8A48-37F3-E404EB1F51A5}"/>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0.5</a:t>
              </a:r>
            </a:p>
          </p:txBody>
        </p:sp>
        <p:sp>
          <p:nvSpPr>
            <p:cNvPr id="26" name="TextBox 5">
              <a:extLst>
                <a:ext uri="{FF2B5EF4-FFF2-40B4-BE49-F238E27FC236}">
                  <a16:creationId xmlns:a16="http://schemas.microsoft.com/office/drawing/2014/main" id="{E7FEE9F6-C5AC-1155-BE02-5EB0D8C70145}"/>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1</a:t>
              </a:r>
            </a:p>
          </p:txBody>
        </p:sp>
        <p:sp>
          <p:nvSpPr>
            <p:cNvPr id="27" name="TextBox 6">
              <a:extLst>
                <a:ext uri="{FF2B5EF4-FFF2-40B4-BE49-F238E27FC236}">
                  <a16:creationId xmlns:a16="http://schemas.microsoft.com/office/drawing/2014/main" id="{1A9591F9-A4D0-CE60-4CB8-41F48FA9B728}"/>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2 Miles</a:t>
              </a:r>
            </a:p>
          </p:txBody>
        </p:sp>
      </p:grpSp>
    </p:spTree>
    <p:extLst>
      <p:ext uri="{BB962C8B-B14F-4D97-AF65-F5344CB8AC3E}">
        <p14:creationId xmlns:p14="http://schemas.microsoft.com/office/powerpoint/2010/main" val="1820975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536679" y="-47968"/>
            <a:ext cx="1111864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Suppression Difficulty Score</a:t>
            </a:r>
            <a:endParaRPr lang="en-US"/>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sp>
        <p:nvSpPr>
          <p:cNvPr id="20" name="Flowchart: Data 19">
            <a:extLst>
              <a:ext uri="{FF2B5EF4-FFF2-40B4-BE49-F238E27FC236}">
                <a16:creationId xmlns:a16="http://schemas.microsoft.com/office/drawing/2014/main" id="{78235FD5-ED05-538A-B05B-1221AF0A3AAC}"/>
              </a:ext>
            </a:extLst>
          </p:cNvPr>
          <p:cNvSpPr/>
          <p:nvPr/>
        </p:nvSpPr>
        <p:spPr>
          <a:xfrm>
            <a:off x="534428" y="5303237"/>
            <a:ext cx="2139869" cy="514061"/>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Times New Roman"/>
              </a:rPr>
              <a:t>Fuels</a:t>
            </a:r>
            <a:endParaRPr lang="en-US" sz="1400">
              <a:solidFill>
                <a:schemeClr val="tx1">
                  <a:lumMod val="75000"/>
                  <a:lumOff val="25000"/>
                </a:schemeClr>
              </a:solidFill>
              <a:latin typeface="Century Gothic" panose="020B0502020202020204" pitchFamily="34" charset="0"/>
              <a:cs typeface="Times New Roman"/>
            </a:endParaRPr>
          </a:p>
        </p:txBody>
      </p:sp>
      <p:sp>
        <p:nvSpPr>
          <p:cNvPr id="25" name="Flowchart: Data 24">
            <a:extLst>
              <a:ext uri="{FF2B5EF4-FFF2-40B4-BE49-F238E27FC236}">
                <a16:creationId xmlns:a16="http://schemas.microsoft.com/office/drawing/2014/main" id="{78235FD5-ED05-538A-B05B-1221AF0A3AAC}"/>
              </a:ext>
            </a:extLst>
          </p:cNvPr>
          <p:cNvSpPr/>
          <p:nvPr/>
        </p:nvSpPr>
        <p:spPr>
          <a:xfrm>
            <a:off x="683615" y="3832786"/>
            <a:ext cx="2139868" cy="505750"/>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Times New Roman"/>
              </a:rPr>
              <a:t>Slope &amp; Aspect</a:t>
            </a:r>
          </a:p>
        </p:txBody>
      </p:sp>
      <p:sp>
        <p:nvSpPr>
          <p:cNvPr id="27" name="Flowchart: Terminator 26">
            <a:extLst>
              <a:ext uri="{FF2B5EF4-FFF2-40B4-BE49-F238E27FC236}">
                <a16:creationId xmlns:a16="http://schemas.microsoft.com/office/drawing/2014/main" id="{070A30BF-8C2C-CDE8-8313-52EC2CEBC1D2}"/>
              </a:ext>
            </a:extLst>
          </p:cNvPr>
          <p:cNvSpPr/>
          <p:nvPr/>
        </p:nvSpPr>
        <p:spPr>
          <a:xfrm>
            <a:off x="3784672" y="4149893"/>
            <a:ext cx="2139868" cy="1458154"/>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Calibri"/>
              </a:rPr>
              <a:t>Reclassified on a scale of 1 – 5, corresponding to suppression </a:t>
            </a:r>
            <a:r>
              <a:rPr lang="en-US" sz="1400">
                <a:solidFill>
                  <a:srgbClr val="C00000"/>
                </a:solidFill>
                <a:latin typeface="Century Gothic"/>
                <a:cs typeface="Calibri"/>
              </a:rPr>
              <a:t>difficulty</a:t>
            </a:r>
          </a:p>
        </p:txBody>
      </p:sp>
      <p:sp>
        <p:nvSpPr>
          <p:cNvPr id="28" name="Flowchart: Terminator 27">
            <a:extLst>
              <a:ext uri="{FF2B5EF4-FFF2-40B4-BE49-F238E27FC236}">
                <a16:creationId xmlns:a16="http://schemas.microsoft.com/office/drawing/2014/main" id="{070A30BF-8C2C-CDE8-8313-52EC2CEBC1D2}"/>
              </a:ext>
            </a:extLst>
          </p:cNvPr>
          <p:cNvSpPr/>
          <p:nvPr/>
        </p:nvSpPr>
        <p:spPr>
          <a:xfrm>
            <a:off x="3748303" y="1830781"/>
            <a:ext cx="2220602" cy="1467780"/>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Calibri"/>
              </a:rPr>
              <a:t>Given a value of -1 to indicate suppression </a:t>
            </a:r>
            <a:r>
              <a:rPr lang="en-US" sz="1400">
                <a:solidFill>
                  <a:schemeClr val="accent3">
                    <a:lumMod val="75000"/>
                  </a:schemeClr>
                </a:solidFill>
                <a:latin typeface="Century Gothic"/>
                <a:cs typeface="Calibri"/>
              </a:rPr>
              <a:t>ease</a:t>
            </a:r>
          </a:p>
        </p:txBody>
      </p:sp>
      <p:sp>
        <p:nvSpPr>
          <p:cNvPr id="29" name="Flowchart: Process 28">
            <a:extLst>
              <a:ext uri="{FF2B5EF4-FFF2-40B4-BE49-F238E27FC236}">
                <a16:creationId xmlns:a16="http://schemas.microsoft.com/office/drawing/2014/main" id="{C925D41E-7F89-E5FB-16F1-493886A58F0E}"/>
              </a:ext>
            </a:extLst>
          </p:cNvPr>
          <p:cNvSpPr/>
          <p:nvPr/>
        </p:nvSpPr>
        <p:spPr>
          <a:xfrm>
            <a:off x="7244775" y="3247789"/>
            <a:ext cx="1867510" cy="88041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Calibri"/>
              </a:rPr>
              <a:t>Standardized Metrics/Calculated Weights</a:t>
            </a:r>
            <a:endParaRPr lang="en-US" sz="1400">
              <a:solidFill>
                <a:schemeClr val="tx1">
                  <a:lumMod val="75000"/>
                  <a:lumOff val="25000"/>
                </a:schemeClr>
              </a:solidFill>
              <a:latin typeface="Century Gothic" panose="020B0502020202020204" pitchFamily="34" charset="0"/>
            </a:endParaRPr>
          </a:p>
        </p:txBody>
      </p:sp>
      <p:cxnSp>
        <p:nvCxnSpPr>
          <p:cNvPr id="39" name="Straight Arrow Connector 38">
            <a:extLst>
              <a:ext uri="{FF2B5EF4-FFF2-40B4-BE49-F238E27FC236}">
                <a16:creationId xmlns:a16="http://schemas.microsoft.com/office/drawing/2014/main" id="{61D49617-70D4-3436-62D8-713BB5BAF428}"/>
              </a:ext>
            </a:extLst>
          </p:cNvPr>
          <p:cNvCxnSpPr>
            <a:cxnSpLocks/>
          </p:cNvCxnSpPr>
          <p:nvPr/>
        </p:nvCxnSpPr>
        <p:spPr>
          <a:xfrm>
            <a:off x="6120063" y="2597789"/>
            <a:ext cx="1066079" cy="710028"/>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61D49617-70D4-3436-62D8-713BB5BAF428}"/>
              </a:ext>
            </a:extLst>
          </p:cNvPr>
          <p:cNvCxnSpPr>
            <a:cxnSpLocks/>
          </p:cNvCxnSpPr>
          <p:nvPr/>
        </p:nvCxnSpPr>
        <p:spPr>
          <a:xfrm flipV="1">
            <a:off x="6068155" y="4281115"/>
            <a:ext cx="1148066" cy="751831"/>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61D49617-70D4-3436-62D8-713BB5BAF428}"/>
              </a:ext>
            </a:extLst>
          </p:cNvPr>
          <p:cNvCxnSpPr>
            <a:cxnSpLocks/>
          </p:cNvCxnSpPr>
          <p:nvPr/>
        </p:nvCxnSpPr>
        <p:spPr>
          <a:xfrm flipV="1">
            <a:off x="9151383" y="3661720"/>
            <a:ext cx="702692" cy="1378"/>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67712253-7560-B884-3C20-88CF515F8231}"/>
              </a:ext>
            </a:extLst>
          </p:cNvPr>
          <p:cNvSpPr txBox="1"/>
          <p:nvPr/>
        </p:nvSpPr>
        <p:spPr>
          <a:xfrm>
            <a:off x="1204364" y="1167942"/>
            <a:ext cx="121227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Inputs</a:t>
            </a:r>
            <a:endParaRPr lang="en-US"/>
          </a:p>
        </p:txBody>
      </p:sp>
      <p:sp>
        <p:nvSpPr>
          <p:cNvPr id="4" name="TextBox 3">
            <a:extLst>
              <a:ext uri="{FF2B5EF4-FFF2-40B4-BE49-F238E27FC236}">
                <a16:creationId xmlns:a16="http://schemas.microsoft.com/office/drawing/2014/main" id="{D46293E4-E628-F6AA-6E03-6399FA5370A4}"/>
              </a:ext>
            </a:extLst>
          </p:cNvPr>
          <p:cNvSpPr txBox="1"/>
          <p:nvPr/>
        </p:nvSpPr>
        <p:spPr>
          <a:xfrm>
            <a:off x="4005299" y="1167942"/>
            <a:ext cx="202045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Data Processing</a:t>
            </a:r>
          </a:p>
        </p:txBody>
      </p:sp>
      <p:sp>
        <p:nvSpPr>
          <p:cNvPr id="5" name="TextBox 4">
            <a:extLst>
              <a:ext uri="{FF2B5EF4-FFF2-40B4-BE49-F238E27FC236}">
                <a16:creationId xmlns:a16="http://schemas.microsoft.com/office/drawing/2014/main" id="{75150902-5159-75A4-8D3F-54A2C3B5E35B}"/>
              </a:ext>
            </a:extLst>
          </p:cNvPr>
          <p:cNvSpPr txBox="1"/>
          <p:nvPr/>
        </p:nvSpPr>
        <p:spPr>
          <a:xfrm>
            <a:off x="7578335" y="2869050"/>
            <a:ext cx="121227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Analysis</a:t>
            </a:r>
          </a:p>
        </p:txBody>
      </p:sp>
      <p:sp>
        <p:nvSpPr>
          <p:cNvPr id="6" name="TextBox 5">
            <a:extLst>
              <a:ext uri="{FF2B5EF4-FFF2-40B4-BE49-F238E27FC236}">
                <a16:creationId xmlns:a16="http://schemas.microsoft.com/office/drawing/2014/main" id="{093067CE-9A6C-8A11-35A4-D619646FC059}"/>
              </a:ext>
            </a:extLst>
          </p:cNvPr>
          <p:cNvSpPr txBox="1"/>
          <p:nvPr/>
        </p:nvSpPr>
        <p:spPr>
          <a:xfrm>
            <a:off x="10358177" y="1772957"/>
            <a:ext cx="121227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Output</a:t>
            </a:r>
          </a:p>
        </p:txBody>
      </p:sp>
      <p:sp>
        <p:nvSpPr>
          <p:cNvPr id="7" name="Flowchart: Data 6">
            <a:extLst>
              <a:ext uri="{FF2B5EF4-FFF2-40B4-BE49-F238E27FC236}">
                <a16:creationId xmlns:a16="http://schemas.microsoft.com/office/drawing/2014/main" id="{38401D41-9A4E-616C-10A7-CEB7D0B4C297}"/>
              </a:ext>
            </a:extLst>
          </p:cNvPr>
          <p:cNvSpPr/>
          <p:nvPr/>
        </p:nvSpPr>
        <p:spPr>
          <a:xfrm>
            <a:off x="606398" y="4563855"/>
            <a:ext cx="2139867" cy="514062"/>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Times New Roman"/>
              </a:rPr>
              <a:t>Vegetation Health</a:t>
            </a:r>
          </a:p>
        </p:txBody>
      </p:sp>
      <p:cxnSp>
        <p:nvCxnSpPr>
          <p:cNvPr id="10" name="Straight Arrow Connector 9">
            <a:extLst>
              <a:ext uri="{FF2B5EF4-FFF2-40B4-BE49-F238E27FC236}">
                <a16:creationId xmlns:a16="http://schemas.microsoft.com/office/drawing/2014/main" id="{61FD8144-DEFE-E941-1A6D-B48F197072DC}"/>
              </a:ext>
            </a:extLst>
          </p:cNvPr>
          <p:cNvCxnSpPr>
            <a:cxnSpLocks/>
          </p:cNvCxnSpPr>
          <p:nvPr/>
        </p:nvCxnSpPr>
        <p:spPr>
          <a:xfrm>
            <a:off x="3050701" y="4812577"/>
            <a:ext cx="559169" cy="0"/>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C65AC6EC-518C-1743-1783-C44936286114}"/>
              </a:ext>
            </a:extLst>
          </p:cNvPr>
          <p:cNvCxnSpPr>
            <a:cxnSpLocks/>
          </p:cNvCxnSpPr>
          <p:nvPr/>
        </p:nvCxnSpPr>
        <p:spPr>
          <a:xfrm>
            <a:off x="3055056" y="2564671"/>
            <a:ext cx="559169" cy="0"/>
          </a:xfrm>
          <a:prstGeom prst="straightConnector1">
            <a:avLst/>
          </a:prstGeom>
          <a:ln w="28575">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8" name="Rectangle: Rounded Corners 7">
            <a:extLst>
              <a:ext uri="{FF2B5EF4-FFF2-40B4-BE49-F238E27FC236}">
                <a16:creationId xmlns:a16="http://schemas.microsoft.com/office/drawing/2014/main" id="{27D09234-9E85-40CA-B3BC-8AE380A7ECDB}"/>
              </a:ext>
            </a:extLst>
          </p:cNvPr>
          <p:cNvSpPr/>
          <p:nvPr/>
        </p:nvSpPr>
        <p:spPr>
          <a:xfrm>
            <a:off x="431131" y="3609474"/>
            <a:ext cx="2496552" cy="2421672"/>
          </a:xfrm>
          <a:prstGeom prst="round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A058F8B-01C4-9FE7-749C-818AD7722C04}"/>
              </a:ext>
            </a:extLst>
          </p:cNvPr>
          <p:cNvSpPr/>
          <p:nvPr/>
        </p:nvSpPr>
        <p:spPr>
          <a:xfrm>
            <a:off x="431131" y="1685564"/>
            <a:ext cx="2496553" cy="1703330"/>
          </a:xfrm>
          <a:prstGeom prst="roundRect">
            <a:avLst/>
          </a:prstGeom>
          <a:solidFill>
            <a:schemeClr val="bg1"/>
          </a:solidFill>
          <a:ln>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ata 12">
            <a:extLst>
              <a:ext uri="{FF2B5EF4-FFF2-40B4-BE49-F238E27FC236}">
                <a16:creationId xmlns:a16="http://schemas.microsoft.com/office/drawing/2014/main" id="{3CD51D20-4EE0-52BE-ECDA-010E0FC91D5E}"/>
              </a:ext>
            </a:extLst>
          </p:cNvPr>
          <p:cNvSpPr/>
          <p:nvPr/>
        </p:nvSpPr>
        <p:spPr>
          <a:xfrm>
            <a:off x="683615" y="1947839"/>
            <a:ext cx="2139868" cy="505750"/>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Times New Roman"/>
              </a:rPr>
              <a:t>Roads &amp; Trails</a:t>
            </a:r>
          </a:p>
        </p:txBody>
      </p:sp>
      <p:sp>
        <p:nvSpPr>
          <p:cNvPr id="14" name="Flowchart: Data 13">
            <a:extLst>
              <a:ext uri="{FF2B5EF4-FFF2-40B4-BE49-F238E27FC236}">
                <a16:creationId xmlns:a16="http://schemas.microsoft.com/office/drawing/2014/main" id="{777ECA93-FF8D-1DE5-96AD-866406C406AB}"/>
              </a:ext>
            </a:extLst>
          </p:cNvPr>
          <p:cNvSpPr/>
          <p:nvPr/>
        </p:nvSpPr>
        <p:spPr>
          <a:xfrm>
            <a:off x="603403" y="2619601"/>
            <a:ext cx="2139868" cy="505750"/>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Times New Roman"/>
              </a:rPr>
              <a:t>Response Times</a:t>
            </a:r>
          </a:p>
        </p:txBody>
      </p:sp>
      <p:sp>
        <p:nvSpPr>
          <p:cNvPr id="19" name="Flowchart: Data 18">
            <a:extLst>
              <a:ext uri="{FF2B5EF4-FFF2-40B4-BE49-F238E27FC236}">
                <a16:creationId xmlns:a16="http://schemas.microsoft.com/office/drawing/2014/main" id="{FA921142-9BC8-31F3-9D7F-A5D146FCA738}"/>
              </a:ext>
            </a:extLst>
          </p:cNvPr>
          <p:cNvSpPr/>
          <p:nvPr/>
        </p:nvSpPr>
        <p:spPr>
          <a:xfrm>
            <a:off x="9712457" y="2562311"/>
            <a:ext cx="2356018" cy="2554500"/>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b="1">
              <a:solidFill>
                <a:schemeClr val="tx1">
                  <a:lumMod val="65000"/>
                  <a:lumOff val="35000"/>
                </a:schemeClr>
              </a:solidFill>
              <a:latin typeface="Century Gothic"/>
            </a:endParaRPr>
          </a:p>
        </p:txBody>
      </p:sp>
      <p:sp>
        <p:nvSpPr>
          <p:cNvPr id="16" name="TextBox 15">
            <a:extLst>
              <a:ext uri="{FF2B5EF4-FFF2-40B4-BE49-F238E27FC236}">
                <a16:creationId xmlns:a16="http://schemas.microsoft.com/office/drawing/2014/main" id="{8CC3ECA7-C7BC-D628-C79F-F8D3701550C6}"/>
              </a:ext>
            </a:extLst>
          </p:cNvPr>
          <p:cNvSpPr txBox="1"/>
          <p:nvPr/>
        </p:nvSpPr>
        <p:spPr>
          <a:xfrm>
            <a:off x="10101412" y="3465973"/>
            <a:ext cx="1571036" cy="7386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Suppression Difficulty Score (SDS)</a:t>
            </a:r>
            <a:endParaRPr lang="en-US"/>
          </a:p>
        </p:txBody>
      </p:sp>
    </p:spTree>
    <p:extLst>
      <p:ext uri="{BB962C8B-B14F-4D97-AF65-F5344CB8AC3E}">
        <p14:creationId xmlns:p14="http://schemas.microsoft.com/office/powerpoint/2010/main" val="4293178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536679" y="-47968"/>
            <a:ext cx="111186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Steps to Calculate SDS in ArcGIS Pro</a:t>
            </a:r>
            <a:endParaRPr lang="en-US"/>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pic>
        <p:nvPicPr>
          <p:cNvPr id="9" name="Graphic 8" descr="Badge 1 with solid fill">
            <a:extLst>
              <a:ext uri="{FF2B5EF4-FFF2-40B4-BE49-F238E27FC236}">
                <a16:creationId xmlns:a16="http://schemas.microsoft.com/office/drawing/2014/main" id="{3BA25D10-46D8-D0EC-06F4-7F14A71B10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679" y="1414231"/>
            <a:ext cx="522513" cy="522513"/>
          </a:xfrm>
          <a:prstGeom prst="rect">
            <a:avLst/>
          </a:prstGeom>
        </p:spPr>
      </p:pic>
      <p:sp>
        <p:nvSpPr>
          <p:cNvPr id="11" name="TextBox 10">
            <a:extLst>
              <a:ext uri="{FF2B5EF4-FFF2-40B4-BE49-F238E27FC236}">
                <a16:creationId xmlns:a16="http://schemas.microsoft.com/office/drawing/2014/main" id="{5FA3A3E8-BBAE-3DA1-22EB-C9A526F9A828}"/>
              </a:ext>
            </a:extLst>
          </p:cNvPr>
          <p:cNvSpPr txBox="1"/>
          <p:nvPr/>
        </p:nvSpPr>
        <p:spPr>
          <a:xfrm>
            <a:off x="1354182" y="1475432"/>
            <a:ext cx="10006149" cy="400110"/>
          </a:xfrm>
          <a:prstGeom prst="rect">
            <a:avLst/>
          </a:prstGeom>
          <a:noFill/>
        </p:spPr>
        <p:txBody>
          <a:bodyPr wrap="square" rtlCol="0">
            <a:spAutoFit/>
          </a:bodyPr>
          <a:lstStyle/>
          <a:p>
            <a:r>
              <a:rPr lang="en-US" sz="2000" b="1">
                <a:latin typeface="Century Gothic" panose="020B0502020202020204" pitchFamily="34" charset="0"/>
              </a:rPr>
              <a:t>Check to make sure that all input layers are the same projection and cell size </a:t>
            </a:r>
          </a:p>
        </p:txBody>
      </p:sp>
      <p:pic>
        <p:nvPicPr>
          <p:cNvPr id="14" name="Picture 13">
            <a:extLst>
              <a:ext uri="{FF2B5EF4-FFF2-40B4-BE49-F238E27FC236}">
                <a16:creationId xmlns:a16="http://schemas.microsoft.com/office/drawing/2014/main" id="{B6FCF800-A489-8374-20F1-291D1C280048}"/>
              </a:ext>
            </a:extLst>
          </p:cNvPr>
          <p:cNvPicPr>
            <a:picLocks noChangeAspect="1"/>
          </p:cNvPicPr>
          <p:nvPr/>
        </p:nvPicPr>
        <p:blipFill>
          <a:blip r:embed="rId5"/>
          <a:stretch>
            <a:fillRect/>
          </a:stretch>
        </p:blipFill>
        <p:spPr>
          <a:xfrm>
            <a:off x="6355955" y="2354925"/>
            <a:ext cx="5299366" cy="3343449"/>
          </a:xfrm>
          <a:prstGeom prst="rect">
            <a:avLst/>
          </a:prstGeom>
        </p:spPr>
      </p:pic>
      <p:pic>
        <p:nvPicPr>
          <p:cNvPr id="16" name="Picture 15">
            <a:extLst>
              <a:ext uri="{FF2B5EF4-FFF2-40B4-BE49-F238E27FC236}">
                <a16:creationId xmlns:a16="http://schemas.microsoft.com/office/drawing/2014/main" id="{65A538C5-A957-6094-316F-467DFEB852C7}"/>
              </a:ext>
            </a:extLst>
          </p:cNvPr>
          <p:cNvPicPr>
            <a:picLocks noChangeAspect="1"/>
          </p:cNvPicPr>
          <p:nvPr/>
        </p:nvPicPr>
        <p:blipFill>
          <a:blip r:embed="rId6"/>
          <a:stretch>
            <a:fillRect/>
          </a:stretch>
        </p:blipFill>
        <p:spPr>
          <a:xfrm>
            <a:off x="536681" y="2317599"/>
            <a:ext cx="5299365" cy="3380775"/>
          </a:xfrm>
          <a:prstGeom prst="rect">
            <a:avLst/>
          </a:prstGeom>
        </p:spPr>
      </p:pic>
    </p:spTree>
    <p:extLst>
      <p:ext uri="{BB962C8B-B14F-4D97-AF65-F5344CB8AC3E}">
        <p14:creationId xmlns:p14="http://schemas.microsoft.com/office/powerpoint/2010/main" val="3418830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536679" y="-47968"/>
            <a:ext cx="111186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Steps to Calculate SDS in ArcGIS Pro</a:t>
            </a:r>
            <a:endParaRPr lang="en-US"/>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sp>
        <p:nvSpPr>
          <p:cNvPr id="11" name="TextBox 10">
            <a:extLst>
              <a:ext uri="{FF2B5EF4-FFF2-40B4-BE49-F238E27FC236}">
                <a16:creationId xmlns:a16="http://schemas.microsoft.com/office/drawing/2014/main" id="{5FA3A3E8-BBAE-3DA1-22EB-C9A526F9A828}"/>
              </a:ext>
            </a:extLst>
          </p:cNvPr>
          <p:cNvSpPr txBox="1"/>
          <p:nvPr/>
        </p:nvSpPr>
        <p:spPr>
          <a:xfrm>
            <a:off x="1354183" y="1475432"/>
            <a:ext cx="4644836" cy="707886"/>
          </a:xfrm>
          <a:prstGeom prst="rect">
            <a:avLst/>
          </a:prstGeom>
          <a:noFill/>
        </p:spPr>
        <p:txBody>
          <a:bodyPr wrap="square" rtlCol="0">
            <a:spAutoFit/>
          </a:bodyPr>
          <a:lstStyle/>
          <a:p>
            <a:r>
              <a:rPr lang="en-US" sz="2000" b="1">
                <a:latin typeface="Century Gothic" panose="020B0502020202020204" pitchFamily="34" charset="0"/>
              </a:rPr>
              <a:t>If your coordinate systems do not match:</a:t>
            </a:r>
          </a:p>
        </p:txBody>
      </p:sp>
      <p:grpSp>
        <p:nvGrpSpPr>
          <p:cNvPr id="6" name="Group 5">
            <a:extLst>
              <a:ext uri="{FF2B5EF4-FFF2-40B4-BE49-F238E27FC236}">
                <a16:creationId xmlns:a16="http://schemas.microsoft.com/office/drawing/2014/main" id="{247E63A6-5DB7-BC44-E918-0878C38FD407}"/>
              </a:ext>
            </a:extLst>
          </p:cNvPr>
          <p:cNvGrpSpPr/>
          <p:nvPr/>
        </p:nvGrpSpPr>
        <p:grpSpPr>
          <a:xfrm>
            <a:off x="536679" y="1367998"/>
            <a:ext cx="636913" cy="614977"/>
            <a:chOff x="536679" y="1367998"/>
            <a:chExt cx="636913" cy="614977"/>
          </a:xfrm>
        </p:grpSpPr>
        <p:sp>
          <p:nvSpPr>
            <p:cNvPr id="4" name="Oval 3">
              <a:extLst>
                <a:ext uri="{FF2B5EF4-FFF2-40B4-BE49-F238E27FC236}">
                  <a16:creationId xmlns:a16="http://schemas.microsoft.com/office/drawing/2014/main" id="{76D078ED-3BD7-4567-7CBB-8BDB912C58DB}"/>
                </a:ext>
              </a:extLst>
            </p:cNvPr>
            <p:cNvSpPr/>
            <p:nvPr/>
          </p:nvSpPr>
          <p:spPr>
            <a:xfrm>
              <a:off x="536679" y="1367998"/>
              <a:ext cx="636913" cy="614977"/>
            </a:xfrm>
            <a:prstGeom prst="ellipse">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9EE009-A11D-145D-3043-508A7ACC268D}"/>
                </a:ext>
              </a:extLst>
            </p:cNvPr>
            <p:cNvSpPr txBox="1"/>
            <p:nvPr/>
          </p:nvSpPr>
          <p:spPr>
            <a:xfrm>
              <a:off x="607775" y="1475431"/>
              <a:ext cx="494719" cy="400110"/>
            </a:xfrm>
            <a:prstGeom prst="rect">
              <a:avLst/>
            </a:prstGeom>
            <a:noFill/>
          </p:spPr>
          <p:txBody>
            <a:bodyPr wrap="square" rtlCol="0">
              <a:spAutoFit/>
            </a:bodyPr>
            <a:lstStyle/>
            <a:p>
              <a:r>
                <a:rPr lang="en-US" sz="2000" b="1">
                  <a:solidFill>
                    <a:schemeClr val="bg1"/>
                  </a:solidFill>
                  <a:latin typeface="Century Gothic" panose="020B0502020202020204" pitchFamily="34" charset="0"/>
                </a:rPr>
                <a:t>1b</a:t>
              </a:r>
            </a:p>
          </p:txBody>
        </p:sp>
      </p:grpSp>
      <p:pic>
        <p:nvPicPr>
          <p:cNvPr id="8" name="Picture 7">
            <a:extLst>
              <a:ext uri="{FF2B5EF4-FFF2-40B4-BE49-F238E27FC236}">
                <a16:creationId xmlns:a16="http://schemas.microsoft.com/office/drawing/2014/main" id="{6CA78010-38F3-A7E3-017B-2D8FB2EFFA79}"/>
              </a:ext>
            </a:extLst>
          </p:cNvPr>
          <p:cNvPicPr>
            <a:picLocks noChangeAspect="1"/>
          </p:cNvPicPr>
          <p:nvPr/>
        </p:nvPicPr>
        <p:blipFill>
          <a:blip r:embed="rId3"/>
          <a:stretch>
            <a:fillRect/>
          </a:stretch>
        </p:blipFill>
        <p:spPr>
          <a:xfrm>
            <a:off x="758152" y="2507673"/>
            <a:ext cx="5073206" cy="3354285"/>
          </a:xfrm>
          <a:prstGeom prst="rect">
            <a:avLst/>
          </a:prstGeom>
        </p:spPr>
      </p:pic>
      <p:sp>
        <p:nvSpPr>
          <p:cNvPr id="10" name="TextBox 9">
            <a:extLst>
              <a:ext uri="{FF2B5EF4-FFF2-40B4-BE49-F238E27FC236}">
                <a16:creationId xmlns:a16="http://schemas.microsoft.com/office/drawing/2014/main" id="{CE857FD8-9573-AF14-5BA2-57D19B4A3EE2}"/>
              </a:ext>
            </a:extLst>
          </p:cNvPr>
          <p:cNvSpPr txBox="1"/>
          <p:nvPr/>
        </p:nvSpPr>
        <p:spPr>
          <a:xfrm>
            <a:off x="7191076" y="1475432"/>
            <a:ext cx="4644836" cy="400110"/>
          </a:xfrm>
          <a:prstGeom prst="rect">
            <a:avLst/>
          </a:prstGeom>
          <a:noFill/>
        </p:spPr>
        <p:txBody>
          <a:bodyPr wrap="square" rtlCol="0">
            <a:spAutoFit/>
          </a:bodyPr>
          <a:lstStyle/>
          <a:p>
            <a:r>
              <a:rPr lang="en-US" sz="2000" b="1">
                <a:latin typeface="Century Gothic" panose="020B0502020202020204" pitchFamily="34" charset="0"/>
              </a:rPr>
              <a:t>If your cell sizes do not match:</a:t>
            </a:r>
          </a:p>
        </p:txBody>
      </p:sp>
      <p:grpSp>
        <p:nvGrpSpPr>
          <p:cNvPr id="12" name="Group 11">
            <a:extLst>
              <a:ext uri="{FF2B5EF4-FFF2-40B4-BE49-F238E27FC236}">
                <a16:creationId xmlns:a16="http://schemas.microsoft.com/office/drawing/2014/main" id="{85DCEC2C-4DEA-02FD-D372-98AD5291FB86}"/>
              </a:ext>
            </a:extLst>
          </p:cNvPr>
          <p:cNvGrpSpPr/>
          <p:nvPr/>
        </p:nvGrpSpPr>
        <p:grpSpPr>
          <a:xfrm>
            <a:off x="6373572" y="1367998"/>
            <a:ext cx="636913" cy="614977"/>
            <a:chOff x="536679" y="1367998"/>
            <a:chExt cx="636913" cy="614977"/>
          </a:xfrm>
        </p:grpSpPr>
        <p:sp>
          <p:nvSpPr>
            <p:cNvPr id="13" name="Oval 12">
              <a:extLst>
                <a:ext uri="{FF2B5EF4-FFF2-40B4-BE49-F238E27FC236}">
                  <a16:creationId xmlns:a16="http://schemas.microsoft.com/office/drawing/2014/main" id="{B2A4EA9E-EFAD-C2A1-94A1-0C73CCDCB6F2}"/>
                </a:ext>
              </a:extLst>
            </p:cNvPr>
            <p:cNvSpPr/>
            <p:nvPr/>
          </p:nvSpPr>
          <p:spPr>
            <a:xfrm>
              <a:off x="536679" y="1367998"/>
              <a:ext cx="636913" cy="614977"/>
            </a:xfrm>
            <a:prstGeom prst="ellipse">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003D398-5E10-2886-3C50-12EDF49E4EB4}"/>
                </a:ext>
              </a:extLst>
            </p:cNvPr>
            <p:cNvSpPr txBox="1"/>
            <p:nvPr/>
          </p:nvSpPr>
          <p:spPr>
            <a:xfrm>
              <a:off x="607775" y="1475431"/>
              <a:ext cx="494719" cy="400110"/>
            </a:xfrm>
            <a:prstGeom prst="rect">
              <a:avLst/>
            </a:prstGeom>
            <a:noFill/>
          </p:spPr>
          <p:txBody>
            <a:bodyPr wrap="square" rtlCol="0">
              <a:spAutoFit/>
            </a:bodyPr>
            <a:lstStyle/>
            <a:p>
              <a:r>
                <a:rPr lang="en-US" sz="2000" b="1">
                  <a:solidFill>
                    <a:schemeClr val="bg1"/>
                  </a:solidFill>
                  <a:latin typeface="Century Gothic" panose="020B0502020202020204" pitchFamily="34" charset="0"/>
                </a:rPr>
                <a:t>1c</a:t>
              </a:r>
            </a:p>
          </p:txBody>
        </p:sp>
      </p:grpSp>
      <p:pic>
        <p:nvPicPr>
          <p:cNvPr id="18" name="Picture 17">
            <a:extLst>
              <a:ext uri="{FF2B5EF4-FFF2-40B4-BE49-F238E27FC236}">
                <a16:creationId xmlns:a16="http://schemas.microsoft.com/office/drawing/2014/main" id="{D30CE83B-24BA-9950-5ECD-45ACEDB5D47D}"/>
              </a:ext>
            </a:extLst>
          </p:cNvPr>
          <p:cNvPicPr>
            <a:picLocks noChangeAspect="1"/>
          </p:cNvPicPr>
          <p:nvPr/>
        </p:nvPicPr>
        <p:blipFill>
          <a:blip r:embed="rId4"/>
          <a:stretch>
            <a:fillRect/>
          </a:stretch>
        </p:blipFill>
        <p:spPr>
          <a:xfrm>
            <a:off x="6478389" y="2507673"/>
            <a:ext cx="4955459" cy="3354285"/>
          </a:xfrm>
          <a:prstGeom prst="rect">
            <a:avLst/>
          </a:prstGeom>
        </p:spPr>
      </p:pic>
    </p:spTree>
    <p:extLst>
      <p:ext uri="{BB962C8B-B14F-4D97-AF65-F5344CB8AC3E}">
        <p14:creationId xmlns:p14="http://schemas.microsoft.com/office/powerpoint/2010/main" val="325566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536679" y="-47968"/>
            <a:ext cx="111186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Steps to Calculate SDS in ArcGIS Pro</a:t>
            </a:r>
            <a:endParaRPr lang="en-US"/>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sp>
        <p:nvSpPr>
          <p:cNvPr id="11" name="TextBox 10">
            <a:extLst>
              <a:ext uri="{FF2B5EF4-FFF2-40B4-BE49-F238E27FC236}">
                <a16:creationId xmlns:a16="http://schemas.microsoft.com/office/drawing/2014/main" id="{5FA3A3E8-BBAE-3DA1-22EB-C9A526F9A828}"/>
              </a:ext>
            </a:extLst>
          </p:cNvPr>
          <p:cNvSpPr txBox="1"/>
          <p:nvPr/>
        </p:nvSpPr>
        <p:spPr>
          <a:xfrm>
            <a:off x="1302801" y="1271448"/>
            <a:ext cx="10445499" cy="923330"/>
          </a:xfrm>
          <a:prstGeom prst="rect">
            <a:avLst/>
          </a:prstGeom>
          <a:noFill/>
        </p:spPr>
        <p:txBody>
          <a:bodyPr wrap="square" rtlCol="0">
            <a:spAutoFit/>
          </a:bodyPr>
          <a:lstStyle/>
          <a:p>
            <a:r>
              <a:rPr lang="en-US" b="1" dirty="0">
                <a:latin typeface="Century Gothic" panose="020B0502020202020204" pitchFamily="34" charset="0"/>
              </a:rPr>
              <a:t>Once all your layers’ coordinate systems and cell sizes are the same, you will reclassify your layers on a scale of -1 – 5 based on fire suppression difficulty, with 5 being the most difficult to suppress and -1 actively detracting from fire suppression difficulty. </a:t>
            </a:r>
          </a:p>
        </p:txBody>
      </p:sp>
      <p:sp>
        <p:nvSpPr>
          <p:cNvPr id="4" name="Oval 3">
            <a:extLst>
              <a:ext uri="{FF2B5EF4-FFF2-40B4-BE49-F238E27FC236}">
                <a16:creationId xmlns:a16="http://schemas.microsoft.com/office/drawing/2014/main" id="{76D078ED-3BD7-4567-7CBB-8BDB912C58DB}"/>
              </a:ext>
            </a:extLst>
          </p:cNvPr>
          <p:cNvSpPr/>
          <p:nvPr/>
        </p:nvSpPr>
        <p:spPr>
          <a:xfrm>
            <a:off x="536679" y="1367998"/>
            <a:ext cx="673143" cy="614977"/>
          </a:xfrm>
          <a:prstGeom prst="ellipse">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9EE009-A11D-145D-3043-508A7ACC268D}"/>
              </a:ext>
            </a:extLst>
          </p:cNvPr>
          <p:cNvSpPr txBox="1"/>
          <p:nvPr/>
        </p:nvSpPr>
        <p:spPr>
          <a:xfrm>
            <a:off x="616131" y="1475431"/>
            <a:ext cx="520570" cy="400110"/>
          </a:xfrm>
          <a:prstGeom prst="rect">
            <a:avLst/>
          </a:prstGeom>
          <a:noFill/>
        </p:spPr>
        <p:txBody>
          <a:bodyPr wrap="square" rtlCol="0">
            <a:spAutoFit/>
          </a:bodyPr>
          <a:lstStyle/>
          <a:p>
            <a:r>
              <a:rPr lang="en-US" sz="2000" b="1">
                <a:solidFill>
                  <a:schemeClr val="bg1"/>
                </a:solidFill>
                <a:latin typeface="Century Gothic" panose="020B0502020202020204" pitchFamily="34" charset="0"/>
              </a:rPr>
              <a:t>2a</a:t>
            </a:r>
          </a:p>
        </p:txBody>
      </p:sp>
      <p:sp>
        <p:nvSpPr>
          <p:cNvPr id="16" name="Arrow: Right 15">
            <a:extLst>
              <a:ext uri="{FF2B5EF4-FFF2-40B4-BE49-F238E27FC236}">
                <a16:creationId xmlns:a16="http://schemas.microsoft.com/office/drawing/2014/main" id="{2D441A2E-326E-F000-F71F-E63B8C6B768B}"/>
              </a:ext>
            </a:extLst>
          </p:cNvPr>
          <p:cNvSpPr/>
          <p:nvPr/>
        </p:nvSpPr>
        <p:spPr>
          <a:xfrm>
            <a:off x="5444897" y="4077251"/>
            <a:ext cx="1080654" cy="458113"/>
          </a:xfrm>
          <a:prstGeom prst="rightArrow">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8792A18-FC8E-882F-5BF3-EF52267E70F5}"/>
              </a:ext>
            </a:extLst>
          </p:cNvPr>
          <p:cNvPicPr>
            <a:picLocks noChangeAspect="1"/>
          </p:cNvPicPr>
          <p:nvPr/>
        </p:nvPicPr>
        <p:blipFill>
          <a:blip r:embed="rId3"/>
          <a:stretch>
            <a:fillRect/>
          </a:stretch>
        </p:blipFill>
        <p:spPr>
          <a:xfrm>
            <a:off x="1019703" y="3306990"/>
            <a:ext cx="4020111" cy="3267531"/>
          </a:xfrm>
          <a:prstGeom prst="rect">
            <a:avLst/>
          </a:prstGeom>
        </p:spPr>
      </p:pic>
      <p:pic>
        <p:nvPicPr>
          <p:cNvPr id="21" name="Picture 20">
            <a:extLst>
              <a:ext uri="{FF2B5EF4-FFF2-40B4-BE49-F238E27FC236}">
                <a16:creationId xmlns:a16="http://schemas.microsoft.com/office/drawing/2014/main" id="{71E5FB8A-4151-1469-7953-01481B083567}"/>
              </a:ext>
            </a:extLst>
          </p:cNvPr>
          <p:cNvPicPr>
            <a:picLocks noChangeAspect="1"/>
          </p:cNvPicPr>
          <p:nvPr/>
        </p:nvPicPr>
        <p:blipFill>
          <a:blip r:embed="rId4"/>
          <a:stretch>
            <a:fillRect/>
          </a:stretch>
        </p:blipFill>
        <p:spPr>
          <a:xfrm>
            <a:off x="6930634" y="2368403"/>
            <a:ext cx="4010585" cy="4143953"/>
          </a:xfrm>
          <a:prstGeom prst="rect">
            <a:avLst/>
          </a:prstGeom>
        </p:spPr>
      </p:pic>
      <p:sp>
        <p:nvSpPr>
          <p:cNvPr id="22" name="TextBox 21">
            <a:extLst>
              <a:ext uri="{FF2B5EF4-FFF2-40B4-BE49-F238E27FC236}">
                <a16:creationId xmlns:a16="http://schemas.microsoft.com/office/drawing/2014/main" id="{E8984A48-B7E1-55ED-A76A-08C4AABA9906}"/>
              </a:ext>
            </a:extLst>
          </p:cNvPr>
          <p:cNvSpPr txBox="1"/>
          <p:nvPr/>
        </p:nvSpPr>
        <p:spPr>
          <a:xfrm>
            <a:off x="855134" y="2406581"/>
            <a:ext cx="6297054" cy="923330"/>
          </a:xfrm>
          <a:prstGeom prst="rect">
            <a:avLst/>
          </a:prstGeom>
          <a:noFill/>
        </p:spPr>
        <p:txBody>
          <a:bodyPr wrap="square" rtlCol="0">
            <a:spAutoFit/>
          </a:bodyPr>
          <a:lstStyle/>
          <a:p>
            <a:r>
              <a:rPr lang="en-US">
                <a:latin typeface="Century Gothic" panose="020B0502020202020204" pitchFamily="34" charset="0"/>
              </a:rPr>
              <a:t>Reclassification instructions </a:t>
            </a:r>
            <a:r>
              <a:rPr lang="en-US" b="1">
                <a:latin typeface="Century Gothic" panose="020B0502020202020204" pitchFamily="34" charset="0"/>
              </a:rPr>
              <a:t>for slope, canopy base height, canopy cover, canopy bulk density, aboveground biomass, ladder fuels, </a:t>
            </a:r>
            <a:r>
              <a:rPr lang="en-US">
                <a:latin typeface="Century Gothic" panose="020B0502020202020204" pitchFamily="34" charset="0"/>
              </a:rPr>
              <a:t>and </a:t>
            </a:r>
            <a:r>
              <a:rPr lang="en-US" b="1">
                <a:latin typeface="Century Gothic" panose="020B0502020202020204" pitchFamily="34" charset="0"/>
              </a:rPr>
              <a:t>ESI</a:t>
            </a:r>
          </a:p>
        </p:txBody>
      </p:sp>
    </p:spTree>
    <p:extLst>
      <p:ext uri="{BB962C8B-B14F-4D97-AF65-F5344CB8AC3E}">
        <p14:creationId xmlns:p14="http://schemas.microsoft.com/office/powerpoint/2010/main" val="513294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536679" y="-47968"/>
            <a:ext cx="111186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Steps to Calculate SDS in ArcGIS Pro</a:t>
            </a:r>
            <a:endParaRPr lang="en-US"/>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sp>
        <p:nvSpPr>
          <p:cNvPr id="11" name="TextBox 10">
            <a:extLst>
              <a:ext uri="{FF2B5EF4-FFF2-40B4-BE49-F238E27FC236}">
                <a16:creationId xmlns:a16="http://schemas.microsoft.com/office/drawing/2014/main" id="{5FA3A3E8-BBAE-3DA1-22EB-C9A526F9A828}"/>
              </a:ext>
            </a:extLst>
          </p:cNvPr>
          <p:cNvSpPr txBox="1"/>
          <p:nvPr/>
        </p:nvSpPr>
        <p:spPr>
          <a:xfrm>
            <a:off x="1186515" y="2482814"/>
            <a:ext cx="4657982" cy="2624562"/>
          </a:xfrm>
          <a:prstGeom prst="rect">
            <a:avLst/>
          </a:prstGeom>
          <a:noFill/>
        </p:spPr>
        <p:txBody>
          <a:bodyPr wrap="square" rtlCol="0">
            <a:spAutoFit/>
          </a:bodyPr>
          <a:lstStyle/>
          <a:p>
            <a:r>
              <a:rPr lang="en-US" sz="2000" b="1" dirty="0">
                <a:latin typeface="Century Gothic" panose="020B0502020202020204" pitchFamily="34" charset="0"/>
              </a:rPr>
              <a:t>Once all your layers’ coordinate systems and cell sizes are the same, you will reclassify your layers on a scale of -1 – 5 based on fire suppression difficulty, with 5 being the most difficult to suppress and -1 actively detracting from fire suppression difficulty. </a:t>
            </a:r>
          </a:p>
        </p:txBody>
      </p:sp>
      <p:sp>
        <p:nvSpPr>
          <p:cNvPr id="4" name="Oval 3">
            <a:extLst>
              <a:ext uri="{FF2B5EF4-FFF2-40B4-BE49-F238E27FC236}">
                <a16:creationId xmlns:a16="http://schemas.microsoft.com/office/drawing/2014/main" id="{76D078ED-3BD7-4567-7CBB-8BDB912C58DB}"/>
              </a:ext>
            </a:extLst>
          </p:cNvPr>
          <p:cNvSpPr/>
          <p:nvPr/>
        </p:nvSpPr>
        <p:spPr>
          <a:xfrm>
            <a:off x="498695" y="1352608"/>
            <a:ext cx="673143" cy="614977"/>
          </a:xfrm>
          <a:prstGeom prst="ellipse">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9EE009-A11D-145D-3043-508A7ACC268D}"/>
              </a:ext>
            </a:extLst>
          </p:cNvPr>
          <p:cNvSpPr txBox="1"/>
          <p:nvPr/>
        </p:nvSpPr>
        <p:spPr>
          <a:xfrm>
            <a:off x="616131" y="1475431"/>
            <a:ext cx="520570" cy="400110"/>
          </a:xfrm>
          <a:prstGeom prst="rect">
            <a:avLst/>
          </a:prstGeom>
          <a:noFill/>
        </p:spPr>
        <p:txBody>
          <a:bodyPr wrap="square" rtlCol="0">
            <a:spAutoFit/>
          </a:bodyPr>
          <a:lstStyle/>
          <a:p>
            <a:r>
              <a:rPr lang="en-US" sz="2000" b="1">
                <a:solidFill>
                  <a:schemeClr val="bg1"/>
                </a:solidFill>
                <a:latin typeface="Century Gothic" panose="020B0502020202020204" pitchFamily="34" charset="0"/>
              </a:rPr>
              <a:t>2b</a:t>
            </a:r>
          </a:p>
        </p:txBody>
      </p:sp>
      <p:sp>
        <p:nvSpPr>
          <p:cNvPr id="22" name="TextBox 21">
            <a:extLst>
              <a:ext uri="{FF2B5EF4-FFF2-40B4-BE49-F238E27FC236}">
                <a16:creationId xmlns:a16="http://schemas.microsoft.com/office/drawing/2014/main" id="{E8984A48-B7E1-55ED-A76A-08C4AABA9906}"/>
              </a:ext>
            </a:extLst>
          </p:cNvPr>
          <p:cNvSpPr txBox="1"/>
          <p:nvPr/>
        </p:nvSpPr>
        <p:spPr>
          <a:xfrm>
            <a:off x="6179835" y="1475431"/>
            <a:ext cx="6297054" cy="369332"/>
          </a:xfrm>
          <a:prstGeom prst="rect">
            <a:avLst/>
          </a:prstGeom>
          <a:noFill/>
        </p:spPr>
        <p:txBody>
          <a:bodyPr wrap="square" rtlCol="0">
            <a:spAutoFit/>
          </a:bodyPr>
          <a:lstStyle/>
          <a:p>
            <a:r>
              <a:rPr lang="en-US">
                <a:latin typeface="Century Gothic" panose="020B0502020202020204" pitchFamily="34" charset="0"/>
              </a:rPr>
              <a:t>Reclassification instructions for </a:t>
            </a:r>
            <a:r>
              <a:rPr lang="en-US" b="1">
                <a:latin typeface="Century Gothic" panose="020B0502020202020204" pitchFamily="34" charset="0"/>
              </a:rPr>
              <a:t>land cover datasets</a:t>
            </a:r>
          </a:p>
        </p:txBody>
      </p:sp>
      <p:pic>
        <p:nvPicPr>
          <p:cNvPr id="6" name="Picture 5">
            <a:extLst>
              <a:ext uri="{FF2B5EF4-FFF2-40B4-BE49-F238E27FC236}">
                <a16:creationId xmlns:a16="http://schemas.microsoft.com/office/drawing/2014/main" id="{BA7984CF-EBDA-3BCC-DF77-59B934CE29E2}"/>
              </a:ext>
            </a:extLst>
          </p:cNvPr>
          <p:cNvPicPr>
            <a:picLocks noChangeAspect="1"/>
          </p:cNvPicPr>
          <p:nvPr/>
        </p:nvPicPr>
        <p:blipFill>
          <a:blip r:embed="rId3"/>
          <a:stretch>
            <a:fillRect/>
          </a:stretch>
        </p:blipFill>
        <p:spPr>
          <a:xfrm>
            <a:off x="7064808" y="2201715"/>
            <a:ext cx="4253942" cy="4299293"/>
          </a:xfrm>
          <a:prstGeom prst="rect">
            <a:avLst/>
          </a:prstGeom>
        </p:spPr>
      </p:pic>
    </p:spTree>
    <p:extLst>
      <p:ext uri="{BB962C8B-B14F-4D97-AF65-F5344CB8AC3E}">
        <p14:creationId xmlns:p14="http://schemas.microsoft.com/office/powerpoint/2010/main" val="2212450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536679" y="-47968"/>
            <a:ext cx="111186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Steps to Calculate SDS in ArcGIS Pro</a:t>
            </a:r>
            <a:endParaRPr lang="en-US"/>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sp>
        <p:nvSpPr>
          <p:cNvPr id="11" name="TextBox 10">
            <a:extLst>
              <a:ext uri="{FF2B5EF4-FFF2-40B4-BE49-F238E27FC236}">
                <a16:creationId xmlns:a16="http://schemas.microsoft.com/office/drawing/2014/main" id="{5FA3A3E8-BBAE-3DA1-22EB-C9A526F9A828}"/>
              </a:ext>
            </a:extLst>
          </p:cNvPr>
          <p:cNvSpPr txBox="1"/>
          <p:nvPr/>
        </p:nvSpPr>
        <p:spPr>
          <a:xfrm>
            <a:off x="1305898" y="1296949"/>
            <a:ext cx="10445499" cy="923330"/>
          </a:xfrm>
          <a:prstGeom prst="rect">
            <a:avLst/>
          </a:prstGeom>
          <a:noFill/>
        </p:spPr>
        <p:txBody>
          <a:bodyPr wrap="square" rtlCol="0">
            <a:spAutoFit/>
          </a:bodyPr>
          <a:lstStyle/>
          <a:p>
            <a:r>
              <a:rPr lang="en-US" b="1" dirty="0">
                <a:latin typeface="Century Gothic" panose="020B0502020202020204" pitchFamily="34" charset="0"/>
              </a:rPr>
              <a:t>Once all your layers’ coordinate systems and cell sizes are the same, you will reclassify your layers on a scale of -1 – 5 based on fire suppression difficulty, with 5 being the most difficult to suppress and -1 actively detracting from fire suppression difficulty. </a:t>
            </a:r>
          </a:p>
        </p:txBody>
      </p:sp>
      <p:sp>
        <p:nvSpPr>
          <p:cNvPr id="4" name="Oval 3">
            <a:extLst>
              <a:ext uri="{FF2B5EF4-FFF2-40B4-BE49-F238E27FC236}">
                <a16:creationId xmlns:a16="http://schemas.microsoft.com/office/drawing/2014/main" id="{76D078ED-3BD7-4567-7CBB-8BDB912C58DB}"/>
              </a:ext>
            </a:extLst>
          </p:cNvPr>
          <p:cNvSpPr/>
          <p:nvPr/>
        </p:nvSpPr>
        <p:spPr>
          <a:xfrm>
            <a:off x="536679" y="1367998"/>
            <a:ext cx="673143" cy="614977"/>
          </a:xfrm>
          <a:prstGeom prst="ellipse">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9EE009-A11D-145D-3043-508A7ACC268D}"/>
              </a:ext>
            </a:extLst>
          </p:cNvPr>
          <p:cNvSpPr txBox="1"/>
          <p:nvPr/>
        </p:nvSpPr>
        <p:spPr>
          <a:xfrm>
            <a:off x="616131" y="1475431"/>
            <a:ext cx="520570" cy="400110"/>
          </a:xfrm>
          <a:prstGeom prst="rect">
            <a:avLst/>
          </a:prstGeom>
          <a:noFill/>
        </p:spPr>
        <p:txBody>
          <a:bodyPr wrap="square" rtlCol="0">
            <a:spAutoFit/>
          </a:bodyPr>
          <a:lstStyle/>
          <a:p>
            <a:r>
              <a:rPr lang="en-US" sz="2000" b="1">
                <a:solidFill>
                  <a:schemeClr val="bg1"/>
                </a:solidFill>
                <a:latin typeface="Century Gothic" panose="020B0502020202020204" pitchFamily="34" charset="0"/>
              </a:rPr>
              <a:t>2c</a:t>
            </a:r>
          </a:p>
        </p:txBody>
      </p:sp>
      <p:sp>
        <p:nvSpPr>
          <p:cNvPr id="22" name="TextBox 21">
            <a:extLst>
              <a:ext uri="{FF2B5EF4-FFF2-40B4-BE49-F238E27FC236}">
                <a16:creationId xmlns:a16="http://schemas.microsoft.com/office/drawing/2014/main" id="{E8984A48-B7E1-55ED-A76A-08C4AABA9906}"/>
              </a:ext>
            </a:extLst>
          </p:cNvPr>
          <p:cNvSpPr txBox="1"/>
          <p:nvPr/>
        </p:nvSpPr>
        <p:spPr>
          <a:xfrm>
            <a:off x="873250" y="2457583"/>
            <a:ext cx="6297054" cy="646331"/>
          </a:xfrm>
          <a:prstGeom prst="rect">
            <a:avLst/>
          </a:prstGeom>
          <a:noFill/>
        </p:spPr>
        <p:txBody>
          <a:bodyPr wrap="square" rtlCol="0">
            <a:spAutoFit/>
          </a:bodyPr>
          <a:lstStyle/>
          <a:p>
            <a:r>
              <a:rPr lang="en-US">
                <a:latin typeface="Century Gothic" panose="020B0502020202020204" pitchFamily="34" charset="0"/>
              </a:rPr>
              <a:t>Reclassification instructions for </a:t>
            </a:r>
            <a:r>
              <a:rPr lang="en-US" b="1">
                <a:latin typeface="Century Gothic" panose="020B0502020202020204" pitchFamily="34" charset="0"/>
              </a:rPr>
              <a:t>layers that detract from suppression difficulty</a:t>
            </a:r>
            <a:r>
              <a:rPr lang="en-US">
                <a:latin typeface="Century Gothic" panose="020B0502020202020204" pitchFamily="34" charset="0"/>
              </a:rPr>
              <a:t>, like </a:t>
            </a:r>
            <a:r>
              <a:rPr lang="en-US" b="1">
                <a:latin typeface="Century Gothic" panose="020B0502020202020204" pitchFamily="34" charset="0"/>
              </a:rPr>
              <a:t>roads</a:t>
            </a:r>
            <a:r>
              <a:rPr lang="en-US">
                <a:latin typeface="Century Gothic" panose="020B0502020202020204" pitchFamily="34" charset="0"/>
              </a:rPr>
              <a:t> or </a:t>
            </a:r>
            <a:r>
              <a:rPr lang="en-US" b="1">
                <a:latin typeface="Century Gothic" panose="020B0502020202020204" pitchFamily="34" charset="0"/>
              </a:rPr>
              <a:t>trails</a:t>
            </a:r>
          </a:p>
        </p:txBody>
      </p:sp>
      <p:sp>
        <p:nvSpPr>
          <p:cNvPr id="9" name="Arrow: Right 8">
            <a:extLst>
              <a:ext uri="{FF2B5EF4-FFF2-40B4-BE49-F238E27FC236}">
                <a16:creationId xmlns:a16="http://schemas.microsoft.com/office/drawing/2014/main" id="{3176B661-5B8E-7656-3C03-1EB289F06ACD}"/>
              </a:ext>
            </a:extLst>
          </p:cNvPr>
          <p:cNvSpPr/>
          <p:nvPr/>
        </p:nvSpPr>
        <p:spPr>
          <a:xfrm>
            <a:off x="5776770" y="4406559"/>
            <a:ext cx="638459" cy="458113"/>
          </a:xfrm>
          <a:prstGeom prst="rightArrow">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329F7D6-FDCD-A5CC-11F8-8C6F6715B9E4}"/>
              </a:ext>
            </a:extLst>
          </p:cNvPr>
          <p:cNvPicPr>
            <a:picLocks noChangeAspect="1"/>
          </p:cNvPicPr>
          <p:nvPr/>
        </p:nvPicPr>
        <p:blipFill>
          <a:blip r:embed="rId3"/>
          <a:stretch>
            <a:fillRect/>
          </a:stretch>
        </p:blipFill>
        <p:spPr>
          <a:xfrm>
            <a:off x="6944314" y="3074940"/>
            <a:ext cx="4807083" cy="3331134"/>
          </a:xfrm>
          <a:prstGeom prst="rect">
            <a:avLst/>
          </a:prstGeom>
        </p:spPr>
      </p:pic>
      <p:pic>
        <p:nvPicPr>
          <p:cNvPr id="14" name="Picture 13">
            <a:extLst>
              <a:ext uri="{FF2B5EF4-FFF2-40B4-BE49-F238E27FC236}">
                <a16:creationId xmlns:a16="http://schemas.microsoft.com/office/drawing/2014/main" id="{E43E9774-40ED-D639-C45B-2F45E376BFC4}"/>
              </a:ext>
            </a:extLst>
          </p:cNvPr>
          <p:cNvPicPr>
            <a:picLocks noChangeAspect="1"/>
          </p:cNvPicPr>
          <p:nvPr/>
        </p:nvPicPr>
        <p:blipFill>
          <a:blip r:embed="rId4"/>
          <a:stretch>
            <a:fillRect/>
          </a:stretch>
        </p:blipFill>
        <p:spPr>
          <a:xfrm>
            <a:off x="1029490" y="3103914"/>
            <a:ext cx="4136049" cy="3456867"/>
          </a:xfrm>
          <a:prstGeom prst="rect">
            <a:avLst/>
          </a:prstGeom>
        </p:spPr>
      </p:pic>
    </p:spTree>
    <p:extLst>
      <p:ext uri="{BB962C8B-B14F-4D97-AF65-F5344CB8AC3E}">
        <p14:creationId xmlns:p14="http://schemas.microsoft.com/office/powerpoint/2010/main" val="396710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536679" y="-47968"/>
            <a:ext cx="111186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Steps to Calculate SDS in ArcGIS Pro</a:t>
            </a:r>
            <a:endParaRPr lang="en-US"/>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sp>
        <p:nvSpPr>
          <p:cNvPr id="11" name="TextBox 10">
            <a:extLst>
              <a:ext uri="{FF2B5EF4-FFF2-40B4-BE49-F238E27FC236}">
                <a16:creationId xmlns:a16="http://schemas.microsoft.com/office/drawing/2014/main" id="{5FA3A3E8-BBAE-3DA1-22EB-C9A526F9A828}"/>
              </a:ext>
            </a:extLst>
          </p:cNvPr>
          <p:cNvSpPr txBox="1"/>
          <p:nvPr/>
        </p:nvSpPr>
        <p:spPr>
          <a:xfrm>
            <a:off x="1289274" y="1330198"/>
            <a:ext cx="10445499" cy="923330"/>
          </a:xfrm>
          <a:prstGeom prst="rect">
            <a:avLst/>
          </a:prstGeom>
          <a:noFill/>
        </p:spPr>
        <p:txBody>
          <a:bodyPr wrap="square" rtlCol="0">
            <a:spAutoFit/>
          </a:bodyPr>
          <a:lstStyle/>
          <a:p>
            <a:r>
              <a:rPr lang="en-US" b="1" dirty="0">
                <a:latin typeface="Century Gothic" panose="020B0502020202020204" pitchFamily="34" charset="0"/>
              </a:rPr>
              <a:t>Once all your layers’ coordinate systems and cell sizes are the same, you will reclassify your layers on a scale of -1 – 5 based on fire suppression difficulty, with 5 being the most difficult to suppress and -1 actively detracting from fire suppression difficulty. </a:t>
            </a:r>
          </a:p>
        </p:txBody>
      </p:sp>
      <p:sp>
        <p:nvSpPr>
          <p:cNvPr id="4" name="Oval 3">
            <a:extLst>
              <a:ext uri="{FF2B5EF4-FFF2-40B4-BE49-F238E27FC236}">
                <a16:creationId xmlns:a16="http://schemas.microsoft.com/office/drawing/2014/main" id="{76D078ED-3BD7-4567-7CBB-8BDB912C58DB}"/>
              </a:ext>
            </a:extLst>
          </p:cNvPr>
          <p:cNvSpPr/>
          <p:nvPr/>
        </p:nvSpPr>
        <p:spPr>
          <a:xfrm>
            <a:off x="536679" y="1367998"/>
            <a:ext cx="673143" cy="614977"/>
          </a:xfrm>
          <a:prstGeom prst="ellipse">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9EE009-A11D-145D-3043-508A7ACC268D}"/>
              </a:ext>
            </a:extLst>
          </p:cNvPr>
          <p:cNvSpPr txBox="1"/>
          <p:nvPr/>
        </p:nvSpPr>
        <p:spPr>
          <a:xfrm>
            <a:off x="612965" y="1490914"/>
            <a:ext cx="520570" cy="400110"/>
          </a:xfrm>
          <a:prstGeom prst="rect">
            <a:avLst/>
          </a:prstGeom>
          <a:noFill/>
        </p:spPr>
        <p:txBody>
          <a:bodyPr wrap="square" rtlCol="0">
            <a:spAutoFit/>
          </a:bodyPr>
          <a:lstStyle/>
          <a:p>
            <a:r>
              <a:rPr lang="en-US" sz="2000" b="1">
                <a:solidFill>
                  <a:schemeClr val="bg1"/>
                </a:solidFill>
                <a:latin typeface="Century Gothic" panose="020B0502020202020204" pitchFamily="34" charset="0"/>
              </a:rPr>
              <a:t>2c</a:t>
            </a:r>
          </a:p>
        </p:txBody>
      </p:sp>
      <p:sp>
        <p:nvSpPr>
          <p:cNvPr id="16" name="Arrow: Right 15">
            <a:extLst>
              <a:ext uri="{FF2B5EF4-FFF2-40B4-BE49-F238E27FC236}">
                <a16:creationId xmlns:a16="http://schemas.microsoft.com/office/drawing/2014/main" id="{2D441A2E-326E-F000-F71F-E63B8C6B768B}"/>
              </a:ext>
            </a:extLst>
          </p:cNvPr>
          <p:cNvSpPr/>
          <p:nvPr/>
        </p:nvSpPr>
        <p:spPr>
          <a:xfrm>
            <a:off x="5610260" y="4231299"/>
            <a:ext cx="638459" cy="458113"/>
          </a:xfrm>
          <a:prstGeom prst="rightArrow">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984A48-B7E1-55ED-A76A-08C4AABA9906}"/>
              </a:ext>
            </a:extLst>
          </p:cNvPr>
          <p:cNvSpPr txBox="1"/>
          <p:nvPr/>
        </p:nvSpPr>
        <p:spPr>
          <a:xfrm>
            <a:off x="873250" y="2457583"/>
            <a:ext cx="6297054" cy="646331"/>
          </a:xfrm>
          <a:prstGeom prst="rect">
            <a:avLst/>
          </a:prstGeom>
          <a:noFill/>
        </p:spPr>
        <p:txBody>
          <a:bodyPr wrap="square" rtlCol="0">
            <a:spAutoFit/>
          </a:bodyPr>
          <a:lstStyle/>
          <a:p>
            <a:r>
              <a:rPr lang="en-US">
                <a:latin typeface="Century Gothic" panose="020B0502020202020204" pitchFamily="34" charset="0"/>
              </a:rPr>
              <a:t>Reclassification instructions for </a:t>
            </a:r>
            <a:r>
              <a:rPr lang="en-US" b="1">
                <a:latin typeface="Century Gothic" panose="020B0502020202020204" pitchFamily="34" charset="0"/>
              </a:rPr>
              <a:t>layers that detract from suppression difficulty</a:t>
            </a:r>
            <a:r>
              <a:rPr lang="en-US">
                <a:latin typeface="Century Gothic" panose="020B0502020202020204" pitchFamily="34" charset="0"/>
              </a:rPr>
              <a:t>, like </a:t>
            </a:r>
            <a:r>
              <a:rPr lang="en-US" b="1">
                <a:latin typeface="Century Gothic" panose="020B0502020202020204" pitchFamily="34" charset="0"/>
              </a:rPr>
              <a:t>roads</a:t>
            </a:r>
            <a:r>
              <a:rPr lang="en-US">
                <a:latin typeface="Century Gothic" panose="020B0502020202020204" pitchFamily="34" charset="0"/>
              </a:rPr>
              <a:t> or </a:t>
            </a:r>
            <a:r>
              <a:rPr lang="en-US" b="1">
                <a:latin typeface="Century Gothic" panose="020B0502020202020204" pitchFamily="34" charset="0"/>
              </a:rPr>
              <a:t>trails</a:t>
            </a:r>
          </a:p>
        </p:txBody>
      </p:sp>
      <p:pic>
        <p:nvPicPr>
          <p:cNvPr id="6" name="Picture 5">
            <a:extLst>
              <a:ext uri="{FF2B5EF4-FFF2-40B4-BE49-F238E27FC236}">
                <a16:creationId xmlns:a16="http://schemas.microsoft.com/office/drawing/2014/main" id="{740AAC66-639A-33F2-0E83-99C9B5A5E2C6}"/>
              </a:ext>
            </a:extLst>
          </p:cNvPr>
          <p:cNvPicPr>
            <a:picLocks noChangeAspect="1"/>
          </p:cNvPicPr>
          <p:nvPr/>
        </p:nvPicPr>
        <p:blipFill>
          <a:blip r:embed="rId3"/>
          <a:stretch>
            <a:fillRect/>
          </a:stretch>
        </p:blipFill>
        <p:spPr>
          <a:xfrm>
            <a:off x="873250" y="3154916"/>
            <a:ext cx="4072736" cy="3177436"/>
          </a:xfrm>
          <a:prstGeom prst="rect">
            <a:avLst/>
          </a:prstGeom>
        </p:spPr>
      </p:pic>
      <p:pic>
        <p:nvPicPr>
          <p:cNvPr id="8" name="Picture 7">
            <a:extLst>
              <a:ext uri="{FF2B5EF4-FFF2-40B4-BE49-F238E27FC236}">
                <a16:creationId xmlns:a16="http://schemas.microsoft.com/office/drawing/2014/main" id="{073671B4-532F-E1E4-6DB1-02E05D6E8896}"/>
              </a:ext>
            </a:extLst>
          </p:cNvPr>
          <p:cNvPicPr>
            <a:picLocks noChangeAspect="1"/>
          </p:cNvPicPr>
          <p:nvPr/>
        </p:nvPicPr>
        <p:blipFill>
          <a:blip r:embed="rId4"/>
          <a:stretch>
            <a:fillRect/>
          </a:stretch>
        </p:blipFill>
        <p:spPr>
          <a:xfrm>
            <a:off x="6912992" y="2790959"/>
            <a:ext cx="4405757" cy="3598809"/>
          </a:xfrm>
          <a:prstGeom prst="rect">
            <a:avLst/>
          </a:prstGeom>
        </p:spPr>
      </p:pic>
    </p:spTree>
    <p:extLst>
      <p:ext uri="{BB962C8B-B14F-4D97-AF65-F5344CB8AC3E}">
        <p14:creationId xmlns:p14="http://schemas.microsoft.com/office/powerpoint/2010/main" val="808460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6" name="Picture 35" descr="A volcano erupting at night&#10;&#10;Description automatically generated">
            <a:extLst>
              <a:ext uri="{FF2B5EF4-FFF2-40B4-BE49-F238E27FC236}">
                <a16:creationId xmlns:a16="http://schemas.microsoft.com/office/drawing/2014/main" id="{C8450566-7C8E-93DB-66EA-66CC04B4E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635" y="1740525"/>
            <a:ext cx="6408885" cy="4806663"/>
          </a:xfrm>
          <a:prstGeom prst="rect">
            <a:avLst/>
          </a:prstGeom>
        </p:spPr>
      </p:pic>
      <p:sp>
        <p:nvSpPr>
          <p:cNvPr id="2" name="TextBox 1">
            <a:extLst>
              <a:ext uri="{FF2B5EF4-FFF2-40B4-BE49-F238E27FC236}">
                <a16:creationId xmlns:a16="http://schemas.microsoft.com/office/drawing/2014/main" id="{C519CC48-7819-6029-5A83-0702E291545A}"/>
              </a:ext>
            </a:extLst>
          </p:cNvPr>
          <p:cNvSpPr txBox="1"/>
          <p:nvPr/>
        </p:nvSpPr>
        <p:spPr>
          <a:xfrm>
            <a:off x="536679" y="-47968"/>
            <a:ext cx="111186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Steps to Calculate SDS in ArcGIS Pro</a:t>
            </a:r>
            <a:endParaRPr lang="en-US"/>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sp>
        <p:nvSpPr>
          <p:cNvPr id="4" name="Oval 3">
            <a:extLst>
              <a:ext uri="{FF2B5EF4-FFF2-40B4-BE49-F238E27FC236}">
                <a16:creationId xmlns:a16="http://schemas.microsoft.com/office/drawing/2014/main" id="{76D078ED-3BD7-4567-7CBB-8BDB912C58DB}"/>
              </a:ext>
            </a:extLst>
          </p:cNvPr>
          <p:cNvSpPr/>
          <p:nvPr/>
        </p:nvSpPr>
        <p:spPr>
          <a:xfrm>
            <a:off x="4716952" y="921528"/>
            <a:ext cx="673143" cy="614977"/>
          </a:xfrm>
          <a:prstGeom prst="ellipse">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9EE009-A11D-145D-3043-508A7ACC268D}"/>
              </a:ext>
            </a:extLst>
          </p:cNvPr>
          <p:cNvSpPr txBox="1"/>
          <p:nvPr/>
        </p:nvSpPr>
        <p:spPr>
          <a:xfrm>
            <a:off x="4881425" y="1028961"/>
            <a:ext cx="520570" cy="400110"/>
          </a:xfrm>
          <a:prstGeom prst="rect">
            <a:avLst/>
          </a:prstGeom>
          <a:noFill/>
        </p:spPr>
        <p:txBody>
          <a:bodyPr wrap="square" rtlCol="0">
            <a:spAutoFit/>
          </a:bodyPr>
          <a:lstStyle/>
          <a:p>
            <a:r>
              <a:rPr lang="en-US" sz="2000" b="1">
                <a:solidFill>
                  <a:schemeClr val="bg1"/>
                </a:solidFill>
                <a:latin typeface="Century Gothic" panose="020B0502020202020204" pitchFamily="34" charset="0"/>
              </a:rPr>
              <a:t>3</a:t>
            </a:r>
          </a:p>
        </p:txBody>
      </p:sp>
      <p:sp>
        <p:nvSpPr>
          <p:cNvPr id="7" name="TextBox 6">
            <a:extLst>
              <a:ext uri="{FF2B5EF4-FFF2-40B4-BE49-F238E27FC236}">
                <a16:creationId xmlns:a16="http://schemas.microsoft.com/office/drawing/2014/main" id="{422BEE5E-9DF5-A5B4-432D-67DAF3FF667F}"/>
              </a:ext>
            </a:extLst>
          </p:cNvPr>
          <p:cNvSpPr txBox="1"/>
          <p:nvPr/>
        </p:nvSpPr>
        <p:spPr>
          <a:xfrm>
            <a:off x="5401995" y="868841"/>
            <a:ext cx="5942241" cy="1015663"/>
          </a:xfrm>
          <a:prstGeom prst="rect">
            <a:avLst/>
          </a:prstGeom>
          <a:noFill/>
        </p:spPr>
        <p:txBody>
          <a:bodyPr wrap="square" rtlCol="0">
            <a:spAutoFit/>
          </a:bodyPr>
          <a:lstStyle/>
          <a:p>
            <a:r>
              <a:rPr lang="en-US" sz="2000" b="1">
                <a:latin typeface="Century Gothic" panose="020B0502020202020204" pitchFamily="34" charset="0"/>
              </a:rPr>
              <a:t>Use Weighted Sum to weight and add all your inputs together to create the Suppression Difficulty Score</a:t>
            </a:r>
          </a:p>
        </p:txBody>
      </p:sp>
      <p:pic>
        <p:nvPicPr>
          <p:cNvPr id="10" name="Picture 9">
            <a:extLst>
              <a:ext uri="{FF2B5EF4-FFF2-40B4-BE49-F238E27FC236}">
                <a16:creationId xmlns:a16="http://schemas.microsoft.com/office/drawing/2014/main" id="{9DEA92B9-F2C6-AAB6-E42B-73DB9C3EC17F}"/>
              </a:ext>
            </a:extLst>
          </p:cNvPr>
          <p:cNvPicPr>
            <a:picLocks noChangeAspect="1"/>
          </p:cNvPicPr>
          <p:nvPr/>
        </p:nvPicPr>
        <p:blipFill>
          <a:blip r:embed="rId4"/>
          <a:stretch>
            <a:fillRect/>
          </a:stretch>
        </p:blipFill>
        <p:spPr>
          <a:xfrm>
            <a:off x="999021" y="1376672"/>
            <a:ext cx="2899492" cy="5020016"/>
          </a:xfrm>
          <a:prstGeom prst="rect">
            <a:avLst/>
          </a:prstGeom>
        </p:spPr>
      </p:pic>
      <p:sp>
        <p:nvSpPr>
          <p:cNvPr id="12" name="Arrow: Right 11">
            <a:extLst>
              <a:ext uri="{FF2B5EF4-FFF2-40B4-BE49-F238E27FC236}">
                <a16:creationId xmlns:a16="http://schemas.microsoft.com/office/drawing/2014/main" id="{9BA5CC69-DE6B-AA0C-059D-34226597FF3A}"/>
              </a:ext>
            </a:extLst>
          </p:cNvPr>
          <p:cNvSpPr/>
          <p:nvPr/>
        </p:nvSpPr>
        <p:spPr>
          <a:xfrm>
            <a:off x="4094328" y="3429000"/>
            <a:ext cx="1295767" cy="692624"/>
          </a:xfrm>
          <a:prstGeom prst="rightArrow">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F9B49DE-22AE-7C0E-DBD3-666DFEF8D89C}"/>
              </a:ext>
            </a:extLst>
          </p:cNvPr>
          <p:cNvSpPr/>
          <p:nvPr/>
        </p:nvSpPr>
        <p:spPr>
          <a:xfrm>
            <a:off x="9326190" y="1675570"/>
            <a:ext cx="2329131" cy="934527"/>
          </a:xfrm>
          <a:prstGeom prst="roundRect">
            <a:avLst/>
          </a:prstGeom>
          <a:no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2">
                    <a:lumMod val="50000"/>
                  </a:schemeClr>
                </a:solidFill>
                <a:latin typeface="Century Gothic"/>
                <a:ea typeface="Calibri"/>
                <a:cs typeface="Calibri"/>
              </a:rPr>
              <a:t>Suppression Difficulty Score (SDS)</a:t>
            </a:r>
          </a:p>
        </p:txBody>
      </p:sp>
      <p:grpSp>
        <p:nvGrpSpPr>
          <p:cNvPr id="14" name="Group 13">
            <a:extLst>
              <a:ext uri="{FF2B5EF4-FFF2-40B4-BE49-F238E27FC236}">
                <a16:creationId xmlns:a16="http://schemas.microsoft.com/office/drawing/2014/main" id="{3024E5AA-203C-DE7D-DEC5-BD1AAF83221B}"/>
              </a:ext>
            </a:extLst>
          </p:cNvPr>
          <p:cNvGrpSpPr/>
          <p:nvPr/>
        </p:nvGrpSpPr>
        <p:grpSpPr>
          <a:xfrm>
            <a:off x="6306716" y="5290822"/>
            <a:ext cx="372103" cy="678134"/>
            <a:chOff x="5250623" y="4566224"/>
            <a:chExt cx="656409" cy="1094163"/>
          </a:xfrm>
        </p:grpSpPr>
        <p:pic>
          <p:nvPicPr>
            <p:cNvPr id="15" name="Graphic 14" descr="Direction outline">
              <a:extLst>
                <a:ext uri="{FF2B5EF4-FFF2-40B4-BE49-F238E27FC236}">
                  <a16:creationId xmlns:a16="http://schemas.microsoft.com/office/drawing/2014/main" id="{20DA87BE-B009-EB75-8137-BA83A4E231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272843" y="5026197"/>
              <a:ext cx="611970" cy="656409"/>
            </a:xfrm>
            <a:prstGeom prst="rect">
              <a:avLst/>
            </a:prstGeom>
          </p:spPr>
        </p:pic>
        <p:sp>
          <p:nvSpPr>
            <p:cNvPr id="17" name="TextBox 3">
              <a:extLst>
                <a:ext uri="{FF2B5EF4-FFF2-40B4-BE49-F238E27FC236}">
                  <a16:creationId xmlns:a16="http://schemas.microsoft.com/office/drawing/2014/main" id="{C1D6CCC6-37DF-12BB-575F-B1FE0AFB6A11}"/>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dirty="0">
                  <a:latin typeface="Century Gothic"/>
                  <a:cs typeface="Calibri"/>
                </a:rPr>
                <a:t>N</a:t>
              </a:r>
              <a:endParaRPr lang="en-US" sz="1400" b="1" dirty="0">
                <a:latin typeface="Century Gothic"/>
              </a:endParaRPr>
            </a:p>
          </p:txBody>
        </p:sp>
      </p:grpSp>
      <p:grpSp>
        <p:nvGrpSpPr>
          <p:cNvPr id="18" name="Group 17">
            <a:extLst>
              <a:ext uri="{FF2B5EF4-FFF2-40B4-BE49-F238E27FC236}">
                <a16:creationId xmlns:a16="http://schemas.microsoft.com/office/drawing/2014/main" id="{016D108B-E004-093B-A5A7-49B9D53BD337}"/>
              </a:ext>
            </a:extLst>
          </p:cNvPr>
          <p:cNvGrpSpPr/>
          <p:nvPr/>
        </p:nvGrpSpPr>
        <p:grpSpPr>
          <a:xfrm>
            <a:off x="6275906" y="5911642"/>
            <a:ext cx="1930218" cy="278148"/>
            <a:chOff x="7930617" y="5128154"/>
            <a:chExt cx="1930218" cy="278148"/>
          </a:xfrm>
        </p:grpSpPr>
        <p:grpSp>
          <p:nvGrpSpPr>
            <p:cNvPr id="19" name="Group 18">
              <a:extLst>
                <a:ext uri="{FF2B5EF4-FFF2-40B4-BE49-F238E27FC236}">
                  <a16:creationId xmlns:a16="http://schemas.microsoft.com/office/drawing/2014/main" id="{F79A68C0-327D-5263-48B6-1DBA9AB1A0C7}"/>
                </a:ext>
              </a:extLst>
            </p:cNvPr>
            <p:cNvGrpSpPr/>
            <p:nvPr/>
          </p:nvGrpSpPr>
          <p:grpSpPr>
            <a:xfrm>
              <a:off x="8042508" y="5312329"/>
              <a:ext cx="1309417" cy="93973"/>
              <a:chOff x="8042508" y="5312329"/>
              <a:chExt cx="1309417" cy="93973"/>
            </a:xfrm>
          </p:grpSpPr>
          <p:grpSp>
            <p:nvGrpSpPr>
              <p:cNvPr id="25" name="Group 24">
                <a:extLst>
                  <a:ext uri="{FF2B5EF4-FFF2-40B4-BE49-F238E27FC236}">
                    <a16:creationId xmlns:a16="http://schemas.microsoft.com/office/drawing/2014/main" id="{ECF64A50-9BA5-3517-FE02-3698C7ED1183}"/>
                  </a:ext>
                </a:extLst>
              </p:cNvPr>
              <p:cNvGrpSpPr/>
              <p:nvPr/>
            </p:nvGrpSpPr>
            <p:grpSpPr>
              <a:xfrm>
                <a:off x="8042508" y="5320186"/>
                <a:ext cx="1309417" cy="86116"/>
                <a:chOff x="8042508" y="5320186"/>
                <a:chExt cx="1309417" cy="86116"/>
              </a:xfrm>
            </p:grpSpPr>
            <p:cxnSp>
              <p:nvCxnSpPr>
                <p:cNvPr id="27" name="Straight Arrow Connector 26">
                  <a:extLst>
                    <a:ext uri="{FF2B5EF4-FFF2-40B4-BE49-F238E27FC236}">
                      <a16:creationId xmlns:a16="http://schemas.microsoft.com/office/drawing/2014/main" id="{BF53026B-427C-8710-0234-BBD4829B886E}"/>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8C7EEF1-6ED7-4F35-F783-CECA45A28ED5}"/>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0FE0F0-2403-2696-3CE5-E415E57D303D}"/>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1A3A7E6-AACA-5DA3-40C1-BA3F00A1AFE0}"/>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40023CD6-9A44-C96C-C717-D1B6E4ACF1AE}"/>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3">
              <a:extLst>
                <a:ext uri="{FF2B5EF4-FFF2-40B4-BE49-F238E27FC236}">
                  <a16:creationId xmlns:a16="http://schemas.microsoft.com/office/drawing/2014/main" id="{04665BA6-2E29-0C0C-7535-B695304C3419}"/>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21" name="TextBox 4">
              <a:extLst>
                <a:ext uri="{FF2B5EF4-FFF2-40B4-BE49-F238E27FC236}">
                  <a16:creationId xmlns:a16="http://schemas.microsoft.com/office/drawing/2014/main" id="{54AA4EBF-586B-777E-DE44-9F83F5D48003}"/>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2.5</a:t>
              </a:r>
            </a:p>
          </p:txBody>
        </p:sp>
        <p:sp>
          <p:nvSpPr>
            <p:cNvPr id="23" name="TextBox 5">
              <a:extLst>
                <a:ext uri="{FF2B5EF4-FFF2-40B4-BE49-F238E27FC236}">
                  <a16:creationId xmlns:a16="http://schemas.microsoft.com/office/drawing/2014/main" id="{FFDC1B16-B6E2-6036-9829-B6DC5F45E3EE}"/>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a:t>
              </a:r>
            </a:p>
          </p:txBody>
        </p:sp>
        <p:sp>
          <p:nvSpPr>
            <p:cNvPr id="24" name="TextBox 6">
              <a:extLst>
                <a:ext uri="{FF2B5EF4-FFF2-40B4-BE49-F238E27FC236}">
                  <a16:creationId xmlns:a16="http://schemas.microsoft.com/office/drawing/2014/main" id="{74E5539F-6572-B07E-FEF3-E93C02C275F6}"/>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10 Miles</a:t>
              </a:r>
            </a:p>
          </p:txBody>
        </p:sp>
      </p:grpSp>
      <p:sp>
        <p:nvSpPr>
          <p:cNvPr id="31" name="TextBox 30">
            <a:extLst>
              <a:ext uri="{FF2B5EF4-FFF2-40B4-BE49-F238E27FC236}">
                <a16:creationId xmlns:a16="http://schemas.microsoft.com/office/drawing/2014/main" id="{4607849B-2F4A-7C82-18E3-B8F06FA3B35B}"/>
              </a:ext>
            </a:extLst>
          </p:cNvPr>
          <p:cNvSpPr txBox="1"/>
          <p:nvPr/>
        </p:nvSpPr>
        <p:spPr>
          <a:xfrm>
            <a:off x="5374751" y="6303227"/>
            <a:ext cx="5360182" cy="307777"/>
          </a:xfrm>
          <a:prstGeom prst="rect">
            <a:avLst/>
          </a:prstGeom>
          <a:noFill/>
        </p:spPr>
        <p:txBody>
          <a:bodyPr wrap="square" lIns="91440" tIns="45720" rIns="91440" bIns="45720" anchor="t">
            <a:spAutoFit/>
          </a:bodyPr>
          <a:lstStyle/>
          <a:p>
            <a:r>
              <a:rPr lang="en-US" sz="1400">
                <a:latin typeface="Century Gothic"/>
                <a:ea typeface="+mn-lt"/>
                <a:cs typeface="+mn-lt"/>
              </a:rPr>
              <a:t>Sources: ECOSTRESS, </a:t>
            </a:r>
            <a:r>
              <a:rPr lang="en-US" sz="1400" err="1">
                <a:latin typeface="Century Gothic"/>
                <a:ea typeface="+mn-lt"/>
                <a:cs typeface="+mn-lt"/>
              </a:rPr>
              <a:t>AppEARS</a:t>
            </a:r>
            <a:endParaRPr lang="en-US" sz="1400">
              <a:latin typeface="Century Gothic"/>
            </a:endParaRPr>
          </a:p>
        </p:txBody>
      </p:sp>
      <p:sp>
        <p:nvSpPr>
          <p:cNvPr id="32" name="Rectangle: Rounded Corners 31">
            <a:extLst>
              <a:ext uri="{FF2B5EF4-FFF2-40B4-BE49-F238E27FC236}">
                <a16:creationId xmlns:a16="http://schemas.microsoft.com/office/drawing/2014/main" id="{C9E37409-44D7-8510-39D8-38117A395164}"/>
              </a:ext>
            </a:extLst>
          </p:cNvPr>
          <p:cNvSpPr/>
          <p:nvPr/>
        </p:nvSpPr>
        <p:spPr>
          <a:xfrm>
            <a:off x="5374751" y="5091444"/>
            <a:ext cx="899307" cy="1094356"/>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A4F761B-6FA6-6B3C-DBCF-C2213C4C78FC}"/>
              </a:ext>
            </a:extLst>
          </p:cNvPr>
          <p:cNvSpPr txBox="1"/>
          <p:nvPr/>
        </p:nvSpPr>
        <p:spPr>
          <a:xfrm>
            <a:off x="5352001" y="5091444"/>
            <a:ext cx="922057" cy="276999"/>
          </a:xfrm>
          <a:prstGeom prst="rect">
            <a:avLst/>
          </a:prstGeom>
          <a:noFill/>
        </p:spPr>
        <p:txBody>
          <a:bodyPr wrap="square" rtlCol="0">
            <a:spAutoFit/>
          </a:bodyPr>
          <a:lstStyle/>
          <a:p>
            <a:r>
              <a:rPr lang="en-US" sz="1200">
                <a:solidFill>
                  <a:srgbClr val="C13E2D"/>
                </a:solidFill>
                <a:latin typeface="Century Gothic" panose="020B0502020202020204" pitchFamily="34" charset="0"/>
              </a:rPr>
              <a:t>SDS</a:t>
            </a:r>
          </a:p>
        </p:txBody>
      </p:sp>
      <p:sp>
        <p:nvSpPr>
          <p:cNvPr id="34" name="TextBox 33">
            <a:extLst>
              <a:ext uri="{FF2B5EF4-FFF2-40B4-BE49-F238E27FC236}">
                <a16:creationId xmlns:a16="http://schemas.microsoft.com/office/drawing/2014/main" id="{0B7D4C10-9B8C-D72A-C658-E59294954AED}"/>
              </a:ext>
            </a:extLst>
          </p:cNvPr>
          <p:cNvSpPr txBox="1"/>
          <p:nvPr/>
        </p:nvSpPr>
        <p:spPr>
          <a:xfrm>
            <a:off x="5737166" y="5385586"/>
            <a:ext cx="308650" cy="646331"/>
          </a:xfrm>
          <a:prstGeom prst="rect">
            <a:avLst/>
          </a:prstGeom>
          <a:noFill/>
        </p:spPr>
        <p:txBody>
          <a:bodyPr wrap="square" rtlCol="0">
            <a:spAutoFit/>
          </a:bodyPr>
          <a:lstStyle/>
          <a:p>
            <a:r>
              <a:rPr lang="en-US" sz="1200" dirty="0">
                <a:solidFill>
                  <a:schemeClr val="accent2">
                    <a:lumMod val="50000"/>
                  </a:schemeClr>
                </a:solidFill>
                <a:latin typeface="Century Gothic" panose="020B0502020202020204" pitchFamily="34" charset="0"/>
              </a:rPr>
              <a:t>4</a:t>
            </a:r>
          </a:p>
          <a:p>
            <a:endParaRPr lang="en-US" sz="1200" dirty="0">
              <a:solidFill>
                <a:schemeClr val="accent2">
                  <a:lumMod val="50000"/>
                </a:schemeClr>
              </a:solidFill>
              <a:latin typeface="Century Gothic" panose="020B0502020202020204" pitchFamily="34" charset="0"/>
            </a:endParaRPr>
          </a:p>
          <a:p>
            <a:r>
              <a:rPr lang="en-US" sz="1200" dirty="0">
                <a:solidFill>
                  <a:schemeClr val="accent2">
                    <a:lumMod val="50000"/>
                  </a:schemeClr>
                </a:solidFill>
                <a:latin typeface="Century Gothic" panose="020B0502020202020204" pitchFamily="34" charset="0"/>
              </a:rPr>
              <a:t>0</a:t>
            </a:r>
          </a:p>
        </p:txBody>
      </p:sp>
      <p:pic>
        <p:nvPicPr>
          <p:cNvPr id="35" name="Picture 34">
            <a:extLst>
              <a:ext uri="{FF2B5EF4-FFF2-40B4-BE49-F238E27FC236}">
                <a16:creationId xmlns:a16="http://schemas.microsoft.com/office/drawing/2014/main" id="{B5069022-0614-3DDD-3B15-E18422EC2E35}"/>
              </a:ext>
            </a:extLst>
          </p:cNvPr>
          <p:cNvPicPr>
            <a:picLocks noChangeAspect="1"/>
          </p:cNvPicPr>
          <p:nvPr/>
        </p:nvPicPr>
        <p:blipFill>
          <a:blip r:embed="rId7"/>
          <a:stretch>
            <a:fillRect/>
          </a:stretch>
        </p:blipFill>
        <p:spPr>
          <a:xfrm>
            <a:off x="5451571" y="5427157"/>
            <a:ext cx="222433" cy="550229"/>
          </a:xfrm>
          <a:prstGeom prst="rect">
            <a:avLst/>
          </a:prstGeom>
        </p:spPr>
      </p:pic>
      <mc:AlternateContent xmlns:mc="http://schemas.openxmlformats.org/markup-compatibility/2006" xmlns:p14="http://schemas.microsoft.com/office/powerpoint/2010/main">
        <mc:Choice Requires="p14">
          <p:contentPart p14:bwMode="auto" r:id="rId8">
            <p14:nvContentPartPr>
              <p14:cNvPr id="37" name="Ink 36">
                <a:extLst>
                  <a:ext uri="{FF2B5EF4-FFF2-40B4-BE49-F238E27FC236}">
                    <a16:creationId xmlns:a16="http://schemas.microsoft.com/office/drawing/2014/main" id="{8CA2503C-E7D4-983B-A0C5-94800E6BA455}"/>
                  </a:ext>
                </a:extLst>
              </p14:cNvPr>
              <p14:cNvContentPartPr/>
              <p14:nvPr/>
            </p14:nvContentPartPr>
            <p14:xfrm>
              <a:off x="1054662" y="1924172"/>
              <a:ext cx="729360" cy="30960"/>
            </p14:xfrm>
          </p:contentPart>
        </mc:Choice>
        <mc:Fallback xmlns="">
          <p:pic>
            <p:nvPicPr>
              <p:cNvPr id="37" name="Ink 36">
                <a:extLst>
                  <a:ext uri="{FF2B5EF4-FFF2-40B4-BE49-F238E27FC236}">
                    <a16:creationId xmlns:a16="http://schemas.microsoft.com/office/drawing/2014/main" id="{8CA2503C-E7D4-983B-A0C5-94800E6BA455}"/>
                  </a:ext>
                </a:extLst>
              </p:cNvPr>
              <p:cNvPicPr/>
              <p:nvPr/>
            </p:nvPicPr>
            <p:blipFill>
              <a:blip r:embed="rId9"/>
              <a:stretch>
                <a:fillRect/>
              </a:stretch>
            </p:blipFill>
            <p:spPr>
              <a:xfrm>
                <a:off x="1000662" y="1816172"/>
                <a:ext cx="837000" cy="246600"/>
              </a:xfrm>
              <a:prstGeom prst="rect">
                <a:avLst/>
              </a:prstGeom>
            </p:spPr>
          </p:pic>
        </mc:Fallback>
      </mc:AlternateContent>
    </p:spTree>
    <p:extLst>
      <p:ext uri="{BB962C8B-B14F-4D97-AF65-F5344CB8AC3E}">
        <p14:creationId xmlns:p14="http://schemas.microsoft.com/office/powerpoint/2010/main" val="3890088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creenshot of a map&#10;&#10;Description automatically generated">
            <a:extLst>
              <a:ext uri="{FF2B5EF4-FFF2-40B4-BE49-F238E27FC236}">
                <a16:creationId xmlns:a16="http://schemas.microsoft.com/office/drawing/2014/main" id="{9A476B6E-09CC-DF07-3A4D-398B785CE353}"/>
              </a:ext>
            </a:extLst>
          </p:cNvPr>
          <p:cNvPicPr>
            <a:picLocks noChangeAspect="1"/>
          </p:cNvPicPr>
          <p:nvPr/>
        </p:nvPicPr>
        <p:blipFill rotWithShape="1">
          <a:blip r:embed="rId3"/>
          <a:srcRect l="1773" t="1627" r="1099" b="33960"/>
          <a:stretch/>
        </p:blipFill>
        <p:spPr>
          <a:xfrm>
            <a:off x="6091791" y="311427"/>
            <a:ext cx="5544959" cy="5682674"/>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3624CC6A-2618-4034-BACA-9AA3CD435DF1}"/>
              </a:ext>
            </a:extLst>
          </p:cNvPr>
          <p:cNvSpPr txBox="1">
            <a:spLocks/>
          </p:cNvSpPr>
          <p:nvPr/>
        </p:nvSpPr>
        <p:spPr>
          <a:xfrm>
            <a:off x="92529" y="219840"/>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panose="020F0302020204030204"/>
              </a:rPr>
              <a:t>STUDY AREA &amp; PERIOD</a:t>
            </a:r>
          </a:p>
        </p:txBody>
      </p:sp>
      <p:pic>
        <p:nvPicPr>
          <p:cNvPr id="3" name="Picture 3" descr="Map&#10;&#10;Description automatically generated">
            <a:extLst>
              <a:ext uri="{FF2B5EF4-FFF2-40B4-BE49-F238E27FC236}">
                <a16:creationId xmlns:a16="http://schemas.microsoft.com/office/drawing/2014/main" id="{02594E15-EB28-E08D-B36F-55FF78B28AC3}"/>
              </a:ext>
            </a:extLst>
          </p:cNvPr>
          <p:cNvPicPr>
            <a:picLocks noChangeAspect="1"/>
          </p:cNvPicPr>
          <p:nvPr/>
        </p:nvPicPr>
        <p:blipFill>
          <a:blip r:embed="rId4"/>
          <a:stretch>
            <a:fillRect/>
          </a:stretch>
        </p:blipFill>
        <p:spPr>
          <a:xfrm>
            <a:off x="1021667" y="3087314"/>
            <a:ext cx="2852393" cy="2759448"/>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AFCA2075-B476-CA3D-9B9E-506AA9360F87}"/>
              </a:ext>
            </a:extLst>
          </p:cNvPr>
          <p:cNvCxnSpPr/>
          <p:nvPr/>
        </p:nvCxnSpPr>
        <p:spPr>
          <a:xfrm flipV="1">
            <a:off x="1614860" y="349613"/>
            <a:ext cx="4444375" cy="3868947"/>
          </a:xfrm>
          <a:prstGeom prst="straightConnector1">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7FA319C-FC9F-1CE0-FF43-9D3FE359DC6F}"/>
              </a:ext>
            </a:extLst>
          </p:cNvPr>
          <p:cNvCxnSpPr/>
          <p:nvPr/>
        </p:nvCxnSpPr>
        <p:spPr>
          <a:xfrm>
            <a:off x="1629586" y="4457308"/>
            <a:ext cx="4443560" cy="1494774"/>
          </a:xfrm>
          <a:prstGeom prst="straightConnector1">
            <a:avLst/>
          </a:prstGeom>
          <a:ln w="12700">
            <a:solidFill>
              <a:srgbClr val="C13E2D"/>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73A493D3-D4BA-2BB2-0650-43BA3CDA6C5B}"/>
              </a:ext>
            </a:extLst>
          </p:cNvPr>
          <p:cNvSpPr/>
          <p:nvPr/>
        </p:nvSpPr>
        <p:spPr>
          <a:xfrm>
            <a:off x="996892" y="987613"/>
            <a:ext cx="2786742" cy="1233714"/>
          </a:xfrm>
          <a:prstGeom prst="roundRect">
            <a:avLst/>
          </a:prstGeom>
          <a:noFill/>
          <a:ln w="28575">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a:solidFill>
                  <a:srgbClr val="C13E2D"/>
                </a:solidFill>
                <a:latin typeface="Century Gothic"/>
              </a:rPr>
              <a:t> 2018 - 2022</a:t>
            </a:r>
            <a:endParaRPr lang="en-US" sz="2800" b="1">
              <a:solidFill>
                <a:srgbClr val="C13E2D"/>
              </a:solidFill>
            </a:endParaRPr>
          </a:p>
        </p:txBody>
      </p:sp>
      <p:sp>
        <p:nvSpPr>
          <p:cNvPr id="11" name="TextBox 10">
            <a:extLst>
              <a:ext uri="{FF2B5EF4-FFF2-40B4-BE49-F238E27FC236}">
                <a16:creationId xmlns:a16="http://schemas.microsoft.com/office/drawing/2014/main" id="{FEFEB5F4-22E0-0C2F-5D3F-E2CB2B5A868A}"/>
              </a:ext>
            </a:extLst>
          </p:cNvPr>
          <p:cNvSpPr txBox="1"/>
          <p:nvPr/>
        </p:nvSpPr>
        <p:spPr>
          <a:xfrm>
            <a:off x="6093889" y="6071241"/>
            <a:ext cx="555658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latin typeface="Century Gothic"/>
                <a:ea typeface="+mn-lt"/>
                <a:cs typeface="+mn-lt"/>
              </a:rPr>
              <a:t>Sources: Esri, HERE, Garmin, </a:t>
            </a:r>
            <a:r>
              <a:rPr lang="en-US" sz="1100" err="1">
                <a:latin typeface="Century Gothic"/>
                <a:ea typeface="+mn-lt"/>
                <a:cs typeface="+mn-lt"/>
              </a:rPr>
              <a:t>Intermap</a:t>
            </a:r>
            <a:r>
              <a:rPr lang="en-US" sz="1100">
                <a:latin typeface="Century Gothic"/>
                <a:ea typeface="+mn-lt"/>
                <a:cs typeface="+mn-lt"/>
              </a:rPr>
              <a:t>, INCREMENT P, GEBCO, USGS, FAO, NPS, NRCAN, GeoBase, IGN, </a:t>
            </a:r>
            <a:r>
              <a:rPr lang="en-US" sz="1100" err="1">
                <a:latin typeface="Century Gothic"/>
                <a:ea typeface="+mn-lt"/>
                <a:cs typeface="+mn-lt"/>
              </a:rPr>
              <a:t>Kadaster</a:t>
            </a:r>
            <a:r>
              <a:rPr lang="en-US" sz="1100">
                <a:latin typeface="Century Gothic"/>
                <a:ea typeface="+mn-lt"/>
                <a:cs typeface="+mn-lt"/>
              </a:rPr>
              <a:t> NL, Ordnance Survey, Esri Japan, METI, Esri China (Hong Kong), © OpenStreetMap contributors, GIS User Community</a:t>
            </a:r>
            <a:endParaRPr lang="en-US" sz="1100">
              <a:latin typeface="Century Gothic"/>
            </a:endParaRPr>
          </a:p>
        </p:txBody>
      </p:sp>
      <p:grpSp>
        <p:nvGrpSpPr>
          <p:cNvPr id="15" name="Group 14">
            <a:extLst>
              <a:ext uri="{FF2B5EF4-FFF2-40B4-BE49-F238E27FC236}">
                <a16:creationId xmlns:a16="http://schemas.microsoft.com/office/drawing/2014/main" id="{4B0CE170-7983-A03F-F7D2-1BBAC2E4DF04}"/>
              </a:ext>
            </a:extLst>
          </p:cNvPr>
          <p:cNvGrpSpPr/>
          <p:nvPr/>
        </p:nvGrpSpPr>
        <p:grpSpPr>
          <a:xfrm>
            <a:off x="1089761" y="5716122"/>
            <a:ext cx="1141360" cy="78712"/>
            <a:chOff x="8042508" y="5312329"/>
            <a:chExt cx="1309417" cy="93973"/>
          </a:xfrm>
        </p:grpSpPr>
        <p:grpSp>
          <p:nvGrpSpPr>
            <p:cNvPr id="20" name="Group 19">
              <a:extLst>
                <a:ext uri="{FF2B5EF4-FFF2-40B4-BE49-F238E27FC236}">
                  <a16:creationId xmlns:a16="http://schemas.microsoft.com/office/drawing/2014/main" id="{C8673176-83D9-293D-D42F-C7A67AD360CB}"/>
                </a:ext>
              </a:extLst>
            </p:cNvPr>
            <p:cNvGrpSpPr/>
            <p:nvPr/>
          </p:nvGrpSpPr>
          <p:grpSpPr>
            <a:xfrm>
              <a:off x="8042508" y="5320186"/>
              <a:ext cx="1309417" cy="86116"/>
              <a:chOff x="8042508" y="5320186"/>
              <a:chExt cx="1309417" cy="86116"/>
            </a:xfrm>
          </p:grpSpPr>
          <p:cxnSp>
            <p:nvCxnSpPr>
              <p:cNvPr id="22" name="Straight Arrow Connector 21">
                <a:extLst>
                  <a:ext uri="{FF2B5EF4-FFF2-40B4-BE49-F238E27FC236}">
                    <a16:creationId xmlns:a16="http://schemas.microsoft.com/office/drawing/2014/main" id="{4E8835C7-4BB9-CFBF-7B60-2192CB4472E8}"/>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3973F00-19DF-B14C-FDC4-710F9BA84694}"/>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E0A83B1-A3C1-EA3A-A74D-AE0A5D5D61C4}"/>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C6BE002-FC0A-1507-F8DB-0F854AD99360}"/>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a:extLst>
                <a:ext uri="{FF2B5EF4-FFF2-40B4-BE49-F238E27FC236}">
                  <a16:creationId xmlns:a16="http://schemas.microsoft.com/office/drawing/2014/main" id="{EEFB3237-C47A-A6C5-5744-85E1A7A3907E}"/>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3">
            <a:extLst>
              <a:ext uri="{FF2B5EF4-FFF2-40B4-BE49-F238E27FC236}">
                <a16:creationId xmlns:a16="http://schemas.microsoft.com/office/drawing/2014/main" id="{F377120F-7B8F-84BE-CA3C-EFC0EBA7ED87}"/>
              </a:ext>
            </a:extLst>
          </p:cNvPr>
          <p:cNvSpPr txBox="1"/>
          <p:nvPr/>
        </p:nvSpPr>
        <p:spPr>
          <a:xfrm>
            <a:off x="998093" y="5509916"/>
            <a:ext cx="150607" cy="2035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17" name="TextBox 4">
            <a:extLst>
              <a:ext uri="{FF2B5EF4-FFF2-40B4-BE49-F238E27FC236}">
                <a16:creationId xmlns:a16="http://schemas.microsoft.com/office/drawing/2014/main" id="{A4F5F95C-D995-13A9-2E8A-BB641208BDF8}"/>
              </a:ext>
            </a:extLst>
          </p:cNvPr>
          <p:cNvSpPr txBox="1"/>
          <p:nvPr/>
        </p:nvSpPr>
        <p:spPr>
          <a:xfrm>
            <a:off x="1216115" y="5525734"/>
            <a:ext cx="36744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50</a:t>
            </a:r>
          </a:p>
        </p:txBody>
      </p:sp>
      <p:sp>
        <p:nvSpPr>
          <p:cNvPr id="18" name="TextBox 5">
            <a:extLst>
              <a:ext uri="{FF2B5EF4-FFF2-40B4-BE49-F238E27FC236}">
                <a16:creationId xmlns:a16="http://schemas.microsoft.com/office/drawing/2014/main" id="{3CBEC595-FD29-B551-1204-43834A5FE46D}"/>
              </a:ext>
            </a:extLst>
          </p:cNvPr>
          <p:cNvSpPr txBox="1"/>
          <p:nvPr/>
        </p:nvSpPr>
        <p:spPr>
          <a:xfrm>
            <a:off x="1498938" y="5517022"/>
            <a:ext cx="50354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100</a:t>
            </a:r>
          </a:p>
        </p:txBody>
      </p:sp>
      <p:sp>
        <p:nvSpPr>
          <p:cNvPr id="19" name="TextBox 6">
            <a:extLst>
              <a:ext uri="{FF2B5EF4-FFF2-40B4-BE49-F238E27FC236}">
                <a16:creationId xmlns:a16="http://schemas.microsoft.com/office/drawing/2014/main" id="{EE3FE1E7-64DC-2975-EAD9-7E1AA78D7C72}"/>
              </a:ext>
            </a:extLst>
          </p:cNvPr>
          <p:cNvSpPr txBox="1"/>
          <p:nvPr/>
        </p:nvSpPr>
        <p:spPr>
          <a:xfrm>
            <a:off x="2004036" y="5519034"/>
            <a:ext cx="792811" cy="1875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200 Miles</a:t>
            </a:r>
          </a:p>
        </p:txBody>
      </p:sp>
      <p:grpSp>
        <p:nvGrpSpPr>
          <p:cNvPr id="26" name="Group 25">
            <a:extLst>
              <a:ext uri="{FF2B5EF4-FFF2-40B4-BE49-F238E27FC236}">
                <a16:creationId xmlns:a16="http://schemas.microsoft.com/office/drawing/2014/main" id="{6A269423-EDFE-36B6-66EA-BD8981234B5A}"/>
              </a:ext>
            </a:extLst>
          </p:cNvPr>
          <p:cNvGrpSpPr/>
          <p:nvPr/>
        </p:nvGrpSpPr>
        <p:grpSpPr>
          <a:xfrm>
            <a:off x="6045094" y="4798910"/>
            <a:ext cx="656409" cy="904875"/>
            <a:chOff x="5316589" y="4782163"/>
            <a:chExt cx="656409" cy="904875"/>
          </a:xfrm>
        </p:grpSpPr>
        <p:pic>
          <p:nvPicPr>
            <p:cNvPr id="27" name="Graphic 23" descr="Direction outline">
              <a:extLst>
                <a:ext uri="{FF2B5EF4-FFF2-40B4-BE49-F238E27FC236}">
                  <a16:creationId xmlns:a16="http://schemas.microsoft.com/office/drawing/2014/main" id="{FFF59992-2EFA-82E8-48D4-C1F3E8991E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338809" y="5052848"/>
              <a:ext cx="611970" cy="656409"/>
            </a:xfrm>
            <a:prstGeom prst="rect">
              <a:avLst/>
            </a:prstGeom>
          </p:spPr>
        </p:pic>
        <p:sp>
          <p:nvSpPr>
            <p:cNvPr id="28" name="TextBox 3">
              <a:extLst>
                <a:ext uri="{FF2B5EF4-FFF2-40B4-BE49-F238E27FC236}">
                  <a16:creationId xmlns:a16="http://schemas.microsoft.com/office/drawing/2014/main" id="{21261041-E921-B54A-C920-B808A2B3BE61}"/>
                </a:ext>
              </a:extLst>
            </p:cNvPr>
            <p:cNvSpPr txBox="1"/>
            <p:nvPr/>
          </p:nvSpPr>
          <p:spPr>
            <a:xfrm>
              <a:off x="5464336" y="4782163"/>
              <a:ext cx="37055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29" name="Group 28">
            <a:extLst>
              <a:ext uri="{FF2B5EF4-FFF2-40B4-BE49-F238E27FC236}">
                <a16:creationId xmlns:a16="http://schemas.microsoft.com/office/drawing/2014/main" id="{B7ED3484-B38E-76E5-E2F9-CBFCDB585B29}"/>
              </a:ext>
            </a:extLst>
          </p:cNvPr>
          <p:cNvGrpSpPr/>
          <p:nvPr/>
        </p:nvGrpSpPr>
        <p:grpSpPr>
          <a:xfrm>
            <a:off x="6088419" y="5563583"/>
            <a:ext cx="1930218" cy="278148"/>
            <a:chOff x="7930617" y="5128154"/>
            <a:chExt cx="1930218" cy="278148"/>
          </a:xfrm>
        </p:grpSpPr>
        <p:grpSp>
          <p:nvGrpSpPr>
            <p:cNvPr id="30" name="Group 29">
              <a:extLst>
                <a:ext uri="{FF2B5EF4-FFF2-40B4-BE49-F238E27FC236}">
                  <a16:creationId xmlns:a16="http://schemas.microsoft.com/office/drawing/2014/main" id="{75E18DDF-444D-AFD5-C756-0CFEC3B5178B}"/>
                </a:ext>
              </a:extLst>
            </p:cNvPr>
            <p:cNvGrpSpPr/>
            <p:nvPr/>
          </p:nvGrpSpPr>
          <p:grpSpPr>
            <a:xfrm>
              <a:off x="8042508" y="5312329"/>
              <a:ext cx="1309417" cy="93973"/>
              <a:chOff x="8042508" y="5312329"/>
              <a:chExt cx="1309417" cy="93973"/>
            </a:xfrm>
          </p:grpSpPr>
          <p:grpSp>
            <p:nvGrpSpPr>
              <p:cNvPr id="35" name="Group 34">
                <a:extLst>
                  <a:ext uri="{FF2B5EF4-FFF2-40B4-BE49-F238E27FC236}">
                    <a16:creationId xmlns:a16="http://schemas.microsoft.com/office/drawing/2014/main" id="{0728198C-AB43-AD01-77EA-24BDCD190298}"/>
                  </a:ext>
                </a:extLst>
              </p:cNvPr>
              <p:cNvGrpSpPr/>
              <p:nvPr/>
            </p:nvGrpSpPr>
            <p:grpSpPr>
              <a:xfrm>
                <a:off x="8042508" y="5320186"/>
                <a:ext cx="1309417" cy="86116"/>
                <a:chOff x="8042508" y="5320186"/>
                <a:chExt cx="1309417" cy="86116"/>
              </a:xfrm>
            </p:grpSpPr>
            <p:cxnSp>
              <p:nvCxnSpPr>
                <p:cNvPr id="37" name="Straight Arrow Connector 36">
                  <a:extLst>
                    <a:ext uri="{FF2B5EF4-FFF2-40B4-BE49-F238E27FC236}">
                      <a16:creationId xmlns:a16="http://schemas.microsoft.com/office/drawing/2014/main" id="{66C0BA86-9AAC-E599-F1AB-D561ABC90B38}"/>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8EFBEB1-CF95-2071-E6DB-E4A75AAE120C}"/>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0646425-2E93-522C-9455-E38A14BD818F}"/>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3309228-9EB4-E3D7-917F-C18E26AE771D}"/>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a:extLst>
                  <a:ext uri="{FF2B5EF4-FFF2-40B4-BE49-F238E27FC236}">
                    <a16:creationId xmlns:a16="http://schemas.microsoft.com/office/drawing/2014/main" id="{02937EBE-028F-EDAE-06B1-8F2D71301564}"/>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
              <a:extLst>
                <a:ext uri="{FF2B5EF4-FFF2-40B4-BE49-F238E27FC236}">
                  <a16:creationId xmlns:a16="http://schemas.microsoft.com/office/drawing/2014/main" id="{89F0F1FD-AB15-2A51-BB61-780C79D641E4}"/>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32" name="TextBox 4">
              <a:extLst>
                <a:ext uri="{FF2B5EF4-FFF2-40B4-BE49-F238E27FC236}">
                  <a16:creationId xmlns:a16="http://schemas.microsoft.com/office/drawing/2014/main" id="{F4762D70-1586-DF7A-8E2D-0DA5265AE2E2}"/>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2.5</a:t>
              </a:r>
            </a:p>
          </p:txBody>
        </p:sp>
        <p:sp>
          <p:nvSpPr>
            <p:cNvPr id="33" name="TextBox 5">
              <a:extLst>
                <a:ext uri="{FF2B5EF4-FFF2-40B4-BE49-F238E27FC236}">
                  <a16:creationId xmlns:a16="http://schemas.microsoft.com/office/drawing/2014/main" id="{9DEBAD31-B9CE-35BA-3CB0-DAF4D6B004D6}"/>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a:t>
              </a:r>
            </a:p>
          </p:txBody>
        </p:sp>
        <p:sp>
          <p:nvSpPr>
            <p:cNvPr id="34" name="TextBox 6">
              <a:extLst>
                <a:ext uri="{FF2B5EF4-FFF2-40B4-BE49-F238E27FC236}">
                  <a16:creationId xmlns:a16="http://schemas.microsoft.com/office/drawing/2014/main" id="{E5235DFD-613D-1E72-9D49-DE2B5520D1BB}"/>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latin typeface="Century Gothic"/>
                  <a:cs typeface="Calibri"/>
                </a:rPr>
                <a:t>10 Miles</a:t>
              </a:r>
            </a:p>
          </p:txBody>
        </p:sp>
      </p:grpSp>
      <p:sp>
        <p:nvSpPr>
          <p:cNvPr id="10" name="TextBox 9">
            <a:extLst>
              <a:ext uri="{FF2B5EF4-FFF2-40B4-BE49-F238E27FC236}">
                <a16:creationId xmlns:a16="http://schemas.microsoft.com/office/drawing/2014/main" id="{B1548EC9-D99D-AAC4-340A-B2C2A907CDC4}"/>
              </a:ext>
            </a:extLst>
          </p:cNvPr>
          <p:cNvSpPr txBox="1"/>
          <p:nvPr/>
        </p:nvSpPr>
        <p:spPr>
          <a:xfrm>
            <a:off x="8324006" y="3050551"/>
            <a:ext cx="24149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Marin County, CA</a:t>
            </a:r>
            <a:endParaRPr lang="en-US" b="1">
              <a:solidFill>
                <a:srgbClr val="3F3F3F"/>
              </a:solidFill>
              <a:latin typeface="Century Gothic"/>
            </a:endParaRPr>
          </a:p>
        </p:txBody>
      </p:sp>
      <p:pic>
        <p:nvPicPr>
          <p:cNvPr id="4" name="Picture 3" descr="A screenshot of a map&#10;&#10;Description automatically generated">
            <a:extLst>
              <a:ext uri="{FF2B5EF4-FFF2-40B4-BE49-F238E27FC236}">
                <a16:creationId xmlns:a16="http://schemas.microsoft.com/office/drawing/2014/main" id="{5C7A7836-C97B-10EA-5897-C1124BAB2B5E}"/>
              </a:ext>
            </a:extLst>
          </p:cNvPr>
          <p:cNvPicPr>
            <a:picLocks noChangeAspect="1"/>
          </p:cNvPicPr>
          <p:nvPr/>
        </p:nvPicPr>
        <p:blipFill rotWithShape="1">
          <a:blip r:embed="rId3"/>
          <a:srcRect l="1773" t="1627" r="1099" b="33960"/>
          <a:stretch/>
        </p:blipFill>
        <p:spPr>
          <a:xfrm rot="-1440000">
            <a:off x="1618814" y="4192337"/>
            <a:ext cx="163712" cy="190993"/>
          </a:xfrm>
          <a:prstGeom prst="rect">
            <a:avLst/>
          </a:prstGeom>
        </p:spPr>
      </p:pic>
      <p:sp>
        <p:nvSpPr>
          <p:cNvPr id="41" name="Rectangle: Rounded Corners 40">
            <a:extLst>
              <a:ext uri="{FF2B5EF4-FFF2-40B4-BE49-F238E27FC236}">
                <a16:creationId xmlns:a16="http://schemas.microsoft.com/office/drawing/2014/main" id="{C2B6F972-62BE-6C7F-1D58-FF6DABCA9ABF}"/>
              </a:ext>
            </a:extLst>
          </p:cNvPr>
          <p:cNvSpPr/>
          <p:nvPr/>
        </p:nvSpPr>
        <p:spPr>
          <a:xfrm>
            <a:off x="1533645" y="4195823"/>
            <a:ext cx="260430" cy="250784"/>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875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361062" y="78225"/>
            <a:ext cx="88804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Results: Suppression Difficulty Score</a:t>
            </a:r>
          </a:p>
        </p:txBody>
      </p:sp>
      <p:sp>
        <p:nvSpPr>
          <p:cNvPr id="4" name="Rectangle: Rounded Corners 3">
            <a:extLst>
              <a:ext uri="{FF2B5EF4-FFF2-40B4-BE49-F238E27FC236}">
                <a16:creationId xmlns:a16="http://schemas.microsoft.com/office/drawing/2014/main" id="{753C8D13-5CB2-510A-B9C6-66DAF7AE2C05}"/>
              </a:ext>
            </a:extLst>
          </p:cNvPr>
          <p:cNvSpPr/>
          <p:nvPr/>
        </p:nvSpPr>
        <p:spPr>
          <a:xfrm>
            <a:off x="3754908" y="1228550"/>
            <a:ext cx="2329131" cy="934527"/>
          </a:xfrm>
          <a:prstGeom prst="roundRect">
            <a:avLst/>
          </a:prstGeom>
          <a:no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2">
                    <a:lumMod val="50000"/>
                  </a:schemeClr>
                </a:solidFill>
                <a:latin typeface="Century Gothic"/>
                <a:ea typeface="Calibri"/>
                <a:cs typeface="Calibri"/>
              </a:rPr>
              <a:t>Suppression Difficulty Score (SDS)</a:t>
            </a:r>
          </a:p>
        </p:txBody>
      </p:sp>
      <p:grpSp>
        <p:nvGrpSpPr>
          <p:cNvPr id="23" name="Group 22">
            <a:extLst>
              <a:ext uri="{FF2B5EF4-FFF2-40B4-BE49-F238E27FC236}">
                <a16:creationId xmlns:a16="http://schemas.microsoft.com/office/drawing/2014/main" id="{C19BD7FB-27D5-09B7-81F7-C13884F43E19}"/>
              </a:ext>
            </a:extLst>
          </p:cNvPr>
          <p:cNvGrpSpPr/>
          <p:nvPr/>
        </p:nvGrpSpPr>
        <p:grpSpPr>
          <a:xfrm>
            <a:off x="1655822" y="5290011"/>
            <a:ext cx="372103" cy="678134"/>
            <a:chOff x="5250623" y="4566224"/>
            <a:chExt cx="656409" cy="1094163"/>
          </a:xfrm>
        </p:grpSpPr>
        <p:pic>
          <p:nvPicPr>
            <p:cNvPr id="28" name="Graphic 27" descr="Direction outline">
              <a:extLst>
                <a:ext uri="{FF2B5EF4-FFF2-40B4-BE49-F238E27FC236}">
                  <a16:creationId xmlns:a16="http://schemas.microsoft.com/office/drawing/2014/main" id="{E466CD73-AAA5-8109-38D9-5282A3381A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80000">
              <a:off x="5272843" y="5026197"/>
              <a:ext cx="611970" cy="656409"/>
            </a:xfrm>
            <a:prstGeom prst="rect">
              <a:avLst/>
            </a:prstGeom>
          </p:spPr>
        </p:pic>
        <p:sp>
          <p:nvSpPr>
            <p:cNvPr id="30" name="TextBox 3">
              <a:extLst>
                <a:ext uri="{FF2B5EF4-FFF2-40B4-BE49-F238E27FC236}">
                  <a16:creationId xmlns:a16="http://schemas.microsoft.com/office/drawing/2014/main" id="{9589F939-A658-8AF6-70D9-930007E7D378}"/>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34" name="Group 33">
            <a:extLst>
              <a:ext uri="{FF2B5EF4-FFF2-40B4-BE49-F238E27FC236}">
                <a16:creationId xmlns:a16="http://schemas.microsoft.com/office/drawing/2014/main" id="{7A38A7B6-9C8C-8D86-DB9B-E0579D8843E8}"/>
              </a:ext>
            </a:extLst>
          </p:cNvPr>
          <p:cNvGrpSpPr/>
          <p:nvPr/>
        </p:nvGrpSpPr>
        <p:grpSpPr>
          <a:xfrm>
            <a:off x="1625012" y="5910831"/>
            <a:ext cx="1930218" cy="278148"/>
            <a:chOff x="7930617" y="5128154"/>
            <a:chExt cx="1930218" cy="278148"/>
          </a:xfrm>
        </p:grpSpPr>
        <p:grpSp>
          <p:nvGrpSpPr>
            <p:cNvPr id="35" name="Group 34">
              <a:extLst>
                <a:ext uri="{FF2B5EF4-FFF2-40B4-BE49-F238E27FC236}">
                  <a16:creationId xmlns:a16="http://schemas.microsoft.com/office/drawing/2014/main" id="{14DA3E81-C46F-A0F5-523C-525479BCBB23}"/>
                </a:ext>
              </a:extLst>
            </p:cNvPr>
            <p:cNvGrpSpPr/>
            <p:nvPr/>
          </p:nvGrpSpPr>
          <p:grpSpPr>
            <a:xfrm>
              <a:off x="8042508" y="5312329"/>
              <a:ext cx="1309417" cy="93973"/>
              <a:chOff x="8042508" y="5312329"/>
              <a:chExt cx="1309417" cy="93973"/>
            </a:xfrm>
          </p:grpSpPr>
          <p:grpSp>
            <p:nvGrpSpPr>
              <p:cNvPr id="40" name="Group 39">
                <a:extLst>
                  <a:ext uri="{FF2B5EF4-FFF2-40B4-BE49-F238E27FC236}">
                    <a16:creationId xmlns:a16="http://schemas.microsoft.com/office/drawing/2014/main" id="{1180BCD9-24AC-A749-4015-67A096DFEE57}"/>
                  </a:ext>
                </a:extLst>
              </p:cNvPr>
              <p:cNvGrpSpPr/>
              <p:nvPr/>
            </p:nvGrpSpPr>
            <p:grpSpPr>
              <a:xfrm>
                <a:off x="8042508" y="5320186"/>
                <a:ext cx="1309417" cy="86116"/>
                <a:chOff x="8042508" y="5320186"/>
                <a:chExt cx="1309417" cy="86116"/>
              </a:xfrm>
            </p:grpSpPr>
            <p:cxnSp>
              <p:nvCxnSpPr>
                <p:cNvPr id="42" name="Straight Arrow Connector 41">
                  <a:extLst>
                    <a:ext uri="{FF2B5EF4-FFF2-40B4-BE49-F238E27FC236}">
                      <a16:creationId xmlns:a16="http://schemas.microsoft.com/office/drawing/2014/main" id="{B274D858-142F-36E5-D45C-184A64D06F8E}"/>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0B5871C-574C-CA44-1104-F2F358F69057}"/>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ECE3803-1205-AAD3-806E-C96C9C41957F}"/>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FC8798-2FBF-4CA2-DFB1-D90A94973183}"/>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a:extLst>
                  <a:ext uri="{FF2B5EF4-FFF2-40B4-BE49-F238E27FC236}">
                    <a16:creationId xmlns:a16="http://schemas.microsoft.com/office/drawing/2014/main" id="{EA4EE4C8-E47E-7CB9-C69A-A5E7C23B1A9B}"/>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
              <a:extLst>
                <a:ext uri="{FF2B5EF4-FFF2-40B4-BE49-F238E27FC236}">
                  <a16:creationId xmlns:a16="http://schemas.microsoft.com/office/drawing/2014/main" id="{E60F09EA-C80A-D7A1-4AC0-066706C5A598}"/>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37" name="TextBox 4">
              <a:extLst>
                <a:ext uri="{FF2B5EF4-FFF2-40B4-BE49-F238E27FC236}">
                  <a16:creationId xmlns:a16="http://schemas.microsoft.com/office/drawing/2014/main" id="{0876526D-9149-618B-44AB-ACD314870650}"/>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2.5</a:t>
              </a:r>
            </a:p>
          </p:txBody>
        </p:sp>
        <p:sp>
          <p:nvSpPr>
            <p:cNvPr id="38" name="TextBox 5">
              <a:extLst>
                <a:ext uri="{FF2B5EF4-FFF2-40B4-BE49-F238E27FC236}">
                  <a16:creationId xmlns:a16="http://schemas.microsoft.com/office/drawing/2014/main" id="{A342B75E-A941-86A3-B323-8858FB8AA5E4}"/>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a:t>
              </a:r>
            </a:p>
          </p:txBody>
        </p:sp>
        <p:sp>
          <p:nvSpPr>
            <p:cNvPr id="39" name="TextBox 6">
              <a:extLst>
                <a:ext uri="{FF2B5EF4-FFF2-40B4-BE49-F238E27FC236}">
                  <a16:creationId xmlns:a16="http://schemas.microsoft.com/office/drawing/2014/main" id="{9A8FA27C-B734-5BF5-F7D3-57FE38A7C1E0}"/>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10 Miles</a:t>
              </a:r>
            </a:p>
          </p:txBody>
        </p:sp>
      </p:grpSp>
      <p:sp>
        <p:nvSpPr>
          <p:cNvPr id="51" name="TextBox 50">
            <a:extLst>
              <a:ext uri="{FF2B5EF4-FFF2-40B4-BE49-F238E27FC236}">
                <a16:creationId xmlns:a16="http://schemas.microsoft.com/office/drawing/2014/main" id="{EBE9CDD6-F2B8-C0D2-DF5A-D1136217175E}"/>
              </a:ext>
            </a:extLst>
          </p:cNvPr>
          <p:cNvSpPr txBox="1"/>
          <p:nvPr/>
        </p:nvSpPr>
        <p:spPr>
          <a:xfrm>
            <a:off x="723857" y="6302416"/>
            <a:ext cx="5360182" cy="307777"/>
          </a:xfrm>
          <a:prstGeom prst="rect">
            <a:avLst/>
          </a:prstGeom>
          <a:noFill/>
        </p:spPr>
        <p:txBody>
          <a:bodyPr wrap="square" lIns="91440" tIns="45720" rIns="91440" bIns="45720" anchor="t">
            <a:spAutoFit/>
          </a:bodyPr>
          <a:lstStyle/>
          <a:p>
            <a:r>
              <a:rPr lang="en-US" sz="1400">
                <a:latin typeface="Century Gothic"/>
                <a:ea typeface="+mn-lt"/>
                <a:cs typeface="+mn-lt"/>
              </a:rPr>
              <a:t>Sources: ECOSTRESS, </a:t>
            </a:r>
            <a:r>
              <a:rPr lang="en-US" sz="1400" err="1">
                <a:latin typeface="Century Gothic"/>
                <a:ea typeface="+mn-lt"/>
                <a:cs typeface="+mn-lt"/>
              </a:rPr>
              <a:t>AppEARS</a:t>
            </a:r>
            <a:endParaRPr lang="en-US" sz="1400">
              <a:latin typeface="Century Gothic"/>
            </a:endParaRPr>
          </a:p>
        </p:txBody>
      </p:sp>
      <p:sp>
        <p:nvSpPr>
          <p:cNvPr id="12" name="Rectangle: Rounded Corners 11">
            <a:extLst>
              <a:ext uri="{FF2B5EF4-FFF2-40B4-BE49-F238E27FC236}">
                <a16:creationId xmlns:a16="http://schemas.microsoft.com/office/drawing/2014/main" id="{26D9D40C-4447-185B-6352-010E89EC013F}"/>
              </a:ext>
            </a:extLst>
          </p:cNvPr>
          <p:cNvSpPr/>
          <p:nvPr/>
        </p:nvSpPr>
        <p:spPr>
          <a:xfrm>
            <a:off x="723857" y="5090633"/>
            <a:ext cx="899307" cy="1094356"/>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73E8478-3704-E692-8F7D-419EC7CCAE9E}"/>
              </a:ext>
            </a:extLst>
          </p:cNvPr>
          <p:cNvSpPr txBox="1"/>
          <p:nvPr/>
        </p:nvSpPr>
        <p:spPr>
          <a:xfrm>
            <a:off x="701107" y="5090633"/>
            <a:ext cx="922057" cy="276999"/>
          </a:xfrm>
          <a:prstGeom prst="rect">
            <a:avLst/>
          </a:prstGeom>
          <a:noFill/>
        </p:spPr>
        <p:txBody>
          <a:bodyPr wrap="square" rtlCol="0">
            <a:spAutoFit/>
          </a:bodyPr>
          <a:lstStyle/>
          <a:p>
            <a:r>
              <a:rPr lang="en-US" sz="1200">
                <a:solidFill>
                  <a:srgbClr val="C13E2D"/>
                </a:solidFill>
                <a:latin typeface="Century Gothic" panose="020B0502020202020204" pitchFamily="34" charset="0"/>
              </a:rPr>
              <a:t>SDS</a:t>
            </a:r>
          </a:p>
        </p:txBody>
      </p:sp>
      <p:sp>
        <p:nvSpPr>
          <p:cNvPr id="17" name="TextBox 16">
            <a:extLst>
              <a:ext uri="{FF2B5EF4-FFF2-40B4-BE49-F238E27FC236}">
                <a16:creationId xmlns:a16="http://schemas.microsoft.com/office/drawing/2014/main" id="{9A6606DB-9232-C846-2B7D-293EF795A03F}"/>
              </a:ext>
            </a:extLst>
          </p:cNvPr>
          <p:cNvSpPr txBox="1"/>
          <p:nvPr/>
        </p:nvSpPr>
        <p:spPr>
          <a:xfrm>
            <a:off x="1086272" y="5384775"/>
            <a:ext cx="308650" cy="646331"/>
          </a:xfrm>
          <a:prstGeom prst="rect">
            <a:avLst/>
          </a:prstGeom>
          <a:noFill/>
        </p:spPr>
        <p:txBody>
          <a:bodyPr wrap="square" rtlCol="0">
            <a:spAutoFit/>
          </a:bodyPr>
          <a:lstStyle/>
          <a:p>
            <a:r>
              <a:rPr lang="en-US" sz="1200">
                <a:solidFill>
                  <a:schemeClr val="accent2">
                    <a:lumMod val="50000"/>
                  </a:schemeClr>
                </a:solidFill>
                <a:latin typeface="Century Gothic" panose="020B0502020202020204" pitchFamily="34" charset="0"/>
              </a:rPr>
              <a:t>4</a:t>
            </a:r>
          </a:p>
          <a:p>
            <a:endParaRPr lang="en-US" sz="1200">
              <a:solidFill>
                <a:schemeClr val="accent2">
                  <a:lumMod val="50000"/>
                </a:schemeClr>
              </a:solidFill>
              <a:latin typeface="Century Gothic" panose="020B0502020202020204" pitchFamily="34" charset="0"/>
            </a:endParaRPr>
          </a:p>
          <a:p>
            <a:r>
              <a:rPr lang="en-US" sz="1200">
                <a:solidFill>
                  <a:schemeClr val="accent2">
                    <a:lumMod val="50000"/>
                  </a:schemeClr>
                </a:solidFill>
                <a:latin typeface="Century Gothic" panose="020B0502020202020204" pitchFamily="34" charset="0"/>
              </a:rPr>
              <a:t>0</a:t>
            </a:r>
          </a:p>
        </p:txBody>
      </p:sp>
      <p:pic>
        <p:nvPicPr>
          <p:cNvPr id="7" name="Picture 6" descr="A volcano erupting at night&#10;&#10;Description automatically generated">
            <a:extLst>
              <a:ext uri="{FF2B5EF4-FFF2-40B4-BE49-F238E27FC236}">
                <a16:creationId xmlns:a16="http://schemas.microsoft.com/office/drawing/2014/main" id="{539CFFB8-EB0D-38A6-8246-21A924D2B5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6195" y="377827"/>
            <a:ext cx="8458475" cy="6343856"/>
          </a:xfrm>
          <a:prstGeom prst="rect">
            <a:avLst/>
          </a:prstGeom>
        </p:spPr>
      </p:pic>
      <p:pic>
        <p:nvPicPr>
          <p:cNvPr id="9" name="Picture 8">
            <a:extLst>
              <a:ext uri="{FF2B5EF4-FFF2-40B4-BE49-F238E27FC236}">
                <a16:creationId xmlns:a16="http://schemas.microsoft.com/office/drawing/2014/main" id="{501433D7-C2AD-24E9-99BA-031D7E5D73FD}"/>
              </a:ext>
            </a:extLst>
          </p:cNvPr>
          <p:cNvPicPr>
            <a:picLocks noChangeAspect="1"/>
          </p:cNvPicPr>
          <p:nvPr/>
        </p:nvPicPr>
        <p:blipFill>
          <a:blip r:embed="rId6"/>
          <a:stretch>
            <a:fillRect/>
          </a:stretch>
        </p:blipFill>
        <p:spPr>
          <a:xfrm>
            <a:off x="800677" y="5426346"/>
            <a:ext cx="222433" cy="550229"/>
          </a:xfrm>
          <a:prstGeom prst="rect">
            <a:avLst/>
          </a:prstGeom>
        </p:spPr>
      </p:pic>
      <p:sp>
        <p:nvSpPr>
          <p:cNvPr id="5" name="TextBox 4">
            <a:extLst>
              <a:ext uri="{FF2B5EF4-FFF2-40B4-BE49-F238E27FC236}">
                <a16:creationId xmlns:a16="http://schemas.microsoft.com/office/drawing/2014/main" id="{FC305192-657D-A5B9-808D-0F6368D7C572}"/>
              </a:ext>
            </a:extLst>
          </p:cNvPr>
          <p:cNvSpPr txBox="1"/>
          <p:nvPr/>
        </p:nvSpPr>
        <p:spPr>
          <a:xfrm>
            <a:off x="6096000" y="2459504"/>
            <a:ext cx="5621079" cy="2308324"/>
          </a:xfrm>
          <a:prstGeom prst="rect">
            <a:avLst/>
          </a:prstGeom>
          <a:noFill/>
        </p:spPr>
        <p:txBody>
          <a:bodyPr wrap="square">
            <a:spAutoFit/>
          </a:bodyPr>
          <a:lstStyle/>
          <a:p>
            <a:pPr marL="285750" indent="-285750">
              <a:buClr>
                <a:srgbClr val="CF703B"/>
              </a:buClr>
              <a:buFont typeface="Arial" panose="020B0604020202020204" pitchFamily="34" charset="0"/>
              <a:buChar char="•"/>
            </a:pPr>
            <a:r>
              <a:rPr lang="en-US" sz="2400" dirty="0">
                <a:solidFill>
                  <a:schemeClr val="tx1">
                    <a:lumMod val="75000"/>
                    <a:lumOff val="25000"/>
                  </a:schemeClr>
                </a:solidFill>
                <a:latin typeface="Century Gothic"/>
              </a:rPr>
              <a:t>Red/Orange areas indicate more difficult fire suppression</a:t>
            </a:r>
          </a:p>
          <a:p>
            <a:pPr marL="285750" indent="-285750">
              <a:buClr>
                <a:srgbClr val="CF703B"/>
              </a:buClr>
              <a:buFont typeface="Arial" panose="020B0604020202020204" pitchFamily="34" charset="0"/>
              <a:buChar char="•"/>
            </a:pPr>
            <a:endParaRPr lang="en-US" sz="2400" dirty="0">
              <a:solidFill>
                <a:schemeClr val="tx1">
                  <a:lumMod val="75000"/>
                  <a:lumOff val="25000"/>
                </a:schemeClr>
              </a:solidFill>
            </a:endParaRPr>
          </a:p>
          <a:p>
            <a:pPr marL="285750" indent="-285750">
              <a:buClr>
                <a:srgbClr val="CF703B"/>
              </a:buClr>
              <a:buFont typeface="Arial" panose="020B0604020202020204" pitchFamily="34" charset="0"/>
              <a:buChar char="•"/>
            </a:pPr>
            <a:endParaRPr lang="en-US" sz="2400" dirty="0">
              <a:solidFill>
                <a:schemeClr val="tx1">
                  <a:lumMod val="75000"/>
                  <a:lumOff val="25000"/>
                </a:schemeClr>
              </a:solidFill>
            </a:endParaRPr>
          </a:p>
          <a:p>
            <a:pPr marL="285750" indent="-285750">
              <a:buClr>
                <a:srgbClr val="CF703B"/>
              </a:buClr>
              <a:buFont typeface="Arial" panose="020B0604020202020204" pitchFamily="34" charset="0"/>
              <a:buChar char="•"/>
            </a:pPr>
            <a:r>
              <a:rPr lang="en-US" sz="2400" dirty="0">
                <a:solidFill>
                  <a:schemeClr val="tx1">
                    <a:lumMod val="75000"/>
                    <a:lumOff val="25000"/>
                  </a:schemeClr>
                </a:solidFill>
                <a:latin typeface="Century Gothic"/>
              </a:rPr>
              <a:t>Blue/Green areas indicate easier fire suppression</a:t>
            </a:r>
          </a:p>
        </p:txBody>
      </p:sp>
    </p:spTree>
    <p:extLst>
      <p:ext uri="{BB962C8B-B14F-4D97-AF65-F5344CB8AC3E}">
        <p14:creationId xmlns:p14="http://schemas.microsoft.com/office/powerpoint/2010/main" val="1324280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536679" y="-47968"/>
            <a:ext cx="111186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Potential Operational Delineations</a:t>
            </a:r>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sp>
        <p:nvSpPr>
          <p:cNvPr id="24" name="Flowchart: Data 23">
            <a:extLst>
              <a:ext uri="{FF2B5EF4-FFF2-40B4-BE49-F238E27FC236}">
                <a16:creationId xmlns:a16="http://schemas.microsoft.com/office/drawing/2014/main" id="{78235FD5-ED05-538A-B05B-1221AF0A3AAC}"/>
              </a:ext>
            </a:extLst>
          </p:cNvPr>
          <p:cNvSpPr/>
          <p:nvPr/>
        </p:nvSpPr>
        <p:spPr>
          <a:xfrm>
            <a:off x="389101" y="2082011"/>
            <a:ext cx="1425291" cy="574150"/>
          </a:xfrm>
          <a:prstGeom prst="flowChartInputOutp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Times New Roman"/>
              </a:rPr>
              <a:t>Roads</a:t>
            </a:r>
            <a:endParaRPr lang="en-US" sz="1400">
              <a:solidFill>
                <a:schemeClr val="tx1">
                  <a:lumMod val="75000"/>
                  <a:lumOff val="25000"/>
                </a:schemeClr>
              </a:solidFill>
              <a:latin typeface="Century Gothic" panose="020B0502020202020204" pitchFamily="34" charset="0"/>
              <a:cs typeface="Times New Roman"/>
            </a:endParaRPr>
          </a:p>
        </p:txBody>
      </p:sp>
      <p:sp>
        <p:nvSpPr>
          <p:cNvPr id="25" name="Flowchart: Data 24">
            <a:extLst>
              <a:ext uri="{FF2B5EF4-FFF2-40B4-BE49-F238E27FC236}">
                <a16:creationId xmlns:a16="http://schemas.microsoft.com/office/drawing/2014/main" id="{78235FD5-ED05-538A-B05B-1221AF0A3AAC}"/>
              </a:ext>
            </a:extLst>
          </p:cNvPr>
          <p:cNvSpPr/>
          <p:nvPr/>
        </p:nvSpPr>
        <p:spPr>
          <a:xfrm>
            <a:off x="420206" y="4444268"/>
            <a:ext cx="1227351" cy="505750"/>
          </a:xfrm>
          <a:prstGeom prst="flowChartInputOutp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Times New Roman"/>
              </a:rPr>
              <a:t>DEM</a:t>
            </a:r>
          </a:p>
        </p:txBody>
      </p:sp>
      <p:sp>
        <p:nvSpPr>
          <p:cNvPr id="27" name="Flowchart: Terminator 26">
            <a:extLst>
              <a:ext uri="{FF2B5EF4-FFF2-40B4-BE49-F238E27FC236}">
                <a16:creationId xmlns:a16="http://schemas.microsoft.com/office/drawing/2014/main" id="{070A30BF-8C2C-CDE8-8313-52EC2CEBC1D2}"/>
              </a:ext>
            </a:extLst>
          </p:cNvPr>
          <p:cNvSpPr/>
          <p:nvPr/>
        </p:nvSpPr>
        <p:spPr>
          <a:xfrm>
            <a:off x="2420598" y="4262781"/>
            <a:ext cx="1509572" cy="903117"/>
          </a:xfrm>
          <a:prstGeom prst="flowChartTermina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Calibri"/>
              </a:rPr>
              <a:t>Derive Ridgelines</a:t>
            </a:r>
          </a:p>
        </p:txBody>
      </p:sp>
      <p:sp>
        <p:nvSpPr>
          <p:cNvPr id="28" name="Flowchart: Terminator 27">
            <a:extLst>
              <a:ext uri="{FF2B5EF4-FFF2-40B4-BE49-F238E27FC236}">
                <a16:creationId xmlns:a16="http://schemas.microsoft.com/office/drawing/2014/main" id="{070A30BF-8C2C-CDE8-8313-52EC2CEBC1D2}"/>
              </a:ext>
            </a:extLst>
          </p:cNvPr>
          <p:cNvSpPr/>
          <p:nvPr/>
        </p:nvSpPr>
        <p:spPr>
          <a:xfrm>
            <a:off x="2508877" y="1896632"/>
            <a:ext cx="1430380" cy="1147928"/>
          </a:xfrm>
          <a:prstGeom prst="flowChartTermina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Calibri"/>
              </a:rPr>
              <a:t> Determine major roadways</a:t>
            </a:r>
          </a:p>
        </p:txBody>
      </p:sp>
      <p:sp>
        <p:nvSpPr>
          <p:cNvPr id="29" name="Flowchart: Process 28">
            <a:extLst>
              <a:ext uri="{FF2B5EF4-FFF2-40B4-BE49-F238E27FC236}">
                <a16:creationId xmlns:a16="http://schemas.microsoft.com/office/drawing/2014/main" id="{C925D41E-7F89-E5FB-16F1-493886A58F0E}"/>
              </a:ext>
            </a:extLst>
          </p:cNvPr>
          <p:cNvSpPr/>
          <p:nvPr/>
        </p:nvSpPr>
        <p:spPr>
          <a:xfrm>
            <a:off x="4497812" y="2927937"/>
            <a:ext cx="1425362" cy="1172039"/>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Calibri"/>
              </a:rPr>
              <a:t>Identify and Classify Possible Control Locations</a:t>
            </a:r>
            <a:endParaRPr lang="en-US" sz="1400">
              <a:solidFill>
                <a:schemeClr val="tx1">
                  <a:lumMod val="75000"/>
                  <a:lumOff val="25000"/>
                </a:schemeClr>
              </a:solidFill>
              <a:latin typeface="Century Gothic" panose="020B0502020202020204" pitchFamily="34" charset="0"/>
              <a:cs typeface="Calibri"/>
            </a:endParaRPr>
          </a:p>
        </p:txBody>
      </p:sp>
      <p:cxnSp>
        <p:nvCxnSpPr>
          <p:cNvPr id="39" name="Straight Arrow Connector 38">
            <a:extLst>
              <a:ext uri="{FF2B5EF4-FFF2-40B4-BE49-F238E27FC236}">
                <a16:creationId xmlns:a16="http://schemas.microsoft.com/office/drawing/2014/main" id="{61D49617-70D4-3436-62D8-713BB5BAF428}"/>
              </a:ext>
            </a:extLst>
          </p:cNvPr>
          <p:cNvCxnSpPr>
            <a:cxnSpLocks/>
          </p:cNvCxnSpPr>
          <p:nvPr/>
        </p:nvCxnSpPr>
        <p:spPr>
          <a:xfrm>
            <a:off x="3996959" y="2397757"/>
            <a:ext cx="538151" cy="319994"/>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61D49617-70D4-3436-62D8-713BB5BAF428}"/>
              </a:ext>
            </a:extLst>
          </p:cNvPr>
          <p:cNvCxnSpPr>
            <a:cxnSpLocks/>
          </p:cNvCxnSpPr>
          <p:nvPr/>
        </p:nvCxnSpPr>
        <p:spPr>
          <a:xfrm flipV="1">
            <a:off x="4073785" y="4271708"/>
            <a:ext cx="451919" cy="403758"/>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61D49617-70D4-3436-62D8-713BB5BAF428}"/>
              </a:ext>
            </a:extLst>
          </p:cNvPr>
          <p:cNvCxnSpPr>
            <a:cxnSpLocks/>
          </p:cNvCxnSpPr>
          <p:nvPr/>
        </p:nvCxnSpPr>
        <p:spPr>
          <a:xfrm>
            <a:off x="6235088" y="3456134"/>
            <a:ext cx="476914" cy="8031"/>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42" name="Flowchart: Data 41">
            <a:extLst>
              <a:ext uri="{FF2B5EF4-FFF2-40B4-BE49-F238E27FC236}">
                <a16:creationId xmlns:a16="http://schemas.microsoft.com/office/drawing/2014/main" id="{0FC5EDF1-819B-2BE4-C527-709C21FC0E79}"/>
              </a:ext>
            </a:extLst>
          </p:cNvPr>
          <p:cNvSpPr/>
          <p:nvPr/>
        </p:nvSpPr>
        <p:spPr>
          <a:xfrm>
            <a:off x="9234079" y="2905756"/>
            <a:ext cx="2418500" cy="1228056"/>
          </a:xfrm>
          <a:prstGeom prst="flowChartInputOutp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lumMod val="75000"/>
                    <a:lumOff val="25000"/>
                  </a:schemeClr>
                </a:solidFill>
                <a:latin typeface="Century Gothic"/>
                <a:cs typeface="Times New Roman"/>
              </a:rPr>
              <a:t>Potential Operational Delineations</a:t>
            </a:r>
            <a:endParaRPr lang="en-US" sz="1600">
              <a:solidFill>
                <a:schemeClr val="tx1">
                  <a:lumMod val="75000"/>
                  <a:lumOff val="25000"/>
                </a:schemeClr>
              </a:solidFill>
              <a:latin typeface="Century Gothic" panose="020B0502020202020204" pitchFamily="34" charset="0"/>
              <a:cs typeface="Times New Roman"/>
            </a:endParaRPr>
          </a:p>
        </p:txBody>
      </p:sp>
      <p:sp>
        <p:nvSpPr>
          <p:cNvPr id="3" name="TextBox 2">
            <a:extLst>
              <a:ext uri="{FF2B5EF4-FFF2-40B4-BE49-F238E27FC236}">
                <a16:creationId xmlns:a16="http://schemas.microsoft.com/office/drawing/2014/main" id="{67712253-7560-B884-3C20-88CF515F8231}"/>
              </a:ext>
            </a:extLst>
          </p:cNvPr>
          <p:cNvSpPr txBox="1"/>
          <p:nvPr/>
        </p:nvSpPr>
        <p:spPr>
          <a:xfrm>
            <a:off x="591404" y="1418313"/>
            <a:ext cx="1212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Inputs</a:t>
            </a:r>
            <a:endParaRPr lang="en-US"/>
          </a:p>
        </p:txBody>
      </p:sp>
      <p:sp>
        <p:nvSpPr>
          <p:cNvPr id="4" name="TextBox 3">
            <a:extLst>
              <a:ext uri="{FF2B5EF4-FFF2-40B4-BE49-F238E27FC236}">
                <a16:creationId xmlns:a16="http://schemas.microsoft.com/office/drawing/2014/main" id="{D46293E4-E628-F6AA-6E03-6399FA5370A4}"/>
              </a:ext>
            </a:extLst>
          </p:cNvPr>
          <p:cNvSpPr txBox="1"/>
          <p:nvPr/>
        </p:nvSpPr>
        <p:spPr>
          <a:xfrm>
            <a:off x="2319021" y="1418313"/>
            <a:ext cx="20204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Data Processing</a:t>
            </a:r>
          </a:p>
        </p:txBody>
      </p:sp>
      <p:sp>
        <p:nvSpPr>
          <p:cNvPr id="5" name="TextBox 4">
            <a:extLst>
              <a:ext uri="{FF2B5EF4-FFF2-40B4-BE49-F238E27FC236}">
                <a16:creationId xmlns:a16="http://schemas.microsoft.com/office/drawing/2014/main" id="{75150902-5159-75A4-8D3F-54A2C3B5E35B}"/>
              </a:ext>
            </a:extLst>
          </p:cNvPr>
          <p:cNvSpPr txBox="1"/>
          <p:nvPr/>
        </p:nvSpPr>
        <p:spPr>
          <a:xfrm>
            <a:off x="5823719" y="2339144"/>
            <a:ext cx="1212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Analysis</a:t>
            </a:r>
          </a:p>
        </p:txBody>
      </p:sp>
      <p:sp>
        <p:nvSpPr>
          <p:cNvPr id="6" name="TextBox 5">
            <a:extLst>
              <a:ext uri="{FF2B5EF4-FFF2-40B4-BE49-F238E27FC236}">
                <a16:creationId xmlns:a16="http://schemas.microsoft.com/office/drawing/2014/main" id="{093067CE-9A6C-8A11-35A4-D619646FC059}"/>
              </a:ext>
            </a:extLst>
          </p:cNvPr>
          <p:cNvSpPr txBox="1"/>
          <p:nvPr/>
        </p:nvSpPr>
        <p:spPr>
          <a:xfrm>
            <a:off x="9908099" y="2340761"/>
            <a:ext cx="1212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Output</a:t>
            </a:r>
          </a:p>
        </p:txBody>
      </p:sp>
      <p:cxnSp>
        <p:nvCxnSpPr>
          <p:cNvPr id="10" name="Straight Arrow Connector 9">
            <a:extLst>
              <a:ext uri="{FF2B5EF4-FFF2-40B4-BE49-F238E27FC236}">
                <a16:creationId xmlns:a16="http://schemas.microsoft.com/office/drawing/2014/main" id="{61FD8144-DEFE-E941-1A6D-B48F197072DC}"/>
              </a:ext>
            </a:extLst>
          </p:cNvPr>
          <p:cNvCxnSpPr>
            <a:cxnSpLocks/>
          </p:cNvCxnSpPr>
          <p:nvPr/>
        </p:nvCxnSpPr>
        <p:spPr>
          <a:xfrm>
            <a:off x="1752479" y="4652651"/>
            <a:ext cx="559169"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C65AC6EC-518C-1743-1783-C44936286114}"/>
              </a:ext>
            </a:extLst>
          </p:cNvPr>
          <p:cNvCxnSpPr>
            <a:cxnSpLocks/>
          </p:cNvCxnSpPr>
          <p:nvPr/>
        </p:nvCxnSpPr>
        <p:spPr>
          <a:xfrm>
            <a:off x="1814392" y="2470597"/>
            <a:ext cx="559169"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1" name="Flowchart: Decision 10">
            <a:extLst>
              <a:ext uri="{FF2B5EF4-FFF2-40B4-BE49-F238E27FC236}">
                <a16:creationId xmlns:a16="http://schemas.microsoft.com/office/drawing/2014/main" id="{21D28D54-B98F-927C-F569-1ED20B3AF904}"/>
              </a:ext>
            </a:extLst>
          </p:cNvPr>
          <p:cNvSpPr/>
          <p:nvPr/>
        </p:nvSpPr>
        <p:spPr>
          <a:xfrm>
            <a:off x="2082665" y="5648880"/>
            <a:ext cx="2046514" cy="968962"/>
          </a:xfrm>
          <a:prstGeom prst="flowChartDecisio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err="1">
                <a:solidFill>
                  <a:srgbClr val="000000"/>
                </a:solidFill>
                <a:latin typeface="Century Gothic"/>
              </a:rPr>
              <a:t>ArcHydro</a:t>
            </a:r>
            <a:r>
              <a:rPr lang="en-US" sz="1400">
                <a:solidFill>
                  <a:srgbClr val="000000"/>
                </a:solidFill>
                <a:latin typeface="Century Gothic"/>
              </a:rPr>
              <a:t> Tools</a:t>
            </a:r>
          </a:p>
        </p:txBody>
      </p:sp>
      <p:cxnSp>
        <p:nvCxnSpPr>
          <p:cNvPr id="13" name="Straight Arrow Connector 12">
            <a:extLst>
              <a:ext uri="{FF2B5EF4-FFF2-40B4-BE49-F238E27FC236}">
                <a16:creationId xmlns:a16="http://schemas.microsoft.com/office/drawing/2014/main" id="{CF2E0574-EAD6-EC3F-2BAC-4C37BA8C183E}"/>
              </a:ext>
            </a:extLst>
          </p:cNvPr>
          <p:cNvCxnSpPr>
            <a:cxnSpLocks/>
          </p:cNvCxnSpPr>
          <p:nvPr/>
        </p:nvCxnSpPr>
        <p:spPr>
          <a:xfrm flipV="1">
            <a:off x="3095414" y="5268892"/>
            <a:ext cx="9772" cy="300277"/>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14" name="Flowchart: Process 13">
            <a:extLst>
              <a:ext uri="{FF2B5EF4-FFF2-40B4-BE49-F238E27FC236}">
                <a16:creationId xmlns:a16="http://schemas.microsoft.com/office/drawing/2014/main" id="{07467E3E-EBE3-CA9C-9F5D-6CC7522209B3}"/>
              </a:ext>
            </a:extLst>
          </p:cNvPr>
          <p:cNvSpPr/>
          <p:nvPr/>
        </p:nvSpPr>
        <p:spPr>
          <a:xfrm>
            <a:off x="7000183" y="2927937"/>
            <a:ext cx="1425362" cy="1219076"/>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lumMod val="75000"/>
                    <a:lumOff val="25000"/>
                  </a:schemeClr>
                </a:solidFill>
                <a:latin typeface="Century Gothic"/>
                <a:cs typeface="Calibri"/>
              </a:rPr>
              <a:t>Validate with Expert Knowledge</a:t>
            </a:r>
            <a:endParaRPr lang="en-US" sz="1400">
              <a:solidFill>
                <a:schemeClr val="tx1">
                  <a:lumMod val="75000"/>
                  <a:lumOff val="25000"/>
                </a:schemeClr>
              </a:solidFill>
              <a:latin typeface="Century Gothic" panose="020B0502020202020204" pitchFamily="34" charset="0"/>
              <a:cs typeface="Calibri"/>
            </a:endParaRPr>
          </a:p>
        </p:txBody>
      </p:sp>
      <p:pic>
        <p:nvPicPr>
          <p:cNvPr id="16" name="Picture 16" descr="A group of men looking at a map&#10;&#10;Description automatically generated">
            <a:extLst>
              <a:ext uri="{FF2B5EF4-FFF2-40B4-BE49-F238E27FC236}">
                <a16:creationId xmlns:a16="http://schemas.microsoft.com/office/drawing/2014/main" id="{EA9CAFF3-1207-402C-3DA2-674F0DC60B9D}"/>
              </a:ext>
            </a:extLst>
          </p:cNvPr>
          <p:cNvPicPr>
            <a:picLocks noChangeAspect="1"/>
          </p:cNvPicPr>
          <p:nvPr/>
        </p:nvPicPr>
        <p:blipFill>
          <a:blip r:embed="rId3"/>
          <a:stretch>
            <a:fillRect/>
          </a:stretch>
        </p:blipFill>
        <p:spPr>
          <a:xfrm>
            <a:off x="6658258" y="4654518"/>
            <a:ext cx="2121930" cy="1598726"/>
          </a:xfrm>
          <a:prstGeom prst="rect">
            <a:avLst/>
          </a:prstGeom>
        </p:spPr>
      </p:pic>
      <p:cxnSp>
        <p:nvCxnSpPr>
          <p:cNvPr id="17" name="Straight Arrow Connector 16">
            <a:extLst>
              <a:ext uri="{FF2B5EF4-FFF2-40B4-BE49-F238E27FC236}">
                <a16:creationId xmlns:a16="http://schemas.microsoft.com/office/drawing/2014/main" id="{90DC8762-1367-DB6C-8E28-2FC7EEC4A54F}"/>
              </a:ext>
            </a:extLst>
          </p:cNvPr>
          <p:cNvCxnSpPr>
            <a:cxnSpLocks/>
          </p:cNvCxnSpPr>
          <p:nvPr/>
        </p:nvCxnSpPr>
        <p:spPr>
          <a:xfrm flipV="1">
            <a:off x="7714451" y="4149411"/>
            <a:ext cx="364" cy="450795"/>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488622C4-CB45-953E-D663-09E68C284918}"/>
              </a:ext>
            </a:extLst>
          </p:cNvPr>
          <p:cNvCxnSpPr>
            <a:cxnSpLocks/>
          </p:cNvCxnSpPr>
          <p:nvPr/>
        </p:nvCxnSpPr>
        <p:spPr>
          <a:xfrm>
            <a:off x="8681014" y="3456135"/>
            <a:ext cx="702691" cy="803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97216596-24D5-69FB-879F-39F9985C07E3}"/>
              </a:ext>
            </a:extLst>
          </p:cNvPr>
          <p:cNvSpPr txBox="1"/>
          <p:nvPr/>
        </p:nvSpPr>
        <p:spPr>
          <a:xfrm>
            <a:off x="6577458" y="6249478"/>
            <a:ext cx="254755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Century Gothic"/>
              </a:rPr>
              <a:t>Source: Anai Tene, Marin County Wildland Team</a:t>
            </a:r>
            <a:endParaRPr lang="en-US"/>
          </a:p>
        </p:txBody>
      </p:sp>
    </p:spTree>
    <p:extLst>
      <p:ext uri="{BB962C8B-B14F-4D97-AF65-F5344CB8AC3E}">
        <p14:creationId xmlns:p14="http://schemas.microsoft.com/office/powerpoint/2010/main" val="107008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9FABBA-3CA4-3F6B-DD0C-D87B0595A8EC}"/>
              </a:ext>
            </a:extLst>
          </p:cNvPr>
          <p:cNvSpPr txBox="1"/>
          <p:nvPr/>
        </p:nvSpPr>
        <p:spPr>
          <a:xfrm>
            <a:off x="361062" y="78225"/>
            <a:ext cx="118343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Results: Potential Operational Delineations (PODs)</a:t>
            </a:r>
          </a:p>
        </p:txBody>
      </p:sp>
      <p:sp>
        <p:nvSpPr>
          <p:cNvPr id="9" name="TextBox 8">
            <a:extLst>
              <a:ext uri="{FF2B5EF4-FFF2-40B4-BE49-F238E27FC236}">
                <a16:creationId xmlns:a16="http://schemas.microsoft.com/office/drawing/2014/main" id="{73A0BBF8-496F-3C13-9F21-FF1A1AA835A2}"/>
              </a:ext>
            </a:extLst>
          </p:cNvPr>
          <p:cNvSpPr txBox="1"/>
          <p:nvPr/>
        </p:nvSpPr>
        <p:spPr>
          <a:xfrm>
            <a:off x="6809623" y="3309852"/>
            <a:ext cx="5250705" cy="1446550"/>
          </a:xfrm>
          <a:prstGeom prst="rect">
            <a:avLst/>
          </a:prstGeom>
          <a:noFill/>
        </p:spPr>
        <p:txBody>
          <a:bodyPr wrap="square" lIns="91440" tIns="45720" rIns="91440" bIns="45720" rtlCol="0" anchor="t">
            <a:spAutoFit/>
          </a:bodyPr>
          <a:lstStyle/>
          <a:p>
            <a:endParaRPr lang="en-US" sz="2000" b="1">
              <a:solidFill>
                <a:srgbClr val="000000"/>
              </a:solidFill>
              <a:latin typeface="Century Gothic"/>
            </a:endParaRPr>
          </a:p>
          <a:p>
            <a:endParaRPr lang="en-US" sz="2400">
              <a:solidFill>
                <a:srgbClr val="000000"/>
              </a:solidFill>
              <a:latin typeface="Rockwell"/>
            </a:endParaRPr>
          </a:p>
          <a:p>
            <a:pPr marL="285750" indent="-285750">
              <a:buFont typeface="Arial" panose="020B0604020202020204" pitchFamily="34" charset="0"/>
              <a:buChar char="•"/>
            </a:pPr>
            <a:endParaRPr lang="en-US" sz="2000">
              <a:solidFill>
                <a:schemeClr val="tx1">
                  <a:lumMod val="75000"/>
                  <a:lumOff val="25000"/>
                </a:schemeClr>
              </a:solidFill>
              <a:latin typeface="Century Gothic"/>
            </a:endParaRPr>
          </a:p>
          <a:p>
            <a:endParaRPr lang="en-US" sz="2400">
              <a:solidFill>
                <a:schemeClr val="tx1">
                  <a:lumMod val="75000"/>
                  <a:lumOff val="25000"/>
                </a:schemeClr>
              </a:solidFill>
              <a:latin typeface="Century Gothic"/>
            </a:endParaRPr>
          </a:p>
        </p:txBody>
      </p:sp>
      <p:pic>
        <p:nvPicPr>
          <p:cNvPr id="11" name="Picture 11" descr="A map of a large island&#10;&#10;Description automatically generated">
            <a:extLst>
              <a:ext uri="{FF2B5EF4-FFF2-40B4-BE49-F238E27FC236}">
                <a16:creationId xmlns:a16="http://schemas.microsoft.com/office/drawing/2014/main" id="{5A479AD6-B3A8-18D6-5C39-B20364BB2532}"/>
              </a:ext>
            </a:extLst>
          </p:cNvPr>
          <p:cNvPicPr>
            <a:picLocks noChangeAspect="1"/>
          </p:cNvPicPr>
          <p:nvPr/>
        </p:nvPicPr>
        <p:blipFill rotWithShape="1">
          <a:blip r:embed="rId3"/>
          <a:srcRect l="3664" t="13529" r="2586" b="20363"/>
          <a:stretch/>
        </p:blipFill>
        <p:spPr>
          <a:xfrm>
            <a:off x="2011792" y="735193"/>
            <a:ext cx="5618192" cy="6103808"/>
          </a:xfrm>
          <a:prstGeom prst="rect">
            <a:avLst/>
          </a:prstGeom>
        </p:spPr>
      </p:pic>
      <p:grpSp>
        <p:nvGrpSpPr>
          <p:cNvPr id="15" name="Group 14">
            <a:extLst>
              <a:ext uri="{FF2B5EF4-FFF2-40B4-BE49-F238E27FC236}">
                <a16:creationId xmlns:a16="http://schemas.microsoft.com/office/drawing/2014/main" id="{30C15533-5BCB-F435-BC7B-F13DCB324EE0}"/>
              </a:ext>
            </a:extLst>
          </p:cNvPr>
          <p:cNvGrpSpPr/>
          <p:nvPr/>
        </p:nvGrpSpPr>
        <p:grpSpPr>
          <a:xfrm>
            <a:off x="3322960" y="5365073"/>
            <a:ext cx="372103" cy="678134"/>
            <a:chOff x="5250623" y="4566224"/>
            <a:chExt cx="656409" cy="1094163"/>
          </a:xfrm>
        </p:grpSpPr>
        <p:pic>
          <p:nvPicPr>
            <p:cNvPr id="13" name="Graphic 12" descr="Direction outline">
              <a:extLst>
                <a:ext uri="{FF2B5EF4-FFF2-40B4-BE49-F238E27FC236}">
                  <a16:creationId xmlns:a16="http://schemas.microsoft.com/office/drawing/2014/main" id="{A253971A-59B4-59EB-113C-F47A166818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780000">
              <a:off x="5272843" y="5026197"/>
              <a:ext cx="611970" cy="656409"/>
            </a:xfrm>
            <a:prstGeom prst="rect">
              <a:avLst/>
            </a:prstGeom>
          </p:spPr>
        </p:pic>
        <p:sp>
          <p:nvSpPr>
            <p:cNvPr id="14" name="TextBox 13">
              <a:extLst>
                <a:ext uri="{FF2B5EF4-FFF2-40B4-BE49-F238E27FC236}">
                  <a16:creationId xmlns:a16="http://schemas.microsoft.com/office/drawing/2014/main" id="{4C0B0A2F-A4D2-855A-B86B-6BCF640BF49D}"/>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sp>
        <p:nvSpPr>
          <p:cNvPr id="25" name="TextBox 24">
            <a:extLst>
              <a:ext uri="{FF2B5EF4-FFF2-40B4-BE49-F238E27FC236}">
                <a16:creationId xmlns:a16="http://schemas.microsoft.com/office/drawing/2014/main" id="{DED83FB1-5642-5171-471B-8F912EF3BC7F}"/>
              </a:ext>
            </a:extLst>
          </p:cNvPr>
          <p:cNvSpPr txBox="1"/>
          <p:nvPr/>
        </p:nvSpPr>
        <p:spPr>
          <a:xfrm>
            <a:off x="1089699" y="5624787"/>
            <a:ext cx="2199169" cy="600164"/>
          </a:xfrm>
          <a:prstGeom prst="rect">
            <a:avLst/>
          </a:prstGeom>
          <a:noFill/>
        </p:spPr>
        <p:txBody>
          <a:bodyPr wrap="square" lIns="91440" tIns="45720" rIns="91440" bIns="45720" rtlCol="0" anchor="t">
            <a:spAutoFit/>
          </a:bodyPr>
          <a:lstStyle/>
          <a:p>
            <a:r>
              <a:rPr lang="en-US" sz="1100">
                <a:solidFill>
                  <a:srgbClr val="C13E2D"/>
                </a:solidFill>
                <a:latin typeface="Century Gothic"/>
              </a:rPr>
              <a:t>100% Probability of Control</a:t>
            </a:r>
            <a:endParaRPr lang="en-US" sz="1100">
              <a:solidFill>
                <a:srgbClr val="C13E2D"/>
              </a:solidFill>
              <a:latin typeface="Century Gothic" panose="020B0502020202020204" pitchFamily="34" charset="0"/>
            </a:endParaRPr>
          </a:p>
          <a:p>
            <a:endParaRPr lang="en-US" sz="1100">
              <a:solidFill>
                <a:srgbClr val="C13E2D"/>
              </a:solidFill>
              <a:latin typeface="Century Gothic" panose="020B0502020202020204" pitchFamily="34" charset="0"/>
            </a:endParaRPr>
          </a:p>
          <a:p>
            <a:r>
              <a:rPr lang="en-US" sz="1100">
                <a:solidFill>
                  <a:srgbClr val="C13E2D"/>
                </a:solidFill>
                <a:latin typeface="Century Gothic"/>
              </a:rPr>
              <a:t>0% Probability</a:t>
            </a:r>
            <a:endParaRPr lang="en-US" sz="1100">
              <a:solidFill>
                <a:srgbClr val="C13E2D"/>
              </a:solidFill>
              <a:latin typeface="Century Gothic" panose="020B0502020202020204" pitchFamily="34" charset="0"/>
            </a:endParaRPr>
          </a:p>
        </p:txBody>
      </p:sp>
      <p:sp>
        <p:nvSpPr>
          <p:cNvPr id="29" name="TextBox 28">
            <a:extLst>
              <a:ext uri="{FF2B5EF4-FFF2-40B4-BE49-F238E27FC236}">
                <a16:creationId xmlns:a16="http://schemas.microsoft.com/office/drawing/2014/main" id="{D5895C8E-9FCA-F2A0-D42C-76D9D73B9619}"/>
              </a:ext>
            </a:extLst>
          </p:cNvPr>
          <p:cNvSpPr txBox="1"/>
          <p:nvPr/>
        </p:nvSpPr>
        <p:spPr>
          <a:xfrm>
            <a:off x="636111" y="520728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accent2">
                    <a:lumMod val="50000"/>
                  </a:schemeClr>
                </a:solidFill>
                <a:latin typeface="Century Gothic"/>
              </a:rPr>
              <a:t>POD Network</a:t>
            </a:r>
          </a:p>
        </p:txBody>
      </p:sp>
      <p:pic>
        <p:nvPicPr>
          <p:cNvPr id="30" name="Picture 30" descr="A red and yellow gradient&#10;&#10;Description automatically generated">
            <a:extLst>
              <a:ext uri="{FF2B5EF4-FFF2-40B4-BE49-F238E27FC236}">
                <a16:creationId xmlns:a16="http://schemas.microsoft.com/office/drawing/2014/main" id="{61F28D23-73B8-B261-87F8-5D397A48D91A}"/>
              </a:ext>
            </a:extLst>
          </p:cNvPr>
          <p:cNvPicPr>
            <a:picLocks noChangeAspect="1"/>
          </p:cNvPicPr>
          <p:nvPr/>
        </p:nvPicPr>
        <p:blipFill>
          <a:blip r:embed="rId6"/>
          <a:stretch>
            <a:fillRect/>
          </a:stretch>
        </p:blipFill>
        <p:spPr>
          <a:xfrm>
            <a:off x="846810" y="5594571"/>
            <a:ext cx="304801" cy="631771"/>
          </a:xfrm>
          <a:prstGeom prst="rect">
            <a:avLst/>
          </a:prstGeom>
        </p:spPr>
      </p:pic>
      <p:grpSp>
        <p:nvGrpSpPr>
          <p:cNvPr id="43" name="Group 42">
            <a:extLst>
              <a:ext uri="{FF2B5EF4-FFF2-40B4-BE49-F238E27FC236}">
                <a16:creationId xmlns:a16="http://schemas.microsoft.com/office/drawing/2014/main" id="{AC49CE22-F1BA-749A-F725-77CB07D4AE1E}"/>
              </a:ext>
            </a:extLst>
          </p:cNvPr>
          <p:cNvGrpSpPr/>
          <p:nvPr/>
        </p:nvGrpSpPr>
        <p:grpSpPr>
          <a:xfrm>
            <a:off x="2792699" y="6039642"/>
            <a:ext cx="1930218" cy="279579"/>
            <a:chOff x="7930617" y="5126723"/>
            <a:chExt cx="1930218" cy="279579"/>
          </a:xfrm>
        </p:grpSpPr>
        <p:grpSp>
          <p:nvGrpSpPr>
            <p:cNvPr id="32" name="Group 31">
              <a:extLst>
                <a:ext uri="{FF2B5EF4-FFF2-40B4-BE49-F238E27FC236}">
                  <a16:creationId xmlns:a16="http://schemas.microsoft.com/office/drawing/2014/main" id="{ABE97EA2-A866-707F-AF0E-7DF422B1CE6E}"/>
                </a:ext>
              </a:extLst>
            </p:cNvPr>
            <p:cNvGrpSpPr/>
            <p:nvPr/>
          </p:nvGrpSpPr>
          <p:grpSpPr>
            <a:xfrm>
              <a:off x="8042508" y="5312329"/>
              <a:ext cx="1309417" cy="93973"/>
              <a:chOff x="8042508" y="5312329"/>
              <a:chExt cx="1309417" cy="93973"/>
            </a:xfrm>
          </p:grpSpPr>
          <p:grpSp>
            <p:nvGrpSpPr>
              <p:cNvPr id="37" name="Group 36">
                <a:extLst>
                  <a:ext uri="{FF2B5EF4-FFF2-40B4-BE49-F238E27FC236}">
                    <a16:creationId xmlns:a16="http://schemas.microsoft.com/office/drawing/2014/main" id="{6536419C-21E8-E249-1CEE-58B2F227BA48}"/>
                  </a:ext>
                </a:extLst>
              </p:cNvPr>
              <p:cNvGrpSpPr/>
              <p:nvPr/>
            </p:nvGrpSpPr>
            <p:grpSpPr>
              <a:xfrm>
                <a:off x="8042508" y="5320186"/>
                <a:ext cx="1309417" cy="86116"/>
                <a:chOff x="8042508" y="5320186"/>
                <a:chExt cx="1309417" cy="86116"/>
              </a:xfrm>
            </p:grpSpPr>
            <p:cxnSp>
              <p:nvCxnSpPr>
                <p:cNvPr id="39" name="Straight Arrow Connector 38">
                  <a:extLst>
                    <a:ext uri="{FF2B5EF4-FFF2-40B4-BE49-F238E27FC236}">
                      <a16:creationId xmlns:a16="http://schemas.microsoft.com/office/drawing/2014/main" id="{37AEEED0-AC29-0F78-5512-73CD2128D99C}"/>
                    </a:ext>
                  </a:extLst>
                </p:cNvPr>
                <p:cNvCxnSpPr>
                  <a:cxnSpLocks/>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66A8D6A-3E6A-54EB-BF53-195BDAA50686}"/>
                    </a:ext>
                  </a:extLst>
                </p:cNvPr>
                <p:cNvCxnSpPr>
                  <a:cxnSpLocks/>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36E2025-2D3C-6F79-933E-63385DEA6407}"/>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1742C04-346A-3359-EF74-EA81682D1F89}"/>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 name="Straight Arrow Connector 37">
                <a:extLst>
                  <a:ext uri="{FF2B5EF4-FFF2-40B4-BE49-F238E27FC236}">
                    <a16:creationId xmlns:a16="http://schemas.microsoft.com/office/drawing/2014/main" id="{AC7E6774-67DE-BBEA-B4E7-FF5261923380}"/>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AB5D7362-9675-4431-E42D-0C5157AD7831}"/>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34" name="TextBox 33">
              <a:extLst>
                <a:ext uri="{FF2B5EF4-FFF2-40B4-BE49-F238E27FC236}">
                  <a16:creationId xmlns:a16="http://schemas.microsoft.com/office/drawing/2014/main" id="{476E2B4C-F453-9C85-FA32-5682210CEA6C}"/>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1.75</a:t>
              </a:r>
            </a:p>
          </p:txBody>
        </p:sp>
        <p:sp>
          <p:nvSpPr>
            <p:cNvPr id="35" name="TextBox 34">
              <a:extLst>
                <a:ext uri="{FF2B5EF4-FFF2-40B4-BE49-F238E27FC236}">
                  <a16:creationId xmlns:a16="http://schemas.microsoft.com/office/drawing/2014/main" id="{3DFAC112-46D1-DE60-522A-D8CAEFE230D0}"/>
                </a:ext>
              </a:extLst>
            </p:cNvPr>
            <p:cNvSpPr txBox="1"/>
            <p:nvPr/>
          </p:nvSpPr>
          <p:spPr>
            <a:xfrm>
              <a:off x="8511933" y="5126723"/>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3.5</a:t>
              </a:r>
            </a:p>
          </p:txBody>
        </p:sp>
        <p:sp>
          <p:nvSpPr>
            <p:cNvPr id="36" name="TextBox 35">
              <a:extLst>
                <a:ext uri="{FF2B5EF4-FFF2-40B4-BE49-F238E27FC236}">
                  <a16:creationId xmlns:a16="http://schemas.microsoft.com/office/drawing/2014/main" id="{10905D32-1CD8-09BC-F61F-6C4F13E484F7}"/>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7 Miles</a:t>
              </a:r>
            </a:p>
          </p:txBody>
        </p:sp>
      </p:grpSp>
      <p:sp>
        <p:nvSpPr>
          <p:cNvPr id="2" name="Rectangle: Rounded Corners 1">
            <a:extLst>
              <a:ext uri="{FF2B5EF4-FFF2-40B4-BE49-F238E27FC236}">
                <a16:creationId xmlns:a16="http://schemas.microsoft.com/office/drawing/2014/main" id="{B0218A60-E7EF-C13C-76C9-626CEEAE0D55}"/>
              </a:ext>
            </a:extLst>
          </p:cNvPr>
          <p:cNvSpPr/>
          <p:nvPr/>
        </p:nvSpPr>
        <p:spPr>
          <a:xfrm>
            <a:off x="8009594" y="1953271"/>
            <a:ext cx="3715718" cy="2716638"/>
          </a:xfrm>
          <a:prstGeom prst="roundRect">
            <a:avLst/>
          </a:pr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accent2">
                    <a:lumMod val="50000"/>
                  </a:schemeClr>
                </a:solidFill>
                <a:latin typeface="Century Gothic"/>
              </a:rPr>
              <a:t>78.5% of expertise-identified POD boundaries align with GIS-determined Potential</a:t>
            </a:r>
            <a:endParaRPr lang="en-US" sz="2800">
              <a:solidFill>
                <a:schemeClr val="accent2">
                  <a:lumMod val="50000"/>
                </a:schemeClr>
              </a:solidFill>
              <a:latin typeface="Rockwell" panose="02060603020205020403"/>
            </a:endParaRPr>
          </a:p>
          <a:p>
            <a:pPr algn="ctr"/>
            <a:r>
              <a:rPr lang="en-US" sz="2400">
                <a:solidFill>
                  <a:schemeClr val="accent2">
                    <a:lumMod val="50000"/>
                  </a:schemeClr>
                </a:solidFill>
                <a:latin typeface="Century Gothic"/>
              </a:rPr>
              <a:t>Control Locations</a:t>
            </a:r>
            <a:r>
              <a:rPr lang="en-US" sz="2800">
                <a:solidFill>
                  <a:schemeClr val="accent2">
                    <a:lumMod val="50000"/>
                  </a:schemeClr>
                </a:solidFill>
                <a:latin typeface="Century Gothic"/>
              </a:rPr>
              <a:t> </a:t>
            </a:r>
            <a:endParaRPr lang="en-US" sz="2800">
              <a:solidFill>
                <a:schemeClr val="accent2">
                  <a:lumMod val="50000"/>
                </a:schemeClr>
              </a:solidFill>
            </a:endParaRPr>
          </a:p>
        </p:txBody>
      </p:sp>
    </p:spTree>
    <p:extLst>
      <p:ext uri="{BB962C8B-B14F-4D97-AF65-F5344CB8AC3E}">
        <p14:creationId xmlns:p14="http://schemas.microsoft.com/office/powerpoint/2010/main" val="115790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descr="Map&#10;&#10;Description automatically generated with medium confidence">
            <a:extLst>
              <a:ext uri="{FF2B5EF4-FFF2-40B4-BE49-F238E27FC236}">
                <a16:creationId xmlns:a16="http://schemas.microsoft.com/office/drawing/2014/main" id="{A374F91B-003C-0D1F-4D45-99AD0B618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076" y="-686758"/>
            <a:ext cx="7510405" cy="7311695"/>
          </a:xfrm>
          <a:prstGeom prst="rect">
            <a:avLst/>
          </a:prstGeom>
        </p:spPr>
      </p:pic>
      <p:pic>
        <p:nvPicPr>
          <p:cNvPr id="5" name="Picture 9" descr="A black background with a black square&#10;&#10;Description automatically generated">
            <a:extLst>
              <a:ext uri="{FF2B5EF4-FFF2-40B4-BE49-F238E27FC236}">
                <a16:creationId xmlns:a16="http://schemas.microsoft.com/office/drawing/2014/main" id="{F91BF0D6-632E-3F1D-5392-3BC2C0B4E99B}"/>
              </a:ext>
            </a:extLst>
          </p:cNvPr>
          <p:cNvPicPr>
            <a:picLocks noChangeAspect="1"/>
          </p:cNvPicPr>
          <p:nvPr/>
        </p:nvPicPr>
        <p:blipFill rotWithShape="1">
          <a:blip r:embed="rId4"/>
          <a:srcRect t="15092" r="3213" b="17544"/>
          <a:stretch/>
        </p:blipFill>
        <p:spPr>
          <a:xfrm>
            <a:off x="3527728" y="678872"/>
            <a:ext cx="3051634" cy="3251531"/>
          </a:xfrm>
          <a:prstGeom prst="rect">
            <a:avLst/>
          </a:prstGeom>
        </p:spPr>
      </p:pic>
      <p:sp>
        <p:nvSpPr>
          <p:cNvPr id="2" name="TextBox 1">
            <a:extLst>
              <a:ext uri="{FF2B5EF4-FFF2-40B4-BE49-F238E27FC236}">
                <a16:creationId xmlns:a16="http://schemas.microsoft.com/office/drawing/2014/main" id="{C519CC48-7819-6029-5A83-0702E291545A}"/>
              </a:ext>
            </a:extLst>
          </p:cNvPr>
          <p:cNvSpPr txBox="1"/>
          <p:nvPr/>
        </p:nvSpPr>
        <p:spPr>
          <a:xfrm>
            <a:off x="361062" y="78225"/>
            <a:ext cx="118309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Results: PODs Ranked by Suppression Difficulty</a:t>
            </a:r>
          </a:p>
        </p:txBody>
      </p:sp>
      <p:sp>
        <p:nvSpPr>
          <p:cNvPr id="4" name="Rectangle: Rounded Corners 3">
            <a:extLst>
              <a:ext uri="{FF2B5EF4-FFF2-40B4-BE49-F238E27FC236}">
                <a16:creationId xmlns:a16="http://schemas.microsoft.com/office/drawing/2014/main" id="{753C8D13-5CB2-510A-B9C6-66DAF7AE2C05}"/>
              </a:ext>
            </a:extLst>
          </p:cNvPr>
          <p:cNvSpPr/>
          <p:nvPr/>
        </p:nvSpPr>
        <p:spPr>
          <a:xfrm>
            <a:off x="1292949" y="3840771"/>
            <a:ext cx="1725469" cy="697021"/>
          </a:xfrm>
          <a:prstGeom prst="roundRect">
            <a:avLst/>
          </a:pr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accent2">
                    <a:lumMod val="50000"/>
                  </a:schemeClr>
                </a:solidFill>
                <a:latin typeface="Century Gothic"/>
                <a:ea typeface="Calibri"/>
                <a:cs typeface="Calibri"/>
              </a:rPr>
              <a:t>Suppression Difficulty Score (SDS</a:t>
            </a:r>
            <a:r>
              <a:rPr lang="en-US">
                <a:solidFill>
                  <a:schemeClr val="accent2">
                    <a:lumMod val="50000"/>
                  </a:schemeClr>
                </a:solidFill>
                <a:latin typeface="Century Gothic"/>
                <a:ea typeface="Calibri"/>
                <a:cs typeface="Calibri"/>
              </a:rPr>
              <a:t>)</a:t>
            </a:r>
          </a:p>
        </p:txBody>
      </p:sp>
      <p:grpSp>
        <p:nvGrpSpPr>
          <p:cNvPr id="23" name="Group 22">
            <a:extLst>
              <a:ext uri="{FF2B5EF4-FFF2-40B4-BE49-F238E27FC236}">
                <a16:creationId xmlns:a16="http://schemas.microsoft.com/office/drawing/2014/main" id="{C19BD7FB-27D5-09B7-81F7-C13884F43E19}"/>
              </a:ext>
            </a:extLst>
          </p:cNvPr>
          <p:cNvGrpSpPr/>
          <p:nvPr/>
        </p:nvGrpSpPr>
        <p:grpSpPr>
          <a:xfrm>
            <a:off x="1032367" y="5567102"/>
            <a:ext cx="372103" cy="678134"/>
            <a:chOff x="5250623" y="4566224"/>
            <a:chExt cx="656409" cy="1094163"/>
          </a:xfrm>
        </p:grpSpPr>
        <p:pic>
          <p:nvPicPr>
            <p:cNvPr id="28" name="Graphic 27" descr="Direction outline">
              <a:extLst>
                <a:ext uri="{FF2B5EF4-FFF2-40B4-BE49-F238E27FC236}">
                  <a16:creationId xmlns:a16="http://schemas.microsoft.com/office/drawing/2014/main" id="{E466CD73-AAA5-8109-38D9-5282A3381A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272843" y="5026197"/>
              <a:ext cx="611970" cy="656409"/>
            </a:xfrm>
            <a:prstGeom prst="rect">
              <a:avLst/>
            </a:prstGeom>
          </p:spPr>
        </p:pic>
        <p:sp>
          <p:nvSpPr>
            <p:cNvPr id="30" name="TextBox 3">
              <a:extLst>
                <a:ext uri="{FF2B5EF4-FFF2-40B4-BE49-F238E27FC236}">
                  <a16:creationId xmlns:a16="http://schemas.microsoft.com/office/drawing/2014/main" id="{9589F939-A658-8AF6-70D9-930007E7D378}"/>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34" name="Group 33">
            <a:extLst>
              <a:ext uri="{FF2B5EF4-FFF2-40B4-BE49-F238E27FC236}">
                <a16:creationId xmlns:a16="http://schemas.microsoft.com/office/drawing/2014/main" id="{7A38A7B6-9C8C-8D86-DB9B-E0579D8843E8}"/>
              </a:ext>
            </a:extLst>
          </p:cNvPr>
          <p:cNvGrpSpPr/>
          <p:nvPr/>
        </p:nvGrpSpPr>
        <p:grpSpPr>
          <a:xfrm>
            <a:off x="7522732" y="5858208"/>
            <a:ext cx="1930218" cy="278148"/>
            <a:chOff x="7930617" y="5128154"/>
            <a:chExt cx="1930218" cy="278148"/>
          </a:xfrm>
        </p:grpSpPr>
        <p:grpSp>
          <p:nvGrpSpPr>
            <p:cNvPr id="35" name="Group 34">
              <a:extLst>
                <a:ext uri="{FF2B5EF4-FFF2-40B4-BE49-F238E27FC236}">
                  <a16:creationId xmlns:a16="http://schemas.microsoft.com/office/drawing/2014/main" id="{14DA3E81-C46F-A0F5-523C-525479BCBB23}"/>
                </a:ext>
              </a:extLst>
            </p:cNvPr>
            <p:cNvGrpSpPr/>
            <p:nvPr/>
          </p:nvGrpSpPr>
          <p:grpSpPr>
            <a:xfrm>
              <a:off x="8042508" y="5312329"/>
              <a:ext cx="1309417" cy="93973"/>
              <a:chOff x="8042508" y="5312329"/>
              <a:chExt cx="1309417" cy="93973"/>
            </a:xfrm>
          </p:grpSpPr>
          <p:grpSp>
            <p:nvGrpSpPr>
              <p:cNvPr id="40" name="Group 39">
                <a:extLst>
                  <a:ext uri="{FF2B5EF4-FFF2-40B4-BE49-F238E27FC236}">
                    <a16:creationId xmlns:a16="http://schemas.microsoft.com/office/drawing/2014/main" id="{1180BCD9-24AC-A749-4015-67A096DFEE57}"/>
                  </a:ext>
                </a:extLst>
              </p:cNvPr>
              <p:cNvGrpSpPr/>
              <p:nvPr/>
            </p:nvGrpSpPr>
            <p:grpSpPr>
              <a:xfrm>
                <a:off x="8042508" y="5320186"/>
                <a:ext cx="1309417" cy="86116"/>
                <a:chOff x="8042508" y="5320186"/>
                <a:chExt cx="1309417" cy="86116"/>
              </a:xfrm>
            </p:grpSpPr>
            <p:cxnSp>
              <p:nvCxnSpPr>
                <p:cNvPr id="42" name="Straight Arrow Connector 41">
                  <a:extLst>
                    <a:ext uri="{FF2B5EF4-FFF2-40B4-BE49-F238E27FC236}">
                      <a16:creationId xmlns:a16="http://schemas.microsoft.com/office/drawing/2014/main" id="{B274D858-142F-36E5-D45C-184A64D06F8E}"/>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0B5871C-574C-CA44-1104-F2F358F69057}"/>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ECE3803-1205-AAD3-806E-C96C9C41957F}"/>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FC8798-2FBF-4CA2-DFB1-D90A94973183}"/>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a:extLst>
                  <a:ext uri="{FF2B5EF4-FFF2-40B4-BE49-F238E27FC236}">
                    <a16:creationId xmlns:a16="http://schemas.microsoft.com/office/drawing/2014/main" id="{EA4EE4C8-E47E-7CB9-C69A-A5E7C23B1A9B}"/>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
              <a:extLst>
                <a:ext uri="{FF2B5EF4-FFF2-40B4-BE49-F238E27FC236}">
                  <a16:creationId xmlns:a16="http://schemas.microsoft.com/office/drawing/2014/main" id="{E60F09EA-C80A-D7A1-4AC0-066706C5A598}"/>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37" name="TextBox 4">
              <a:extLst>
                <a:ext uri="{FF2B5EF4-FFF2-40B4-BE49-F238E27FC236}">
                  <a16:creationId xmlns:a16="http://schemas.microsoft.com/office/drawing/2014/main" id="{0876526D-9149-618B-44AB-ACD314870650}"/>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2.5</a:t>
              </a:r>
            </a:p>
          </p:txBody>
        </p:sp>
        <p:sp>
          <p:nvSpPr>
            <p:cNvPr id="38" name="TextBox 5">
              <a:extLst>
                <a:ext uri="{FF2B5EF4-FFF2-40B4-BE49-F238E27FC236}">
                  <a16:creationId xmlns:a16="http://schemas.microsoft.com/office/drawing/2014/main" id="{A342B75E-A941-86A3-B323-8858FB8AA5E4}"/>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a:t>
              </a:r>
            </a:p>
          </p:txBody>
        </p:sp>
        <p:sp>
          <p:nvSpPr>
            <p:cNvPr id="39" name="TextBox 6">
              <a:extLst>
                <a:ext uri="{FF2B5EF4-FFF2-40B4-BE49-F238E27FC236}">
                  <a16:creationId xmlns:a16="http://schemas.microsoft.com/office/drawing/2014/main" id="{9A8FA27C-B734-5BF5-F7D3-57FE38A7C1E0}"/>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10 Miles</a:t>
              </a:r>
            </a:p>
          </p:txBody>
        </p:sp>
      </p:grpSp>
      <p:sp>
        <p:nvSpPr>
          <p:cNvPr id="51" name="TextBox 50">
            <a:extLst>
              <a:ext uri="{FF2B5EF4-FFF2-40B4-BE49-F238E27FC236}">
                <a16:creationId xmlns:a16="http://schemas.microsoft.com/office/drawing/2014/main" id="{EBE9CDD6-F2B8-C0D2-DF5A-D1136217175E}"/>
              </a:ext>
            </a:extLst>
          </p:cNvPr>
          <p:cNvSpPr txBox="1"/>
          <p:nvPr/>
        </p:nvSpPr>
        <p:spPr>
          <a:xfrm>
            <a:off x="723857" y="6302416"/>
            <a:ext cx="5360182" cy="307777"/>
          </a:xfrm>
          <a:prstGeom prst="rect">
            <a:avLst/>
          </a:prstGeom>
          <a:noFill/>
        </p:spPr>
        <p:txBody>
          <a:bodyPr wrap="square" lIns="91440" tIns="45720" rIns="91440" bIns="45720" anchor="t">
            <a:spAutoFit/>
          </a:bodyPr>
          <a:lstStyle/>
          <a:p>
            <a:r>
              <a:rPr lang="en-US" sz="1400" dirty="0">
                <a:solidFill>
                  <a:schemeClr val="tx1">
                    <a:lumMod val="75000"/>
                    <a:lumOff val="25000"/>
                  </a:schemeClr>
                </a:solidFill>
                <a:latin typeface="Century Gothic"/>
                <a:ea typeface="+mn-lt"/>
                <a:cs typeface="+mn-lt"/>
              </a:rPr>
              <a:t>Sources: ECOSTRESS, </a:t>
            </a:r>
            <a:r>
              <a:rPr lang="en-US" sz="1400" dirty="0" err="1">
                <a:solidFill>
                  <a:schemeClr val="tx1">
                    <a:lumMod val="75000"/>
                    <a:lumOff val="25000"/>
                  </a:schemeClr>
                </a:solidFill>
                <a:latin typeface="Century Gothic"/>
                <a:ea typeface="+mn-lt"/>
                <a:cs typeface="+mn-lt"/>
              </a:rPr>
              <a:t>AppEARS</a:t>
            </a:r>
            <a:endParaRPr lang="en-US" sz="1400" dirty="0">
              <a:solidFill>
                <a:schemeClr val="tx1">
                  <a:lumMod val="75000"/>
                  <a:lumOff val="25000"/>
                </a:schemeClr>
              </a:solidFill>
              <a:latin typeface="Century Gothic"/>
            </a:endParaRPr>
          </a:p>
        </p:txBody>
      </p:sp>
      <p:sp>
        <p:nvSpPr>
          <p:cNvPr id="12" name="Rectangle: Rounded Corners 11">
            <a:extLst>
              <a:ext uri="{FF2B5EF4-FFF2-40B4-BE49-F238E27FC236}">
                <a16:creationId xmlns:a16="http://schemas.microsoft.com/office/drawing/2014/main" id="{26D9D40C-4447-185B-6352-010E89EC013F}"/>
              </a:ext>
            </a:extLst>
          </p:cNvPr>
          <p:cNvSpPr/>
          <p:nvPr/>
        </p:nvSpPr>
        <p:spPr>
          <a:xfrm>
            <a:off x="1673883" y="4621771"/>
            <a:ext cx="899307" cy="1206958"/>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73E8478-3704-E692-8F7D-419EC7CCAE9E}"/>
              </a:ext>
            </a:extLst>
          </p:cNvPr>
          <p:cNvSpPr txBox="1"/>
          <p:nvPr/>
        </p:nvSpPr>
        <p:spPr>
          <a:xfrm>
            <a:off x="1673883" y="4621771"/>
            <a:ext cx="922057" cy="307777"/>
          </a:xfrm>
          <a:prstGeom prst="rect">
            <a:avLst/>
          </a:prstGeom>
          <a:noFill/>
        </p:spPr>
        <p:txBody>
          <a:bodyPr wrap="square" rtlCol="0">
            <a:spAutoFit/>
          </a:bodyPr>
          <a:lstStyle/>
          <a:p>
            <a:r>
              <a:rPr lang="en-US" sz="1400">
                <a:solidFill>
                  <a:schemeClr val="accent2">
                    <a:lumMod val="50000"/>
                  </a:schemeClr>
                </a:solidFill>
                <a:latin typeface="Century Gothic" panose="020B0502020202020204" pitchFamily="34" charset="0"/>
              </a:rPr>
              <a:t>SDS</a:t>
            </a:r>
          </a:p>
        </p:txBody>
      </p:sp>
      <p:sp>
        <p:nvSpPr>
          <p:cNvPr id="17" name="TextBox 16">
            <a:extLst>
              <a:ext uri="{FF2B5EF4-FFF2-40B4-BE49-F238E27FC236}">
                <a16:creationId xmlns:a16="http://schemas.microsoft.com/office/drawing/2014/main" id="{9A6606DB-9232-C846-2B7D-293EF795A03F}"/>
              </a:ext>
            </a:extLst>
          </p:cNvPr>
          <p:cNvSpPr txBox="1"/>
          <p:nvPr/>
        </p:nvSpPr>
        <p:spPr>
          <a:xfrm>
            <a:off x="2036298" y="5028515"/>
            <a:ext cx="308650" cy="646331"/>
          </a:xfrm>
          <a:prstGeom prst="rect">
            <a:avLst/>
          </a:prstGeom>
          <a:noFill/>
        </p:spPr>
        <p:txBody>
          <a:bodyPr wrap="square" rtlCol="0">
            <a:spAutoFit/>
          </a:bodyPr>
          <a:lstStyle/>
          <a:p>
            <a:r>
              <a:rPr lang="en-US" sz="1200">
                <a:solidFill>
                  <a:schemeClr val="accent2">
                    <a:lumMod val="50000"/>
                  </a:schemeClr>
                </a:solidFill>
                <a:latin typeface="Century Gothic" panose="020B0502020202020204" pitchFamily="34" charset="0"/>
              </a:rPr>
              <a:t>4</a:t>
            </a:r>
          </a:p>
          <a:p>
            <a:endParaRPr lang="en-US" sz="1200">
              <a:solidFill>
                <a:schemeClr val="accent2">
                  <a:lumMod val="50000"/>
                </a:schemeClr>
              </a:solidFill>
              <a:latin typeface="Century Gothic" panose="020B0502020202020204" pitchFamily="34" charset="0"/>
            </a:endParaRPr>
          </a:p>
          <a:p>
            <a:r>
              <a:rPr lang="en-US" sz="1200">
                <a:solidFill>
                  <a:schemeClr val="accent2">
                    <a:lumMod val="50000"/>
                  </a:schemeClr>
                </a:solidFill>
                <a:latin typeface="Century Gothic" panose="020B0502020202020204" pitchFamily="34" charset="0"/>
              </a:rPr>
              <a:t>0</a:t>
            </a:r>
          </a:p>
        </p:txBody>
      </p:sp>
      <p:sp>
        <p:nvSpPr>
          <p:cNvPr id="7" name="TextBox 6">
            <a:extLst>
              <a:ext uri="{FF2B5EF4-FFF2-40B4-BE49-F238E27FC236}">
                <a16:creationId xmlns:a16="http://schemas.microsoft.com/office/drawing/2014/main" id="{F68813E4-6D02-DB62-BEE6-F181B7D6EA65}"/>
              </a:ext>
            </a:extLst>
          </p:cNvPr>
          <p:cNvSpPr txBox="1"/>
          <p:nvPr/>
        </p:nvSpPr>
        <p:spPr>
          <a:xfrm>
            <a:off x="4009936" y="6310790"/>
            <a:ext cx="5360182" cy="307777"/>
          </a:xfrm>
          <a:prstGeom prst="rect">
            <a:avLst/>
          </a:prstGeom>
          <a:noFill/>
        </p:spPr>
        <p:txBody>
          <a:bodyPr wrap="square" lIns="91440" tIns="45720" rIns="91440" bIns="45720" anchor="t">
            <a:spAutoFit/>
          </a:bodyPr>
          <a:lstStyle/>
          <a:p>
            <a:r>
              <a:rPr lang="en-US" sz="1400">
                <a:solidFill>
                  <a:schemeClr val="tx1">
                    <a:lumMod val="75000"/>
                    <a:lumOff val="25000"/>
                  </a:schemeClr>
                </a:solidFill>
                <a:latin typeface="Century Gothic"/>
                <a:ea typeface="+mn-lt"/>
                <a:cs typeface="+mn-lt"/>
              </a:rPr>
              <a:t>Sources: One Tam, Marin County</a:t>
            </a:r>
            <a:endParaRPr lang="en-US" sz="1400">
              <a:solidFill>
                <a:schemeClr val="tx1">
                  <a:lumMod val="75000"/>
                  <a:lumOff val="25000"/>
                </a:schemeClr>
              </a:solidFill>
              <a:latin typeface="Century Gothic"/>
            </a:endParaRPr>
          </a:p>
        </p:txBody>
      </p:sp>
      <p:grpSp>
        <p:nvGrpSpPr>
          <p:cNvPr id="8" name="Group 7">
            <a:extLst>
              <a:ext uri="{FF2B5EF4-FFF2-40B4-BE49-F238E27FC236}">
                <a16:creationId xmlns:a16="http://schemas.microsoft.com/office/drawing/2014/main" id="{F6A79434-49A3-67F4-90EE-B6E98A6BF844}"/>
              </a:ext>
            </a:extLst>
          </p:cNvPr>
          <p:cNvGrpSpPr/>
          <p:nvPr/>
        </p:nvGrpSpPr>
        <p:grpSpPr>
          <a:xfrm>
            <a:off x="7197496" y="5522912"/>
            <a:ext cx="372103" cy="678134"/>
            <a:chOff x="5250623" y="4566224"/>
            <a:chExt cx="656409" cy="1094163"/>
          </a:xfrm>
        </p:grpSpPr>
        <p:pic>
          <p:nvPicPr>
            <p:cNvPr id="9" name="Graphic 8" descr="Direction outline">
              <a:extLst>
                <a:ext uri="{FF2B5EF4-FFF2-40B4-BE49-F238E27FC236}">
                  <a16:creationId xmlns:a16="http://schemas.microsoft.com/office/drawing/2014/main" id="{2E338BC9-07E9-2F90-C036-5D03CE5FFD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272843" y="5026197"/>
              <a:ext cx="611970" cy="656409"/>
            </a:xfrm>
            <a:prstGeom prst="rect">
              <a:avLst/>
            </a:prstGeom>
          </p:spPr>
        </p:pic>
        <p:sp>
          <p:nvSpPr>
            <p:cNvPr id="14" name="TextBox 3">
              <a:extLst>
                <a:ext uri="{FF2B5EF4-FFF2-40B4-BE49-F238E27FC236}">
                  <a16:creationId xmlns:a16="http://schemas.microsoft.com/office/drawing/2014/main" id="{2A7B486E-E4BC-5090-D97C-12C3DD7A4B91}"/>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68" name="Group 67">
            <a:extLst>
              <a:ext uri="{FF2B5EF4-FFF2-40B4-BE49-F238E27FC236}">
                <a16:creationId xmlns:a16="http://schemas.microsoft.com/office/drawing/2014/main" id="{DA33155C-F2BF-1DBB-567C-828D4F8D07A3}"/>
              </a:ext>
            </a:extLst>
          </p:cNvPr>
          <p:cNvGrpSpPr/>
          <p:nvPr/>
        </p:nvGrpSpPr>
        <p:grpSpPr>
          <a:xfrm>
            <a:off x="10974071" y="2682171"/>
            <a:ext cx="1079860" cy="2878728"/>
            <a:chOff x="8571169" y="1719234"/>
            <a:chExt cx="1079860" cy="2878728"/>
          </a:xfrm>
        </p:grpSpPr>
        <p:grpSp>
          <p:nvGrpSpPr>
            <p:cNvPr id="57" name="Group 56">
              <a:extLst>
                <a:ext uri="{FF2B5EF4-FFF2-40B4-BE49-F238E27FC236}">
                  <a16:creationId xmlns:a16="http://schemas.microsoft.com/office/drawing/2014/main" id="{2B3888C9-0FF7-29A9-4BE3-C7D5ECB46C31}"/>
                </a:ext>
              </a:extLst>
            </p:cNvPr>
            <p:cNvGrpSpPr/>
            <p:nvPr/>
          </p:nvGrpSpPr>
          <p:grpSpPr>
            <a:xfrm>
              <a:off x="8571169" y="1767621"/>
              <a:ext cx="330515" cy="2763789"/>
              <a:chOff x="8419313" y="1301026"/>
              <a:chExt cx="330515" cy="2763789"/>
            </a:xfrm>
          </p:grpSpPr>
          <p:sp>
            <p:nvSpPr>
              <p:cNvPr id="46" name="Rectangle 45">
                <a:extLst>
                  <a:ext uri="{FF2B5EF4-FFF2-40B4-BE49-F238E27FC236}">
                    <a16:creationId xmlns:a16="http://schemas.microsoft.com/office/drawing/2014/main" id="{F213C51A-407D-D10C-516B-E71AAE4CEBDC}"/>
                  </a:ext>
                </a:extLst>
              </p:cNvPr>
              <p:cNvSpPr/>
              <p:nvPr/>
            </p:nvSpPr>
            <p:spPr>
              <a:xfrm>
                <a:off x="8428938" y="1301026"/>
                <a:ext cx="319681" cy="159284"/>
              </a:xfrm>
              <a:prstGeom prst="rect">
                <a:avLst/>
              </a:prstGeom>
              <a:solidFill>
                <a:srgbClr val="38A1D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2">
                      <a:lumMod val="50000"/>
                    </a:schemeClr>
                  </a:solidFill>
                </a:endParaRPr>
              </a:p>
            </p:txBody>
          </p:sp>
          <p:sp>
            <p:nvSpPr>
              <p:cNvPr id="47" name="Rectangle 46">
                <a:extLst>
                  <a:ext uri="{FF2B5EF4-FFF2-40B4-BE49-F238E27FC236}">
                    <a16:creationId xmlns:a16="http://schemas.microsoft.com/office/drawing/2014/main" id="{ED5ADC04-6EAD-1905-EF4D-3A657CB6100B}"/>
                  </a:ext>
                </a:extLst>
              </p:cNvPr>
              <p:cNvSpPr/>
              <p:nvPr/>
            </p:nvSpPr>
            <p:spPr>
              <a:xfrm>
                <a:off x="8428938" y="1590415"/>
                <a:ext cx="319681" cy="159284"/>
              </a:xfrm>
              <a:prstGeom prst="rect">
                <a:avLst/>
              </a:prstGeom>
              <a:solidFill>
                <a:srgbClr val="9BC4B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2">
                      <a:lumMod val="50000"/>
                    </a:schemeClr>
                  </a:solidFill>
                </a:endParaRPr>
              </a:p>
            </p:txBody>
          </p:sp>
          <p:sp>
            <p:nvSpPr>
              <p:cNvPr id="48" name="Rectangle 47">
                <a:extLst>
                  <a:ext uri="{FF2B5EF4-FFF2-40B4-BE49-F238E27FC236}">
                    <a16:creationId xmlns:a16="http://schemas.microsoft.com/office/drawing/2014/main" id="{1445907C-F592-6DEE-EA97-182F41C0B924}"/>
                  </a:ext>
                </a:extLst>
              </p:cNvPr>
              <p:cNvSpPr/>
              <p:nvPr/>
            </p:nvSpPr>
            <p:spPr>
              <a:xfrm>
                <a:off x="8419314" y="1879804"/>
                <a:ext cx="319681" cy="159284"/>
              </a:xfrm>
              <a:prstGeom prst="rect">
                <a:avLst/>
              </a:prstGeom>
              <a:solidFill>
                <a:srgbClr val="B9D6A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2">
                      <a:lumMod val="50000"/>
                    </a:schemeClr>
                  </a:solidFill>
                </a:endParaRPr>
              </a:p>
            </p:txBody>
          </p:sp>
          <p:sp>
            <p:nvSpPr>
              <p:cNvPr id="49" name="Rectangle 48">
                <a:extLst>
                  <a:ext uri="{FF2B5EF4-FFF2-40B4-BE49-F238E27FC236}">
                    <a16:creationId xmlns:a16="http://schemas.microsoft.com/office/drawing/2014/main" id="{8E12BC2E-CD03-2677-FF5C-C8BA572EEA45}"/>
                  </a:ext>
                </a:extLst>
              </p:cNvPr>
              <p:cNvSpPr/>
              <p:nvPr/>
            </p:nvSpPr>
            <p:spPr>
              <a:xfrm>
                <a:off x="8419313" y="2169193"/>
                <a:ext cx="319681" cy="159284"/>
              </a:xfrm>
              <a:prstGeom prst="rect">
                <a:avLst/>
              </a:prstGeom>
              <a:solidFill>
                <a:srgbClr val="D6E8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2">
                      <a:lumMod val="50000"/>
                    </a:schemeClr>
                  </a:solidFill>
                </a:endParaRPr>
              </a:p>
            </p:txBody>
          </p:sp>
          <p:sp>
            <p:nvSpPr>
              <p:cNvPr id="50" name="Rectangle 49">
                <a:extLst>
                  <a:ext uri="{FF2B5EF4-FFF2-40B4-BE49-F238E27FC236}">
                    <a16:creationId xmlns:a16="http://schemas.microsoft.com/office/drawing/2014/main" id="{01A0E904-9882-19A2-13FD-4FB6EB77652E}"/>
                  </a:ext>
                </a:extLst>
              </p:cNvPr>
              <p:cNvSpPr/>
              <p:nvPr/>
            </p:nvSpPr>
            <p:spPr>
              <a:xfrm>
                <a:off x="8421896" y="2458582"/>
                <a:ext cx="319681" cy="159284"/>
              </a:xfrm>
              <a:prstGeom prst="rect">
                <a:avLst/>
              </a:prstGeom>
              <a:solidFill>
                <a:srgbClr val="F1FB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2">
                      <a:lumMod val="50000"/>
                    </a:schemeClr>
                  </a:solidFill>
                </a:endParaRPr>
              </a:p>
            </p:txBody>
          </p:sp>
          <p:sp>
            <p:nvSpPr>
              <p:cNvPr id="52" name="Rectangle 51">
                <a:extLst>
                  <a:ext uri="{FF2B5EF4-FFF2-40B4-BE49-F238E27FC236}">
                    <a16:creationId xmlns:a16="http://schemas.microsoft.com/office/drawing/2014/main" id="{1DAF6060-62B2-C45E-F94C-684E0D823C4B}"/>
                  </a:ext>
                </a:extLst>
              </p:cNvPr>
              <p:cNvSpPr/>
              <p:nvPr/>
            </p:nvSpPr>
            <p:spPr>
              <a:xfrm>
                <a:off x="8419313" y="2747971"/>
                <a:ext cx="319681" cy="159284"/>
              </a:xfrm>
              <a:prstGeom prst="rect">
                <a:avLst/>
              </a:prstGeom>
              <a:solidFill>
                <a:srgbClr val="F7D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2">
                      <a:lumMod val="50000"/>
                    </a:schemeClr>
                  </a:solidFill>
                </a:endParaRPr>
              </a:p>
            </p:txBody>
          </p:sp>
          <p:sp>
            <p:nvSpPr>
              <p:cNvPr id="53" name="Rectangle 52">
                <a:extLst>
                  <a:ext uri="{FF2B5EF4-FFF2-40B4-BE49-F238E27FC236}">
                    <a16:creationId xmlns:a16="http://schemas.microsoft.com/office/drawing/2014/main" id="{26D629D9-607A-4FD7-74F5-972243BFA990}"/>
                  </a:ext>
                </a:extLst>
              </p:cNvPr>
              <p:cNvSpPr/>
              <p:nvPr/>
            </p:nvSpPr>
            <p:spPr>
              <a:xfrm>
                <a:off x="8428938" y="3037360"/>
                <a:ext cx="319681" cy="159284"/>
              </a:xfrm>
              <a:prstGeom prst="rect">
                <a:avLst/>
              </a:prstGeom>
              <a:solidFill>
                <a:srgbClr val="F8B5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2">
                      <a:lumMod val="50000"/>
                    </a:schemeClr>
                  </a:solidFill>
                </a:endParaRPr>
              </a:p>
            </p:txBody>
          </p:sp>
          <p:sp>
            <p:nvSpPr>
              <p:cNvPr id="54" name="Rectangle 53">
                <a:extLst>
                  <a:ext uri="{FF2B5EF4-FFF2-40B4-BE49-F238E27FC236}">
                    <a16:creationId xmlns:a16="http://schemas.microsoft.com/office/drawing/2014/main" id="{732506C8-7ABD-90F1-F18E-620BDC0B1F7C}"/>
                  </a:ext>
                </a:extLst>
              </p:cNvPr>
              <p:cNvSpPr/>
              <p:nvPr/>
            </p:nvSpPr>
            <p:spPr>
              <a:xfrm>
                <a:off x="8428937" y="3326749"/>
                <a:ext cx="319681" cy="159284"/>
              </a:xfrm>
              <a:prstGeom prst="rect">
                <a:avLst/>
              </a:prstGeom>
              <a:solidFill>
                <a:srgbClr val="F88B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2">
                      <a:lumMod val="50000"/>
                    </a:schemeClr>
                  </a:solidFill>
                </a:endParaRPr>
              </a:p>
            </p:txBody>
          </p:sp>
          <p:sp>
            <p:nvSpPr>
              <p:cNvPr id="55" name="Rectangle 54">
                <a:extLst>
                  <a:ext uri="{FF2B5EF4-FFF2-40B4-BE49-F238E27FC236}">
                    <a16:creationId xmlns:a16="http://schemas.microsoft.com/office/drawing/2014/main" id="{A997988D-C9B9-4451-460F-8E01249E95AF}"/>
                  </a:ext>
                </a:extLst>
              </p:cNvPr>
              <p:cNvSpPr/>
              <p:nvPr/>
            </p:nvSpPr>
            <p:spPr>
              <a:xfrm>
                <a:off x="8428937" y="3616138"/>
                <a:ext cx="319681" cy="159284"/>
              </a:xfrm>
              <a:prstGeom prst="rect">
                <a:avLst/>
              </a:prstGeom>
              <a:solidFill>
                <a:srgbClr val="F566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2">
                      <a:lumMod val="50000"/>
                    </a:schemeClr>
                  </a:solidFill>
                </a:endParaRPr>
              </a:p>
            </p:txBody>
          </p:sp>
          <p:sp>
            <p:nvSpPr>
              <p:cNvPr id="56" name="Rectangle 55">
                <a:extLst>
                  <a:ext uri="{FF2B5EF4-FFF2-40B4-BE49-F238E27FC236}">
                    <a16:creationId xmlns:a16="http://schemas.microsoft.com/office/drawing/2014/main" id="{37FB0C0C-9F15-2F69-07A9-3AA9D6D41291}"/>
                  </a:ext>
                </a:extLst>
              </p:cNvPr>
              <p:cNvSpPr/>
              <p:nvPr/>
            </p:nvSpPr>
            <p:spPr>
              <a:xfrm>
                <a:off x="8430147" y="3905531"/>
                <a:ext cx="319681" cy="159284"/>
              </a:xfrm>
              <a:prstGeom prst="rect">
                <a:avLst/>
              </a:prstGeom>
              <a:solidFill>
                <a:srgbClr val="EF28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2">
                      <a:lumMod val="50000"/>
                    </a:schemeClr>
                  </a:solidFill>
                </a:endParaRPr>
              </a:p>
            </p:txBody>
          </p:sp>
        </p:grpSp>
        <p:sp>
          <p:nvSpPr>
            <p:cNvPr id="58" name="TextBox 57">
              <a:extLst>
                <a:ext uri="{FF2B5EF4-FFF2-40B4-BE49-F238E27FC236}">
                  <a16:creationId xmlns:a16="http://schemas.microsoft.com/office/drawing/2014/main" id="{69131CC7-3448-303E-33E6-AEA056735A7F}"/>
                </a:ext>
              </a:extLst>
            </p:cNvPr>
            <p:cNvSpPr txBox="1"/>
            <p:nvPr/>
          </p:nvSpPr>
          <p:spPr>
            <a:xfrm>
              <a:off x="8916889" y="1719234"/>
              <a:ext cx="731717" cy="276999"/>
            </a:xfrm>
            <a:prstGeom prst="rect">
              <a:avLst/>
            </a:prstGeom>
            <a:noFill/>
          </p:spPr>
          <p:txBody>
            <a:bodyPr wrap="square" rtlCol="0">
              <a:spAutoFit/>
            </a:bodyPr>
            <a:lstStyle/>
            <a:p>
              <a:r>
                <a:rPr lang="en-US" sz="1200" b="0" i="0">
                  <a:solidFill>
                    <a:schemeClr val="accent2">
                      <a:lumMod val="50000"/>
                    </a:schemeClr>
                  </a:solidFill>
                  <a:effectLst/>
                  <a:latin typeface="Google Sans"/>
                </a:rPr>
                <a:t>≤</a:t>
              </a:r>
              <a:r>
                <a:rPr lang="en-US" sz="1200" b="0" i="0">
                  <a:solidFill>
                    <a:schemeClr val="accent2">
                      <a:lumMod val="50000"/>
                    </a:schemeClr>
                  </a:solidFill>
                  <a:effectLst/>
                  <a:latin typeface="Century Gothic" panose="020B0502020202020204" pitchFamily="34" charset="0"/>
                </a:rPr>
                <a:t> 1.5</a:t>
              </a:r>
              <a:endParaRPr lang="en-US" sz="1200">
                <a:solidFill>
                  <a:schemeClr val="accent2">
                    <a:lumMod val="50000"/>
                  </a:schemeClr>
                </a:solidFill>
                <a:latin typeface="Century Gothic" panose="020B0502020202020204" pitchFamily="34" charset="0"/>
              </a:endParaRPr>
            </a:p>
          </p:txBody>
        </p:sp>
        <p:sp>
          <p:nvSpPr>
            <p:cNvPr id="59" name="TextBox 58">
              <a:extLst>
                <a:ext uri="{FF2B5EF4-FFF2-40B4-BE49-F238E27FC236}">
                  <a16:creationId xmlns:a16="http://schemas.microsoft.com/office/drawing/2014/main" id="{EA8602BD-DC0A-AB37-B926-9CC718CC4725}"/>
                </a:ext>
              </a:extLst>
            </p:cNvPr>
            <p:cNvSpPr txBox="1"/>
            <p:nvPr/>
          </p:nvSpPr>
          <p:spPr>
            <a:xfrm>
              <a:off x="8916890" y="2007856"/>
              <a:ext cx="731717" cy="276999"/>
            </a:xfrm>
            <a:prstGeom prst="rect">
              <a:avLst/>
            </a:prstGeom>
            <a:noFill/>
          </p:spPr>
          <p:txBody>
            <a:bodyPr wrap="square" rtlCol="0">
              <a:spAutoFit/>
            </a:bodyPr>
            <a:lstStyle/>
            <a:p>
              <a:r>
                <a:rPr lang="en-US" sz="1200" b="0" i="0">
                  <a:solidFill>
                    <a:schemeClr val="accent2">
                      <a:lumMod val="50000"/>
                    </a:schemeClr>
                  </a:solidFill>
                  <a:effectLst/>
                  <a:latin typeface="Google Sans"/>
                </a:rPr>
                <a:t>≤</a:t>
              </a:r>
              <a:r>
                <a:rPr lang="en-US" sz="1200" b="0" i="0">
                  <a:solidFill>
                    <a:schemeClr val="accent2">
                      <a:lumMod val="50000"/>
                    </a:schemeClr>
                  </a:solidFill>
                  <a:effectLst/>
                  <a:latin typeface="Century Gothic" panose="020B0502020202020204" pitchFamily="34" charset="0"/>
                </a:rPr>
                <a:t> 1.</a:t>
              </a:r>
              <a:r>
                <a:rPr lang="en-US" sz="1200">
                  <a:solidFill>
                    <a:schemeClr val="accent2">
                      <a:lumMod val="50000"/>
                    </a:schemeClr>
                  </a:solidFill>
                  <a:latin typeface="Century Gothic" panose="020B0502020202020204" pitchFamily="34" charset="0"/>
                </a:rPr>
                <a:t>8</a:t>
              </a:r>
            </a:p>
          </p:txBody>
        </p:sp>
        <p:sp>
          <p:nvSpPr>
            <p:cNvPr id="60" name="TextBox 59">
              <a:extLst>
                <a:ext uri="{FF2B5EF4-FFF2-40B4-BE49-F238E27FC236}">
                  <a16:creationId xmlns:a16="http://schemas.microsoft.com/office/drawing/2014/main" id="{A4760B6A-0DD8-79CE-0BE5-6DA0C3BDF8D3}"/>
                </a:ext>
              </a:extLst>
            </p:cNvPr>
            <p:cNvSpPr txBox="1"/>
            <p:nvPr/>
          </p:nvSpPr>
          <p:spPr>
            <a:xfrm>
              <a:off x="8916890" y="2290786"/>
              <a:ext cx="731717" cy="276999"/>
            </a:xfrm>
            <a:prstGeom prst="rect">
              <a:avLst/>
            </a:prstGeom>
            <a:noFill/>
          </p:spPr>
          <p:txBody>
            <a:bodyPr wrap="square" rtlCol="0">
              <a:spAutoFit/>
            </a:bodyPr>
            <a:lstStyle/>
            <a:p>
              <a:r>
                <a:rPr lang="en-US" sz="1200" b="0" i="0">
                  <a:solidFill>
                    <a:schemeClr val="accent2">
                      <a:lumMod val="50000"/>
                    </a:schemeClr>
                  </a:solidFill>
                  <a:effectLst/>
                  <a:latin typeface="Google Sans"/>
                </a:rPr>
                <a:t>≤</a:t>
              </a:r>
              <a:r>
                <a:rPr lang="en-US" sz="1200" b="0" i="0">
                  <a:solidFill>
                    <a:schemeClr val="accent2">
                      <a:lumMod val="50000"/>
                    </a:schemeClr>
                  </a:solidFill>
                  <a:effectLst/>
                  <a:latin typeface="Century Gothic" panose="020B0502020202020204" pitchFamily="34" charset="0"/>
                </a:rPr>
                <a:t> 1.</a:t>
              </a:r>
              <a:r>
                <a:rPr lang="en-US" sz="1200">
                  <a:solidFill>
                    <a:schemeClr val="accent2">
                      <a:lumMod val="50000"/>
                    </a:schemeClr>
                  </a:solidFill>
                  <a:latin typeface="Century Gothic" panose="020B0502020202020204" pitchFamily="34" charset="0"/>
                </a:rPr>
                <a:t>9</a:t>
              </a:r>
            </a:p>
          </p:txBody>
        </p:sp>
        <p:sp>
          <p:nvSpPr>
            <p:cNvPr id="61" name="TextBox 60">
              <a:extLst>
                <a:ext uri="{FF2B5EF4-FFF2-40B4-BE49-F238E27FC236}">
                  <a16:creationId xmlns:a16="http://schemas.microsoft.com/office/drawing/2014/main" id="{9847D779-7019-339B-75BF-FF90F56F1698}"/>
                </a:ext>
              </a:extLst>
            </p:cNvPr>
            <p:cNvSpPr txBox="1"/>
            <p:nvPr/>
          </p:nvSpPr>
          <p:spPr>
            <a:xfrm>
              <a:off x="8916890" y="2584625"/>
              <a:ext cx="731717" cy="276999"/>
            </a:xfrm>
            <a:prstGeom prst="rect">
              <a:avLst/>
            </a:prstGeom>
            <a:noFill/>
          </p:spPr>
          <p:txBody>
            <a:bodyPr wrap="square" rtlCol="0">
              <a:spAutoFit/>
            </a:bodyPr>
            <a:lstStyle/>
            <a:p>
              <a:r>
                <a:rPr lang="en-US" sz="1200" b="0" i="0">
                  <a:solidFill>
                    <a:schemeClr val="accent2">
                      <a:lumMod val="50000"/>
                    </a:schemeClr>
                  </a:solidFill>
                  <a:effectLst/>
                  <a:latin typeface="Google Sans"/>
                </a:rPr>
                <a:t>≤</a:t>
              </a:r>
              <a:r>
                <a:rPr lang="en-US" sz="1200" b="0" i="0">
                  <a:solidFill>
                    <a:schemeClr val="accent2">
                      <a:lumMod val="50000"/>
                    </a:schemeClr>
                  </a:solidFill>
                  <a:effectLst/>
                  <a:latin typeface="Century Gothic" panose="020B0502020202020204" pitchFamily="34" charset="0"/>
                </a:rPr>
                <a:t> </a:t>
              </a:r>
              <a:r>
                <a:rPr lang="en-US" sz="1200">
                  <a:solidFill>
                    <a:schemeClr val="accent2">
                      <a:lumMod val="50000"/>
                    </a:schemeClr>
                  </a:solidFill>
                  <a:latin typeface="Century Gothic" panose="020B0502020202020204" pitchFamily="34" charset="0"/>
                </a:rPr>
                <a:t>2</a:t>
              </a:r>
            </a:p>
          </p:txBody>
        </p:sp>
        <p:sp>
          <p:nvSpPr>
            <p:cNvPr id="62" name="TextBox 61">
              <a:extLst>
                <a:ext uri="{FF2B5EF4-FFF2-40B4-BE49-F238E27FC236}">
                  <a16:creationId xmlns:a16="http://schemas.microsoft.com/office/drawing/2014/main" id="{CB6AD124-276E-9DF0-B119-CE1CC11DF90E}"/>
                </a:ext>
              </a:extLst>
            </p:cNvPr>
            <p:cNvSpPr txBox="1"/>
            <p:nvPr/>
          </p:nvSpPr>
          <p:spPr>
            <a:xfrm>
              <a:off x="8918796" y="2876578"/>
              <a:ext cx="731717" cy="276999"/>
            </a:xfrm>
            <a:prstGeom prst="rect">
              <a:avLst/>
            </a:prstGeom>
            <a:noFill/>
          </p:spPr>
          <p:txBody>
            <a:bodyPr wrap="square" rtlCol="0">
              <a:spAutoFit/>
            </a:bodyPr>
            <a:lstStyle/>
            <a:p>
              <a:r>
                <a:rPr lang="en-US" sz="1200" b="0" i="0" dirty="0">
                  <a:solidFill>
                    <a:schemeClr val="accent2">
                      <a:lumMod val="50000"/>
                    </a:schemeClr>
                  </a:solidFill>
                  <a:effectLst/>
                  <a:latin typeface="Google Sans"/>
                </a:rPr>
                <a:t>≤</a:t>
              </a:r>
              <a:r>
                <a:rPr lang="en-US" sz="1200" b="0" i="0" dirty="0">
                  <a:solidFill>
                    <a:schemeClr val="accent2">
                      <a:lumMod val="50000"/>
                    </a:schemeClr>
                  </a:solidFill>
                  <a:effectLst/>
                  <a:latin typeface="Century Gothic" panose="020B0502020202020204" pitchFamily="34" charset="0"/>
                </a:rPr>
                <a:t> </a:t>
              </a:r>
              <a:r>
                <a:rPr lang="en-US" sz="1200" dirty="0">
                  <a:solidFill>
                    <a:schemeClr val="accent2">
                      <a:lumMod val="50000"/>
                    </a:schemeClr>
                  </a:solidFill>
                  <a:latin typeface="Century Gothic" panose="020B0502020202020204" pitchFamily="34" charset="0"/>
                </a:rPr>
                <a:t>2.2</a:t>
              </a:r>
            </a:p>
          </p:txBody>
        </p:sp>
        <p:sp>
          <p:nvSpPr>
            <p:cNvPr id="63" name="TextBox 62">
              <a:extLst>
                <a:ext uri="{FF2B5EF4-FFF2-40B4-BE49-F238E27FC236}">
                  <a16:creationId xmlns:a16="http://schemas.microsoft.com/office/drawing/2014/main" id="{284CD67F-A824-8447-8A91-F7BFC8F5AEBD}"/>
                </a:ext>
              </a:extLst>
            </p:cNvPr>
            <p:cNvSpPr txBox="1"/>
            <p:nvPr/>
          </p:nvSpPr>
          <p:spPr>
            <a:xfrm>
              <a:off x="8916891" y="3172146"/>
              <a:ext cx="731717" cy="276999"/>
            </a:xfrm>
            <a:prstGeom prst="rect">
              <a:avLst/>
            </a:prstGeom>
            <a:noFill/>
          </p:spPr>
          <p:txBody>
            <a:bodyPr wrap="square" rtlCol="0">
              <a:spAutoFit/>
            </a:bodyPr>
            <a:lstStyle/>
            <a:p>
              <a:r>
                <a:rPr lang="en-US" sz="1200" b="0" i="0">
                  <a:solidFill>
                    <a:schemeClr val="accent2">
                      <a:lumMod val="50000"/>
                    </a:schemeClr>
                  </a:solidFill>
                  <a:effectLst/>
                  <a:latin typeface="Google Sans"/>
                </a:rPr>
                <a:t>≤</a:t>
              </a:r>
              <a:r>
                <a:rPr lang="en-US" sz="1200" b="0" i="0">
                  <a:solidFill>
                    <a:schemeClr val="accent2">
                      <a:lumMod val="50000"/>
                    </a:schemeClr>
                  </a:solidFill>
                  <a:effectLst/>
                  <a:latin typeface="Century Gothic" panose="020B0502020202020204" pitchFamily="34" charset="0"/>
                </a:rPr>
                <a:t> </a:t>
              </a:r>
              <a:r>
                <a:rPr lang="en-US" sz="1200">
                  <a:solidFill>
                    <a:schemeClr val="accent2">
                      <a:lumMod val="50000"/>
                    </a:schemeClr>
                  </a:solidFill>
                  <a:latin typeface="Century Gothic" panose="020B0502020202020204" pitchFamily="34" charset="0"/>
                </a:rPr>
                <a:t>2.3</a:t>
              </a:r>
            </a:p>
          </p:txBody>
        </p:sp>
        <p:sp>
          <p:nvSpPr>
            <p:cNvPr id="64" name="TextBox 63">
              <a:extLst>
                <a:ext uri="{FF2B5EF4-FFF2-40B4-BE49-F238E27FC236}">
                  <a16:creationId xmlns:a16="http://schemas.microsoft.com/office/drawing/2014/main" id="{8B7464D2-DA0C-A423-8391-CCC72A1118B0}"/>
                </a:ext>
              </a:extLst>
            </p:cNvPr>
            <p:cNvSpPr txBox="1"/>
            <p:nvPr/>
          </p:nvSpPr>
          <p:spPr>
            <a:xfrm>
              <a:off x="8916892" y="3453424"/>
              <a:ext cx="731717" cy="276999"/>
            </a:xfrm>
            <a:prstGeom prst="rect">
              <a:avLst/>
            </a:prstGeom>
            <a:noFill/>
          </p:spPr>
          <p:txBody>
            <a:bodyPr wrap="square" rtlCol="0">
              <a:spAutoFit/>
            </a:bodyPr>
            <a:lstStyle/>
            <a:p>
              <a:r>
                <a:rPr lang="en-US" sz="1200" b="0" i="0">
                  <a:solidFill>
                    <a:schemeClr val="accent2">
                      <a:lumMod val="50000"/>
                    </a:schemeClr>
                  </a:solidFill>
                  <a:effectLst/>
                  <a:latin typeface="Google Sans"/>
                </a:rPr>
                <a:t>≤</a:t>
              </a:r>
              <a:r>
                <a:rPr lang="en-US" sz="1200" b="0" i="0">
                  <a:solidFill>
                    <a:schemeClr val="accent2">
                      <a:lumMod val="50000"/>
                    </a:schemeClr>
                  </a:solidFill>
                  <a:effectLst/>
                  <a:latin typeface="Century Gothic" panose="020B0502020202020204" pitchFamily="34" charset="0"/>
                </a:rPr>
                <a:t> </a:t>
              </a:r>
              <a:r>
                <a:rPr lang="en-US" sz="1200">
                  <a:solidFill>
                    <a:schemeClr val="accent2">
                      <a:lumMod val="50000"/>
                    </a:schemeClr>
                  </a:solidFill>
                  <a:latin typeface="Century Gothic" panose="020B0502020202020204" pitchFamily="34" charset="0"/>
                </a:rPr>
                <a:t>2.5</a:t>
              </a:r>
            </a:p>
          </p:txBody>
        </p:sp>
        <p:sp>
          <p:nvSpPr>
            <p:cNvPr id="65" name="TextBox 64">
              <a:extLst>
                <a:ext uri="{FF2B5EF4-FFF2-40B4-BE49-F238E27FC236}">
                  <a16:creationId xmlns:a16="http://schemas.microsoft.com/office/drawing/2014/main" id="{44295A43-504D-7217-C36E-5D44840EB516}"/>
                </a:ext>
              </a:extLst>
            </p:cNvPr>
            <p:cNvSpPr txBox="1"/>
            <p:nvPr/>
          </p:nvSpPr>
          <p:spPr>
            <a:xfrm>
              <a:off x="8916892" y="3746048"/>
              <a:ext cx="731717" cy="276999"/>
            </a:xfrm>
            <a:prstGeom prst="rect">
              <a:avLst/>
            </a:prstGeom>
            <a:noFill/>
          </p:spPr>
          <p:txBody>
            <a:bodyPr wrap="square" rtlCol="0">
              <a:spAutoFit/>
            </a:bodyPr>
            <a:lstStyle/>
            <a:p>
              <a:r>
                <a:rPr lang="en-US" sz="1200" b="0" i="0">
                  <a:solidFill>
                    <a:schemeClr val="accent2">
                      <a:lumMod val="50000"/>
                    </a:schemeClr>
                  </a:solidFill>
                  <a:effectLst/>
                  <a:latin typeface="Google Sans"/>
                </a:rPr>
                <a:t>≤</a:t>
              </a:r>
              <a:r>
                <a:rPr lang="en-US" sz="1200" b="0" i="0">
                  <a:solidFill>
                    <a:schemeClr val="accent2">
                      <a:lumMod val="50000"/>
                    </a:schemeClr>
                  </a:solidFill>
                  <a:effectLst/>
                  <a:latin typeface="Century Gothic" panose="020B0502020202020204" pitchFamily="34" charset="0"/>
                </a:rPr>
                <a:t> </a:t>
              </a:r>
              <a:r>
                <a:rPr lang="en-US" sz="1200">
                  <a:solidFill>
                    <a:schemeClr val="accent2">
                      <a:lumMod val="50000"/>
                    </a:schemeClr>
                  </a:solidFill>
                  <a:latin typeface="Century Gothic" panose="020B0502020202020204" pitchFamily="34" charset="0"/>
                </a:rPr>
                <a:t>2.7</a:t>
              </a:r>
            </a:p>
          </p:txBody>
        </p:sp>
        <p:sp>
          <p:nvSpPr>
            <p:cNvPr id="66" name="TextBox 65">
              <a:extLst>
                <a:ext uri="{FF2B5EF4-FFF2-40B4-BE49-F238E27FC236}">
                  <a16:creationId xmlns:a16="http://schemas.microsoft.com/office/drawing/2014/main" id="{F5D22CEB-C0FD-5D7F-A7DD-73BC1E1ABD68}"/>
                </a:ext>
              </a:extLst>
            </p:cNvPr>
            <p:cNvSpPr txBox="1"/>
            <p:nvPr/>
          </p:nvSpPr>
          <p:spPr>
            <a:xfrm>
              <a:off x="8898969" y="4031845"/>
              <a:ext cx="731717" cy="276999"/>
            </a:xfrm>
            <a:prstGeom prst="rect">
              <a:avLst/>
            </a:prstGeom>
            <a:noFill/>
          </p:spPr>
          <p:txBody>
            <a:bodyPr wrap="square" rtlCol="0">
              <a:spAutoFit/>
            </a:bodyPr>
            <a:lstStyle/>
            <a:p>
              <a:r>
                <a:rPr lang="en-US" sz="1200" b="0" i="0">
                  <a:solidFill>
                    <a:schemeClr val="accent2">
                      <a:lumMod val="50000"/>
                    </a:schemeClr>
                  </a:solidFill>
                  <a:effectLst/>
                  <a:latin typeface="Google Sans"/>
                </a:rPr>
                <a:t>≤</a:t>
              </a:r>
              <a:r>
                <a:rPr lang="en-US" sz="1200" b="0" i="0">
                  <a:solidFill>
                    <a:schemeClr val="accent2">
                      <a:lumMod val="50000"/>
                    </a:schemeClr>
                  </a:solidFill>
                  <a:effectLst/>
                  <a:latin typeface="Century Gothic" panose="020B0502020202020204" pitchFamily="34" charset="0"/>
                </a:rPr>
                <a:t> </a:t>
              </a:r>
              <a:r>
                <a:rPr lang="en-US" sz="1200">
                  <a:solidFill>
                    <a:schemeClr val="accent2">
                      <a:lumMod val="50000"/>
                    </a:schemeClr>
                  </a:solidFill>
                  <a:latin typeface="Century Gothic" panose="020B0502020202020204" pitchFamily="34" charset="0"/>
                </a:rPr>
                <a:t>2.8</a:t>
              </a:r>
            </a:p>
          </p:txBody>
        </p:sp>
        <p:sp>
          <p:nvSpPr>
            <p:cNvPr id="67" name="TextBox 66">
              <a:extLst>
                <a:ext uri="{FF2B5EF4-FFF2-40B4-BE49-F238E27FC236}">
                  <a16:creationId xmlns:a16="http://schemas.microsoft.com/office/drawing/2014/main" id="{1DA111BD-F6B4-58F2-D2F2-8C6121471A15}"/>
                </a:ext>
              </a:extLst>
            </p:cNvPr>
            <p:cNvSpPr txBox="1"/>
            <p:nvPr/>
          </p:nvSpPr>
          <p:spPr>
            <a:xfrm>
              <a:off x="8919312" y="4320963"/>
              <a:ext cx="731717" cy="276999"/>
            </a:xfrm>
            <a:prstGeom prst="rect">
              <a:avLst/>
            </a:prstGeom>
            <a:noFill/>
          </p:spPr>
          <p:txBody>
            <a:bodyPr wrap="square" rtlCol="0">
              <a:spAutoFit/>
            </a:bodyPr>
            <a:lstStyle/>
            <a:p>
              <a:r>
                <a:rPr lang="en-US" sz="1200" b="0" i="0">
                  <a:solidFill>
                    <a:schemeClr val="accent2">
                      <a:lumMod val="50000"/>
                    </a:schemeClr>
                  </a:solidFill>
                  <a:effectLst/>
                  <a:latin typeface="Google Sans"/>
                </a:rPr>
                <a:t>≤</a:t>
              </a:r>
              <a:r>
                <a:rPr lang="en-US" sz="1200" b="0" i="0">
                  <a:solidFill>
                    <a:schemeClr val="accent2">
                      <a:lumMod val="50000"/>
                    </a:schemeClr>
                  </a:solidFill>
                  <a:effectLst/>
                  <a:latin typeface="Century Gothic" panose="020B0502020202020204" pitchFamily="34" charset="0"/>
                </a:rPr>
                <a:t> </a:t>
              </a:r>
              <a:r>
                <a:rPr lang="en-US" sz="1200">
                  <a:solidFill>
                    <a:schemeClr val="accent2">
                      <a:lumMod val="50000"/>
                    </a:schemeClr>
                  </a:solidFill>
                  <a:latin typeface="Century Gothic" panose="020B0502020202020204" pitchFamily="34" charset="0"/>
                </a:rPr>
                <a:t>3</a:t>
              </a:r>
            </a:p>
          </p:txBody>
        </p:sp>
      </p:grpSp>
      <p:sp>
        <p:nvSpPr>
          <p:cNvPr id="69" name="Rectangle: Rounded Corners 68">
            <a:extLst>
              <a:ext uri="{FF2B5EF4-FFF2-40B4-BE49-F238E27FC236}">
                <a16:creationId xmlns:a16="http://schemas.microsoft.com/office/drawing/2014/main" id="{9571EA5E-53BD-BB2D-F8DE-F481303F6785}"/>
              </a:ext>
            </a:extLst>
          </p:cNvPr>
          <p:cNvSpPr/>
          <p:nvPr/>
        </p:nvSpPr>
        <p:spPr>
          <a:xfrm>
            <a:off x="10774129" y="2280817"/>
            <a:ext cx="1354970" cy="3432847"/>
          </a:xfrm>
          <a:prstGeom prst="roundRect">
            <a:avLst/>
          </a:pr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D54A06E1-5368-C937-BD79-72C0FEE010F5}"/>
              </a:ext>
            </a:extLst>
          </p:cNvPr>
          <p:cNvSpPr/>
          <p:nvPr/>
        </p:nvSpPr>
        <p:spPr>
          <a:xfrm>
            <a:off x="9112607" y="1161682"/>
            <a:ext cx="2329131" cy="934527"/>
          </a:xfrm>
          <a:prstGeom prst="roundRect">
            <a:avLst/>
          </a:pr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2">
                    <a:lumMod val="50000"/>
                  </a:schemeClr>
                </a:solidFill>
                <a:latin typeface="Century Gothic"/>
                <a:ea typeface="Calibri"/>
                <a:cs typeface="Calibri"/>
              </a:rPr>
              <a:t>PODs Ranked by SDS</a:t>
            </a:r>
          </a:p>
        </p:txBody>
      </p:sp>
      <p:sp>
        <p:nvSpPr>
          <p:cNvPr id="71" name="TextBox 70">
            <a:extLst>
              <a:ext uri="{FF2B5EF4-FFF2-40B4-BE49-F238E27FC236}">
                <a16:creationId xmlns:a16="http://schemas.microsoft.com/office/drawing/2014/main" id="{37BBCF4A-2E3D-9693-6C16-1B099D05B15B}"/>
              </a:ext>
            </a:extLst>
          </p:cNvPr>
          <p:cNvSpPr txBox="1"/>
          <p:nvPr/>
        </p:nvSpPr>
        <p:spPr>
          <a:xfrm>
            <a:off x="10913094" y="2361511"/>
            <a:ext cx="722028" cy="307777"/>
          </a:xfrm>
          <a:prstGeom prst="rect">
            <a:avLst/>
          </a:prstGeom>
          <a:noFill/>
        </p:spPr>
        <p:txBody>
          <a:bodyPr wrap="square" rtlCol="0">
            <a:spAutoFit/>
          </a:bodyPr>
          <a:lstStyle/>
          <a:p>
            <a:r>
              <a:rPr lang="en-US" sz="1400">
                <a:solidFill>
                  <a:schemeClr val="accent2">
                    <a:lumMod val="50000"/>
                  </a:schemeClr>
                </a:solidFill>
                <a:latin typeface="Century Gothic" panose="020B0502020202020204" pitchFamily="34" charset="0"/>
              </a:rPr>
              <a:t>SDS</a:t>
            </a:r>
          </a:p>
        </p:txBody>
      </p:sp>
      <p:sp>
        <p:nvSpPr>
          <p:cNvPr id="10" name="Rectangle: Rounded Corners 9">
            <a:extLst>
              <a:ext uri="{FF2B5EF4-FFF2-40B4-BE49-F238E27FC236}">
                <a16:creationId xmlns:a16="http://schemas.microsoft.com/office/drawing/2014/main" id="{5882D990-A61E-516D-D27C-892B1AFD2E45}"/>
              </a:ext>
            </a:extLst>
          </p:cNvPr>
          <p:cNvSpPr/>
          <p:nvPr/>
        </p:nvSpPr>
        <p:spPr>
          <a:xfrm>
            <a:off x="4430013" y="3840771"/>
            <a:ext cx="1913494" cy="706917"/>
          </a:xfrm>
          <a:prstGeom prst="roundRect">
            <a:avLst/>
          </a:pr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accent2">
                    <a:lumMod val="50000"/>
                  </a:schemeClr>
                </a:solidFill>
                <a:latin typeface="Century Gothic"/>
                <a:ea typeface="Calibri"/>
                <a:cs typeface="Calibri"/>
              </a:rPr>
              <a:t>Potential Operational Units</a:t>
            </a:r>
          </a:p>
          <a:p>
            <a:pPr algn="ctr"/>
            <a:r>
              <a:rPr lang="en-US" sz="1400" dirty="0">
                <a:solidFill>
                  <a:schemeClr val="accent2">
                    <a:lumMod val="50000"/>
                  </a:schemeClr>
                </a:solidFill>
                <a:latin typeface="Century Gothic"/>
                <a:ea typeface="Calibri"/>
                <a:cs typeface="Calibri"/>
              </a:rPr>
              <a:t>(PODs)</a:t>
            </a:r>
          </a:p>
        </p:txBody>
      </p:sp>
      <p:sp>
        <p:nvSpPr>
          <p:cNvPr id="32" name="Rectangle: Rounded Corners 31">
            <a:extLst>
              <a:ext uri="{FF2B5EF4-FFF2-40B4-BE49-F238E27FC236}">
                <a16:creationId xmlns:a16="http://schemas.microsoft.com/office/drawing/2014/main" id="{B0C7AAAF-DA8F-3906-5626-DF316A90C290}"/>
              </a:ext>
            </a:extLst>
          </p:cNvPr>
          <p:cNvSpPr/>
          <p:nvPr/>
        </p:nvSpPr>
        <p:spPr>
          <a:xfrm>
            <a:off x="4939597" y="4621771"/>
            <a:ext cx="899307" cy="94966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1C383AC7-912B-2321-2136-AEDDEE8EB31E}"/>
              </a:ext>
            </a:extLst>
          </p:cNvPr>
          <p:cNvCxnSpPr/>
          <p:nvPr/>
        </p:nvCxnSpPr>
        <p:spPr>
          <a:xfrm>
            <a:off x="5283909" y="4743201"/>
            <a:ext cx="201880" cy="3959"/>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7B80410A-58C4-C8B8-4961-B86D2B8C0BF5}"/>
              </a:ext>
            </a:extLst>
          </p:cNvPr>
          <p:cNvSpPr txBox="1"/>
          <p:nvPr/>
        </p:nvSpPr>
        <p:spPr>
          <a:xfrm>
            <a:off x="4850531" y="4869174"/>
            <a:ext cx="1080394" cy="523220"/>
          </a:xfrm>
          <a:prstGeom prst="rect">
            <a:avLst/>
          </a:prstGeom>
          <a:noFill/>
        </p:spPr>
        <p:txBody>
          <a:bodyPr wrap="square" lIns="91440" tIns="45720" rIns="91440" bIns="45720" rtlCol="0" anchor="t">
            <a:spAutoFit/>
          </a:bodyPr>
          <a:lstStyle/>
          <a:p>
            <a:pPr algn="ctr"/>
            <a:r>
              <a:rPr lang="en-US" sz="1400" dirty="0">
                <a:solidFill>
                  <a:schemeClr val="accent2">
                    <a:lumMod val="50000"/>
                  </a:schemeClr>
                </a:solidFill>
                <a:latin typeface="Century Gothic"/>
              </a:rPr>
              <a:t>Unit Boundary</a:t>
            </a:r>
            <a:endParaRPr lang="en-US" dirty="0">
              <a:solidFill>
                <a:schemeClr val="accent2">
                  <a:lumMod val="50000"/>
                </a:schemeClr>
              </a:solidFill>
            </a:endParaRPr>
          </a:p>
        </p:txBody>
      </p:sp>
      <p:grpSp>
        <p:nvGrpSpPr>
          <p:cNvPr id="73" name="Group 72">
            <a:extLst>
              <a:ext uri="{FF2B5EF4-FFF2-40B4-BE49-F238E27FC236}">
                <a16:creationId xmlns:a16="http://schemas.microsoft.com/office/drawing/2014/main" id="{C5D3A489-7DB4-D3CF-CBC0-F1802FEDB670}"/>
              </a:ext>
            </a:extLst>
          </p:cNvPr>
          <p:cNvGrpSpPr/>
          <p:nvPr/>
        </p:nvGrpSpPr>
        <p:grpSpPr>
          <a:xfrm>
            <a:off x="3600319" y="5576756"/>
            <a:ext cx="372103" cy="678134"/>
            <a:chOff x="5250623" y="4566224"/>
            <a:chExt cx="656409" cy="1094163"/>
          </a:xfrm>
        </p:grpSpPr>
        <p:pic>
          <p:nvPicPr>
            <p:cNvPr id="74" name="Graphic 73" descr="Direction outline">
              <a:extLst>
                <a:ext uri="{FF2B5EF4-FFF2-40B4-BE49-F238E27FC236}">
                  <a16:creationId xmlns:a16="http://schemas.microsoft.com/office/drawing/2014/main" id="{01DA5382-BF05-1B28-F170-5F760FBFA8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272843" y="5026197"/>
              <a:ext cx="611970" cy="656409"/>
            </a:xfrm>
            <a:prstGeom prst="rect">
              <a:avLst/>
            </a:prstGeom>
          </p:spPr>
        </p:pic>
        <p:sp>
          <p:nvSpPr>
            <p:cNvPr id="75" name="TextBox 3">
              <a:extLst>
                <a:ext uri="{FF2B5EF4-FFF2-40B4-BE49-F238E27FC236}">
                  <a16:creationId xmlns:a16="http://schemas.microsoft.com/office/drawing/2014/main" id="{09677E84-44D3-D4DD-2B1A-3E9760F56F33}"/>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3" name="Group 2">
            <a:extLst>
              <a:ext uri="{FF2B5EF4-FFF2-40B4-BE49-F238E27FC236}">
                <a16:creationId xmlns:a16="http://schemas.microsoft.com/office/drawing/2014/main" id="{87F369F2-07F7-8D61-2E19-37DB5C0392CA}"/>
              </a:ext>
            </a:extLst>
          </p:cNvPr>
          <p:cNvGrpSpPr/>
          <p:nvPr/>
        </p:nvGrpSpPr>
        <p:grpSpPr>
          <a:xfrm>
            <a:off x="3987014" y="5790621"/>
            <a:ext cx="1656374" cy="318600"/>
            <a:chOff x="3975838" y="5681835"/>
            <a:chExt cx="1656374" cy="318600"/>
          </a:xfrm>
        </p:grpSpPr>
        <p:grpSp>
          <p:nvGrpSpPr>
            <p:cNvPr id="77" name="Group 76">
              <a:extLst>
                <a:ext uri="{FF2B5EF4-FFF2-40B4-BE49-F238E27FC236}">
                  <a16:creationId xmlns:a16="http://schemas.microsoft.com/office/drawing/2014/main" id="{EAC91374-1610-235B-0161-4C9D15BA66A4}"/>
                </a:ext>
              </a:extLst>
            </p:cNvPr>
            <p:cNvGrpSpPr/>
            <p:nvPr/>
          </p:nvGrpSpPr>
          <p:grpSpPr>
            <a:xfrm>
              <a:off x="4078718" y="5892917"/>
              <a:ext cx="1047286" cy="107518"/>
              <a:chOff x="8042508" y="5312329"/>
              <a:chExt cx="1309417" cy="93973"/>
            </a:xfrm>
          </p:grpSpPr>
          <p:grpSp>
            <p:nvGrpSpPr>
              <p:cNvPr id="82" name="Group 81">
                <a:extLst>
                  <a:ext uri="{FF2B5EF4-FFF2-40B4-BE49-F238E27FC236}">
                    <a16:creationId xmlns:a16="http://schemas.microsoft.com/office/drawing/2014/main" id="{29CD68A4-A13D-B609-F233-B0A1F5D92C38}"/>
                  </a:ext>
                </a:extLst>
              </p:cNvPr>
              <p:cNvGrpSpPr/>
              <p:nvPr/>
            </p:nvGrpSpPr>
            <p:grpSpPr>
              <a:xfrm>
                <a:off x="8042508" y="5320186"/>
                <a:ext cx="1309417" cy="86116"/>
                <a:chOff x="8042508" y="5320186"/>
                <a:chExt cx="1309417" cy="86116"/>
              </a:xfrm>
            </p:grpSpPr>
            <p:cxnSp>
              <p:nvCxnSpPr>
                <p:cNvPr id="84" name="Straight Arrow Connector 83">
                  <a:extLst>
                    <a:ext uri="{FF2B5EF4-FFF2-40B4-BE49-F238E27FC236}">
                      <a16:creationId xmlns:a16="http://schemas.microsoft.com/office/drawing/2014/main" id="{C9A8241D-CDEE-88EC-DF37-B5909C078E6C}"/>
                    </a:ext>
                  </a:extLst>
                </p:cNvPr>
                <p:cNvCxnSpPr>
                  <a:cxnSpLocks/>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2F8FE20-F5AF-F702-CB6B-053821045627}"/>
                    </a:ext>
                  </a:extLst>
                </p:cNvPr>
                <p:cNvCxnSpPr>
                  <a:cxnSpLocks/>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9E337DE-756F-E8BB-BD0D-7E0BCCC7EE43}"/>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0FC0D91-DF7F-686D-9E32-3EF93207D488}"/>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3" name="Straight Arrow Connector 82">
                <a:extLst>
                  <a:ext uri="{FF2B5EF4-FFF2-40B4-BE49-F238E27FC236}">
                    <a16:creationId xmlns:a16="http://schemas.microsoft.com/office/drawing/2014/main" id="{79AF48E4-241F-D80A-E7E3-404B882238D3}"/>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TextBox 3">
              <a:extLst>
                <a:ext uri="{FF2B5EF4-FFF2-40B4-BE49-F238E27FC236}">
                  <a16:creationId xmlns:a16="http://schemas.microsoft.com/office/drawing/2014/main" id="{A1E4CD6D-4183-03CF-7CA3-773DE4BD93D1}"/>
                </a:ext>
              </a:extLst>
            </p:cNvPr>
            <p:cNvSpPr txBox="1"/>
            <p:nvPr/>
          </p:nvSpPr>
          <p:spPr>
            <a:xfrm>
              <a:off x="3975838" y="5690953"/>
              <a:ext cx="138194" cy="2780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latin typeface="Century Gothic"/>
                  <a:cs typeface="Calibri"/>
                </a:rPr>
                <a:t>0</a:t>
              </a:r>
              <a:endParaRPr lang="en-US" sz="900" dirty="0">
                <a:latin typeface="Century Gothic"/>
              </a:endParaRPr>
            </a:p>
          </p:txBody>
        </p:sp>
        <p:sp>
          <p:nvSpPr>
            <p:cNvPr id="79" name="TextBox 4">
              <a:extLst>
                <a:ext uri="{FF2B5EF4-FFF2-40B4-BE49-F238E27FC236}">
                  <a16:creationId xmlns:a16="http://schemas.microsoft.com/office/drawing/2014/main" id="{C4506F45-1CB9-F2F8-11D4-9940EEFDBC5F}"/>
                </a:ext>
              </a:extLst>
            </p:cNvPr>
            <p:cNvSpPr txBox="1"/>
            <p:nvPr/>
          </p:nvSpPr>
          <p:spPr>
            <a:xfrm>
              <a:off x="4202782" y="5681835"/>
              <a:ext cx="375752" cy="26410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2.5</a:t>
              </a:r>
            </a:p>
          </p:txBody>
        </p:sp>
        <p:sp>
          <p:nvSpPr>
            <p:cNvPr id="80" name="TextBox 5">
              <a:extLst>
                <a:ext uri="{FF2B5EF4-FFF2-40B4-BE49-F238E27FC236}">
                  <a16:creationId xmlns:a16="http://schemas.microsoft.com/office/drawing/2014/main" id="{08CA9115-C2D2-DB03-27D3-B426F30AF522}"/>
                </a:ext>
              </a:extLst>
            </p:cNvPr>
            <p:cNvSpPr txBox="1"/>
            <p:nvPr/>
          </p:nvSpPr>
          <p:spPr>
            <a:xfrm>
              <a:off x="4440781" y="5692653"/>
              <a:ext cx="332956" cy="26410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a:t>
              </a:r>
            </a:p>
          </p:txBody>
        </p:sp>
        <p:sp>
          <p:nvSpPr>
            <p:cNvPr id="81" name="TextBox 6">
              <a:extLst>
                <a:ext uri="{FF2B5EF4-FFF2-40B4-BE49-F238E27FC236}">
                  <a16:creationId xmlns:a16="http://schemas.microsoft.com/office/drawing/2014/main" id="{E438E90D-B173-3906-5143-2AEBBC378CE9}"/>
                </a:ext>
              </a:extLst>
            </p:cNvPr>
            <p:cNvSpPr txBox="1"/>
            <p:nvPr/>
          </p:nvSpPr>
          <p:spPr>
            <a:xfrm>
              <a:off x="4958031" y="5687394"/>
              <a:ext cx="67418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10 Miles</a:t>
              </a:r>
            </a:p>
          </p:txBody>
        </p:sp>
      </p:grpSp>
      <p:sp>
        <p:nvSpPr>
          <p:cNvPr id="88" name="TextBox 87">
            <a:extLst>
              <a:ext uri="{FF2B5EF4-FFF2-40B4-BE49-F238E27FC236}">
                <a16:creationId xmlns:a16="http://schemas.microsoft.com/office/drawing/2014/main" id="{0BB64B0D-EB71-AC6B-2134-D2E3873B2978}"/>
              </a:ext>
            </a:extLst>
          </p:cNvPr>
          <p:cNvSpPr txBox="1"/>
          <p:nvPr/>
        </p:nvSpPr>
        <p:spPr>
          <a:xfrm>
            <a:off x="3443110" y="2003777"/>
            <a:ext cx="50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a:t>
            </a:r>
          </a:p>
        </p:txBody>
      </p:sp>
      <p:sp>
        <p:nvSpPr>
          <p:cNvPr id="89" name="TextBox 88">
            <a:extLst>
              <a:ext uri="{FF2B5EF4-FFF2-40B4-BE49-F238E27FC236}">
                <a16:creationId xmlns:a16="http://schemas.microsoft.com/office/drawing/2014/main" id="{F9094A5A-79FD-767F-B5D8-7A33D9105B81}"/>
              </a:ext>
            </a:extLst>
          </p:cNvPr>
          <p:cNvSpPr txBox="1"/>
          <p:nvPr/>
        </p:nvSpPr>
        <p:spPr>
          <a:xfrm>
            <a:off x="6321777" y="2003777"/>
            <a:ext cx="50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a:t>
            </a:r>
          </a:p>
        </p:txBody>
      </p:sp>
      <p:pic>
        <p:nvPicPr>
          <p:cNvPr id="96" name="Picture 95" descr="A volcano erupting at night&#10;&#10;Description automatically generated">
            <a:extLst>
              <a:ext uri="{FF2B5EF4-FFF2-40B4-BE49-F238E27FC236}">
                <a16:creationId xmlns:a16="http://schemas.microsoft.com/office/drawing/2014/main" id="{96452D31-3C54-4637-264E-6466FBEDAB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643" y="630186"/>
            <a:ext cx="4400290" cy="3300217"/>
          </a:xfrm>
          <a:prstGeom prst="rect">
            <a:avLst/>
          </a:prstGeom>
        </p:spPr>
      </p:pic>
      <p:pic>
        <p:nvPicPr>
          <p:cNvPr id="97" name="Picture 96">
            <a:extLst>
              <a:ext uri="{FF2B5EF4-FFF2-40B4-BE49-F238E27FC236}">
                <a16:creationId xmlns:a16="http://schemas.microsoft.com/office/drawing/2014/main" id="{603FBA7B-0550-D243-C7B6-05FF574C7D98}"/>
              </a:ext>
            </a:extLst>
          </p:cNvPr>
          <p:cNvPicPr>
            <a:picLocks noChangeAspect="1"/>
          </p:cNvPicPr>
          <p:nvPr/>
        </p:nvPicPr>
        <p:blipFill>
          <a:blip r:embed="rId8"/>
          <a:stretch>
            <a:fillRect/>
          </a:stretch>
        </p:blipFill>
        <p:spPr>
          <a:xfrm>
            <a:off x="1763956" y="5104024"/>
            <a:ext cx="222433" cy="550229"/>
          </a:xfrm>
          <a:prstGeom prst="rect">
            <a:avLst/>
          </a:prstGeom>
        </p:spPr>
      </p:pic>
      <p:grpSp>
        <p:nvGrpSpPr>
          <p:cNvPr id="6" name="Group 5">
            <a:extLst>
              <a:ext uri="{FF2B5EF4-FFF2-40B4-BE49-F238E27FC236}">
                <a16:creationId xmlns:a16="http://schemas.microsoft.com/office/drawing/2014/main" id="{9DB36073-14E5-4A00-0893-BD50FAFDD4AA}"/>
              </a:ext>
            </a:extLst>
          </p:cNvPr>
          <p:cNvGrpSpPr/>
          <p:nvPr/>
        </p:nvGrpSpPr>
        <p:grpSpPr>
          <a:xfrm>
            <a:off x="1327888" y="5813886"/>
            <a:ext cx="1656374" cy="318600"/>
            <a:chOff x="3975838" y="5681835"/>
            <a:chExt cx="1656374" cy="318600"/>
          </a:xfrm>
        </p:grpSpPr>
        <p:grpSp>
          <p:nvGrpSpPr>
            <p:cNvPr id="11" name="Group 10">
              <a:extLst>
                <a:ext uri="{FF2B5EF4-FFF2-40B4-BE49-F238E27FC236}">
                  <a16:creationId xmlns:a16="http://schemas.microsoft.com/office/drawing/2014/main" id="{3E6140FF-7CB4-7DB7-D92E-BF1E22FAFC9F}"/>
                </a:ext>
              </a:extLst>
            </p:cNvPr>
            <p:cNvGrpSpPr/>
            <p:nvPr/>
          </p:nvGrpSpPr>
          <p:grpSpPr>
            <a:xfrm>
              <a:off x="4078718" y="5892917"/>
              <a:ext cx="1047286" cy="107518"/>
              <a:chOff x="8042508" y="5312329"/>
              <a:chExt cx="1309417" cy="93973"/>
            </a:xfrm>
          </p:grpSpPr>
          <p:grpSp>
            <p:nvGrpSpPr>
              <p:cNvPr id="93" name="Group 92">
                <a:extLst>
                  <a:ext uri="{FF2B5EF4-FFF2-40B4-BE49-F238E27FC236}">
                    <a16:creationId xmlns:a16="http://schemas.microsoft.com/office/drawing/2014/main" id="{75EDA41A-CFB0-87AE-5EA0-4331E9B1567C}"/>
                  </a:ext>
                </a:extLst>
              </p:cNvPr>
              <p:cNvGrpSpPr/>
              <p:nvPr/>
            </p:nvGrpSpPr>
            <p:grpSpPr>
              <a:xfrm>
                <a:off x="8042508" y="5320186"/>
                <a:ext cx="1309417" cy="86116"/>
                <a:chOff x="8042508" y="5320186"/>
                <a:chExt cx="1309417" cy="86116"/>
              </a:xfrm>
            </p:grpSpPr>
            <p:cxnSp>
              <p:nvCxnSpPr>
                <p:cNvPr id="95" name="Straight Arrow Connector 94">
                  <a:extLst>
                    <a:ext uri="{FF2B5EF4-FFF2-40B4-BE49-F238E27FC236}">
                      <a16:creationId xmlns:a16="http://schemas.microsoft.com/office/drawing/2014/main" id="{84D5FDB4-E5B6-8565-475F-07CF5666E1BB}"/>
                    </a:ext>
                  </a:extLst>
                </p:cNvPr>
                <p:cNvCxnSpPr>
                  <a:cxnSpLocks/>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D0EB508-1D51-83DB-309C-368E9236DC04}"/>
                    </a:ext>
                  </a:extLst>
                </p:cNvPr>
                <p:cNvCxnSpPr>
                  <a:cxnSpLocks/>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1A6748BD-5D40-1946-CD26-4EB68205FC79}"/>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59E2716F-5C56-2B0E-C6D2-A3DB9D0B4EC4}"/>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a:extLst>
                  <a:ext uri="{FF2B5EF4-FFF2-40B4-BE49-F238E27FC236}">
                    <a16:creationId xmlns:a16="http://schemas.microsoft.com/office/drawing/2014/main" id="{2CD0229C-72C2-6E16-9082-6FEFF14CABDA}"/>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3">
              <a:extLst>
                <a:ext uri="{FF2B5EF4-FFF2-40B4-BE49-F238E27FC236}">
                  <a16:creationId xmlns:a16="http://schemas.microsoft.com/office/drawing/2014/main" id="{32432F48-38E8-1271-D00B-787657A5EE26}"/>
                </a:ext>
              </a:extLst>
            </p:cNvPr>
            <p:cNvSpPr txBox="1"/>
            <p:nvPr/>
          </p:nvSpPr>
          <p:spPr>
            <a:xfrm>
              <a:off x="3975838" y="5690953"/>
              <a:ext cx="138194" cy="2780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90" name="TextBox 4">
              <a:extLst>
                <a:ext uri="{FF2B5EF4-FFF2-40B4-BE49-F238E27FC236}">
                  <a16:creationId xmlns:a16="http://schemas.microsoft.com/office/drawing/2014/main" id="{6B523D16-CAD4-798B-5813-1AE119EE7E8A}"/>
                </a:ext>
              </a:extLst>
            </p:cNvPr>
            <p:cNvSpPr txBox="1"/>
            <p:nvPr/>
          </p:nvSpPr>
          <p:spPr>
            <a:xfrm>
              <a:off x="4202782" y="5681835"/>
              <a:ext cx="375752" cy="26410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2.5</a:t>
              </a:r>
            </a:p>
          </p:txBody>
        </p:sp>
        <p:sp>
          <p:nvSpPr>
            <p:cNvPr id="91" name="TextBox 5">
              <a:extLst>
                <a:ext uri="{FF2B5EF4-FFF2-40B4-BE49-F238E27FC236}">
                  <a16:creationId xmlns:a16="http://schemas.microsoft.com/office/drawing/2014/main" id="{C263500E-49C0-8403-5831-B546277C128C}"/>
                </a:ext>
              </a:extLst>
            </p:cNvPr>
            <p:cNvSpPr txBox="1"/>
            <p:nvPr/>
          </p:nvSpPr>
          <p:spPr>
            <a:xfrm>
              <a:off x="4440781" y="5692653"/>
              <a:ext cx="332956" cy="26410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a:t>
              </a:r>
            </a:p>
          </p:txBody>
        </p:sp>
        <p:sp>
          <p:nvSpPr>
            <p:cNvPr id="92" name="TextBox 6">
              <a:extLst>
                <a:ext uri="{FF2B5EF4-FFF2-40B4-BE49-F238E27FC236}">
                  <a16:creationId xmlns:a16="http://schemas.microsoft.com/office/drawing/2014/main" id="{D36BAE92-59FF-9398-E499-678A5D5B87FE}"/>
                </a:ext>
              </a:extLst>
            </p:cNvPr>
            <p:cNvSpPr txBox="1"/>
            <p:nvPr/>
          </p:nvSpPr>
          <p:spPr>
            <a:xfrm>
              <a:off x="4958031" y="5687394"/>
              <a:ext cx="67418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10 Miles</a:t>
              </a:r>
            </a:p>
          </p:txBody>
        </p:sp>
      </p:grpSp>
    </p:spTree>
    <p:extLst>
      <p:ext uri="{BB962C8B-B14F-4D97-AF65-F5344CB8AC3E}">
        <p14:creationId xmlns:p14="http://schemas.microsoft.com/office/powerpoint/2010/main" val="1713423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9CC48-7819-6029-5A83-0702E291545A}"/>
              </a:ext>
            </a:extLst>
          </p:cNvPr>
          <p:cNvSpPr txBox="1"/>
          <p:nvPr/>
        </p:nvSpPr>
        <p:spPr>
          <a:xfrm>
            <a:off x="451338" y="75223"/>
            <a:ext cx="1111864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Environmental Justice (EJ)</a:t>
            </a:r>
            <a:endParaRPr lang="en-US"/>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sp>
        <p:nvSpPr>
          <p:cNvPr id="20" name="Flowchart: Data 19">
            <a:extLst>
              <a:ext uri="{FF2B5EF4-FFF2-40B4-BE49-F238E27FC236}">
                <a16:creationId xmlns:a16="http://schemas.microsoft.com/office/drawing/2014/main" id="{78235FD5-ED05-538A-B05B-1221AF0A3AAC}"/>
              </a:ext>
            </a:extLst>
          </p:cNvPr>
          <p:cNvSpPr/>
          <p:nvPr/>
        </p:nvSpPr>
        <p:spPr>
          <a:xfrm>
            <a:off x="520142" y="3073287"/>
            <a:ext cx="1987566" cy="998696"/>
          </a:xfrm>
          <a:prstGeom prst="flowChartInputOutp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lumMod val="75000"/>
                    <a:lumOff val="25000"/>
                  </a:schemeClr>
                </a:solidFill>
                <a:latin typeface="Century Gothic"/>
                <a:cs typeface="Times New Roman"/>
              </a:rPr>
              <a:t>Cell Coverage</a:t>
            </a:r>
            <a:endParaRPr lang="en-US" sz="1400" dirty="0">
              <a:solidFill>
                <a:schemeClr val="tx1">
                  <a:lumMod val="75000"/>
                  <a:lumOff val="25000"/>
                </a:schemeClr>
              </a:solidFill>
              <a:latin typeface="Century Gothic" panose="020B0502020202020204" pitchFamily="34" charset="0"/>
              <a:cs typeface="Times New Roman"/>
            </a:endParaRPr>
          </a:p>
        </p:txBody>
      </p:sp>
      <p:sp>
        <p:nvSpPr>
          <p:cNvPr id="24" name="Flowchart: Data 23">
            <a:extLst>
              <a:ext uri="{FF2B5EF4-FFF2-40B4-BE49-F238E27FC236}">
                <a16:creationId xmlns:a16="http://schemas.microsoft.com/office/drawing/2014/main" id="{78235FD5-ED05-538A-B05B-1221AF0A3AAC}"/>
              </a:ext>
            </a:extLst>
          </p:cNvPr>
          <p:cNvSpPr/>
          <p:nvPr/>
        </p:nvSpPr>
        <p:spPr>
          <a:xfrm>
            <a:off x="732072" y="1488048"/>
            <a:ext cx="1987567" cy="993033"/>
          </a:xfrm>
          <a:prstGeom prst="flowChartInputOutp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lumMod val="75000"/>
                    <a:lumOff val="25000"/>
                  </a:schemeClr>
                </a:solidFill>
                <a:latin typeface="Century Gothic"/>
                <a:cs typeface="Times New Roman"/>
              </a:rPr>
              <a:t>Road Network</a:t>
            </a:r>
            <a:endParaRPr lang="en-US" sz="1400" dirty="0">
              <a:solidFill>
                <a:schemeClr val="tx1">
                  <a:lumMod val="75000"/>
                  <a:lumOff val="25000"/>
                </a:schemeClr>
              </a:solidFill>
              <a:latin typeface="Century Gothic" panose="020B0502020202020204" pitchFamily="34" charset="0"/>
              <a:cs typeface="Times New Roman"/>
            </a:endParaRPr>
          </a:p>
        </p:txBody>
      </p:sp>
      <p:sp>
        <p:nvSpPr>
          <p:cNvPr id="25" name="Flowchart: Data 24">
            <a:extLst>
              <a:ext uri="{FF2B5EF4-FFF2-40B4-BE49-F238E27FC236}">
                <a16:creationId xmlns:a16="http://schemas.microsoft.com/office/drawing/2014/main" id="{78235FD5-ED05-538A-B05B-1221AF0A3AAC}"/>
              </a:ext>
            </a:extLst>
          </p:cNvPr>
          <p:cNvSpPr/>
          <p:nvPr/>
        </p:nvSpPr>
        <p:spPr>
          <a:xfrm>
            <a:off x="307041" y="4694825"/>
            <a:ext cx="2188849" cy="1013292"/>
          </a:xfrm>
          <a:prstGeom prst="flowChartInputOutp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lumMod val="75000"/>
                    <a:lumOff val="25000"/>
                  </a:schemeClr>
                </a:solidFill>
                <a:latin typeface="Century Gothic"/>
                <a:cs typeface="Times New Roman"/>
              </a:rPr>
              <a:t>Social Vulnerability</a:t>
            </a:r>
          </a:p>
          <a:p>
            <a:pPr algn="ctr"/>
            <a:r>
              <a:rPr lang="en-US" sz="1400" dirty="0">
                <a:solidFill>
                  <a:schemeClr val="tx1">
                    <a:lumMod val="75000"/>
                    <a:lumOff val="25000"/>
                  </a:schemeClr>
                </a:solidFill>
                <a:latin typeface="Century Gothic"/>
                <a:cs typeface="Times New Roman"/>
              </a:rPr>
              <a:t>Index</a:t>
            </a:r>
          </a:p>
        </p:txBody>
      </p:sp>
      <p:sp>
        <p:nvSpPr>
          <p:cNvPr id="26" name="Flowchart: Terminator 25">
            <a:extLst>
              <a:ext uri="{FF2B5EF4-FFF2-40B4-BE49-F238E27FC236}">
                <a16:creationId xmlns:a16="http://schemas.microsoft.com/office/drawing/2014/main" id="{070A30BF-8C2C-CDE8-8313-52EC2CEBC1D2}"/>
              </a:ext>
            </a:extLst>
          </p:cNvPr>
          <p:cNvSpPr/>
          <p:nvPr/>
        </p:nvSpPr>
        <p:spPr>
          <a:xfrm>
            <a:off x="3590653" y="4362791"/>
            <a:ext cx="2774477" cy="1987207"/>
          </a:xfrm>
          <a:prstGeom prst="flowChartTermina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C00000"/>
              </a:buClr>
            </a:pPr>
            <a:r>
              <a:rPr lang="en-US" sz="1400" dirty="0">
                <a:solidFill>
                  <a:schemeClr val="tx1">
                    <a:lumMod val="75000"/>
                    <a:lumOff val="25000"/>
                  </a:schemeClr>
                </a:solidFill>
                <a:latin typeface="Century Gothic"/>
                <a:cs typeface="Calibri"/>
              </a:rPr>
              <a:t>Socioeconomic Status</a:t>
            </a:r>
            <a:endParaRPr lang="en-US" dirty="0">
              <a:solidFill>
                <a:schemeClr val="tx1">
                  <a:lumMod val="75000"/>
                  <a:lumOff val="25000"/>
                </a:schemeClr>
              </a:solidFill>
              <a:latin typeface="Rockwell" panose="02060603020205020403"/>
              <a:cs typeface="Calibri"/>
            </a:endParaRPr>
          </a:p>
          <a:p>
            <a:pPr algn="ctr"/>
            <a:r>
              <a:rPr lang="en-US" sz="1400" dirty="0">
                <a:solidFill>
                  <a:schemeClr val="tx1">
                    <a:lumMod val="75000"/>
                    <a:lumOff val="25000"/>
                  </a:schemeClr>
                </a:solidFill>
                <a:latin typeface="Century Gothic"/>
                <a:cs typeface="Calibri"/>
              </a:rPr>
              <a:t>Household Characteristics</a:t>
            </a:r>
            <a:endParaRPr lang="en-US" dirty="0">
              <a:solidFill>
                <a:schemeClr val="tx1">
                  <a:lumMod val="75000"/>
                  <a:lumOff val="25000"/>
                </a:schemeClr>
              </a:solidFill>
              <a:latin typeface="Rockwell" panose="02060603020205020403"/>
              <a:cs typeface="Calibri"/>
            </a:endParaRPr>
          </a:p>
          <a:p>
            <a:pPr algn="ctr">
              <a:buClr>
                <a:srgbClr val="C00000"/>
              </a:buClr>
            </a:pPr>
            <a:r>
              <a:rPr lang="en-US" sz="1400" dirty="0">
                <a:solidFill>
                  <a:schemeClr val="tx1">
                    <a:lumMod val="75000"/>
                    <a:lumOff val="25000"/>
                  </a:schemeClr>
                </a:solidFill>
                <a:latin typeface="Century Gothic"/>
                <a:cs typeface="Calibri"/>
              </a:rPr>
              <a:t>Ethnic Minority Status</a:t>
            </a:r>
            <a:endParaRPr lang="en-US" sz="1400" dirty="0">
              <a:solidFill>
                <a:schemeClr val="tx1">
                  <a:lumMod val="75000"/>
                  <a:lumOff val="25000"/>
                </a:schemeClr>
              </a:solidFill>
              <a:latin typeface="Century Gothic" panose="020B0502020202020204" pitchFamily="34" charset="0"/>
              <a:cs typeface="Calibri"/>
            </a:endParaRPr>
          </a:p>
          <a:p>
            <a:pPr algn="ctr"/>
            <a:r>
              <a:rPr lang="en-US" sz="1400" dirty="0">
                <a:solidFill>
                  <a:schemeClr val="tx1">
                    <a:lumMod val="75000"/>
                    <a:lumOff val="25000"/>
                  </a:schemeClr>
                </a:solidFill>
                <a:latin typeface="Century Gothic"/>
                <a:cs typeface="Calibri"/>
              </a:rPr>
              <a:t>Housing Type Transportation</a:t>
            </a:r>
            <a:endParaRPr lang="en-US" sz="1400" dirty="0">
              <a:solidFill>
                <a:schemeClr val="tx1">
                  <a:lumMod val="75000"/>
                  <a:lumOff val="25000"/>
                </a:schemeClr>
              </a:solidFill>
              <a:latin typeface="Century Gothic" panose="020B0502020202020204" pitchFamily="34" charset="0"/>
              <a:cs typeface="Calibri"/>
            </a:endParaRPr>
          </a:p>
        </p:txBody>
      </p:sp>
      <p:sp>
        <p:nvSpPr>
          <p:cNvPr id="27" name="Flowchart: Terminator 26">
            <a:extLst>
              <a:ext uri="{FF2B5EF4-FFF2-40B4-BE49-F238E27FC236}">
                <a16:creationId xmlns:a16="http://schemas.microsoft.com/office/drawing/2014/main" id="{070A30BF-8C2C-CDE8-8313-52EC2CEBC1D2}"/>
              </a:ext>
            </a:extLst>
          </p:cNvPr>
          <p:cNvSpPr/>
          <p:nvPr/>
        </p:nvSpPr>
        <p:spPr>
          <a:xfrm>
            <a:off x="3881328" y="3011757"/>
            <a:ext cx="1989015" cy="1207573"/>
          </a:xfrm>
          <a:prstGeom prst="flowChartTermina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C00000"/>
              </a:buClr>
            </a:pPr>
            <a:r>
              <a:rPr lang="en-US" sz="1400" dirty="0">
                <a:solidFill>
                  <a:schemeClr val="tx1">
                    <a:lumMod val="75000"/>
                    <a:lumOff val="25000"/>
                  </a:schemeClr>
                </a:solidFill>
                <a:latin typeface="Century Gothic"/>
                <a:cs typeface="Calibri"/>
              </a:rPr>
              <a:t>T-Mobile Area</a:t>
            </a:r>
            <a:endParaRPr lang="en-US" dirty="0">
              <a:solidFill>
                <a:schemeClr val="tx1">
                  <a:lumMod val="75000"/>
                  <a:lumOff val="25000"/>
                </a:schemeClr>
              </a:solidFill>
            </a:endParaRPr>
          </a:p>
          <a:p>
            <a:pPr algn="ctr">
              <a:buClr>
                <a:srgbClr val="C00000"/>
              </a:buClr>
            </a:pPr>
            <a:r>
              <a:rPr lang="en-US" sz="1400" dirty="0">
                <a:solidFill>
                  <a:schemeClr val="tx1">
                    <a:lumMod val="75000"/>
                    <a:lumOff val="25000"/>
                  </a:schemeClr>
                </a:solidFill>
                <a:latin typeface="Century Gothic"/>
                <a:cs typeface="Calibri"/>
              </a:rPr>
              <a:t>Verizon Area</a:t>
            </a:r>
            <a:endParaRPr lang="en-US" sz="1400" dirty="0">
              <a:solidFill>
                <a:schemeClr val="tx1">
                  <a:lumMod val="75000"/>
                  <a:lumOff val="25000"/>
                </a:schemeClr>
              </a:solidFill>
              <a:latin typeface="Century Gothic" panose="020B0502020202020204" pitchFamily="34" charset="0"/>
              <a:cs typeface="Calibri"/>
            </a:endParaRPr>
          </a:p>
        </p:txBody>
      </p:sp>
      <p:sp>
        <p:nvSpPr>
          <p:cNvPr id="28" name="Flowchart: Terminator 27">
            <a:extLst>
              <a:ext uri="{FF2B5EF4-FFF2-40B4-BE49-F238E27FC236}">
                <a16:creationId xmlns:a16="http://schemas.microsoft.com/office/drawing/2014/main" id="{070A30BF-8C2C-CDE8-8313-52EC2CEBC1D2}"/>
              </a:ext>
            </a:extLst>
          </p:cNvPr>
          <p:cNvSpPr/>
          <p:nvPr/>
        </p:nvSpPr>
        <p:spPr>
          <a:xfrm>
            <a:off x="3668470" y="1480139"/>
            <a:ext cx="2427530" cy="1360635"/>
          </a:xfrm>
          <a:prstGeom prst="flowChartTermina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C00000"/>
              </a:buClr>
            </a:pPr>
            <a:r>
              <a:rPr lang="en-US" sz="1400" dirty="0">
                <a:solidFill>
                  <a:schemeClr val="tx1">
                    <a:lumMod val="75000"/>
                    <a:lumOff val="25000"/>
                  </a:schemeClr>
                </a:solidFill>
                <a:latin typeface="Century Gothic"/>
                <a:cs typeface="Calibri"/>
              </a:rPr>
              <a:t>Exit Capacity Metric</a:t>
            </a:r>
            <a:endParaRPr lang="en-US" sz="1400" dirty="0">
              <a:solidFill>
                <a:schemeClr val="tx1">
                  <a:lumMod val="75000"/>
                  <a:lumOff val="25000"/>
                </a:schemeClr>
              </a:solidFill>
              <a:latin typeface="Century Gothic" panose="020B0502020202020204" pitchFamily="34" charset="0"/>
              <a:cs typeface="Calibri"/>
            </a:endParaRPr>
          </a:p>
          <a:p>
            <a:pPr algn="ctr">
              <a:buClr>
                <a:srgbClr val="C00000"/>
              </a:buClr>
            </a:pPr>
            <a:r>
              <a:rPr lang="en-US" sz="1400" dirty="0">
                <a:solidFill>
                  <a:schemeClr val="tx1">
                    <a:lumMod val="75000"/>
                    <a:lumOff val="25000"/>
                  </a:schemeClr>
                </a:solidFill>
                <a:latin typeface="Century Gothic"/>
                <a:cs typeface="Calibri"/>
              </a:rPr>
              <a:t>Travel Area Metric</a:t>
            </a:r>
          </a:p>
          <a:p>
            <a:pPr algn="ctr">
              <a:buClr>
                <a:srgbClr val="C00000"/>
              </a:buClr>
            </a:pPr>
            <a:r>
              <a:rPr lang="en-US" sz="1400" dirty="0">
                <a:solidFill>
                  <a:schemeClr val="tx1">
                    <a:lumMod val="75000"/>
                    <a:lumOff val="25000"/>
                  </a:schemeClr>
                </a:solidFill>
                <a:latin typeface="Century Gothic"/>
                <a:cs typeface="Calibri"/>
              </a:rPr>
              <a:t>Connectivity Metric</a:t>
            </a:r>
            <a:endParaRPr lang="en-US" sz="1400" dirty="0">
              <a:solidFill>
                <a:schemeClr val="tx1">
                  <a:lumMod val="75000"/>
                  <a:lumOff val="25000"/>
                </a:schemeClr>
              </a:solidFill>
              <a:latin typeface="Century Gothic" panose="020B0502020202020204" pitchFamily="34" charset="0"/>
              <a:cs typeface="Calibri"/>
            </a:endParaRPr>
          </a:p>
        </p:txBody>
      </p:sp>
      <p:sp>
        <p:nvSpPr>
          <p:cNvPr id="29" name="Flowchart: Process 28">
            <a:extLst>
              <a:ext uri="{FF2B5EF4-FFF2-40B4-BE49-F238E27FC236}">
                <a16:creationId xmlns:a16="http://schemas.microsoft.com/office/drawing/2014/main" id="{C925D41E-7F89-E5FB-16F1-493886A58F0E}"/>
              </a:ext>
            </a:extLst>
          </p:cNvPr>
          <p:cNvSpPr/>
          <p:nvPr/>
        </p:nvSpPr>
        <p:spPr>
          <a:xfrm>
            <a:off x="7181272" y="2997380"/>
            <a:ext cx="1880755" cy="880410"/>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Standardized Metrics/Calculated Weights</a:t>
            </a:r>
            <a:endParaRPr lang="en-US" sz="1400" dirty="0">
              <a:solidFill>
                <a:schemeClr val="tx1">
                  <a:lumMod val="75000"/>
                  <a:lumOff val="25000"/>
                </a:schemeClr>
              </a:solidFill>
              <a:latin typeface="Century Gothic" panose="020B0502020202020204" pitchFamily="34" charset="0"/>
            </a:endParaRPr>
          </a:p>
        </p:txBody>
      </p:sp>
      <p:cxnSp>
        <p:nvCxnSpPr>
          <p:cNvPr id="34" name="Straight Arrow Connector 33">
            <a:extLst>
              <a:ext uri="{FF2B5EF4-FFF2-40B4-BE49-F238E27FC236}">
                <a16:creationId xmlns:a16="http://schemas.microsoft.com/office/drawing/2014/main" id="{61D49617-70D4-3436-62D8-713BB5BAF428}"/>
              </a:ext>
            </a:extLst>
          </p:cNvPr>
          <p:cNvCxnSpPr>
            <a:cxnSpLocks/>
          </p:cNvCxnSpPr>
          <p:nvPr/>
        </p:nvCxnSpPr>
        <p:spPr>
          <a:xfrm>
            <a:off x="2572218" y="2005376"/>
            <a:ext cx="1020659" cy="11274"/>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61D49617-70D4-3436-62D8-713BB5BAF428}"/>
              </a:ext>
            </a:extLst>
          </p:cNvPr>
          <p:cNvCxnSpPr>
            <a:cxnSpLocks/>
          </p:cNvCxnSpPr>
          <p:nvPr/>
        </p:nvCxnSpPr>
        <p:spPr>
          <a:xfrm flipV="1">
            <a:off x="2412024" y="3566256"/>
            <a:ext cx="1204754" cy="1378"/>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61D49617-70D4-3436-62D8-713BB5BAF428}"/>
              </a:ext>
            </a:extLst>
          </p:cNvPr>
          <p:cNvCxnSpPr>
            <a:cxnSpLocks/>
          </p:cNvCxnSpPr>
          <p:nvPr/>
        </p:nvCxnSpPr>
        <p:spPr>
          <a:xfrm flipV="1">
            <a:off x="5928729" y="3529558"/>
            <a:ext cx="932055" cy="18501"/>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61D49617-70D4-3436-62D8-713BB5BAF428}"/>
              </a:ext>
            </a:extLst>
          </p:cNvPr>
          <p:cNvCxnSpPr>
            <a:cxnSpLocks/>
          </p:cNvCxnSpPr>
          <p:nvPr/>
        </p:nvCxnSpPr>
        <p:spPr>
          <a:xfrm>
            <a:off x="6118722" y="2150764"/>
            <a:ext cx="976358" cy="672486"/>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61D49617-70D4-3436-62D8-713BB5BAF428}"/>
              </a:ext>
            </a:extLst>
          </p:cNvPr>
          <p:cNvCxnSpPr>
            <a:cxnSpLocks/>
          </p:cNvCxnSpPr>
          <p:nvPr/>
        </p:nvCxnSpPr>
        <p:spPr>
          <a:xfrm flipV="1">
            <a:off x="6403796" y="4044056"/>
            <a:ext cx="806303" cy="1208932"/>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61D49617-70D4-3436-62D8-713BB5BAF428}"/>
              </a:ext>
            </a:extLst>
          </p:cNvPr>
          <p:cNvCxnSpPr>
            <a:cxnSpLocks/>
          </p:cNvCxnSpPr>
          <p:nvPr/>
        </p:nvCxnSpPr>
        <p:spPr>
          <a:xfrm>
            <a:off x="9062028" y="3502330"/>
            <a:ext cx="900376" cy="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42" name="Flowchart: Data 41">
            <a:extLst>
              <a:ext uri="{FF2B5EF4-FFF2-40B4-BE49-F238E27FC236}">
                <a16:creationId xmlns:a16="http://schemas.microsoft.com/office/drawing/2014/main" id="{0FC5EDF1-819B-2BE4-C527-709C21FC0E79}"/>
              </a:ext>
            </a:extLst>
          </p:cNvPr>
          <p:cNvSpPr/>
          <p:nvPr/>
        </p:nvSpPr>
        <p:spPr>
          <a:xfrm>
            <a:off x="9779976" y="2224716"/>
            <a:ext cx="2356018" cy="2464038"/>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dirty="0">
              <a:solidFill>
                <a:schemeClr val="tx1">
                  <a:lumMod val="75000"/>
                  <a:lumOff val="25000"/>
                </a:schemeClr>
              </a:solidFill>
              <a:latin typeface="Century Gothic"/>
              <a:cs typeface="Times New Roman"/>
            </a:endParaRPr>
          </a:p>
          <a:p>
            <a:pPr algn="ctr"/>
            <a:r>
              <a:rPr lang="en-US" sz="1400" dirty="0">
                <a:solidFill>
                  <a:schemeClr val="tx1">
                    <a:lumMod val="75000"/>
                    <a:lumOff val="25000"/>
                  </a:schemeClr>
                </a:solidFill>
                <a:latin typeface="Century Gothic"/>
                <a:cs typeface="Times New Roman"/>
              </a:rPr>
              <a:t> Evacuation</a:t>
            </a:r>
            <a:endParaRPr lang="en-US" dirty="0">
              <a:solidFill>
                <a:schemeClr val="tx1">
                  <a:lumMod val="75000"/>
                  <a:lumOff val="25000"/>
                </a:schemeClr>
              </a:solidFill>
            </a:endParaRPr>
          </a:p>
          <a:p>
            <a:pPr algn="ctr"/>
            <a:r>
              <a:rPr lang="en-US" sz="1400" dirty="0">
                <a:solidFill>
                  <a:schemeClr val="tx1">
                    <a:lumMod val="75000"/>
                    <a:lumOff val="25000"/>
                  </a:schemeClr>
                </a:solidFill>
                <a:latin typeface="Century Gothic"/>
                <a:cs typeface="Times New Roman"/>
              </a:rPr>
              <a:t>Difficulty</a:t>
            </a:r>
          </a:p>
          <a:p>
            <a:pPr algn="ctr"/>
            <a:r>
              <a:rPr lang="en-US" sz="1400" dirty="0">
                <a:solidFill>
                  <a:schemeClr val="tx1">
                    <a:lumMod val="75000"/>
                    <a:lumOff val="25000"/>
                  </a:schemeClr>
                </a:solidFill>
                <a:latin typeface="Century Gothic"/>
                <a:cs typeface="Times New Roman"/>
              </a:rPr>
              <a:t>Score</a:t>
            </a:r>
            <a:endParaRPr lang="en-US" sz="1400" dirty="0">
              <a:solidFill>
                <a:schemeClr val="tx1">
                  <a:lumMod val="75000"/>
                  <a:lumOff val="25000"/>
                </a:schemeClr>
              </a:solidFill>
              <a:latin typeface="Century Gothic" panose="020B0502020202020204" pitchFamily="34" charset="0"/>
              <a:cs typeface="Times New Roman"/>
            </a:endParaRPr>
          </a:p>
        </p:txBody>
      </p:sp>
      <p:sp>
        <p:nvSpPr>
          <p:cNvPr id="3" name="TextBox 2">
            <a:extLst>
              <a:ext uri="{FF2B5EF4-FFF2-40B4-BE49-F238E27FC236}">
                <a16:creationId xmlns:a16="http://schemas.microsoft.com/office/drawing/2014/main" id="{67712253-7560-B884-3C20-88CF515F8231}"/>
              </a:ext>
            </a:extLst>
          </p:cNvPr>
          <p:cNvSpPr txBox="1"/>
          <p:nvPr/>
        </p:nvSpPr>
        <p:spPr>
          <a:xfrm>
            <a:off x="1109998" y="1052923"/>
            <a:ext cx="1212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Inputs</a:t>
            </a:r>
            <a:endParaRPr lang="en-US"/>
          </a:p>
        </p:txBody>
      </p:sp>
      <p:sp>
        <p:nvSpPr>
          <p:cNvPr id="4" name="TextBox 3">
            <a:extLst>
              <a:ext uri="{FF2B5EF4-FFF2-40B4-BE49-F238E27FC236}">
                <a16:creationId xmlns:a16="http://schemas.microsoft.com/office/drawing/2014/main" id="{D46293E4-E628-F6AA-6E03-6399FA5370A4}"/>
              </a:ext>
            </a:extLst>
          </p:cNvPr>
          <p:cNvSpPr txBox="1"/>
          <p:nvPr/>
        </p:nvSpPr>
        <p:spPr>
          <a:xfrm>
            <a:off x="3983508" y="1052923"/>
            <a:ext cx="20204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Data Processing</a:t>
            </a:r>
          </a:p>
        </p:txBody>
      </p:sp>
      <p:sp>
        <p:nvSpPr>
          <p:cNvPr id="5" name="TextBox 4">
            <a:extLst>
              <a:ext uri="{FF2B5EF4-FFF2-40B4-BE49-F238E27FC236}">
                <a16:creationId xmlns:a16="http://schemas.microsoft.com/office/drawing/2014/main" id="{75150902-5159-75A4-8D3F-54A2C3B5E35B}"/>
              </a:ext>
            </a:extLst>
          </p:cNvPr>
          <p:cNvSpPr txBox="1"/>
          <p:nvPr/>
        </p:nvSpPr>
        <p:spPr>
          <a:xfrm>
            <a:off x="7181272" y="2621921"/>
            <a:ext cx="19758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Analysis</a:t>
            </a:r>
          </a:p>
        </p:txBody>
      </p:sp>
      <p:sp>
        <p:nvSpPr>
          <p:cNvPr id="6" name="TextBox 5">
            <a:extLst>
              <a:ext uri="{FF2B5EF4-FFF2-40B4-BE49-F238E27FC236}">
                <a16:creationId xmlns:a16="http://schemas.microsoft.com/office/drawing/2014/main" id="{093067CE-9A6C-8A11-35A4-D619646FC059}"/>
              </a:ext>
            </a:extLst>
          </p:cNvPr>
          <p:cNvSpPr txBox="1"/>
          <p:nvPr/>
        </p:nvSpPr>
        <p:spPr>
          <a:xfrm>
            <a:off x="10520826" y="1799912"/>
            <a:ext cx="1212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Output</a:t>
            </a:r>
          </a:p>
        </p:txBody>
      </p:sp>
      <p:cxnSp>
        <p:nvCxnSpPr>
          <p:cNvPr id="7" name="Straight Arrow Connector 6">
            <a:extLst>
              <a:ext uri="{FF2B5EF4-FFF2-40B4-BE49-F238E27FC236}">
                <a16:creationId xmlns:a16="http://schemas.microsoft.com/office/drawing/2014/main" id="{643302FD-541E-30BF-3AC5-DA0C8329B677}"/>
              </a:ext>
            </a:extLst>
          </p:cNvPr>
          <p:cNvCxnSpPr>
            <a:cxnSpLocks/>
          </p:cNvCxnSpPr>
          <p:nvPr/>
        </p:nvCxnSpPr>
        <p:spPr>
          <a:xfrm flipV="1">
            <a:off x="2383269" y="5237099"/>
            <a:ext cx="1127698" cy="9940"/>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36013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28" descr="A map of a city&#10;&#10;Description automatically generated">
            <a:extLst>
              <a:ext uri="{FF2B5EF4-FFF2-40B4-BE49-F238E27FC236}">
                <a16:creationId xmlns:a16="http://schemas.microsoft.com/office/drawing/2014/main" id="{23FB8523-5E58-E72B-38CA-136E9F548CB0}"/>
              </a:ext>
            </a:extLst>
          </p:cNvPr>
          <p:cNvPicPr>
            <a:picLocks noChangeAspect="1"/>
          </p:cNvPicPr>
          <p:nvPr/>
        </p:nvPicPr>
        <p:blipFill>
          <a:blip r:embed="rId3"/>
          <a:stretch>
            <a:fillRect/>
          </a:stretch>
        </p:blipFill>
        <p:spPr>
          <a:xfrm>
            <a:off x="6107403" y="1242946"/>
            <a:ext cx="3134403" cy="3362577"/>
          </a:xfrm>
          <a:prstGeom prst="rect">
            <a:avLst/>
          </a:prstGeom>
        </p:spPr>
      </p:pic>
      <p:pic>
        <p:nvPicPr>
          <p:cNvPr id="5" name="Picture 527" descr="A map with a red dot&#10;&#10;Description automatically generated">
            <a:extLst>
              <a:ext uri="{FF2B5EF4-FFF2-40B4-BE49-F238E27FC236}">
                <a16:creationId xmlns:a16="http://schemas.microsoft.com/office/drawing/2014/main" id="{B050D3BE-0130-F3CE-F4F7-0EC5F3AFB625}"/>
              </a:ext>
            </a:extLst>
          </p:cNvPr>
          <p:cNvPicPr>
            <a:picLocks noChangeAspect="1"/>
          </p:cNvPicPr>
          <p:nvPr/>
        </p:nvPicPr>
        <p:blipFill>
          <a:blip r:embed="rId4"/>
          <a:stretch>
            <a:fillRect/>
          </a:stretch>
        </p:blipFill>
        <p:spPr>
          <a:xfrm>
            <a:off x="2947416" y="1237961"/>
            <a:ext cx="3159627" cy="3362601"/>
          </a:xfrm>
          <a:prstGeom prst="rect">
            <a:avLst/>
          </a:prstGeom>
        </p:spPr>
      </p:pic>
      <p:pic>
        <p:nvPicPr>
          <p:cNvPr id="7" name="Picture 13">
            <a:extLst>
              <a:ext uri="{FF2B5EF4-FFF2-40B4-BE49-F238E27FC236}">
                <a16:creationId xmlns:a16="http://schemas.microsoft.com/office/drawing/2014/main" id="{89849B6A-6C32-1FF6-E68E-B85467F6AF3C}"/>
              </a:ext>
            </a:extLst>
          </p:cNvPr>
          <p:cNvPicPr>
            <a:picLocks noChangeAspect="1"/>
          </p:cNvPicPr>
          <p:nvPr/>
        </p:nvPicPr>
        <p:blipFill>
          <a:blip r:embed="rId5"/>
          <a:stretch>
            <a:fillRect/>
          </a:stretch>
        </p:blipFill>
        <p:spPr>
          <a:xfrm>
            <a:off x="9230525" y="1232264"/>
            <a:ext cx="3184668" cy="3365450"/>
          </a:xfrm>
          <a:prstGeom prst="rect">
            <a:avLst/>
          </a:prstGeom>
        </p:spPr>
      </p:pic>
      <p:pic>
        <p:nvPicPr>
          <p:cNvPr id="9" name="Picture 753" descr="A map of a city&#10;&#10;Description automatically generated">
            <a:extLst>
              <a:ext uri="{FF2B5EF4-FFF2-40B4-BE49-F238E27FC236}">
                <a16:creationId xmlns:a16="http://schemas.microsoft.com/office/drawing/2014/main" id="{CB18166A-AD86-71FB-7352-BCDC440D8965}"/>
              </a:ext>
            </a:extLst>
          </p:cNvPr>
          <p:cNvPicPr>
            <a:picLocks noChangeAspect="1"/>
          </p:cNvPicPr>
          <p:nvPr/>
        </p:nvPicPr>
        <p:blipFill>
          <a:blip r:embed="rId6"/>
          <a:stretch>
            <a:fillRect/>
          </a:stretch>
        </p:blipFill>
        <p:spPr>
          <a:xfrm>
            <a:off x="-232758" y="1219055"/>
            <a:ext cx="3180002" cy="3384334"/>
          </a:xfrm>
          <a:prstGeom prst="rect">
            <a:avLst/>
          </a:prstGeom>
        </p:spPr>
      </p:pic>
      <p:graphicFrame>
        <p:nvGraphicFramePr>
          <p:cNvPr id="11" name="Diagram 10">
            <a:extLst>
              <a:ext uri="{FF2B5EF4-FFF2-40B4-BE49-F238E27FC236}">
                <a16:creationId xmlns:a16="http://schemas.microsoft.com/office/drawing/2014/main" id="{FC912279-45AB-2CFA-83B1-EBD5348736CE}"/>
              </a:ext>
            </a:extLst>
          </p:cNvPr>
          <p:cNvGraphicFramePr/>
          <p:nvPr>
            <p:extLst>
              <p:ext uri="{D42A27DB-BD31-4B8C-83A1-F6EECF244321}">
                <p14:modId xmlns:p14="http://schemas.microsoft.com/office/powerpoint/2010/main" val="861648459"/>
              </p:ext>
            </p:extLst>
          </p:nvPr>
        </p:nvGraphicFramePr>
        <p:xfrm>
          <a:off x="67619" y="3770326"/>
          <a:ext cx="12056761" cy="37372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9" name="TextBox 28">
            <a:extLst>
              <a:ext uri="{FF2B5EF4-FFF2-40B4-BE49-F238E27FC236}">
                <a16:creationId xmlns:a16="http://schemas.microsoft.com/office/drawing/2014/main" id="{92875C6B-3AE6-BF1B-0AAB-EAAC1D69B63A}"/>
              </a:ext>
            </a:extLst>
          </p:cNvPr>
          <p:cNvSpPr txBox="1"/>
          <p:nvPr/>
        </p:nvSpPr>
        <p:spPr>
          <a:xfrm>
            <a:off x="451338" y="75223"/>
            <a:ext cx="1111864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Analysis: Evacuation Road Metrics</a:t>
            </a:r>
            <a:endParaRPr lang="en-US"/>
          </a:p>
          <a:p>
            <a:r>
              <a:rPr lang="en-US" sz="4000" b="1">
                <a:solidFill>
                  <a:srgbClr val="C55A11"/>
                </a:solidFill>
                <a:latin typeface="Century Gothic"/>
              </a:rPr>
              <a:t>              </a:t>
            </a:r>
            <a:r>
              <a:rPr lang="en-US" sz="3200" b="1">
                <a:solidFill>
                  <a:srgbClr val="C55A11"/>
                </a:solidFill>
                <a:latin typeface="Century Gothic"/>
              </a:rPr>
              <a:t>         </a:t>
            </a:r>
            <a:endParaRPr lang="en-US" sz="4000" b="1">
              <a:solidFill>
                <a:srgbClr val="C55A11"/>
              </a:solidFill>
              <a:latin typeface="Century Gothic"/>
            </a:endParaRPr>
          </a:p>
        </p:txBody>
      </p:sp>
      <p:grpSp>
        <p:nvGrpSpPr>
          <p:cNvPr id="25" name="Group 24">
            <a:extLst>
              <a:ext uri="{FF2B5EF4-FFF2-40B4-BE49-F238E27FC236}">
                <a16:creationId xmlns:a16="http://schemas.microsoft.com/office/drawing/2014/main" id="{59CDB770-5D9A-DEA3-69C6-3B2F1D614BEC}"/>
              </a:ext>
            </a:extLst>
          </p:cNvPr>
          <p:cNvGrpSpPr/>
          <p:nvPr/>
        </p:nvGrpSpPr>
        <p:grpSpPr>
          <a:xfrm>
            <a:off x="-2438" y="3873566"/>
            <a:ext cx="257085" cy="503665"/>
            <a:chOff x="5133220" y="4503359"/>
            <a:chExt cx="656409" cy="1172568"/>
          </a:xfrm>
        </p:grpSpPr>
        <p:pic>
          <p:nvPicPr>
            <p:cNvPr id="23" name="Graphic 22" descr="Direction outline">
              <a:extLst>
                <a:ext uri="{FF2B5EF4-FFF2-40B4-BE49-F238E27FC236}">
                  <a16:creationId xmlns:a16="http://schemas.microsoft.com/office/drawing/2014/main" id="{72425B53-4AB4-7987-0E01-8D82AAEF8B0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8780000">
              <a:off x="5155439" y="5041737"/>
              <a:ext cx="611971" cy="656409"/>
            </a:xfrm>
            <a:prstGeom prst="rect">
              <a:avLst/>
            </a:prstGeom>
          </p:spPr>
        </p:pic>
        <p:sp>
          <p:nvSpPr>
            <p:cNvPr id="24" name="TextBox 23">
              <a:extLst>
                <a:ext uri="{FF2B5EF4-FFF2-40B4-BE49-F238E27FC236}">
                  <a16:creationId xmlns:a16="http://schemas.microsoft.com/office/drawing/2014/main" id="{94861B11-6337-48F7-04C4-7D883ADE5D40}"/>
                </a:ext>
              </a:extLst>
            </p:cNvPr>
            <p:cNvSpPr txBox="1"/>
            <p:nvPr/>
          </p:nvSpPr>
          <p:spPr>
            <a:xfrm>
              <a:off x="5196932" y="4503359"/>
              <a:ext cx="256106" cy="7281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40" name="Group 39">
            <a:extLst>
              <a:ext uri="{FF2B5EF4-FFF2-40B4-BE49-F238E27FC236}">
                <a16:creationId xmlns:a16="http://schemas.microsoft.com/office/drawing/2014/main" id="{3CB7923D-8C06-7DFC-3D64-04689883AAF4}"/>
              </a:ext>
            </a:extLst>
          </p:cNvPr>
          <p:cNvGrpSpPr/>
          <p:nvPr/>
        </p:nvGrpSpPr>
        <p:grpSpPr>
          <a:xfrm>
            <a:off x="-6924" y="4266050"/>
            <a:ext cx="1828456" cy="280096"/>
            <a:chOff x="7912774" y="4970293"/>
            <a:chExt cx="2126513" cy="436009"/>
          </a:xfrm>
        </p:grpSpPr>
        <p:grpSp>
          <p:nvGrpSpPr>
            <p:cNvPr id="27" name="Group 26">
              <a:extLst>
                <a:ext uri="{FF2B5EF4-FFF2-40B4-BE49-F238E27FC236}">
                  <a16:creationId xmlns:a16="http://schemas.microsoft.com/office/drawing/2014/main" id="{176D1844-8912-7F52-35B3-59A807D503D1}"/>
                </a:ext>
              </a:extLst>
            </p:cNvPr>
            <p:cNvGrpSpPr/>
            <p:nvPr/>
          </p:nvGrpSpPr>
          <p:grpSpPr>
            <a:xfrm>
              <a:off x="8042508" y="5312329"/>
              <a:ext cx="1309417" cy="93973"/>
              <a:chOff x="8042508" y="5312329"/>
              <a:chExt cx="1309417" cy="93973"/>
            </a:xfrm>
          </p:grpSpPr>
          <p:grpSp>
            <p:nvGrpSpPr>
              <p:cNvPr id="33" name="Group 32">
                <a:extLst>
                  <a:ext uri="{FF2B5EF4-FFF2-40B4-BE49-F238E27FC236}">
                    <a16:creationId xmlns:a16="http://schemas.microsoft.com/office/drawing/2014/main" id="{85F8C565-E19E-89F1-4413-0599B2367A43}"/>
                  </a:ext>
                </a:extLst>
              </p:cNvPr>
              <p:cNvGrpSpPr/>
              <p:nvPr/>
            </p:nvGrpSpPr>
            <p:grpSpPr>
              <a:xfrm>
                <a:off x="8042508" y="5320186"/>
                <a:ext cx="1309417" cy="86116"/>
                <a:chOff x="8042508" y="5320186"/>
                <a:chExt cx="1309417" cy="86116"/>
              </a:xfrm>
            </p:grpSpPr>
            <p:cxnSp>
              <p:nvCxnSpPr>
                <p:cNvPr id="35" name="Straight Arrow Connector 34">
                  <a:extLst>
                    <a:ext uri="{FF2B5EF4-FFF2-40B4-BE49-F238E27FC236}">
                      <a16:creationId xmlns:a16="http://schemas.microsoft.com/office/drawing/2014/main" id="{57E16F8A-D211-0C4F-CBC6-D74728E2B036}"/>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47D0789-4EDB-15B3-7CCA-1B54606BF6A9}"/>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354A99-2FA9-A3FA-D7B7-6A4B6BDA42AA}"/>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342EA97-3501-977B-E88B-ACD179485A57}"/>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 name="Straight Arrow Connector 33">
                <a:extLst>
                  <a:ext uri="{FF2B5EF4-FFF2-40B4-BE49-F238E27FC236}">
                    <a16:creationId xmlns:a16="http://schemas.microsoft.com/office/drawing/2014/main" id="{CA92667B-EC50-B038-DD36-D58A354A630F}"/>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397FE8C-4579-008E-6D10-A6B835CCD497}"/>
                </a:ext>
              </a:extLst>
            </p:cNvPr>
            <p:cNvSpPr txBox="1"/>
            <p:nvPr/>
          </p:nvSpPr>
          <p:spPr>
            <a:xfrm>
              <a:off x="7912774" y="4970293"/>
              <a:ext cx="172783" cy="4072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Century Gothic"/>
                  <a:cs typeface="Calibri"/>
                </a:rPr>
                <a:t>0</a:t>
              </a:r>
              <a:endParaRPr lang="en-US" sz="1100" dirty="0">
                <a:latin typeface="Century Gothic"/>
              </a:endParaRPr>
            </a:p>
          </p:txBody>
        </p:sp>
        <p:sp>
          <p:nvSpPr>
            <p:cNvPr id="30" name="TextBox 29">
              <a:extLst>
                <a:ext uri="{FF2B5EF4-FFF2-40B4-BE49-F238E27FC236}">
                  <a16:creationId xmlns:a16="http://schemas.microsoft.com/office/drawing/2014/main" id="{E5F575FC-E32B-7196-5789-0A9E91D36C24}"/>
                </a:ext>
              </a:extLst>
            </p:cNvPr>
            <p:cNvSpPr txBox="1"/>
            <p:nvPr/>
          </p:nvSpPr>
          <p:spPr>
            <a:xfrm>
              <a:off x="8183437" y="4989092"/>
              <a:ext cx="469802" cy="4072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dirty="0">
                  <a:latin typeface="Century Gothic"/>
                  <a:cs typeface="Calibri"/>
                </a:rPr>
                <a:t>.5</a:t>
              </a:r>
            </a:p>
          </p:txBody>
        </p:sp>
        <p:sp>
          <p:nvSpPr>
            <p:cNvPr id="31" name="TextBox 30">
              <a:extLst>
                <a:ext uri="{FF2B5EF4-FFF2-40B4-BE49-F238E27FC236}">
                  <a16:creationId xmlns:a16="http://schemas.microsoft.com/office/drawing/2014/main" id="{49673CCF-582D-E6C7-CDB3-7CD96B235378}"/>
                </a:ext>
              </a:extLst>
            </p:cNvPr>
            <p:cNvSpPr txBox="1"/>
            <p:nvPr/>
          </p:nvSpPr>
          <p:spPr>
            <a:xfrm>
              <a:off x="8559690" y="4990664"/>
              <a:ext cx="322460" cy="40723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a:latin typeface="Century Gothic"/>
                  <a:cs typeface="Calibri"/>
                </a:rPr>
                <a:t>1</a:t>
              </a:r>
            </a:p>
          </p:txBody>
        </p:sp>
        <p:sp>
          <p:nvSpPr>
            <p:cNvPr id="32" name="TextBox 31">
              <a:extLst>
                <a:ext uri="{FF2B5EF4-FFF2-40B4-BE49-F238E27FC236}">
                  <a16:creationId xmlns:a16="http://schemas.microsoft.com/office/drawing/2014/main" id="{029205C0-98E6-8985-096E-4170E971A15B}"/>
                </a:ext>
              </a:extLst>
            </p:cNvPr>
            <p:cNvSpPr txBox="1"/>
            <p:nvPr/>
          </p:nvSpPr>
          <p:spPr>
            <a:xfrm>
              <a:off x="9128580" y="4977117"/>
              <a:ext cx="910707" cy="40723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Century Gothic"/>
                  <a:cs typeface="Calibri"/>
                </a:rPr>
                <a:t>2 miles</a:t>
              </a:r>
              <a:endParaRPr lang="en-US" sz="1100" dirty="0">
                <a:latin typeface="Century Gothic"/>
              </a:endParaRPr>
            </a:p>
          </p:txBody>
        </p:sp>
      </p:grpSp>
    </p:spTree>
    <p:extLst>
      <p:ext uri="{BB962C8B-B14F-4D97-AF65-F5344CB8AC3E}">
        <p14:creationId xmlns:p14="http://schemas.microsoft.com/office/powerpoint/2010/main" val="3869802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EE8A96-D5F9-B432-FA3C-C80E4811F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746" y="946085"/>
            <a:ext cx="4962896" cy="4980645"/>
          </a:xfrm>
          <a:prstGeom prst="rect">
            <a:avLst/>
          </a:prstGeom>
        </p:spPr>
      </p:pic>
      <p:sp>
        <p:nvSpPr>
          <p:cNvPr id="2" name="TextBox 1">
            <a:extLst>
              <a:ext uri="{FF2B5EF4-FFF2-40B4-BE49-F238E27FC236}">
                <a16:creationId xmlns:a16="http://schemas.microsoft.com/office/drawing/2014/main" id="{56256393-98C2-A271-ECDD-377C6EDDF4D2}"/>
              </a:ext>
            </a:extLst>
          </p:cNvPr>
          <p:cNvSpPr txBox="1"/>
          <p:nvPr/>
        </p:nvSpPr>
        <p:spPr>
          <a:xfrm>
            <a:off x="396816" y="-5751"/>
            <a:ext cx="1085203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cs typeface="Segoe UI"/>
              </a:rPr>
              <a:t>Results: Evacuation Difficulty Score</a:t>
            </a:r>
          </a:p>
          <a:p>
            <a:r>
              <a:rPr lang="en-US" sz="4000">
                <a:solidFill>
                  <a:srgbClr val="C55A11"/>
                </a:solidFill>
                <a:latin typeface="Century Gothic"/>
                <a:cs typeface="Segoe UI"/>
              </a:rPr>
              <a:t>​</a:t>
            </a:r>
          </a:p>
        </p:txBody>
      </p:sp>
      <p:sp>
        <p:nvSpPr>
          <p:cNvPr id="8" name="TextBox 7">
            <a:extLst>
              <a:ext uri="{FF2B5EF4-FFF2-40B4-BE49-F238E27FC236}">
                <a16:creationId xmlns:a16="http://schemas.microsoft.com/office/drawing/2014/main" id="{0A1A16BB-A1FE-9543-AB92-C323B66C1CF2}"/>
              </a:ext>
            </a:extLst>
          </p:cNvPr>
          <p:cNvSpPr txBox="1"/>
          <p:nvPr/>
        </p:nvSpPr>
        <p:spPr>
          <a:xfrm rot="10800000" flipV="1">
            <a:off x="3665019" y="5930878"/>
            <a:ext cx="558828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rPr>
              <a:t>Sources: Esri, HERE, Garmin, </a:t>
            </a:r>
            <a:r>
              <a:rPr lang="en-US" sz="1100" err="1">
                <a:solidFill>
                  <a:schemeClr val="tx1">
                    <a:lumMod val="75000"/>
                    <a:lumOff val="25000"/>
                  </a:schemeClr>
                </a:solidFill>
                <a:latin typeface="Century Gothic"/>
              </a:rPr>
              <a:t>Intermap</a:t>
            </a:r>
            <a:r>
              <a:rPr lang="en-US" sz="1100">
                <a:solidFill>
                  <a:schemeClr val="tx1">
                    <a:lumMod val="75000"/>
                    <a:lumOff val="25000"/>
                  </a:schemeClr>
                </a:solidFill>
                <a:latin typeface="Century Gothic"/>
              </a:rPr>
              <a:t>, INCREMENT P, GEBCO, USGS, FAO, NPS, NRCAN, GeoBase, IGN, </a:t>
            </a:r>
            <a:r>
              <a:rPr lang="en-US" sz="1100" err="1">
                <a:solidFill>
                  <a:schemeClr val="tx1">
                    <a:lumMod val="75000"/>
                    <a:lumOff val="25000"/>
                  </a:schemeClr>
                </a:solidFill>
                <a:latin typeface="Century Gothic"/>
              </a:rPr>
              <a:t>Kadaster</a:t>
            </a:r>
            <a:r>
              <a:rPr lang="en-US" sz="1100">
                <a:solidFill>
                  <a:schemeClr val="tx1">
                    <a:lumMod val="75000"/>
                    <a:lumOff val="25000"/>
                  </a:schemeClr>
                </a:solidFill>
                <a:latin typeface="Century Gothic"/>
              </a:rPr>
              <a:t> NL, Ordnance Survey, Esri Japan, METI, Esri China (Hong Kong), © OpenStreetMap contributors, GIS User Community, Marin GIS Open Data</a:t>
            </a:r>
            <a:r>
              <a:rPr lang="en-US" sz="1000">
                <a:solidFill>
                  <a:schemeClr val="tx1">
                    <a:lumMod val="75000"/>
                    <a:lumOff val="25000"/>
                  </a:schemeClr>
                </a:solidFill>
                <a:latin typeface="Century Gothic"/>
              </a:rPr>
              <a:t>​</a:t>
            </a:r>
            <a:endParaRPr lang="en-US">
              <a:solidFill>
                <a:schemeClr val="tx1">
                  <a:lumMod val="75000"/>
                  <a:lumOff val="25000"/>
                </a:schemeClr>
              </a:solidFill>
            </a:endParaRPr>
          </a:p>
        </p:txBody>
      </p:sp>
      <p:cxnSp>
        <p:nvCxnSpPr>
          <p:cNvPr id="9" name="Straight Arrow Connector 8">
            <a:extLst>
              <a:ext uri="{FF2B5EF4-FFF2-40B4-BE49-F238E27FC236}">
                <a16:creationId xmlns:a16="http://schemas.microsoft.com/office/drawing/2014/main" id="{8F657B31-4C16-94D0-5771-ADB5DE8A2152}"/>
              </a:ext>
            </a:extLst>
          </p:cNvPr>
          <p:cNvCxnSpPr/>
          <p:nvPr/>
        </p:nvCxnSpPr>
        <p:spPr>
          <a:xfrm flipH="1">
            <a:off x="2958067" y="1556696"/>
            <a:ext cx="1306623" cy="749149"/>
          </a:xfrm>
          <a:prstGeom prst="straightConnector1">
            <a:avLst/>
          </a:prstGeom>
          <a:ln w="12700"/>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D4B4E42-9388-1117-1E3A-2EF0658898D1}"/>
              </a:ext>
            </a:extLst>
          </p:cNvPr>
          <p:cNvCxnSpPr>
            <a:cxnSpLocks/>
          </p:cNvCxnSpPr>
          <p:nvPr/>
        </p:nvCxnSpPr>
        <p:spPr>
          <a:xfrm flipH="1">
            <a:off x="2386020" y="2296379"/>
            <a:ext cx="574645" cy="3387"/>
          </a:xfrm>
          <a:prstGeom prst="straightConnector1">
            <a:avLst/>
          </a:prstGeom>
          <a:ln w="12700"/>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B6237C18-DF1C-BB1D-4DBD-23F593B34C8D}"/>
              </a:ext>
            </a:extLst>
          </p:cNvPr>
          <p:cNvSpPr txBox="1"/>
          <p:nvPr/>
        </p:nvSpPr>
        <p:spPr>
          <a:xfrm>
            <a:off x="607641" y="2116800"/>
            <a:ext cx="216434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Dillion Beach 62.19</a:t>
            </a:r>
          </a:p>
        </p:txBody>
      </p:sp>
      <p:cxnSp>
        <p:nvCxnSpPr>
          <p:cNvPr id="6" name="Straight Arrow Connector 5">
            <a:extLst>
              <a:ext uri="{FF2B5EF4-FFF2-40B4-BE49-F238E27FC236}">
                <a16:creationId xmlns:a16="http://schemas.microsoft.com/office/drawing/2014/main" id="{024FD2B2-2CEC-6362-2FE7-3558CC483C34}"/>
              </a:ext>
            </a:extLst>
          </p:cNvPr>
          <p:cNvCxnSpPr>
            <a:cxnSpLocks/>
          </p:cNvCxnSpPr>
          <p:nvPr/>
        </p:nvCxnSpPr>
        <p:spPr>
          <a:xfrm flipH="1">
            <a:off x="9064565" y="4810090"/>
            <a:ext cx="560666" cy="2595"/>
          </a:xfrm>
          <a:prstGeom prst="straightConnector1">
            <a:avLst/>
          </a:prstGeom>
          <a:ln w="1270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CE3AD2D2-B930-4A31-3ADD-9B4962C0D34A}"/>
              </a:ext>
            </a:extLst>
          </p:cNvPr>
          <p:cNvSpPr txBox="1"/>
          <p:nvPr/>
        </p:nvSpPr>
        <p:spPr>
          <a:xfrm>
            <a:off x="9627492" y="456525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rPr>
              <a:t>Sausalito 67.24​</a:t>
            </a:r>
            <a:endParaRPr lang="en-US" sz="2000">
              <a:solidFill>
                <a:schemeClr val="tx1">
                  <a:lumMod val="75000"/>
                  <a:lumOff val="25000"/>
                </a:schemeClr>
              </a:solidFill>
            </a:endParaRPr>
          </a:p>
        </p:txBody>
      </p:sp>
      <p:cxnSp>
        <p:nvCxnSpPr>
          <p:cNvPr id="20" name="Straight Arrow Connector 19">
            <a:extLst>
              <a:ext uri="{FF2B5EF4-FFF2-40B4-BE49-F238E27FC236}">
                <a16:creationId xmlns:a16="http://schemas.microsoft.com/office/drawing/2014/main" id="{B8476019-78F3-0CD5-105F-BFDF2D81A7D1}"/>
              </a:ext>
            </a:extLst>
          </p:cNvPr>
          <p:cNvCxnSpPr/>
          <p:nvPr/>
        </p:nvCxnSpPr>
        <p:spPr>
          <a:xfrm flipV="1">
            <a:off x="8072580" y="4798215"/>
            <a:ext cx="999065" cy="764823"/>
          </a:xfrm>
          <a:prstGeom prst="straightConnector1">
            <a:avLst/>
          </a:prstGeom>
        </p:spPr>
        <p:style>
          <a:lnRef idx="1">
            <a:schemeClr val="dk1"/>
          </a:lnRef>
          <a:fillRef idx="0">
            <a:schemeClr val="dk1"/>
          </a:fillRef>
          <a:effectRef idx="0">
            <a:schemeClr val="dk1"/>
          </a:effectRef>
          <a:fontRef idx="minor">
            <a:schemeClr val="tx1"/>
          </a:fontRef>
        </p:style>
      </p:cxnSp>
      <p:grpSp>
        <p:nvGrpSpPr>
          <p:cNvPr id="3" name="Group 2">
            <a:extLst>
              <a:ext uri="{FF2B5EF4-FFF2-40B4-BE49-F238E27FC236}">
                <a16:creationId xmlns:a16="http://schemas.microsoft.com/office/drawing/2014/main" id="{10C82B1B-B5A8-5CED-14DA-EA8E905B9C33}"/>
              </a:ext>
            </a:extLst>
          </p:cNvPr>
          <p:cNvGrpSpPr/>
          <p:nvPr/>
        </p:nvGrpSpPr>
        <p:grpSpPr>
          <a:xfrm>
            <a:off x="5631709" y="4977074"/>
            <a:ext cx="372103" cy="678134"/>
            <a:chOff x="5250623" y="4566224"/>
            <a:chExt cx="656409" cy="1094163"/>
          </a:xfrm>
        </p:grpSpPr>
        <p:pic>
          <p:nvPicPr>
            <p:cNvPr id="5" name="Graphic 4" descr="Direction outline">
              <a:extLst>
                <a:ext uri="{FF2B5EF4-FFF2-40B4-BE49-F238E27FC236}">
                  <a16:creationId xmlns:a16="http://schemas.microsoft.com/office/drawing/2014/main" id="{97F7B228-718E-8870-0A4C-44201C6F06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780000">
              <a:off x="5272843" y="5026197"/>
              <a:ext cx="611970" cy="656409"/>
            </a:xfrm>
            <a:prstGeom prst="rect">
              <a:avLst/>
            </a:prstGeom>
          </p:spPr>
        </p:pic>
        <p:sp>
          <p:nvSpPr>
            <p:cNvPr id="7" name="TextBox 3">
              <a:extLst>
                <a:ext uri="{FF2B5EF4-FFF2-40B4-BE49-F238E27FC236}">
                  <a16:creationId xmlns:a16="http://schemas.microsoft.com/office/drawing/2014/main" id="{0B42D58D-FBAE-2ED9-26B4-6B38C9B2E2A2}"/>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19" name="Group 18">
            <a:extLst>
              <a:ext uri="{FF2B5EF4-FFF2-40B4-BE49-F238E27FC236}">
                <a16:creationId xmlns:a16="http://schemas.microsoft.com/office/drawing/2014/main" id="{D145C724-9A31-0847-951C-4DC7ECF99D82}"/>
              </a:ext>
            </a:extLst>
          </p:cNvPr>
          <p:cNvGrpSpPr/>
          <p:nvPr/>
        </p:nvGrpSpPr>
        <p:grpSpPr>
          <a:xfrm>
            <a:off x="3826919" y="5520626"/>
            <a:ext cx="2756264" cy="315386"/>
            <a:chOff x="7960508" y="5077410"/>
            <a:chExt cx="1900327" cy="328892"/>
          </a:xfrm>
        </p:grpSpPr>
        <p:grpSp>
          <p:nvGrpSpPr>
            <p:cNvPr id="21" name="Group 20">
              <a:extLst>
                <a:ext uri="{FF2B5EF4-FFF2-40B4-BE49-F238E27FC236}">
                  <a16:creationId xmlns:a16="http://schemas.microsoft.com/office/drawing/2014/main" id="{8BA8EDC5-3AF3-C6AF-B36F-7268CFDA4490}"/>
                </a:ext>
              </a:extLst>
            </p:cNvPr>
            <p:cNvGrpSpPr/>
            <p:nvPr/>
          </p:nvGrpSpPr>
          <p:grpSpPr>
            <a:xfrm>
              <a:off x="8042508" y="5312329"/>
              <a:ext cx="1309417" cy="93973"/>
              <a:chOff x="8042508" y="5312329"/>
              <a:chExt cx="1309417" cy="93973"/>
            </a:xfrm>
          </p:grpSpPr>
          <p:grpSp>
            <p:nvGrpSpPr>
              <p:cNvPr id="31" name="Group 30">
                <a:extLst>
                  <a:ext uri="{FF2B5EF4-FFF2-40B4-BE49-F238E27FC236}">
                    <a16:creationId xmlns:a16="http://schemas.microsoft.com/office/drawing/2014/main" id="{21B9CD50-20B2-07EE-5EF9-CECDCDBB74DE}"/>
                  </a:ext>
                </a:extLst>
              </p:cNvPr>
              <p:cNvGrpSpPr/>
              <p:nvPr/>
            </p:nvGrpSpPr>
            <p:grpSpPr>
              <a:xfrm>
                <a:off x="8042508" y="5320186"/>
                <a:ext cx="1309417" cy="86116"/>
                <a:chOff x="8042508" y="5320186"/>
                <a:chExt cx="1309417" cy="86116"/>
              </a:xfrm>
            </p:grpSpPr>
            <p:cxnSp>
              <p:nvCxnSpPr>
                <p:cNvPr id="33" name="Straight Arrow Connector 32">
                  <a:extLst>
                    <a:ext uri="{FF2B5EF4-FFF2-40B4-BE49-F238E27FC236}">
                      <a16:creationId xmlns:a16="http://schemas.microsoft.com/office/drawing/2014/main" id="{3616451D-603E-EDD4-C66E-CE1453711173}"/>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4987FB8-4E7B-19CD-A14A-81C5D8F37944}"/>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A2B3883-19EA-0D22-3731-A8F782EDDB28}"/>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231A060-EC3D-E9EE-067B-8FE247F44B45}"/>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96AD908C-AE76-B130-2F31-7C65AC7732F4}"/>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3">
              <a:extLst>
                <a:ext uri="{FF2B5EF4-FFF2-40B4-BE49-F238E27FC236}">
                  <a16:creationId xmlns:a16="http://schemas.microsoft.com/office/drawing/2014/main" id="{BF5073A2-126F-9F3C-9102-9E130FEFC7EF}"/>
                </a:ext>
              </a:extLst>
            </p:cNvPr>
            <p:cNvSpPr txBox="1"/>
            <p:nvPr/>
          </p:nvSpPr>
          <p:spPr>
            <a:xfrm>
              <a:off x="7960508" y="5077410"/>
              <a:ext cx="172783" cy="27281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a:latin typeface="Century Gothic"/>
                  <a:cs typeface="Calibri"/>
                </a:rPr>
                <a:t>0</a:t>
              </a:r>
              <a:endParaRPr lang="en-US" sz="1100">
                <a:latin typeface="Century Gothic"/>
              </a:endParaRPr>
            </a:p>
          </p:txBody>
        </p:sp>
        <p:sp>
          <p:nvSpPr>
            <p:cNvPr id="23" name="TextBox 4">
              <a:extLst>
                <a:ext uri="{FF2B5EF4-FFF2-40B4-BE49-F238E27FC236}">
                  <a16:creationId xmlns:a16="http://schemas.microsoft.com/office/drawing/2014/main" id="{7C178986-FA68-948F-AF19-158ABFAA280F}"/>
                </a:ext>
              </a:extLst>
            </p:cNvPr>
            <p:cNvSpPr txBox="1"/>
            <p:nvPr/>
          </p:nvSpPr>
          <p:spPr>
            <a:xfrm>
              <a:off x="8287109" y="5079743"/>
              <a:ext cx="469801" cy="27281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a:latin typeface="Century Gothic"/>
                  <a:cs typeface="Calibri"/>
                </a:rPr>
                <a:t>4.5</a:t>
              </a:r>
            </a:p>
          </p:txBody>
        </p:sp>
        <p:sp>
          <p:nvSpPr>
            <p:cNvPr id="24" name="TextBox 5">
              <a:extLst>
                <a:ext uri="{FF2B5EF4-FFF2-40B4-BE49-F238E27FC236}">
                  <a16:creationId xmlns:a16="http://schemas.microsoft.com/office/drawing/2014/main" id="{97A185C7-6112-F921-8E0C-2607B3BDC393}"/>
                </a:ext>
              </a:extLst>
            </p:cNvPr>
            <p:cNvSpPr txBox="1"/>
            <p:nvPr/>
          </p:nvSpPr>
          <p:spPr>
            <a:xfrm>
              <a:off x="8579505" y="5088349"/>
              <a:ext cx="416293" cy="27281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100">
                  <a:latin typeface="Century Gothic"/>
                  <a:cs typeface="Calibri"/>
                </a:rPr>
                <a:t>9</a:t>
              </a:r>
            </a:p>
          </p:txBody>
        </p:sp>
        <p:sp>
          <p:nvSpPr>
            <p:cNvPr id="30" name="TextBox 6">
              <a:extLst>
                <a:ext uri="{FF2B5EF4-FFF2-40B4-BE49-F238E27FC236}">
                  <a16:creationId xmlns:a16="http://schemas.microsoft.com/office/drawing/2014/main" id="{4F00D701-3883-61E7-0EF5-B2466DAC6174}"/>
                </a:ext>
              </a:extLst>
            </p:cNvPr>
            <p:cNvSpPr txBox="1"/>
            <p:nvPr/>
          </p:nvSpPr>
          <p:spPr>
            <a:xfrm>
              <a:off x="9158648" y="5133013"/>
              <a:ext cx="702187" cy="27281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Century Gothic"/>
                  <a:cs typeface="Calibri"/>
                </a:rPr>
                <a:t>18 Km</a:t>
              </a:r>
            </a:p>
          </p:txBody>
        </p:sp>
      </p:grpSp>
      <p:pic>
        <p:nvPicPr>
          <p:cNvPr id="37" name="Picture 20">
            <a:extLst>
              <a:ext uri="{FF2B5EF4-FFF2-40B4-BE49-F238E27FC236}">
                <a16:creationId xmlns:a16="http://schemas.microsoft.com/office/drawing/2014/main" id="{57AACBD5-46E1-1583-13B9-E38B0BEE64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3428" y="3168916"/>
            <a:ext cx="446394" cy="3048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2">
            <a:extLst>
              <a:ext uri="{FF2B5EF4-FFF2-40B4-BE49-F238E27FC236}">
                <a16:creationId xmlns:a16="http://schemas.microsoft.com/office/drawing/2014/main" id="{DBA80845-702B-EF0D-2FF6-3962A9B435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3808" y="3624133"/>
            <a:ext cx="463082" cy="3358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6">
            <a:extLst>
              <a:ext uri="{FF2B5EF4-FFF2-40B4-BE49-F238E27FC236}">
                <a16:creationId xmlns:a16="http://schemas.microsoft.com/office/drawing/2014/main" id="{C6B4A153-5F4D-4528-05E6-A50E111C5B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6086" y="4544413"/>
            <a:ext cx="422539" cy="2960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a:extLst>
              <a:ext uri="{FF2B5EF4-FFF2-40B4-BE49-F238E27FC236}">
                <a16:creationId xmlns:a16="http://schemas.microsoft.com/office/drawing/2014/main" id="{6E4F2DD6-794E-7606-4BBD-F14682F7FA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4926" y="4081027"/>
            <a:ext cx="452164" cy="30485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0">
            <a:extLst>
              <a:ext uri="{FF2B5EF4-FFF2-40B4-BE49-F238E27FC236}">
                <a16:creationId xmlns:a16="http://schemas.microsoft.com/office/drawing/2014/main" id="{ECB253C5-F9F7-CE13-BF82-30FFED5DD2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6503" y="4976183"/>
            <a:ext cx="440793" cy="28336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1">
            <a:extLst>
              <a:ext uri="{FF2B5EF4-FFF2-40B4-BE49-F238E27FC236}">
                <a16:creationId xmlns:a16="http://schemas.microsoft.com/office/drawing/2014/main" id="{0CC67F17-7A68-1FDD-4F3E-4BD6FE163D8C}"/>
              </a:ext>
            </a:extLst>
          </p:cNvPr>
          <p:cNvSpPr txBox="1"/>
          <p:nvPr/>
        </p:nvSpPr>
        <p:spPr>
          <a:xfrm>
            <a:off x="2439066" y="3145985"/>
            <a:ext cx="108705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0.0 - 19.0</a:t>
            </a:r>
          </a:p>
        </p:txBody>
      </p:sp>
      <p:sp>
        <p:nvSpPr>
          <p:cNvPr id="43" name="TextBox 2">
            <a:extLst>
              <a:ext uri="{FF2B5EF4-FFF2-40B4-BE49-F238E27FC236}">
                <a16:creationId xmlns:a16="http://schemas.microsoft.com/office/drawing/2014/main" id="{836FAAF1-1AF7-0707-F2BC-40BE848EF8C1}"/>
              </a:ext>
            </a:extLst>
          </p:cNvPr>
          <p:cNvSpPr txBox="1"/>
          <p:nvPr/>
        </p:nvSpPr>
        <p:spPr>
          <a:xfrm>
            <a:off x="2406451" y="3606969"/>
            <a:ext cx="115500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19.0 - 34.5</a:t>
            </a:r>
          </a:p>
        </p:txBody>
      </p:sp>
      <p:sp>
        <p:nvSpPr>
          <p:cNvPr id="44" name="TextBox 3">
            <a:extLst>
              <a:ext uri="{FF2B5EF4-FFF2-40B4-BE49-F238E27FC236}">
                <a16:creationId xmlns:a16="http://schemas.microsoft.com/office/drawing/2014/main" id="{2197891B-07DD-57F1-9150-C4CA91693EA6}"/>
              </a:ext>
            </a:extLst>
          </p:cNvPr>
          <p:cNvSpPr txBox="1"/>
          <p:nvPr/>
        </p:nvSpPr>
        <p:spPr>
          <a:xfrm>
            <a:off x="2423543" y="4112602"/>
            <a:ext cx="110071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34.5 - 55</a:t>
            </a:r>
          </a:p>
        </p:txBody>
      </p:sp>
      <p:sp>
        <p:nvSpPr>
          <p:cNvPr id="45" name="TextBox 4">
            <a:extLst>
              <a:ext uri="{FF2B5EF4-FFF2-40B4-BE49-F238E27FC236}">
                <a16:creationId xmlns:a16="http://schemas.microsoft.com/office/drawing/2014/main" id="{9654FDEE-713F-1B5A-C0D0-278EF7EAD93F}"/>
              </a:ext>
            </a:extLst>
          </p:cNvPr>
          <p:cNvSpPr txBox="1"/>
          <p:nvPr/>
        </p:nvSpPr>
        <p:spPr>
          <a:xfrm>
            <a:off x="2423212" y="4553550"/>
            <a:ext cx="110100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55 - 70.6</a:t>
            </a:r>
          </a:p>
        </p:txBody>
      </p:sp>
      <p:sp>
        <p:nvSpPr>
          <p:cNvPr id="46" name="TextBox 5">
            <a:extLst>
              <a:ext uri="{FF2B5EF4-FFF2-40B4-BE49-F238E27FC236}">
                <a16:creationId xmlns:a16="http://schemas.microsoft.com/office/drawing/2014/main" id="{2685FBF7-8354-521B-6236-BC960563DEC2}"/>
              </a:ext>
            </a:extLst>
          </p:cNvPr>
          <p:cNvSpPr txBox="1"/>
          <p:nvPr/>
        </p:nvSpPr>
        <p:spPr>
          <a:xfrm>
            <a:off x="2440239" y="4964542"/>
            <a:ext cx="110100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70.6 - 100</a:t>
            </a:r>
          </a:p>
        </p:txBody>
      </p:sp>
      <p:sp>
        <p:nvSpPr>
          <p:cNvPr id="47" name="Rectangle: Rounded Corners 46">
            <a:extLst>
              <a:ext uri="{FF2B5EF4-FFF2-40B4-BE49-F238E27FC236}">
                <a16:creationId xmlns:a16="http://schemas.microsoft.com/office/drawing/2014/main" id="{5055B5C5-83A1-CC08-8A76-16906692D485}"/>
              </a:ext>
            </a:extLst>
          </p:cNvPr>
          <p:cNvSpPr/>
          <p:nvPr/>
        </p:nvSpPr>
        <p:spPr>
          <a:xfrm>
            <a:off x="1808550" y="2963333"/>
            <a:ext cx="1803997" cy="2477977"/>
          </a:xfrm>
          <a:prstGeom prst="roundRect">
            <a:avLst/>
          </a:prstGeom>
          <a:no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solidFill>
                <a:schemeClr val="accent2">
                  <a:lumMod val="50000"/>
                </a:schemeClr>
              </a:solidFill>
              <a:latin typeface="Century Gothic"/>
              <a:ea typeface="Calibri"/>
              <a:cs typeface="Calibri"/>
            </a:endParaRPr>
          </a:p>
        </p:txBody>
      </p:sp>
    </p:spTree>
    <p:extLst>
      <p:ext uri="{BB962C8B-B14F-4D97-AF65-F5344CB8AC3E}">
        <p14:creationId xmlns:p14="http://schemas.microsoft.com/office/powerpoint/2010/main" val="3051754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A3F6CF-7667-B482-4B08-CCB5649BEB3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Errors and Uncertainties</a:t>
            </a:r>
          </a:p>
        </p:txBody>
      </p:sp>
      <p:sp>
        <p:nvSpPr>
          <p:cNvPr id="7" name="Text Placeholder 5">
            <a:extLst>
              <a:ext uri="{FF2B5EF4-FFF2-40B4-BE49-F238E27FC236}">
                <a16:creationId xmlns:a16="http://schemas.microsoft.com/office/drawing/2014/main" id="{90B97D69-FCFD-A95E-4184-D48EBA6AF6A7}"/>
              </a:ext>
            </a:extLst>
          </p:cNvPr>
          <p:cNvSpPr txBox="1">
            <a:spLocks/>
          </p:cNvSpPr>
          <p:nvPr/>
        </p:nvSpPr>
        <p:spPr>
          <a:xfrm>
            <a:off x="2060837" y="2541817"/>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13E2D"/>
              </a:buClr>
              <a:buNone/>
            </a:pPr>
            <a:endParaRPr lang="en-US" sz="1800">
              <a:solidFill>
                <a:schemeClr val="tx1">
                  <a:lumMod val="75000"/>
                  <a:lumOff val="25000"/>
                </a:schemeClr>
              </a:solidFill>
              <a:latin typeface="Century Gothic" panose="020B0502020202020204" pitchFamily="34" charset="0"/>
            </a:endParaRPr>
          </a:p>
        </p:txBody>
      </p:sp>
      <p:pic>
        <p:nvPicPr>
          <p:cNvPr id="13" name="Graphic 3" descr="Badge Question Mark with solid fill">
            <a:extLst>
              <a:ext uri="{FF2B5EF4-FFF2-40B4-BE49-F238E27FC236}">
                <a16:creationId xmlns:a16="http://schemas.microsoft.com/office/drawing/2014/main" id="{25CE2D0A-6B3A-DF8C-B31F-230A345BE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6658" y="2284159"/>
            <a:ext cx="2851113" cy="2619824"/>
          </a:xfrm>
          <a:prstGeom prst="rect">
            <a:avLst/>
          </a:prstGeom>
        </p:spPr>
      </p:pic>
      <p:sp>
        <p:nvSpPr>
          <p:cNvPr id="15" name="TextBox 6">
            <a:extLst>
              <a:ext uri="{FF2B5EF4-FFF2-40B4-BE49-F238E27FC236}">
                <a16:creationId xmlns:a16="http://schemas.microsoft.com/office/drawing/2014/main" id="{CFEEDC55-950B-3616-FAF5-B4EEDCDA12DA}"/>
              </a:ext>
            </a:extLst>
          </p:cNvPr>
          <p:cNvSpPr txBox="1"/>
          <p:nvPr/>
        </p:nvSpPr>
        <p:spPr>
          <a:xfrm>
            <a:off x="2713210" y="4794471"/>
            <a:ext cx="3521362"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tx1">
                    <a:lumMod val="75000"/>
                    <a:lumOff val="25000"/>
                  </a:schemeClr>
                </a:solidFill>
                <a:latin typeface="Century Gothic"/>
                <a:cs typeface="Calibri"/>
              </a:rPr>
              <a:t>Validity Concerns </a:t>
            </a:r>
          </a:p>
        </p:txBody>
      </p:sp>
      <p:sp>
        <p:nvSpPr>
          <p:cNvPr id="16" name="TextBox 6">
            <a:extLst>
              <a:ext uri="{FF2B5EF4-FFF2-40B4-BE49-F238E27FC236}">
                <a16:creationId xmlns:a16="http://schemas.microsoft.com/office/drawing/2014/main" id="{0510240E-0B22-E766-4885-63CD2192BEF0}"/>
              </a:ext>
            </a:extLst>
          </p:cNvPr>
          <p:cNvSpPr txBox="1"/>
          <p:nvPr/>
        </p:nvSpPr>
        <p:spPr>
          <a:xfrm>
            <a:off x="-199250" y="4794472"/>
            <a:ext cx="3521362"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tx1">
                    <a:lumMod val="75000"/>
                    <a:lumOff val="25000"/>
                  </a:schemeClr>
                </a:solidFill>
                <a:latin typeface="Century Gothic"/>
                <a:cs typeface="Calibri"/>
              </a:rPr>
              <a:t>Data Limitations</a:t>
            </a:r>
            <a:endParaRPr lang="en-US">
              <a:solidFill>
                <a:schemeClr val="tx1">
                  <a:lumMod val="75000"/>
                  <a:lumOff val="25000"/>
                </a:schemeClr>
              </a:solidFill>
              <a:cs typeface="Calibri"/>
            </a:endParaRPr>
          </a:p>
        </p:txBody>
      </p:sp>
      <p:pic>
        <p:nvPicPr>
          <p:cNvPr id="23" name="Graphic 10" descr="Badge Unfollow with solid fill">
            <a:extLst>
              <a:ext uri="{FF2B5EF4-FFF2-40B4-BE49-F238E27FC236}">
                <a16:creationId xmlns:a16="http://schemas.microsoft.com/office/drawing/2014/main" id="{2BE0ECA7-62FD-5264-B406-1A472318A0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403" y="2283139"/>
            <a:ext cx="2829597" cy="2646717"/>
          </a:xfrm>
          <a:prstGeom prst="rect">
            <a:avLst/>
          </a:prstGeom>
        </p:spPr>
      </p:pic>
      <p:sp>
        <p:nvSpPr>
          <p:cNvPr id="24" name="Text Placeholder 5">
            <a:extLst>
              <a:ext uri="{FF2B5EF4-FFF2-40B4-BE49-F238E27FC236}">
                <a16:creationId xmlns:a16="http://schemas.microsoft.com/office/drawing/2014/main" id="{A2165889-E2F2-4E60-F530-4263C9E80083}"/>
              </a:ext>
            </a:extLst>
          </p:cNvPr>
          <p:cNvSpPr txBox="1">
            <a:spLocks/>
          </p:cNvSpPr>
          <p:nvPr/>
        </p:nvSpPr>
        <p:spPr>
          <a:xfrm>
            <a:off x="266700" y="1241656"/>
            <a:ext cx="5600617" cy="524486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endParaRPr lang="en-US" sz="1600">
              <a:solidFill>
                <a:schemeClr val="tx1">
                  <a:lumMod val="75000"/>
                  <a:lumOff val="25000"/>
                </a:schemeClr>
              </a:solidFill>
              <a:latin typeface="Century Gothic"/>
            </a:endParaRPr>
          </a:p>
        </p:txBody>
      </p:sp>
      <p:pic>
        <p:nvPicPr>
          <p:cNvPr id="4" name="Picture 4" descr="Error Basic Black Solid icon">
            <a:extLst>
              <a:ext uri="{FF2B5EF4-FFF2-40B4-BE49-F238E27FC236}">
                <a16:creationId xmlns:a16="http://schemas.microsoft.com/office/drawing/2014/main" id="{5D18B79F-5453-09E8-0B80-F7D382964B6C}"/>
              </a:ext>
            </a:extLst>
          </p:cNvPr>
          <p:cNvPicPr>
            <a:picLocks noChangeAspect="1"/>
          </p:cNvPicPr>
          <p:nvPr/>
        </p:nvPicPr>
        <p:blipFill>
          <a:blip r:embed="rId7"/>
          <a:stretch>
            <a:fillRect/>
          </a:stretch>
        </p:blipFill>
        <p:spPr>
          <a:xfrm>
            <a:off x="9236193" y="2487570"/>
            <a:ext cx="2265680" cy="2222356"/>
          </a:xfrm>
          <a:prstGeom prst="rect">
            <a:avLst/>
          </a:prstGeom>
        </p:spPr>
      </p:pic>
      <p:sp>
        <p:nvSpPr>
          <p:cNvPr id="5" name="TextBox 6">
            <a:extLst>
              <a:ext uri="{FF2B5EF4-FFF2-40B4-BE49-F238E27FC236}">
                <a16:creationId xmlns:a16="http://schemas.microsoft.com/office/drawing/2014/main" id="{9B6D6BE4-A60F-1EC7-946B-46ECEBD2B2C7}"/>
              </a:ext>
            </a:extLst>
          </p:cNvPr>
          <p:cNvSpPr txBox="1"/>
          <p:nvPr/>
        </p:nvSpPr>
        <p:spPr>
          <a:xfrm>
            <a:off x="5687155" y="4794471"/>
            <a:ext cx="3521362"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tx1">
                    <a:lumMod val="75000"/>
                    <a:lumOff val="25000"/>
                  </a:schemeClr>
                </a:solidFill>
                <a:latin typeface="Century Gothic"/>
                <a:cs typeface="Calibri"/>
              </a:rPr>
              <a:t>Cloud Cover</a:t>
            </a:r>
            <a:endParaRPr lang="en-US" dirty="0"/>
          </a:p>
        </p:txBody>
      </p:sp>
      <p:sp>
        <p:nvSpPr>
          <p:cNvPr id="6" name="TextBox 6">
            <a:extLst>
              <a:ext uri="{FF2B5EF4-FFF2-40B4-BE49-F238E27FC236}">
                <a16:creationId xmlns:a16="http://schemas.microsoft.com/office/drawing/2014/main" id="{2D8B5887-8C5A-0AFF-6287-BC6648CB0D0B}"/>
              </a:ext>
            </a:extLst>
          </p:cNvPr>
          <p:cNvSpPr txBox="1"/>
          <p:nvPr/>
        </p:nvSpPr>
        <p:spPr>
          <a:xfrm>
            <a:off x="8657937" y="4794470"/>
            <a:ext cx="3521362"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tx1">
                    <a:lumMod val="75000"/>
                    <a:lumOff val="25000"/>
                  </a:schemeClr>
                </a:solidFill>
                <a:latin typeface="Century Gothic"/>
                <a:cs typeface="Calibri"/>
              </a:rPr>
              <a:t>Revisit Time</a:t>
            </a:r>
            <a:endParaRPr lang="en-US">
              <a:solidFill>
                <a:schemeClr val="tx1">
                  <a:lumMod val="75000"/>
                  <a:lumOff val="25000"/>
                </a:schemeClr>
              </a:solidFill>
            </a:endParaRPr>
          </a:p>
        </p:txBody>
      </p:sp>
      <p:grpSp>
        <p:nvGrpSpPr>
          <p:cNvPr id="11" name="Group 10">
            <a:extLst>
              <a:ext uri="{FF2B5EF4-FFF2-40B4-BE49-F238E27FC236}">
                <a16:creationId xmlns:a16="http://schemas.microsoft.com/office/drawing/2014/main" id="{867D23AB-2FB3-1039-E145-73A79BAD71AF}"/>
              </a:ext>
            </a:extLst>
          </p:cNvPr>
          <p:cNvGrpSpPr/>
          <p:nvPr/>
        </p:nvGrpSpPr>
        <p:grpSpPr>
          <a:xfrm>
            <a:off x="6316871" y="2560017"/>
            <a:ext cx="2265680" cy="2092959"/>
            <a:chOff x="6747054" y="971810"/>
            <a:chExt cx="2265680" cy="2092959"/>
          </a:xfrm>
        </p:grpSpPr>
        <p:sp>
          <p:nvSpPr>
            <p:cNvPr id="10" name="Oval 9">
              <a:extLst>
                <a:ext uri="{FF2B5EF4-FFF2-40B4-BE49-F238E27FC236}">
                  <a16:creationId xmlns:a16="http://schemas.microsoft.com/office/drawing/2014/main" id="{653BDD4C-42AE-151B-5DCF-B44B41D5A0CF}"/>
                </a:ext>
              </a:extLst>
            </p:cNvPr>
            <p:cNvSpPr/>
            <p:nvPr/>
          </p:nvSpPr>
          <p:spPr>
            <a:xfrm>
              <a:off x="6747054" y="971810"/>
              <a:ext cx="2265680" cy="209295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loud with solid fill">
              <a:extLst>
                <a:ext uri="{FF2B5EF4-FFF2-40B4-BE49-F238E27FC236}">
                  <a16:creationId xmlns:a16="http://schemas.microsoft.com/office/drawing/2014/main" id="{4CBA814C-ADA1-1840-0A47-584D539E3D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84084" y="1114728"/>
              <a:ext cx="1591620" cy="1591620"/>
            </a:xfrm>
            <a:prstGeom prst="rect">
              <a:avLst/>
            </a:prstGeom>
          </p:spPr>
        </p:pic>
      </p:grpSp>
      <p:sp>
        <p:nvSpPr>
          <p:cNvPr id="12" name="Oval 11">
            <a:extLst>
              <a:ext uri="{FF2B5EF4-FFF2-40B4-BE49-F238E27FC236}">
                <a16:creationId xmlns:a16="http://schemas.microsoft.com/office/drawing/2014/main" id="{5B0BCFC3-793D-1430-FA8B-501D4AAA34FD}"/>
              </a:ext>
            </a:extLst>
          </p:cNvPr>
          <p:cNvSpPr/>
          <p:nvPr/>
        </p:nvSpPr>
        <p:spPr>
          <a:xfrm>
            <a:off x="9597445" y="2868559"/>
            <a:ext cx="1556084" cy="147587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Clock with solid fill">
            <a:extLst>
              <a:ext uri="{FF2B5EF4-FFF2-40B4-BE49-F238E27FC236}">
                <a16:creationId xmlns:a16="http://schemas.microsoft.com/office/drawing/2014/main" id="{074AD2F8-0912-1F4C-7C47-F65A864D9E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42788" y="2759420"/>
            <a:ext cx="1665397" cy="1665397"/>
          </a:xfrm>
          <a:prstGeom prst="rect">
            <a:avLst/>
          </a:prstGeom>
        </p:spPr>
      </p:pic>
    </p:spTree>
    <p:extLst>
      <p:ext uri="{BB962C8B-B14F-4D97-AF65-F5344CB8AC3E}">
        <p14:creationId xmlns:p14="http://schemas.microsoft.com/office/powerpoint/2010/main" val="3205652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A3F6CF-7667-B482-4B08-CCB5649BEB3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Future Work </a:t>
            </a:r>
          </a:p>
        </p:txBody>
      </p:sp>
      <p:sp>
        <p:nvSpPr>
          <p:cNvPr id="7" name="Text Placeholder 5">
            <a:extLst>
              <a:ext uri="{FF2B5EF4-FFF2-40B4-BE49-F238E27FC236}">
                <a16:creationId xmlns:a16="http://schemas.microsoft.com/office/drawing/2014/main" id="{90B97D69-FCFD-A95E-4184-D48EBA6AF6A7}"/>
              </a:ext>
            </a:extLst>
          </p:cNvPr>
          <p:cNvSpPr txBox="1">
            <a:spLocks/>
          </p:cNvSpPr>
          <p:nvPr/>
        </p:nvSpPr>
        <p:spPr>
          <a:xfrm>
            <a:off x="2060837" y="2541817"/>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13E2D"/>
              </a:buClr>
              <a:buNone/>
            </a:pPr>
            <a:endParaRPr lang="en-US" sz="1800">
              <a:solidFill>
                <a:schemeClr val="tx1">
                  <a:lumMod val="75000"/>
                  <a:lumOff val="25000"/>
                </a:schemeClr>
              </a:solidFill>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04DE1D4E-5845-7BCF-BFC6-C04D1E860FC8}"/>
              </a:ext>
            </a:extLst>
          </p:cNvPr>
          <p:cNvSpPr/>
          <p:nvPr/>
        </p:nvSpPr>
        <p:spPr>
          <a:xfrm>
            <a:off x="1402080" y="1300480"/>
            <a:ext cx="9784080" cy="975360"/>
          </a:xfrm>
          <a:prstGeom prst="roundRect">
            <a:avLst/>
          </a:prstGeom>
          <a:solidFill>
            <a:schemeClr val="tx1">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bg1"/>
                </a:solidFill>
                <a:latin typeface="Century Gothic"/>
              </a:rPr>
              <a:t>Add</a:t>
            </a:r>
            <a:r>
              <a:rPr lang="en-US">
                <a:solidFill>
                  <a:schemeClr val="bg1"/>
                </a:solidFill>
                <a:latin typeface="Century Gothic"/>
              </a:rPr>
              <a:t> community refuges as a parameter for the Evacuation Difficulty Score</a:t>
            </a:r>
          </a:p>
        </p:txBody>
      </p:sp>
      <p:pic>
        <p:nvPicPr>
          <p:cNvPr id="4" name="Graphic 110" descr="Siren with solid fill">
            <a:extLst>
              <a:ext uri="{FF2B5EF4-FFF2-40B4-BE49-F238E27FC236}">
                <a16:creationId xmlns:a16="http://schemas.microsoft.com/office/drawing/2014/main" id="{8EE922ED-C4D1-EB3A-6C21-3F95F827F0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280" y="1285240"/>
            <a:ext cx="914400" cy="914400"/>
          </a:xfrm>
          <a:prstGeom prst="rect">
            <a:avLst/>
          </a:prstGeom>
        </p:spPr>
      </p:pic>
      <p:sp>
        <p:nvSpPr>
          <p:cNvPr id="5" name="Rectangle: Rounded Corners 4">
            <a:extLst>
              <a:ext uri="{FF2B5EF4-FFF2-40B4-BE49-F238E27FC236}">
                <a16:creationId xmlns:a16="http://schemas.microsoft.com/office/drawing/2014/main" id="{0B24F2B7-93C0-CA2D-FAF5-FCAB08E21594}"/>
              </a:ext>
            </a:extLst>
          </p:cNvPr>
          <p:cNvSpPr/>
          <p:nvPr/>
        </p:nvSpPr>
        <p:spPr>
          <a:xfrm>
            <a:off x="1402080" y="2499359"/>
            <a:ext cx="9784080" cy="975360"/>
          </a:xfrm>
          <a:prstGeom prst="roundRect">
            <a:avLst/>
          </a:prstGeom>
          <a:solidFill>
            <a:schemeClr val="tx1">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Century Gothic"/>
              </a:rPr>
              <a:t>Validate </a:t>
            </a:r>
            <a:r>
              <a:rPr lang="en-US">
                <a:latin typeface="Century Gothic"/>
              </a:rPr>
              <a:t>Suppression Difficulty Score using local knowledge and expertise </a:t>
            </a:r>
            <a:endParaRPr lang="en-US"/>
          </a:p>
        </p:txBody>
      </p:sp>
      <p:sp>
        <p:nvSpPr>
          <p:cNvPr id="6" name="Rectangle: Rounded Corners 5">
            <a:extLst>
              <a:ext uri="{FF2B5EF4-FFF2-40B4-BE49-F238E27FC236}">
                <a16:creationId xmlns:a16="http://schemas.microsoft.com/office/drawing/2014/main" id="{2C46DAB8-F2F0-799D-813A-26BACCA42D34}"/>
              </a:ext>
            </a:extLst>
          </p:cNvPr>
          <p:cNvSpPr/>
          <p:nvPr/>
        </p:nvSpPr>
        <p:spPr>
          <a:xfrm>
            <a:off x="1402080" y="3698239"/>
            <a:ext cx="9784080" cy="975360"/>
          </a:xfrm>
          <a:prstGeom prst="roundRect">
            <a:avLst/>
          </a:prstGeom>
          <a:solidFill>
            <a:schemeClr val="tx1">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Century Gothic"/>
                <a:ea typeface="Calibri"/>
                <a:cs typeface="Calibri"/>
              </a:rPr>
              <a:t>Assess </a:t>
            </a:r>
            <a:r>
              <a:rPr lang="en-US">
                <a:latin typeface="Century Gothic"/>
                <a:ea typeface="Calibri"/>
                <a:cs typeface="Calibri"/>
              </a:rPr>
              <a:t>POD Delineations by designing a workshop with MCFD </a:t>
            </a:r>
            <a:endParaRPr lang="en-US" b="1">
              <a:latin typeface="Century Gothic"/>
              <a:ea typeface="Calibri"/>
              <a:cs typeface="Calibri"/>
            </a:endParaRPr>
          </a:p>
        </p:txBody>
      </p:sp>
      <p:sp>
        <p:nvSpPr>
          <p:cNvPr id="8" name="Rectangle: Rounded Corners 7">
            <a:extLst>
              <a:ext uri="{FF2B5EF4-FFF2-40B4-BE49-F238E27FC236}">
                <a16:creationId xmlns:a16="http://schemas.microsoft.com/office/drawing/2014/main" id="{352F7DB1-327A-77BB-433D-F92FEFAC0311}"/>
              </a:ext>
            </a:extLst>
          </p:cNvPr>
          <p:cNvSpPr/>
          <p:nvPr/>
        </p:nvSpPr>
        <p:spPr>
          <a:xfrm>
            <a:off x="1402080" y="4897119"/>
            <a:ext cx="9784080" cy="975360"/>
          </a:xfrm>
          <a:prstGeom prst="roundRect">
            <a:avLst/>
          </a:prstGeom>
          <a:solidFill>
            <a:schemeClr val="tx1">
              <a:lumMod val="50000"/>
              <a:lumOff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latin typeface="Century Gothic"/>
              </a:rPr>
              <a:t>Incorporate </a:t>
            </a:r>
            <a:r>
              <a:rPr lang="en-US">
                <a:latin typeface="Century Gothic"/>
              </a:rPr>
              <a:t>additional parameters into the Suppression Difficulty Score  </a:t>
            </a:r>
          </a:p>
        </p:txBody>
      </p:sp>
      <p:pic>
        <p:nvPicPr>
          <p:cNvPr id="13" name="Graphic 7" descr="Blueprint with solid fill">
            <a:extLst>
              <a:ext uri="{FF2B5EF4-FFF2-40B4-BE49-F238E27FC236}">
                <a16:creationId xmlns:a16="http://schemas.microsoft.com/office/drawing/2014/main" id="{55620D92-7D29-4FA5-FB46-5BE388F164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891" y="2498436"/>
            <a:ext cx="914400" cy="914400"/>
          </a:xfrm>
          <a:prstGeom prst="rect">
            <a:avLst/>
          </a:prstGeom>
        </p:spPr>
      </p:pic>
      <p:pic>
        <p:nvPicPr>
          <p:cNvPr id="14" name="Graphic 8" descr="Hammer with solid fill">
            <a:extLst>
              <a:ext uri="{FF2B5EF4-FFF2-40B4-BE49-F238E27FC236}">
                <a16:creationId xmlns:a16="http://schemas.microsoft.com/office/drawing/2014/main" id="{3B2CAD68-0556-F0C4-EF1C-4BEC7FBBE9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891" y="4891859"/>
            <a:ext cx="914400" cy="914400"/>
          </a:xfrm>
          <a:prstGeom prst="rect">
            <a:avLst/>
          </a:prstGeom>
        </p:spPr>
      </p:pic>
      <p:pic>
        <p:nvPicPr>
          <p:cNvPr id="15" name="Graphic 9" descr="Users with solid fill">
            <a:extLst>
              <a:ext uri="{FF2B5EF4-FFF2-40B4-BE49-F238E27FC236}">
                <a16:creationId xmlns:a16="http://schemas.microsoft.com/office/drawing/2014/main" id="{2C4AA302-0B58-4F42-88C0-5984B908A6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9436" y="3698662"/>
            <a:ext cx="914400" cy="914400"/>
          </a:xfrm>
          <a:prstGeom prst="rect">
            <a:avLst/>
          </a:prstGeom>
        </p:spPr>
      </p:pic>
    </p:spTree>
    <p:extLst>
      <p:ext uri="{BB962C8B-B14F-4D97-AF65-F5344CB8AC3E}">
        <p14:creationId xmlns:p14="http://schemas.microsoft.com/office/powerpoint/2010/main" val="289604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A3F6CF-7667-B482-4B08-CCB5649BEB3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Conclusions</a:t>
            </a:r>
          </a:p>
        </p:txBody>
      </p:sp>
      <p:sp>
        <p:nvSpPr>
          <p:cNvPr id="7" name="Text Placeholder 5">
            <a:extLst>
              <a:ext uri="{FF2B5EF4-FFF2-40B4-BE49-F238E27FC236}">
                <a16:creationId xmlns:a16="http://schemas.microsoft.com/office/drawing/2014/main" id="{90B97D69-FCFD-A95E-4184-D48EBA6AF6A7}"/>
              </a:ext>
            </a:extLst>
          </p:cNvPr>
          <p:cNvSpPr txBox="1">
            <a:spLocks/>
          </p:cNvSpPr>
          <p:nvPr/>
        </p:nvSpPr>
        <p:spPr>
          <a:xfrm>
            <a:off x="2060837" y="2541817"/>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13E2D"/>
              </a:buClr>
              <a:buNone/>
            </a:pPr>
            <a:endParaRPr lang="en-US" sz="1800">
              <a:solidFill>
                <a:schemeClr val="tx1">
                  <a:lumMod val="75000"/>
                  <a:lumOff val="25000"/>
                </a:schemeClr>
              </a:solidFill>
              <a:latin typeface="Century Gothic" panose="020B0502020202020204" pitchFamily="34" charset="0"/>
            </a:endParaRPr>
          </a:p>
        </p:txBody>
      </p:sp>
      <p:pic>
        <p:nvPicPr>
          <p:cNvPr id="5" name="Picture 4" descr="A picture containing outdoor, sky, grass, field&#10;&#10;Description automatically generated">
            <a:extLst>
              <a:ext uri="{FF2B5EF4-FFF2-40B4-BE49-F238E27FC236}">
                <a16:creationId xmlns:a16="http://schemas.microsoft.com/office/drawing/2014/main" id="{7AACA034-563C-E9E5-6800-07151C21B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9329" y="1184275"/>
            <a:ext cx="3716338" cy="4946650"/>
          </a:xfrm>
          <a:prstGeom prst="rect">
            <a:avLst/>
          </a:prstGeom>
        </p:spPr>
      </p:pic>
      <p:sp>
        <p:nvSpPr>
          <p:cNvPr id="6" name="TextBox 5">
            <a:extLst>
              <a:ext uri="{FF2B5EF4-FFF2-40B4-BE49-F238E27FC236}">
                <a16:creationId xmlns:a16="http://schemas.microsoft.com/office/drawing/2014/main" id="{BBC64788-0BF6-EA49-B7F9-DD25A06E8576}"/>
              </a:ext>
            </a:extLst>
          </p:cNvPr>
          <p:cNvSpPr txBox="1"/>
          <p:nvPr/>
        </p:nvSpPr>
        <p:spPr>
          <a:xfrm>
            <a:off x="6881465" y="6165257"/>
            <a:ext cx="366215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Image Credit: </a:t>
            </a:r>
            <a:r>
              <a:rPr lang="en-US" sz="1200">
                <a:solidFill>
                  <a:schemeClr val="tx1">
                    <a:lumMod val="75000"/>
                    <a:lumOff val="25000"/>
                  </a:schemeClr>
                </a:solidFill>
                <a:latin typeface="Century Gothic"/>
                <a:ea typeface="+mn-lt"/>
                <a:cs typeface="+mn-lt"/>
              </a:rPr>
              <a:t>Fire Foundry</a:t>
            </a:r>
            <a:endParaRPr lang="en-US" sz="1200">
              <a:solidFill>
                <a:schemeClr val="tx1">
                  <a:lumMod val="75000"/>
                  <a:lumOff val="25000"/>
                </a:schemeClr>
              </a:solidFill>
              <a:latin typeface="Century Gothic"/>
              <a:cs typeface="Calibri"/>
            </a:endParaRPr>
          </a:p>
        </p:txBody>
      </p:sp>
      <p:sp>
        <p:nvSpPr>
          <p:cNvPr id="4" name="Rectangle 3">
            <a:extLst>
              <a:ext uri="{FF2B5EF4-FFF2-40B4-BE49-F238E27FC236}">
                <a16:creationId xmlns:a16="http://schemas.microsoft.com/office/drawing/2014/main" id="{16995CF8-590B-2C48-4918-DD2489A8A700}"/>
              </a:ext>
            </a:extLst>
          </p:cNvPr>
          <p:cNvSpPr/>
          <p:nvPr/>
        </p:nvSpPr>
        <p:spPr>
          <a:xfrm>
            <a:off x="273047" y="1226562"/>
            <a:ext cx="5732057" cy="1831074"/>
          </a:xfrm>
          <a:prstGeom prst="rect">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a:buChar char="Ø"/>
            </a:pPr>
            <a:r>
              <a:rPr lang="en-US" sz="2000">
                <a:solidFill>
                  <a:schemeClr val="bg1"/>
                </a:solidFill>
                <a:latin typeface="Century Gothic"/>
                <a:ea typeface="+mn-lt"/>
                <a:cs typeface="+mn-lt"/>
              </a:rPr>
              <a:t>A fusion of satellite and ground LiDAR data, focused on moisture, fuels, and topography can be used to quantify fire severity in Marin's unique environment of microclimates</a:t>
            </a:r>
            <a:endParaRPr lang="en-US" sz="2000">
              <a:solidFill>
                <a:schemeClr val="bg1"/>
              </a:solidFill>
              <a:latin typeface="Century Gothic"/>
              <a:cs typeface="Calibri" panose="020F0502020204030204"/>
            </a:endParaRPr>
          </a:p>
        </p:txBody>
      </p:sp>
      <p:sp>
        <p:nvSpPr>
          <p:cNvPr id="8" name="Rectangle 7">
            <a:extLst>
              <a:ext uri="{FF2B5EF4-FFF2-40B4-BE49-F238E27FC236}">
                <a16:creationId xmlns:a16="http://schemas.microsoft.com/office/drawing/2014/main" id="{245D0FF8-DBB0-4218-F0BE-3CB8BE603464}"/>
              </a:ext>
            </a:extLst>
          </p:cNvPr>
          <p:cNvSpPr/>
          <p:nvPr/>
        </p:nvSpPr>
        <p:spPr>
          <a:xfrm>
            <a:off x="268443" y="3274147"/>
            <a:ext cx="5743430" cy="1376149"/>
          </a:xfrm>
          <a:prstGeom prst="rect">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a:buChar char="Ø"/>
            </a:pPr>
            <a:r>
              <a:rPr lang="en-US" sz="2000">
                <a:solidFill>
                  <a:schemeClr val="bg1"/>
                </a:solidFill>
                <a:latin typeface="Century Gothic"/>
                <a:ea typeface="Arial"/>
                <a:cs typeface="Arial"/>
              </a:rPr>
              <a:t>PODs can be created in Marin County to identify strategic boundaries where fire could be contained and fought effectively​</a:t>
            </a:r>
            <a:endParaRPr lang="en-US" sz="2000">
              <a:solidFill>
                <a:schemeClr val="bg1"/>
              </a:solidFill>
              <a:latin typeface="Century Gothic"/>
              <a:cs typeface="Calibri" panose="020F0502020204030204"/>
            </a:endParaRPr>
          </a:p>
        </p:txBody>
      </p:sp>
      <p:sp>
        <p:nvSpPr>
          <p:cNvPr id="9" name="Rectangle 8">
            <a:extLst>
              <a:ext uri="{FF2B5EF4-FFF2-40B4-BE49-F238E27FC236}">
                <a16:creationId xmlns:a16="http://schemas.microsoft.com/office/drawing/2014/main" id="{F7C9BDA6-B163-1BD3-73C0-48F4706AF943}"/>
              </a:ext>
            </a:extLst>
          </p:cNvPr>
          <p:cNvSpPr/>
          <p:nvPr/>
        </p:nvSpPr>
        <p:spPr>
          <a:xfrm>
            <a:off x="268972" y="4946160"/>
            <a:ext cx="5807523" cy="1361905"/>
          </a:xfrm>
          <a:prstGeom prst="rect">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a:buChar char="Ø"/>
            </a:pPr>
            <a:r>
              <a:rPr lang="en-US" sz="2000">
                <a:solidFill>
                  <a:schemeClr val="bg1"/>
                </a:solidFill>
                <a:latin typeface="Century Gothic"/>
                <a:cs typeface="Arial"/>
              </a:rPr>
              <a:t>Physical and social factors of evacuation difficulty can be effectively analyzed through an EJ framework</a:t>
            </a:r>
          </a:p>
        </p:txBody>
      </p:sp>
      <p:sp>
        <p:nvSpPr>
          <p:cNvPr id="2" name="Rectangle 1">
            <a:extLst>
              <a:ext uri="{FF2B5EF4-FFF2-40B4-BE49-F238E27FC236}">
                <a16:creationId xmlns:a16="http://schemas.microsoft.com/office/drawing/2014/main" id="{837E65CE-A3F7-A5EB-1DA9-2EE3C8A15215}"/>
              </a:ext>
            </a:extLst>
          </p:cNvPr>
          <p:cNvSpPr/>
          <p:nvPr/>
        </p:nvSpPr>
        <p:spPr>
          <a:xfrm>
            <a:off x="2060837" y="4372891"/>
            <a:ext cx="3949704" cy="127892"/>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0" name="Rectangle 9">
            <a:extLst>
              <a:ext uri="{FF2B5EF4-FFF2-40B4-BE49-F238E27FC236}">
                <a16:creationId xmlns:a16="http://schemas.microsoft.com/office/drawing/2014/main" id="{C10FCB96-B7F5-85C8-8E24-B4E9A5BAA9B5}"/>
              </a:ext>
            </a:extLst>
          </p:cNvPr>
          <p:cNvSpPr/>
          <p:nvPr/>
        </p:nvSpPr>
        <p:spPr>
          <a:xfrm>
            <a:off x="2513887" y="2706167"/>
            <a:ext cx="3496653" cy="99699"/>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1" name="Rectangle 10">
            <a:extLst>
              <a:ext uri="{FF2B5EF4-FFF2-40B4-BE49-F238E27FC236}">
                <a16:creationId xmlns:a16="http://schemas.microsoft.com/office/drawing/2014/main" id="{AF8D0344-4DE0-1F51-1687-0E4CDADE3B0A}"/>
              </a:ext>
            </a:extLst>
          </p:cNvPr>
          <p:cNvSpPr/>
          <p:nvPr/>
        </p:nvSpPr>
        <p:spPr>
          <a:xfrm>
            <a:off x="712148" y="6046149"/>
            <a:ext cx="5355363" cy="9257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Tree>
    <p:extLst>
      <p:ext uri="{BB962C8B-B14F-4D97-AF65-F5344CB8AC3E}">
        <p14:creationId xmlns:p14="http://schemas.microsoft.com/office/powerpoint/2010/main" val="1803234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EAC57A1-67ED-4ADF-AF8D-68FA616435F4}"/>
              </a:ext>
            </a:extLst>
          </p:cNvPr>
          <p:cNvSpPr txBox="1">
            <a:spLocks/>
          </p:cNvSpPr>
          <p:nvPr/>
        </p:nvSpPr>
        <p:spPr>
          <a:xfrm>
            <a:off x="495300" y="919942"/>
            <a:ext cx="5425623" cy="3677930"/>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endParaRPr lang="en-US" sz="2600" b="1">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C13E2D"/>
              </a:buClr>
              <a:buNone/>
            </a:pPr>
            <a:r>
              <a:rPr lang="en-US" sz="2600" b="1">
                <a:solidFill>
                  <a:schemeClr val="tx1">
                    <a:lumMod val="75000"/>
                    <a:lumOff val="25000"/>
                  </a:schemeClr>
                </a:solidFill>
                <a:latin typeface="Century Gothic" panose="020F0302020204030204"/>
              </a:rPr>
              <a:t>Fire Foundry</a:t>
            </a:r>
          </a:p>
          <a:p>
            <a:pPr lvl="1">
              <a:lnSpc>
                <a:spcPct val="100000"/>
              </a:lnSpc>
              <a:spcBef>
                <a:spcPts val="0"/>
              </a:spcBef>
              <a:spcAft>
                <a:spcPts val="600"/>
              </a:spcAft>
              <a:buClr>
                <a:srgbClr val="C13E2D"/>
              </a:buClr>
            </a:pPr>
            <a:r>
              <a:rPr lang="en-US" sz="2000">
                <a:solidFill>
                  <a:schemeClr val="tx1">
                    <a:lumMod val="75000"/>
                    <a:lumOff val="25000"/>
                  </a:schemeClr>
                </a:solidFill>
                <a:latin typeface="Century Gothic"/>
                <a:cs typeface="Calibri" panose="020F0502020204030204"/>
              </a:rPr>
              <a:t>Workforce Development Program</a:t>
            </a:r>
          </a:p>
          <a:p>
            <a:pPr lvl="1">
              <a:lnSpc>
                <a:spcPct val="100000"/>
              </a:lnSpc>
              <a:spcBef>
                <a:spcPts val="0"/>
              </a:spcBef>
              <a:spcAft>
                <a:spcPts val="600"/>
              </a:spcAft>
              <a:buClr>
                <a:srgbClr val="C13E2D"/>
              </a:buClr>
            </a:pPr>
            <a:r>
              <a:rPr lang="en-US" sz="2000">
                <a:solidFill>
                  <a:schemeClr val="tx1">
                    <a:lumMod val="75000"/>
                    <a:lumOff val="25000"/>
                  </a:schemeClr>
                </a:solidFill>
                <a:latin typeface="Century Gothic"/>
                <a:cs typeface="Calibri" panose="020F0502020204030204"/>
              </a:rPr>
              <a:t>Serves underrepresented communities</a:t>
            </a:r>
          </a:p>
          <a:p>
            <a:pPr lvl="1">
              <a:lnSpc>
                <a:spcPct val="100000"/>
              </a:lnSpc>
              <a:spcBef>
                <a:spcPts val="0"/>
              </a:spcBef>
              <a:spcAft>
                <a:spcPts val="600"/>
              </a:spcAft>
              <a:buClr>
                <a:srgbClr val="C13E2D"/>
              </a:buClr>
            </a:pPr>
            <a:endParaRPr lang="en-US" sz="2000">
              <a:solidFill>
                <a:schemeClr val="tx1">
                  <a:lumMod val="75000"/>
                  <a:lumOff val="25000"/>
                </a:schemeClr>
              </a:solidFill>
              <a:latin typeface="Century Gothic"/>
              <a:cs typeface="Calibri" panose="020F0502020204030204"/>
            </a:endParaRPr>
          </a:p>
          <a:p>
            <a:pPr marL="457200" lvl="1" indent="0">
              <a:lnSpc>
                <a:spcPct val="100000"/>
              </a:lnSpc>
              <a:spcBef>
                <a:spcPts val="0"/>
              </a:spcBef>
              <a:spcAft>
                <a:spcPts val="600"/>
              </a:spcAft>
              <a:buNone/>
            </a:pPr>
            <a:endParaRPr lang="en-US" sz="2000">
              <a:solidFill>
                <a:schemeClr val="tx1">
                  <a:lumMod val="75000"/>
                  <a:lumOff val="25000"/>
                </a:schemeClr>
              </a:solidFill>
              <a:latin typeface="Century Gothic"/>
              <a:cs typeface="Calibri" panose="020F0502020204030204"/>
            </a:endParaRPr>
          </a:p>
          <a:p>
            <a:pPr lvl="1">
              <a:lnSpc>
                <a:spcPct val="100000"/>
              </a:lnSpc>
              <a:spcBef>
                <a:spcPts val="0"/>
              </a:spcBef>
              <a:spcAft>
                <a:spcPts val="600"/>
              </a:spcAft>
              <a:buClr>
                <a:srgbClr val="C13E2D"/>
              </a:buClr>
            </a:pPr>
            <a:endParaRPr lang="en-US" sz="2000">
              <a:solidFill>
                <a:schemeClr val="tx1">
                  <a:lumMod val="75000"/>
                  <a:lumOff val="25000"/>
                </a:schemeClr>
              </a:solidFill>
              <a:latin typeface="Century Gothic"/>
              <a:cs typeface="Calibri" panose="020F0502020204030204"/>
            </a:endParaRPr>
          </a:p>
          <a:p>
            <a:pPr>
              <a:lnSpc>
                <a:spcPct val="100000"/>
              </a:lnSpc>
              <a:spcBef>
                <a:spcPts val="0"/>
              </a:spcBef>
              <a:spcAft>
                <a:spcPts val="600"/>
              </a:spcAft>
              <a:buClr>
                <a:srgbClr val="C13E2D"/>
              </a:buClr>
            </a:pPr>
            <a:endParaRPr lang="en-US" sz="2600">
              <a:solidFill>
                <a:schemeClr val="tx1">
                  <a:lumMod val="75000"/>
                  <a:lumOff val="25000"/>
                </a:schemeClr>
              </a:solidFill>
              <a:latin typeface="Century Gothic"/>
              <a:cs typeface="Calibri" panose="020F0502020204030204"/>
            </a:endParaRPr>
          </a:p>
        </p:txBody>
      </p:sp>
      <p:sp>
        <p:nvSpPr>
          <p:cNvPr id="32" name="Title 1">
            <a:extLst>
              <a:ext uri="{FF2B5EF4-FFF2-40B4-BE49-F238E27FC236}">
                <a16:creationId xmlns:a16="http://schemas.microsoft.com/office/drawing/2014/main" id="{380BB03A-964F-4E1C-A0EA-95B4712B56B5}"/>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panose="020F0302020204030204"/>
              </a:rPr>
              <a:t>PARTNERS</a:t>
            </a:r>
            <a:endParaRPr lang="en-US"/>
          </a:p>
        </p:txBody>
      </p:sp>
      <p:sp>
        <p:nvSpPr>
          <p:cNvPr id="3" name="TextBox 2">
            <a:extLst>
              <a:ext uri="{FF2B5EF4-FFF2-40B4-BE49-F238E27FC236}">
                <a16:creationId xmlns:a16="http://schemas.microsoft.com/office/drawing/2014/main" id="{AD3D03F6-85C4-A3D1-0433-B21B62A710EA}"/>
              </a:ext>
            </a:extLst>
          </p:cNvPr>
          <p:cNvSpPr txBox="1"/>
          <p:nvPr/>
        </p:nvSpPr>
        <p:spPr>
          <a:xfrm>
            <a:off x="2461918" y="6320138"/>
            <a:ext cx="51707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Gothic"/>
              </a:rPr>
              <a:t>Source: FIRE Foundry/ Thomas </a:t>
            </a:r>
            <a:r>
              <a:rPr lang="en-US" sz="1200" b="1" err="1">
                <a:latin typeface="Century Gothic"/>
              </a:rPr>
              <a:t>Azwell</a:t>
            </a:r>
            <a:endParaRPr lang="en-US" sz="1200" b="1" err="1">
              <a:latin typeface="Century Gothic"/>
              <a:cs typeface="Calibri"/>
            </a:endParaRPr>
          </a:p>
        </p:txBody>
      </p:sp>
      <p:pic>
        <p:nvPicPr>
          <p:cNvPr id="4" name="Picture 4" descr="A picture containing tree, person, outdoor, people&#10;&#10;Description automatically generated">
            <a:extLst>
              <a:ext uri="{FF2B5EF4-FFF2-40B4-BE49-F238E27FC236}">
                <a16:creationId xmlns:a16="http://schemas.microsoft.com/office/drawing/2014/main" id="{15BEF8EF-AD1B-9FB7-4A08-B05B8B85E525}"/>
              </a:ext>
            </a:extLst>
          </p:cNvPr>
          <p:cNvPicPr>
            <a:picLocks noChangeAspect="1"/>
          </p:cNvPicPr>
          <p:nvPr/>
        </p:nvPicPr>
        <p:blipFill>
          <a:blip r:embed="rId3"/>
          <a:stretch>
            <a:fillRect/>
          </a:stretch>
        </p:blipFill>
        <p:spPr>
          <a:xfrm>
            <a:off x="1023258" y="3217360"/>
            <a:ext cx="4194562" cy="311251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A3CB0C2F-42D4-1AEA-C1B1-AA67AB07988C}"/>
              </a:ext>
            </a:extLst>
          </p:cNvPr>
          <p:cNvSpPr txBox="1"/>
          <p:nvPr/>
        </p:nvSpPr>
        <p:spPr>
          <a:xfrm>
            <a:off x="6678385" y="1439636"/>
            <a:ext cx="5660571"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600" b="1">
                <a:solidFill>
                  <a:schemeClr val="tx1">
                    <a:lumMod val="75000"/>
                    <a:lumOff val="25000"/>
                  </a:schemeClr>
                </a:solidFill>
                <a:latin typeface="Century Gothic"/>
              </a:rPr>
              <a:t>Marin County Fire Dept (MCFD)</a:t>
            </a:r>
            <a:endParaRPr lang="en-US" sz="2600">
              <a:solidFill>
                <a:schemeClr val="tx1">
                  <a:lumMod val="75000"/>
                  <a:lumOff val="25000"/>
                </a:schemeClr>
              </a:solidFill>
              <a:latin typeface="Century Gothic"/>
            </a:endParaRPr>
          </a:p>
          <a:p>
            <a:pPr marL="742950" lvl="1" indent="-285750">
              <a:spcAft>
                <a:spcPts val="600"/>
              </a:spcAft>
              <a:buClr>
                <a:srgbClr val="C00000"/>
              </a:buClr>
              <a:buFont typeface="Arial"/>
              <a:buChar char="•"/>
            </a:pPr>
            <a:r>
              <a:rPr lang="en-US" sz="2000">
                <a:solidFill>
                  <a:schemeClr val="tx1">
                    <a:lumMod val="75000"/>
                    <a:lumOff val="25000"/>
                  </a:schemeClr>
                </a:solidFill>
                <a:latin typeface="Century Gothic"/>
              </a:rPr>
              <a:t>Responsible for all wildfires within Marin County</a:t>
            </a:r>
          </a:p>
          <a:p>
            <a:endParaRPr lang="en-US">
              <a:solidFill>
                <a:srgbClr val="000000"/>
              </a:solidFill>
              <a:latin typeface="Rockwell" panose="02060603020205020403"/>
            </a:endParaRPr>
          </a:p>
        </p:txBody>
      </p:sp>
      <p:pic>
        <p:nvPicPr>
          <p:cNvPr id="5" name="Picture 5" descr="Marin fire department prepares new dispatch operation">
            <a:extLst>
              <a:ext uri="{FF2B5EF4-FFF2-40B4-BE49-F238E27FC236}">
                <a16:creationId xmlns:a16="http://schemas.microsoft.com/office/drawing/2014/main" id="{0A05A2E2-43C1-ED95-5B1E-60686FE31C5E}"/>
              </a:ext>
            </a:extLst>
          </p:cNvPr>
          <p:cNvPicPr>
            <a:picLocks noChangeAspect="1"/>
          </p:cNvPicPr>
          <p:nvPr/>
        </p:nvPicPr>
        <p:blipFill rotWithShape="1">
          <a:blip r:embed="rId4"/>
          <a:srcRect l="9120" t="-105" r="-231" b="341"/>
          <a:stretch/>
        </p:blipFill>
        <p:spPr>
          <a:xfrm>
            <a:off x="7090953" y="3218200"/>
            <a:ext cx="4294538" cy="310703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B245BDE-C971-7662-F8D4-E2BCD59795D9}"/>
              </a:ext>
            </a:extLst>
          </p:cNvPr>
          <p:cNvSpPr txBox="1"/>
          <p:nvPr/>
        </p:nvSpPr>
        <p:spPr>
          <a:xfrm>
            <a:off x="7659297" y="6320138"/>
            <a:ext cx="51707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Gothic"/>
              </a:rPr>
              <a:t>Source: Alan Dep/ Marin County Fire Department</a:t>
            </a:r>
            <a:endParaRPr lang="en-US" sz="1200" b="1">
              <a:latin typeface="Century Gothic"/>
              <a:cs typeface="Calibri"/>
            </a:endParaRPr>
          </a:p>
        </p:txBody>
      </p:sp>
    </p:spTree>
    <p:extLst>
      <p:ext uri="{BB962C8B-B14F-4D97-AF65-F5344CB8AC3E}">
        <p14:creationId xmlns:p14="http://schemas.microsoft.com/office/powerpoint/2010/main" val="4078485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356D7D-B6DA-573B-5F84-509FE0EAF41B}"/>
              </a:ext>
            </a:extLst>
          </p:cNvPr>
          <p:cNvSpPr txBox="1">
            <a:spLocks/>
          </p:cNvSpPr>
          <p:nvPr/>
        </p:nvSpPr>
        <p:spPr>
          <a:xfrm>
            <a:off x="815934" y="1491670"/>
            <a:ext cx="5589581" cy="193733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600"/>
              </a:spcAft>
              <a:buClr>
                <a:srgbClr val="CF703B"/>
              </a:buClr>
              <a:buSzTx/>
              <a:tabLst/>
              <a:defRPr/>
            </a:pPr>
            <a:r>
              <a:rPr lang="en-US" sz="2400" b="1">
                <a:solidFill>
                  <a:srgbClr val="C13E2D"/>
                </a:solidFill>
                <a:latin typeface="Century Gothic"/>
              </a:rPr>
              <a:t>Partners</a:t>
            </a:r>
            <a:endParaRPr lang="en-US" sz="2400" b="1" i="0" u="none" strike="noStrike" kern="1200" cap="none" spc="0" normalizeH="0" baseline="0" noProof="0">
              <a:ln>
                <a:noFill/>
              </a:ln>
              <a:solidFill>
                <a:srgbClr val="C13E2D"/>
              </a:solidFill>
              <a:effectLst/>
              <a:uLnTx/>
              <a:uFillTx/>
              <a:latin typeface="Century Gothic"/>
            </a:endParaRPr>
          </a:p>
          <a:p>
            <a:pPr marL="342900" indent="-342900">
              <a:spcAft>
                <a:spcPts val="600"/>
              </a:spcAft>
              <a:buClr>
                <a:srgbClr val="CF703B"/>
              </a:buClr>
              <a:buFont typeface="Arial"/>
              <a:buChar char="•"/>
              <a:defRPr/>
            </a:pPr>
            <a:r>
              <a:rPr lang="en-US" sz="2000" b="1">
                <a:solidFill>
                  <a:schemeClr val="tx1">
                    <a:lumMod val="75000"/>
                    <a:lumOff val="25000"/>
                  </a:schemeClr>
                </a:solidFill>
                <a:latin typeface="Century Gothic"/>
              </a:rPr>
              <a:t>FIRE Foundry</a:t>
            </a:r>
          </a:p>
          <a:p>
            <a:pPr marL="800100" lvl="1" indent="-342900">
              <a:spcAft>
                <a:spcPts val="600"/>
              </a:spcAft>
              <a:buClr>
                <a:srgbClr val="CF703B"/>
              </a:buClr>
              <a:buFont typeface="Arial"/>
              <a:buChar char="•"/>
              <a:defRPr/>
            </a:pPr>
            <a:r>
              <a:rPr lang="en-US" sz="2000">
                <a:solidFill>
                  <a:schemeClr val="tx1">
                    <a:lumMod val="75000"/>
                    <a:lumOff val="25000"/>
                  </a:schemeClr>
                </a:solidFill>
                <a:latin typeface="Century Gothic"/>
              </a:rPr>
              <a:t>Joshua Dimon</a:t>
            </a:r>
          </a:p>
          <a:p>
            <a:pPr marL="342900" indent="-342900">
              <a:spcAft>
                <a:spcPts val="600"/>
              </a:spcAft>
              <a:buClr>
                <a:srgbClr val="CF703B"/>
              </a:buClr>
              <a:buFont typeface="Arial"/>
              <a:buChar char="•"/>
              <a:defRPr/>
            </a:pPr>
            <a:r>
              <a:rPr lang="en-US" sz="2000" b="1">
                <a:solidFill>
                  <a:schemeClr val="tx1">
                    <a:lumMod val="75000"/>
                    <a:lumOff val="25000"/>
                  </a:schemeClr>
                </a:solidFill>
                <a:latin typeface="Century Gothic"/>
              </a:rPr>
              <a:t>Marin County Fire Department</a:t>
            </a:r>
          </a:p>
          <a:p>
            <a:pPr marL="800100" lvl="1" indent="-342900">
              <a:spcAft>
                <a:spcPts val="600"/>
              </a:spcAft>
              <a:buClr>
                <a:srgbClr val="CF703B"/>
              </a:buClr>
              <a:buFont typeface="Arial"/>
              <a:buChar char="•"/>
              <a:defRPr/>
            </a:pPr>
            <a:r>
              <a:rPr lang="en-US" sz="2000">
                <a:solidFill>
                  <a:schemeClr val="tx1">
                    <a:lumMod val="75000"/>
                    <a:lumOff val="25000"/>
                  </a:schemeClr>
                </a:solidFill>
                <a:latin typeface="Century Gothic"/>
                <a:ea typeface="+mn-lt"/>
                <a:cs typeface="+mn-lt"/>
              </a:rPr>
              <a:t>Graham Groneman</a:t>
            </a:r>
          </a:p>
          <a:p>
            <a:pPr marL="800100" lvl="1" indent="-342900">
              <a:spcAft>
                <a:spcPts val="600"/>
              </a:spcAft>
              <a:buFont typeface="Arial"/>
              <a:buChar char="•"/>
              <a:defRPr/>
            </a:pPr>
            <a:endParaRPr lang="en-US" sz="2000">
              <a:solidFill>
                <a:schemeClr val="tx1">
                  <a:lumMod val="75000"/>
                  <a:lumOff val="25000"/>
                </a:schemeClr>
              </a:solidFill>
              <a:latin typeface="Century Gothic"/>
              <a:ea typeface="+mn-lt"/>
              <a:cs typeface="+mn-lt"/>
            </a:endParaRPr>
          </a:p>
          <a:p>
            <a:pPr>
              <a:spcAft>
                <a:spcPts val="600"/>
              </a:spcAft>
              <a:defRPr/>
            </a:pPr>
            <a:endParaRPr lang="en-US" sz="1600" b="1">
              <a:solidFill>
                <a:schemeClr val="tx1">
                  <a:lumMod val="75000"/>
                  <a:lumOff val="25000"/>
                </a:schemeClr>
              </a:solidFill>
              <a:latin typeface="Century Gothic"/>
              <a:cs typeface="Calibri" panose="020F0502020204030204"/>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endParaRPr lang="en-US" sz="2200">
              <a:solidFill>
                <a:schemeClr val="tx1">
                  <a:lumMod val="75000"/>
                  <a:lumOff val="25000"/>
                </a:schemeClr>
              </a:solidFill>
              <a:latin typeface="Century Gothic"/>
            </a:endParaRPr>
          </a:p>
          <a:p>
            <a:pPr marL="114300">
              <a:lnSpc>
                <a:spcPct val="100000"/>
              </a:lnSpc>
              <a:spcBef>
                <a:spcPts val="0"/>
              </a:spcBef>
              <a:spcAft>
                <a:spcPts val="600"/>
              </a:spcAft>
              <a:defRPr/>
            </a:pPr>
            <a:endParaRPr lang="en-US" sz="2200">
              <a:solidFill>
                <a:schemeClr val="tx1">
                  <a:lumMod val="75000"/>
                  <a:lumOff val="25000"/>
                </a:schemeClr>
              </a:solidFill>
              <a:latin typeface="Century Gothic" panose="020B0502020202020204" pitchFamily="34" charset="0"/>
            </a:endParaRPr>
          </a:p>
          <a:p>
            <a:pPr marL="114300">
              <a:lnSpc>
                <a:spcPct val="100000"/>
              </a:lnSpc>
              <a:spcBef>
                <a:spcPts val="0"/>
              </a:spcBef>
              <a:spcAft>
                <a:spcPts val="600"/>
              </a:spcAft>
              <a:defRPr/>
            </a:pPr>
            <a:endParaRPr lang="en-US" sz="10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a:p>
            <a:pPr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2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sp>
        <p:nvSpPr>
          <p:cNvPr id="3" name="TextBox 1">
            <a:extLst>
              <a:ext uri="{FF2B5EF4-FFF2-40B4-BE49-F238E27FC236}">
                <a16:creationId xmlns:a16="http://schemas.microsoft.com/office/drawing/2014/main" id="{FFDFD0B2-776A-6B28-945A-38ECB6712E85}"/>
              </a:ext>
            </a:extLst>
          </p:cNvPr>
          <p:cNvSpPr txBox="1"/>
          <p:nvPr/>
        </p:nvSpPr>
        <p:spPr>
          <a:xfrm>
            <a:off x="6096000" y="1628507"/>
            <a:ext cx="5442555" cy="36009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C13E2D"/>
                </a:solidFill>
                <a:latin typeface="Century Gothic"/>
                <a:ea typeface="+mn-lt"/>
                <a:cs typeface="+mn-lt"/>
              </a:rPr>
              <a:t>NASA DEVELOP</a:t>
            </a:r>
            <a:endParaRPr lang="en-US" sz="2400"/>
          </a:p>
          <a:p>
            <a:pPr marL="800100" lvl="1" indent="-342900">
              <a:spcAft>
                <a:spcPts val="600"/>
              </a:spcAft>
              <a:buClr>
                <a:srgbClr val="CF703B"/>
              </a:buClr>
              <a:buFont typeface="Arial,Sans-Serif"/>
              <a:buChar char="•"/>
            </a:pPr>
            <a:r>
              <a:rPr lang="en-US" sz="2000">
                <a:solidFill>
                  <a:schemeClr val="tx1">
                    <a:lumMod val="75000"/>
                    <a:lumOff val="25000"/>
                  </a:schemeClr>
                </a:solidFill>
                <a:latin typeface="Century Gothic"/>
                <a:ea typeface="+mn-lt"/>
                <a:cs typeface="+mn-lt"/>
              </a:rPr>
              <a:t>Lisa Tanh (NASA DEVELOP Ames Research Center Fellow)</a:t>
            </a:r>
            <a:endParaRPr lang="en-US" sz="2000">
              <a:solidFill>
                <a:schemeClr val="tx1">
                  <a:lumMod val="75000"/>
                  <a:lumOff val="25000"/>
                </a:schemeClr>
              </a:solidFill>
              <a:ea typeface="+mn-lt"/>
              <a:cs typeface="+mn-lt"/>
            </a:endParaRPr>
          </a:p>
          <a:p>
            <a:pPr>
              <a:spcAft>
                <a:spcPts val="600"/>
              </a:spcAft>
            </a:pPr>
            <a:r>
              <a:rPr lang="en-US" sz="2400" b="1">
                <a:solidFill>
                  <a:srgbClr val="C13E2D"/>
                </a:solidFill>
                <a:latin typeface="Century Gothic"/>
                <a:ea typeface="+mn-lt"/>
                <a:cs typeface="+mn-lt"/>
              </a:rPr>
              <a:t>Science Advisors</a:t>
            </a:r>
            <a:endParaRPr lang="en-US" sz="2400">
              <a:solidFill>
                <a:srgbClr val="C13E2D"/>
              </a:solidFill>
              <a:latin typeface="Century Gothic"/>
              <a:ea typeface="+mn-lt"/>
              <a:cs typeface="+mn-lt"/>
            </a:endParaRPr>
          </a:p>
          <a:p>
            <a:pPr marL="800100" lvl="1" indent="-342900">
              <a:spcAft>
                <a:spcPts val="600"/>
              </a:spcAft>
              <a:buClr>
                <a:srgbClr val="CF703B"/>
              </a:buClr>
              <a:buFont typeface="Arial,Sans-Serif"/>
              <a:buChar char="•"/>
            </a:pPr>
            <a:r>
              <a:rPr lang="en-US" sz="2000">
                <a:solidFill>
                  <a:schemeClr val="tx1">
                    <a:lumMod val="75000"/>
                    <a:lumOff val="25000"/>
                  </a:schemeClr>
                </a:solidFill>
                <a:latin typeface="Century Gothic"/>
                <a:ea typeface="+mn-lt"/>
                <a:cs typeface="+mn-lt"/>
              </a:rPr>
              <a:t>Dr. Juan Torres-Pérez (NASA Ames Research Center)</a:t>
            </a:r>
          </a:p>
          <a:p>
            <a:pPr marL="800100" lvl="1" indent="-342900">
              <a:spcAft>
                <a:spcPts val="600"/>
              </a:spcAft>
              <a:buClr>
                <a:srgbClr val="CF703B"/>
              </a:buClr>
              <a:buFont typeface="Arial,Sans-Serif"/>
              <a:buChar char="•"/>
            </a:pPr>
            <a:r>
              <a:rPr lang="en-US" sz="2000">
                <a:solidFill>
                  <a:schemeClr val="tx1">
                    <a:lumMod val="75000"/>
                    <a:lumOff val="25000"/>
                  </a:schemeClr>
                </a:solidFill>
                <a:latin typeface="Century Gothic"/>
                <a:ea typeface="+mn-lt"/>
                <a:cs typeface="+mn-lt"/>
              </a:rPr>
              <a:t>Dr. Jake </a:t>
            </a:r>
            <a:r>
              <a:rPr lang="en-US" sz="2000" err="1">
                <a:solidFill>
                  <a:schemeClr val="tx1">
                    <a:lumMod val="75000"/>
                    <a:lumOff val="25000"/>
                  </a:schemeClr>
                </a:solidFill>
                <a:latin typeface="Century Gothic"/>
                <a:ea typeface="+mn-lt"/>
                <a:cs typeface="+mn-lt"/>
              </a:rPr>
              <a:t>Dialesandro</a:t>
            </a:r>
            <a:r>
              <a:rPr lang="en-US" sz="2000">
                <a:solidFill>
                  <a:schemeClr val="tx1">
                    <a:lumMod val="75000"/>
                    <a:lumOff val="25000"/>
                  </a:schemeClr>
                </a:solidFill>
                <a:latin typeface="Century Gothic"/>
                <a:ea typeface="+mn-lt"/>
                <a:cs typeface="+mn-lt"/>
              </a:rPr>
              <a:t> (Santa Clara University)</a:t>
            </a:r>
            <a:endParaRPr lang="en-US" sz="2000">
              <a:solidFill>
                <a:schemeClr val="tx1">
                  <a:lumMod val="75000"/>
                  <a:lumOff val="25000"/>
                </a:schemeClr>
              </a:solidFill>
              <a:cs typeface="Calibri"/>
            </a:endParaRPr>
          </a:p>
          <a:p>
            <a:pPr marL="800100" lvl="1" indent="-342900">
              <a:spcAft>
                <a:spcPts val="600"/>
              </a:spcAft>
              <a:buClr>
                <a:srgbClr val="CF703B"/>
              </a:buClr>
              <a:buFont typeface="Arial,Sans-Serif"/>
              <a:buChar char="•"/>
            </a:pPr>
            <a:r>
              <a:rPr lang="en-US" sz="2000">
                <a:solidFill>
                  <a:schemeClr val="tx1">
                    <a:lumMod val="75000"/>
                    <a:lumOff val="25000"/>
                  </a:schemeClr>
                </a:solidFill>
                <a:latin typeface="Century Gothic"/>
                <a:ea typeface="+mn-lt"/>
                <a:cs typeface="+mn-lt"/>
              </a:rPr>
              <a:t>Britnay Beaudry (NASA Ames Research Center)</a:t>
            </a:r>
            <a:endParaRPr lang="en-US" sz="2000">
              <a:solidFill>
                <a:schemeClr val="tx1">
                  <a:lumMod val="75000"/>
                  <a:lumOff val="25000"/>
                </a:schemeClr>
              </a:solidFill>
              <a:latin typeface="Century Gothic"/>
            </a:endParaRPr>
          </a:p>
        </p:txBody>
      </p:sp>
      <p:sp>
        <p:nvSpPr>
          <p:cNvPr id="4" name="Text Placeholder 1">
            <a:extLst>
              <a:ext uri="{FF2B5EF4-FFF2-40B4-BE49-F238E27FC236}">
                <a16:creationId xmlns:a16="http://schemas.microsoft.com/office/drawing/2014/main" id="{34F04618-D799-810E-B69D-25E1D5D07D73}"/>
              </a:ext>
            </a:extLst>
          </p:cNvPr>
          <p:cNvSpPr txBox="1">
            <a:spLocks/>
          </p:cNvSpPr>
          <p:nvPr/>
        </p:nvSpPr>
        <p:spPr>
          <a:xfrm>
            <a:off x="815934" y="3565837"/>
            <a:ext cx="5589581" cy="193733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600"/>
              </a:spcAft>
              <a:buClr>
                <a:srgbClr val="CF703B"/>
              </a:buClr>
              <a:buSzTx/>
              <a:tabLst/>
              <a:defRPr/>
            </a:pPr>
            <a:r>
              <a:rPr lang="en-US" sz="2400" b="1">
                <a:solidFill>
                  <a:srgbClr val="C13E2D"/>
                </a:solidFill>
                <a:latin typeface="Century Gothic"/>
              </a:rPr>
              <a:t>Previous Contributors</a:t>
            </a:r>
          </a:p>
          <a:p>
            <a:pPr marL="342900" marR="0" lvl="0" indent="-342900" algn="l" defTabSz="914400" rtl="0" eaLnBrk="1" fontAlgn="auto" latinLnBrk="0" hangingPunct="1">
              <a:lnSpc>
                <a:spcPct val="100000"/>
              </a:lnSpc>
              <a:spcBef>
                <a:spcPts val="0"/>
              </a:spcBef>
              <a:spcAft>
                <a:spcPts val="600"/>
              </a:spcAft>
              <a:buClr>
                <a:srgbClr val="CF703B"/>
              </a:buClr>
              <a:buSzTx/>
              <a:buFont typeface="Arial" panose="020B0604020202020204" pitchFamily="34" charset="0"/>
              <a:buChar char="•"/>
              <a:tabLst/>
              <a:defRPr/>
            </a:pPr>
            <a:r>
              <a:rPr lang="en-US" sz="2000">
                <a:solidFill>
                  <a:schemeClr val="tx1">
                    <a:lumMod val="75000"/>
                    <a:lumOff val="25000"/>
                  </a:schemeClr>
                </a:solidFill>
                <a:latin typeface="Century Gothic"/>
                <a:ea typeface="+mn-lt"/>
                <a:cs typeface="+mn-lt"/>
              </a:rPr>
              <a:t>Suhani Dalal (Term I Team Lead)</a:t>
            </a:r>
          </a:p>
          <a:p>
            <a:pPr marL="342900" marR="0" lvl="0" indent="-342900" algn="l" defTabSz="914400" rtl="0" eaLnBrk="1" fontAlgn="auto" latinLnBrk="0" hangingPunct="1">
              <a:lnSpc>
                <a:spcPct val="100000"/>
              </a:lnSpc>
              <a:spcBef>
                <a:spcPts val="0"/>
              </a:spcBef>
              <a:spcAft>
                <a:spcPts val="600"/>
              </a:spcAft>
              <a:buClr>
                <a:srgbClr val="CF703B"/>
              </a:buClr>
              <a:buSzTx/>
              <a:buFont typeface="Arial" panose="020B0604020202020204" pitchFamily="34" charset="0"/>
              <a:buChar char="•"/>
              <a:tabLst/>
              <a:defRPr/>
            </a:pPr>
            <a:r>
              <a:rPr lang="en-US" sz="2000">
                <a:solidFill>
                  <a:schemeClr val="tx1">
                    <a:lumMod val="75000"/>
                    <a:lumOff val="25000"/>
                  </a:schemeClr>
                </a:solidFill>
                <a:latin typeface="Century Gothic"/>
                <a:ea typeface="+mn-lt"/>
                <a:cs typeface="+mn-lt"/>
              </a:rPr>
              <a:t>Katera Lee</a:t>
            </a:r>
          </a:p>
          <a:p>
            <a:pPr marL="342900" marR="0" lvl="0" indent="-342900" algn="l" defTabSz="914400" rtl="0" eaLnBrk="1" fontAlgn="auto" latinLnBrk="0" hangingPunct="1">
              <a:lnSpc>
                <a:spcPct val="100000"/>
              </a:lnSpc>
              <a:spcBef>
                <a:spcPts val="0"/>
              </a:spcBef>
              <a:spcAft>
                <a:spcPts val="600"/>
              </a:spcAft>
              <a:buClr>
                <a:srgbClr val="CF703B"/>
              </a:buClr>
              <a:buSzTx/>
              <a:buFont typeface="Arial" panose="020B0604020202020204" pitchFamily="34" charset="0"/>
              <a:buChar char="•"/>
              <a:tabLst/>
              <a:defRPr/>
            </a:pPr>
            <a:r>
              <a:rPr lang="en-US" sz="2000">
                <a:solidFill>
                  <a:schemeClr val="tx1">
                    <a:lumMod val="75000"/>
                    <a:lumOff val="25000"/>
                  </a:schemeClr>
                </a:solidFill>
                <a:latin typeface="Century Gothic"/>
                <a:ea typeface="+mn-lt"/>
                <a:cs typeface="+mn-lt"/>
              </a:rPr>
              <a:t>Gabriel Rosenstein</a:t>
            </a:r>
          </a:p>
          <a:p>
            <a:pPr marL="342900" marR="0" lvl="0" indent="-342900" algn="l" defTabSz="914400" rtl="0" eaLnBrk="1" fontAlgn="auto" latinLnBrk="0" hangingPunct="1">
              <a:lnSpc>
                <a:spcPct val="100000"/>
              </a:lnSpc>
              <a:spcBef>
                <a:spcPts val="0"/>
              </a:spcBef>
              <a:spcAft>
                <a:spcPts val="600"/>
              </a:spcAft>
              <a:buClr>
                <a:srgbClr val="CF703B"/>
              </a:buClr>
              <a:buSzTx/>
              <a:buFont typeface="Arial" panose="020B0604020202020204" pitchFamily="34" charset="0"/>
              <a:buChar char="•"/>
              <a:tabLst/>
              <a:defRPr/>
            </a:pPr>
            <a:r>
              <a:rPr lang="en-US" sz="2000">
                <a:solidFill>
                  <a:schemeClr val="tx1">
                    <a:lumMod val="75000"/>
                    <a:lumOff val="25000"/>
                  </a:schemeClr>
                </a:solidFill>
                <a:latin typeface="Century Gothic"/>
                <a:ea typeface="+mn-lt"/>
                <a:cs typeface="+mn-lt"/>
              </a:rPr>
              <a:t>Chandler Ross</a:t>
            </a:r>
          </a:p>
          <a:p>
            <a:pPr marL="800100" lvl="1" indent="-342900">
              <a:spcAft>
                <a:spcPts val="600"/>
              </a:spcAft>
              <a:buFont typeface="Arial"/>
              <a:buChar char="•"/>
              <a:defRPr/>
            </a:pPr>
            <a:endParaRPr lang="en-US" sz="2000">
              <a:solidFill>
                <a:schemeClr val="tx1">
                  <a:lumMod val="75000"/>
                  <a:lumOff val="25000"/>
                </a:schemeClr>
              </a:solidFill>
              <a:latin typeface="Century Gothic"/>
              <a:ea typeface="+mn-lt"/>
              <a:cs typeface="+mn-lt"/>
            </a:endParaRPr>
          </a:p>
          <a:p>
            <a:pPr>
              <a:spcAft>
                <a:spcPts val="600"/>
              </a:spcAft>
              <a:defRPr/>
            </a:pPr>
            <a:endParaRPr lang="en-US" sz="1600" b="1">
              <a:solidFill>
                <a:schemeClr val="tx1">
                  <a:lumMod val="75000"/>
                  <a:lumOff val="25000"/>
                </a:schemeClr>
              </a:solidFill>
              <a:latin typeface="Century Gothic"/>
              <a:cs typeface="Calibri" panose="020F0502020204030204"/>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endParaRPr lang="en-US" sz="2200">
              <a:solidFill>
                <a:schemeClr val="tx1">
                  <a:lumMod val="75000"/>
                  <a:lumOff val="25000"/>
                </a:schemeClr>
              </a:solidFill>
              <a:latin typeface="Century Gothic"/>
            </a:endParaRPr>
          </a:p>
          <a:p>
            <a:pPr marL="114300">
              <a:lnSpc>
                <a:spcPct val="100000"/>
              </a:lnSpc>
              <a:spcBef>
                <a:spcPts val="0"/>
              </a:spcBef>
              <a:spcAft>
                <a:spcPts val="600"/>
              </a:spcAft>
              <a:defRPr/>
            </a:pPr>
            <a:endParaRPr lang="en-US" sz="2200">
              <a:solidFill>
                <a:schemeClr val="tx1">
                  <a:lumMod val="75000"/>
                  <a:lumOff val="25000"/>
                </a:schemeClr>
              </a:solidFill>
              <a:latin typeface="Century Gothic" panose="020B0502020202020204" pitchFamily="34" charset="0"/>
            </a:endParaRPr>
          </a:p>
          <a:p>
            <a:pPr marL="114300">
              <a:lnSpc>
                <a:spcPct val="100000"/>
              </a:lnSpc>
              <a:spcBef>
                <a:spcPts val="0"/>
              </a:spcBef>
              <a:spcAft>
                <a:spcPts val="600"/>
              </a:spcAft>
              <a:defRPr/>
            </a:pPr>
            <a:endParaRPr lang="en-US" sz="10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a:p>
            <a:pPr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2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spTree>
    <p:extLst>
      <p:ext uri="{BB962C8B-B14F-4D97-AF65-F5344CB8AC3E}">
        <p14:creationId xmlns:p14="http://schemas.microsoft.com/office/powerpoint/2010/main" val="38196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C1A42C-C8C9-4D3C-B80B-7EE81CDBAAEC}"/>
              </a:ext>
            </a:extLst>
          </p:cNvPr>
          <p:cNvSpPr/>
          <p:nvPr/>
        </p:nvSpPr>
        <p:spPr>
          <a:xfrm>
            <a:off x="266700" y="342900"/>
            <a:ext cx="7487809" cy="419100"/>
          </a:xfrm>
          <a:prstGeom prst="rect">
            <a:avLst/>
          </a:prstGeom>
        </p:spPr>
        <p:txBody>
          <a:bodyPr wrap="none" lIns="91440" tIns="45720" rIns="91440" bIns="45720" anchor="ctr" anchorCtr="0">
            <a:noAutofit/>
          </a:bodyPr>
          <a:lstStyle/>
          <a:p>
            <a:r>
              <a:rPr lang="en-US" sz="4000" b="1">
                <a:solidFill>
                  <a:srgbClr val="C13E2D"/>
                </a:solidFill>
                <a:latin typeface="Century Gothic" panose="020F0302020204030204"/>
              </a:rPr>
              <a:t>COMMUNITY CONCERNS</a:t>
            </a:r>
            <a:endParaRPr lang="en-US"/>
          </a:p>
        </p:txBody>
      </p:sp>
      <p:sp>
        <p:nvSpPr>
          <p:cNvPr id="10" name="Text Placeholder 5">
            <a:extLst>
              <a:ext uri="{FF2B5EF4-FFF2-40B4-BE49-F238E27FC236}">
                <a16:creationId xmlns:a16="http://schemas.microsoft.com/office/drawing/2014/main" id="{742A99AF-C557-43C4-A81E-DD1F8BF6B9D8}"/>
              </a:ext>
            </a:extLst>
          </p:cNvPr>
          <p:cNvSpPr txBox="1">
            <a:spLocks/>
          </p:cNvSpPr>
          <p:nvPr/>
        </p:nvSpPr>
        <p:spPr>
          <a:xfrm>
            <a:off x="1091944" y="1471152"/>
            <a:ext cx="4793732" cy="460433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13E2D"/>
              </a:buClr>
              <a:buNone/>
            </a:pPr>
            <a:r>
              <a:rPr lang="en-US">
                <a:solidFill>
                  <a:schemeClr val="tx1">
                    <a:lumMod val="75000"/>
                    <a:lumOff val="25000"/>
                  </a:schemeClr>
                </a:solidFill>
                <a:latin typeface="Century Gothic"/>
              </a:rPr>
              <a:t>Threat to </a:t>
            </a:r>
            <a:r>
              <a:rPr lang="en-US" b="1">
                <a:solidFill>
                  <a:schemeClr val="tx1">
                    <a:lumMod val="75000"/>
                    <a:lumOff val="25000"/>
                  </a:schemeClr>
                </a:solidFill>
                <a:latin typeface="Century Gothic" panose="020F0302020204030204"/>
              </a:rPr>
              <a:t>human life</a:t>
            </a:r>
          </a:p>
          <a:p>
            <a:pPr>
              <a:buClr>
                <a:srgbClr val="C13E2D"/>
              </a:buClr>
            </a:pPr>
            <a:endParaRPr lang="en-US" b="1">
              <a:solidFill>
                <a:schemeClr val="tx1">
                  <a:lumMod val="75000"/>
                  <a:lumOff val="25000"/>
                </a:schemeClr>
              </a:solidFill>
              <a:latin typeface="Century Gothic" panose="020F0302020204030204"/>
            </a:endParaRPr>
          </a:p>
          <a:p>
            <a:pPr marL="0" indent="0">
              <a:buClr>
                <a:srgbClr val="C13E2D"/>
              </a:buClr>
              <a:buNone/>
            </a:pPr>
            <a:endParaRPr lang="en-US">
              <a:solidFill>
                <a:schemeClr val="tx1">
                  <a:lumMod val="75000"/>
                  <a:lumOff val="25000"/>
                </a:schemeClr>
              </a:solidFill>
              <a:latin typeface="Century Gothic" panose="020F0302020204030204"/>
            </a:endParaRPr>
          </a:p>
          <a:p>
            <a:pPr marL="0" indent="0">
              <a:buNone/>
            </a:pPr>
            <a:r>
              <a:rPr lang="en-US">
                <a:solidFill>
                  <a:schemeClr val="tx1">
                    <a:lumMod val="75000"/>
                    <a:lumOff val="25000"/>
                  </a:schemeClr>
                </a:solidFill>
                <a:latin typeface="Century Gothic" panose="020F0302020204030204"/>
              </a:rPr>
              <a:t>Potential for</a:t>
            </a:r>
            <a:r>
              <a:rPr lang="en-US" b="1">
                <a:solidFill>
                  <a:schemeClr val="tx1">
                    <a:lumMod val="75000"/>
                    <a:lumOff val="25000"/>
                  </a:schemeClr>
                </a:solidFill>
                <a:latin typeface="Century Gothic" panose="020F0302020204030204"/>
              </a:rPr>
              <a:t> infrastructure damage</a:t>
            </a:r>
            <a:endParaRPr lang="en-US" b="1">
              <a:solidFill>
                <a:schemeClr val="tx1">
                  <a:lumMod val="75000"/>
                  <a:lumOff val="25000"/>
                </a:schemeClr>
              </a:solidFill>
            </a:endParaRPr>
          </a:p>
          <a:p>
            <a:pPr marL="0" indent="0">
              <a:buClr>
                <a:srgbClr val="C13E2D"/>
              </a:buClr>
              <a:buNone/>
            </a:pPr>
            <a:endParaRPr lang="en-US">
              <a:solidFill>
                <a:schemeClr val="tx1">
                  <a:lumMod val="75000"/>
                  <a:lumOff val="25000"/>
                </a:schemeClr>
              </a:solidFill>
              <a:latin typeface="Century Gothic" panose="020F0302020204030204"/>
            </a:endParaRPr>
          </a:p>
          <a:p>
            <a:pPr marL="0" indent="0">
              <a:buClr>
                <a:srgbClr val="C13E2D"/>
              </a:buClr>
              <a:buNone/>
            </a:pPr>
            <a:r>
              <a:rPr lang="en-US" b="1">
                <a:solidFill>
                  <a:schemeClr val="tx1">
                    <a:lumMod val="75000"/>
                    <a:lumOff val="25000"/>
                  </a:schemeClr>
                </a:solidFill>
                <a:latin typeface="Century Gothic" panose="020F0302020204030204"/>
              </a:rPr>
              <a:t>Destruction</a:t>
            </a:r>
            <a:r>
              <a:rPr lang="en-US">
                <a:solidFill>
                  <a:schemeClr val="tx1">
                    <a:lumMod val="75000"/>
                    <a:lumOff val="25000"/>
                  </a:schemeClr>
                </a:solidFill>
                <a:latin typeface="Century Gothic" panose="020F0302020204030204"/>
              </a:rPr>
              <a:t> of natural areas</a:t>
            </a:r>
            <a:endParaRPr lang="en-US">
              <a:solidFill>
                <a:schemeClr val="tx1">
                  <a:lumMod val="75000"/>
                  <a:lumOff val="25000"/>
                </a:schemeClr>
              </a:solidFill>
            </a:endParaRPr>
          </a:p>
          <a:p>
            <a:pPr>
              <a:buClr>
                <a:srgbClr val="C13E2D"/>
              </a:buClr>
            </a:pPr>
            <a:endParaRPr lang="en-US" sz="24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endParaRPr lang="en-US" sz="2000">
              <a:solidFill>
                <a:schemeClr val="tx1">
                  <a:lumMod val="75000"/>
                  <a:lumOff val="25000"/>
                </a:schemeClr>
              </a:solidFill>
              <a:latin typeface="Century Gothic" panose="020F0302020204030204"/>
            </a:endParaRPr>
          </a:p>
        </p:txBody>
      </p:sp>
      <p:sp>
        <p:nvSpPr>
          <p:cNvPr id="3" name="TextBox 2">
            <a:extLst>
              <a:ext uri="{FF2B5EF4-FFF2-40B4-BE49-F238E27FC236}">
                <a16:creationId xmlns:a16="http://schemas.microsoft.com/office/drawing/2014/main" id="{FDBB77AD-A512-E35A-F1DD-D7C7B169D877}"/>
              </a:ext>
            </a:extLst>
          </p:cNvPr>
          <p:cNvSpPr txBox="1"/>
          <p:nvPr/>
        </p:nvSpPr>
        <p:spPr>
          <a:xfrm>
            <a:off x="8738558" y="581543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b="1">
                <a:latin typeface="Century Gothic"/>
              </a:rPr>
              <a:t>Source: California Highway Patrol</a:t>
            </a:r>
          </a:p>
        </p:txBody>
      </p:sp>
      <p:pic>
        <p:nvPicPr>
          <p:cNvPr id="4" name="Picture 4" descr="A smoke coming from a forest fire&#10;&#10;Description automatically generated">
            <a:extLst>
              <a:ext uri="{FF2B5EF4-FFF2-40B4-BE49-F238E27FC236}">
                <a16:creationId xmlns:a16="http://schemas.microsoft.com/office/drawing/2014/main" id="{991ECD7B-CD8E-0264-B982-62BD49305982}"/>
              </a:ext>
            </a:extLst>
          </p:cNvPr>
          <p:cNvPicPr>
            <a:picLocks noChangeAspect="1"/>
          </p:cNvPicPr>
          <p:nvPr/>
        </p:nvPicPr>
        <p:blipFill>
          <a:blip r:embed="rId3"/>
          <a:stretch>
            <a:fillRect/>
          </a:stretch>
        </p:blipFill>
        <p:spPr>
          <a:xfrm>
            <a:off x="5801497" y="996960"/>
            <a:ext cx="5878284" cy="4750808"/>
          </a:xfrm>
          <a:prstGeom prst="rect">
            <a:avLst/>
          </a:prstGeom>
          <a:ln>
            <a:noFill/>
          </a:ln>
          <a:effectLst>
            <a:outerShdw blurRad="292100" dist="139700" dir="2700000" algn="tl" rotWithShape="0">
              <a:srgbClr val="333333">
                <a:alpha val="65000"/>
              </a:srgbClr>
            </a:outerShdw>
          </a:effectLst>
        </p:spPr>
      </p:pic>
      <p:pic>
        <p:nvPicPr>
          <p:cNvPr id="2" name="Graphic 4" descr="User with solid fill">
            <a:extLst>
              <a:ext uri="{FF2B5EF4-FFF2-40B4-BE49-F238E27FC236}">
                <a16:creationId xmlns:a16="http://schemas.microsoft.com/office/drawing/2014/main" id="{687912CD-EF91-CC02-86F9-09D09E1CF6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403" y="1419045"/>
            <a:ext cx="914400" cy="914400"/>
          </a:xfrm>
          <a:prstGeom prst="rect">
            <a:avLst/>
          </a:prstGeom>
        </p:spPr>
      </p:pic>
      <p:pic>
        <p:nvPicPr>
          <p:cNvPr id="5" name="Graphic 5" descr="Home with solid fill">
            <a:extLst>
              <a:ext uri="{FF2B5EF4-FFF2-40B4-BE49-F238E27FC236}">
                <a16:creationId xmlns:a16="http://schemas.microsoft.com/office/drawing/2014/main" id="{5F06DAC9-7DE9-9EDF-AAC4-28448AA111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5404" y="2813649"/>
            <a:ext cx="914400" cy="914400"/>
          </a:xfrm>
          <a:prstGeom prst="rect">
            <a:avLst/>
          </a:prstGeom>
        </p:spPr>
      </p:pic>
      <p:pic>
        <p:nvPicPr>
          <p:cNvPr id="6" name="Graphic 6" descr="Forest scene with solid fill">
            <a:extLst>
              <a:ext uri="{FF2B5EF4-FFF2-40B4-BE49-F238E27FC236}">
                <a16:creationId xmlns:a16="http://schemas.microsoft.com/office/drawing/2014/main" id="{620C6D82-9E97-A545-CC0D-48D95CBFB4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404" y="4179498"/>
            <a:ext cx="914400" cy="914400"/>
          </a:xfrm>
          <a:prstGeom prst="rect">
            <a:avLst/>
          </a:prstGeom>
        </p:spPr>
      </p:pic>
    </p:spTree>
    <p:extLst>
      <p:ext uri="{BB962C8B-B14F-4D97-AF65-F5344CB8AC3E}">
        <p14:creationId xmlns:p14="http://schemas.microsoft.com/office/powerpoint/2010/main" val="697317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92529" y="219840"/>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panose="020F0302020204030204"/>
              </a:rPr>
              <a:t>OBJECTIVES</a:t>
            </a:r>
          </a:p>
        </p:txBody>
      </p:sp>
      <p:sp>
        <p:nvSpPr>
          <p:cNvPr id="3" name="Rectangle: Rounded Corners 2">
            <a:extLst>
              <a:ext uri="{FF2B5EF4-FFF2-40B4-BE49-F238E27FC236}">
                <a16:creationId xmlns:a16="http://schemas.microsoft.com/office/drawing/2014/main" id="{5D2CC87A-B6AC-FDF1-4FFA-4E40BB4D248C}"/>
              </a:ext>
            </a:extLst>
          </p:cNvPr>
          <p:cNvSpPr/>
          <p:nvPr/>
        </p:nvSpPr>
        <p:spPr>
          <a:xfrm>
            <a:off x="2759330" y="903902"/>
            <a:ext cx="7562490" cy="16246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rgbClr val="404040"/>
                </a:solidFill>
                <a:latin typeface="Century Gothic"/>
              </a:rPr>
              <a:t>Identify </a:t>
            </a:r>
            <a:r>
              <a:rPr lang="en-US" sz="2800" b="1">
                <a:solidFill>
                  <a:srgbClr val="404040"/>
                </a:solidFill>
                <a:latin typeface="Century Gothic"/>
              </a:rPr>
              <a:t>Potential Operational Delineations</a:t>
            </a:r>
            <a:r>
              <a:rPr lang="en-US" sz="2800">
                <a:solidFill>
                  <a:srgbClr val="404040"/>
                </a:solidFill>
                <a:latin typeface="Century Gothic"/>
              </a:rPr>
              <a:t> (PODs) </a:t>
            </a:r>
            <a:endParaRPr lang="en-US"/>
          </a:p>
        </p:txBody>
      </p:sp>
      <p:sp>
        <p:nvSpPr>
          <p:cNvPr id="4" name="Rectangle: Rounded Corners 3">
            <a:extLst>
              <a:ext uri="{FF2B5EF4-FFF2-40B4-BE49-F238E27FC236}">
                <a16:creationId xmlns:a16="http://schemas.microsoft.com/office/drawing/2014/main" id="{A90B4A88-BE3A-1480-7389-1D5DB0409661}"/>
              </a:ext>
            </a:extLst>
          </p:cNvPr>
          <p:cNvSpPr/>
          <p:nvPr/>
        </p:nvSpPr>
        <p:spPr>
          <a:xfrm>
            <a:off x="2759330" y="2758581"/>
            <a:ext cx="7562490" cy="16246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Aft>
                <a:spcPts val="600"/>
              </a:spcAft>
            </a:pPr>
            <a:endParaRPr lang="en-US" sz="2800">
              <a:solidFill>
                <a:schemeClr val="tx1">
                  <a:lumMod val="75000"/>
                  <a:lumOff val="25000"/>
                </a:schemeClr>
              </a:solidFill>
              <a:latin typeface="Century Gothic"/>
            </a:endParaRPr>
          </a:p>
          <a:p>
            <a:pPr algn="ctr">
              <a:lnSpc>
                <a:spcPct val="90000"/>
              </a:lnSpc>
              <a:spcAft>
                <a:spcPts val="600"/>
              </a:spcAft>
            </a:pPr>
            <a:r>
              <a:rPr lang="en-US" sz="2800">
                <a:solidFill>
                  <a:schemeClr val="tx1">
                    <a:lumMod val="75000"/>
                    <a:lumOff val="25000"/>
                  </a:schemeClr>
                </a:solidFill>
                <a:latin typeface="Century Gothic"/>
              </a:rPr>
              <a:t>Classify and rank PODs with a localized </a:t>
            </a:r>
            <a:r>
              <a:rPr lang="en-US" sz="2800" b="1">
                <a:solidFill>
                  <a:schemeClr val="tx1">
                    <a:lumMod val="75000"/>
                    <a:lumOff val="25000"/>
                  </a:schemeClr>
                </a:solidFill>
                <a:latin typeface="Century Gothic"/>
              </a:rPr>
              <a:t>Suppression Difficulty Score</a:t>
            </a:r>
            <a:endParaRPr lang="en-US" b="1">
              <a:solidFill>
                <a:schemeClr val="tx1">
                  <a:lumMod val="75000"/>
                  <a:lumOff val="25000"/>
                </a:schemeClr>
              </a:solidFill>
            </a:endParaRPr>
          </a:p>
          <a:p>
            <a:pPr algn="ctr"/>
            <a:endParaRPr lang="en-US" sz="2800">
              <a:solidFill>
                <a:srgbClr val="404040"/>
              </a:solidFill>
              <a:latin typeface="Century Gothic"/>
            </a:endParaRPr>
          </a:p>
        </p:txBody>
      </p:sp>
      <p:sp>
        <p:nvSpPr>
          <p:cNvPr id="5" name="Rectangle: Rounded Corners 4">
            <a:extLst>
              <a:ext uri="{FF2B5EF4-FFF2-40B4-BE49-F238E27FC236}">
                <a16:creationId xmlns:a16="http://schemas.microsoft.com/office/drawing/2014/main" id="{17B3FF94-A0D3-D08C-4944-362D9AF87A2A}"/>
              </a:ext>
            </a:extLst>
          </p:cNvPr>
          <p:cNvSpPr/>
          <p:nvPr/>
        </p:nvSpPr>
        <p:spPr>
          <a:xfrm>
            <a:off x="2759330" y="4584504"/>
            <a:ext cx="7562490" cy="16246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Aft>
                <a:spcPts val="600"/>
              </a:spcAft>
            </a:pPr>
            <a:endParaRPr lang="en-US" sz="2800">
              <a:solidFill>
                <a:schemeClr val="tx1">
                  <a:lumMod val="75000"/>
                  <a:lumOff val="25000"/>
                </a:schemeClr>
              </a:solidFill>
              <a:latin typeface="Century Gothic"/>
            </a:endParaRPr>
          </a:p>
          <a:p>
            <a:pPr algn="ctr">
              <a:lnSpc>
                <a:spcPct val="90000"/>
              </a:lnSpc>
              <a:spcAft>
                <a:spcPts val="600"/>
              </a:spcAft>
            </a:pPr>
            <a:endParaRPr lang="en-US" sz="2800">
              <a:solidFill>
                <a:schemeClr val="tx1">
                  <a:lumMod val="75000"/>
                  <a:lumOff val="25000"/>
                </a:schemeClr>
              </a:solidFill>
              <a:latin typeface="Century Gothic"/>
            </a:endParaRPr>
          </a:p>
          <a:p>
            <a:pPr algn="ctr">
              <a:lnSpc>
                <a:spcPct val="90000"/>
              </a:lnSpc>
              <a:spcAft>
                <a:spcPts val="600"/>
              </a:spcAft>
            </a:pPr>
            <a:r>
              <a:rPr lang="en-US" sz="2800">
                <a:solidFill>
                  <a:schemeClr val="tx1">
                    <a:lumMod val="75000"/>
                    <a:lumOff val="25000"/>
                  </a:schemeClr>
                </a:solidFill>
                <a:latin typeface="Century Gothic"/>
              </a:rPr>
              <a:t>Develop </a:t>
            </a:r>
            <a:r>
              <a:rPr lang="en-US" sz="2800" b="1">
                <a:solidFill>
                  <a:schemeClr val="tx1">
                    <a:lumMod val="75000"/>
                    <a:lumOff val="25000"/>
                  </a:schemeClr>
                </a:solidFill>
                <a:latin typeface="Century Gothic"/>
              </a:rPr>
              <a:t>Enviromental Justice</a:t>
            </a:r>
            <a:r>
              <a:rPr lang="en-US" sz="2800">
                <a:solidFill>
                  <a:schemeClr val="tx1">
                    <a:lumMod val="75000"/>
                    <a:lumOff val="25000"/>
                  </a:schemeClr>
                </a:solidFill>
                <a:latin typeface="Century Gothic"/>
              </a:rPr>
              <a:t> indicators for at-risk communities</a:t>
            </a:r>
            <a:endParaRPr lang="en-US">
              <a:solidFill>
                <a:schemeClr val="tx1">
                  <a:lumMod val="75000"/>
                  <a:lumOff val="25000"/>
                </a:schemeClr>
              </a:solidFill>
            </a:endParaRPr>
          </a:p>
          <a:p>
            <a:pPr lvl="2">
              <a:lnSpc>
                <a:spcPct val="90000"/>
              </a:lnSpc>
              <a:spcAft>
                <a:spcPts val="600"/>
              </a:spcAft>
            </a:pPr>
            <a:endParaRPr lang="en-US" sz="1600">
              <a:solidFill>
                <a:srgbClr val="404040"/>
              </a:solidFill>
              <a:latin typeface="Century Gothic"/>
            </a:endParaRPr>
          </a:p>
          <a:p>
            <a:pPr algn="ctr"/>
            <a:endParaRPr lang="en-US" sz="2800">
              <a:solidFill>
                <a:srgbClr val="404040"/>
              </a:solidFill>
              <a:latin typeface="Century Gothic"/>
            </a:endParaRPr>
          </a:p>
        </p:txBody>
      </p:sp>
      <p:sp>
        <p:nvSpPr>
          <p:cNvPr id="6" name="Title 1">
            <a:extLst>
              <a:ext uri="{FF2B5EF4-FFF2-40B4-BE49-F238E27FC236}">
                <a16:creationId xmlns:a16="http://schemas.microsoft.com/office/drawing/2014/main" id="{41F8F3E5-006D-851C-6F91-E908B3A5D216}"/>
              </a:ext>
            </a:extLst>
          </p:cNvPr>
          <p:cNvSpPr txBox="1">
            <a:spLocks/>
          </p:cNvSpPr>
          <p:nvPr/>
        </p:nvSpPr>
        <p:spPr>
          <a:xfrm>
            <a:off x="1774679" y="1513802"/>
            <a:ext cx="1428979" cy="353885"/>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panose="020F0302020204030204"/>
              </a:rPr>
              <a:t>1.</a:t>
            </a:r>
          </a:p>
        </p:txBody>
      </p:sp>
      <p:sp>
        <p:nvSpPr>
          <p:cNvPr id="9" name="Title 1">
            <a:extLst>
              <a:ext uri="{FF2B5EF4-FFF2-40B4-BE49-F238E27FC236}">
                <a16:creationId xmlns:a16="http://schemas.microsoft.com/office/drawing/2014/main" id="{753B73FB-7AAD-2C1D-BCD2-9BA11F40D5E2}"/>
              </a:ext>
            </a:extLst>
          </p:cNvPr>
          <p:cNvSpPr txBox="1">
            <a:spLocks/>
          </p:cNvSpPr>
          <p:nvPr/>
        </p:nvSpPr>
        <p:spPr>
          <a:xfrm>
            <a:off x="1774679" y="3368481"/>
            <a:ext cx="1270828" cy="2819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panose="020F0302020204030204"/>
              </a:rPr>
              <a:t>2.</a:t>
            </a:r>
          </a:p>
        </p:txBody>
      </p:sp>
      <p:sp>
        <p:nvSpPr>
          <p:cNvPr id="10" name="Title 1">
            <a:extLst>
              <a:ext uri="{FF2B5EF4-FFF2-40B4-BE49-F238E27FC236}">
                <a16:creationId xmlns:a16="http://schemas.microsoft.com/office/drawing/2014/main" id="{EC0E62CD-D105-6BCB-8D23-751CD5D7EFE3}"/>
              </a:ext>
            </a:extLst>
          </p:cNvPr>
          <p:cNvSpPr txBox="1">
            <a:spLocks/>
          </p:cNvSpPr>
          <p:nvPr/>
        </p:nvSpPr>
        <p:spPr>
          <a:xfrm>
            <a:off x="1774680" y="5065010"/>
            <a:ext cx="1342714" cy="32513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panose="020F0302020204030204"/>
              </a:rPr>
              <a:t>3.</a:t>
            </a:r>
          </a:p>
        </p:txBody>
      </p:sp>
    </p:spTree>
    <p:extLst>
      <p:ext uri="{BB962C8B-B14F-4D97-AF65-F5344CB8AC3E}">
        <p14:creationId xmlns:p14="http://schemas.microsoft.com/office/powerpoint/2010/main" val="441937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 picture containing satellite, transport&#10;&#10;Description automatically generated">
            <a:extLst>
              <a:ext uri="{FF2B5EF4-FFF2-40B4-BE49-F238E27FC236}">
                <a16:creationId xmlns:a16="http://schemas.microsoft.com/office/drawing/2014/main" id="{A364A0CE-0DB2-4373-31A2-E510823D6A4F}"/>
              </a:ext>
            </a:extLst>
          </p:cNvPr>
          <p:cNvPicPr>
            <a:picLocks noChangeAspect="1"/>
          </p:cNvPicPr>
          <p:nvPr/>
        </p:nvPicPr>
        <p:blipFill>
          <a:blip r:embed="rId3"/>
          <a:stretch>
            <a:fillRect/>
          </a:stretch>
        </p:blipFill>
        <p:spPr>
          <a:xfrm>
            <a:off x="7733211" y="681002"/>
            <a:ext cx="3515360" cy="1992376"/>
          </a:xfrm>
          <a:prstGeom prst="rect">
            <a:avLst/>
          </a:prstGeom>
        </p:spPr>
      </p:pic>
      <p:sp>
        <p:nvSpPr>
          <p:cNvPr id="4" name="Title 1">
            <a:extLst>
              <a:ext uri="{FF2B5EF4-FFF2-40B4-BE49-F238E27FC236}">
                <a16:creationId xmlns:a16="http://schemas.microsoft.com/office/drawing/2014/main" id="{D82FBFEB-4ECC-6AFA-DF25-F2EDC743C98C}"/>
              </a:ext>
            </a:extLst>
          </p:cNvPr>
          <p:cNvSpPr txBox="1">
            <a:spLocks/>
          </p:cNvSpPr>
          <p:nvPr/>
        </p:nvSpPr>
        <p:spPr>
          <a:xfrm>
            <a:off x="367892" y="714"/>
            <a:ext cx="11100516" cy="1284581"/>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Earth Observation Platforms and Sensors</a:t>
            </a:r>
            <a:endParaRPr lang="en-US" sz="4000" b="1">
              <a:solidFill>
                <a:srgbClr val="C55A11"/>
              </a:solidFill>
              <a:latin typeface="Century Gothic"/>
              <a:cs typeface="Calibri Light"/>
            </a:endParaRPr>
          </a:p>
        </p:txBody>
      </p:sp>
      <p:grpSp>
        <p:nvGrpSpPr>
          <p:cNvPr id="18" name="Group 17">
            <a:extLst>
              <a:ext uri="{FF2B5EF4-FFF2-40B4-BE49-F238E27FC236}">
                <a16:creationId xmlns:a16="http://schemas.microsoft.com/office/drawing/2014/main" id="{8490A216-26F3-E78C-8C65-2E694E1F5285}"/>
              </a:ext>
            </a:extLst>
          </p:cNvPr>
          <p:cNvGrpSpPr/>
          <p:nvPr/>
        </p:nvGrpSpPr>
        <p:grpSpPr>
          <a:xfrm>
            <a:off x="4791483" y="2108968"/>
            <a:ext cx="2744735" cy="2724415"/>
            <a:chOff x="4920890" y="1992795"/>
            <a:chExt cx="2547232" cy="2547671"/>
          </a:xfrm>
        </p:grpSpPr>
        <p:sp>
          <p:nvSpPr>
            <p:cNvPr id="17" name="Oval 16">
              <a:extLst>
                <a:ext uri="{FF2B5EF4-FFF2-40B4-BE49-F238E27FC236}">
                  <a16:creationId xmlns:a16="http://schemas.microsoft.com/office/drawing/2014/main" id="{6C4871C9-CAE2-51B5-5E62-DE55AA68805D}"/>
                </a:ext>
              </a:extLst>
            </p:cNvPr>
            <p:cNvSpPr/>
            <p:nvPr/>
          </p:nvSpPr>
          <p:spPr>
            <a:xfrm>
              <a:off x="5181907" y="2275220"/>
              <a:ext cx="2021840" cy="1991360"/>
            </a:xfrm>
            <a:prstGeom prst="ellipse">
              <a:avLst/>
            </a:prstGeom>
            <a:solidFill>
              <a:srgbClr val="A7C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Earth globe: Americas with solid fill">
              <a:extLst>
                <a:ext uri="{FF2B5EF4-FFF2-40B4-BE49-F238E27FC236}">
                  <a16:creationId xmlns:a16="http://schemas.microsoft.com/office/drawing/2014/main" id="{8E073179-B136-6262-702B-21CBDB9669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0890" y="1992795"/>
              <a:ext cx="2547232" cy="2547671"/>
            </a:xfrm>
            <a:prstGeom prst="rect">
              <a:avLst/>
            </a:prstGeom>
          </p:spPr>
        </p:pic>
      </p:grpSp>
      <p:pic>
        <p:nvPicPr>
          <p:cNvPr id="2" name="Picture 2" descr="A picture containing transport, satellite&#10;&#10;Description automatically generated">
            <a:extLst>
              <a:ext uri="{FF2B5EF4-FFF2-40B4-BE49-F238E27FC236}">
                <a16:creationId xmlns:a16="http://schemas.microsoft.com/office/drawing/2014/main" id="{B5ED2149-B8FB-55F2-791B-3BA72A1889D3}"/>
              </a:ext>
            </a:extLst>
          </p:cNvPr>
          <p:cNvPicPr>
            <a:picLocks noChangeAspect="1"/>
          </p:cNvPicPr>
          <p:nvPr/>
        </p:nvPicPr>
        <p:blipFill>
          <a:blip r:embed="rId6"/>
          <a:stretch>
            <a:fillRect/>
          </a:stretch>
        </p:blipFill>
        <p:spPr>
          <a:xfrm>
            <a:off x="515679" y="1587464"/>
            <a:ext cx="2743200" cy="1432513"/>
          </a:xfrm>
          <a:prstGeom prst="rect">
            <a:avLst/>
          </a:prstGeom>
        </p:spPr>
      </p:pic>
      <p:sp>
        <p:nvSpPr>
          <p:cNvPr id="7" name="TextBox 6">
            <a:extLst>
              <a:ext uri="{FF2B5EF4-FFF2-40B4-BE49-F238E27FC236}">
                <a16:creationId xmlns:a16="http://schemas.microsoft.com/office/drawing/2014/main" id="{B4F10797-D16F-E5C2-4CE3-7A0E511F593D}"/>
              </a:ext>
            </a:extLst>
          </p:cNvPr>
          <p:cNvSpPr txBox="1"/>
          <p:nvPr/>
        </p:nvSpPr>
        <p:spPr>
          <a:xfrm>
            <a:off x="776603" y="3012886"/>
            <a:ext cx="346192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a:solidFill>
                  <a:schemeClr val="tx1">
                    <a:lumMod val="75000"/>
                    <a:lumOff val="25000"/>
                  </a:schemeClr>
                </a:solidFill>
                <a:latin typeface="Century Gothic"/>
                <a:cs typeface="Calibri"/>
              </a:rPr>
              <a:t>International Space Station (ISS)- ECOSTRESS</a:t>
            </a:r>
          </a:p>
        </p:txBody>
      </p:sp>
      <p:pic>
        <p:nvPicPr>
          <p:cNvPr id="9" name="Picture 9" descr="A satellite in space&#10;&#10;Description automatically generated">
            <a:extLst>
              <a:ext uri="{FF2B5EF4-FFF2-40B4-BE49-F238E27FC236}">
                <a16:creationId xmlns:a16="http://schemas.microsoft.com/office/drawing/2014/main" id="{223CC52E-276E-CFFC-F8E9-BFF0B9DDBBD5}"/>
              </a:ext>
            </a:extLst>
          </p:cNvPr>
          <p:cNvPicPr>
            <a:picLocks noChangeAspect="1"/>
          </p:cNvPicPr>
          <p:nvPr/>
        </p:nvPicPr>
        <p:blipFill>
          <a:blip r:embed="rId7"/>
          <a:stretch>
            <a:fillRect/>
          </a:stretch>
        </p:blipFill>
        <p:spPr>
          <a:xfrm>
            <a:off x="1414334" y="4850588"/>
            <a:ext cx="2743200" cy="1543050"/>
          </a:xfrm>
          <a:prstGeom prst="rect">
            <a:avLst/>
          </a:prstGeom>
        </p:spPr>
      </p:pic>
      <p:sp>
        <p:nvSpPr>
          <p:cNvPr id="10" name="TextBox 9">
            <a:extLst>
              <a:ext uri="{FF2B5EF4-FFF2-40B4-BE49-F238E27FC236}">
                <a16:creationId xmlns:a16="http://schemas.microsoft.com/office/drawing/2014/main" id="{D5BDB902-DFE3-5B3C-B4A4-987E70F8C0D9}"/>
              </a:ext>
            </a:extLst>
          </p:cNvPr>
          <p:cNvSpPr txBox="1"/>
          <p:nvPr/>
        </p:nvSpPr>
        <p:spPr>
          <a:xfrm>
            <a:off x="2447146" y="5747130"/>
            <a:ext cx="305331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a:solidFill>
                  <a:schemeClr val="tx1">
                    <a:lumMod val="75000"/>
                    <a:lumOff val="25000"/>
                  </a:schemeClr>
                </a:solidFill>
                <a:latin typeface="Century Gothic"/>
                <a:cs typeface="Calibri"/>
              </a:rPr>
              <a:t>Landsat 7 ETM+ and Landsat 8 OLI &amp; TIRS</a:t>
            </a:r>
          </a:p>
        </p:txBody>
      </p:sp>
      <p:sp>
        <p:nvSpPr>
          <p:cNvPr id="11" name="TextBox 10">
            <a:extLst>
              <a:ext uri="{FF2B5EF4-FFF2-40B4-BE49-F238E27FC236}">
                <a16:creationId xmlns:a16="http://schemas.microsoft.com/office/drawing/2014/main" id="{01DEA91D-89F0-5586-1DB8-2DF62A430CF6}"/>
              </a:ext>
            </a:extLst>
          </p:cNvPr>
          <p:cNvSpPr txBox="1"/>
          <p:nvPr/>
        </p:nvSpPr>
        <p:spPr>
          <a:xfrm>
            <a:off x="7031906" y="2143196"/>
            <a:ext cx="346192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latin typeface="Century Gothic"/>
                <a:cs typeface="Calibri"/>
              </a:rPr>
              <a:t>Sentinel-2 MSI</a:t>
            </a:r>
          </a:p>
        </p:txBody>
      </p:sp>
      <p:sp>
        <p:nvSpPr>
          <p:cNvPr id="14" name="TextBox 13">
            <a:extLst>
              <a:ext uri="{FF2B5EF4-FFF2-40B4-BE49-F238E27FC236}">
                <a16:creationId xmlns:a16="http://schemas.microsoft.com/office/drawing/2014/main" id="{D60CA9A0-7D98-9B24-83D3-6A474B2B2629}"/>
              </a:ext>
            </a:extLst>
          </p:cNvPr>
          <p:cNvSpPr txBox="1"/>
          <p:nvPr/>
        </p:nvSpPr>
        <p:spPr>
          <a:xfrm>
            <a:off x="8034468" y="5253766"/>
            <a:ext cx="254507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solidFill>
                  <a:schemeClr val="tx1">
                    <a:lumMod val="75000"/>
                    <a:lumOff val="25000"/>
                  </a:schemeClr>
                </a:solidFill>
                <a:latin typeface="Century Gothic"/>
                <a:cs typeface="Calibri"/>
              </a:rPr>
              <a:t>LiDAR Aerial Survey</a:t>
            </a:r>
          </a:p>
        </p:txBody>
      </p:sp>
      <p:pic>
        <p:nvPicPr>
          <p:cNvPr id="6" name="Picture 14" descr="A picture containing satellite, transport&#10;&#10;Description automatically generated">
            <a:extLst>
              <a:ext uri="{FF2B5EF4-FFF2-40B4-BE49-F238E27FC236}">
                <a16:creationId xmlns:a16="http://schemas.microsoft.com/office/drawing/2014/main" id="{58530440-FF78-0477-9D7B-9B2CC0E34F64}"/>
              </a:ext>
            </a:extLst>
          </p:cNvPr>
          <p:cNvPicPr>
            <a:picLocks noChangeAspect="1"/>
          </p:cNvPicPr>
          <p:nvPr/>
        </p:nvPicPr>
        <p:blipFill>
          <a:blip r:embed="rId8"/>
          <a:stretch>
            <a:fillRect/>
          </a:stretch>
        </p:blipFill>
        <p:spPr>
          <a:xfrm>
            <a:off x="2987910" y="3584215"/>
            <a:ext cx="2743200" cy="2062163"/>
          </a:xfrm>
          <a:prstGeom prst="rect">
            <a:avLst/>
          </a:prstGeom>
        </p:spPr>
      </p:pic>
      <p:grpSp>
        <p:nvGrpSpPr>
          <p:cNvPr id="28" name="Group 27">
            <a:extLst>
              <a:ext uri="{FF2B5EF4-FFF2-40B4-BE49-F238E27FC236}">
                <a16:creationId xmlns:a16="http://schemas.microsoft.com/office/drawing/2014/main" id="{E508539D-C06B-BDAE-0948-BA6EA3796488}"/>
              </a:ext>
            </a:extLst>
          </p:cNvPr>
          <p:cNvGrpSpPr/>
          <p:nvPr/>
        </p:nvGrpSpPr>
        <p:grpSpPr>
          <a:xfrm>
            <a:off x="7868295" y="4053849"/>
            <a:ext cx="2671590" cy="1122894"/>
            <a:chOff x="4975952" y="5165901"/>
            <a:chExt cx="2671590" cy="1122894"/>
          </a:xfrm>
        </p:grpSpPr>
        <p:sp>
          <p:nvSpPr>
            <p:cNvPr id="24" name="Isosceles Triangle 23">
              <a:extLst>
                <a:ext uri="{FF2B5EF4-FFF2-40B4-BE49-F238E27FC236}">
                  <a16:creationId xmlns:a16="http://schemas.microsoft.com/office/drawing/2014/main" id="{3FBFF1AF-892E-7106-BB33-5E59A9CAB5E6}"/>
                </a:ext>
              </a:extLst>
            </p:cNvPr>
            <p:cNvSpPr/>
            <p:nvPr/>
          </p:nvSpPr>
          <p:spPr>
            <a:xfrm>
              <a:off x="7197686" y="5425807"/>
              <a:ext cx="449855" cy="39477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DF4BFDCB-06C3-2358-990E-3E3466DF70F4}"/>
                </a:ext>
              </a:extLst>
            </p:cNvPr>
            <p:cNvSpPr/>
            <p:nvPr/>
          </p:nvSpPr>
          <p:spPr>
            <a:xfrm>
              <a:off x="6022553" y="5425807"/>
              <a:ext cx="596747" cy="39477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11" descr="Landing with solid fill">
              <a:extLst>
                <a:ext uri="{FF2B5EF4-FFF2-40B4-BE49-F238E27FC236}">
                  <a16:creationId xmlns:a16="http://schemas.microsoft.com/office/drawing/2014/main" id="{4201E9A0-C1D7-CCBF-2390-B6A5F2DD48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820000">
              <a:off x="5809150" y="5165901"/>
              <a:ext cx="1038446" cy="891876"/>
            </a:xfrm>
            <a:prstGeom prst="rect">
              <a:avLst/>
            </a:prstGeom>
          </p:spPr>
        </p:pic>
        <p:sp>
          <p:nvSpPr>
            <p:cNvPr id="12" name="Parallelogram 11">
              <a:extLst>
                <a:ext uri="{FF2B5EF4-FFF2-40B4-BE49-F238E27FC236}">
                  <a16:creationId xmlns:a16="http://schemas.microsoft.com/office/drawing/2014/main" id="{A6EC88F0-CB5D-D0AE-7686-BEAAD1CCEA9A}"/>
                </a:ext>
              </a:extLst>
            </p:cNvPr>
            <p:cNvSpPr/>
            <p:nvPr/>
          </p:nvSpPr>
          <p:spPr>
            <a:xfrm>
              <a:off x="4975952" y="5820579"/>
              <a:ext cx="2671590" cy="468216"/>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73CB5A63-4A42-B638-523F-4FEDB8D43508}"/>
                </a:ext>
              </a:extLst>
            </p:cNvPr>
            <p:cNvSpPr/>
            <p:nvPr/>
          </p:nvSpPr>
          <p:spPr>
            <a:xfrm>
              <a:off x="5086120" y="5517614"/>
              <a:ext cx="670192" cy="3029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47230900-90C2-2706-A332-22519EBFBAE1}"/>
                </a:ext>
              </a:extLst>
            </p:cNvPr>
            <p:cNvSpPr/>
            <p:nvPr/>
          </p:nvSpPr>
          <p:spPr>
            <a:xfrm>
              <a:off x="5361541" y="5511347"/>
              <a:ext cx="862987" cy="3213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CEE30AE7-31AD-DECD-C01A-BA476A5929F3}"/>
                </a:ext>
              </a:extLst>
            </p:cNvPr>
            <p:cNvSpPr/>
            <p:nvPr/>
          </p:nvSpPr>
          <p:spPr>
            <a:xfrm>
              <a:off x="6426504" y="5352361"/>
              <a:ext cx="1037421" cy="46821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10E17EEA-6EF4-AD36-3983-6743AE164085}"/>
                </a:ext>
              </a:extLst>
            </p:cNvPr>
            <p:cNvSpPr/>
            <p:nvPr/>
          </p:nvSpPr>
          <p:spPr>
            <a:xfrm>
              <a:off x="5205468" y="5903205"/>
              <a:ext cx="1386290" cy="275421"/>
            </a:xfrm>
            <a:prstGeom prst="parallelogram">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D7DD08D3-7D44-EEFC-035E-DF096E34AEFE}"/>
                </a:ext>
              </a:extLst>
            </p:cNvPr>
            <p:cNvSpPr/>
            <p:nvPr/>
          </p:nvSpPr>
          <p:spPr>
            <a:xfrm>
              <a:off x="6334922" y="5628102"/>
              <a:ext cx="339461" cy="550521"/>
            </a:xfrm>
            <a:prstGeom prst="triangle">
              <a:avLst/>
            </a:prstGeom>
            <a:solidFill>
              <a:srgbClr val="F4B18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DC516A50-F0A3-3343-99EE-76E2353E9B7E}"/>
              </a:ext>
            </a:extLst>
          </p:cNvPr>
          <p:cNvSpPr txBox="1"/>
          <p:nvPr/>
        </p:nvSpPr>
        <p:spPr>
          <a:xfrm>
            <a:off x="4927552" y="6397452"/>
            <a:ext cx="718511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chemeClr val="tx1">
                    <a:lumMod val="75000"/>
                    <a:lumOff val="25000"/>
                  </a:schemeClr>
                </a:solidFill>
                <a:latin typeface="Century Gothic"/>
              </a:rPr>
              <a:t>Satellite Image Credits: NASA, ESA	</a:t>
            </a:r>
          </a:p>
        </p:txBody>
      </p:sp>
    </p:spTree>
    <p:extLst>
      <p:ext uri="{BB962C8B-B14F-4D97-AF65-F5344CB8AC3E}">
        <p14:creationId xmlns:p14="http://schemas.microsoft.com/office/powerpoint/2010/main" val="40991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 name="Picture 36" descr="Map&#10;&#10;Description automatically generated">
            <a:extLst>
              <a:ext uri="{FF2B5EF4-FFF2-40B4-BE49-F238E27FC236}">
                <a16:creationId xmlns:a16="http://schemas.microsoft.com/office/drawing/2014/main" id="{B2213761-F873-572B-5B3F-D6B922089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59" y="1065297"/>
            <a:ext cx="6529249" cy="4896937"/>
          </a:xfrm>
          <a:prstGeom prst="rect">
            <a:avLst/>
          </a:prstGeom>
        </p:spPr>
      </p:pic>
      <p:sp>
        <p:nvSpPr>
          <p:cNvPr id="2" name="TextBox 1">
            <a:extLst>
              <a:ext uri="{FF2B5EF4-FFF2-40B4-BE49-F238E27FC236}">
                <a16:creationId xmlns:a16="http://schemas.microsoft.com/office/drawing/2014/main" id="{766B4317-7111-7D5E-B7F2-D4C8817CBAA8}"/>
              </a:ext>
            </a:extLst>
          </p:cNvPr>
          <p:cNvSpPr txBox="1"/>
          <p:nvPr/>
        </p:nvSpPr>
        <p:spPr>
          <a:xfrm>
            <a:off x="482321" y="241160"/>
            <a:ext cx="11937442" cy="707886"/>
          </a:xfrm>
          <a:prstGeom prst="rect">
            <a:avLst/>
          </a:prstGeom>
          <a:noFill/>
        </p:spPr>
        <p:txBody>
          <a:bodyPr wrap="square" rtlCol="0">
            <a:spAutoFit/>
          </a:bodyPr>
          <a:lstStyle/>
          <a:p>
            <a:r>
              <a:rPr lang="en-US" sz="4000" b="1">
                <a:solidFill>
                  <a:srgbClr val="C13E2D"/>
                </a:solidFill>
                <a:latin typeface="Century Gothic" panose="020B0502020202020204" pitchFamily="34" charset="0"/>
              </a:rPr>
              <a:t>Data Processing: Elevation, Slope, and Aspect</a:t>
            </a:r>
          </a:p>
        </p:txBody>
      </p:sp>
      <p:cxnSp>
        <p:nvCxnSpPr>
          <p:cNvPr id="8" name="Straight Arrow Connector 7">
            <a:extLst>
              <a:ext uri="{FF2B5EF4-FFF2-40B4-BE49-F238E27FC236}">
                <a16:creationId xmlns:a16="http://schemas.microsoft.com/office/drawing/2014/main" id="{685D05C6-1A28-333F-F482-786E7B4290DC}"/>
              </a:ext>
            </a:extLst>
          </p:cNvPr>
          <p:cNvCxnSpPr>
            <a:cxnSpLocks/>
          </p:cNvCxnSpPr>
          <p:nvPr/>
        </p:nvCxnSpPr>
        <p:spPr>
          <a:xfrm flipV="1">
            <a:off x="6019280" y="2315954"/>
            <a:ext cx="1134233" cy="516495"/>
          </a:xfrm>
          <a:prstGeom prst="straightConnector1">
            <a:avLst/>
          </a:prstGeom>
          <a:ln>
            <a:solidFill>
              <a:srgbClr val="ED7D3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78121A4-8547-721E-6B63-BAAFD6D2F570}"/>
              </a:ext>
            </a:extLst>
          </p:cNvPr>
          <p:cNvCxnSpPr/>
          <p:nvPr/>
        </p:nvCxnSpPr>
        <p:spPr>
          <a:xfrm>
            <a:off x="6054934" y="4357380"/>
            <a:ext cx="1060401" cy="610554"/>
          </a:xfrm>
          <a:prstGeom prst="straightConnector1">
            <a:avLst/>
          </a:prstGeom>
          <a:ln>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53AAB1E-E077-B54D-989B-AFF655A93361}"/>
              </a:ext>
            </a:extLst>
          </p:cNvPr>
          <p:cNvSpPr/>
          <p:nvPr/>
        </p:nvSpPr>
        <p:spPr>
          <a:xfrm>
            <a:off x="3721833" y="1469476"/>
            <a:ext cx="1567543" cy="904352"/>
          </a:xfrm>
          <a:prstGeom prst="roundRect">
            <a:avLst/>
          </a:prstGeom>
          <a:solidFill>
            <a:schemeClr val="accent2">
              <a:lumMod val="20000"/>
              <a:lumOff val="80000"/>
            </a:schemeClr>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13E2D"/>
                </a:solidFill>
                <a:latin typeface="Century Gothic" panose="020B0502020202020204" pitchFamily="34" charset="0"/>
              </a:rPr>
              <a:t>Digital Elevation Model (DEM)</a:t>
            </a:r>
          </a:p>
        </p:txBody>
      </p:sp>
      <p:sp>
        <p:nvSpPr>
          <p:cNvPr id="13" name="Rectangle: Rounded Corners 12">
            <a:extLst>
              <a:ext uri="{FF2B5EF4-FFF2-40B4-BE49-F238E27FC236}">
                <a16:creationId xmlns:a16="http://schemas.microsoft.com/office/drawing/2014/main" id="{0C595E2D-156D-FAE0-1F1F-8E8713E20BC2}"/>
              </a:ext>
            </a:extLst>
          </p:cNvPr>
          <p:cNvSpPr/>
          <p:nvPr/>
        </p:nvSpPr>
        <p:spPr>
          <a:xfrm>
            <a:off x="7298751" y="1203386"/>
            <a:ext cx="834013" cy="311499"/>
          </a:xfrm>
          <a:prstGeom prst="roundRect">
            <a:avLst/>
          </a:prstGeom>
          <a:solidFill>
            <a:schemeClr val="accent2">
              <a:lumMod val="20000"/>
              <a:lumOff val="80000"/>
            </a:schemeClr>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C13E2D"/>
                </a:solidFill>
                <a:latin typeface="Century Gothic" panose="020B0502020202020204" pitchFamily="34" charset="0"/>
              </a:rPr>
              <a:t>Aspect</a:t>
            </a:r>
          </a:p>
        </p:txBody>
      </p:sp>
      <p:sp>
        <p:nvSpPr>
          <p:cNvPr id="15" name="Rectangle: Rounded Corners 14">
            <a:extLst>
              <a:ext uri="{FF2B5EF4-FFF2-40B4-BE49-F238E27FC236}">
                <a16:creationId xmlns:a16="http://schemas.microsoft.com/office/drawing/2014/main" id="{B6B30C39-4585-F151-F622-A09566CA22CC}"/>
              </a:ext>
            </a:extLst>
          </p:cNvPr>
          <p:cNvSpPr/>
          <p:nvPr/>
        </p:nvSpPr>
        <p:spPr>
          <a:xfrm>
            <a:off x="1485989" y="4619616"/>
            <a:ext cx="899307" cy="1206958"/>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B4FDDA2-A63B-9CFA-9B53-118FB6C79AA1}"/>
              </a:ext>
            </a:extLst>
          </p:cNvPr>
          <p:cNvPicPr>
            <a:picLocks noChangeAspect="1"/>
          </p:cNvPicPr>
          <p:nvPr/>
        </p:nvPicPr>
        <p:blipFill>
          <a:blip r:embed="rId4"/>
          <a:stretch>
            <a:fillRect/>
          </a:stretch>
        </p:blipFill>
        <p:spPr>
          <a:xfrm>
            <a:off x="1604022" y="5071853"/>
            <a:ext cx="329203" cy="703298"/>
          </a:xfrm>
          <a:prstGeom prst="rect">
            <a:avLst/>
          </a:prstGeom>
        </p:spPr>
      </p:pic>
      <p:sp>
        <p:nvSpPr>
          <p:cNvPr id="20" name="TextBox 19">
            <a:extLst>
              <a:ext uri="{FF2B5EF4-FFF2-40B4-BE49-F238E27FC236}">
                <a16:creationId xmlns:a16="http://schemas.microsoft.com/office/drawing/2014/main" id="{47DA04B0-1ED5-9E8E-F68C-D22881EF1E69}"/>
              </a:ext>
            </a:extLst>
          </p:cNvPr>
          <p:cNvSpPr txBox="1"/>
          <p:nvPr/>
        </p:nvSpPr>
        <p:spPr>
          <a:xfrm>
            <a:off x="1868000" y="5038781"/>
            <a:ext cx="1080092" cy="769441"/>
          </a:xfrm>
          <a:prstGeom prst="rect">
            <a:avLst/>
          </a:prstGeom>
          <a:noFill/>
        </p:spPr>
        <p:txBody>
          <a:bodyPr wrap="square" rtlCol="0">
            <a:spAutoFit/>
          </a:bodyPr>
          <a:lstStyle/>
          <a:p>
            <a:r>
              <a:rPr lang="en-US" sz="1100" dirty="0">
                <a:solidFill>
                  <a:srgbClr val="C13E2D"/>
                </a:solidFill>
                <a:latin typeface="Century Gothic" panose="020B0502020202020204" pitchFamily="34" charset="0"/>
              </a:rPr>
              <a:t>2577</a:t>
            </a:r>
          </a:p>
          <a:p>
            <a:endParaRPr lang="en-US" sz="1100" dirty="0">
              <a:solidFill>
                <a:srgbClr val="C13E2D"/>
              </a:solidFill>
              <a:latin typeface="Century Gothic" panose="020B0502020202020204" pitchFamily="34" charset="0"/>
            </a:endParaRPr>
          </a:p>
          <a:p>
            <a:endParaRPr lang="en-US" sz="1100" dirty="0">
              <a:solidFill>
                <a:srgbClr val="C13E2D"/>
              </a:solidFill>
              <a:latin typeface="Century Gothic" panose="020B0502020202020204" pitchFamily="34" charset="0"/>
            </a:endParaRPr>
          </a:p>
          <a:p>
            <a:r>
              <a:rPr lang="en-US" sz="1100" dirty="0">
                <a:solidFill>
                  <a:srgbClr val="C13E2D"/>
                </a:solidFill>
                <a:latin typeface="Century Gothic" panose="020B0502020202020204" pitchFamily="34" charset="0"/>
              </a:rPr>
              <a:t>-20</a:t>
            </a:r>
          </a:p>
        </p:txBody>
      </p:sp>
      <p:sp>
        <p:nvSpPr>
          <p:cNvPr id="48" name="TextBox 47">
            <a:extLst>
              <a:ext uri="{FF2B5EF4-FFF2-40B4-BE49-F238E27FC236}">
                <a16:creationId xmlns:a16="http://schemas.microsoft.com/office/drawing/2014/main" id="{09BB20A8-36AA-B5B8-DB71-76B858EE3EAB}"/>
              </a:ext>
            </a:extLst>
          </p:cNvPr>
          <p:cNvSpPr txBox="1"/>
          <p:nvPr/>
        </p:nvSpPr>
        <p:spPr>
          <a:xfrm>
            <a:off x="1485989" y="4619616"/>
            <a:ext cx="922057" cy="461665"/>
          </a:xfrm>
          <a:prstGeom prst="rect">
            <a:avLst/>
          </a:prstGeom>
          <a:noFill/>
        </p:spPr>
        <p:txBody>
          <a:bodyPr wrap="square" rtlCol="0">
            <a:spAutoFit/>
          </a:bodyPr>
          <a:lstStyle/>
          <a:p>
            <a:r>
              <a:rPr lang="en-US" sz="1200" dirty="0">
                <a:solidFill>
                  <a:srgbClr val="C13E2D"/>
                </a:solidFill>
                <a:latin typeface="Century Gothic" panose="020B0502020202020204" pitchFamily="34" charset="0"/>
              </a:rPr>
              <a:t>Elevation (ft)</a:t>
            </a:r>
          </a:p>
        </p:txBody>
      </p:sp>
      <p:grpSp>
        <p:nvGrpSpPr>
          <p:cNvPr id="50" name="Group 49">
            <a:extLst>
              <a:ext uri="{FF2B5EF4-FFF2-40B4-BE49-F238E27FC236}">
                <a16:creationId xmlns:a16="http://schemas.microsoft.com/office/drawing/2014/main" id="{86E77461-CDDF-C085-D3D0-D48C5D8F6F78}"/>
              </a:ext>
            </a:extLst>
          </p:cNvPr>
          <p:cNvGrpSpPr/>
          <p:nvPr/>
        </p:nvGrpSpPr>
        <p:grpSpPr>
          <a:xfrm>
            <a:off x="2417954" y="4931596"/>
            <a:ext cx="372103" cy="678134"/>
            <a:chOff x="5250623" y="4566224"/>
            <a:chExt cx="656409" cy="1094163"/>
          </a:xfrm>
        </p:grpSpPr>
        <p:pic>
          <p:nvPicPr>
            <p:cNvPr id="51" name="Graphic 50" descr="Direction outline">
              <a:extLst>
                <a:ext uri="{FF2B5EF4-FFF2-40B4-BE49-F238E27FC236}">
                  <a16:creationId xmlns:a16="http://schemas.microsoft.com/office/drawing/2014/main" id="{DB408AF8-6BF4-1CF4-4638-4B510DD0B9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272843" y="5026197"/>
              <a:ext cx="611970" cy="656409"/>
            </a:xfrm>
            <a:prstGeom prst="rect">
              <a:avLst/>
            </a:prstGeom>
          </p:spPr>
        </p:pic>
        <p:sp>
          <p:nvSpPr>
            <p:cNvPr id="52" name="TextBox 3">
              <a:extLst>
                <a:ext uri="{FF2B5EF4-FFF2-40B4-BE49-F238E27FC236}">
                  <a16:creationId xmlns:a16="http://schemas.microsoft.com/office/drawing/2014/main" id="{39D36651-F95C-6142-4A65-F25FE0AA8B42}"/>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54" name="Group 53">
            <a:extLst>
              <a:ext uri="{FF2B5EF4-FFF2-40B4-BE49-F238E27FC236}">
                <a16:creationId xmlns:a16="http://schemas.microsoft.com/office/drawing/2014/main" id="{F873E540-C534-0E77-3167-5AF415E46575}"/>
              </a:ext>
            </a:extLst>
          </p:cNvPr>
          <p:cNvGrpSpPr/>
          <p:nvPr/>
        </p:nvGrpSpPr>
        <p:grpSpPr>
          <a:xfrm>
            <a:off x="2387144" y="5552416"/>
            <a:ext cx="1930218" cy="278148"/>
            <a:chOff x="7930617" y="5128154"/>
            <a:chExt cx="1930218" cy="278148"/>
          </a:xfrm>
        </p:grpSpPr>
        <p:grpSp>
          <p:nvGrpSpPr>
            <p:cNvPr id="61" name="Group 60">
              <a:extLst>
                <a:ext uri="{FF2B5EF4-FFF2-40B4-BE49-F238E27FC236}">
                  <a16:creationId xmlns:a16="http://schemas.microsoft.com/office/drawing/2014/main" id="{1E12E58B-AB71-D92F-8125-D2BBC8E6D12E}"/>
                </a:ext>
              </a:extLst>
            </p:cNvPr>
            <p:cNvGrpSpPr/>
            <p:nvPr/>
          </p:nvGrpSpPr>
          <p:grpSpPr>
            <a:xfrm>
              <a:off x="8042508" y="5312329"/>
              <a:ext cx="1309417" cy="93973"/>
              <a:chOff x="8042508" y="5312329"/>
              <a:chExt cx="1309417" cy="93973"/>
            </a:xfrm>
          </p:grpSpPr>
          <p:grpSp>
            <p:nvGrpSpPr>
              <p:cNvPr id="1029" name="Group 1028">
                <a:extLst>
                  <a:ext uri="{FF2B5EF4-FFF2-40B4-BE49-F238E27FC236}">
                    <a16:creationId xmlns:a16="http://schemas.microsoft.com/office/drawing/2014/main" id="{78655A45-D5F3-F9F8-5829-0496C2B394A2}"/>
                  </a:ext>
                </a:extLst>
              </p:cNvPr>
              <p:cNvGrpSpPr/>
              <p:nvPr/>
            </p:nvGrpSpPr>
            <p:grpSpPr>
              <a:xfrm>
                <a:off x="8042508" y="5320186"/>
                <a:ext cx="1309417" cy="86116"/>
                <a:chOff x="8042508" y="5320186"/>
                <a:chExt cx="1309417" cy="86116"/>
              </a:xfrm>
            </p:grpSpPr>
            <p:cxnSp>
              <p:nvCxnSpPr>
                <p:cNvPr id="1031" name="Straight Arrow Connector 1030">
                  <a:extLst>
                    <a:ext uri="{FF2B5EF4-FFF2-40B4-BE49-F238E27FC236}">
                      <a16:creationId xmlns:a16="http://schemas.microsoft.com/office/drawing/2014/main" id="{0ECD25FC-56D1-F25D-C3DE-7C5EB13C802C}"/>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Arrow Connector 1031">
                  <a:extLst>
                    <a:ext uri="{FF2B5EF4-FFF2-40B4-BE49-F238E27FC236}">
                      <a16:creationId xmlns:a16="http://schemas.microsoft.com/office/drawing/2014/main" id="{B63D1DC9-E9D8-5E59-21F4-EFF4A7DAA242}"/>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Arrow Connector 1032">
                  <a:extLst>
                    <a:ext uri="{FF2B5EF4-FFF2-40B4-BE49-F238E27FC236}">
                      <a16:creationId xmlns:a16="http://schemas.microsoft.com/office/drawing/2014/main" id="{4CB33C1A-A431-155D-9F74-430FD3DA15AA}"/>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Straight Arrow Connector 1033">
                  <a:extLst>
                    <a:ext uri="{FF2B5EF4-FFF2-40B4-BE49-F238E27FC236}">
                      <a16:creationId xmlns:a16="http://schemas.microsoft.com/office/drawing/2014/main" id="{85DCF14C-9C16-0C5D-ECE9-FA75052E50A4}"/>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30" name="Straight Arrow Connector 1029">
                <a:extLst>
                  <a:ext uri="{FF2B5EF4-FFF2-40B4-BE49-F238E27FC236}">
                    <a16:creationId xmlns:a16="http://schemas.microsoft.com/office/drawing/2014/main" id="{AF1FBCAD-688C-A19F-0661-50950FA3558E}"/>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TextBox 3">
              <a:extLst>
                <a:ext uri="{FF2B5EF4-FFF2-40B4-BE49-F238E27FC236}">
                  <a16:creationId xmlns:a16="http://schemas.microsoft.com/office/drawing/2014/main" id="{73B08BEE-835D-9D57-9C36-ABEB032C2728}"/>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1024" name="TextBox 4">
              <a:extLst>
                <a:ext uri="{FF2B5EF4-FFF2-40B4-BE49-F238E27FC236}">
                  <a16:creationId xmlns:a16="http://schemas.microsoft.com/office/drawing/2014/main" id="{72507F99-CADE-B659-FEC9-F5767DE150F7}"/>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2.5</a:t>
              </a:r>
            </a:p>
          </p:txBody>
        </p:sp>
        <p:sp>
          <p:nvSpPr>
            <p:cNvPr id="1025" name="TextBox 5">
              <a:extLst>
                <a:ext uri="{FF2B5EF4-FFF2-40B4-BE49-F238E27FC236}">
                  <a16:creationId xmlns:a16="http://schemas.microsoft.com/office/drawing/2014/main" id="{71308C39-DEB4-24DA-A8C7-47B374F0AD46}"/>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a:t>
              </a:r>
            </a:p>
          </p:txBody>
        </p:sp>
        <p:sp>
          <p:nvSpPr>
            <p:cNvPr id="1027" name="TextBox 6">
              <a:extLst>
                <a:ext uri="{FF2B5EF4-FFF2-40B4-BE49-F238E27FC236}">
                  <a16:creationId xmlns:a16="http://schemas.microsoft.com/office/drawing/2014/main" id="{8E4025A7-FB4A-F5E7-1FA3-7F4B5732781F}"/>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10 Miles</a:t>
              </a:r>
            </a:p>
          </p:txBody>
        </p:sp>
      </p:grpSp>
      <p:sp>
        <p:nvSpPr>
          <p:cNvPr id="1041" name="Text Placeholder 5">
            <a:extLst>
              <a:ext uri="{FF2B5EF4-FFF2-40B4-BE49-F238E27FC236}">
                <a16:creationId xmlns:a16="http://schemas.microsoft.com/office/drawing/2014/main" id="{893DC882-1D26-6C49-DDB9-21CF652C58E0}"/>
              </a:ext>
            </a:extLst>
          </p:cNvPr>
          <p:cNvSpPr txBox="1">
            <a:spLocks/>
          </p:cNvSpPr>
          <p:nvPr/>
        </p:nvSpPr>
        <p:spPr>
          <a:xfrm>
            <a:off x="10387920" y="2595288"/>
            <a:ext cx="1362606" cy="328726"/>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South</a:t>
            </a:r>
          </a:p>
          <a:p>
            <a:pPr>
              <a:lnSpc>
                <a:spcPct val="100000"/>
              </a:lnSpc>
              <a:spcBef>
                <a:spcPts val="0"/>
              </a:spcBef>
              <a:spcAft>
                <a:spcPts val="600"/>
              </a:spcAft>
            </a:pPr>
            <a:endParaRPr lang="en-US" sz="1400">
              <a:solidFill>
                <a:schemeClr val="tx1">
                  <a:lumMod val="75000"/>
                  <a:lumOff val="25000"/>
                </a:schemeClr>
              </a:solidFill>
              <a:latin typeface="Century Gothic"/>
            </a:endParaRPr>
          </a:p>
        </p:txBody>
      </p:sp>
      <p:sp>
        <p:nvSpPr>
          <p:cNvPr id="1045" name="Rectangle 1044">
            <a:extLst>
              <a:ext uri="{FF2B5EF4-FFF2-40B4-BE49-F238E27FC236}">
                <a16:creationId xmlns:a16="http://schemas.microsoft.com/office/drawing/2014/main" id="{D1CC11F9-7068-3E75-43B9-D036C63BAB07}"/>
              </a:ext>
            </a:extLst>
          </p:cNvPr>
          <p:cNvSpPr/>
          <p:nvPr/>
        </p:nvSpPr>
        <p:spPr>
          <a:xfrm>
            <a:off x="9847638" y="3575307"/>
            <a:ext cx="705626" cy="578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Rounded Corners 1045">
            <a:extLst>
              <a:ext uri="{FF2B5EF4-FFF2-40B4-BE49-F238E27FC236}">
                <a16:creationId xmlns:a16="http://schemas.microsoft.com/office/drawing/2014/main" id="{AC4166B2-130C-AC20-9E81-4872D78454CC}"/>
              </a:ext>
            </a:extLst>
          </p:cNvPr>
          <p:cNvSpPr/>
          <p:nvPr/>
        </p:nvSpPr>
        <p:spPr>
          <a:xfrm>
            <a:off x="7073410" y="3812160"/>
            <a:ext cx="1040174" cy="466634"/>
          </a:xfrm>
          <a:prstGeom prst="roundRect">
            <a:avLst/>
          </a:prstGeom>
          <a:solidFill>
            <a:schemeClr val="accent2">
              <a:lumMod val="20000"/>
              <a:lumOff val="80000"/>
            </a:schemeClr>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rgbClr val="C13E2D"/>
                </a:solidFill>
                <a:latin typeface="Century Gothic"/>
              </a:rPr>
              <a:t>Slope (Degrees)</a:t>
            </a:r>
            <a:endParaRPr lang="en-US" sz="1200" dirty="0">
              <a:solidFill>
                <a:srgbClr val="C13E2D"/>
              </a:solidFill>
              <a:latin typeface="Century Gothic" panose="020B0502020202020204" pitchFamily="34" charset="0"/>
            </a:endParaRPr>
          </a:p>
        </p:txBody>
      </p:sp>
      <p:sp>
        <p:nvSpPr>
          <p:cNvPr id="1048" name="TextBox 1047">
            <a:extLst>
              <a:ext uri="{FF2B5EF4-FFF2-40B4-BE49-F238E27FC236}">
                <a16:creationId xmlns:a16="http://schemas.microsoft.com/office/drawing/2014/main" id="{52CB3ED2-130C-7924-752A-C6A8A91EF4F2}"/>
              </a:ext>
            </a:extLst>
          </p:cNvPr>
          <p:cNvSpPr txBox="1"/>
          <p:nvPr/>
        </p:nvSpPr>
        <p:spPr>
          <a:xfrm>
            <a:off x="3104707" y="3244334"/>
            <a:ext cx="6209414" cy="369332"/>
          </a:xfrm>
          <a:prstGeom prst="rect">
            <a:avLst/>
          </a:prstGeom>
          <a:noFill/>
        </p:spPr>
        <p:txBody>
          <a:bodyPr wrap="square">
            <a:spAutoFit/>
          </a:bodyPr>
          <a:lstStyle/>
          <a:p>
            <a:r>
              <a:rPr lang="en-US"/>
              <a:t> </a:t>
            </a:r>
          </a:p>
        </p:txBody>
      </p:sp>
      <p:sp>
        <p:nvSpPr>
          <p:cNvPr id="1054" name="TextBox 1053">
            <a:extLst>
              <a:ext uri="{FF2B5EF4-FFF2-40B4-BE49-F238E27FC236}">
                <a16:creationId xmlns:a16="http://schemas.microsoft.com/office/drawing/2014/main" id="{79E8C558-E48C-2288-137F-A181CF1D1F4C}"/>
              </a:ext>
            </a:extLst>
          </p:cNvPr>
          <p:cNvSpPr txBox="1"/>
          <p:nvPr/>
        </p:nvSpPr>
        <p:spPr>
          <a:xfrm>
            <a:off x="1379359" y="5889907"/>
            <a:ext cx="4428008" cy="769441"/>
          </a:xfrm>
          <a:prstGeom prst="rect">
            <a:avLst/>
          </a:prstGeom>
          <a:noFill/>
        </p:spPr>
        <p:txBody>
          <a:bodyPr wrap="square" lIns="91440" tIns="45720" rIns="91440" bIns="45720" anchor="t">
            <a:spAutoFit/>
          </a:bodyPr>
          <a:lstStyle/>
          <a:p>
            <a:r>
              <a:rPr lang="en-US" sz="1100">
                <a:solidFill>
                  <a:schemeClr val="tx1">
                    <a:lumMod val="75000"/>
                    <a:lumOff val="25000"/>
                  </a:schemeClr>
                </a:solidFill>
                <a:latin typeface="Century Gothic"/>
                <a:ea typeface="+mn-lt"/>
                <a:cs typeface="+mn-lt"/>
              </a:rPr>
              <a:t>Sources: Esri, HERE, Garmin, </a:t>
            </a:r>
            <a:r>
              <a:rPr lang="en-US" sz="1100" err="1">
                <a:solidFill>
                  <a:schemeClr val="tx1">
                    <a:lumMod val="75000"/>
                    <a:lumOff val="25000"/>
                  </a:schemeClr>
                </a:solidFill>
                <a:latin typeface="Century Gothic"/>
                <a:ea typeface="+mn-lt"/>
                <a:cs typeface="+mn-lt"/>
              </a:rPr>
              <a:t>Intermap</a:t>
            </a:r>
            <a:r>
              <a:rPr lang="en-US" sz="1100">
                <a:solidFill>
                  <a:schemeClr val="tx1">
                    <a:lumMod val="75000"/>
                    <a:lumOff val="25000"/>
                  </a:schemeClr>
                </a:solidFill>
                <a:latin typeface="Century Gothic"/>
                <a:ea typeface="+mn-lt"/>
                <a:cs typeface="+mn-lt"/>
              </a:rPr>
              <a:t>, INCREMENT P, GEBCO, USGS, FAO, NPS, NRCAN, GeoBase, IGN, </a:t>
            </a:r>
            <a:r>
              <a:rPr lang="en-US" sz="1100" err="1">
                <a:solidFill>
                  <a:schemeClr val="tx1">
                    <a:lumMod val="75000"/>
                    <a:lumOff val="25000"/>
                  </a:schemeClr>
                </a:solidFill>
                <a:latin typeface="Century Gothic"/>
                <a:ea typeface="+mn-lt"/>
                <a:cs typeface="+mn-lt"/>
              </a:rPr>
              <a:t>Kadaster</a:t>
            </a:r>
            <a:r>
              <a:rPr lang="en-US" sz="1100">
                <a:solidFill>
                  <a:schemeClr val="tx1">
                    <a:lumMod val="75000"/>
                    <a:lumOff val="25000"/>
                  </a:schemeClr>
                </a:solidFill>
                <a:latin typeface="Century Gothic"/>
                <a:ea typeface="+mn-lt"/>
                <a:cs typeface="+mn-lt"/>
              </a:rPr>
              <a:t> NL, Ordnance Survey, Esri Japan, METI, Esri China (Hong Kong), © OpenStreetMap contributors, GIS User Community</a:t>
            </a:r>
            <a:endParaRPr lang="en-US" sz="1100">
              <a:solidFill>
                <a:schemeClr val="tx1">
                  <a:lumMod val="75000"/>
                  <a:lumOff val="25000"/>
                </a:schemeClr>
              </a:solidFill>
              <a:latin typeface="Century Gothic"/>
            </a:endParaRPr>
          </a:p>
        </p:txBody>
      </p:sp>
      <p:grpSp>
        <p:nvGrpSpPr>
          <p:cNvPr id="25" name="Group 24">
            <a:extLst>
              <a:ext uri="{FF2B5EF4-FFF2-40B4-BE49-F238E27FC236}">
                <a16:creationId xmlns:a16="http://schemas.microsoft.com/office/drawing/2014/main" id="{33CCE9A2-0650-21C1-DCB4-BA65C724EB39}"/>
              </a:ext>
            </a:extLst>
          </p:cNvPr>
          <p:cNvGrpSpPr/>
          <p:nvPr/>
        </p:nvGrpSpPr>
        <p:grpSpPr>
          <a:xfrm>
            <a:off x="10011850" y="1330558"/>
            <a:ext cx="1654248" cy="2319341"/>
            <a:chOff x="10011850" y="1330558"/>
            <a:chExt cx="1654248" cy="2319341"/>
          </a:xfrm>
        </p:grpSpPr>
        <p:sp>
          <p:nvSpPr>
            <p:cNvPr id="1036" name="Text Placeholder 5">
              <a:extLst>
                <a:ext uri="{FF2B5EF4-FFF2-40B4-BE49-F238E27FC236}">
                  <a16:creationId xmlns:a16="http://schemas.microsoft.com/office/drawing/2014/main" id="{A0862735-7786-8FC8-6AD2-E6B5226DEE20}"/>
                </a:ext>
              </a:extLst>
            </p:cNvPr>
            <p:cNvSpPr txBox="1">
              <a:spLocks/>
            </p:cNvSpPr>
            <p:nvPr/>
          </p:nvSpPr>
          <p:spPr>
            <a:xfrm>
              <a:off x="10386496" y="1330558"/>
              <a:ext cx="594962" cy="27228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dirty="0">
                  <a:solidFill>
                    <a:schemeClr val="tx1">
                      <a:lumMod val="75000"/>
                      <a:lumOff val="25000"/>
                    </a:schemeClr>
                  </a:solidFill>
                  <a:latin typeface="Century Gothic"/>
                </a:rPr>
                <a:t>Flat</a:t>
              </a:r>
            </a:p>
            <a:p>
              <a:pPr>
                <a:lnSpc>
                  <a:spcPct val="100000"/>
                </a:lnSpc>
                <a:spcBef>
                  <a:spcPts val="0"/>
                </a:spcBef>
                <a:spcAft>
                  <a:spcPts val="600"/>
                </a:spcAft>
              </a:pPr>
              <a:endParaRPr lang="en-US" sz="1400" dirty="0">
                <a:solidFill>
                  <a:schemeClr val="tx1">
                    <a:lumMod val="75000"/>
                    <a:lumOff val="25000"/>
                  </a:schemeClr>
                </a:solidFill>
                <a:latin typeface="Century Gothic"/>
              </a:endParaRPr>
            </a:p>
          </p:txBody>
        </p:sp>
        <p:sp>
          <p:nvSpPr>
            <p:cNvPr id="1037" name="Text Placeholder 5">
              <a:extLst>
                <a:ext uri="{FF2B5EF4-FFF2-40B4-BE49-F238E27FC236}">
                  <a16:creationId xmlns:a16="http://schemas.microsoft.com/office/drawing/2014/main" id="{A19615C1-68A1-D0F1-7151-4789903C3D71}"/>
                </a:ext>
              </a:extLst>
            </p:cNvPr>
            <p:cNvSpPr txBox="1">
              <a:spLocks/>
            </p:cNvSpPr>
            <p:nvPr/>
          </p:nvSpPr>
          <p:spPr>
            <a:xfrm>
              <a:off x="10358984" y="1600222"/>
              <a:ext cx="830147" cy="27228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dirty="0">
                  <a:solidFill>
                    <a:schemeClr val="tx1">
                      <a:lumMod val="75000"/>
                      <a:lumOff val="25000"/>
                    </a:schemeClr>
                  </a:solidFill>
                  <a:latin typeface="Century Gothic"/>
                </a:rPr>
                <a:t>North</a:t>
              </a:r>
            </a:p>
            <a:p>
              <a:pPr>
                <a:lnSpc>
                  <a:spcPct val="100000"/>
                </a:lnSpc>
                <a:spcBef>
                  <a:spcPts val="0"/>
                </a:spcBef>
                <a:spcAft>
                  <a:spcPts val="600"/>
                </a:spcAft>
              </a:pPr>
              <a:endParaRPr lang="en-US" sz="1400" dirty="0">
                <a:solidFill>
                  <a:schemeClr val="tx1">
                    <a:lumMod val="75000"/>
                    <a:lumOff val="25000"/>
                  </a:schemeClr>
                </a:solidFill>
                <a:latin typeface="Century Gothic"/>
              </a:endParaRPr>
            </a:p>
          </p:txBody>
        </p:sp>
        <p:sp>
          <p:nvSpPr>
            <p:cNvPr id="1038" name="Text Placeholder 5">
              <a:extLst>
                <a:ext uri="{FF2B5EF4-FFF2-40B4-BE49-F238E27FC236}">
                  <a16:creationId xmlns:a16="http://schemas.microsoft.com/office/drawing/2014/main" id="{5291CA47-E55C-332C-FF74-DE7C2461D9A6}"/>
                </a:ext>
              </a:extLst>
            </p:cNvPr>
            <p:cNvSpPr txBox="1">
              <a:spLocks/>
            </p:cNvSpPr>
            <p:nvPr/>
          </p:nvSpPr>
          <p:spPr>
            <a:xfrm>
              <a:off x="10358984" y="1843404"/>
              <a:ext cx="1155643" cy="27228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dirty="0">
                  <a:solidFill>
                    <a:schemeClr val="tx1">
                      <a:lumMod val="75000"/>
                      <a:lumOff val="25000"/>
                    </a:schemeClr>
                  </a:solidFill>
                  <a:latin typeface="Century Gothic"/>
                </a:rPr>
                <a:t>Northeast</a:t>
              </a:r>
            </a:p>
            <a:p>
              <a:pPr>
                <a:lnSpc>
                  <a:spcPct val="100000"/>
                </a:lnSpc>
                <a:spcBef>
                  <a:spcPts val="0"/>
                </a:spcBef>
                <a:spcAft>
                  <a:spcPts val="600"/>
                </a:spcAft>
              </a:pPr>
              <a:endParaRPr lang="en-US" sz="1400" dirty="0">
                <a:solidFill>
                  <a:schemeClr val="tx1">
                    <a:lumMod val="75000"/>
                    <a:lumOff val="25000"/>
                  </a:schemeClr>
                </a:solidFill>
                <a:latin typeface="Century Gothic"/>
              </a:endParaRPr>
            </a:p>
          </p:txBody>
        </p:sp>
        <p:sp>
          <p:nvSpPr>
            <p:cNvPr id="1039" name="Text Placeholder 5">
              <a:extLst>
                <a:ext uri="{FF2B5EF4-FFF2-40B4-BE49-F238E27FC236}">
                  <a16:creationId xmlns:a16="http://schemas.microsoft.com/office/drawing/2014/main" id="{517F4C3E-485F-0A94-81A5-8CA42F76FDD7}"/>
                </a:ext>
              </a:extLst>
            </p:cNvPr>
            <p:cNvSpPr txBox="1">
              <a:spLocks/>
            </p:cNvSpPr>
            <p:nvPr/>
          </p:nvSpPr>
          <p:spPr>
            <a:xfrm>
              <a:off x="10388159" y="2112224"/>
              <a:ext cx="1277939" cy="319319"/>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dirty="0">
                  <a:solidFill>
                    <a:schemeClr val="tx1">
                      <a:lumMod val="75000"/>
                      <a:lumOff val="25000"/>
                    </a:schemeClr>
                  </a:solidFill>
                  <a:latin typeface="Century Gothic"/>
                </a:rPr>
                <a:t>East</a:t>
              </a:r>
            </a:p>
            <a:p>
              <a:pPr>
                <a:lnSpc>
                  <a:spcPct val="100000"/>
                </a:lnSpc>
                <a:spcBef>
                  <a:spcPts val="0"/>
                </a:spcBef>
                <a:spcAft>
                  <a:spcPts val="600"/>
                </a:spcAft>
              </a:pPr>
              <a:endParaRPr lang="en-US" sz="1400" dirty="0">
                <a:solidFill>
                  <a:schemeClr val="tx1">
                    <a:lumMod val="75000"/>
                    <a:lumOff val="25000"/>
                  </a:schemeClr>
                </a:solidFill>
                <a:latin typeface="Century Gothic"/>
              </a:endParaRPr>
            </a:p>
          </p:txBody>
        </p:sp>
        <p:sp>
          <p:nvSpPr>
            <p:cNvPr id="1040" name="Text Placeholder 5">
              <a:extLst>
                <a:ext uri="{FF2B5EF4-FFF2-40B4-BE49-F238E27FC236}">
                  <a16:creationId xmlns:a16="http://schemas.microsoft.com/office/drawing/2014/main" id="{AC773ADF-380E-B439-CAF6-C47B0C0F74A7}"/>
                </a:ext>
              </a:extLst>
            </p:cNvPr>
            <p:cNvSpPr txBox="1">
              <a:spLocks/>
            </p:cNvSpPr>
            <p:nvPr/>
          </p:nvSpPr>
          <p:spPr>
            <a:xfrm>
              <a:off x="10387921" y="2355643"/>
              <a:ext cx="1240310" cy="27228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dirty="0">
                  <a:solidFill>
                    <a:schemeClr val="tx1">
                      <a:lumMod val="75000"/>
                      <a:lumOff val="25000"/>
                    </a:schemeClr>
                  </a:solidFill>
                  <a:latin typeface="Century Gothic"/>
                </a:rPr>
                <a:t>Southeast</a:t>
              </a:r>
            </a:p>
            <a:p>
              <a:pPr>
                <a:lnSpc>
                  <a:spcPct val="100000"/>
                </a:lnSpc>
                <a:spcBef>
                  <a:spcPts val="0"/>
                </a:spcBef>
                <a:spcAft>
                  <a:spcPts val="600"/>
                </a:spcAft>
              </a:pPr>
              <a:endParaRPr lang="en-US" sz="1400" dirty="0">
                <a:solidFill>
                  <a:schemeClr val="tx1">
                    <a:lumMod val="75000"/>
                    <a:lumOff val="25000"/>
                  </a:schemeClr>
                </a:solidFill>
                <a:latin typeface="Century Gothic"/>
              </a:endParaRPr>
            </a:p>
          </p:txBody>
        </p:sp>
        <p:sp>
          <p:nvSpPr>
            <p:cNvPr id="1042" name="Text Placeholder 5">
              <a:extLst>
                <a:ext uri="{FF2B5EF4-FFF2-40B4-BE49-F238E27FC236}">
                  <a16:creationId xmlns:a16="http://schemas.microsoft.com/office/drawing/2014/main" id="{A74D8419-256A-1874-B146-F13219235271}"/>
                </a:ext>
              </a:extLst>
            </p:cNvPr>
            <p:cNvSpPr txBox="1">
              <a:spLocks/>
            </p:cNvSpPr>
            <p:nvPr/>
          </p:nvSpPr>
          <p:spPr>
            <a:xfrm>
              <a:off x="10387206" y="2857992"/>
              <a:ext cx="1165051" cy="27228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dirty="0">
                  <a:solidFill>
                    <a:schemeClr val="tx1">
                      <a:lumMod val="75000"/>
                      <a:lumOff val="25000"/>
                    </a:schemeClr>
                  </a:solidFill>
                  <a:latin typeface="Century Gothic"/>
                </a:rPr>
                <a:t>Southwest</a:t>
              </a:r>
            </a:p>
            <a:p>
              <a:pPr>
                <a:lnSpc>
                  <a:spcPct val="100000"/>
                </a:lnSpc>
                <a:spcBef>
                  <a:spcPts val="0"/>
                </a:spcBef>
                <a:spcAft>
                  <a:spcPts val="600"/>
                </a:spcAft>
              </a:pPr>
              <a:endParaRPr lang="en-US" sz="1400" dirty="0">
                <a:solidFill>
                  <a:schemeClr val="tx1">
                    <a:lumMod val="75000"/>
                    <a:lumOff val="25000"/>
                  </a:schemeClr>
                </a:solidFill>
                <a:latin typeface="Century Gothic"/>
              </a:endParaRPr>
            </a:p>
          </p:txBody>
        </p:sp>
        <p:sp>
          <p:nvSpPr>
            <p:cNvPr id="1043" name="Text Placeholder 5">
              <a:extLst>
                <a:ext uri="{FF2B5EF4-FFF2-40B4-BE49-F238E27FC236}">
                  <a16:creationId xmlns:a16="http://schemas.microsoft.com/office/drawing/2014/main" id="{3A641DC8-AA5E-BBE9-5B7D-6FBF4A001CC0}"/>
                </a:ext>
              </a:extLst>
            </p:cNvPr>
            <p:cNvSpPr txBox="1">
              <a:spLocks/>
            </p:cNvSpPr>
            <p:nvPr/>
          </p:nvSpPr>
          <p:spPr>
            <a:xfrm>
              <a:off x="10387207" y="3101173"/>
              <a:ext cx="798162" cy="27228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West</a:t>
              </a:r>
            </a:p>
            <a:p>
              <a:pPr>
                <a:lnSpc>
                  <a:spcPct val="100000"/>
                </a:lnSpc>
                <a:spcBef>
                  <a:spcPts val="0"/>
                </a:spcBef>
                <a:spcAft>
                  <a:spcPts val="600"/>
                </a:spcAft>
              </a:pPr>
              <a:endParaRPr lang="en-US" sz="1400">
                <a:solidFill>
                  <a:schemeClr val="tx1">
                    <a:lumMod val="75000"/>
                    <a:lumOff val="25000"/>
                  </a:schemeClr>
                </a:solidFill>
                <a:latin typeface="Century Gothic"/>
              </a:endParaRPr>
            </a:p>
          </p:txBody>
        </p:sp>
        <p:sp>
          <p:nvSpPr>
            <p:cNvPr id="1044" name="Text Placeholder 5">
              <a:extLst>
                <a:ext uri="{FF2B5EF4-FFF2-40B4-BE49-F238E27FC236}">
                  <a16:creationId xmlns:a16="http://schemas.microsoft.com/office/drawing/2014/main" id="{67E5BEE2-172C-8F5C-1626-5313680ABE7F}"/>
                </a:ext>
              </a:extLst>
            </p:cNvPr>
            <p:cNvSpPr txBox="1">
              <a:spLocks/>
            </p:cNvSpPr>
            <p:nvPr/>
          </p:nvSpPr>
          <p:spPr>
            <a:xfrm>
              <a:off x="10409673" y="3332126"/>
              <a:ext cx="1122295" cy="317773"/>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Northwest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grpSp>
          <p:nvGrpSpPr>
            <p:cNvPr id="24" name="Group 23">
              <a:extLst>
                <a:ext uri="{FF2B5EF4-FFF2-40B4-BE49-F238E27FC236}">
                  <a16:creationId xmlns:a16="http://schemas.microsoft.com/office/drawing/2014/main" id="{9AFC47F7-8138-E869-69EC-DCD6BF65EB2F}"/>
                </a:ext>
              </a:extLst>
            </p:cNvPr>
            <p:cNvGrpSpPr/>
            <p:nvPr/>
          </p:nvGrpSpPr>
          <p:grpSpPr>
            <a:xfrm>
              <a:off x="10011850" y="1427018"/>
              <a:ext cx="370797" cy="2159502"/>
              <a:chOff x="10011850" y="1427018"/>
              <a:chExt cx="370797" cy="2159502"/>
            </a:xfrm>
          </p:grpSpPr>
          <p:sp>
            <p:nvSpPr>
              <p:cNvPr id="3" name="Rectangle 2">
                <a:extLst>
                  <a:ext uri="{FF2B5EF4-FFF2-40B4-BE49-F238E27FC236}">
                    <a16:creationId xmlns:a16="http://schemas.microsoft.com/office/drawing/2014/main" id="{31CC0361-9853-C4DA-5FF3-2394C0DDB0B2}"/>
                  </a:ext>
                </a:extLst>
              </p:cNvPr>
              <p:cNvSpPr/>
              <p:nvPr/>
            </p:nvSpPr>
            <p:spPr>
              <a:xfrm>
                <a:off x="10011850" y="1427018"/>
                <a:ext cx="364393" cy="173988"/>
              </a:xfrm>
              <a:prstGeom prst="rect">
                <a:avLst/>
              </a:prstGeom>
              <a:solidFill>
                <a:srgbClr val="AFAF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3D3508-DCA3-B084-E1C6-51553CB390EA}"/>
                  </a:ext>
                </a:extLst>
              </p:cNvPr>
              <p:cNvSpPr/>
              <p:nvPr/>
            </p:nvSpPr>
            <p:spPr>
              <a:xfrm>
                <a:off x="10011850" y="1675207"/>
                <a:ext cx="364393" cy="173988"/>
              </a:xfrm>
              <a:prstGeom prst="rect">
                <a:avLst/>
              </a:prstGeom>
              <a:solidFill>
                <a:srgbClr val="D937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93A337-F755-2439-32D5-D0D4FA2FFDF1}"/>
                  </a:ext>
                </a:extLst>
              </p:cNvPr>
              <p:cNvSpPr/>
              <p:nvPr/>
            </p:nvSpPr>
            <p:spPr>
              <a:xfrm>
                <a:off x="10011850" y="1923396"/>
                <a:ext cx="364393" cy="173988"/>
              </a:xfrm>
              <a:prstGeom prst="rect">
                <a:avLst/>
              </a:prstGeom>
              <a:solidFill>
                <a:srgbClr val="FCB2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3A1CB1-5315-212B-D473-316B1A8D2347}"/>
                  </a:ext>
                </a:extLst>
              </p:cNvPr>
              <p:cNvSpPr/>
              <p:nvPr/>
            </p:nvSpPr>
            <p:spPr>
              <a:xfrm>
                <a:off x="10011850" y="2171585"/>
                <a:ext cx="364393" cy="173988"/>
              </a:xfrm>
              <a:prstGeom prst="rect">
                <a:avLst/>
              </a:prstGeom>
              <a:solidFill>
                <a:srgbClr val="F9F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91D0A9-F8FE-F4E5-FBB9-B19E8EFC1852}"/>
                  </a:ext>
                </a:extLst>
              </p:cNvPr>
              <p:cNvSpPr/>
              <p:nvPr/>
            </p:nvSpPr>
            <p:spPr>
              <a:xfrm>
                <a:off x="10011850" y="2419774"/>
                <a:ext cx="364393" cy="173988"/>
              </a:xfrm>
              <a:prstGeom prst="rect">
                <a:avLst/>
              </a:prstGeom>
              <a:solidFill>
                <a:srgbClr val="67F1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C1A334-24D0-0BCC-7513-C1223DF27DAF}"/>
                  </a:ext>
                </a:extLst>
              </p:cNvPr>
              <p:cNvSpPr/>
              <p:nvPr/>
            </p:nvSpPr>
            <p:spPr>
              <a:xfrm>
                <a:off x="10011850" y="2667963"/>
                <a:ext cx="364393" cy="173988"/>
              </a:xfrm>
              <a:prstGeom prst="rect">
                <a:avLst/>
              </a:prstGeom>
              <a:solidFill>
                <a:srgbClr val="7AFF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A5CE1A3-7C5A-0F22-06D6-718B0CE3E1F9}"/>
                  </a:ext>
                </a:extLst>
              </p:cNvPr>
              <p:cNvSpPr/>
              <p:nvPr/>
            </p:nvSpPr>
            <p:spPr>
              <a:xfrm>
                <a:off x="10011850" y="2916152"/>
                <a:ext cx="364393" cy="173988"/>
              </a:xfrm>
              <a:prstGeom prst="rect">
                <a:avLst/>
              </a:prstGeom>
              <a:solidFill>
                <a:srgbClr val="2DC7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BEBFD39-E3B3-2DFA-E77C-936BDBEC9EA5}"/>
                  </a:ext>
                </a:extLst>
              </p:cNvPr>
              <p:cNvSpPr/>
              <p:nvPr/>
            </p:nvSpPr>
            <p:spPr>
              <a:xfrm>
                <a:off x="10011850" y="3164341"/>
                <a:ext cx="364393" cy="173988"/>
              </a:xfrm>
              <a:prstGeom prst="rect">
                <a:avLst/>
              </a:prstGeom>
              <a:solidFill>
                <a:srgbClr val="1A7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FD3C7AF-9C2C-E85E-0AF3-763D06852C47}"/>
                  </a:ext>
                </a:extLst>
              </p:cNvPr>
              <p:cNvSpPr/>
              <p:nvPr/>
            </p:nvSpPr>
            <p:spPr>
              <a:xfrm>
                <a:off x="10018254" y="3412532"/>
                <a:ext cx="364393" cy="173988"/>
              </a:xfrm>
              <a:prstGeom prst="rect">
                <a:avLst/>
              </a:prstGeom>
              <a:solidFill>
                <a:srgbClr val="D230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31F4DDBB-6698-494C-8B82-337723ACE83B}"/>
              </a:ext>
            </a:extLst>
          </p:cNvPr>
          <p:cNvGrpSpPr/>
          <p:nvPr/>
        </p:nvGrpSpPr>
        <p:grpSpPr>
          <a:xfrm>
            <a:off x="9931976" y="4262810"/>
            <a:ext cx="1212829" cy="1221087"/>
            <a:chOff x="9931976" y="4262810"/>
            <a:chExt cx="1212829" cy="1221087"/>
          </a:xfrm>
        </p:grpSpPr>
        <p:sp>
          <p:nvSpPr>
            <p:cNvPr id="1049" name="Text Placeholder 5">
              <a:extLst>
                <a:ext uri="{FF2B5EF4-FFF2-40B4-BE49-F238E27FC236}">
                  <a16:creationId xmlns:a16="http://schemas.microsoft.com/office/drawing/2014/main" id="{2B5BD277-AE81-CCBF-9F5F-ABFA60AAB9D3}"/>
                </a:ext>
              </a:extLst>
            </p:cNvPr>
            <p:cNvSpPr txBox="1">
              <a:spLocks/>
            </p:cNvSpPr>
            <p:nvPr/>
          </p:nvSpPr>
          <p:spPr>
            <a:xfrm>
              <a:off x="10346643" y="5211615"/>
              <a:ext cx="798162" cy="27228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&lt; 90</a:t>
              </a:r>
            </a:p>
            <a:p>
              <a:pPr>
                <a:lnSpc>
                  <a:spcPct val="100000"/>
                </a:lnSpc>
                <a:spcBef>
                  <a:spcPts val="0"/>
                </a:spcBef>
                <a:spcAft>
                  <a:spcPts val="600"/>
                </a:spcAft>
              </a:pPr>
              <a:endParaRPr lang="en-US" sz="1400">
                <a:solidFill>
                  <a:schemeClr val="tx1">
                    <a:lumMod val="75000"/>
                    <a:lumOff val="25000"/>
                  </a:schemeClr>
                </a:solidFill>
                <a:latin typeface="Century Gothic"/>
              </a:endParaRPr>
            </a:p>
          </p:txBody>
        </p:sp>
        <p:sp>
          <p:nvSpPr>
            <p:cNvPr id="1050" name="Text Placeholder 5">
              <a:extLst>
                <a:ext uri="{FF2B5EF4-FFF2-40B4-BE49-F238E27FC236}">
                  <a16:creationId xmlns:a16="http://schemas.microsoft.com/office/drawing/2014/main" id="{2E72D10B-31B2-2285-52EB-37EC0AFFF70A}"/>
                </a:ext>
              </a:extLst>
            </p:cNvPr>
            <p:cNvSpPr txBox="1">
              <a:spLocks/>
            </p:cNvSpPr>
            <p:nvPr/>
          </p:nvSpPr>
          <p:spPr>
            <a:xfrm>
              <a:off x="10331068" y="4979080"/>
              <a:ext cx="736216" cy="242817"/>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&lt; 65</a:t>
              </a:r>
            </a:p>
            <a:p>
              <a:pPr>
                <a:lnSpc>
                  <a:spcPct val="100000"/>
                </a:lnSpc>
                <a:spcBef>
                  <a:spcPts val="0"/>
                </a:spcBef>
                <a:spcAft>
                  <a:spcPts val="600"/>
                </a:spcAft>
              </a:pPr>
              <a:endParaRPr lang="en-US" sz="1400">
                <a:solidFill>
                  <a:schemeClr val="tx1">
                    <a:lumMod val="75000"/>
                    <a:lumOff val="25000"/>
                  </a:schemeClr>
                </a:solidFill>
                <a:latin typeface="Century Gothic"/>
              </a:endParaRPr>
            </a:p>
          </p:txBody>
        </p:sp>
        <p:sp>
          <p:nvSpPr>
            <p:cNvPr id="1051" name="Text Placeholder 5">
              <a:extLst>
                <a:ext uri="{FF2B5EF4-FFF2-40B4-BE49-F238E27FC236}">
                  <a16:creationId xmlns:a16="http://schemas.microsoft.com/office/drawing/2014/main" id="{83D82129-0305-CF30-29C3-D40C6A0FC486}"/>
                </a:ext>
              </a:extLst>
            </p:cNvPr>
            <p:cNvSpPr txBox="1">
              <a:spLocks/>
            </p:cNvSpPr>
            <p:nvPr/>
          </p:nvSpPr>
          <p:spPr>
            <a:xfrm>
              <a:off x="10321661" y="4757245"/>
              <a:ext cx="755030" cy="243216"/>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&lt; 40</a:t>
              </a:r>
            </a:p>
            <a:p>
              <a:pPr>
                <a:lnSpc>
                  <a:spcPct val="100000"/>
                </a:lnSpc>
                <a:spcBef>
                  <a:spcPts val="0"/>
                </a:spcBef>
                <a:spcAft>
                  <a:spcPts val="600"/>
                </a:spcAft>
              </a:pPr>
              <a:endParaRPr lang="en-US" sz="1400">
                <a:solidFill>
                  <a:schemeClr val="tx1">
                    <a:lumMod val="75000"/>
                    <a:lumOff val="25000"/>
                  </a:schemeClr>
                </a:solidFill>
                <a:latin typeface="Century Gothic"/>
              </a:endParaRPr>
            </a:p>
          </p:txBody>
        </p:sp>
        <p:sp>
          <p:nvSpPr>
            <p:cNvPr id="1052" name="Text Placeholder 5">
              <a:extLst>
                <a:ext uri="{FF2B5EF4-FFF2-40B4-BE49-F238E27FC236}">
                  <a16:creationId xmlns:a16="http://schemas.microsoft.com/office/drawing/2014/main" id="{38784D0F-5C97-077A-EAC7-2BA1DF896F2E}"/>
                </a:ext>
              </a:extLst>
            </p:cNvPr>
            <p:cNvSpPr txBox="1">
              <a:spLocks/>
            </p:cNvSpPr>
            <p:nvPr/>
          </p:nvSpPr>
          <p:spPr>
            <a:xfrm>
              <a:off x="10328496" y="4516633"/>
              <a:ext cx="755030" cy="268599"/>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&lt; 25</a:t>
              </a:r>
            </a:p>
            <a:p>
              <a:pPr>
                <a:lnSpc>
                  <a:spcPct val="100000"/>
                </a:lnSpc>
                <a:spcBef>
                  <a:spcPts val="0"/>
                </a:spcBef>
                <a:spcAft>
                  <a:spcPts val="600"/>
                </a:spcAft>
              </a:pPr>
              <a:endParaRPr lang="en-US" sz="1400">
                <a:solidFill>
                  <a:schemeClr val="tx1">
                    <a:lumMod val="75000"/>
                    <a:lumOff val="25000"/>
                  </a:schemeClr>
                </a:solidFill>
                <a:latin typeface="Century Gothic"/>
              </a:endParaRPr>
            </a:p>
          </p:txBody>
        </p:sp>
        <p:sp>
          <p:nvSpPr>
            <p:cNvPr id="1053" name="Text Placeholder 5">
              <a:extLst>
                <a:ext uri="{FF2B5EF4-FFF2-40B4-BE49-F238E27FC236}">
                  <a16:creationId xmlns:a16="http://schemas.microsoft.com/office/drawing/2014/main" id="{8A9F5CEE-C75B-4F46-911C-E957335E52B6}"/>
                </a:ext>
              </a:extLst>
            </p:cNvPr>
            <p:cNvSpPr txBox="1">
              <a:spLocks/>
            </p:cNvSpPr>
            <p:nvPr/>
          </p:nvSpPr>
          <p:spPr>
            <a:xfrm>
              <a:off x="10321661" y="4262810"/>
              <a:ext cx="755030" cy="268598"/>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&lt; 15</a:t>
              </a:r>
            </a:p>
            <a:p>
              <a:pPr>
                <a:lnSpc>
                  <a:spcPct val="100000"/>
                </a:lnSpc>
                <a:spcBef>
                  <a:spcPts val="0"/>
                </a:spcBef>
                <a:spcAft>
                  <a:spcPts val="600"/>
                </a:spcAft>
              </a:pPr>
              <a:endParaRPr lang="en-US" sz="1400">
                <a:solidFill>
                  <a:schemeClr val="tx1">
                    <a:lumMod val="75000"/>
                    <a:lumOff val="25000"/>
                  </a:schemeClr>
                </a:solidFill>
                <a:latin typeface="Century Gothic"/>
              </a:endParaRPr>
            </a:p>
          </p:txBody>
        </p:sp>
        <p:sp>
          <p:nvSpPr>
            <p:cNvPr id="26" name="Rectangle 25">
              <a:extLst>
                <a:ext uri="{FF2B5EF4-FFF2-40B4-BE49-F238E27FC236}">
                  <a16:creationId xmlns:a16="http://schemas.microsoft.com/office/drawing/2014/main" id="{5EA96448-C499-AEC6-99F7-BBE4F34954A1}"/>
                </a:ext>
              </a:extLst>
            </p:cNvPr>
            <p:cNvSpPr/>
            <p:nvPr/>
          </p:nvSpPr>
          <p:spPr>
            <a:xfrm>
              <a:off x="9931976" y="4553067"/>
              <a:ext cx="364393" cy="173988"/>
            </a:xfrm>
            <a:prstGeom prst="rect">
              <a:avLst/>
            </a:prstGeom>
            <a:solidFill>
              <a:srgbClr val="A9CE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2FA5265-E56F-9E14-36C9-AB768D7BB384}"/>
                </a:ext>
              </a:extLst>
            </p:cNvPr>
            <p:cNvSpPr/>
            <p:nvPr/>
          </p:nvSpPr>
          <p:spPr>
            <a:xfrm>
              <a:off x="9931976" y="4789700"/>
              <a:ext cx="364393" cy="173988"/>
            </a:xfrm>
            <a:prstGeom prst="rect">
              <a:avLst/>
            </a:prstGeom>
            <a:solidFill>
              <a:srgbClr val="F3FC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2072448-F5E6-AA3D-0C51-F34981A37AF4}"/>
                </a:ext>
              </a:extLst>
            </p:cNvPr>
            <p:cNvSpPr/>
            <p:nvPr/>
          </p:nvSpPr>
          <p:spPr>
            <a:xfrm>
              <a:off x="9931976" y="5026333"/>
              <a:ext cx="364393" cy="173988"/>
            </a:xfrm>
            <a:prstGeom prst="rect">
              <a:avLst/>
            </a:prstGeom>
            <a:solidFill>
              <a:srgbClr val="F7A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D2A2E47-7F3A-7938-355B-281769087AB5}"/>
                </a:ext>
              </a:extLst>
            </p:cNvPr>
            <p:cNvSpPr/>
            <p:nvPr/>
          </p:nvSpPr>
          <p:spPr>
            <a:xfrm>
              <a:off x="9931976" y="5262967"/>
              <a:ext cx="364393" cy="173988"/>
            </a:xfrm>
            <a:prstGeom prst="rect">
              <a:avLst/>
            </a:prstGeom>
            <a:solidFill>
              <a:srgbClr val="EE2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237B145-E0F3-B577-B781-6E955AC4D4F5}"/>
                </a:ext>
              </a:extLst>
            </p:cNvPr>
            <p:cNvSpPr/>
            <p:nvPr/>
          </p:nvSpPr>
          <p:spPr>
            <a:xfrm>
              <a:off x="9931976" y="4316434"/>
              <a:ext cx="364393" cy="173988"/>
            </a:xfrm>
            <a:prstGeom prst="rect">
              <a:avLst/>
            </a:prstGeom>
            <a:solidFill>
              <a:srgbClr val="3BA4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Picture 32">
            <a:extLst>
              <a:ext uri="{FF2B5EF4-FFF2-40B4-BE49-F238E27FC236}">
                <a16:creationId xmlns:a16="http://schemas.microsoft.com/office/drawing/2014/main" id="{3CAE19FB-799F-2C11-36D0-BF12F8A8EE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6424" y="1537614"/>
            <a:ext cx="3488060" cy="2616045"/>
          </a:xfrm>
          <a:prstGeom prst="rect">
            <a:avLst/>
          </a:prstGeom>
        </p:spPr>
      </p:pic>
      <p:pic>
        <p:nvPicPr>
          <p:cNvPr id="35" name="Picture 34" descr="A volcano erupting at night&#10;&#10;Description automatically generated">
            <a:extLst>
              <a:ext uri="{FF2B5EF4-FFF2-40B4-BE49-F238E27FC236}">
                <a16:creationId xmlns:a16="http://schemas.microsoft.com/office/drawing/2014/main" id="{2F849030-0C3B-3B6C-36DB-CAC6710F09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71572" y="4233904"/>
            <a:ext cx="3277764" cy="2458324"/>
          </a:xfrm>
          <a:prstGeom prst="rect">
            <a:avLst/>
          </a:prstGeom>
        </p:spPr>
      </p:pic>
    </p:spTree>
    <p:extLst>
      <p:ext uri="{BB962C8B-B14F-4D97-AF65-F5344CB8AC3E}">
        <p14:creationId xmlns:p14="http://schemas.microsoft.com/office/powerpoint/2010/main" val="2241248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0B530C-F52A-DE6A-4238-C6C0CD3DE414}"/>
              </a:ext>
            </a:extLst>
          </p:cNvPr>
          <p:cNvGrpSpPr/>
          <p:nvPr/>
        </p:nvGrpSpPr>
        <p:grpSpPr>
          <a:xfrm>
            <a:off x="1034044" y="1292786"/>
            <a:ext cx="9990816" cy="4593941"/>
            <a:chOff x="2156345" y="2405939"/>
            <a:chExt cx="7082905" cy="3076575"/>
          </a:xfrm>
        </p:grpSpPr>
        <p:pic>
          <p:nvPicPr>
            <p:cNvPr id="2050" name="Picture 2">
              <a:extLst>
                <a:ext uri="{FF2B5EF4-FFF2-40B4-BE49-F238E27FC236}">
                  <a16:creationId xmlns:a16="http://schemas.microsoft.com/office/drawing/2014/main" id="{A6E6DD10-5CE7-3289-E509-35F7C73259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22" r="3589" b="2965"/>
            <a:stretch/>
          </p:blipFill>
          <p:spPr bwMode="auto">
            <a:xfrm>
              <a:off x="2156345" y="2405939"/>
              <a:ext cx="3269659" cy="30765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83999A80-4FEE-6CC6-2BEE-A22D6C741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05939"/>
              <a:ext cx="3143250" cy="30765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C8EF0C2E-641A-96A0-14D4-45E70ED10CA9}"/>
              </a:ext>
            </a:extLst>
          </p:cNvPr>
          <p:cNvSpPr txBox="1"/>
          <p:nvPr/>
        </p:nvSpPr>
        <p:spPr>
          <a:xfrm>
            <a:off x="482321" y="241160"/>
            <a:ext cx="11937442" cy="707886"/>
          </a:xfrm>
          <a:prstGeom prst="rect">
            <a:avLst/>
          </a:prstGeom>
          <a:noFill/>
        </p:spPr>
        <p:txBody>
          <a:bodyPr wrap="square" lIns="91440" tIns="45720" rIns="91440" bIns="45720" rtlCol="0" anchor="t">
            <a:spAutoFit/>
          </a:bodyPr>
          <a:lstStyle/>
          <a:p>
            <a:r>
              <a:rPr lang="en-US" sz="4000" b="1">
                <a:solidFill>
                  <a:srgbClr val="C13E2D"/>
                </a:solidFill>
                <a:latin typeface="Century Gothic"/>
              </a:rPr>
              <a:t>Ancillary Data: Trails and Roads</a:t>
            </a:r>
          </a:p>
        </p:txBody>
      </p:sp>
      <p:grpSp>
        <p:nvGrpSpPr>
          <p:cNvPr id="28" name="Group 27">
            <a:extLst>
              <a:ext uri="{FF2B5EF4-FFF2-40B4-BE49-F238E27FC236}">
                <a16:creationId xmlns:a16="http://schemas.microsoft.com/office/drawing/2014/main" id="{2D741D13-CCD1-3BAB-40C3-1C8ABF931BB3}"/>
              </a:ext>
            </a:extLst>
          </p:cNvPr>
          <p:cNvGrpSpPr/>
          <p:nvPr/>
        </p:nvGrpSpPr>
        <p:grpSpPr>
          <a:xfrm>
            <a:off x="1190247" y="4160868"/>
            <a:ext cx="1023582" cy="614149"/>
            <a:chOff x="1190247" y="4160868"/>
            <a:chExt cx="1023582" cy="614149"/>
          </a:xfrm>
        </p:grpSpPr>
        <p:sp>
          <p:nvSpPr>
            <p:cNvPr id="4" name="Rectangle: Rounded Corners 3">
              <a:extLst>
                <a:ext uri="{FF2B5EF4-FFF2-40B4-BE49-F238E27FC236}">
                  <a16:creationId xmlns:a16="http://schemas.microsoft.com/office/drawing/2014/main" id="{2F1B10E1-B249-021A-CB22-417018BCC7B5}"/>
                </a:ext>
              </a:extLst>
            </p:cNvPr>
            <p:cNvSpPr/>
            <p:nvPr/>
          </p:nvSpPr>
          <p:spPr>
            <a:xfrm>
              <a:off x="1190247" y="4160868"/>
              <a:ext cx="1023582" cy="614149"/>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C13E2D"/>
                  </a:solidFill>
                  <a:latin typeface="Century Gothic" panose="020B0502020202020204" pitchFamily="34" charset="0"/>
                </a:rPr>
                <a:t>       Trails</a:t>
              </a:r>
            </a:p>
          </p:txBody>
        </p:sp>
        <p:cxnSp>
          <p:nvCxnSpPr>
            <p:cNvPr id="6" name="Straight Connector 5">
              <a:extLst>
                <a:ext uri="{FF2B5EF4-FFF2-40B4-BE49-F238E27FC236}">
                  <a16:creationId xmlns:a16="http://schemas.microsoft.com/office/drawing/2014/main" id="{FBDBE576-B852-2C98-6C0F-2B6B2FAE43F8}"/>
                </a:ext>
              </a:extLst>
            </p:cNvPr>
            <p:cNvCxnSpPr>
              <a:cxnSpLocks/>
            </p:cNvCxnSpPr>
            <p:nvPr/>
          </p:nvCxnSpPr>
          <p:spPr>
            <a:xfrm>
              <a:off x="1281262" y="4495838"/>
              <a:ext cx="309323"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34267EEF-C178-DBA3-25CB-F16653AB622E}"/>
              </a:ext>
            </a:extLst>
          </p:cNvPr>
          <p:cNvGrpSpPr/>
          <p:nvPr/>
        </p:nvGrpSpPr>
        <p:grpSpPr>
          <a:xfrm>
            <a:off x="6714106" y="5099744"/>
            <a:ext cx="1210591" cy="614149"/>
            <a:chOff x="6609331" y="5220267"/>
            <a:chExt cx="1210591" cy="614149"/>
          </a:xfrm>
        </p:grpSpPr>
        <p:sp>
          <p:nvSpPr>
            <p:cNvPr id="7" name="Rectangle: Rounded Corners 6">
              <a:extLst>
                <a:ext uri="{FF2B5EF4-FFF2-40B4-BE49-F238E27FC236}">
                  <a16:creationId xmlns:a16="http://schemas.microsoft.com/office/drawing/2014/main" id="{ED577922-641E-D7A8-2F1F-BE926814BB11}"/>
                </a:ext>
              </a:extLst>
            </p:cNvPr>
            <p:cNvSpPr/>
            <p:nvPr/>
          </p:nvSpPr>
          <p:spPr>
            <a:xfrm>
              <a:off x="6609331" y="5220267"/>
              <a:ext cx="1210591" cy="614149"/>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C13E2D"/>
                  </a:solidFill>
                  <a:latin typeface="Century Gothic" panose="020B0502020202020204" pitchFamily="34" charset="0"/>
                </a:rPr>
                <a:t>        Roads</a:t>
              </a:r>
            </a:p>
          </p:txBody>
        </p:sp>
        <p:cxnSp>
          <p:nvCxnSpPr>
            <p:cNvPr id="10" name="Straight Connector 9">
              <a:extLst>
                <a:ext uri="{FF2B5EF4-FFF2-40B4-BE49-F238E27FC236}">
                  <a16:creationId xmlns:a16="http://schemas.microsoft.com/office/drawing/2014/main" id="{09C06267-D615-9B6E-CDAE-0F9A1DFC33BD}"/>
                </a:ext>
              </a:extLst>
            </p:cNvPr>
            <p:cNvCxnSpPr>
              <a:cxnSpLocks/>
            </p:cNvCxnSpPr>
            <p:nvPr/>
          </p:nvCxnSpPr>
          <p:spPr>
            <a:xfrm>
              <a:off x="6714699" y="5534167"/>
              <a:ext cx="32754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B71069CC-A434-E82B-6E2D-71C8CA73B679}"/>
              </a:ext>
            </a:extLst>
          </p:cNvPr>
          <p:cNvGrpSpPr/>
          <p:nvPr/>
        </p:nvGrpSpPr>
        <p:grpSpPr>
          <a:xfrm>
            <a:off x="1100591" y="4763068"/>
            <a:ext cx="1823583" cy="923418"/>
            <a:chOff x="4931490" y="4554934"/>
            <a:chExt cx="1930218" cy="918404"/>
          </a:xfrm>
        </p:grpSpPr>
        <p:grpSp>
          <p:nvGrpSpPr>
            <p:cNvPr id="12" name="Group 11">
              <a:extLst>
                <a:ext uri="{FF2B5EF4-FFF2-40B4-BE49-F238E27FC236}">
                  <a16:creationId xmlns:a16="http://schemas.microsoft.com/office/drawing/2014/main" id="{DBAB63C9-B9BE-D70B-1D95-DB1B63CEC5D6}"/>
                </a:ext>
              </a:extLst>
            </p:cNvPr>
            <p:cNvGrpSpPr/>
            <p:nvPr/>
          </p:nvGrpSpPr>
          <p:grpSpPr>
            <a:xfrm>
              <a:off x="4931490" y="5195190"/>
              <a:ext cx="1930218" cy="278148"/>
              <a:chOff x="7930617" y="5128154"/>
              <a:chExt cx="1930218" cy="278148"/>
            </a:xfrm>
          </p:grpSpPr>
          <p:grpSp>
            <p:nvGrpSpPr>
              <p:cNvPr id="13" name="Group 12">
                <a:extLst>
                  <a:ext uri="{FF2B5EF4-FFF2-40B4-BE49-F238E27FC236}">
                    <a16:creationId xmlns:a16="http://schemas.microsoft.com/office/drawing/2014/main" id="{EAAEBAD1-9023-F173-8ED1-811F650F8CB0}"/>
                  </a:ext>
                </a:extLst>
              </p:cNvPr>
              <p:cNvGrpSpPr/>
              <p:nvPr/>
            </p:nvGrpSpPr>
            <p:grpSpPr>
              <a:xfrm>
                <a:off x="8042508" y="5312329"/>
                <a:ext cx="1309417" cy="93973"/>
                <a:chOff x="8042508" y="5312329"/>
                <a:chExt cx="1309417" cy="93973"/>
              </a:xfrm>
            </p:grpSpPr>
            <p:grpSp>
              <p:nvGrpSpPr>
                <p:cNvPr id="18" name="Group 17">
                  <a:extLst>
                    <a:ext uri="{FF2B5EF4-FFF2-40B4-BE49-F238E27FC236}">
                      <a16:creationId xmlns:a16="http://schemas.microsoft.com/office/drawing/2014/main" id="{10450940-2831-BC37-0503-BDF26F519B89}"/>
                    </a:ext>
                  </a:extLst>
                </p:cNvPr>
                <p:cNvGrpSpPr/>
                <p:nvPr/>
              </p:nvGrpSpPr>
              <p:grpSpPr>
                <a:xfrm>
                  <a:off x="8042508" y="5320186"/>
                  <a:ext cx="1309417" cy="86116"/>
                  <a:chOff x="8042508" y="5320186"/>
                  <a:chExt cx="1309417" cy="86116"/>
                </a:xfrm>
              </p:grpSpPr>
              <p:cxnSp>
                <p:nvCxnSpPr>
                  <p:cNvPr id="20" name="Straight Arrow Connector 19">
                    <a:extLst>
                      <a:ext uri="{FF2B5EF4-FFF2-40B4-BE49-F238E27FC236}">
                        <a16:creationId xmlns:a16="http://schemas.microsoft.com/office/drawing/2014/main" id="{DA49000E-F101-BBF2-D98B-C55DBB1EBB30}"/>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66D4131-0C7E-F5D1-350A-72E13D0D6C7D}"/>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2FB7F2D-8DDE-30FC-78E0-2D030567DCBC}"/>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BA4D0C9-D290-30B1-EEA0-57BBE5784C57}"/>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D86135DE-9E48-3265-EF7E-D78BC66D7919}"/>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D4420B6-BEB6-BDAB-3848-DF861555B33C}"/>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latin typeface="Century Gothic"/>
                    <a:cs typeface="Calibri"/>
                  </a:rPr>
                  <a:t>0</a:t>
                </a:r>
                <a:endParaRPr lang="en-US" sz="900" dirty="0">
                  <a:latin typeface="Century Gothic"/>
                </a:endParaRPr>
              </a:p>
            </p:txBody>
          </p:sp>
          <p:sp>
            <p:nvSpPr>
              <p:cNvPr id="15" name="TextBox 14">
                <a:extLst>
                  <a:ext uri="{FF2B5EF4-FFF2-40B4-BE49-F238E27FC236}">
                    <a16:creationId xmlns:a16="http://schemas.microsoft.com/office/drawing/2014/main" id="{EA16E7F2-4BF3-454F-1457-66C704FFBBC8}"/>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latin typeface="Century Gothic"/>
                    <a:cs typeface="Calibri"/>
                  </a:rPr>
                  <a:t>2.5</a:t>
                </a:r>
              </a:p>
            </p:txBody>
          </p:sp>
          <p:sp>
            <p:nvSpPr>
              <p:cNvPr id="16" name="TextBox 15">
                <a:extLst>
                  <a:ext uri="{FF2B5EF4-FFF2-40B4-BE49-F238E27FC236}">
                    <a16:creationId xmlns:a16="http://schemas.microsoft.com/office/drawing/2014/main" id="{E902FBAD-548C-5F3B-E438-9B88EF1A0BC2}"/>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  5</a:t>
                </a:r>
              </a:p>
            </p:txBody>
          </p:sp>
          <p:sp>
            <p:nvSpPr>
              <p:cNvPr id="17" name="TextBox 16">
                <a:extLst>
                  <a:ext uri="{FF2B5EF4-FFF2-40B4-BE49-F238E27FC236}">
                    <a16:creationId xmlns:a16="http://schemas.microsoft.com/office/drawing/2014/main" id="{2E209C5C-20C7-19FB-32CF-ADCB32A268F0}"/>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10 Miles</a:t>
                </a:r>
              </a:p>
            </p:txBody>
          </p:sp>
        </p:grpSp>
        <p:grpSp>
          <p:nvGrpSpPr>
            <p:cNvPr id="24" name="Group 23">
              <a:extLst>
                <a:ext uri="{FF2B5EF4-FFF2-40B4-BE49-F238E27FC236}">
                  <a16:creationId xmlns:a16="http://schemas.microsoft.com/office/drawing/2014/main" id="{DAFC4CF0-3B5B-EA0C-878D-00E12D23C8DC}"/>
                </a:ext>
              </a:extLst>
            </p:cNvPr>
            <p:cNvGrpSpPr/>
            <p:nvPr/>
          </p:nvGrpSpPr>
          <p:grpSpPr>
            <a:xfrm>
              <a:off x="5035047" y="4554934"/>
              <a:ext cx="433063" cy="678134"/>
              <a:chOff x="5250623" y="4566224"/>
              <a:chExt cx="656409" cy="1094163"/>
            </a:xfrm>
          </p:grpSpPr>
          <p:pic>
            <p:nvPicPr>
              <p:cNvPr id="25" name="Graphic 24" descr="Direction outline">
                <a:extLst>
                  <a:ext uri="{FF2B5EF4-FFF2-40B4-BE49-F238E27FC236}">
                    <a16:creationId xmlns:a16="http://schemas.microsoft.com/office/drawing/2014/main" id="{9B548105-ED45-F55C-F353-9FB5F731AB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272843" y="5026197"/>
                <a:ext cx="611970" cy="656409"/>
              </a:xfrm>
              <a:prstGeom prst="rect">
                <a:avLst/>
              </a:prstGeom>
            </p:spPr>
          </p:pic>
          <p:sp>
            <p:nvSpPr>
              <p:cNvPr id="26" name="TextBox 25">
                <a:extLst>
                  <a:ext uri="{FF2B5EF4-FFF2-40B4-BE49-F238E27FC236}">
                    <a16:creationId xmlns:a16="http://schemas.microsoft.com/office/drawing/2014/main" id="{C7B2B8DA-0662-89ED-666F-C63DB38AADB3}"/>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sp>
        <p:nvSpPr>
          <p:cNvPr id="34" name="TextBox 33">
            <a:extLst>
              <a:ext uri="{FF2B5EF4-FFF2-40B4-BE49-F238E27FC236}">
                <a16:creationId xmlns:a16="http://schemas.microsoft.com/office/drawing/2014/main" id="{E3F777B0-DAF1-B76E-553D-C73C15969091}"/>
              </a:ext>
            </a:extLst>
          </p:cNvPr>
          <p:cNvSpPr txBox="1"/>
          <p:nvPr/>
        </p:nvSpPr>
        <p:spPr>
          <a:xfrm>
            <a:off x="1034044" y="5907033"/>
            <a:ext cx="9990816" cy="430887"/>
          </a:xfrm>
          <a:prstGeom prst="rect">
            <a:avLst/>
          </a:prstGeom>
          <a:noFill/>
        </p:spPr>
        <p:txBody>
          <a:bodyPr wrap="square" lIns="91440" tIns="45720" rIns="91440" bIns="45720" anchor="t">
            <a:spAutoFit/>
          </a:bodyPr>
          <a:lstStyle/>
          <a:p>
            <a:r>
              <a:rPr lang="en-US" sz="1100">
                <a:solidFill>
                  <a:schemeClr val="tx1">
                    <a:lumMod val="75000"/>
                    <a:lumOff val="25000"/>
                  </a:schemeClr>
                </a:solidFill>
                <a:latin typeface="Century Gothic"/>
                <a:ea typeface="+mn-lt"/>
                <a:cs typeface="+mn-lt"/>
              </a:rPr>
              <a:t>Sources: Esri, HERE, Garmin, Intermap, INCREMENT P, GEBCO, USGS, FAO, NPS, NRCAN, GeoBase, IGN, </a:t>
            </a:r>
            <a:r>
              <a:rPr lang="en-US" sz="1100" err="1">
                <a:solidFill>
                  <a:schemeClr val="tx1">
                    <a:lumMod val="75000"/>
                    <a:lumOff val="25000"/>
                  </a:schemeClr>
                </a:solidFill>
                <a:latin typeface="Century Gothic"/>
                <a:ea typeface="+mn-lt"/>
                <a:cs typeface="+mn-lt"/>
              </a:rPr>
              <a:t>Kadaster</a:t>
            </a:r>
            <a:r>
              <a:rPr lang="en-US" sz="1100">
                <a:solidFill>
                  <a:schemeClr val="tx1">
                    <a:lumMod val="75000"/>
                    <a:lumOff val="25000"/>
                  </a:schemeClr>
                </a:solidFill>
                <a:latin typeface="Century Gothic"/>
                <a:ea typeface="+mn-lt"/>
                <a:cs typeface="+mn-lt"/>
              </a:rPr>
              <a:t> NL, Ordnance Survey, Esri Japan, METI, Esri China (Hong Kong), © OpenStreetMap contributors, GIS User Community, Marin GIS Open Data</a:t>
            </a:r>
            <a:endParaRPr lang="en-US" sz="1100">
              <a:solidFill>
                <a:schemeClr val="tx1">
                  <a:lumMod val="75000"/>
                  <a:lumOff val="25000"/>
                </a:schemeClr>
              </a:solidFill>
              <a:latin typeface="Century Gothic"/>
            </a:endParaRPr>
          </a:p>
        </p:txBody>
      </p:sp>
    </p:spTree>
    <p:extLst>
      <p:ext uri="{BB962C8B-B14F-4D97-AF65-F5344CB8AC3E}">
        <p14:creationId xmlns:p14="http://schemas.microsoft.com/office/powerpoint/2010/main" val="2315634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rainbow colored map on a black background&#10;&#10;Description automatically generated">
            <a:extLst>
              <a:ext uri="{FF2B5EF4-FFF2-40B4-BE49-F238E27FC236}">
                <a16:creationId xmlns:a16="http://schemas.microsoft.com/office/drawing/2014/main" id="{99B20B55-CD65-9A9D-F696-69A77B230E66}"/>
              </a:ext>
            </a:extLst>
          </p:cNvPr>
          <p:cNvPicPr>
            <a:picLocks noChangeAspect="1"/>
          </p:cNvPicPr>
          <p:nvPr/>
        </p:nvPicPr>
        <p:blipFill>
          <a:blip r:embed="rId3"/>
          <a:stretch>
            <a:fillRect/>
          </a:stretch>
        </p:blipFill>
        <p:spPr>
          <a:xfrm>
            <a:off x="-2030381" y="-483658"/>
            <a:ext cx="10469033" cy="7825316"/>
          </a:xfrm>
          <a:prstGeom prst="rect">
            <a:avLst/>
          </a:prstGeom>
        </p:spPr>
      </p:pic>
      <p:sp>
        <p:nvSpPr>
          <p:cNvPr id="2" name="TextBox 1">
            <a:extLst>
              <a:ext uri="{FF2B5EF4-FFF2-40B4-BE49-F238E27FC236}">
                <a16:creationId xmlns:a16="http://schemas.microsoft.com/office/drawing/2014/main" id="{C519CC48-7819-6029-5A83-0702E291545A}"/>
              </a:ext>
            </a:extLst>
          </p:cNvPr>
          <p:cNvSpPr txBox="1"/>
          <p:nvPr/>
        </p:nvSpPr>
        <p:spPr>
          <a:xfrm>
            <a:off x="361062" y="78225"/>
            <a:ext cx="77157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C55A11"/>
                </a:solidFill>
                <a:latin typeface="Century Gothic"/>
              </a:rPr>
              <a:t>Data Processing: ECOSTRESS </a:t>
            </a:r>
          </a:p>
        </p:txBody>
      </p:sp>
      <p:sp>
        <p:nvSpPr>
          <p:cNvPr id="4" name="Rectangle: Rounded Corners 3">
            <a:extLst>
              <a:ext uri="{FF2B5EF4-FFF2-40B4-BE49-F238E27FC236}">
                <a16:creationId xmlns:a16="http://schemas.microsoft.com/office/drawing/2014/main" id="{753C8D13-5CB2-510A-B9C6-66DAF7AE2C05}"/>
              </a:ext>
            </a:extLst>
          </p:cNvPr>
          <p:cNvSpPr/>
          <p:nvPr/>
        </p:nvSpPr>
        <p:spPr>
          <a:xfrm>
            <a:off x="3754908" y="1228550"/>
            <a:ext cx="2329131" cy="934527"/>
          </a:xfrm>
          <a:prstGeom prst="roundRect">
            <a:avLst/>
          </a:prstGeom>
          <a:no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accent2">
                    <a:lumMod val="50000"/>
                  </a:schemeClr>
                </a:solidFill>
                <a:latin typeface="Century Gothic"/>
                <a:ea typeface="Calibri"/>
                <a:cs typeface="Calibri"/>
              </a:rPr>
              <a:t>Evaporative Stress Index (2018 – 2022 Fire Seasons)</a:t>
            </a:r>
          </a:p>
        </p:txBody>
      </p:sp>
      <p:sp>
        <p:nvSpPr>
          <p:cNvPr id="5" name="Rectangle: Rounded Corners 4">
            <a:extLst>
              <a:ext uri="{FF2B5EF4-FFF2-40B4-BE49-F238E27FC236}">
                <a16:creationId xmlns:a16="http://schemas.microsoft.com/office/drawing/2014/main" id="{6E8FF1D1-5F9A-9EFD-57FA-67EF629C5109}"/>
              </a:ext>
            </a:extLst>
          </p:cNvPr>
          <p:cNvSpPr/>
          <p:nvPr/>
        </p:nvSpPr>
        <p:spPr>
          <a:xfrm>
            <a:off x="723857" y="4978031"/>
            <a:ext cx="899307" cy="1206958"/>
          </a:xfrm>
          <a:prstGeom prst="roundRect">
            <a:avLst/>
          </a:prstGeom>
          <a:solidFill>
            <a:schemeClr val="bg1"/>
          </a:solidFill>
          <a:ln>
            <a:solidFill>
              <a:srgbClr val="C13E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6A569B-C9E0-33FD-AD51-14B33B39C5E3}"/>
              </a:ext>
            </a:extLst>
          </p:cNvPr>
          <p:cNvSpPr txBox="1"/>
          <p:nvPr/>
        </p:nvSpPr>
        <p:spPr>
          <a:xfrm>
            <a:off x="723857" y="4978031"/>
            <a:ext cx="922057" cy="276999"/>
          </a:xfrm>
          <a:prstGeom prst="rect">
            <a:avLst/>
          </a:prstGeom>
          <a:noFill/>
        </p:spPr>
        <p:txBody>
          <a:bodyPr wrap="square" rtlCol="0">
            <a:spAutoFit/>
          </a:bodyPr>
          <a:lstStyle/>
          <a:p>
            <a:r>
              <a:rPr lang="en-US" sz="1200">
                <a:solidFill>
                  <a:srgbClr val="C13E2D"/>
                </a:solidFill>
                <a:latin typeface="Century Gothic" panose="020B0502020202020204" pitchFamily="34" charset="0"/>
              </a:rPr>
              <a:t>ESI</a:t>
            </a:r>
          </a:p>
        </p:txBody>
      </p:sp>
      <p:grpSp>
        <p:nvGrpSpPr>
          <p:cNvPr id="23" name="Group 22">
            <a:extLst>
              <a:ext uri="{FF2B5EF4-FFF2-40B4-BE49-F238E27FC236}">
                <a16:creationId xmlns:a16="http://schemas.microsoft.com/office/drawing/2014/main" id="{C19BD7FB-27D5-09B7-81F7-C13884F43E19}"/>
              </a:ext>
            </a:extLst>
          </p:cNvPr>
          <p:cNvGrpSpPr/>
          <p:nvPr/>
        </p:nvGrpSpPr>
        <p:grpSpPr>
          <a:xfrm>
            <a:off x="1655822" y="5290011"/>
            <a:ext cx="372103" cy="678134"/>
            <a:chOff x="5250623" y="4566224"/>
            <a:chExt cx="656409" cy="1094163"/>
          </a:xfrm>
        </p:grpSpPr>
        <p:pic>
          <p:nvPicPr>
            <p:cNvPr id="28" name="Graphic 27" descr="Direction outline">
              <a:extLst>
                <a:ext uri="{FF2B5EF4-FFF2-40B4-BE49-F238E27FC236}">
                  <a16:creationId xmlns:a16="http://schemas.microsoft.com/office/drawing/2014/main" id="{E466CD73-AAA5-8109-38D9-5282A3381A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780000">
              <a:off x="5272843" y="5026197"/>
              <a:ext cx="611970" cy="656409"/>
            </a:xfrm>
            <a:prstGeom prst="rect">
              <a:avLst/>
            </a:prstGeom>
          </p:spPr>
        </p:pic>
        <p:sp>
          <p:nvSpPr>
            <p:cNvPr id="30" name="TextBox 3">
              <a:extLst>
                <a:ext uri="{FF2B5EF4-FFF2-40B4-BE49-F238E27FC236}">
                  <a16:creationId xmlns:a16="http://schemas.microsoft.com/office/drawing/2014/main" id="{9589F939-A658-8AF6-70D9-930007E7D378}"/>
                </a:ext>
              </a:extLst>
            </p:cNvPr>
            <p:cNvSpPr txBox="1"/>
            <p:nvPr/>
          </p:nvSpPr>
          <p:spPr>
            <a:xfrm>
              <a:off x="5293030" y="4566224"/>
              <a:ext cx="370551"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b="1">
                  <a:latin typeface="Century Gothic"/>
                  <a:cs typeface="Calibri"/>
                </a:rPr>
                <a:t>N</a:t>
              </a:r>
              <a:endParaRPr lang="en-US" sz="1400" b="1">
                <a:latin typeface="Century Gothic"/>
              </a:endParaRPr>
            </a:p>
          </p:txBody>
        </p:sp>
      </p:grpSp>
      <p:grpSp>
        <p:nvGrpSpPr>
          <p:cNvPr id="34" name="Group 33">
            <a:extLst>
              <a:ext uri="{FF2B5EF4-FFF2-40B4-BE49-F238E27FC236}">
                <a16:creationId xmlns:a16="http://schemas.microsoft.com/office/drawing/2014/main" id="{7A38A7B6-9C8C-8D86-DB9B-E0579D8843E8}"/>
              </a:ext>
            </a:extLst>
          </p:cNvPr>
          <p:cNvGrpSpPr/>
          <p:nvPr/>
        </p:nvGrpSpPr>
        <p:grpSpPr>
          <a:xfrm>
            <a:off x="1625012" y="5910831"/>
            <a:ext cx="1930218" cy="278148"/>
            <a:chOff x="7930617" y="5128154"/>
            <a:chExt cx="1930218" cy="278148"/>
          </a:xfrm>
        </p:grpSpPr>
        <p:grpSp>
          <p:nvGrpSpPr>
            <p:cNvPr id="35" name="Group 34">
              <a:extLst>
                <a:ext uri="{FF2B5EF4-FFF2-40B4-BE49-F238E27FC236}">
                  <a16:creationId xmlns:a16="http://schemas.microsoft.com/office/drawing/2014/main" id="{14DA3E81-C46F-A0F5-523C-525479BCBB23}"/>
                </a:ext>
              </a:extLst>
            </p:cNvPr>
            <p:cNvGrpSpPr/>
            <p:nvPr/>
          </p:nvGrpSpPr>
          <p:grpSpPr>
            <a:xfrm>
              <a:off x="8042508" y="5312329"/>
              <a:ext cx="1309417" cy="93973"/>
              <a:chOff x="8042508" y="5312329"/>
              <a:chExt cx="1309417" cy="93973"/>
            </a:xfrm>
          </p:grpSpPr>
          <p:grpSp>
            <p:nvGrpSpPr>
              <p:cNvPr id="40" name="Group 39">
                <a:extLst>
                  <a:ext uri="{FF2B5EF4-FFF2-40B4-BE49-F238E27FC236}">
                    <a16:creationId xmlns:a16="http://schemas.microsoft.com/office/drawing/2014/main" id="{1180BCD9-24AC-A749-4015-67A096DFEE57}"/>
                  </a:ext>
                </a:extLst>
              </p:cNvPr>
              <p:cNvGrpSpPr/>
              <p:nvPr/>
            </p:nvGrpSpPr>
            <p:grpSpPr>
              <a:xfrm>
                <a:off x="8042508" y="5320186"/>
                <a:ext cx="1309417" cy="86116"/>
                <a:chOff x="8042508" y="5320186"/>
                <a:chExt cx="1309417" cy="86116"/>
              </a:xfrm>
            </p:grpSpPr>
            <p:cxnSp>
              <p:nvCxnSpPr>
                <p:cNvPr id="42" name="Straight Arrow Connector 41">
                  <a:extLst>
                    <a:ext uri="{FF2B5EF4-FFF2-40B4-BE49-F238E27FC236}">
                      <a16:creationId xmlns:a16="http://schemas.microsoft.com/office/drawing/2014/main" id="{B274D858-142F-36E5-D45C-184A64D06F8E}"/>
                    </a:ext>
                  </a:extLst>
                </p:cNvPr>
                <p:cNvCxnSpPr/>
                <p:nvPr/>
              </p:nvCxnSpPr>
              <p:spPr>
                <a:xfrm flipH="1">
                  <a:off x="8042508" y="5398200"/>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0B5871C-574C-CA44-1104-F2F358F69057}"/>
                    </a:ext>
                  </a:extLst>
                </p:cNvPr>
                <p:cNvCxnSpPr/>
                <p:nvPr/>
              </p:nvCxnSpPr>
              <p:spPr>
                <a:xfrm flipV="1">
                  <a:off x="8046052" y="5320188"/>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ECE3803-1205-AAD3-806E-C96C9C41957F}"/>
                    </a:ext>
                  </a:extLst>
                </p:cNvPr>
                <p:cNvCxnSpPr>
                  <a:cxnSpLocks/>
                </p:cNvCxnSpPr>
                <p:nvPr/>
              </p:nvCxnSpPr>
              <p:spPr>
                <a:xfrm flipV="1">
                  <a:off x="8365733" y="5320187"/>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FC8798-2FBF-4CA2-DFB1-D90A94973183}"/>
                    </a:ext>
                  </a:extLst>
                </p:cNvPr>
                <p:cNvCxnSpPr>
                  <a:cxnSpLocks/>
                </p:cNvCxnSpPr>
                <p:nvPr/>
              </p:nvCxnSpPr>
              <p:spPr>
                <a:xfrm flipV="1">
                  <a:off x="8696956" y="5320186"/>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a:extLst>
                  <a:ext uri="{FF2B5EF4-FFF2-40B4-BE49-F238E27FC236}">
                    <a16:creationId xmlns:a16="http://schemas.microsoft.com/office/drawing/2014/main" id="{EA4EE4C8-E47E-7CB9-C69A-A5E7C23B1A9B}"/>
                  </a:ext>
                </a:extLst>
              </p:cNvPr>
              <p:cNvCxnSpPr>
                <a:cxnSpLocks/>
              </p:cNvCxnSpPr>
              <p:nvPr/>
            </p:nvCxnSpPr>
            <p:spPr>
              <a:xfrm flipV="1">
                <a:off x="9343450" y="5312329"/>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
              <a:extLst>
                <a:ext uri="{FF2B5EF4-FFF2-40B4-BE49-F238E27FC236}">
                  <a16:creationId xmlns:a16="http://schemas.microsoft.com/office/drawing/2014/main" id="{E60F09EA-C80A-D7A1-4AC0-066706C5A598}"/>
                </a:ext>
              </a:extLst>
            </p:cNvPr>
            <p:cNvSpPr txBox="1"/>
            <p:nvPr/>
          </p:nvSpPr>
          <p:spPr>
            <a:xfrm>
              <a:off x="7930617" y="5136123"/>
              <a:ext cx="172783" cy="2430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0</a:t>
              </a:r>
              <a:endParaRPr lang="en-US" sz="900">
                <a:latin typeface="Century Gothic"/>
              </a:endParaRPr>
            </a:p>
          </p:txBody>
        </p:sp>
        <p:sp>
          <p:nvSpPr>
            <p:cNvPr id="37" name="TextBox 4">
              <a:extLst>
                <a:ext uri="{FF2B5EF4-FFF2-40B4-BE49-F238E27FC236}">
                  <a16:creationId xmlns:a16="http://schemas.microsoft.com/office/drawing/2014/main" id="{0876526D-9149-618B-44AB-ACD314870650}"/>
                </a:ext>
              </a:extLst>
            </p:cNvPr>
            <p:cNvSpPr txBox="1"/>
            <p:nvPr/>
          </p:nvSpPr>
          <p:spPr>
            <a:xfrm>
              <a:off x="8214364" y="5128154"/>
              <a:ext cx="469801"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2.5</a:t>
              </a:r>
            </a:p>
          </p:txBody>
        </p:sp>
        <p:sp>
          <p:nvSpPr>
            <p:cNvPr id="38" name="TextBox 5">
              <a:extLst>
                <a:ext uri="{FF2B5EF4-FFF2-40B4-BE49-F238E27FC236}">
                  <a16:creationId xmlns:a16="http://schemas.microsoft.com/office/drawing/2014/main" id="{A342B75E-A941-86A3-B323-8858FB8AA5E4}"/>
                </a:ext>
              </a:extLst>
            </p:cNvPr>
            <p:cNvSpPr txBox="1"/>
            <p:nvPr/>
          </p:nvSpPr>
          <p:spPr>
            <a:xfrm>
              <a:off x="8511933" y="5137609"/>
              <a:ext cx="416293"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latin typeface="Century Gothic"/>
                  <a:cs typeface="Calibri"/>
                </a:rPr>
                <a:t>5</a:t>
              </a:r>
            </a:p>
          </p:txBody>
        </p:sp>
        <p:sp>
          <p:nvSpPr>
            <p:cNvPr id="39" name="TextBox 6">
              <a:extLst>
                <a:ext uri="{FF2B5EF4-FFF2-40B4-BE49-F238E27FC236}">
                  <a16:creationId xmlns:a16="http://schemas.microsoft.com/office/drawing/2014/main" id="{9A8FA27C-B734-5BF5-F7D3-57FE38A7C1E0}"/>
                </a:ext>
              </a:extLst>
            </p:cNvPr>
            <p:cNvSpPr txBox="1"/>
            <p:nvPr/>
          </p:nvSpPr>
          <p:spPr>
            <a:xfrm>
              <a:off x="9158648" y="5133013"/>
              <a:ext cx="70218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entury Gothic"/>
                  <a:cs typeface="Calibri"/>
                </a:rPr>
                <a:t>10 Miles</a:t>
              </a:r>
            </a:p>
          </p:txBody>
        </p:sp>
      </p:grpSp>
      <p:pic>
        <p:nvPicPr>
          <p:cNvPr id="47" name="Picture 46">
            <a:extLst>
              <a:ext uri="{FF2B5EF4-FFF2-40B4-BE49-F238E27FC236}">
                <a16:creationId xmlns:a16="http://schemas.microsoft.com/office/drawing/2014/main" id="{D379314D-8CB3-CC35-B255-53515E0B35C4}"/>
              </a:ext>
            </a:extLst>
          </p:cNvPr>
          <p:cNvPicPr>
            <a:picLocks noChangeAspect="1"/>
          </p:cNvPicPr>
          <p:nvPr/>
        </p:nvPicPr>
        <p:blipFill>
          <a:blip r:embed="rId6"/>
          <a:stretch>
            <a:fillRect/>
          </a:stretch>
        </p:blipFill>
        <p:spPr>
          <a:xfrm rot="10800000">
            <a:off x="788940" y="5343462"/>
            <a:ext cx="313045" cy="700624"/>
          </a:xfrm>
          <a:prstGeom prst="rect">
            <a:avLst/>
          </a:prstGeom>
        </p:spPr>
      </p:pic>
      <p:sp>
        <p:nvSpPr>
          <p:cNvPr id="48" name="TextBox 47">
            <a:extLst>
              <a:ext uri="{FF2B5EF4-FFF2-40B4-BE49-F238E27FC236}">
                <a16:creationId xmlns:a16="http://schemas.microsoft.com/office/drawing/2014/main" id="{B47D9D5F-F4B6-83A4-454F-3F3B6F563B84}"/>
              </a:ext>
            </a:extLst>
          </p:cNvPr>
          <p:cNvSpPr txBox="1"/>
          <p:nvPr/>
        </p:nvSpPr>
        <p:spPr>
          <a:xfrm>
            <a:off x="1124514" y="5292522"/>
            <a:ext cx="1080092" cy="769441"/>
          </a:xfrm>
          <a:prstGeom prst="rect">
            <a:avLst/>
          </a:prstGeom>
          <a:noFill/>
        </p:spPr>
        <p:txBody>
          <a:bodyPr wrap="square" rtlCol="0">
            <a:spAutoFit/>
          </a:bodyPr>
          <a:lstStyle/>
          <a:p>
            <a:r>
              <a:rPr lang="en-US" sz="1100" dirty="0">
                <a:solidFill>
                  <a:srgbClr val="C13E2D"/>
                </a:solidFill>
                <a:latin typeface="Century Gothic" panose="020B0502020202020204" pitchFamily="34" charset="0"/>
              </a:rPr>
              <a:t>1</a:t>
            </a:r>
          </a:p>
          <a:p>
            <a:endParaRPr lang="en-US" sz="1100" dirty="0">
              <a:solidFill>
                <a:srgbClr val="C13E2D"/>
              </a:solidFill>
              <a:latin typeface="Century Gothic" panose="020B0502020202020204" pitchFamily="34" charset="0"/>
            </a:endParaRPr>
          </a:p>
          <a:p>
            <a:endParaRPr lang="en-US" sz="1100" dirty="0">
              <a:solidFill>
                <a:srgbClr val="C13E2D"/>
              </a:solidFill>
              <a:latin typeface="Century Gothic" panose="020B0502020202020204" pitchFamily="34" charset="0"/>
            </a:endParaRPr>
          </a:p>
          <a:p>
            <a:r>
              <a:rPr lang="en-US" sz="1100" dirty="0">
                <a:solidFill>
                  <a:srgbClr val="C13E2D"/>
                </a:solidFill>
                <a:latin typeface="Century Gothic" panose="020B0502020202020204" pitchFamily="34" charset="0"/>
              </a:rPr>
              <a:t>0</a:t>
            </a:r>
          </a:p>
        </p:txBody>
      </p:sp>
      <p:sp>
        <p:nvSpPr>
          <p:cNvPr id="51" name="TextBox 50">
            <a:extLst>
              <a:ext uri="{FF2B5EF4-FFF2-40B4-BE49-F238E27FC236}">
                <a16:creationId xmlns:a16="http://schemas.microsoft.com/office/drawing/2014/main" id="{EBE9CDD6-F2B8-C0D2-DF5A-D1136217175E}"/>
              </a:ext>
            </a:extLst>
          </p:cNvPr>
          <p:cNvSpPr txBox="1"/>
          <p:nvPr/>
        </p:nvSpPr>
        <p:spPr>
          <a:xfrm>
            <a:off x="723857" y="6302416"/>
            <a:ext cx="5360182" cy="307777"/>
          </a:xfrm>
          <a:prstGeom prst="rect">
            <a:avLst/>
          </a:prstGeom>
          <a:noFill/>
        </p:spPr>
        <p:txBody>
          <a:bodyPr wrap="square" lIns="91440" tIns="45720" rIns="91440" bIns="45720" anchor="t">
            <a:spAutoFit/>
          </a:bodyPr>
          <a:lstStyle/>
          <a:p>
            <a:r>
              <a:rPr lang="en-US" sz="1400">
                <a:latin typeface="Century Gothic"/>
                <a:ea typeface="+mn-lt"/>
                <a:cs typeface="+mn-lt"/>
              </a:rPr>
              <a:t>Sources: ECOSTRESS, </a:t>
            </a:r>
            <a:r>
              <a:rPr lang="en-US" sz="1400" err="1">
                <a:latin typeface="Century Gothic"/>
                <a:ea typeface="+mn-lt"/>
                <a:cs typeface="+mn-lt"/>
              </a:rPr>
              <a:t>AppEARS</a:t>
            </a:r>
            <a:endParaRPr lang="en-US" sz="1400">
              <a:latin typeface="Century Gothic"/>
            </a:endParaRPr>
          </a:p>
        </p:txBody>
      </p:sp>
      <p:sp>
        <p:nvSpPr>
          <p:cNvPr id="10" name="TextBox 9">
            <a:extLst>
              <a:ext uri="{FF2B5EF4-FFF2-40B4-BE49-F238E27FC236}">
                <a16:creationId xmlns:a16="http://schemas.microsoft.com/office/drawing/2014/main" id="{BB32608F-E1FA-FFEF-B0DD-BF1C069681DF}"/>
              </a:ext>
            </a:extLst>
          </p:cNvPr>
          <p:cNvSpPr txBox="1"/>
          <p:nvPr/>
        </p:nvSpPr>
        <p:spPr>
          <a:xfrm>
            <a:off x="6238833" y="2190832"/>
            <a:ext cx="5565030" cy="2308324"/>
          </a:xfrm>
          <a:prstGeom prst="rect">
            <a:avLst/>
          </a:prstGeom>
          <a:noFill/>
        </p:spPr>
        <p:txBody>
          <a:bodyPr wrap="square" lIns="91440" tIns="45720" rIns="91440" bIns="45720" rtlCol="0" anchor="t">
            <a:spAutoFit/>
          </a:bodyPr>
          <a:lstStyle/>
          <a:p>
            <a:pPr marL="285750" indent="-285750">
              <a:buClr>
                <a:srgbClr val="CF703B"/>
              </a:buClr>
              <a:buFont typeface="Arial" panose="020B0604020202020204" pitchFamily="34" charset="0"/>
              <a:buChar char="•"/>
            </a:pPr>
            <a:r>
              <a:rPr lang="en-US" sz="2400" dirty="0">
                <a:solidFill>
                  <a:schemeClr val="tx1">
                    <a:lumMod val="75000"/>
                    <a:lumOff val="25000"/>
                  </a:schemeClr>
                </a:solidFill>
                <a:latin typeface="Century Gothic"/>
              </a:rPr>
              <a:t>The ESI values indicate vegetation evapotranspiration potential </a:t>
            </a:r>
            <a:endParaRPr lang="en-US" dirty="0">
              <a:solidFill>
                <a:schemeClr val="tx1">
                  <a:lumMod val="75000"/>
                  <a:lumOff val="25000"/>
                </a:schemeClr>
              </a:solidFill>
            </a:endParaRPr>
          </a:p>
          <a:p>
            <a:pPr marL="285750" indent="-285750">
              <a:buClr>
                <a:srgbClr val="CF703B"/>
              </a:buClr>
              <a:buFont typeface="Arial" panose="020B0604020202020204" pitchFamily="34" charset="0"/>
              <a:buChar char="•"/>
            </a:pPr>
            <a:endParaRPr lang="en-US" sz="2400" dirty="0">
              <a:solidFill>
                <a:schemeClr val="tx1">
                  <a:lumMod val="75000"/>
                  <a:lumOff val="25000"/>
                </a:schemeClr>
              </a:solidFill>
              <a:latin typeface="Century Gothic"/>
            </a:endParaRPr>
          </a:p>
          <a:p>
            <a:pPr marL="285750" indent="-285750">
              <a:buClr>
                <a:srgbClr val="CF703B"/>
              </a:buClr>
              <a:buFont typeface="Arial" panose="020B0604020202020204" pitchFamily="34" charset="0"/>
              <a:buChar char="•"/>
            </a:pPr>
            <a:endParaRPr lang="en-US" sz="2400" dirty="0">
              <a:solidFill>
                <a:schemeClr val="tx1">
                  <a:lumMod val="75000"/>
                  <a:lumOff val="25000"/>
                </a:schemeClr>
              </a:solidFill>
              <a:latin typeface="Century Gothic"/>
            </a:endParaRPr>
          </a:p>
          <a:p>
            <a:pPr marL="285750" indent="-285750">
              <a:buClr>
                <a:srgbClr val="CF703B"/>
              </a:buClr>
              <a:buFont typeface="Arial" panose="020B0604020202020204" pitchFamily="34" charset="0"/>
              <a:buChar char="•"/>
            </a:pPr>
            <a:r>
              <a:rPr lang="en-US" sz="2400" dirty="0">
                <a:solidFill>
                  <a:schemeClr val="tx1">
                    <a:lumMod val="75000"/>
                    <a:lumOff val="25000"/>
                  </a:schemeClr>
                </a:solidFill>
                <a:latin typeface="Century Gothic"/>
              </a:rPr>
              <a:t>Lower ESI values correspond to drought</a:t>
            </a:r>
          </a:p>
        </p:txBody>
      </p:sp>
    </p:spTree>
    <p:extLst>
      <p:ext uri="{BB962C8B-B14F-4D97-AF65-F5344CB8AC3E}">
        <p14:creationId xmlns:p14="http://schemas.microsoft.com/office/powerpoint/2010/main" val="1747228100"/>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Amanda Clayton</DisplayName>
        <AccountId>44</AccountId>
        <AccountType/>
      </UserInfo>
      <UserInfo>
        <DisplayName>Laramie Plott</DisplayName>
        <AccountId>38</AccountId>
        <AccountType/>
      </UserInfo>
      <UserInfo>
        <DisplayName>Beaudry, Britnay (ARC-SGE)[SSAI DEVELOP]</DisplayName>
        <AccountId>56</AccountId>
        <AccountType/>
      </UserInfo>
      <UserInfo>
        <DisplayName>Torres Perez, Juan Luis. (ARC-SGE)[Bay Area Environmental Research Institute]</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BD0F79-922A-4B88-918F-FD75BF3CDA35}"/>
</file>

<file path=customXml/itemProps2.xml><?xml version="1.0" encoding="utf-8"?>
<ds:datastoreItem xmlns:ds="http://schemas.openxmlformats.org/officeDocument/2006/customXml" ds:itemID="{4FD84F8E-DF30-4F06-ADC5-D5EA32005E19}">
  <ds:schemaRefs>
    <ds:schemaRef ds:uri="1fdf4d86-0b19-4025-902f-944da1307e54"/>
    <ds:schemaRef ds:uri="ef4f160d-e074-44bc-abe6-560e107f34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6444</Words>
  <Application>Microsoft Office PowerPoint</Application>
  <PresentationFormat>Widescreen</PresentationFormat>
  <Paragraphs>586</Paragraphs>
  <Slides>30</Slides>
  <Notes>30</Notes>
  <HiddenSlides>9</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Arial</vt:lpstr>
      <vt:lpstr>Arial,Sans-Serif</vt:lpstr>
      <vt:lpstr>Calibri</vt:lpstr>
      <vt:lpstr>Calibri Light</vt:lpstr>
      <vt:lpstr>Calibri,Sans-Serif</vt:lpstr>
      <vt:lpstr>Century Gothic</vt:lpstr>
      <vt:lpstr>Google Sans</vt:lpstr>
      <vt:lpstr>Rockwell</vt:lpstr>
      <vt:lpstr>Segoe UI</vt:lpstr>
      <vt:lpstr>Webdings</vt:lpstr>
      <vt:lpstr>Wingdings</vt:lpstr>
      <vt:lpstr>Wingdings,Sans-Serif</vt:lpstr>
      <vt:lpstr>Atlas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Plott, Laramie D. (LARC-E3)[SSAI DEVELOP]</cp:lastModifiedBy>
  <cp:revision>10</cp:revision>
  <dcterms:created xsi:type="dcterms:W3CDTF">2019-11-12T17:46:59Z</dcterms:created>
  <dcterms:modified xsi:type="dcterms:W3CDTF">2023-07-27T21:40:35Z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0x010100148239E750EC8C448078F608640D8AD8</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