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59" r:id="rId5"/>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632" userDrawn="1">
          <p15:clr>
            <a:srgbClr val="A4A3A4"/>
          </p15:clr>
        </p15:guide>
        <p15:guide id="2" orient="horz" pos="20736" userDrawn="1">
          <p15:clr>
            <a:srgbClr val="A4A3A4"/>
          </p15:clr>
        </p15:guide>
        <p15:guide id="3" pos="8184" userDrawn="1">
          <p15:clr>
            <a:srgbClr val="A4A3A4"/>
          </p15:clr>
        </p15:guide>
        <p15:guide id="4" pos="1507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36EB43-09A1-CA4C-CE04-CB7479321EFF}" name="Sarah Payne" initials="SP" userId="S::sarah.payne@ssaihq.com::bbaed961-01d0-4dc6-ae28-cf6a60d8f039" providerId="AD"/>
  <p188:author id="{66B1CD6D-3A33-A833-131B-76F563501007}" name="Shakirah Rogers" initials="SR" userId="S::shakirah.rogers@ssaihq.com::bcd01322-95fc-46e0-bb23-9ee67bb4b427" providerId="AD"/>
  <p188:author id="{014DBB8D-B089-B2DD-23C6-F36662E55207}" name="Isabella Chittumuri" initials="IC" userId="S::isabella.chittumuri@ssaihq.com::dab18419-589b-4648-a833-298bc46c26c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unter, Shanise Y. (LARC-E3)[SSAI DEVELOP]" initials="HSY(D" lastIdx="25" clrIdx="0">
    <p:extLst>
      <p:ext uri="{19B8F6BF-5375-455C-9EA6-DF929625EA0E}">
        <p15:presenceInfo xmlns:p15="http://schemas.microsoft.com/office/powerpoint/2012/main" userId="S-1-5-21-330711430-3775241029-4075259233-879551" providerId="AD"/>
      </p:ext>
    </p:extLst>
  </p:cmAuthor>
  <p:cmAuthor id="2" name="Shakirah Rogers" initials="SR" lastIdx="1" clrIdx="1">
    <p:extLst>
      <p:ext uri="{19B8F6BF-5375-455C-9EA6-DF929625EA0E}">
        <p15:presenceInfo xmlns:p15="http://schemas.microsoft.com/office/powerpoint/2012/main" userId="S::shakirah.rogers@ssaihq.com::bcd01322-95fc-46e0-bb23-9ee67bb4b427" providerId="AD"/>
      </p:ext>
    </p:extLst>
  </p:cmAuthor>
  <p:cmAuthor id="3" name="Byles, Robert C. (LARC-E3)[SSAI DEVELOP]" initials="BRC(ED" lastIdx="3" clrIdx="2">
    <p:extLst>
      <p:ext uri="{19B8F6BF-5375-455C-9EA6-DF929625EA0E}">
        <p15:presenceInfo xmlns:p15="http://schemas.microsoft.com/office/powerpoint/2012/main" userId="S::rcbyles@ndc.nasa.gov::f2fd4499-2563-4908-9210-b44e2282d0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394F"/>
    <a:srgbClr val="DC54CF"/>
    <a:srgbClr val="9B3D3B"/>
    <a:srgbClr val="FF3333"/>
    <a:srgbClr val="5372B3"/>
    <a:srgbClr val="55AEB2"/>
    <a:srgbClr val="56ADB2"/>
    <a:srgbClr val="D0652A"/>
    <a:srgbClr val="751811"/>
    <a:srgbClr val="9641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632" autoAdjust="0"/>
    <p:restoredTop sz="94660"/>
  </p:normalViewPr>
  <p:slideViewPr>
    <p:cSldViewPr snapToGrid="0">
      <p:cViewPr>
        <p:scale>
          <a:sx n="40" d="100"/>
          <a:sy n="40" d="100"/>
        </p:scale>
        <p:origin x="244" y="-4660"/>
      </p:cViewPr>
      <p:guideLst>
        <p:guide pos="7632"/>
        <p:guide orient="horz" pos="20736"/>
        <p:guide pos="8184"/>
        <p:guide pos="150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878803-66B7-6947-98B2-662C1FEC85C9}" type="datetimeFigureOut">
              <a:rPr lang="en-US" smtClean="0"/>
              <a:t>2/21/2023</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027131-6B75-EB42-B2F5-77C432021FCB}" type="slidenum">
              <a:rPr lang="en-US" smtClean="0"/>
              <a:t>‹#›</a:t>
            </a:fld>
            <a:endParaRPr lang="en-US"/>
          </a:p>
        </p:txBody>
      </p:sp>
    </p:spTree>
    <p:extLst>
      <p:ext uri="{BB962C8B-B14F-4D97-AF65-F5344CB8AC3E}">
        <p14:creationId xmlns:p14="http://schemas.microsoft.com/office/powerpoint/2010/main" val="2273957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027131-6B75-EB42-B2F5-77C432021FCB}" type="slidenum">
              <a:rPr lang="en-US" smtClean="0"/>
              <a:t>1</a:t>
            </a:fld>
            <a:endParaRPr lang="en-US"/>
          </a:p>
        </p:txBody>
      </p:sp>
    </p:spTree>
    <p:extLst>
      <p:ext uri="{BB962C8B-B14F-4D97-AF65-F5344CB8AC3E}">
        <p14:creationId xmlns:p14="http://schemas.microsoft.com/office/powerpoint/2010/main" val="34787326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 Agriculture &amp; Food Securit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D86ECD-70A9-42FC-8B16-62C276B67DD2}"/>
              </a:ext>
            </a:extLst>
          </p:cNvPr>
          <p:cNvSpPr/>
          <p:nvPr userDrawn="1"/>
        </p:nvSpPr>
        <p:spPr>
          <a:xfrm>
            <a:off x="939743" y="34594800"/>
            <a:ext cx="25577857" cy="1066800"/>
          </a:xfrm>
          <a:prstGeom prst="rect">
            <a:avLst/>
          </a:prstGeom>
          <a:solidFill>
            <a:srgbClr val="B83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userDrawn="1"/>
        </p:nvSpPr>
        <p:spPr>
          <a:xfrm>
            <a:off x="893617" y="36126531"/>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pic>
        <p:nvPicPr>
          <p:cNvPr id="158" name="Picture 1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53352" y="864365"/>
            <a:ext cx="2585032" cy="2139114"/>
          </a:xfrm>
          <a:prstGeom prst="rect">
            <a:avLst/>
          </a:prstGeom>
        </p:spPr>
      </p:pic>
      <p:sp>
        <p:nvSpPr>
          <p:cNvPr id="20" name="Text Placeholder 19"/>
          <p:cNvSpPr>
            <a:spLocks noGrp="1"/>
          </p:cNvSpPr>
          <p:nvPr>
            <p:ph type="body" sz="quarter" idx="11" hasCustomPrompt="1"/>
          </p:nvPr>
        </p:nvSpPr>
        <p:spPr>
          <a:xfrm>
            <a:off x="4704382" y="876300"/>
            <a:ext cx="18023236" cy="2171700"/>
          </a:xfrm>
        </p:spPr>
        <p:txBody>
          <a:bodyPr anchor="ctr">
            <a:normAutofit/>
          </a:bodyPr>
          <a:lstStyle>
            <a:lvl1pPr marL="0" indent="0" algn="ctr">
              <a:buNone/>
              <a:defRPr sz="5400" b="1" baseline="0">
                <a:solidFill>
                  <a:srgbClr val="B8394F"/>
                </a:solidFill>
              </a:defRPr>
            </a:lvl1pPr>
            <a:lvl2pPr marL="1371600" indent="0">
              <a:buNone/>
              <a:defRPr/>
            </a:lvl2pPr>
            <a:lvl3pPr marL="2743200" indent="0">
              <a:buNone/>
              <a:defRPr/>
            </a:lvl3pPr>
            <a:lvl4pPr marL="4114800" indent="0">
              <a:buNone/>
              <a:defRPr/>
            </a:lvl4pPr>
            <a:lvl5pPr marL="5486400" indent="0">
              <a:buNone/>
              <a:defRPr/>
            </a:lvl5pPr>
          </a:lstStyle>
          <a:p>
            <a:pPr lvl="0"/>
            <a:r>
              <a:rPr lang="en-US"/>
              <a:t>Project Subtitle</a:t>
            </a:r>
          </a:p>
        </p:txBody>
      </p:sp>
      <p:sp>
        <p:nvSpPr>
          <p:cNvPr id="12" name="Text Placeholder 11"/>
          <p:cNvSpPr txBox="1">
            <a:spLocks/>
          </p:cNvSpPr>
          <p:nvPr userDrawn="1"/>
        </p:nvSpPr>
        <p:spPr>
          <a:xfrm>
            <a:off x="1032388" y="34594800"/>
            <a:ext cx="4671726" cy="1066799"/>
          </a:xfrm>
          <a:prstGeom prst="rect">
            <a:avLst/>
          </a:prstGeom>
        </p:spPr>
        <p:txBody>
          <a:bodyPr anchor="ctr">
            <a:norm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l"/>
            <a:r>
              <a:rPr lang="en-US" spc="100" baseline="0">
                <a:solidFill>
                  <a:schemeClr val="bg1"/>
                </a:solidFill>
              </a:rPr>
              <a:t>Fall</a:t>
            </a:r>
            <a:r>
              <a:rPr lang="en-US">
                <a:solidFill>
                  <a:schemeClr val="bg1"/>
                </a:solidFill>
              </a:rPr>
              <a:t> 2022|</a:t>
            </a:r>
          </a:p>
        </p:txBody>
      </p:sp>
      <p:pic>
        <p:nvPicPr>
          <p:cNvPr id="4" name="Picture 3"/>
          <p:cNvPicPr>
            <a:picLocks noChangeAspect="1"/>
          </p:cNvPicPr>
          <p:nvPr userDrawn="1"/>
        </p:nvPicPr>
        <p:blipFill>
          <a:blip r:embed="rId3" cstate="print">
            <a:biLevel thresh="50000"/>
            <a:extLst>
              <a:ext uri="{28A0092B-C50C-407E-A947-70E740481C1C}">
                <a14:useLocalDpi xmlns:a14="http://schemas.microsoft.com/office/drawing/2010/main" val="0"/>
              </a:ext>
            </a:extLst>
          </a:blip>
          <a:stretch>
            <a:fillRect/>
          </a:stretch>
        </p:blipFill>
        <p:spPr>
          <a:xfrm>
            <a:off x="23008970" y="34898289"/>
            <a:ext cx="3213614" cy="500102"/>
          </a:xfrm>
          <a:prstGeom prst="rect">
            <a:avLst/>
          </a:prstGeom>
        </p:spPr>
      </p:pic>
      <p:sp>
        <p:nvSpPr>
          <p:cNvPr id="15" name="Rectangle 14">
            <a:extLst>
              <a:ext uri="{FF2B5EF4-FFF2-40B4-BE49-F238E27FC236}">
                <a16:creationId xmlns:a16="http://schemas.microsoft.com/office/drawing/2014/main" id="{51C8F42E-C00B-4D4F-A6CA-4F1417C00DA0}"/>
              </a:ext>
            </a:extLst>
          </p:cNvPr>
          <p:cNvSpPr/>
          <p:nvPr userDrawn="1"/>
        </p:nvSpPr>
        <p:spPr>
          <a:xfrm>
            <a:off x="939743" y="3694001"/>
            <a:ext cx="25577857" cy="232517"/>
          </a:xfrm>
          <a:prstGeom prst="rect">
            <a:avLst/>
          </a:prstGeom>
          <a:solidFill>
            <a:srgbClr val="B83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sign, outdoor, turn&#10;&#10;Description automatically generated">
            <a:extLst>
              <a:ext uri="{FF2B5EF4-FFF2-40B4-BE49-F238E27FC236}">
                <a16:creationId xmlns:a16="http://schemas.microsoft.com/office/drawing/2014/main" id="{D33010BC-85C0-44E5-A8E2-D5221AC0F52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3088" y="853440"/>
            <a:ext cx="2468880" cy="2468880"/>
          </a:xfrm>
          <a:prstGeom prst="rect">
            <a:avLst/>
          </a:prstGeom>
        </p:spPr>
      </p:pic>
    </p:spTree>
    <p:extLst>
      <p:ext uri="{BB962C8B-B14F-4D97-AF65-F5344CB8AC3E}">
        <p14:creationId xmlns:p14="http://schemas.microsoft.com/office/powerpoint/2010/main" val="802720434"/>
      </p:ext>
    </p:extLst>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464">
          <p15:clr>
            <a:srgbClr val="FBAE40"/>
          </p15:clr>
        </p15:guide>
        <p15:guide id="5" orient="horz" pos="2472">
          <p15:clr>
            <a:srgbClr val="FBAE40"/>
          </p15:clr>
        </p15:guide>
        <p15:guide id="6" orient="horz" pos="22296">
          <p15:clr>
            <a:srgbClr val="FBAE40"/>
          </p15:clr>
        </p15:guide>
        <p15:guide id="7" orient="horz" pos="21792">
          <p15:clr>
            <a:srgbClr val="FBAE40"/>
          </p15:clr>
        </p15:guide>
        <p15:guide id="8" pos="15696" userDrawn="1">
          <p15:clr>
            <a:srgbClr val="FBAE40"/>
          </p15:clr>
        </p15:guide>
        <p15:guide id="9" orient="horz" pos="21480" userDrawn="1">
          <p15:clr>
            <a:srgbClr val="FBAE40"/>
          </p15:clr>
        </p15:guide>
        <p15:guide id="10" pos="15360">
          <p15:clr>
            <a:srgbClr val="FBAE40"/>
          </p15:clr>
        </p15:guide>
        <p15:guide id="11" orient="horz" pos="2928">
          <p15:clr>
            <a:srgbClr val="FBAE40"/>
          </p15:clr>
        </p15:guide>
        <p15:guide id="12" pos="8928">
          <p15:clr>
            <a:srgbClr val="FBAE40"/>
          </p15:clr>
        </p15:guide>
        <p15:guide id="13" pos="9216">
          <p15:clr>
            <a:srgbClr val="FBAE40"/>
          </p15:clr>
        </p15:guide>
        <p15:guide id="14" orient="horz" pos="1920">
          <p15:clr>
            <a:srgbClr val="FBAE40"/>
          </p15:clr>
        </p15:guide>
        <p15:guide id="15" orient="horz" pos="1536">
          <p15:clr>
            <a:srgbClr val="FBAE40"/>
          </p15:clr>
        </p15:guide>
        <p15:guide id="16" orient="horz" pos="936"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2/21/2023</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3"/>
          <p:cNvSpPr txBox="1">
            <a:spLocks/>
          </p:cNvSpPr>
          <p:nvPr/>
        </p:nvSpPr>
        <p:spPr>
          <a:xfrm>
            <a:off x="25169039" y="4807648"/>
            <a:ext cx="1522297" cy="29451299"/>
          </a:xfrm>
          <a:prstGeom prst="rect">
            <a:avLst/>
          </a:prstGeom>
        </p:spPr>
        <p:txBody>
          <a:bodyPr vert="vert270" lIns="91440" tIns="45720" rIns="91440" bIns="45720" anchor="t">
            <a:noAutofit/>
          </a:bodyPr>
          <a:lstStyle>
            <a:lvl1pPr algn="l" defTabSz="2743200" rtl="0" eaLnBrk="1" latinLnBrk="0" hangingPunct="1">
              <a:lnSpc>
                <a:spcPct val="90000"/>
              </a:lnSpc>
              <a:spcBef>
                <a:spcPct val="0"/>
              </a:spcBef>
              <a:buNone/>
              <a:defRPr sz="6000" b="0" kern="1200" baseline="0">
                <a:solidFill>
                  <a:srgbClr val="9299A8"/>
                </a:solidFill>
                <a:latin typeface="+mj-lt"/>
                <a:ea typeface="+mj-ea"/>
                <a:cs typeface="+mj-cs"/>
              </a:defRPr>
            </a:lvl1pPr>
          </a:lstStyle>
          <a:p>
            <a:r>
              <a:rPr lang="en-US" sz="10000" b="1" dirty="0">
                <a:solidFill>
                  <a:srgbClr val="B8394F"/>
                </a:solidFill>
              </a:rPr>
              <a:t>Georgia Disasters </a:t>
            </a:r>
            <a:endParaRPr lang="en-US" sz="10000" dirty="0">
              <a:solidFill>
                <a:srgbClr val="B8394F"/>
              </a:solidFill>
            </a:endParaRPr>
          </a:p>
        </p:txBody>
      </p:sp>
      <p:grpSp>
        <p:nvGrpSpPr>
          <p:cNvPr id="52" name="Group 51">
            <a:extLst>
              <a:ext uri="{FF2B5EF4-FFF2-40B4-BE49-F238E27FC236}">
                <a16:creationId xmlns:a16="http://schemas.microsoft.com/office/drawing/2014/main" id="{709FA8C4-84BA-052B-4CDC-1DE83C408964}"/>
              </a:ext>
            </a:extLst>
          </p:cNvPr>
          <p:cNvGrpSpPr/>
          <p:nvPr/>
        </p:nvGrpSpPr>
        <p:grpSpPr>
          <a:xfrm>
            <a:off x="897898" y="4505996"/>
            <a:ext cx="14079576" cy="9968533"/>
            <a:chOff x="678308" y="8157869"/>
            <a:chExt cx="12841859" cy="9968533"/>
          </a:xfrm>
        </p:grpSpPr>
        <p:sp>
          <p:nvSpPr>
            <p:cNvPr id="13" name="Text Placeholder 16"/>
            <p:cNvSpPr txBox="1">
              <a:spLocks/>
            </p:cNvSpPr>
            <p:nvPr/>
          </p:nvSpPr>
          <p:spPr>
            <a:xfrm>
              <a:off x="699793" y="9166022"/>
              <a:ext cx="9907402" cy="8960380"/>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sz="2800" dirty="0">
                  <a:solidFill>
                    <a:schemeClr val="tx1">
                      <a:lumMod val="75000"/>
                      <a:lumOff val="25000"/>
                    </a:schemeClr>
                  </a:solidFill>
                  <a:latin typeface="Garamond"/>
                  <a:ea typeface="+mn-lt"/>
                  <a:cs typeface="+mn-lt"/>
                </a:rPr>
                <a:t>In September 2017, Hurricane Irma made landfall in southern Georgia, causing severe flooding and widespread destruction. Disaster recovery programs were inaccessible for heirs’ property owners due to title difficulties. The NASA DEVELOP team worked in partnership with the Georgia Heirs Property Law Center (The Center) to identify potential heirs’ properties impacted by Hurricane Irma. We created flood extent maps, a socioeconomic overlay, and identified potential areas of structural damage. We utilized surface reflectance data from Landsat 7 Enhanced Thematic Mapper Plus (ETM+), Landsat 8 Operational Land Imager (OLI) and Sentinel-2 </a:t>
              </a:r>
              <a:r>
                <a:rPr lang="en-US" sz="2800" dirty="0" err="1">
                  <a:solidFill>
                    <a:schemeClr val="tx1">
                      <a:lumMod val="75000"/>
                      <a:lumOff val="25000"/>
                    </a:schemeClr>
                  </a:solidFill>
                  <a:latin typeface="Garamond"/>
                  <a:ea typeface="+mn-lt"/>
                  <a:cs typeface="+mn-lt"/>
                </a:rPr>
                <a:t>MultiSpectral</a:t>
              </a:r>
              <a:r>
                <a:rPr lang="en-US" sz="2800" dirty="0">
                  <a:solidFill>
                    <a:schemeClr val="tx1">
                      <a:lumMod val="75000"/>
                      <a:lumOff val="25000"/>
                    </a:schemeClr>
                  </a:solidFill>
                  <a:latin typeface="Garamond"/>
                  <a:ea typeface="+mn-lt"/>
                  <a:cs typeface="+mn-lt"/>
                </a:rPr>
                <a:t> Instrument (MSI) and backscatter data from Sentinel-1 C-band Synthetic Aperture Radar (C-SAR). We produced flood extent maps by consolidating these Earth observations in NASA SERVIR’s Hydrologic Remote Sensing Analysis for Floods (</a:t>
              </a:r>
              <a:r>
                <a:rPr lang="en-US" sz="2800" dirty="0" err="1">
                  <a:solidFill>
                    <a:schemeClr val="tx1">
                      <a:lumMod val="75000"/>
                      <a:lumOff val="25000"/>
                    </a:schemeClr>
                  </a:solidFill>
                  <a:latin typeface="Garamond"/>
                  <a:ea typeface="+mn-lt"/>
                  <a:cs typeface="+mn-lt"/>
                </a:rPr>
                <a:t>HYDRAFloods</a:t>
              </a:r>
              <a:r>
                <a:rPr lang="en-US" sz="2800" dirty="0">
                  <a:solidFill>
                    <a:schemeClr val="tx1">
                      <a:lumMod val="75000"/>
                      <a:lumOff val="25000"/>
                    </a:schemeClr>
                  </a:solidFill>
                  <a:latin typeface="Garamond"/>
                  <a:ea typeface="+mn-lt"/>
                  <a:cs typeface="+mn-lt"/>
                </a:rPr>
                <a:t>) tool in Google Earth Engine (GEE). To produce one socioeconomic overlay, we used Computer Assisted Mass Appraisal (CAMA) data to identify areas of heirs’ properties likelihood. To identify potential structural damage, we used optical imagery data from </a:t>
              </a:r>
              <a:r>
                <a:rPr lang="en-US" sz="2800" dirty="0" err="1">
                  <a:solidFill>
                    <a:schemeClr val="tx1">
                      <a:lumMod val="75000"/>
                      <a:lumOff val="25000"/>
                    </a:schemeClr>
                  </a:solidFill>
                  <a:latin typeface="Garamond"/>
                  <a:ea typeface="+mn-lt"/>
                  <a:cs typeface="+mn-lt"/>
                </a:rPr>
                <a:t>PlanetScope</a:t>
              </a:r>
              <a:r>
                <a:rPr lang="en-US" sz="2800" dirty="0">
                  <a:solidFill>
                    <a:schemeClr val="tx1">
                      <a:lumMod val="75000"/>
                      <a:lumOff val="25000"/>
                    </a:schemeClr>
                  </a:solidFill>
                  <a:latin typeface="Garamond"/>
                  <a:ea typeface="+mn-lt"/>
                  <a:cs typeface="+mn-lt"/>
                </a:rPr>
                <a:t> and </a:t>
              </a:r>
              <a:r>
                <a:rPr lang="en-US" sz="2800" dirty="0" err="1">
                  <a:solidFill>
                    <a:schemeClr val="tx1">
                      <a:lumMod val="75000"/>
                      <a:lumOff val="25000"/>
                    </a:schemeClr>
                  </a:solidFill>
                  <a:latin typeface="Garamond"/>
                  <a:ea typeface="+mn-lt"/>
                  <a:cs typeface="+mn-lt"/>
                </a:rPr>
                <a:t>RapidEye</a:t>
              </a:r>
              <a:r>
                <a:rPr lang="en-US" sz="2800" dirty="0">
                  <a:solidFill>
                    <a:schemeClr val="tx1">
                      <a:lumMod val="75000"/>
                      <a:lumOff val="25000"/>
                    </a:schemeClr>
                  </a:solidFill>
                  <a:latin typeface="Garamond"/>
                  <a:ea typeface="+mn-lt"/>
                  <a:cs typeface="+mn-lt"/>
                </a:rPr>
                <a:t>. Our flood extent map results found that backscatter data was more reliable than surface reflectance, resulting in mainly coastal flooding. With these maps, we created one socioeconomic overlay for Camden County. Lastly, we found only nine potential instances of structural damage in Albany, Dougherty County. These end products will allow The Center to make informed decisions about the allocation of funds for heirs’ property disaster assistance.</a:t>
              </a:r>
            </a:p>
            <a:p>
              <a:pPr algn="just"/>
              <a:endParaRPr lang="en-US" dirty="0">
                <a:latin typeface="Garamond"/>
              </a:endParaRPr>
            </a:p>
            <a:p>
              <a:pPr algn="just"/>
              <a:endParaRPr lang="en-US" dirty="0">
                <a:solidFill>
                  <a:schemeClr val="tx1">
                    <a:lumMod val="75000"/>
                    <a:lumOff val="25000"/>
                  </a:schemeClr>
                </a:solidFill>
                <a:latin typeface="Garamond"/>
              </a:endParaRPr>
            </a:p>
          </p:txBody>
        </p:sp>
        <p:sp>
          <p:nvSpPr>
            <p:cNvPr id="15" name="TextBox 14"/>
            <p:cNvSpPr txBox="1"/>
            <p:nvPr/>
          </p:nvSpPr>
          <p:spPr>
            <a:xfrm>
              <a:off x="678308" y="8157869"/>
              <a:ext cx="12841859" cy="769441"/>
            </a:xfrm>
            <a:prstGeom prst="rect">
              <a:avLst/>
            </a:prstGeom>
            <a:noFill/>
          </p:spPr>
          <p:txBody>
            <a:bodyPr wrap="square" rtlCol="0">
              <a:spAutoFit/>
            </a:bodyPr>
            <a:lstStyle/>
            <a:p>
              <a:r>
                <a:rPr lang="en-US" sz="4400" b="1">
                  <a:solidFill>
                    <a:srgbClr val="B8394F"/>
                  </a:solidFill>
                  <a:latin typeface="Century Gothic" panose="020B0502020202020204" pitchFamily="34" charset="0"/>
                </a:rPr>
                <a:t>Abstract</a:t>
              </a:r>
            </a:p>
          </p:txBody>
        </p:sp>
      </p:grpSp>
      <p:sp>
        <p:nvSpPr>
          <p:cNvPr id="19" name="TextBox 18"/>
          <p:cNvSpPr txBox="1"/>
          <p:nvPr/>
        </p:nvSpPr>
        <p:spPr>
          <a:xfrm>
            <a:off x="12944820" y="15079498"/>
            <a:ext cx="5359234" cy="769441"/>
          </a:xfrm>
          <a:prstGeom prst="rect">
            <a:avLst/>
          </a:prstGeom>
          <a:noFill/>
        </p:spPr>
        <p:txBody>
          <a:bodyPr wrap="square" rtlCol="0">
            <a:spAutoFit/>
          </a:bodyPr>
          <a:lstStyle/>
          <a:p>
            <a:r>
              <a:rPr lang="en-US" sz="4400" b="1">
                <a:solidFill>
                  <a:srgbClr val="B8394F"/>
                </a:solidFill>
                <a:latin typeface="Century Gothic" panose="020B0502020202020204" pitchFamily="34" charset="0"/>
              </a:rPr>
              <a:t>Earth Observations</a:t>
            </a:r>
          </a:p>
        </p:txBody>
      </p:sp>
      <p:sp>
        <p:nvSpPr>
          <p:cNvPr id="21" name="TextBox 20"/>
          <p:cNvSpPr txBox="1"/>
          <p:nvPr/>
        </p:nvSpPr>
        <p:spPr>
          <a:xfrm>
            <a:off x="13053094" y="19714897"/>
            <a:ext cx="8229600" cy="769441"/>
          </a:xfrm>
          <a:prstGeom prst="rect">
            <a:avLst/>
          </a:prstGeom>
          <a:noFill/>
        </p:spPr>
        <p:txBody>
          <a:bodyPr wrap="square" rtlCol="0">
            <a:spAutoFit/>
          </a:bodyPr>
          <a:lstStyle/>
          <a:p>
            <a:r>
              <a:rPr lang="en-US" sz="4400" b="1" dirty="0">
                <a:solidFill>
                  <a:srgbClr val="B8394F"/>
                </a:solidFill>
                <a:latin typeface="Century Gothic" panose="020B0502020202020204" pitchFamily="34" charset="0"/>
              </a:rPr>
              <a:t>Conclusions</a:t>
            </a:r>
          </a:p>
        </p:txBody>
      </p:sp>
      <p:sp>
        <p:nvSpPr>
          <p:cNvPr id="7" name="Text Placeholder 16"/>
          <p:cNvSpPr txBox="1">
            <a:spLocks/>
          </p:cNvSpPr>
          <p:nvPr/>
        </p:nvSpPr>
        <p:spPr>
          <a:xfrm>
            <a:off x="13258407" y="30494626"/>
            <a:ext cx="11589201" cy="2886785"/>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a:solidFill>
                  <a:srgbClr val="B8394F"/>
                </a:solidFill>
                <a:latin typeface="Garamond"/>
              </a:rPr>
              <a:t>Science Advisor: </a:t>
            </a:r>
            <a:r>
              <a:rPr lang="en-US" dirty="0">
                <a:solidFill>
                  <a:schemeClr val="tx1">
                    <a:lumMod val="75000"/>
                    <a:lumOff val="25000"/>
                  </a:schemeClr>
                </a:solidFill>
                <a:latin typeface="Garamond"/>
              </a:rPr>
              <a:t>Dr. Marguerite Madden, University of Georgia</a:t>
            </a:r>
          </a:p>
          <a:p>
            <a:r>
              <a:rPr lang="en-US" b="1" dirty="0">
                <a:solidFill>
                  <a:srgbClr val="B8394F"/>
                </a:solidFill>
                <a:latin typeface="Garamond"/>
              </a:rPr>
              <a:t>Fellow:</a:t>
            </a:r>
            <a:r>
              <a:rPr lang="en-US" dirty="0">
                <a:solidFill>
                  <a:srgbClr val="B8394F"/>
                </a:solidFill>
                <a:latin typeface="Garamond"/>
              </a:rPr>
              <a:t> </a:t>
            </a:r>
            <a:r>
              <a:rPr lang="en-US" dirty="0">
                <a:solidFill>
                  <a:schemeClr val="tx1">
                    <a:lumMod val="75000"/>
                    <a:lumOff val="25000"/>
                  </a:schemeClr>
                </a:solidFill>
                <a:latin typeface="Garamond"/>
              </a:rPr>
              <a:t>Sarah Payne</a:t>
            </a:r>
          </a:p>
          <a:p>
            <a:r>
              <a:rPr lang="en-US" b="1" dirty="0">
                <a:solidFill>
                  <a:srgbClr val="B8394F"/>
                </a:solidFill>
                <a:latin typeface="Garamond"/>
              </a:rPr>
              <a:t>Special</a:t>
            </a:r>
            <a:r>
              <a:rPr lang="en-US" b="1" dirty="0">
                <a:solidFill>
                  <a:srgbClr val="B8394F"/>
                </a:solidFill>
                <a:latin typeface="Garamond"/>
                <a:ea typeface="+mn-lt"/>
                <a:cs typeface="+mn-lt"/>
              </a:rPr>
              <a:t> Thanks:</a:t>
            </a:r>
            <a:endParaRPr lang="en-US" dirty="0">
              <a:latin typeface="Garamond"/>
            </a:endParaRPr>
          </a:p>
          <a:p>
            <a:pPr marL="342900" indent="-342900">
              <a:buChar char="•"/>
            </a:pPr>
            <a:r>
              <a:rPr lang="en-US" dirty="0">
                <a:solidFill>
                  <a:schemeClr val="tx1">
                    <a:lumMod val="75000"/>
                    <a:lumOff val="25000"/>
                  </a:schemeClr>
                </a:solidFill>
                <a:latin typeface="Garamond"/>
              </a:rPr>
              <a:t>Dr</a:t>
            </a:r>
            <a:r>
              <a:rPr lang="en-US" dirty="0">
                <a:solidFill>
                  <a:schemeClr val="tx1">
                    <a:lumMod val="75000"/>
                    <a:lumOff val="25000"/>
                  </a:schemeClr>
                </a:solidFill>
                <a:latin typeface="Garamond"/>
                <a:ea typeface="+mn-lt"/>
                <a:cs typeface="+mn-lt"/>
              </a:rPr>
              <a:t>. Kenton Ross, NASA Langley Research Center  </a:t>
            </a:r>
          </a:p>
          <a:p>
            <a:pPr marL="342900" indent="-342900">
              <a:buChar char="•"/>
            </a:pPr>
            <a:r>
              <a:rPr lang="en-US" dirty="0">
                <a:solidFill>
                  <a:schemeClr val="tx1">
                    <a:lumMod val="75000"/>
                    <a:lumOff val="25000"/>
                  </a:schemeClr>
                </a:solidFill>
                <a:latin typeface="Garamond"/>
                <a:ea typeface="+mn-lt"/>
                <a:cs typeface="+mn-lt"/>
              </a:rPr>
              <a:t>Jimmy Nolan and Scott Pippin, Carl Vinson Institute of Government</a:t>
            </a:r>
          </a:p>
          <a:p>
            <a:pPr marL="342900" indent="-342900">
              <a:buChar char="•"/>
            </a:pPr>
            <a:r>
              <a:rPr lang="en-US" dirty="0" err="1">
                <a:solidFill>
                  <a:schemeClr val="tx1">
                    <a:lumMod val="75000"/>
                    <a:lumOff val="25000"/>
                  </a:schemeClr>
                </a:solidFill>
                <a:latin typeface="Garamond"/>
              </a:rPr>
              <a:t>Nemin</a:t>
            </a:r>
            <a:r>
              <a:rPr lang="en-US" dirty="0">
                <a:solidFill>
                  <a:schemeClr val="tx1">
                    <a:lumMod val="75000"/>
                    <a:lumOff val="25000"/>
                  </a:schemeClr>
                </a:solidFill>
                <a:latin typeface="Garamond"/>
              </a:rPr>
              <a:t> Wu, Graduate Student, University of Georgia</a:t>
            </a:r>
          </a:p>
          <a:p>
            <a:endParaRPr lang="en-US" sz="2400" dirty="0">
              <a:latin typeface="Garamond"/>
              <a:ea typeface="+mn-lt"/>
              <a:cs typeface="+mn-lt"/>
            </a:endParaRPr>
          </a:p>
          <a:p>
            <a:endParaRPr lang="en-US" sz="2400" dirty="0">
              <a:latin typeface="Garamond"/>
              <a:ea typeface="+mn-lt"/>
              <a:cs typeface="+mn-lt"/>
            </a:endParaRPr>
          </a:p>
        </p:txBody>
      </p:sp>
      <p:sp>
        <p:nvSpPr>
          <p:cNvPr id="22" name="TextBox 21"/>
          <p:cNvSpPr txBox="1"/>
          <p:nvPr/>
        </p:nvSpPr>
        <p:spPr>
          <a:xfrm>
            <a:off x="13067824" y="29554029"/>
            <a:ext cx="7278066" cy="769441"/>
          </a:xfrm>
          <a:prstGeom prst="rect">
            <a:avLst/>
          </a:prstGeom>
          <a:noFill/>
        </p:spPr>
        <p:txBody>
          <a:bodyPr wrap="square" rtlCol="0">
            <a:spAutoFit/>
          </a:bodyPr>
          <a:lstStyle/>
          <a:p>
            <a:r>
              <a:rPr lang="en-US" sz="4400" b="1" dirty="0">
                <a:solidFill>
                  <a:srgbClr val="B8394F"/>
                </a:solidFill>
                <a:latin typeface="Century Gothic" panose="020B0502020202020204" pitchFamily="34" charset="0"/>
              </a:rPr>
              <a:t>Acknowledgements</a:t>
            </a:r>
          </a:p>
        </p:txBody>
      </p:sp>
      <p:grpSp>
        <p:nvGrpSpPr>
          <p:cNvPr id="20" name="Group 19">
            <a:extLst>
              <a:ext uri="{FF2B5EF4-FFF2-40B4-BE49-F238E27FC236}">
                <a16:creationId xmlns:a16="http://schemas.microsoft.com/office/drawing/2014/main" id="{1231A566-9BCD-A311-02FE-02ADB4278E93}"/>
              </a:ext>
            </a:extLst>
          </p:cNvPr>
          <p:cNvGrpSpPr/>
          <p:nvPr/>
        </p:nvGrpSpPr>
        <p:grpSpPr>
          <a:xfrm>
            <a:off x="12830788" y="11258571"/>
            <a:ext cx="12609431" cy="3689557"/>
            <a:chOff x="903828" y="19541175"/>
            <a:chExt cx="10255353" cy="3959448"/>
          </a:xfrm>
        </p:grpSpPr>
        <p:sp>
          <p:nvSpPr>
            <p:cNvPr id="14" name="Text Placeholder 16"/>
            <p:cNvSpPr txBox="1">
              <a:spLocks/>
            </p:cNvSpPr>
            <p:nvPr/>
          </p:nvSpPr>
          <p:spPr>
            <a:xfrm>
              <a:off x="6291978" y="20375172"/>
              <a:ext cx="4867203" cy="2633479"/>
            </a:xfrm>
            <a:prstGeom prst="rect">
              <a:avLst/>
            </a:prstGeom>
          </p:spPr>
          <p:txBody>
            <a:bodyPr lIns="91440" tIns="45720" rIns="91440" bIns="45720"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B8394F"/>
                </a:buClr>
                <a:buFont typeface="Arial" panose="020B0604020202020204" pitchFamily="34" charset="0"/>
                <a:buChar char="•"/>
              </a:pPr>
              <a:r>
                <a:rPr lang="en-US" sz="2800" b="1" dirty="0">
                  <a:solidFill>
                    <a:srgbClr val="B8394F"/>
                  </a:solidFill>
                  <a:latin typeface="Garamond"/>
                  <a:ea typeface="+mn-lt"/>
                  <a:cs typeface="+mn-lt"/>
                </a:rPr>
                <a:t>Identify </a:t>
              </a:r>
              <a:r>
                <a:rPr lang="en-US" sz="2800" dirty="0">
                  <a:solidFill>
                    <a:schemeClr val="tx1">
                      <a:lumMod val="75000"/>
                      <a:lumOff val="25000"/>
                    </a:schemeClr>
                  </a:solidFill>
                  <a:latin typeface="Garamond"/>
                  <a:ea typeface="+mn-lt"/>
                  <a:cs typeface="+mn-lt"/>
                </a:rPr>
                <a:t>how Hurricane Irma has impacted Georgia heir's properties owners</a:t>
              </a:r>
              <a:endParaRPr lang="en-US" sz="2800" dirty="0">
                <a:solidFill>
                  <a:schemeClr val="tx1">
                    <a:lumMod val="75000"/>
                    <a:lumOff val="25000"/>
                  </a:schemeClr>
                </a:solidFill>
                <a:latin typeface="Garamond"/>
              </a:endParaRPr>
            </a:p>
            <a:p>
              <a:pPr>
                <a:lnSpc>
                  <a:spcPct val="100000"/>
                </a:lnSpc>
                <a:spcBef>
                  <a:spcPts val="0"/>
                </a:spcBef>
                <a:spcAft>
                  <a:spcPts val="600"/>
                </a:spcAft>
                <a:buClr>
                  <a:srgbClr val="B8394F"/>
                </a:buClr>
                <a:buFont typeface="Arial" panose="020B0604020202020204" pitchFamily="34" charset="0"/>
                <a:buChar char="•"/>
              </a:pPr>
              <a:r>
                <a:rPr lang="en-US" sz="2800" b="1" dirty="0">
                  <a:solidFill>
                    <a:srgbClr val="B8394F"/>
                  </a:solidFill>
                  <a:latin typeface="Garamond"/>
                </a:rPr>
                <a:t>Generate</a:t>
              </a:r>
              <a:r>
                <a:rPr lang="en-US" sz="2800" dirty="0">
                  <a:solidFill>
                    <a:schemeClr val="tx1">
                      <a:lumMod val="75000"/>
                      <a:lumOff val="25000"/>
                    </a:schemeClr>
                  </a:solidFill>
                  <a:latin typeface="Garamond"/>
                </a:rPr>
                <a:t> </a:t>
              </a:r>
              <a:r>
                <a:rPr lang="en-US" sz="2800" dirty="0" err="1">
                  <a:solidFill>
                    <a:schemeClr val="tx1">
                      <a:lumMod val="75000"/>
                      <a:lumOff val="25000"/>
                    </a:schemeClr>
                  </a:solidFill>
                  <a:latin typeface="Garamond"/>
                </a:rPr>
                <a:t>HYDRAFloods</a:t>
              </a:r>
              <a:r>
                <a:rPr lang="en-US" sz="2800" dirty="0">
                  <a:solidFill>
                    <a:schemeClr val="tx1">
                      <a:lumMod val="75000"/>
                      <a:lumOff val="25000"/>
                    </a:schemeClr>
                  </a:solidFill>
                  <a:latin typeface="Garamond"/>
                </a:rPr>
                <a:t> flood extent maps of counties in study area</a:t>
              </a:r>
              <a:endParaRPr lang="en-US" sz="2800" b="1" dirty="0">
                <a:solidFill>
                  <a:schemeClr val="tx1">
                    <a:lumMod val="75000"/>
                    <a:lumOff val="25000"/>
                  </a:schemeClr>
                </a:solidFill>
                <a:latin typeface="Garamond"/>
              </a:endParaRPr>
            </a:p>
            <a:p>
              <a:pPr>
                <a:lnSpc>
                  <a:spcPct val="100000"/>
                </a:lnSpc>
                <a:spcBef>
                  <a:spcPts val="0"/>
                </a:spcBef>
                <a:spcAft>
                  <a:spcPts val="600"/>
                </a:spcAft>
                <a:buClr>
                  <a:srgbClr val="B8394F"/>
                </a:buClr>
                <a:buFont typeface="Arial" panose="020B0604020202020204" pitchFamily="34" charset="0"/>
                <a:buChar char="•"/>
              </a:pPr>
              <a:r>
                <a:rPr lang="en-US" sz="2800" b="1" dirty="0">
                  <a:solidFill>
                    <a:srgbClr val="B8394F"/>
                  </a:solidFill>
                  <a:latin typeface="Garamond"/>
                  <a:ea typeface="+mn-lt"/>
                  <a:cs typeface="+mn-lt"/>
                </a:rPr>
                <a:t>Produce</a:t>
              </a:r>
              <a:r>
                <a:rPr lang="en-US" sz="2800" dirty="0">
                  <a:solidFill>
                    <a:schemeClr val="tx1">
                      <a:lumMod val="75000"/>
                      <a:lumOff val="25000"/>
                    </a:schemeClr>
                  </a:solidFill>
                  <a:latin typeface="Garamond"/>
                  <a:ea typeface="+mn-lt"/>
                  <a:cs typeface="+mn-lt"/>
                </a:rPr>
                <a:t> one county's socioeconomic overlay on a flood extent maps</a:t>
              </a:r>
              <a:endParaRPr lang="en-US" sz="2800" dirty="0">
                <a:solidFill>
                  <a:schemeClr val="tx1">
                    <a:lumMod val="75000"/>
                    <a:lumOff val="25000"/>
                  </a:schemeClr>
                </a:solidFill>
                <a:latin typeface="Garamond"/>
              </a:endParaRPr>
            </a:p>
            <a:p>
              <a:pPr>
                <a:lnSpc>
                  <a:spcPct val="100000"/>
                </a:lnSpc>
                <a:spcBef>
                  <a:spcPts val="0"/>
                </a:spcBef>
                <a:spcAft>
                  <a:spcPts val="600"/>
                </a:spcAft>
                <a:buClr>
                  <a:srgbClr val="B8394F"/>
                </a:buClr>
                <a:buFont typeface="Arial" panose="020B0604020202020204" pitchFamily="34" charset="0"/>
                <a:buChar char="•"/>
              </a:pPr>
              <a:endParaRPr lang="en-US" sz="2400" dirty="0">
                <a:solidFill>
                  <a:schemeClr val="tx1">
                    <a:lumMod val="75000"/>
                    <a:lumOff val="25000"/>
                  </a:schemeClr>
                </a:solidFill>
                <a:latin typeface="Garamond"/>
                <a:ea typeface="+mn-lt"/>
                <a:cs typeface="+mn-lt"/>
              </a:endParaRPr>
            </a:p>
          </p:txBody>
        </p:sp>
        <p:sp>
          <p:nvSpPr>
            <p:cNvPr id="16" name="TextBox 15"/>
            <p:cNvSpPr txBox="1"/>
            <p:nvPr/>
          </p:nvSpPr>
          <p:spPr>
            <a:xfrm>
              <a:off x="6269212" y="19541175"/>
              <a:ext cx="3197668" cy="769441"/>
            </a:xfrm>
            <a:prstGeom prst="rect">
              <a:avLst/>
            </a:prstGeom>
            <a:noFill/>
          </p:spPr>
          <p:txBody>
            <a:bodyPr wrap="square" rtlCol="0">
              <a:spAutoFit/>
            </a:bodyPr>
            <a:lstStyle/>
            <a:p>
              <a:r>
                <a:rPr lang="en-US" sz="4400" b="1">
                  <a:solidFill>
                    <a:srgbClr val="B8394F"/>
                  </a:solidFill>
                  <a:latin typeface="Century Gothic" panose="020B0502020202020204" pitchFamily="34" charset="0"/>
                </a:rPr>
                <a:t>Objectives</a:t>
              </a:r>
            </a:p>
          </p:txBody>
        </p:sp>
        <p:sp>
          <p:nvSpPr>
            <p:cNvPr id="6" name="Text Placeholder 16"/>
            <p:cNvSpPr txBox="1">
              <a:spLocks/>
            </p:cNvSpPr>
            <p:nvPr/>
          </p:nvSpPr>
          <p:spPr>
            <a:xfrm>
              <a:off x="903828" y="20374398"/>
              <a:ext cx="5195710" cy="3126225"/>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solidFill>
                    <a:schemeClr val="tx1">
                      <a:lumMod val="75000"/>
                      <a:lumOff val="25000"/>
                    </a:schemeClr>
                  </a:solidFill>
                  <a:latin typeface="Garamond"/>
                  <a:ea typeface="+mn-lt"/>
                  <a:cs typeface="+mn-lt"/>
                </a:rPr>
                <a:t>Georgia Heirs Property Law Center:</a:t>
              </a:r>
              <a:endParaRPr lang="en-US" dirty="0">
                <a:solidFill>
                  <a:schemeClr val="tx1">
                    <a:lumMod val="75000"/>
                    <a:lumOff val="25000"/>
                  </a:schemeClr>
                </a:solidFill>
              </a:endParaRPr>
            </a:p>
            <a:p>
              <a:pPr marL="457200" indent="-457200">
                <a:buChar char="•"/>
              </a:pPr>
              <a:r>
                <a:rPr lang="en-US" dirty="0">
                  <a:solidFill>
                    <a:schemeClr val="tx1">
                      <a:lumMod val="75000"/>
                      <a:lumOff val="25000"/>
                    </a:schemeClr>
                  </a:solidFill>
                  <a:latin typeface="Garamond"/>
                  <a:ea typeface="+mn-lt"/>
                  <a:cs typeface="+mn-lt"/>
                </a:rPr>
                <a:t>Skipper </a:t>
              </a:r>
              <a:r>
                <a:rPr lang="en-US" dirty="0" err="1">
                  <a:solidFill>
                    <a:schemeClr val="tx1">
                      <a:lumMod val="75000"/>
                      <a:lumOff val="25000"/>
                    </a:schemeClr>
                  </a:solidFill>
                  <a:latin typeface="Garamond"/>
                  <a:ea typeface="+mn-lt"/>
                  <a:cs typeface="+mn-lt"/>
                </a:rPr>
                <a:t>StipeMaas</a:t>
              </a:r>
              <a:r>
                <a:rPr lang="en-US" dirty="0">
                  <a:solidFill>
                    <a:schemeClr val="tx1">
                      <a:lumMod val="75000"/>
                      <a:lumOff val="25000"/>
                    </a:schemeClr>
                  </a:solidFill>
                  <a:latin typeface="Garamond"/>
                  <a:ea typeface="+mn-lt"/>
                  <a:cs typeface="+mn-lt"/>
                </a:rPr>
                <a:t>, Executive Director</a:t>
              </a:r>
            </a:p>
            <a:p>
              <a:pPr marL="457200" indent="-457200">
                <a:buFont typeface="Arial" panose="020B0604020202020204" pitchFamily="34" charset="0"/>
                <a:buChar char="•"/>
              </a:pPr>
              <a:r>
                <a:rPr lang="en-US" dirty="0" err="1">
                  <a:solidFill>
                    <a:schemeClr val="tx1">
                      <a:lumMod val="75000"/>
                      <a:lumOff val="25000"/>
                    </a:schemeClr>
                  </a:solidFill>
                  <a:latin typeface="Garamond"/>
                  <a:ea typeface="+mn-lt"/>
                  <a:cs typeface="+mn-lt"/>
                </a:rPr>
                <a:t>Delene</a:t>
              </a:r>
              <a:r>
                <a:rPr lang="en-US" dirty="0">
                  <a:solidFill>
                    <a:schemeClr val="tx1">
                      <a:lumMod val="75000"/>
                      <a:lumOff val="25000"/>
                    </a:schemeClr>
                  </a:solidFill>
                  <a:latin typeface="Garamond"/>
                  <a:ea typeface="+mn-lt"/>
                  <a:cs typeface="+mn-lt"/>
                </a:rPr>
                <a:t> Porter, Chief Operating Officer</a:t>
              </a:r>
            </a:p>
            <a:p>
              <a:pPr marL="457200" indent="-457200">
                <a:buFont typeface="Arial" panose="020B0604020202020204" pitchFamily="34" charset="0"/>
                <a:buChar char="•"/>
              </a:pPr>
              <a:r>
                <a:rPr lang="en-US" dirty="0">
                  <a:solidFill>
                    <a:schemeClr val="tx1">
                      <a:lumMod val="75000"/>
                      <a:lumOff val="25000"/>
                    </a:schemeClr>
                  </a:solidFill>
                  <a:latin typeface="Garamond"/>
                  <a:ea typeface="+mn-lt"/>
                  <a:cs typeface="+mn-lt"/>
                </a:rPr>
                <a:t>Tiffany Reed, Program and Grants Coordinator</a:t>
              </a:r>
            </a:p>
          </p:txBody>
        </p:sp>
        <p:sp>
          <p:nvSpPr>
            <p:cNvPr id="23" name="TextBox 22"/>
            <p:cNvSpPr txBox="1"/>
            <p:nvPr/>
          </p:nvSpPr>
          <p:spPr>
            <a:xfrm>
              <a:off x="981491" y="19547876"/>
              <a:ext cx="4538436" cy="769441"/>
            </a:xfrm>
            <a:prstGeom prst="rect">
              <a:avLst/>
            </a:prstGeom>
            <a:noFill/>
          </p:spPr>
          <p:txBody>
            <a:bodyPr wrap="square" lIns="91440" tIns="45720" rIns="91440" bIns="45720" rtlCol="0" anchor="t">
              <a:spAutoFit/>
            </a:bodyPr>
            <a:lstStyle/>
            <a:p>
              <a:r>
                <a:rPr lang="en-US" sz="4400" b="1" dirty="0">
                  <a:solidFill>
                    <a:srgbClr val="B8394F"/>
                  </a:solidFill>
                  <a:latin typeface="Century Gothic"/>
                </a:rPr>
                <a:t>Project Partners</a:t>
              </a:r>
            </a:p>
          </p:txBody>
        </p:sp>
      </p:grpSp>
      <p:sp>
        <p:nvSpPr>
          <p:cNvPr id="5" name="Text Placeholder 4"/>
          <p:cNvSpPr>
            <a:spLocks noGrp="1"/>
          </p:cNvSpPr>
          <p:nvPr>
            <p:ph type="body" sz="quarter" idx="11"/>
          </p:nvPr>
        </p:nvSpPr>
        <p:spPr>
          <a:xfrm>
            <a:off x="4448605" y="812356"/>
            <a:ext cx="18854508" cy="2171700"/>
          </a:xfrm>
        </p:spPr>
        <p:txBody>
          <a:bodyPr>
            <a:normAutofit fontScale="92500"/>
          </a:bodyPr>
          <a:lstStyle/>
          <a:p>
            <a:r>
              <a:rPr lang="en-US" sz="6000" dirty="0"/>
              <a:t>Evaluating</a:t>
            </a:r>
            <a:r>
              <a:rPr lang="en-US" sz="6000" dirty="0">
                <a:ea typeface="+mn-lt"/>
                <a:cs typeface="+mn-lt"/>
              </a:rPr>
              <a:t> the Impacts of Hurricane Irma on Georgia Heirs' Property Owners Using NASA Earth Observations</a:t>
            </a:r>
            <a:endParaRPr lang="en-US" sz="6000" dirty="0"/>
          </a:p>
        </p:txBody>
      </p:sp>
      <p:sp>
        <p:nvSpPr>
          <p:cNvPr id="42" name="Text Placeholder 11">
            <a:extLst>
              <a:ext uri="{FF2B5EF4-FFF2-40B4-BE49-F238E27FC236}">
                <a16:creationId xmlns:a16="http://schemas.microsoft.com/office/drawing/2014/main" id="{6B53F6D1-7A67-4850-87EE-194C08BE1316}"/>
              </a:ext>
            </a:extLst>
          </p:cNvPr>
          <p:cNvSpPr txBox="1">
            <a:spLocks/>
          </p:cNvSpPr>
          <p:nvPr/>
        </p:nvSpPr>
        <p:spPr>
          <a:xfrm>
            <a:off x="4023785" y="34744504"/>
            <a:ext cx="6724452" cy="781193"/>
          </a:xfrm>
          <a:prstGeom prst="rect">
            <a:avLst/>
          </a:prstGeom>
        </p:spPr>
        <p:txBody>
          <a:bodyPr lIns="91440" tIns="45720" rIns="91440" bIns="45720" anchor="t">
            <a:no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l"/>
            <a:r>
              <a:rPr lang="en-US" sz="5000" spc="100" dirty="0">
                <a:solidFill>
                  <a:schemeClr val="bg1"/>
                </a:solidFill>
              </a:rPr>
              <a:t>Athens – Georgia</a:t>
            </a:r>
            <a:endParaRPr lang="en-US" sz="5000" dirty="0">
              <a:solidFill>
                <a:schemeClr val="bg1"/>
              </a:solidFill>
            </a:endParaRPr>
          </a:p>
        </p:txBody>
      </p:sp>
      <p:grpSp>
        <p:nvGrpSpPr>
          <p:cNvPr id="65" name="Group 64">
            <a:extLst>
              <a:ext uri="{FF2B5EF4-FFF2-40B4-BE49-F238E27FC236}">
                <a16:creationId xmlns:a16="http://schemas.microsoft.com/office/drawing/2014/main" id="{1E0719BF-73BA-95C7-82A7-AFD26D751565}"/>
              </a:ext>
            </a:extLst>
          </p:cNvPr>
          <p:cNvGrpSpPr/>
          <p:nvPr/>
        </p:nvGrpSpPr>
        <p:grpSpPr>
          <a:xfrm>
            <a:off x="13333791" y="16279634"/>
            <a:ext cx="11420062" cy="2837759"/>
            <a:chOff x="820949" y="23352510"/>
            <a:chExt cx="11484433" cy="3221423"/>
          </a:xfrm>
        </p:grpSpPr>
        <p:grpSp>
          <p:nvGrpSpPr>
            <p:cNvPr id="61" name="Group 60">
              <a:extLst>
                <a:ext uri="{FF2B5EF4-FFF2-40B4-BE49-F238E27FC236}">
                  <a16:creationId xmlns:a16="http://schemas.microsoft.com/office/drawing/2014/main" id="{D472B1EB-AA42-906D-7C49-8EF1BE1D06D6}"/>
                </a:ext>
              </a:extLst>
            </p:cNvPr>
            <p:cNvGrpSpPr/>
            <p:nvPr/>
          </p:nvGrpSpPr>
          <p:grpSpPr>
            <a:xfrm>
              <a:off x="820949" y="23919248"/>
              <a:ext cx="2860583" cy="2528087"/>
              <a:chOff x="820949" y="23919248"/>
              <a:chExt cx="2860583" cy="2528087"/>
            </a:xfrm>
          </p:grpSpPr>
          <p:sp>
            <p:nvSpPr>
              <p:cNvPr id="12" name="Text Placeholder 16"/>
              <p:cNvSpPr txBox="1">
                <a:spLocks/>
              </p:cNvSpPr>
              <p:nvPr/>
            </p:nvSpPr>
            <p:spPr>
              <a:xfrm>
                <a:off x="820949" y="25843462"/>
                <a:ext cx="2822448" cy="603873"/>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a:solidFill>
                      <a:schemeClr val="tx1">
                        <a:lumMod val="75000"/>
                        <a:lumOff val="25000"/>
                      </a:schemeClr>
                    </a:solidFill>
                    <a:latin typeface="Garamond"/>
                  </a:rPr>
                  <a:t>Landsat 7 ETM+</a:t>
                </a:r>
                <a:endParaRPr lang="en-US">
                  <a:solidFill>
                    <a:schemeClr val="tx1">
                      <a:lumMod val="75000"/>
                      <a:lumOff val="25000"/>
                    </a:schemeClr>
                  </a:solidFill>
                </a:endParaRPr>
              </a:p>
            </p:txBody>
          </p:sp>
          <p:pic>
            <p:nvPicPr>
              <p:cNvPr id="32" name="Picture 32" descr="A picture containing indoor&#10;&#10;Description automatically generated">
                <a:extLst>
                  <a:ext uri="{FF2B5EF4-FFF2-40B4-BE49-F238E27FC236}">
                    <a16:creationId xmlns:a16="http://schemas.microsoft.com/office/drawing/2014/main" id="{B0D1A86A-6D32-D7FD-5DF4-6163EC12F376}"/>
                  </a:ext>
                </a:extLst>
              </p:cNvPr>
              <p:cNvPicPr>
                <a:picLocks noChangeAspect="1"/>
              </p:cNvPicPr>
              <p:nvPr/>
            </p:nvPicPr>
            <p:blipFill>
              <a:blip r:embed="rId3"/>
              <a:stretch>
                <a:fillRect/>
              </a:stretch>
            </p:blipFill>
            <p:spPr>
              <a:xfrm>
                <a:off x="938332" y="23919248"/>
                <a:ext cx="2743200" cy="1116013"/>
              </a:xfrm>
              <a:prstGeom prst="rect">
                <a:avLst/>
              </a:prstGeom>
            </p:spPr>
          </p:pic>
        </p:grpSp>
        <p:grpSp>
          <p:nvGrpSpPr>
            <p:cNvPr id="62" name="Group 61">
              <a:extLst>
                <a:ext uri="{FF2B5EF4-FFF2-40B4-BE49-F238E27FC236}">
                  <a16:creationId xmlns:a16="http://schemas.microsoft.com/office/drawing/2014/main" id="{E562923E-D959-5203-249F-C2FB9D18D264}"/>
                </a:ext>
              </a:extLst>
            </p:cNvPr>
            <p:cNvGrpSpPr/>
            <p:nvPr/>
          </p:nvGrpSpPr>
          <p:grpSpPr>
            <a:xfrm>
              <a:off x="3790603" y="23355685"/>
              <a:ext cx="2765564" cy="3091648"/>
              <a:chOff x="3790603" y="23355685"/>
              <a:chExt cx="2765564" cy="3091648"/>
            </a:xfrm>
          </p:grpSpPr>
          <p:pic>
            <p:nvPicPr>
              <p:cNvPr id="33" name="Picture 34">
                <a:extLst>
                  <a:ext uri="{FF2B5EF4-FFF2-40B4-BE49-F238E27FC236}">
                    <a16:creationId xmlns:a16="http://schemas.microsoft.com/office/drawing/2014/main" id="{690AD0CB-EA5A-4044-574B-648AB1205247}"/>
                  </a:ext>
                </a:extLst>
              </p:cNvPr>
              <p:cNvPicPr>
                <a:picLocks noChangeAspect="1"/>
              </p:cNvPicPr>
              <p:nvPr/>
            </p:nvPicPr>
            <p:blipFill>
              <a:blip r:embed="rId4"/>
              <a:stretch>
                <a:fillRect/>
              </a:stretch>
            </p:blipFill>
            <p:spPr>
              <a:xfrm>
                <a:off x="3812967" y="23355685"/>
                <a:ext cx="2743200" cy="2241550"/>
              </a:xfrm>
              <a:prstGeom prst="rect">
                <a:avLst/>
              </a:prstGeom>
            </p:spPr>
          </p:pic>
          <p:sp>
            <p:nvSpPr>
              <p:cNvPr id="39" name="Text Placeholder 16">
                <a:extLst>
                  <a:ext uri="{FF2B5EF4-FFF2-40B4-BE49-F238E27FC236}">
                    <a16:creationId xmlns:a16="http://schemas.microsoft.com/office/drawing/2014/main" id="{FAB0496C-FAA8-9A83-7293-859EB8B758F3}"/>
                  </a:ext>
                </a:extLst>
              </p:cNvPr>
              <p:cNvSpPr txBox="1">
                <a:spLocks/>
              </p:cNvSpPr>
              <p:nvPr/>
            </p:nvSpPr>
            <p:spPr>
              <a:xfrm>
                <a:off x="3790603" y="25843461"/>
                <a:ext cx="2688259" cy="603872"/>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a:solidFill>
                      <a:schemeClr val="tx1">
                        <a:lumMod val="75000"/>
                        <a:lumOff val="25000"/>
                      </a:schemeClr>
                    </a:solidFill>
                    <a:latin typeface="Garamond"/>
                  </a:rPr>
                  <a:t>Landsat 8 OLI</a:t>
                </a:r>
                <a:endParaRPr lang="en-US">
                  <a:solidFill>
                    <a:schemeClr val="tx1">
                      <a:lumMod val="75000"/>
                      <a:lumOff val="25000"/>
                    </a:schemeClr>
                  </a:solidFill>
                </a:endParaRPr>
              </a:p>
            </p:txBody>
          </p:sp>
        </p:grpSp>
        <p:grpSp>
          <p:nvGrpSpPr>
            <p:cNvPr id="63" name="Group 62">
              <a:extLst>
                <a:ext uri="{FF2B5EF4-FFF2-40B4-BE49-F238E27FC236}">
                  <a16:creationId xmlns:a16="http://schemas.microsoft.com/office/drawing/2014/main" id="{FAFEE56F-F480-FD1D-4EAF-CAA969D453AF}"/>
                </a:ext>
              </a:extLst>
            </p:cNvPr>
            <p:cNvGrpSpPr/>
            <p:nvPr/>
          </p:nvGrpSpPr>
          <p:grpSpPr>
            <a:xfrm>
              <a:off x="6635391" y="23352510"/>
              <a:ext cx="2757068" cy="3221423"/>
              <a:chOff x="6635391" y="23352510"/>
              <a:chExt cx="2757068" cy="3221423"/>
            </a:xfrm>
          </p:grpSpPr>
          <p:pic>
            <p:nvPicPr>
              <p:cNvPr id="35" name="Picture 35">
                <a:extLst>
                  <a:ext uri="{FF2B5EF4-FFF2-40B4-BE49-F238E27FC236}">
                    <a16:creationId xmlns:a16="http://schemas.microsoft.com/office/drawing/2014/main" id="{C1E3AEB6-A22F-8E6F-C429-4D46121BA28B}"/>
                  </a:ext>
                </a:extLst>
              </p:cNvPr>
              <p:cNvPicPr>
                <a:picLocks noChangeAspect="1"/>
              </p:cNvPicPr>
              <p:nvPr/>
            </p:nvPicPr>
            <p:blipFill>
              <a:blip r:embed="rId5"/>
              <a:stretch>
                <a:fillRect/>
              </a:stretch>
            </p:blipFill>
            <p:spPr>
              <a:xfrm>
                <a:off x="6649259" y="23352510"/>
                <a:ext cx="2743200" cy="2247900"/>
              </a:xfrm>
              <a:prstGeom prst="rect">
                <a:avLst/>
              </a:prstGeom>
            </p:spPr>
          </p:pic>
          <p:sp>
            <p:nvSpPr>
              <p:cNvPr id="41" name="Text Placeholder 16">
                <a:extLst>
                  <a:ext uri="{FF2B5EF4-FFF2-40B4-BE49-F238E27FC236}">
                    <a16:creationId xmlns:a16="http://schemas.microsoft.com/office/drawing/2014/main" id="{277501E5-87E2-C05C-816B-E53315A430A9}"/>
                  </a:ext>
                </a:extLst>
              </p:cNvPr>
              <p:cNvSpPr txBox="1">
                <a:spLocks/>
              </p:cNvSpPr>
              <p:nvPr/>
            </p:nvSpPr>
            <p:spPr>
              <a:xfrm>
                <a:off x="6635391" y="25893384"/>
                <a:ext cx="2630750" cy="680549"/>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a:solidFill>
                      <a:schemeClr val="tx1">
                        <a:lumMod val="75000"/>
                        <a:lumOff val="25000"/>
                      </a:schemeClr>
                    </a:solidFill>
                    <a:latin typeface="Garamond"/>
                  </a:rPr>
                  <a:t>Sentinel-1 C-SAR</a:t>
                </a:r>
              </a:p>
            </p:txBody>
          </p:sp>
        </p:grpSp>
        <p:grpSp>
          <p:nvGrpSpPr>
            <p:cNvPr id="64" name="Group 63">
              <a:extLst>
                <a:ext uri="{FF2B5EF4-FFF2-40B4-BE49-F238E27FC236}">
                  <a16:creationId xmlns:a16="http://schemas.microsoft.com/office/drawing/2014/main" id="{9C6D5F27-2BBC-7320-6C34-24F509BFD1AB}"/>
                </a:ext>
              </a:extLst>
            </p:cNvPr>
            <p:cNvGrpSpPr/>
            <p:nvPr/>
          </p:nvGrpSpPr>
          <p:grpSpPr>
            <a:xfrm>
              <a:off x="9562182" y="23450935"/>
              <a:ext cx="2743200" cy="3094643"/>
              <a:chOff x="9562182" y="23450935"/>
              <a:chExt cx="2743200" cy="3094643"/>
            </a:xfrm>
          </p:grpSpPr>
          <p:pic>
            <p:nvPicPr>
              <p:cNvPr id="36" name="Picture 36">
                <a:extLst>
                  <a:ext uri="{FF2B5EF4-FFF2-40B4-BE49-F238E27FC236}">
                    <a16:creationId xmlns:a16="http://schemas.microsoft.com/office/drawing/2014/main" id="{45B9F106-81D9-2829-C27A-27100FC6047A}"/>
                  </a:ext>
                </a:extLst>
              </p:cNvPr>
              <p:cNvPicPr>
                <a:picLocks noChangeAspect="1"/>
              </p:cNvPicPr>
              <p:nvPr/>
            </p:nvPicPr>
            <p:blipFill>
              <a:blip r:embed="rId6"/>
              <a:stretch>
                <a:fillRect/>
              </a:stretch>
            </p:blipFill>
            <p:spPr>
              <a:xfrm>
                <a:off x="9562182" y="23450935"/>
                <a:ext cx="2743200" cy="2051050"/>
              </a:xfrm>
              <a:prstGeom prst="rect">
                <a:avLst/>
              </a:prstGeom>
            </p:spPr>
          </p:pic>
          <p:sp>
            <p:nvSpPr>
              <p:cNvPr id="43" name="Text Placeholder 16">
                <a:extLst>
                  <a:ext uri="{FF2B5EF4-FFF2-40B4-BE49-F238E27FC236}">
                    <a16:creationId xmlns:a16="http://schemas.microsoft.com/office/drawing/2014/main" id="{55F3F6D1-FFED-ACAB-7FA1-A98370C39688}"/>
                  </a:ext>
                </a:extLst>
              </p:cNvPr>
              <p:cNvSpPr txBox="1">
                <a:spLocks/>
              </p:cNvSpPr>
              <p:nvPr/>
            </p:nvSpPr>
            <p:spPr>
              <a:xfrm>
                <a:off x="9569121" y="25884198"/>
                <a:ext cx="2458221" cy="661380"/>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a:solidFill>
                      <a:schemeClr val="tx1">
                        <a:lumMod val="75000"/>
                        <a:lumOff val="25000"/>
                      </a:schemeClr>
                    </a:solidFill>
                    <a:latin typeface="Garamond"/>
                  </a:rPr>
                  <a:t>Sentinel-2 MSI</a:t>
                </a:r>
                <a:endParaRPr lang="en-US">
                  <a:solidFill>
                    <a:schemeClr val="tx1">
                      <a:lumMod val="75000"/>
                      <a:lumOff val="25000"/>
                    </a:schemeClr>
                  </a:solidFill>
                </a:endParaRPr>
              </a:p>
            </p:txBody>
          </p:sp>
        </p:grpSp>
      </p:grpSp>
      <p:grpSp>
        <p:nvGrpSpPr>
          <p:cNvPr id="27" name="Group 26">
            <a:extLst>
              <a:ext uri="{FF2B5EF4-FFF2-40B4-BE49-F238E27FC236}">
                <a16:creationId xmlns:a16="http://schemas.microsoft.com/office/drawing/2014/main" id="{ADF83D7D-B61E-8F42-07E8-09FAECDCB7D6}"/>
              </a:ext>
            </a:extLst>
          </p:cNvPr>
          <p:cNvGrpSpPr/>
          <p:nvPr/>
        </p:nvGrpSpPr>
        <p:grpSpPr>
          <a:xfrm>
            <a:off x="12967253" y="4420117"/>
            <a:ext cx="13566849" cy="6659523"/>
            <a:chOff x="843604" y="15983973"/>
            <a:chExt cx="13694964" cy="7053960"/>
          </a:xfrm>
        </p:grpSpPr>
        <p:sp>
          <p:nvSpPr>
            <p:cNvPr id="17" name="TextBox 16"/>
            <p:cNvSpPr txBox="1"/>
            <p:nvPr/>
          </p:nvSpPr>
          <p:spPr>
            <a:xfrm>
              <a:off x="843604" y="15983973"/>
              <a:ext cx="11407715" cy="769441"/>
            </a:xfrm>
            <a:prstGeom prst="rect">
              <a:avLst/>
            </a:prstGeom>
            <a:noFill/>
          </p:spPr>
          <p:txBody>
            <a:bodyPr wrap="square" rtlCol="0">
              <a:spAutoFit/>
            </a:bodyPr>
            <a:lstStyle/>
            <a:p>
              <a:r>
                <a:rPr lang="en-US" sz="4400" b="1" dirty="0">
                  <a:solidFill>
                    <a:srgbClr val="B8394F"/>
                  </a:solidFill>
                  <a:latin typeface="Century Gothic" panose="020B0502020202020204" pitchFamily="34" charset="0"/>
                </a:rPr>
                <a:t>Methodology</a:t>
              </a:r>
            </a:p>
          </p:txBody>
        </p:sp>
        <p:sp>
          <p:nvSpPr>
            <p:cNvPr id="10" name="Rectangle: Rounded Corners 9">
              <a:extLst>
                <a:ext uri="{FF2B5EF4-FFF2-40B4-BE49-F238E27FC236}">
                  <a16:creationId xmlns:a16="http://schemas.microsoft.com/office/drawing/2014/main" id="{133872BA-80FD-4D51-584F-FCA4D85D3A95}"/>
                </a:ext>
              </a:extLst>
            </p:cNvPr>
            <p:cNvSpPr/>
            <p:nvPr/>
          </p:nvSpPr>
          <p:spPr>
            <a:xfrm>
              <a:off x="868018" y="17277708"/>
              <a:ext cx="1933548" cy="171871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4">
              <a:extLst>
                <a:ext uri="{FF2B5EF4-FFF2-40B4-BE49-F238E27FC236}">
                  <a16:creationId xmlns:a16="http://schemas.microsoft.com/office/drawing/2014/main" id="{937B8EF6-4CBA-3687-A92B-0E3A6728A767}"/>
                </a:ext>
              </a:extLst>
            </p:cNvPr>
            <p:cNvSpPr txBox="1"/>
            <p:nvPr/>
          </p:nvSpPr>
          <p:spPr>
            <a:xfrm>
              <a:off x="1038611" y="17864058"/>
              <a:ext cx="1892839" cy="646331"/>
            </a:xfrm>
            <a:prstGeom prst="rect">
              <a:avLst/>
            </a:prstGeom>
            <a:noFill/>
          </p:spPr>
          <p:txBody>
            <a:bodyPr wrap="square" rtlCol="0">
              <a:spAutoFit/>
            </a:bodyPr>
            <a:lstStyle/>
            <a:p>
              <a:r>
                <a:rPr lang="en-US">
                  <a:solidFill>
                    <a:schemeClr val="bg1"/>
                  </a:solidFill>
                </a:rPr>
                <a:t>GEE Python 	API</a:t>
              </a:r>
            </a:p>
          </p:txBody>
        </p:sp>
        <p:sp>
          <p:nvSpPr>
            <p:cNvPr id="120" name="Rectangle: Rounded Corners 119">
              <a:extLst>
                <a:ext uri="{FF2B5EF4-FFF2-40B4-BE49-F238E27FC236}">
                  <a16:creationId xmlns:a16="http://schemas.microsoft.com/office/drawing/2014/main" id="{42963778-35C7-31BA-D7D3-596C6C01281C}"/>
                </a:ext>
              </a:extLst>
            </p:cNvPr>
            <p:cNvSpPr/>
            <p:nvPr/>
          </p:nvSpPr>
          <p:spPr>
            <a:xfrm>
              <a:off x="978090" y="20780778"/>
              <a:ext cx="1940080" cy="171871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ArcGIS Pro</a:t>
              </a:r>
            </a:p>
          </p:txBody>
        </p:sp>
        <p:sp>
          <p:nvSpPr>
            <p:cNvPr id="127" name="Rectangle 126">
              <a:extLst>
                <a:ext uri="{FF2B5EF4-FFF2-40B4-BE49-F238E27FC236}">
                  <a16:creationId xmlns:a16="http://schemas.microsoft.com/office/drawing/2014/main" id="{D03897B2-7A02-EF97-EACB-D8C230EF8D4C}"/>
                </a:ext>
              </a:extLst>
            </p:cNvPr>
            <p:cNvSpPr/>
            <p:nvPr/>
          </p:nvSpPr>
          <p:spPr>
            <a:xfrm>
              <a:off x="3704236" y="17318682"/>
              <a:ext cx="1280541" cy="847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Landsat 7 ETM+</a:t>
              </a:r>
            </a:p>
          </p:txBody>
        </p:sp>
        <p:sp>
          <p:nvSpPr>
            <p:cNvPr id="1024" name="Rectangle 1023">
              <a:extLst>
                <a:ext uri="{FF2B5EF4-FFF2-40B4-BE49-F238E27FC236}">
                  <a16:creationId xmlns:a16="http://schemas.microsoft.com/office/drawing/2014/main" id="{11CECF1E-3DDF-B6D9-51C0-52F2401DEC66}"/>
                </a:ext>
              </a:extLst>
            </p:cNvPr>
            <p:cNvSpPr/>
            <p:nvPr/>
          </p:nvSpPr>
          <p:spPr>
            <a:xfrm>
              <a:off x="3674692" y="18844251"/>
              <a:ext cx="1280541" cy="847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Landsat 8 OLI</a:t>
              </a:r>
            </a:p>
          </p:txBody>
        </p:sp>
        <p:sp>
          <p:nvSpPr>
            <p:cNvPr id="1025" name="Rectangle 1024">
              <a:extLst>
                <a:ext uri="{FF2B5EF4-FFF2-40B4-BE49-F238E27FC236}">
                  <a16:creationId xmlns:a16="http://schemas.microsoft.com/office/drawing/2014/main" id="{6B7D4FBF-F6E1-43CA-53EB-999DAD52A594}"/>
                </a:ext>
              </a:extLst>
            </p:cNvPr>
            <p:cNvSpPr/>
            <p:nvPr/>
          </p:nvSpPr>
          <p:spPr>
            <a:xfrm>
              <a:off x="3695746" y="20414079"/>
              <a:ext cx="1280541" cy="847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Sentinel-2 MSI</a:t>
              </a:r>
            </a:p>
          </p:txBody>
        </p:sp>
        <p:sp>
          <p:nvSpPr>
            <p:cNvPr id="1026" name="Rectangle 1025">
              <a:extLst>
                <a:ext uri="{FF2B5EF4-FFF2-40B4-BE49-F238E27FC236}">
                  <a16:creationId xmlns:a16="http://schemas.microsoft.com/office/drawing/2014/main" id="{A1CAD673-DE0B-7A7C-C071-5B13EEC78E23}"/>
                </a:ext>
              </a:extLst>
            </p:cNvPr>
            <p:cNvSpPr/>
            <p:nvPr/>
          </p:nvSpPr>
          <p:spPr>
            <a:xfrm>
              <a:off x="3808149" y="21732260"/>
              <a:ext cx="1280541" cy="847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Sentinel-1 C-SAR</a:t>
              </a:r>
            </a:p>
          </p:txBody>
        </p:sp>
        <p:sp>
          <p:nvSpPr>
            <p:cNvPr id="1029" name="Rectangle 1028">
              <a:extLst>
                <a:ext uri="{FF2B5EF4-FFF2-40B4-BE49-F238E27FC236}">
                  <a16:creationId xmlns:a16="http://schemas.microsoft.com/office/drawing/2014/main" id="{16AE893E-848C-D396-A292-5139B125DB02}"/>
                </a:ext>
              </a:extLst>
            </p:cNvPr>
            <p:cNvSpPr/>
            <p:nvPr/>
          </p:nvSpPr>
          <p:spPr>
            <a:xfrm>
              <a:off x="5979274" y="18331938"/>
              <a:ext cx="1720664" cy="1247893"/>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t>mNDWI</a:t>
              </a:r>
              <a:endParaRPr lang="en-US"/>
            </a:p>
            <a:p>
              <a:pPr algn="ctr"/>
              <a:r>
                <a:rPr lang="en-US"/>
                <a:t>NDWI</a:t>
              </a:r>
            </a:p>
          </p:txBody>
        </p:sp>
        <p:sp>
          <p:nvSpPr>
            <p:cNvPr id="1031" name="Rectangle 1030">
              <a:extLst>
                <a:ext uri="{FF2B5EF4-FFF2-40B4-BE49-F238E27FC236}">
                  <a16:creationId xmlns:a16="http://schemas.microsoft.com/office/drawing/2014/main" id="{F9FFEF6E-C4D4-2A46-0796-D75E08C3393B}"/>
                </a:ext>
              </a:extLst>
            </p:cNvPr>
            <p:cNvSpPr/>
            <p:nvPr/>
          </p:nvSpPr>
          <p:spPr>
            <a:xfrm>
              <a:off x="8778948" y="17715269"/>
              <a:ext cx="1575415" cy="1714891"/>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Permanent Water and Edge Otsu Method</a:t>
              </a:r>
            </a:p>
          </p:txBody>
        </p:sp>
        <p:sp>
          <p:nvSpPr>
            <p:cNvPr id="1032" name="Rectangle: Rounded Corners 1031">
              <a:extLst>
                <a:ext uri="{FF2B5EF4-FFF2-40B4-BE49-F238E27FC236}">
                  <a16:creationId xmlns:a16="http://schemas.microsoft.com/office/drawing/2014/main" id="{B0B02192-3BD6-0BC3-8AB9-D9DE761575EC}"/>
                </a:ext>
              </a:extLst>
            </p:cNvPr>
            <p:cNvSpPr/>
            <p:nvPr/>
          </p:nvSpPr>
          <p:spPr>
            <a:xfrm>
              <a:off x="8878425" y="20734034"/>
              <a:ext cx="1885207" cy="1247893"/>
            </a:xfrm>
            <a:prstGeom prst="roundRect">
              <a:avLst/>
            </a:prstGeom>
            <a:solidFill>
              <a:srgbClr val="DC54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Flood Extent Maps</a:t>
              </a:r>
            </a:p>
          </p:txBody>
        </p:sp>
        <p:sp>
          <p:nvSpPr>
            <p:cNvPr id="1034" name="Rectangle 1033">
              <a:extLst>
                <a:ext uri="{FF2B5EF4-FFF2-40B4-BE49-F238E27FC236}">
                  <a16:creationId xmlns:a16="http://schemas.microsoft.com/office/drawing/2014/main" id="{091FF34D-1D8A-9FD4-F35C-4EF600EAABD0}"/>
                </a:ext>
              </a:extLst>
            </p:cNvPr>
            <p:cNvSpPr/>
            <p:nvPr/>
          </p:nvSpPr>
          <p:spPr>
            <a:xfrm>
              <a:off x="6018322" y="20380380"/>
              <a:ext cx="1720664" cy="966588"/>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Backscatter</a:t>
              </a:r>
            </a:p>
          </p:txBody>
        </p:sp>
        <p:sp>
          <p:nvSpPr>
            <p:cNvPr id="1042" name="Flowchart: Document 1041">
              <a:extLst>
                <a:ext uri="{FF2B5EF4-FFF2-40B4-BE49-F238E27FC236}">
                  <a16:creationId xmlns:a16="http://schemas.microsoft.com/office/drawing/2014/main" id="{42DB13FB-AB52-4D21-6FC9-869DB5DDB9C9}"/>
                </a:ext>
              </a:extLst>
            </p:cNvPr>
            <p:cNvSpPr/>
            <p:nvPr/>
          </p:nvSpPr>
          <p:spPr>
            <a:xfrm>
              <a:off x="11453624" y="18914677"/>
              <a:ext cx="1337465" cy="1066656"/>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ACS</a:t>
              </a:r>
            </a:p>
          </p:txBody>
        </p:sp>
        <p:sp>
          <p:nvSpPr>
            <p:cNvPr id="1045" name="Flowchart: Document 1044">
              <a:extLst>
                <a:ext uri="{FF2B5EF4-FFF2-40B4-BE49-F238E27FC236}">
                  <a16:creationId xmlns:a16="http://schemas.microsoft.com/office/drawing/2014/main" id="{A0B041C7-53F5-D560-D13A-DA948E31743B}"/>
                </a:ext>
              </a:extLst>
            </p:cNvPr>
            <p:cNvSpPr/>
            <p:nvPr/>
          </p:nvSpPr>
          <p:spPr>
            <a:xfrm>
              <a:off x="13007459" y="18305094"/>
              <a:ext cx="1531109" cy="1505086"/>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t>Potential </a:t>
              </a:r>
              <a:r>
                <a:rPr lang="en-US"/>
                <a:t>Heirs’ Parcels</a:t>
              </a:r>
            </a:p>
          </p:txBody>
        </p:sp>
        <p:sp>
          <p:nvSpPr>
            <p:cNvPr id="1046" name="Flowchart: Document 1045">
              <a:extLst>
                <a:ext uri="{FF2B5EF4-FFF2-40B4-BE49-F238E27FC236}">
                  <a16:creationId xmlns:a16="http://schemas.microsoft.com/office/drawing/2014/main" id="{0093D2DA-4BCA-2469-43E3-FA172672A332}"/>
                </a:ext>
              </a:extLst>
            </p:cNvPr>
            <p:cNvSpPr/>
            <p:nvPr/>
          </p:nvSpPr>
          <p:spPr>
            <a:xfrm>
              <a:off x="12059586" y="20574187"/>
              <a:ext cx="1337465" cy="1026039"/>
            </a:xfrm>
            <a:prstGeom prst="flowChartDocument">
              <a:avLst/>
            </a:prstGeom>
            <a:solidFill>
              <a:srgbClr val="DC54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Overlay</a:t>
              </a:r>
            </a:p>
          </p:txBody>
        </p:sp>
        <p:sp>
          <p:nvSpPr>
            <p:cNvPr id="1047" name="Flowchart: Terminator 1046">
              <a:extLst>
                <a:ext uri="{FF2B5EF4-FFF2-40B4-BE49-F238E27FC236}">
                  <a16:creationId xmlns:a16="http://schemas.microsoft.com/office/drawing/2014/main" id="{FA11DFBA-348C-AF2C-7D74-C800CFA8FB36}"/>
                </a:ext>
              </a:extLst>
            </p:cNvPr>
            <p:cNvSpPr/>
            <p:nvPr/>
          </p:nvSpPr>
          <p:spPr>
            <a:xfrm>
              <a:off x="11456384" y="21957875"/>
              <a:ext cx="2366211" cy="1080058"/>
            </a:xfrm>
            <a:prstGeom prst="flowChartTerminator">
              <a:avLst/>
            </a:prstGeom>
            <a:solidFill>
              <a:srgbClr val="DC54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Heirs’ Property Impact Maps and Tables</a:t>
              </a:r>
            </a:p>
          </p:txBody>
        </p:sp>
        <p:cxnSp>
          <p:nvCxnSpPr>
            <p:cNvPr id="1055" name="Connector: Elbow 1054">
              <a:extLst>
                <a:ext uri="{FF2B5EF4-FFF2-40B4-BE49-F238E27FC236}">
                  <a16:creationId xmlns:a16="http://schemas.microsoft.com/office/drawing/2014/main" id="{1732219C-4F45-AFAE-D4C3-278AB388DF75}"/>
                </a:ext>
              </a:extLst>
            </p:cNvPr>
            <p:cNvCxnSpPr>
              <a:cxnSpLocks/>
              <a:stCxn id="127" idx="3"/>
              <a:endCxn id="1025" idx="3"/>
            </p:cNvCxnSpPr>
            <p:nvPr/>
          </p:nvCxnSpPr>
          <p:spPr>
            <a:xfrm flipH="1">
              <a:off x="4976287" y="17742384"/>
              <a:ext cx="8490" cy="3095397"/>
            </a:xfrm>
            <a:prstGeom prst="bentConnector3">
              <a:avLst>
                <a:gd name="adj1" fmla="val -2692580"/>
              </a:avLst>
            </a:prstGeom>
          </p:spPr>
          <p:style>
            <a:lnRef idx="1">
              <a:schemeClr val="accent1"/>
            </a:lnRef>
            <a:fillRef idx="0">
              <a:schemeClr val="accent1"/>
            </a:fillRef>
            <a:effectRef idx="0">
              <a:schemeClr val="accent1"/>
            </a:effectRef>
            <a:fontRef idx="minor">
              <a:schemeClr val="tx1"/>
            </a:fontRef>
          </p:style>
        </p:cxnSp>
        <p:cxnSp>
          <p:nvCxnSpPr>
            <p:cNvPr id="1059" name="Straight Arrow Connector 1058">
              <a:extLst>
                <a:ext uri="{FF2B5EF4-FFF2-40B4-BE49-F238E27FC236}">
                  <a16:creationId xmlns:a16="http://schemas.microsoft.com/office/drawing/2014/main" id="{07A4184D-8C3C-C0FA-1EF4-D63825920EE9}"/>
                </a:ext>
              </a:extLst>
            </p:cNvPr>
            <p:cNvCxnSpPr/>
            <p:nvPr/>
          </p:nvCxnSpPr>
          <p:spPr>
            <a:xfrm>
              <a:off x="5164667" y="19134667"/>
              <a:ext cx="7702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2" name="Straight Arrow Connector 1061">
              <a:extLst>
                <a:ext uri="{FF2B5EF4-FFF2-40B4-BE49-F238E27FC236}">
                  <a16:creationId xmlns:a16="http://schemas.microsoft.com/office/drawing/2014/main" id="{2ABC017F-D596-4F6F-6DCF-CAB142130F44}"/>
                </a:ext>
              </a:extLst>
            </p:cNvPr>
            <p:cNvCxnSpPr>
              <a:cxnSpLocks/>
            </p:cNvCxnSpPr>
            <p:nvPr/>
          </p:nvCxnSpPr>
          <p:spPr>
            <a:xfrm flipV="1">
              <a:off x="7743231" y="18914677"/>
              <a:ext cx="1030455" cy="4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5" name="Straight Arrow Connector 1064">
              <a:extLst>
                <a:ext uri="{FF2B5EF4-FFF2-40B4-BE49-F238E27FC236}">
                  <a16:creationId xmlns:a16="http://schemas.microsoft.com/office/drawing/2014/main" id="{476F8F97-A9C0-0CA8-3F3F-1F7A787478F4}"/>
                </a:ext>
              </a:extLst>
            </p:cNvPr>
            <p:cNvCxnSpPr>
              <a:endCxn id="1032" idx="0"/>
            </p:cNvCxnSpPr>
            <p:nvPr/>
          </p:nvCxnSpPr>
          <p:spPr>
            <a:xfrm>
              <a:off x="9803297" y="19579831"/>
              <a:ext cx="17732" cy="11542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82" name="Connector: Elbow 1081">
              <a:extLst>
                <a:ext uri="{FF2B5EF4-FFF2-40B4-BE49-F238E27FC236}">
                  <a16:creationId xmlns:a16="http://schemas.microsoft.com/office/drawing/2014/main" id="{F7C94B4F-6F46-3DBE-E315-3AC8D0053340}"/>
                </a:ext>
              </a:extLst>
            </p:cNvPr>
            <p:cNvCxnSpPr>
              <a:stCxn id="1026" idx="3"/>
              <a:endCxn id="1034" idx="2"/>
            </p:cNvCxnSpPr>
            <p:nvPr/>
          </p:nvCxnSpPr>
          <p:spPr>
            <a:xfrm flipV="1">
              <a:off x="5088690" y="21346968"/>
              <a:ext cx="1789964" cy="80899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87" name="Straight Arrow Connector 1086">
              <a:extLst>
                <a:ext uri="{FF2B5EF4-FFF2-40B4-BE49-F238E27FC236}">
                  <a16:creationId xmlns:a16="http://schemas.microsoft.com/office/drawing/2014/main" id="{AB90221D-AFEF-85AB-ADF7-EB35D660F01E}"/>
                </a:ext>
              </a:extLst>
            </p:cNvPr>
            <p:cNvCxnSpPr/>
            <p:nvPr/>
          </p:nvCxnSpPr>
          <p:spPr>
            <a:xfrm flipV="1">
              <a:off x="7699938" y="19579831"/>
              <a:ext cx="1073748" cy="14098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1" name="Straight Arrow Connector 1090">
              <a:extLst>
                <a:ext uri="{FF2B5EF4-FFF2-40B4-BE49-F238E27FC236}">
                  <a16:creationId xmlns:a16="http://schemas.microsoft.com/office/drawing/2014/main" id="{CB3F41C1-B89E-645E-3ADE-BED2B9254034}"/>
                </a:ext>
              </a:extLst>
            </p:cNvPr>
            <p:cNvCxnSpPr>
              <a:stCxn id="1032" idx="3"/>
            </p:cNvCxnSpPr>
            <p:nvPr/>
          </p:nvCxnSpPr>
          <p:spPr>
            <a:xfrm flipV="1">
              <a:off x="10763632" y="21346968"/>
              <a:ext cx="1358724" cy="110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7" name="Straight Arrow Connector 1096">
              <a:extLst>
                <a:ext uri="{FF2B5EF4-FFF2-40B4-BE49-F238E27FC236}">
                  <a16:creationId xmlns:a16="http://schemas.microsoft.com/office/drawing/2014/main" id="{8633A05A-D066-BB9C-F199-32D38A76A02A}"/>
                </a:ext>
              </a:extLst>
            </p:cNvPr>
            <p:cNvCxnSpPr/>
            <p:nvPr/>
          </p:nvCxnSpPr>
          <p:spPr>
            <a:xfrm>
              <a:off x="12413854" y="19863468"/>
              <a:ext cx="0" cy="6454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9" name="Straight Arrow Connector 1098">
              <a:extLst>
                <a:ext uri="{FF2B5EF4-FFF2-40B4-BE49-F238E27FC236}">
                  <a16:creationId xmlns:a16="http://schemas.microsoft.com/office/drawing/2014/main" id="{C8E2E356-AC89-4169-B40D-68E2C61A7505}"/>
                </a:ext>
              </a:extLst>
            </p:cNvPr>
            <p:cNvCxnSpPr/>
            <p:nvPr/>
          </p:nvCxnSpPr>
          <p:spPr>
            <a:xfrm>
              <a:off x="13356457" y="19981333"/>
              <a:ext cx="0" cy="592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01" name="Straight Arrow Connector 1100">
              <a:extLst>
                <a:ext uri="{FF2B5EF4-FFF2-40B4-BE49-F238E27FC236}">
                  <a16:creationId xmlns:a16="http://schemas.microsoft.com/office/drawing/2014/main" id="{D0A7066C-FB43-3318-9E3A-6AB7E9AC584A}"/>
                </a:ext>
              </a:extLst>
            </p:cNvPr>
            <p:cNvCxnSpPr>
              <a:stCxn id="1046" idx="2"/>
            </p:cNvCxnSpPr>
            <p:nvPr/>
          </p:nvCxnSpPr>
          <p:spPr>
            <a:xfrm flipH="1">
              <a:off x="12728318" y="21532393"/>
              <a:ext cx="1" cy="4021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7" name="Text Placeholder 16">
            <a:extLst>
              <a:ext uri="{FF2B5EF4-FFF2-40B4-BE49-F238E27FC236}">
                <a16:creationId xmlns:a16="http://schemas.microsoft.com/office/drawing/2014/main" id="{F71113F0-8BDB-B391-8F72-FC76431D302A}"/>
              </a:ext>
            </a:extLst>
          </p:cNvPr>
          <p:cNvSpPr txBox="1">
            <a:spLocks/>
          </p:cNvSpPr>
          <p:nvPr/>
        </p:nvSpPr>
        <p:spPr>
          <a:xfrm>
            <a:off x="13108752" y="20052893"/>
            <a:ext cx="11382524" cy="6713628"/>
          </a:xfrm>
          <a:prstGeom prst="rect">
            <a:avLst/>
          </a:prstGeom>
        </p:spPr>
        <p:txBody>
          <a:bodyPr lIns="91440" tIns="45720" rIns="91440" bIns="45720" numCol="1" spcCol="64008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Clr>
                <a:srgbClr val="B8394F"/>
              </a:buClr>
              <a:buFont typeface="Arial" panose="020B0604020202020204" pitchFamily="34" charset="0"/>
              <a:buChar char="•"/>
            </a:pPr>
            <a:endParaRPr lang="en-US" sz="2700" dirty="0">
              <a:solidFill>
                <a:schemeClr val="tx1">
                  <a:lumMod val="75000"/>
                  <a:lumOff val="25000"/>
                </a:schemeClr>
              </a:solidFill>
              <a:latin typeface="Garamond"/>
            </a:endParaRPr>
          </a:p>
          <a:p>
            <a:pPr>
              <a:buClr>
                <a:srgbClr val="B8394F"/>
              </a:buClr>
              <a:buFont typeface="Arial" panose="020B0604020202020204" pitchFamily="34" charset="0"/>
              <a:buChar char="•"/>
            </a:pPr>
            <a:r>
              <a:rPr lang="en-US" sz="2700" dirty="0">
                <a:solidFill>
                  <a:schemeClr val="tx1">
                    <a:lumMod val="75000"/>
                    <a:lumOff val="25000"/>
                  </a:schemeClr>
                </a:solidFill>
                <a:latin typeface="Garamond"/>
                <a:ea typeface="+mn-lt"/>
                <a:cs typeface="+mn-lt"/>
              </a:rPr>
              <a:t> For flooding in all counties, Landsat 7 detected 510 square miles, Landsat 8 detected 96 square miles, and Sentinel-1 detected 6.3 square miles.</a:t>
            </a:r>
          </a:p>
          <a:p>
            <a:pPr>
              <a:buClr>
                <a:srgbClr val="B8394F"/>
              </a:buClr>
            </a:pPr>
            <a:endParaRPr lang="en-US" sz="2700" dirty="0">
              <a:solidFill>
                <a:schemeClr val="tx1">
                  <a:lumMod val="75000"/>
                  <a:lumOff val="25000"/>
                </a:schemeClr>
              </a:solidFill>
              <a:latin typeface="Garamond"/>
              <a:ea typeface="+mn-lt"/>
              <a:cs typeface="+mn-lt"/>
            </a:endParaRPr>
          </a:p>
          <a:p>
            <a:pPr>
              <a:buClr>
                <a:srgbClr val="B8394F"/>
              </a:buClr>
              <a:buFont typeface="Arial" panose="020B0604020202020204" pitchFamily="34" charset="0"/>
              <a:buChar char="•"/>
            </a:pPr>
            <a:r>
              <a:rPr lang="en-US" sz="2700" dirty="0">
                <a:solidFill>
                  <a:schemeClr val="tx1">
                    <a:lumMod val="75000"/>
                    <a:lumOff val="25000"/>
                  </a:schemeClr>
                </a:solidFill>
                <a:latin typeface="Garamond"/>
                <a:ea typeface="+mn-lt"/>
                <a:cs typeface="+mn-lt"/>
              </a:rPr>
              <a:t> Landsat 7 observed flooding in only inland counties, while Landsat 8 and Sentinel-1 observed mainly coastal flooding. </a:t>
            </a:r>
          </a:p>
          <a:p>
            <a:pPr>
              <a:buClr>
                <a:srgbClr val="B8394F"/>
              </a:buClr>
            </a:pPr>
            <a:endParaRPr lang="en-US" sz="2700" dirty="0">
              <a:solidFill>
                <a:schemeClr val="tx1">
                  <a:lumMod val="75000"/>
                  <a:lumOff val="25000"/>
                </a:schemeClr>
              </a:solidFill>
              <a:latin typeface="Garamond"/>
              <a:ea typeface="+mn-lt"/>
              <a:cs typeface="+mn-lt"/>
            </a:endParaRPr>
          </a:p>
          <a:p>
            <a:pPr>
              <a:buClr>
                <a:srgbClr val="B8394F"/>
              </a:buClr>
              <a:buFont typeface="Arial" panose="020B0604020202020204" pitchFamily="34" charset="0"/>
              <a:buChar char="•"/>
            </a:pPr>
            <a:r>
              <a:rPr lang="en-US" sz="2700" dirty="0">
                <a:solidFill>
                  <a:schemeClr val="tx1">
                    <a:lumMod val="75000"/>
                    <a:lumOff val="25000"/>
                  </a:schemeClr>
                </a:solidFill>
                <a:latin typeface="Garamond"/>
                <a:ea typeface="+mn-lt"/>
                <a:cs typeface="+mn-lt"/>
              </a:rPr>
              <a:t> Due to optical satellites difficulty to penetrate cloud cover, we decided only to use the Sentinel-1 flood extent map in our overlays. </a:t>
            </a:r>
          </a:p>
          <a:p>
            <a:pPr>
              <a:buClr>
                <a:srgbClr val="B8394F"/>
              </a:buClr>
            </a:pPr>
            <a:endParaRPr lang="en-US" sz="2700" dirty="0">
              <a:solidFill>
                <a:schemeClr val="tx1">
                  <a:lumMod val="75000"/>
                  <a:lumOff val="25000"/>
                </a:schemeClr>
              </a:solidFill>
              <a:latin typeface="Garamond"/>
              <a:ea typeface="+mn-lt"/>
              <a:cs typeface="+mn-lt"/>
            </a:endParaRPr>
          </a:p>
          <a:p>
            <a:pPr>
              <a:buClr>
                <a:srgbClr val="B8394F"/>
              </a:buClr>
              <a:buFont typeface="Arial" panose="020B0604020202020204" pitchFamily="34" charset="0"/>
              <a:buChar char="•"/>
            </a:pPr>
            <a:r>
              <a:rPr lang="en-US" sz="2700" dirty="0">
                <a:solidFill>
                  <a:schemeClr val="tx1">
                    <a:lumMod val="75000"/>
                    <a:lumOff val="25000"/>
                  </a:schemeClr>
                </a:solidFill>
                <a:latin typeface="Garamond"/>
                <a:ea typeface="+mn-lt"/>
                <a:cs typeface="+mn-lt"/>
              </a:rPr>
              <a:t> The CAMA analysis of Camden County revealed 660 potential heirs properties(2.14% of all properties), and 52 properties within 50 meters of floods.</a:t>
            </a:r>
            <a:endParaRPr lang="en-US" dirty="0">
              <a:solidFill>
                <a:schemeClr val="tx1">
                  <a:lumMod val="75000"/>
                  <a:lumOff val="25000"/>
                </a:schemeClr>
              </a:solidFill>
              <a:latin typeface="Garamond"/>
            </a:endParaRPr>
          </a:p>
          <a:p>
            <a:pPr>
              <a:buClr>
                <a:srgbClr val="B8394F"/>
              </a:buClr>
              <a:buFont typeface="Arial" panose="020B0604020202020204" pitchFamily="34" charset="0"/>
              <a:buChar char="•"/>
            </a:pPr>
            <a:endParaRPr lang="en-US" sz="2700" dirty="0">
              <a:solidFill>
                <a:schemeClr val="tx1">
                  <a:lumMod val="75000"/>
                </a:schemeClr>
              </a:solidFill>
              <a:latin typeface="Garamond" panose="02020404030301010803" pitchFamily="18" charset="0"/>
            </a:endParaRPr>
          </a:p>
          <a:p>
            <a:pPr>
              <a:buClr>
                <a:srgbClr val="B8394F"/>
              </a:buClr>
              <a:buFont typeface="Arial" panose="020B0604020202020204" pitchFamily="34" charset="0"/>
              <a:buChar char="•"/>
            </a:pPr>
            <a:endParaRPr lang="en-US" sz="2700" dirty="0">
              <a:solidFill>
                <a:srgbClr val="404040"/>
              </a:solidFill>
              <a:latin typeface="Century Gothic" panose="020F0302020204030204"/>
              <a:ea typeface="+mn-lt"/>
              <a:cs typeface="+mn-lt"/>
            </a:endParaRPr>
          </a:p>
        </p:txBody>
      </p:sp>
      <p:grpSp>
        <p:nvGrpSpPr>
          <p:cNvPr id="49" name="Group 48">
            <a:extLst>
              <a:ext uri="{FF2B5EF4-FFF2-40B4-BE49-F238E27FC236}">
                <a16:creationId xmlns:a16="http://schemas.microsoft.com/office/drawing/2014/main" id="{2A66BE75-98DC-699E-AA4E-A3DFAA25A328}"/>
              </a:ext>
            </a:extLst>
          </p:cNvPr>
          <p:cNvGrpSpPr/>
          <p:nvPr/>
        </p:nvGrpSpPr>
        <p:grpSpPr>
          <a:xfrm>
            <a:off x="1219848" y="30494626"/>
            <a:ext cx="11451648" cy="4497343"/>
            <a:chOff x="14590890" y="30229842"/>
            <a:chExt cx="11451648" cy="4497343"/>
          </a:xfrm>
        </p:grpSpPr>
        <p:pic>
          <p:nvPicPr>
            <p:cNvPr id="50" name="Picture 49">
              <a:extLst>
                <a:ext uri="{FF2B5EF4-FFF2-40B4-BE49-F238E27FC236}">
                  <a16:creationId xmlns:a16="http://schemas.microsoft.com/office/drawing/2014/main" id="{BA70572C-C991-4076-B9AF-8B73A2BAB094}"/>
                </a:ext>
              </a:extLst>
            </p:cNvPr>
            <p:cNvPicPr>
              <a:picLocks noChangeAspect="1"/>
            </p:cNvPicPr>
            <p:nvPr/>
          </p:nvPicPr>
          <p:blipFill rotWithShape="1">
            <a:blip r:embed="rId7"/>
            <a:srcRect l="9091" t="-4673" r="13287" b="-7477"/>
            <a:stretch/>
          </p:blipFill>
          <p:spPr>
            <a:xfrm>
              <a:off x="17680033" y="31214070"/>
              <a:ext cx="2129334" cy="2306622"/>
            </a:xfrm>
            <a:prstGeom prst="ellipse">
              <a:avLst/>
            </a:prstGeom>
            <a:ln>
              <a:noFill/>
            </a:ln>
            <a:effectLst>
              <a:softEdge rad="112500"/>
            </a:effectLst>
          </p:spPr>
        </p:pic>
        <p:grpSp>
          <p:nvGrpSpPr>
            <p:cNvPr id="54" name="Group 53">
              <a:extLst>
                <a:ext uri="{FF2B5EF4-FFF2-40B4-BE49-F238E27FC236}">
                  <a16:creationId xmlns:a16="http://schemas.microsoft.com/office/drawing/2014/main" id="{0F95CF73-3F0D-6FAC-2D29-75894814DB6A}"/>
                </a:ext>
              </a:extLst>
            </p:cNvPr>
            <p:cNvGrpSpPr/>
            <p:nvPr/>
          </p:nvGrpSpPr>
          <p:grpSpPr>
            <a:xfrm>
              <a:off x="14590890" y="30229842"/>
              <a:ext cx="11451648" cy="4497343"/>
              <a:chOff x="14590890" y="30229842"/>
              <a:chExt cx="11451648" cy="4497343"/>
            </a:xfrm>
          </p:grpSpPr>
          <p:pic>
            <p:nvPicPr>
              <p:cNvPr id="81" name="Picture 80">
                <a:extLst>
                  <a:ext uri="{FF2B5EF4-FFF2-40B4-BE49-F238E27FC236}">
                    <a16:creationId xmlns:a16="http://schemas.microsoft.com/office/drawing/2014/main" id="{75BF27E0-ACF4-C993-A53B-E8079F6A5AE5}"/>
                  </a:ext>
                </a:extLst>
              </p:cNvPr>
              <p:cNvPicPr>
                <a:picLocks noChangeAspect="1"/>
              </p:cNvPicPr>
              <p:nvPr/>
            </p:nvPicPr>
            <p:blipFill>
              <a:blip r:embed="rId8"/>
              <a:stretch>
                <a:fillRect/>
              </a:stretch>
            </p:blipFill>
            <p:spPr>
              <a:xfrm>
                <a:off x="20541776" y="31193273"/>
                <a:ext cx="2105247" cy="2105247"/>
              </a:xfrm>
              <a:prstGeom prst="ellipse">
                <a:avLst/>
              </a:prstGeom>
              <a:ln>
                <a:noFill/>
              </a:ln>
              <a:effectLst>
                <a:softEdge rad="112500"/>
              </a:effectLst>
            </p:spPr>
          </p:pic>
          <p:pic>
            <p:nvPicPr>
              <p:cNvPr id="82" name="Picture 81">
                <a:extLst>
                  <a:ext uri="{FF2B5EF4-FFF2-40B4-BE49-F238E27FC236}">
                    <a16:creationId xmlns:a16="http://schemas.microsoft.com/office/drawing/2014/main" id="{7B55EAA6-04A5-1435-1F71-2634BFD269D8}"/>
                  </a:ext>
                </a:extLst>
              </p:cNvPr>
              <p:cNvPicPr>
                <a:picLocks noChangeAspect="1"/>
              </p:cNvPicPr>
              <p:nvPr/>
            </p:nvPicPr>
            <p:blipFill>
              <a:blip r:embed="rId9"/>
              <a:stretch>
                <a:fillRect/>
              </a:stretch>
            </p:blipFill>
            <p:spPr>
              <a:xfrm>
                <a:off x="14837372" y="31246808"/>
                <a:ext cx="2167704" cy="2025936"/>
              </a:xfrm>
              <a:prstGeom prst="ellipse">
                <a:avLst/>
              </a:prstGeom>
              <a:ln>
                <a:noFill/>
              </a:ln>
              <a:effectLst>
                <a:softEdge rad="112500"/>
              </a:effectLst>
            </p:spPr>
          </p:pic>
          <p:sp>
            <p:nvSpPr>
              <p:cNvPr id="83" name="TextBox 10">
                <a:extLst>
                  <a:ext uri="{FF2B5EF4-FFF2-40B4-BE49-F238E27FC236}">
                    <a16:creationId xmlns:a16="http://schemas.microsoft.com/office/drawing/2014/main" id="{37946C86-349A-6F38-EBA6-F8C7EE118F22}"/>
                  </a:ext>
                </a:extLst>
              </p:cNvPr>
              <p:cNvSpPr txBox="1"/>
              <p:nvPr/>
            </p:nvSpPr>
            <p:spPr>
              <a:xfrm>
                <a:off x="14698845" y="30229842"/>
                <a:ext cx="4542503" cy="76944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4400" b="1">
                    <a:solidFill>
                      <a:srgbClr val="B8394F"/>
                    </a:solidFill>
                    <a:latin typeface="Century Gothic" panose="020B0502020202020204" pitchFamily="34" charset="0"/>
                  </a:rPr>
                  <a:t>Team Members</a:t>
                </a:r>
              </a:p>
            </p:txBody>
          </p:sp>
          <p:sp>
            <p:nvSpPr>
              <p:cNvPr id="84" name="Text Placeholder 16">
                <a:extLst>
                  <a:ext uri="{FF2B5EF4-FFF2-40B4-BE49-F238E27FC236}">
                    <a16:creationId xmlns:a16="http://schemas.microsoft.com/office/drawing/2014/main" id="{20DD25C7-4B01-0F6A-7107-5CF65922DD51}"/>
                  </a:ext>
                </a:extLst>
              </p:cNvPr>
              <p:cNvSpPr txBox="1">
                <a:spLocks/>
              </p:cNvSpPr>
              <p:nvPr/>
            </p:nvSpPr>
            <p:spPr>
              <a:xfrm>
                <a:off x="14590890" y="33479292"/>
                <a:ext cx="2872251" cy="1247893"/>
              </a:xfrm>
              <a:prstGeom prst="rect">
                <a:avLst/>
              </a:prstGeom>
            </p:spPr>
            <p:txBody>
              <a:bodyPr lIns="91440" tIns="45720" rIns="91440" bIns="45720" numCol="1" spcCol="64008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00000"/>
                  </a:lnSpc>
                  <a:spcBef>
                    <a:spcPts val="0"/>
                  </a:spcBef>
                </a:pPr>
                <a:r>
                  <a:rPr lang="en-US" dirty="0">
                    <a:solidFill>
                      <a:schemeClr val="tx1">
                        <a:lumMod val="75000"/>
                        <a:lumOff val="25000"/>
                      </a:schemeClr>
                    </a:solidFill>
                    <a:latin typeface="Garamond"/>
                  </a:rPr>
                  <a:t>Isabella </a:t>
                </a:r>
                <a:r>
                  <a:rPr lang="en-US" dirty="0" err="1">
                    <a:solidFill>
                      <a:schemeClr val="tx1">
                        <a:lumMod val="75000"/>
                        <a:lumOff val="25000"/>
                      </a:schemeClr>
                    </a:solidFill>
                    <a:latin typeface="Garamond"/>
                  </a:rPr>
                  <a:t>Chittumuri</a:t>
                </a:r>
                <a:r>
                  <a:rPr lang="en-US" dirty="0">
                    <a:solidFill>
                      <a:schemeClr val="tx1">
                        <a:lumMod val="75000"/>
                        <a:lumOff val="25000"/>
                      </a:schemeClr>
                    </a:solidFill>
                    <a:latin typeface="Garamond"/>
                  </a:rPr>
                  <a:t> </a:t>
                </a:r>
              </a:p>
              <a:p>
                <a:pPr algn="ctr">
                  <a:lnSpc>
                    <a:spcPct val="100000"/>
                  </a:lnSpc>
                  <a:spcBef>
                    <a:spcPts val="0"/>
                  </a:spcBef>
                </a:pPr>
                <a:r>
                  <a:rPr lang="en-US" dirty="0">
                    <a:solidFill>
                      <a:schemeClr val="tx1">
                        <a:lumMod val="75000"/>
                        <a:lumOff val="25000"/>
                      </a:schemeClr>
                    </a:solidFill>
                    <a:latin typeface="Garamond"/>
                  </a:rPr>
                  <a:t>(Project Lead)</a:t>
                </a:r>
              </a:p>
            </p:txBody>
          </p:sp>
          <p:sp>
            <p:nvSpPr>
              <p:cNvPr id="85" name="Text Placeholder 16">
                <a:extLst>
                  <a:ext uri="{FF2B5EF4-FFF2-40B4-BE49-F238E27FC236}">
                    <a16:creationId xmlns:a16="http://schemas.microsoft.com/office/drawing/2014/main" id="{9BCDEBA9-FC3D-E76B-C5B7-423B575FD484}"/>
                  </a:ext>
                </a:extLst>
              </p:cNvPr>
              <p:cNvSpPr txBox="1">
                <a:spLocks/>
              </p:cNvSpPr>
              <p:nvPr/>
            </p:nvSpPr>
            <p:spPr>
              <a:xfrm>
                <a:off x="17360411" y="33479291"/>
                <a:ext cx="2872251" cy="1247893"/>
              </a:xfrm>
              <a:prstGeom prst="rect">
                <a:avLst/>
              </a:prstGeom>
            </p:spPr>
            <p:txBody>
              <a:bodyPr lIns="91440" tIns="45720" rIns="91440" bIns="45720" numCol="1" spcCol="64008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00000"/>
                  </a:lnSpc>
                </a:pPr>
                <a:r>
                  <a:rPr lang="en-US" dirty="0" err="1">
                    <a:solidFill>
                      <a:schemeClr val="tx1">
                        <a:lumMod val="75000"/>
                        <a:lumOff val="25000"/>
                      </a:schemeClr>
                    </a:solidFill>
                    <a:latin typeface="Garamond"/>
                  </a:rPr>
                  <a:t>Shakirah</a:t>
                </a:r>
                <a:r>
                  <a:rPr lang="en-US" dirty="0">
                    <a:solidFill>
                      <a:schemeClr val="tx1">
                        <a:lumMod val="75000"/>
                        <a:lumOff val="25000"/>
                      </a:schemeClr>
                    </a:solidFill>
                    <a:latin typeface="Garamond"/>
                  </a:rPr>
                  <a:t> Rogers</a:t>
                </a:r>
                <a:endParaRPr lang="en-US" dirty="0">
                  <a:solidFill>
                    <a:schemeClr val="tx1">
                      <a:lumMod val="75000"/>
                      <a:lumOff val="25000"/>
                    </a:schemeClr>
                  </a:solidFill>
                  <a:latin typeface="Garamond" panose="02020404030301010803" pitchFamily="18" charset="0"/>
                </a:endParaRPr>
              </a:p>
            </p:txBody>
          </p:sp>
          <p:sp>
            <p:nvSpPr>
              <p:cNvPr id="87" name="Text Placeholder 16">
                <a:extLst>
                  <a:ext uri="{FF2B5EF4-FFF2-40B4-BE49-F238E27FC236}">
                    <a16:creationId xmlns:a16="http://schemas.microsoft.com/office/drawing/2014/main" id="{86188167-4849-5734-AF2C-E3C28DA78187}"/>
                  </a:ext>
                </a:extLst>
              </p:cNvPr>
              <p:cNvSpPr txBox="1">
                <a:spLocks/>
              </p:cNvSpPr>
              <p:nvPr/>
            </p:nvSpPr>
            <p:spPr>
              <a:xfrm>
                <a:off x="20249818" y="33479292"/>
                <a:ext cx="3002160" cy="1247893"/>
              </a:xfrm>
              <a:prstGeom prst="rect">
                <a:avLst/>
              </a:prstGeom>
            </p:spPr>
            <p:txBody>
              <a:bodyPr lIns="91440" tIns="45720" rIns="91440" bIns="45720" numCol="1" spcCol="64008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00000"/>
                  </a:lnSpc>
                </a:pPr>
                <a:r>
                  <a:rPr lang="en-US" dirty="0">
                    <a:solidFill>
                      <a:schemeClr val="tx1">
                        <a:lumMod val="75000"/>
                        <a:lumOff val="25000"/>
                      </a:schemeClr>
                    </a:solidFill>
                    <a:latin typeface="Garamond"/>
                  </a:rPr>
                  <a:t>Nathan </a:t>
                </a:r>
                <a:r>
                  <a:rPr lang="en-US" dirty="0" err="1">
                    <a:solidFill>
                      <a:schemeClr val="tx1">
                        <a:lumMod val="75000"/>
                        <a:lumOff val="25000"/>
                      </a:schemeClr>
                    </a:solidFill>
                    <a:latin typeface="Garamond"/>
                  </a:rPr>
                  <a:t>Tesfayi</a:t>
                </a:r>
                <a:endParaRPr lang="en-US" dirty="0">
                  <a:solidFill>
                    <a:schemeClr val="tx1">
                      <a:lumMod val="75000"/>
                      <a:lumOff val="25000"/>
                    </a:schemeClr>
                  </a:solidFill>
                  <a:latin typeface="Garamond"/>
                </a:endParaRPr>
              </a:p>
            </p:txBody>
          </p:sp>
          <p:sp>
            <p:nvSpPr>
              <p:cNvPr id="91" name="Text Placeholder 16">
                <a:extLst>
                  <a:ext uri="{FF2B5EF4-FFF2-40B4-BE49-F238E27FC236}">
                    <a16:creationId xmlns:a16="http://schemas.microsoft.com/office/drawing/2014/main" id="{56BBB914-C2AD-2E81-E4EB-9853C2C950D4}"/>
                  </a:ext>
                </a:extLst>
              </p:cNvPr>
              <p:cNvSpPr txBox="1">
                <a:spLocks/>
              </p:cNvSpPr>
              <p:nvPr/>
            </p:nvSpPr>
            <p:spPr>
              <a:xfrm>
                <a:off x="23040378" y="33466111"/>
                <a:ext cx="3002160" cy="1247893"/>
              </a:xfrm>
              <a:prstGeom prst="rect">
                <a:avLst/>
              </a:prstGeom>
            </p:spPr>
            <p:txBody>
              <a:bodyPr lIns="91440" tIns="45720" rIns="91440" bIns="45720" numCol="1" spcCol="64008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00000"/>
                  </a:lnSpc>
                </a:pPr>
                <a:r>
                  <a:rPr lang="en-US" dirty="0">
                    <a:solidFill>
                      <a:schemeClr val="tx1">
                        <a:lumMod val="75000"/>
                        <a:lumOff val="25000"/>
                      </a:schemeClr>
                    </a:solidFill>
                    <a:latin typeface="Garamond"/>
                  </a:rPr>
                  <a:t>Nancee </a:t>
                </a:r>
                <a:r>
                  <a:rPr lang="en-US" dirty="0" err="1">
                    <a:solidFill>
                      <a:schemeClr val="tx1">
                        <a:lumMod val="75000"/>
                        <a:lumOff val="25000"/>
                      </a:schemeClr>
                    </a:solidFill>
                    <a:latin typeface="Garamond"/>
                  </a:rPr>
                  <a:t>Uniyal</a:t>
                </a:r>
                <a:endParaRPr lang="en-US" dirty="0">
                  <a:solidFill>
                    <a:schemeClr val="tx1">
                      <a:lumMod val="75000"/>
                      <a:lumOff val="25000"/>
                    </a:schemeClr>
                  </a:solidFill>
                  <a:latin typeface="Garamond" panose="02020404030301010803" pitchFamily="18" charset="0"/>
                </a:endParaRPr>
              </a:p>
            </p:txBody>
          </p:sp>
          <p:pic>
            <p:nvPicPr>
              <p:cNvPr id="93" name="Picture 92" descr="A picture containing person, indoor&#10;&#10;Description automatically generated">
                <a:extLst>
                  <a:ext uri="{FF2B5EF4-FFF2-40B4-BE49-F238E27FC236}">
                    <a16:creationId xmlns:a16="http://schemas.microsoft.com/office/drawing/2014/main" id="{974FA81F-E9F6-D172-DD4B-2453A807B03A}"/>
                  </a:ext>
                </a:extLst>
              </p:cNvPr>
              <p:cNvPicPr>
                <a:picLocks noChangeAspect="1"/>
              </p:cNvPicPr>
              <p:nvPr/>
            </p:nvPicPr>
            <p:blipFill rotWithShape="1">
              <a:blip r:embed="rId10"/>
              <a:srcRect l="47436" t="13559" r="1791" b="24956"/>
              <a:stretch/>
            </p:blipFill>
            <p:spPr>
              <a:xfrm>
                <a:off x="23564599" y="31235397"/>
                <a:ext cx="2134217" cy="2041693"/>
              </a:xfrm>
              <a:prstGeom prst="ellipse">
                <a:avLst/>
              </a:prstGeom>
              <a:ln>
                <a:noFill/>
              </a:ln>
              <a:effectLst>
                <a:softEdge rad="112500"/>
              </a:effectLst>
            </p:spPr>
          </p:pic>
        </p:grpSp>
      </p:grpSp>
      <p:grpSp>
        <p:nvGrpSpPr>
          <p:cNvPr id="117" name="Group 116">
            <a:extLst>
              <a:ext uri="{FF2B5EF4-FFF2-40B4-BE49-F238E27FC236}">
                <a16:creationId xmlns:a16="http://schemas.microsoft.com/office/drawing/2014/main" id="{5364444D-894F-F3F9-DC40-32B30EFD255F}"/>
              </a:ext>
            </a:extLst>
          </p:cNvPr>
          <p:cNvGrpSpPr/>
          <p:nvPr/>
        </p:nvGrpSpPr>
        <p:grpSpPr>
          <a:xfrm>
            <a:off x="1154534" y="14805824"/>
            <a:ext cx="9718046" cy="15704882"/>
            <a:chOff x="-424979" y="17706433"/>
            <a:chExt cx="10188231" cy="17904175"/>
          </a:xfrm>
        </p:grpSpPr>
        <p:sp>
          <p:nvSpPr>
            <p:cNvPr id="28" name="TextBox 27">
              <a:extLst>
                <a:ext uri="{FF2B5EF4-FFF2-40B4-BE49-F238E27FC236}">
                  <a16:creationId xmlns:a16="http://schemas.microsoft.com/office/drawing/2014/main" id="{899F92D7-7421-2C10-DF19-9583D85C189A}"/>
                </a:ext>
              </a:extLst>
            </p:cNvPr>
            <p:cNvSpPr txBox="1"/>
            <p:nvPr/>
          </p:nvSpPr>
          <p:spPr>
            <a:xfrm>
              <a:off x="1796793" y="34557976"/>
              <a:ext cx="6770593" cy="10526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700" dirty="0">
                  <a:solidFill>
                    <a:schemeClr val="tx1">
                      <a:lumMod val="75000"/>
                      <a:lumOff val="25000"/>
                    </a:schemeClr>
                  </a:solidFill>
                  <a:latin typeface="Garamond"/>
                  <a:ea typeface="+mn-lt"/>
                  <a:cs typeface="+mn-lt"/>
                </a:rPr>
                <a:t>Figure 2: Synthetic Aperture Radar (SAR) imagery flood extent map using Sentinel-1</a:t>
              </a:r>
              <a:endParaRPr lang="en-US" sz="2700" dirty="0">
                <a:solidFill>
                  <a:schemeClr val="tx1">
                    <a:lumMod val="75000"/>
                    <a:lumOff val="25000"/>
                  </a:schemeClr>
                </a:solidFill>
                <a:latin typeface="Garamond"/>
              </a:endParaRPr>
            </a:p>
          </p:txBody>
        </p:sp>
        <p:sp>
          <p:nvSpPr>
            <p:cNvPr id="29" name="TextBox 28">
              <a:extLst>
                <a:ext uri="{FF2B5EF4-FFF2-40B4-BE49-F238E27FC236}">
                  <a16:creationId xmlns:a16="http://schemas.microsoft.com/office/drawing/2014/main" id="{74439901-E18E-B2AB-81F1-1E732993B49D}"/>
                </a:ext>
              </a:extLst>
            </p:cNvPr>
            <p:cNvSpPr txBox="1"/>
            <p:nvPr/>
          </p:nvSpPr>
          <p:spPr>
            <a:xfrm>
              <a:off x="1666779" y="26103354"/>
              <a:ext cx="6652327" cy="10526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700" dirty="0">
                  <a:solidFill>
                    <a:schemeClr val="tx1">
                      <a:lumMod val="75000"/>
                      <a:lumOff val="25000"/>
                    </a:schemeClr>
                  </a:solidFill>
                  <a:latin typeface="Garamond"/>
                  <a:ea typeface="+mn-lt"/>
                  <a:cs typeface="+mn-lt"/>
                </a:rPr>
                <a:t>Figure 1: Optical imagery flood extent map using Landsat 7 and Landsat 8 </a:t>
              </a:r>
              <a:endParaRPr lang="en-US" sz="2700" dirty="0">
                <a:solidFill>
                  <a:schemeClr val="tx1">
                    <a:lumMod val="75000"/>
                    <a:lumOff val="25000"/>
                  </a:schemeClr>
                </a:solidFill>
                <a:latin typeface="Garamond"/>
              </a:endParaRPr>
            </a:p>
          </p:txBody>
        </p:sp>
        <p:pic>
          <p:nvPicPr>
            <p:cNvPr id="40" name="Picture 43" descr="Map&#10;&#10;Description automatically generated">
              <a:extLst>
                <a:ext uri="{FF2B5EF4-FFF2-40B4-BE49-F238E27FC236}">
                  <a16:creationId xmlns:a16="http://schemas.microsoft.com/office/drawing/2014/main" id="{403A7A71-B47C-AEB4-5CBC-6B31D61E2025}"/>
                </a:ext>
              </a:extLst>
            </p:cNvPr>
            <p:cNvPicPr>
              <a:picLocks noChangeAspect="1"/>
            </p:cNvPicPr>
            <p:nvPr/>
          </p:nvPicPr>
          <p:blipFill>
            <a:blip r:embed="rId11"/>
            <a:stretch>
              <a:fillRect/>
            </a:stretch>
          </p:blipFill>
          <p:spPr>
            <a:xfrm>
              <a:off x="566193" y="18719534"/>
              <a:ext cx="9197059" cy="7432598"/>
            </a:xfrm>
            <a:prstGeom prst="rect">
              <a:avLst/>
            </a:prstGeom>
          </p:spPr>
        </p:pic>
        <p:pic>
          <p:nvPicPr>
            <p:cNvPr id="44" name="Picture 45" descr="Map&#10;&#10;Description automatically generated">
              <a:extLst>
                <a:ext uri="{FF2B5EF4-FFF2-40B4-BE49-F238E27FC236}">
                  <a16:creationId xmlns:a16="http://schemas.microsoft.com/office/drawing/2014/main" id="{20184C4B-4790-E1C6-0209-31CD1BFFEE61}"/>
                </a:ext>
              </a:extLst>
            </p:cNvPr>
            <p:cNvPicPr>
              <a:picLocks noChangeAspect="1"/>
            </p:cNvPicPr>
            <p:nvPr/>
          </p:nvPicPr>
          <p:blipFill>
            <a:blip r:embed="rId12"/>
            <a:stretch>
              <a:fillRect/>
            </a:stretch>
          </p:blipFill>
          <p:spPr>
            <a:xfrm>
              <a:off x="578839" y="27212046"/>
              <a:ext cx="9184412" cy="7408101"/>
            </a:xfrm>
            <a:prstGeom prst="rect">
              <a:avLst/>
            </a:prstGeom>
          </p:spPr>
        </p:pic>
        <p:sp>
          <p:nvSpPr>
            <p:cNvPr id="51" name="TextBox 50">
              <a:extLst>
                <a:ext uri="{FF2B5EF4-FFF2-40B4-BE49-F238E27FC236}">
                  <a16:creationId xmlns:a16="http://schemas.microsoft.com/office/drawing/2014/main" id="{8247B6C0-94D4-B937-B417-A7419C7602BE}"/>
                </a:ext>
              </a:extLst>
            </p:cNvPr>
            <p:cNvSpPr txBox="1"/>
            <p:nvPr/>
          </p:nvSpPr>
          <p:spPr>
            <a:xfrm>
              <a:off x="-424979" y="17706433"/>
              <a:ext cx="8229600" cy="769441"/>
            </a:xfrm>
            <a:prstGeom prst="rect">
              <a:avLst/>
            </a:prstGeom>
            <a:noFill/>
          </p:spPr>
          <p:txBody>
            <a:bodyPr wrap="square" lIns="91440" tIns="45720" rIns="91440" bIns="45720" rtlCol="0" anchor="t">
              <a:spAutoFit/>
            </a:bodyPr>
            <a:lstStyle/>
            <a:p>
              <a:r>
                <a:rPr lang="en-US" sz="4400" b="1" dirty="0">
                  <a:solidFill>
                    <a:srgbClr val="B8394F"/>
                  </a:solidFill>
                  <a:latin typeface="Century Gothic"/>
                </a:rPr>
                <a:t>Results</a:t>
              </a:r>
              <a:endParaRPr lang="en-US" sz="4400" b="1" dirty="0">
                <a:solidFill>
                  <a:srgbClr val="B8394F"/>
                </a:solidFill>
                <a:latin typeface="Century Gothic" panose="020B0502020202020204" pitchFamily="34" charset="0"/>
              </a:endParaRPr>
            </a:p>
          </p:txBody>
        </p:sp>
        <p:grpSp>
          <p:nvGrpSpPr>
            <p:cNvPr id="56" name="Group 55">
              <a:extLst>
                <a:ext uri="{FF2B5EF4-FFF2-40B4-BE49-F238E27FC236}">
                  <a16:creationId xmlns:a16="http://schemas.microsoft.com/office/drawing/2014/main" id="{5AEFB318-95D5-4E61-A3B8-E062A3FBAF4B}"/>
                </a:ext>
              </a:extLst>
            </p:cNvPr>
            <p:cNvGrpSpPr/>
            <p:nvPr/>
          </p:nvGrpSpPr>
          <p:grpSpPr>
            <a:xfrm>
              <a:off x="578839" y="24833615"/>
              <a:ext cx="3899238" cy="1340577"/>
              <a:chOff x="-2142490" y="5202330"/>
              <a:chExt cx="3899238" cy="1340577"/>
            </a:xfrm>
          </p:grpSpPr>
          <p:sp>
            <p:nvSpPr>
              <p:cNvPr id="57" name="Minus Sign 56">
                <a:extLst>
                  <a:ext uri="{FF2B5EF4-FFF2-40B4-BE49-F238E27FC236}">
                    <a16:creationId xmlns:a16="http://schemas.microsoft.com/office/drawing/2014/main" id="{58B74504-40DA-92FC-DD56-7B3F3234829F}"/>
                  </a:ext>
                </a:extLst>
              </p:cNvPr>
              <p:cNvSpPr/>
              <p:nvPr/>
            </p:nvSpPr>
            <p:spPr>
              <a:xfrm>
                <a:off x="-2138628" y="5202330"/>
                <a:ext cx="1040171" cy="962789"/>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8" name="Minus Sign 57">
                <a:extLst>
                  <a:ext uri="{FF2B5EF4-FFF2-40B4-BE49-F238E27FC236}">
                    <a16:creationId xmlns:a16="http://schemas.microsoft.com/office/drawing/2014/main" id="{1F5D6EF0-19F6-F9C4-0939-28CD6B1D335E}"/>
                  </a:ext>
                </a:extLst>
              </p:cNvPr>
              <p:cNvSpPr/>
              <p:nvPr/>
            </p:nvSpPr>
            <p:spPr>
              <a:xfrm>
                <a:off x="-2142490" y="5580117"/>
                <a:ext cx="1040171" cy="96279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TextBox 4">
                <a:extLst>
                  <a:ext uri="{FF2B5EF4-FFF2-40B4-BE49-F238E27FC236}">
                    <a16:creationId xmlns:a16="http://schemas.microsoft.com/office/drawing/2014/main" id="{73D1C0C5-9114-628C-8BD4-457AED10C676}"/>
                  </a:ext>
                </a:extLst>
              </p:cNvPr>
              <p:cNvSpPr txBox="1"/>
              <p:nvPr/>
            </p:nvSpPr>
            <p:spPr>
              <a:xfrm>
                <a:off x="-1244947" y="5500406"/>
                <a:ext cx="1263860" cy="42105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cs typeface="Calibri"/>
                  </a:rPr>
                  <a:t>Flood</a:t>
                </a:r>
                <a:endParaRPr lang="en-US"/>
              </a:p>
            </p:txBody>
          </p:sp>
          <p:sp>
            <p:nvSpPr>
              <p:cNvPr id="60" name="TextBox 5">
                <a:extLst>
                  <a:ext uri="{FF2B5EF4-FFF2-40B4-BE49-F238E27FC236}">
                    <a16:creationId xmlns:a16="http://schemas.microsoft.com/office/drawing/2014/main" id="{3C6E8ACF-CAA2-36A7-F078-12F25F42123C}"/>
                  </a:ext>
                </a:extLst>
              </p:cNvPr>
              <p:cNvSpPr txBox="1"/>
              <p:nvPr/>
            </p:nvSpPr>
            <p:spPr>
              <a:xfrm>
                <a:off x="-1249016" y="5846830"/>
                <a:ext cx="3005764" cy="42105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cs typeface="Calibri"/>
                  </a:rPr>
                  <a:t>Permanent Water</a:t>
                </a:r>
                <a:endParaRPr lang="en-US" dirty="0"/>
              </a:p>
            </p:txBody>
          </p:sp>
        </p:grpSp>
        <p:grpSp>
          <p:nvGrpSpPr>
            <p:cNvPr id="67" name="Group 66">
              <a:extLst>
                <a:ext uri="{FF2B5EF4-FFF2-40B4-BE49-F238E27FC236}">
                  <a16:creationId xmlns:a16="http://schemas.microsoft.com/office/drawing/2014/main" id="{FB5CA6CF-1BC8-9254-9E1F-34CEB25FC30E}"/>
                </a:ext>
              </a:extLst>
            </p:cNvPr>
            <p:cNvGrpSpPr/>
            <p:nvPr/>
          </p:nvGrpSpPr>
          <p:grpSpPr>
            <a:xfrm>
              <a:off x="640345" y="33326479"/>
              <a:ext cx="3446194" cy="1278515"/>
              <a:chOff x="-10827420" y="13663685"/>
              <a:chExt cx="3446194" cy="1278515"/>
            </a:xfrm>
          </p:grpSpPr>
          <p:sp>
            <p:nvSpPr>
              <p:cNvPr id="69" name="Minus Sign 68">
                <a:extLst>
                  <a:ext uri="{FF2B5EF4-FFF2-40B4-BE49-F238E27FC236}">
                    <a16:creationId xmlns:a16="http://schemas.microsoft.com/office/drawing/2014/main" id="{CF2E742D-85C1-5AD2-2A14-A0B3BF9B7448}"/>
                  </a:ext>
                </a:extLst>
              </p:cNvPr>
              <p:cNvSpPr/>
              <p:nvPr/>
            </p:nvSpPr>
            <p:spPr>
              <a:xfrm>
                <a:off x="-10821175" y="13663685"/>
                <a:ext cx="920150" cy="920149"/>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0" name="Minus Sign 69">
                <a:extLst>
                  <a:ext uri="{FF2B5EF4-FFF2-40B4-BE49-F238E27FC236}">
                    <a16:creationId xmlns:a16="http://schemas.microsoft.com/office/drawing/2014/main" id="{3B95854B-92BF-2ECF-4A00-869BD7CBEBFE}"/>
                  </a:ext>
                </a:extLst>
              </p:cNvPr>
              <p:cNvSpPr/>
              <p:nvPr/>
            </p:nvSpPr>
            <p:spPr>
              <a:xfrm>
                <a:off x="-10827420" y="14022046"/>
                <a:ext cx="920150" cy="920154"/>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2" name="TextBox 4">
                <a:extLst>
                  <a:ext uri="{FF2B5EF4-FFF2-40B4-BE49-F238E27FC236}">
                    <a16:creationId xmlns:a16="http://schemas.microsoft.com/office/drawing/2014/main" id="{C48A04CE-16FB-C674-DDB0-D3913E63D96D}"/>
                  </a:ext>
                </a:extLst>
              </p:cNvPr>
              <p:cNvSpPr txBox="1"/>
              <p:nvPr/>
            </p:nvSpPr>
            <p:spPr>
              <a:xfrm>
                <a:off x="-10034851" y="13913277"/>
                <a:ext cx="1118028" cy="3722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cs typeface="Calibri"/>
                  </a:rPr>
                  <a:t>Flood</a:t>
                </a:r>
                <a:endParaRPr lang="en-US" dirty="0"/>
              </a:p>
            </p:txBody>
          </p:sp>
          <p:sp>
            <p:nvSpPr>
              <p:cNvPr id="73" name="TextBox 5">
                <a:extLst>
                  <a:ext uri="{FF2B5EF4-FFF2-40B4-BE49-F238E27FC236}">
                    <a16:creationId xmlns:a16="http://schemas.microsoft.com/office/drawing/2014/main" id="{3CA30796-4623-F2D6-9486-F32BD295864F}"/>
                  </a:ext>
                </a:extLst>
              </p:cNvPr>
              <p:cNvSpPr txBox="1"/>
              <p:nvPr/>
            </p:nvSpPr>
            <p:spPr>
              <a:xfrm>
                <a:off x="-10040167" y="14290415"/>
                <a:ext cx="2658941" cy="369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cs typeface="Calibri"/>
                  </a:rPr>
                  <a:t>Permanent Water</a:t>
                </a:r>
                <a:endParaRPr lang="en-US" dirty="0"/>
              </a:p>
            </p:txBody>
          </p:sp>
        </p:grpSp>
        <p:grpSp>
          <p:nvGrpSpPr>
            <p:cNvPr id="94" name="Group 93">
              <a:extLst>
                <a:ext uri="{FF2B5EF4-FFF2-40B4-BE49-F238E27FC236}">
                  <a16:creationId xmlns:a16="http://schemas.microsoft.com/office/drawing/2014/main" id="{6E925228-46C9-862A-DA6A-AEA7231200BE}"/>
                </a:ext>
              </a:extLst>
            </p:cNvPr>
            <p:cNvGrpSpPr/>
            <p:nvPr/>
          </p:nvGrpSpPr>
          <p:grpSpPr>
            <a:xfrm>
              <a:off x="3961715" y="33583597"/>
              <a:ext cx="2594025" cy="536655"/>
              <a:chOff x="-2364886" y="14245339"/>
              <a:chExt cx="2594025" cy="536655"/>
            </a:xfrm>
          </p:grpSpPr>
          <p:sp>
            <p:nvSpPr>
              <p:cNvPr id="96" name="Arrow: Up 95">
                <a:extLst>
                  <a:ext uri="{FF2B5EF4-FFF2-40B4-BE49-F238E27FC236}">
                    <a16:creationId xmlns:a16="http://schemas.microsoft.com/office/drawing/2014/main" id="{E98A281D-53C6-1B61-E6A3-5B38F5A82826}"/>
                  </a:ext>
                </a:extLst>
              </p:cNvPr>
              <p:cNvSpPr/>
              <p:nvPr/>
            </p:nvSpPr>
            <p:spPr>
              <a:xfrm>
                <a:off x="-2364886" y="14380551"/>
                <a:ext cx="245326" cy="401443"/>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97" name="Straight Connector 96">
                <a:extLst>
                  <a:ext uri="{FF2B5EF4-FFF2-40B4-BE49-F238E27FC236}">
                    <a16:creationId xmlns:a16="http://schemas.microsoft.com/office/drawing/2014/main" id="{B033295C-E217-EB78-B73C-211F392F2187}"/>
                  </a:ext>
                </a:extLst>
              </p:cNvPr>
              <p:cNvCxnSpPr>
                <a:cxnSpLocks/>
              </p:cNvCxnSpPr>
              <p:nvPr/>
            </p:nvCxnSpPr>
            <p:spPr>
              <a:xfrm flipH="1">
                <a:off x="-1847882" y="14681138"/>
                <a:ext cx="1388671"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TextBox 4">
                <a:extLst>
                  <a:ext uri="{FF2B5EF4-FFF2-40B4-BE49-F238E27FC236}">
                    <a16:creationId xmlns:a16="http://schemas.microsoft.com/office/drawing/2014/main" id="{D73014AC-30CD-95F1-E385-0FEB2450D8B5}"/>
                  </a:ext>
                </a:extLst>
              </p:cNvPr>
              <p:cNvSpPr txBox="1"/>
              <p:nvPr/>
            </p:nvSpPr>
            <p:spPr>
              <a:xfrm>
                <a:off x="-1986345" y="14246959"/>
                <a:ext cx="301089" cy="36933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0</a:t>
                </a:r>
              </a:p>
            </p:txBody>
          </p:sp>
          <p:sp>
            <p:nvSpPr>
              <p:cNvPr id="103" name="TextBox 5">
                <a:extLst>
                  <a:ext uri="{FF2B5EF4-FFF2-40B4-BE49-F238E27FC236}">
                    <a16:creationId xmlns:a16="http://schemas.microsoft.com/office/drawing/2014/main" id="{4EBCB299-7769-ECF4-AC8C-9E88EFD948D0}"/>
                  </a:ext>
                </a:extLst>
              </p:cNvPr>
              <p:cNvSpPr txBox="1"/>
              <p:nvPr/>
            </p:nvSpPr>
            <p:spPr>
              <a:xfrm>
                <a:off x="-706750" y="14245339"/>
                <a:ext cx="93588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60 mi</a:t>
                </a:r>
              </a:p>
            </p:txBody>
          </p:sp>
        </p:grpSp>
        <p:grpSp>
          <p:nvGrpSpPr>
            <p:cNvPr id="111" name="Group 110">
              <a:extLst>
                <a:ext uri="{FF2B5EF4-FFF2-40B4-BE49-F238E27FC236}">
                  <a16:creationId xmlns:a16="http://schemas.microsoft.com/office/drawing/2014/main" id="{7F25F49F-EA45-CC67-DBBD-03C3C6B8971E}"/>
                </a:ext>
              </a:extLst>
            </p:cNvPr>
            <p:cNvGrpSpPr/>
            <p:nvPr/>
          </p:nvGrpSpPr>
          <p:grpSpPr>
            <a:xfrm>
              <a:off x="3932133" y="25145172"/>
              <a:ext cx="2844897" cy="589885"/>
              <a:chOff x="6552885" y="5812021"/>
              <a:chExt cx="2844897" cy="589885"/>
            </a:xfrm>
          </p:grpSpPr>
          <p:sp>
            <p:nvSpPr>
              <p:cNvPr id="112" name="Arrow: Up 111">
                <a:extLst>
                  <a:ext uri="{FF2B5EF4-FFF2-40B4-BE49-F238E27FC236}">
                    <a16:creationId xmlns:a16="http://schemas.microsoft.com/office/drawing/2014/main" id="{372FC749-35B8-B3AD-DAFA-5F0AEA6860D7}"/>
                  </a:ext>
                </a:extLst>
              </p:cNvPr>
              <p:cNvSpPr/>
              <p:nvPr/>
            </p:nvSpPr>
            <p:spPr>
              <a:xfrm>
                <a:off x="6552885" y="5981858"/>
                <a:ext cx="277325" cy="420048"/>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4" name="TextBox 4">
                <a:extLst>
                  <a:ext uri="{FF2B5EF4-FFF2-40B4-BE49-F238E27FC236}">
                    <a16:creationId xmlns:a16="http://schemas.microsoft.com/office/drawing/2014/main" id="{3C2031F2-4557-422D-FDB0-C682095AE5A4}"/>
                  </a:ext>
                </a:extLst>
              </p:cNvPr>
              <p:cNvSpPr txBox="1"/>
              <p:nvPr/>
            </p:nvSpPr>
            <p:spPr>
              <a:xfrm>
                <a:off x="7048403" y="5826901"/>
                <a:ext cx="340363" cy="4210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0</a:t>
                </a:r>
              </a:p>
            </p:txBody>
          </p:sp>
          <p:sp>
            <p:nvSpPr>
              <p:cNvPr id="115" name="TextBox 5">
                <a:extLst>
                  <a:ext uri="{FF2B5EF4-FFF2-40B4-BE49-F238E27FC236}">
                    <a16:creationId xmlns:a16="http://schemas.microsoft.com/office/drawing/2014/main" id="{4600B9ED-90BC-5682-64E0-EA3BAD747221}"/>
                  </a:ext>
                </a:extLst>
              </p:cNvPr>
              <p:cNvSpPr txBox="1"/>
              <p:nvPr/>
            </p:nvSpPr>
            <p:spPr>
              <a:xfrm>
                <a:off x="8339818" y="5812021"/>
                <a:ext cx="1057964" cy="4210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60 mi</a:t>
                </a:r>
              </a:p>
            </p:txBody>
          </p:sp>
        </p:grpSp>
      </p:grpSp>
      <p:sp>
        <p:nvSpPr>
          <p:cNvPr id="122" name="Text Placeholder 16">
            <a:extLst>
              <a:ext uri="{FF2B5EF4-FFF2-40B4-BE49-F238E27FC236}">
                <a16:creationId xmlns:a16="http://schemas.microsoft.com/office/drawing/2014/main" id="{D528245C-4ECA-96D7-4F8A-F14E38102D9F}"/>
              </a:ext>
            </a:extLst>
          </p:cNvPr>
          <p:cNvSpPr txBox="1">
            <a:spLocks/>
          </p:cNvSpPr>
          <p:nvPr/>
        </p:nvSpPr>
        <p:spPr>
          <a:xfrm>
            <a:off x="13051337" y="26426125"/>
            <a:ext cx="11866063" cy="3831825"/>
          </a:xfrm>
          <a:prstGeom prst="rect">
            <a:avLst/>
          </a:prstGeom>
        </p:spPr>
        <p:txBody>
          <a:bodyPr lIns="91440" tIns="45720" rIns="91440" bIns="45720" numCol="1" spcCol="64008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Clr>
                <a:srgbClr val="B8394F"/>
              </a:buClr>
              <a:buFont typeface="Arial" panose="020B0604020202020204" pitchFamily="34" charset="0"/>
              <a:buChar char="•"/>
            </a:pPr>
            <a:r>
              <a:rPr lang="en-US" sz="2700" dirty="0">
                <a:solidFill>
                  <a:schemeClr val="tx1">
                    <a:lumMod val="75000"/>
                    <a:lumOff val="25000"/>
                  </a:schemeClr>
                </a:solidFill>
                <a:latin typeface="Garamond"/>
                <a:ea typeface="+mn-lt"/>
                <a:cs typeface="+mn-lt"/>
              </a:rPr>
              <a:t> Refine flood extent maps by quantifying flood depth and conducting a time series analysis of the flood.</a:t>
            </a:r>
          </a:p>
          <a:p>
            <a:pPr>
              <a:buClr>
                <a:srgbClr val="B8394F"/>
              </a:buClr>
              <a:buFont typeface="Arial" panose="020B0604020202020204" pitchFamily="34" charset="0"/>
              <a:buChar char="•"/>
            </a:pPr>
            <a:endParaRPr lang="en-US" sz="2700" dirty="0">
              <a:solidFill>
                <a:schemeClr val="tx1">
                  <a:lumMod val="75000"/>
                  <a:lumOff val="25000"/>
                </a:schemeClr>
              </a:solidFill>
              <a:latin typeface="Garamond"/>
              <a:ea typeface="+mn-lt"/>
              <a:cs typeface="+mn-lt"/>
            </a:endParaRPr>
          </a:p>
          <a:p>
            <a:pPr>
              <a:buClr>
                <a:srgbClr val="B8394F"/>
              </a:buClr>
              <a:buFont typeface="Arial" panose="020B0604020202020204" pitchFamily="34" charset="0"/>
              <a:buChar char="•"/>
            </a:pPr>
            <a:r>
              <a:rPr lang="en-US" sz="2700" dirty="0">
                <a:solidFill>
                  <a:schemeClr val="tx1">
                    <a:lumMod val="75000"/>
                    <a:lumOff val="25000"/>
                  </a:schemeClr>
                </a:solidFill>
                <a:latin typeface="Garamond"/>
                <a:ea typeface="+mn-lt"/>
                <a:cs typeface="+mn-lt"/>
              </a:rPr>
              <a:t> Overlay flood extent maps with ACS and CAMA data for all 15 counties.</a:t>
            </a:r>
            <a:endParaRPr lang="en-US" sz="2700" dirty="0">
              <a:solidFill>
                <a:schemeClr val="tx1">
                  <a:lumMod val="75000"/>
                  <a:lumOff val="25000"/>
                </a:schemeClr>
              </a:solidFill>
              <a:latin typeface="Garamond" panose="02020404030301010803" pitchFamily="18" charset="0"/>
              <a:ea typeface="+mn-lt"/>
              <a:cs typeface="+mn-lt"/>
            </a:endParaRPr>
          </a:p>
          <a:p>
            <a:pPr>
              <a:buClr>
                <a:srgbClr val="B8394F"/>
              </a:buClr>
              <a:buFont typeface="Arial" panose="020B0604020202020204" pitchFamily="34" charset="0"/>
              <a:buChar char="•"/>
            </a:pPr>
            <a:endParaRPr lang="en-US" sz="2700" dirty="0">
              <a:solidFill>
                <a:schemeClr val="tx1">
                  <a:lumMod val="75000"/>
                  <a:lumOff val="25000"/>
                </a:schemeClr>
              </a:solidFill>
              <a:latin typeface="Garamond"/>
              <a:ea typeface="+mn-lt"/>
              <a:cs typeface="+mn-lt"/>
            </a:endParaRPr>
          </a:p>
          <a:p>
            <a:pPr>
              <a:buClr>
                <a:srgbClr val="B8394F"/>
              </a:buClr>
              <a:buFont typeface="Arial" panose="020B0604020202020204" pitchFamily="34" charset="0"/>
              <a:buChar char="•"/>
            </a:pPr>
            <a:r>
              <a:rPr lang="en-US" sz="2700" dirty="0">
                <a:solidFill>
                  <a:schemeClr val="tx1">
                    <a:lumMod val="75000"/>
                    <a:lumOff val="25000"/>
                  </a:schemeClr>
                </a:solidFill>
                <a:latin typeface="Garamond"/>
                <a:ea typeface="+mn-lt"/>
                <a:cs typeface="+mn-lt"/>
              </a:rPr>
              <a:t> Analyze potential inequalities of disaster relief funding.</a:t>
            </a:r>
          </a:p>
        </p:txBody>
      </p:sp>
      <p:sp>
        <p:nvSpPr>
          <p:cNvPr id="123" name="TextBox 1">
            <a:extLst>
              <a:ext uri="{FF2B5EF4-FFF2-40B4-BE49-F238E27FC236}">
                <a16:creationId xmlns:a16="http://schemas.microsoft.com/office/drawing/2014/main" id="{254A0C96-E6B5-7BC5-6B1E-0A8FE93AB00D}"/>
              </a:ext>
            </a:extLst>
          </p:cNvPr>
          <p:cNvSpPr txBox="1"/>
          <p:nvPr/>
        </p:nvSpPr>
        <p:spPr>
          <a:xfrm>
            <a:off x="12994931" y="25618553"/>
            <a:ext cx="14154142" cy="769441"/>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4400" b="1" dirty="0">
                <a:solidFill>
                  <a:srgbClr val="B8394F"/>
                </a:solidFill>
                <a:latin typeface="Century Gothic"/>
              </a:rPr>
              <a:t>Future Work</a:t>
            </a:r>
            <a:endParaRPr lang="en-US" sz="4400" b="1" dirty="0">
              <a:solidFill>
                <a:srgbClr val="B8394F"/>
              </a:solidFill>
              <a:latin typeface="Century Gothic" panose="020B0502020202020204" pitchFamily="34" charset="0"/>
            </a:endParaRPr>
          </a:p>
        </p:txBody>
      </p:sp>
      <p:pic>
        <p:nvPicPr>
          <p:cNvPr id="118" name="Picture 117" descr="Shape, circle&#10;&#10;Description automatically generated">
            <a:extLst>
              <a:ext uri="{FF2B5EF4-FFF2-40B4-BE49-F238E27FC236}">
                <a16:creationId xmlns:a16="http://schemas.microsoft.com/office/drawing/2014/main" id="{B724EAC1-977A-42CB-8631-BE2AE1FBC40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187711" y="31440547"/>
            <a:ext cx="2123357" cy="2103120"/>
          </a:xfrm>
          <a:prstGeom prst="rect">
            <a:avLst/>
          </a:prstGeom>
        </p:spPr>
      </p:pic>
      <p:pic>
        <p:nvPicPr>
          <p:cNvPr id="119" name="Picture 118" descr="Shape, circle&#10;&#10;Description automatically generated">
            <a:extLst>
              <a:ext uri="{FF2B5EF4-FFF2-40B4-BE49-F238E27FC236}">
                <a16:creationId xmlns:a16="http://schemas.microsoft.com/office/drawing/2014/main" id="{719D1E13-C33D-4C0C-AD6C-7D0AA3229A9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290676" y="31458057"/>
            <a:ext cx="2123357" cy="2103120"/>
          </a:xfrm>
          <a:prstGeom prst="rect">
            <a:avLst/>
          </a:prstGeom>
        </p:spPr>
      </p:pic>
      <p:pic>
        <p:nvPicPr>
          <p:cNvPr id="121" name="Picture 120" descr="Shape, circle&#10;&#10;Description automatically generated">
            <a:extLst>
              <a:ext uri="{FF2B5EF4-FFF2-40B4-BE49-F238E27FC236}">
                <a16:creationId xmlns:a16="http://schemas.microsoft.com/office/drawing/2014/main" id="{33F2EC59-5992-4679-9ADB-4A40DE79838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188237" y="31472631"/>
            <a:ext cx="2123357" cy="2103120"/>
          </a:xfrm>
          <a:prstGeom prst="rect">
            <a:avLst/>
          </a:prstGeom>
        </p:spPr>
      </p:pic>
      <p:pic>
        <p:nvPicPr>
          <p:cNvPr id="124" name="Picture 123" descr="Shape, circle&#10;&#10;Description automatically generated">
            <a:extLst>
              <a:ext uri="{FF2B5EF4-FFF2-40B4-BE49-F238E27FC236}">
                <a16:creationId xmlns:a16="http://schemas.microsoft.com/office/drawing/2014/main" id="{3EE25C2B-0695-43A9-8ED6-FFFA47B3FF4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43329" y="31472631"/>
            <a:ext cx="2123357" cy="2103120"/>
          </a:xfrm>
          <a:prstGeom prst="rect">
            <a:avLst/>
          </a:prstGeom>
        </p:spPr>
      </p:pic>
      <p:cxnSp>
        <p:nvCxnSpPr>
          <p:cNvPr id="125" name="Straight Connector 124">
            <a:extLst>
              <a:ext uri="{FF2B5EF4-FFF2-40B4-BE49-F238E27FC236}">
                <a16:creationId xmlns:a16="http://schemas.microsoft.com/office/drawing/2014/main" id="{30EA888C-046F-42C3-9F88-D6B49CA08843}"/>
              </a:ext>
            </a:extLst>
          </p:cNvPr>
          <p:cNvCxnSpPr>
            <a:cxnSpLocks/>
          </p:cNvCxnSpPr>
          <p:nvPr/>
        </p:nvCxnSpPr>
        <p:spPr>
          <a:xfrm flipH="1">
            <a:off x="5960263" y="21717593"/>
            <a:ext cx="132458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8867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8fe4e91-fb3e-4ea6-a9be-81ea4ca0c303">
      <Terms xmlns="http://schemas.microsoft.com/office/infopath/2007/PartnerControls"/>
    </lcf76f155ced4ddcb4097134ff3c332f>
    <TaxCatchAll xmlns="c656b998-01b2-4f1a-a4c3-840f2d6213f7" xsi:nil="true"/>
    <SharedWithUsers xmlns="c656b998-01b2-4f1a-a4c3-840f2d6213f7">
      <UserInfo>
        <DisplayName>Robert Byles</DisplayName>
        <AccountId>40</AccountId>
        <AccountType/>
      </UserInfo>
      <UserInfo>
        <DisplayName>Isabella Chittumuri</DisplayName>
        <AccountId>17</AccountId>
        <AccountType/>
      </UserInfo>
      <UserInfo>
        <DisplayName>Sarah Payne</DisplayName>
        <AccountId>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FAAF49D0F0F064999B3727D36960847" ma:contentTypeVersion="13" ma:contentTypeDescription="Create a new document." ma:contentTypeScope="" ma:versionID="1f14afcc924c7506ed9bbc77ae68d754">
  <xsd:schema xmlns:xsd="http://www.w3.org/2001/XMLSchema" xmlns:xs="http://www.w3.org/2001/XMLSchema" xmlns:p="http://schemas.microsoft.com/office/2006/metadata/properties" xmlns:ns2="c8fe4e91-fb3e-4ea6-a9be-81ea4ca0c303" xmlns:ns3="c656b998-01b2-4f1a-a4c3-840f2d6213f7" targetNamespace="http://schemas.microsoft.com/office/2006/metadata/properties" ma:root="true" ma:fieldsID="5607a4fa44890c47a21090fe78af868a" ns2:_="" ns3:_="">
    <xsd:import namespace="c8fe4e91-fb3e-4ea6-a9be-81ea4ca0c303"/>
    <xsd:import namespace="c656b998-01b2-4f1a-a4c3-840f2d6213f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fe4e91-fb3e-4ea6-a9be-81ea4ca0c3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c12c5d1-1fdc-4b92-8d04-0f37a99e2893"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56b998-01b2-4f1a-a4c3-840f2d6213f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8d5f139-9bf6-464b-8036-443fe1629ee6}" ma:internalName="TaxCatchAll" ma:showField="CatchAllData" ma:web="c656b998-01b2-4f1a-a4c3-840f2d6213f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19850C-B132-4F9E-91AE-B86D28DA0AF3}">
  <ds:schemaRefs>
    <ds:schemaRef ds:uri="http://www.w3.org/XML/1998/namespace"/>
    <ds:schemaRef ds:uri="c8fe4e91-fb3e-4ea6-a9be-81ea4ca0c303"/>
    <ds:schemaRef ds:uri="http://schemas.microsoft.com/office/infopath/2007/PartnerControls"/>
    <ds:schemaRef ds:uri="http://schemas.microsoft.com/office/2006/metadata/properties"/>
    <ds:schemaRef ds:uri="http://schemas.openxmlformats.org/package/2006/metadata/core-properties"/>
    <ds:schemaRef ds:uri="http://purl.org/dc/terms/"/>
    <ds:schemaRef ds:uri="http://schemas.microsoft.com/office/2006/documentManagement/types"/>
    <ds:schemaRef ds:uri="c656b998-01b2-4f1a-a4c3-840f2d6213f7"/>
    <ds:schemaRef ds:uri="http://purl.org/dc/dcmitype/"/>
    <ds:schemaRef ds:uri="http://purl.org/dc/elements/1.1/"/>
  </ds:schemaRefs>
</ds:datastoreItem>
</file>

<file path=customXml/itemProps2.xml><?xml version="1.0" encoding="utf-8"?>
<ds:datastoreItem xmlns:ds="http://schemas.openxmlformats.org/officeDocument/2006/customXml" ds:itemID="{D90CFEE1-6CF9-48A4-847C-73FF7C6846BA}">
  <ds:schemaRefs>
    <ds:schemaRef ds:uri="http://schemas.microsoft.com/sharepoint/v3/contenttype/forms"/>
  </ds:schemaRefs>
</ds:datastoreItem>
</file>

<file path=customXml/itemProps3.xml><?xml version="1.0" encoding="utf-8"?>
<ds:datastoreItem xmlns:ds="http://schemas.openxmlformats.org/officeDocument/2006/customXml" ds:itemID="{978D97B4-C38E-4A7B-8759-0641DC8AFCF5}">
  <ds:schemaRefs>
    <ds:schemaRef ds:uri="c656b998-01b2-4f1a-a4c3-840f2d6213f7"/>
    <ds:schemaRef ds:uri="c8fe4e91-fb3e-4ea6-a9be-81ea4ca0c30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108</TotalTime>
  <Words>656</Words>
  <Application>Microsoft Office PowerPoint</Application>
  <PresentationFormat>Custom</PresentationFormat>
  <Paragraphs>75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Garamond</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Byles, Robert C. (LARC-E3)[SSAI DEVELOP]</cp:lastModifiedBy>
  <cp:revision>10</cp:revision>
  <dcterms:created xsi:type="dcterms:W3CDTF">2019-02-05T16:32:03Z</dcterms:created>
  <dcterms:modified xsi:type="dcterms:W3CDTF">2023-02-21T22:27:03Z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0x010100BFAAF49D0F0F064999B3727D36960847</vt:lpwstr>
  </property>
  <property fmtid="{D5CDD505-2E9C-101B-9397-08002B2CF9AE}" pid="3" name="MediaServiceImageTags">
    <vt:lpwstr/>
  </property>
  <property fmtid="{D5CDD505-2E9C-101B-9397-08002B2CF9AE}" pid="4" name="Order">
    <vt:r8>53200</vt:r8>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_SharedFileIndex">
    <vt:lpwstr/>
  </property>
  <property fmtid="{D5CDD505-2E9C-101B-9397-08002B2CF9AE}" pid="12" name="_SourceUrl">
    <vt:lpwstr/>
  </property>
</Properties>
</file>