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34" clrIdx="0">
    <p:extLst/>
  </p:cmAuthor>
  <p:cmAuthor id="2" name="Clayton, Amanda L. (LARC)[SSAI DEVELOP]" initials="CAL(D" lastIdx="25" clrIdx="1">
    <p:extLst/>
  </p:cmAuthor>
  <p:cmAuthor id="3" name="Margaret Klug" initials="MK"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754"/>
    <a:srgbClr val="7DB862"/>
    <a:srgbClr val="E3DA2D"/>
    <a:srgbClr val="EA7845"/>
    <a:srgbClr val="FF6600"/>
    <a:srgbClr val="E9A149"/>
    <a:srgbClr val="FF3300"/>
    <a:srgbClr val="52B37B"/>
    <a:srgbClr val="0066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250" autoAdjust="0"/>
    <p:restoredTop sz="94660"/>
  </p:normalViewPr>
  <p:slideViewPr>
    <p:cSldViewPr snapToGrid="0">
      <p:cViewPr>
        <p:scale>
          <a:sx n="40" d="100"/>
          <a:sy n="40" d="100"/>
        </p:scale>
        <p:origin x="2076" y="30"/>
      </p:cViewPr>
      <p:guideLst>
        <p:guide pos="5400"/>
        <p:guide orient="horz" pos="11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3.jpeg"/><Relationship Id="rId18" Type="http://schemas.openxmlformats.org/officeDocument/2006/relationships/image" Target="../media/image38.emf"/><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2.emf"/><Relationship Id="rId17" Type="http://schemas.openxmlformats.org/officeDocument/2006/relationships/image" Target="../media/image37.emf"/><Relationship Id="rId2" Type="http://schemas.openxmlformats.org/officeDocument/2006/relationships/image" Target="../media/image23.jpg"/><Relationship Id="rId16" Type="http://schemas.openxmlformats.org/officeDocument/2006/relationships/image" Target="../media/image36.emf"/><Relationship Id="rId1" Type="http://schemas.openxmlformats.org/officeDocument/2006/relationships/slideLayout" Target="../slideLayouts/slideLayout1.xml"/><Relationship Id="rId6" Type="http://schemas.openxmlformats.org/officeDocument/2006/relationships/image" Target="../media/image27.png"/><Relationship Id="rId11" Type="http://schemas.microsoft.com/office/2007/relationships/hdphoto" Target="../media/hdphoto1.wdp"/><Relationship Id="rId5" Type="http://schemas.openxmlformats.org/officeDocument/2006/relationships/image" Target="../media/image26.png"/><Relationship Id="rId15" Type="http://schemas.openxmlformats.org/officeDocument/2006/relationships/image" Target="../media/image35.jpeg"/><Relationship Id="rId10" Type="http://schemas.openxmlformats.org/officeDocument/2006/relationships/image" Target="../media/image31.png"/><Relationship Id="rId19" Type="http://schemas.openxmlformats.org/officeDocument/2006/relationships/image" Target="../media/image39.emf"/><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Straight Arrow Connector 109"/>
          <p:cNvCxnSpPr/>
          <p:nvPr/>
        </p:nvCxnSpPr>
        <p:spPr>
          <a:xfrm>
            <a:off x="5587707" y="14397519"/>
            <a:ext cx="0" cy="573707"/>
          </a:xfrm>
          <a:prstGeom prst="straightConnector1">
            <a:avLst/>
          </a:prstGeom>
          <a:ln w="762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13"/>
          <a:stretch/>
        </p:blipFill>
        <p:spPr>
          <a:xfrm>
            <a:off x="13165518" y="10210265"/>
            <a:ext cx="8555453" cy="5157338"/>
          </a:xfrm>
          <a:prstGeom prst="rect">
            <a:avLst/>
          </a:prstGeom>
        </p:spPr>
      </p:pic>
      <p:cxnSp>
        <p:nvCxnSpPr>
          <p:cNvPr id="115" name="Straight Arrow Connector 114"/>
          <p:cNvCxnSpPr>
            <a:stCxn id="100" idx="2"/>
            <a:endCxn id="111" idx="0"/>
          </p:cNvCxnSpPr>
          <p:nvPr/>
        </p:nvCxnSpPr>
        <p:spPr>
          <a:xfrm flipH="1">
            <a:off x="3629513" y="15990168"/>
            <a:ext cx="1240" cy="475967"/>
          </a:xfrm>
          <a:prstGeom prst="straightConnector1">
            <a:avLst/>
          </a:prstGeom>
          <a:ln w="762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2565785" y="13996444"/>
            <a:ext cx="0" cy="974782"/>
          </a:xfrm>
          <a:prstGeom prst="straightConnector1">
            <a:avLst/>
          </a:prstGeom>
          <a:ln w="762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4970927" y="13618983"/>
            <a:ext cx="3037885" cy="100584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156568" y="13646702"/>
            <a:ext cx="3037885" cy="1008214"/>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7444240" y="16865219"/>
            <a:ext cx="4230165" cy="85671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1"/>
          </p:nvPr>
        </p:nvSpPr>
        <p:spPr>
          <a:xfrm>
            <a:off x="4009644" y="787399"/>
            <a:ext cx="19412712" cy="2624752"/>
          </a:xfrm>
        </p:spPr>
        <p:txBody>
          <a:bodyPr anchor="ctr"/>
          <a:lstStyle/>
          <a:p>
            <a:r>
              <a:rPr lang="en-US" dirty="0"/>
              <a:t>Analyzing and Assessing Drought Conditions </a:t>
            </a:r>
            <a:r>
              <a:rPr lang="en-US" dirty="0" smtClean="0"/>
              <a:t>for Crops </a:t>
            </a:r>
            <a:r>
              <a:rPr lang="en-US" dirty="0"/>
              <a:t>across Alabama Using NASA </a:t>
            </a:r>
            <a:r>
              <a:rPr lang="en-US" dirty="0" smtClean="0"/>
              <a:t>Earth Observations</a:t>
            </a:r>
            <a:endParaRPr lang="en-US" dirty="0"/>
          </a:p>
        </p:txBody>
      </p:sp>
      <p:sp>
        <p:nvSpPr>
          <p:cNvPr id="18" name="Text Placeholder 17"/>
          <p:cNvSpPr>
            <a:spLocks noGrp="1"/>
          </p:cNvSpPr>
          <p:nvPr>
            <p:ph type="body" sz="quarter" idx="10"/>
          </p:nvPr>
        </p:nvSpPr>
        <p:spPr>
          <a:xfrm rot="16200000">
            <a:off x="11262485" y="17944022"/>
            <a:ext cx="28704156" cy="2314074"/>
          </a:xfrm>
        </p:spPr>
        <p:txBody>
          <a:bodyPr/>
          <a:lstStyle/>
          <a:p>
            <a:r>
              <a:rPr lang="en-US" b="1" dirty="0" smtClean="0"/>
              <a:t>Alabama</a:t>
            </a:r>
            <a:r>
              <a:rPr lang="en-US" dirty="0" smtClean="0"/>
              <a:t> Agriculture</a:t>
            </a:r>
            <a:endParaRPr lang="en-US" dirty="0"/>
          </a:p>
        </p:txBody>
      </p:sp>
      <p:sp>
        <p:nvSpPr>
          <p:cNvPr id="10" name="Text Placeholder 16"/>
          <p:cNvSpPr txBox="1">
            <a:spLocks/>
          </p:cNvSpPr>
          <p:nvPr/>
        </p:nvSpPr>
        <p:spPr>
          <a:xfrm>
            <a:off x="1150797" y="27508654"/>
            <a:ext cx="9701985" cy="24822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Alabama </a:t>
            </a:r>
            <a:r>
              <a:rPr lang="en-US" b="1" dirty="0">
                <a:solidFill>
                  <a:schemeClr val="tx1">
                    <a:lumMod val="75000"/>
                  </a:schemeClr>
                </a:solidFill>
              </a:rPr>
              <a:t>Office of the State Climatologist (AOSC</a:t>
            </a:r>
            <a:r>
              <a:rPr lang="en-US" b="1" dirty="0" smtClean="0">
                <a:solidFill>
                  <a:schemeClr val="tx1">
                    <a:lumMod val="75000"/>
                  </a:schemeClr>
                </a:solidFill>
              </a:rPr>
              <a:t>)</a:t>
            </a:r>
            <a:br>
              <a:rPr lang="en-US" b="1" dirty="0" smtClean="0">
                <a:solidFill>
                  <a:schemeClr val="tx1">
                    <a:lumMod val="75000"/>
                  </a:schemeClr>
                </a:solidFill>
              </a:rPr>
            </a:br>
            <a:r>
              <a:rPr lang="en-US" dirty="0">
                <a:solidFill>
                  <a:schemeClr val="tx1">
                    <a:lumMod val="75000"/>
                  </a:schemeClr>
                </a:solidFill>
              </a:rPr>
              <a:t>Dr. John </a:t>
            </a:r>
            <a:r>
              <a:rPr lang="en-US" dirty="0" smtClean="0">
                <a:solidFill>
                  <a:schemeClr val="tx1">
                    <a:lumMod val="75000"/>
                  </a:schemeClr>
                </a:solidFill>
              </a:rPr>
              <a:t>Christy </a:t>
            </a:r>
          </a:p>
          <a:p>
            <a:r>
              <a:rPr lang="en-US" b="1" dirty="0">
                <a:solidFill>
                  <a:schemeClr val="tx1">
                    <a:lumMod val="75000"/>
                  </a:schemeClr>
                </a:solidFill>
              </a:rPr>
              <a:t>University of Alabama in </a:t>
            </a:r>
            <a:r>
              <a:rPr lang="en-US" b="1" dirty="0" smtClean="0">
                <a:solidFill>
                  <a:schemeClr val="tx1">
                    <a:lumMod val="75000"/>
                  </a:schemeClr>
                </a:solidFill>
              </a:rPr>
              <a:t>Huntsville, </a:t>
            </a:r>
            <a:r>
              <a:rPr lang="en-US" b="1" dirty="0">
                <a:solidFill>
                  <a:schemeClr val="tx1">
                    <a:lumMod val="75000"/>
                  </a:schemeClr>
                </a:solidFill>
              </a:rPr>
              <a:t>Earth System Science Center </a:t>
            </a:r>
            <a:br>
              <a:rPr lang="en-US" b="1" dirty="0">
                <a:solidFill>
                  <a:schemeClr val="tx1">
                    <a:lumMod val="75000"/>
                  </a:schemeClr>
                </a:solidFill>
              </a:rPr>
            </a:br>
            <a:r>
              <a:rPr lang="en-US" dirty="0" smtClean="0">
                <a:solidFill>
                  <a:schemeClr val="tx1">
                    <a:lumMod val="75000"/>
                  </a:schemeClr>
                </a:solidFill>
              </a:rPr>
              <a:t>Cameron </a:t>
            </a:r>
            <a:r>
              <a:rPr lang="en-US" dirty="0" err="1" smtClean="0">
                <a:solidFill>
                  <a:schemeClr val="tx1">
                    <a:lumMod val="75000"/>
                  </a:schemeClr>
                </a:solidFill>
              </a:rPr>
              <a:t>Handyside</a:t>
            </a:r>
            <a:endParaRPr lang="en-US" dirty="0" smtClean="0">
              <a:solidFill>
                <a:schemeClr val="tx1">
                  <a:lumMod val="75000"/>
                </a:schemeClr>
              </a:solidFill>
            </a:endParaRPr>
          </a:p>
        </p:txBody>
      </p:sp>
      <p:sp>
        <p:nvSpPr>
          <p:cNvPr id="8" name="Text Placeholder 16"/>
          <p:cNvSpPr txBox="1">
            <a:spLocks/>
          </p:cNvSpPr>
          <p:nvPr/>
        </p:nvSpPr>
        <p:spPr>
          <a:xfrm>
            <a:off x="12870425" y="19203909"/>
            <a:ext cx="11550316"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005436" y="21096888"/>
            <a:ext cx="10972800" cy="626782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EB761"/>
              </a:buClr>
            </a:pPr>
            <a:endParaRPr lang="en-US" dirty="0" smtClean="0">
              <a:solidFill>
                <a:schemeClr val="tx1">
                  <a:lumMod val="75000"/>
                </a:schemeClr>
              </a:solidFill>
            </a:endParaRPr>
          </a:p>
        </p:txBody>
      </p:sp>
      <p:sp>
        <p:nvSpPr>
          <p:cNvPr id="15" name="Text Placeholder 16"/>
          <p:cNvSpPr txBox="1">
            <a:spLocks/>
          </p:cNvSpPr>
          <p:nvPr/>
        </p:nvSpPr>
        <p:spPr>
          <a:xfrm>
            <a:off x="12890337" y="5534760"/>
            <a:ext cx="10582656" cy="31543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DB862"/>
              </a:buClr>
            </a:pPr>
            <a:r>
              <a:rPr lang="en-US" b="1" dirty="0" smtClean="0">
                <a:solidFill>
                  <a:srgbClr val="7DB862"/>
                </a:solidFill>
              </a:rPr>
              <a:t>Determine</a:t>
            </a:r>
            <a:r>
              <a:rPr lang="en-US" dirty="0" smtClean="0">
                <a:solidFill>
                  <a:srgbClr val="7DB862"/>
                </a:solidFill>
              </a:rPr>
              <a:t> </a:t>
            </a:r>
            <a:r>
              <a:rPr lang="en-US" dirty="0" smtClean="0">
                <a:solidFill>
                  <a:schemeClr val="tx1">
                    <a:lumMod val="75000"/>
                  </a:schemeClr>
                </a:solidFill>
              </a:rPr>
              <a:t>relevant indices for monitoring drought in Alabama</a:t>
            </a:r>
            <a:endParaRPr lang="en-US" dirty="0">
              <a:solidFill>
                <a:schemeClr val="tx1">
                  <a:lumMod val="75000"/>
                </a:schemeClr>
              </a:solidFill>
            </a:endParaRPr>
          </a:p>
          <a:p>
            <a:pPr marL="347663" indent="-347663">
              <a:buClr>
                <a:srgbClr val="7DB862"/>
              </a:buClr>
            </a:pPr>
            <a:r>
              <a:rPr lang="en-US" b="1" dirty="0" smtClean="0">
                <a:solidFill>
                  <a:srgbClr val="7DB862"/>
                </a:solidFill>
              </a:rPr>
              <a:t>Create</a:t>
            </a:r>
            <a:r>
              <a:rPr lang="en-US" dirty="0" smtClean="0">
                <a:solidFill>
                  <a:srgbClr val="7DB862"/>
                </a:solidFill>
              </a:rPr>
              <a:t> </a:t>
            </a:r>
            <a:r>
              <a:rPr lang="en-US" dirty="0" smtClean="0">
                <a:solidFill>
                  <a:schemeClr val="tx1">
                    <a:lumMod val="75000"/>
                  </a:schemeClr>
                </a:solidFill>
              </a:rPr>
              <a:t>a time series for multiple vegetation and water indices including NDVI, GNDVI, and NDWI</a:t>
            </a:r>
          </a:p>
          <a:p>
            <a:pPr marL="347663" indent="-347663">
              <a:buClr>
                <a:srgbClr val="7DB862"/>
              </a:buClr>
            </a:pPr>
            <a:r>
              <a:rPr lang="en-US" b="1" dirty="0" smtClean="0">
                <a:solidFill>
                  <a:srgbClr val="7DB862"/>
                </a:solidFill>
              </a:rPr>
              <a:t>Assess</a:t>
            </a:r>
            <a:r>
              <a:rPr lang="en-US" dirty="0" smtClean="0">
                <a:solidFill>
                  <a:srgbClr val="7DB862"/>
                </a:solidFill>
              </a:rPr>
              <a:t> </a:t>
            </a:r>
            <a:r>
              <a:rPr lang="en-US" dirty="0" smtClean="0">
                <a:solidFill>
                  <a:schemeClr val="tx1">
                    <a:lumMod val="75000"/>
                  </a:schemeClr>
                </a:solidFill>
              </a:rPr>
              <a:t>suitability of Landsat sweeps for characterizing water stressed crops in Alabama</a:t>
            </a:r>
          </a:p>
          <a:p>
            <a:pPr marL="347663" indent="-347663">
              <a:buClr>
                <a:srgbClr val="7DB862"/>
              </a:buClr>
            </a:pPr>
            <a:r>
              <a:rPr lang="en-US" b="1" dirty="0">
                <a:solidFill>
                  <a:srgbClr val="7DB862"/>
                </a:solidFill>
              </a:rPr>
              <a:t>Compare </a:t>
            </a:r>
            <a:r>
              <a:rPr lang="en-US" dirty="0">
                <a:solidFill>
                  <a:schemeClr val="tx1">
                    <a:lumMod val="75000"/>
                  </a:schemeClr>
                </a:solidFill>
              </a:rPr>
              <a:t>findings to </a:t>
            </a:r>
            <a:r>
              <a:rPr lang="en-US" dirty="0" smtClean="0">
                <a:solidFill>
                  <a:schemeClr val="tx1">
                    <a:lumMod val="75000"/>
                  </a:schemeClr>
                </a:solidFill>
              </a:rPr>
              <a:t>AOSC’s </a:t>
            </a:r>
            <a:r>
              <a:rPr lang="en-US" dirty="0" err="1" smtClean="0">
                <a:solidFill>
                  <a:schemeClr val="tx1">
                    <a:lumMod val="75000"/>
                  </a:schemeClr>
                </a:solidFill>
              </a:rPr>
              <a:t>GriDSSAT</a:t>
            </a:r>
            <a:r>
              <a:rPr lang="en-US" dirty="0" smtClean="0">
                <a:solidFill>
                  <a:schemeClr val="tx1">
                    <a:lumMod val="75000"/>
                  </a:schemeClr>
                </a:solidFill>
              </a:rPr>
              <a:t> crop model</a:t>
            </a:r>
          </a:p>
        </p:txBody>
      </p:sp>
      <p:sp>
        <p:nvSpPr>
          <p:cNvPr id="16" name="TextBox 15"/>
          <p:cNvSpPr txBox="1"/>
          <p:nvPr/>
        </p:nvSpPr>
        <p:spPr>
          <a:xfrm>
            <a:off x="962467" y="4488830"/>
            <a:ext cx="11516347"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Abstract</a:t>
            </a:r>
          </a:p>
        </p:txBody>
      </p:sp>
      <p:sp>
        <p:nvSpPr>
          <p:cNvPr id="23" name="TextBox 22"/>
          <p:cNvSpPr txBox="1"/>
          <p:nvPr/>
        </p:nvSpPr>
        <p:spPr>
          <a:xfrm>
            <a:off x="12839700" y="4488831"/>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Objectives</a:t>
            </a:r>
          </a:p>
        </p:txBody>
      </p:sp>
      <p:sp>
        <p:nvSpPr>
          <p:cNvPr id="24" name="TextBox 23"/>
          <p:cNvSpPr txBox="1"/>
          <p:nvPr/>
        </p:nvSpPr>
        <p:spPr>
          <a:xfrm>
            <a:off x="962467" y="12546538"/>
            <a:ext cx="11407715"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Methodology</a:t>
            </a:r>
          </a:p>
        </p:txBody>
      </p:sp>
      <p:sp>
        <p:nvSpPr>
          <p:cNvPr id="25" name="TextBox 24"/>
          <p:cNvSpPr txBox="1"/>
          <p:nvPr/>
        </p:nvSpPr>
        <p:spPr>
          <a:xfrm>
            <a:off x="12839700" y="9064081"/>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Study Area</a:t>
            </a:r>
          </a:p>
        </p:txBody>
      </p:sp>
      <p:sp>
        <p:nvSpPr>
          <p:cNvPr id="26" name="TextBox 25"/>
          <p:cNvSpPr txBox="1"/>
          <p:nvPr/>
        </p:nvSpPr>
        <p:spPr>
          <a:xfrm>
            <a:off x="12839700" y="16196335"/>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Earth Observations</a:t>
            </a:r>
          </a:p>
        </p:txBody>
      </p:sp>
      <p:sp>
        <p:nvSpPr>
          <p:cNvPr id="27" name="TextBox 26"/>
          <p:cNvSpPr txBox="1"/>
          <p:nvPr/>
        </p:nvSpPr>
        <p:spPr>
          <a:xfrm>
            <a:off x="12894407" y="19638794"/>
            <a:ext cx="11550315"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Results</a:t>
            </a:r>
          </a:p>
        </p:txBody>
      </p:sp>
      <p:sp>
        <p:nvSpPr>
          <p:cNvPr id="28" name="TextBox 27"/>
          <p:cNvSpPr txBox="1"/>
          <p:nvPr/>
        </p:nvSpPr>
        <p:spPr>
          <a:xfrm>
            <a:off x="962467" y="20435610"/>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Conclusions</a:t>
            </a:r>
          </a:p>
        </p:txBody>
      </p:sp>
      <p:sp>
        <p:nvSpPr>
          <p:cNvPr id="29" name="TextBox 28"/>
          <p:cNvSpPr txBox="1"/>
          <p:nvPr/>
        </p:nvSpPr>
        <p:spPr>
          <a:xfrm>
            <a:off x="962467" y="30262983"/>
            <a:ext cx="6238253"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Acknowledgements</a:t>
            </a:r>
          </a:p>
        </p:txBody>
      </p:sp>
      <p:sp>
        <p:nvSpPr>
          <p:cNvPr id="30" name="TextBox 29"/>
          <p:cNvSpPr txBox="1"/>
          <p:nvPr/>
        </p:nvSpPr>
        <p:spPr>
          <a:xfrm>
            <a:off x="962467" y="26749989"/>
            <a:ext cx="9799079"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Project Partners</a:t>
            </a:r>
          </a:p>
        </p:txBody>
      </p:sp>
      <p:sp>
        <p:nvSpPr>
          <p:cNvPr id="31" name="TextBox 30"/>
          <p:cNvSpPr txBox="1"/>
          <p:nvPr/>
        </p:nvSpPr>
        <p:spPr>
          <a:xfrm>
            <a:off x="12941444" y="30262983"/>
            <a:ext cx="4542503"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Team Members</a:t>
            </a:r>
          </a:p>
        </p:txBody>
      </p:sp>
      <p:sp>
        <p:nvSpPr>
          <p:cNvPr id="38" name="TextBox 37"/>
          <p:cNvSpPr txBox="1"/>
          <p:nvPr/>
        </p:nvSpPr>
        <p:spPr>
          <a:xfrm>
            <a:off x="962467" y="34723012"/>
            <a:ext cx="18035451" cy="873216"/>
          </a:xfrm>
          <a:prstGeom prst="rect">
            <a:avLst/>
          </a:prstGeom>
          <a:noFill/>
        </p:spPr>
        <p:txBody>
          <a:bodyPr wrap="square" rtlCol="0">
            <a:noAutofit/>
          </a:bodyPr>
          <a:lstStyle/>
          <a:p>
            <a:r>
              <a:rPr lang="en-US" sz="4800" dirty="0">
                <a:solidFill>
                  <a:schemeClr val="bg1"/>
                </a:solidFill>
                <a:latin typeface="+mj-lt"/>
              </a:rPr>
              <a:t>NASA Marshall Space Flight Center – </a:t>
            </a:r>
            <a:r>
              <a:rPr lang="en-US" sz="4800" dirty="0" smtClean="0">
                <a:solidFill>
                  <a:schemeClr val="bg1"/>
                </a:solidFill>
                <a:latin typeface="+mj-lt"/>
              </a:rPr>
              <a:t>2017 Spring</a:t>
            </a:r>
            <a:endParaRPr lang="en-US" sz="4800" dirty="0">
              <a:solidFill>
                <a:schemeClr val="bg1"/>
              </a:solidFill>
              <a:latin typeface="+mj-lt"/>
            </a:endParaRPr>
          </a:p>
        </p:txBody>
      </p:sp>
      <p:grpSp>
        <p:nvGrpSpPr>
          <p:cNvPr id="20" name="Group 19"/>
          <p:cNvGrpSpPr/>
          <p:nvPr/>
        </p:nvGrpSpPr>
        <p:grpSpPr>
          <a:xfrm>
            <a:off x="12439092" y="31291489"/>
            <a:ext cx="2872251" cy="3209673"/>
            <a:chOff x="675146" y="31277314"/>
            <a:chExt cx="2872251" cy="3209673"/>
          </a:xfrm>
        </p:grpSpPr>
        <p:sp>
          <p:nvSpPr>
            <p:cNvPr id="9" name="Text Placeholder 16"/>
            <p:cNvSpPr txBox="1">
              <a:spLocks/>
            </p:cNvSpPr>
            <p:nvPr/>
          </p:nvSpPr>
          <p:spPr>
            <a:xfrm>
              <a:off x="675146" y="33411698"/>
              <a:ext cx="2872251" cy="107528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Chris </a:t>
              </a:r>
              <a:r>
                <a:rPr lang="en-US" dirty="0" err="1" smtClean="0">
                  <a:solidFill>
                    <a:schemeClr val="tx1">
                      <a:lumMod val="75000"/>
                    </a:schemeClr>
                  </a:solidFill>
                </a:rPr>
                <a:t>Ploetz</a:t>
              </a:r>
              <a:endParaRPr lang="en-US" dirty="0" smtClean="0">
                <a:solidFill>
                  <a:schemeClr val="tx1">
                    <a:lumMod val="75000"/>
                  </a:schemeClr>
                </a:solidFill>
              </a:endParaRPr>
            </a:p>
            <a:p>
              <a:pPr algn="ctr">
                <a:lnSpc>
                  <a:spcPct val="100000"/>
                </a:lnSpc>
                <a:spcBef>
                  <a:spcPts val="0"/>
                </a:spcBef>
              </a:pPr>
              <a:r>
                <a:rPr lang="en-US" dirty="0" smtClean="0">
                  <a:solidFill>
                    <a:schemeClr val="tx1">
                      <a:lumMod val="75000"/>
                    </a:schemeClr>
                  </a:solidFill>
                </a:rPr>
                <a:t>Team Lead</a:t>
              </a:r>
            </a:p>
          </p:txBody>
        </p:sp>
        <p:grpSp>
          <p:nvGrpSpPr>
            <p:cNvPr id="3" name="Group 2"/>
            <p:cNvGrpSpPr/>
            <p:nvPr/>
          </p:nvGrpSpPr>
          <p:grpSpPr>
            <a:xfrm>
              <a:off x="1082569" y="31277314"/>
              <a:ext cx="2057404" cy="2081788"/>
              <a:chOff x="1082569" y="31277315"/>
              <a:chExt cx="2057404" cy="2081788"/>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569" y="31277315"/>
                <a:ext cx="2057404" cy="208178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152" y="31495090"/>
                <a:ext cx="1646237"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7" name="Group 16"/>
          <p:cNvGrpSpPr/>
          <p:nvPr/>
        </p:nvGrpSpPr>
        <p:grpSpPr>
          <a:xfrm>
            <a:off x="18060669" y="31291489"/>
            <a:ext cx="2872251" cy="2758329"/>
            <a:chOff x="3767718" y="31277315"/>
            <a:chExt cx="2872251" cy="2758329"/>
          </a:xfrm>
        </p:grpSpPr>
        <p:sp>
          <p:nvSpPr>
            <p:cNvPr id="34" name="Text Placeholder 16"/>
            <p:cNvSpPr txBox="1">
              <a:spLocks/>
            </p:cNvSpPr>
            <p:nvPr/>
          </p:nvSpPr>
          <p:spPr>
            <a:xfrm>
              <a:off x="3767718" y="33411698"/>
              <a:ext cx="2872251" cy="6239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Olivia Callaway</a:t>
              </a:r>
            </a:p>
          </p:txBody>
        </p:sp>
        <p:grpSp>
          <p:nvGrpSpPr>
            <p:cNvPr id="4" name="Group 3"/>
            <p:cNvGrpSpPr/>
            <p:nvPr/>
          </p:nvGrpSpPr>
          <p:grpSpPr>
            <a:xfrm>
              <a:off x="4175142" y="31277315"/>
              <a:ext cx="2057404" cy="2081788"/>
              <a:chOff x="4175142" y="31277315"/>
              <a:chExt cx="2057404" cy="2081788"/>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142" y="31277315"/>
                <a:ext cx="2057404" cy="2081788"/>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374" y="31488740"/>
                <a:ext cx="1645920"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 name="Group 1"/>
          <p:cNvGrpSpPr/>
          <p:nvPr/>
        </p:nvGrpSpPr>
        <p:grpSpPr>
          <a:xfrm>
            <a:off x="15184926" y="31291489"/>
            <a:ext cx="3002160" cy="2758330"/>
            <a:chOff x="2808277" y="28888937"/>
            <a:chExt cx="3002160" cy="2758330"/>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702" y="28888937"/>
              <a:ext cx="2057404" cy="2081788"/>
            </a:xfrm>
            <a:prstGeom prst="rect">
              <a:avLst/>
            </a:prstGeom>
          </p:spPr>
        </p:pic>
        <p:sp>
          <p:nvSpPr>
            <p:cNvPr id="39" name="Text Placeholder 16"/>
            <p:cNvSpPr txBox="1">
              <a:spLocks/>
            </p:cNvSpPr>
            <p:nvPr/>
          </p:nvSpPr>
          <p:spPr>
            <a:xfrm>
              <a:off x="2808277" y="31023321"/>
              <a:ext cx="3002160" cy="6239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Maggi Klug</a:t>
              </a: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285" y="29109886"/>
              <a:ext cx="1652293"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TextBox 41"/>
          <p:cNvSpPr txBox="1"/>
          <p:nvPr/>
        </p:nvSpPr>
        <p:spPr>
          <a:xfrm>
            <a:off x="1197926" y="31088459"/>
            <a:ext cx="10936795" cy="5493812"/>
          </a:xfrm>
          <a:prstGeom prst="rect">
            <a:avLst/>
          </a:prstGeom>
          <a:noFill/>
        </p:spPr>
        <p:txBody>
          <a:bodyPr wrap="square" numCol="2" rtlCol="0">
            <a:spAutoFit/>
          </a:bodyPr>
          <a:lstStyle/>
          <a:p>
            <a:r>
              <a:rPr lang="en-US" sz="2700" b="1" dirty="0">
                <a:solidFill>
                  <a:schemeClr val="tx1">
                    <a:lumMod val="75000"/>
                  </a:schemeClr>
                </a:solidFill>
                <a:ea typeface="Questrial"/>
                <a:cs typeface="Arial" panose="020B0604020202020204" pitchFamily="34" charset="0"/>
                <a:sym typeface="Questrial"/>
              </a:rPr>
              <a:t>Dr. Jeffrey </a:t>
            </a:r>
            <a:r>
              <a:rPr lang="en-US" sz="2700" b="1" dirty="0" smtClean="0">
                <a:solidFill>
                  <a:schemeClr val="tx1">
                    <a:lumMod val="75000"/>
                  </a:schemeClr>
                </a:solidFill>
                <a:ea typeface="Questrial"/>
                <a:cs typeface="Arial" panose="020B0604020202020204" pitchFamily="34" charset="0"/>
                <a:sym typeface="Questrial"/>
              </a:rPr>
              <a:t>Luvall</a:t>
            </a:r>
          </a:p>
          <a:p>
            <a:r>
              <a:rPr lang="en-US" sz="2700" dirty="0">
                <a:solidFill>
                  <a:schemeClr val="tx1">
                    <a:lumMod val="75000"/>
                  </a:schemeClr>
                </a:solidFill>
                <a:ea typeface="Questrial"/>
                <a:cs typeface="Arial" panose="020B0604020202020204" pitchFamily="34" charset="0"/>
                <a:sym typeface="Questrial"/>
              </a:rPr>
              <a:t>NASA </a:t>
            </a:r>
            <a:r>
              <a:rPr lang="en-US" sz="2700" dirty="0" smtClean="0">
                <a:solidFill>
                  <a:schemeClr val="tx1">
                    <a:lumMod val="75000"/>
                  </a:schemeClr>
                </a:solidFill>
                <a:ea typeface="Questrial"/>
                <a:cs typeface="Arial" panose="020B0604020202020204" pitchFamily="34" charset="0"/>
                <a:sym typeface="Questrial"/>
              </a:rPr>
              <a:t>Marshall Space Flight Center</a:t>
            </a:r>
          </a:p>
          <a:p>
            <a:endParaRPr lang="en-US" sz="2700" b="1" dirty="0">
              <a:solidFill>
                <a:schemeClr val="tx1">
                  <a:lumMod val="75000"/>
                </a:schemeClr>
              </a:solidFill>
              <a:ea typeface="Questrial"/>
              <a:cs typeface="Arial" panose="020B0604020202020204" pitchFamily="34" charset="0"/>
              <a:sym typeface="Questrial"/>
            </a:endParaRPr>
          </a:p>
          <a:p>
            <a:r>
              <a:rPr lang="en-US" sz="2700" b="1" dirty="0" smtClean="0">
                <a:solidFill>
                  <a:schemeClr val="tx1">
                    <a:lumMod val="75000"/>
                  </a:schemeClr>
                </a:solidFill>
                <a:ea typeface="Questrial"/>
                <a:cs typeface="Arial" panose="020B0604020202020204" pitchFamily="34" charset="0"/>
                <a:sym typeface="Questrial"/>
              </a:rPr>
              <a:t>Dr</a:t>
            </a:r>
            <a:r>
              <a:rPr lang="en-US" sz="2700" b="1" dirty="0">
                <a:solidFill>
                  <a:schemeClr val="tx1">
                    <a:lumMod val="75000"/>
                  </a:schemeClr>
                </a:solidFill>
                <a:ea typeface="Questrial"/>
                <a:cs typeface="Arial" panose="020B0604020202020204" pitchFamily="34" charset="0"/>
                <a:sym typeface="Questrial"/>
              </a:rPr>
              <a:t>. Robert Griffin</a:t>
            </a:r>
          </a:p>
          <a:p>
            <a:pPr>
              <a:spcBef>
                <a:spcPts val="0"/>
              </a:spcBef>
            </a:pPr>
            <a:r>
              <a:rPr lang="en-US" sz="2700" dirty="0" smtClean="0">
                <a:solidFill>
                  <a:schemeClr val="tx1">
                    <a:lumMod val="75000"/>
                  </a:schemeClr>
                </a:solidFill>
                <a:ea typeface="Questrial"/>
                <a:cs typeface="Arial" panose="020B0604020202020204" pitchFamily="34" charset="0"/>
                <a:sym typeface="Questrial"/>
              </a:rPr>
              <a:t>University of Alabama</a:t>
            </a:r>
          </a:p>
          <a:p>
            <a:pPr>
              <a:spcBef>
                <a:spcPts val="0"/>
              </a:spcBef>
            </a:pPr>
            <a:r>
              <a:rPr lang="en-US" sz="2700" dirty="0" smtClean="0">
                <a:solidFill>
                  <a:schemeClr val="tx1">
                    <a:lumMod val="75000"/>
                  </a:schemeClr>
                </a:solidFill>
                <a:ea typeface="Questrial"/>
                <a:cs typeface="Arial" panose="020B0604020202020204" pitchFamily="34" charset="0"/>
                <a:sym typeface="Questrial"/>
              </a:rPr>
              <a:t> in Huntsville</a:t>
            </a:r>
          </a:p>
          <a:p>
            <a:endParaRPr lang="en-US" sz="2700" b="1" dirty="0" smtClean="0">
              <a:solidFill>
                <a:schemeClr val="tx1">
                  <a:lumMod val="75000"/>
                </a:schemeClr>
              </a:solidFill>
              <a:ea typeface="Questrial"/>
              <a:cs typeface="Arial" panose="020B0604020202020204" pitchFamily="34" charset="0"/>
              <a:sym typeface="Questrial"/>
            </a:endParaRPr>
          </a:p>
          <a:p>
            <a:endParaRPr lang="en-US" sz="2700" b="1" dirty="0" smtClean="0">
              <a:solidFill>
                <a:schemeClr val="tx1">
                  <a:lumMod val="75000"/>
                </a:schemeClr>
              </a:solidFill>
              <a:ea typeface="Questrial"/>
              <a:cs typeface="Arial" panose="020B0604020202020204" pitchFamily="34" charset="0"/>
              <a:sym typeface="Questrial"/>
            </a:endParaRPr>
          </a:p>
          <a:p>
            <a:endParaRPr lang="en-US" sz="2700" b="1" dirty="0" smtClean="0">
              <a:solidFill>
                <a:schemeClr val="tx1">
                  <a:lumMod val="75000"/>
                </a:schemeClr>
              </a:solidFill>
              <a:ea typeface="Questrial"/>
              <a:cs typeface="Arial" panose="020B0604020202020204" pitchFamily="34" charset="0"/>
              <a:sym typeface="Questrial"/>
            </a:endParaRPr>
          </a:p>
          <a:p>
            <a:endParaRPr lang="en-US" sz="2700" b="1" dirty="0">
              <a:solidFill>
                <a:schemeClr val="tx1">
                  <a:lumMod val="75000"/>
                </a:schemeClr>
              </a:solidFill>
              <a:ea typeface="Questrial"/>
              <a:cs typeface="Arial" panose="020B0604020202020204" pitchFamily="34" charset="0"/>
              <a:sym typeface="Questrial"/>
            </a:endParaRPr>
          </a:p>
          <a:p>
            <a:endParaRPr lang="en-US" sz="2700" b="1" dirty="0" smtClean="0">
              <a:solidFill>
                <a:schemeClr val="tx1">
                  <a:lumMod val="75000"/>
                </a:schemeClr>
              </a:solidFill>
              <a:ea typeface="Questrial"/>
              <a:cs typeface="Arial" panose="020B0604020202020204" pitchFamily="34" charset="0"/>
              <a:sym typeface="Questrial"/>
            </a:endParaRPr>
          </a:p>
          <a:p>
            <a:endParaRPr lang="en-US" sz="2700" b="1" dirty="0">
              <a:solidFill>
                <a:schemeClr val="tx1">
                  <a:lumMod val="75000"/>
                </a:schemeClr>
              </a:solidFill>
              <a:ea typeface="Questrial"/>
              <a:cs typeface="Arial" panose="020B0604020202020204" pitchFamily="34" charset="0"/>
              <a:sym typeface="Questrial"/>
            </a:endParaRPr>
          </a:p>
          <a:p>
            <a:endParaRPr lang="en-US" sz="2700" b="1" dirty="0" smtClean="0">
              <a:solidFill>
                <a:schemeClr val="tx1">
                  <a:lumMod val="75000"/>
                </a:schemeClr>
              </a:solidFill>
              <a:ea typeface="Questrial"/>
              <a:cs typeface="Arial" panose="020B0604020202020204" pitchFamily="34" charset="0"/>
              <a:sym typeface="Questrial"/>
            </a:endParaRPr>
          </a:p>
          <a:p>
            <a:r>
              <a:rPr lang="en-US" sz="2700" b="1" dirty="0" smtClean="0">
                <a:solidFill>
                  <a:schemeClr val="tx1">
                    <a:lumMod val="75000"/>
                  </a:schemeClr>
                </a:solidFill>
                <a:ea typeface="Questrial"/>
                <a:cs typeface="Arial" panose="020B0604020202020204" pitchFamily="34" charset="0"/>
                <a:sym typeface="Questrial"/>
              </a:rPr>
              <a:t>Leigh </a:t>
            </a:r>
            <a:r>
              <a:rPr lang="en-US" sz="2700" b="1" dirty="0">
                <a:solidFill>
                  <a:schemeClr val="tx1">
                    <a:lumMod val="75000"/>
                  </a:schemeClr>
                </a:solidFill>
                <a:ea typeface="Questrial"/>
                <a:cs typeface="Arial" panose="020B0604020202020204" pitchFamily="34" charset="0"/>
                <a:sym typeface="Questrial"/>
              </a:rPr>
              <a:t>Sinclair</a:t>
            </a:r>
          </a:p>
          <a:p>
            <a:r>
              <a:rPr lang="en-US" sz="2700" dirty="0">
                <a:solidFill>
                  <a:schemeClr val="tx1">
                    <a:lumMod val="75000"/>
                  </a:schemeClr>
                </a:solidFill>
                <a:ea typeface="Questrial"/>
                <a:cs typeface="Arial" panose="020B0604020202020204" pitchFamily="34" charset="0"/>
                <a:sym typeface="Questrial"/>
              </a:rPr>
              <a:t>University of Alabama </a:t>
            </a:r>
            <a:r>
              <a:rPr lang="en-US" sz="2700" dirty="0" smtClean="0">
                <a:solidFill>
                  <a:schemeClr val="tx1">
                    <a:lumMod val="75000"/>
                  </a:schemeClr>
                </a:solidFill>
                <a:ea typeface="Questrial"/>
                <a:cs typeface="Arial" panose="020B0604020202020204" pitchFamily="34" charset="0"/>
                <a:sym typeface="Questrial"/>
              </a:rPr>
              <a:t>in Huntsville, Information Technology and Systems Center </a:t>
            </a:r>
            <a:endParaRPr lang="en-US" sz="2700" dirty="0">
              <a:solidFill>
                <a:schemeClr val="tx1">
                  <a:lumMod val="75000"/>
                </a:schemeClr>
              </a:solidFill>
              <a:ea typeface="Questrial"/>
              <a:cs typeface="Arial" panose="020B0604020202020204" pitchFamily="34" charset="0"/>
              <a:sym typeface="Questrial"/>
            </a:endParaRPr>
          </a:p>
          <a:p>
            <a:pPr>
              <a:spcBef>
                <a:spcPts val="1200"/>
              </a:spcBef>
            </a:pPr>
            <a:r>
              <a:rPr lang="en-US" sz="2700" b="1" dirty="0" smtClean="0">
                <a:solidFill>
                  <a:schemeClr val="tx1">
                    <a:lumMod val="75000"/>
                  </a:schemeClr>
                </a:solidFill>
                <a:ea typeface="Questrial"/>
                <a:cs typeface="Arial" panose="020B0604020202020204" pitchFamily="34" charset="0"/>
                <a:sym typeface="Questrial"/>
              </a:rPr>
              <a:t>Dashiell Cruz</a:t>
            </a:r>
            <a:endParaRPr lang="en-US" sz="2700" b="1" dirty="0">
              <a:solidFill>
                <a:schemeClr val="tx1">
                  <a:lumMod val="75000"/>
                </a:schemeClr>
              </a:solidFill>
              <a:ea typeface="Questrial"/>
              <a:cs typeface="Arial" panose="020B0604020202020204" pitchFamily="34" charset="0"/>
              <a:sym typeface="Questrial"/>
            </a:endParaRPr>
          </a:p>
          <a:p>
            <a:pPr>
              <a:spcBef>
                <a:spcPts val="0"/>
              </a:spcBef>
            </a:pPr>
            <a:r>
              <a:rPr lang="en-US" sz="2700" dirty="0">
                <a:solidFill>
                  <a:schemeClr val="tx1">
                    <a:lumMod val="75000"/>
                  </a:schemeClr>
                </a:solidFill>
                <a:ea typeface="Questrial"/>
                <a:cs typeface="Arial" panose="020B0604020202020204" pitchFamily="34" charset="0"/>
                <a:sym typeface="Questrial"/>
              </a:rPr>
              <a:t>NASA </a:t>
            </a:r>
            <a:r>
              <a:rPr lang="en-US" sz="2700" dirty="0" smtClean="0">
                <a:solidFill>
                  <a:schemeClr val="tx1">
                    <a:lumMod val="75000"/>
                  </a:schemeClr>
                </a:solidFill>
                <a:ea typeface="Questrial"/>
                <a:cs typeface="Arial" panose="020B0604020202020204" pitchFamily="34" charset="0"/>
                <a:sym typeface="Questrial"/>
              </a:rPr>
              <a:t>DEVELOP</a:t>
            </a:r>
            <a:endParaRPr lang="en-US" sz="2700" dirty="0">
              <a:solidFill>
                <a:schemeClr val="tx1">
                  <a:lumMod val="75000"/>
                </a:schemeClr>
              </a:solidFill>
              <a:ea typeface="Questrial"/>
              <a:cs typeface="Arial" panose="020B0604020202020204" pitchFamily="34" charset="0"/>
              <a:sym typeface="Questrial"/>
            </a:endParaRPr>
          </a:p>
          <a:p>
            <a:endParaRPr lang="en-US" sz="2700" b="1" dirty="0">
              <a:solidFill>
                <a:schemeClr val="tx1">
                  <a:lumMod val="75000"/>
                </a:schemeClr>
              </a:solidFill>
              <a:ea typeface="Questrial"/>
              <a:cs typeface="Arial" panose="020B0604020202020204" pitchFamily="34" charset="0"/>
              <a:sym typeface="Questrial"/>
            </a:endParaRPr>
          </a:p>
          <a:p>
            <a:pPr>
              <a:spcBef>
                <a:spcPts val="0"/>
              </a:spcBef>
            </a:pPr>
            <a:endParaRPr lang="en-US" sz="2700" dirty="0">
              <a:solidFill>
                <a:schemeClr val="tx1">
                  <a:lumMod val="75000"/>
                </a:schemeClr>
              </a:solidFill>
              <a:ea typeface="Questrial"/>
              <a:cs typeface="Arial" panose="020B0604020202020204" pitchFamily="34" charset="0"/>
              <a:sym typeface="Questrial"/>
            </a:endParaRPr>
          </a:p>
          <a:p>
            <a:pPr>
              <a:spcBef>
                <a:spcPts val="0"/>
              </a:spcBef>
            </a:pPr>
            <a:endParaRPr lang="en-US" sz="2700" dirty="0">
              <a:solidFill>
                <a:schemeClr val="tx1">
                  <a:lumMod val="75000"/>
                </a:schemeClr>
              </a:solidFill>
              <a:ea typeface="Questrial"/>
              <a:cs typeface="Arial" panose="020B0604020202020204" pitchFamily="34" charset="0"/>
              <a:sym typeface="Questrial"/>
            </a:endParaRPr>
          </a:p>
          <a:p>
            <a:pPr>
              <a:spcBef>
                <a:spcPts val="1200"/>
              </a:spcBef>
            </a:pPr>
            <a:endParaRPr lang="en-US" sz="2700" dirty="0">
              <a:solidFill>
                <a:schemeClr val="tx1">
                  <a:lumMod val="75000"/>
                </a:schemeClr>
              </a:solidFill>
              <a:ea typeface="Questrial"/>
              <a:cs typeface="Arial" panose="020B0604020202020204" pitchFamily="34" charset="0"/>
              <a:sym typeface="Questrial"/>
            </a:endParaRPr>
          </a:p>
          <a:p>
            <a:pPr>
              <a:spcBef>
                <a:spcPts val="0"/>
              </a:spcBef>
            </a:pPr>
            <a:endParaRPr lang="en-US" sz="2800" dirty="0">
              <a:solidFill>
                <a:schemeClr val="tx1">
                  <a:lumMod val="75000"/>
                </a:schemeClr>
              </a:solidFill>
              <a:ea typeface="Questrial"/>
              <a:cs typeface="Arial" panose="020B0604020202020204" pitchFamily="34" charset="0"/>
              <a:sym typeface="Questrial"/>
            </a:endParaRPr>
          </a:p>
        </p:txBody>
      </p:sp>
      <p:grpSp>
        <p:nvGrpSpPr>
          <p:cNvPr id="48" name="Group 47"/>
          <p:cNvGrpSpPr/>
          <p:nvPr/>
        </p:nvGrpSpPr>
        <p:grpSpPr>
          <a:xfrm>
            <a:off x="16868894" y="16911488"/>
            <a:ext cx="2223575" cy="2293707"/>
            <a:chOff x="15956294" y="16913527"/>
            <a:chExt cx="2669320" cy="2733599"/>
          </a:xfrm>
        </p:grpSpPr>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01920" y="16913527"/>
              <a:ext cx="2224180" cy="2148824"/>
            </a:xfrm>
            <a:prstGeom prst="rect">
              <a:avLst/>
            </a:prstGeom>
          </p:spPr>
        </p:pic>
        <p:sp>
          <p:nvSpPr>
            <p:cNvPr id="47" name="Rectangle 46"/>
            <p:cNvSpPr/>
            <p:nvPr/>
          </p:nvSpPr>
          <p:spPr>
            <a:xfrm>
              <a:off x="15956294" y="19062351"/>
              <a:ext cx="2669320" cy="584775"/>
            </a:xfrm>
            <a:prstGeom prst="rect">
              <a:avLst/>
            </a:prstGeom>
          </p:spPr>
          <p:txBody>
            <a:bodyPr wrap="none">
              <a:spAutoFit/>
            </a:bodyPr>
            <a:lstStyle/>
            <a:p>
              <a:pPr lvl="0"/>
              <a:r>
                <a:rPr lang="en-US" sz="3200" dirty="0">
                  <a:solidFill>
                    <a:srgbClr val="767171">
                      <a:lumMod val="75000"/>
                    </a:srgbClr>
                  </a:solidFill>
                </a:rPr>
                <a:t>Landsat </a:t>
              </a:r>
              <a:r>
                <a:rPr lang="en-US" sz="3200" dirty="0" smtClean="0">
                  <a:solidFill>
                    <a:srgbClr val="767171">
                      <a:lumMod val="75000"/>
                    </a:srgbClr>
                  </a:solidFill>
                </a:rPr>
                <a:t>5 (TM)</a:t>
              </a:r>
              <a:endParaRPr lang="en-US" sz="3200" dirty="0">
                <a:solidFill>
                  <a:srgbClr val="767171">
                    <a:lumMod val="75000"/>
                  </a:srgbClr>
                </a:solidFill>
              </a:endParaRPr>
            </a:p>
          </p:txBody>
        </p:sp>
      </p:grpSp>
      <p:grpSp>
        <p:nvGrpSpPr>
          <p:cNvPr id="11" name="Group 10"/>
          <p:cNvGrpSpPr/>
          <p:nvPr/>
        </p:nvGrpSpPr>
        <p:grpSpPr>
          <a:xfrm>
            <a:off x="20806504" y="31291489"/>
            <a:ext cx="3002160" cy="2758330"/>
            <a:chOff x="3269284" y="31574419"/>
            <a:chExt cx="3002160" cy="2758330"/>
          </a:xfrm>
        </p:grpSpPr>
        <p:grpSp>
          <p:nvGrpSpPr>
            <p:cNvPr id="40" name="Group 39"/>
            <p:cNvGrpSpPr/>
            <p:nvPr/>
          </p:nvGrpSpPr>
          <p:grpSpPr>
            <a:xfrm>
              <a:off x="3269284" y="31574419"/>
              <a:ext cx="3002160" cy="2758330"/>
              <a:chOff x="6860290" y="31277315"/>
              <a:chExt cx="3002160" cy="275833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715" y="31277315"/>
                <a:ext cx="2057404" cy="2081788"/>
              </a:xfrm>
              <a:prstGeom prst="rect">
                <a:avLst/>
              </a:prstGeom>
            </p:spPr>
          </p:pic>
          <p:sp>
            <p:nvSpPr>
              <p:cNvPr id="36" name="Text Placeholder 16"/>
              <p:cNvSpPr txBox="1">
                <a:spLocks/>
              </p:cNvSpPr>
              <p:nvPr/>
            </p:nvSpPr>
            <p:spPr>
              <a:xfrm>
                <a:off x="6860290" y="33411699"/>
                <a:ext cx="3002160" cy="6239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schemeClr>
                    </a:solidFill>
                  </a:rPr>
                  <a:t>Emilene</a:t>
                </a:r>
                <a:r>
                  <a:rPr lang="en-US" dirty="0">
                    <a:solidFill>
                      <a:schemeClr val="tx1">
                        <a:lumMod val="75000"/>
                      </a:schemeClr>
                    </a:solidFill>
                  </a:rPr>
                  <a:t> </a:t>
                </a:r>
                <a:r>
                  <a:rPr lang="en-US" dirty="0" err="1">
                    <a:solidFill>
                      <a:schemeClr val="tx1">
                        <a:lumMod val="75000"/>
                      </a:schemeClr>
                    </a:solidFill>
                  </a:rPr>
                  <a:t>Sivagnanam</a:t>
                </a:r>
                <a:endParaRPr lang="en-US" dirty="0" smtClean="0">
                  <a:solidFill>
                    <a:schemeClr val="tx1">
                      <a:lumMod val="75000"/>
                    </a:schemeClr>
                  </a:solidFill>
                </a:endParaRPr>
              </a:p>
            </p:txBody>
          </p:sp>
        </p:gr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2689" y="31792353"/>
              <a:ext cx="1645920" cy="1645920"/>
            </a:xfrm>
            <a:prstGeom prst="ellipse">
              <a:avLst/>
            </a:prstGeom>
            <a:ln w="63500" cap="rnd">
              <a:noFill/>
            </a:ln>
            <a:effectLst/>
          </p:spPr>
        </p:pic>
      </p:grpSp>
      <p:sp>
        <p:nvSpPr>
          <p:cNvPr id="84" name="Rounded Rectangle 83"/>
          <p:cNvSpPr/>
          <p:nvPr/>
        </p:nvSpPr>
        <p:spPr>
          <a:xfrm>
            <a:off x="1842766" y="17965047"/>
            <a:ext cx="3575974" cy="749808"/>
          </a:xfrm>
          <a:prstGeom prst="round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8653720" y="13646701"/>
            <a:ext cx="3037885" cy="1005840"/>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1455603" y="13673756"/>
            <a:ext cx="2439815" cy="954107"/>
          </a:xfrm>
          <a:prstGeom prst="rect">
            <a:avLst/>
          </a:prstGeom>
          <a:noFill/>
        </p:spPr>
        <p:txBody>
          <a:bodyPr wrap="square" rtlCol="0">
            <a:spAutoFit/>
          </a:bodyPr>
          <a:lstStyle/>
          <a:p>
            <a:pPr algn="ctr"/>
            <a:r>
              <a:rPr lang="en-US" sz="2800" dirty="0" smtClean="0">
                <a:solidFill>
                  <a:schemeClr val="bg1">
                    <a:lumMod val="95000"/>
                  </a:schemeClr>
                </a:solidFill>
              </a:rPr>
              <a:t>Landsat 5 -  2009, 2011</a:t>
            </a:r>
            <a:endParaRPr lang="en-US" sz="2800" dirty="0">
              <a:solidFill>
                <a:schemeClr val="bg1">
                  <a:lumMod val="95000"/>
                </a:schemeClr>
              </a:solidFill>
            </a:endParaRPr>
          </a:p>
        </p:txBody>
      </p:sp>
      <p:sp>
        <p:nvSpPr>
          <p:cNvPr id="98" name="TextBox 97"/>
          <p:cNvSpPr txBox="1"/>
          <p:nvPr/>
        </p:nvSpPr>
        <p:spPr>
          <a:xfrm>
            <a:off x="5174396" y="13860293"/>
            <a:ext cx="2630947" cy="523220"/>
          </a:xfrm>
          <a:prstGeom prst="rect">
            <a:avLst/>
          </a:prstGeom>
          <a:noFill/>
        </p:spPr>
        <p:txBody>
          <a:bodyPr wrap="square" rtlCol="0">
            <a:spAutoFit/>
          </a:bodyPr>
          <a:lstStyle/>
          <a:p>
            <a:pPr algn="ctr"/>
            <a:r>
              <a:rPr lang="en-US" sz="2800" dirty="0" smtClean="0">
                <a:solidFill>
                  <a:schemeClr val="bg1">
                    <a:lumMod val="95000"/>
                  </a:schemeClr>
                </a:solidFill>
              </a:rPr>
              <a:t>Landsat 8 - </a:t>
            </a:r>
            <a:r>
              <a:rPr lang="en-US" sz="2800" dirty="0" smtClean="0">
                <a:solidFill>
                  <a:schemeClr val="bg1">
                    <a:lumMod val="95000"/>
                  </a:schemeClr>
                </a:solidFill>
              </a:rPr>
              <a:t>2016 </a:t>
            </a:r>
            <a:endParaRPr lang="en-US" sz="2800" dirty="0">
              <a:solidFill>
                <a:schemeClr val="bg1">
                  <a:lumMod val="95000"/>
                </a:schemeClr>
              </a:solidFill>
            </a:endParaRPr>
          </a:p>
        </p:txBody>
      </p:sp>
      <p:sp>
        <p:nvSpPr>
          <p:cNvPr id="99" name="TextBox 98"/>
          <p:cNvSpPr txBox="1"/>
          <p:nvPr/>
        </p:nvSpPr>
        <p:spPr>
          <a:xfrm>
            <a:off x="8884565" y="13888011"/>
            <a:ext cx="2576195" cy="523220"/>
          </a:xfrm>
          <a:prstGeom prst="rect">
            <a:avLst/>
          </a:prstGeom>
          <a:noFill/>
        </p:spPr>
        <p:txBody>
          <a:bodyPr wrap="square" rtlCol="0">
            <a:spAutoFit/>
          </a:bodyPr>
          <a:lstStyle/>
          <a:p>
            <a:pPr algn="ctr"/>
            <a:r>
              <a:rPr lang="en-US" sz="2800" dirty="0" smtClean="0">
                <a:solidFill>
                  <a:schemeClr val="bg1">
                    <a:lumMod val="95000"/>
                  </a:schemeClr>
                </a:solidFill>
              </a:rPr>
              <a:t>Sentinel-2 - 2016</a:t>
            </a:r>
            <a:endParaRPr lang="en-US" sz="2800" dirty="0">
              <a:solidFill>
                <a:schemeClr val="bg1">
                  <a:lumMod val="95000"/>
                </a:schemeClr>
              </a:solidFill>
            </a:endParaRPr>
          </a:p>
        </p:txBody>
      </p:sp>
      <p:sp>
        <p:nvSpPr>
          <p:cNvPr id="100" name="Rounded Rectangle 99"/>
          <p:cNvSpPr/>
          <p:nvPr/>
        </p:nvSpPr>
        <p:spPr>
          <a:xfrm>
            <a:off x="1155328" y="14967720"/>
            <a:ext cx="4950850" cy="1022448"/>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1707044" y="15217334"/>
            <a:ext cx="3844938" cy="523220"/>
          </a:xfrm>
          <a:prstGeom prst="rect">
            <a:avLst/>
          </a:prstGeom>
          <a:noFill/>
        </p:spPr>
        <p:txBody>
          <a:bodyPr wrap="square" rtlCol="0">
            <a:spAutoFit/>
          </a:bodyPr>
          <a:lstStyle/>
          <a:p>
            <a:pPr algn="ctr"/>
            <a:r>
              <a:rPr lang="en-US" sz="2800" dirty="0" smtClean="0">
                <a:solidFill>
                  <a:schemeClr val="bg1">
                    <a:lumMod val="95000"/>
                  </a:schemeClr>
                </a:solidFill>
              </a:rPr>
              <a:t>NDVI, NDMI, GNDVI</a:t>
            </a:r>
            <a:endParaRPr lang="en-US" sz="2800" dirty="0">
              <a:solidFill>
                <a:schemeClr val="bg1">
                  <a:lumMod val="95000"/>
                </a:schemeClr>
              </a:solidFill>
            </a:endParaRPr>
          </a:p>
        </p:txBody>
      </p:sp>
      <p:cxnSp>
        <p:nvCxnSpPr>
          <p:cNvPr id="109" name="Elbow Connector 108"/>
          <p:cNvCxnSpPr>
            <a:stCxn id="92" idx="2"/>
            <a:endCxn id="100" idx="3"/>
          </p:cNvCxnSpPr>
          <p:nvPr/>
        </p:nvCxnSpPr>
        <p:spPr>
          <a:xfrm rot="5400000">
            <a:off x="7726220" y="13032500"/>
            <a:ext cx="826403" cy="4066485"/>
          </a:xfrm>
          <a:prstGeom prst="bentConnector2">
            <a:avLst/>
          </a:prstGeom>
          <a:ln w="762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1635174" y="16466135"/>
            <a:ext cx="3988677" cy="981175"/>
          </a:xfrm>
          <a:prstGeom prst="round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1635174" y="16695113"/>
            <a:ext cx="3988677" cy="523220"/>
          </a:xfrm>
          <a:prstGeom prst="rect">
            <a:avLst/>
          </a:prstGeom>
          <a:noFill/>
        </p:spPr>
        <p:txBody>
          <a:bodyPr wrap="square" rtlCol="0">
            <a:spAutoFit/>
          </a:bodyPr>
          <a:lstStyle/>
          <a:p>
            <a:pPr algn="ctr"/>
            <a:r>
              <a:rPr lang="en-US" sz="2800" dirty="0" smtClean="0">
                <a:solidFill>
                  <a:schemeClr val="bg1">
                    <a:lumMod val="95000"/>
                  </a:schemeClr>
                </a:solidFill>
              </a:rPr>
              <a:t>Time Series</a:t>
            </a:r>
            <a:endParaRPr lang="en-US" sz="2800" dirty="0">
              <a:solidFill>
                <a:schemeClr val="bg1">
                  <a:lumMod val="95000"/>
                </a:schemeClr>
              </a:solidFill>
            </a:endParaRPr>
          </a:p>
        </p:txBody>
      </p:sp>
      <p:sp>
        <p:nvSpPr>
          <p:cNvPr id="113" name="Rounded Rectangle 112"/>
          <p:cNvSpPr/>
          <p:nvPr/>
        </p:nvSpPr>
        <p:spPr>
          <a:xfrm>
            <a:off x="7444240" y="15938118"/>
            <a:ext cx="4179907" cy="821139"/>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7471228" y="16054977"/>
            <a:ext cx="4203177" cy="523220"/>
          </a:xfrm>
          <a:prstGeom prst="rect">
            <a:avLst/>
          </a:prstGeom>
          <a:noFill/>
        </p:spPr>
        <p:txBody>
          <a:bodyPr wrap="square" rtlCol="0">
            <a:spAutoFit/>
          </a:bodyPr>
          <a:lstStyle/>
          <a:p>
            <a:pPr algn="ctr"/>
            <a:r>
              <a:rPr lang="en-US" sz="2800" dirty="0">
                <a:solidFill>
                  <a:schemeClr val="bg1">
                    <a:lumMod val="95000"/>
                  </a:schemeClr>
                </a:solidFill>
              </a:rPr>
              <a:t>Cropland Data Layer</a:t>
            </a:r>
          </a:p>
        </p:txBody>
      </p:sp>
      <p:sp>
        <p:nvSpPr>
          <p:cNvPr id="116" name="TextBox 115"/>
          <p:cNvSpPr txBox="1"/>
          <p:nvPr/>
        </p:nvSpPr>
        <p:spPr>
          <a:xfrm>
            <a:off x="7444241" y="17019174"/>
            <a:ext cx="4263599" cy="523220"/>
          </a:xfrm>
          <a:prstGeom prst="rect">
            <a:avLst/>
          </a:prstGeom>
          <a:noFill/>
        </p:spPr>
        <p:txBody>
          <a:bodyPr wrap="square" rtlCol="0">
            <a:spAutoFit/>
          </a:bodyPr>
          <a:lstStyle/>
          <a:p>
            <a:pPr algn="ctr"/>
            <a:r>
              <a:rPr lang="en-US" sz="2800" dirty="0" smtClean="0">
                <a:solidFill>
                  <a:schemeClr val="bg1">
                    <a:lumMod val="95000"/>
                  </a:schemeClr>
                </a:solidFill>
              </a:rPr>
              <a:t>Center-Pivot Irrigation</a:t>
            </a:r>
            <a:endParaRPr lang="en-US" sz="2800" dirty="0">
              <a:solidFill>
                <a:schemeClr val="bg1">
                  <a:lumMod val="95000"/>
                </a:schemeClr>
              </a:solidFill>
            </a:endParaRPr>
          </a:p>
        </p:txBody>
      </p:sp>
      <p:sp>
        <p:nvSpPr>
          <p:cNvPr id="117" name="Rounded Rectangle 116"/>
          <p:cNvSpPr/>
          <p:nvPr/>
        </p:nvSpPr>
        <p:spPr>
          <a:xfrm>
            <a:off x="7444241" y="17902607"/>
            <a:ext cx="4179050" cy="790698"/>
          </a:xfrm>
          <a:prstGeom prst="roundRect">
            <a:avLst/>
          </a:prstGeom>
          <a:solidFill>
            <a:srgbClr val="218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8297354" y="18056313"/>
            <a:ext cx="2439815" cy="523220"/>
          </a:xfrm>
          <a:prstGeom prst="rect">
            <a:avLst/>
          </a:prstGeom>
          <a:noFill/>
        </p:spPr>
        <p:txBody>
          <a:bodyPr wrap="square" rtlCol="0">
            <a:spAutoFit/>
          </a:bodyPr>
          <a:lstStyle/>
          <a:p>
            <a:pPr algn="ctr"/>
            <a:r>
              <a:rPr lang="en-US" sz="2800" dirty="0" err="1" smtClean="0">
                <a:solidFill>
                  <a:schemeClr val="bg1">
                    <a:lumMod val="95000"/>
                  </a:schemeClr>
                </a:solidFill>
              </a:rPr>
              <a:t>GriDSSAT</a:t>
            </a:r>
            <a:endParaRPr lang="en-US" sz="2800" dirty="0">
              <a:solidFill>
                <a:schemeClr val="bg1">
                  <a:lumMod val="95000"/>
                </a:schemeClr>
              </a:solidFill>
            </a:endParaRPr>
          </a:p>
        </p:txBody>
      </p:sp>
      <p:cxnSp>
        <p:nvCxnSpPr>
          <p:cNvPr id="121" name="Straight Arrow Connector 120"/>
          <p:cNvCxnSpPr>
            <a:stCxn id="111" idx="2"/>
            <a:endCxn id="84" idx="0"/>
          </p:cNvCxnSpPr>
          <p:nvPr/>
        </p:nvCxnSpPr>
        <p:spPr>
          <a:xfrm>
            <a:off x="3629513" y="17447310"/>
            <a:ext cx="1240" cy="517737"/>
          </a:xfrm>
          <a:prstGeom prst="straightConnector1">
            <a:avLst/>
          </a:prstGeom>
          <a:ln w="762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842766" y="18056313"/>
            <a:ext cx="3575974" cy="523220"/>
          </a:xfrm>
          <a:prstGeom prst="rect">
            <a:avLst/>
          </a:prstGeom>
          <a:noFill/>
        </p:spPr>
        <p:txBody>
          <a:bodyPr wrap="square" rtlCol="0">
            <a:spAutoFit/>
          </a:bodyPr>
          <a:lstStyle/>
          <a:p>
            <a:pPr algn="ctr"/>
            <a:r>
              <a:rPr lang="en-US" sz="2800" dirty="0" smtClean="0">
                <a:solidFill>
                  <a:schemeClr val="bg1">
                    <a:lumMod val="95000"/>
                  </a:schemeClr>
                </a:solidFill>
              </a:rPr>
              <a:t>Results</a:t>
            </a:r>
            <a:endParaRPr lang="en-US" sz="2800" dirty="0">
              <a:solidFill>
                <a:schemeClr val="bg1">
                  <a:lumMod val="95000"/>
                </a:schemeClr>
              </a:solidFill>
            </a:endParaRPr>
          </a:p>
        </p:txBody>
      </p:sp>
      <p:cxnSp>
        <p:nvCxnSpPr>
          <p:cNvPr id="123" name="Straight Arrow Connector 122"/>
          <p:cNvCxnSpPr>
            <a:stCxn id="117" idx="1"/>
            <a:endCxn id="84" idx="3"/>
          </p:cNvCxnSpPr>
          <p:nvPr/>
        </p:nvCxnSpPr>
        <p:spPr>
          <a:xfrm flipH="1">
            <a:off x="5418740" y="18297956"/>
            <a:ext cx="2025501" cy="41995"/>
          </a:xfrm>
          <a:prstGeom prst="straightConnector1">
            <a:avLst/>
          </a:prstGeom>
          <a:ln w="762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1841525" y="19054821"/>
            <a:ext cx="3575973" cy="754281"/>
          </a:xfrm>
          <a:prstGeom prst="round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72444" y="19144749"/>
            <a:ext cx="3516618" cy="523220"/>
          </a:xfrm>
          <a:prstGeom prst="rect">
            <a:avLst/>
          </a:prstGeom>
          <a:noFill/>
        </p:spPr>
        <p:txBody>
          <a:bodyPr wrap="square" rtlCol="0">
            <a:spAutoFit/>
          </a:bodyPr>
          <a:lstStyle/>
          <a:p>
            <a:pPr algn="ctr"/>
            <a:r>
              <a:rPr lang="en-US" sz="2800" dirty="0" smtClean="0">
                <a:solidFill>
                  <a:schemeClr val="bg1">
                    <a:lumMod val="95000"/>
                  </a:schemeClr>
                </a:solidFill>
              </a:rPr>
              <a:t>Statistical analysis</a:t>
            </a:r>
            <a:endParaRPr lang="en-US" sz="2800" dirty="0">
              <a:solidFill>
                <a:schemeClr val="bg1">
                  <a:lumMod val="95000"/>
                </a:schemeClr>
              </a:solidFill>
            </a:endParaRPr>
          </a:p>
        </p:txBody>
      </p:sp>
      <p:cxnSp>
        <p:nvCxnSpPr>
          <p:cNvPr id="127" name="Straight Arrow Connector 126"/>
          <p:cNvCxnSpPr>
            <a:stCxn id="84" idx="2"/>
            <a:endCxn id="125" idx="0"/>
          </p:cNvCxnSpPr>
          <p:nvPr/>
        </p:nvCxnSpPr>
        <p:spPr>
          <a:xfrm flipH="1">
            <a:off x="3629512" y="18714855"/>
            <a:ext cx="1241" cy="339966"/>
          </a:xfrm>
          <a:prstGeom prst="straightConnector1">
            <a:avLst/>
          </a:prstGeom>
          <a:ln w="762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Text Placeholder 16"/>
          <p:cNvSpPr txBox="1">
            <a:spLocks/>
          </p:cNvSpPr>
          <p:nvPr/>
        </p:nvSpPr>
        <p:spPr>
          <a:xfrm>
            <a:off x="962467" y="5272129"/>
            <a:ext cx="11768850" cy="70702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Over the past decade, drought in Alabama has had a major impact on agriculture, causing crop yields to fall well below normal levels. The Alabama Office of the State Climatologist (AOSC) monitors drought using a myriad of data types and sources, and compiles the information into a weekly drought-monitoring map, the United States Drought Monitor (USDM). This project explored using two vegetation indices, Green Normalized Difference Vegetation Index (GNDVI) and Normalized Difference Vegetation Index (NDVI), and one water index, the Normalized Difference Water Index (NDWI), from high-resolution satellites, Landsat 5 TM, Landsat 8 OLI, and Sentinel 2 MSI to increase the level of detail in drought depiction for the USDM. Additionally, the project considered whether farms with center pivot irrigation fared better than farms relying solely on precipitation during the 2011 and 2016 drought using data provided by the Earth System Science Center (ESSC) at University of Alabama, Huntsville. The results were compared to the USDM output and the crop’s water stress index, which was provided by the ESSC’s Gridded Decision Support System for </a:t>
            </a:r>
            <a:r>
              <a:rPr lang="en-US" dirty="0" err="1">
                <a:solidFill>
                  <a:schemeClr val="tx1">
                    <a:lumMod val="75000"/>
                  </a:schemeClr>
                </a:solidFill>
              </a:rPr>
              <a:t>Agrotechnology</a:t>
            </a:r>
            <a:r>
              <a:rPr lang="en-US" dirty="0">
                <a:solidFill>
                  <a:schemeClr val="tx1">
                    <a:lumMod val="75000"/>
                  </a:schemeClr>
                </a:solidFill>
              </a:rPr>
              <a:t> Transfer (</a:t>
            </a:r>
            <a:r>
              <a:rPr lang="en-US" dirty="0" err="1">
                <a:solidFill>
                  <a:schemeClr val="tx1">
                    <a:lumMod val="75000"/>
                  </a:schemeClr>
                </a:solidFill>
              </a:rPr>
              <a:t>GriDSSAT</a:t>
            </a:r>
            <a:r>
              <a:rPr lang="en-US" dirty="0">
                <a:solidFill>
                  <a:schemeClr val="tx1">
                    <a:lumMod val="75000"/>
                  </a:schemeClr>
                </a:solidFill>
              </a:rPr>
              <a:t>) crop model. The project resolved that although higher-resolution satellites do provide information on when a crop is under vegetative stress before the USDM depicts drought conditions, the resolution of Landsat 5 and Landsat 8 was not high enough to analyze crops at a field level scale.</a:t>
            </a:r>
            <a:endParaRPr lang="en-US" dirty="0" smtClean="0"/>
          </a:p>
        </p:txBody>
      </p:sp>
      <p:sp>
        <p:nvSpPr>
          <p:cNvPr id="134" name="Text Placeholder 16"/>
          <p:cNvSpPr txBox="1">
            <a:spLocks/>
          </p:cNvSpPr>
          <p:nvPr/>
        </p:nvSpPr>
        <p:spPr>
          <a:xfrm>
            <a:off x="21757755" y="10197909"/>
            <a:ext cx="1999049" cy="5169694"/>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Wheeler Lake Hydrologic Unit Code – 8 in orange defines the study area for this project.  Row crops are represented on the map in green. </a:t>
            </a:r>
            <a:endParaRPr lang="en-US" dirty="0" smtClean="0"/>
          </a:p>
        </p:txBody>
      </p:sp>
      <p:cxnSp>
        <p:nvCxnSpPr>
          <p:cNvPr id="51" name="Elbow Connector 50"/>
          <p:cNvCxnSpPr>
            <a:stCxn id="113" idx="1"/>
            <a:endCxn id="111" idx="3"/>
          </p:cNvCxnSpPr>
          <p:nvPr/>
        </p:nvCxnSpPr>
        <p:spPr>
          <a:xfrm rot="10800000" flipV="1">
            <a:off x="5623852" y="16348687"/>
            <a:ext cx="1820389" cy="608035"/>
          </a:xfrm>
          <a:prstGeom prst="bentConnector3">
            <a:avLst>
              <a:gd name="adj1" fmla="val 50000"/>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28" idx="1"/>
          </p:cNvCxnSpPr>
          <p:nvPr/>
        </p:nvCxnSpPr>
        <p:spPr>
          <a:xfrm rot="10800000">
            <a:off x="6491836" y="16956724"/>
            <a:ext cx="952404" cy="336850"/>
          </a:xfrm>
          <a:prstGeom prst="bentConnector3">
            <a:avLst>
              <a:gd name="adj1" fmla="val 95255"/>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90858" y="21335033"/>
            <a:ext cx="9081855" cy="5078313"/>
          </a:xfrm>
          <a:prstGeom prst="rect">
            <a:avLst/>
          </a:prstGeom>
        </p:spPr>
        <p:txBody>
          <a:bodyPr wrap="square">
            <a:spAutoFit/>
          </a:bodyPr>
          <a:lstStyle/>
          <a:p>
            <a:pPr marL="457200" lvl="0" indent="-457200">
              <a:buFont typeface="Wingdings 3" panose="05040102010807070707" pitchFamily="18" charset="2"/>
              <a:buChar char="}"/>
            </a:pPr>
            <a:r>
              <a:rPr lang="en-US" sz="2700" dirty="0" smtClean="0">
                <a:solidFill>
                  <a:schemeClr val="tx1">
                    <a:lumMod val="75000"/>
                  </a:schemeClr>
                </a:solidFill>
              </a:rPr>
              <a:t>Relevant indices:</a:t>
            </a:r>
            <a:endParaRPr lang="en-US" sz="2700" dirty="0">
              <a:solidFill>
                <a:schemeClr val="tx1">
                  <a:lumMod val="75000"/>
                </a:schemeClr>
              </a:solidFill>
            </a:endParaRPr>
          </a:p>
          <a:p>
            <a:pPr marL="914400" lvl="1" indent="-457200">
              <a:buFont typeface="Wingdings 3" panose="05040102010807070707" pitchFamily="18" charset="2"/>
              <a:buChar char="}"/>
            </a:pPr>
            <a:r>
              <a:rPr lang="en-US" sz="2700" dirty="0" smtClean="0">
                <a:solidFill>
                  <a:schemeClr val="tx1">
                    <a:lumMod val="75000"/>
                  </a:schemeClr>
                </a:solidFill>
              </a:rPr>
              <a:t> </a:t>
            </a:r>
            <a:r>
              <a:rPr lang="en-US" sz="2700" b="1" dirty="0" smtClean="0">
                <a:solidFill>
                  <a:srgbClr val="7DB862"/>
                </a:solidFill>
              </a:rPr>
              <a:t>NDVI</a:t>
            </a:r>
            <a:r>
              <a:rPr lang="en-US" sz="2700" dirty="0" smtClean="0">
                <a:solidFill>
                  <a:schemeClr val="tx1">
                    <a:lumMod val="75000"/>
                  </a:schemeClr>
                </a:solidFill>
              </a:rPr>
              <a:t> </a:t>
            </a:r>
            <a:r>
              <a:rPr lang="en-US" sz="2700" dirty="0">
                <a:solidFill>
                  <a:schemeClr val="tx1">
                    <a:lumMod val="75000"/>
                  </a:schemeClr>
                </a:solidFill>
              </a:rPr>
              <a:t>has merit </a:t>
            </a:r>
            <a:r>
              <a:rPr lang="en-US" sz="2700" dirty="0" smtClean="0">
                <a:solidFill>
                  <a:schemeClr val="tx1">
                    <a:lumMod val="75000"/>
                  </a:schemeClr>
                </a:solidFill>
              </a:rPr>
              <a:t>if paired with a higher spatial and temporal resolution </a:t>
            </a:r>
            <a:r>
              <a:rPr lang="en-US" sz="2700" dirty="0" smtClean="0">
                <a:solidFill>
                  <a:schemeClr val="tx1">
                    <a:lumMod val="75000"/>
                  </a:schemeClr>
                </a:solidFill>
              </a:rPr>
              <a:t>sensor</a:t>
            </a:r>
            <a:endParaRPr lang="en-US" sz="2700" dirty="0" smtClean="0">
              <a:solidFill>
                <a:schemeClr val="tx1">
                  <a:lumMod val="75000"/>
                </a:schemeClr>
              </a:solidFill>
            </a:endParaRPr>
          </a:p>
          <a:p>
            <a:pPr marL="914400" lvl="1" indent="-457200">
              <a:buFont typeface="Wingdings 3" panose="05040102010807070707" pitchFamily="18" charset="2"/>
              <a:buChar char="}"/>
            </a:pPr>
            <a:r>
              <a:rPr lang="en-US" sz="2700" dirty="0" smtClean="0">
                <a:solidFill>
                  <a:schemeClr val="tx1">
                    <a:lumMod val="75000"/>
                  </a:schemeClr>
                </a:solidFill>
              </a:rPr>
              <a:t> </a:t>
            </a:r>
            <a:r>
              <a:rPr lang="en-US" sz="2700" b="1" dirty="0" smtClean="0">
                <a:solidFill>
                  <a:srgbClr val="7DB862"/>
                </a:solidFill>
              </a:rPr>
              <a:t>GNDVI</a:t>
            </a:r>
            <a:r>
              <a:rPr lang="en-US" sz="2700" dirty="0" smtClean="0">
                <a:solidFill>
                  <a:schemeClr val="tx1">
                    <a:lumMod val="75000"/>
                  </a:schemeClr>
                </a:solidFill>
              </a:rPr>
              <a:t> </a:t>
            </a:r>
            <a:r>
              <a:rPr lang="en-US" sz="2700" dirty="0">
                <a:solidFill>
                  <a:schemeClr val="tx1">
                    <a:lumMod val="75000"/>
                  </a:schemeClr>
                </a:solidFill>
              </a:rPr>
              <a:t>has similar values to </a:t>
            </a:r>
            <a:r>
              <a:rPr lang="en-US" sz="2700" dirty="0" smtClean="0">
                <a:solidFill>
                  <a:schemeClr val="tx1">
                    <a:lumMod val="75000"/>
                  </a:schemeClr>
                </a:solidFill>
              </a:rPr>
              <a:t>NDVI</a:t>
            </a:r>
            <a:endParaRPr lang="en-US" sz="2700" dirty="0">
              <a:solidFill>
                <a:schemeClr val="tx1">
                  <a:lumMod val="75000"/>
                </a:schemeClr>
              </a:solidFill>
            </a:endParaRPr>
          </a:p>
          <a:p>
            <a:pPr marL="914400" lvl="1" indent="-457200">
              <a:buFont typeface="Wingdings 3" panose="05040102010807070707" pitchFamily="18" charset="2"/>
              <a:buChar char="}"/>
            </a:pPr>
            <a:r>
              <a:rPr lang="en-US" sz="2700" b="1" dirty="0" smtClean="0">
                <a:solidFill>
                  <a:schemeClr val="tx1">
                    <a:lumMod val="75000"/>
                  </a:schemeClr>
                </a:solidFill>
              </a:rPr>
              <a:t> </a:t>
            </a:r>
            <a:r>
              <a:rPr lang="en-US" sz="2700" b="1" dirty="0" smtClean="0">
                <a:solidFill>
                  <a:srgbClr val="7DB862"/>
                </a:solidFill>
              </a:rPr>
              <a:t>NDWI</a:t>
            </a:r>
            <a:r>
              <a:rPr lang="en-US" sz="2700" b="1" dirty="0" smtClean="0">
                <a:solidFill>
                  <a:schemeClr val="tx1">
                    <a:lumMod val="75000"/>
                  </a:schemeClr>
                </a:solidFill>
              </a:rPr>
              <a:t> </a:t>
            </a:r>
            <a:r>
              <a:rPr lang="en-US" sz="2700" dirty="0">
                <a:solidFill>
                  <a:schemeClr val="tx1">
                    <a:lumMod val="75000"/>
                  </a:schemeClr>
                </a:solidFill>
              </a:rPr>
              <a:t>provided valuable data for </a:t>
            </a:r>
            <a:r>
              <a:rPr lang="en-US" sz="2700" dirty="0" err="1">
                <a:solidFill>
                  <a:schemeClr val="tx1">
                    <a:lumMod val="75000"/>
                  </a:schemeClr>
                </a:solidFill>
              </a:rPr>
              <a:t>GriDSSAT</a:t>
            </a:r>
            <a:r>
              <a:rPr lang="en-US" sz="2700" dirty="0">
                <a:solidFill>
                  <a:schemeClr val="tx1">
                    <a:lumMod val="75000"/>
                  </a:schemeClr>
                </a:solidFill>
              </a:rPr>
              <a:t> comparison </a:t>
            </a:r>
            <a:r>
              <a:rPr lang="en-US" sz="2700" dirty="0" smtClean="0">
                <a:solidFill>
                  <a:schemeClr val="tx1">
                    <a:lumMod val="75000"/>
                  </a:schemeClr>
                </a:solidFill>
              </a:rPr>
              <a:t> </a:t>
            </a:r>
            <a:r>
              <a:rPr lang="en-US" sz="2700" b="1" dirty="0" smtClean="0">
                <a:solidFill>
                  <a:srgbClr val="7DB862"/>
                </a:solidFill>
              </a:rPr>
              <a:t> </a:t>
            </a:r>
            <a:endParaRPr lang="en-US" sz="2700" b="1" dirty="0">
              <a:solidFill>
                <a:srgbClr val="7DB862"/>
              </a:solidFill>
            </a:endParaRPr>
          </a:p>
          <a:p>
            <a:pPr marL="457200" indent="-457200">
              <a:buFont typeface="Wingdings 3" panose="05040102010807070707" pitchFamily="18" charset="2"/>
              <a:buChar char="}"/>
            </a:pPr>
            <a:r>
              <a:rPr lang="en-US" sz="2700" dirty="0" smtClean="0">
                <a:solidFill>
                  <a:schemeClr val="tx1">
                    <a:lumMod val="75000"/>
                  </a:schemeClr>
                </a:solidFill>
              </a:rPr>
              <a:t>Landsat is </a:t>
            </a:r>
            <a:r>
              <a:rPr lang="en-US" sz="2700" b="1" dirty="0" smtClean="0">
                <a:solidFill>
                  <a:srgbClr val="7DB862"/>
                </a:solidFill>
              </a:rPr>
              <a:t>not </a:t>
            </a:r>
            <a:r>
              <a:rPr lang="en-US" sz="2700" b="1" dirty="0">
                <a:solidFill>
                  <a:srgbClr val="7DB862"/>
                </a:solidFill>
              </a:rPr>
              <a:t>suitable </a:t>
            </a:r>
            <a:r>
              <a:rPr lang="en-US" sz="2700" dirty="0">
                <a:solidFill>
                  <a:schemeClr val="tx1">
                    <a:lumMod val="75000"/>
                  </a:schemeClr>
                </a:solidFill>
              </a:rPr>
              <a:t>for characterizing water-stressed crops due to high density of coniferous vegetation</a:t>
            </a:r>
          </a:p>
          <a:p>
            <a:pPr marL="914400" lvl="1" indent="-457200">
              <a:buFont typeface="Wingdings 3" panose="05040102010807070707" pitchFamily="18" charset="2"/>
              <a:buChar char="}"/>
            </a:pPr>
            <a:r>
              <a:rPr lang="en-US" sz="2700" dirty="0">
                <a:solidFill>
                  <a:schemeClr val="tx1">
                    <a:lumMod val="75000"/>
                  </a:schemeClr>
                </a:solidFill>
              </a:rPr>
              <a:t>30 m spatial resolution is </a:t>
            </a:r>
            <a:r>
              <a:rPr lang="en-US" sz="2700" b="1" dirty="0">
                <a:solidFill>
                  <a:srgbClr val="7DB862"/>
                </a:solidFill>
              </a:rPr>
              <a:t>too </a:t>
            </a:r>
            <a:r>
              <a:rPr lang="en-US" sz="2700" b="1" dirty="0" smtClean="0">
                <a:solidFill>
                  <a:srgbClr val="7DB862"/>
                </a:solidFill>
              </a:rPr>
              <a:t>coarse</a:t>
            </a:r>
            <a:endParaRPr lang="en-US" sz="2700" b="1" dirty="0">
              <a:solidFill>
                <a:srgbClr val="7DB862"/>
              </a:solidFill>
            </a:endParaRPr>
          </a:p>
          <a:p>
            <a:pPr marL="914400" lvl="1" indent="-457200">
              <a:buFont typeface="Wingdings 3" panose="05040102010807070707" pitchFamily="18" charset="2"/>
              <a:buChar char="}"/>
            </a:pPr>
            <a:r>
              <a:rPr lang="en-US" sz="2700" dirty="0">
                <a:solidFill>
                  <a:schemeClr val="tx1">
                    <a:lumMod val="75000"/>
                  </a:schemeClr>
                </a:solidFill>
              </a:rPr>
              <a:t>16 day temporal resolution only </a:t>
            </a:r>
            <a:r>
              <a:rPr lang="en-US" sz="2700" b="1" dirty="0">
                <a:solidFill>
                  <a:srgbClr val="7DB862"/>
                </a:solidFill>
              </a:rPr>
              <a:t>not suitable for flash droughts</a:t>
            </a:r>
          </a:p>
          <a:p>
            <a:pPr marL="457200" lvl="0" indent="-457200">
              <a:buFont typeface="Wingdings 3" panose="05040102010807070707" pitchFamily="18" charset="2"/>
              <a:buChar char="}"/>
            </a:pPr>
            <a:r>
              <a:rPr lang="en-US" sz="2700" dirty="0" smtClean="0">
                <a:solidFill>
                  <a:schemeClr val="tx1">
                    <a:lumMod val="75000"/>
                  </a:schemeClr>
                </a:solidFill>
              </a:rPr>
              <a:t>Observed </a:t>
            </a:r>
            <a:r>
              <a:rPr lang="en-US" sz="2700" b="1" dirty="0" smtClean="0">
                <a:solidFill>
                  <a:srgbClr val="7DB862"/>
                </a:solidFill>
              </a:rPr>
              <a:t>similar trends </a:t>
            </a:r>
            <a:r>
              <a:rPr lang="en-US" sz="2700" dirty="0" smtClean="0">
                <a:solidFill>
                  <a:schemeClr val="tx1">
                    <a:lumMod val="75000"/>
                  </a:schemeClr>
                </a:solidFill>
              </a:rPr>
              <a:t>in indices and </a:t>
            </a:r>
            <a:r>
              <a:rPr lang="en-US" sz="2700" dirty="0" err="1" smtClean="0">
                <a:solidFill>
                  <a:schemeClr val="tx1">
                    <a:lumMod val="75000"/>
                  </a:schemeClr>
                </a:solidFill>
              </a:rPr>
              <a:t>GriDSSAT</a:t>
            </a:r>
            <a:r>
              <a:rPr lang="en-US" sz="2700" dirty="0" smtClean="0">
                <a:solidFill>
                  <a:schemeClr val="tx1">
                    <a:lumMod val="75000"/>
                  </a:schemeClr>
                </a:solidFill>
              </a:rPr>
              <a:t> </a:t>
            </a:r>
            <a:r>
              <a:rPr lang="en-US" sz="2700" dirty="0">
                <a:solidFill>
                  <a:schemeClr val="tx1">
                    <a:lumMod val="75000"/>
                  </a:schemeClr>
                </a:solidFill>
              </a:rPr>
              <a:t>crop </a:t>
            </a:r>
            <a:r>
              <a:rPr lang="en-US" sz="2700" dirty="0" smtClean="0">
                <a:solidFill>
                  <a:schemeClr val="tx1">
                    <a:lumMod val="75000"/>
                  </a:schemeClr>
                </a:solidFill>
              </a:rPr>
              <a:t>model, however, unable to quantify</a:t>
            </a:r>
            <a:endParaRPr lang="en-US" sz="2700" dirty="0">
              <a:solidFill>
                <a:schemeClr val="tx1">
                  <a:lumMod val="75000"/>
                </a:schemeClr>
              </a:solidFill>
            </a:endParaRPr>
          </a:p>
        </p:txBody>
      </p:sp>
      <p:grpSp>
        <p:nvGrpSpPr>
          <p:cNvPr id="41" name="Group 40"/>
          <p:cNvGrpSpPr/>
          <p:nvPr/>
        </p:nvGrpSpPr>
        <p:grpSpPr>
          <a:xfrm>
            <a:off x="13638313" y="17058709"/>
            <a:ext cx="2778325" cy="2234966"/>
            <a:chOff x="13534110" y="15348500"/>
            <a:chExt cx="2778325" cy="2234966"/>
          </a:xfrm>
        </p:grpSpPr>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34110" y="15348500"/>
              <a:ext cx="2139497" cy="1748608"/>
            </a:xfrm>
            <a:prstGeom prst="rect">
              <a:avLst/>
            </a:prstGeom>
          </p:spPr>
        </p:pic>
        <p:sp>
          <p:nvSpPr>
            <p:cNvPr id="94" name="Rectangle 93"/>
            <p:cNvSpPr/>
            <p:nvPr/>
          </p:nvSpPr>
          <p:spPr>
            <a:xfrm>
              <a:off x="13534110" y="16998691"/>
              <a:ext cx="2778325" cy="584775"/>
            </a:xfrm>
            <a:prstGeom prst="rect">
              <a:avLst/>
            </a:prstGeom>
          </p:spPr>
          <p:txBody>
            <a:bodyPr wrap="none">
              <a:spAutoFit/>
            </a:bodyPr>
            <a:lstStyle/>
            <a:p>
              <a:pPr lvl="0"/>
              <a:r>
                <a:rPr lang="en-US" sz="3200" dirty="0">
                  <a:solidFill>
                    <a:srgbClr val="767171">
                      <a:lumMod val="75000"/>
                    </a:srgbClr>
                  </a:solidFill>
                </a:rPr>
                <a:t>Landsat </a:t>
              </a:r>
              <a:r>
                <a:rPr lang="en-US" sz="3200" dirty="0" smtClean="0">
                  <a:solidFill>
                    <a:srgbClr val="767171">
                      <a:lumMod val="75000"/>
                    </a:srgbClr>
                  </a:solidFill>
                </a:rPr>
                <a:t>8 (OLI)</a:t>
              </a:r>
              <a:endParaRPr lang="en-US" sz="3200" dirty="0">
                <a:solidFill>
                  <a:srgbClr val="767171">
                    <a:lumMod val="75000"/>
                  </a:srgbClr>
                </a:solidFill>
              </a:endParaRPr>
            </a:p>
          </p:txBody>
        </p:sp>
      </p:grpSp>
      <p:grpSp>
        <p:nvGrpSpPr>
          <p:cNvPr id="68" name="Group 67"/>
          <p:cNvGrpSpPr/>
          <p:nvPr/>
        </p:nvGrpSpPr>
        <p:grpSpPr>
          <a:xfrm>
            <a:off x="20180228" y="16941141"/>
            <a:ext cx="2776722" cy="2441323"/>
            <a:chOff x="20180228" y="17667967"/>
            <a:chExt cx="2776722" cy="2441323"/>
          </a:xfrm>
        </p:grpSpPr>
        <p:pic>
          <p:nvPicPr>
            <p:cNvPr id="67" name="Picture 3"/>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388738" y="17667967"/>
              <a:ext cx="2568212" cy="191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 name="Rectangle 118"/>
            <p:cNvSpPr/>
            <p:nvPr/>
          </p:nvSpPr>
          <p:spPr>
            <a:xfrm>
              <a:off x="20180228" y="19524515"/>
              <a:ext cx="2776722" cy="584775"/>
            </a:xfrm>
            <a:prstGeom prst="rect">
              <a:avLst/>
            </a:prstGeom>
          </p:spPr>
          <p:txBody>
            <a:bodyPr wrap="none">
              <a:spAutoFit/>
            </a:bodyPr>
            <a:lstStyle/>
            <a:p>
              <a:pPr lvl="0"/>
              <a:r>
                <a:rPr lang="en-US" sz="3200" dirty="0" smtClean="0">
                  <a:solidFill>
                    <a:srgbClr val="767171">
                      <a:lumMod val="75000"/>
                    </a:srgbClr>
                  </a:solidFill>
                </a:rPr>
                <a:t>Sentinel 2 (MSI)</a:t>
              </a:r>
              <a:endParaRPr lang="en-US" sz="3200" dirty="0">
                <a:solidFill>
                  <a:srgbClr val="767171">
                    <a:lumMod val="75000"/>
                  </a:srgbClr>
                </a:solidFill>
              </a:endParaRPr>
            </a:p>
          </p:txBody>
        </p:sp>
      </p:grpSp>
      <p:pic>
        <p:nvPicPr>
          <p:cNvPr id="9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0229" y="13997314"/>
            <a:ext cx="1526330" cy="104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 name="Group 87"/>
          <p:cNvGrpSpPr/>
          <p:nvPr/>
        </p:nvGrpSpPr>
        <p:grpSpPr>
          <a:xfrm>
            <a:off x="9601106" y="19966894"/>
            <a:ext cx="14930203" cy="4899162"/>
            <a:chOff x="11662728" y="20797029"/>
            <a:chExt cx="13705199" cy="4516971"/>
          </a:xfrm>
        </p:grpSpPr>
        <p:grpSp>
          <p:nvGrpSpPr>
            <p:cNvPr id="103" name="Group 102"/>
            <p:cNvGrpSpPr/>
            <p:nvPr/>
          </p:nvGrpSpPr>
          <p:grpSpPr>
            <a:xfrm>
              <a:off x="15154652" y="20889355"/>
              <a:ext cx="6264144" cy="3898081"/>
              <a:chOff x="-507050" y="1282243"/>
              <a:chExt cx="4293054" cy="3219791"/>
            </a:xfrm>
          </p:grpSpPr>
          <p:pic>
            <p:nvPicPr>
              <p:cNvPr id="137" name="Picture 13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050" y="1282243"/>
                <a:ext cx="4293054" cy="3219791"/>
              </a:xfrm>
              <a:prstGeom prst="rect">
                <a:avLst/>
              </a:prstGeom>
              <a:effectLst>
                <a:outerShdw blurRad="63500" sx="102000" sy="102000" algn="ctr" rotWithShape="0">
                  <a:prstClr val="black">
                    <a:alpha val="40000"/>
                  </a:prstClr>
                </a:outerShdw>
              </a:effectLst>
              <a:scene3d>
                <a:camera prst="perspectiveHeroicExtremeLeftFacing"/>
                <a:lightRig rig="threePt" dir="t"/>
              </a:scene3d>
            </p:spPr>
          </p:pic>
          <p:sp>
            <p:nvSpPr>
              <p:cNvPr id="138" name="TextBox 137"/>
              <p:cNvSpPr txBox="1"/>
              <p:nvPr/>
            </p:nvSpPr>
            <p:spPr>
              <a:xfrm>
                <a:off x="1600200" y="1869717"/>
                <a:ext cx="1871955" cy="355910"/>
              </a:xfrm>
              <a:prstGeom prst="rect">
                <a:avLst/>
              </a:prstGeom>
              <a:noFill/>
            </p:spPr>
            <p:txBody>
              <a:bodyPr wrap="square" rtlCol="0">
                <a:spAutoFit/>
              </a:bodyPr>
              <a:lstStyle/>
              <a:p>
                <a:r>
                  <a:rPr lang="en-US" sz="2200" b="1" dirty="0" smtClean="0">
                    <a:solidFill>
                      <a:schemeClr val="tx1">
                        <a:lumMod val="75000"/>
                      </a:schemeClr>
                    </a:solidFill>
                  </a:rPr>
                  <a:t>NDVI</a:t>
                </a:r>
                <a:endParaRPr lang="en-US" sz="2200" b="1" dirty="0">
                  <a:solidFill>
                    <a:schemeClr val="tx1">
                      <a:lumMod val="75000"/>
                    </a:schemeClr>
                  </a:solidFill>
                </a:endParaRPr>
              </a:p>
            </p:txBody>
          </p:sp>
        </p:grpSp>
        <p:grpSp>
          <p:nvGrpSpPr>
            <p:cNvPr id="104" name="Group 103"/>
            <p:cNvGrpSpPr/>
            <p:nvPr/>
          </p:nvGrpSpPr>
          <p:grpSpPr>
            <a:xfrm>
              <a:off x="18997918" y="20797029"/>
              <a:ext cx="6370009" cy="3963960"/>
              <a:chOff x="4648200" y="4114800"/>
              <a:chExt cx="4365607" cy="3274206"/>
            </a:xfrm>
          </p:grpSpPr>
          <p:pic>
            <p:nvPicPr>
              <p:cNvPr id="135" name="Picture 134"/>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4114800"/>
                <a:ext cx="4365607" cy="3274206"/>
              </a:xfrm>
              <a:prstGeom prst="rect">
                <a:avLst/>
              </a:prstGeom>
              <a:effectLst>
                <a:outerShdw blurRad="63500" sx="102000" sy="102000" algn="ctr" rotWithShape="0">
                  <a:prstClr val="black">
                    <a:alpha val="40000"/>
                  </a:prstClr>
                </a:outerShdw>
              </a:effectLst>
              <a:scene3d>
                <a:camera prst="perspectiveHeroicExtremeLeftFacing"/>
                <a:lightRig rig="threePt" dir="t"/>
              </a:scene3d>
            </p:spPr>
          </p:pic>
          <p:sp>
            <p:nvSpPr>
              <p:cNvPr id="136" name="TextBox 135"/>
              <p:cNvSpPr txBox="1"/>
              <p:nvPr/>
            </p:nvSpPr>
            <p:spPr>
              <a:xfrm>
                <a:off x="6705600" y="4724399"/>
                <a:ext cx="1871955" cy="355910"/>
              </a:xfrm>
              <a:prstGeom prst="rect">
                <a:avLst/>
              </a:prstGeom>
              <a:noFill/>
            </p:spPr>
            <p:txBody>
              <a:bodyPr wrap="square" rtlCol="0">
                <a:spAutoFit/>
              </a:bodyPr>
              <a:lstStyle/>
              <a:p>
                <a:r>
                  <a:rPr lang="en-US" sz="2200" b="1" dirty="0" smtClean="0">
                    <a:solidFill>
                      <a:schemeClr val="tx1">
                        <a:lumMod val="75000"/>
                      </a:schemeClr>
                    </a:solidFill>
                  </a:rPr>
                  <a:t>NDWI</a:t>
                </a:r>
                <a:endParaRPr lang="en-US" sz="2200" b="1" dirty="0">
                  <a:solidFill>
                    <a:schemeClr val="tx1">
                      <a:lumMod val="75000"/>
                    </a:schemeClr>
                  </a:solidFill>
                </a:endParaRPr>
              </a:p>
            </p:txBody>
          </p:sp>
        </p:grpSp>
        <p:grpSp>
          <p:nvGrpSpPr>
            <p:cNvPr id="105" name="Group 104"/>
            <p:cNvGrpSpPr/>
            <p:nvPr/>
          </p:nvGrpSpPr>
          <p:grpSpPr>
            <a:xfrm>
              <a:off x="11662728" y="20797029"/>
              <a:ext cx="6038709" cy="3757796"/>
              <a:chOff x="1254037" y="617962"/>
              <a:chExt cx="4138555" cy="3103916"/>
            </a:xfrm>
          </p:grpSpPr>
          <p:pic>
            <p:nvPicPr>
              <p:cNvPr id="132" name="Picture 131"/>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4037" y="617962"/>
                <a:ext cx="4138555" cy="3103916"/>
              </a:xfrm>
              <a:prstGeom prst="rect">
                <a:avLst/>
              </a:prstGeom>
              <a:effectLst>
                <a:outerShdw blurRad="63500" sx="102000" sy="102000" algn="ctr" rotWithShape="0">
                  <a:prstClr val="black">
                    <a:alpha val="40000"/>
                  </a:prstClr>
                </a:outerShdw>
              </a:effectLst>
              <a:scene3d>
                <a:camera prst="perspectiveHeroicExtremeLeftFacing"/>
                <a:lightRig rig="threePt" dir="t"/>
              </a:scene3d>
            </p:spPr>
          </p:pic>
          <p:sp>
            <p:nvSpPr>
              <p:cNvPr id="133" name="TextBox 132"/>
              <p:cNvSpPr txBox="1"/>
              <p:nvPr/>
            </p:nvSpPr>
            <p:spPr>
              <a:xfrm>
                <a:off x="3305511" y="1151362"/>
                <a:ext cx="1871955" cy="355910"/>
              </a:xfrm>
              <a:prstGeom prst="rect">
                <a:avLst/>
              </a:prstGeom>
              <a:noFill/>
            </p:spPr>
            <p:txBody>
              <a:bodyPr wrap="square" rtlCol="0">
                <a:spAutoFit/>
              </a:bodyPr>
              <a:lstStyle/>
              <a:p>
                <a:r>
                  <a:rPr lang="en-US" sz="2200" b="1" dirty="0" smtClean="0">
                    <a:solidFill>
                      <a:schemeClr val="tx1">
                        <a:lumMod val="75000"/>
                      </a:schemeClr>
                    </a:solidFill>
                  </a:rPr>
                  <a:t>GNDVI</a:t>
                </a:r>
                <a:endParaRPr lang="en-US" sz="2200" b="1" dirty="0">
                  <a:solidFill>
                    <a:schemeClr val="tx1">
                      <a:lumMod val="75000"/>
                    </a:schemeClr>
                  </a:solidFill>
                </a:endParaRPr>
              </a:p>
            </p:txBody>
          </p:sp>
        </p:grpSp>
        <p:sp>
          <p:nvSpPr>
            <p:cNvPr id="106" name="TextBox 105"/>
            <p:cNvSpPr txBox="1"/>
            <p:nvPr/>
          </p:nvSpPr>
          <p:spPr>
            <a:xfrm>
              <a:off x="18382139" y="24845786"/>
              <a:ext cx="4574812" cy="468214"/>
            </a:xfrm>
            <a:prstGeom prst="rect">
              <a:avLst/>
            </a:prstGeom>
            <a:noFill/>
          </p:spPr>
          <p:txBody>
            <a:bodyPr wrap="square" rtlCol="0">
              <a:spAutoFit/>
            </a:bodyPr>
            <a:lstStyle/>
            <a:p>
              <a:r>
                <a:rPr lang="en-US" sz="2700" b="1" dirty="0" smtClean="0">
                  <a:solidFill>
                    <a:schemeClr val="tx1">
                      <a:lumMod val="75000"/>
                    </a:schemeClr>
                  </a:solidFill>
                </a:rPr>
                <a:t>April 2016 </a:t>
              </a:r>
              <a:endParaRPr lang="en-US" sz="2700" b="1" dirty="0">
                <a:solidFill>
                  <a:schemeClr val="tx1">
                    <a:lumMod val="75000"/>
                  </a:schemeClr>
                </a:solidFill>
              </a:endParaRPr>
            </a:p>
          </p:txBody>
        </p:sp>
        <p:pic>
          <p:nvPicPr>
            <p:cNvPr id="120" name="Picture 119"/>
            <p:cNvPicPr/>
            <p:nvPr/>
          </p:nvPicPr>
          <p:blipFill>
            <a:blip r:embed="rId16">
              <a:extLst>
                <a:ext uri="{28A0092B-C50C-407E-A947-70E740481C1C}">
                  <a14:useLocalDpi xmlns:a14="http://schemas.microsoft.com/office/drawing/2010/main" val="0"/>
                </a:ext>
              </a:extLst>
            </a:blip>
            <a:srcRect/>
            <a:stretch>
              <a:fillRect/>
            </a:stretch>
          </p:blipFill>
          <p:spPr bwMode="auto">
            <a:xfrm>
              <a:off x="19876690" y="23611244"/>
              <a:ext cx="563245" cy="782955"/>
            </a:xfrm>
            <a:prstGeom prst="rect">
              <a:avLst/>
            </a:prstGeom>
            <a:noFill/>
            <a:ln>
              <a:noFill/>
            </a:ln>
          </p:spPr>
        </p:pic>
        <p:pic>
          <p:nvPicPr>
            <p:cNvPr id="129" name="Picture 128"/>
            <p:cNvPicPr/>
            <p:nvPr/>
          </p:nvPicPr>
          <p:blipFill>
            <a:blip r:embed="rId17">
              <a:extLst>
                <a:ext uri="{28A0092B-C50C-407E-A947-70E740481C1C}">
                  <a14:useLocalDpi xmlns:a14="http://schemas.microsoft.com/office/drawing/2010/main" val="0"/>
                </a:ext>
              </a:extLst>
            </a:blip>
            <a:srcRect/>
            <a:stretch>
              <a:fillRect/>
            </a:stretch>
          </p:blipFill>
          <p:spPr bwMode="auto">
            <a:xfrm>
              <a:off x="16135015" y="23611243"/>
              <a:ext cx="563245" cy="782955"/>
            </a:xfrm>
            <a:prstGeom prst="rect">
              <a:avLst/>
            </a:prstGeom>
            <a:noFill/>
            <a:ln>
              <a:noFill/>
            </a:ln>
          </p:spPr>
        </p:pic>
        <p:pic>
          <p:nvPicPr>
            <p:cNvPr id="131" name="Picture 130"/>
            <p:cNvPicPr/>
            <p:nvPr/>
          </p:nvPicPr>
          <p:blipFill>
            <a:blip r:embed="rId18">
              <a:extLst>
                <a:ext uri="{28A0092B-C50C-407E-A947-70E740481C1C}">
                  <a14:useLocalDpi xmlns:a14="http://schemas.microsoft.com/office/drawing/2010/main" val="0"/>
                </a:ext>
              </a:extLst>
            </a:blip>
            <a:srcRect/>
            <a:stretch>
              <a:fillRect/>
            </a:stretch>
          </p:blipFill>
          <p:spPr bwMode="auto">
            <a:xfrm>
              <a:off x="23822875" y="23611244"/>
              <a:ext cx="563245" cy="782955"/>
            </a:xfrm>
            <a:prstGeom prst="rect">
              <a:avLst/>
            </a:prstGeom>
            <a:noFill/>
            <a:ln>
              <a:noFill/>
            </a:ln>
          </p:spPr>
        </p:pic>
      </p:grpSp>
      <p:graphicFrame>
        <p:nvGraphicFramePr>
          <p:cNvPr id="170" name="Table 169"/>
          <p:cNvGraphicFramePr>
            <a:graphicFrameLocks noGrp="1"/>
          </p:cNvGraphicFramePr>
          <p:nvPr>
            <p:extLst>
              <p:ext uri="{D42A27DB-BD31-4B8C-83A1-F6EECF244321}">
                <p14:modId xmlns:p14="http://schemas.microsoft.com/office/powerpoint/2010/main" val="1934297776"/>
              </p:ext>
            </p:extLst>
          </p:nvPr>
        </p:nvGraphicFramePr>
        <p:xfrm>
          <a:off x="11903243" y="24958714"/>
          <a:ext cx="11853561" cy="4953847"/>
        </p:xfrm>
        <a:graphic>
          <a:graphicData uri="http://schemas.openxmlformats.org/drawingml/2006/table">
            <a:tbl>
              <a:tblPr>
                <a:effectLst>
                  <a:outerShdw blurRad="50800" dist="38100" dir="18900000" algn="bl" rotWithShape="0">
                    <a:prstClr val="black">
                      <a:alpha val="40000"/>
                    </a:prstClr>
                  </a:outerShdw>
                </a:effectLst>
                <a:tableStyleId>{073A0DAA-6AF3-43AB-8588-CEC1D06C72B9}</a:tableStyleId>
              </a:tblPr>
              <a:tblGrid>
                <a:gridCol w="2373815"/>
                <a:gridCol w="2696826"/>
                <a:gridCol w="1323895"/>
                <a:gridCol w="1356587"/>
                <a:gridCol w="1487338"/>
                <a:gridCol w="1307550"/>
                <a:gridCol w="1307550"/>
              </a:tblGrid>
              <a:tr h="697831">
                <a:tc gridSpan="7">
                  <a:txBody>
                    <a:bodyPr/>
                    <a:lstStyle/>
                    <a:p>
                      <a:pPr algn="ctr" fontAlgn="b"/>
                      <a:r>
                        <a:rPr lang="en-US" sz="2700" b="1" i="0" u="none" strike="noStrike" dirty="0" smtClean="0">
                          <a:solidFill>
                            <a:schemeClr val="tx1">
                              <a:lumMod val="75000"/>
                            </a:schemeClr>
                          </a:solidFill>
                          <a:effectLst/>
                          <a:latin typeface="+mn-lt"/>
                        </a:rPr>
                        <a:t>Remote</a:t>
                      </a:r>
                      <a:r>
                        <a:rPr lang="en-US" sz="2700" b="1" i="0" u="none" strike="noStrike" baseline="0" dirty="0" smtClean="0">
                          <a:solidFill>
                            <a:schemeClr val="tx1">
                              <a:lumMod val="75000"/>
                            </a:schemeClr>
                          </a:solidFill>
                          <a:effectLst/>
                          <a:latin typeface="+mn-lt"/>
                        </a:rPr>
                        <a:t> Sensing Indices Compared to </a:t>
                      </a:r>
                      <a:r>
                        <a:rPr lang="en-US" sz="2700" b="1" i="0" u="none" strike="noStrike" baseline="0" dirty="0" err="1" smtClean="0">
                          <a:solidFill>
                            <a:schemeClr val="tx1">
                              <a:lumMod val="75000"/>
                            </a:schemeClr>
                          </a:solidFill>
                          <a:effectLst/>
                          <a:latin typeface="+mn-lt"/>
                        </a:rPr>
                        <a:t>GriDSSAT</a:t>
                      </a:r>
                      <a:r>
                        <a:rPr lang="en-US" sz="2700" b="1" i="0" u="none" strike="noStrike" baseline="0" dirty="0" smtClean="0">
                          <a:solidFill>
                            <a:schemeClr val="tx1">
                              <a:lumMod val="75000"/>
                            </a:schemeClr>
                          </a:solidFill>
                          <a:effectLst/>
                          <a:latin typeface="+mn-lt"/>
                        </a:rPr>
                        <a:t>, 2016</a:t>
                      </a:r>
                      <a:endParaRPr lang="en-US" sz="2700" b="1"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2200" b="1" i="0" u="none" strike="noStrike" dirty="0">
                        <a:solidFill>
                          <a:schemeClr val="tx1">
                            <a:lumMod val="50000"/>
                            <a:lumOff val="50000"/>
                          </a:schemeClr>
                        </a:solidFill>
                        <a:effectLst/>
                        <a:latin typeface="+mj-lt"/>
                      </a:endParaRPr>
                    </a:p>
                  </a:txBody>
                  <a:tcPr marL="9525" marR="9525" marT="9525" marB="0" anchor="ctr">
                    <a:solidFill>
                      <a:srgbClr val="E7E7E7">
                        <a:alpha val="87843"/>
                      </a:srgbClr>
                    </a:solidFill>
                  </a:tcPr>
                </a:tc>
                <a:tc hMerge="1">
                  <a:txBody>
                    <a:bodyPr/>
                    <a:lstStyle/>
                    <a:p>
                      <a:endParaRPr lang="en-US"/>
                    </a:p>
                  </a:txBody>
                  <a:tcPr/>
                </a:tc>
                <a:tc hMerge="1">
                  <a:txBody>
                    <a:bodyPr/>
                    <a:lstStyle/>
                    <a:p>
                      <a:pPr algn="l" fontAlgn="b"/>
                      <a:endParaRPr lang="en-US" sz="2200" b="1" i="0" u="none" strike="noStrike" dirty="0">
                        <a:solidFill>
                          <a:schemeClr val="tx1">
                            <a:lumMod val="50000"/>
                            <a:lumOff val="50000"/>
                          </a:schemeClr>
                        </a:solidFill>
                        <a:effectLst/>
                        <a:latin typeface="Arial"/>
                      </a:endParaRPr>
                    </a:p>
                  </a:txBody>
                  <a:tcPr marL="9525" marR="9525" marT="9525" marB="0" anchor="ctr">
                    <a:solidFill>
                      <a:srgbClr val="E7E7E7">
                        <a:alpha val="87843"/>
                      </a:srgbClr>
                    </a:solidFill>
                  </a:tcPr>
                </a:tc>
                <a:tc hMerge="1">
                  <a:txBody>
                    <a:bodyPr/>
                    <a:lstStyle/>
                    <a:p>
                      <a:pPr algn="l" fontAlgn="b"/>
                      <a:endParaRPr lang="en-US" sz="2200" b="1" i="0" u="none" strike="noStrike" dirty="0">
                        <a:solidFill>
                          <a:schemeClr val="tx1">
                            <a:lumMod val="50000"/>
                            <a:lumOff val="50000"/>
                          </a:schemeClr>
                        </a:solidFill>
                        <a:effectLst/>
                        <a:latin typeface="Arial"/>
                      </a:endParaRPr>
                    </a:p>
                  </a:txBody>
                  <a:tcPr marL="9525" marR="9525" marT="9525" marB="0" anchor="ctr">
                    <a:solidFill>
                      <a:srgbClr val="E7E7E7">
                        <a:alpha val="87843"/>
                      </a:srgbClr>
                    </a:solidFill>
                  </a:tcPr>
                </a:tc>
                <a:tc hMerge="1">
                  <a:txBody>
                    <a:bodyPr/>
                    <a:lstStyle/>
                    <a:p>
                      <a:pPr algn="l" fontAlgn="b"/>
                      <a:endParaRPr lang="en-US" sz="2200" b="1" i="0" u="none" strike="noStrike" dirty="0">
                        <a:solidFill>
                          <a:schemeClr val="tx1">
                            <a:lumMod val="50000"/>
                            <a:lumOff val="50000"/>
                          </a:schemeClr>
                        </a:solidFill>
                        <a:effectLst/>
                        <a:latin typeface="Arial"/>
                      </a:endParaRPr>
                    </a:p>
                  </a:txBody>
                  <a:tcPr marL="9525" marR="9525" marT="9525" marB="0" anchor="ctr">
                    <a:solidFill>
                      <a:srgbClr val="E7E7E7">
                        <a:alpha val="87843"/>
                      </a:srgbClr>
                    </a:solidFill>
                  </a:tcPr>
                </a:tc>
                <a:tc hMerge="1">
                  <a:txBody>
                    <a:bodyPr/>
                    <a:lstStyle/>
                    <a:p>
                      <a:pPr algn="l" fontAlgn="b"/>
                      <a:endParaRPr lang="en-US" sz="2200" b="1" i="0" u="none" strike="noStrike" dirty="0">
                        <a:solidFill>
                          <a:schemeClr val="tx1">
                            <a:lumMod val="50000"/>
                            <a:lumOff val="50000"/>
                          </a:schemeClr>
                        </a:solidFill>
                        <a:effectLst/>
                        <a:latin typeface="Arial"/>
                      </a:endParaRPr>
                    </a:p>
                  </a:txBody>
                  <a:tcPr marL="9525" marR="9525" marT="9525" marB="0" anchor="ctr">
                    <a:solidFill>
                      <a:srgbClr val="E7E7E7">
                        <a:alpha val="87843"/>
                      </a:srgbClr>
                    </a:solidFill>
                  </a:tcPr>
                </a:tc>
              </a:tr>
              <a:tr h="872827">
                <a:tc>
                  <a:txBody>
                    <a:bodyPr/>
                    <a:lstStyle/>
                    <a:p>
                      <a:pPr algn="ctr" fontAlgn="b"/>
                      <a:r>
                        <a:rPr lang="en-US" sz="2700" b="0" u="none" strike="noStrike" dirty="0">
                          <a:solidFill>
                            <a:schemeClr val="tx1">
                              <a:lumMod val="75000"/>
                            </a:schemeClr>
                          </a:solidFill>
                          <a:effectLst/>
                          <a:latin typeface="+mn-lt"/>
                        </a:rPr>
                        <a:t>Date</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Proxy</a:t>
                      </a:r>
                      <a:r>
                        <a:rPr lang="en-US" sz="2700" b="0" i="0" u="none" strike="noStrike" baseline="0" dirty="0" smtClean="0">
                          <a:solidFill>
                            <a:schemeClr val="tx1">
                              <a:lumMod val="75000"/>
                            </a:schemeClr>
                          </a:solidFill>
                          <a:effectLst/>
                          <a:latin typeface="+mn-lt"/>
                        </a:rPr>
                        <a:t> Month</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GNDVI</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NDVI</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NDWI</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a:solidFill>
                            <a:schemeClr val="tx1">
                              <a:lumMod val="75000"/>
                            </a:schemeClr>
                          </a:solidFill>
                          <a:effectLst/>
                          <a:latin typeface="+mn-lt"/>
                        </a:rPr>
                        <a:t>WSGI</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USDM</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9534">
                <a:tc>
                  <a:txBody>
                    <a:bodyPr/>
                    <a:lstStyle/>
                    <a:p>
                      <a:pPr algn="ctr" fontAlgn="b"/>
                      <a:r>
                        <a:rPr lang="en-US" sz="2700" b="0" u="none" strike="noStrike" dirty="0" smtClean="0">
                          <a:solidFill>
                            <a:schemeClr val="tx1">
                              <a:lumMod val="75000"/>
                            </a:schemeClr>
                          </a:solidFill>
                          <a:effectLst/>
                          <a:latin typeface="+mn-lt"/>
                        </a:rPr>
                        <a:t>7-Apr</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APR 2016</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0.359</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0.364</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0.153</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a:solidFill>
                            <a:schemeClr val="tx1">
                              <a:lumMod val="75000"/>
                            </a:schemeClr>
                          </a:solidFill>
                          <a:effectLst/>
                          <a:latin typeface="+mn-lt"/>
                        </a:rPr>
                        <a:t>0</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0</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5069">
                <a:tc>
                  <a:txBody>
                    <a:bodyPr/>
                    <a:lstStyle/>
                    <a:p>
                      <a:pPr algn="ctr" fontAlgn="b"/>
                      <a:r>
                        <a:rPr lang="en-US" sz="2700" b="0" u="none" strike="noStrike" dirty="0">
                          <a:solidFill>
                            <a:schemeClr val="tx1">
                              <a:lumMod val="75000"/>
                            </a:schemeClr>
                          </a:solidFill>
                          <a:effectLst/>
                          <a:latin typeface="+mn-lt"/>
                        </a:rPr>
                        <a:t>23-Apr</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700" b="0" i="0" u="none" strike="noStrike" dirty="0" smtClean="0">
                          <a:solidFill>
                            <a:schemeClr val="tx1">
                              <a:lumMod val="75000"/>
                            </a:schemeClr>
                          </a:solidFill>
                          <a:effectLst/>
                          <a:latin typeface="+mn-lt"/>
                        </a:rPr>
                        <a:t>MAY </a:t>
                      </a:r>
                      <a:r>
                        <a:rPr lang="en-US" sz="2700" b="0" i="0" u="none" strike="noStrike" kern="1200" dirty="0" smtClean="0">
                          <a:solidFill>
                            <a:schemeClr val="tx1">
                              <a:lumMod val="75000"/>
                            </a:schemeClr>
                          </a:solidFill>
                          <a:effectLst/>
                          <a:latin typeface="+mn-lt"/>
                          <a:ea typeface="+mn-ea"/>
                          <a:cs typeface="+mn-cs"/>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0.359</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0.364</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0.108</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a:solidFill>
                            <a:schemeClr val="tx1">
                              <a:lumMod val="75000"/>
                            </a:schemeClr>
                          </a:solidFill>
                          <a:effectLst/>
                          <a:latin typeface="+mn-lt"/>
                        </a:rPr>
                        <a:t>0</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1</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19052">
                <a:tc>
                  <a:txBody>
                    <a:bodyPr/>
                    <a:lstStyle/>
                    <a:p>
                      <a:pPr algn="ctr" fontAlgn="b"/>
                      <a:r>
                        <a:rPr lang="en-US" sz="2700" b="0" u="none" strike="noStrike" dirty="0">
                          <a:solidFill>
                            <a:schemeClr val="tx1">
                              <a:lumMod val="75000"/>
                            </a:schemeClr>
                          </a:solidFill>
                          <a:effectLst/>
                          <a:latin typeface="+mn-lt"/>
                        </a:rPr>
                        <a:t>10-Jun</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700" b="0" i="0" u="none" strike="noStrike" dirty="0" smtClean="0">
                          <a:solidFill>
                            <a:schemeClr val="tx1">
                              <a:lumMod val="75000"/>
                            </a:schemeClr>
                          </a:solidFill>
                          <a:effectLst/>
                          <a:latin typeface="+mn-lt"/>
                        </a:rPr>
                        <a:t>JUN </a:t>
                      </a:r>
                      <a:r>
                        <a:rPr lang="en-US" sz="2700" b="0" i="0" u="none" strike="noStrike" kern="1200" dirty="0" smtClean="0">
                          <a:solidFill>
                            <a:schemeClr val="tx1">
                              <a:lumMod val="75000"/>
                            </a:schemeClr>
                          </a:solidFill>
                          <a:effectLst/>
                          <a:latin typeface="+mn-lt"/>
                          <a:ea typeface="+mn-ea"/>
                          <a:cs typeface="+mn-cs"/>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0.385</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0.417</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0.132</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0.510</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3</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9534">
                <a:tc>
                  <a:txBody>
                    <a:bodyPr/>
                    <a:lstStyle/>
                    <a:p>
                      <a:pPr algn="ctr" fontAlgn="b"/>
                      <a:r>
                        <a:rPr lang="en-US" sz="2700" b="0" u="none" strike="noStrike" dirty="0">
                          <a:solidFill>
                            <a:schemeClr val="tx1">
                              <a:lumMod val="75000"/>
                            </a:schemeClr>
                          </a:solidFill>
                          <a:effectLst/>
                          <a:latin typeface="+mn-lt"/>
                        </a:rPr>
                        <a:t>26-Jun</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700" b="0" i="0" u="none" strike="noStrike" dirty="0" smtClean="0">
                          <a:solidFill>
                            <a:schemeClr val="tx1">
                              <a:lumMod val="75000"/>
                            </a:schemeClr>
                          </a:solidFill>
                          <a:effectLst/>
                          <a:latin typeface="+mn-lt"/>
                        </a:rPr>
                        <a:t>JUL </a:t>
                      </a:r>
                      <a:r>
                        <a:rPr lang="en-US" sz="2700" b="0" i="0" u="none" strike="noStrike" kern="1200" dirty="0" smtClean="0">
                          <a:solidFill>
                            <a:schemeClr val="tx1">
                              <a:lumMod val="75000"/>
                            </a:schemeClr>
                          </a:solidFill>
                          <a:effectLst/>
                          <a:latin typeface="+mn-lt"/>
                          <a:ea typeface="+mn-ea"/>
                          <a:cs typeface="+mn-cs"/>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0.394</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0.429</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0.178</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u="none" strike="noStrike" dirty="0" smtClean="0">
                          <a:solidFill>
                            <a:schemeClr val="tx1">
                              <a:lumMod val="75000"/>
                            </a:schemeClr>
                          </a:solidFill>
                          <a:effectLst/>
                          <a:latin typeface="+mn-lt"/>
                        </a:rPr>
                        <a:t>0.520</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700" b="0" i="0" u="none" strike="noStrike" dirty="0" smtClean="0">
                          <a:solidFill>
                            <a:schemeClr val="tx1">
                              <a:lumMod val="75000"/>
                            </a:schemeClr>
                          </a:solidFill>
                          <a:effectLst/>
                          <a:latin typeface="+mn-lt"/>
                        </a:rPr>
                        <a:t>4</a:t>
                      </a:r>
                      <a:endParaRPr lang="en-US" sz="2700" b="0" i="0" u="none" strike="noStrike" dirty="0">
                        <a:solidFill>
                          <a:schemeClr val="tx1">
                            <a:lumMod val="7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7"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641128" y="14792831"/>
            <a:ext cx="446236" cy="91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2941</TotalTime>
  <Words>594</Words>
  <Application>Microsoft Office PowerPoint</Application>
  <PresentationFormat>Custom</PresentationFormat>
  <Paragraphs>107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Webdings</vt:lpstr>
      <vt:lpstr>Wingdings 3</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232</cp:revision>
  <dcterms:created xsi:type="dcterms:W3CDTF">2015-06-02T14:58:58Z</dcterms:created>
  <dcterms:modified xsi:type="dcterms:W3CDTF">2017-03-30T18:53:23Z</dcterms:modified>
</cp:coreProperties>
</file>