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4097" autoAdjust="0"/>
  </p:normalViewPr>
  <p:slideViewPr>
    <p:cSldViewPr snapToGrid="0">
      <p:cViewPr varScale="1">
        <p:scale>
          <a:sx n="74" d="100"/>
          <a:sy n="74" d="100"/>
        </p:scale>
        <p:origin x="2472"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a:t>
            </a:r>
            <a:r>
              <a:rPr lang="en-US" baseline="0" dirty="0" err="1" smtClean="0"/>
              <a:t>Satillite</a:t>
            </a:r>
            <a:r>
              <a:rPr lang="en-US" baseline="0" dirty="0" smtClean="0"/>
              <a:t> 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36km resolution, as opposed to 9km 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2/29/2016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a:t>
            </a:r>
            <a:r>
              <a:rPr lang="en-US" sz="1600" dirty="0" err="1" smtClean="0"/>
              <a:t>Hoobchaak</a:t>
            </a:r>
            <a:r>
              <a:rPr lang="en-US" sz="1600" dirty="0" smtClean="0"/>
              <a:t>(Project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3"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10078"/>
            <a:ext cx="9144000" cy="2690844"/>
          </a:xfrm>
        </p:spPr>
      </p:pic>
      <p:sp>
        <p:nvSpPr>
          <p:cNvPr id="12" name="Text Placeholder 11"/>
          <p:cNvSpPr>
            <a:spLocks noGrp="1"/>
          </p:cNvSpPr>
          <p:nvPr>
            <p:ph type="body" sz="quarter" idx="13"/>
          </p:nvPr>
        </p:nvSpPr>
        <p:spPr>
          <a:xfrm>
            <a:off x="6848856" y="2873457"/>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with 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5"/>
            <a:ext cx="7291580" cy="6026745"/>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588106"/>
              </a:xfrm>
              <a:prstGeom prst="rect">
                <a:avLst/>
              </a:prstGeom>
              <a:noFill/>
            </p:spPr>
            <p:txBody>
              <a:bodyPr wrap="square" rtlCol="0">
                <a:spAutoFit/>
              </a:bodyPr>
              <a:lstStyle/>
              <a:p>
                <a:pPr algn="ctr"/>
                <a:r>
                  <a:rPr lang="en-US" sz="1350" b="1" dirty="0">
                    <a:solidFill>
                      <a:srgbClr val="FFFFFF">
                        <a:lumMod val="50000"/>
                      </a:srgb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rgbClr val="FFFFFF">
                        <a:lumMod val="50000"/>
                      </a:srgbClr>
                    </a:solidFill>
                  </a:rPr>
                  <a:t>Relate SMAP and </a:t>
                </a:r>
                <a:r>
                  <a:rPr lang="en-US" sz="1350" b="1" i="1" dirty="0">
                    <a:solidFill>
                      <a:srgbClr val="FFFFFF">
                        <a:lumMod val="50000"/>
                      </a:srgbClr>
                    </a:solidFill>
                  </a:rPr>
                  <a:t>in </a:t>
                </a:r>
                <a:r>
                  <a:rPr lang="en-US" sz="1350" b="1" i="1" dirty="0" smtClean="0">
                    <a:solidFill>
                      <a:srgbClr val="FFFFFF">
                        <a:lumMod val="50000"/>
                      </a:srgbClr>
                    </a:solidFill>
                  </a:rPr>
                  <a:t>situ </a:t>
                </a:r>
                <a:r>
                  <a:rPr lang="en-US" sz="135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779486" y="1783810"/>
              <a:ext cx="2133375" cy="3100927"/>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dirty="0">
                  <a:solidFill>
                    <a:srgbClr val="FFFFFF">
                      <a:lumMod val="50000"/>
                    </a:srgbClr>
                  </a:solidFill>
                </a:rPr>
                <a:t>-Establish Day of Year (DOY)</a:t>
              </a:r>
            </a:p>
            <a:p>
              <a:pPr algn="ctr"/>
              <a:r>
                <a:rPr lang="en-US" sz="1200" dirty="0">
                  <a:solidFill>
                    <a:srgbClr val="FFFFFF">
                      <a:lumMod val="50000"/>
                    </a:srgbClr>
                  </a:solidFill>
                </a:rPr>
                <a:t>-Find average for each DOY using a Pivot Table</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r>
                <a:rPr lang="en-US" sz="1200" b="1" dirty="0" smtClean="0">
                  <a:solidFill>
                    <a:srgbClr val="FFFFFF">
                      <a:lumMod val="50000"/>
                    </a:srgbClr>
                  </a:solidFill>
                </a:rPr>
                <a:t>:</a:t>
              </a:r>
            </a:p>
            <a:p>
              <a:pPr algn="ctr"/>
              <a:r>
                <a:rPr lang="en-US" sz="1200" b="1" dirty="0" smtClean="0">
                  <a:solidFill>
                    <a:srgbClr val="FFFFFF">
                      <a:lumMod val="50000"/>
                    </a:srgbClr>
                  </a:solidFill>
                </a:rPr>
                <a:t>-</a:t>
              </a:r>
              <a:r>
                <a:rPr lang="en-US" sz="1200" dirty="0" smtClean="0">
                  <a:solidFill>
                    <a:srgbClr val="FFFFFF">
                      <a:lumMod val="50000"/>
                    </a:srgbClr>
                  </a:solidFill>
                </a:rPr>
                <a:t>Create semivariograms by season</a:t>
              </a:r>
              <a:endParaRPr lang="en-US" sz="1200" dirty="0">
                <a:solidFill>
                  <a:srgbClr val="FFFFFF">
                    <a:lumMod val="50000"/>
                  </a:srgbClr>
                </a:solidFill>
              </a:endParaRPr>
            </a:p>
            <a:p>
              <a:pPr algn="ctr"/>
              <a:r>
                <a:rPr lang="en-US" sz="1200" dirty="0" smtClean="0">
                  <a:solidFill>
                    <a:srgbClr val="FFFFFF">
                      <a:lumMod val="50000"/>
                    </a:srgbClr>
                  </a:solidFill>
                </a:rPr>
                <a:t>-Ordinary Krig </a:t>
              </a:r>
              <a:r>
                <a:rPr lang="en-US" sz="1200" dirty="0">
                  <a:solidFill>
                    <a:srgbClr val="FFFFFF">
                      <a:lumMod val="50000"/>
                    </a:srgbClr>
                  </a:solidFill>
                </a:rPr>
                <a:t>on a day by day </a:t>
              </a:r>
              <a:r>
                <a:rPr lang="en-US" sz="1200" dirty="0" smtClean="0">
                  <a:solidFill>
                    <a:srgbClr val="FFFFFF">
                      <a:lumMod val="50000"/>
                    </a:srgbClr>
                  </a:solidFill>
                </a:rPr>
                <a:t>basis</a:t>
              </a:r>
              <a:endParaRPr lang="en-US" sz="1200" dirty="0">
                <a:solidFill>
                  <a:srgbClr val="FFFFFF">
                    <a:lumMod val="50000"/>
                  </a:srgb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b="1" dirty="0">
                  <a:solidFill>
                    <a:srgbClr val="FFFFFF">
                      <a:lumMod val="50000"/>
                    </a:srgbClr>
                  </a:solidFill>
                </a:rPr>
                <a:t>-</a:t>
              </a:r>
              <a:r>
                <a:rPr lang="en-US" sz="1200" dirty="0">
                  <a:solidFill>
                    <a:srgbClr val="FFFFFF">
                      <a:lumMod val="50000"/>
                    </a:srgbClr>
                  </a:solidFill>
                </a:rPr>
                <a:t>Create individual file by day</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p>
            <a:p>
              <a:pPr algn="ctr"/>
              <a:r>
                <a:rPr lang="en-US" sz="1200" dirty="0">
                  <a:solidFill>
                    <a:srgbClr val="FFFFFF">
                      <a:lumMod val="50000"/>
                    </a:srgbClr>
                  </a:solidFill>
                </a:rPr>
                <a:t>-Match Raster to point values using </a:t>
              </a:r>
              <a:r>
                <a:rPr lang="en-US" sz="1200" i="1" dirty="0">
                  <a:solidFill>
                    <a:srgbClr val="FFFFFF">
                      <a:lumMod val="50000"/>
                    </a:srgbClr>
                  </a:solidFill>
                </a:rPr>
                <a:t>Extract By Value </a:t>
              </a:r>
              <a:r>
                <a:rPr lang="en-US" sz="1200" dirty="0">
                  <a:solidFill>
                    <a:srgbClr val="FFFFFF">
                      <a:lumMod val="50000"/>
                    </a:srgbClr>
                  </a:solidFill>
                </a:rPr>
                <a:t>in ArcMap</a:t>
              </a:r>
            </a:p>
            <a:p>
              <a:pPr algn="ctr"/>
              <a:endParaRPr lang="en-US" sz="1200" dirty="0">
                <a:solidFill>
                  <a:srgbClr val="FFFFFF">
                    <a:lumMod val="50000"/>
                  </a:srgbClr>
                </a:solidFill>
              </a:endParaRPr>
            </a:p>
            <a:p>
              <a:pPr algn="ctr"/>
              <a:r>
                <a:rPr lang="en-US" sz="1200" b="1" dirty="0">
                  <a:solidFill>
                    <a:srgbClr val="FFFFFF">
                      <a:lumMod val="50000"/>
                    </a:srgbClr>
                  </a:solidFill>
                </a:rPr>
                <a:t>Using Excel:</a:t>
              </a:r>
            </a:p>
            <a:p>
              <a:pPr algn="ctr"/>
              <a:r>
                <a:rPr lang="en-US" sz="1200" dirty="0">
                  <a:solidFill>
                    <a:srgbClr val="FFFFFF">
                      <a:lumMod val="50000"/>
                    </a:srgbClr>
                  </a:solidFill>
                </a:rPr>
                <a:t>-Create one table with SMAP and Reference Data</a:t>
              </a:r>
            </a:p>
            <a:p>
              <a:pPr algn="ctr"/>
              <a:r>
                <a:rPr lang="en-US" sz="1200" dirty="0">
                  <a:solidFill>
                    <a:srgbClr val="FFFFFF">
                      <a:lumMod val="50000"/>
                    </a:srgb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ArcGIS </a:t>
              </a:r>
              <a:r>
                <a:rPr lang="en-US" sz="1200" b="1" dirty="0" smtClean="0">
                  <a:solidFill>
                    <a:srgbClr val="FFFFFF">
                      <a:lumMod val="50000"/>
                    </a:srgbClr>
                  </a:solidFill>
                </a:rPr>
                <a:t>Model </a:t>
              </a:r>
              <a:r>
                <a:rPr lang="en-US" sz="1200" b="1" dirty="0">
                  <a:solidFill>
                    <a:srgbClr val="FFFFFF">
                      <a:lumMod val="50000"/>
                    </a:srgbClr>
                  </a:solidFill>
                </a:rPr>
                <a:t>Builder:</a:t>
              </a:r>
            </a:p>
            <a:p>
              <a:pPr algn="ctr"/>
              <a:r>
                <a:rPr lang="en-US" sz="1200" b="1" dirty="0">
                  <a:solidFill>
                    <a:srgbClr val="FFFFFF">
                      <a:lumMod val="50000"/>
                    </a:srgbClr>
                  </a:solidFill>
                </a:rPr>
                <a:t> </a:t>
              </a:r>
            </a:p>
            <a:p>
              <a:pPr algn="ctr"/>
              <a:r>
                <a:rPr lang="en-US" sz="1200" b="1" dirty="0">
                  <a:solidFill>
                    <a:srgbClr val="FFFFFF">
                      <a:lumMod val="50000"/>
                    </a:srgbClr>
                  </a:solidFill>
                </a:rPr>
                <a:t> </a:t>
              </a:r>
              <a:r>
                <a:rPr lang="en-US" sz="1200" dirty="0">
                  <a:solidFill>
                    <a:srgbClr val="FFFFFF">
                      <a:lumMod val="50000"/>
                    </a:srgbClr>
                  </a:solidFill>
                </a:rPr>
                <a:t>-Set nulls</a:t>
              </a:r>
            </a:p>
            <a:p>
              <a:pPr algn="ctr"/>
              <a:endParaRPr lang="en-US" sz="1200" dirty="0">
                <a:solidFill>
                  <a:srgbClr val="FFFFFF">
                    <a:lumMod val="50000"/>
                  </a:srgbClr>
                </a:solidFill>
              </a:endParaRPr>
            </a:p>
            <a:p>
              <a:pPr algn="ctr"/>
              <a:r>
                <a:rPr lang="en-US" sz="12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930052" y="726502"/>
            <a:ext cx="7303641" cy="896190"/>
          </a:xfrm>
          <a:prstGeom prst="rect">
            <a:avLst/>
          </a:prstGeom>
        </p:spPr>
      </p:pic>
      <p:sp>
        <p:nvSpPr>
          <p:cNvPr id="3" name="Rectangle 2"/>
          <p:cNvSpPr/>
          <p:nvPr/>
        </p:nvSpPr>
        <p:spPr>
          <a:xfrm>
            <a:off x="2269862" y="750025"/>
            <a:ext cx="4572000" cy="830997"/>
          </a:xfrm>
          <a:prstGeom prst="rect">
            <a:avLst/>
          </a:prstGeom>
        </p:spPr>
        <p:txBody>
          <a:bodyPr>
            <a:spAutoFit/>
          </a:bodyPr>
          <a:lstStyle/>
          <a:p>
            <a:pPr lvl="0" algn="ctr"/>
            <a:r>
              <a:rPr lang="en-US" sz="2100" b="1" dirty="0">
                <a:solidFill>
                  <a:srgbClr val="FFFFFF">
                    <a:lumMod val="50000"/>
                  </a:srgbClr>
                </a:solidFill>
              </a:rPr>
              <a:t>Acquire Data:</a:t>
            </a:r>
          </a:p>
          <a:p>
            <a:pPr lvl="0" algn="ctr"/>
            <a:r>
              <a:rPr lang="en-US" sz="1350" dirty="0">
                <a:solidFill>
                  <a:srgbClr val="FFFFFF">
                    <a:lumMod val="50000"/>
                  </a:srgbClr>
                </a:solidFill>
              </a:rPr>
              <a:t>Soil Moisture Active Passive (SMAP), Soil Climate Analysis Network (SCAN), Texas </a:t>
            </a:r>
            <a:r>
              <a:rPr lang="en-US" sz="1350" dirty="0" err="1">
                <a:solidFill>
                  <a:srgbClr val="FFFFFF">
                    <a:lumMod val="50000"/>
                  </a:srgbClr>
                </a:solidFill>
              </a:rPr>
              <a:t>Mesonet</a:t>
            </a:r>
            <a:r>
              <a:rPr lang="en-US" sz="13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23935" y="1250070"/>
                <a:ext cx="1958232"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2572</TotalTime>
  <Words>1723</Words>
  <Application>Microsoft Office PowerPoint</Application>
  <PresentationFormat>On-screen Show (4:3)</PresentationFormat>
  <Paragraphs>227</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142</cp:revision>
  <dcterms:created xsi:type="dcterms:W3CDTF">2015-05-18T13:26:09Z</dcterms:created>
  <dcterms:modified xsi:type="dcterms:W3CDTF">2016-02-29T20:31:56Z</dcterms:modified>
</cp:coreProperties>
</file>