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5"/>
  </p:notesMasterIdLst>
  <p:sldIdLst>
    <p:sldId id="256" r:id="rId2"/>
    <p:sldId id="257" r:id="rId3"/>
    <p:sldId id="271" r:id="rId4"/>
    <p:sldId id="262" r:id="rId5"/>
    <p:sldId id="264" r:id="rId6"/>
    <p:sldId id="258" r:id="rId7"/>
    <p:sldId id="265" r:id="rId8"/>
    <p:sldId id="272" r:id="rId9"/>
    <p:sldId id="270" r:id="rId10"/>
    <p:sldId id="273" r:id="rId11"/>
    <p:sldId id="268" r:id="rId12"/>
    <p:sldId id="269" r:id="rId13"/>
    <p:sldId id="274"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2" clrIdx="0"/>
  <p:cmAuthor id="1" name="Amberle Keith" initials="AK" lastIdx="8" clrIdx="1"/>
  <p:cmAuthor id="2" name="Orne, Tiffani N. (LARC-E3)[SSAI DEVELOP]" initials="OTN(D" lastIdx="8" clrIdx="2">
    <p:extLst/>
  </p:cmAuthor>
  <p:cmAuthor id="3" name="Develop303" initials="D"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A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8" autoAdjust="0"/>
    <p:restoredTop sz="82944" autoAdjust="0"/>
  </p:normalViewPr>
  <p:slideViewPr>
    <p:cSldViewPr snapToGrid="0">
      <p:cViewPr>
        <p:scale>
          <a:sx n="60" d="100"/>
          <a:sy n="60" d="100"/>
        </p:scale>
        <p:origin x="1536" y="42"/>
      </p:cViewPr>
      <p:guideLst>
        <p:guide orient="horz" pos="2160"/>
        <p:guide pos="2880"/>
      </p:guideLst>
    </p:cSldViewPr>
  </p:slideViewPr>
  <p:outlineViewPr>
    <p:cViewPr>
      <p:scale>
        <a:sx n="33" d="100"/>
        <a:sy n="33" d="100"/>
      </p:scale>
      <p:origin x="0" y="3972"/>
    </p:cViewPr>
  </p:outlineViewPr>
  <p:notesTextViewPr>
    <p:cViewPr>
      <p:scale>
        <a:sx n="1" d="1"/>
        <a:sy n="1" d="1"/>
      </p:scale>
      <p:origin x="0" y="0"/>
    </p:cViewPr>
  </p:notesText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3-09T23:02:43.200" idx="9">
    <p:pos x="171" y="55"/>
    <p:text>Nice flowchart. Please import as individual boxes and not as an image though. Also, try to balance the white space around the flowchart on both sides.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A27CA-4C64-452E-9BED-666E85F63C6E}" type="datetimeFigureOut">
              <a:rPr lang="en-US" smtClean="0"/>
              <a:pPr/>
              <a:t>3/25/2015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778E4-6881-4E03-98BD-030157CA9845}" type="slidenum">
              <a:rPr lang="en-US" smtClean="0"/>
              <a:pPr/>
              <a:t>‹#›</a:t>
            </a:fld>
            <a:endParaRPr lang="en-US"/>
          </a:p>
        </p:txBody>
      </p:sp>
    </p:spTree>
    <p:extLst>
      <p:ext uri="{BB962C8B-B14F-4D97-AF65-F5344CB8AC3E}">
        <p14:creationId xmlns:p14="http://schemas.microsoft.com/office/powerpoint/2010/main" val="57314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1</a:t>
            </a:fld>
            <a:endParaRPr lang="en-US"/>
          </a:p>
        </p:txBody>
      </p:sp>
    </p:spTree>
    <p:extLst>
      <p:ext uri="{BB962C8B-B14F-4D97-AF65-F5344CB8AC3E}">
        <p14:creationId xmlns:p14="http://schemas.microsoft.com/office/powerpoint/2010/main" val="146217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graph of discharge from 2004 through 2014.  The data used for this was derived from the SWAT simulation tables output section of the model.  These numbers were simulated from global weather data taken from Texas A &amp; M’s data for SWAT website.  We are currnelty working to calibrate and validate the model through SWAT- CUP. However there is not enough historical data to fully calibrate it and we will be transfereing the knowledge to Water For People so that they will have the ‘Know how” and can fully calibrate it as they collect data through out time.  Calibration and validation would help them understand how the model performed and would allow them to make alterations to increase the performance of the model.</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10</a:t>
            </a:fld>
            <a:endParaRPr lang="en-US"/>
          </a:p>
        </p:txBody>
      </p:sp>
    </p:spTree>
    <p:extLst>
      <p:ext uri="{BB962C8B-B14F-4D97-AF65-F5344CB8AC3E}">
        <p14:creationId xmlns:p14="http://schemas.microsoft.com/office/powerpoint/2010/main" val="1299284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model and its results will provide Water For People with data that will support their decision making when developing a water resources plan for The Asuncion District</a:t>
            </a:r>
          </a:p>
          <a:p>
            <a:endParaRPr lang="en-US" baseline="0" dirty="0" smtClean="0"/>
          </a:p>
          <a:p>
            <a:r>
              <a:rPr lang="en-US" baseline="0" dirty="0" smtClean="0"/>
              <a:t>The tutorials we are developing and Webinars that are in progress with assistance form ARSET, will allow Water For People to funderstand and use the SWAT model to its potential. Also, the knowledge transfer will allow them to transfer the knowledge themselves to other organizations within Peru where there is a need for a water resource plan. </a:t>
            </a:r>
          </a:p>
          <a:p>
            <a:endParaRPr lang="en-US" baseline="0" dirty="0" smtClean="0"/>
          </a:p>
          <a:p>
            <a:r>
              <a:rPr lang="en-US" baseline="0" dirty="0" smtClean="0"/>
              <a:t>We have already located the flood study area for next term with help from Water For Preple and INDECI and have been studying models to impliment in this area. Calaboration with INDECI will become more prominent has we begin to focus more on floods.</a:t>
            </a:r>
          </a:p>
          <a:p>
            <a:endParaRPr lang="en-US" baseline="0" dirty="0" smtClean="0"/>
          </a:p>
          <a:p>
            <a:r>
              <a:rPr lang="en-US" baseline="0" dirty="0" smtClean="0"/>
              <a:t>This term has brought us closer to helping provide Peru with a complete water security plan in the need, sanatation, and hazards of water.  </a:t>
            </a:r>
          </a:p>
          <a:p>
            <a:endParaRPr lang="en-US" baseline="0" dirty="0" smtClean="0"/>
          </a:p>
          <a:p>
            <a:r>
              <a:rPr lang="en-US" baseline="0" dirty="0" smtClean="0"/>
              <a:t>Some things to improve on:</a:t>
            </a:r>
          </a:p>
          <a:p>
            <a:r>
              <a:rPr lang="en-US" baseline="0" dirty="0" smtClean="0"/>
              <a:t>Calibration</a:t>
            </a:r>
          </a:p>
          <a:p>
            <a:r>
              <a:rPr lang="en-US" baseline="0" dirty="0" smtClean="0"/>
              <a:t>Validation</a:t>
            </a:r>
          </a:p>
          <a:p>
            <a:r>
              <a:rPr lang="en-US" baseline="0" dirty="0" smtClean="0"/>
              <a:t>A more in depth soil layer and compatable database – too generalized by dominant soil type.  </a:t>
            </a:r>
          </a:p>
          <a:p>
            <a:endParaRPr lang="en-US" baseline="0" dirty="0" smtClean="0"/>
          </a:p>
          <a:p>
            <a:endParaRPr lang="en-US" baseline="0" dirty="0" smtClean="0"/>
          </a:p>
          <a:p>
            <a:r>
              <a:rPr lang="en-US" baseline="0" dirty="0" smtClean="0"/>
              <a:t>Source</a:t>
            </a:r>
            <a:r>
              <a:rPr lang="en-US" baseline="0" dirty="0" smtClean="0"/>
              <a:t>: http://www.waterforpeople.org/making-a-difference/peru  </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11</a:t>
            </a:fld>
            <a:endParaRPr lang="en-US"/>
          </a:p>
        </p:txBody>
      </p:sp>
    </p:spTree>
    <p:extLst>
      <p:ext uri="{BB962C8B-B14F-4D97-AF65-F5344CB8AC3E}">
        <p14:creationId xmlns:p14="http://schemas.microsoft.com/office/powerpoint/2010/main" val="2870014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all!</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12</a:t>
            </a:fld>
            <a:endParaRPr lang="en-US"/>
          </a:p>
        </p:txBody>
      </p:sp>
    </p:spTree>
    <p:extLst>
      <p:ext uri="{BB962C8B-B14F-4D97-AF65-F5344CB8AC3E}">
        <p14:creationId xmlns:p14="http://schemas.microsoft.com/office/powerpoint/2010/main" val="3681049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13</a:t>
            </a:fld>
            <a:endParaRPr lang="en-US"/>
          </a:p>
        </p:txBody>
      </p:sp>
    </p:spTree>
    <p:extLst>
      <p:ext uri="{BB962C8B-B14F-4D97-AF65-F5344CB8AC3E}">
        <p14:creationId xmlns:p14="http://schemas.microsoft.com/office/powerpoint/2010/main" val="219007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developing countries, like Peru, struggle with providing water security and sanitation services to rural communities. In rural areas of Peru, only about 65% of residents have access to satisfactory water resources.</a:t>
            </a:r>
            <a:r>
              <a:rPr lang="en-US" baseline="0" dirty="0" smtClean="0"/>
              <a:t> </a:t>
            </a:r>
            <a:r>
              <a:rPr lang="en-US" dirty="0" smtClean="0"/>
              <a:t>Only 37% of residents have access to satisfactory sanitation facilities.</a:t>
            </a:r>
          </a:p>
          <a:p>
            <a:endParaRPr lang="en-US" dirty="0" smtClean="0"/>
          </a:p>
          <a:p>
            <a:r>
              <a:rPr lang="en-US" dirty="0" smtClean="0"/>
              <a:t>Inadequate flood risk management plans further convolute efforts to provide water resource management systems. Aso far, over 45,012 people have</a:t>
            </a:r>
            <a:r>
              <a:rPr lang="en-US" baseline="0" dirty="0" smtClean="0"/>
              <a:t> been affected by floods in Peru.</a:t>
            </a:r>
            <a:endParaRPr lang="en-US" dirty="0" smtClean="0"/>
          </a:p>
          <a:p>
            <a:endParaRPr lang="en-US" dirty="0" smtClean="0"/>
          </a:p>
          <a:p>
            <a:r>
              <a:rPr lang="en-US" dirty="0" smtClean="0"/>
              <a:t>Source:</a:t>
            </a:r>
            <a:r>
              <a:rPr lang="en-US" baseline="0" dirty="0" smtClean="0"/>
              <a:t> http://www.waterforpeople.org/making-a-difference/peru </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2</a:t>
            </a:fld>
            <a:endParaRPr lang="en-US"/>
          </a:p>
        </p:txBody>
      </p:sp>
    </p:spTree>
    <p:extLst>
      <p:ext uri="{BB962C8B-B14F-4D97-AF65-F5344CB8AC3E}">
        <p14:creationId xmlns:p14="http://schemas.microsoft.com/office/powerpoint/2010/main" val="376872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 for our project was the Asuncion</a:t>
            </a:r>
            <a:r>
              <a:rPr lang="en-US" baseline="0" dirty="0" smtClean="0"/>
              <a:t> District inside of the Cajamarca Province and Region of Peru. Asuncion, a 211 km^2 piece of land, is home to 12,000 Peruvians and 96% of them are farmers who rely on water resource plans. </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3</a:t>
            </a:fld>
            <a:endParaRPr lang="en-US"/>
          </a:p>
        </p:txBody>
      </p:sp>
    </p:spTree>
    <p:extLst>
      <p:ext uri="{BB962C8B-B14F-4D97-AF65-F5344CB8AC3E}">
        <p14:creationId xmlns:p14="http://schemas.microsoft.com/office/powerpoint/2010/main" val="243551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for People, a non-profit organization dedicated to providing clean water in developing countries, is currently working with the Peruvian government to develop a water budget and assist in flood risk mitigation. Currently Water For People</a:t>
            </a:r>
            <a:r>
              <a:rPr lang="en-US" baseline="0" dirty="0" smtClean="0"/>
              <a:t> lack some of the in-situ sata they need and wish to incorporate remotely sensed data from NASA Earth observations to help augment currently available in-situ data. In addition, current flood disaster management plans are incomplete and there are not enough proactive plans to prevent widespread disaster. </a:t>
            </a:r>
          </a:p>
          <a:p>
            <a:endParaRPr lang="en-US" dirty="0" smtClean="0"/>
          </a:p>
          <a:p>
            <a:r>
              <a:rPr lang="en-US" dirty="0" smtClean="0"/>
              <a:t>Source</a:t>
            </a:r>
            <a:r>
              <a:rPr lang="en-US" dirty="0" smtClean="0"/>
              <a:t>:</a:t>
            </a:r>
            <a:r>
              <a:rPr lang="en-US" baseline="0" dirty="0" smtClean="0"/>
              <a:t> http://www.waterforpeople.org/making-a-difference/peru and http://wfp.akvoflow.org/ </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4</a:t>
            </a:fld>
            <a:endParaRPr lang="en-US"/>
          </a:p>
        </p:txBody>
      </p:sp>
    </p:spTree>
    <p:extLst>
      <p:ext uri="{BB962C8B-B14F-4D97-AF65-F5344CB8AC3E}">
        <p14:creationId xmlns:p14="http://schemas.microsoft.com/office/powerpoint/2010/main" val="2345781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a:t>
            </a:r>
            <a:r>
              <a:rPr lang="en-US" baseline="0" dirty="0" smtClean="0"/>
              <a:t> parameters for the SWAT model.  Download the appropriate datasets and acquire ancillary data.  Configure the data in a manner that is compatable and uniform with SWAT.  Run the model in ArcGIS with the necessary data.  Review the table outputs and calibrate to test the performance of the model.  </a:t>
            </a:r>
          </a:p>
          <a:p>
            <a:endParaRPr lang="en-US" baseline="0" dirty="0" smtClean="0"/>
          </a:p>
          <a:p>
            <a:r>
              <a:rPr lang="en-US" baseline="0" dirty="0" smtClean="0"/>
              <a:t>Once completed with the SWAT model, the team started on a knowledge transfer for Water For People.  This included video tutorials of data collection, project setup, and data processing.  These videos along with collaboration with Arsett will help in the process of creating a user frirendly webinar for Water For People.</a:t>
            </a:r>
          </a:p>
          <a:p>
            <a:endParaRPr lang="en-US" baseline="0" dirty="0" smtClean="0"/>
          </a:p>
          <a:p>
            <a:r>
              <a:rPr lang="en-US" baseline="0" dirty="0" smtClean="0"/>
              <a:t>For flood modeling we have identified the Integrated Flood Analysis System as an effective tool for flood-forecasting and warning using satellite-based rainfall and global GIS databases for poorly gauged basins.</a:t>
            </a:r>
          </a:p>
        </p:txBody>
      </p:sp>
      <p:sp>
        <p:nvSpPr>
          <p:cNvPr id="4" name="Slide Number Placeholder 3"/>
          <p:cNvSpPr>
            <a:spLocks noGrp="1"/>
          </p:cNvSpPr>
          <p:nvPr>
            <p:ph type="sldNum" sz="quarter" idx="10"/>
          </p:nvPr>
        </p:nvSpPr>
        <p:spPr/>
        <p:txBody>
          <a:bodyPr/>
          <a:lstStyle/>
          <a:p>
            <a:fld id="{54C778E4-6881-4E03-98BD-030157CA9845}" type="slidenum">
              <a:rPr lang="en-US" smtClean="0"/>
              <a:pPr/>
              <a:t>5</a:t>
            </a:fld>
            <a:endParaRPr lang="en-US"/>
          </a:p>
        </p:txBody>
      </p:sp>
    </p:spTree>
    <p:extLst>
      <p:ext uri="{BB962C8B-B14F-4D97-AF65-F5344CB8AC3E}">
        <p14:creationId xmlns:p14="http://schemas.microsoft.com/office/powerpoint/2010/main" val="2772260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project two earth observation satellites</a:t>
            </a:r>
            <a:r>
              <a:rPr lang="en-US" baseline="0" dirty="0" smtClean="0"/>
              <a:t> were used.  The Landsat 8 OLI sensor was used for high resolution imagery to conduct a supervised classfication.  The Terra ASTER sensor was used for its Digital Elevation Model for the HRU Analysis component of the SWAT Model. This helped delineate watersheds and conduct a slope classification.</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6</a:t>
            </a:fld>
            <a:endParaRPr lang="en-US"/>
          </a:p>
        </p:txBody>
      </p:sp>
    </p:spTree>
    <p:extLst>
      <p:ext uri="{BB962C8B-B14F-4D97-AF65-F5344CB8AC3E}">
        <p14:creationId xmlns:p14="http://schemas.microsoft.com/office/powerpoint/2010/main" val="3914742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Acquisition</a:t>
            </a:r>
          </a:p>
          <a:p>
            <a:r>
              <a:rPr lang="en-US" dirty="0" smtClean="0"/>
              <a:t>Elevation data collected from ASTER, a satellite used to produce digital elevation models using infrared cameras.</a:t>
            </a:r>
          </a:p>
          <a:p>
            <a:r>
              <a:rPr lang="en-US" dirty="0" smtClean="0"/>
              <a:t>Soil inputs </a:t>
            </a:r>
            <a:r>
              <a:rPr lang="en-US" dirty="0" smtClean="0"/>
              <a:t>for </a:t>
            </a:r>
            <a:r>
              <a:rPr lang="en-US" dirty="0" smtClean="0"/>
              <a:t>SWAT </a:t>
            </a:r>
            <a:r>
              <a:rPr lang="en-US" dirty="0" smtClean="0"/>
              <a:t>were</a:t>
            </a:r>
            <a:r>
              <a:rPr lang="en-US" baseline="0" dirty="0" smtClean="0"/>
              <a:t> </a:t>
            </a:r>
            <a:r>
              <a:rPr lang="en-US" dirty="0" smtClean="0"/>
              <a:t>collected </a:t>
            </a:r>
            <a:r>
              <a:rPr lang="en-US" dirty="0" smtClean="0"/>
              <a:t>from the Food and Agriculture Organization of the UN’s Digital Soil Map of the World.</a:t>
            </a:r>
          </a:p>
          <a:p>
            <a:r>
              <a:rPr lang="en-US" dirty="0" smtClean="0"/>
              <a:t>Land </a:t>
            </a:r>
            <a:r>
              <a:rPr lang="en-US" dirty="0" smtClean="0"/>
              <a:t>use</a:t>
            </a:r>
            <a:r>
              <a:rPr lang="en-US" baseline="0" dirty="0" smtClean="0"/>
              <a:t> was derived from Landsat 8 OLI through supervised classification. </a:t>
            </a:r>
          </a:p>
          <a:p>
            <a:r>
              <a:rPr lang="en-US" baseline="0" dirty="0" smtClean="0"/>
              <a:t>Weather data was gathered from Globaleweather.tamu.edu from Texas A &amp; M University.</a:t>
            </a:r>
          </a:p>
          <a:p>
            <a:r>
              <a:rPr lang="en-US" baseline="0" dirty="0" smtClean="0"/>
              <a:t>The slope classification is created in the SWAT model. It is based on the DEM data and classified into percent slope.</a:t>
            </a:r>
            <a:endParaRPr lang="en-US" dirty="0" smtClean="0"/>
          </a:p>
          <a:p>
            <a:r>
              <a:rPr lang="en-US" dirty="0" smtClean="0"/>
              <a:t>The river</a:t>
            </a:r>
            <a:r>
              <a:rPr lang="en-US" baseline="0" dirty="0" smtClean="0"/>
              <a:t> data was ancillary data retrieved from Water For People.</a:t>
            </a:r>
          </a:p>
          <a:p>
            <a:endParaRPr lang="en-US" dirty="0" smtClean="0"/>
          </a:p>
          <a:p>
            <a:r>
              <a:rPr lang="en-US" dirty="0" smtClean="0"/>
              <a:t>Processing</a:t>
            </a:r>
          </a:p>
          <a:p>
            <a:r>
              <a:rPr lang="en-US" dirty="0" smtClean="0"/>
              <a:t>SWAT functions as a continuous simulation of watersheds.</a:t>
            </a:r>
          </a:p>
          <a:p>
            <a:r>
              <a:rPr lang="en-US" dirty="0" smtClean="0"/>
              <a:t>Simulation of the watershed is separated in the land phase, controlling the amount of sediment loadings, and the routing phase, the actual water movement of water and sediments.</a:t>
            </a:r>
          </a:p>
          <a:p>
            <a:r>
              <a:rPr lang="en-US" dirty="0" smtClean="0"/>
              <a:t>SWAT reads observed data based on monthly statistics and creates simulations of water flow</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54C778E4-6881-4E03-98BD-030157CA9845}" type="slidenum">
              <a:rPr lang="en-US" smtClean="0"/>
              <a:pPr/>
              <a:t>7</a:t>
            </a:fld>
            <a:endParaRPr lang="en-US"/>
          </a:p>
        </p:txBody>
      </p:sp>
    </p:spTree>
    <p:extLst>
      <p:ext uri="{BB962C8B-B14F-4D97-AF65-F5344CB8AC3E}">
        <p14:creationId xmlns:p14="http://schemas.microsoft.com/office/powerpoint/2010/main" val="760948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final resul</a:t>
            </a:r>
            <a:r>
              <a:rPr lang="en-US" baseline="0" dirty="0" smtClean="0"/>
              <a:t>t of the supervised classification for the SWAT model.  These classifications include forrest decidous, urban, water, agriculture generic, barren, and pasture divisions. </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8</a:t>
            </a:fld>
            <a:endParaRPr lang="en-US"/>
          </a:p>
        </p:txBody>
      </p:sp>
    </p:spTree>
    <p:extLst>
      <p:ext uri="{BB962C8B-B14F-4D97-AF65-F5344CB8AC3E}">
        <p14:creationId xmlns:p14="http://schemas.microsoft.com/office/powerpoint/2010/main" val="305390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can see one of the final maps that the SWAT model computes.  Included in the map are the subbasins located inside the Jequetepeque watershed, the reach of the river network, and the monitoring points alongside the river network.  The Asuncion district intersects with subbasins 31, 29, 28, 26, and 24. </a:t>
            </a:r>
            <a:endParaRPr lang="en-US" dirty="0"/>
          </a:p>
        </p:txBody>
      </p:sp>
      <p:sp>
        <p:nvSpPr>
          <p:cNvPr id="4" name="Slide Number Placeholder 3"/>
          <p:cNvSpPr>
            <a:spLocks noGrp="1"/>
          </p:cNvSpPr>
          <p:nvPr>
            <p:ph type="sldNum" sz="quarter" idx="10"/>
          </p:nvPr>
        </p:nvSpPr>
        <p:spPr/>
        <p:txBody>
          <a:bodyPr/>
          <a:lstStyle/>
          <a:p>
            <a:fld id="{54C778E4-6881-4E03-98BD-030157CA9845}" type="slidenum">
              <a:rPr lang="en-US" smtClean="0"/>
              <a:pPr/>
              <a:t>9</a:t>
            </a:fld>
            <a:endParaRPr lang="en-US"/>
          </a:p>
        </p:txBody>
      </p:sp>
    </p:spTree>
    <p:extLst>
      <p:ext uri="{BB962C8B-B14F-4D97-AF65-F5344CB8AC3E}">
        <p14:creationId xmlns:p14="http://schemas.microsoft.com/office/powerpoint/2010/main" val="1312867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275453"/>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2" name="Main title"/>
          <p:cNvSpPr>
            <a:spLocks noGrp="1"/>
          </p:cNvSpPr>
          <p:nvPr>
            <p:ph type="ctrTitle" hasCustomPrompt="1"/>
          </p:nvPr>
        </p:nvSpPr>
        <p:spPr>
          <a:xfrm>
            <a:off x="685800" y="1719547"/>
            <a:ext cx="7772400" cy="1490208"/>
          </a:xfrm>
        </p:spPr>
        <p:txBody>
          <a:bodyPr anchor="b">
            <a:normAutofit/>
          </a:bodyPr>
          <a:lstStyle>
            <a:lvl1pPr algn="ctr">
              <a:defRPr sz="4800" b="1" cap="small" baseline="0">
                <a:solidFill>
                  <a:schemeClr val="tx1"/>
                </a:solidFill>
              </a:defRPr>
            </a:lvl1pPr>
          </a:lstStyle>
          <a:p>
            <a:r>
              <a:rPr lang="en-US" dirty="0" smtClean="0"/>
              <a:t>Short Title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9386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2"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21" name="logo group"/>
          <p:cNvGrpSpPr/>
          <p:nvPr userDrawn="1"/>
        </p:nvGrpSpPr>
        <p:grpSpPr>
          <a:xfrm>
            <a:off x="8212238" y="113693"/>
            <a:ext cx="737400" cy="737402"/>
            <a:chOff x="8212238" y="113693"/>
            <a:chExt cx="737400" cy="737402"/>
          </a:xfrm>
        </p:grpSpPr>
        <p:sp>
          <p:nvSpPr>
            <p:cNvPr id="22"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20" name="logo group"/>
          <p:cNvGrpSpPr/>
          <p:nvPr userDrawn="1"/>
        </p:nvGrpSpPr>
        <p:grpSpPr>
          <a:xfrm>
            <a:off x="8212238" y="113693"/>
            <a:ext cx="737400" cy="737402"/>
            <a:chOff x="8212238" y="113693"/>
            <a:chExt cx="737400" cy="737402"/>
          </a:xfrm>
        </p:grpSpPr>
        <p:sp>
          <p:nvSpPr>
            <p:cNvPr id="2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6" name="logo group"/>
          <p:cNvGrpSpPr/>
          <p:nvPr userDrawn="1"/>
        </p:nvGrpSpPr>
        <p:grpSpPr>
          <a:xfrm>
            <a:off x="8212238" y="113693"/>
            <a:ext cx="737400" cy="737402"/>
            <a:chOff x="8212238" y="113693"/>
            <a:chExt cx="737400" cy="737402"/>
          </a:xfrm>
        </p:grpSpPr>
        <p:sp>
          <p:nvSpPr>
            <p:cNvPr id="17"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8" name="logo group"/>
          <p:cNvGrpSpPr/>
          <p:nvPr userDrawn="1"/>
        </p:nvGrpSpPr>
        <p:grpSpPr>
          <a:xfrm>
            <a:off x="8212238" y="113693"/>
            <a:ext cx="737400" cy="737402"/>
            <a:chOff x="8212238" y="113693"/>
            <a:chExt cx="737400" cy="737402"/>
          </a:xfrm>
        </p:grpSpPr>
        <p:sp>
          <p:nvSpPr>
            <p:cNvPr id="1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bg1"/>
                </a:solidFill>
              </a:defRPr>
            </a:lvl1pPr>
          </a:lstStyle>
          <a:p>
            <a:r>
              <a:rPr lang="en-US" dirty="0" smtClean="0"/>
              <a:t>Click to edit Master title style</a:t>
            </a:r>
            <a:endParaRPr lang="en-US" dirty="0"/>
          </a:p>
        </p:txBody>
      </p:sp>
      <p:grpSp>
        <p:nvGrpSpPr>
          <p:cNvPr id="19" name="logo group"/>
          <p:cNvGrpSpPr/>
          <p:nvPr userDrawn="1"/>
        </p:nvGrpSpPr>
        <p:grpSpPr>
          <a:xfrm>
            <a:off x="8212238" y="113693"/>
            <a:ext cx="737400" cy="737402"/>
            <a:chOff x="8212238" y="113693"/>
            <a:chExt cx="737400" cy="737402"/>
          </a:xfrm>
        </p:grpSpPr>
        <p:sp>
          <p:nvSpPr>
            <p:cNvPr id="20"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to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m members"/>
          <p:cNvSpPr txBox="1">
            <a:spLocks/>
          </p:cNvSpPr>
          <p:nvPr/>
        </p:nvSpPr>
        <p:spPr>
          <a:xfrm>
            <a:off x="685801" y="5439509"/>
            <a:ext cx="3703320" cy="1139482"/>
          </a:xfrm>
          <a:prstGeom prst="rect">
            <a:avLst/>
          </a:prstGeom>
        </p:spPr>
        <p:txBody>
          <a:bodyPr>
            <a:normAutofit fontScale="92500" lnSpcReduction="20000"/>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Sarah Medley(Project Lead)</a:t>
            </a: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Kieran Blakemore</a:t>
            </a: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Jordan Bates</a:t>
            </a:r>
          </a:p>
          <a:p>
            <a:pPr>
              <a:lnSpc>
                <a:spcPct val="90000"/>
              </a:lnSpc>
              <a:spcBef>
                <a:spcPts val="1000"/>
              </a:spcBef>
              <a:defRPr/>
            </a:pPr>
            <a:r>
              <a:rPr lang="en-US" dirty="0"/>
              <a:t>Scott </a:t>
            </a:r>
            <a:r>
              <a:rPr lang="en-US" dirty="0" err="1"/>
              <a:t>Arnette</a:t>
            </a:r>
            <a:endParaRPr lang="en-US" dirty="0"/>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am members"/>
          <p:cNvSpPr txBox="1">
            <a:spLocks/>
          </p:cNvSpPr>
          <p:nvPr/>
        </p:nvSpPr>
        <p:spPr>
          <a:xfrm>
            <a:off x="4730975" y="5385648"/>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Grant</a:t>
            </a:r>
            <a:r>
              <a:rPr kumimoji="0" lang="en-US" sz="1400" b="0" i="0" u="none" strike="noStrike" kern="1200" cap="none" spc="0" normalizeH="0" noProof="0" dirty="0" smtClean="0">
                <a:ln>
                  <a:noFill/>
                </a:ln>
                <a:solidFill>
                  <a:schemeClr val="tx1"/>
                </a:solidFill>
                <a:effectLst/>
                <a:uLnTx/>
                <a:uFillTx/>
                <a:latin typeface="+mn-lt"/>
                <a:ea typeface="+mn-ea"/>
                <a:cs typeface="+mn-cs"/>
              </a:rPr>
              <a:t> Bloomer</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Azeb</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Shewago</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Michael</a:t>
            </a:r>
            <a:r>
              <a:rPr kumimoji="0" lang="en-US" sz="1400" b="0" i="0" u="none" strike="noStrike" kern="1200" cap="none" spc="0" normalizeH="0" noProof="0" dirty="0" smtClean="0">
                <a:ln>
                  <a:noFill/>
                </a:ln>
                <a:solidFill>
                  <a:schemeClr val="tx1"/>
                </a:solidFill>
                <a:effectLst/>
                <a:uLnTx/>
                <a:uFillTx/>
                <a:latin typeface="+mn-lt"/>
                <a:ea typeface="+mn-ea"/>
                <a:cs typeface="+mn-cs"/>
              </a:rPr>
              <a:t> Mullins</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itle 2"/>
          <p:cNvSpPr>
            <a:spLocks noGrp="1"/>
          </p:cNvSpPr>
          <p:nvPr>
            <p:ph type="ctrTitle"/>
          </p:nvPr>
        </p:nvSpPr>
        <p:spPr/>
        <p:txBody>
          <a:bodyPr>
            <a:noAutofit/>
          </a:bodyPr>
          <a:lstStyle/>
          <a:p>
            <a:r>
              <a:rPr lang="en-US" sz="5400" dirty="0" smtClean="0"/>
              <a:t>Peru Water Resources and Disasters</a:t>
            </a:r>
            <a:endParaRPr lang="en-US" sz="5400" dirty="0"/>
          </a:p>
        </p:txBody>
      </p:sp>
      <p:sp>
        <p:nvSpPr>
          <p:cNvPr id="2" name="Subtitle 1"/>
          <p:cNvSpPr>
            <a:spLocks noGrp="1"/>
          </p:cNvSpPr>
          <p:nvPr>
            <p:ph type="subTitle" idx="1"/>
          </p:nvPr>
        </p:nvSpPr>
        <p:spPr>
          <a:xfrm>
            <a:off x="1143000" y="3261805"/>
            <a:ext cx="6858000" cy="744879"/>
          </a:xfrm>
        </p:spPr>
        <p:txBody>
          <a:bodyPr>
            <a:noAutofit/>
          </a:bodyPr>
          <a:lstStyle/>
          <a:p>
            <a:pPr>
              <a:lnSpc>
                <a:spcPct val="110000"/>
              </a:lnSpc>
              <a:spcBef>
                <a:spcPts val="0"/>
              </a:spcBef>
              <a:buClr>
                <a:schemeClr val="dk1"/>
              </a:buClr>
              <a:buSzPct val="25000"/>
            </a:pPr>
            <a:r>
              <a:rPr lang="en-US" sz="2400" dirty="0">
                <a:solidFill>
                  <a:schemeClr val="dk1"/>
                </a:solidFill>
                <a:latin typeface="Century Gothic" panose="020B0502020202020204" pitchFamily="34" charset="0"/>
                <a:ea typeface="Questrial"/>
                <a:cs typeface="Questrial"/>
                <a:rtl val="0"/>
              </a:rPr>
              <a:t>Utilizing NASA Earth Observations to Develop a Comprehensive Water Budget for the </a:t>
            </a:r>
            <a:r>
              <a:rPr lang="en-US" sz="2400" dirty="0">
                <a:solidFill>
                  <a:schemeClr val="dk1"/>
                </a:solidFill>
                <a:latin typeface="Century Gothic" panose="020B0502020202020204" pitchFamily="34" charset="0"/>
                <a:ea typeface="Questrial"/>
                <a:cs typeface="Questrial"/>
                <a:rtl val="0"/>
              </a:rPr>
              <a:t>Asunción </a:t>
            </a:r>
            <a:r>
              <a:rPr lang="en-US" sz="2400" dirty="0">
                <a:solidFill>
                  <a:schemeClr val="dk1"/>
                </a:solidFill>
                <a:latin typeface="Century Gothic" panose="020B0502020202020204" pitchFamily="34" charset="0"/>
                <a:ea typeface="Questrial"/>
                <a:cs typeface="Questrial"/>
                <a:rtl val="0"/>
              </a:rPr>
              <a:t>district in Peru</a:t>
            </a:r>
          </a:p>
          <a:p>
            <a:pPr>
              <a:lnSpc>
                <a:spcPct val="110000"/>
              </a:lnSpc>
              <a:spcBef>
                <a:spcPts val="0"/>
              </a:spcBef>
              <a:buClr>
                <a:schemeClr val="dk1"/>
              </a:buClr>
              <a:buSzPct val="25000"/>
            </a:pPr>
            <a:endParaRPr lang="en-US" sz="2400" dirty="0">
              <a:solidFill>
                <a:schemeClr val="dk1"/>
              </a:solidFill>
              <a:latin typeface="Century Gothic" panose="020B0502020202020204" pitchFamily="34" charset="0"/>
              <a:ea typeface="Questrial"/>
              <a:cs typeface="Questrial"/>
              <a:rtl val="0"/>
            </a:endParaRPr>
          </a:p>
        </p:txBody>
      </p:sp>
    </p:spTree>
    <p:extLst>
      <p:ext uri="{BB962C8B-B14F-4D97-AF65-F5344CB8AC3E}">
        <p14:creationId xmlns:p14="http://schemas.microsoft.com/office/powerpoint/2010/main" val="1605269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scharge.jpg"/>
          <p:cNvPicPr>
            <a:picLocks noGrp="1" noChangeAspect="1"/>
          </p:cNvPicPr>
          <p:nvPr>
            <p:ph sz="half" idx="1"/>
          </p:nvPr>
        </p:nvPicPr>
        <p:blipFill>
          <a:blip r:embed="rId3"/>
          <a:srcRect t="-5250" b="-5250"/>
          <a:stretch>
            <a:fillRect/>
          </a:stretch>
        </p:blipFill>
        <p:spPr>
          <a:xfrm>
            <a:off x="406400" y="1139825"/>
            <a:ext cx="8394700" cy="545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r>
              <a:rPr lang="en-US" dirty="0" smtClean="0"/>
              <a:t>Results: Simulated Discharge</a:t>
            </a:r>
            <a:endParaRPr lang="en-US" dirty="0"/>
          </a:p>
        </p:txBody>
      </p:sp>
    </p:spTree>
    <p:extLst>
      <p:ext uri="{BB962C8B-B14F-4D97-AF65-F5344CB8AC3E}">
        <p14:creationId xmlns:p14="http://schemas.microsoft.com/office/powerpoint/2010/main" val="5558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5772" y="1371600"/>
            <a:ext cx="3956050" cy="5486400"/>
          </a:xfrm>
        </p:spPr>
        <p:txBody>
          <a:bodyPr>
            <a:normAutofit lnSpcReduction="10000"/>
          </a:bodyPr>
          <a:lstStyle/>
          <a:p>
            <a:r>
              <a:rPr lang="en-US" dirty="0"/>
              <a:t>The final results can be used to serve as decision support tools in Water for People’s projects in </a:t>
            </a:r>
            <a:r>
              <a:rPr lang="en-US" dirty="0" smtClean="0"/>
              <a:t>Peru </a:t>
            </a:r>
            <a:r>
              <a:rPr lang="en-US" strike="sngStrike" dirty="0" smtClean="0">
                <a:solidFill>
                  <a:srgbClr val="FF0000"/>
                </a:solidFill>
              </a:rPr>
              <a:t> </a:t>
            </a:r>
            <a:endParaRPr lang="en-US" strike="sngStrike" dirty="0" smtClean="0">
              <a:solidFill>
                <a:srgbClr val="FF0000"/>
              </a:solidFill>
            </a:endParaRPr>
          </a:p>
          <a:p>
            <a:pPr marL="0" indent="0">
              <a:buNone/>
            </a:pPr>
            <a:endParaRPr lang="en-US" dirty="0"/>
          </a:p>
          <a:p>
            <a:r>
              <a:rPr lang="en-US" dirty="0" smtClean="0"/>
              <a:t>Tutorials developed </a:t>
            </a:r>
            <a:r>
              <a:rPr lang="en-US" dirty="0" smtClean="0"/>
              <a:t>can </a:t>
            </a:r>
            <a:r>
              <a:rPr lang="en-US" dirty="0"/>
              <a:t>be used to assist other regions facing similar </a:t>
            </a:r>
            <a:r>
              <a:rPr lang="en-US" dirty="0" smtClean="0"/>
              <a:t>challenges</a:t>
            </a:r>
            <a:endParaRPr lang="en-US" dirty="0" smtClean="0"/>
          </a:p>
          <a:p>
            <a:pPr marL="0" indent="0">
              <a:buNone/>
            </a:pPr>
            <a:endParaRPr lang="en-US" dirty="0"/>
          </a:p>
          <a:p>
            <a:r>
              <a:rPr lang="en-US" dirty="0"/>
              <a:t>In the future, flood </a:t>
            </a:r>
            <a:r>
              <a:rPr lang="en-US" dirty="0" smtClean="0"/>
              <a:t>models </a:t>
            </a:r>
            <a:r>
              <a:rPr lang="en-US" dirty="0"/>
              <a:t>will be developed for the located flood risk </a:t>
            </a:r>
            <a:r>
              <a:rPr lang="en-US" dirty="0" smtClean="0"/>
              <a:t>areas</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Conclusions</a:t>
            </a:r>
            <a:endParaRPr lang="en-US" dirty="0"/>
          </a:p>
        </p:txBody>
      </p:sp>
      <p:sp>
        <p:nvSpPr>
          <p:cNvPr id="8" name="Rectangle 7"/>
          <p:cNvSpPr/>
          <p:nvPr/>
        </p:nvSpPr>
        <p:spPr>
          <a:xfrm>
            <a:off x="7280101" y="5785216"/>
            <a:ext cx="1734770" cy="246221"/>
          </a:xfrm>
          <a:prstGeom prst="rect">
            <a:avLst/>
          </a:prstGeom>
        </p:spPr>
        <p:txBody>
          <a:bodyPr wrap="none">
            <a:spAutoFit/>
          </a:bodyPr>
          <a:lstStyle/>
          <a:p>
            <a:r>
              <a:rPr lang="en-US" sz="1000" dirty="0" smtClean="0"/>
              <a:t>Source: Water for People</a:t>
            </a:r>
            <a:endParaRPr lang="en-US" sz="1000" dirty="0"/>
          </a:p>
        </p:txBody>
      </p:sp>
      <p:pic>
        <p:nvPicPr>
          <p:cNvPr id="4" name="Picture 3"/>
          <p:cNvPicPr>
            <a:picLocks noChangeAspect="1"/>
          </p:cNvPicPr>
          <p:nvPr/>
        </p:nvPicPr>
        <p:blipFill>
          <a:blip r:embed="rId3"/>
          <a:stretch>
            <a:fillRect/>
          </a:stretch>
        </p:blipFill>
        <p:spPr>
          <a:xfrm>
            <a:off x="3975448" y="2444383"/>
            <a:ext cx="5018673" cy="3340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33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799" y="1189424"/>
            <a:ext cx="8966201" cy="2456939"/>
          </a:xfrm>
        </p:spPr>
        <p:txBody>
          <a:bodyPr>
            <a:normAutofit/>
          </a:bodyPr>
          <a:lstStyle/>
          <a:p>
            <a:r>
              <a:rPr lang="en-US" sz="2000" dirty="0" smtClean="0"/>
              <a:t>Advisors</a:t>
            </a:r>
          </a:p>
          <a:p>
            <a:r>
              <a:rPr lang="en-US" sz="2000" b="1" dirty="0" smtClean="0"/>
              <a:t>Dr</a:t>
            </a:r>
            <a:r>
              <a:rPr lang="en-US" sz="2000" b="1" dirty="0"/>
              <a:t>. Kenton </a:t>
            </a:r>
            <a:r>
              <a:rPr lang="en-US" sz="2000" b="1" dirty="0" smtClean="0"/>
              <a:t>Ross</a:t>
            </a:r>
            <a:r>
              <a:rPr lang="en-US" sz="2000" dirty="0" smtClean="0"/>
              <a:t>,NASA </a:t>
            </a:r>
            <a:r>
              <a:rPr lang="en-US" sz="2000" dirty="0"/>
              <a:t>DEVELOP National Science </a:t>
            </a:r>
            <a:r>
              <a:rPr lang="en-US" sz="2000" dirty="0" smtClean="0"/>
              <a:t>Advisor</a:t>
            </a:r>
          </a:p>
          <a:p>
            <a:r>
              <a:rPr lang="en-US" sz="2000" b="1" dirty="0" smtClean="0"/>
              <a:t>Dr</a:t>
            </a:r>
            <a:r>
              <a:rPr lang="en-US" sz="2000" b="1" dirty="0"/>
              <a:t>. DeWayne Cecil</a:t>
            </a:r>
            <a:r>
              <a:rPr lang="en-US" sz="2000" dirty="0"/>
              <a:t>, Global Science and Technology </a:t>
            </a:r>
            <a:r>
              <a:rPr lang="en-US" sz="2000" dirty="0" smtClean="0"/>
              <a:t>Inc.</a:t>
            </a:r>
            <a:endParaRPr lang="en-US" sz="2000" dirty="0" smtClean="0"/>
          </a:p>
          <a:p>
            <a:pPr marL="0" indent="0">
              <a:buNone/>
            </a:pPr>
            <a:endParaRPr lang="en-US" sz="1600" dirty="0"/>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TextBox 3"/>
          <p:cNvSpPr txBox="1"/>
          <p:nvPr/>
        </p:nvSpPr>
        <p:spPr>
          <a:xfrm>
            <a:off x="2282030" y="6150150"/>
            <a:ext cx="5262467" cy="461665"/>
          </a:xfrm>
          <a:prstGeom prst="rect">
            <a:avLst/>
          </a:prstGeom>
          <a:noFill/>
        </p:spPr>
        <p:txBody>
          <a:bodyPr wrap="square" rtlCol="0">
            <a:spAutoFit/>
          </a:bodyPr>
          <a:lstStyle/>
          <a:p>
            <a:pPr algn="ctr"/>
            <a:r>
              <a:rPr lang="en-US" sz="1200" i="1" dirty="0"/>
              <a:t>This material is based upon work supported by NASA through contract NNL11AA00B and cooperative agreement NNX14AB60A.</a:t>
            </a:r>
            <a:endParaRPr lang="en-US" sz="900" dirty="0"/>
          </a:p>
        </p:txBody>
      </p:sp>
      <p:sp>
        <p:nvSpPr>
          <p:cNvPr id="6" name="Rectangle 5"/>
          <p:cNvSpPr/>
          <p:nvPr/>
        </p:nvSpPr>
        <p:spPr>
          <a:xfrm>
            <a:off x="177798" y="2612864"/>
            <a:ext cx="8329387" cy="1179810"/>
          </a:xfrm>
          <a:prstGeom prst="rect">
            <a:avLst/>
          </a:prstGeom>
        </p:spPr>
        <p:txBody>
          <a:bodyPr wrap="square">
            <a:spAutoFit/>
          </a:bodyPr>
          <a:lstStyle/>
          <a:p>
            <a:pPr marL="228600" lvl="0" indent="-228600">
              <a:lnSpc>
                <a:spcPct val="90000"/>
              </a:lnSpc>
              <a:spcBef>
                <a:spcPts val="1000"/>
              </a:spcBef>
              <a:buClr>
                <a:srgbClr val="86EE9C">
                  <a:lumMod val="75000"/>
                </a:srgbClr>
              </a:buClr>
              <a:buFont typeface="Webdings" panose="05030102010509060703" pitchFamily="18" charset="2"/>
              <a:buChar char=""/>
            </a:pPr>
            <a:r>
              <a:rPr lang="en-US" sz="2000" dirty="0" smtClean="0">
                <a:solidFill>
                  <a:prstClr val="black"/>
                </a:solidFill>
              </a:rPr>
              <a:t>Partners</a:t>
            </a:r>
          </a:p>
          <a:p>
            <a:pPr marL="228600" lvl="0" indent="-228600">
              <a:lnSpc>
                <a:spcPct val="90000"/>
              </a:lnSpc>
              <a:spcBef>
                <a:spcPts val="1000"/>
              </a:spcBef>
              <a:buClr>
                <a:srgbClr val="86EE9C">
                  <a:lumMod val="75000"/>
                </a:srgbClr>
              </a:buClr>
              <a:buFont typeface="Webdings" panose="05030102010509060703" pitchFamily="18" charset="2"/>
              <a:buChar char=""/>
            </a:pPr>
            <a:r>
              <a:rPr lang="en-US" sz="2000" b="1" dirty="0" smtClean="0">
                <a:solidFill>
                  <a:prstClr val="black"/>
                </a:solidFill>
              </a:rPr>
              <a:t>Mark Duey </a:t>
            </a:r>
            <a:r>
              <a:rPr lang="en-US" sz="2000" dirty="0" smtClean="0">
                <a:solidFill>
                  <a:prstClr val="black"/>
                </a:solidFill>
              </a:rPr>
              <a:t>&amp; </a:t>
            </a:r>
            <a:r>
              <a:rPr lang="en-US" sz="2000" b="1" dirty="0" smtClean="0">
                <a:solidFill>
                  <a:prstClr val="black"/>
                </a:solidFill>
              </a:rPr>
              <a:t>Juan Francisco Soto Hoyos</a:t>
            </a:r>
            <a:r>
              <a:rPr lang="en-US" sz="2000" dirty="0" smtClean="0">
                <a:solidFill>
                  <a:prstClr val="black"/>
                </a:solidFill>
              </a:rPr>
              <a:t>, Water </a:t>
            </a:r>
            <a:r>
              <a:rPr lang="en-US" sz="2000" dirty="0">
                <a:solidFill>
                  <a:prstClr val="black"/>
                </a:solidFill>
              </a:rPr>
              <a:t>for </a:t>
            </a:r>
            <a:r>
              <a:rPr lang="en-US" sz="2000" dirty="0" smtClean="0">
                <a:solidFill>
                  <a:prstClr val="black"/>
                </a:solidFill>
              </a:rPr>
              <a:t>People</a:t>
            </a:r>
          </a:p>
          <a:p>
            <a:pPr marL="228600" lvl="0" indent="-228600">
              <a:lnSpc>
                <a:spcPct val="90000"/>
              </a:lnSpc>
              <a:spcBef>
                <a:spcPts val="1000"/>
              </a:spcBef>
              <a:buClr>
                <a:srgbClr val="86EE9C">
                  <a:lumMod val="75000"/>
                </a:srgbClr>
              </a:buClr>
              <a:buFont typeface="Webdings" panose="05030102010509060703" pitchFamily="18" charset="2"/>
              <a:buChar char=""/>
            </a:pPr>
            <a:r>
              <a:rPr lang="en-US" sz="2000" dirty="0" smtClean="0">
                <a:solidFill>
                  <a:prstClr val="black"/>
                </a:solidFill>
              </a:rPr>
              <a:t>Instituto Nacional de Defensa Civil del Peru (INDECI)</a:t>
            </a:r>
            <a:endParaRPr lang="en-US" sz="2000" dirty="0">
              <a:solidFill>
                <a:prstClr val="black"/>
              </a:solidFill>
            </a:endParaRPr>
          </a:p>
        </p:txBody>
      </p:sp>
      <p:sp>
        <p:nvSpPr>
          <p:cNvPr id="7" name="Rectangle 6"/>
          <p:cNvSpPr/>
          <p:nvPr/>
        </p:nvSpPr>
        <p:spPr>
          <a:xfrm>
            <a:off x="177798" y="4052572"/>
            <a:ext cx="8721273" cy="2717667"/>
          </a:xfrm>
          <a:prstGeom prst="rect">
            <a:avLst/>
          </a:prstGeom>
        </p:spPr>
        <p:txBody>
          <a:bodyPr wrap="square">
            <a:spAutoFit/>
          </a:bodyPr>
          <a:lstStyle/>
          <a:p>
            <a:pPr marL="228600" lvl="0" indent="-228600">
              <a:lnSpc>
                <a:spcPct val="90000"/>
              </a:lnSpc>
              <a:spcBef>
                <a:spcPts val="1000"/>
              </a:spcBef>
              <a:buClr>
                <a:srgbClr val="86EE9C">
                  <a:lumMod val="75000"/>
                </a:srgbClr>
              </a:buClr>
              <a:buFont typeface="Webdings" panose="05030102010509060703" pitchFamily="18" charset="2"/>
              <a:buChar char=""/>
            </a:pPr>
            <a:r>
              <a:rPr lang="en-US" sz="2000" dirty="0" smtClean="0">
                <a:solidFill>
                  <a:prstClr val="black"/>
                </a:solidFill>
              </a:rPr>
              <a:t>Others</a:t>
            </a:r>
          </a:p>
          <a:p>
            <a:pPr marL="228600" lvl="0" indent="-228600">
              <a:lnSpc>
                <a:spcPct val="90000"/>
              </a:lnSpc>
              <a:spcBef>
                <a:spcPts val="1000"/>
              </a:spcBef>
              <a:buClr>
                <a:srgbClr val="86EE9C">
                  <a:lumMod val="75000"/>
                </a:srgbClr>
              </a:buClr>
              <a:buFont typeface="Webdings" panose="05030102010509060703" pitchFamily="18" charset="2"/>
              <a:buChar char=""/>
            </a:pPr>
            <a:r>
              <a:rPr lang="en-US" sz="2000" b="1" dirty="0" smtClean="0">
                <a:solidFill>
                  <a:prstClr val="black"/>
                </a:solidFill>
              </a:rPr>
              <a:t>Hon. J. Jack Kennedy</a:t>
            </a:r>
            <a:r>
              <a:rPr lang="en-US" sz="2000" dirty="0" smtClean="0">
                <a:solidFill>
                  <a:prstClr val="black"/>
                </a:solidFill>
              </a:rPr>
              <a:t>, Mentor</a:t>
            </a:r>
            <a:endParaRPr lang="en-US" sz="2000" b="1" dirty="0" smtClean="0">
              <a:solidFill>
                <a:prstClr val="black"/>
              </a:solidFill>
            </a:endParaRPr>
          </a:p>
          <a:p>
            <a:pPr marL="228600" lvl="0" indent="-228600">
              <a:lnSpc>
                <a:spcPct val="90000"/>
              </a:lnSpc>
              <a:spcBef>
                <a:spcPts val="1000"/>
              </a:spcBef>
              <a:buClr>
                <a:srgbClr val="86EE9C">
                  <a:lumMod val="75000"/>
                </a:srgbClr>
              </a:buClr>
              <a:buFont typeface="Webdings" panose="05030102010509060703" pitchFamily="18" charset="2"/>
              <a:buChar char=""/>
            </a:pPr>
            <a:r>
              <a:rPr lang="en-US" sz="2000" b="1" dirty="0" smtClean="0">
                <a:solidFill>
                  <a:prstClr val="black"/>
                </a:solidFill>
              </a:rPr>
              <a:t>Ms</a:t>
            </a:r>
            <a:r>
              <a:rPr lang="en-US" sz="2000" b="1" dirty="0">
                <a:solidFill>
                  <a:prstClr val="black"/>
                </a:solidFill>
              </a:rPr>
              <a:t>. Melanie Salyer</a:t>
            </a:r>
            <a:r>
              <a:rPr lang="en-US" sz="2000" dirty="0">
                <a:solidFill>
                  <a:prstClr val="black"/>
                </a:solidFill>
              </a:rPr>
              <a:t>, </a:t>
            </a:r>
            <a:r>
              <a:rPr lang="en-US" sz="2000" dirty="0" smtClean="0">
                <a:solidFill>
                  <a:prstClr val="black"/>
                </a:solidFill>
              </a:rPr>
              <a:t>Mentor </a:t>
            </a:r>
          </a:p>
          <a:p>
            <a:pPr marL="228600" lvl="0" indent="-228600">
              <a:lnSpc>
                <a:spcPct val="90000"/>
              </a:lnSpc>
              <a:spcBef>
                <a:spcPts val="1000"/>
              </a:spcBef>
              <a:buClr>
                <a:srgbClr val="86EE9C">
                  <a:lumMod val="75000"/>
                </a:srgbClr>
              </a:buClr>
              <a:buFont typeface="Webdings" panose="05030102010509060703" pitchFamily="18" charset="2"/>
              <a:buChar char=""/>
            </a:pPr>
            <a:r>
              <a:rPr lang="en-US" sz="2000" b="1" dirty="0" smtClean="0">
                <a:solidFill>
                  <a:prstClr val="black"/>
                </a:solidFill>
              </a:rPr>
              <a:t>Steve </a:t>
            </a:r>
            <a:r>
              <a:rPr lang="en-US" sz="2000" b="1" dirty="0">
                <a:solidFill>
                  <a:prstClr val="black"/>
                </a:solidFill>
              </a:rPr>
              <a:t>Padgett-Vasquez</a:t>
            </a:r>
            <a:r>
              <a:rPr lang="en-US" sz="2000" dirty="0">
                <a:solidFill>
                  <a:prstClr val="black"/>
                </a:solidFill>
              </a:rPr>
              <a:t>, University of </a:t>
            </a:r>
            <a:r>
              <a:rPr lang="en-US" sz="2000" dirty="0" smtClean="0">
                <a:solidFill>
                  <a:prstClr val="black"/>
                </a:solidFill>
              </a:rPr>
              <a:t>Georgia</a:t>
            </a:r>
          </a:p>
          <a:p>
            <a:pPr marL="228600" lvl="0" indent="-228600">
              <a:lnSpc>
                <a:spcPct val="90000"/>
              </a:lnSpc>
              <a:spcBef>
                <a:spcPts val="1000"/>
              </a:spcBef>
              <a:buClr>
                <a:srgbClr val="86EE9C">
                  <a:lumMod val="75000"/>
                </a:srgbClr>
              </a:buClr>
              <a:buFont typeface="Webdings" panose="05030102010509060703" pitchFamily="18" charset="2"/>
              <a:buChar char=""/>
            </a:pPr>
            <a:r>
              <a:rPr lang="en-US" sz="2000" b="1" dirty="0" smtClean="0">
                <a:solidFill>
                  <a:prstClr val="black"/>
                </a:solidFill>
              </a:rPr>
              <a:t>Dr</a:t>
            </a:r>
            <a:r>
              <a:rPr lang="en-US" sz="2000" b="1" dirty="0">
                <a:solidFill>
                  <a:prstClr val="black"/>
                </a:solidFill>
              </a:rPr>
              <a:t>. Ryan Stewart </a:t>
            </a:r>
            <a:r>
              <a:rPr lang="en-US" sz="2000" dirty="0">
                <a:solidFill>
                  <a:prstClr val="black"/>
                </a:solidFill>
              </a:rPr>
              <a:t>, Virginia Tech</a:t>
            </a:r>
          </a:p>
          <a:p>
            <a:pPr marL="228600" lvl="0" indent="-228600">
              <a:lnSpc>
                <a:spcPct val="90000"/>
              </a:lnSpc>
              <a:spcBef>
                <a:spcPts val="1000"/>
              </a:spcBef>
              <a:buClr>
                <a:srgbClr val="86EE9C">
                  <a:lumMod val="75000"/>
                </a:srgbClr>
              </a:buClr>
              <a:buFontTx/>
              <a:buChar char="-"/>
            </a:pPr>
            <a:endParaRPr lang="en-US" sz="2000" dirty="0">
              <a:solidFill>
                <a:prstClr val="black"/>
              </a:solidFill>
            </a:endParaRPr>
          </a:p>
          <a:p>
            <a:pPr lvl="0">
              <a:lnSpc>
                <a:spcPct val="90000"/>
              </a:lnSpc>
              <a:spcBef>
                <a:spcPts val="1000"/>
              </a:spcBef>
              <a:buClr>
                <a:srgbClr val="86EE9C">
                  <a:lumMod val="75000"/>
                </a:srgbClr>
              </a:buClr>
            </a:pPr>
            <a:endParaRPr lang="en-US" sz="1400" dirty="0">
              <a:solidFill>
                <a:prstClr val="black"/>
              </a:solidFill>
            </a:endParaRPr>
          </a:p>
        </p:txBody>
      </p:sp>
    </p:spTree>
    <p:extLst>
      <p:ext uri="{BB962C8B-B14F-4D97-AF65-F5344CB8AC3E}">
        <p14:creationId xmlns:p14="http://schemas.microsoft.com/office/powerpoint/2010/main" val="36775030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Peru Project Team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74" y="1107950"/>
            <a:ext cx="7416348" cy="4941034"/>
          </a:xfrm>
          <a:prstGeom prst="rect">
            <a:avLst/>
          </a:prstGeom>
        </p:spPr>
      </p:pic>
      <p:sp>
        <p:nvSpPr>
          <p:cNvPr id="5" name="TextBox 4"/>
          <p:cNvSpPr txBox="1"/>
          <p:nvPr/>
        </p:nvSpPr>
        <p:spPr>
          <a:xfrm>
            <a:off x="635708" y="6116686"/>
            <a:ext cx="8092280" cy="523220"/>
          </a:xfrm>
          <a:prstGeom prst="rect">
            <a:avLst/>
          </a:prstGeom>
          <a:noFill/>
        </p:spPr>
        <p:txBody>
          <a:bodyPr wrap="none" rtlCol="0">
            <a:spAutoFit/>
          </a:bodyPr>
          <a:lstStyle/>
          <a:p>
            <a:pPr algn="ctr"/>
            <a:r>
              <a:rPr lang="en-US" sz="1400" b="1" dirty="0" smtClean="0"/>
              <a:t>Left to right: Azeb Shewago, Scott Arnette, Grant Bloomer, Kieran Blakemore, Jordan Bates, </a:t>
            </a:r>
          </a:p>
          <a:p>
            <a:pPr algn="ctr"/>
            <a:r>
              <a:rPr lang="en-US" sz="1400" b="1" dirty="0" smtClean="0"/>
              <a:t>Sarah Medley</a:t>
            </a:r>
            <a:endParaRPr lang="en-US" sz="1400" b="1" dirty="0"/>
          </a:p>
        </p:txBody>
      </p:sp>
    </p:spTree>
    <p:extLst>
      <p:ext uri="{BB962C8B-B14F-4D97-AF65-F5344CB8AC3E}">
        <p14:creationId xmlns:p14="http://schemas.microsoft.com/office/powerpoint/2010/main" val="38597692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96248" y="1547697"/>
            <a:ext cx="4385056" cy="5458265"/>
          </a:xfrm>
        </p:spPr>
        <p:txBody>
          <a:bodyPr anchor="ctr">
            <a:normAutofit/>
          </a:bodyPr>
          <a:lstStyle/>
          <a:p>
            <a:r>
              <a:rPr lang="en-US" sz="2400" dirty="0" smtClean="0"/>
              <a:t>In rural areas of Peru, only about 65% of residents have access to satisfactory water resources</a:t>
            </a:r>
          </a:p>
          <a:p>
            <a:pPr marL="0" indent="0">
              <a:buNone/>
            </a:pPr>
            <a:endParaRPr lang="en-US" sz="2400" dirty="0"/>
          </a:p>
          <a:p>
            <a:pPr lvl="0"/>
            <a:r>
              <a:rPr lang="en-US" sz="2400" dirty="0"/>
              <a:t>Only 37% of residents have access to satisfactory sanitation </a:t>
            </a:r>
            <a:r>
              <a:rPr lang="en-US" sz="2400" dirty="0" smtClean="0"/>
              <a:t>facilities</a:t>
            </a:r>
            <a:endParaRPr lang="en-US" sz="2400" strike="sngStrike" dirty="0">
              <a:solidFill>
                <a:srgbClr val="FF0000"/>
              </a:solidFill>
            </a:endParaRPr>
          </a:p>
          <a:p>
            <a:pPr marL="0" indent="0">
              <a:buNone/>
            </a:pPr>
            <a:endParaRPr lang="en-US" sz="2400" dirty="0"/>
          </a:p>
          <a:p>
            <a:pPr lvl="0"/>
            <a:r>
              <a:rPr lang="en-US" sz="2400" dirty="0" smtClean="0"/>
              <a:t>45,012 </a:t>
            </a:r>
            <a:r>
              <a:rPr lang="en-US" sz="2400" dirty="0"/>
              <a:t>people </a:t>
            </a:r>
            <a:r>
              <a:rPr lang="en-US" sz="2400" dirty="0" smtClean="0"/>
              <a:t>affected by flooding in Peru </a:t>
            </a:r>
          </a:p>
          <a:p>
            <a:pPr marL="0" lvl="0" indent="0">
              <a:buNone/>
            </a:pPr>
            <a:endParaRPr lang="en-US" sz="2400" dirty="0"/>
          </a:p>
          <a:p>
            <a:endParaRPr lang="en-US" sz="2400" dirty="0" smtClean="0"/>
          </a:p>
        </p:txBody>
      </p:sp>
      <p:sp>
        <p:nvSpPr>
          <p:cNvPr id="4" name="Title 3"/>
          <p:cNvSpPr>
            <a:spLocks noGrp="1"/>
          </p:cNvSpPr>
          <p:nvPr>
            <p:ph type="title"/>
          </p:nvPr>
        </p:nvSpPr>
        <p:spPr/>
        <p:txBody>
          <a:bodyPr/>
          <a:lstStyle/>
          <a:p>
            <a:r>
              <a:rPr lang="en-US" dirty="0" smtClean="0"/>
              <a:t>Community Concerns </a:t>
            </a:r>
            <a:endParaRPr lang="en-US" dirty="0"/>
          </a:p>
        </p:txBody>
      </p:sp>
      <p:pic>
        <p:nvPicPr>
          <p:cNvPr id="3074" name="Picture 2" descr="\\Developserver\2014\Spring 2015\PeruDisasters\Deliverables\Images\water-project-water for peo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675" y="2250823"/>
            <a:ext cx="4337143" cy="3087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7053048" y="5482563"/>
            <a:ext cx="1734770" cy="246221"/>
          </a:xfrm>
          <a:prstGeom prst="rect">
            <a:avLst/>
          </a:prstGeom>
        </p:spPr>
        <p:txBody>
          <a:bodyPr wrap="none">
            <a:spAutoFit/>
          </a:bodyPr>
          <a:lstStyle/>
          <a:p>
            <a:r>
              <a:rPr lang="en-US" sz="1000" dirty="0" smtClean="0"/>
              <a:t>Source: Water for People</a:t>
            </a:r>
            <a:endParaRPr lang="en-US" sz="1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25415"/>
            <a:ext cx="8331200" cy="417635"/>
          </a:xfrm>
        </p:spPr>
        <p:txBody>
          <a:bodyPr>
            <a:normAutofit fontScale="92500"/>
          </a:bodyPr>
          <a:lstStyle/>
          <a:p>
            <a:r>
              <a:rPr lang="en-US" sz="2000" dirty="0" smtClean="0"/>
              <a:t>Asunción District, Cajamarca Province, Cajamarca Region of Peru</a:t>
            </a:r>
            <a:endParaRPr lang="en-US" sz="2000" dirty="0"/>
          </a:p>
        </p:txBody>
      </p:sp>
      <p:sp>
        <p:nvSpPr>
          <p:cNvPr id="4" name="Title 3"/>
          <p:cNvSpPr>
            <a:spLocks noGrp="1"/>
          </p:cNvSpPr>
          <p:nvPr>
            <p:ph type="title"/>
          </p:nvPr>
        </p:nvSpPr>
        <p:spPr/>
        <p:txBody>
          <a:bodyPr/>
          <a:lstStyle/>
          <a:p>
            <a:r>
              <a:rPr lang="en-US" dirty="0" smtClean="0"/>
              <a:t>Study Area </a:t>
            </a:r>
            <a:endParaRPr lang="en-US" dirty="0"/>
          </a:p>
        </p:txBody>
      </p:sp>
      <p:pic>
        <p:nvPicPr>
          <p:cNvPr id="5" name="Picture 4" descr="Video_Swat2.jpg"/>
          <p:cNvPicPr>
            <a:picLocks noChangeAspect="1"/>
          </p:cNvPicPr>
          <p:nvPr/>
        </p:nvPicPr>
        <p:blipFill>
          <a:blip r:embed="rId3"/>
          <a:stretch>
            <a:fillRect/>
          </a:stretch>
        </p:blipFill>
        <p:spPr>
          <a:xfrm>
            <a:off x="4572000" y="1543050"/>
            <a:ext cx="3868882" cy="5006788"/>
          </a:xfrm>
          <a:prstGeom prst="rect">
            <a:avLst/>
          </a:prstGeom>
        </p:spPr>
      </p:pic>
      <p:sp>
        <p:nvSpPr>
          <p:cNvPr id="6" name="TextBox 5"/>
          <p:cNvSpPr txBox="1"/>
          <p:nvPr/>
        </p:nvSpPr>
        <p:spPr>
          <a:xfrm>
            <a:off x="781050" y="1851696"/>
            <a:ext cx="3416300" cy="4247317"/>
          </a:xfrm>
          <a:prstGeom prst="rect">
            <a:avLst/>
          </a:prstGeom>
          <a:noFill/>
          <a:ln>
            <a:solidFill>
              <a:schemeClr val="tx1"/>
            </a:solidFill>
          </a:ln>
        </p:spPr>
        <p:txBody>
          <a:bodyPr wrap="square" rtlCol="0" anchor="t">
            <a:spAutoFit/>
          </a:bodyPr>
          <a:lstStyle/>
          <a:p>
            <a:pPr>
              <a:buFont typeface="Arial"/>
              <a:buChar char="•"/>
            </a:pPr>
            <a:r>
              <a:rPr lang="en-US" dirty="0" smtClean="0"/>
              <a:t> </a:t>
            </a:r>
            <a:r>
              <a:rPr lang="en-US" dirty="0"/>
              <a:t>Asunción </a:t>
            </a:r>
            <a:r>
              <a:rPr lang="en-US" dirty="0" smtClean="0"/>
              <a:t>is home to around 12,000 inhabitants.</a:t>
            </a:r>
          </a:p>
          <a:p>
            <a:pPr>
              <a:buFont typeface="Arial"/>
              <a:buChar char="•"/>
            </a:pPr>
            <a:endParaRPr lang="en-US" dirty="0" smtClean="0"/>
          </a:p>
          <a:p>
            <a:pPr>
              <a:buFont typeface="Arial"/>
              <a:buChar char="•"/>
            </a:pPr>
            <a:r>
              <a:rPr lang="en-US" dirty="0" smtClean="0"/>
              <a:t> 96% of these inhabitants  use farming as a means for life.</a:t>
            </a:r>
          </a:p>
          <a:p>
            <a:pPr>
              <a:buFont typeface="Arial"/>
              <a:buChar char="•"/>
            </a:pPr>
            <a:endParaRPr lang="en-US" dirty="0" smtClean="0"/>
          </a:p>
          <a:p>
            <a:pPr>
              <a:buFont typeface="Arial"/>
              <a:buChar char="•"/>
            </a:pPr>
            <a:r>
              <a:rPr lang="en-US" dirty="0" smtClean="0"/>
              <a:t> The total ground surface area for the </a:t>
            </a:r>
            <a:r>
              <a:rPr lang="en-US" dirty="0"/>
              <a:t>Asunción </a:t>
            </a:r>
            <a:r>
              <a:rPr lang="en-US" dirty="0" smtClean="0"/>
              <a:t>district is 211 km</a:t>
            </a:r>
            <a:r>
              <a:rPr lang="en-US" baseline="30000" dirty="0" smtClean="0"/>
              <a:t>2</a:t>
            </a:r>
            <a:r>
              <a:rPr lang="en-US" dirty="0" smtClean="0"/>
              <a:t>.</a:t>
            </a:r>
            <a:endParaRPr lang="en-US" baseline="30000" dirty="0" smtClean="0"/>
          </a:p>
          <a:p>
            <a:pPr>
              <a:buFont typeface="Arial"/>
              <a:buChar char="•"/>
            </a:pPr>
            <a:endParaRPr lang="en-US" dirty="0" smtClean="0"/>
          </a:p>
          <a:p>
            <a:pPr>
              <a:buFont typeface="Arial"/>
              <a:buChar char="•"/>
            </a:pPr>
            <a:r>
              <a:rPr lang="en-US" dirty="0" smtClean="0"/>
              <a:t> </a:t>
            </a:r>
            <a:r>
              <a:rPr lang="en-US" dirty="0"/>
              <a:t>Asunción </a:t>
            </a:r>
            <a:r>
              <a:rPr lang="en-US" dirty="0" smtClean="0"/>
              <a:t>is located inside the Cajamarca region on the North Eastern corner of Peru.</a:t>
            </a:r>
          </a:p>
        </p:txBody>
      </p:sp>
    </p:spTree>
    <p:extLst>
      <p:ext uri="{BB962C8B-B14F-4D97-AF65-F5344CB8AC3E}">
        <p14:creationId xmlns:p14="http://schemas.microsoft.com/office/powerpoint/2010/main" val="1151001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761" y="895473"/>
            <a:ext cx="4329360" cy="2426918"/>
          </a:xfrm>
        </p:spPr>
        <p:txBody>
          <a:bodyPr anchor="ctr">
            <a:normAutofit lnSpcReduction="10000"/>
          </a:bodyPr>
          <a:lstStyle/>
          <a:p>
            <a:pPr marL="0" indent="0">
              <a:buNone/>
            </a:pPr>
            <a:endParaRPr lang="en-US" b="1" dirty="0"/>
          </a:p>
          <a:p>
            <a:r>
              <a:rPr lang="en-US" b="1" dirty="0" smtClean="0"/>
              <a:t>Partners</a:t>
            </a:r>
            <a:r>
              <a:rPr lang="en-US" b="1" dirty="0" smtClean="0"/>
              <a:t>:</a:t>
            </a:r>
            <a:endParaRPr lang="en-US" b="1" dirty="0" smtClean="0"/>
          </a:p>
          <a:p>
            <a:pPr lvl="1"/>
            <a:r>
              <a:rPr lang="en-US" dirty="0" smtClean="0"/>
              <a:t>Water For </a:t>
            </a:r>
            <a:r>
              <a:rPr lang="en-US" dirty="0" smtClean="0"/>
              <a:t>People</a:t>
            </a:r>
          </a:p>
          <a:p>
            <a:pPr lvl="1"/>
            <a:endParaRPr lang="en-US" dirty="0" smtClean="0"/>
          </a:p>
          <a:p>
            <a:pPr lvl="1"/>
            <a:r>
              <a:rPr lang="en-US" i="1" dirty="0" err="1" smtClean="0"/>
              <a:t>Instituto</a:t>
            </a:r>
            <a:r>
              <a:rPr lang="en-US" i="1" dirty="0" smtClean="0"/>
              <a:t> Nacional de </a:t>
            </a:r>
            <a:r>
              <a:rPr lang="en-US" i="1" dirty="0" err="1" smtClean="0"/>
              <a:t>Defensa</a:t>
            </a:r>
            <a:r>
              <a:rPr lang="en-US" i="1" dirty="0" smtClean="0"/>
              <a:t> Civil del Peru</a:t>
            </a:r>
            <a:r>
              <a:rPr lang="en-US" dirty="0" smtClean="0"/>
              <a:t> (INDECI) </a:t>
            </a:r>
          </a:p>
          <a:p>
            <a:endParaRPr lang="en-US" sz="2000" dirty="0" smtClean="0"/>
          </a:p>
          <a:p>
            <a:pPr marL="0" indent="0">
              <a:buNone/>
            </a:pPr>
            <a:endParaRPr lang="en-US" dirty="0" smtClean="0"/>
          </a:p>
        </p:txBody>
      </p:sp>
      <p:sp>
        <p:nvSpPr>
          <p:cNvPr id="4" name="Title 3"/>
          <p:cNvSpPr>
            <a:spLocks noGrp="1"/>
          </p:cNvSpPr>
          <p:nvPr>
            <p:ph type="title"/>
          </p:nvPr>
        </p:nvSpPr>
        <p:spPr/>
        <p:txBody>
          <a:bodyPr/>
          <a:lstStyle/>
          <a:p>
            <a:r>
              <a:rPr lang="en-US" dirty="0" smtClean="0"/>
              <a:t>Project Overview</a:t>
            </a:r>
            <a:endParaRPr lang="en-US" dirty="0"/>
          </a:p>
        </p:txBody>
      </p:sp>
      <p:sp>
        <p:nvSpPr>
          <p:cNvPr id="5" name="Content Placeholder 1"/>
          <p:cNvSpPr txBox="1">
            <a:spLocks/>
          </p:cNvSpPr>
          <p:nvPr/>
        </p:nvSpPr>
        <p:spPr>
          <a:xfrm>
            <a:off x="142371" y="3834088"/>
            <a:ext cx="4439920" cy="2657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158" y="2169657"/>
            <a:ext cx="4598927" cy="3449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0" y="3016948"/>
            <a:ext cx="3916282" cy="3841052"/>
          </a:xfrm>
          <a:prstGeom prst="rect">
            <a:avLst/>
          </a:prstGeom>
          <a:noFill/>
        </p:spPr>
        <p:txBody>
          <a:bodyPr wrap="square" rtlCol="0">
            <a:spAutoFit/>
          </a:bodyPr>
          <a:lstStyle/>
          <a:p>
            <a:pPr marL="228600" indent="-228600">
              <a:lnSpc>
                <a:spcPct val="80000"/>
              </a:lnSpc>
              <a:spcBef>
                <a:spcPts val="1000"/>
              </a:spcBef>
              <a:buClr>
                <a:schemeClr val="accent6">
                  <a:lumMod val="75000"/>
                </a:schemeClr>
              </a:buClr>
              <a:buFont typeface="Webdings" panose="05030102010509060703" pitchFamily="18" charset="2"/>
              <a:buChar char=""/>
            </a:pPr>
            <a:r>
              <a:rPr lang="en-US" sz="2400" b="1" dirty="0"/>
              <a:t>Why</a:t>
            </a:r>
            <a:r>
              <a:rPr lang="en-US" sz="2000" b="1" dirty="0"/>
              <a:t> NASA DEVELOP</a:t>
            </a:r>
            <a:r>
              <a:rPr lang="en-US" sz="2000" b="1" dirty="0" smtClean="0"/>
              <a:t>?</a:t>
            </a:r>
          </a:p>
          <a:p>
            <a:pPr marL="685800" lvl="1" indent="-228600">
              <a:lnSpc>
                <a:spcPct val="80000"/>
              </a:lnSpc>
              <a:spcBef>
                <a:spcPts val="1000"/>
              </a:spcBef>
              <a:buClr>
                <a:schemeClr val="accent6">
                  <a:lumMod val="75000"/>
                </a:schemeClr>
              </a:buClr>
              <a:buFont typeface="Webdings" panose="05030102010509060703" pitchFamily="18" charset="2"/>
              <a:buChar char=""/>
            </a:pPr>
            <a:r>
              <a:rPr lang="en-US" sz="2000" dirty="0" smtClean="0"/>
              <a:t>Lack of in-situ-data </a:t>
            </a:r>
          </a:p>
          <a:p>
            <a:pPr marL="685800" lvl="1" indent="-228600">
              <a:lnSpc>
                <a:spcPct val="80000"/>
              </a:lnSpc>
              <a:spcBef>
                <a:spcPts val="1000"/>
              </a:spcBef>
              <a:buClr>
                <a:schemeClr val="accent6">
                  <a:lumMod val="75000"/>
                </a:schemeClr>
              </a:buClr>
              <a:buFont typeface="Webdings" panose="05030102010509060703" pitchFamily="18" charset="2"/>
              <a:buChar char=""/>
            </a:pPr>
            <a:endParaRPr lang="en-US" sz="2000" dirty="0" smtClean="0"/>
          </a:p>
          <a:p>
            <a:pPr marL="685800" lvl="1" indent="-228600">
              <a:lnSpc>
                <a:spcPct val="80000"/>
              </a:lnSpc>
              <a:spcBef>
                <a:spcPts val="1000"/>
              </a:spcBef>
              <a:buClr>
                <a:schemeClr val="accent6">
                  <a:lumMod val="75000"/>
                </a:schemeClr>
              </a:buClr>
              <a:buFont typeface="Webdings" panose="05030102010509060703" pitchFamily="18" charset="2"/>
              <a:buChar char=""/>
            </a:pPr>
            <a:r>
              <a:rPr lang="en-US" sz="2000" dirty="0" smtClean="0"/>
              <a:t>Incorporating remotely sensed imagery to augment lack of data</a:t>
            </a:r>
          </a:p>
          <a:p>
            <a:pPr marL="685800" lvl="1" indent="-228600">
              <a:lnSpc>
                <a:spcPct val="80000"/>
              </a:lnSpc>
              <a:spcBef>
                <a:spcPts val="1000"/>
              </a:spcBef>
              <a:buClr>
                <a:schemeClr val="accent6">
                  <a:lumMod val="75000"/>
                </a:schemeClr>
              </a:buClr>
              <a:buFont typeface="Webdings" panose="05030102010509060703" pitchFamily="18" charset="2"/>
              <a:buChar char=""/>
            </a:pPr>
            <a:endParaRPr lang="en-US" sz="2000" dirty="0" smtClean="0"/>
          </a:p>
          <a:p>
            <a:pPr marL="685800" lvl="1" indent="-228600">
              <a:lnSpc>
                <a:spcPct val="80000"/>
              </a:lnSpc>
              <a:spcBef>
                <a:spcPts val="1000"/>
              </a:spcBef>
              <a:buClr>
                <a:schemeClr val="accent6">
                  <a:lumMod val="75000"/>
                </a:schemeClr>
              </a:buClr>
              <a:buFont typeface="Webdings" panose="05030102010509060703" pitchFamily="18" charset="2"/>
              <a:buChar char=""/>
            </a:pPr>
            <a:r>
              <a:rPr lang="en-US" sz="2000" dirty="0" smtClean="0"/>
              <a:t>Use a scientific method for making real life decisions for the people of Peru</a:t>
            </a:r>
          </a:p>
          <a:p>
            <a:pPr marL="685800" lvl="1" indent="-228600">
              <a:lnSpc>
                <a:spcPct val="80000"/>
              </a:lnSpc>
              <a:spcBef>
                <a:spcPts val="1000"/>
              </a:spcBef>
              <a:buClr>
                <a:schemeClr val="accent6">
                  <a:lumMod val="75000"/>
                </a:schemeClr>
              </a:buClr>
              <a:buFont typeface="Webdings" panose="05030102010509060703" pitchFamily="18" charset="2"/>
              <a:buChar char=""/>
            </a:pPr>
            <a:endParaRPr lang="en-US" dirty="0"/>
          </a:p>
        </p:txBody>
      </p:sp>
      <p:sp>
        <p:nvSpPr>
          <p:cNvPr id="12" name="Rectangle 11"/>
          <p:cNvSpPr/>
          <p:nvPr/>
        </p:nvSpPr>
        <p:spPr>
          <a:xfrm>
            <a:off x="7023770" y="5610234"/>
            <a:ext cx="1734770" cy="246221"/>
          </a:xfrm>
          <a:prstGeom prst="rect">
            <a:avLst/>
          </a:prstGeom>
        </p:spPr>
        <p:txBody>
          <a:bodyPr wrap="none">
            <a:spAutoFit/>
          </a:bodyPr>
          <a:lstStyle/>
          <a:p>
            <a:r>
              <a:rPr lang="en-US" sz="1000" dirty="0" smtClean="0"/>
              <a:t>Source: Water for People</a:t>
            </a:r>
            <a:endParaRPr lang="en-US" sz="1000" dirty="0"/>
          </a:p>
        </p:txBody>
      </p:sp>
    </p:spTree>
    <p:extLst>
      <p:ext uri="{BB962C8B-B14F-4D97-AF65-F5344CB8AC3E}">
        <p14:creationId xmlns:p14="http://schemas.microsoft.com/office/powerpoint/2010/main" val="3249098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88305"/>
            <a:ext cx="8331200" cy="5486400"/>
          </a:xfrm>
        </p:spPr>
        <p:txBody>
          <a:bodyPr/>
          <a:lstStyle/>
          <a:p>
            <a:r>
              <a:rPr lang="en-US" sz="2200" dirty="0" smtClean="0"/>
              <a:t>Build a SWAT model for the Jequetepeque river watershed to study the hydrological processes in the study area</a:t>
            </a:r>
          </a:p>
          <a:p>
            <a:pPr marL="0" indent="0">
              <a:buNone/>
            </a:pPr>
            <a:endParaRPr lang="en-US" sz="2200" dirty="0" smtClean="0"/>
          </a:p>
          <a:p>
            <a:r>
              <a:rPr lang="en-US" sz="2200" dirty="0" smtClean="0"/>
              <a:t>Transfer the knowledge to build, calibrate, and validate SWAT models through provided tutorials and tools to partners</a:t>
            </a:r>
          </a:p>
          <a:p>
            <a:endParaRPr lang="en-US" sz="2200" dirty="0" smtClean="0"/>
          </a:p>
          <a:p>
            <a:r>
              <a:rPr lang="en-US" sz="2200" dirty="0" smtClean="0"/>
              <a:t>Identify preliminary models and data to estimate the flood risk assessment and research best prediction models</a:t>
            </a:r>
          </a:p>
          <a:p>
            <a:endParaRPr lang="en-US" dirty="0" smtClean="0"/>
          </a:p>
        </p:txBody>
      </p:sp>
      <p:sp>
        <p:nvSpPr>
          <p:cNvPr id="4" name="Title 3"/>
          <p:cNvSpPr>
            <a:spLocks noGrp="1"/>
          </p:cNvSpPr>
          <p:nvPr>
            <p:ph type="title"/>
          </p:nvPr>
        </p:nvSpPr>
        <p:spPr/>
        <p:txBody>
          <a:bodyPr/>
          <a:lstStyle/>
          <a:p>
            <a:r>
              <a:rPr lang="en-US" dirty="0" smtClean="0"/>
              <a:t>Objectives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75" y="5019417"/>
            <a:ext cx="8110650" cy="1419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287698" y="6524747"/>
            <a:ext cx="2449902" cy="215444"/>
          </a:xfrm>
          <a:prstGeom prst="rect">
            <a:avLst/>
          </a:prstGeom>
        </p:spPr>
        <p:txBody>
          <a:bodyPr wrap="square">
            <a:spAutoFit/>
          </a:bodyPr>
          <a:lstStyle/>
          <a:p>
            <a:r>
              <a:rPr lang="en-US" sz="800" dirty="0"/>
              <a:t>Source: Juan Francisco (Water for People)</a:t>
            </a:r>
          </a:p>
        </p:txBody>
      </p:sp>
    </p:spTree>
    <p:extLst>
      <p:ext uri="{BB962C8B-B14F-4D97-AF65-F5344CB8AC3E}">
        <p14:creationId xmlns:p14="http://schemas.microsoft.com/office/powerpoint/2010/main" val="24387352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smtClean="0"/>
          </a:p>
          <a:p>
            <a:pPr marL="0" indent="0">
              <a:buNone/>
            </a:pPr>
            <a:endParaRPr lang="en-US" dirty="0"/>
          </a:p>
          <a:p>
            <a:endParaRPr lang="en-US" dirty="0" smtClean="0"/>
          </a:p>
          <a:p>
            <a:endParaRPr lang="en-US" dirty="0"/>
          </a:p>
          <a:p>
            <a:endParaRPr lang="en-US" dirty="0" smtClean="0"/>
          </a:p>
        </p:txBody>
      </p:sp>
      <p:sp>
        <p:nvSpPr>
          <p:cNvPr id="3" name="Title 2"/>
          <p:cNvSpPr>
            <a:spLocks noGrp="1"/>
          </p:cNvSpPr>
          <p:nvPr>
            <p:ph type="title"/>
          </p:nvPr>
        </p:nvSpPr>
        <p:spPr/>
        <p:txBody>
          <a:bodyPr/>
          <a:lstStyle/>
          <a:p>
            <a:r>
              <a:rPr lang="en-US" dirty="0" smtClean="0"/>
              <a:t>NASA Earth Observations</a:t>
            </a:r>
            <a:endParaRPr lang="en-US" dirty="0"/>
          </a:p>
        </p:txBody>
      </p:sp>
      <p:pic>
        <p:nvPicPr>
          <p:cNvPr id="1026" name="Picture 2" descr="http://landsat.gsfc.nasa.gov/wp-content/uploads/2013/01/ldcm_2012_C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04" y="1125414"/>
            <a:ext cx="5649912" cy="3178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arth-www.larc.nasa.gov/cwg/pagepix/terra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976" y="4133502"/>
            <a:ext cx="4326994" cy="241075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4572000" y="948906"/>
            <a:ext cx="0" cy="5909094"/>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9337" y="4621996"/>
            <a:ext cx="3953326" cy="2308324"/>
          </a:xfrm>
          <a:prstGeom prst="rect">
            <a:avLst/>
          </a:prstGeom>
          <a:noFill/>
        </p:spPr>
        <p:txBody>
          <a:bodyPr wrap="none" rtlCol="0">
            <a:spAutoFit/>
          </a:bodyPr>
          <a:lstStyle/>
          <a:p>
            <a:r>
              <a:rPr lang="en-US" b="1" dirty="0" smtClean="0"/>
              <a:t>Satellite: </a:t>
            </a:r>
            <a:r>
              <a:rPr lang="en-US" dirty="0" smtClean="0"/>
              <a:t>Landsat 8</a:t>
            </a:r>
          </a:p>
          <a:p>
            <a:endParaRPr lang="en-US" dirty="0"/>
          </a:p>
          <a:p>
            <a:r>
              <a:rPr lang="en-US" b="1" dirty="0" smtClean="0"/>
              <a:t>Sensor: </a:t>
            </a:r>
            <a:r>
              <a:rPr lang="en-US" dirty="0" smtClean="0"/>
              <a:t>Operational Land Imager </a:t>
            </a:r>
          </a:p>
          <a:p>
            <a:r>
              <a:rPr lang="en-US" dirty="0"/>
              <a:t> </a:t>
            </a:r>
            <a:r>
              <a:rPr lang="en-US" dirty="0" smtClean="0"/>
              <a:t>            (OLI)</a:t>
            </a:r>
          </a:p>
          <a:p>
            <a:endParaRPr lang="en-US" dirty="0"/>
          </a:p>
          <a:p>
            <a:r>
              <a:rPr lang="en-US" b="1" dirty="0" smtClean="0"/>
              <a:t>Product: </a:t>
            </a:r>
            <a:r>
              <a:rPr lang="en-US" dirty="0" smtClean="0"/>
              <a:t>Land Use</a:t>
            </a:r>
          </a:p>
          <a:p>
            <a:endParaRPr lang="en-US" dirty="0"/>
          </a:p>
          <a:p>
            <a:endParaRPr lang="en-US" dirty="0"/>
          </a:p>
        </p:txBody>
      </p:sp>
      <p:sp>
        <p:nvSpPr>
          <p:cNvPr id="16" name="TextBox 15"/>
          <p:cNvSpPr txBox="1"/>
          <p:nvPr/>
        </p:nvSpPr>
        <p:spPr>
          <a:xfrm>
            <a:off x="4763898" y="1287263"/>
            <a:ext cx="3781805" cy="3139321"/>
          </a:xfrm>
          <a:prstGeom prst="rect">
            <a:avLst/>
          </a:prstGeom>
          <a:noFill/>
        </p:spPr>
        <p:txBody>
          <a:bodyPr wrap="none" rtlCol="0">
            <a:spAutoFit/>
          </a:bodyPr>
          <a:lstStyle/>
          <a:p>
            <a:r>
              <a:rPr lang="en-US" dirty="0" smtClean="0"/>
              <a:t> </a:t>
            </a:r>
            <a:r>
              <a:rPr lang="en-US" b="1" dirty="0" smtClean="0"/>
              <a:t>Satellite: </a:t>
            </a:r>
            <a:r>
              <a:rPr lang="en-US" dirty="0" smtClean="0"/>
              <a:t>Terra</a:t>
            </a:r>
          </a:p>
          <a:p>
            <a:endParaRPr lang="en-US" dirty="0"/>
          </a:p>
          <a:p>
            <a:r>
              <a:rPr lang="en-US" dirty="0" smtClean="0"/>
              <a:t> </a:t>
            </a:r>
            <a:r>
              <a:rPr lang="en-US" b="1" dirty="0" smtClean="0"/>
              <a:t>Sensor: </a:t>
            </a:r>
            <a:r>
              <a:rPr lang="en-US" dirty="0" smtClean="0"/>
              <a:t>Advanced Spaceborne</a:t>
            </a:r>
          </a:p>
          <a:p>
            <a:r>
              <a:rPr lang="en-US" dirty="0" smtClean="0"/>
              <a:t>               Thermal </a:t>
            </a:r>
            <a:r>
              <a:rPr lang="en-US" dirty="0"/>
              <a:t>Emission and </a:t>
            </a:r>
            <a:endParaRPr lang="en-US" dirty="0" smtClean="0"/>
          </a:p>
          <a:p>
            <a:r>
              <a:rPr lang="en-US" dirty="0" smtClean="0"/>
              <a:t>               Reflection </a:t>
            </a:r>
            <a:r>
              <a:rPr lang="en-US" dirty="0"/>
              <a:t>Radiometer </a:t>
            </a:r>
            <a:endParaRPr lang="en-US" dirty="0" smtClean="0"/>
          </a:p>
          <a:p>
            <a:r>
              <a:rPr lang="en-US" dirty="0"/>
              <a:t> </a:t>
            </a:r>
            <a:r>
              <a:rPr lang="en-US" dirty="0" smtClean="0"/>
              <a:t>              (</a:t>
            </a:r>
            <a:r>
              <a:rPr lang="en-US" dirty="0"/>
              <a:t>ASTER</a:t>
            </a:r>
            <a:r>
              <a:rPr lang="en-US" dirty="0" smtClean="0"/>
              <a:t>)</a:t>
            </a:r>
          </a:p>
          <a:p>
            <a:endParaRPr lang="en-US" dirty="0"/>
          </a:p>
          <a:p>
            <a:r>
              <a:rPr lang="en-US" b="1" dirty="0" smtClean="0"/>
              <a:t>Product: </a:t>
            </a:r>
            <a:r>
              <a:rPr lang="en-US" dirty="0" smtClean="0"/>
              <a:t>Digital Elevation Model</a:t>
            </a:r>
          </a:p>
          <a:p>
            <a:r>
              <a:rPr lang="en-US" dirty="0"/>
              <a:t> </a:t>
            </a:r>
            <a:r>
              <a:rPr lang="en-US" dirty="0" smtClean="0"/>
              <a:t>               (DEM)</a:t>
            </a:r>
          </a:p>
          <a:p>
            <a:endParaRPr lang="en-US" dirty="0"/>
          </a:p>
          <a:p>
            <a:r>
              <a:rPr lang="en-US" dirty="0" smtClean="0"/>
              <a:t>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Acquisition &amp; Processing </a:t>
            </a:r>
            <a:endParaRPr lang="en-US" dirty="0"/>
          </a:p>
        </p:txBody>
      </p:sp>
      <p:pic>
        <p:nvPicPr>
          <p:cNvPr id="9" name="Content Placeholder 8" descr="Screen shot 2015-03-25 at 10.40.10 PM.png"/>
          <p:cNvPicPr>
            <a:picLocks noGrp="1" noChangeAspect="1"/>
          </p:cNvPicPr>
          <p:nvPr>
            <p:ph idx="1"/>
          </p:nvPr>
        </p:nvPicPr>
        <p:blipFill>
          <a:blip r:embed="rId3"/>
          <a:srcRect t="-2376" b="-2376"/>
          <a:stretch>
            <a:fillRect/>
          </a:stretch>
        </p:blipFill>
        <p:spPr>
          <a:xfrm>
            <a:off x="4501071" y="996037"/>
            <a:ext cx="4470401" cy="5690910"/>
          </a:xfrm>
        </p:spPr>
      </p:pic>
      <p:pic>
        <p:nvPicPr>
          <p:cNvPr id="10" name="Picture 9" descr="Screen shot 2015-03-25 at 10.41.38 PM.png"/>
          <p:cNvPicPr>
            <a:picLocks noChangeAspect="1"/>
          </p:cNvPicPr>
          <p:nvPr/>
        </p:nvPicPr>
        <p:blipFill>
          <a:blip r:embed="rId4"/>
          <a:stretch>
            <a:fillRect/>
          </a:stretch>
        </p:blipFill>
        <p:spPr>
          <a:xfrm>
            <a:off x="128503" y="1013290"/>
            <a:ext cx="4389821" cy="5634696"/>
          </a:xfrm>
          <a:prstGeom prst="rect">
            <a:avLst/>
          </a:prstGeom>
        </p:spPr>
      </p:pic>
    </p:spTree>
    <p:extLst>
      <p:ext uri="{BB962C8B-B14F-4D97-AF65-F5344CB8AC3E}">
        <p14:creationId xmlns:p14="http://schemas.microsoft.com/office/powerpoint/2010/main" val="1974275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Video_Swat5.jpg"/>
          <p:cNvPicPr>
            <a:picLocks noGrp="1" noChangeAspect="1"/>
          </p:cNvPicPr>
          <p:nvPr>
            <p:ph sz="half" idx="1"/>
          </p:nvPr>
        </p:nvPicPr>
        <p:blipFill>
          <a:blip r:embed="rId3"/>
          <a:srcRect l="-9696" r="-9696"/>
          <a:stretch>
            <a:fillRect/>
          </a:stretch>
        </p:blipFill>
        <p:spPr>
          <a:xfrm>
            <a:off x="406400" y="1139825"/>
            <a:ext cx="8432800" cy="545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r>
              <a:rPr lang="en-US" dirty="0" smtClean="0"/>
              <a:t>Results</a:t>
            </a:r>
            <a:endParaRPr lang="en-US" dirty="0"/>
          </a:p>
        </p:txBody>
      </p:sp>
    </p:spTree>
    <p:extLst>
      <p:ext uri="{BB962C8B-B14F-4D97-AF65-F5344CB8AC3E}">
        <p14:creationId xmlns:p14="http://schemas.microsoft.com/office/powerpoint/2010/main" val="3502127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a:t>
            </a:r>
            <a:endParaRPr lang="en-US" dirty="0"/>
          </a:p>
        </p:txBody>
      </p:sp>
      <p:pic>
        <p:nvPicPr>
          <p:cNvPr id="12" name="Content Placeholder 11" descr="Video_Swat3.jpg"/>
          <p:cNvPicPr>
            <a:picLocks noGrp="1" noChangeAspect="1"/>
          </p:cNvPicPr>
          <p:nvPr>
            <p:ph sz="half" idx="1"/>
          </p:nvPr>
        </p:nvPicPr>
        <p:blipFill>
          <a:blip r:embed="rId3"/>
          <a:srcRect l="-10775" r="-10775"/>
          <a:stretch>
            <a:fillRect/>
          </a:stretch>
        </p:blipFill>
        <p:spPr>
          <a:xfrm>
            <a:off x="292100" y="1127125"/>
            <a:ext cx="8585200" cy="545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61779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a:dk1>
        <a:sysClr val="windowText" lastClr="000000"/>
      </a:dk1>
      <a:lt1>
        <a:sysClr val="window" lastClr="FFFFFF"/>
      </a:lt1>
      <a:dk2>
        <a:srgbClr val="44546A"/>
      </a:dk2>
      <a:lt2>
        <a:srgbClr val="E7E6E6"/>
      </a:lt2>
      <a:accent1>
        <a:srgbClr val="BB5731"/>
      </a:accent1>
      <a:accent2>
        <a:srgbClr val="7B3920"/>
      </a:accent2>
      <a:accent3>
        <a:srgbClr val="3C1C10"/>
      </a:accent3>
      <a:accent4>
        <a:srgbClr val="126F26"/>
      </a:accent4>
      <a:accent5>
        <a:srgbClr val="2AC84C"/>
      </a:accent5>
      <a:accent6>
        <a:srgbClr val="86EE9C"/>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3431</TotalTime>
  <Words>1492</Words>
  <Application>Microsoft Office PowerPoint</Application>
  <PresentationFormat>On-screen Show (4:3)</PresentationFormat>
  <Paragraphs>153</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Helvetica Neue LT Std 65 Medium</vt:lpstr>
      <vt:lpstr>Questrial</vt:lpstr>
      <vt:lpstr>Webdings</vt:lpstr>
      <vt:lpstr>office theme</vt:lpstr>
      <vt:lpstr>Peru Water Resources and Disasters</vt:lpstr>
      <vt:lpstr>Community Concerns </vt:lpstr>
      <vt:lpstr>Study Area </vt:lpstr>
      <vt:lpstr>Project Overview</vt:lpstr>
      <vt:lpstr>Objectives</vt:lpstr>
      <vt:lpstr>NASA Earth Observations</vt:lpstr>
      <vt:lpstr>Acquisition &amp; Processing </vt:lpstr>
      <vt:lpstr>Results</vt:lpstr>
      <vt:lpstr>Results</vt:lpstr>
      <vt:lpstr>Results: Simulated Discharge</vt:lpstr>
      <vt:lpstr>Conclusions</vt:lpstr>
      <vt:lpstr>Acknowledgements</vt:lpstr>
      <vt:lpstr>Peru Project Team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JORDAN B</cp:lastModifiedBy>
  <cp:revision>127</cp:revision>
  <dcterms:created xsi:type="dcterms:W3CDTF">2015-03-26T02:22:13Z</dcterms:created>
  <dcterms:modified xsi:type="dcterms:W3CDTF">2015-03-26T16:17:34Z</dcterms:modified>
</cp:coreProperties>
</file>