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5" r:id="rId2"/>
    <p:sldId id="308" r:id="rId3"/>
    <p:sldId id="302" r:id="rId4"/>
    <p:sldId id="306" r:id="rId5"/>
    <p:sldId id="301" r:id="rId6"/>
    <p:sldId id="289" r:id="rId7"/>
    <p:sldId id="290" r:id="rId8"/>
    <p:sldId id="298" r:id="rId9"/>
    <p:sldId id="303" r:id="rId10"/>
    <p:sldId id="299" r:id="rId11"/>
    <p:sldId id="304" r:id="rId12"/>
    <p:sldId id="300" r:id="rId13"/>
    <p:sldId id="291" r:id="rId14"/>
    <p:sldId id="309" r:id="rId15"/>
    <p:sldId id="310" r:id="rId16"/>
    <p:sldId id="292" r:id="rId17"/>
    <p:sldId id="293" r:id="rId18"/>
    <p:sldId id="294" r:id="rId19"/>
    <p:sldId id="305" r:id="rId20"/>
    <p:sldId id="30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initials="B"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75553" autoAdjust="0"/>
  </p:normalViewPr>
  <p:slideViewPr>
    <p:cSldViewPr snapToGrid="0">
      <p:cViewPr>
        <p:scale>
          <a:sx n="90" d="100"/>
          <a:sy n="90" d="100"/>
        </p:scale>
        <p:origin x="-912" y="30"/>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[soil moisture in situ station 581.xlsx]Sheet2!PivotTable2</c:name>
    <c:fmtId val="7"/>
  </c:pivotSource>
  <c:chart>
    <c:title>
      <c:tx>
        <c:rich>
          <a:bodyPr/>
          <a:lstStyle/>
          <a:p>
            <a:pPr>
              <a:defRPr/>
            </a:pPr>
            <a:r>
              <a:rPr lang="en-US"/>
              <a:t>Average Monthly Soil Moisture at 8in from 2006-2015 </a:t>
            </a:r>
          </a:p>
        </c:rich>
      </c:tx>
      <c:layout/>
      <c:overlay val="0"/>
    </c:title>
    <c:autoTitleDeleted val="0"/>
    <c:pivotFmts>
      <c:pivotFmt>
        <c:idx val="0"/>
        <c:marker>
          <c:symbol val="none"/>
        </c:marker>
      </c:pivotFmt>
      <c:pivotFmt>
        <c:idx val="1"/>
        <c:marker>
          <c:symbol val="none"/>
        </c:marker>
      </c:pivotFmt>
      <c:pivotFmt>
        <c:idx val="2"/>
        <c:marker>
          <c:symbol val="none"/>
        </c:marker>
      </c:pivotFmt>
    </c:pivotFmts>
    <c:plotArea>
      <c:layout/>
      <c:lineChart>
        <c:grouping val="standard"/>
        <c:varyColors val="0"/>
        <c:ser>
          <c:idx val="0"/>
          <c:order val="0"/>
          <c:tx>
            <c:strRef>
              <c:f>Sheet2!$D$3</c:f>
              <c:strCache>
                <c:ptCount val="1"/>
                <c:pt idx="0">
                  <c:v>Total</c:v>
                </c:pt>
              </c:strCache>
            </c:strRef>
          </c:tx>
          <c:marker>
            <c:symbol val="none"/>
          </c:marker>
          <c:cat>
            <c:strRef>
              <c:f>Sheet2!$C$4:$C$16</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Sheet2!$D$4:$D$16</c:f>
              <c:numCache>
                <c:formatCode>General</c:formatCode>
                <c:ptCount val="12"/>
                <c:pt idx="0">
                  <c:v>7.5054151624548702</c:v>
                </c:pt>
                <c:pt idx="1">
                  <c:v>8.4877470355731255</c:v>
                </c:pt>
                <c:pt idx="2">
                  <c:v>13.3258064516129</c:v>
                </c:pt>
                <c:pt idx="3">
                  <c:v>16.199245283018875</c:v>
                </c:pt>
                <c:pt idx="4">
                  <c:v>15.803649635036502</c:v>
                </c:pt>
                <c:pt idx="5">
                  <c:v>15.045353159851295</c:v>
                </c:pt>
                <c:pt idx="6">
                  <c:v>10.784587813620073</c:v>
                </c:pt>
                <c:pt idx="7">
                  <c:v>9.4695340501792202</c:v>
                </c:pt>
                <c:pt idx="8">
                  <c:v>9.7866920152091179</c:v>
                </c:pt>
                <c:pt idx="9">
                  <c:v>11.331372549019612</c:v>
                </c:pt>
                <c:pt idx="10">
                  <c:v>11.681343283582093</c:v>
                </c:pt>
                <c:pt idx="11">
                  <c:v>8.8372759856630783</c:v>
                </c:pt>
              </c:numCache>
            </c:numRef>
          </c:val>
          <c:smooth val="0"/>
        </c:ser>
        <c:dLbls>
          <c:showLegendKey val="0"/>
          <c:showVal val="0"/>
          <c:showCatName val="0"/>
          <c:showSerName val="0"/>
          <c:showPercent val="0"/>
          <c:showBubbleSize val="0"/>
        </c:dLbls>
        <c:marker val="1"/>
        <c:smooth val="0"/>
        <c:axId val="77940608"/>
        <c:axId val="77942144"/>
      </c:lineChart>
      <c:catAx>
        <c:axId val="77940608"/>
        <c:scaling>
          <c:orientation val="minMax"/>
        </c:scaling>
        <c:delete val="0"/>
        <c:axPos val="b"/>
        <c:majorTickMark val="out"/>
        <c:minorTickMark val="none"/>
        <c:tickLblPos val="nextTo"/>
        <c:crossAx val="77942144"/>
        <c:crosses val="autoZero"/>
        <c:auto val="1"/>
        <c:lblAlgn val="ctr"/>
        <c:lblOffset val="100"/>
        <c:noMultiLvlLbl val="0"/>
      </c:catAx>
      <c:valAx>
        <c:axId val="77942144"/>
        <c:scaling>
          <c:orientation val="minMax"/>
        </c:scaling>
        <c:delete val="0"/>
        <c:axPos val="l"/>
        <c:majorGridlines/>
        <c:numFmt formatCode="General" sourceLinked="1"/>
        <c:majorTickMark val="out"/>
        <c:minorTickMark val="none"/>
        <c:tickLblPos val="nextTo"/>
        <c:crossAx val="77940608"/>
        <c:crosses val="autoZero"/>
        <c:crossBetween val="between"/>
      </c:valAx>
    </c:plotArea>
    <c:legend>
      <c:legendPos val="r"/>
      <c:layout/>
      <c:overlay val="0"/>
    </c:legend>
    <c:plotVisOnly val="1"/>
    <c:dispBlanksAs val="gap"/>
    <c:showDLblsOverMax val="0"/>
  </c:chart>
  <c:externalData r:id="rId1">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omments/comment1.xml><?xml version="1.0" encoding="utf-8"?>
<p:cmLst xmlns:a="http://schemas.openxmlformats.org/drawingml/2006/main" xmlns:r="http://schemas.openxmlformats.org/officeDocument/2006/relationships" xmlns:p="http://schemas.openxmlformats.org/presentationml/2006/main">
  <p:cm authorId="0" dt="2015-10-20T11:26:34.172" idx="3">
    <p:pos x="2880" y="0"/>
    <p:text>resize the image so that it will fit better</p:text>
  </p:cm>
  <p:cm authorId="0" dt="2015-10-20T11:31:33.237" idx="4">
    <p:pos x="5284" y="2438"/>
    <p:text>is "basin" suppose to be be in here? It doesn't make sense that way it reads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0-20T11:32:43.552" idx="5">
    <p:pos x="4112" y="757"/>
    <p:text>Are you going to use PERSIANN? If so, you can put it in here.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5-10-20T11:33:45.817" idx="6">
    <p:pos x="2585" y="2518"/>
    <p:text>You don't need to mention the original project proposal at all. I would take that out and focus on why you chose the variables you did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pPr/>
              <a:t>10/22/2015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pPr/>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image source: </a:t>
            </a:r>
            <a:r>
              <a:rPr lang="en-US" sz="1200" kern="1200" dirty="0" smtClean="0">
                <a:solidFill>
                  <a:schemeClr val="tx1"/>
                </a:solidFill>
                <a:effectLst/>
                <a:latin typeface="+mn-lt"/>
                <a:ea typeface="+mn-ea"/>
                <a:cs typeface="+mn-cs"/>
              </a:rPr>
              <a:t>https://commons.wikimedia.org/wiki/File:Missouri_River_south_of_Sioux_City_aerial_01A.jpg</a:t>
            </a:r>
          </a:p>
          <a:p>
            <a:r>
              <a:rPr lang="en-US" sz="1200" kern="1200" dirty="0" smtClean="0">
                <a:solidFill>
                  <a:schemeClr val="tx1"/>
                </a:solidFill>
                <a:effectLst/>
                <a:latin typeface="+mn-lt"/>
                <a:ea typeface="+mn-ea"/>
                <a:cs typeface="+mn-cs"/>
              </a:rPr>
              <a:t>Study Area Image: Made by Emily Sturdivant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Missouri River</a:t>
            </a:r>
            <a:r>
              <a:rPr lang="en-US" sz="1200" b="1" kern="1200" baseline="0" dirty="0" smtClean="0">
                <a:solidFill>
                  <a:schemeClr val="tx1"/>
                </a:solidFill>
                <a:effectLst/>
                <a:latin typeface="+mn-lt"/>
                <a:ea typeface="+mn-ea"/>
                <a:cs typeface="+mn-cs"/>
              </a:rPr>
              <a:t> Basin</a:t>
            </a:r>
            <a:endParaRPr lang="en-US" sz="1200" b="1"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529,300 square miles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largest reservoir system (by storage) in the US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focus on the upper Missouri River Basin [see MAP]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90%</a:t>
            </a:r>
            <a:r>
              <a:rPr lang="en-US" sz="1200" kern="1200" baseline="0" dirty="0" smtClean="0">
                <a:solidFill>
                  <a:schemeClr val="tx1"/>
                </a:solidFill>
                <a:effectLst/>
                <a:latin typeface="+mn-lt"/>
                <a:ea typeface="+mn-ea"/>
                <a:cs typeface="+mn-cs"/>
              </a:rPr>
              <a:t> of water storage is contained in the </a:t>
            </a:r>
            <a:r>
              <a:rPr lang="en-US" sz="1200" kern="1200" dirty="0" smtClean="0">
                <a:solidFill>
                  <a:schemeClr val="tx1"/>
                </a:solidFill>
                <a:effectLst/>
                <a:latin typeface="+mn-lt"/>
                <a:ea typeface="+mn-ea"/>
                <a:cs typeface="+mn-cs"/>
              </a:rPr>
              <a:t>three uppermost reservoirs: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Fort Peck, Garrison, and </a:t>
            </a:r>
            <a:r>
              <a:rPr lang="en-US" sz="1200" kern="1200" dirty="0" err="1" smtClean="0">
                <a:solidFill>
                  <a:schemeClr val="tx1"/>
                </a:solidFill>
                <a:effectLst/>
                <a:latin typeface="+mn-lt"/>
                <a:ea typeface="+mn-ea"/>
                <a:cs typeface="+mn-cs"/>
              </a:rPr>
              <a:t>Oahe</a:t>
            </a:r>
            <a:r>
              <a:rPr lang="en-US" sz="1200" kern="1200" dirty="0" smtClean="0">
                <a:solidFill>
                  <a:schemeClr val="tx1"/>
                </a:solidFill>
                <a:effectLst/>
                <a:latin typeface="+mn-lt"/>
                <a:ea typeface="+mn-ea"/>
                <a:cs typeface="+mn-cs"/>
              </a:rPr>
              <a:t> [POINT]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Average runoff:</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25.2 MAF. Runoff in 2011 was 61 MAF.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Northern Plains region: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largely unpopulated prairie-land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Components</a:t>
            </a:r>
            <a:r>
              <a:rPr lang="en-US" sz="1200" kern="1200" baseline="0" dirty="0" smtClean="0">
                <a:solidFill>
                  <a:schemeClr val="tx1"/>
                </a:solidFill>
                <a:effectLst/>
                <a:latin typeface="+mn-lt"/>
                <a:ea typeface="+mn-ea"/>
                <a:cs typeface="+mn-cs"/>
              </a:rPr>
              <a:t> of the water table in this area are the greatest unknown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is sparse distribution of on the ground monitoring stations.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snowpack and rapid melt in 2011 played a major role in that year’s historic floods [USGAO, 2014].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Period</a:t>
            </a:r>
            <a:r>
              <a:rPr lang="en-US" sz="1200" kern="1200" baseline="0" dirty="0" smtClean="0">
                <a:solidFill>
                  <a:schemeClr val="tx1"/>
                </a:solidFill>
                <a:effectLst/>
                <a:latin typeface="+mn-lt"/>
                <a:ea typeface="+mn-ea"/>
                <a:cs typeface="+mn-cs"/>
              </a:rPr>
              <a:t> of analysis: last 30+ years, some variation by dataset. </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2</a:t>
            </a:fld>
            <a:endParaRPr lang="en-US"/>
          </a:p>
        </p:txBody>
      </p:sp>
    </p:spTree>
    <p:extLst>
      <p:ext uri="{BB962C8B-B14F-4D97-AF65-F5344CB8AC3E}">
        <p14:creationId xmlns:p14="http://schemas.microsoft.com/office/powerpoint/2010/main" val="2575935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Changes throughout the year and</a:t>
            </a:r>
            <a:r>
              <a:rPr lang="en-US" baseline="0" dirty="0" smtClean="0"/>
              <a:t> talk about the fluctuations over time such as when the max and min soil moisture happens </a:t>
            </a:r>
            <a:endParaRPr lang="en-US" dirty="0" smtClean="0"/>
          </a:p>
          <a:p>
            <a:pPr marL="171450" indent="-171450">
              <a:buFont typeface="Arial" panose="020B0604020202020204" pitchFamily="34" charset="0"/>
              <a:buChar char="•"/>
            </a:pPr>
            <a:r>
              <a:rPr lang="en-US" dirty="0" smtClean="0"/>
              <a:t>talk about any anomalous</a:t>
            </a:r>
            <a:r>
              <a:rPr lang="en-US" baseline="0" dirty="0" smtClean="0"/>
              <a:t> years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Discuss the seasonality</a:t>
            </a:r>
          </a:p>
          <a:p>
            <a:pPr marL="171450" indent="-171450">
              <a:buFont typeface="Arial" panose="020B0604020202020204" pitchFamily="34" charset="0"/>
              <a:buChar char="•"/>
            </a:pPr>
            <a:r>
              <a:rPr lang="en-US" baseline="0" dirty="0" smtClean="0"/>
              <a:t>Talk about the findings of seasonality and whether or not they correlate to the seasons or if they have no correlation at all</a:t>
            </a:r>
          </a:p>
          <a:p>
            <a:pPr marL="171450" indent="-171450">
              <a:buFont typeface="Arial" panose="020B0604020202020204" pitchFamily="34" charset="0"/>
              <a:buChar char="•"/>
            </a:pPr>
            <a:r>
              <a:rPr lang="en-US" baseline="0" dirty="0" smtClean="0"/>
              <a:t>Possible impacts of seasonality (i.e. does it happen at the same time as the snowpack melt, causing more saturation and possible flooding)</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11</a:t>
            </a:fld>
            <a:endParaRPr lang="en-US"/>
          </a:p>
        </p:txBody>
      </p:sp>
    </p:spTree>
    <p:extLst>
      <p:ext uri="{BB962C8B-B14F-4D97-AF65-F5344CB8AC3E}">
        <p14:creationId xmlns:p14="http://schemas.microsoft.com/office/powerpoint/2010/main" val="360597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European Space Agency’s </a:t>
            </a:r>
            <a:r>
              <a:rPr lang="en-US" dirty="0" err="1" smtClean="0"/>
              <a:t>GlobSnow</a:t>
            </a:r>
            <a:r>
              <a:rPr lang="en-US" baseline="0" dirty="0" smtClean="0"/>
              <a:t> consortium dataset is an estimated measurement of snow water equivalents from a combination of satellite and ground station data.  It incorporates measurements from </a:t>
            </a:r>
            <a:r>
              <a:rPr lang="en-US" sz="1200" b="0" i="0" u="none" strike="noStrike" kern="1200" dirty="0" smtClean="0">
                <a:solidFill>
                  <a:schemeClr val="tx1"/>
                </a:solidFill>
                <a:effectLst/>
                <a:latin typeface="+mn-lt"/>
                <a:ea typeface="+mn-ea"/>
                <a:cs typeface="+mn-cs"/>
              </a:rPr>
              <a:t>NASA Earth Observations’ SSM/I and SMMR sensors and from European weather station</a:t>
            </a:r>
            <a:r>
              <a:rPr lang="en-US" sz="1200" b="0" i="0" u="none" strike="noStrike" kern="1200" baseline="0" dirty="0" smtClean="0">
                <a:solidFill>
                  <a:schemeClr val="tx1"/>
                </a:solidFill>
                <a:effectLst/>
                <a:latin typeface="+mn-lt"/>
                <a:ea typeface="+mn-ea"/>
                <a:cs typeface="+mn-cs"/>
              </a:rPr>
              <a:t> forecasts.  </a:t>
            </a:r>
            <a:r>
              <a:rPr lang="en-US" sz="1200" b="0" i="0" u="none" strike="noStrike" kern="1200" baseline="0" dirty="0" err="1" smtClean="0">
                <a:solidFill>
                  <a:schemeClr val="tx1"/>
                </a:solidFill>
                <a:effectLst/>
                <a:latin typeface="+mn-lt"/>
                <a:ea typeface="+mn-ea"/>
                <a:cs typeface="+mn-cs"/>
              </a:rPr>
              <a:t>GlobSnow</a:t>
            </a:r>
            <a:r>
              <a:rPr lang="en-US" sz="1200" b="0" i="0" u="none" strike="noStrike" kern="1200" baseline="0" dirty="0" smtClean="0">
                <a:solidFill>
                  <a:schemeClr val="tx1"/>
                </a:solidFill>
                <a:effectLst/>
                <a:latin typeface="+mn-lt"/>
                <a:ea typeface="+mn-ea"/>
                <a:cs typeface="+mn-cs"/>
              </a:rPr>
              <a:t> provides daily and weekly estimates of SWE at 25 km grid spacing beginning in 1979, and are publically accessible.  These estimations are shown to be especially accurate </a:t>
            </a:r>
            <a:r>
              <a:rPr lang="en-US" sz="1200" b="0" i="0" u="none" strike="noStrike" kern="1200" dirty="0" smtClean="0">
                <a:solidFill>
                  <a:schemeClr val="tx1"/>
                </a:solidFill>
                <a:effectLst/>
                <a:latin typeface="+mn-lt"/>
                <a:ea typeface="+mn-ea"/>
                <a:cs typeface="+mn-cs"/>
              </a:rPr>
              <a:t>over medium elevation flat plains with seasonal snow cover, which accurately describes the Northern Plains region [</a:t>
            </a:r>
            <a:r>
              <a:rPr lang="en-US" sz="1200" b="0" i="0" u="none" strike="noStrike" kern="1200" dirty="0" err="1" smtClean="0">
                <a:solidFill>
                  <a:schemeClr val="tx1"/>
                </a:solidFill>
                <a:effectLst/>
                <a:latin typeface="+mn-lt"/>
                <a:ea typeface="+mn-ea"/>
                <a:cs typeface="+mn-cs"/>
              </a:rPr>
              <a:t>Vuyovich</a:t>
            </a:r>
            <a:r>
              <a:rPr lang="en-US" sz="1200" b="0" i="0" u="none" strike="noStrike" kern="1200" dirty="0" smtClean="0">
                <a:solidFill>
                  <a:schemeClr val="tx1"/>
                </a:solidFill>
                <a:effectLst/>
                <a:latin typeface="+mn-lt"/>
                <a:ea typeface="+mn-ea"/>
                <a:cs typeface="+mn-cs"/>
              </a:rPr>
              <a:t> et al., 2014].</a:t>
            </a:r>
          </a:p>
          <a:p>
            <a:r>
              <a:rPr lang="en-US" sz="1200" b="0" i="0" u="none" strike="noStrike" kern="1200" dirty="0" smtClean="0">
                <a:solidFill>
                  <a:schemeClr val="tx1"/>
                </a:solidFill>
                <a:effectLst/>
                <a:latin typeface="+mn-lt"/>
                <a:ea typeface="+mn-ea"/>
                <a:cs typeface="+mn-cs"/>
              </a:rPr>
              <a:t>Using</a:t>
            </a:r>
            <a:r>
              <a:rPr lang="en-US" sz="1200" b="0" i="0" u="none" strike="noStrike" kern="1200" baseline="0" dirty="0" smtClean="0">
                <a:solidFill>
                  <a:schemeClr val="tx1"/>
                </a:solidFill>
                <a:effectLst/>
                <a:latin typeface="+mn-lt"/>
                <a:ea typeface="+mn-ea"/>
                <a:cs typeface="+mn-cs"/>
              </a:rPr>
              <a:t> “R”, we drew annual and average maximum SWE by pixel (or area), and then analyzed trends in the data since 1979.  Because snow water equivalents accumulate on their own throughout the winter, maximum annual SWE is a common measurement for the amount of snow in a region when comparing to an average or finding anomalous years.</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12</a:t>
            </a:fld>
            <a:endParaRPr lang="en-US"/>
          </a:p>
        </p:txBody>
      </p:sp>
    </p:spTree>
    <p:extLst>
      <p:ext uri="{BB962C8B-B14F-4D97-AF65-F5344CB8AC3E}">
        <p14:creationId xmlns:p14="http://schemas.microsoft.com/office/powerpoint/2010/main" val="258672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a:t>
            </a:r>
            <a:r>
              <a:rPr lang="en-US" b="1" smtClean="0">
                <a:solidFill>
                  <a:srgbClr val="FF0000"/>
                </a:solidFill>
              </a:rPr>
              <a:t>Each person will present the individual result they got from their variable. </a:t>
            </a:r>
            <a:endParaRPr lang="en-US" smtClean="0"/>
          </a:p>
          <a:p>
            <a:endParaRPr lang="en-US" smtClean="0"/>
          </a:p>
          <a:p>
            <a:r>
              <a:rPr lang="en-US" dirty="0" smtClean="0"/>
              <a:t>This</a:t>
            </a:r>
            <a:r>
              <a:rPr lang="en-US" baseline="0" dirty="0" smtClean="0"/>
              <a:t> map shows the </a:t>
            </a:r>
            <a:r>
              <a:rPr lang="en-US" dirty="0" smtClean="0">
                <a:solidFill>
                  <a:srgbClr val="FF0000"/>
                </a:solidFill>
              </a:rPr>
              <a:t>change in annual max SWE by pixel over 33 year period 1979-2012.  Some areas experienced more change than others, positive and negative, as highlighted</a:t>
            </a:r>
            <a:r>
              <a:rPr lang="en-US" baseline="0" dirty="0" smtClean="0">
                <a:solidFill>
                  <a:srgbClr val="FF0000"/>
                </a:solidFill>
              </a:rPr>
              <a:t> by stronger colors on the map.  The same data is visualized as a trending graph, which shows individual pixels declining (or rising) over time.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13</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CMORPH is a very high resolution</a:t>
            </a:r>
            <a:r>
              <a:rPr lang="en-US" baseline="0" dirty="0" smtClean="0"/>
              <a:t> precipitation data set</a:t>
            </a:r>
            <a:r>
              <a:rPr lang="en-US" dirty="0" smtClean="0"/>
              <a:t> both spatially and temporally; down</a:t>
            </a:r>
            <a:r>
              <a:rPr lang="en-US" baseline="0" dirty="0" smtClean="0"/>
              <a:t> to 4 km and 30 minute measurements respectively. We used this data to provide the Corps and our other end-users with very detailed precipitation data. We also aggregated the data into daily and monthly measurements to compare to stream gauge results and lower resolution precipitation datasets. </a:t>
            </a:r>
          </a:p>
          <a:p>
            <a:r>
              <a:rPr lang="en-US" baseline="0" dirty="0" smtClean="0"/>
              <a:t>Then, we analyzed for trends over the approximately 20 year period to get a better idea of any long-term changes occurring within the Missouri River Basin – especially the data sparse upper basin.</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14</a:t>
            </a:fld>
            <a:endParaRPr lang="en-US"/>
          </a:p>
        </p:txBody>
      </p:sp>
    </p:spTree>
    <p:extLst>
      <p:ext uri="{BB962C8B-B14F-4D97-AF65-F5344CB8AC3E}">
        <p14:creationId xmlns:p14="http://schemas.microsoft.com/office/powerpoint/2010/main" val="1275031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This</a:t>
            </a:r>
            <a:r>
              <a:rPr lang="en-US" baseline="0" dirty="0" smtClean="0"/>
              <a:t> map will show trends found in precipitation analysis. The map will display high resolution trends, spatial = 4km and temporal = 30-min, from 1991-present.</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15</a:t>
            </a:fld>
            <a:endParaRPr lang="en-US"/>
          </a:p>
        </p:txBody>
      </p:sp>
    </p:spTree>
    <p:extLst>
      <p:ext uri="{BB962C8B-B14F-4D97-AF65-F5344CB8AC3E}">
        <p14:creationId xmlns:p14="http://schemas.microsoft.com/office/powerpoint/2010/main" val="1049424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 http://www.dakotagraph.com/2011/08/lazy-afternoon-on-missouri-river.html</a:t>
            </a:r>
          </a:p>
        </p:txBody>
      </p:sp>
      <p:sp>
        <p:nvSpPr>
          <p:cNvPr id="4" name="Slide Number Placeholder 3"/>
          <p:cNvSpPr>
            <a:spLocks noGrp="1"/>
          </p:cNvSpPr>
          <p:nvPr>
            <p:ph type="sldNum" sz="quarter" idx="10"/>
          </p:nvPr>
        </p:nvSpPr>
        <p:spPr/>
        <p:txBody>
          <a:bodyPr/>
          <a:lstStyle/>
          <a:p>
            <a:fld id="{DFFCE636-EDCB-4E8F-A496-90D3D4BBB61E}" type="slidenum">
              <a:rPr lang="en-US" smtClean="0"/>
              <a:pPr/>
              <a:t>17</a:t>
            </a:fld>
            <a:endParaRPr lang="en-US"/>
          </a:p>
        </p:txBody>
      </p:sp>
    </p:spTree>
    <p:extLst>
      <p:ext uri="{BB962C8B-B14F-4D97-AF65-F5344CB8AC3E}">
        <p14:creationId xmlns:p14="http://schemas.microsoft.com/office/powerpoint/2010/main" val="2273401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a few ways to continue the work we have done this term. One extension would be continue involving earth observations data and the historical trends that we found in a comprehensive runoff model. The US Army Corps of Engineers have a pretty steady runoff model. A new model would be helpful only if it could help improve the Corps current methods. A probabilistic model could be very beneficial to the Corps and MRBWM team by showing the probability of runoff events as opposed to coming up with a set level of runoff. </a:t>
            </a:r>
          </a:p>
          <a:p>
            <a:endParaRPr lang="en-US" baseline="0" dirty="0" smtClean="0"/>
          </a:p>
          <a:p>
            <a:pPr algn="ctr"/>
            <a:r>
              <a:rPr lang="en-US" sz="1600" baseline="0" dirty="0" smtClean="0"/>
              <a:t>OR</a:t>
            </a:r>
          </a:p>
          <a:p>
            <a:endParaRPr lang="en-US" baseline="0" dirty="0" smtClean="0"/>
          </a:p>
          <a:p>
            <a:r>
              <a:rPr lang="en-US" baseline="0" dirty="0" smtClean="0"/>
              <a:t>Another secondary step could be to create an interactive map through ArcGIS Online.</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18</a:t>
            </a:fld>
            <a:endParaRPr lang="en-US"/>
          </a:p>
        </p:txBody>
      </p:sp>
    </p:spTree>
    <p:extLst>
      <p:ext uri="{BB962C8B-B14F-4D97-AF65-F5344CB8AC3E}">
        <p14:creationId xmlns:p14="http://schemas.microsoft.com/office/powerpoint/2010/main" val="2392631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map was produced by our Center Lead during the Summer 2015 term at NCEI. This map allows users to see how ENSO events affect the Pacific Islands. The Corps and our end-user, Kevin </a:t>
            </a:r>
            <a:r>
              <a:rPr lang="en-US" baseline="0" dirty="0" err="1" smtClean="0"/>
              <a:t>Grode</a:t>
            </a:r>
            <a:r>
              <a:rPr lang="en-US" baseline="0" dirty="0" smtClean="0"/>
              <a:t>, have been working on ways to better communicate runoff forecasts and findings to the public. An interactive map showing how drivers of runoff, such as soil moisture, precipitation events, and snow-water equivalent affect runoff across the Missouri River Basin could provide the Corps with a simple way to make their work easily accessible to the public.</a:t>
            </a:r>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19</a:t>
            </a:fld>
            <a:endParaRPr lang="en-US"/>
          </a:p>
        </p:txBody>
      </p:sp>
    </p:spTree>
    <p:extLst>
      <p:ext uri="{BB962C8B-B14F-4D97-AF65-F5344CB8AC3E}">
        <p14:creationId xmlns:p14="http://schemas.microsoft.com/office/powerpoint/2010/main" val="2365421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May 2011: unpredicted</a:t>
            </a:r>
            <a:r>
              <a:rPr lang="en-US" sz="1200" kern="1200" baseline="0" dirty="0" smtClean="0">
                <a:solidFill>
                  <a:schemeClr val="tx1"/>
                </a:solidFill>
                <a:effectLst/>
                <a:latin typeface="+mn-lt"/>
                <a:ea typeface="+mn-ea"/>
                <a:cs typeface="+mn-cs"/>
              </a:rPr>
              <a:t> high volumes of runoff into the Missouri River threatened to overtop </a:t>
            </a:r>
            <a:r>
              <a:rPr lang="en-US" sz="1200" kern="1200" dirty="0" smtClean="0">
                <a:solidFill>
                  <a:schemeClr val="tx1"/>
                </a:solidFill>
                <a:effectLst/>
                <a:latin typeface="+mn-lt"/>
                <a:ea typeface="+mn-ea"/>
                <a:cs typeface="+mn-cs"/>
              </a:rPr>
              <a:t>reservoirs,</a:t>
            </a:r>
            <a:r>
              <a:rPr lang="en-US" sz="1200" kern="1200" baseline="0" dirty="0" smtClean="0">
                <a:solidFill>
                  <a:schemeClr val="tx1"/>
                </a:solidFill>
                <a:effectLst/>
                <a:latin typeface="+mn-lt"/>
                <a:ea typeface="+mn-ea"/>
                <a:cs typeface="+mn-cs"/>
              </a:rPr>
              <a:t> so the Army Corps of Engineers released the largest amount since records began, which caused destruction downstream.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The 2011 flood was directly caused by </a:t>
            </a:r>
            <a:r>
              <a:rPr lang="en-US" sz="1200" kern="1200" dirty="0" smtClean="0">
                <a:solidFill>
                  <a:schemeClr val="tx1"/>
                </a:solidFill>
                <a:effectLst/>
                <a:latin typeface="+mn-lt"/>
                <a:ea typeface="+mn-ea"/>
                <a:cs typeface="+mn-cs"/>
              </a:rPr>
              <a:t>an unprecedented rain-on-snow event after one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largest snow years.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Corps couldn’t predict the event until too late so they chose the least destructive option, which still damage</a:t>
            </a:r>
            <a:r>
              <a:rPr lang="en-US" sz="1200" kern="1200" dirty="0" smtClean="0">
                <a:solidFill>
                  <a:schemeClr val="tx1"/>
                </a:solidFill>
                <a:effectLst/>
                <a:latin typeface="+mn-lt"/>
                <a:ea typeface="+mn-ea"/>
                <a:cs typeface="+mn-cs"/>
              </a:rPr>
              <a:t>d farms, homes, businesses, industries, public infrastructure, and transportation networks, costing approximately $1 billion.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Government Accountability Office concluded that Corps officials could not have predicted such an event, but efforts</a:t>
            </a:r>
            <a:r>
              <a:rPr lang="en-US" sz="1200" kern="1200" baseline="0" dirty="0" smtClean="0">
                <a:solidFill>
                  <a:schemeClr val="tx1"/>
                </a:solidFill>
                <a:effectLst/>
                <a:latin typeface="+mn-lt"/>
                <a:ea typeface="+mn-ea"/>
                <a:cs typeface="+mn-cs"/>
              </a:rPr>
              <a:t> should be made to improve long-term forecasting of Basin runoff. </a:t>
            </a:r>
            <a:endParaRPr lang="en-US" dirty="0" smtClean="0"/>
          </a:p>
          <a:p>
            <a:endParaRPr lang="en-US" dirty="0" smtClean="0"/>
          </a:p>
          <a:p>
            <a:r>
              <a:rPr lang="en-US" b="1" dirty="0" smtClean="0"/>
              <a:t>Current forecasting protocol: </a:t>
            </a:r>
          </a:p>
          <a:p>
            <a:r>
              <a:rPr lang="en-US" sz="1200" kern="1200" dirty="0" smtClean="0">
                <a:solidFill>
                  <a:schemeClr val="tx1"/>
                </a:solidFill>
                <a:effectLst/>
                <a:latin typeface="+mn-lt"/>
                <a:ea typeface="+mn-ea"/>
                <a:cs typeface="+mn-cs"/>
              </a:rPr>
              <a:t>The Missouri River Basin Water Management Division (MRBWMD) uses a monthly runoff forecast to anticipate Basin conditions at six dam and reservoir locations. </a:t>
            </a:r>
          </a:p>
          <a:p>
            <a:r>
              <a:rPr lang="en-US" sz="1200" kern="1200" dirty="0" smtClean="0">
                <a:solidFill>
                  <a:schemeClr val="tx1"/>
                </a:solidFill>
                <a:effectLst/>
                <a:latin typeface="+mn-lt"/>
                <a:ea typeface="+mn-ea"/>
                <a:cs typeface="+mn-cs"/>
              </a:rPr>
              <a:t>Forecasts incorporate basin conditions (i.e. soil moisture and snowpack) from meteorological stations and volunteer data collection, historical trends, and climate estimations.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b="1" kern="1200" dirty="0" smtClean="0">
                <a:solidFill>
                  <a:schemeClr val="tx1"/>
                </a:solidFill>
                <a:effectLst/>
                <a:latin typeface="+mn-lt"/>
                <a:ea typeface="+mn-ea"/>
                <a:cs typeface="+mn-cs"/>
              </a:rPr>
              <a:t>Data poor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Ground stations and volunteers are poorly</a:t>
            </a:r>
            <a:r>
              <a:rPr lang="en-US" sz="1200" kern="1200" baseline="0" dirty="0" smtClean="0">
                <a:solidFill>
                  <a:schemeClr val="tx1"/>
                </a:solidFill>
                <a:effectLst/>
                <a:latin typeface="+mn-lt"/>
                <a:ea typeface="+mn-ea"/>
                <a:cs typeface="+mn-cs"/>
              </a:rPr>
              <a:t> distributed in </a:t>
            </a:r>
            <a:r>
              <a:rPr lang="en-US" sz="1200" kern="1200" dirty="0" smtClean="0">
                <a:solidFill>
                  <a:schemeClr val="tx1"/>
                </a:solidFill>
                <a:effectLst/>
                <a:latin typeface="+mn-lt"/>
                <a:ea typeface="+mn-ea"/>
                <a:cs typeface="+mn-cs"/>
              </a:rPr>
              <a:t>the upper Missouri River Basin,</a:t>
            </a:r>
            <a:r>
              <a:rPr lang="en-US" sz="1200" kern="1200" baseline="0" dirty="0" smtClean="0">
                <a:solidFill>
                  <a:schemeClr val="tx1"/>
                </a:solidFill>
                <a:effectLst/>
                <a:latin typeface="+mn-lt"/>
                <a:ea typeface="+mn-ea"/>
                <a:cs typeface="+mn-cs"/>
              </a:rPr>
              <a:t> especially the Northern Great Plains.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Incomplete understanding of historical trends, seasonality, and current conditions of the many hydrological inputs.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influence of such environmental variables as frost depth, soil moisture, snowpack, and precipitation on the river system is poorly quantified. </a:t>
            </a: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E.g. Snowpack runoff is well-measured in the mountain</a:t>
            </a:r>
            <a:r>
              <a:rPr lang="en-US" sz="1200" kern="1200" baseline="0" dirty="0"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but there is little available information on surface water storage and snow water equivalents in the Northern Plains.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a:t>
            </a:r>
            <a:r>
              <a:rPr lang="en-US" sz="1200" kern="1200" baseline="0" dirty="0" smtClean="0">
                <a:solidFill>
                  <a:schemeClr val="tx1"/>
                </a:solidFill>
                <a:effectLst/>
                <a:latin typeface="+mn-lt"/>
                <a:ea typeface="+mn-ea"/>
                <a:cs typeface="+mn-cs"/>
              </a:rPr>
              <a:t> aim</a:t>
            </a:r>
            <a:r>
              <a:rPr lang="en-US" sz="1200" kern="1200" dirty="0" smtClean="0">
                <a:solidFill>
                  <a:schemeClr val="tx1"/>
                </a:solidFill>
                <a:effectLst/>
                <a:latin typeface="+mn-lt"/>
                <a:ea typeface="+mn-ea"/>
                <a:cs typeface="+mn-cs"/>
              </a:rPr>
              <a:t> to expand understanding of these data-sparse areas by incorporating remotely sensed data into Basin forecasting. Improved detection of these variables through validated NASA Earth Observations and NOAA Climate Data Records will enhance decision-making processes that impact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basin flood control, fish and wildlife, irrigation, hydropower, recreation, navigation, and threatened and endangered species.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3</a:t>
            </a:fld>
            <a:endParaRPr lang="en-US"/>
          </a:p>
        </p:txBody>
      </p:sp>
    </p:spTree>
    <p:extLst>
      <p:ext uri="{BB962C8B-B14F-4D97-AF65-F5344CB8AC3E}">
        <p14:creationId xmlns:p14="http://schemas.microsoft.com/office/powerpoint/2010/main" val="1738365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project sought to achieve a relevant and informative product for end-users by involving Kevin </a:t>
            </a:r>
            <a:r>
              <a:rPr lang="en-US" sz="1200" kern="1200" dirty="0" err="1" smtClean="0">
                <a:solidFill>
                  <a:schemeClr val="tx1"/>
                </a:solidFill>
                <a:effectLst/>
                <a:latin typeface="+mn-lt"/>
                <a:ea typeface="+mn-ea"/>
                <a:cs typeface="+mn-cs"/>
              </a:rPr>
              <a:t>Grode</a:t>
            </a:r>
            <a:r>
              <a:rPr lang="en-US" sz="1200" kern="1200" dirty="0" smtClean="0">
                <a:solidFill>
                  <a:schemeClr val="tx1"/>
                </a:solidFill>
                <a:effectLst/>
                <a:latin typeface="+mn-lt"/>
                <a:ea typeface="+mn-ea"/>
                <a:cs typeface="+mn-cs"/>
              </a:rPr>
              <a:t>, P.E., of the USACE MRBWMD, Dennis </a:t>
            </a:r>
            <a:r>
              <a:rPr lang="en-US" sz="1200" kern="1200" dirty="0" err="1" smtClean="0">
                <a:solidFill>
                  <a:schemeClr val="tx1"/>
                </a:solidFill>
                <a:effectLst/>
                <a:latin typeface="+mn-lt"/>
                <a:ea typeface="+mn-ea"/>
                <a:cs typeface="+mn-cs"/>
              </a:rPr>
              <a:t>Todey</a:t>
            </a:r>
            <a:r>
              <a:rPr lang="en-US" sz="1200" kern="1200" dirty="0" smtClean="0">
                <a:solidFill>
                  <a:schemeClr val="tx1"/>
                </a:solidFill>
                <a:effectLst/>
                <a:latin typeface="+mn-lt"/>
                <a:ea typeface="+mn-ea"/>
                <a:cs typeface="+mn-cs"/>
              </a:rPr>
              <a:t>, PhD, a State Climatologist and Associate Professor at South Dakota State University, and Doug </a:t>
            </a:r>
            <a:r>
              <a:rPr lang="en-US" sz="1200" kern="1200" dirty="0" err="1" smtClean="0">
                <a:solidFill>
                  <a:schemeClr val="tx1"/>
                </a:solidFill>
                <a:effectLst/>
                <a:latin typeface="+mn-lt"/>
                <a:ea typeface="+mn-ea"/>
                <a:cs typeface="+mn-cs"/>
              </a:rPr>
              <a:t>Kluck</a:t>
            </a:r>
            <a:r>
              <a:rPr lang="en-US" sz="1200" kern="1200" dirty="0" smtClean="0">
                <a:solidFill>
                  <a:schemeClr val="tx1"/>
                </a:solidFill>
                <a:effectLst/>
                <a:latin typeface="+mn-lt"/>
                <a:ea typeface="+mn-ea"/>
                <a:cs typeface="+mn-cs"/>
              </a:rPr>
              <a:t>, the NOAA Regional Climate Services Director for the Central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Kevin</a:t>
            </a:r>
            <a:r>
              <a:rPr lang="en-US" sz="1200" kern="1200" dirty="0" smtClean="0">
                <a:solidFill>
                  <a:schemeClr val="tx1"/>
                </a:solidFill>
                <a:effectLst/>
                <a:latin typeface="+mn-lt"/>
                <a:ea typeface="+mn-ea"/>
                <a:cs typeface="+mn-cs"/>
              </a:rPr>
              <a:t> directs the Reservoir Regulation Team, hydraulic engineers and computer specialists who conduct studies and produce short- and long-term forecasts pertaining to the regulation of the Missouri River </a:t>
            </a:r>
            <a:r>
              <a:rPr lang="en-US" sz="1200" kern="1200" dirty="0" err="1" smtClean="0">
                <a:solidFill>
                  <a:schemeClr val="tx1"/>
                </a:solidFill>
                <a:effectLst/>
                <a:latin typeface="+mn-lt"/>
                <a:ea typeface="+mn-ea"/>
                <a:cs typeface="+mn-cs"/>
              </a:rPr>
              <a:t>Mainstem</a:t>
            </a:r>
            <a:r>
              <a:rPr lang="en-US" sz="1200" kern="1200" dirty="0" smtClean="0">
                <a:solidFill>
                  <a:schemeClr val="tx1"/>
                </a:solidFill>
                <a:effectLst/>
                <a:latin typeface="+mn-lt"/>
                <a:ea typeface="+mn-ea"/>
                <a:cs typeface="+mn-cs"/>
              </a:rPr>
              <a:t> Reservoir System.  It was</a:t>
            </a:r>
            <a:r>
              <a:rPr lang="en-US" sz="1200" kern="1200" baseline="0" dirty="0" smtClean="0">
                <a:solidFill>
                  <a:schemeClr val="tx1"/>
                </a:solidFill>
                <a:effectLst/>
                <a:latin typeface="+mn-lt"/>
                <a:ea typeface="+mn-ea"/>
                <a:cs typeface="+mn-cs"/>
              </a:rPr>
              <a:t> Kevin who told us that</a:t>
            </a:r>
            <a:r>
              <a:rPr lang="en-US" sz="1200" kern="1200" dirty="0" smtClean="0">
                <a:solidFill>
                  <a:schemeClr val="tx1"/>
                </a:solidFill>
                <a:effectLst/>
                <a:latin typeface="+mn-lt"/>
                <a:ea typeface="+mn-ea"/>
                <a:cs typeface="+mn-cs"/>
              </a:rPr>
              <a:t> soil moisture, frost depth, and snow water equivalent 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pooly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quantified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Northern Plains region.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 and</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Doug </a:t>
            </a:r>
            <a:r>
              <a:rPr lang="en-US" sz="1200" kern="1200" dirty="0" smtClean="0">
                <a:solidFill>
                  <a:schemeClr val="tx1"/>
                </a:solidFill>
                <a:effectLst/>
                <a:latin typeface="+mn-lt"/>
                <a:ea typeface="+mn-ea"/>
                <a:cs typeface="+mn-cs"/>
              </a:rPr>
              <a:t>help to disseminate information to the public. Improved understanding of trends in these variables and their effect on runoff will aid in their communications with basin organizations and residents.</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Dennis</a:t>
            </a:r>
            <a:r>
              <a:rPr lang="en-US" sz="1200" kern="1200" dirty="0" smtClean="0">
                <a:solidFill>
                  <a:schemeClr val="tx1"/>
                </a:solidFill>
                <a:effectLst/>
                <a:latin typeface="+mn-lt"/>
                <a:ea typeface="+mn-ea"/>
                <a:cs typeface="+mn-cs"/>
              </a:rPr>
              <a:t>: expert on current climate conditions and outlooks across the Northern Plains and Midwest.  </a:t>
            </a:r>
          </a:p>
          <a:p>
            <a:pPr marL="171450" indent="-171450">
              <a:buFont typeface="Arial" panose="020B0604020202020204" pitchFamily="34" charset="0"/>
              <a:buChar char="•"/>
            </a:pPr>
            <a:r>
              <a:rPr lang="en-US" sz="1200" b="1" kern="1200" dirty="0" smtClean="0">
                <a:solidFill>
                  <a:schemeClr val="tx1"/>
                </a:solidFill>
                <a:effectLst/>
                <a:latin typeface="+mn-lt"/>
                <a:ea typeface="+mn-ea"/>
                <a:cs typeface="+mn-cs"/>
              </a:rPr>
              <a:t>Doug</a:t>
            </a:r>
            <a:r>
              <a:rPr lang="en-US" sz="1200" kern="1200" dirty="0" smtClean="0">
                <a:solidFill>
                  <a:schemeClr val="tx1"/>
                </a:solidFill>
                <a:effectLst/>
                <a:latin typeface="+mn-lt"/>
                <a:ea typeface="+mn-ea"/>
                <a:cs typeface="+mn-cs"/>
              </a:rPr>
              <a:t> works with Regional Climate Centers, state climatologists, federal and state governments… to develop climate data stewardship, build climate change capacity, and assess climate services needs by sector.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4</a:t>
            </a:fld>
            <a:endParaRPr lang="en-US"/>
          </a:p>
        </p:txBody>
      </p:sp>
    </p:spTree>
    <p:extLst>
      <p:ext uri="{BB962C8B-B14F-4D97-AF65-F5344CB8AC3E}">
        <p14:creationId xmlns:p14="http://schemas.microsoft.com/office/powerpoint/2010/main" val="1807106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http://www.dakotagraph.com/2011/08/lazy-afternoon-on-missouri-river.html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use remotely sensed, reanalysis, and </a:t>
            </a:r>
            <a:r>
              <a:rPr lang="en-US" sz="1200" i="1" kern="1200" dirty="0" smtClean="0">
                <a:solidFill>
                  <a:schemeClr val="tx1"/>
                </a:solidFill>
                <a:effectLst/>
                <a:latin typeface="+mn-lt"/>
                <a:ea typeface="+mn-ea"/>
                <a:cs typeface="+mn-cs"/>
              </a:rPr>
              <a:t>in situ</a:t>
            </a:r>
            <a:r>
              <a:rPr lang="en-US" sz="1200" kern="1200" dirty="0" smtClean="0">
                <a:solidFill>
                  <a:schemeClr val="tx1"/>
                </a:solidFill>
                <a:effectLst/>
                <a:latin typeface="+mn-lt"/>
                <a:ea typeface="+mn-ea"/>
                <a:cs typeface="+mn-cs"/>
              </a:rPr>
              <a:t> data from the previous 35 years to improve the understanding of water supply and runoff in the Missouri River Basin. With a focus on the Northern Plains region of the basin, we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detected historic and present winter severity, soil moisture, and snow water equivalent through a combination of NASA Earth Observations, NOAA CDRs, and</a:t>
            </a:r>
            <a:r>
              <a:rPr lang="en-US" sz="1200" i="1" kern="1200" dirty="0" smtClean="0">
                <a:solidFill>
                  <a:schemeClr val="tx1"/>
                </a:solidFill>
                <a:effectLst/>
                <a:latin typeface="+mn-lt"/>
                <a:ea typeface="+mn-ea"/>
                <a:cs typeface="+mn-cs"/>
              </a:rPr>
              <a:t> in situ</a:t>
            </a:r>
            <a:r>
              <a:rPr lang="en-US" sz="1200" kern="1200" dirty="0" smtClean="0">
                <a:solidFill>
                  <a:schemeClr val="tx1"/>
                </a:solidFill>
                <a:effectLst/>
                <a:latin typeface="+mn-lt"/>
                <a:ea typeface="+mn-ea"/>
                <a:cs typeface="+mn-cs"/>
              </a:rPr>
              <a:t> data,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documented the normal and anomalous conditions for the Northern Plains region,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smtClean="0">
                <a:solidFill>
                  <a:schemeClr val="tx1"/>
                </a:solidFill>
                <a:effectLst/>
                <a:latin typeface="+mn-lt"/>
                <a:ea typeface="+mn-ea"/>
                <a:cs typeface="+mn-cs"/>
              </a:rPr>
              <a:t>performed exploratory analyses of the association between these driver variables and stream discharge with a focus on seasonality and anomalous events.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5</a:t>
            </a:fld>
            <a:endParaRPr lang="en-US"/>
          </a:p>
        </p:txBody>
      </p:sp>
    </p:spTree>
    <p:extLst>
      <p:ext uri="{BB962C8B-B14F-4D97-AF65-F5344CB8AC3E}">
        <p14:creationId xmlns:p14="http://schemas.microsoft.com/office/powerpoint/2010/main" val="343112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Kevin and his team rely almost entirely on ground data, so we wanted to explore the utility of remotely sensed datasets and model products. We drew on these satellites: </a:t>
            </a:r>
          </a:p>
          <a:p>
            <a:pPr marL="0" indent="0">
              <a:buFont typeface="Arial" panose="020B0604020202020204" pitchFamily="34" charset="0"/>
              <a:buNone/>
            </a:pPr>
            <a:r>
              <a:rPr lang="en-US" baseline="0" dirty="0" smtClean="0"/>
              <a:t>GHCN from NOAA</a:t>
            </a:r>
            <a:br>
              <a:rPr lang="en-US" baseline="0" dirty="0" smtClean="0"/>
            </a:br>
            <a:r>
              <a:rPr lang="en-US" baseline="0" dirty="0" err="1" smtClean="0"/>
              <a:t>GlobSnow</a:t>
            </a:r>
            <a:r>
              <a:rPr lang="en-US" baseline="0" dirty="0" smtClean="0"/>
              <a:t>, ESA product result of collaboration between top-tier space programs</a:t>
            </a:r>
          </a:p>
          <a:p>
            <a:pPr marL="0" indent="0">
              <a:buFont typeface="Arial" panose="020B0604020202020204" pitchFamily="34" charset="0"/>
              <a:buNone/>
            </a:pPr>
            <a:r>
              <a:rPr lang="en-US" baseline="0" dirty="0" smtClean="0"/>
              <a:t>NLDAS, which uses the GOES </a:t>
            </a:r>
            <a:endParaRPr lang="en-US" dirty="0" smtClean="0"/>
          </a:p>
          <a:p>
            <a:pPr marL="0" indent="0">
              <a:buFont typeface="Arial" panose="020B0604020202020204" pitchFamily="34" charset="0"/>
              <a:buNone/>
            </a:pPr>
            <a:endParaRPr lang="en-US" dirty="0" smtClean="0"/>
          </a:p>
          <a:p>
            <a:r>
              <a:rPr lang="en-US" dirty="0" smtClean="0"/>
              <a:t>Image sources:</a:t>
            </a:r>
          </a:p>
          <a:p>
            <a:pPr marL="171450" indent="-171450">
              <a:buFont typeface="Arial" panose="020B0604020202020204" pitchFamily="34" charset="0"/>
              <a:buChar char="•"/>
            </a:pPr>
            <a:r>
              <a:rPr lang="en-US" dirty="0" smtClean="0"/>
              <a:t>http://www.noaa.gov/</a:t>
            </a:r>
          </a:p>
          <a:p>
            <a:pPr marL="171450" indent="-171450">
              <a:buFont typeface="Arial" panose="020B0604020202020204" pitchFamily="34" charset="0"/>
              <a:buChar char="•"/>
            </a:pPr>
            <a:r>
              <a:rPr lang="en-US" dirty="0" smtClean="0"/>
              <a:t>http://www.devpedia.developexchange.com/dv/index.php?title=Defense_Meteorological_Satellite_Program_(DMSP)</a:t>
            </a:r>
          </a:p>
          <a:p>
            <a:pPr marL="171450" indent="-171450">
              <a:buFont typeface="Arial" panose="020B0604020202020204" pitchFamily="34" charset="0"/>
              <a:buChar char="•"/>
            </a:pPr>
            <a:r>
              <a:rPr lang="en-US" dirty="0" smtClean="0"/>
              <a:t>http://ldas.gsfc.nasa.gov/nldas/</a:t>
            </a:r>
          </a:p>
          <a:p>
            <a:pPr marL="0" indent="0">
              <a:buFont typeface="Arial" panose="020B0604020202020204" pitchFamily="34" charset="0"/>
              <a:buNone/>
            </a:pPr>
            <a:r>
              <a:rPr lang="en-US" dirty="0" smtClean="0"/>
              <a:t>*From top to bottom</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6</a:t>
            </a:fld>
            <a:endParaRPr lang="en-US"/>
          </a:p>
        </p:txBody>
      </p:sp>
    </p:spTree>
    <p:extLst>
      <p:ext uri="{BB962C8B-B14F-4D97-AF65-F5344CB8AC3E}">
        <p14:creationId xmlns:p14="http://schemas.microsoft.com/office/powerpoint/2010/main" val="11381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Through discussion with our end-users we identified the primary area and key drivers of runoff to focus on. The US Army Corps of Engineers lacks comprehensive data in parts of the upper River Basin. The Northern Great Plains stretching from Eastern Montana through North and South Dakota contains only a few climate measurement stations. In particular, reliable </a:t>
            </a:r>
            <a:r>
              <a:rPr lang="en-US" i="1" baseline="0" dirty="0" smtClean="0"/>
              <a:t>in situ</a:t>
            </a:r>
            <a:r>
              <a:rPr lang="en-US" baseline="0" dirty="0" smtClean="0"/>
              <a:t> data on winter severity, soil moisture, and snow water equivalent was hard for the Corps to get its hands on. Our team decided to focus on these three variables within the northern plains region to find historical trends that could benefit the Corps management and forecasting methods.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sz="1200" u="sng" kern="1200" dirty="0" smtClean="0">
                <a:solidFill>
                  <a:schemeClr val="tx1"/>
                </a:solidFill>
                <a:effectLst/>
                <a:latin typeface="+mn-lt"/>
                <a:ea typeface="+mn-ea"/>
                <a:cs typeface="+mn-cs"/>
              </a:rPr>
              <a:t>https://www.flickr.com/photos/latitudes/8389646376</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pPr/>
              <a:t>7</a:t>
            </a:fld>
            <a:endParaRPr lang="en-US"/>
          </a:p>
        </p:txBody>
      </p:sp>
    </p:spTree>
    <p:extLst>
      <p:ext uri="{BB962C8B-B14F-4D97-AF65-F5344CB8AC3E}">
        <p14:creationId xmlns:p14="http://schemas.microsoft.com/office/powerpoint/2010/main" val="291416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our end-users (The Army Corps of Engineers and Central Regional Climate Services Director) seasonal variability has been increasing in the Missouri River Basin. Therefore, we decided to analyze winter severity and temporal trends to help them better understand long-term changes in seasonality. </a:t>
            </a:r>
            <a:r>
              <a:rPr lang="en-US" dirty="0" smtClean="0"/>
              <a:t>The</a:t>
            </a:r>
            <a:r>
              <a:rPr lang="en-US" baseline="0" dirty="0" smtClean="0"/>
              <a:t> Global Historical Climatology Dataset is a collection of measurement stations throughout the United States that consists of sites managed by NOAA, the National Weather Service, and other cooperative agencies. To analyze winter severity in the region we used daily surface air temperature from 1981-2010 as an indicator for freezing-degree days and the air-freezing index. </a:t>
            </a:r>
            <a:r>
              <a:rPr lang="en-US" baseline="0" dirty="0" smtClean="0"/>
              <a:t>Serially Completed data and accurate data was only available up to 2010. All </a:t>
            </a:r>
            <a:r>
              <a:rPr lang="en-US" baseline="0" dirty="0" smtClean="0"/>
              <a:t>of the temperature data was serially completed by NOAA and stored at NCEI in Asheville. </a:t>
            </a:r>
          </a:p>
          <a:p>
            <a:endParaRPr lang="en-US" baseline="0" dirty="0" smtClean="0"/>
          </a:p>
          <a:p>
            <a:r>
              <a:rPr lang="en-US" baseline="0" dirty="0" smtClean="0"/>
              <a:t>Using code and protocol developed by Anthony </a:t>
            </a:r>
            <a:r>
              <a:rPr lang="en-US" baseline="0" dirty="0" err="1" smtClean="0"/>
              <a:t>Arguez</a:t>
            </a:r>
            <a:r>
              <a:rPr lang="en-US" baseline="0" dirty="0" smtClean="0"/>
              <a:t> and Rocky </a:t>
            </a:r>
            <a:r>
              <a:rPr lang="en-US" baseline="0" dirty="0" err="1" smtClean="0"/>
              <a:t>Bilotta</a:t>
            </a:r>
            <a:r>
              <a:rPr lang="en-US" baseline="0" dirty="0" smtClean="0"/>
              <a:t> in their paper on Frost Depth (2015) we calculated the Freezing-Degree Days, a summation of daily average temperatures above freezing, and Air-Freezing Index, the difference between the highest and lowest points on a Freezing-Degree Days curve. Air-Freezing Index serves as an indicator of winter severity.</a:t>
            </a:r>
          </a:p>
          <a:p>
            <a:endParaRPr lang="en-US" baseline="0" dirty="0" smtClean="0"/>
          </a:p>
          <a:p>
            <a:r>
              <a:rPr lang="en-US" baseline="0" dirty="0" smtClean="0"/>
              <a:t>From these results we tracked the annual start date, the end date, and the length of days below freezing for each GHCN site. We then used a linear regression at each site to track long-term trends in each of the above mentioned variables.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8</a:t>
            </a:fld>
            <a:endParaRPr lang="en-US"/>
          </a:p>
        </p:txBody>
      </p:sp>
    </p:spTree>
    <p:extLst>
      <p:ext uri="{BB962C8B-B14F-4D97-AF65-F5344CB8AC3E}">
        <p14:creationId xmlns:p14="http://schemas.microsoft.com/office/powerpoint/2010/main" val="339474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*Will be similar to results section on poster. Each person will present the individual result they got from their variable. </a:t>
            </a:r>
            <a:endParaRPr lang="en-US" dirty="0" smtClean="0"/>
          </a:p>
          <a:p>
            <a:endParaRPr lang="en-US" dirty="0" smtClean="0"/>
          </a:p>
          <a:p>
            <a:r>
              <a:rPr lang="en-US" dirty="0" smtClean="0"/>
              <a:t>Discuss found trends:</a:t>
            </a:r>
          </a:p>
          <a:p>
            <a:pPr marL="171450" indent="-171450">
              <a:buFont typeface="Arial" panose="020B0604020202020204" pitchFamily="34" charset="0"/>
              <a:buChar char="•"/>
            </a:pPr>
            <a:r>
              <a:rPr lang="en-US" dirty="0" smtClean="0"/>
              <a:t>General changes</a:t>
            </a:r>
            <a:r>
              <a:rPr lang="en-US" baseline="0" dirty="0" smtClean="0"/>
              <a:t> in winter severity. </a:t>
            </a:r>
            <a:endParaRPr lang="en-US" dirty="0" smtClean="0"/>
          </a:p>
          <a:p>
            <a:endParaRPr lang="en-US" dirty="0" smtClean="0"/>
          </a:p>
          <a:p>
            <a:r>
              <a:rPr lang="en-US" dirty="0" smtClean="0"/>
              <a:t>Start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End Date;</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Freezing</a:t>
            </a:r>
            <a:r>
              <a:rPr lang="en-US" baseline="0" dirty="0" smtClean="0"/>
              <a:t> Day Length;</a:t>
            </a:r>
          </a:p>
          <a:p>
            <a:pPr marL="171450" indent="-171450">
              <a:buFont typeface="Arial" panose="020B0604020202020204" pitchFamily="34" charset="0"/>
              <a:buChar char="•"/>
            </a:pPr>
            <a:r>
              <a:rPr lang="en-US" dirty="0" smtClean="0"/>
              <a:t>Changes</a:t>
            </a:r>
            <a:r>
              <a:rPr lang="en-US" baseline="0" dirty="0" smtClean="0"/>
              <a:t> over study period</a:t>
            </a:r>
          </a:p>
          <a:p>
            <a:pPr marL="171450" indent="-171450">
              <a:buFont typeface="Arial" panose="020B0604020202020204" pitchFamily="34" charset="0"/>
              <a:buChar char="•"/>
            </a:pPr>
            <a:r>
              <a:rPr lang="en-US" baseline="0" dirty="0" smtClean="0"/>
              <a:t>Areas within basin most/least affected</a:t>
            </a:r>
          </a:p>
          <a:p>
            <a:pPr marL="171450" indent="-171450">
              <a:buFont typeface="Arial" panose="020B0604020202020204" pitchFamily="34" charset="0"/>
              <a:buChar char="•"/>
            </a:pPr>
            <a:r>
              <a:rPr lang="en-US" baseline="0" dirty="0" smtClean="0"/>
              <a:t>Possible impacts</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pPr/>
              <a:t>9</a:t>
            </a:fld>
            <a:endParaRPr lang="en-US"/>
          </a:p>
        </p:txBody>
      </p:sp>
    </p:spTree>
    <p:extLst>
      <p:ext uri="{BB962C8B-B14F-4D97-AF65-F5344CB8AC3E}">
        <p14:creationId xmlns:p14="http://schemas.microsoft.com/office/powerpoint/2010/main" val="541414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stands for Soil Climate Analysis Network. There</a:t>
            </a:r>
            <a:r>
              <a:rPr lang="en-US" baseline="0" dirty="0" smtClean="0"/>
              <a:t> are</a:t>
            </a:r>
            <a:r>
              <a:rPr lang="en-US" dirty="0" smtClean="0"/>
              <a:t> seven </a:t>
            </a:r>
            <a:r>
              <a:rPr lang="en-US" i="1" dirty="0" smtClean="0"/>
              <a:t>in situ</a:t>
            </a:r>
            <a:r>
              <a:rPr lang="en-US" i="1" baseline="0" dirty="0" smtClean="0"/>
              <a:t> </a:t>
            </a:r>
            <a:r>
              <a:rPr lang="en-US" i="0" baseline="0" dirty="0" smtClean="0"/>
              <a:t>sites that are collection soil moisture data from five different depths in the ground in the focus of our area of study (The Northern Great Plains). The five different depths are 2, 4, 8, 20 , and 40 inches. There aren’t too many due to the fact that this a very data poor region. This data varies in when it extends back to due to different installation times of the different stations.</a:t>
            </a:r>
          </a:p>
          <a:p>
            <a:r>
              <a:rPr lang="en-US" i="0" baseline="0" dirty="0" smtClean="0"/>
              <a:t>NLDAS stands for North American Land Data Assimilation System. This is a model that takes into account </a:t>
            </a:r>
            <a:r>
              <a:rPr lang="en-US" i="1" baseline="0" dirty="0" smtClean="0"/>
              <a:t>in situ </a:t>
            </a:r>
            <a:r>
              <a:rPr lang="en-US" i="0" baseline="0" dirty="0" smtClean="0"/>
              <a:t>and satellite data from the Geostationary Operational Environmental Satellite (GOES satellite). This data goes back to 1979 and extends to present day. </a:t>
            </a:r>
          </a:p>
          <a:p>
            <a:r>
              <a:rPr lang="en-US" i="0" baseline="0" dirty="0" smtClean="0"/>
              <a:t>For the Calculations, what we did was get the files into CSV format and then put them into R/ArcGIS so that we could see the data in both a graphic and a map. We then made monthly averages for all the years and tried to find any anomalies based off the average soil moisture. We then looked at each season to see the different trends those months together had. </a:t>
            </a:r>
          </a:p>
          <a:p>
            <a:r>
              <a:rPr lang="en-US" i="0" baseline="0" dirty="0" smtClean="0"/>
              <a:t>Lastly, we used the data from each pixel from NLDAS that had a SCAN site in it and tried to validate the data from the satellite and vice versa to find the utility of each.</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pPr/>
              <a:t>10</a:t>
            </a:fld>
            <a:endParaRPr lang="en-US"/>
          </a:p>
        </p:txBody>
      </p:sp>
    </p:spTree>
    <p:extLst>
      <p:ext uri="{BB962C8B-B14F-4D97-AF65-F5344CB8AC3E}">
        <p14:creationId xmlns:p14="http://schemas.microsoft.com/office/powerpoint/2010/main" val="64631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7" y="5470290"/>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cstate="print">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10"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pPr/>
              <a:t>10/22/2015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pPr/>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Missouri River Climate</a:t>
            </a:r>
            <a:endParaRPr lang="en-US" dirty="0"/>
          </a:p>
        </p:txBody>
      </p:sp>
      <p:sp>
        <p:nvSpPr>
          <p:cNvPr id="3" name="Text Placeholder 2"/>
          <p:cNvSpPr>
            <a:spLocks noGrp="1"/>
          </p:cNvSpPr>
          <p:nvPr>
            <p:ph type="body" sz="quarter" idx="11"/>
          </p:nvPr>
        </p:nvSpPr>
        <p:spPr>
          <a:xfrm>
            <a:off x="2249424" y="5358384"/>
            <a:ext cx="3305070" cy="369332"/>
          </a:xfrm>
        </p:spPr>
        <p:txBody>
          <a:bodyPr>
            <a:normAutofit/>
          </a:bodyPr>
          <a:lstStyle/>
          <a:p>
            <a:r>
              <a:rPr lang="en-US" dirty="0" smtClean="0"/>
              <a:t>Emily Sturdivant, Team Lead</a:t>
            </a:r>
            <a:endParaRPr lang="en-US" dirty="0"/>
          </a:p>
        </p:txBody>
      </p:sp>
      <p:sp>
        <p:nvSpPr>
          <p:cNvPr id="4" name="Text Placeholder 3"/>
          <p:cNvSpPr>
            <a:spLocks noGrp="1"/>
          </p:cNvSpPr>
          <p:nvPr>
            <p:ph type="body" sz="quarter" idx="12"/>
          </p:nvPr>
        </p:nvSpPr>
        <p:spPr/>
        <p:txBody>
          <a:bodyPr/>
          <a:lstStyle/>
          <a:p>
            <a:r>
              <a:rPr lang="en-US" dirty="0" smtClean="0"/>
              <a:t>Sam Swanson</a:t>
            </a:r>
            <a:endParaRPr lang="en-US" dirty="0"/>
          </a:p>
        </p:txBody>
      </p:sp>
      <p:sp>
        <p:nvSpPr>
          <p:cNvPr id="5" name="Text Placeholder 4"/>
          <p:cNvSpPr>
            <a:spLocks noGrp="1"/>
          </p:cNvSpPr>
          <p:nvPr>
            <p:ph type="body" sz="quarter" idx="13"/>
          </p:nvPr>
        </p:nvSpPr>
        <p:spPr/>
        <p:txBody>
          <a:bodyPr>
            <a:normAutofit fontScale="85000" lnSpcReduction="10000"/>
          </a:bodyPr>
          <a:lstStyle/>
          <a:p>
            <a:r>
              <a:rPr lang="en-US" dirty="0" smtClean="0"/>
              <a:t>Jessica Sutton (Center Lead)</a:t>
            </a:r>
            <a:endParaRPr lang="en-US" dirty="0"/>
          </a:p>
        </p:txBody>
      </p:sp>
      <p:sp>
        <p:nvSpPr>
          <p:cNvPr id="6" name="Text Placeholder 5"/>
          <p:cNvSpPr>
            <a:spLocks noGrp="1"/>
          </p:cNvSpPr>
          <p:nvPr>
            <p:ph type="body" sz="quarter" idx="14"/>
          </p:nvPr>
        </p:nvSpPr>
        <p:spPr/>
        <p:txBody>
          <a:bodyPr/>
          <a:lstStyle/>
          <a:p>
            <a:r>
              <a:rPr lang="en-US" dirty="0" smtClean="0"/>
              <a:t>Alec </a:t>
            </a:r>
            <a:r>
              <a:rPr lang="en-US" dirty="0" err="1" smtClean="0"/>
              <a:t>Courtright</a:t>
            </a:r>
            <a:endParaRPr lang="en-US" dirty="0"/>
          </a:p>
        </p:txBody>
      </p:sp>
      <p:sp>
        <p:nvSpPr>
          <p:cNvPr id="7" name="Text Placeholder 6"/>
          <p:cNvSpPr>
            <a:spLocks noGrp="1"/>
          </p:cNvSpPr>
          <p:nvPr>
            <p:ph type="body" sz="quarter" idx="15"/>
          </p:nvPr>
        </p:nvSpPr>
        <p:spPr/>
        <p:txBody>
          <a:bodyPr/>
          <a:lstStyle/>
          <a:p>
            <a:r>
              <a:rPr lang="en-US" dirty="0" smtClean="0"/>
              <a:t>Nancy </a:t>
            </a:r>
            <a:r>
              <a:rPr lang="en-US" dirty="0" err="1" smtClean="0"/>
              <a:t>Barnhardt</a:t>
            </a:r>
            <a:endParaRPr lang="en-US" dirty="0"/>
          </a:p>
        </p:txBody>
      </p:sp>
      <p:sp>
        <p:nvSpPr>
          <p:cNvPr id="8" name="Text Placeholder 7"/>
          <p:cNvSpPr>
            <a:spLocks noGrp="1"/>
          </p:cNvSpPr>
          <p:nvPr>
            <p:ph type="body" sz="quarter" idx="16"/>
          </p:nvPr>
        </p:nvSpPr>
        <p:spPr/>
        <p:txBody>
          <a:bodyPr>
            <a:normAutofit fontScale="70000" lnSpcReduction="20000"/>
          </a:bodyPr>
          <a:lstStyle/>
          <a:p>
            <a:r>
              <a:rPr lang="en-US" dirty="0" smtClean="0"/>
              <a:t>L. DeWayne </a:t>
            </a:r>
            <a:r>
              <a:rPr lang="en-US" dirty="0" smtClean="0"/>
              <a:t>Cecil (Science Advisor)</a:t>
            </a:r>
            <a:endParaRPr lang="en-US" dirty="0"/>
          </a:p>
        </p:txBody>
      </p:sp>
      <p:sp>
        <p:nvSpPr>
          <p:cNvPr id="9" name="Text Placeholder 8"/>
          <p:cNvSpPr>
            <a:spLocks noGrp="1"/>
          </p:cNvSpPr>
          <p:nvPr>
            <p:ph type="body" sz="quarter" idx="17"/>
          </p:nvPr>
        </p:nvSpPr>
        <p:spPr>
          <a:xfrm>
            <a:off x="1143000" y="4032503"/>
            <a:ext cx="6858000" cy="1017961"/>
          </a:xfrm>
        </p:spPr>
        <p:txBody>
          <a:bodyPr>
            <a:normAutofit fontScale="55000" lnSpcReduction="20000"/>
          </a:bodyPr>
          <a:lstStyle/>
          <a:p>
            <a:pPr>
              <a:lnSpc>
                <a:spcPct val="134000"/>
              </a:lnSpc>
            </a:pPr>
            <a:r>
              <a:rPr lang="en-US" dirty="0"/>
              <a:t>Using NASA and NOAA Satellite </a:t>
            </a:r>
            <a:r>
              <a:rPr lang="en-US" dirty="0" smtClean="0"/>
              <a:t>Observations and </a:t>
            </a:r>
            <a:r>
              <a:rPr lang="en-US" u="sng" dirty="0" smtClean="0"/>
              <a:t>In Situ </a:t>
            </a:r>
            <a:r>
              <a:rPr lang="en-US" dirty="0" smtClean="0"/>
              <a:t>data </a:t>
            </a:r>
            <a:r>
              <a:rPr lang="en-US" dirty="0"/>
              <a:t>to better understand Runoff in the Missouri River Basin for Improved River System Management and Decision </a:t>
            </a:r>
            <a:r>
              <a:rPr lang="en-US" dirty="0" smtClean="0"/>
              <a:t>Support</a:t>
            </a:r>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4561367" y="4772955"/>
            <a:ext cx="3950208" cy="704088"/>
          </a:xfrm>
        </p:spPr>
        <p:txBody>
          <a:bodyPr>
            <a:noAutofit/>
          </a:bodyPr>
          <a:lstStyle/>
          <a:p>
            <a:pPr>
              <a:lnSpc>
                <a:spcPct val="100000"/>
              </a:lnSpc>
            </a:pPr>
            <a:r>
              <a:rPr lang="en-US" dirty="0" smtClean="0"/>
              <a:t>Yearly trends of soil moisture</a:t>
            </a:r>
          </a:p>
          <a:p>
            <a:pPr>
              <a:lnSpc>
                <a:spcPct val="100000"/>
              </a:lnSpc>
            </a:pPr>
            <a:r>
              <a:rPr lang="en-US" dirty="0" smtClean="0"/>
              <a:t>Seasonality of soil moisture</a:t>
            </a:r>
          </a:p>
          <a:p>
            <a:pPr>
              <a:lnSpc>
                <a:spcPct val="100000"/>
              </a:lnSpc>
            </a:pPr>
            <a:r>
              <a:rPr lang="en-US" dirty="0" smtClean="0"/>
              <a:t>Validated the utility of each data set</a:t>
            </a:r>
            <a:endParaRPr lang="en-US" dirty="0"/>
          </a:p>
        </p:txBody>
      </p:sp>
      <p:sp>
        <p:nvSpPr>
          <p:cNvPr id="2" name="Text Placeholder 1"/>
          <p:cNvSpPr>
            <a:spLocks noGrp="1"/>
          </p:cNvSpPr>
          <p:nvPr>
            <p:ph type="body" sz="quarter" idx="14"/>
          </p:nvPr>
        </p:nvSpPr>
        <p:spPr/>
        <p:txBody>
          <a:bodyPr/>
          <a:lstStyle/>
          <a:p>
            <a:r>
              <a:rPr lang="en-US" sz="4000" dirty="0" smtClean="0">
                <a:solidFill>
                  <a:schemeClr val="accent3">
                    <a:lumMod val="50000"/>
                  </a:schemeClr>
                </a:solidFill>
              </a:rPr>
              <a:t>Soil</a:t>
            </a:r>
            <a:r>
              <a:rPr lang="en-US" dirty="0" smtClean="0">
                <a:solidFill>
                  <a:schemeClr val="accent3">
                    <a:lumMod val="50000"/>
                  </a:schemeClr>
                </a:solidFill>
              </a:rPr>
              <a:t> </a:t>
            </a:r>
            <a:r>
              <a:rPr lang="en-US" sz="4000" dirty="0" smtClean="0">
                <a:solidFill>
                  <a:schemeClr val="accent3">
                    <a:lumMod val="50000"/>
                  </a:schemeClr>
                </a:solidFill>
              </a:rPr>
              <a:t>Moisture</a:t>
            </a:r>
            <a:endParaRPr lang="en-US" sz="4000" dirty="0">
              <a:solidFill>
                <a:schemeClr val="accent3">
                  <a:lumMod val="50000"/>
                </a:schemeClr>
              </a:solidFill>
            </a:endParaRPr>
          </a:p>
        </p:txBody>
      </p:sp>
      <p:sp>
        <p:nvSpPr>
          <p:cNvPr id="3" name="Text Placeholder 2"/>
          <p:cNvSpPr>
            <a:spLocks noGrp="1"/>
          </p:cNvSpPr>
          <p:nvPr>
            <p:ph type="body" sz="quarter" idx="15"/>
          </p:nvPr>
        </p:nvSpPr>
        <p:spPr>
          <a:xfrm>
            <a:off x="551829" y="1594316"/>
            <a:ext cx="3566160" cy="768096"/>
          </a:xfrm>
        </p:spPr>
        <p:txBody>
          <a:bodyPr>
            <a:normAutofit/>
          </a:bodyPr>
          <a:lstStyle/>
          <a:p>
            <a:r>
              <a:rPr lang="en-US" sz="3000" dirty="0" smtClean="0"/>
              <a:t>SCAN/NLDAS</a:t>
            </a:r>
            <a:endParaRPr lang="en-US" sz="3000" dirty="0"/>
          </a:p>
        </p:txBody>
      </p:sp>
      <p:sp>
        <p:nvSpPr>
          <p:cNvPr id="4" name="Text Placeholder 3"/>
          <p:cNvSpPr>
            <a:spLocks noGrp="1"/>
          </p:cNvSpPr>
          <p:nvPr>
            <p:ph type="body" sz="quarter" idx="16"/>
          </p:nvPr>
        </p:nvSpPr>
        <p:spPr>
          <a:xfrm>
            <a:off x="4571999" y="1520456"/>
            <a:ext cx="4167963" cy="829552"/>
          </a:xfrm>
        </p:spPr>
        <p:txBody>
          <a:bodyPr>
            <a:noAutofit/>
          </a:bodyPr>
          <a:lstStyle/>
          <a:p>
            <a:pPr>
              <a:lnSpc>
                <a:spcPct val="100000"/>
              </a:lnSpc>
            </a:pPr>
            <a:r>
              <a:rPr lang="en-US" i="1" dirty="0" smtClean="0"/>
              <a:t>In situ</a:t>
            </a:r>
            <a:r>
              <a:rPr lang="en-US" dirty="0" smtClean="0"/>
              <a:t> soil moisture measurements with varying start </a:t>
            </a:r>
            <a:r>
              <a:rPr lang="en-US" dirty="0" smtClean="0"/>
              <a:t>dates</a:t>
            </a:r>
          </a:p>
          <a:p>
            <a:pPr>
              <a:lnSpc>
                <a:spcPct val="100000"/>
              </a:lnSpc>
            </a:pPr>
            <a:r>
              <a:rPr lang="en-US" dirty="0" smtClean="0"/>
              <a:t>Model </a:t>
            </a:r>
            <a:r>
              <a:rPr lang="en-US" dirty="0" smtClean="0"/>
              <a:t>of soil moisture produced by data assimilation (1979-2015)</a:t>
            </a:r>
            <a:endParaRPr lang="en-US" dirty="0"/>
          </a:p>
        </p:txBody>
      </p:sp>
      <p:sp>
        <p:nvSpPr>
          <p:cNvPr id="5" name="Text Placeholder 4"/>
          <p:cNvSpPr>
            <a:spLocks noGrp="1"/>
          </p:cNvSpPr>
          <p:nvPr>
            <p:ph type="body" sz="quarter" idx="17"/>
          </p:nvPr>
        </p:nvSpPr>
        <p:spPr/>
        <p:txBody>
          <a:bodyPr>
            <a:normAutofit/>
          </a:bodyPr>
          <a:lstStyle/>
          <a:p>
            <a:r>
              <a:rPr lang="en-US" sz="3000" dirty="0" smtClean="0"/>
              <a:t>Analyzed</a:t>
            </a:r>
            <a:endParaRPr lang="en-US" sz="3000" dirty="0"/>
          </a:p>
        </p:txBody>
      </p:sp>
      <p:sp>
        <p:nvSpPr>
          <p:cNvPr id="8" name="Text Placeholder 7"/>
          <p:cNvSpPr>
            <a:spLocks noGrp="1"/>
          </p:cNvSpPr>
          <p:nvPr>
            <p:ph type="body" sz="quarter" idx="18"/>
          </p:nvPr>
        </p:nvSpPr>
        <p:spPr>
          <a:xfrm>
            <a:off x="583727" y="3641616"/>
            <a:ext cx="3566160" cy="768096"/>
          </a:xfrm>
        </p:spPr>
        <p:txBody>
          <a:bodyPr>
            <a:normAutofit/>
          </a:bodyPr>
          <a:lstStyle/>
          <a:p>
            <a:r>
              <a:rPr lang="en-US" sz="3000" dirty="0" smtClean="0"/>
              <a:t>Calculated</a:t>
            </a:r>
            <a:endParaRPr lang="en-US" sz="3000" dirty="0"/>
          </a:p>
        </p:txBody>
      </p:sp>
      <p:sp>
        <p:nvSpPr>
          <p:cNvPr id="9" name="Text Placeholder 8"/>
          <p:cNvSpPr>
            <a:spLocks noGrp="1"/>
          </p:cNvSpPr>
          <p:nvPr>
            <p:ph type="body" sz="quarter" idx="19"/>
          </p:nvPr>
        </p:nvSpPr>
        <p:spPr>
          <a:xfrm>
            <a:off x="4572000" y="3533730"/>
            <a:ext cx="3950208" cy="704088"/>
          </a:xfrm>
        </p:spPr>
        <p:txBody>
          <a:bodyPr>
            <a:normAutofit/>
          </a:bodyPr>
          <a:lstStyle/>
          <a:p>
            <a:pPr>
              <a:lnSpc>
                <a:spcPct val="100000"/>
              </a:lnSpc>
            </a:pPr>
            <a:r>
              <a:rPr lang="en-US" dirty="0" smtClean="0"/>
              <a:t>Monthly averages of soil moisture present</a:t>
            </a:r>
            <a:endParaRPr lang="en-US" dirty="0"/>
          </a:p>
        </p:txBody>
      </p:sp>
    </p:spTree>
    <p:extLst>
      <p:ext uri="{BB962C8B-B14F-4D97-AF65-F5344CB8AC3E}">
        <p14:creationId xmlns:p14="http://schemas.microsoft.com/office/powerpoint/2010/main" val="1003773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521208" y="2130551"/>
            <a:ext cx="3593592" cy="4100127"/>
          </a:xfrm>
        </p:spPr>
        <p:txBody>
          <a:bodyPr>
            <a:normAutofit lnSpcReduction="10000"/>
          </a:bodyPr>
          <a:lstStyle/>
          <a:p>
            <a:pPr>
              <a:lnSpc>
                <a:spcPct val="100000"/>
              </a:lnSpc>
            </a:pPr>
            <a:r>
              <a:rPr lang="en-US" dirty="0" smtClean="0"/>
              <a:t>Yearly trends= see when, on average, soil moisture fluctuates</a:t>
            </a:r>
          </a:p>
          <a:p>
            <a:pPr>
              <a:lnSpc>
                <a:spcPct val="100000"/>
              </a:lnSpc>
            </a:pPr>
            <a:r>
              <a:rPr lang="en-US" dirty="0" smtClean="0"/>
              <a:t>Seasonality=see if the trends correlate to a specific season</a:t>
            </a:r>
          </a:p>
          <a:p>
            <a:pPr>
              <a:lnSpc>
                <a:spcPct val="100000"/>
              </a:lnSpc>
            </a:pPr>
            <a:r>
              <a:rPr lang="en-US" dirty="0" smtClean="0"/>
              <a:t>The picture that will be put with this slide will be graphs of each of these trends from each data source (i.e. NLDAS/SCAN) The data will look similar to this graph for each source.</a:t>
            </a:r>
            <a:endParaRPr lang="en-US" dirty="0"/>
          </a:p>
        </p:txBody>
      </p:sp>
      <p:sp>
        <p:nvSpPr>
          <p:cNvPr id="9" name="Text Placeholder 8"/>
          <p:cNvSpPr>
            <a:spLocks noGrp="1"/>
          </p:cNvSpPr>
          <p:nvPr>
            <p:ph type="body" sz="quarter" idx="10"/>
          </p:nvPr>
        </p:nvSpPr>
        <p:spPr/>
        <p:txBody>
          <a:bodyPr>
            <a:noAutofit/>
          </a:bodyPr>
          <a:lstStyle/>
          <a:p>
            <a:r>
              <a:rPr lang="en-US" dirty="0" smtClean="0"/>
              <a:t>Results:</a:t>
            </a:r>
          </a:p>
          <a:p>
            <a:r>
              <a:rPr lang="en-US" dirty="0" smtClean="0"/>
              <a:t>Soil Moisture Trends</a:t>
            </a:r>
            <a:endParaRPr lang="en-US" dirty="0"/>
          </a:p>
        </p:txBody>
      </p:sp>
      <p:sp>
        <p:nvSpPr>
          <p:cNvPr id="12" name="Text Placeholder 11"/>
          <p:cNvSpPr>
            <a:spLocks noGrp="1"/>
          </p:cNvSpPr>
          <p:nvPr>
            <p:ph type="body" sz="quarter" idx="13"/>
          </p:nvPr>
        </p:nvSpPr>
        <p:spPr>
          <a:xfrm>
            <a:off x="7150608" y="6487987"/>
            <a:ext cx="1993392" cy="274320"/>
          </a:xfrm>
        </p:spPr>
        <p:txBody>
          <a:bodyPr>
            <a:normAutofit fontScale="85000" lnSpcReduction="10000"/>
          </a:bodyPr>
          <a:lstStyle/>
          <a:p>
            <a:r>
              <a:rPr lang="en-US" dirty="0" smtClean="0"/>
              <a:t>SCAN data-Nancy </a:t>
            </a:r>
            <a:r>
              <a:rPr lang="en-US" dirty="0" err="1" smtClean="0"/>
              <a:t>Barnhardt</a:t>
            </a:r>
            <a:endParaRPr lang="en-US" dirty="0"/>
          </a:p>
        </p:txBody>
      </p:sp>
      <p:graphicFrame>
        <p:nvGraphicFramePr>
          <p:cNvPr id="14" name="Picture Placeholder 13"/>
          <p:cNvGraphicFramePr>
            <a:graphicFrameLocks noGrp="1"/>
          </p:cNvGraphicFramePr>
          <p:nvPr>
            <p:ph type="pic" sz="quarter" idx="12"/>
            <p:extLst>
              <p:ext uri="{D42A27DB-BD31-4B8C-83A1-F6EECF244321}">
                <p14:modId xmlns:p14="http://schemas.microsoft.com/office/powerpoint/2010/main" val="4283060837"/>
              </p:ext>
            </p:extLst>
          </p:nvPr>
        </p:nvGraphicFramePr>
        <p:xfrm>
          <a:off x="4189228" y="1084520"/>
          <a:ext cx="4869712" cy="35406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8324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23284" y="779403"/>
            <a:ext cx="8686800" cy="1289304"/>
          </a:xfrm>
        </p:spPr>
        <p:txBody>
          <a:bodyPr/>
          <a:lstStyle/>
          <a:p>
            <a:r>
              <a:rPr lang="en-US" sz="4000" dirty="0" smtClean="0">
                <a:solidFill>
                  <a:schemeClr val="accent3">
                    <a:lumMod val="50000"/>
                  </a:schemeClr>
                </a:solidFill>
              </a:rPr>
              <a:t>Snow Water Equivalent (SWE)</a:t>
            </a:r>
            <a:endParaRPr lang="en-US" sz="4000" dirty="0">
              <a:solidFill>
                <a:schemeClr val="accent3">
                  <a:lumMod val="50000"/>
                </a:schemeClr>
              </a:solidFill>
            </a:endParaRPr>
          </a:p>
        </p:txBody>
      </p:sp>
      <p:sp>
        <p:nvSpPr>
          <p:cNvPr id="13" name="Rectangle 12"/>
          <p:cNvSpPr/>
          <p:nvPr/>
        </p:nvSpPr>
        <p:spPr>
          <a:xfrm>
            <a:off x="-212651" y="2010128"/>
            <a:ext cx="4572000" cy="3098284"/>
          </a:xfrm>
          <a:prstGeom prst="rect">
            <a:avLst/>
          </a:prstGeom>
        </p:spPr>
        <p:txBody>
          <a:bodyPr>
            <a:spAutoFit/>
          </a:bodyPr>
          <a:lstStyle/>
          <a:p>
            <a:pPr lvl="0" algn="r">
              <a:lnSpc>
                <a:spcPct val="90000"/>
              </a:lnSpc>
              <a:spcBef>
                <a:spcPts val="1000"/>
              </a:spcBef>
            </a:pPr>
            <a:r>
              <a:rPr lang="en-US" sz="3000" b="1" dirty="0" err="1" smtClean="0">
                <a:solidFill>
                  <a:srgbClr val="E9A149"/>
                </a:solidFill>
              </a:rPr>
              <a:t>GlobSnow</a:t>
            </a:r>
            <a:r>
              <a:rPr lang="en-US" sz="3000" b="1" dirty="0" smtClean="0">
                <a:solidFill>
                  <a:srgbClr val="E9A149"/>
                </a:solidFill>
              </a:rPr>
              <a:t> consortium dataset</a:t>
            </a:r>
          </a:p>
          <a:p>
            <a:pPr lvl="0" algn="r">
              <a:lnSpc>
                <a:spcPct val="90000"/>
              </a:lnSpc>
              <a:spcBef>
                <a:spcPts val="1000"/>
              </a:spcBef>
            </a:pPr>
            <a:endParaRPr lang="en-US" sz="3000" b="1" dirty="0" smtClean="0">
              <a:solidFill>
                <a:srgbClr val="E9A149"/>
              </a:solidFill>
            </a:endParaRPr>
          </a:p>
          <a:p>
            <a:pPr lvl="0" algn="r">
              <a:lnSpc>
                <a:spcPct val="90000"/>
              </a:lnSpc>
              <a:spcBef>
                <a:spcPts val="1000"/>
              </a:spcBef>
            </a:pPr>
            <a:r>
              <a:rPr lang="en-US" sz="3000" b="1" dirty="0" smtClean="0">
                <a:solidFill>
                  <a:srgbClr val="E9A149"/>
                </a:solidFill>
              </a:rPr>
              <a:t>Calculated</a:t>
            </a:r>
          </a:p>
          <a:p>
            <a:pPr lvl="0" algn="r">
              <a:lnSpc>
                <a:spcPct val="90000"/>
              </a:lnSpc>
              <a:spcBef>
                <a:spcPts val="1000"/>
              </a:spcBef>
            </a:pPr>
            <a:endParaRPr lang="en-US" sz="3000" b="1" dirty="0">
              <a:solidFill>
                <a:srgbClr val="E9A149"/>
              </a:solidFill>
            </a:endParaRPr>
          </a:p>
          <a:p>
            <a:pPr lvl="0" algn="r">
              <a:lnSpc>
                <a:spcPct val="90000"/>
              </a:lnSpc>
              <a:spcBef>
                <a:spcPts val="1000"/>
              </a:spcBef>
            </a:pPr>
            <a:r>
              <a:rPr lang="en-US" sz="3000" b="1" dirty="0" smtClean="0">
                <a:solidFill>
                  <a:srgbClr val="E9A149"/>
                </a:solidFill>
              </a:rPr>
              <a:t>Analyzed</a:t>
            </a:r>
            <a:endParaRPr lang="en-US" sz="3000" b="1" dirty="0">
              <a:solidFill>
                <a:srgbClr val="E9A149"/>
              </a:solidFill>
            </a:endParaRPr>
          </a:p>
        </p:txBody>
      </p:sp>
      <p:sp>
        <p:nvSpPr>
          <p:cNvPr id="14" name="Rectangle 13"/>
          <p:cNvSpPr/>
          <p:nvPr/>
        </p:nvSpPr>
        <p:spPr>
          <a:xfrm>
            <a:off x="4359349" y="2095189"/>
            <a:ext cx="4572000" cy="707886"/>
          </a:xfrm>
          <a:prstGeom prst="rect">
            <a:avLst/>
          </a:prstGeom>
        </p:spPr>
        <p:txBody>
          <a:bodyPr>
            <a:spAutoFit/>
          </a:bodyPr>
          <a:lstStyle/>
          <a:p>
            <a:pPr lvl="0">
              <a:spcBef>
                <a:spcPts val="1000"/>
              </a:spcBef>
            </a:pPr>
            <a:r>
              <a:rPr lang="en-US" sz="2000" dirty="0" smtClean="0"/>
              <a:t>Daily satellite </a:t>
            </a:r>
            <a:r>
              <a:rPr lang="en-US" sz="2000" dirty="0"/>
              <a:t>observations and ground station </a:t>
            </a:r>
            <a:r>
              <a:rPr lang="en-US" sz="2000" dirty="0" smtClean="0"/>
              <a:t>data (</a:t>
            </a:r>
            <a:r>
              <a:rPr lang="en-US" sz="2000" dirty="0" smtClean="0"/>
              <a:t>1979-2012)</a:t>
            </a:r>
            <a:endParaRPr lang="en-US" sz="2000" dirty="0" smtClean="0"/>
          </a:p>
        </p:txBody>
      </p:sp>
      <p:sp>
        <p:nvSpPr>
          <p:cNvPr id="16" name="Rectangle 15"/>
          <p:cNvSpPr/>
          <p:nvPr/>
        </p:nvSpPr>
        <p:spPr>
          <a:xfrm>
            <a:off x="4359349" y="3495150"/>
            <a:ext cx="4572000" cy="1143903"/>
          </a:xfrm>
          <a:prstGeom prst="rect">
            <a:avLst/>
          </a:prstGeom>
        </p:spPr>
        <p:txBody>
          <a:bodyPr>
            <a:spAutoFit/>
          </a:bodyPr>
          <a:lstStyle/>
          <a:p>
            <a:pPr lvl="0">
              <a:spcBef>
                <a:spcPts val="1000"/>
              </a:spcBef>
            </a:pPr>
            <a:r>
              <a:rPr lang="en-US" sz="2000" dirty="0"/>
              <a:t>A</a:t>
            </a:r>
            <a:r>
              <a:rPr lang="en-US" sz="2000" dirty="0" smtClean="0"/>
              <a:t>nnual and average max SWE by pixel</a:t>
            </a:r>
          </a:p>
          <a:p>
            <a:pPr lvl="0">
              <a:spcBef>
                <a:spcPts val="1000"/>
              </a:spcBef>
            </a:pPr>
            <a:endParaRPr lang="en-US" sz="2000" dirty="0" smtClean="0"/>
          </a:p>
        </p:txBody>
      </p:sp>
      <p:sp>
        <p:nvSpPr>
          <p:cNvPr id="17" name="Rectangle 16"/>
          <p:cNvSpPr/>
          <p:nvPr/>
        </p:nvSpPr>
        <p:spPr>
          <a:xfrm>
            <a:off x="4359349" y="4561356"/>
            <a:ext cx="4572000" cy="1143903"/>
          </a:xfrm>
          <a:prstGeom prst="rect">
            <a:avLst/>
          </a:prstGeom>
        </p:spPr>
        <p:txBody>
          <a:bodyPr>
            <a:spAutoFit/>
          </a:bodyPr>
          <a:lstStyle/>
          <a:p>
            <a:pPr lvl="0">
              <a:spcBef>
                <a:spcPts val="1000"/>
              </a:spcBef>
            </a:pPr>
            <a:r>
              <a:rPr lang="en-US" sz="2000" dirty="0"/>
              <a:t>A</a:t>
            </a:r>
            <a:r>
              <a:rPr lang="en-US" sz="2000" dirty="0" smtClean="0"/>
              <a:t>nnual and average max SWE trends since 1979</a:t>
            </a:r>
          </a:p>
          <a:p>
            <a:pPr lvl="0">
              <a:spcBef>
                <a:spcPts val="1000"/>
              </a:spcBef>
            </a:pPr>
            <a:endParaRPr lang="en-US" sz="2000" dirty="0" smtClean="0"/>
          </a:p>
        </p:txBody>
      </p:sp>
    </p:spTree>
    <p:extLst>
      <p:ext uri="{BB962C8B-B14F-4D97-AF65-F5344CB8AC3E}">
        <p14:creationId xmlns:p14="http://schemas.microsoft.com/office/powerpoint/2010/main" val="923775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change in annual max SWE by pixel over 33 year period </a:t>
            </a:r>
            <a:r>
              <a:rPr lang="en-US" dirty="0" smtClean="0">
                <a:solidFill>
                  <a:srgbClr val="FF0000"/>
                </a:solidFill>
              </a:rPr>
              <a:t>1979-2012,  and a graph of annual max SWE by pixel over time</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lstStyle/>
          <a:p>
            <a:r>
              <a:rPr lang="en-US" dirty="0" smtClean="0"/>
              <a:t>Results:</a:t>
            </a:r>
            <a:r>
              <a:rPr lang="en-US" dirty="0"/>
              <a:t> </a:t>
            </a:r>
            <a:endParaRPr lang="en-US" dirty="0" smtClean="0"/>
          </a:p>
          <a:p>
            <a:r>
              <a:rPr lang="en-US" dirty="0" smtClean="0"/>
              <a:t>SWE Trends</a:t>
            </a:r>
          </a:p>
        </p:txBody>
      </p:sp>
      <p:sp>
        <p:nvSpPr>
          <p:cNvPr id="6" name="Picture Placeholder 5"/>
          <p:cNvSpPr>
            <a:spLocks noGrp="1"/>
          </p:cNvSpPr>
          <p:nvPr>
            <p:ph type="pic" sz="quarter" idx="12"/>
          </p:nvPr>
        </p:nvSpPr>
        <p:spPr/>
      </p:sp>
      <p:sp>
        <p:nvSpPr>
          <p:cNvPr id="7" name="Text Placeholder 6"/>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977420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dirty="0"/>
              <a:t>Trends in precipitation patterns across basin</a:t>
            </a:r>
          </a:p>
        </p:txBody>
      </p:sp>
      <p:sp>
        <p:nvSpPr>
          <p:cNvPr id="7" name="Text Placeholder 6"/>
          <p:cNvSpPr>
            <a:spLocks noGrp="1"/>
          </p:cNvSpPr>
          <p:nvPr>
            <p:ph type="body" sz="quarter" idx="14"/>
          </p:nvPr>
        </p:nvSpPr>
        <p:spPr/>
        <p:txBody>
          <a:bodyPr/>
          <a:lstStyle/>
          <a:p>
            <a:r>
              <a:rPr lang="en-US" dirty="0" smtClean="0">
                <a:solidFill>
                  <a:schemeClr val="accent3">
                    <a:lumMod val="50000"/>
                  </a:schemeClr>
                </a:solidFill>
              </a:rPr>
              <a:t>Precipitation</a:t>
            </a:r>
            <a:endParaRPr lang="en-US" dirty="0">
              <a:solidFill>
                <a:schemeClr val="accent3">
                  <a:lumMod val="50000"/>
                </a:schemeClr>
              </a:solidFill>
            </a:endParaRPr>
          </a:p>
        </p:txBody>
      </p:sp>
      <p:sp>
        <p:nvSpPr>
          <p:cNvPr id="8" name="Text Placeholder 7"/>
          <p:cNvSpPr>
            <a:spLocks noGrp="1"/>
          </p:cNvSpPr>
          <p:nvPr>
            <p:ph type="body" sz="quarter" idx="15"/>
          </p:nvPr>
        </p:nvSpPr>
        <p:spPr>
          <a:xfrm>
            <a:off x="85060" y="2115312"/>
            <a:ext cx="4114800" cy="768096"/>
          </a:xfrm>
        </p:spPr>
        <p:txBody>
          <a:bodyPr>
            <a:normAutofit fontScale="92500"/>
          </a:bodyPr>
          <a:lstStyle/>
          <a:p>
            <a:r>
              <a:rPr lang="en-US" sz="3000" dirty="0" smtClean="0"/>
              <a:t>CMORPH precipitation</a:t>
            </a:r>
            <a:endParaRPr lang="en-US" sz="3000" dirty="0"/>
          </a:p>
        </p:txBody>
      </p:sp>
      <p:sp>
        <p:nvSpPr>
          <p:cNvPr id="9" name="Text Placeholder 8"/>
          <p:cNvSpPr>
            <a:spLocks noGrp="1"/>
          </p:cNvSpPr>
          <p:nvPr>
            <p:ph type="body" sz="quarter" idx="16"/>
          </p:nvPr>
        </p:nvSpPr>
        <p:spPr>
          <a:xfrm>
            <a:off x="4571999" y="2103119"/>
            <a:ext cx="4178595" cy="820833"/>
          </a:xfrm>
        </p:spPr>
        <p:txBody>
          <a:bodyPr>
            <a:noAutofit/>
          </a:bodyPr>
          <a:lstStyle/>
          <a:p>
            <a:r>
              <a:rPr lang="en-US" dirty="0" smtClean="0"/>
              <a:t>Dat</a:t>
            </a:r>
            <a:r>
              <a:rPr lang="en-US" dirty="0" smtClean="0"/>
              <a:t>a with temporal resolution of </a:t>
            </a:r>
            <a:r>
              <a:rPr lang="en-US" dirty="0" smtClean="0"/>
              <a:t>30-min and spatial resolution 8km </a:t>
            </a:r>
            <a:r>
              <a:rPr lang="en-US" dirty="0" smtClean="0"/>
              <a:t>resolution (1991-present)</a:t>
            </a:r>
            <a:endParaRPr lang="en-US" dirty="0"/>
          </a:p>
        </p:txBody>
      </p:sp>
      <p:sp>
        <p:nvSpPr>
          <p:cNvPr id="10" name="Text Placeholder 9"/>
          <p:cNvSpPr>
            <a:spLocks noGrp="1"/>
          </p:cNvSpPr>
          <p:nvPr>
            <p:ph type="body" sz="quarter" idx="17"/>
          </p:nvPr>
        </p:nvSpPr>
        <p:spPr/>
        <p:txBody>
          <a:bodyPr>
            <a:normAutofit/>
          </a:bodyPr>
          <a:lstStyle/>
          <a:p>
            <a:r>
              <a:rPr lang="en-US" sz="3000" dirty="0"/>
              <a:t>Analyzed</a:t>
            </a:r>
          </a:p>
        </p:txBody>
      </p:sp>
      <p:sp>
        <p:nvSpPr>
          <p:cNvPr id="11" name="Text Placeholder 10"/>
          <p:cNvSpPr>
            <a:spLocks noGrp="1"/>
          </p:cNvSpPr>
          <p:nvPr>
            <p:ph type="body" sz="quarter" idx="18"/>
          </p:nvPr>
        </p:nvSpPr>
        <p:spPr/>
        <p:txBody>
          <a:bodyPr>
            <a:normAutofit/>
          </a:bodyPr>
          <a:lstStyle/>
          <a:p>
            <a:r>
              <a:rPr lang="en-US" sz="3000" dirty="0" smtClean="0"/>
              <a:t>Calculated</a:t>
            </a:r>
            <a:endParaRPr lang="en-US" sz="3000" dirty="0"/>
          </a:p>
        </p:txBody>
      </p:sp>
      <p:sp>
        <p:nvSpPr>
          <p:cNvPr id="12" name="Text Placeholder 11"/>
          <p:cNvSpPr>
            <a:spLocks noGrp="1"/>
          </p:cNvSpPr>
          <p:nvPr>
            <p:ph type="body" sz="quarter" idx="19"/>
          </p:nvPr>
        </p:nvSpPr>
        <p:spPr/>
        <p:txBody>
          <a:bodyPr/>
          <a:lstStyle/>
          <a:p>
            <a:r>
              <a:rPr lang="en-US" dirty="0" smtClean="0"/>
              <a:t>Aggregate observations into daily and monthly averages</a:t>
            </a:r>
            <a:endParaRPr lang="en-US" dirty="0"/>
          </a:p>
        </p:txBody>
      </p:sp>
    </p:spTree>
    <p:extLst>
      <p:ext uri="{BB962C8B-B14F-4D97-AF65-F5344CB8AC3E}">
        <p14:creationId xmlns:p14="http://schemas.microsoft.com/office/powerpoint/2010/main" val="2817103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solidFill>
                  <a:srgbClr val="FF0000"/>
                </a:solidFill>
              </a:rPr>
              <a:t>Will </a:t>
            </a:r>
            <a:r>
              <a:rPr lang="en-US" dirty="0">
                <a:solidFill>
                  <a:srgbClr val="FF0000"/>
                </a:solidFill>
              </a:rPr>
              <a:t>include </a:t>
            </a:r>
            <a:r>
              <a:rPr lang="en-US" dirty="0" smtClean="0">
                <a:solidFill>
                  <a:srgbClr val="FF0000"/>
                </a:solidFill>
              </a:rPr>
              <a:t>ArcGIS </a:t>
            </a:r>
            <a:r>
              <a:rPr lang="en-US" dirty="0">
                <a:solidFill>
                  <a:srgbClr val="FF0000"/>
                </a:solidFill>
              </a:rPr>
              <a:t>map of </a:t>
            </a:r>
            <a:r>
              <a:rPr lang="en-US" dirty="0" smtClean="0">
                <a:solidFill>
                  <a:srgbClr val="FF0000"/>
                </a:solidFill>
              </a:rPr>
              <a:t>precipitation trends per 4km.</a:t>
            </a:r>
            <a:endParaRPr lang="en-US" dirty="0">
              <a:solidFill>
                <a:srgbClr val="FF0000"/>
              </a:solidFill>
            </a:endParaRPr>
          </a:p>
          <a:p>
            <a:endParaRPr lang="en-US" dirty="0"/>
          </a:p>
        </p:txBody>
      </p:sp>
      <p:sp>
        <p:nvSpPr>
          <p:cNvPr id="3" name="Text Placeholder 2"/>
          <p:cNvSpPr>
            <a:spLocks noGrp="1"/>
          </p:cNvSpPr>
          <p:nvPr>
            <p:ph type="body" sz="quarter" idx="10"/>
          </p:nvPr>
        </p:nvSpPr>
        <p:spPr/>
        <p:txBody>
          <a:bodyPr>
            <a:noAutofit/>
          </a:bodyPr>
          <a:lstStyle/>
          <a:p>
            <a:r>
              <a:rPr lang="en-US" dirty="0" smtClean="0"/>
              <a:t>Results:</a:t>
            </a:r>
            <a:r>
              <a:rPr lang="en-US" dirty="0"/>
              <a:t> </a:t>
            </a:r>
            <a:endParaRPr lang="en-US" dirty="0" smtClean="0"/>
          </a:p>
          <a:p>
            <a:r>
              <a:rPr lang="en-US" dirty="0" smtClean="0"/>
              <a:t>Precipitation Trends</a:t>
            </a:r>
          </a:p>
        </p:txBody>
      </p:sp>
      <p:sp>
        <p:nvSpPr>
          <p:cNvPr id="4" name="Picture Placeholder 3"/>
          <p:cNvSpPr>
            <a:spLocks noGrp="1"/>
          </p:cNvSpPr>
          <p:nvPr>
            <p:ph type="pic" sz="quarter" idx="12"/>
          </p:nvPr>
        </p:nvSpPr>
        <p:spPr/>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70039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Simplified result and its benefit to end-user.</a:t>
            </a:r>
          </a:p>
          <a:p>
            <a:endParaRPr lang="en-US" dirty="0"/>
          </a:p>
        </p:txBody>
      </p:sp>
      <p:sp>
        <p:nvSpPr>
          <p:cNvPr id="6" name="Text Placeholder 5"/>
          <p:cNvSpPr>
            <a:spLocks noGrp="1"/>
          </p:cNvSpPr>
          <p:nvPr>
            <p:ph type="body" sz="quarter" idx="14"/>
          </p:nvPr>
        </p:nvSpPr>
        <p:spPr/>
        <p:txBody>
          <a:bodyPr/>
          <a:lstStyle/>
          <a:p>
            <a:r>
              <a:rPr lang="en-US" dirty="0" smtClean="0">
                <a:solidFill>
                  <a:schemeClr val="tx1">
                    <a:lumMod val="75000"/>
                  </a:schemeClr>
                </a:solidFill>
              </a:rPr>
              <a:t>Conclusions</a:t>
            </a:r>
            <a:endParaRPr lang="en-US" dirty="0">
              <a:solidFill>
                <a:schemeClr val="tx1">
                  <a:lumMod val="75000"/>
                </a:schemeClr>
              </a:solidFill>
            </a:endParaRPr>
          </a:p>
        </p:txBody>
      </p:sp>
      <p:sp>
        <p:nvSpPr>
          <p:cNvPr id="7" name="Text Placeholder 6"/>
          <p:cNvSpPr>
            <a:spLocks noGrp="1"/>
          </p:cNvSpPr>
          <p:nvPr>
            <p:ph type="body" sz="quarter" idx="15"/>
          </p:nvPr>
        </p:nvSpPr>
        <p:spPr/>
        <p:txBody>
          <a:bodyPr/>
          <a:lstStyle/>
          <a:p>
            <a:endParaRPr lang="en-US"/>
          </a:p>
        </p:txBody>
      </p:sp>
      <p:sp>
        <p:nvSpPr>
          <p:cNvPr id="8" name="Text Placeholder 7"/>
          <p:cNvSpPr>
            <a:spLocks noGrp="1"/>
          </p:cNvSpPr>
          <p:nvPr>
            <p:ph type="body" sz="quarter" idx="16"/>
          </p:nvPr>
        </p:nvSpPr>
        <p:spPr/>
        <p:txBody>
          <a:bodyPr/>
          <a:lstStyle/>
          <a:p>
            <a:r>
              <a:rPr lang="en-US" dirty="0" smtClean="0"/>
              <a:t>Simplified result and its benefit to end-user.</a:t>
            </a:r>
            <a:endParaRPr lang="en-US" dirty="0"/>
          </a:p>
        </p:txBody>
      </p:sp>
      <p:sp>
        <p:nvSpPr>
          <p:cNvPr id="9" name="Text Placeholder 8"/>
          <p:cNvSpPr>
            <a:spLocks noGrp="1"/>
          </p:cNvSpPr>
          <p:nvPr>
            <p:ph type="body" sz="quarter" idx="17"/>
          </p:nvPr>
        </p:nvSpPr>
        <p:spPr/>
        <p:txBody>
          <a:bodyPr/>
          <a:lstStyle/>
          <a:p>
            <a:endParaRPr lang="en-US"/>
          </a:p>
        </p:txBody>
      </p:sp>
      <p:sp>
        <p:nvSpPr>
          <p:cNvPr id="10" name="Text Placeholder 9"/>
          <p:cNvSpPr>
            <a:spLocks noGrp="1"/>
          </p:cNvSpPr>
          <p:nvPr>
            <p:ph type="body" sz="quarter" idx="18"/>
          </p:nvPr>
        </p:nvSpPr>
        <p:spPr/>
        <p:txBody>
          <a:bodyPr/>
          <a:lstStyle/>
          <a:p>
            <a:endParaRPr lang="en-US"/>
          </a:p>
        </p:txBody>
      </p:sp>
      <p:sp>
        <p:nvSpPr>
          <p:cNvPr id="11" name="Text Placeholder 10"/>
          <p:cNvSpPr>
            <a:spLocks noGrp="1"/>
          </p:cNvSpPr>
          <p:nvPr>
            <p:ph type="body" sz="quarter" idx="19"/>
          </p:nvPr>
        </p:nvSpPr>
        <p:spPr/>
        <p:txBody>
          <a:bodyPr/>
          <a:lstStyle/>
          <a:p>
            <a:r>
              <a:rPr lang="en-US" dirty="0"/>
              <a:t>Simplified result and its benefit to end-user.</a:t>
            </a:r>
          </a:p>
          <a:p>
            <a:endParaRPr lang="en-US" dirty="0"/>
          </a:p>
        </p:txBody>
      </p:sp>
    </p:spTree>
    <p:extLst>
      <p:ext uri="{BB962C8B-B14F-4D97-AF65-F5344CB8AC3E}">
        <p14:creationId xmlns:p14="http://schemas.microsoft.com/office/powerpoint/2010/main" val="34562287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smtClean="0">
                <a:solidFill>
                  <a:schemeClr val="accent3">
                    <a:lumMod val="50000"/>
                  </a:schemeClr>
                </a:solidFill>
              </a:rPr>
              <a:t>To be filled in when results are finalized. </a:t>
            </a:r>
            <a:endParaRPr lang="en-US" dirty="0">
              <a:solidFill>
                <a:schemeClr val="accent3">
                  <a:lumMod val="50000"/>
                </a:schemeClr>
              </a:solidFill>
            </a:endParaRPr>
          </a:p>
        </p:txBody>
      </p:sp>
      <p:sp>
        <p:nvSpPr>
          <p:cNvPr id="8" name="Text Placeholder 7"/>
          <p:cNvSpPr>
            <a:spLocks noGrp="1"/>
          </p:cNvSpPr>
          <p:nvPr>
            <p:ph type="body" sz="quarter" idx="14"/>
          </p:nvPr>
        </p:nvSpPr>
        <p:spPr/>
        <p:txBody>
          <a:bodyPr/>
          <a:lstStyle/>
          <a:p>
            <a:r>
              <a:rPr lang="en-US" dirty="0"/>
              <a:t>Errors &amp; Uncertainties</a:t>
            </a:r>
          </a:p>
          <a:p>
            <a:endParaRPr lang="en-US" dirty="0"/>
          </a:p>
        </p:txBody>
      </p:sp>
      <p:sp>
        <p:nvSpPr>
          <p:cNvPr id="6" name="Picture Placeholder 5"/>
          <p:cNvSpPr>
            <a:spLocks noGrp="1"/>
          </p:cNvSpPr>
          <p:nvPr>
            <p:ph type="pic" sz="quarter" idx="12"/>
          </p:nvPr>
        </p:nvSpPr>
        <p:spPr/>
      </p:sp>
      <p:pic>
        <p:nvPicPr>
          <p:cNvPr id="9" name="Picture Placeholder 8"/>
          <p:cNvPicPr>
            <a:picLocks noChangeAspect="1"/>
          </p:cNvPicPr>
          <p:nvPr/>
        </p:nvPicPr>
        <p:blipFill rotWithShape="1">
          <a:blip r:embed="rId3" cstate="print">
            <a:extLst>
              <a:ext uri="{28A0092B-C50C-407E-A947-70E740481C1C}">
                <a14:useLocalDpi xmlns:a14="http://schemas.microsoft.com/office/drawing/2010/main" val="0"/>
              </a:ext>
            </a:extLst>
          </a:blip>
          <a:srcRect t="27142" b="13613"/>
          <a:stretch/>
        </p:blipFill>
        <p:spPr>
          <a:xfrm>
            <a:off x="0" y="3444240"/>
            <a:ext cx="9144000" cy="3429000"/>
          </a:xfrm>
          <a:prstGeom prst="rect">
            <a:avLst/>
          </a:prstGeom>
        </p:spPr>
      </p:pic>
      <p:sp>
        <p:nvSpPr>
          <p:cNvPr id="10" name="Text Placeholder 6"/>
          <p:cNvSpPr txBox="1">
            <a:spLocks/>
          </p:cNvSpPr>
          <p:nvPr/>
        </p:nvSpPr>
        <p:spPr>
          <a:xfrm>
            <a:off x="6342888" y="3180907"/>
            <a:ext cx="2295144" cy="27432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Image Credit: Chad </a:t>
            </a:r>
            <a:r>
              <a:rPr lang="en-US" dirty="0" err="1" smtClean="0"/>
              <a:t>Copess</a:t>
            </a:r>
            <a:endParaRPr lang="en-US" dirty="0"/>
          </a:p>
        </p:txBody>
      </p:sp>
    </p:spTree>
    <p:extLst>
      <p:ext uri="{BB962C8B-B14F-4D97-AF65-F5344CB8AC3E}">
        <p14:creationId xmlns:p14="http://schemas.microsoft.com/office/powerpoint/2010/main" val="1132243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44610" y="1101574"/>
            <a:ext cx="7653528" cy="4693169"/>
          </a:xfrm>
        </p:spPr>
        <p:txBody>
          <a:bodyPr>
            <a:normAutofit fontScale="85000" lnSpcReduction="20000"/>
          </a:bodyPr>
          <a:lstStyle/>
          <a:p>
            <a:pPr>
              <a:lnSpc>
                <a:spcPct val="110000"/>
              </a:lnSpc>
            </a:pPr>
            <a:r>
              <a:rPr lang="en-US" sz="4000" b="1" u="sng" dirty="0" smtClean="0">
                <a:solidFill>
                  <a:schemeClr val="tx1">
                    <a:lumMod val="50000"/>
                  </a:schemeClr>
                </a:solidFill>
              </a:rPr>
              <a:t>Probabilistic Runoff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Incorporate Current Model</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Utilize Earth Observations</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Yield Probability of Runoff Events</a:t>
            </a:r>
          </a:p>
          <a:p>
            <a:pPr marL="457200" indent="-457200">
              <a:lnSpc>
                <a:spcPct val="110000"/>
              </a:lnSpc>
              <a:buFont typeface="Wingdings" panose="05000000000000000000" pitchFamily="2" charset="2"/>
              <a:buChar char="v"/>
            </a:pPr>
            <a:endParaRPr lang="en-US" sz="2200" b="1" dirty="0">
              <a:solidFill>
                <a:schemeClr val="tx1">
                  <a:lumMod val="50000"/>
                </a:schemeClr>
              </a:solidFill>
            </a:endParaRPr>
          </a:p>
          <a:p>
            <a:pPr>
              <a:lnSpc>
                <a:spcPct val="110000"/>
              </a:lnSpc>
            </a:pPr>
            <a:endParaRPr lang="en-US" sz="2200" b="1" dirty="0" smtClean="0">
              <a:solidFill>
                <a:schemeClr val="tx1">
                  <a:lumMod val="50000"/>
                </a:schemeClr>
              </a:solidFill>
            </a:endParaRPr>
          </a:p>
          <a:p>
            <a:pPr>
              <a:lnSpc>
                <a:spcPct val="110000"/>
              </a:lnSpc>
            </a:pPr>
            <a:endParaRPr lang="en-US" sz="2200" b="1" dirty="0" smtClean="0">
              <a:solidFill>
                <a:schemeClr val="bg2">
                  <a:lumMod val="75000"/>
                </a:schemeClr>
              </a:solidFill>
            </a:endParaRPr>
          </a:p>
          <a:p>
            <a:pPr>
              <a:lnSpc>
                <a:spcPct val="110000"/>
              </a:lnSpc>
            </a:pPr>
            <a:r>
              <a:rPr lang="en-US" sz="4000" b="1" u="sng" dirty="0" smtClean="0">
                <a:solidFill>
                  <a:schemeClr val="tx1">
                    <a:lumMod val="50000"/>
                  </a:schemeClr>
                </a:solidFill>
              </a:rPr>
              <a:t>Interactive</a:t>
            </a:r>
            <a:r>
              <a:rPr lang="en-US" sz="3200" b="1" u="sng" dirty="0" smtClean="0">
                <a:solidFill>
                  <a:schemeClr val="tx1">
                    <a:lumMod val="50000"/>
                  </a:schemeClr>
                </a:solidFill>
              </a:rPr>
              <a:t> </a:t>
            </a:r>
            <a:r>
              <a:rPr lang="en-US" sz="4000" b="1" u="sng" dirty="0" smtClean="0">
                <a:solidFill>
                  <a:schemeClr val="tx1">
                    <a:lumMod val="50000"/>
                  </a:schemeClr>
                </a:solidFill>
              </a:rPr>
              <a:t>ArcGIS Online Map</a:t>
            </a:r>
          </a:p>
          <a:p>
            <a:pPr marL="457200" indent="-457200">
              <a:lnSpc>
                <a:spcPct val="110000"/>
              </a:lnSpc>
              <a:buFont typeface="Wingdings" panose="05000000000000000000" pitchFamily="2" charset="2"/>
              <a:buChar char="v"/>
            </a:pPr>
            <a:r>
              <a:rPr lang="en-US" sz="2200" dirty="0" smtClean="0">
                <a:solidFill>
                  <a:schemeClr val="tx1">
                    <a:lumMod val="50000"/>
                  </a:schemeClr>
                </a:solidFill>
              </a:rPr>
              <a:t>Public Access</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Forecast predictions displayed</a:t>
            </a:r>
            <a:endParaRPr lang="en-US" sz="2200" dirty="0">
              <a:solidFill>
                <a:schemeClr val="tx1">
                  <a:lumMod val="50000"/>
                </a:schemeClr>
              </a:solidFill>
            </a:endParaRPr>
          </a:p>
          <a:p>
            <a:pPr marL="457200" indent="-457200">
              <a:lnSpc>
                <a:spcPct val="110000"/>
              </a:lnSpc>
              <a:buFont typeface="Wingdings" panose="05000000000000000000" pitchFamily="2" charset="2"/>
              <a:buChar char="v"/>
            </a:pPr>
            <a:r>
              <a:rPr lang="en-US" sz="2200" dirty="0" smtClean="0">
                <a:solidFill>
                  <a:schemeClr val="tx1">
                    <a:lumMod val="50000"/>
                  </a:schemeClr>
                </a:solidFill>
              </a:rPr>
              <a:t>Each Variable + Runoff outcome</a:t>
            </a:r>
            <a:endParaRPr lang="en-US" sz="2200" b="1" dirty="0">
              <a:solidFill>
                <a:schemeClr val="bg2">
                  <a:lumMod val="75000"/>
                </a:schemeClr>
              </a:solidFill>
            </a:endParaRPr>
          </a:p>
          <a:p>
            <a:pPr>
              <a:lnSpc>
                <a:spcPct val="110000"/>
              </a:lnSpc>
            </a:pPr>
            <a:endParaRPr lang="en-US" sz="3300" b="1" u="sng" dirty="0" smtClean="0">
              <a:solidFill>
                <a:schemeClr val="tx1">
                  <a:lumMod val="50000"/>
                </a:schemeClr>
              </a:solidFill>
            </a:endParaRPr>
          </a:p>
          <a:p>
            <a:pPr>
              <a:lnSpc>
                <a:spcPct val="110000"/>
              </a:lnSpc>
            </a:pPr>
            <a:endParaRPr lang="en-US" sz="3200" b="1" dirty="0">
              <a:solidFill>
                <a:schemeClr val="tx1">
                  <a:lumMod val="50000"/>
                </a:schemeClr>
              </a:solidFill>
            </a:endParaRPr>
          </a:p>
        </p:txBody>
      </p:sp>
      <p:sp>
        <p:nvSpPr>
          <p:cNvPr id="2" name="Text Placeholder 1"/>
          <p:cNvSpPr>
            <a:spLocks noGrp="1"/>
          </p:cNvSpPr>
          <p:nvPr>
            <p:ph type="body" sz="quarter" idx="14"/>
          </p:nvPr>
        </p:nvSpPr>
        <p:spPr>
          <a:xfrm>
            <a:off x="744610" y="98920"/>
            <a:ext cx="7653528" cy="709155"/>
          </a:xfrm>
        </p:spPr>
        <p:txBody>
          <a:bodyPr/>
          <a:lstStyle/>
          <a:p>
            <a:r>
              <a:rPr lang="en-US" sz="4800" dirty="0" smtClean="0"/>
              <a:t>Future Work</a:t>
            </a:r>
            <a:endParaRPr lang="en-US" sz="4800" dirty="0"/>
          </a:p>
        </p:txBody>
      </p:sp>
      <p:grpSp>
        <p:nvGrpSpPr>
          <p:cNvPr id="7" name="Group 6"/>
          <p:cNvGrpSpPr/>
          <p:nvPr/>
        </p:nvGrpSpPr>
        <p:grpSpPr>
          <a:xfrm>
            <a:off x="4210959" y="2917555"/>
            <a:ext cx="767731" cy="767731"/>
            <a:chOff x="4013947" y="3212598"/>
            <a:chExt cx="1116106" cy="1116106"/>
          </a:xfrm>
          <a:solidFill>
            <a:schemeClr val="bg2">
              <a:lumMod val="90000"/>
            </a:schemeClr>
          </a:solidFill>
        </p:grpSpPr>
        <p:sp>
          <p:nvSpPr>
            <p:cNvPr id="8" name="Rectangle 7"/>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1342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3000"/>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064623"/>
            <a:ext cx="9144000" cy="4728754"/>
          </a:xfrm>
          <a:prstGeom prst="rect">
            <a:avLst/>
          </a:prstGeom>
        </p:spPr>
      </p:pic>
    </p:spTree>
    <p:extLst>
      <p:ext uri="{BB962C8B-B14F-4D97-AF65-F5344CB8AC3E}">
        <p14:creationId xmlns:p14="http://schemas.microsoft.com/office/powerpoint/2010/main" val="989528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50660"/>
            <a:ext cx="9027268" cy="6018179"/>
          </a:xfrm>
          <a:prstGeom prst="rect">
            <a:avLst/>
          </a:prstGeom>
        </p:spPr>
      </p:pic>
      <p:sp>
        <p:nvSpPr>
          <p:cNvPr id="3" name="Text Placeholder 2"/>
          <p:cNvSpPr>
            <a:spLocks noGrp="1"/>
          </p:cNvSpPr>
          <p:nvPr>
            <p:ph type="body" sz="quarter" idx="10"/>
          </p:nvPr>
        </p:nvSpPr>
        <p:spPr>
          <a:xfrm>
            <a:off x="474211" y="119085"/>
            <a:ext cx="6591219" cy="668856"/>
          </a:xfrm>
        </p:spPr>
        <p:txBody>
          <a:bodyPr/>
          <a:lstStyle/>
          <a:p>
            <a:r>
              <a:rPr lang="en-US" dirty="0" smtClean="0"/>
              <a:t>Missouri River Basin (MRB)</a:t>
            </a:r>
          </a:p>
        </p:txBody>
      </p:sp>
      <p:sp>
        <p:nvSpPr>
          <p:cNvPr id="6" name="Text Placeholder 4"/>
          <p:cNvSpPr>
            <a:spLocks noGrp="1"/>
          </p:cNvSpPr>
          <p:nvPr>
            <p:ph type="body" sz="quarter" idx="13"/>
          </p:nvPr>
        </p:nvSpPr>
        <p:spPr>
          <a:xfrm>
            <a:off x="6954613" y="6439128"/>
            <a:ext cx="1993392" cy="274320"/>
          </a:xfrm>
        </p:spPr>
        <p:txBody>
          <a:bodyPr>
            <a:normAutofit fontScale="70000" lnSpcReduction="20000"/>
          </a:bodyPr>
          <a:lstStyle/>
          <a:p>
            <a:r>
              <a:rPr lang="en-US" dirty="0" smtClean="0">
                <a:solidFill>
                  <a:schemeClr val="tx1">
                    <a:lumMod val="50000"/>
                  </a:schemeClr>
                </a:solidFill>
              </a:rPr>
              <a:t>Credit: Missouri River Climate team</a:t>
            </a:r>
            <a:endParaRPr lang="en-US" dirty="0">
              <a:solidFill>
                <a:schemeClr val="tx1">
                  <a:lumMod val="50000"/>
                </a:schemeClr>
              </a:solidFill>
            </a:endParaRPr>
          </a:p>
        </p:txBody>
      </p:sp>
      <p:sp>
        <p:nvSpPr>
          <p:cNvPr id="4" name="TextBox 3"/>
          <p:cNvSpPr txBox="1"/>
          <p:nvPr/>
        </p:nvSpPr>
        <p:spPr>
          <a:xfrm>
            <a:off x="6697225" y="1381823"/>
            <a:ext cx="1762186" cy="605294"/>
          </a:xfrm>
          <a:prstGeom prst="rect">
            <a:avLst/>
          </a:prstGeom>
          <a:noFill/>
        </p:spPr>
        <p:txBody>
          <a:bodyPr wrap="square" rtlCol="0">
            <a:spAutoFit/>
          </a:bodyPr>
          <a:lstStyle/>
          <a:p>
            <a:pPr algn="r">
              <a:spcBef>
                <a:spcPts val="200"/>
              </a:spcBef>
            </a:pPr>
            <a:r>
              <a:rPr lang="en-US" sz="1000" dirty="0" smtClean="0"/>
              <a:t>Cities</a:t>
            </a:r>
          </a:p>
          <a:p>
            <a:pPr algn="r">
              <a:spcBef>
                <a:spcPts val="200"/>
              </a:spcBef>
            </a:pPr>
            <a:r>
              <a:rPr lang="en-US" sz="1000" dirty="0" smtClean="0"/>
              <a:t>USACE Dams</a:t>
            </a:r>
          </a:p>
          <a:p>
            <a:pPr algn="r">
              <a:spcBef>
                <a:spcPts val="200"/>
              </a:spcBef>
            </a:pPr>
            <a:r>
              <a:rPr lang="en-US" sz="1000" dirty="0" smtClean="0"/>
              <a:t>Rivers</a:t>
            </a:r>
            <a:endParaRPr lang="en-US" sz="1000" dirty="0"/>
          </a:p>
        </p:txBody>
      </p:sp>
      <p:sp>
        <p:nvSpPr>
          <p:cNvPr id="11" name="TextBox 10"/>
          <p:cNvSpPr txBox="1"/>
          <p:nvPr/>
        </p:nvSpPr>
        <p:spPr>
          <a:xfrm>
            <a:off x="1199251" y="5786590"/>
            <a:ext cx="1762186" cy="276999"/>
          </a:xfrm>
          <a:prstGeom prst="rect">
            <a:avLst/>
          </a:prstGeom>
          <a:noFill/>
        </p:spPr>
        <p:txBody>
          <a:bodyPr wrap="square" rtlCol="0">
            <a:spAutoFit/>
          </a:bodyPr>
          <a:lstStyle/>
          <a:p>
            <a:r>
              <a:rPr lang="en-US" sz="1200" b="1" dirty="0" smtClean="0">
                <a:solidFill>
                  <a:schemeClr val="accent6">
                    <a:lumMod val="75000"/>
                  </a:schemeClr>
                </a:solidFill>
              </a:rPr>
              <a:t>Great Plains</a:t>
            </a:r>
          </a:p>
        </p:txBody>
      </p:sp>
      <p:sp>
        <p:nvSpPr>
          <p:cNvPr id="13" name="TextBox 12"/>
          <p:cNvSpPr txBox="1"/>
          <p:nvPr/>
        </p:nvSpPr>
        <p:spPr>
          <a:xfrm>
            <a:off x="1393801" y="5074146"/>
            <a:ext cx="1762186" cy="276999"/>
          </a:xfrm>
          <a:prstGeom prst="rect">
            <a:avLst/>
          </a:prstGeom>
          <a:noFill/>
        </p:spPr>
        <p:txBody>
          <a:bodyPr wrap="square" rtlCol="0">
            <a:spAutoFit/>
          </a:bodyPr>
          <a:lstStyle/>
          <a:p>
            <a:r>
              <a:rPr lang="en-US" sz="1200" b="1" dirty="0" smtClean="0">
                <a:solidFill>
                  <a:schemeClr val="accent1">
                    <a:lumMod val="75000"/>
                  </a:schemeClr>
                </a:solidFill>
              </a:rPr>
              <a:t>MRB</a:t>
            </a:r>
          </a:p>
        </p:txBody>
      </p:sp>
      <p:sp>
        <p:nvSpPr>
          <p:cNvPr id="14" name="TextBox 13"/>
          <p:cNvSpPr txBox="1"/>
          <p:nvPr/>
        </p:nvSpPr>
        <p:spPr>
          <a:xfrm>
            <a:off x="230606" y="5380430"/>
            <a:ext cx="1762186" cy="276999"/>
          </a:xfrm>
          <a:prstGeom prst="rect">
            <a:avLst/>
          </a:prstGeom>
          <a:noFill/>
        </p:spPr>
        <p:txBody>
          <a:bodyPr wrap="square" rtlCol="0">
            <a:spAutoFit/>
          </a:bodyPr>
          <a:lstStyle/>
          <a:p>
            <a:r>
              <a:rPr lang="en-US" sz="1200" b="1" dirty="0" smtClean="0">
                <a:solidFill>
                  <a:schemeClr val="tx2">
                    <a:lumMod val="75000"/>
                  </a:schemeClr>
                </a:solidFill>
              </a:rPr>
              <a:t>USA</a:t>
            </a:r>
          </a:p>
        </p:txBody>
      </p:sp>
      <p:sp>
        <p:nvSpPr>
          <p:cNvPr id="19" name="Oval 18"/>
          <p:cNvSpPr/>
          <p:nvPr/>
        </p:nvSpPr>
        <p:spPr>
          <a:xfrm rot="1308082">
            <a:off x="1645673" y="1078250"/>
            <a:ext cx="4871657" cy="3033890"/>
          </a:xfrm>
          <a:prstGeom prst="ellipse">
            <a:avLst/>
          </a:prstGeom>
          <a:noFill/>
          <a:ln w="381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32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11296" y="1220919"/>
            <a:ext cx="5111496" cy="820532"/>
          </a:xfrm>
        </p:spPr>
        <p:txBody>
          <a:bodyPr>
            <a:normAutofit fontScale="77500" lnSpcReduction="20000"/>
          </a:bodyPr>
          <a:lstStyle/>
          <a:p>
            <a:r>
              <a:rPr lang="en-US" b="1" dirty="0" smtClean="0"/>
              <a:t>L. DeWayne </a:t>
            </a:r>
            <a:r>
              <a:rPr lang="en-US" b="1" dirty="0" smtClean="0"/>
              <a:t>Cecil</a:t>
            </a:r>
            <a:r>
              <a:rPr lang="en-US" dirty="0" smtClean="0"/>
              <a:t>, Global Science </a:t>
            </a:r>
            <a:r>
              <a:rPr lang="en-US" dirty="0"/>
              <a:t>&amp;</a:t>
            </a:r>
            <a:r>
              <a:rPr lang="en-US" dirty="0" smtClean="0"/>
              <a:t> </a:t>
            </a:r>
            <a:r>
              <a:rPr lang="en-US" dirty="0" smtClean="0"/>
              <a:t>Technology</a:t>
            </a:r>
          </a:p>
          <a:p>
            <a:r>
              <a:rPr lang="en-US" b="1" dirty="0" smtClean="0"/>
              <a:t>Jessica Sutton</a:t>
            </a:r>
            <a:r>
              <a:rPr lang="en-US" dirty="0" smtClean="0"/>
              <a:t>, NASA </a:t>
            </a:r>
            <a:r>
              <a:rPr lang="en-US" dirty="0" smtClean="0"/>
              <a:t>DEVELOP at NOAA NCEI: </a:t>
            </a:r>
            <a:r>
              <a:rPr lang="en-US" dirty="0" smtClean="0"/>
              <a:t>Center Lead</a:t>
            </a:r>
            <a:endParaRPr lang="en-US" dirty="0"/>
          </a:p>
        </p:txBody>
      </p:sp>
      <p:sp>
        <p:nvSpPr>
          <p:cNvPr id="3" name="Text Placeholder 2"/>
          <p:cNvSpPr>
            <a:spLocks noGrp="1"/>
          </p:cNvSpPr>
          <p:nvPr>
            <p:ph type="body" sz="quarter" idx="11"/>
          </p:nvPr>
        </p:nvSpPr>
        <p:spPr>
          <a:xfrm>
            <a:off x="3511296" y="2369945"/>
            <a:ext cx="5111496" cy="1083374"/>
          </a:xfrm>
        </p:spPr>
        <p:txBody>
          <a:bodyPr>
            <a:noAutofit/>
          </a:bodyPr>
          <a:lstStyle/>
          <a:p>
            <a:r>
              <a:rPr lang="en-US" sz="1600" b="1" dirty="0" smtClean="0"/>
              <a:t>Kevin </a:t>
            </a:r>
            <a:r>
              <a:rPr lang="en-US" sz="1600" b="1" dirty="0" err="1" smtClean="0"/>
              <a:t>Grode</a:t>
            </a:r>
            <a:r>
              <a:rPr lang="en-US" sz="1600" dirty="0" smtClean="0"/>
              <a:t>, U.S. Army Corps of Engineers</a:t>
            </a:r>
          </a:p>
          <a:p>
            <a:r>
              <a:rPr lang="en-US" sz="1600" b="1" dirty="0" smtClean="0"/>
              <a:t>Doug </a:t>
            </a:r>
            <a:r>
              <a:rPr lang="en-US" sz="1600" b="1" dirty="0" err="1" smtClean="0"/>
              <a:t>Kluck</a:t>
            </a:r>
            <a:r>
              <a:rPr lang="en-US" sz="1600" dirty="0"/>
              <a:t>, NOAA </a:t>
            </a:r>
            <a:r>
              <a:rPr lang="en-US" sz="1600" dirty="0" smtClean="0"/>
              <a:t>Central Region </a:t>
            </a:r>
            <a:r>
              <a:rPr lang="en-US" sz="1600" dirty="0"/>
              <a:t>Climate Services </a:t>
            </a:r>
            <a:r>
              <a:rPr lang="en-US" sz="1600" dirty="0" smtClean="0"/>
              <a:t>Director </a:t>
            </a:r>
            <a:endParaRPr lang="en-US" sz="1600" dirty="0" smtClean="0"/>
          </a:p>
          <a:p>
            <a:r>
              <a:rPr lang="en-US" sz="1600" b="1" dirty="0" smtClean="0"/>
              <a:t>Dennis </a:t>
            </a:r>
            <a:r>
              <a:rPr lang="en-US" sz="1600" b="1" dirty="0" err="1" smtClean="0"/>
              <a:t>Todey</a:t>
            </a:r>
            <a:r>
              <a:rPr lang="en-US" sz="1600" dirty="0" smtClean="0"/>
              <a:t>, South Dakota State </a:t>
            </a:r>
            <a:r>
              <a:rPr lang="en-US" sz="1600" dirty="0" smtClean="0"/>
              <a:t>University and State Climatologist</a:t>
            </a:r>
            <a:endParaRPr lang="en-US" sz="1600" dirty="0"/>
          </a:p>
        </p:txBody>
      </p:sp>
      <p:sp>
        <p:nvSpPr>
          <p:cNvPr id="4" name="Text Placeholder 3"/>
          <p:cNvSpPr>
            <a:spLocks noGrp="1"/>
          </p:cNvSpPr>
          <p:nvPr>
            <p:ph type="body" sz="quarter" idx="12"/>
          </p:nvPr>
        </p:nvSpPr>
        <p:spPr>
          <a:xfrm>
            <a:off x="3511296" y="4118715"/>
            <a:ext cx="5111496" cy="1970799"/>
          </a:xfrm>
        </p:spPr>
        <p:txBody>
          <a:bodyPr>
            <a:normAutofit/>
          </a:bodyPr>
          <a:lstStyle/>
          <a:p>
            <a:r>
              <a:rPr lang="en-US" sz="1600" b="1" dirty="0" smtClean="0"/>
              <a:t>Rocky </a:t>
            </a:r>
            <a:r>
              <a:rPr lang="en-US" sz="1600" b="1" dirty="0" err="1" smtClean="0"/>
              <a:t>Bilotta</a:t>
            </a:r>
            <a:r>
              <a:rPr lang="en-US" sz="1600" dirty="0" smtClean="0"/>
              <a:t>, NOAA NCEI</a:t>
            </a:r>
          </a:p>
          <a:p>
            <a:r>
              <a:rPr lang="en-US" sz="1600" b="1" dirty="0" smtClean="0"/>
              <a:t>Anthony </a:t>
            </a:r>
            <a:r>
              <a:rPr lang="en-US" sz="1600" b="1" dirty="0" err="1" smtClean="0"/>
              <a:t>Arguez</a:t>
            </a:r>
            <a:r>
              <a:rPr lang="en-US" sz="1600" dirty="0" smtClean="0"/>
              <a:t>, NOAA NCEI</a:t>
            </a:r>
          </a:p>
          <a:p>
            <a:r>
              <a:rPr lang="en-US" sz="1600" b="1" dirty="0" smtClean="0"/>
              <a:t>Ethan Shepherd</a:t>
            </a:r>
            <a:r>
              <a:rPr lang="en-US" sz="1600" dirty="0" smtClean="0"/>
              <a:t>, NOAA NCEI</a:t>
            </a:r>
          </a:p>
          <a:p>
            <a:r>
              <a:rPr lang="en-US" sz="1600" b="1" dirty="0" smtClean="0"/>
              <a:t>Jesse E. Bell</a:t>
            </a:r>
            <a:r>
              <a:rPr lang="en-US" sz="1600" dirty="0" smtClean="0"/>
              <a:t>, </a:t>
            </a:r>
            <a:r>
              <a:rPr lang="en-US" sz="1600" dirty="0" smtClean="0"/>
              <a:t>CICS North Carolina</a:t>
            </a:r>
            <a:endParaRPr lang="en-US" sz="1600" dirty="0" smtClean="0"/>
          </a:p>
          <a:p>
            <a:r>
              <a:rPr lang="en-US" sz="1600" b="1" dirty="0" smtClean="0"/>
              <a:t>Carrie </a:t>
            </a:r>
            <a:r>
              <a:rPr lang="en-US" sz="1600" b="1" dirty="0" err="1" smtClean="0"/>
              <a:t>Vuyovich</a:t>
            </a:r>
            <a:r>
              <a:rPr lang="en-US" sz="1600" dirty="0"/>
              <a:t>, </a:t>
            </a:r>
            <a:r>
              <a:rPr lang="en-US" sz="1600" dirty="0" smtClean="0"/>
              <a:t>U.S. Army Corps of Engineers</a:t>
            </a:r>
            <a:endParaRPr lang="en-US" sz="1600" dirty="0"/>
          </a:p>
        </p:txBody>
      </p:sp>
      <p:sp>
        <p:nvSpPr>
          <p:cNvPr id="5" name="TextBox 4"/>
          <p:cNvSpPr txBox="1"/>
          <p:nvPr/>
        </p:nvSpPr>
        <p:spPr>
          <a:xfrm>
            <a:off x="594360" y="1165623"/>
            <a:ext cx="2577819" cy="769441"/>
          </a:xfrm>
          <a:prstGeom prst="rect">
            <a:avLst/>
          </a:prstGeom>
          <a:noFill/>
        </p:spPr>
        <p:txBody>
          <a:bodyPr wrap="square" rtlCol="0">
            <a:spAutoFit/>
          </a:bodyPr>
          <a:lstStyle/>
          <a:p>
            <a:pPr algn="r"/>
            <a:r>
              <a:rPr lang="en-US" sz="4400" b="1" dirty="0">
                <a:solidFill>
                  <a:schemeClr val="accent1"/>
                </a:solidFill>
                <a:latin typeface="Century Gothic" panose="020B0502020202020204" pitchFamily="34" charset="0"/>
              </a:rPr>
              <a:t>A</a:t>
            </a:r>
            <a:r>
              <a:rPr lang="en-US" sz="4400" b="1" dirty="0" smtClean="0">
                <a:solidFill>
                  <a:schemeClr val="accent1"/>
                </a:solidFill>
                <a:latin typeface="Century Gothic" panose="020B0502020202020204" pitchFamily="34" charset="0"/>
              </a:rPr>
              <a:t>dvisors</a:t>
            </a:r>
            <a:endParaRPr lang="en-US" sz="4400" dirty="0" smtClean="0">
              <a:solidFill>
                <a:schemeClr val="accent1"/>
              </a:solidFill>
              <a:latin typeface="Century Gothic" panose="020B0502020202020204" pitchFamily="34" charset="0"/>
            </a:endParaRPr>
          </a:p>
        </p:txBody>
      </p:sp>
      <p:sp>
        <p:nvSpPr>
          <p:cNvPr id="6" name="TextBox 5"/>
          <p:cNvSpPr txBox="1"/>
          <p:nvPr/>
        </p:nvSpPr>
        <p:spPr>
          <a:xfrm>
            <a:off x="594359" y="2312881"/>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Partners</a:t>
            </a:r>
            <a:endParaRPr lang="en-US" sz="4400" dirty="0" smtClean="0">
              <a:solidFill>
                <a:schemeClr val="accent1"/>
              </a:solidFill>
              <a:latin typeface="Century Gothic" panose="020B0502020202020204" pitchFamily="34" charset="0"/>
            </a:endParaRPr>
          </a:p>
        </p:txBody>
      </p:sp>
      <p:sp>
        <p:nvSpPr>
          <p:cNvPr id="7" name="TextBox 6"/>
          <p:cNvSpPr txBox="1"/>
          <p:nvPr/>
        </p:nvSpPr>
        <p:spPr>
          <a:xfrm>
            <a:off x="594359" y="4053363"/>
            <a:ext cx="2577819" cy="769441"/>
          </a:xfrm>
          <a:prstGeom prst="rect">
            <a:avLst/>
          </a:prstGeom>
          <a:noFill/>
        </p:spPr>
        <p:txBody>
          <a:bodyPr wrap="square" rtlCol="0">
            <a:spAutoFit/>
          </a:bodyPr>
          <a:lstStyle/>
          <a:p>
            <a:pPr algn="r"/>
            <a:r>
              <a:rPr lang="en-US" sz="4400" b="1" dirty="0" smtClean="0">
                <a:solidFill>
                  <a:schemeClr val="accent1"/>
                </a:solidFill>
                <a:latin typeface="Century Gothic" panose="020B0502020202020204" pitchFamily="34" charset="0"/>
              </a:rPr>
              <a:t>Others</a:t>
            </a:r>
            <a:endParaRPr lang="en-US" sz="44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134869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102352" y="2130551"/>
            <a:ext cx="3593592" cy="3866211"/>
          </a:xfrm>
        </p:spPr>
        <p:txBody>
          <a:bodyPr>
            <a:normAutofit fontScale="85000" lnSpcReduction="20000"/>
          </a:bodyPr>
          <a:lstStyle/>
          <a:p>
            <a:pPr marL="342900" indent="-342900">
              <a:lnSpc>
                <a:spcPct val="120000"/>
              </a:lnSpc>
              <a:buFont typeface="Arial" panose="020B0604020202020204" pitchFamily="34" charset="0"/>
              <a:buChar char="•"/>
            </a:pPr>
            <a:r>
              <a:rPr lang="en-US" sz="2600" b="1" dirty="0">
                <a:solidFill>
                  <a:schemeClr val="accent3">
                    <a:lumMod val="50000"/>
                  </a:schemeClr>
                </a:solidFill>
              </a:rPr>
              <a:t>Water management decisions </a:t>
            </a:r>
            <a:r>
              <a:rPr lang="en-US" sz="2600" b="1" dirty="0" smtClean="0">
                <a:solidFill>
                  <a:schemeClr val="accent3">
                    <a:lumMod val="50000"/>
                  </a:schemeClr>
                </a:solidFill>
              </a:rPr>
              <a:t>affect: </a:t>
            </a:r>
            <a:r>
              <a:rPr lang="en-US" dirty="0">
                <a:solidFill>
                  <a:schemeClr val="tx1">
                    <a:lumMod val="50000"/>
                  </a:schemeClr>
                </a:solidFill>
              </a:rPr>
              <a:t>flood control, navigation, irrigation, recreation, water quality, </a:t>
            </a:r>
            <a:r>
              <a:rPr lang="en-US" dirty="0" smtClean="0">
                <a:solidFill>
                  <a:schemeClr val="tx1">
                    <a:lumMod val="50000"/>
                  </a:schemeClr>
                </a:solidFill>
              </a:rPr>
              <a:t>water supply, and </a:t>
            </a:r>
            <a:r>
              <a:rPr lang="en-US" dirty="0">
                <a:solidFill>
                  <a:schemeClr val="tx1">
                    <a:lumMod val="50000"/>
                  </a:schemeClr>
                </a:solidFill>
              </a:rPr>
              <a:t>hydropower </a:t>
            </a:r>
            <a:r>
              <a:rPr lang="en-US" dirty="0" smtClean="0">
                <a:solidFill>
                  <a:schemeClr val="tx1">
                    <a:lumMod val="50000"/>
                  </a:schemeClr>
                </a:solidFill>
              </a:rPr>
              <a:t>generation</a:t>
            </a:r>
            <a:endParaRPr lang="en-US" dirty="0">
              <a:solidFill>
                <a:schemeClr val="tx1">
                  <a:lumMod val="50000"/>
                </a:schemeClr>
              </a:solidFill>
            </a:endParaRP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Endangered species </a:t>
            </a:r>
            <a:r>
              <a:rPr lang="en-US" dirty="0">
                <a:solidFill>
                  <a:schemeClr val="tx2">
                    <a:lumMod val="50000"/>
                  </a:schemeClr>
                </a:solidFill>
              </a:rPr>
              <a:t>in the </a:t>
            </a:r>
            <a:r>
              <a:rPr lang="en-US" dirty="0" smtClean="0">
                <a:solidFill>
                  <a:schemeClr val="tx2">
                    <a:lumMod val="50000"/>
                  </a:schemeClr>
                </a:solidFill>
              </a:rPr>
              <a:t>basin rely on water availability</a:t>
            </a:r>
          </a:p>
          <a:p>
            <a:pPr marL="342900" indent="-342900">
              <a:lnSpc>
                <a:spcPct val="120000"/>
              </a:lnSpc>
              <a:buFont typeface="Arial" panose="020B0604020202020204" pitchFamily="34" charset="0"/>
              <a:buChar char="•"/>
            </a:pPr>
            <a:r>
              <a:rPr lang="en-US" sz="2600" b="1" dirty="0" smtClean="0">
                <a:solidFill>
                  <a:schemeClr val="accent3">
                    <a:lumMod val="50000"/>
                  </a:schemeClr>
                </a:solidFill>
              </a:rPr>
              <a:t>Stakeholders</a:t>
            </a:r>
            <a:r>
              <a:rPr lang="en-US" dirty="0" smtClean="0">
                <a:solidFill>
                  <a:schemeClr val="accent3">
                    <a:lumMod val="50000"/>
                  </a:schemeClr>
                </a:solidFill>
              </a:rPr>
              <a:t> </a:t>
            </a:r>
            <a:r>
              <a:rPr lang="en-US" dirty="0" smtClean="0">
                <a:solidFill>
                  <a:schemeClr val="tx2">
                    <a:lumMod val="50000"/>
                  </a:schemeClr>
                </a:solidFill>
              </a:rPr>
              <a:t>make decisions based on reservoir releases</a:t>
            </a:r>
          </a:p>
        </p:txBody>
      </p:sp>
      <p:sp>
        <p:nvSpPr>
          <p:cNvPr id="3" name="Text Placeholder 2"/>
          <p:cNvSpPr>
            <a:spLocks noGrp="1"/>
          </p:cNvSpPr>
          <p:nvPr>
            <p:ph type="body" sz="quarter" idx="10"/>
          </p:nvPr>
        </p:nvSpPr>
        <p:spPr/>
        <p:txBody>
          <a:bodyPr/>
          <a:lstStyle/>
          <a:p>
            <a:pPr algn="ctr"/>
            <a:r>
              <a:rPr lang="en-US" dirty="0" smtClean="0"/>
              <a:t>Community Concerns</a:t>
            </a:r>
            <a:endParaRPr lang="en-US" dirty="0"/>
          </a:p>
        </p:txBody>
      </p:sp>
      <p:pic>
        <p:nvPicPr>
          <p:cNvPr id="6" name="Picture Placeholder 5"/>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7808" r="27808"/>
          <a:stretch/>
        </p:blipFill>
        <p:spPr/>
      </p:pic>
      <p:sp>
        <p:nvSpPr>
          <p:cNvPr id="4" name="Text Placeholder 3"/>
          <p:cNvSpPr>
            <a:spLocks noGrp="1"/>
          </p:cNvSpPr>
          <p:nvPr>
            <p:ph type="body" sz="quarter" idx="13"/>
          </p:nvPr>
        </p:nvSpPr>
        <p:spPr>
          <a:xfrm>
            <a:off x="0" y="6583680"/>
            <a:ext cx="1993392" cy="274320"/>
          </a:xfrm>
        </p:spPr>
        <p:txBody>
          <a:bodyPr>
            <a:normAutofit fontScale="92500"/>
          </a:bodyPr>
          <a:lstStyle/>
          <a:p>
            <a:r>
              <a:rPr lang="en-US" dirty="0" smtClean="0">
                <a:solidFill>
                  <a:schemeClr val="accent1">
                    <a:lumMod val="75000"/>
                  </a:schemeClr>
                </a:solidFill>
              </a:rPr>
              <a:t>Nebraska Radio Network</a:t>
            </a:r>
            <a:endParaRPr lang="en-US" dirty="0">
              <a:solidFill>
                <a:schemeClr val="accent1">
                  <a:lumMod val="75000"/>
                </a:schemeClr>
              </a:solidFill>
            </a:endParaRPr>
          </a:p>
        </p:txBody>
      </p:sp>
      <p:pic>
        <p:nvPicPr>
          <p:cNvPr id="7" name="Picture Placeholder 6"/>
          <p:cNvPicPr>
            <a:picLocks noChangeAspect="1"/>
          </p:cNvPicPr>
          <p:nvPr/>
        </p:nvPicPr>
        <p:blipFill rotWithShape="1">
          <a:blip r:embed="rId4" cstate="print">
            <a:extLst>
              <a:ext uri="{28A0092B-C50C-407E-A947-70E740481C1C}">
                <a14:useLocalDpi xmlns:a14="http://schemas.microsoft.com/office/drawing/2010/main" val="0"/>
              </a:ext>
            </a:extLst>
          </a:blip>
          <a:srcRect l="25566" r="4854" b="-2222"/>
          <a:stretch/>
        </p:blipFill>
        <p:spPr>
          <a:xfrm>
            <a:off x="0" y="0"/>
            <a:ext cx="4572000" cy="7010400"/>
          </a:xfrm>
          <a:prstGeom prst="rect">
            <a:avLst/>
          </a:prstGeom>
        </p:spPr>
      </p:pic>
      <p:sp>
        <p:nvSpPr>
          <p:cNvPr id="8" name="Text Placeholder 3"/>
          <p:cNvSpPr txBox="1">
            <a:spLocks/>
          </p:cNvSpPr>
          <p:nvPr/>
        </p:nvSpPr>
        <p:spPr>
          <a:xfrm>
            <a:off x="2611120" y="101600"/>
            <a:ext cx="1950720" cy="406400"/>
          </a:xfrm>
          <a:prstGeom prst="rect">
            <a:avLst/>
          </a:prstGeom>
        </p:spPr>
        <p:txBody>
          <a:bodyPr vert="horz" lIns="91440" tIns="45720" rIns="91440" bIns="45720" rtlCol="0">
            <a:normAutofit fontScale="85000" lnSpcReduction="20000"/>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smtClean="0">
                <a:solidFill>
                  <a:schemeClr val="tx1">
                    <a:lumMod val="50000"/>
                  </a:schemeClr>
                </a:solidFill>
              </a:rPr>
              <a:t>June 16, 2011</a:t>
            </a:r>
          </a:p>
          <a:p>
            <a:pPr>
              <a:spcBef>
                <a:spcPts val="600"/>
              </a:spcBef>
            </a:pPr>
            <a:r>
              <a:rPr lang="en-US" dirty="0" smtClean="0">
                <a:solidFill>
                  <a:schemeClr val="tx1">
                    <a:lumMod val="50000"/>
                  </a:schemeClr>
                </a:solidFill>
              </a:rPr>
              <a:t>Council Bluffs, Iowa</a:t>
            </a:r>
            <a:endParaRPr lang="en-US" dirty="0">
              <a:solidFill>
                <a:schemeClr val="tx1">
                  <a:lumMod val="50000"/>
                </a:schemeClr>
              </a:solidFill>
            </a:endParaRPr>
          </a:p>
        </p:txBody>
      </p:sp>
    </p:spTree>
    <p:extLst>
      <p:ext uri="{BB962C8B-B14F-4D97-AF65-F5344CB8AC3E}">
        <p14:creationId xmlns:p14="http://schemas.microsoft.com/office/powerpoint/2010/main" val="297569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fontScale="85000" lnSpcReduction="20000"/>
          </a:bodyPr>
          <a:lstStyle/>
          <a:p>
            <a:pPr>
              <a:lnSpc>
                <a:spcPct val="110000"/>
              </a:lnSpc>
            </a:pPr>
            <a:r>
              <a:rPr lang="en-US" sz="2800" b="1" dirty="0" smtClean="0">
                <a:solidFill>
                  <a:schemeClr val="accent3">
                    <a:lumMod val="50000"/>
                  </a:schemeClr>
                </a:solidFill>
              </a:rPr>
              <a:t>Kevin </a:t>
            </a:r>
            <a:r>
              <a:rPr lang="en-US" sz="2800" b="1" dirty="0" err="1" smtClean="0">
                <a:solidFill>
                  <a:schemeClr val="accent3">
                    <a:lumMod val="50000"/>
                  </a:schemeClr>
                </a:solidFill>
              </a:rPr>
              <a:t>Grode</a:t>
            </a:r>
            <a:r>
              <a:rPr lang="en-US" sz="2400" dirty="0" smtClean="0"/>
              <a:t>: The Army Corps of Engineers, Missouri River Basin Water Management Team</a:t>
            </a:r>
          </a:p>
          <a:p>
            <a:pPr>
              <a:lnSpc>
                <a:spcPct val="110000"/>
              </a:lnSpc>
            </a:pPr>
            <a:endParaRPr lang="en-US" sz="2400" dirty="0" smtClean="0"/>
          </a:p>
          <a:p>
            <a:pPr>
              <a:lnSpc>
                <a:spcPct val="110000"/>
              </a:lnSpc>
            </a:pPr>
            <a:endParaRPr lang="en-US" sz="2400" dirty="0" smtClean="0"/>
          </a:p>
          <a:p>
            <a:pPr>
              <a:lnSpc>
                <a:spcPct val="110000"/>
              </a:lnSpc>
            </a:pPr>
            <a:r>
              <a:rPr lang="en-US" sz="2800" b="1" dirty="0">
                <a:solidFill>
                  <a:schemeClr val="accent3">
                    <a:lumMod val="50000"/>
                  </a:schemeClr>
                </a:solidFill>
              </a:rPr>
              <a:t>Doug </a:t>
            </a:r>
            <a:r>
              <a:rPr lang="en-US" sz="2800" b="1" dirty="0" err="1">
                <a:solidFill>
                  <a:schemeClr val="accent3">
                    <a:lumMod val="50000"/>
                  </a:schemeClr>
                </a:solidFill>
              </a:rPr>
              <a:t>Kluck</a:t>
            </a:r>
            <a:r>
              <a:rPr lang="en-US" sz="2400" dirty="0"/>
              <a:t>: Central Regional Climate Services </a:t>
            </a:r>
            <a:r>
              <a:rPr lang="en-US" sz="2400" dirty="0" smtClean="0"/>
              <a:t>Director</a:t>
            </a:r>
          </a:p>
          <a:p>
            <a:pPr>
              <a:lnSpc>
                <a:spcPct val="110000"/>
              </a:lnSpc>
            </a:pPr>
            <a:endParaRPr lang="en-US" sz="2400" dirty="0" smtClean="0"/>
          </a:p>
          <a:p>
            <a:pPr>
              <a:lnSpc>
                <a:spcPct val="110000"/>
              </a:lnSpc>
            </a:pPr>
            <a:endParaRPr lang="en-US" sz="2400" dirty="0"/>
          </a:p>
          <a:p>
            <a:pPr>
              <a:lnSpc>
                <a:spcPct val="110000"/>
              </a:lnSpc>
            </a:pPr>
            <a:r>
              <a:rPr lang="en-US" sz="2800" b="1" dirty="0">
                <a:solidFill>
                  <a:schemeClr val="accent3">
                    <a:lumMod val="50000"/>
                  </a:schemeClr>
                </a:solidFill>
              </a:rPr>
              <a:t>Dennis </a:t>
            </a:r>
            <a:r>
              <a:rPr lang="en-US" sz="2800" b="1" dirty="0" err="1">
                <a:solidFill>
                  <a:schemeClr val="accent3">
                    <a:lumMod val="50000"/>
                  </a:schemeClr>
                </a:solidFill>
              </a:rPr>
              <a:t>Todey</a:t>
            </a:r>
            <a:r>
              <a:rPr lang="en-US" sz="2400" dirty="0" smtClean="0"/>
              <a:t>: South Dakota State University, South Dakota State Climatologist</a:t>
            </a:r>
          </a:p>
        </p:txBody>
      </p:sp>
      <p:sp>
        <p:nvSpPr>
          <p:cNvPr id="7" name="Text Placeholder 6"/>
          <p:cNvSpPr>
            <a:spLocks noGrp="1"/>
          </p:cNvSpPr>
          <p:nvPr>
            <p:ph type="body" sz="quarter" idx="14"/>
          </p:nvPr>
        </p:nvSpPr>
        <p:spPr/>
        <p:txBody>
          <a:bodyPr/>
          <a:lstStyle/>
          <a:p>
            <a:r>
              <a:rPr lang="en-US" sz="4000" dirty="0" smtClean="0"/>
              <a:t>Project Partners</a:t>
            </a:r>
            <a:endParaRPr lang="en-US" sz="4000" dirty="0"/>
          </a:p>
        </p:txBody>
      </p:sp>
      <p:grpSp>
        <p:nvGrpSpPr>
          <p:cNvPr id="8" name="Group 7"/>
          <p:cNvGrpSpPr/>
          <p:nvPr/>
        </p:nvGrpSpPr>
        <p:grpSpPr>
          <a:xfrm>
            <a:off x="4392835" y="3031672"/>
            <a:ext cx="471738" cy="471739"/>
            <a:chOff x="4013947" y="3212598"/>
            <a:chExt cx="1116106" cy="1116106"/>
          </a:xfrm>
          <a:solidFill>
            <a:schemeClr val="bg2">
              <a:lumMod val="90000"/>
            </a:schemeClr>
          </a:solidFill>
        </p:grpSpPr>
        <p:sp>
          <p:nvSpPr>
            <p:cNvPr id="9" name="Rectangle 8"/>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4392835" y="4598200"/>
            <a:ext cx="471740" cy="471740"/>
            <a:chOff x="4013947" y="3212598"/>
            <a:chExt cx="1116106" cy="1116106"/>
          </a:xfrm>
          <a:solidFill>
            <a:schemeClr val="bg2">
              <a:lumMod val="90000"/>
            </a:schemeClr>
          </a:solidFill>
        </p:grpSpPr>
        <p:sp>
          <p:nvSpPr>
            <p:cNvPr id="12" name="Rectangle 11"/>
            <p:cNvSpPr/>
            <p:nvPr/>
          </p:nvSpPr>
          <p:spPr>
            <a:xfrm>
              <a:off x="4444253" y="3212598"/>
              <a:ext cx="255493" cy="111610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6200000">
              <a:off x="4444253" y="3212597"/>
              <a:ext cx="255493" cy="1116106"/>
            </a:xfrm>
            <a:prstGeom prst="rect">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013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6056" y="1042744"/>
            <a:ext cx="8102009" cy="1106137"/>
          </a:xfrm>
        </p:spPr>
        <p:txBody>
          <a:bodyPr>
            <a:noAutofit/>
          </a:bodyPr>
          <a:lstStyle/>
          <a:p>
            <a:pPr>
              <a:lnSpc>
                <a:spcPct val="100000"/>
              </a:lnSpc>
            </a:pPr>
            <a:r>
              <a:rPr lang="en-US" sz="2400" b="1" dirty="0" smtClean="0">
                <a:solidFill>
                  <a:schemeClr val="accent3">
                    <a:lumMod val="50000"/>
                  </a:schemeClr>
                </a:solidFill>
              </a:rPr>
              <a:t>Detect</a:t>
            </a:r>
            <a:r>
              <a:rPr lang="en-US" dirty="0" smtClean="0">
                <a:solidFill>
                  <a:schemeClr val="accent3">
                    <a:lumMod val="50000"/>
                  </a:schemeClr>
                </a:solidFill>
              </a:rPr>
              <a:t> </a:t>
            </a:r>
            <a:r>
              <a:rPr lang="en-US" sz="1800" dirty="0" smtClean="0">
                <a:solidFill>
                  <a:schemeClr val="tx1">
                    <a:lumMod val="75000"/>
                  </a:schemeClr>
                </a:solidFill>
              </a:rPr>
              <a:t>historic </a:t>
            </a:r>
            <a:r>
              <a:rPr lang="en-US" sz="1800" dirty="0">
                <a:solidFill>
                  <a:schemeClr val="tx1">
                    <a:lumMod val="75000"/>
                  </a:schemeClr>
                </a:solidFill>
              </a:rPr>
              <a:t>and present winter severity, soil moisture, and snow water equivalents through a combination of </a:t>
            </a:r>
            <a:r>
              <a:rPr lang="en-US" sz="1800" dirty="0">
                <a:solidFill>
                  <a:schemeClr val="tx1">
                    <a:lumMod val="75000"/>
                  </a:schemeClr>
                </a:solidFill>
              </a:rPr>
              <a:t>NASA and NOAA Earth Observations, Climate Data Records, modeled data, and </a:t>
            </a:r>
            <a:r>
              <a:rPr lang="en-US" sz="1800" i="1" dirty="0">
                <a:solidFill>
                  <a:schemeClr val="tx1">
                    <a:lumMod val="75000"/>
                  </a:schemeClr>
                </a:solidFill>
              </a:rPr>
              <a:t>in situ </a:t>
            </a:r>
            <a:r>
              <a:rPr lang="en-US" sz="1800" dirty="0">
                <a:solidFill>
                  <a:schemeClr val="tx1">
                    <a:lumMod val="75000"/>
                  </a:schemeClr>
                </a:solidFill>
              </a:rPr>
              <a:t>data</a:t>
            </a:r>
            <a:endParaRPr lang="en-US" sz="1800" dirty="0">
              <a:solidFill>
                <a:schemeClr val="tx1">
                  <a:lumMod val="75000"/>
                </a:schemeClr>
              </a:solidFill>
            </a:endParaRPr>
          </a:p>
        </p:txBody>
      </p:sp>
      <p:sp>
        <p:nvSpPr>
          <p:cNvPr id="9" name="Text Placeholder 8"/>
          <p:cNvSpPr>
            <a:spLocks noGrp="1"/>
          </p:cNvSpPr>
          <p:nvPr>
            <p:ph type="body" sz="quarter" idx="14"/>
          </p:nvPr>
        </p:nvSpPr>
        <p:spPr>
          <a:xfrm>
            <a:off x="554806" y="196347"/>
            <a:ext cx="7982712" cy="704088"/>
          </a:xfrm>
        </p:spPr>
        <p:txBody>
          <a:bodyPr/>
          <a:lstStyle/>
          <a:p>
            <a:pPr algn="ctr"/>
            <a:r>
              <a:rPr lang="en-US" sz="4400" dirty="0" smtClean="0"/>
              <a:t>Objectives</a:t>
            </a:r>
            <a:endParaRPr lang="en-US" sz="4400" dirty="0"/>
          </a:p>
        </p:txBody>
      </p:sp>
      <p:sp>
        <p:nvSpPr>
          <p:cNvPr id="7" name="Text Placeholder 6"/>
          <p:cNvSpPr>
            <a:spLocks noGrp="1"/>
          </p:cNvSpPr>
          <p:nvPr>
            <p:ph type="body" sz="quarter" idx="13"/>
          </p:nvPr>
        </p:nvSpPr>
        <p:spPr>
          <a:xfrm>
            <a:off x="6461427" y="3373440"/>
            <a:ext cx="2682573" cy="274320"/>
          </a:xfrm>
        </p:spPr>
        <p:txBody>
          <a:bodyPr>
            <a:noAutofit/>
          </a:bodyPr>
          <a:lstStyle/>
          <a:p>
            <a:r>
              <a:rPr lang="en-US" sz="1400" dirty="0" smtClean="0"/>
              <a:t>Chad </a:t>
            </a:r>
            <a:r>
              <a:rPr lang="en-US" sz="1400" dirty="0" err="1"/>
              <a:t>Copess</a:t>
            </a:r>
            <a:endParaRPr lang="en-US" sz="1400" dirty="0"/>
          </a:p>
        </p:txBody>
      </p:sp>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21852" r="1264" b="14491"/>
          <a:stretch/>
        </p:blipFill>
        <p:spPr>
          <a:xfrm>
            <a:off x="0" y="3625702"/>
            <a:ext cx="9144000" cy="3232298"/>
          </a:xfrm>
        </p:spPr>
      </p:pic>
      <p:sp>
        <p:nvSpPr>
          <p:cNvPr id="2" name="TextBox 1"/>
          <p:cNvSpPr txBox="1"/>
          <p:nvPr/>
        </p:nvSpPr>
        <p:spPr>
          <a:xfrm>
            <a:off x="4816549" y="2255207"/>
            <a:ext cx="3519377" cy="1231106"/>
          </a:xfrm>
          <a:prstGeom prst="rect">
            <a:avLst/>
          </a:prstGeom>
          <a:noFill/>
        </p:spPr>
        <p:txBody>
          <a:bodyPr wrap="square" rtlCol="0">
            <a:spAutoFit/>
          </a:bodyPr>
          <a:lstStyle/>
          <a:p>
            <a:r>
              <a:rPr lang="en-US" sz="2000" b="1" dirty="0">
                <a:solidFill>
                  <a:schemeClr val="accent3">
                    <a:lumMod val="50000"/>
                  </a:schemeClr>
                </a:solidFill>
              </a:rPr>
              <a:t>Exploratory Analyses </a:t>
            </a:r>
            <a:r>
              <a:rPr lang="en-US" dirty="0">
                <a:solidFill>
                  <a:schemeClr val="tx1">
                    <a:lumMod val="75000"/>
                  </a:schemeClr>
                </a:solidFill>
              </a:rPr>
              <a:t>of the association between these driver variables and stream discharge</a:t>
            </a:r>
          </a:p>
        </p:txBody>
      </p:sp>
      <p:sp>
        <p:nvSpPr>
          <p:cNvPr id="4" name="TextBox 3"/>
          <p:cNvSpPr txBox="1"/>
          <p:nvPr/>
        </p:nvSpPr>
        <p:spPr>
          <a:xfrm>
            <a:off x="871871" y="2288485"/>
            <a:ext cx="3136604" cy="954107"/>
          </a:xfrm>
          <a:prstGeom prst="rect">
            <a:avLst/>
          </a:prstGeom>
          <a:noFill/>
        </p:spPr>
        <p:txBody>
          <a:bodyPr wrap="square" rtlCol="0">
            <a:spAutoFit/>
          </a:bodyPr>
          <a:lstStyle/>
          <a:p>
            <a:r>
              <a:rPr lang="en-US" sz="2000" b="1" dirty="0">
                <a:solidFill>
                  <a:schemeClr val="accent3">
                    <a:lumMod val="50000"/>
                  </a:schemeClr>
                </a:solidFill>
              </a:rPr>
              <a:t>Document </a:t>
            </a:r>
            <a:r>
              <a:rPr lang="en-US" dirty="0">
                <a:solidFill>
                  <a:schemeClr val="tx1">
                    <a:lumMod val="75000"/>
                  </a:schemeClr>
                </a:solidFill>
              </a:rPr>
              <a:t>normal and anomalous conditions for Northern Plains region</a:t>
            </a:r>
          </a:p>
        </p:txBody>
      </p:sp>
      <p:sp>
        <p:nvSpPr>
          <p:cNvPr id="5" name="TextBox 4"/>
          <p:cNvSpPr txBox="1"/>
          <p:nvPr/>
        </p:nvSpPr>
        <p:spPr>
          <a:xfrm>
            <a:off x="0" y="808074"/>
            <a:ext cx="425302" cy="1015663"/>
          </a:xfrm>
          <a:prstGeom prst="rect">
            <a:avLst/>
          </a:prstGeom>
          <a:noFill/>
        </p:spPr>
        <p:txBody>
          <a:bodyPr wrap="square" rtlCol="0">
            <a:spAutoFit/>
          </a:bodyPr>
          <a:lstStyle/>
          <a:p>
            <a:r>
              <a:rPr lang="en-US" sz="6000" b="1" dirty="0" smtClean="0">
                <a:solidFill>
                  <a:schemeClr val="bg1">
                    <a:lumMod val="65000"/>
                  </a:schemeClr>
                </a:solidFill>
              </a:rPr>
              <a:t>1</a:t>
            </a:r>
            <a:endParaRPr lang="en-US" sz="6000" b="1" dirty="0">
              <a:solidFill>
                <a:schemeClr val="bg1">
                  <a:lumMod val="65000"/>
                </a:schemeClr>
              </a:solidFill>
            </a:endParaRPr>
          </a:p>
        </p:txBody>
      </p:sp>
      <p:sp>
        <p:nvSpPr>
          <p:cNvPr id="8" name="TextBox 7"/>
          <p:cNvSpPr txBox="1"/>
          <p:nvPr/>
        </p:nvSpPr>
        <p:spPr>
          <a:xfrm>
            <a:off x="212650" y="2101057"/>
            <a:ext cx="627321" cy="1015663"/>
          </a:xfrm>
          <a:prstGeom prst="rect">
            <a:avLst/>
          </a:prstGeom>
          <a:noFill/>
        </p:spPr>
        <p:txBody>
          <a:bodyPr wrap="square" rtlCol="0">
            <a:spAutoFit/>
          </a:bodyPr>
          <a:lstStyle/>
          <a:p>
            <a:r>
              <a:rPr lang="en-US" sz="6000" b="1" dirty="0" smtClean="0">
                <a:solidFill>
                  <a:schemeClr val="bg1">
                    <a:lumMod val="65000"/>
                  </a:schemeClr>
                </a:solidFill>
              </a:rPr>
              <a:t>2</a:t>
            </a:r>
            <a:endParaRPr lang="en-US" sz="6000" b="1" dirty="0">
              <a:solidFill>
                <a:schemeClr val="bg1">
                  <a:lumMod val="65000"/>
                </a:schemeClr>
              </a:solidFill>
            </a:endParaRPr>
          </a:p>
        </p:txBody>
      </p:sp>
      <p:sp>
        <p:nvSpPr>
          <p:cNvPr id="10" name="TextBox 9"/>
          <p:cNvSpPr txBox="1"/>
          <p:nvPr/>
        </p:nvSpPr>
        <p:spPr>
          <a:xfrm>
            <a:off x="4375297" y="2101057"/>
            <a:ext cx="372140" cy="1015663"/>
          </a:xfrm>
          <a:prstGeom prst="rect">
            <a:avLst/>
          </a:prstGeom>
          <a:noFill/>
        </p:spPr>
        <p:txBody>
          <a:bodyPr wrap="square" rtlCol="0">
            <a:spAutoFit/>
          </a:bodyPr>
          <a:lstStyle/>
          <a:p>
            <a:r>
              <a:rPr lang="en-US" sz="6000" b="1" dirty="0" smtClean="0">
                <a:solidFill>
                  <a:schemeClr val="bg1">
                    <a:lumMod val="65000"/>
                  </a:schemeClr>
                </a:solidFill>
              </a:rPr>
              <a:t>3</a:t>
            </a:r>
            <a:endParaRPr lang="en-US" sz="6000" b="1" dirty="0">
              <a:solidFill>
                <a:schemeClr val="bg1">
                  <a:lumMod val="65000"/>
                </a:schemeClr>
              </a:solidFill>
            </a:endParaRPr>
          </a:p>
        </p:txBody>
      </p:sp>
    </p:spTree>
    <p:extLst>
      <p:ext uri="{BB962C8B-B14F-4D97-AF65-F5344CB8AC3E}">
        <p14:creationId xmlns:p14="http://schemas.microsoft.com/office/powerpoint/2010/main" val="2478663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821054" y="1568971"/>
            <a:ext cx="7484138" cy="4497572"/>
          </a:xfrm>
        </p:spPr>
        <p:txBody>
          <a:bodyPr>
            <a:noAutofit/>
          </a:bodyPr>
          <a:lstStyle/>
          <a:p>
            <a:pPr>
              <a:lnSpc>
                <a:spcPct val="120000"/>
              </a:lnSpc>
            </a:pPr>
            <a:r>
              <a:rPr lang="en-US" sz="2000" dirty="0">
                <a:solidFill>
                  <a:schemeClr val="tx1">
                    <a:lumMod val="75000"/>
                  </a:schemeClr>
                </a:solidFill>
              </a:rPr>
              <a:t>Global Historical Climatology Network (GHCN</a:t>
            </a:r>
            <a:r>
              <a:rPr lang="en-US" sz="2000" dirty="0" smtClean="0">
                <a:solidFill>
                  <a:schemeClr val="tx1">
                    <a:lumMod val="75000"/>
                  </a:schemeClr>
                </a:solidFill>
              </a:rPr>
              <a:t>) – Climate Data Records</a:t>
            </a:r>
          </a:p>
          <a:p>
            <a:pPr>
              <a:lnSpc>
                <a:spcPct val="120000"/>
              </a:lnSpc>
            </a:pPr>
            <a:endParaRPr lang="en-US" sz="2000" dirty="0">
              <a:solidFill>
                <a:schemeClr val="tx1">
                  <a:lumMod val="75000"/>
                </a:schemeClr>
              </a:solidFill>
            </a:endParaRPr>
          </a:p>
          <a:p>
            <a:pPr>
              <a:lnSpc>
                <a:spcPct val="120000"/>
              </a:lnSpc>
            </a:pPr>
            <a:r>
              <a:rPr lang="en-US" sz="2000" dirty="0" err="1" smtClean="0">
                <a:solidFill>
                  <a:schemeClr val="tx1">
                    <a:lumMod val="75000"/>
                  </a:schemeClr>
                </a:solidFill>
              </a:rPr>
              <a:t>GlobSnow</a:t>
            </a:r>
            <a:r>
              <a:rPr lang="en-US" sz="2000" dirty="0" smtClean="0">
                <a:solidFill>
                  <a:schemeClr val="tx1">
                    <a:lumMod val="75000"/>
                  </a:schemeClr>
                </a:solidFill>
              </a:rPr>
              <a:t> – from Defense </a:t>
            </a:r>
            <a:r>
              <a:rPr lang="en-US" sz="2000" dirty="0" err="1">
                <a:solidFill>
                  <a:schemeClr val="tx1">
                    <a:lumMod val="75000"/>
                  </a:schemeClr>
                </a:solidFill>
              </a:rPr>
              <a:t>Meterological</a:t>
            </a:r>
            <a:r>
              <a:rPr lang="en-US" sz="2000" dirty="0">
                <a:solidFill>
                  <a:schemeClr val="tx1">
                    <a:lumMod val="75000"/>
                  </a:schemeClr>
                </a:solidFill>
              </a:rPr>
              <a:t> Satellite Program (DMSP</a:t>
            </a:r>
            <a:r>
              <a:rPr lang="en-US" sz="2000" dirty="0" smtClean="0">
                <a:solidFill>
                  <a:schemeClr val="tx1">
                    <a:lumMod val="75000"/>
                  </a:schemeClr>
                </a:solidFill>
              </a:rPr>
              <a:t>) – DMSP satellite, Snow Water Equivalent product</a:t>
            </a:r>
            <a:endParaRPr lang="en-US" sz="2000" dirty="0" smtClean="0">
              <a:solidFill>
                <a:schemeClr val="tx1">
                  <a:lumMod val="75000"/>
                </a:schemeClr>
              </a:solidFill>
            </a:endParaRP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North </a:t>
            </a:r>
            <a:r>
              <a:rPr lang="en-US" sz="2000" dirty="0">
                <a:solidFill>
                  <a:schemeClr val="tx1">
                    <a:lumMod val="75000"/>
                  </a:schemeClr>
                </a:solidFill>
              </a:rPr>
              <a:t>American Land Data Assimilation System (NLDAS</a:t>
            </a:r>
            <a:r>
              <a:rPr lang="en-US" sz="2000" dirty="0" smtClean="0">
                <a:solidFill>
                  <a:schemeClr val="tx1">
                    <a:lumMod val="75000"/>
                  </a:schemeClr>
                </a:solidFill>
              </a:rPr>
              <a:t>) – from GOES </a:t>
            </a:r>
            <a:r>
              <a:rPr lang="en-US" sz="2000" dirty="0" smtClean="0">
                <a:solidFill>
                  <a:schemeClr val="tx1">
                    <a:lumMod val="75000"/>
                  </a:schemeClr>
                </a:solidFill>
              </a:rPr>
              <a:t>satellite, Soil Moisture Product</a:t>
            </a:r>
            <a:endParaRPr lang="en-US" sz="2000" dirty="0" smtClean="0">
              <a:solidFill>
                <a:schemeClr val="tx1">
                  <a:lumMod val="75000"/>
                </a:schemeClr>
              </a:solidFill>
            </a:endParaRPr>
          </a:p>
          <a:p>
            <a:pPr>
              <a:lnSpc>
                <a:spcPct val="120000"/>
              </a:lnSpc>
            </a:pPr>
            <a:endParaRPr lang="en-US" sz="2000" dirty="0">
              <a:solidFill>
                <a:schemeClr val="tx1">
                  <a:lumMod val="75000"/>
                </a:schemeClr>
              </a:solidFill>
            </a:endParaRPr>
          </a:p>
          <a:p>
            <a:pPr>
              <a:lnSpc>
                <a:spcPct val="120000"/>
              </a:lnSpc>
            </a:pPr>
            <a:r>
              <a:rPr lang="en-US" sz="2000" dirty="0" smtClean="0">
                <a:solidFill>
                  <a:schemeClr val="tx1">
                    <a:lumMod val="75000"/>
                  </a:schemeClr>
                </a:solidFill>
              </a:rPr>
              <a:t>Climate Prediction Center Morphing technique (CMORPH)  - </a:t>
            </a:r>
            <a:r>
              <a:rPr lang="en-US" sz="2000" dirty="0" smtClean="0">
                <a:solidFill>
                  <a:schemeClr val="tx1">
                    <a:lumMod val="75000"/>
                  </a:schemeClr>
                </a:solidFill>
              </a:rPr>
              <a:t>a </a:t>
            </a:r>
            <a:r>
              <a:rPr lang="en-US" sz="2000" dirty="0" smtClean="0">
                <a:solidFill>
                  <a:schemeClr val="tx1">
                    <a:lumMod val="75000"/>
                  </a:schemeClr>
                </a:solidFill>
              </a:rPr>
              <a:t>compilation of satellites including </a:t>
            </a:r>
            <a:r>
              <a:rPr lang="en-US" sz="2000" dirty="0" smtClean="0">
                <a:solidFill>
                  <a:schemeClr val="tx1">
                    <a:lumMod val="75000"/>
                  </a:schemeClr>
                </a:solidFill>
              </a:rPr>
              <a:t>Aqua, Precipitation product</a:t>
            </a:r>
            <a:endParaRPr lang="en-US" sz="2000" dirty="0">
              <a:solidFill>
                <a:schemeClr val="tx1">
                  <a:lumMod val="75000"/>
                </a:schemeClr>
              </a:solidFill>
            </a:endParaRPr>
          </a:p>
          <a:p>
            <a:pPr>
              <a:lnSpc>
                <a:spcPct val="120000"/>
              </a:lnSpc>
            </a:pPr>
            <a:endParaRPr lang="en-US" sz="2000" dirty="0">
              <a:solidFill>
                <a:schemeClr val="tx1">
                  <a:lumMod val="75000"/>
                </a:schemeClr>
              </a:solidFill>
            </a:endParaRPr>
          </a:p>
        </p:txBody>
      </p:sp>
      <p:sp>
        <p:nvSpPr>
          <p:cNvPr id="6" name="Text Placeholder 5"/>
          <p:cNvSpPr>
            <a:spLocks noGrp="1"/>
          </p:cNvSpPr>
          <p:nvPr>
            <p:ph type="body" sz="quarter" idx="14"/>
          </p:nvPr>
        </p:nvSpPr>
        <p:spPr>
          <a:xfrm>
            <a:off x="751966" y="375366"/>
            <a:ext cx="7653528" cy="1289304"/>
          </a:xfrm>
        </p:spPr>
        <p:txBody>
          <a:bodyPr/>
          <a:lstStyle/>
          <a:p>
            <a:r>
              <a:rPr lang="en-US" sz="4000" dirty="0"/>
              <a:t>NASA/NOAA Satellites and Data </a:t>
            </a:r>
            <a:r>
              <a:rPr lang="en-US" sz="4000" dirty="0" smtClean="0"/>
              <a:t>Sources</a:t>
            </a:r>
            <a:endParaRPr lang="en-US" sz="4000"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604" y="1441380"/>
            <a:ext cx="940313" cy="940313"/>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848" y="2605212"/>
            <a:ext cx="1086544" cy="157888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318413">
            <a:off x="7427179" y="3998863"/>
            <a:ext cx="1956631" cy="110549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8900255">
            <a:off x="50514" y="5190563"/>
            <a:ext cx="1541080" cy="807355"/>
          </a:xfrm>
          <a:prstGeom prst="rect">
            <a:avLst/>
          </a:prstGeom>
        </p:spPr>
      </p:pic>
    </p:spTree>
    <p:extLst>
      <p:ext uri="{BB962C8B-B14F-4D97-AF65-F5344CB8AC3E}">
        <p14:creationId xmlns:p14="http://schemas.microsoft.com/office/powerpoint/2010/main" val="616982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marL="342900" indent="-342900">
              <a:buFont typeface="Wingdings" panose="05000000000000000000" pitchFamily="2" charset="2"/>
              <a:buChar char="v"/>
            </a:pPr>
            <a:r>
              <a:rPr lang="en-US" dirty="0">
                <a:solidFill>
                  <a:schemeClr val="accent3">
                    <a:lumMod val="50000"/>
                  </a:schemeClr>
                </a:solidFill>
              </a:rPr>
              <a:t>Winter Severity</a:t>
            </a:r>
          </a:p>
          <a:p>
            <a:pPr marL="342900" indent="-342900">
              <a:buFont typeface="Wingdings" panose="05000000000000000000" pitchFamily="2" charset="2"/>
              <a:buChar char="v"/>
            </a:pPr>
            <a:r>
              <a:rPr lang="en-US" dirty="0" smtClean="0">
                <a:solidFill>
                  <a:schemeClr val="accent3">
                    <a:lumMod val="50000"/>
                  </a:schemeClr>
                </a:solidFill>
              </a:rPr>
              <a:t>Soil Moisture</a:t>
            </a:r>
          </a:p>
          <a:p>
            <a:pPr marL="342900" indent="-342900">
              <a:buFont typeface="Wingdings" panose="05000000000000000000" pitchFamily="2" charset="2"/>
              <a:buChar char="v"/>
            </a:pPr>
            <a:r>
              <a:rPr lang="en-US" dirty="0" smtClean="0">
                <a:solidFill>
                  <a:schemeClr val="accent3">
                    <a:lumMod val="50000"/>
                  </a:schemeClr>
                </a:solidFill>
              </a:rPr>
              <a:t>Snow Water Equivalent (SWE)</a:t>
            </a:r>
          </a:p>
        </p:txBody>
      </p:sp>
      <p:sp>
        <p:nvSpPr>
          <p:cNvPr id="8" name="Text Placeholder 7"/>
          <p:cNvSpPr>
            <a:spLocks noGrp="1"/>
          </p:cNvSpPr>
          <p:nvPr>
            <p:ph type="body" sz="quarter" idx="14"/>
          </p:nvPr>
        </p:nvSpPr>
        <p:spPr/>
        <p:txBody>
          <a:bodyPr/>
          <a:lstStyle/>
          <a:p>
            <a:r>
              <a:rPr lang="en-US" dirty="0" smtClean="0"/>
              <a:t>Methodology</a:t>
            </a:r>
            <a:endParaRPr lang="en-US" dirty="0"/>
          </a:p>
        </p:txBody>
      </p:sp>
      <p:sp>
        <p:nvSpPr>
          <p:cNvPr id="7" name="Text Placeholder 6"/>
          <p:cNvSpPr>
            <a:spLocks noGrp="1"/>
          </p:cNvSpPr>
          <p:nvPr>
            <p:ph type="body" sz="quarter" idx="13"/>
          </p:nvPr>
        </p:nvSpPr>
        <p:spPr/>
        <p:txBody>
          <a:bodyPr/>
          <a:lstStyle/>
          <a:p>
            <a:r>
              <a:rPr lang="en-US" dirty="0" smtClean="0"/>
              <a:t>Todd </a:t>
            </a:r>
            <a:r>
              <a:rPr lang="en-US" dirty="0" err="1" smtClean="0"/>
              <a:t>Klassy</a:t>
            </a:r>
            <a:endParaRPr lang="en-US" dirty="0"/>
          </a:p>
        </p:txBody>
      </p:sp>
      <p:pic>
        <p:nvPicPr>
          <p:cNvPr id="18" name="Picture Placeholder 17"/>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21889" b="21889"/>
          <a:stretch>
            <a:fillRect/>
          </a:stretch>
        </p:blipFill>
        <p:spPr/>
      </p:pic>
    </p:spTree>
    <p:extLst>
      <p:ext uri="{BB962C8B-B14F-4D97-AF65-F5344CB8AC3E}">
        <p14:creationId xmlns:p14="http://schemas.microsoft.com/office/powerpoint/2010/main" val="1048254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572000" y="4540102"/>
            <a:ext cx="4306185" cy="947574"/>
          </a:xfrm>
        </p:spPr>
        <p:txBody>
          <a:bodyPr>
            <a:noAutofit/>
          </a:bodyPr>
          <a:lstStyle/>
          <a:p>
            <a:pPr algn="l">
              <a:lnSpc>
                <a:spcPct val="100000"/>
              </a:lnSpc>
            </a:pPr>
            <a:r>
              <a:rPr lang="en-US" dirty="0"/>
              <a:t>S</a:t>
            </a:r>
            <a:r>
              <a:rPr lang="en-US" dirty="0" smtClean="0"/>
              <a:t>tart </a:t>
            </a:r>
            <a:r>
              <a:rPr lang="en-US" dirty="0"/>
              <a:t>date trends of freezing </a:t>
            </a:r>
            <a:r>
              <a:rPr lang="en-US" dirty="0" smtClean="0"/>
              <a:t>days</a:t>
            </a:r>
          </a:p>
          <a:p>
            <a:pPr algn="l">
              <a:lnSpc>
                <a:spcPct val="100000"/>
              </a:lnSpc>
            </a:pPr>
            <a:r>
              <a:rPr lang="en-US" dirty="0" smtClean="0"/>
              <a:t>End date trends of freezing days</a:t>
            </a:r>
          </a:p>
          <a:p>
            <a:pPr algn="l">
              <a:lnSpc>
                <a:spcPct val="100000"/>
              </a:lnSpc>
            </a:pPr>
            <a:r>
              <a:rPr lang="en-US" dirty="0" smtClean="0"/>
              <a:t>Length </a:t>
            </a:r>
            <a:r>
              <a:rPr lang="en-US" dirty="0"/>
              <a:t>of freezing days</a:t>
            </a:r>
          </a:p>
        </p:txBody>
      </p:sp>
      <p:sp>
        <p:nvSpPr>
          <p:cNvPr id="10" name="Text Placeholder 9"/>
          <p:cNvSpPr>
            <a:spLocks noGrp="1"/>
          </p:cNvSpPr>
          <p:nvPr>
            <p:ph type="body" sz="quarter" idx="14"/>
          </p:nvPr>
        </p:nvSpPr>
        <p:spPr/>
        <p:txBody>
          <a:bodyPr/>
          <a:lstStyle/>
          <a:p>
            <a:r>
              <a:rPr lang="en-US" sz="4000" dirty="0" smtClean="0">
                <a:solidFill>
                  <a:schemeClr val="accent3">
                    <a:lumMod val="50000"/>
                  </a:schemeClr>
                </a:solidFill>
              </a:rPr>
              <a:t>Winter Severity</a:t>
            </a:r>
            <a:endParaRPr lang="en-US" sz="4000" dirty="0">
              <a:solidFill>
                <a:schemeClr val="accent3">
                  <a:lumMod val="50000"/>
                </a:schemeClr>
              </a:solidFill>
            </a:endParaRPr>
          </a:p>
        </p:txBody>
      </p:sp>
      <p:sp>
        <p:nvSpPr>
          <p:cNvPr id="12" name="Text Placeholder 11"/>
          <p:cNvSpPr>
            <a:spLocks noGrp="1"/>
          </p:cNvSpPr>
          <p:nvPr>
            <p:ph type="body" sz="quarter" idx="15"/>
          </p:nvPr>
        </p:nvSpPr>
        <p:spPr>
          <a:xfrm>
            <a:off x="0" y="2115312"/>
            <a:ext cx="4160520" cy="768096"/>
          </a:xfrm>
        </p:spPr>
        <p:txBody>
          <a:bodyPr>
            <a:noAutofit/>
          </a:bodyPr>
          <a:lstStyle/>
          <a:p>
            <a:r>
              <a:rPr lang="en-US" sz="3000" dirty="0" smtClean="0"/>
              <a:t>Global Historical Climatology </a:t>
            </a:r>
            <a:r>
              <a:rPr lang="en-US" sz="3000" dirty="0" smtClean="0"/>
              <a:t>Network</a:t>
            </a:r>
            <a:endParaRPr lang="en-US" sz="3000" dirty="0"/>
          </a:p>
        </p:txBody>
      </p:sp>
      <p:sp>
        <p:nvSpPr>
          <p:cNvPr id="13" name="Text Placeholder 12"/>
          <p:cNvSpPr>
            <a:spLocks noGrp="1"/>
          </p:cNvSpPr>
          <p:nvPr>
            <p:ph type="body" sz="quarter" idx="16"/>
          </p:nvPr>
        </p:nvSpPr>
        <p:spPr>
          <a:xfrm>
            <a:off x="4561368" y="2145649"/>
            <a:ext cx="3950208" cy="704088"/>
          </a:xfrm>
        </p:spPr>
        <p:txBody>
          <a:bodyPr/>
          <a:lstStyle/>
          <a:p>
            <a:pPr>
              <a:lnSpc>
                <a:spcPct val="100000"/>
              </a:lnSpc>
            </a:pPr>
            <a:r>
              <a:rPr lang="en-US" dirty="0" smtClean="0"/>
              <a:t>Daily surface air temperature measurements (1981-2010)</a:t>
            </a:r>
            <a:endParaRPr lang="en-US" dirty="0"/>
          </a:p>
        </p:txBody>
      </p:sp>
      <p:sp>
        <p:nvSpPr>
          <p:cNvPr id="14" name="Text Placeholder 13"/>
          <p:cNvSpPr>
            <a:spLocks noGrp="1"/>
          </p:cNvSpPr>
          <p:nvPr>
            <p:ph type="body" sz="quarter" idx="17"/>
          </p:nvPr>
        </p:nvSpPr>
        <p:spPr/>
        <p:txBody>
          <a:bodyPr>
            <a:normAutofit/>
          </a:bodyPr>
          <a:lstStyle/>
          <a:p>
            <a:r>
              <a:rPr lang="en-US" sz="3200" dirty="0" smtClean="0"/>
              <a:t>Analyzed</a:t>
            </a:r>
            <a:endParaRPr lang="en-US" sz="3200" dirty="0"/>
          </a:p>
        </p:txBody>
      </p:sp>
      <p:sp>
        <p:nvSpPr>
          <p:cNvPr id="15" name="Text Placeholder 14"/>
          <p:cNvSpPr>
            <a:spLocks noGrp="1"/>
          </p:cNvSpPr>
          <p:nvPr>
            <p:ph type="body" sz="quarter" idx="18"/>
          </p:nvPr>
        </p:nvSpPr>
        <p:spPr/>
        <p:txBody>
          <a:bodyPr>
            <a:normAutofit/>
          </a:bodyPr>
          <a:lstStyle/>
          <a:p>
            <a:r>
              <a:rPr lang="en-US" sz="3200" dirty="0" smtClean="0"/>
              <a:t>Calculated</a:t>
            </a:r>
            <a:endParaRPr lang="en-US" sz="3200" dirty="0"/>
          </a:p>
        </p:txBody>
      </p:sp>
      <p:sp>
        <p:nvSpPr>
          <p:cNvPr id="16" name="Text Placeholder 15"/>
          <p:cNvSpPr>
            <a:spLocks noGrp="1"/>
          </p:cNvSpPr>
          <p:nvPr>
            <p:ph type="body" sz="quarter" idx="19"/>
          </p:nvPr>
        </p:nvSpPr>
        <p:spPr>
          <a:xfrm>
            <a:off x="4561367" y="3317358"/>
            <a:ext cx="3950208" cy="1105786"/>
          </a:xfrm>
        </p:spPr>
        <p:txBody>
          <a:bodyPr>
            <a:noAutofit/>
          </a:bodyPr>
          <a:lstStyle/>
          <a:p>
            <a:pPr>
              <a:lnSpc>
                <a:spcPct val="100000"/>
              </a:lnSpc>
            </a:pPr>
            <a:r>
              <a:rPr lang="en-US" dirty="0" smtClean="0"/>
              <a:t>Freezing-degree days (FDD)</a:t>
            </a:r>
          </a:p>
          <a:p>
            <a:pPr>
              <a:lnSpc>
                <a:spcPct val="100000"/>
              </a:lnSpc>
            </a:pPr>
            <a:r>
              <a:rPr lang="en-US" dirty="0" smtClean="0"/>
              <a:t>Air-freezing index (AFI) </a:t>
            </a:r>
            <a:endParaRPr lang="en-US" dirty="0"/>
          </a:p>
        </p:txBody>
      </p:sp>
    </p:spTree>
    <p:extLst>
      <p:ext uri="{BB962C8B-B14F-4D97-AF65-F5344CB8AC3E}">
        <p14:creationId xmlns:p14="http://schemas.microsoft.com/office/powerpoint/2010/main" val="412476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1"/>
          </p:nvPr>
        </p:nvSpPr>
        <p:spPr>
          <a:xfrm>
            <a:off x="4848447" y="2130552"/>
            <a:ext cx="4189227" cy="3374136"/>
          </a:xfrm>
        </p:spPr>
        <p:txBody>
          <a:bodyPr>
            <a:noAutofit/>
          </a:bodyPr>
          <a:lstStyle/>
          <a:p>
            <a:pPr marL="342900" indent="-342900">
              <a:lnSpc>
                <a:spcPct val="100000"/>
              </a:lnSpc>
              <a:buFont typeface="Wingdings" panose="05000000000000000000" pitchFamily="2" charset="2"/>
              <a:buChar char="v"/>
            </a:pPr>
            <a:r>
              <a:rPr lang="en-US" sz="1800" dirty="0" smtClean="0"/>
              <a:t>Start Date = on average XY days earlier/later over (time period)</a:t>
            </a:r>
          </a:p>
          <a:p>
            <a:pPr marL="342900" indent="-342900">
              <a:lnSpc>
                <a:spcPct val="100000"/>
              </a:lnSpc>
              <a:buFont typeface="Wingdings" panose="05000000000000000000" pitchFamily="2" charset="2"/>
              <a:buChar char="v"/>
            </a:pPr>
            <a:r>
              <a:rPr lang="en-US" sz="1800" dirty="0" smtClean="0"/>
              <a:t>End Date = </a:t>
            </a:r>
            <a:r>
              <a:rPr lang="en-US" sz="1800" dirty="0"/>
              <a:t>on average XY days </a:t>
            </a:r>
            <a:r>
              <a:rPr lang="en-US" sz="1800" dirty="0" smtClean="0"/>
              <a:t>earlier/</a:t>
            </a:r>
            <a:r>
              <a:rPr lang="en-US" sz="1800" dirty="0"/>
              <a:t>l</a:t>
            </a:r>
            <a:r>
              <a:rPr lang="en-US" sz="1800" dirty="0" smtClean="0"/>
              <a:t>ater </a:t>
            </a:r>
            <a:r>
              <a:rPr lang="en-US" sz="1800" dirty="0"/>
              <a:t>over (time period)</a:t>
            </a:r>
          </a:p>
          <a:p>
            <a:pPr marL="342900" indent="-342900">
              <a:lnSpc>
                <a:spcPct val="100000"/>
              </a:lnSpc>
              <a:buFont typeface="Wingdings" panose="05000000000000000000" pitchFamily="2" charset="2"/>
              <a:buChar char="v"/>
            </a:pPr>
            <a:r>
              <a:rPr lang="en-US" sz="1800" dirty="0" smtClean="0"/>
              <a:t>Freezing Day Length = on average XY days longer/shorter</a:t>
            </a:r>
            <a:endParaRPr lang="en-US" sz="1800" dirty="0"/>
          </a:p>
          <a:p>
            <a:pPr>
              <a:lnSpc>
                <a:spcPct val="100000"/>
              </a:lnSpc>
            </a:pPr>
            <a:r>
              <a:rPr lang="en-US" sz="1800" dirty="0" smtClean="0"/>
              <a:t>Image will be GIS graphics of changing </a:t>
            </a:r>
            <a:r>
              <a:rPr lang="en-US" sz="1800" dirty="0"/>
              <a:t>winter severity</a:t>
            </a:r>
            <a:r>
              <a:rPr lang="en-US" sz="1800" dirty="0" smtClean="0"/>
              <a:t> trends. Will show graph of freezing day start date changes, one of end date changes, and one of freezing day length changes. </a:t>
            </a:r>
            <a:r>
              <a:rPr lang="en-US" sz="1800" dirty="0" smtClean="0">
                <a:solidFill>
                  <a:srgbClr val="FF0000"/>
                </a:solidFill>
              </a:rPr>
              <a:t>(Current image is similar </a:t>
            </a:r>
            <a:r>
              <a:rPr lang="en-US" sz="1800" dirty="0" smtClean="0">
                <a:solidFill>
                  <a:srgbClr val="FF0000"/>
                </a:solidFill>
              </a:rPr>
              <a:t>example - placeholder)</a:t>
            </a:r>
            <a:endParaRPr lang="en-US" sz="1800" dirty="0">
              <a:solidFill>
                <a:srgbClr val="FF0000"/>
              </a:solidFill>
            </a:endParaRPr>
          </a:p>
        </p:txBody>
      </p:sp>
      <p:sp>
        <p:nvSpPr>
          <p:cNvPr id="9" name="Text Placeholder 8"/>
          <p:cNvSpPr>
            <a:spLocks noGrp="1"/>
          </p:cNvSpPr>
          <p:nvPr>
            <p:ph type="body" sz="quarter" idx="10"/>
          </p:nvPr>
        </p:nvSpPr>
        <p:spPr>
          <a:xfrm>
            <a:off x="5102352" y="640080"/>
            <a:ext cx="4041648" cy="1325880"/>
          </a:xfrm>
        </p:spPr>
        <p:txBody>
          <a:bodyPr>
            <a:noAutofit/>
          </a:bodyPr>
          <a:lstStyle/>
          <a:p>
            <a:r>
              <a:rPr lang="en-US" dirty="0" smtClean="0"/>
              <a:t>Results:</a:t>
            </a:r>
          </a:p>
          <a:p>
            <a:r>
              <a:rPr lang="en-US" dirty="0" smtClean="0"/>
              <a:t>Winter Severity Trends</a:t>
            </a:r>
            <a:endParaRPr lang="en-US" dirty="0"/>
          </a:p>
        </p:txBody>
      </p:sp>
      <p:pic>
        <p:nvPicPr>
          <p:cNvPr id="13" name="Picture Placeholder 1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38" r="138"/>
          <a:stretch>
            <a:fillRect/>
          </a:stretch>
        </p:blipFill>
        <p:spPr/>
      </p:pic>
      <p:sp>
        <p:nvSpPr>
          <p:cNvPr id="12" name="Text Placeholder 11"/>
          <p:cNvSpPr>
            <a:spLocks noGrp="1"/>
          </p:cNvSpPr>
          <p:nvPr>
            <p:ph type="body" sz="quarter" idx="13"/>
          </p:nvPr>
        </p:nvSpPr>
        <p:spPr/>
        <p:txBody>
          <a:bodyPr>
            <a:normAutofit fontScale="77500" lnSpcReduction="20000"/>
          </a:bodyPr>
          <a:lstStyle/>
          <a:p>
            <a:r>
              <a:rPr lang="en-US" dirty="0" smtClean="0"/>
              <a:t>Rocky </a:t>
            </a:r>
            <a:r>
              <a:rPr lang="en-US" dirty="0" err="1" smtClean="0"/>
              <a:t>Bilotta</a:t>
            </a:r>
            <a:r>
              <a:rPr lang="en-US" dirty="0" smtClean="0"/>
              <a:t> (example image)</a:t>
            </a:r>
            <a:endParaRPr lang="en-US" dirty="0"/>
          </a:p>
        </p:txBody>
      </p:sp>
    </p:spTree>
    <p:extLst>
      <p:ext uri="{BB962C8B-B14F-4D97-AF65-F5344CB8AC3E}">
        <p14:creationId xmlns:p14="http://schemas.microsoft.com/office/powerpoint/2010/main" val="29702168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3696</TotalTime>
  <Words>2980</Words>
  <Application>Microsoft Office PowerPoint</Application>
  <PresentationFormat>On-screen Show (4:3)</PresentationFormat>
  <Paragraphs>272</Paragraphs>
  <Slides>20</Slides>
  <Notes>17</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Alec Courtright</cp:lastModifiedBy>
  <cp:revision>177</cp:revision>
  <dcterms:created xsi:type="dcterms:W3CDTF">2015-05-18T13:26:09Z</dcterms:created>
  <dcterms:modified xsi:type="dcterms:W3CDTF">2015-10-22T19:26:09Z</dcterms:modified>
</cp:coreProperties>
</file>