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576" userDrawn="1">
          <p15:clr>
            <a:srgbClr val="A4A3A4"/>
          </p15:clr>
        </p15:guide>
        <p15:guide id="3" orient="horz" pos="21864" userDrawn="1">
          <p15:clr>
            <a:srgbClr val="A4A3A4"/>
          </p15:clr>
        </p15:guide>
        <p15:guide id="4" pos="16704" userDrawn="1">
          <p15:clr>
            <a:srgbClr val="A4A3A4"/>
          </p15:clr>
        </p15:guide>
        <p15:guide id="5" pos="15288" userDrawn="1">
          <p15:clr>
            <a:srgbClr val="A4A3A4"/>
          </p15:clr>
        </p15:guide>
        <p15:guide id="6" orient="horz" pos="21312" userDrawn="1">
          <p15:clr>
            <a:srgbClr val="A4A3A4"/>
          </p15:clr>
        </p15:guide>
        <p15:guide id="7" pos="7752" userDrawn="1">
          <p15:clr>
            <a:srgbClr val="A4A3A4"/>
          </p15:clr>
        </p15:guide>
        <p15:guide id="8" pos="8088" userDrawn="1">
          <p15:clr>
            <a:srgbClr val="A4A3A4"/>
          </p15:clr>
        </p15:guide>
        <p15:guide id="9" pos="15624" userDrawn="1">
          <p15:clr>
            <a:srgbClr val="A4A3A4"/>
          </p15:clr>
        </p15:guide>
        <p15:guide id="10" orient="horz" pos="2400" userDrawn="1">
          <p15:clr>
            <a:srgbClr val="A4A3A4"/>
          </p15:clr>
        </p15:guide>
        <p15:guide id="11" orient="horz" pos="5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24" clrIdx="0">
    <p:extLst>
      <p:ext uri="{19B8F6BF-5375-455C-9EA6-DF929625EA0E}">
        <p15:presenceInfo xmlns:p15="http://schemas.microsoft.com/office/powerpoint/2012/main" userId="aeeb08e5e1ff0e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9CC4"/>
    <a:srgbClr val="42ACCE"/>
    <a:srgbClr val="7FC5DF"/>
    <a:srgbClr val="80D2DF"/>
    <a:srgbClr val="BEE5F3"/>
    <a:srgbClr val="964135"/>
    <a:srgbClr val="000000"/>
    <a:srgbClr val="7DB761"/>
    <a:srgbClr val="E97844"/>
    <a:srgbClr val="3F4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854" autoAdjust="0"/>
    <p:restoredTop sz="94444" autoAdjust="0"/>
  </p:normalViewPr>
  <p:slideViewPr>
    <p:cSldViewPr snapToGrid="0" showGuides="1">
      <p:cViewPr>
        <p:scale>
          <a:sx n="29" d="100"/>
          <a:sy n="29" d="100"/>
        </p:scale>
        <p:origin x="979" y="-1627"/>
      </p:cViewPr>
      <p:guideLst>
        <p:guide orient="horz" pos="2736"/>
        <p:guide pos="576"/>
        <p:guide orient="horz" pos="21864"/>
        <p:guide pos="16704"/>
        <p:guide pos="15288"/>
        <p:guide orient="horz" pos="21312"/>
        <p:guide pos="7752"/>
        <p:guide pos="8088"/>
        <p:guide pos="15624"/>
        <p:guide orient="horz" pos="2400"/>
        <p:guide orient="horz" pos="5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1386A-B15A-3243-A0A7-BDAC8A819EA5}" type="datetimeFigureOut">
              <a:rPr lang="en-US" smtClean="0"/>
              <a:t>4/9/2020</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3BBA6-68B4-3749-88C7-4DF9C2CA250F}" type="slidenum">
              <a:rPr lang="en-US" smtClean="0"/>
              <a:t>‹#›</a:t>
            </a:fld>
            <a:endParaRPr lang="en-US"/>
          </a:p>
        </p:txBody>
      </p:sp>
    </p:spTree>
    <p:extLst>
      <p:ext uri="{BB962C8B-B14F-4D97-AF65-F5344CB8AC3E}">
        <p14:creationId xmlns:p14="http://schemas.microsoft.com/office/powerpoint/2010/main" val="2442440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43BBA6-68B4-3749-88C7-4DF9C2CA250F}" type="slidenum">
              <a:rPr lang="en-US" smtClean="0"/>
              <a:t>1</a:t>
            </a:fld>
            <a:endParaRPr lang="en-US"/>
          </a:p>
        </p:txBody>
      </p:sp>
    </p:spTree>
    <p:extLst>
      <p:ext uri="{BB962C8B-B14F-4D97-AF65-F5344CB8AC3E}">
        <p14:creationId xmlns:p14="http://schemas.microsoft.com/office/powerpoint/2010/main" val="400001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76664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38947084-B209-B748-AFDA-9D26608A3DB3}"/>
              </a:ext>
            </a:extLst>
          </p:cNvPr>
          <p:cNvSpPr/>
          <p:nvPr userDrawn="1"/>
        </p:nvSpPr>
        <p:spPr>
          <a:xfrm>
            <a:off x="889000" y="796043"/>
            <a:ext cx="25649384" cy="354454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D5FD6CB7-6BEB-0A47-8A2D-EE028F10FB0A}"/>
              </a:ext>
            </a:extLst>
          </p:cNvPr>
          <p:cNvSpPr/>
          <p:nvPr userDrawn="1"/>
        </p:nvSpPr>
        <p:spPr>
          <a:xfrm>
            <a:off x="889000" y="34730896"/>
            <a:ext cx="25632420" cy="1362503"/>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2E315C8-5267-7946-BDF4-6B5BA9CB53B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1697" y="35118394"/>
            <a:ext cx="4103991" cy="638661"/>
          </a:xfrm>
          <a:prstGeom prst="rect">
            <a:avLst/>
          </a:prstGeom>
        </p:spPr>
      </p:pic>
      <p:sp>
        <p:nvSpPr>
          <p:cNvPr id="25" name="Rounded Rectangle 24">
            <a:extLst>
              <a:ext uri="{FF2B5EF4-FFF2-40B4-BE49-F238E27FC236}">
                <a16:creationId xmlns:a16="http://schemas.microsoft.com/office/drawing/2014/main" id="{92B92B01-D5A1-0949-BDA9-28AA92B574D6}"/>
              </a:ext>
            </a:extLst>
          </p:cNvPr>
          <p:cNvSpPr/>
          <p:nvPr userDrawn="1"/>
        </p:nvSpPr>
        <p:spPr>
          <a:xfrm>
            <a:off x="22352000" y="33899900"/>
            <a:ext cx="4169419" cy="1901400"/>
          </a:xfrm>
          <a:prstGeom prst="roundRect">
            <a:avLst/>
          </a:prstGeom>
          <a:solidFill>
            <a:srgbClr val="42AC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C78B1AD-7432-4043-B505-659CC396EB55}"/>
              </a:ext>
            </a:extLst>
          </p:cNvPr>
          <p:cNvSpPr txBox="1"/>
          <p:nvPr userDrawn="1"/>
        </p:nvSpPr>
        <p:spPr>
          <a:xfrm>
            <a:off x="22174200" y="33899900"/>
            <a:ext cx="4138676" cy="830997"/>
          </a:xfrm>
          <a:prstGeom prst="rect">
            <a:avLst/>
          </a:prstGeom>
          <a:noFill/>
        </p:spPr>
        <p:txBody>
          <a:bodyPr wrap="square" rtlCol="0">
            <a:spAutoFit/>
          </a:bodyPr>
          <a:lstStyle/>
          <a:p>
            <a:pPr algn="r"/>
            <a:r>
              <a:rPr lang="en-US" sz="4800" spc="200" baseline="0" dirty="0">
                <a:solidFill>
                  <a:schemeClr val="bg1"/>
                </a:solidFill>
                <a:latin typeface="Century Gothic" panose="020B0502020202020204" pitchFamily="34" charset="0"/>
              </a:rPr>
              <a:t>Spring 2020</a:t>
            </a:r>
          </a:p>
        </p:txBody>
      </p:sp>
      <p:sp>
        <p:nvSpPr>
          <p:cNvPr id="28" name="Rectangle 27">
            <a:extLst>
              <a:ext uri="{FF2B5EF4-FFF2-40B4-BE49-F238E27FC236}">
                <a16:creationId xmlns:a16="http://schemas.microsoft.com/office/drawing/2014/main" id="{53B6461B-8373-FD40-9C73-82480E4FAC32}"/>
              </a:ext>
            </a:extLst>
          </p:cNvPr>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pic>
        <p:nvPicPr>
          <p:cNvPr id="29" name="Picture 28">
            <a:extLst>
              <a:ext uri="{FF2B5EF4-FFF2-40B4-BE49-F238E27FC236}">
                <a16:creationId xmlns:a16="http://schemas.microsoft.com/office/drawing/2014/main" id="{A952E025-715C-1249-B5A4-29FDA63172F8}"/>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322324" y="1274438"/>
            <a:ext cx="2587752" cy="2587752"/>
          </a:xfrm>
          <a:prstGeom prst="rect">
            <a:avLst/>
          </a:prstGeom>
        </p:spPr>
      </p:pic>
      <p:sp>
        <p:nvSpPr>
          <p:cNvPr id="30" name="Rounded Rectangle 29">
            <a:extLst>
              <a:ext uri="{FF2B5EF4-FFF2-40B4-BE49-F238E27FC236}">
                <a16:creationId xmlns:a16="http://schemas.microsoft.com/office/drawing/2014/main" id="{4486819C-15B9-4C40-8CC6-2C861208A179}"/>
              </a:ext>
            </a:extLst>
          </p:cNvPr>
          <p:cNvSpPr/>
          <p:nvPr userDrawn="1"/>
        </p:nvSpPr>
        <p:spPr>
          <a:xfrm>
            <a:off x="4343400" y="301605"/>
            <a:ext cx="22628308" cy="354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F87504F3-D8BD-864D-9B07-A0CC7E4F74F3}"/>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3895568" y="1251175"/>
            <a:ext cx="2587752" cy="2141364"/>
          </a:xfrm>
          <a:prstGeom prst="rect">
            <a:avLst/>
          </a:prstGeom>
        </p:spPr>
      </p:pic>
    </p:spTree>
    <p:extLst>
      <p:ext uri="{BB962C8B-B14F-4D97-AF65-F5344CB8AC3E}">
        <p14:creationId xmlns:p14="http://schemas.microsoft.com/office/powerpoint/2010/main" val="130252721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png"/><Relationship Id="rId3" Type="http://schemas.openxmlformats.org/officeDocument/2006/relationships/image" Target="../media/image4.png"/><Relationship Id="rId7" Type="http://schemas.microsoft.com/office/2007/relationships/hdphoto" Target="../media/hdphoto1.wdp"/><Relationship Id="rId12" Type="http://schemas.openxmlformats.org/officeDocument/2006/relationships/image" Target="../media/image12.png"/><Relationship Id="rId17"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jpeg"/><Relationship Id="rId5" Type="http://schemas.openxmlformats.org/officeDocument/2006/relationships/image" Target="../media/image6.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ctangle 314">
            <a:extLst>
              <a:ext uri="{FF2B5EF4-FFF2-40B4-BE49-F238E27FC236}">
                <a16:creationId xmlns:a16="http://schemas.microsoft.com/office/drawing/2014/main" id="{D221C0C3-2C7F-4C45-B721-B208ABA1CB39}"/>
              </a:ext>
            </a:extLst>
          </p:cNvPr>
          <p:cNvSpPr/>
          <p:nvPr/>
        </p:nvSpPr>
        <p:spPr>
          <a:xfrm>
            <a:off x="11262109" y="23548998"/>
            <a:ext cx="2136175" cy="1385111"/>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319">
            <a:extLst>
              <a:ext uri="{FF2B5EF4-FFF2-40B4-BE49-F238E27FC236}">
                <a16:creationId xmlns:a16="http://schemas.microsoft.com/office/drawing/2014/main" id="{DE55C8E6-38D6-3448-BE75-F2C5E512050D}"/>
              </a:ext>
            </a:extLst>
          </p:cNvPr>
          <p:cNvSpPr/>
          <p:nvPr/>
        </p:nvSpPr>
        <p:spPr>
          <a:xfrm>
            <a:off x="21341836" y="16190581"/>
            <a:ext cx="3383280" cy="2429703"/>
          </a:xfrm>
          <a:custGeom>
            <a:avLst/>
            <a:gdLst>
              <a:gd name="connsiteX0" fmla="*/ 0 w 3846776"/>
              <a:gd name="connsiteY0" fmla="*/ 0 h 2429703"/>
              <a:gd name="connsiteX1" fmla="*/ 3170040 w 3846776"/>
              <a:gd name="connsiteY1" fmla="*/ 0 h 2429703"/>
              <a:gd name="connsiteX2" fmla="*/ 3170536 w 3846776"/>
              <a:gd name="connsiteY2" fmla="*/ 1183 h 2429703"/>
              <a:gd name="connsiteX3" fmla="*/ 3846776 w 3846776"/>
              <a:gd name="connsiteY3" fmla="*/ 1183 h 2429703"/>
              <a:gd name="connsiteX4" fmla="*/ 3846776 w 3846776"/>
              <a:gd name="connsiteY4" fmla="*/ 1215443 h 2429703"/>
              <a:gd name="connsiteX5" fmla="*/ 3846776 w 3846776"/>
              <a:gd name="connsiteY5" fmla="*/ 2429703 h 2429703"/>
              <a:gd name="connsiteX6" fmla="*/ 844990 w 3846776"/>
              <a:gd name="connsiteY6" fmla="*/ 2429703 h 2429703"/>
              <a:gd name="connsiteX7" fmla="*/ 844990 w 3846776"/>
              <a:gd name="connsiteY7" fmla="*/ 2428521 h 2429703"/>
              <a:gd name="connsiteX8" fmla="*/ 0 w 3846776"/>
              <a:gd name="connsiteY8" fmla="*/ 2428521 h 2429703"/>
              <a:gd name="connsiteX9" fmla="*/ 508508 w 3846776"/>
              <a:gd name="connsiteY9" fmla="*/ 1214261 h 242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6776" h="2429703">
                <a:moveTo>
                  <a:pt x="0" y="0"/>
                </a:moveTo>
                <a:lnTo>
                  <a:pt x="3170040" y="0"/>
                </a:lnTo>
                <a:lnTo>
                  <a:pt x="3170536" y="1183"/>
                </a:lnTo>
                <a:lnTo>
                  <a:pt x="3846776" y="1183"/>
                </a:lnTo>
                <a:lnTo>
                  <a:pt x="3846776" y="1215443"/>
                </a:lnTo>
                <a:lnTo>
                  <a:pt x="3846776" y="2429703"/>
                </a:lnTo>
                <a:lnTo>
                  <a:pt x="844990" y="2429703"/>
                </a:lnTo>
                <a:lnTo>
                  <a:pt x="844990" y="2428521"/>
                </a:lnTo>
                <a:lnTo>
                  <a:pt x="0" y="2428521"/>
                </a:lnTo>
                <a:lnTo>
                  <a:pt x="508508" y="1214261"/>
                </a:lnTo>
                <a:close/>
              </a:path>
            </a:pathLst>
          </a:custGeom>
          <a:solidFill>
            <a:srgbClr val="42ACCE">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5" name="Title 3"/>
          <p:cNvSpPr txBox="1">
            <a:spLocks/>
          </p:cNvSpPr>
          <p:nvPr/>
        </p:nvSpPr>
        <p:spPr>
          <a:xfrm>
            <a:off x="24925421" y="4735287"/>
            <a:ext cx="1468585" cy="28382710"/>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42ACCE"/>
                </a:solidFill>
                <a:latin typeface="Century Gothic" panose="020B0502020202020204" pitchFamily="34" charset="0"/>
              </a:rPr>
              <a:t>Ohio River Basin </a:t>
            </a:r>
            <a:r>
              <a:rPr lang="en-US" sz="10000" dirty="0">
                <a:solidFill>
                  <a:srgbClr val="42ACCE"/>
                </a:solidFill>
                <a:latin typeface="Century Gothic" panose="020B0502020202020204" pitchFamily="34" charset="0"/>
              </a:rPr>
              <a:t>Water Resources</a:t>
            </a:r>
          </a:p>
        </p:txBody>
      </p:sp>
      <p:sp>
        <p:nvSpPr>
          <p:cNvPr id="7" name="TextBox 6">
            <a:extLst>
              <a:ext uri="{FF2B5EF4-FFF2-40B4-BE49-F238E27FC236}">
                <a16:creationId xmlns:a16="http://schemas.microsoft.com/office/drawing/2014/main" id="{CCC7B32D-56A6-A142-9D9D-634BA508AE2E}"/>
              </a:ext>
            </a:extLst>
          </p:cNvPr>
          <p:cNvSpPr txBox="1"/>
          <p:nvPr/>
        </p:nvSpPr>
        <p:spPr>
          <a:xfrm>
            <a:off x="12340815" y="33930797"/>
            <a:ext cx="9752076" cy="830997"/>
          </a:xfrm>
          <a:prstGeom prst="rect">
            <a:avLst/>
          </a:prstGeom>
          <a:noFill/>
        </p:spPr>
        <p:txBody>
          <a:bodyPr wrap="square" rtlCol="0">
            <a:spAutoFit/>
          </a:bodyPr>
          <a:lstStyle/>
          <a:p>
            <a:pPr algn="r"/>
            <a:r>
              <a:rPr lang="en-US" sz="4800" dirty="0">
                <a:solidFill>
                  <a:srgbClr val="42ACCE"/>
                </a:solidFill>
                <a:latin typeface="Century Gothic" panose="020B0502020202020204" pitchFamily="34" charset="0"/>
              </a:rPr>
              <a:t>North </a:t>
            </a:r>
            <a:r>
              <a:rPr lang="en-US" sz="4800" dirty="0" smtClean="0">
                <a:solidFill>
                  <a:srgbClr val="42ACCE"/>
                </a:solidFill>
                <a:latin typeface="Century Gothic" panose="020B0502020202020204" pitchFamily="34" charset="0"/>
              </a:rPr>
              <a:t>Carolina – NCEI</a:t>
            </a:r>
            <a:endParaRPr lang="en-US" sz="4800" dirty="0">
              <a:solidFill>
                <a:srgbClr val="42ACCE"/>
              </a:solidFill>
              <a:latin typeface="Century Gothic" panose="020B0502020202020204" pitchFamily="34" charset="0"/>
            </a:endParaRPr>
          </a:p>
        </p:txBody>
      </p:sp>
      <p:sp>
        <p:nvSpPr>
          <p:cNvPr id="8" name="Text Placeholder 42">
            <a:extLst>
              <a:ext uri="{FF2B5EF4-FFF2-40B4-BE49-F238E27FC236}">
                <a16:creationId xmlns:a16="http://schemas.microsoft.com/office/drawing/2014/main" id="{DB94A2AB-67B7-7042-8EA0-DE68E3BB3DB9}"/>
              </a:ext>
            </a:extLst>
          </p:cNvPr>
          <p:cNvSpPr txBox="1">
            <a:spLocks/>
          </p:cNvSpPr>
          <p:nvPr/>
        </p:nvSpPr>
        <p:spPr>
          <a:xfrm>
            <a:off x="4704381" y="967739"/>
            <a:ext cx="18362865" cy="2507653"/>
          </a:xfrm>
          <a:prstGeom prst="rect">
            <a:avLst/>
          </a:prstGeom>
        </p:spPr>
        <p:txBody>
          <a:bodyPr anchor="ctr">
            <a:normAutofit/>
          </a:bodyPr>
          <a:lstStyle>
            <a:lvl1pPr marL="0" indent="0" algn="ctr" defTabSz="2743200" rtl="0" eaLnBrk="1" latinLnBrk="0" hangingPunct="1">
              <a:lnSpc>
                <a:spcPct val="90000"/>
              </a:lnSpc>
              <a:spcBef>
                <a:spcPts val="3000"/>
              </a:spcBef>
              <a:buFont typeface="Arial" panose="020B0604020202020204" pitchFamily="34" charset="0"/>
              <a:buNone/>
              <a:defRPr sz="5400" b="1" kern="1200" baseline="0">
                <a:solidFill>
                  <a:schemeClr val="accent1"/>
                </a:solidFill>
                <a:latin typeface="Century Gothic" panose="020B0502020202020204" pitchFamily="34" charset="0"/>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a:solidFill>
                  <a:schemeClr val="tx1"/>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solidFill>
                  <a:srgbClr val="42ACCE"/>
                </a:solidFill>
              </a:rPr>
              <a:t>Monitoring Flash Drought Potential and Quantifying the Hydrologic Impacts in the Ohio River Basin Utilizing NASA Earth Observations</a:t>
            </a:r>
          </a:p>
        </p:txBody>
      </p:sp>
      <p:sp>
        <p:nvSpPr>
          <p:cNvPr id="35" name="TextBox 34">
            <a:extLst>
              <a:ext uri="{FF2B5EF4-FFF2-40B4-BE49-F238E27FC236}">
                <a16:creationId xmlns:a16="http://schemas.microsoft.com/office/drawing/2014/main" id="{1E09F9D8-C002-1442-ACAE-5563A1CB966F}"/>
              </a:ext>
            </a:extLst>
          </p:cNvPr>
          <p:cNvSpPr txBox="1"/>
          <p:nvPr/>
        </p:nvSpPr>
        <p:spPr>
          <a:xfrm>
            <a:off x="878674" y="4484915"/>
            <a:ext cx="2475358"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Abstract</a:t>
            </a:r>
          </a:p>
        </p:txBody>
      </p:sp>
      <p:grpSp>
        <p:nvGrpSpPr>
          <p:cNvPr id="21" name="Group 20">
            <a:extLst>
              <a:ext uri="{FF2B5EF4-FFF2-40B4-BE49-F238E27FC236}">
                <a16:creationId xmlns:a16="http://schemas.microsoft.com/office/drawing/2014/main" id="{9DB25654-6C1A-BF46-A086-317D16A66A35}"/>
              </a:ext>
            </a:extLst>
          </p:cNvPr>
          <p:cNvGrpSpPr/>
          <p:nvPr/>
        </p:nvGrpSpPr>
        <p:grpSpPr>
          <a:xfrm>
            <a:off x="7587685" y="11543959"/>
            <a:ext cx="5934769" cy="5775915"/>
            <a:chOff x="577622" y="10959185"/>
            <a:chExt cx="5934769" cy="5775915"/>
          </a:xfrm>
        </p:grpSpPr>
        <p:sp>
          <p:nvSpPr>
            <p:cNvPr id="38" name="Text Placeholder 16">
              <a:extLst>
                <a:ext uri="{FF2B5EF4-FFF2-40B4-BE49-F238E27FC236}">
                  <a16:creationId xmlns:a16="http://schemas.microsoft.com/office/drawing/2014/main" id="{7735D678-F608-5940-BC93-72C0B6736AC4}"/>
                </a:ext>
              </a:extLst>
            </p:cNvPr>
            <p:cNvSpPr txBox="1">
              <a:spLocks/>
            </p:cNvSpPr>
            <p:nvPr/>
          </p:nvSpPr>
          <p:spPr>
            <a:xfrm>
              <a:off x="577622" y="11858567"/>
              <a:ext cx="5934769" cy="487653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800" b="1" dirty="0">
                  <a:solidFill>
                    <a:srgbClr val="42ACCE"/>
                  </a:solidFill>
                  <a:latin typeface="Garamond" panose="02020404030301010803" pitchFamily="18" charset="0"/>
                </a:rPr>
                <a:t>Compare </a:t>
              </a:r>
              <a:r>
                <a:rPr lang="en-US" sz="2800" dirty="0">
                  <a:solidFill>
                    <a:schemeClr val="tx1">
                      <a:lumMod val="75000"/>
                      <a:lumOff val="25000"/>
                    </a:schemeClr>
                  </a:solidFill>
                  <a:latin typeface="Garamond" panose="02020404030301010803" pitchFamily="18" charset="0"/>
                </a:rPr>
                <a:t>drought index products to identify potential leading and reacting flash drought indicators </a:t>
              </a:r>
            </a:p>
            <a:p>
              <a:pPr>
                <a:lnSpc>
                  <a:spcPct val="100000"/>
                </a:lnSpc>
                <a:spcBef>
                  <a:spcPts val="0"/>
                </a:spcBef>
                <a:spcAft>
                  <a:spcPts val="600"/>
                </a:spcAft>
                <a:buClr>
                  <a:srgbClr val="42ACCE"/>
                </a:buClr>
              </a:pPr>
              <a:r>
                <a:rPr lang="en-US" sz="2800" b="1" dirty="0">
                  <a:solidFill>
                    <a:srgbClr val="42ACCE"/>
                  </a:solidFill>
                  <a:latin typeface="Garamond" panose="02020404030301010803" pitchFamily="18" charset="0"/>
                </a:rPr>
                <a:t>Investigate </a:t>
              </a:r>
              <a:r>
                <a:rPr lang="en-US" sz="2800" dirty="0">
                  <a:solidFill>
                    <a:schemeClr val="tx1">
                      <a:lumMod val="75000"/>
                      <a:lumOff val="25000"/>
                    </a:schemeClr>
                  </a:solidFill>
                  <a:latin typeface="Garamond" panose="02020404030301010803" pitchFamily="18" charset="0"/>
                </a:rPr>
                <a:t>environmental hydrologic response through soil moisture observations to better understand nature of flash drought in ORB</a:t>
              </a:r>
            </a:p>
            <a:p>
              <a:pPr>
                <a:lnSpc>
                  <a:spcPct val="100000"/>
                </a:lnSpc>
                <a:spcBef>
                  <a:spcPts val="0"/>
                </a:spcBef>
                <a:spcAft>
                  <a:spcPts val="600"/>
                </a:spcAft>
                <a:buClr>
                  <a:srgbClr val="42ACCE"/>
                </a:buClr>
              </a:pPr>
              <a:r>
                <a:rPr lang="en-US" sz="2800" b="1" dirty="0">
                  <a:solidFill>
                    <a:srgbClr val="42ACCE"/>
                  </a:solidFill>
                  <a:latin typeface="Garamond" panose="02020404030301010803" pitchFamily="18" charset="0"/>
                </a:rPr>
                <a:t>Demonstrate </a:t>
              </a:r>
              <a:r>
                <a:rPr lang="en-US" sz="2800" dirty="0">
                  <a:solidFill>
                    <a:schemeClr val="tx1">
                      <a:lumMod val="75000"/>
                      <a:lumOff val="25000"/>
                    </a:schemeClr>
                  </a:solidFill>
                  <a:latin typeface="Garamond" panose="02020404030301010803" pitchFamily="18" charset="0"/>
                </a:rPr>
                <a:t>the use of SMAP-derived soil moisture to enhance in situ data observations in Kentucky</a:t>
              </a:r>
            </a:p>
          </p:txBody>
        </p:sp>
        <p:sp>
          <p:nvSpPr>
            <p:cNvPr id="43" name="TextBox 42">
              <a:extLst>
                <a:ext uri="{FF2B5EF4-FFF2-40B4-BE49-F238E27FC236}">
                  <a16:creationId xmlns:a16="http://schemas.microsoft.com/office/drawing/2014/main" id="{2FA18D74-515D-E147-9A3F-2CA270F236BD}"/>
                </a:ext>
              </a:extLst>
            </p:cNvPr>
            <p:cNvSpPr txBox="1"/>
            <p:nvPr/>
          </p:nvSpPr>
          <p:spPr>
            <a:xfrm>
              <a:off x="655094" y="10959185"/>
              <a:ext cx="312777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Objectives</a:t>
              </a:r>
            </a:p>
          </p:txBody>
        </p:sp>
      </p:grpSp>
      <p:sp>
        <p:nvSpPr>
          <p:cNvPr id="45" name="TextBox 44">
            <a:extLst>
              <a:ext uri="{FF2B5EF4-FFF2-40B4-BE49-F238E27FC236}">
                <a16:creationId xmlns:a16="http://schemas.microsoft.com/office/drawing/2014/main" id="{8C2F6467-8691-E649-92B4-804436DC48AC}"/>
              </a:ext>
            </a:extLst>
          </p:cNvPr>
          <p:cNvSpPr txBox="1"/>
          <p:nvPr/>
        </p:nvSpPr>
        <p:spPr>
          <a:xfrm>
            <a:off x="13974123" y="4492063"/>
            <a:ext cx="3849131"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Methodology</a:t>
            </a:r>
          </a:p>
        </p:txBody>
      </p:sp>
      <p:sp>
        <p:nvSpPr>
          <p:cNvPr id="49" name="TextBox 48">
            <a:extLst>
              <a:ext uri="{FF2B5EF4-FFF2-40B4-BE49-F238E27FC236}">
                <a16:creationId xmlns:a16="http://schemas.microsoft.com/office/drawing/2014/main" id="{C4C6BBD5-3DC0-DD4B-B1A1-E90118D650EA}"/>
              </a:ext>
            </a:extLst>
          </p:cNvPr>
          <p:cNvSpPr txBox="1"/>
          <p:nvPr/>
        </p:nvSpPr>
        <p:spPr>
          <a:xfrm>
            <a:off x="14221300" y="18792677"/>
            <a:ext cx="5272597"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Earth Observations</a:t>
            </a:r>
          </a:p>
        </p:txBody>
      </p:sp>
      <p:sp>
        <p:nvSpPr>
          <p:cNvPr id="52" name="Text Placeholder 16">
            <a:extLst>
              <a:ext uri="{FF2B5EF4-FFF2-40B4-BE49-F238E27FC236}">
                <a16:creationId xmlns:a16="http://schemas.microsoft.com/office/drawing/2014/main" id="{691CBEA6-0A83-B542-AE88-E9C84807F471}"/>
              </a:ext>
            </a:extLst>
          </p:cNvPr>
          <p:cNvSpPr txBox="1">
            <a:spLocks/>
          </p:cNvSpPr>
          <p:nvPr/>
        </p:nvSpPr>
        <p:spPr>
          <a:xfrm>
            <a:off x="14263206" y="24656051"/>
            <a:ext cx="10534698" cy="474959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600" dirty="0">
                <a:solidFill>
                  <a:schemeClr val="tx1">
                    <a:lumMod val="75000"/>
                    <a:lumOff val="25000"/>
                  </a:schemeClr>
                </a:solidFill>
                <a:latin typeface="Garamond" panose="02020404030301010803" pitchFamily="18" charset="0"/>
              </a:rPr>
              <a:t>EDDI displays sensitivity, likely because it represents potential evapotranspiration, which frequently changes with meteorological variations.</a:t>
            </a:r>
          </a:p>
          <a:p>
            <a:pPr>
              <a:lnSpc>
                <a:spcPct val="100000"/>
              </a:lnSpc>
              <a:spcBef>
                <a:spcPts val="0"/>
              </a:spcBef>
              <a:spcAft>
                <a:spcPts val="600"/>
              </a:spcAft>
              <a:buClr>
                <a:srgbClr val="42ACCE"/>
              </a:buClr>
            </a:pPr>
            <a:r>
              <a:rPr lang="en-US" sz="2600" dirty="0">
                <a:solidFill>
                  <a:schemeClr val="tx1">
                    <a:lumMod val="75000"/>
                    <a:lumOff val="25000"/>
                  </a:schemeClr>
                </a:solidFill>
                <a:latin typeface="Garamond" panose="02020404030301010803" pitchFamily="18" charset="0"/>
              </a:rPr>
              <a:t>Project partners observe EDDI as a leading indicator of drought risk, which can be used in combination with other indicators to assess drought onset.</a:t>
            </a:r>
          </a:p>
          <a:p>
            <a:pPr>
              <a:lnSpc>
                <a:spcPct val="100000"/>
              </a:lnSpc>
              <a:spcBef>
                <a:spcPts val="0"/>
              </a:spcBef>
              <a:spcAft>
                <a:spcPts val="600"/>
              </a:spcAft>
              <a:buClr>
                <a:srgbClr val="42ACCE"/>
              </a:buClr>
            </a:pPr>
            <a:r>
              <a:rPr lang="en-US" sz="2600" dirty="0">
                <a:solidFill>
                  <a:schemeClr val="tx1">
                    <a:lumMod val="75000"/>
                    <a:lumOff val="25000"/>
                  </a:schemeClr>
                </a:solidFill>
                <a:latin typeface="Garamond" panose="02020404030301010803" pitchFamily="18" charset="0"/>
              </a:rPr>
              <a:t>SPI and SPEI 1-month products capture the observed severity of the 2019 flash drought.</a:t>
            </a:r>
          </a:p>
          <a:p>
            <a:pPr>
              <a:lnSpc>
                <a:spcPct val="100000"/>
              </a:lnSpc>
              <a:spcBef>
                <a:spcPts val="0"/>
              </a:spcBef>
              <a:spcAft>
                <a:spcPts val="600"/>
              </a:spcAft>
              <a:buClr>
                <a:srgbClr val="42ACCE"/>
              </a:buClr>
            </a:pPr>
            <a:r>
              <a:rPr lang="en-US" sz="2600" dirty="0">
                <a:solidFill>
                  <a:schemeClr val="tx1">
                    <a:lumMod val="75000"/>
                    <a:lumOff val="25000"/>
                  </a:schemeClr>
                </a:solidFill>
                <a:latin typeface="Garamond" panose="02020404030301010803" pitchFamily="18" charset="0"/>
              </a:rPr>
              <a:t>SMAP and </a:t>
            </a:r>
            <a:r>
              <a:rPr lang="en-US" sz="2600" dirty="0" err="1">
                <a:solidFill>
                  <a:schemeClr val="tx1">
                    <a:lumMod val="75000"/>
                    <a:lumOff val="25000"/>
                  </a:schemeClr>
                </a:solidFill>
                <a:latin typeface="Garamond" panose="02020404030301010803" pitchFamily="18" charset="0"/>
              </a:rPr>
              <a:t>Mesonet</a:t>
            </a:r>
            <a:r>
              <a:rPr lang="en-US" sz="2600" dirty="0">
                <a:solidFill>
                  <a:schemeClr val="tx1">
                    <a:lumMod val="75000"/>
                    <a:lumOff val="25000"/>
                  </a:schemeClr>
                </a:solidFill>
                <a:latin typeface="Garamond" panose="02020404030301010803" pitchFamily="18" charset="0"/>
              </a:rPr>
              <a:t> measurements exhibit similar patterns of wetting &amp; drying. These patterns reflect trends in categorical drought changes.</a:t>
            </a:r>
          </a:p>
          <a:p>
            <a:pPr>
              <a:lnSpc>
                <a:spcPct val="100000"/>
              </a:lnSpc>
              <a:spcBef>
                <a:spcPts val="0"/>
              </a:spcBef>
              <a:spcAft>
                <a:spcPts val="600"/>
              </a:spcAft>
              <a:buClr>
                <a:srgbClr val="42ACCE"/>
              </a:buClr>
            </a:pPr>
            <a:r>
              <a:rPr lang="en-US" sz="2600" dirty="0">
                <a:solidFill>
                  <a:schemeClr val="tx1">
                    <a:lumMod val="75000"/>
                    <a:lumOff val="25000"/>
                  </a:schemeClr>
                </a:solidFill>
                <a:latin typeface="Garamond" panose="02020404030301010803" pitchFamily="18" charset="0"/>
              </a:rPr>
              <a:t>Soil textural class has no observable relationship with SMAP and </a:t>
            </a:r>
            <a:r>
              <a:rPr lang="en-US" sz="2600" dirty="0" err="1">
                <a:solidFill>
                  <a:schemeClr val="tx1">
                    <a:lumMod val="75000"/>
                    <a:lumOff val="25000"/>
                  </a:schemeClr>
                </a:solidFill>
                <a:latin typeface="Garamond" panose="02020404030301010803" pitchFamily="18" charset="0"/>
              </a:rPr>
              <a:t>Mesonet</a:t>
            </a:r>
            <a:r>
              <a:rPr lang="en-US" sz="2600" dirty="0">
                <a:solidFill>
                  <a:schemeClr val="tx1">
                    <a:lumMod val="75000"/>
                    <a:lumOff val="25000"/>
                  </a:schemeClr>
                </a:solidFill>
                <a:latin typeface="Garamond" panose="02020404030301010803" pitchFamily="18" charset="0"/>
              </a:rPr>
              <a:t> comparison.</a:t>
            </a:r>
          </a:p>
          <a:p>
            <a:pPr>
              <a:lnSpc>
                <a:spcPct val="100000"/>
              </a:lnSpc>
              <a:spcBef>
                <a:spcPts val="0"/>
              </a:spcBef>
              <a:spcAft>
                <a:spcPts val="600"/>
              </a:spcAft>
              <a:buClr>
                <a:srgbClr val="42ACCE"/>
              </a:buClr>
            </a:pPr>
            <a:endParaRPr lang="en-US" sz="26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endParaRPr lang="en-US" sz="2600" dirty="0">
              <a:solidFill>
                <a:schemeClr val="tx1">
                  <a:lumMod val="75000"/>
                  <a:lumOff val="25000"/>
                </a:schemeClr>
              </a:solidFill>
              <a:latin typeface="Garamond" panose="02020404030301010803" pitchFamily="18" charset="0"/>
            </a:endParaRPr>
          </a:p>
        </p:txBody>
      </p:sp>
      <p:sp>
        <p:nvSpPr>
          <p:cNvPr id="53" name="TextBox 52">
            <a:extLst>
              <a:ext uri="{FF2B5EF4-FFF2-40B4-BE49-F238E27FC236}">
                <a16:creationId xmlns:a16="http://schemas.microsoft.com/office/drawing/2014/main" id="{3A62E210-8A6E-D34C-9E05-7B82914A6814}"/>
              </a:ext>
            </a:extLst>
          </p:cNvPr>
          <p:cNvSpPr txBox="1"/>
          <p:nvPr/>
        </p:nvSpPr>
        <p:spPr>
          <a:xfrm>
            <a:off x="14309564" y="23838559"/>
            <a:ext cx="3486852"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Conclusions</a:t>
            </a:r>
          </a:p>
        </p:txBody>
      </p:sp>
      <p:sp>
        <p:nvSpPr>
          <p:cNvPr id="54" name="Text Placeholder 16">
            <a:extLst>
              <a:ext uri="{FF2B5EF4-FFF2-40B4-BE49-F238E27FC236}">
                <a16:creationId xmlns:a16="http://schemas.microsoft.com/office/drawing/2014/main" id="{CD73F9B8-ABC1-1F41-AE91-37F33A9DC64D}"/>
              </a:ext>
            </a:extLst>
          </p:cNvPr>
          <p:cNvSpPr txBox="1">
            <a:spLocks/>
          </p:cNvSpPr>
          <p:nvPr/>
        </p:nvSpPr>
        <p:spPr>
          <a:xfrm>
            <a:off x="1274286" y="32081979"/>
            <a:ext cx="3345851" cy="189619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Stuart Foster</a:t>
            </a:r>
          </a:p>
          <a:p>
            <a:pPr algn="ctr">
              <a:lnSpc>
                <a:spcPct val="100000"/>
              </a:lnSpc>
              <a:spcBef>
                <a:spcPts val="0"/>
              </a:spcBef>
              <a:spcAft>
                <a:spcPts val="600"/>
              </a:spcAft>
            </a:pPr>
            <a:r>
              <a:rPr lang="en-US" sz="2000" i="1" dirty="0">
                <a:solidFill>
                  <a:schemeClr val="tx1">
                    <a:lumMod val="75000"/>
                    <a:lumOff val="25000"/>
                  </a:schemeClr>
                </a:solidFill>
                <a:latin typeface="Garamond" panose="02020404030301010803" pitchFamily="18" charset="0"/>
              </a:rPr>
              <a:t>Kentucky Climate Network</a:t>
            </a:r>
            <a:endParaRPr lang="en-US" sz="2000" b="1" dirty="0">
              <a:solidFill>
                <a:schemeClr val="tx1">
                  <a:lumMod val="75000"/>
                  <a:lumOff val="25000"/>
                </a:schemeClr>
              </a:solidFill>
              <a:latin typeface="Garamond" panose="02020404030301010803" pitchFamily="18" charset="0"/>
            </a:endParaRPr>
          </a:p>
          <a:p>
            <a:pPr algn="ct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James Noel</a:t>
            </a:r>
          </a:p>
          <a:p>
            <a:pPr algn="ctr">
              <a:lnSpc>
                <a:spcPct val="100000"/>
              </a:lnSpc>
              <a:spcBef>
                <a:spcPts val="0"/>
              </a:spcBef>
              <a:spcAft>
                <a:spcPts val="600"/>
              </a:spcAft>
            </a:pPr>
            <a:r>
              <a:rPr lang="en-US" sz="2000" i="1" dirty="0">
                <a:solidFill>
                  <a:schemeClr val="tx1">
                    <a:lumMod val="75000"/>
                    <a:lumOff val="25000"/>
                  </a:schemeClr>
                </a:solidFill>
                <a:latin typeface="Garamond" panose="02020404030301010803" pitchFamily="18" charset="0"/>
              </a:rPr>
              <a:t>NOAA NWS Ohio River Forecasting Center</a:t>
            </a:r>
            <a:endParaRPr lang="en-US" sz="2000" b="1" dirty="0">
              <a:solidFill>
                <a:schemeClr val="tx1">
                  <a:lumMod val="75000"/>
                  <a:lumOff val="25000"/>
                </a:schemeClr>
              </a:solidFill>
              <a:latin typeface="Garamond" panose="02020404030301010803" pitchFamily="18" charset="0"/>
            </a:endParaRPr>
          </a:p>
        </p:txBody>
      </p:sp>
      <p:sp>
        <p:nvSpPr>
          <p:cNvPr id="55" name="TextBox 54">
            <a:extLst>
              <a:ext uri="{FF2B5EF4-FFF2-40B4-BE49-F238E27FC236}">
                <a16:creationId xmlns:a16="http://schemas.microsoft.com/office/drawing/2014/main" id="{278133B7-1010-7C41-954B-770A4C1824BE}"/>
              </a:ext>
            </a:extLst>
          </p:cNvPr>
          <p:cNvSpPr txBox="1"/>
          <p:nvPr/>
        </p:nvSpPr>
        <p:spPr>
          <a:xfrm>
            <a:off x="724809" y="31397597"/>
            <a:ext cx="5687776"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Acknowledgements</a:t>
            </a:r>
          </a:p>
        </p:txBody>
      </p:sp>
      <p:sp>
        <p:nvSpPr>
          <p:cNvPr id="57" name="TextBox 56">
            <a:extLst>
              <a:ext uri="{FF2B5EF4-FFF2-40B4-BE49-F238E27FC236}">
                <a16:creationId xmlns:a16="http://schemas.microsoft.com/office/drawing/2014/main" id="{35F04D17-159C-EA4E-9393-C3A943C5C23C}"/>
              </a:ext>
            </a:extLst>
          </p:cNvPr>
          <p:cNvSpPr txBox="1"/>
          <p:nvPr/>
        </p:nvSpPr>
        <p:spPr>
          <a:xfrm>
            <a:off x="20484532" y="18788027"/>
            <a:ext cx="4403770"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Project Partners</a:t>
            </a:r>
          </a:p>
        </p:txBody>
      </p:sp>
      <p:sp>
        <p:nvSpPr>
          <p:cNvPr id="60" name="Text Placeholder 16">
            <a:extLst>
              <a:ext uri="{FF2B5EF4-FFF2-40B4-BE49-F238E27FC236}">
                <a16:creationId xmlns:a16="http://schemas.microsoft.com/office/drawing/2014/main" id="{E01B6B43-D4ED-EA42-827C-8337590F8AE5}"/>
              </a:ext>
            </a:extLst>
          </p:cNvPr>
          <p:cNvSpPr txBox="1">
            <a:spLocks/>
          </p:cNvSpPr>
          <p:nvPr/>
        </p:nvSpPr>
        <p:spPr>
          <a:xfrm>
            <a:off x="914400" y="5249047"/>
            <a:ext cx="12540436" cy="636988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lnSpc>
                <a:spcPct val="100000"/>
              </a:lnSpc>
              <a:spcBef>
                <a:spcPts val="0"/>
              </a:spcBef>
              <a:spcAft>
                <a:spcPts val="600"/>
              </a:spcAft>
            </a:pPr>
            <a:r>
              <a:rPr lang="en-US" sz="2400" dirty="0">
                <a:solidFill>
                  <a:schemeClr val="tx1">
                    <a:lumMod val="75000"/>
                    <a:lumOff val="25000"/>
                  </a:schemeClr>
                </a:solidFill>
                <a:latin typeface="Garamond" panose="02020404030301010803" pitchFamily="18" charset="0"/>
              </a:rPr>
              <a:t>Flash drought conditions emerge in a matter of weeks following persistent weather anomalies, such as high temperatures or large vapor pressure deficits, that drive increased evaporative demand. Vegetation response rapidly depletes soil moisture, threatening surface water supplies, triggering significant crop loss, and increasing wildfire risk. Drought indices sensitive to flash drought are currently not included in drought forecast models in the Ohio River Basin (ORB). The team assessed and compared drought indices, gauge-based data, and satellite measurements over the course of the September 2019 flash drought event in the Ohio River Basin to investigate environmental fingerprints throughout flash drought evolution. Potential leading flash drought indicators were compared to the Standardized Precipitation Index (SPI) to aid the National Weather Service (NWS) Ohio River Forecast Center and Kentucky Climate Center in producing early warning flash drought forecasts. These drought indices included Evaporative Demand Drought Index (EDDI), Standardized Precipitation Evapotranspiration Index (SPEI), and Landscape Evaporative Response Index (LERI) (derived from Terra Moderate Resolution Imaging Spectroradiometer (MODIS)). Soil moisture response was evaluated using Soil Moisture Active Passive (SMAP) L-band radiometer data and Kentucky </a:t>
            </a:r>
            <a:r>
              <a:rPr lang="en-US" sz="2400" dirty="0" err="1">
                <a:solidFill>
                  <a:schemeClr val="tx1">
                    <a:lumMod val="75000"/>
                    <a:lumOff val="25000"/>
                  </a:schemeClr>
                </a:solidFill>
                <a:latin typeface="Garamond" panose="02020404030301010803" pitchFamily="18" charset="0"/>
              </a:rPr>
              <a:t>Mesonet</a:t>
            </a:r>
            <a:r>
              <a:rPr lang="en-US" sz="2400" dirty="0">
                <a:solidFill>
                  <a:schemeClr val="tx1">
                    <a:lumMod val="75000"/>
                    <a:lumOff val="25000"/>
                  </a:schemeClr>
                </a:solidFill>
                <a:latin typeface="Garamond" panose="02020404030301010803" pitchFamily="18" charset="0"/>
              </a:rPr>
              <a:t> gauge-based measurements. This analysis enables climatologists and weather forecasters to keep decision-makers and stakeholders better informed about drought risks to implement the appropriate actions for preparation of drought onset.</a:t>
            </a:r>
          </a:p>
        </p:txBody>
      </p:sp>
      <p:sp>
        <p:nvSpPr>
          <p:cNvPr id="73" name="Google Shape;228;p29">
            <a:extLst>
              <a:ext uri="{FF2B5EF4-FFF2-40B4-BE49-F238E27FC236}">
                <a16:creationId xmlns:a16="http://schemas.microsoft.com/office/drawing/2014/main" id="{A238DE85-E402-894E-9C16-E8432C17EB5C}"/>
              </a:ext>
            </a:extLst>
          </p:cNvPr>
          <p:cNvSpPr/>
          <p:nvPr/>
        </p:nvSpPr>
        <p:spPr>
          <a:xfrm>
            <a:off x="14412585" y="20487196"/>
            <a:ext cx="3163566" cy="734595"/>
          </a:xfrm>
          <a:prstGeom prst="rect">
            <a:avLst/>
          </a:prstGeom>
          <a:solidFill>
            <a:schemeClr val="bg1">
              <a:lumMod val="75000"/>
              <a:alpha val="3647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4" name="Google Shape;204;p8">
            <a:extLst>
              <a:ext uri="{FF2B5EF4-FFF2-40B4-BE49-F238E27FC236}">
                <a16:creationId xmlns:a16="http://schemas.microsoft.com/office/drawing/2014/main" id="{04371186-BEF4-ED47-9845-0478062CEC6C}"/>
              </a:ext>
            </a:extLst>
          </p:cNvPr>
          <p:cNvSpPr txBox="1"/>
          <p:nvPr/>
        </p:nvSpPr>
        <p:spPr>
          <a:xfrm>
            <a:off x="14309564" y="19623892"/>
            <a:ext cx="360327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79CC4"/>
              </a:buClr>
              <a:buSzPts val="1800"/>
              <a:buFont typeface="Arial"/>
              <a:buNone/>
            </a:pPr>
            <a:r>
              <a:rPr lang="en-US" sz="2400" b="0" i="0" u="none" strike="noStrike" cap="none" dirty="0">
                <a:solidFill>
                  <a:srgbClr val="3F3F3F"/>
                </a:solidFill>
                <a:latin typeface="Garamond" panose="02020404030301010803" pitchFamily="18" charset="0"/>
                <a:ea typeface="Century Gothic"/>
                <a:cs typeface="Century Gothic"/>
                <a:sym typeface="Century Gothic"/>
              </a:rPr>
              <a:t>Soil Moisture Active Passive </a:t>
            </a:r>
          </a:p>
          <a:p>
            <a:pPr marL="0" marR="0" lvl="0" indent="0" algn="l" rtl="0">
              <a:lnSpc>
                <a:spcPct val="100000"/>
              </a:lnSpc>
              <a:spcBef>
                <a:spcPts val="0"/>
              </a:spcBef>
              <a:spcAft>
                <a:spcPts val="0"/>
              </a:spcAft>
              <a:buClr>
                <a:srgbClr val="379CC4"/>
              </a:buClr>
              <a:buSzPts val="1800"/>
              <a:buFont typeface="Arial"/>
              <a:buNone/>
            </a:pPr>
            <a:r>
              <a:rPr lang="en-US" sz="2400" b="1" i="0" u="none" strike="noStrike" cap="none" dirty="0">
                <a:solidFill>
                  <a:srgbClr val="3F3F3F"/>
                </a:solidFill>
                <a:latin typeface="Garamond" panose="02020404030301010803" pitchFamily="18" charset="0"/>
                <a:ea typeface="Century Gothic"/>
                <a:cs typeface="Century Gothic"/>
                <a:sym typeface="Century Gothic"/>
              </a:rPr>
              <a:t>(SMAP)</a:t>
            </a:r>
            <a:endParaRPr sz="2400" b="0" i="0" u="none" strike="noStrike" cap="none" dirty="0">
              <a:solidFill>
                <a:srgbClr val="000000"/>
              </a:solidFill>
              <a:latin typeface="Garamond" panose="02020404030301010803" pitchFamily="18" charset="0"/>
              <a:ea typeface="Arial"/>
              <a:cs typeface="Arial"/>
              <a:sym typeface="Arial"/>
            </a:endParaRPr>
          </a:p>
        </p:txBody>
      </p:sp>
      <p:sp>
        <p:nvSpPr>
          <p:cNvPr id="75" name="Google Shape;205;p8">
            <a:extLst>
              <a:ext uri="{FF2B5EF4-FFF2-40B4-BE49-F238E27FC236}">
                <a16:creationId xmlns:a16="http://schemas.microsoft.com/office/drawing/2014/main" id="{AF9310CF-C31A-0E45-9E2C-260D85BB6F1D}"/>
              </a:ext>
            </a:extLst>
          </p:cNvPr>
          <p:cNvSpPr txBox="1"/>
          <p:nvPr/>
        </p:nvSpPr>
        <p:spPr>
          <a:xfrm>
            <a:off x="14348646" y="21587300"/>
            <a:ext cx="5238604" cy="830956"/>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7EB761"/>
              </a:buClr>
              <a:buSzPts val="1800"/>
              <a:buFont typeface="Arial"/>
              <a:buNone/>
            </a:pPr>
            <a:r>
              <a:rPr lang="en-US" sz="2400" b="0" i="0" u="none" strike="noStrike" cap="none" dirty="0">
                <a:solidFill>
                  <a:srgbClr val="3F3F3F"/>
                </a:solidFill>
                <a:latin typeface="Garamond" panose="02020404030301010803" pitchFamily="18" charset="0"/>
                <a:ea typeface="Century Gothic"/>
                <a:cs typeface="Century Gothic"/>
                <a:sym typeface="Century Gothic"/>
              </a:rPr>
              <a:t>Terra </a:t>
            </a:r>
            <a:r>
              <a:rPr lang="en-US" sz="2400" b="0" i="0" u="none" strike="noStrike" cap="none" dirty="0" err="1">
                <a:solidFill>
                  <a:srgbClr val="3F3F3F"/>
                </a:solidFill>
                <a:latin typeface="Garamond" panose="02020404030301010803" pitchFamily="18" charset="0"/>
                <a:ea typeface="Century Gothic"/>
                <a:cs typeface="Century Gothic"/>
                <a:sym typeface="Century Gothic"/>
              </a:rPr>
              <a:t>MODerate</a:t>
            </a:r>
            <a:r>
              <a:rPr lang="en-US" sz="2400" b="0" i="0" u="none" strike="noStrike" cap="none" dirty="0">
                <a:solidFill>
                  <a:srgbClr val="3F3F3F"/>
                </a:solidFill>
                <a:latin typeface="Garamond" panose="02020404030301010803" pitchFamily="18" charset="0"/>
                <a:ea typeface="Century Gothic"/>
                <a:cs typeface="Century Gothic"/>
                <a:sym typeface="Century Gothic"/>
              </a:rPr>
              <a:t> Resolution Imaging Spectroradiometer </a:t>
            </a:r>
            <a:r>
              <a:rPr lang="en-US" sz="2400" b="1" i="0" u="none" strike="noStrike" cap="none" dirty="0">
                <a:solidFill>
                  <a:srgbClr val="3F3F3F"/>
                </a:solidFill>
                <a:latin typeface="Garamond" panose="02020404030301010803" pitchFamily="18" charset="0"/>
                <a:ea typeface="Century Gothic"/>
                <a:cs typeface="Century Gothic"/>
                <a:sym typeface="Century Gothic"/>
              </a:rPr>
              <a:t>(Terra MODIS)</a:t>
            </a:r>
            <a:endParaRPr sz="2400" b="0" i="0" u="none" strike="noStrike" cap="none" dirty="0">
              <a:solidFill>
                <a:srgbClr val="000000"/>
              </a:solidFill>
              <a:latin typeface="Garamond" panose="02020404030301010803" pitchFamily="18" charset="0"/>
              <a:ea typeface="Arial"/>
              <a:cs typeface="Arial"/>
              <a:sym typeface="Arial"/>
            </a:endParaRPr>
          </a:p>
        </p:txBody>
      </p:sp>
      <p:pic>
        <p:nvPicPr>
          <p:cNvPr id="76" name="Google Shape;207;p8" descr="A picture containing toy&#10;&#10;Description automatically generated">
            <a:extLst>
              <a:ext uri="{FF2B5EF4-FFF2-40B4-BE49-F238E27FC236}">
                <a16:creationId xmlns:a16="http://schemas.microsoft.com/office/drawing/2014/main" id="{2465E01D-B2BA-7540-B342-82CFF2D0372E}"/>
              </a:ext>
            </a:extLst>
          </p:cNvPr>
          <p:cNvPicPr preferRelativeResize="0">
            <a:picLocks noChangeAspect="1"/>
          </p:cNvPicPr>
          <p:nvPr/>
        </p:nvPicPr>
        <p:blipFill rotWithShape="1">
          <a:blip r:embed="rId3">
            <a:alphaModFix/>
          </a:blip>
          <a:srcRect/>
          <a:stretch/>
        </p:blipFill>
        <p:spPr>
          <a:xfrm rot="18550719">
            <a:off x="18394934" y="22265577"/>
            <a:ext cx="1630200" cy="1227178"/>
          </a:xfrm>
          <a:prstGeom prst="rect">
            <a:avLst/>
          </a:prstGeom>
          <a:ln>
            <a:noFill/>
          </a:ln>
          <a:effectLst>
            <a:outerShdw blurRad="292100" dist="139700" dir="2700000" algn="tl" rotWithShape="0">
              <a:srgbClr val="333333">
                <a:alpha val="65000"/>
              </a:srgbClr>
            </a:outerShdw>
          </a:effectLst>
        </p:spPr>
      </p:pic>
      <p:pic>
        <p:nvPicPr>
          <p:cNvPr id="77" name="Google Shape;208;p8" descr="A picture containing table, sitting, light, wire&#10;&#10;Description automatically generated">
            <a:extLst>
              <a:ext uri="{FF2B5EF4-FFF2-40B4-BE49-F238E27FC236}">
                <a16:creationId xmlns:a16="http://schemas.microsoft.com/office/drawing/2014/main" id="{AF4EA4B5-8557-0642-BBB2-D4C82FC370E0}"/>
              </a:ext>
            </a:extLst>
          </p:cNvPr>
          <p:cNvPicPr preferRelativeResize="0">
            <a:picLocks noChangeAspect="1"/>
          </p:cNvPicPr>
          <p:nvPr/>
        </p:nvPicPr>
        <p:blipFill rotWithShape="1">
          <a:blip r:embed="rId4">
            <a:alphaModFix/>
          </a:blip>
          <a:srcRect/>
          <a:stretch/>
        </p:blipFill>
        <p:spPr>
          <a:xfrm flipH="1">
            <a:off x="18203833" y="19541335"/>
            <a:ext cx="1324855" cy="1848636"/>
          </a:xfrm>
          <a:prstGeom prst="rect">
            <a:avLst/>
          </a:prstGeom>
          <a:ln>
            <a:noFill/>
          </a:ln>
          <a:effectLst>
            <a:outerShdw blurRad="292100" dist="139700" dir="2700000" algn="tl" rotWithShape="0">
              <a:srgbClr val="333333">
                <a:alpha val="65000"/>
              </a:srgbClr>
            </a:outerShdw>
          </a:effectLst>
        </p:spPr>
      </p:pic>
      <p:sp>
        <p:nvSpPr>
          <p:cNvPr id="78" name="TextBox 77">
            <a:extLst>
              <a:ext uri="{FF2B5EF4-FFF2-40B4-BE49-F238E27FC236}">
                <a16:creationId xmlns:a16="http://schemas.microsoft.com/office/drawing/2014/main" id="{4C28FB19-F54F-0E4E-982B-D0BAEF66392A}"/>
              </a:ext>
            </a:extLst>
          </p:cNvPr>
          <p:cNvSpPr txBox="1"/>
          <p:nvPr/>
        </p:nvSpPr>
        <p:spPr>
          <a:xfrm>
            <a:off x="14478076" y="20550853"/>
            <a:ext cx="3028260" cy="646331"/>
          </a:xfrm>
          <a:prstGeom prst="rect">
            <a:avLst/>
          </a:prstGeom>
          <a:noFill/>
        </p:spPr>
        <p:txBody>
          <a:bodyPr wrap="square" rtlCol="0">
            <a:spAutoFit/>
          </a:bodyPr>
          <a:lstStyle/>
          <a:p>
            <a:pPr algn="ctr"/>
            <a:r>
              <a:rPr lang="en-US" sz="1800" dirty="0">
                <a:latin typeface="Garamond" panose="02020404030301010803" pitchFamily="18" charset="0"/>
              </a:rPr>
              <a:t>Level 4 gridded surface (5 cm) soil moisture</a:t>
            </a:r>
          </a:p>
        </p:txBody>
      </p:sp>
      <p:sp>
        <p:nvSpPr>
          <p:cNvPr id="79" name="Google Shape;228;p29">
            <a:extLst>
              <a:ext uri="{FF2B5EF4-FFF2-40B4-BE49-F238E27FC236}">
                <a16:creationId xmlns:a16="http://schemas.microsoft.com/office/drawing/2014/main" id="{66D65996-B317-9045-8A09-3260212FB54A}"/>
              </a:ext>
            </a:extLst>
          </p:cNvPr>
          <p:cNvSpPr/>
          <p:nvPr/>
        </p:nvSpPr>
        <p:spPr>
          <a:xfrm>
            <a:off x="14417318" y="22605197"/>
            <a:ext cx="3940490" cy="759933"/>
          </a:xfrm>
          <a:prstGeom prst="rect">
            <a:avLst/>
          </a:prstGeom>
          <a:solidFill>
            <a:schemeClr val="bg1">
              <a:lumMod val="75000"/>
              <a:alpha val="3647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0" name="TextBox 79">
            <a:extLst>
              <a:ext uri="{FF2B5EF4-FFF2-40B4-BE49-F238E27FC236}">
                <a16:creationId xmlns:a16="http://schemas.microsoft.com/office/drawing/2014/main" id="{0DA0BB3F-2F45-8143-B5B7-A7249A5A883A}"/>
              </a:ext>
            </a:extLst>
          </p:cNvPr>
          <p:cNvSpPr txBox="1"/>
          <p:nvPr/>
        </p:nvSpPr>
        <p:spPr>
          <a:xfrm>
            <a:off x="14417318" y="22656389"/>
            <a:ext cx="3956301" cy="646331"/>
          </a:xfrm>
          <a:prstGeom prst="rect">
            <a:avLst/>
          </a:prstGeom>
          <a:noFill/>
        </p:spPr>
        <p:txBody>
          <a:bodyPr wrap="square" rtlCol="0">
            <a:spAutoFit/>
          </a:bodyPr>
          <a:lstStyle/>
          <a:p>
            <a:pPr algn="ctr"/>
            <a:r>
              <a:rPr lang="en-US" sz="1800" dirty="0">
                <a:latin typeface="Garamond" panose="02020404030301010803" pitchFamily="18" charset="0"/>
              </a:rPr>
              <a:t>Thermal imagery used in LERI evapotranspiration fraction computation</a:t>
            </a:r>
          </a:p>
        </p:txBody>
      </p:sp>
      <p:sp>
        <p:nvSpPr>
          <p:cNvPr id="47" name="TextBox 46">
            <a:extLst>
              <a:ext uri="{FF2B5EF4-FFF2-40B4-BE49-F238E27FC236}">
                <a16:creationId xmlns:a16="http://schemas.microsoft.com/office/drawing/2014/main" id="{1C9529B2-F3E4-9347-B50D-4C6C30F6379A}"/>
              </a:ext>
            </a:extLst>
          </p:cNvPr>
          <p:cNvSpPr txBox="1"/>
          <p:nvPr/>
        </p:nvSpPr>
        <p:spPr>
          <a:xfrm>
            <a:off x="946548" y="11545796"/>
            <a:ext cx="3172663"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Study Area</a:t>
            </a:r>
          </a:p>
        </p:txBody>
      </p:sp>
      <p:pic>
        <p:nvPicPr>
          <p:cNvPr id="83" name="Picture 82">
            <a:extLst>
              <a:ext uri="{FF2B5EF4-FFF2-40B4-BE49-F238E27FC236}">
                <a16:creationId xmlns:a16="http://schemas.microsoft.com/office/drawing/2014/main" id="{1B4F7322-A206-0D41-ACBB-4D4B98F406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1478" y="12329219"/>
            <a:ext cx="5954879" cy="4601497"/>
          </a:xfrm>
          <a:prstGeom prst="rect">
            <a:avLst/>
          </a:prstGeom>
        </p:spPr>
      </p:pic>
      <p:sp>
        <p:nvSpPr>
          <p:cNvPr id="84" name="Rectangle 83">
            <a:extLst>
              <a:ext uri="{FF2B5EF4-FFF2-40B4-BE49-F238E27FC236}">
                <a16:creationId xmlns:a16="http://schemas.microsoft.com/office/drawing/2014/main" id="{8CDAE194-9000-ED44-9E20-39A1FB03F59E}"/>
              </a:ext>
            </a:extLst>
          </p:cNvPr>
          <p:cNvSpPr/>
          <p:nvPr/>
        </p:nvSpPr>
        <p:spPr>
          <a:xfrm>
            <a:off x="1330627" y="15354919"/>
            <a:ext cx="2568546" cy="893936"/>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1B199E2-6AEF-2E4A-8F08-EFC9B4F0E02C}"/>
              </a:ext>
            </a:extLst>
          </p:cNvPr>
          <p:cNvGrpSpPr/>
          <p:nvPr/>
        </p:nvGrpSpPr>
        <p:grpSpPr>
          <a:xfrm>
            <a:off x="1551297" y="15456825"/>
            <a:ext cx="2299317" cy="664969"/>
            <a:chOff x="1038687" y="1923780"/>
            <a:chExt cx="2299317" cy="664969"/>
          </a:xfrm>
        </p:grpSpPr>
        <p:sp>
          <p:nvSpPr>
            <p:cNvPr id="86" name="Rectangle 85">
              <a:extLst>
                <a:ext uri="{FF2B5EF4-FFF2-40B4-BE49-F238E27FC236}">
                  <a16:creationId xmlns:a16="http://schemas.microsoft.com/office/drawing/2014/main" id="{6E64B606-201F-504B-92EB-99344F484CB8}"/>
                </a:ext>
              </a:extLst>
            </p:cNvPr>
            <p:cNvSpPr/>
            <p:nvPr/>
          </p:nvSpPr>
          <p:spPr>
            <a:xfrm>
              <a:off x="1038687" y="1997476"/>
              <a:ext cx="381740" cy="22194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6A26C133-D578-C14C-9CB2-119FF7FF4CDE}"/>
                </a:ext>
              </a:extLst>
            </p:cNvPr>
            <p:cNvSpPr txBox="1"/>
            <p:nvPr/>
          </p:nvSpPr>
          <p:spPr>
            <a:xfrm>
              <a:off x="1491448" y="1923780"/>
              <a:ext cx="1704513"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State Boundary</a:t>
              </a:r>
            </a:p>
          </p:txBody>
        </p:sp>
        <p:sp>
          <p:nvSpPr>
            <p:cNvPr id="88" name="Rectangle 87">
              <a:extLst>
                <a:ext uri="{FF2B5EF4-FFF2-40B4-BE49-F238E27FC236}">
                  <a16:creationId xmlns:a16="http://schemas.microsoft.com/office/drawing/2014/main" id="{CE3B484D-80EA-964F-B6E4-C233F4CD636C}"/>
                </a:ext>
              </a:extLst>
            </p:cNvPr>
            <p:cNvSpPr/>
            <p:nvPr/>
          </p:nvSpPr>
          <p:spPr>
            <a:xfrm>
              <a:off x="1038687" y="2304663"/>
              <a:ext cx="381740" cy="2219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9E03EE03-51AA-0947-8FC5-A08C2B2AD4F0}"/>
                </a:ext>
              </a:extLst>
            </p:cNvPr>
            <p:cNvSpPr txBox="1"/>
            <p:nvPr/>
          </p:nvSpPr>
          <p:spPr>
            <a:xfrm>
              <a:off x="1491447" y="2219417"/>
              <a:ext cx="1846557"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Ohio River Basin</a:t>
              </a:r>
            </a:p>
          </p:txBody>
        </p:sp>
      </p:grpSp>
      <p:sp>
        <p:nvSpPr>
          <p:cNvPr id="90" name="TextBox 89">
            <a:extLst>
              <a:ext uri="{FF2B5EF4-FFF2-40B4-BE49-F238E27FC236}">
                <a16:creationId xmlns:a16="http://schemas.microsoft.com/office/drawing/2014/main" id="{F22F2B84-D6A2-6F48-9760-036087B4E9B3}"/>
              </a:ext>
            </a:extLst>
          </p:cNvPr>
          <p:cNvSpPr txBox="1"/>
          <p:nvPr/>
        </p:nvSpPr>
        <p:spPr>
          <a:xfrm>
            <a:off x="1056928" y="16370459"/>
            <a:ext cx="224118"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0</a:t>
            </a:r>
            <a:endParaRPr lang="en-US" dirty="0">
              <a:solidFill>
                <a:schemeClr val="tx1">
                  <a:lumMod val="75000"/>
                  <a:lumOff val="25000"/>
                </a:schemeClr>
              </a:solidFill>
              <a:latin typeface="Garamond" panose="02020404030301010803" pitchFamily="18" charset="0"/>
            </a:endParaRPr>
          </a:p>
        </p:txBody>
      </p:sp>
      <p:sp>
        <p:nvSpPr>
          <p:cNvPr id="91" name="TextBox 90">
            <a:extLst>
              <a:ext uri="{FF2B5EF4-FFF2-40B4-BE49-F238E27FC236}">
                <a16:creationId xmlns:a16="http://schemas.microsoft.com/office/drawing/2014/main" id="{D0043914-8245-C845-B5EE-3437DB8B5AB8}"/>
              </a:ext>
            </a:extLst>
          </p:cNvPr>
          <p:cNvSpPr txBox="1"/>
          <p:nvPr/>
        </p:nvSpPr>
        <p:spPr>
          <a:xfrm>
            <a:off x="1465258" y="16369898"/>
            <a:ext cx="387276"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100</a:t>
            </a:r>
            <a:endParaRPr lang="en-US" dirty="0">
              <a:solidFill>
                <a:schemeClr val="tx1">
                  <a:lumMod val="75000"/>
                  <a:lumOff val="25000"/>
                </a:schemeClr>
              </a:solidFill>
              <a:latin typeface="Garamond" panose="02020404030301010803" pitchFamily="18" charset="0"/>
            </a:endParaRPr>
          </a:p>
        </p:txBody>
      </p:sp>
      <p:sp>
        <p:nvSpPr>
          <p:cNvPr id="92" name="TextBox 91">
            <a:extLst>
              <a:ext uri="{FF2B5EF4-FFF2-40B4-BE49-F238E27FC236}">
                <a16:creationId xmlns:a16="http://schemas.microsoft.com/office/drawing/2014/main" id="{349FDAE1-069E-6845-98EF-335E6F422CF4}"/>
              </a:ext>
            </a:extLst>
          </p:cNvPr>
          <p:cNvSpPr txBox="1"/>
          <p:nvPr/>
        </p:nvSpPr>
        <p:spPr>
          <a:xfrm>
            <a:off x="1930310" y="16371645"/>
            <a:ext cx="387276"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200</a:t>
            </a:r>
            <a:endParaRPr lang="en-US" dirty="0">
              <a:solidFill>
                <a:schemeClr val="tx1">
                  <a:lumMod val="75000"/>
                  <a:lumOff val="25000"/>
                </a:schemeClr>
              </a:solidFill>
              <a:latin typeface="Garamond" panose="02020404030301010803" pitchFamily="18" charset="0"/>
            </a:endParaRPr>
          </a:p>
        </p:txBody>
      </p:sp>
      <p:sp>
        <p:nvSpPr>
          <p:cNvPr id="93" name="TextBox 92">
            <a:extLst>
              <a:ext uri="{FF2B5EF4-FFF2-40B4-BE49-F238E27FC236}">
                <a16:creationId xmlns:a16="http://schemas.microsoft.com/office/drawing/2014/main" id="{D3198836-F42E-3544-9B16-E3CD41D1583E}"/>
              </a:ext>
            </a:extLst>
          </p:cNvPr>
          <p:cNvSpPr txBox="1"/>
          <p:nvPr/>
        </p:nvSpPr>
        <p:spPr>
          <a:xfrm>
            <a:off x="2845969" y="16371644"/>
            <a:ext cx="387276"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400</a:t>
            </a:r>
            <a:endParaRPr lang="en-US" dirty="0">
              <a:solidFill>
                <a:schemeClr val="tx1">
                  <a:lumMod val="75000"/>
                  <a:lumOff val="25000"/>
                </a:schemeClr>
              </a:solidFill>
              <a:latin typeface="Garamond" panose="02020404030301010803" pitchFamily="18" charset="0"/>
            </a:endParaRPr>
          </a:p>
        </p:txBody>
      </p:sp>
      <p:sp>
        <p:nvSpPr>
          <p:cNvPr id="94" name="TextBox 93">
            <a:extLst>
              <a:ext uri="{FF2B5EF4-FFF2-40B4-BE49-F238E27FC236}">
                <a16:creationId xmlns:a16="http://schemas.microsoft.com/office/drawing/2014/main" id="{A6DBFF99-2B97-374A-B1A3-EA2393B2C31B}"/>
              </a:ext>
            </a:extLst>
          </p:cNvPr>
          <p:cNvSpPr txBox="1"/>
          <p:nvPr/>
        </p:nvSpPr>
        <p:spPr>
          <a:xfrm>
            <a:off x="2143427" y="16706049"/>
            <a:ext cx="387276"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400</a:t>
            </a:r>
            <a:endParaRPr lang="en-US" dirty="0">
              <a:solidFill>
                <a:schemeClr val="tx1">
                  <a:lumMod val="75000"/>
                  <a:lumOff val="25000"/>
                </a:schemeClr>
              </a:solidFill>
              <a:latin typeface="Garamond" panose="02020404030301010803" pitchFamily="18" charset="0"/>
            </a:endParaRPr>
          </a:p>
        </p:txBody>
      </p:sp>
      <p:sp>
        <p:nvSpPr>
          <p:cNvPr id="95" name="TextBox 94">
            <a:extLst>
              <a:ext uri="{FF2B5EF4-FFF2-40B4-BE49-F238E27FC236}">
                <a16:creationId xmlns:a16="http://schemas.microsoft.com/office/drawing/2014/main" id="{23D4488C-FBE2-C14E-831D-002513CEC2A5}"/>
              </a:ext>
            </a:extLst>
          </p:cNvPr>
          <p:cNvSpPr txBox="1"/>
          <p:nvPr/>
        </p:nvSpPr>
        <p:spPr>
          <a:xfrm>
            <a:off x="1532086" y="16706049"/>
            <a:ext cx="387276"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200</a:t>
            </a:r>
            <a:endParaRPr lang="en-US" dirty="0">
              <a:solidFill>
                <a:schemeClr val="tx1">
                  <a:lumMod val="75000"/>
                  <a:lumOff val="25000"/>
                </a:schemeClr>
              </a:solidFill>
              <a:latin typeface="Garamond" panose="02020404030301010803" pitchFamily="18" charset="0"/>
            </a:endParaRPr>
          </a:p>
        </p:txBody>
      </p:sp>
      <p:sp>
        <p:nvSpPr>
          <p:cNvPr id="96" name="TextBox 95">
            <a:extLst>
              <a:ext uri="{FF2B5EF4-FFF2-40B4-BE49-F238E27FC236}">
                <a16:creationId xmlns:a16="http://schemas.microsoft.com/office/drawing/2014/main" id="{82B4C83A-A0FA-0042-B5D1-1C55F527135A}"/>
              </a:ext>
            </a:extLst>
          </p:cNvPr>
          <p:cNvSpPr txBox="1"/>
          <p:nvPr/>
        </p:nvSpPr>
        <p:spPr>
          <a:xfrm>
            <a:off x="1254965" y="16706631"/>
            <a:ext cx="387276"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100</a:t>
            </a:r>
            <a:endParaRPr lang="en-US" dirty="0">
              <a:solidFill>
                <a:schemeClr val="tx1">
                  <a:lumMod val="75000"/>
                  <a:lumOff val="25000"/>
                </a:schemeClr>
              </a:solidFill>
              <a:latin typeface="Garamond" panose="02020404030301010803" pitchFamily="18" charset="0"/>
            </a:endParaRPr>
          </a:p>
        </p:txBody>
      </p:sp>
      <p:sp>
        <p:nvSpPr>
          <p:cNvPr id="97" name="TextBox 96">
            <a:extLst>
              <a:ext uri="{FF2B5EF4-FFF2-40B4-BE49-F238E27FC236}">
                <a16:creationId xmlns:a16="http://schemas.microsoft.com/office/drawing/2014/main" id="{03C21CC8-A37B-B248-9779-27C7F3B6DE4D}"/>
              </a:ext>
            </a:extLst>
          </p:cNvPr>
          <p:cNvSpPr txBox="1"/>
          <p:nvPr/>
        </p:nvSpPr>
        <p:spPr>
          <a:xfrm>
            <a:off x="1051478" y="16707213"/>
            <a:ext cx="224118"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0</a:t>
            </a:r>
            <a:endParaRPr lang="en-US" dirty="0">
              <a:solidFill>
                <a:schemeClr val="tx1">
                  <a:lumMod val="75000"/>
                  <a:lumOff val="25000"/>
                </a:schemeClr>
              </a:solidFill>
              <a:latin typeface="Garamond" panose="02020404030301010803" pitchFamily="18" charset="0"/>
            </a:endParaRPr>
          </a:p>
        </p:txBody>
      </p:sp>
      <p:sp>
        <p:nvSpPr>
          <p:cNvPr id="98" name="TextBox 97">
            <a:extLst>
              <a:ext uri="{FF2B5EF4-FFF2-40B4-BE49-F238E27FC236}">
                <a16:creationId xmlns:a16="http://schemas.microsoft.com/office/drawing/2014/main" id="{47AAE87F-3ED8-294D-A5A8-02FB2F7E9F45}"/>
              </a:ext>
            </a:extLst>
          </p:cNvPr>
          <p:cNvSpPr txBox="1"/>
          <p:nvPr/>
        </p:nvSpPr>
        <p:spPr>
          <a:xfrm>
            <a:off x="3069235" y="16466675"/>
            <a:ext cx="499462"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Miles</a:t>
            </a:r>
            <a:endParaRPr lang="en-US" dirty="0">
              <a:solidFill>
                <a:schemeClr val="tx1">
                  <a:lumMod val="75000"/>
                  <a:lumOff val="25000"/>
                </a:schemeClr>
              </a:solidFill>
              <a:latin typeface="Garamond" panose="02020404030301010803" pitchFamily="18" charset="0"/>
            </a:endParaRPr>
          </a:p>
        </p:txBody>
      </p:sp>
      <p:sp>
        <p:nvSpPr>
          <p:cNvPr id="99" name="TextBox 98">
            <a:extLst>
              <a:ext uri="{FF2B5EF4-FFF2-40B4-BE49-F238E27FC236}">
                <a16:creationId xmlns:a16="http://schemas.microsoft.com/office/drawing/2014/main" id="{8869165E-C5CD-6E47-AB51-A8191F850F7F}"/>
              </a:ext>
            </a:extLst>
          </p:cNvPr>
          <p:cNvSpPr txBox="1"/>
          <p:nvPr/>
        </p:nvSpPr>
        <p:spPr>
          <a:xfrm>
            <a:off x="2419245" y="16669598"/>
            <a:ext cx="754750" cy="246221"/>
          </a:xfrm>
          <a:prstGeom prst="rect">
            <a:avLst/>
          </a:prstGeom>
          <a:noFill/>
        </p:spPr>
        <p:txBody>
          <a:bodyPr wrap="square" rtlCol="0">
            <a:spAutoFit/>
          </a:bodyPr>
          <a:lstStyle/>
          <a:p>
            <a:r>
              <a:rPr lang="en-US" sz="1000" dirty="0">
                <a:solidFill>
                  <a:schemeClr val="tx1">
                    <a:lumMod val="75000"/>
                    <a:lumOff val="25000"/>
                  </a:schemeClr>
                </a:solidFill>
                <a:latin typeface="Garamond" panose="02020404030301010803" pitchFamily="18" charset="0"/>
              </a:rPr>
              <a:t>Kilometers</a:t>
            </a:r>
            <a:endParaRPr lang="en-US" dirty="0">
              <a:solidFill>
                <a:schemeClr val="tx1">
                  <a:lumMod val="75000"/>
                  <a:lumOff val="25000"/>
                </a:schemeClr>
              </a:solidFill>
              <a:latin typeface="Garamond" panose="02020404030301010803" pitchFamily="18" charset="0"/>
            </a:endParaRPr>
          </a:p>
        </p:txBody>
      </p:sp>
      <p:pic>
        <p:nvPicPr>
          <p:cNvPr id="100" name="Picture 99">
            <a:extLst>
              <a:ext uri="{FF2B5EF4-FFF2-40B4-BE49-F238E27FC236}">
                <a16:creationId xmlns:a16="http://schemas.microsoft.com/office/drawing/2014/main" id="{97D228BC-1A07-5B46-B10D-D31D9D363FA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2059" l="9862" r="89941">
                        <a14:foregroundMark x1="21499" y1="92059" x2="23669" y2="90147"/>
                      </a14:backgroundRemoval>
                    </a14:imgEffect>
                  </a14:imgLayer>
                </a14:imgProps>
              </a:ext>
            </a:extLst>
          </a:blip>
          <a:stretch>
            <a:fillRect/>
          </a:stretch>
        </p:blipFill>
        <p:spPr>
          <a:xfrm>
            <a:off x="3757719" y="16191422"/>
            <a:ext cx="499595" cy="670069"/>
          </a:xfrm>
          <a:prstGeom prst="rect">
            <a:avLst/>
          </a:prstGeom>
        </p:spPr>
      </p:pic>
      <p:graphicFrame>
        <p:nvGraphicFramePr>
          <p:cNvPr id="101" name="Google Shape;222;p28">
            <a:extLst>
              <a:ext uri="{FF2B5EF4-FFF2-40B4-BE49-F238E27FC236}">
                <a16:creationId xmlns:a16="http://schemas.microsoft.com/office/drawing/2014/main" id="{79D0E6E9-DCEA-C744-BA45-69D4F139D984}"/>
              </a:ext>
            </a:extLst>
          </p:cNvPr>
          <p:cNvGraphicFramePr/>
          <p:nvPr>
            <p:extLst>
              <p:ext uri="{D42A27DB-BD31-4B8C-83A1-F6EECF244321}">
                <p14:modId xmlns:p14="http://schemas.microsoft.com/office/powerpoint/2010/main" val="4212586417"/>
              </p:ext>
            </p:extLst>
          </p:nvPr>
        </p:nvGraphicFramePr>
        <p:xfrm>
          <a:off x="14205525" y="5664601"/>
          <a:ext cx="10604314" cy="4396875"/>
        </p:xfrm>
        <a:graphic>
          <a:graphicData uri="http://schemas.openxmlformats.org/drawingml/2006/table">
            <a:tbl>
              <a:tblPr bandRow="1">
                <a:noFill/>
              </a:tblPr>
              <a:tblGrid>
                <a:gridCol w="1560207">
                  <a:extLst>
                    <a:ext uri="{9D8B030D-6E8A-4147-A177-3AD203B41FA5}">
                      <a16:colId xmlns:a16="http://schemas.microsoft.com/office/drawing/2014/main" val="20000"/>
                    </a:ext>
                  </a:extLst>
                </a:gridCol>
                <a:gridCol w="4381305">
                  <a:extLst>
                    <a:ext uri="{9D8B030D-6E8A-4147-A177-3AD203B41FA5}">
                      <a16:colId xmlns:a16="http://schemas.microsoft.com/office/drawing/2014/main" val="20001"/>
                    </a:ext>
                  </a:extLst>
                </a:gridCol>
                <a:gridCol w="3470243">
                  <a:extLst>
                    <a:ext uri="{9D8B030D-6E8A-4147-A177-3AD203B41FA5}">
                      <a16:colId xmlns:a16="http://schemas.microsoft.com/office/drawing/2014/main" val="20002"/>
                    </a:ext>
                  </a:extLst>
                </a:gridCol>
                <a:gridCol w="1192559">
                  <a:extLst>
                    <a:ext uri="{9D8B030D-6E8A-4147-A177-3AD203B41FA5}">
                      <a16:colId xmlns:a16="http://schemas.microsoft.com/office/drawing/2014/main" val="20004"/>
                    </a:ext>
                  </a:extLst>
                </a:gridCol>
              </a:tblGrid>
              <a:tr h="414544">
                <a:tc>
                  <a:txBody>
                    <a:bodyPr/>
                    <a:lstStyle/>
                    <a:p>
                      <a:pPr marL="0" marR="0" lvl="0" indent="0" algn="ctr" rtl="0">
                        <a:lnSpc>
                          <a:spcPct val="115000"/>
                        </a:lnSpc>
                        <a:spcBef>
                          <a:spcPts val="0"/>
                        </a:spcBef>
                        <a:spcAft>
                          <a:spcPts val="0"/>
                        </a:spcAft>
                        <a:buClr>
                          <a:srgbClr val="000000"/>
                        </a:buClr>
                        <a:buSzPts val="2400"/>
                        <a:buFont typeface="Arial"/>
                        <a:buNone/>
                      </a:pPr>
                      <a:r>
                        <a:rPr lang="en-US"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Index</a:t>
                      </a:r>
                      <a:endParaRPr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lnL w="12700" cmpd="sng">
                      <a:noFill/>
                      <a:prstDash val="solid"/>
                    </a:lnL>
                    <a:lnR w="12700" cap="flat" cmpd="sng" algn="ctr">
                      <a:solidFill>
                        <a:schemeClr val="tx2">
                          <a:lumMod val="90000"/>
                        </a:schemeClr>
                      </a:solidFill>
                      <a:prstDash val="solid"/>
                      <a:round/>
                      <a:headEnd type="none" w="med" len="med"/>
                      <a:tailEnd type="none" w="med" len="med"/>
                    </a:lnR>
                    <a:lnT w="12700" cmpd="sng">
                      <a:noFill/>
                      <a:prstDash val="soli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79CC4">
                        <a:alpha val="40000"/>
                      </a:srgbClr>
                    </a:solidFill>
                  </a:tcPr>
                </a:tc>
                <a:tc>
                  <a:txBody>
                    <a:bodyPr/>
                    <a:lstStyle/>
                    <a:p>
                      <a:pPr marL="0" marR="0" lvl="0" indent="0" algn="ctr" rtl="0">
                        <a:lnSpc>
                          <a:spcPct val="115000"/>
                        </a:lnSpc>
                        <a:spcBef>
                          <a:spcPts val="0"/>
                        </a:spcBef>
                        <a:spcAft>
                          <a:spcPts val="0"/>
                        </a:spcAft>
                        <a:buClr>
                          <a:srgbClr val="000000"/>
                        </a:buClr>
                        <a:buSzPts val="2400"/>
                        <a:buFont typeface="Arial"/>
                        <a:buNone/>
                      </a:pPr>
                      <a:r>
                        <a:rPr lang="en-US"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Physical Measurement</a:t>
                      </a:r>
                      <a:endParaRPr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mpd="sng">
                      <a:noFill/>
                      <a:prstDash val="soli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79CC4">
                        <a:alpha val="40000"/>
                      </a:srgbClr>
                    </a:solidFill>
                  </a:tcPr>
                </a:tc>
                <a:tc>
                  <a:txBody>
                    <a:bodyPr/>
                    <a:lstStyle/>
                    <a:p>
                      <a:pPr marL="0" marR="0" lvl="0" indent="0" algn="ctr" defTabSz="914400" rtl="0" eaLnBrk="1" fontAlgn="auto" latinLnBrk="0" hangingPunct="1">
                        <a:lnSpc>
                          <a:spcPct val="115000"/>
                        </a:lnSpc>
                        <a:spcBef>
                          <a:spcPts val="0"/>
                        </a:spcBef>
                        <a:spcAft>
                          <a:spcPts val="0"/>
                        </a:spcAft>
                        <a:buClr>
                          <a:srgbClr val="000000"/>
                        </a:buClr>
                        <a:buSzPts val="2400"/>
                        <a:buFont typeface="Arial"/>
                        <a:buNone/>
                        <a:tabLst/>
                        <a:defRPr/>
                      </a:pPr>
                      <a:r>
                        <a:rPr lang="en-US"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Output</a:t>
                      </a:r>
                    </a:p>
                  </a:txBody>
                  <a:tcPr marL="62275" marR="62275" marT="62275" marB="62275">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mpd="sng">
                      <a:noFill/>
                      <a:prstDash val="soli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79CC4">
                        <a:alpha val="40000"/>
                      </a:srgbClr>
                    </a:solidFill>
                  </a:tcPr>
                </a:tc>
                <a:tc>
                  <a:txBody>
                    <a:bodyPr/>
                    <a:lstStyle/>
                    <a:p>
                      <a:pPr marL="0" marR="0" lvl="0" indent="0" algn="ctr" rtl="0">
                        <a:lnSpc>
                          <a:spcPct val="115000"/>
                        </a:lnSpc>
                        <a:spcBef>
                          <a:spcPts val="0"/>
                        </a:spcBef>
                        <a:spcAft>
                          <a:spcPts val="0"/>
                        </a:spcAft>
                        <a:buClr>
                          <a:srgbClr val="000000"/>
                        </a:buClr>
                        <a:buSzPts val="2400"/>
                        <a:buFont typeface="Arial"/>
                        <a:buNone/>
                      </a:pPr>
                      <a:r>
                        <a:rPr lang="en-US"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Grid</a:t>
                      </a:r>
                      <a:endParaRPr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lnL w="12700" cap="flat" cmpd="sng" algn="ctr">
                      <a:solidFill>
                        <a:schemeClr val="tx2">
                          <a:lumMod val="90000"/>
                        </a:schemeClr>
                      </a:solidFill>
                      <a:prstDash val="solid"/>
                      <a:round/>
                      <a:headEnd type="none" w="med" len="med"/>
                      <a:tailEnd type="none" w="med" len="med"/>
                    </a:lnL>
                    <a:lnR w="12700" cmpd="sng">
                      <a:noFill/>
                      <a:prstDash val="solid"/>
                    </a:lnR>
                    <a:lnT w="12700" cmpd="sng">
                      <a:noFill/>
                      <a:prstDash val="soli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79CC4">
                        <a:alpha val="40000"/>
                      </a:srgbClr>
                    </a:solidFill>
                  </a:tcPr>
                </a:tc>
                <a:extLst>
                  <a:ext uri="{0D108BD9-81ED-4DB2-BD59-A6C34878D82A}">
                    <a16:rowId xmlns:a16="http://schemas.microsoft.com/office/drawing/2014/main" val="10000"/>
                  </a:ext>
                </a:extLst>
              </a:tr>
              <a:tr h="1047972">
                <a:tc>
                  <a:txBody>
                    <a:bodyPr/>
                    <a:lstStyle/>
                    <a:p>
                      <a:pPr marL="0" marR="0" lvl="0" indent="0" algn="ctr" rtl="0">
                        <a:lnSpc>
                          <a:spcPct val="115000"/>
                        </a:lnSpc>
                        <a:spcBef>
                          <a:spcPts val="0"/>
                        </a:spcBef>
                        <a:spcAft>
                          <a:spcPts val="0"/>
                        </a:spcAft>
                        <a:buClr>
                          <a:srgbClr val="000000"/>
                        </a:buClr>
                        <a:buSzPts val="2400"/>
                        <a:buFont typeface="Arial"/>
                        <a:buNone/>
                      </a:pPr>
                      <a:r>
                        <a:rPr lang="en-US" sz="24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LERI</a:t>
                      </a:r>
                      <a:endParaRPr sz="2400" u="none" strike="noStrike" cap="none" dirty="0">
                        <a:solidFill>
                          <a:schemeClr val="tx1">
                            <a:lumMod val="75000"/>
                            <a:lumOff val="25000"/>
                          </a:schemeClr>
                        </a:solidFill>
                        <a:latin typeface="Garamond" panose="02020404030301010803" pitchFamily="18" charset="0"/>
                      </a:endParaRPr>
                    </a:p>
                  </a:txBody>
                  <a:tcPr marL="62275" marR="62275" marT="62275" marB="62275" anchor="ctr">
                    <a:lnL w="12700" cmpd="sng">
                      <a:noFill/>
                      <a:prstDash val="soli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79CC4">
                        <a:alpha val="40000"/>
                      </a:srgb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Terra MODIS </a:t>
                      </a:r>
                    </a:p>
                    <a:p>
                      <a:pPr marL="0" marR="0" lvl="0" indent="0" algn="ctr" rtl="0">
                        <a:lnSpc>
                          <a:spcPct val="115000"/>
                        </a:lnSpc>
                        <a:spcBef>
                          <a:spcPts val="0"/>
                        </a:spcBef>
                        <a:spcAft>
                          <a:spcPts val="0"/>
                        </a:spcAft>
                        <a:buClr>
                          <a:srgbClr val="000000"/>
                        </a:buClr>
                        <a:buSzPts val="1600"/>
                        <a:buFont typeface="Arial"/>
                        <a:buNone/>
                      </a:pPr>
                      <a:r>
                        <a:rPr lang="en-US"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land</a:t>
                      </a: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 </a:t>
                      </a:r>
                      <a:r>
                        <a:rPr lang="en-US"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surface temperature </a:t>
                      </a:r>
                      <a:endParaRPr sz="20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actual evapotranspiration (</a:t>
                      </a:r>
                      <a:r>
                        <a:rPr lang="en-US" sz="2000" u="none" strike="noStrike" cap="none" dirty="0" err="1">
                          <a:solidFill>
                            <a:schemeClr val="tx1">
                              <a:lumMod val="75000"/>
                              <a:lumOff val="25000"/>
                            </a:schemeClr>
                          </a:solidFill>
                          <a:latin typeface="Garamond" panose="02020404030301010803" pitchFamily="18" charset="0"/>
                          <a:ea typeface="Century Gothic"/>
                          <a:cs typeface="Century Gothic"/>
                          <a:sym typeface="Century Gothic"/>
                        </a:rPr>
                        <a:t>ET</a:t>
                      </a:r>
                      <a:r>
                        <a:rPr lang="en-US" sz="2000" u="none" strike="noStrike" cap="none" baseline="-25000" dirty="0" err="1">
                          <a:solidFill>
                            <a:schemeClr val="tx1">
                              <a:lumMod val="75000"/>
                              <a:lumOff val="25000"/>
                            </a:schemeClr>
                          </a:solidFill>
                          <a:latin typeface="Garamond" panose="02020404030301010803" pitchFamily="18" charset="0"/>
                          <a:ea typeface="Century Gothic"/>
                          <a:cs typeface="Century Gothic"/>
                          <a:sym typeface="Century Gothic"/>
                        </a:rPr>
                        <a:t>a</a:t>
                      </a: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 anomaly</a:t>
                      </a:r>
                      <a:endParaRPr lang="en-US" sz="2000" u="none" strike="noStrike" cap="none" baseline="0" dirty="0">
                        <a:solidFill>
                          <a:schemeClr val="tx1">
                            <a:lumMod val="75000"/>
                            <a:lumOff val="25000"/>
                          </a:schemeClr>
                        </a:solidFill>
                        <a:latin typeface="Garamond" panose="02020404030301010803" pitchFamily="18" charset="0"/>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2000 – 2019</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1 km</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1048030">
                <a:tc>
                  <a:txBody>
                    <a:bodyPr/>
                    <a:lstStyle/>
                    <a:p>
                      <a:pPr marL="0" marR="0" lvl="0" indent="0" algn="ctr" rtl="0">
                        <a:lnSpc>
                          <a:spcPct val="115000"/>
                        </a:lnSpc>
                        <a:spcBef>
                          <a:spcPts val="0"/>
                        </a:spcBef>
                        <a:spcAft>
                          <a:spcPts val="0"/>
                        </a:spcAft>
                        <a:buClr>
                          <a:srgbClr val="000000"/>
                        </a:buClr>
                        <a:buSzPts val="2400"/>
                        <a:buFont typeface="Arial"/>
                        <a:buNone/>
                      </a:pPr>
                      <a:r>
                        <a:rPr lang="en-US" sz="24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EDDI</a:t>
                      </a:r>
                      <a:endParaRPr sz="24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mpd="sng">
                      <a:noFill/>
                      <a:prstDash val="soli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79CC4">
                        <a:alpha val="40000"/>
                      </a:srgb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effectLst/>
                          <a:latin typeface="Garamond" panose="02020404030301010803" pitchFamily="18" charset="0"/>
                          <a:ea typeface="Arial"/>
                          <a:cs typeface="Arial"/>
                          <a:sym typeface="Arial"/>
                        </a:rPr>
                        <a:t>NASA National Land Data Assimilation Systems (NLDAS-2)</a:t>
                      </a:r>
                      <a:r>
                        <a:rPr lang="en-US" sz="2000" dirty="0">
                          <a:solidFill>
                            <a:schemeClr val="tx1">
                              <a:lumMod val="75000"/>
                              <a:lumOff val="25000"/>
                            </a:schemeClr>
                          </a:solidFill>
                          <a:effectLst/>
                          <a:latin typeface="Garamond" panose="02020404030301010803" pitchFamily="18" charset="0"/>
                        </a:rPr>
                        <a:t> </a:t>
                      </a:r>
                      <a:r>
                        <a:rPr lang="en-US" sz="2000" b="1" i="0" u="none" strike="noStrike" cap="none" dirty="0">
                          <a:solidFill>
                            <a:schemeClr val="tx1">
                              <a:lumMod val="75000"/>
                              <a:lumOff val="25000"/>
                            </a:schemeClr>
                          </a:solidFill>
                          <a:effectLst/>
                          <a:latin typeface="Garamond" panose="02020404030301010803" pitchFamily="18" charset="0"/>
                          <a:ea typeface="Arial"/>
                          <a:cs typeface="Arial"/>
                          <a:sym typeface="Arial"/>
                        </a:rPr>
                        <a:t>temperature, humidity, wind speed, &amp; solar radiation</a:t>
                      </a:r>
                      <a:endParaRPr sz="2000" b="1" u="none" strike="noStrike" cap="none" dirty="0">
                        <a:solidFill>
                          <a:schemeClr val="tx1">
                            <a:lumMod val="75000"/>
                            <a:lumOff val="25000"/>
                          </a:schemeClr>
                        </a:solidFill>
                        <a:latin typeface="Garamond" panose="02020404030301010803" pitchFamily="18" charset="0"/>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evaporative demand (E</a:t>
                      </a:r>
                      <a:r>
                        <a:rPr lang="en-US" sz="2000" u="none" strike="noStrike" cap="none" baseline="-25000" dirty="0">
                          <a:solidFill>
                            <a:schemeClr val="tx1">
                              <a:lumMod val="75000"/>
                              <a:lumOff val="25000"/>
                            </a:schemeClr>
                          </a:solidFill>
                          <a:latin typeface="Garamond" panose="02020404030301010803" pitchFamily="18" charset="0"/>
                          <a:ea typeface="Century Gothic"/>
                          <a:cs typeface="Century Gothic"/>
                          <a:sym typeface="Century Gothic"/>
                        </a:rPr>
                        <a:t>0</a:t>
                      </a: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 anomaly</a:t>
                      </a:r>
                      <a:endParaRPr lang="en-US" sz="2000" u="none" strike="noStrike" cap="none" baseline="0" dirty="0">
                        <a:solidFill>
                          <a:schemeClr val="tx1">
                            <a:lumMod val="75000"/>
                            <a:lumOff val="25000"/>
                          </a:schemeClr>
                        </a:solidFill>
                        <a:latin typeface="Garamond" panose="02020404030301010803" pitchFamily="18" charset="0"/>
                        <a:ea typeface="Century Gothic"/>
                        <a:cs typeface="Century Gothic"/>
                        <a:sym typeface="Century Gothic"/>
                      </a:endParaRPr>
                    </a:p>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1980 – 2019</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12 km</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731287">
                <a:tc>
                  <a:txBody>
                    <a:bodyPr/>
                    <a:lstStyle/>
                    <a:p>
                      <a:pPr marL="0" marR="0" lvl="0" indent="0" algn="ctr" rtl="0">
                        <a:lnSpc>
                          <a:spcPct val="115000"/>
                        </a:lnSpc>
                        <a:spcBef>
                          <a:spcPts val="0"/>
                        </a:spcBef>
                        <a:spcAft>
                          <a:spcPts val="0"/>
                        </a:spcAft>
                        <a:buClr>
                          <a:srgbClr val="000000"/>
                        </a:buClr>
                        <a:buSzPts val="2400"/>
                        <a:buFont typeface="Arial"/>
                        <a:buNone/>
                      </a:pPr>
                      <a:r>
                        <a:rPr lang="en-US" sz="24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SPEI</a:t>
                      </a:r>
                      <a:endParaRPr sz="2400" b="1" i="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mpd="sng">
                      <a:noFill/>
                      <a:prstDash val="soli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379CC4">
                        <a:alpha val="40000"/>
                      </a:srgb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effectLst/>
                          <a:latin typeface="Garamond" panose="02020404030301010803" pitchFamily="18" charset="0"/>
                          <a:ea typeface="Arial"/>
                          <a:cs typeface="Arial"/>
                          <a:sym typeface="Arial"/>
                        </a:rPr>
                        <a:t>NOAA NCEI </a:t>
                      </a:r>
                      <a:r>
                        <a:rPr lang="en-US" sz="2000" b="0" i="0" u="none" strike="noStrike" cap="none" dirty="0" err="1">
                          <a:solidFill>
                            <a:schemeClr val="tx1">
                              <a:lumMod val="75000"/>
                              <a:lumOff val="25000"/>
                            </a:schemeClr>
                          </a:solidFill>
                          <a:effectLst/>
                          <a:latin typeface="Garamond" panose="02020404030301010803" pitchFamily="18" charset="0"/>
                          <a:ea typeface="Arial"/>
                          <a:cs typeface="Arial"/>
                          <a:sym typeface="Arial"/>
                        </a:rPr>
                        <a:t>nClimGrid</a:t>
                      </a:r>
                      <a:r>
                        <a:rPr lang="en-US" sz="2000" b="0" i="0" u="none" strike="noStrike" cap="none" dirty="0">
                          <a:solidFill>
                            <a:schemeClr val="tx1">
                              <a:lumMod val="75000"/>
                              <a:lumOff val="25000"/>
                            </a:schemeClr>
                          </a:solidFill>
                          <a:effectLst/>
                          <a:latin typeface="Garamond" panose="02020404030301010803" pitchFamily="18" charset="0"/>
                          <a:ea typeface="Arial"/>
                          <a:cs typeface="Arial"/>
                          <a:sym typeface="Arial"/>
                        </a:rPr>
                        <a:t> </a:t>
                      </a:r>
                    </a:p>
                    <a:p>
                      <a:pPr marL="0" marR="0" lvl="0" indent="0" algn="ctr" rtl="0">
                        <a:lnSpc>
                          <a:spcPct val="115000"/>
                        </a:lnSpc>
                        <a:spcBef>
                          <a:spcPts val="0"/>
                        </a:spcBef>
                        <a:spcAft>
                          <a:spcPts val="0"/>
                        </a:spcAft>
                        <a:buClr>
                          <a:srgbClr val="000000"/>
                        </a:buClr>
                        <a:buSzPts val="1600"/>
                        <a:buFont typeface="Arial"/>
                        <a:buNone/>
                      </a:pPr>
                      <a:r>
                        <a:rPr lang="en-US" sz="2000" b="1" i="0" u="none" strike="noStrike" cap="none" dirty="0">
                          <a:solidFill>
                            <a:schemeClr val="tx1">
                              <a:lumMod val="75000"/>
                              <a:lumOff val="25000"/>
                            </a:schemeClr>
                          </a:solidFill>
                          <a:effectLst/>
                          <a:latin typeface="Garamond" panose="02020404030301010803" pitchFamily="18" charset="0"/>
                          <a:ea typeface="Arial"/>
                          <a:cs typeface="Arial"/>
                          <a:sym typeface="Arial"/>
                        </a:rPr>
                        <a:t>precipitation &amp; temperature</a:t>
                      </a:r>
                      <a:endParaRPr sz="2000" u="none" strike="noStrike" cap="none" dirty="0">
                        <a:solidFill>
                          <a:schemeClr val="tx1">
                            <a:lumMod val="75000"/>
                            <a:lumOff val="25000"/>
                          </a:schemeClr>
                        </a:solidFill>
                        <a:latin typeface="Garamond" panose="02020404030301010803" pitchFamily="18" charset="0"/>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water balance standardized </a:t>
                      </a:r>
                    </a:p>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1895 – 2019 </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5 km</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731287">
                <a:tc>
                  <a:txBody>
                    <a:bodyPr/>
                    <a:lstStyle/>
                    <a:p>
                      <a:pPr marL="0" marR="0" lvl="0" indent="0" algn="ctr" rtl="0">
                        <a:lnSpc>
                          <a:spcPct val="115000"/>
                        </a:lnSpc>
                        <a:spcBef>
                          <a:spcPts val="0"/>
                        </a:spcBef>
                        <a:spcAft>
                          <a:spcPts val="0"/>
                        </a:spcAft>
                        <a:buClr>
                          <a:srgbClr val="000000"/>
                        </a:buClr>
                        <a:buSzPts val="2400"/>
                        <a:buFont typeface="Arial"/>
                        <a:buNone/>
                      </a:pPr>
                      <a:r>
                        <a:rPr lang="en-US" sz="24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SPI</a:t>
                      </a:r>
                      <a:endParaRPr sz="2400" b="1"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mpd="sng">
                      <a:noFill/>
                      <a:prstDash val="soli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379CC4">
                        <a:alpha val="40000"/>
                      </a:srgb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b="0" i="0" u="none" strike="noStrike" cap="none" dirty="0">
                          <a:solidFill>
                            <a:schemeClr val="tx1">
                              <a:lumMod val="75000"/>
                              <a:lumOff val="25000"/>
                            </a:schemeClr>
                          </a:solidFill>
                          <a:effectLst/>
                          <a:latin typeface="Garamond" panose="02020404030301010803" pitchFamily="18" charset="0"/>
                          <a:ea typeface="Arial"/>
                          <a:cs typeface="Arial"/>
                          <a:sym typeface="Arial"/>
                        </a:rPr>
                        <a:t>NOAA NCEI </a:t>
                      </a:r>
                      <a:r>
                        <a:rPr lang="en-US" sz="2000" b="0" i="0" u="none" strike="noStrike" cap="none" dirty="0" err="1">
                          <a:solidFill>
                            <a:schemeClr val="tx1">
                              <a:lumMod val="75000"/>
                              <a:lumOff val="25000"/>
                            </a:schemeClr>
                          </a:solidFill>
                          <a:effectLst/>
                          <a:latin typeface="Garamond" panose="02020404030301010803" pitchFamily="18" charset="0"/>
                          <a:ea typeface="Arial"/>
                          <a:cs typeface="Arial"/>
                          <a:sym typeface="Arial"/>
                        </a:rPr>
                        <a:t>nClimGrid</a:t>
                      </a:r>
                      <a:r>
                        <a:rPr lang="en-US" sz="2000" b="0" i="0" u="none" strike="noStrike" cap="none" dirty="0">
                          <a:solidFill>
                            <a:schemeClr val="tx1">
                              <a:lumMod val="75000"/>
                              <a:lumOff val="25000"/>
                            </a:schemeClr>
                          </a:solidFill>
                          <a:effectLst/>
                          <a:latin typeface="Garamond" panose="02020404030301010803" pitchFamily="18" charset="0"/>
                          <a:ea typeface="Arial"/>
                          <a:cs typeface="Arial"/>
                          <a:sym typeface="Arial"/>
                        </a:rPr>
                        <a:t> </a:t>
                      </a:r>
                    </a:p>
                    <a:p>
                      <a:pPr marL="0" marR="0" lvl="0" indent="0" algn="ctr" rtl="0">
                        <a:lnSpc>
                          <a:spcPct val="115000"/>
                        </a:lnSpc>
                        <a:spcBef>
                          <a:spcPts val="0"/>
                        </a:spcBef>
                        <a:spcAft>
                          <a:spcPts val="0"/>
                        </a:spcAft>
                        <a:buClr>
                          <a:srgbClr val="000000"/>
                        </a:buClr>
                        <a:buSzPts val="1600"/>
                        <a:buFont typeface="Arial"/>
                        <a:buNone/>
                      </a:pPr>
                      <a:r>
                        <a:rPr lang="en-US" sz="2000" b="1" i="0" u="none" strike="noStrike" cap="none" dirty="0">
                          <a:solidFill>
                            <a:schemeClr val="tx1">
                              <a:lumMod val="75000"/>
                              <a:lumOff val="25000"/>
                            </a:schemeClr>
                          </a:solidFill>
                          <a:effectLst/>
                          <a:latin typeface="Garamond" panose="02020404030301010803" pitchFamily="18" charset="0"/>
                          <a:ea typeface="Arial"/>
                          <a:cs typeface="Arial"/>
                          <a:sym typeface="Arial"/>
                        </a:rPr>
                        <a:t>precipitation</a:t>
                      </a:r>
                      <a:r>
                        <a:rPr lang="en-US" sz="2000" b="0" i="0" u="none" strike="noStrike" cap="none" dirty="0">
                          <a:solidFill>
                            <a:schemeClr val="tx1">
                              <a:lumMod val="75000"/>
                              <a:lumOff val="25000"/>
                            </a:schemeClr>
                          </a:solidFill>
                          <a:effectLst/>
                          <a:latin typeface="Garamond" panose="02020404030301010803" pitchFamily="18" charset="0"/>
                          <a:ea typeface="Arial"/>
                          <a:cs typeface="Arial"/>
                          <a:sym typeface="Arial"/>
                        </a:rPr>
                        <a:t> </a:t>
                      </a: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precipitation standardized </a:t>
                      </a:r>
                    </a:p>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1895 – 2019</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solidFill>
                        <a:schemeClr val="tx2">
                          <a:lumMod val="90000"/>
                        </a:schemeClr>
                      </a:solid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rtl="0">
                        <a:lnSpc>
                          <a:spcPct val="115000"/>
                        </a:lnSpc>
                        <a:spcBef>
                          <a:spcPts val="0"/>
                        </a:spcBef>
                        <a:spcAft>
                          <a:spcPts val="0"/>
                        </a:spcAft>
                        <a:buClr>
                          <a:srgbClr val="000000"/>
                        </a:buClr>
                        <a:buSzPts val="1600"/>
                        <a:buFont typeface="Arial"/>
                        <a:buNone/>
                      </a:pPr>
                      <a:r>
                        <a:rPr lang="en-US"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rPr>
                        <a:t>5 km</a:t>
                      </a:r>
                      <a:endParaRPr sz="2000" u="none" strike="noStrike" cap="none" dirty="0">
                        <a:solidFill>
                          <a:schemeClr val="tx1">
                            <a:lumMod val="75000"/>
                            <a:lumOff val="25000"/>
                          </a:schemeClr>
                        </a:solidFill>
                        <a:latin typeface="Garamond" panose="02020404030301010803" pitchFamily="18" charset="0"/>
                        <a:ea typeface="Century Gothic"/>
                        <a:cs typeface="Century Gothic"/>
                        <a:sym typeface="Century Gothic"/>
                      </a:endParaRPr>
                    </a:p>
                  </a:txBody>
                  <a:tcPr marL="62275" marR="62275" marT="62275" marB="62275" anchor="ctr">
                    <a:lnL w="12700" cap="flat" cmpd="sng" algn="ctr">
                      <a:solidFill>
                        <a:schemeClr val="tx2">
                          <a:lumMod val="9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bl>
          </a:graphicData>
        </a:graphic>
      </p:graphicFrame>
      <p:sp>
        <p:nvSpPr>
          <p:cNvPr id="106" name="TextBox 105">
            <a:extLst>
              <a:ext uri="{FF2B5EF4-FFF2-40B4-BE49-F238E27FC236}">
                <a16:creationId xmlns:a16="http://schemas.microsoft.com/office/drawing/2014/main" id="{664CC23D-AF54-454F-B144-35F27C4FADB6}"/>
              </a:ext>
            </a:extLst>
          </p:cNvPr>
          <p:cNvSpPr txBox="1"/>
          <p:nvPr/>
        </p:nvSpPr>
        <p:spPr>
          <a:xfrm>
            <a:off x="2403886" y="12324187"/>
            <a:ext cx="3572166" cy="400110"/>
          </a:xfrm>
          <a:prstGeom prst="rect">
            <a:avLst/>
          </a:prstGeom>
          <a:solidFill>
            <a:schemeClr val="bg1">
              <a:lumMod val="95000"/>
            </a:schemeClr>
          </a:solidFill>
        </p:spPr>
        <p:txBody>
          <a:bodyPr wrap="square" rtlCol="0">
            <a:spAutoFit/>
          </a:bodyPr>
          <a:lstStyle/>
          <a:p>
            <a:r>
              <a:rPr lang="en-US" sz="2000" b="1" dirty="0">
                <a:solidFill>
                  <a:schemeClr val="tx1">
                    <a:lumMod val="75000"/>
                    <a:lumOff val="25000"/>
                  </a:schemeClr>
                </a:solidFill>
                <a:latin typeface="Garamond" panose="02020404030301010803" pitchFamily="18" charset="0"/>
              </a:rPr>
              <a:t>OHIO RIVER BASIN (ORB)</a:t>
            </a:r>
          </a:p>
        </p:txBody>
      </p:sp>
      <p:sp>
        <p:nvSpPr>
          <p:cNvPr id="24" name="TextBox 23">
            <a:extLst>
              <a:ext uri="{FF2B5EF4-FFF2-40B4-BE49-F238E27FC236}">
                <a16:creationId xmlns:a16="http://schemas.microsoft.com/office/drawing/2014/main" id="{06CD4B4D-98D9-3848-8BD7-0EAEC2B01243}"/>
              </a:ext>
            </a:extLst>
          </p:cNvPr>
          <p:cNvSpPr txBox="1"/>
          <p:nvPr/>
        </p:nvSpPr>
        <p:spPr>
          <a:xfrm>
            <a:off x="14412190" y="5217612"/>
            <a:ext cx="5695405" cy="461665"/>
          </a:xfrm>
          <a:prstGeom prst="rect">
            <a:avLst/>
          </a:prstGeom>
          <a:noFill/>
        </p:spPr>
        <p:txBody>
          <a:bodyPr wrap="none" rtlCol="0">
            <a:spAutoFit/>
          </a:bodyPr>
          <a:lstStyle/>
          <a:p>
            <a:r>
              <a:rPr lang="en-US" sz="2400" b="1" dirty="0">
                <a:solidFill>
                  <a:schemeClr val="tx1">
                    <a:lumMod val="75000"/>
                    <a:lumOff val="25000"/>
                  </a:schemeClr>
                </a:solidFill>
                <a:latin typeface="Garamond" panose="02020404030301010803" pitchFamily="18" charset="0"/>
              </a:rPr>
              <a:t>1. Drought Indicator Comparison Analysis</a:t>
            </a:r>
          </a:p>
        </p:txBody>
      </p:sp>
      <p:sp>
        <p:nvSpPr>
          <p:cNvPr id="107" name="TextBox 106">
            <a:extLst>
              <a:ext uri="{FF2B5EF4-FFF2-40B4-BE49-F238E27FC236}">
                <a16:creationId xmlns:a16="http://schemas.microsoft.com/office/drawing/2014/main" id="{1C34F170-CB9C-294C-B899-AD865F0DE61A}"/>
              </a:ext>
            </a:extLst>
          </p:cNvPr>
          <p:cNvSpPr txBox="1"/>
          <p:nvPr/>
        </p:nvSpPr>
        <p:spPr>
          <a:xfrm>
            <a:off x="14221300" y="15403265"/>
            <a:ext cx="3747821" cy="738664"/>
          </a:xfrm>
          <a:prstGeom prst="rect">
            <a:avLst/>
          </a:prstGeom>
          <a:noFill/>
        </p:spPr>
        <p:txBody>
          <a:bodyPr wrap="none" rtlCol="0">
            <a:spAutoFit/>
          </a:bodyPr>
          <a:lstStyle/>
          <a:p>
            <a:r>
              <a:rPr lang="en-US" sz="2400" b="1" dirty="0">
                <a:solidFill>
                  <a:schemeClr val="tx1">
                    <a:lumMod val="75000"/>
                    <a:lumOff val="25000"/>
                  </a:schemeClr>
                </a:solidFill>
                <a:latin typeface="Garamond" panose="02020404030301010803" pitchFamily="18" charset="0"/>
              </a:rPr>
              <a:t>2. Soil Moisture Analysis</a:t>
            </a:r>
          </a:p>
          <a:p>
            <a:r>
              <a:rPr lang="en-US" dirty="0">
                <a:solidFill>
                  <a:schemeClr val="tx1">
                    <a:lumMod val="75000"/>
                    <a:lumOff val="25000"/>
                  </a:schemeClr>
                </a:solidFill>
                <a:latin typeface="Garamond" panose="02020404030301010803" pitchFamily="18" charset="0"/>
              </a:rPr>
              <a:t>	Study period: July – October, 2019</a:t>
            </a:r>
          </a:p>
        </p:txBody>
      </p:sp>
      <p:sp>
        <p:nvSpPr>
          <p:cNvPr id="108" name="Pentagon 107">
            <a:extLst>
              <a:ext uri="{FF2B5EF4-FFF2-40B4-BE49-F238E27FC236}">
                <a16:creationId xmlns:a16="http://schemas.microsoft.com/office/drawing/2014/main" id="{289E99BC-7CD0-6B46-BD4B-265E8A3D7881}"/>
              </a:ext>
            </a:extLst>
          </p:cNvPr>
          <p:cNvSpPr/>
          <p:nvPr/>
        </p:nvSpPr>
        <p:spPr>
          <a:xfrm>
            <a:off x="14205525" y="16190674"/>
            <a:ext cx="3382456" cy="2428427"/>
          </a:xfrm>
          <a:prstGeom prst="homePlate">
            <a:avLst>
              <a:gd name="adj" fmla="val 20786"/>
            </a:avLst>
          </a:prstGeom>
          <a:solidFill>
            <a:srgbClr val="42ACC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Chevron 108">
            <a:extLst>
              <a:ext uri="{FF2B5EF4-FFF2-40B4-BE49-F238E27FC236}">
                <a16:creationId xmlns:a16="http://schemas.microsoft.com/office/drawing/2014/main" id="{31ADA365-90DB-DE4A-84A6-14570698327C}"/>
              </a:ext>
            </a:extLst>
          </p:cNvPr>
          <p:cNvSpPr/>
          <p:nvPr/>
        </p:nvSpPr>
        <p:spPr>
          <a:xfrm>
            <a:off x="17208643" y="16190581"/>
            <a:ext cx="4503890" cy="2428520"/>
          </a:xfrm>
          <a:prstGeom prst="chevron">
            <a:avLst>
              <a:gd name="adj" fmla="val 20939"/>
            </a:avLst>
          </a:prstGeom>
          <a:solidFill>
            <a:srgbClr val="42ACC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3B1D3369-EB66-B34E-B132-BFBFAA72C38A}"/>
              </a:ext>
            </a:extLst>
          </p:cNvPr>
          <p:cNvSpPr txBox="1"/>
          <p:nvPr/>
        </p:nvSpPr>
        <p:spPr>
          <a:xfrm>
            <a:off x="14786312" y="16277266"/>
            <a:ext cx="1779654" cy="369332"/>
          </a:xfrm>
          <a:prstGeom prst="rect">
            <a:avLst/>
          </a:prstGeom>
          <a:noFill/>
        </p:spPr>
        <p:txBody>
          <a:bodyPr wrap="none" rtlCol="0">
            <a:spAutoFit/>
          </a:bodyPr>
          <a:lstStyle/>
          <a:p>
            <a:r>
              <a:rPr lang="en-US" b="1" dirty="0">
                <a:solidFill>
                  <a:schemeClr val="tx1">
                    <a:lumMod val="75000"/>
                    <a:lumOff val="25000"/>
                  </a:schemeClr>
                </a:solidFill>
                <a:latin typeface="Garamond" panose="02020404030301010803" pitchFamily="18" charset="0"/>
              </a:rPr>
              <a:t>ACQUISITION</a:t>
            </a:r>
          </a:p>
        </p:txBody>
      </p:sp>
      <p:sp>
        <p:nvSpPr>
          <p:cNvPr id="26" name="TextBox 25">
            <a:extLst>
              <a:ext uri="{FF2B5EF4-FFF2-40B4-BE49-F238E27FC236}">
                <a16:creationId xmlns:a16="http://schemas.microsoft.com/office/drawing/2014/main" id="{F6134BA4-D857-6C4E-AE0E-3FB74F1CBB1F}"/>
              </a:ext>
            </a:extLst>
          </p:cNvPr>
          <p:cNvSpPr txBox="1"/>
          <p:nvPr/>
        </p:nvSpPr>
        <p:spPr>
          <a:xfrm>
            <a:off x="18586879" y="16275951"/>
            <a:ext cx="1675843" cy="369332"/>
          </a:xfrm>
          <a:prstGeom prst="rect">
            <a:avLst/>
          </a:prstGeom>
          <a:noFill/>
        </p:spPr>
        <p:txBody>
          <a:bodyPr wrap="none" rtlCol="0">
            <a:spAutoFit/>
          </a:bodyPr>
          <a:lstStyle/>
          <a:p>
            <a:r>
              <a:rPr lang="en-US" b="1" dirty="0">
                <a:solidFill>
                  <a:schemeClr val="tx1">
                    <a:lumMod val="75000"/>
                    <a:lumOff val="25000"/>
                  </a:schemeClr>
                </a:solidFill>
                <a:latin typeface="Garamond" panose="02020404030301010803" pitchFamily="18" charset="0"/>
              </a:rPr>
              <a:t>PROCESSING</a:t>
            </a:r>
          </a:p>
        </p:txBody>
      </p:sp>
      <p:sp>
        <p:nvSpPr>
          <p:cNvPr id="27" name="TextBox 26">
            <a:extLst>
              <a:ext uri="{FF2B5EF4-FFF2-40B4-BE49-F238E27FC236}">
                <a16:creationId xmlns:a16="http://schemas.microsoft.com/office/drawing/2014/main" id="{61FFD747-1428-2F46-BC44-0AD3C98D07A1}"/>
              </a:ext>
            </a:extLst>
          </p:cNvPr>
          <p:cNvSpPr txBox="1"/>
          <p:nvPr/>
        </p:nvSpPr>
        <p:spPr>
          <a:xfrm>
            <a:off x="14311192" y="16672992"/>
            <a:ext cx="3064633" cy="646331"/>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 Convert KCC </a:t>
            </a:r>
            <a:r>
              <a:rPr lang="en-US" dirty="0" err="1">
                <a:solidFill>
                  <a:schemeClr val="tx1">
                    <a:lumMod val="75000"/>
                    <a:lumOff val="25000"/>
                  </a:schemeClr>
                </a:solidFill>
                <a:latin typeface="Garamond" panose="02020404030301010803" pitchFamily="18" charset="0"/>
              </a:rPr>
              <a:t>Mesonet</a:t>
            </a:r>
            <a:r>
              <a:rPr lang="en-US" dirty="0">
                <a:solidFill>
                  <a:schemeClr val="tx1">
                    <a:lumMod val="75000"/>
                    <a:lumOff val="25000"/>
                  </a:schemeClr>
                </a:solidFill>
                <a:latin typeface="Garamond" panose="02020404030301010803" pitchFamily="18" charset="0"/>
              </a:rPr>
              <a:t> station data to spatial data frame </a:t>
            </a:r>
          </a:p>
        </p:txBody>
      </p:sp>
      <p:sp>
        <p:nvSpPr>
          <p:cNvPr id="110" name="TextBox 109">
            <a:extLst>
              <a:ext uri="{FF2B5EF4-FFF2-40B4-BE49-F238E27FC236}">
                <a16:creationId xmlns:a16="http://schemas.microsoft.com/office/drawing/2014/main" id="{0DBF7D32-25B0-C14F-B7E4-D84EFEEDA3B3}"/>
              </a:ext>
            </a:extLst>
          </p:cNvPr>
          <p:cNvSpPr txBox="1"/>
          <p:nvPr/>
        </p:nvSpPr>
        <p:spPr>
          <a:xfrm>
            <a:off x="14340682" y="17556186"/>
            <a:ext cx="3064633" cy="646331"/>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II. Extract SMAP raster data for </a:t>
            </a:r>
          </a:p>
          <a:p>
            <a:r>
              <a:rPr lang="en-US" dirty="0" err="1">
                <a:solidFill>
                  <a:schemeClr val="tx1">
                    <a:lumMod val="75000"/>
                    <a:lumOff val="25000"/>
                  </a:schemeClr>
                </a:solidFill>
                <a:latin typeface="Garamond" panose="02020404030301010803" pitchFamily="18" charset="0"/>
              </a:rPr>
              <a:t>Mesonet</a:t>
            </a:r>
            <a:r>
              <a:rPr lang="en-US" dirty="0">
                <a:solidFill>
                  <a:schemeClr val="tx1">
                    <a:lumMod val="75000"/>
                    <a:lumOff val="25000"/>
                  </a:schemeClr>
                </a:solidFill>
                <a:latin typeface="Garamond" panose="02020404030301010803" pitchFamily="18" charset="0"/>
              </a:rPr>
              <a:t> station points</a:t>
            </a:r>
          </a:p>
        </p:txBody>
      </p:sp>
      <p:sp>
        <p:nvSpPr>
          <p:cNvPr id="28" name="TextBox 27">
            <a:extLst>
              <a:ext uri="{FF2B5EF4-FFF2-40B4-BE49-F238E27FC236}">
                <a16:creationId xmlns:a16="http://schemas.microsoft.com/office/drawing/2014/main" id="{9BED1649-2FD5-D846-82E1-B431558B00A1}"/>
              </a:ext>
            </a:extLst>
          </p:cNvPr>
          <p:cNvSpPr txBox="1"/>
          <p:nvPr/>
        </p:nvSpPr>
        <p:spPr>
          <a:xfrm>
            <a:off x="17799525" y="16669568"/>
            <a:ext cx="4052583" cy="646331"/>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III. Compute median SMAP (5 cm) &amp; </a:t>
            </a:r>
            <a:r>
              <a:rPr lang="en-US" dirty="0" err="1">
                <a:solidFill>
                  <a:schemeClr val="tx1">
                    <a:lumMod val="75000"/>
                    <a:lumOff val="25000"/>
                  </a:schemeClr>
                </a:solidFill>
                <a:latin typeface="Garamond" panose="02020404030301010803" pitchFamily="18" charset="0"/>
              </a:rPr>
              <a:t>Mesonet</a:t>
            </a:r>
            <a:r>
              <a:rPr lang="en-US" dirty="0">
                <a:solidFill>
                  <a:schemeClr val="tx1">
                    <a:lumMod val="75000"/>
                    <a:lumOff val="25000"/>
                  </a:schemeClr>
                </a:solidFill>
                <a:latin typeface="Garamond" panose="02020404030301010803" pitchFamily="18" charset="0"/>
              </a:rPr>
              <a:t> (2-, 4-, &amp; 8-inch) </a:t>
            </a:r>
          </a:p>
        </p:txBody>
      </p:sp>
      <p:sp>
        <p:nvSpPr>
          <p:cNvPr id="111" name="TextBox 110">
            <a:extLst>
              <a:ext uri="{FF2B5EF4-FFF2-40B4-BE49-F238E27FC236}">
                <a16:creationId xmlns:a16="http://schemas.microsoft.com/office/drawing/2014/main" id="{4C43D010-D680-7548-9A29-3056DD150985}"/>
              </a:ext>
            </a:extLst>
          </p:cNvPr>
          <p:cNvSpPr txBox="1"/>
          <p:nvPr/>
        </p:nvSpPr>
        <p:spPr>
          <a:xfrm>
            <a:off x="18275867" y="17409648"/>
            <a:ext cx="2431676" cy="646331"/>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Compute 3-day &amp; 7-day rolling mean</a:t>
            </a:r>
          </a:p>
        </p:txBody>
      </p:sp>
      <p:sp>
        <p:nvSpPr>
          <p:cNvPr id="112" name="TextBox 111">
            <a:extLst>
              <a:ext uri="{FF2B5EF4-FFF2-40B4-BE49-F238E27FC236}">
                <a16:creationId xmlns:a16="http://schemas.microsoft.com/office/drawing/2014/main" id="{A8225375-F59E-ED44-90ED-20AF878B73C6}"/>
              </a:ext>
            </a:extLst>
          </p:cNvPr>
          <p:cNvSpPr txBox="1"/>
          <p:nvPr/>
        </p:nvSpPr>
        <p:spPr>
          <a:xfrm>
            <a:off x="18280242" y="18136044"/>
            <a:ext cx="2152982" cy="368074"/>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Compute RMSE daily</a:t>
            </a:r>
          </a:p>
        </p:txBody>
      </p:sp>
      <p:sp>
        <p:nvSpPr>
          <p:cNvPr id="29" name="Bent Arrow 28">
            <a:extLst>
              <a:ext uri="{FF2B5EF4-FFF2-40B4-BE49-F238E27FC236}">
                <a16:creationId xmlns:a16="http://schemas.microsoft.com/office/drawing/2014/main" id="{CC7765D0-4905-5142-90F9-EA0AF671944C}"/>
              </a:ext>
            </a:extLst>
          </p:cNvPr>
          <p:cNvSpPr/>
          <p:nvPr/>
        </p:nvSpPr>
        <p:spPr>
          <a:xfrm flipV="1">
            <a:off x="17996801" y="17307209"/>
            <a:ext cx="249586" cy="486356"/>
          </a:xfrm>
          <a:prstGeom prst="bentArrow">
            <a:avLst>
              <a:gd name="adj1" fmla="val 19885"/>
              <a:gd name="adj2" fmla="val 28897"/>
              <a:gd name="adj3" fmla="val 41457"/>
              <a:gd name="adj4" fmla="val 2186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3" name="Bent Arrow 112">
            <a:extLst>
              <a:ext uri="{FF2B5EF4-FFF2-40B4-BE49-F238E27FC236}">
                <a16:creationId xmlns:a16="http://schemas.microsoft.com/office/drawing/2014/main" id="{4C2493C6-8D21-0043-A2D1-AB62F283BEBF}"/>
              </a:ext>
            </a:extLst>
          </p:cNvPr>
          <p:cNvSpPr/>
          <p:nvPr/>
        </p:nvSpPr>
        <p:spPr>
          <a:xfrm flipV="1">
            <a:off x="17992039" y="17624574"/>
            <a:ext cx="249586" cy="772480"/>
          </a:xfrm>
          <a:prstGeom prst="bentArrow">
            <a:avLst>
              <a:gd name="adj1" fmla="val 19885"/>
              <a:gd name="adj2" fmla="val 28897"/>
              <a:gd name="adj3" fmla="val 41457"/>
              <a:gd name="adj4" fmla="val 2186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1" name="TextBox 120">
            <a:extLst>
              <a:ext uri="{FF2B5EF4-FFF2-40B4-BE49-F238E27FC236}">
                <a16:creationId xmlns:a16="http://schemas.microsoft.com/office/drawing/2014/main" id="{2F8BC6F9-CA6C-F344-A3A0-0FB092556705}"/>
              </a:ext>
            </a:extLst>
          </p:cNvPr>
          <p:cNvSpPr txBox="1"/>
          <p:nvPr/>
        </p:nvSpPr>
        <p:spPr>
          <a:xfrm>
            <a:off x="22760720" y="16279960"/>
            <a:ext cx="1299779" cy="369332"/>
          </a:xfrm>
          <a:prstGeom prst="rect">
            <a:avLst/>
          </a:prstGeom>
          <a:noFill/>
        </p:spPr>
        <p:txBody>
          <a:bodyPr wrap="none" rtlCol="0">
            <a:spAutoFit/>
          </a:bodyPr>
          <a:lstStyle/>
          <a:p>
            <a:r>
              <a:rPr lang="en-US" b="1" dirty="0">
                <a:solidFill>
                  <a:schemeClr val="tx1">
                    <a:lumMod val="75000"/>
                    <a:lumOff val="25000"/>
                  </a:schemeClr>
                </a:solidFill>
                <a:latin typeface="Garamond" panose="02020404030301010803" pitchFamily="18" charset="0"/>
              </a:rPr>
              <a:t>ANALYSIS</a:t>
            </a:r>
          </a:p>
        </p:txBody>
      </p:sp>
      <p:sp>
        <p:nvSpPr>
          <p:cNvPr id="122" name="TextBox 121">
            <a:extLst>
              <a:ext uri="{FF2B5EF4-FFF2-40B4-BE49-F238E27FC236}">
                <a16:creationId xmlns:a16="http://schemas.microsoft.com/office/drawing/2014/main" id="{90508093-FDBA-7445-9BEE-E5D32C5D420C}"/>
              </a:ext>
            </a:extLst>
          </p:cNvPr>
          <p:cNvSpPr txBox="1"/>
          <p:nvPr/>
        </p:nvSpPr>
        <p:spPr>
          <a:xfrm>
            <a:off x="21951851" y="17630938"/>
            <a:ext cx="2656423" cy="646331"/>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V. Soil texture comparison to RMSE</a:t>
            </a:r>
          </a:p>
        </p:txBody>
      </p:sp>
      <p:sp>
        <p:nvSpPr>
          <p:cNvPr id="127" name="TextBox 126">
            <a:extLst>
              <a:ext uri="{FF2B5EF4-FFF2-40B4-BE49-F238E27FC236}">
                <a16:creationId xmlns:a16="http://schemas.microsoft.com/office/drawing/2014/main" id="{45FB3894-E578-8B4D-B2FD-04D72E196273}"/>
              </a:ext>
            </a:extLst>
          </p:cNvPr>
          <p:cNvSpPr txBox="1"/>
          <p:nvPr/>
        </p:nvSpPr>
        <p:spPr>
          <a:xfrm>
            <a:off x="21905385" y="16684726"/>
            <a:ext cx="2702890" cy="923330"/>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IV. Visualize and assess time series by station &amp; physiographic region</a:t>
            </a:r>
          </a:p>
        </p:txBody>
      </p:sp>
      <p:sp>
        <p:nvSpPr>
          <p:cNvPr id="149" name="AutoShape 3">
            <a:extLst>
              <a:ext uri="{FF2B5EF4-FFF2-40B4-BE49-F238E27FC236}">
                <a16:creationId xmlns:a16="http://schemas.microsoft.com/office/drawing/2014/main" id="{502DCBD0-99DE-4E49-B8EC-42FA87430BC5}"/>
              </a:ext>
            </a:extLst>
          </p:cNvPr>
          <p:cNvSpPr>
            <a:spLocks noChangeAspect="1" noChangeArrowheads="1" noTextEdit="1"/>
          </p:cNvSpPr>
          <p:nvPr/>
        </p:nvSpPr>
        <p:spPr bwMode="auto">
          <a:xfrm>
            <a:off x="20145437" y="24490889"/>
            <a:ext cx="5102708" cy="293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Century Gothic" panose="020B0502020202020204" pitchFamily="34" charset="0"/>
            </a:endParaRPr>
          </a:p>
        </p:txBody>
      </p:sp>
      <p:sp>
        <p:nvSpPr>
          <p:cNvPr id="324" name="Text Placeholder 16">
            <a:extLst>
              <a:ext uri="{FF2B5EF4-FFF2-40B4-BE49-F238E27FC236}">
                <a16:creationId xmlns:a16="http://schemas.microsoft.com/office/drawing/2014/main" id="{52B89351-601A-AC4D-874A-F9E1E8587E0B}"/>
              </a:ext>
            </a:extLst>
          </p:cNvPr>
          <p:cNvSpPr txBox="1">
            <a:spLocks/>
          </p:cNvSpPr>
          <p:nvPr/>
        </p:nvSpPr>
        <p:spPr>
          <a:xfrm>
            <a:off x="5272985" y="32082148"/>
            <a:ext cx="3458879" cy="219582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Jordan Basham</a:t>
            </a:r>
          </a:p>
          <a:p>
            <a:pPr algn="ctr">
              <a:lnSpc>
                <a:spcPct val="100000"/>
              </a:lnSpc>
              <a:spcBef>
                <a:spcPts val="0"/>
              </a:spcBef>
              <a:spcAft>
                <a:spcPts val="600"/>
              </a:spcAft>
            </a:pPr>
            <a:r>
              <a:rPr lang="en-US" sz="2000" i="1" dirty="0">
                <a:solidFill>
                  <a:schemeClr val="tx1">
                    <a:lumMod val="75000"/>
                    <a:lumOff val="25000"/>
                  </a:schemeClr>
                </a:solidFill>
                <a:latin typeface="Garamond" panose="02020404030301010803" pitchFamily="18" charset="0"/>
              </a:rPr>
              <a:t>Western Kentucky University PBS</a:t>
            </a:r>
            <a:endParaRPr lang="en-US" sz="2000" b="1" dirty="0">
              <a:solidFill>
                <a:schemeClr val="tx1">
                  <a:lumMod val="75000"/>
                  <a:lumOff val="25000"/>
                </a:schemeClr>
              </a:solidFill>
              <a:latin typeface="Garamond" panose="02020404030301010803" pitchFamily="18" charset="0"/>
            </a:endParaRPr>
          </a:p>
          <a:p>
            <a:pPr algn="ct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Rocky </a:t>
            </a:r>
            <a:r>
              <a:rPr lang="en-US" sz="2000" b="1" dirty="0" err="1">
                <a:solidFill>
                  <a:schemeClr val="tx1">
                    <a:lumMod val="75000"/>
                    <a:lumOff val="25000"/>
                  </a:schemeClr>
                </a:solidFill>
                <a:latin typeface="Garamond" panose="02020404030301010803" pitchFamily="18" charset="0"/>
              </a:rPr>
              <a:t>Bilotta</a:t>
            </a:r>
            <a:endParaRPr lang="en-US" sz="2000" b="1" dirty="0">
              <a:solidFill>
                <a:schemeClr val="tx1">
                  <a:lumMod val="75000"/>
                  <a:lumOff val="25000"/>
                </a:schemeClr>
              </a:solidFill>
              <a:latin typeface="Garamond" panose="02020404030301010803" pitchFamily="18" charset="0"/>
            </a:endParaRPr>
          </a:p>
          <a:p>
            <a:pPr algn="ctr">
              <a:lnSpc>
                <a:spcPct val="100000"/>
              </a:lnSpc>
              <a:spcBef>
                <a:spcPts val="0"/>
              </a:spcBef>
              <a:spcAft>
                <a:spcPts val="600"/>
              </a:spcAft>
            </a:pPr>
            <a:r>
              <a:rPr lang="en-US" sz="2000" i="1" dirty="0">
                <a:solidFill>
                  <a:schemeClr val="tx1">
                    <a:lumMod val="75000"/>
                    <a:lumOff val="25000"/>
                  </a:schemeClr>
                </a:solidFill>
                <a:latin typeface="Garamond" panose="02020404030301010803" pitchFamily="18" charset="0"/>
              </a:rPr>
              <a:t>NOAA NCEI, Center for Weather and Climate</a:t>
            </a:r>
          </a:p>
          <a:p>
            <a:pPr algn="ctr">
              <a:lnSpc>
                <a:spcPct val="100000"/>
              </a:lnSpc>
              <a:spcBef>
                <a:spcPts val="0"/>
              </a:spcBef>
              <a:spcAft>
                <a:spcPts val="600"/>
              </a:spcAft>
            </a:pPr>
            <a:endParaRPr lang="en-US" sz="2000" b="1" dirty="0">
              <a:solidFill>
                <a:schemeClr val="tx1">
                  <a:lumMod val="75000"/>
                  <a:lumOff val="25000"/>
                </a:schemeClr>
              </a:solidFill>
              <a:latin typeface="Garamond" panose="02020404030301010803" pitchFamily="18" charset="0"/>
            </a:endParaRPr>
          </a:p>
        </p:txBody>
      </p:sp>
      <p:sp>
        <p:nvSpPr>
          <p:cNvPr id="325" name="Text Placeholder 16">
            <a:extLst>
              <a:ext uri="{FF2B5EF4-FFF2-40B4-BE49-F238E27FC236}">
                <a16:creationId xmlns:a16="http://schemas.microsoft.com/office/drawing/2014/main" id="{CFBCA561-1478-CE4D-8E70-CBEFB34A7322}"/>
              </a:ext>
            </a:extLst>
          </p:cNvPr>
          <p:cNvSpPr txBox="1">
            <a:spLocks/>
          </p:cNvSpPr>
          <p:nvPr/>
        </p:nvSpPr>
        <p:spPr>
          <a:xfrm>
            <a:off x="20668694" y="19614571"/>
            <a:ext cx="4075407" cy="336752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42ACCE"/>
              </a:buClr>
            </a:pPr>
            <a:r>
              <a:rPr lang="en-US" sz="2800" dirty="0">
                <a:solidFill>
                  <a:schemeClr val="tx1">
                    <a:lumMod val="75000"/>
                    <a:lumOff val="25000"/>
                  </a:schemeClr>
                </a:solidFill>
                <a:latin typeface="Garamond" panose="02020404030301010803" pitchFamily="18" charset="0"/>
              </a:rPr>
              <a:t>Kentucky Climate </a:t>
            </a:r>
            <a:r>
              <a:rPr lang="en-US" sz="2800" dirty="0" smtClean="0">
                <a:solidFill>
                  <a:schemeClr val="tx1">
                    <a:lumMod val="75000"/>
                    <a:lumOff val="25000"/>
                  </a:schemeClr>
                </a:solidFill>
                <a:latin typeface="Garamond" panose="02020404030301010803" pitchFamily="18" charset="0"/>
              </a:rPr>
              <a:t>Center</a:t>
            </a:r>
            <a:endParaRPr lang="en-US" sz="2800" dirty="0">
              <a:solidFill>
                <a:schemeClr val="tx1">
                  <a:lumMod val="75000"/>
                  <a:lumOff val="25000"/>
                </a:schemeClr>
              </a:solidFill>
              <a:latin typeface="Garamond" panose="02020404030301010803" pitchFamily="18" charset="0"/>
            </a:endParaRPr>
          </a:p>
          <a:p>
            <a:pPr marL="0" indent="0">
              <a:lnSpc>
                <a:spcPct val="100000"/>
              </a:lnSpc>
              <a:spcBef>
                <a:spcPts val="0"/>
              </a:spcBef>
              <a:spcAft>
                <a:spcPts val="600"/>
              </a:spcAft>
              <a:buClr>
                <a:srgbClr val="42ACCE"/>
              </a:buClr>
              <a:buNone/>
            </a:pPr>
            <a:endParaRPr lang="en-US" sz="28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42ACCE"/>
              </a:buClr>
            </a:pPr>
            <a:r>
              <a:rPr lang="en-US" sz="2800" dirty="0">
                <a:solidFill>
                  <a:schemeClr val="tx1">
                    <a:lumMod val="75000"/>
                    <a:lumOff val="25000"/>
                  </a:schemeClr>
                </a:solidFill>
                <a:latin typeface="Garamond" panose="02020404030301010803" pitchFamily="18" charset="0"/>
              </a:rPr>
              <a:t>NOAA National Weather </a:t>
            </a:r>
            <a:r>
              <a:rPr lang="en-US" sz="2800" dirty="0" smtClean="0">
                <a:solidFill>
                  <a:schemeClr val="tx1">
                    <a:lumMod val="75000"/>
                    <a:lumOff val="25000"/>
                  </a:schemeClr>
                </a:solidFill>
                <a:latin typeface="Garamond" panose="02020404030301010803" pitchFamily="18" charset="0"/>
              </a:rPr>
              <a:t>Service,     </a:t>
            </a:r>
            <a:r>
              <a:rPr lang="en-US" sz="2800" dirty="0">
                <a:solidFill>
                  <a:schemeClr val="tx1">
                    <a:lumMod val="75000"/>
                    <a:lumOff val="25000"/>
                  </a:schemeClr>
                </a:solidFill>
                <a:latin typeface="Garamond" panose="02020404030301010803" pitchFamily="18" charset="0"/>
              </a:rPr>
              <a:t>Ohio River Forecast Center</a:t>
            </a:r>
          </a:p>
        </p:txBody>
      </p:sp>
      <p:sp>
        <p:nvSpPr>
          <p:cNvPr id="352" name="TextBox 351">
            <a:extLst>
              <a:ext uri="{FF2B5EF4-FFF2-40B4-BE49-F238E27FC236}">
                <a16:creationId xmlns:a16="http://schemas.microsoft.com/office/drawing/2014/main" id="{37F76238-5605-9045-90EB-FE0E98186E7E}"/>
              </a:ext>
            </a:extLst>
          </p:cNvPr>
          <p:cNvSpPr txBox="1"/>
          <p:nvPr/>
        </p:nvSpPr>
        <p:spPr>
          <a:xfrm>
            <a:off x="824143" y="17279982"/>
            <a:ext cx="2012089"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Results</a:t>
            </a:r>
          </a:p>
        </p:txBody>
      </p:sp>
      <p:grpSp>
        <p:nvGrpSpPr>
          <p:cNvPr id="11" name="Group 10">
            <a:extLst>
              <a:ext uri="{FF2B5EF4-FFF2-40B4-BE49-F238E27FC236}">
                <a16:creationId xmlns:a16="http://schemas.microsoft.com/office/drawing/2014/main" id="{64E21CDD-BC6A-9841-956A-AB9CD4A24A8B}"/>
              </a:ext>
            </a:extLst>
          </p:cNvPr>
          <p:cNvGrpSpPr/>
          <p:nvPr/>
        </p:nvGrpSpPr>
        <p:grpSpPr>
          <a:xfrm>
            <a:off x="849263" y="26882317"/>
            <a:ext cx="5206772" cy="3836619"/>
            <a:chOff x="873443" y="26512048"/>
            <a:chExt cx="5206772" cy="3836619"/>
          </a:xfrm>
        </p:grpSpPr>
        <p:pic>
          <p:nvPicPr>
            <p:cNvPr id="327" name="Picture 326" descr="A close up of a map&#10;&#10;Description automatically generated">
              <a:extLst>
                <a:ext uri="{FF2B5EF4-FFF2-40B4-BE49-F238E27FC236}">
                  <a16:creationId xmlns:a16="http://schemas.microsoft.com/office/drawing/2014/main" id="{2A79F9BC-A2EB-3849-9CF4-486C1E85CB7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4819"/>
            <a:stretch/>
          </p:blipFill>
          <p:spPr>
            <a:xfrm>
              <a:off x="873443" y="26519108"/>
              <a:ext cx="5206772" cy="3829559"/>
            </a:xfrm>
            <a:prstGeom prst="rect">
              <a:avLst/>
            </a:prstGeom>
          </p:spPr>
        </p:pic>
        <p:sp>
          <p:nvSpPr>
            <p:cNvPr id="335" name="TextBox 334">
              <a:extLst>
                <a:ext uri="{FF2B5EF4-FFF2-40B4-BE49-F238E27FC236}">
                  <a16:creationId xmlns:a16="http://schemas.microsoft.com/office/drawing/2014/main" id="{FAAFF020-2BCE-9C45-B800-CBE8530C6E17}"/>
                </a:ext>
              </a:extLst>
            </p:cNvPr>
            <p:cNvSpPr txBox="1"/>
            <p:nvPr/>
          </p:nvSpPr>
          <p:spPr>
            <a:xfrm>
              <a:off x="887269" y="29713338"/>
              <a:ext cx="245764" cy="246221"/>
            </a:xfrm>
            <a:prstGeom prst="rect">
              <a:avLst/>
            </a:prstGeom>
            <a:noFill/>
          </p:spPr>
          <p:txBody>
            <a:bodyPr wrap="square" rtlCol="0">
              <a:spAutoFit/>
            </a:bodyPr>
            <a:lstStyle/>
            <a:p>
              <a:r>
                <a:rPr lang="en-US" sz="1000" dirty="0">
                  <a:latin typeface="Garamond" panose="02020404030301010803" pitchFamily="18" charset="0"/>
                </a:rPr>
                <a:t>0</a:t>
              </a:r>
            </a:p>
          </p:txBody>
        </p:sp>
        <p:sp>
          <p:nvSpPr>
            <p:cNvPr id="336" name="TextBox 335">
              <a:extLst>
                <a:ext uri="{FF2B5EF4-FFF2-40B4-BE49-F238E27FC236}">
                  <a16:creationId xmlns:a16="http://schemas.microsoft.com/office/drawing/2014/main" id="{523F9FE9-8FB8-9546-9857-9B2F18DF48BF}"/>
                </a:ext>
              </a:extLst>
            </p:cNvPr>
            <p:cNvSpPr txBox="1"/>
            <p:nvPr/>
          </p:nvSpPr>
          <p:spPr>
            <a:xfrm>
              <a:off x="2638961" y="29708497"/>
              <a:ext cx="431605" cy="246221"/>
            </a:xfrm>
            <a:prstGeom prst="rect">
              <a:avLst/>
            </a:prstGeom>
            <a:noFill/>
          </p:spPr>
          <p:txBody>
            <a:bodyPr wrap="square" rtlCol="0">
              <a:spAutoFit/>
            </a:bodyPr>
            <a:lstStyle/>
            <a:p>
              <a:r>
                <a:rPr lang="en-US" sz="1000" dirty="0">
                  <a:latin typeface="Garamond" panose="02020404030301010803" pitchFamily="18" charset="0"/>
                </a:rPr>
                <a:t>200</a:t>
              </a:r>
            </a:p>
          </p:txBody>
        </p:sp>
        <p:sp>
          <p:nvSpPr>
            <p:cNvPr id="337" name="TextBox 336">
              <a:extLst>
                <a:ext uri="{FF2B5EF4-FFF2-40B4-BE49-F238E27FC236}">
                  <a16:creationId xmlns:a16="http://schemas.microsoft.com/office/drawing/2014/main" id="{9313CAA9-8D4E-C048-A51A-C3F4A54AAA40}"/>
                </a:ext>
              </a:extLst>
            </p:cNvPr>
            <p:cNvSpPr txBox="1"/>
            <p:nvPr/>
          </p:nvSpPr>
          <p:spPr>
            <a:xfrm>
              <a:off x="1715894" y="29715692"/>
              <a:ext cx="431605" cy="246221"/>
            </a:xfrm>
            <a:prstGeom prst="rect">
              <a:avLst/>
            </a:prstGeom>
            <a:noFill/>
          </p:spPr>
          <p:txBody>
            <a:bodyPr wrap="square" rtlCol="0">
              <a:spAutoFit/>
            </a:bodyPr>
            <a:lstStyle/>
            <a:p>
              <a:r>
                <a:rPr lang="en-US" sz="1000" dirty="0">
                  <a:latin typeface="Garamond" panose="02020404030301010803" pitchFamily="18" charset="0"/>
                </a:rPr>
                <a:t>100</a:t>
              </a:r>
            </a:p>
          </p:txBody>
        </p:sp>
        <p:sp>
          <p:nvSpPr>
            <p:cNvPr id="338" name="TextBox 337">
              <a:extLst>
                <a:ext uri="{FF2B5EF4-FFF2-40B4-BE49-F238E27FC236}">
                  <a16:creationId xmlns:a16="http://schemas.microsoft.com/office/drawing/2014/main" id="{4570B87C-50D4-4C4E-B161-6294EC2098E3}"/>
                </a:ext>
              </a:extLst>
            </p:cNvPr>
            <p:cNvSpPr txBox="1"/>
            <p:nvPr/>
          </p:nvSpPr>
          <p:spPr>
            <a:xfrm>
              <a:off x="1305695" y="29713337"/>
              <a:ext cx="340284" cy="246221"/>
            </a:xfrm>
            <a:prstGeom prst="rect">
              <a:avLst/>
            </a:prstGeom>
            <a:noFill/>
          </p:spPr>
          <p:txBody>
            <a:bodyPr wrap="square" rtlCol="0">
              <a:spAutoFit/>
            </a:bodyPr>
            <a:lstStyle/>
            <a:p>
              <a:r>
                <a:rPr lang="en-US" sz="1000" dirty="0">
                  <a:latin typeface="Garamond" panose="02020404030301010803" pitchFamily="18" charset="0"/>
                </a:rPr>
                <a:t>50</a:t>
              </a:r>
            </a:p>
          </p:txBody>
        </p:sp>
        <p:sp>
          <p:nvSpPr>
            <p:cNvPr id="339" name="TextBox 338">
              <a:extLst>
                <a:ext uri="{FF2B5EF4-FFF2-40B4-BE49-F238E27FC236}">
                  <a16:creationId xmlns:a16="http://schemas.microsoft.com/office/drawing/2014/main" id="{1268AE9F-14FD-FE48-9218-21E315CB15A4}"/>
                </a:ext>
              </a:extLst>
            </p:cNvPr>
            <p:cNvSpPr txBox="1"/>
            <p:nvPr/>
          </p:nvSpPr>
          <p:spPr>
            <a:xfrm>
              <a:off x="881914" y="30067248"/>
              <a:ext cx="245764" cy="246221"/>
            </a:xfrm>
            <a:prstGeom prst="rect">
              <a:avLst/>
            </a:prstGeom>
            <a:noFill/>
          </p:spPr>
          <p:txBody>
            <a:bodyPr wrap="square" rtlCol="0">
              <a:spAutoFit/>
            </a:bodyPr>
            <a:lstStyle/>
            <a:p>
              <a:r>
                <a:rPr lang="en-US" sz="1000" dirty="0">
                  <a:latin typeface="Garamond" panose="02020404030301010803" pitchFamily="18" charset="0"/>
                </a:rPr>
                <a:t>0</a:t>
              </a:r>
            </a:p>
          </p:txBody>
        </p:sp>
        <p:sp>
          <p:nvSpPr>
            <p:cNvPr id="340" name="TextBox 339">
              <a:extLst>
                <a:ext uri="{FF2B5EF4-FFF2-40B4-BE49-F238E27FC236}">
                  <a16:creationId xmlns:a16="http://schemas.microsoft.com/office/drawing/2014/main" id="{221B84DF-5FD2-EF46-A341-1512D76CB1AB}"/>
                </a:ext>
              </a:extLst>
            </p:cNvPr>
            <p:cNvSpPr txBox="1"/>
            <p:nvPr/>
          </p:nvSpPr>
          <p:spPr>
            <a:xfrm>
              <a:off x="1112560" y="30056312"/>
              <a:ext cx="340284" cy="246221"/>
            </a:xfrm>
            <a:prstGeom prst="rect">
              <a:avLst/>
            </a:prstGeom>
            <a:noFill/>
          </p:spPr>
          <p:txBody>
            <a:bodyPr wrap="square" rtlCol="0">
              <a:spAutoFit/>
            </a:bodyPr>
            <a:lstStyle/>
            <a:p>
              <a:r>
                <a:rPr lang="en-US" sz="1000" dirty="0">
                  <a:latin typeface="Garamond" panose="02020404030301010803" pitchFamily="18" charset="0"/>
                </a:rPr>
                <a:t>50</a:t>
              </a:r>
            </a:p>
          </p:txBody>
        </p:sp>
        <p:sp>
          <p:nvSpPr>
            <p:cNvPr id="341" name="TextBox 340">
              <a:extLst>
                <a:ext uri="{FF2B5EF4-FFF2-40B4-BE49-F238E27FC236}">
                  <a16:creationId xmlns:a16="http://schemas.microsoft.com/office/drawing/2014/main" id="{0069D0C5-1E4E-AE49-9873-EA6105CE223B}"/>
                </a:ext>
              </a:extLst>
            </p:cNvPr>
            <p:cNvSpPr txBox="1"/>
            <p:nvPr/>
          </p:nvSpPr>
          <p:spPr>
            <a:xfrm>
              <a:off x="1374648" y="30061780"/>
              <a:ext cx="431605" cy="246221"/>
            </a:xfrm>
            <a:prstGeom prst="rect">
              <a:avLst/>
            </a:prstGeom>
            <a:noFill/>
          </p:spPr>
          <p:txBody>
            <a:bodyPr wrap="square" rtlCol="0">
              <a:spAutoFit/>
            </a:bodyPr>
            <a:lstStyle/>
            <a:p>
              <a:r>
                <a:rPr lang="en-US" sz="1000" dirty="0">
                  <a:latin typeface="Garamond" panose="02020404030301010803" pitchFamily="18" charset="0"/>
                </a:rPr>
                <a:t>100</a:t>
              </a:r>
            </a:p>
          </p:txBody>
        </p:sp>
        <p:sp>
          <p:nvSpPr>
            <p:cNvPr id="342" name="TextBox 341">
              <a:extLst>
                <a:ext uri="{FF2B5EF4-FFF2-40B4-BE49-F238E27FC236}">
                  <a16:creationId xmlns:a16="http://schemas.microsoft.com/office/drawing/2014/main" id="{E94D84ED-1E3D-E44D-A0AA-16CE23979E60}"/>
                </a:ext>
              </a:extLst>
            </p:cNvPr>
            <p:cNvSpPr txBox="1"/>
            <p:nvPr/>
          </p:nvSpPr>
          <p:spPr>
            <a:xfrm>
              <a:off x="1958349" y="30066463"/>
              <a:ext cx="431605" cy="246221"/>
            </a:xfrm>
            <a:prstGeom prst="rect">
              <a:avLst/>
            </a:prstGeom>
            <a:noFill/>
          </p:spPr>
          <p:txBody>
            <a:bodyPr wrap="square" rtlCol="0">
              <a:spAutoFit/>
            </a:bodyPr>
            <a:lstStyle/>
            <a:p>
              <a:r>
                <a:rPr lang="en-US" sz="1000" dirty="0">
                  <a:latin typeface="Garamond" panose="02020404030301010803" pitchFamily="18" charset="0"/>
                </a:rPr>
                <a:t>200</a:t>
              </a:r>
            </a:p>
          </p:txBody>
        </p:sp>
        <p:sp>
          <p:nvSpPr>
            <p:cNvPr id="343" name="TextBox 342">
              <a:extLst>
                <a:ext uri="{FF2B5EF4-FFF2-40B4-BE49-F238E27FC236}">
                  <a16:creationId xmlns:a16="http://schemas.microsoft.com/office/drawing/2014/main" id="{4AACF8ED-9F46-E14F-9DE7-020309D662E9}"/>
                </a:ext>
              </a:extLst>
            </p:cNvPr>
            <p:cNvSpPr txBox="1"/>
            <p:nvPr/>
          </p:nvSpPr>
          <p:spPr>
            <a:xfrm>
              <a:off x="2256995" y="30057686"/>
              <a:ext cx="839667" cy="246221"/>
            </a:xfrm>
            <a:prstGeom prst="rect">
              <a:avLst/>
            </a:prstGeom>
            <a:noFill/>
          </p:spPr>
          <p:txBody>
            <a:bodyPr wrap="square" rtlCol="0">
              <a:spAutoFit/>
            </a:bodyPr>
            <a:lstStyle/>
            <a:p>
              <a:r>
                <a:rPr lang="en-US" sz="1000" dirty="0">
                  <a:latin typeface="Garamond" panose="02020404030301010803" pitchFamily="18" charset="0"/>
                </a:rPr>
                <a:t>Kilometers</a:t>
              </a:r>
            </a:p>
          </p:txBody>
        </p:sp>
        <p:sp>
          <p:nvSpPr>
            <p:cNvPr id="344" name="TextBox 343">
              <a:extLst>
                <a:ext uri="{FF2B5EF4-FFF2-40B4-BE49-F238E27FC236}">
                  <a16:creationId xmlns:a16="http://schemas.microsoft.com/office/drawing/2014/main" id="{359F09D0-F527-A74E-B68C-CA02A1017F68}"/>
                </a:ext>
              </a:extLst>
            </p:cNvPr>
            <p:cNvSpPr txBox="1"/>
            <p:nvPr/>
          </p:nvSpPr>
          <p:spPr>
            <a:xfrm>
              <a:off x="2902694" y="29715692"/>
              <a:ext cx="604359" cy="246221"/>
            </a:xfrm>
            <a:prstGeom prst="rect">
              <a:avLst/>
            </a:prstGeom>
            <a:noFill/>
          </p:spPr>
          <p:txBody>
            <a:bodyPr wrap="square" rtlCol="0">
              <a:spAutoFit/>
            </a:bodyPr>
            <a:lstStyle/>
            <a:p>
              <a:r>
                <a:rPr lang="en-US" sz="1000" dirty="0">
                  <a:latin typeface="Garamond" panose="02020404030301010803" pitchFamily="18" charset="0"/>
                </a:rPr>
                <a:t>Miles</a:t>
              </a:r>
            </a:p>
          </p:txBody>
        </p:sp>
        <p:sp>
          <p:nvSpPr>
            <p:cNvPr id="387" name="TextBox 386">
              <a:extLst>
                <a:ext uri="{FF2B5EF4-FFF2-40B4-BE49-F238E27FC236}">
                  <a16:creationId xmlns:a16="http://schemas.microsoft.com/office/drawing/2014/main" id="{909D9097-84A1-0E46-ADF9-4F90FB72E46C}"/>
                </a:ext>
              </a:extLst>
            </p:cNvPr>
            <p:cNvSpPr txBox="1"/>
            <p:nvPr/>
          </p:nvSpPr>
          <p:spPr>
            <a:xfrm>
              <a:off x="2052984" y="26512048"/>
              <a:ext cx="3030184" cy="707886"/>
            </a:xfrm>
            <a:prstGeom prst="rect">
              <a:avLst/>
            </a:prstGeom>
            <a:solidFill>
              <a:schemeClr val="bg1">
                <a:lumMod val="95000"/>
              </a:schemeClr>
            </a:solidFill>
          </p:spPr>
          <p:txBody>
            <a:bodyPr wrap="square" rtlCol="0">
              <a:spAutoFit/>
            </a:bodyPr>
            <a:lstStyle/>
            <a:p>
              <a:pPr algn="ctr"/>
              <a:r>
                <a:rPr lang="en-US" sz="2000" b="1" dirty="0">
                  <a:solidFill>
                    <a:schemeClr val="tx1">
                      <a:lumMod val="75000"/>
                      <a:lumOff val="25000"/>
                    </a:schemeClr>
                  </a:solidFill>
                  <a:latin typeface="Garamond" panose="02020404030301010803" pitchFamily="18" charset="0"/>
                </a:rPr>
                <a:t>KENTUCKY MESONET</a:t>
              </a:r>
            </a:p>
            <a:p>
              <a:pPr algn="ctr"/>
              <a:r>
                <a:rPr lang="en-US" sz="2000" b="1" dirty="0">
                  <a:solidFill>
                    <a:schemeClr val="tx1">
                      <a:lumMod val="75000"/>
                      <a:lumOff val="25000"/>
                    </a:schemeClr>
                  </a:solidFill>
                  <a:latin typeface="Garamond" panose="02020404030301010803" pitchFamily="18" charset="0"/>
                </a:rPr>
                <a:t>STATIONS</a:t>
              </a:r>
            </a:p>
          </p:txBody>
        </p:sp>
        <p:sp>
          <p:nvSpPr>
            <p:cNvPr id="388" name="Rectangle 387">
              <a:extLst>
                <a:ext uri="{FF2B5EF4-FFF2-40B4-BE49-F238E27FC236}">
                  <a16:creationId xmlns:a16="http://schemas.microsoft.com/office/drawing/2014/main" id="{1195BC72-6A3B-B740-9033-761A56E45DE5}"/>
                </a:ext>
              </a:extLst>
            </p:cNvPr>
            <p:cNvSpPr/>
            <p:nvPr/>
          </p:nvSpPr>
          <p:spPr>
            <a:xfrm>
              <a:off x="3594302" y="29269915"/>
              <a:ext cx="2243733" cy="865988"/>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Oval 328">
              <a:extLst>
                <a:ext uri="{FF2B5EF4-FFF2-40B4-BE49-F238E27FC236}">
                  <a16:creationId xmlns:a16="http://schemas.microsoft.com/office/drawing/2014/main" id="{D8ECD2DB-491C-D64D-8C9A-40265CF95DAD}"/>
                </a:ext>
              </a:extLst>
            </p:cNvPr>
            <p:cNvSpPr/>
            <p:nvPr/>
          </p:nvSpPr>
          <p:spPr>
            <a:xfrm>
              <a:off x="3745623" y="29343498"/>
              <a:ext cx="164973" cy="164973"/>
            </a:xfrm>
            <a:prstGeom prst="ellipse">
              <a:avLst/>
            </a:prstGeom>
            <a:solidFill>
              <a:srgbClr val="FF5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330" name="TextBox 329">
              <a:extLst>
                <a:ext uri="{FF2B5EF4-FFF2-40B4-BE49-F238E27FC236}">
                  <a16:creationId xmlns:a16="http://schemas.microsoft.com/office/drawing/2014/main" id="{6EDA739D-8DCE-FD4C-8C32-472BC9209983}"/>
                </a:ext>
              </a:extLst>
            </p:cNvPr>
            <p:cNvSpPr txBox="1"/>
            <p:nvPr/>
          </p:nvSpPr>
          <p:spPr>
            <a:xfrm>
              <a:off x="4026420" y="29259775"/>
              <a:ext cx="1061044"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Stations</a:t>
              </a:r>
            </a:p>
          </p:txBody>
        </p:sp>
        <p:sp>
          <p:nvSpPr>
            <p:cNvPr id="331" name="Rectangle 330">
              <a:extLst>
                <a:ext uri="{FF2B5EF4-FFF2-40B4-BE49-F238E27FC236}">
                  <a16:creationId xmlns:a16="http://schemas.microsoft.com/office/drawing/2014/main" id="{69763244-77AA-3C4C-B2D1-CE7A85F3445A}"/>
                </a:ext>
              </a:extLst>
            </p:cNvPr>
            <p:cNvSpPr/>
            <p:nvPr/>
          </p:nvSpPr>
          <p:spPr>
            <a:xfrm>
              <a:off x="3705227" y="29613251"/>
              <a:ext cx="245764" cy="164973"/>
            </a:xfrm>
            <a:prstGeom prst="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332" name="TextBox 331">
              <a:extLst>
                <a:ext uri="{FF2B5EF4-FFF2-40B4-BE49-F238E27FC236}">
                  <a16:creationId xmlns:a16="http://schemas.microsoft.com/office/drawing/2014/main" id="{4EBA732F-B402-B54C-91A3-4CA4B09FAAF4}"/>
                </a:ext>
              </a:extLst>
            </p:cNvPr>
            <p:cNvSpPr txBox="1"/>
            <p:nvPr/>
          </p:nvSpPr>
          <p:spPr>
            <a:xfrm>
              <a:off x="4026420" y="29529529"/>
              <a:ext cx="1811615"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County Boundary</a:t>
              </a:r>
            </a:p>
          </p:txBody>
        </p:sp>
        <p:sp>
          <p:nvSpPr>
            <p:cNvPr id="333" name="Rectangle 332">
              <a:extLst>
                <a:ext uri="{FF2B5EF4-FFF2-40B4-BE49-F238E27FC236}">
                  <a16:creationId xmlns:a16="http://schemas.microsoft.com/office/drawing/2014/main" id="{3CE67552-A949-5F46-A7E9-C7C3C9BF7E82}"/>
                </a:ext>
              </a:extLst>
            </p:cNvPr>
            <p:cNvSpPr/>
            <p:nvPr/>
          </p:nvSpPr>
          <p:spPr>
            <a:xfrm>
              <a:off x="3705227" y="29858620"/>
              <a:ext cx="245764" cy="1649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aramond" panose="02020404030301010803" pitchFamily="18" charset="0"/>
              </a:endParaRPr>
            </a:p>
          </p:txBody>
        </p:sp>
        <p:sp>
          <p:nvSpPr>
            <p:cNvPr id="334" name="TextBox 333">
              <a:extLst>
                <a:ext uri="{FF2B5EF4-FFF2-40B4-BE49-F238E27FC236}">
                  <a16:creationId xmlns:a16="http://schemas.microsoft.com/office/drawing/2014/main" id="{079AD041-A42A-FD4E-A17C-626AB54A4C73}"/>
                </a:ext>
              </a:extLst>
            </p:cNvPr>
            <p:cNvSpPr txBox="1"/>
            <p:nvPr/>
          </p:nvSpPr>
          <p:spPr>
            <a:xfrm>
              <a:off x="4030239" y="29814335"/>
              <a:ext cx="1556023"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State Boundary</a:t>
              </a:r>
            </a:p>
          </p:txBody>
        </p:sp>
      </p:grpSp>
      <p:grpSp>
        <p:nvGrpSpPr>
          <p:cNvPr id="410" name="Group 409">
            <a:extLst>
              <a:ext uri="{FF2B5EF4-FFF2-40B4-BE49-F238E27FC236}">
                <a16:creationId xmlns:a16="http://schemas.microsoft.com/office/drawing/2014/main" id="{97AD0643-A47A-0E44-8B93-D2A3052B7710}"/>
              </a:ext>
            </a:extLst>
          </p:cNvPr>
          <p:cNvGrpSpPr/>
          <p:nvPr/>
        </p:nvGrpSpPr>
        <p:grpSpPr>
          <a:xfrm>
            <a:off x="1232897" y="23140032"/>
            <a:ext cx="12111737" cy="2409098"/>
            <a:chOff x="5059842" y="405545"/>
            <a:chExt cx="6689295" cy="2934603"/>
          </a:xfrm>
        </p:grpSpPr>
        <p:pic>
          <p:nvPicPr>
            <p:cNvPr id="389" name="Picture 388">
              <a:extLst>
                <a:ext uri="{FF2B5EF4-FFF2-40B4-BE49-F238E27FC236}">
                  <a16:creationId xmlns:a16="http://schemas.microsoft.com/office/drawing/2014/main" id="{59726BB1-8561-EF48-964A-27F9DFDD4AD4}"/>
                </a:ext>
              </a:extLst>
            </p:cNvPr>
            <p:cNvPicPr>
              <a:picLocks noChangeAspect="1"/>
            </p:cNvPicPr>
            <p:nvPr/>
          </p:nvPicPr>
          <p:blipFill rotWithShape="1">
            <a:blip r:embed="rId9"/>
            <a:srcRect l="4569" t="10475" r="10599" b="4687"/>
            <a:stretch/>
          </p:blipFill>
          <p:spPr>
            <a:xfrm>
              <a:off x="5431376" y="504723"/>
              <a:ext cx="5109404" cy="2506662"/>
            </a:xfrm>
            <a:prstGeom prst="rect">
              <a:avLst/>
            </a:prstGeom>
          </p:spPr>
        </p:pic>
        <p:sp>
          <p:nvSpPr>
            <p:cNvPr id="391" name="TextBox 390">
              <a:extLst>
                <a:ext uri="{FF2B5EF4-FFF2-40B4-BE49-F238E27FC236}">
                  <a16:creationId xmlns:a16="http://schemas.microsoft.com/office/drawing/2014/main" id="{73E4DB17-CA6C-1441-A201-BA0457920D01}"/>
                </a:ext>
              </a:extLst>
            </p:cNvPr>
            <p:cNvSpPr txBox="1"/>
            <p:nvPr/>
          </p:nvSpPr>
          <p:spPr>
            <a:xfrm>
              <a:off x="10852114" y="959528"/>
              <a:ext cx="897023" cy="449896"/>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EDDI 1-Month</a:t>
              </a:r>
            </a:p>
          </p:txBody>
        </p:sp>
        <p:sp>
          <p:nvSpPr>
            <p:cNvPr id="392" name="TextBox 391">
              <a:extLst>
                <a:ext uri="{FF2B5EF4-FFF2-40B4-BE49-F238E27FC236}">
                  <a16:creationId xmlns:a16="http://schemas.microsoft.com/office/drawing/2014/main" id="{132FE8DF-F30C-DA4F-A967-5F58429530E4}"/>
                </a:ext>
              </a:extLst>
            </p:cNvPr>
            <p:cNvSpPr txBox="1"/>
            <p:nvPr/>
          </p:nvSpPr>
          <p:spPr>
            <a:xfrm>
              <a:off x="10857546" y="1334045"/>
              <a:ext cx="852756" cy="449896"/>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LERI 1-Month</a:t>
              </a:r>
            </a:p>
          </p:txBody>
        </p:sp>
        <p:sp>
          <p:nvSpPr>
            <p:cNvPr id="393" name="TextBox 392">
              <a:extLst>
                <a:ext uri="{FF2B5EF4-FFF2-40B4-BE49-F238E27FC236}">
                  <a16:creationId xmlns:a16="http://schemas.microsoft.com/office/drawing/2014/main" id="{8A024DF1-1DD2-024B-ABF3-B699E492E35E}"/>
                </a:ext>
              </a:extLst>
            </p:cNvPr>
            <p:cNvSpPr txBox="1"/>
            <p:nvPr/>
          </p:nvSpPr>
          <p:spPr>
            <a:xfrm>
              <a:off x="10880883" y="1656337"/>
              <a:ext cx="833278" cy="449896"/>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SPEI 1-Month</a:t>
              </a:r>
            </a:p>
          </p:txBody>
        </p:sp>
        <p:sp>
          <p:nvSpPr>
            <p:cNvPr id="394" name="TextBox 393">
              <a:extLst>
                <a:ext uri="{FF2B5EF4-FFF2-40B4-BE49-F238E27FC236}">
                  <a16:creationId xmlns:a16="http://schemas.microsoft.com/office/drawing/2014/main" id="{C5855D30-75F3-664A-A1CB-D558D2E8A549}"/>
                </a:ext>
              </a:extLst>
            </p:cNvPr>
            <p:cNvSpPr txBox="1"/>
            <p:nvPr/>
          </p:nvSpPr>
          <p:spPr>
            <a:xfrm>
              <a:off x="10881734" y="2016257"/>
              <a:ext cx="749172" cy="449896"/>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SPI 1-Month</a:t>
              </a:r>
            </a:p>
          </p:txBody>
        </p:sp>
        <p:sp>
          <p:nvSpPr>
            <p:cNvPr id="395" name="TextBox 394">
              <a:extLst>
                <a:ext uri="{FF2B5EF4-FFF2-40B4-BE49-F238E27FC236}">
                  <a16:creationId xmlns:a16="http://schemas.microsoft.com/office/drawing/2014/main" id="{EA85066F-8641-3B4F-82E3-A9DD877384FA}"/>
                </a:ext>
              </a:extLst>
            </p:cNvPr>
            <p:cNvSpPr txBox="1"/>
            <p:nvPr/>
          </p:nvSpPr>
          <p:spPr>
            <a:xfrm>
              <a:off x="5862564" y="2970816"/>
              <a:ext cx="620683" cy="369332"/>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2011</a:t>
              </a:r>
            </a:p>
          </p:txBody>
        </p:sp>
        <p:sp>
          <p:nvSpPr>
            <p:cNvPr id="396" name="TextBox 395">
              <a:extLst>
                <a:ext uri="{FF2B5EF4-FFF2-40B4-BE49-F238E27FC236}">
                  <a16:creationId xmlns:a16="http://schemas.microsoft.com/office/drawing/2014/main" id="{DABF2613-A9AB-3D41-8994-3B99947B383B}"/>
                </a:ext>
              </a:extLst>
            </p:cNvPr>
            <p:cNvSpPr txBox="1"/>
            <p:nvPr/>
          </p:nvSpPr>
          <p:spPr>
            <a:xfrm>
              <a:off x="6777789" y="2970815"/>
              <a:ext cx="620683" cy="369332"/>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2013</a:t>
              </a:r>
            </a:p>
          </p:txBody>
        </p:sp>
        <p:sp>
          <p:nvSpPr>
            <p:cNvPr id="397" name="TextBox 396">
              <a:extLst>
                <a:ext uri="{FF2B5EF4-FFF2-40B4-BE49-F238E27FC236}">
                  <a16:creationId xmlns:a16="http://schemas.microsoft.com/office/drawing/2014/main" id="{48BFC9FE-F258-3746-8E97-307F72EDAA23}"/>
                </a:ext>
              </a:extLst>
            </p:cNvPr>
            <p:cNvSpPr txBox="1"/>
            <p:nvPr/>
          </p:nvSpPr>
          <p:spPr>
            <a:xfrm>
              <a:off x="7693014" y="2970814"/>
              <a:ext cx="620683" cy="369332"/>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2015</a:t>
              </a:r>
            </a:p>
          </p:txBody>
        </p:sp>
        <p:sp>
          <p:nvSpPr>
            <p:cNvPr id="398" name="TextBox 397">
              <a:extLst>
                <a:ext uri="{FF2B5EF4-FFF2-40B4-BE49-F238E27FC236}">
                  <a16:creationId xmlns:a16="http://schemas.microsoft.com/office/drawing/2014/main" id="{7841D40E-5E1B-C740-BABE-81186EA19F83}"/>
                </a:ext>
              </a:extLst>
            </p:cNvPr>
            <p:cNvSpPr txBox="1"/>
            <p:nvPr/>
          </p:nvSpPr>
          <p:spPr>
            <a:xfrm>
              <a:off x="8608239" y="2957065"/>
              <a:ext cx="620683" cy="369332"/>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2017</a:t>
              </a:r>
            </a:p>
          </p:txBody>
        </p:sp>
        <p:sp>
          <p:nvSpPr>
            <p:cNvPr id="399" name="TextBox 398">
              <a:extLst>
                <a:ext uri="{FF2B5EF4-FFF2-40B4-BE49-F238E27FC236}">
                  <a16:creationId xmlns:a16="http://schemas.microsoft.com/office/drawing/2014/main" id="{3095C92A-2E0D-434B-8659-69B94229136C}"/>
                </a:ext>
              </a:extLst>
            </p:cNvPr>
            <p:cNvSpPr txBox="1"/>
            <p:nvPr/>
          </p:nvSpPr>
          <p:spPr>
            <a:xfrm>
              <a:off x="9574509" y="2957064"/>
              <a:ext cx="620683" cy="369332"/>
            </a:xfrm>
            <a:prstGeom prst="rect">
              <a:avLst/>
            </a:prstGeom>
            <a:noFill/>
          </p:spPr>
          <p:txBody>
            <a:bodyPr wrap="none" rtlCol="0">
              <a:spAutoFit/>
            </a:bodyPr>
            <a:lstStyle/>
            <a:p>
              <a:r>
                <a:rPr lang="en-US" dirty="0">
                  <a:solidFill>
                    <a:schemeClr val="tx1">
                      <a:lumMod val="75000"/>
                      <a:lumOff val="25000"/>
                    </a:schemeClr>
                  </a:solidFill>
                  <a:latin typeface="Garamond" panose="02020404030301010803" pitchFamily="18" charset="0"/>
                </a:rPr>
                <a:t>2019</a:t>
              </a:r>
            </a:p>
          </p:txBody>
        </p:sp>
        <p:sp>
          <p:nvSpPr>
            <p:cNvPr id="400" name="TextBox 399">
              <a:extLst>
                <a:ext uri="{FF2B5EF4-FFF2-40B4-BE49-F238E27FC236}">
                  <a16:creationId xmlns:a16="http://schemas.microsoft.com/office/drawing/2014/main" id="{9476637F-FAFE-2249-876E-549A5D1B271A}"/>
                </a:ext>
              </a:extLst>
            </p:cNvPr>
            <p:cNvSpPr txBox="1"/>
            <p:nvPr/>
          </p:nvSpPr>
          <p:spPr>
            <a:xfrm rot="16200000">
              <a:off x="3959985" y="1665452"/>
              <a:ext cx="2403695" cy="20398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Percent area &gt;= D3</a:t>
              </a:r>
            </a:p>
          </p:txBody>
        </p:sp>
        <p:sp>
          <p:nvSpPr>
            <p:cNvPr id="401" name="TextBox 400">
              <a:extLst>
                <a:ext uri="{FF2B5EF4-FFF2-40B4-BE49-F238E27FC236}">
                  <a16:creationId xmlns:a16="http://schemas.microsoft.com/office/drawing/2014/main" id="{3EE1EF6C-3DB8-3747-B8B9-6FDCB16DD619}"/>
                </a:ext>
              </a:extLst>
            </p:cNvPr>
            <p:cNvSpPr txBox="1"/>
            <p:nvPr/>
          </p:nvSpPr>
          <p:spPr>
            <a:xfrm>
              <a:off x="5324511" y="2636879"/>
              <a:ext cx="155111" cy="41240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0</a:t>
              </a:r>
            </a:p>
          </p:txBody>
        </p:sp>
        <p:sp>
          <p:nvSpPr>
            <p:cNvPr id="402" name="TextBox 401">
              <a:extLst>
                <a:ext uri="{FF2B5EF4-FFF2-40B4-BE49-F238E27FC236}">
                  <a16:creationId xmlns:a16="http://schemas.microsoft.com/office/drawing/2014/main" id="{A9D7E68A-4F05-334A-BD87-96C64D4CEEC2}"/>
                </a:ext>
              </a:extLst>
            </p:cNvPr>
            <p:cNvSpPr txBox="1"/>
            <p:nvPr/>
          </p:nvSpPr>
          <p:spPr>
            <a:xfrm>
              <a:off x="5285922" y="1541143"/>
              <a:ext cx="208231" cy="41240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50</a:t>
              </a:r>
            </a:p>
          </p:txBody>
        </p:sp>
        <p:sp>
          <p:nvSpPr>
            <p:cNvPr id="403" name="TextBox 402">
              <a:extLst>
                <a:ext uri="{FF2B5EF4-FFF2-40B4-BE49-F238E27FC236}">
                  <a16:creationId xmlns:a16="http://schemas.microsoft.com/office/drawing/2014/main" id="{D0C64638-997E-0441-922F-1BB20B82C7D7}"/>
                </a:ext>
              </a:extLst>
            </p:cNvPr>
            <p:cNvSpPr txBox="1"/>
            <p:nvPr/>
          </p:nvSpPr>
          <p:spPr>
            <a:xfrm>
              <a:off x="5295121" y="965745"/>
              <a:ext cx="208231" cy="41240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75</a:t>
              </a:r>
            </a:p>
          </p:txBody>
        </p:sp>
        <p:sp>
          <p:nvSpPr>
            <p:cNvPr id="404" name="TextBox 403">
              <a:extLst>
                <a:ext uri="{FF2B5EF4-FFF2-40B4-BE49-F238E27FC236}">
                  <a16:creationId xmlns:a16="http://schemas.microsoft.com/office/drawing/2014/main" id="{2A33DADB-CF08-D644-BE28-E77A8697678A}"/>
                </a:ext>
              </a:extLst>
            </p:cNvPr>
            <p:cNvSpPr txBox="1"/>
            <p:nvPr/>
          </p:nvSpPr>
          <p:spPr>
            <a:xfrm>
              <a:off x="5225084" y="405545"/>
              <a:ext cx="261351" cy="41240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100</a:t>
              </a:r>
            </a:p>
          </p:txBody>
        </p:sp>
        <p:sp>
          <p:nvSpPr>
            <p:cNvPr id="405" name="TextBox 404">
              <a:extLst>
                <a:ext uri="{FF2B5EF4-FFF2-40B4-BE49-F238E27FC236}">
                  <a16:creationId xmlns:a16="http://schemas.microsoft.com/office/drawing/2014/main" id="{91D62CC0-93B8-7743-8991-1ABF8BBF97E5}"/>
                </a:ext>
              </a:extLst>
            </p:cNvPr>
            <p:cNvSpPr txBox="1"/>
            <p:nvPr/>
          </p:nvSpPr>
          <p:spPr>
            <a:xfrm>
              <a:off x="5285609" y="2071181"/>
              <a:ext cx="208231" cy="412404"/>
            </a:xfrm>
            <a:prstGeom prst="rect">
              <a:avLst/>
            </a:prstGeom>
            <a:noFill/>
          </p:spPr>
          <p:txBody>
            <a:bodyPr wrap="none" rtlCol="0">
              <a:spAutoFit/>
            </a:bodyPr>
            <a:lstStyle/>
            <a:p>
              <a:r>
                <a:rPr lang="en-US" sz="1600" dirty="0">
                  <a:solidFill>
                    <a:schemeClr val="tx1">
                      <a:lumMod val="75000"/>
                      <a:lumOff val="25000"/>
                    </a:schemeClr>
                  </a:solidFill>
                  <a:latin typeface="Garamond" panose="02020404030301010803" pitchFamily="18" charset="0"/>
                </a:rPr>
                <a:t>25</a:t>
              </a:r>
            </a:p>
          </p:txBody>
        </p:sp>
        <p:pic>
          <p:nvPicPr>
            <p:cNvPr id="406" name="Picture 405">
              <a:extLst>
                <a:ext uri="{FF2B5EF4-FFF2-40B4-BE49-F238E27FC236}">
                  <a16:creationId xmlns:a16="http://schemas.microsoft.com/office/drawing/2014/main" id="{27F600AB-0725-E040-B8C6-6A43A57A3FA4}"/>
                </a:ext>
              </a:extLst>
            </p:cNvPr>
            <p:cNvPicPr>
              <a:picLocks noChangeAspect="1"/>
            </p:cNvPicPr>
            <p:nvPr/>
          </p:nvPicPr>
          <p:blipFill rotWithShape="1">
            <a:blip r:embed="rId10"/>
            <a:srcRect l="4260" t="9207" r="11580" b="4471"/>
            <a:stretch/>
          </p:blipFill>
          <p:spPr>
            <a:xfrm>
              <a:off x="5445022" y="497585"/>
              <a:ext cx="5055332" cy="2511651"/>
            </a:xfrm>
            <a:prstGeom prst="rect">
              <a:avLst/>
            </a:prstGeom>
          </p:spPr>
        </p:pic>
        <p:sp>
          <p:nvSpPr>
            <p:cNvPr id="407" name="Rectangle 406">
              <a:extLst>
                <a:ext uri="{FF2B5EF4-FFF2-40B4-BE49-F238E27FC236}">
                  <a16:creationId xmlns:a16="http://schemas.microsoft.com/office/drawing/2014/main" id="{E0BA34B7-2821-8445-85E2-04FDD7A00BD3}"/>
                </a:ext>
              </a:extLst>
            </p:cNvPr>
            <p:cNvSpPr/>
            <p:nvPr/>
          </p:nvSpPr>
          <p:spPr>
            <a:xfrm>
              <a:off x="6664479" y="436914"/>
              <a:ext cx="530966" cy="2531300"/>
            </a:xfrm>
            <a:prstGeom prst="rect">
              <a:avLst/>
            </a:prstGeom>
            <a:noFill/>
            <a:ln w="38100">
              <a:solidFill>
                <a:srgbClr val="907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a:extLst>
                <a:ext uri="{FF2B5EF4-FFF2-40B4-BE49-F238E27FC236}">
                  <a16:creationId xmlns:a16="http://schemas.microsoft.com/office/drawing/2014/main" id="{27D802C7-DD8F-684A-BAB6-D450361B9335}"/>
                </a:ext>
              </a:extLst>
            </p:cNvPr>
            <p:cNvSpPr/>
            <p:nvPr/>
          </p:nvSpPr>
          <p:spPr>
            <a:xfrm>
              <a:off x="8725458" y="412028"/>
              <a:ext cx="414319" cy="2531300"/>
            </a:xfrm>
            <a:prstGeom prst="rect">
              <a:avLst/>
            </a:prstGeom>
            <a:noFill/>
            <a:ln w="38100">
              <a:solidFill>
                <a:srgbClr val="907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a:extLst>
                <a:ext uri="{FF2B5EF4-FFF2-40B4-BE49-F238E27FC236}">
                  <a16:creationId xmlns:a16="http://schemas.microsoft.com/office/drawing/2014/main" id="{7887A469-BD0D-B245-8EFC-A55F7463FBAF}"/>
                </a:ext>
              </a:extLst>
            </p:cNvPr>
            <p:cNvSpPr/>
            <p:nvPr/>
          </p:nvSpPr>
          <p:spPr>
            <a:xfrm>
              <a:off x="9934865" y="444794"/>
              <a:ext cx="414319" cy="2531300"/>
            </a:xfrm>
            <a:prstGeom prst="rect">
              <a:avLst/>
            </a:prstGeom>
            <a:noFill/>
            <a:ln w="38100">
              <a:solidFill>
                <a:srgbClr val="9072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BC820B93-BC1D-3840-A09E-9DBF4B44BD14}"/>
              </a:ext>
            </a:extLst>
          </p:cNvPr>
          <p:cNvGrpSpPr/>
          <p:nvPr/>
        </p:nvGrpSpPr>
        <p:grpSpPr>
          <a:xfrm>
            <a:off x="826438" y="18688149"/>
            <a:ext cx="4428502" cy="3058500"/>
            <a:chOff x="1054001" y="18822064"/>
            <a:chExt cx="4428502" cy="3058500"/>
          </a:xfrm>
        </p:grpSpPr>
        <p:pic>
          <p:nvPicPr>
            <p:cNvPr id="277" name="Picture 276">
              <a:extLst>
                <a:ext uri="{FF2B5EF4-FFF2-40B4-BE49-F238E27FC236}">
                  <a16:creationId xmlns:a16="http://schemas.microsoft.com/office/drawing/2014/main" id="{3BE3F2BE-0E41-9542-B3A8-988671EFA4E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10649"/>
            <a:stretch/>
          </p:blipFill>
          <p:spPr>
            <a:xfrm>
              <a:off x="1054001" y="18822930"/>
              <a:ext cx="4428502" cy="3057634"/>
            </a:xfrm>
            <a:prstGeom prst="rect">
              <a:avLst/>
            </a:prstGeom>
          </p:spPr>
        </p:pic>
        <p:sp>
          <p:nvSpPr>
            <p:cNvPr id="415" name="TextBox 414">
              <a:extLst>
                <a:ext uri="{FF2B5EF4-FFF2-40B4-BE49-F238E27FC236}">
                  <a16:creationId xmlns:a16="http://schemas.microsoft.com/office/drawing/2014/main" id="{78E9810B-2D3E-784E-AB65-E932E3D61A3E}"/>
                </a:ext>
              </a:extLst>
            </p:cNvPr>
            <p:cNvSpPr txBox="1"/>
            <p:nvPr/>
          </p:nvSpPr>
          <p:spPr>
            <a:xfrm>
              <a:off x="1077088" y="21314672"/>
              <a:ext cx="155038" cy="147593"/>
            </a:xfrm>
            <a:prstGeom prst="rect">
              <a:avLst/>
            </a:prstGeom>
            <a:noFill/>
          </p:spPr>
          <p:txBody>
            <a:bodyPr wrap="square" rtlCol="0">
              <a:spAutoFit/>
            </a:bodyPr>
            <a:lstStyle/>
            <a:p>
              <a:r>
                <a:rPr lang="en-US" sz="1000" dirty="0">
                  <a:latin typeface="Garamond" panose="02020404030301010803" pitchFamily="18" charset="0"/>
                </a:rPr>
                <a:t>0</a:t>
              </a:r>
            </a:p>
          </p:txBody>
        </p:sp>
        <p:sp>
          <p:nvSpPr>
            <p:cNvPr id="416" name="TextBox 415">
              <a:extLst>
                <a:ext uri="{FF2B5EF4-FFF2-40B4-BE49-F238E27FC236}">
                  <a16:creationId xmlns:a16="http://schemas.microsoft.com/office/drawing/2014/main" id="{6E0A6650-A1F5-4B43-8180-EB7B1965BE43}"/>
                </a:ext>
              </a:extLst>
            </p:cNvPr>
            <p:cNvSpPr txBox="1"/>
            <p:nvPr/>
          </p:nvSpPr>
          <p:spPr>
            <a:xfrm>
              <a:off x="1075297" y="21586021"/>
              <a:ext cx="155038" cy="147593"/>
            </a:xfrm>
            <a:prstGeom prst="rect">
              <a:avLst/>
            </a:prstGeom>
            <a:noFill/>
          </p:spPr>
          <p:txBody>
            <a:bodyPr wrap="square" rtlCol="0">
              <a:spAutoFit/>
            </a:bodyPr>
            <a:lstStyle/>
            <a:p>
              <a:r>
                <a:rPr lang="en-US" sz="1000" dirty="0">
                  <a:latin typeface="Garamond" panose="02020404030301010803" pitchFamily="18" charset="0"/>
                </a:rPr>
                <a:t>0</a:t>
              </a:r>
            </a:p>
          </p:txBody>
        </p:sp>
        <p:sp>
          <p:nvSpPr>
            <p:cNvPr id="417" name="TextBox 416">
              <a:extLst>
                <a:ext uri="{FF2B5EF4-FFF2-40B4-BE49-F238E27FC236}">
                  <a16:creationId xmlns:a16="http://schemas.microsoft.com/office/drawing/2014/main" id="{276A2A5E-6588-4B4A-8E04-61ADB00DB31E}"/>
                </a:ext>
              </a:extLst>
            </p:cNvPr>
            <p:cNvSpPr txBox="1"/>
            <p:nvPr/>
          </p:nvSpPr>
          <p:spPr>
            <a:xfrm>
              <a:off x="1189455" y="21589480"/>
              <a:ext cx="375675" cy="246221"/>
            </a:xfrm>
            <a:prstGeom prst="rect">
              <a:avLst/>
            </a:prstGeom>
            <a:noFill/>
          </p:spPr>
          <p:txBody>
            <a:bodyPr wrap="square" rtlCol="0">
              <a:spAutoFit/>
            </a:bodyPr>
            <a:lstStyle/>
            <a:p>
              <a:r>
                <a:rPr lang="en-US" sz="1000" dirty="0">
                  <a:latin typeface="Garamond" panose="02020404030301010803" pitchFamily="18" charset="0"/>
                </a:rPr>
                <a:t>100</a:t>
              </a:r>
            </a:p>
          </p:txBody>
        </p:sp>
        <p:sp>
          <p:nvSpPr>
            <p:cNvPr id="418" name="TextBox 417">
              <a:extLst>
                <a:ext uri="{FF2B5EF4-FFF2-40B4-BE49-F238E27FC236}">
                  <a16:creationId xmlns:a16="http://schemas.microsoft.com/office/drawing/2014/main" id="{99D04269-F657-A04B-A716-9DEB660755F4}"/>
                </a:ext>
              </a:extLst>
            </p:cNvPr>
            <p:cNvSpPr txBox="1"/>
            <p:nvPr/>
          </p:nvSpPr>
          <p:spPr>
            <a:xfrm>
              <a:off x="1354688" y="21322153"/>
              <a:ext cx="368353" cy="246221"/>
            </a:xfrm>
            <a:prstGeom prst="rect">
              <a:avLst/>
            </a:prstGeom>
            <a:noFill/>
          </p:spPr>
          <p:txBody>
            <a:bodyPr wrap="square" rtlCol="0">
              <a:spAutoFit/>
            </a:bodyPr>
            <a:lstStyle/>
            <a:p>
              <a:r>
                <a:rPr lang="en-US" sz="1000" dirty="0">
                  <a:latin typeface="Garamond" panose="02020404030301010803" pitchFamily="18" charset="0"/>
                </a:rPr>
                <a:t>100</a:t>
              </a:r>
            </a:p>
          </p:txBody>
        </p:sp>
        <p:sp>
          <p:nvSpPr>
            <p:cNvPr id="419" name="TextBox 418">
              <a:extLst>
                <a:ext uri="{FF2B5EF4-FFF2-40B4-BE49-F238E27FC236}">
                  <a16:creationId xmlns:a16="http://schemas.microsoft.com/office/drawing/2014/main" id="{16B71CAE-BB96-3443-9AB5-74F4F73A0F5A}"/>
                </a:ext>
              </a:extLst>
            </p:cNvPr>
            <p:cNvSpPr txBox="1"/>
            <p:nvPr/>
          </p:nvSpPr>
          <p:spPr>
            <a:xfrm>
              <a:off x="1699719" y="21319289"/>
              <a:ext cx="443498" cy="246221"/>
            </a:xfrm>
            <a:prstGeom prst="rect">
              <a:avLst/>
            </a:prstGeom>
            <a:noFill/>
          </p:spPr>
          <p:txBody>
            <a:bodyPr wrap="square" rtlCol="0">
              <a:spAutoFit/>
            </a:bodyPr>
            <a:lstStyle/>
            <a:p>
              <a:r>
                <a:rPr lang="en-US" sz="1000" dirty="0">
                  <a:latin typeface="Garamond" panose="02020404030301010803" pitchFamily="18" charset="0"/>
                </a:rPr>
                <a:t>200</a:t>
              </a:r>
            </a:p>
          </p:txBody>
        </p:sp>
        <p:sp>
          <p:nvSpPr>
            <p:cNvPr id="420" name="TextBox 419">
              <a:extLst>
                <a:ext uri="{FF2B5EF4-FFF2-40B4-BE49-F238E27FC236}">
                  <a16:creationId xmlns:a16="http://schemas.microsoft.com/office/drawing/2014/main" id="{DA081316-2B1B-DB4A-BD3B-91CF3E7A28DF}"/>
                </a:ext>
              </a:extLst>
            </p:cNvPr>
            <p:cNvSpPr txBox="1"/>
            <p:nvPr/>
          </p:nvSpPr>
          <p:spPr>
            <a:xfrm>
              <a:off x="1471809" y="21586021"/>
              <a:ext cx="394551" cy="246221"/>
            </a:xfrm>
            <a:prstGeom prst="rect">
              <a:avLst/>
            </a:prstGeom>
            <a:noFill/>
          </p:spPr>
          <p:txBody>
            <a:bodyPr wrap="square" rtlCol="0">
              <a:spAutoFit/>
            </a:bodyPr>
            <a:lstStyle/>
            <a:p>
              <a:r>
                <a:rPr lang="en-US" sz="1000" dirty="0">
                  <a:latin typeface="Garamond" panose="02020404030301010803" pitchFamily="18" charset="0"/>
                </a:rPr>
                <a:t>200</a:t>
              </a:r>
            </a:p>
          </p:txBody>
        </p:sp>
        <p:sp>
          <p:nvSpPr>
            <p:cNvPr id="421" name="TextBox 420">
              <a:extLst>
                <a:ext uri="{FF2B5EF4-FFF2-40B4-BE49-F238E27FC236}">
                  <a16:creationId xmlns:a16="http://schemas.microsoft.com/office/drawing/2014/main" id="{5EA68269-8148-1E48-9C00-B77A9ED1E6A9}"/>
                </a:ext>
              </a:extLst>
            </p:cNvPr>
            <p:cNvSpPr txBox="1"/>
            <p:nvPr/>
          </p:nvSpPr>
          <p:spPr>
            <a:xfrm>
              <a:off x="2376633" y="21314028"/>
              <a:ext cx="364401" cy="246221"/>
            </a:xfrm>
            <a:prstGeom prst="rect">
              <a:avLst/>
            </a:prstGeom>
            <a:noFill/>
          </p:spPr>
          <p:txBody>
            <a:bodyPr wrap="square" rtlCol="0">
              <a:spAutoFit/>
            </a:bodyPr>
            <a:lstStyle/>
            <a:p>
              <a:r>
                <a:rPr lang="en-US" sz="1000" dirty="0">
                  <a:latin typeface="Garamond" panose="02020404030301010803" pitchFamily="18" charset="0"/>
                </a:rPr>
                <a:t>400</a:t>
              </a:r>
            </a:p>
          </p:txBody>
        </p:sp>
        <p:sp>
          <p:nvSpPr>
            <p:cNvPr id="422" name="TextBox 421">
              <a:extLst>
                <a:ext uri="{FF2B5EF4-FFF2-40B4-BE49-F238E27FC236}">
                  <a16:creationId xmlns:a16="http://schemas.microsoft.com/office/drawing/2014/main" id="{BFFF3F7D-5332-3745-88AD-FAAA4F56F955}"/>
                </a:ext>
              </a:extLst>
            </p:cNvPr>
            <p:cNvSpPr txBox="1"/>
            <p:nvPr/>
          </p:nvSpPr>
          <p:spPr>
            <a:xfrm>
              <a:off x="1848658" y="21591261"/>
              <a:ext cx="421223" cy="246221"/>
            </a:xfrm>
            <a:prstGeom prst="rect">
              <a:avLst/>
            </a:prstGeom>
            <a:noFill/>
          </p:spPr>
          <p:txBody>
            <a:bodyPr wrap="square" rtlCol="0">
              <a:spAutoFit/>
            </a:bodyPr>
            <a:lstStyle/>
            <a:p>
              <a:r>
                <a:rPr lang="en-US" sz="1000" dirty="0">
                  <a:latin typeface="Garamond" panose="02020404030301010803" pitchFamily="18" charset="0"/>
                </a:rPr>
                <a:t>400</a:t>
              </a:r>
            </a:p>
          </p:txBody>
        </p:sp>
        <p:sp>
          <p:nvSpPr>
            <p:cNvPr id="423" name="TextBox 422">
              <a:extLst>
                <a:ext uri="{FF2B5EF4-FFF2-40B4-BE49-F238E27FC236}">
                  <a16:creationId xmlns:a16="http://schemas.microsoft.com/office/drawing/2014/main" id="{C1DACFB3-903B-7B4A-A950-F7DED5EEE1BD}"/>
                </a:ext>
              </a:extLst>
            </p:cNvPr>
            <p:cNvSpPr txBox="1"/>
            <p:nvPr/>
          </p:nvSpPr>
          <p:spPr>
            <a:xfrm>
              <a:off x="2142986" y="21575383"/>
              <a:ext cx="799720" cy="246221"/>
            </a:xfrm>
            <a:prstGeom prst="rect">
              <a:avLst/>
            </a:prstGeom>
            <a:noFill/>
          </p:spPr>
          <p:txBody>
            <a:bodyPr wrap="square" rtlCol="0">
              <a:spAutoFit/>
            </a:bodyPr>
            <a:lstStyle/>
            <a:p>
              <a:r>
                <a:rPr lang="en-US" sz="1000" dirty="0">
                  <a:latin typeface="Garamond" panose="02020404030301010803" pitchFamily="18" charset="0"/>
                </a:rPr>
                <a:t>Kilometers</a:t>
              </a:r>
            </a:p>
          </p:txBody>
        </p:sp>
        <p:sp>
          <p:nvSpPr>
            <p:cNvPr id="424" name="TextBox 423">
              <a:extLst>
                <a:ext uri="{FF2B5EF4-FFF2-40B4-BE49-F238E27FC236}">
                  <a16:creationId xmlns:a16="http://schemas.microsoft.com/office/drawing/2014/main" id="{2E564B28-670A-3B40-8825-FC82FFDAA044}"/>
                </a:ext>
              </a:extLst>
            </p:cNvPr>
            <p:cNvSpPr txBox="1"/>
            <p:nvPr/>
          </p:nvSpPr>
          <p:spPr>
            <a:xfrm>
              <a:off x="2599931" y="21406154"/>
              <a:ext cx="514267" cy="147593"/>
            </a:xfrm>
            <a:prstGeom prst="rect">
              <a:avLst/>
            </a:prstGeom>
            <a:noFill/>
          </p:spPr>
          <p:txBody>
            <a:bodyPr wrap="square" rtlCol="0">
              <a:spAutoFit/>
            </a:bodyPr>
            <a:lstStyle/>
            <a:p>
              <a:r>
                <a:rPr lang="en-US" sz="1000" dirty="0">
                  <a:latin typeface="Garamond" panose="02020404030301010803" pitchFamily="18" charset="0"/>
                </a:rPr>
                <a:t>Miles</a:t>
              </a:r>
            </a:p>
          </p:txBody>
        </p:sp>
        <p:sp>
          <p:nvSpPr>
            <p:cNvPr id="452" name="TextBox 451">
              <a:extLst>
                <a:ext uri="{FF2B5EF4-FFF2-40B4-BE49-F238E27FC236}">
                  <a16:creationId xmlns:a16="http://schemas.microsoft.com/office/drawing/2014/main" id="{63C84693-8F3A-9F40-9476-CC14632D4566}"/>
                </a:ext>
              </a:extLst>
            </p:cNvPr>
            <p:cNvSpPr txBox="1"/>
            <p:nvPr/>
          </p:nvSpPr>
          <p:spPr>
            <a:xfrm>
              <a:off x="2184082" y="18822064"/>
              <a:ext cx="2194153" cy="400110"/>
            </a:xfrm>
            <a:prstGeom prst="rect">
              <a:avLst/>
            </a:prstGeom>
            <a:solidFill>
              <a:schemeClr val="bg1">
                <a:lumMod val="95000"/>
              </a:schemeClr>
            </a:solidFill>
          </p:spPr>
          <p:txBody>
            <a:bodyPr wrap="square" rtlCol="0">
              <a:spAutoFit/>
            </a:bodyPr>
            <a:lstStyle/>
            <a:p>
              <a:r>
                <a:rPr lang="en-US" sz="2000" b="1" dirty="0">
                  <a:solidFill>
                    <a:schemeClr val="tx1">
                      <a:lumMod val="75000"/>
                      <a:lumOff val="25000"/>
                    </a:schemeClr>
                  </a:solidFill>
                  <a:latin typeface="Garamond" panose="02020404030301010803" pitchFamily="18" charset="0"/>
                </a:rPr>
                <a:t>EDDI 1-MONTH</a:t>
              </a:r>
            </a:p>
          </p:txBody>
        </p:sp>
      </p:grpSp>
      <p:sp>
        <p:nvSpPr>
          <p:cNvPr id="467" name="TextBox 466">
            <a:extLst>
              <a:ext uri="{FF2B5EF4-FFF2-40B4-BE49-F238E27FC236}">
                <a16:creationId xmlns:a16="http://schemas.microsoft.com/office/drawing/2014/main" id="{4B5C348B-AE2A-E74C-B000-952A7C1B4D28}"/>
              </a:ext>
            </a:extLst>
          </p:cNvPr>
          <p:cNvSpPr txBox="1"/>
          <p:nvPr/>
        </p:nvSpPr>
        <p:spPr>
          <a:xfrm>
            <a:off x="854495" y="18073147"/>
            <a:ext cx="5237139" cy="461665"/>
          </a:xfrm>
          <a:prstGeom prst="rect">
            <a:avLst/>
          </a:prstGeom>
          <a:noFill/>
        </p:spPr>
        <p:txBody>
          <a:bodyPr wrap="none" rtlCol="0">
            <a:spAutoFit/>
          </a:bodyPr>
          <a:lstStyle/>
          <a:p>
            <a:r>
              <a:rPr lang="en-US" sz="2400" b="1" dirty="0">
                <a:solidFill>
                  <a:schemeClr val="tx1">
                    <a:lumMod val="75000"/>
                    <a:lumOff val="25000"/>
                  </a:schemeClr>
                </a:solidFill>
                <a:latin typeface="Garamond" panose="02020404030301010803" pitchFamily="18" charset="0"/>
              </a:rPr>
              <a:t>September 2019 Drought Classification</a:t>
            </a:r>
          </a:p>
        </p:txBody>
      </p:sp>
      <p:sp>
        <p:nvSpPr>
          <p:cNvPr id="468" name="TextBox 467">
            <a:extLst>
              <a:ext uri="{FF2B5EF4-FFF2-40B4-BE49-F238E27FC236}">
                <a16:creationId xmlns:a16="http://schemas.microsoft.com/office/drawing/2014/main" id="{2D297DB0-4C8E-784E-AD34-0C5E1C78DFC6}"/>
              </a:ext>
            </a:extLst>
          </p:cNvPr>
          <p:cNvSpPr txBox="1"/>
          <p:nvPr/>
        </p:nvSpPr>
        <p:spPr>
          <a:xfrm>
            <a:off x="1232897" y="22599289"/>
            <a:ext cx="9396931" cy="461665"/>
          </a:xfrm>
          <a:prstGeom prst="rect">
            <a:avLst/>
          </a:prstGeom>
          <a:noFill/>
        </p:spPr>
        <p:txBody>
          <a:bodyPr wrap="none" rtlCol="0">
            <a:spAutoFit/>
          </a:bodyPr>
          <a:lstStyle/>
          <a:p>
            <a:r>
              <a:rPr lang="en-US" sz="2400" b="1" dirty="0">
                <a:solidFill>
                  <a:schemeClr val="tx1">
                    <a:lumMod val="75000"/>
                    <a:lumOff val="25000"/>
                  </a:schemeClr>
                </a:solidFill>
                <a:latin typeface="Garamond" panose="02020404030301010803" pitchFamily="18" charset="0"/>
              </a:rPr>
              <a:t>2010 – 2019 Drought Index Time Series for Cumberland Sub-watershed</a:t>
            </a:r>
          </a:p>
        </p:txBody>
      </p:sp>
      <p:sp>
        <p:nvSpPr>
          <p:cNvPr id="363" name="Freeform 362">
            <a:extLst>
              <a:ext uri="{FF2B5EF4-FFF2-40B4-BE49-F238E27FC236}">
                <a16:creationId xmlns:a16="http://schemas.microsoft.com/office/drawing/2014/main" id="{BFD495C0-DCC1-A541-9423-D1ADE638AD12}"/>
              </a:ext>
            </a:extLst>
          </p:cNvPr>
          <p:cNvSpPr/>
          <p:nvPr/>
        </p:nvSpPr>
        <p:spPr>
          <a:xfrm>
            <a:off x="21754688" y="10770602"/>
            <a:ext cx="2926080" cy="4147440"/>
          </a:xfrm>
          <a:custGeom>
            <a:avLst/>
            <a:gdLst>
              <a:gd name="connsiteX0" fmla="*/ 0 w 3846776"/>
              <a:gd name="connsiteY0" fmla="*/ 0 h 2429703"/>
              <a:gd name="connsiteX1" fmla="*/ 3170040 w 3846776"/>
              <a:gd name="connsiteY1" fmla="*/ 0 h 2429703"/>
              <a:gd name="connsiteX2" fmla="*/ 3170536 w 3846776"/>
              <a:gd name="connsiteY2" fmla="*/ 1183 h 2429703"/>
              <a:gd name="connsiteX3" fmla="*/ 3846776 w 3846776"/>
              <a:gd name="connsiteY3" fmla="*/ 1183 h 2429703"/>
              <a:gd name="connsiteX4" fmla="*/ 3846776 w 3846776"/>
              <a:gd name="connsiteY4" fmla="*/ 1215443 h 2429703"/>
              <a:gd name="connsiteX5" fmla="*/ 3846776 w 3846776"/>
              <a:gd name="connsiteY5" fmla="*/ 2429703 h 2429703"/>
              <a:gd name="connsiteX6" fmla="*/ 844990 w 3846776"/>
              <a:gd name="connsiteY6" fmla="*/ 2429703 h 2429703"/>
              <a:gd name="connsiteX7" fmla="*/ 844990 w 3846776"/>
              <a:gd name="connsiteY7" fmla="*/ 2428521 h 2429703"/>
              <a:gd name="connsiteX8" fmla="*/ 0 w 3846776"/>
              <a:gd name="connsiteY8" fmla="*/ 2428521 h 2429703"/>
              <a:gd name="connsiteX9" fmla="*/ 508508 w 3846776"/>
              <a:gd name="connsiteY9" fmla="*/ 1214261 h 2429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6776" h="2429703">
                <a:moveTo>
                  <a:pt x="0" y="0"/>
                </a:moveTo>
                <a:lnTo>
                  <a:pt x="3170040" y="0"/>
                </a:lnTo>
                <a:lnTo>
                  <a:pt x="3170536" y="1183"/>
                </a:lnTo>
                <a:lnTo>
                  <a:pt x="3846776" y="1183"/>
                </a:lnTo>
                <a:lnTo>
                  <a:pt x="3846776" y="1215443"/>
                </a:lnTo>
                <a:lnTo>
                  <a:pt x="3846776" y="2429703"/>
                </a:lnTo>
                <a:lnTo>
                  <a:pt x="844990" y="2429703"/>
                </a:lnTo>
                <a:lnTo>
                  <a:pt x="844990" y="2428521"/>
                </a:lnTo>
                <a:lnTo>
                  <a:pt x="0" y="2428521"/>
                </a:lnTo>
                <a:lnTo>
                  <a:pt x="508508" y="1214261"/>
                </a:lnTo>
                <a:close/>
              </a:path>
            </a:pathLst>
          </a:custGeom>
          <a:solidFill>
            <a:srgbClr val="42ACCE">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64" name="Pentagon 363">
            <a:extLst>
              <a:ext uri="{FF2B5EF4-FFF2-40B4-BE49-F238E27FC236}">
                <a16:creationId xmlns:a16="http://schemas.microsoft.com/office/drawing/2014/main" id="{121DF112-6915-F841-8743-B2F7904E20F8}"/>
              </a:ext>
            </a:extLst>
          </p:cNvPr>
          <p:cNvSpPr/>
          <p:nvPr/>
        </p:nvSpPr>
        <p:spPr>
          <a:xfrm>
            <a:off x="14205525" y="10770602"/>
            <a:ext cx="2432742" cy="4145323"/>
          </a:xfrm>
          <a:prstGeom prst="homePlate">
            <a:avLst>
              <a:gd name="adj" fmla="val 16648"/>
            </a:avLst>
          </a:prstGeom>
          <a:solidFill>
            <a:srgbClr val="42ACCE">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365" name="Chevron 364">
            <a:extLst>
              <a:ext uri="{FF2B5EF4-FFF2-40B4-BE49-F238E27FC236}">
                <a16:creationId xmlns:a16="http://schemas.microsoft.com/office/drawing/2014/main" id="{673D1201-E517-2C4F-94A8-416CEC3CDF99}"/>
              </a:ext>
            </a:extLst>
          </p:cNvPr>
          <p:cNvSpPr/>
          <p:nvPr/>
        </p:nvSpPr>
        <p:spPr>
          <a:xfrm>
            <a:off x="16355283" y="10770602"/>
            <a:ext cx="5645212" cy="4145420"/>
          </a:xfrm>
          <a:prstGeom prst="chevron">
            <a:avLst>
              <a:gd name="adj" fmla="val 11598"/>
            </a:avLst>
          </a:prstGeom>
          <a:solidFill>
            <a:srgbClr val="42ACC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TextBox 365">
            <a:extLst>
              <a:ext uri="{FF2B5EF4-FFF2-40B4-BE49-F238E27FC236}">
                <a16:creationId xmlns:a16="http://schemas.microsoft.com/office/drawing/2014/main" id="{B1546F77-C115-D146-B84A-DA1C8DD4761F}"/>
              </a:ext>
            </a:extLst>
          </p:cNvPr>
          <p:cNvSpPr txBox="1"/>
          <p:nvPr/>
        </p:nvSpPr>
        <p:spPr>
          <a:xfrm>
            <a:off x="14396389" y="10873512"/>
            <a:ext cx="1779654" cy="369332"/>
          </a:xfrm>
          <a:prstGeom prst="rect">
            <a:avLst/>
          </a:prstGeom>
          <a:noFill/>
        </p:spPr>
        <p:txBody>
          <a:bodyPr wrap="none" rtlCol="0">
            <a:spAutoFit/>
          </a:bodyPr>
          <a:lstStyle/>
          <a:p>
            <a:r>
              <a:rPr lang="en-US" b="1" dirty="0">
                <a:latin typeface="Garamond" panose="02020404030301010803" pitchFamily="18" charset="0"/>
              </a:rPr>
              <a:t>ACQUISITION</a:t>
            </a:r>
          </a:p>
        </p:txBody>
      </p:sp>
      <p:sp>
        <p:nvSpPr>
          <p:cNvPr id="367" name="TextBox 366">
            <a:extLst>
              <a:ext uri="{FF2B5EF4-FFF2-40B4-BE49-F238E27FC236}">
                <a16:creationId xmlns:a16="http://schemas.microsoft.com/office/drawing/2014/main" id="{3C80795F-FC16-714D-BA6F-A836CED6CA28}"/>
              </a:ext>
            </a:extLst>
          </p:cNvPr>
          <p:cNvSpPr txBox="1"/>
          <p:nvPr/>
        </p:nvSpPr>
        <p:spPr>
          <a:xfrm>
            <a:off x="18144651" y="10873512"/>
            <a:ext cx="1675843" cy="369332"/>
          </a:xfrm>
          <a:prstGeom prst="rect">
            <a:avLst/>
          </a:prstGeom>
          <a:noFill/>
        </p:spPr>
        <p:txBody>
          <a:bodyPr wrap="none" rtlCol="0">
            <a:spAutoFit/>
          </a:bodyPr>
          <a:lstStyle/>
          <a:p>
            <a:r>
              <a:rPr lang="en-US" b="1" dirty="0">
                <a:solidFill>
                  <a:schemeClr val="tx1">
                    <a:lumMod val="75000"/>
                    <a:lumOff val="25000"/>
                  </a:schemeClr>
                </a:solidFill>
                <a:latin typeface="Garamond" panose="02020404030301010803" pitchFamily="18" charset="0"/>
              </a:rPr>
              <a:t>PROCESSING</a:t>
            </a:r>
          </a:p>
        </p:txBody>
      </p:sp>
      <p:sp>
        <p:nvSpPr>
          <p:cNvPr id="368" name="TextBox 367">
            <a:extLst>
              <a:ext uri="{FF2B5EF4-FFF2-40B4-BE49-F238E27FC236}">
                <a16:creationId xmlns:a16="http://schemas.microsoft.com/office/drawing/2014/main" id="{7732A037-D31D-E440-A709-F063962212D8}"/>
              </a:ext>
            </a:extLst>
          </p:cNvPr>
          <p:cNvSpPr txBox="1"/>
          <p:nvPr/>
        </p:nvSpPr>
        <p:spPr>
          <a:xfrm>
            <a:off x="22687119" y="10873512"/>
            <a:ext cx="1299779" cy="369332"/>
          </a:xfrm>
          <a:prstGeom prst="rect">
            <a:avLst/>
          </a:prstGeom>
          <a:noFill/>
        </p:spPr>
        <p:txBody>
          <a:bodyPr wrap="none" rtlCol="0">
            <a:spAutoFit/>
          </a:bodyPr>
          <a:lstStyle/>
          <a:p>
            <a:r>
              <a:rPr lang="en-US" b="1" dirty="0">
                <a:solidFill>
                  <a:schemeClr val="tx1">
                    <a:lumMod val="75000"/>
                    <a:lumOff val="25000"/>
                  </a:schemeClr>
                </a:solidFill>
                <a:latin typeface="Garamond" panose="02020404030301010803" pitchFamily="18" charset="0"/>
              </a:rPr>
              <a:t>ANALYSIS</a:t>
            </a:r>
          </a:p>
        </p:txBody>
      </p:sp>
      <p:sp>
        <p:nvSpPr>
          <p:cNvPr id="369" name="TextBox 368">
            <a:extLst>
              <a:ext uri="{FF2B5EF4-FFF2-40B4-BE49-F238E27FC236}">
                <a16:creationId xmlns:a16="http://schemas.microsoft.com/office/drawing/2014/main" id="{DD4F3E25-38B6-1241-9EFF-3DB7F5C412B3}"/>
              </a:ext>
            </a:extLst>
          </p:cNvPr>
          <p:cNvSpPr txBox="1"/>
          <p:nvPr/>
        </p:nvSpPr>
        <p:spPr>
          <a:xfrm>
            <a:off x="14422841" y="11824229"/>
            <a:ext cx="2351152" cy="1754326"/>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 Download drought index data products:</a:t>
            </a:r>
          </a:p>
          <a:p>
            <a:endParaRPr lang="en-US" dirty="0">
              <a:solidFill>
                <a:schemeClr val="tx1">
                  <a:lumMod val="75000"/>
                  <a:lumOff val="25000"/>
                </a:schemeClr>
              </a:solidFill>
              <a:latin typeface="Garamond" panose="02020404030301010803" pitchFamily="18" charset="0"/>
            </a:endParaRPr>
          </a:p>
          <a:p>
            <a:r>
              <a:rPr lang="en-US" dirty="0">
                <a:solidFill>
                  <a:schemeClr val="tx1">
                    <a:lumMod val="75000"/>
                    <a:lumOff val="25000"/>
                  </a:schemeClr>
                </a:solidFill>
                <a:latin typeface="Garamond" panose="02020404030301010803" pitchFamily="18" charset="0"/>
              </a:rPr>
              <a:t> July – Oct 2019 </a:t>
            </a:r>
          </a:p>
          <a:p>
            <a:endParaRPr lang="en-US" dirty="0">
              <a:solidFill>
                <a:schemeClr val="tx1">
                  <a:lumMod val="75000"/>
                  <a:lumOff val="25000"/>
                </a:schemeClr>
              </a:solidFill>
              <a:latin typeface="Garamond" panose="02020404030301010803" pitchFamily="18" charset="0"/>
            </a:endParaRPr>
          </a:p>
          <a:p>
            <a:r>
              <a:rPr lang="en-US" dirty="0">
                <a:solidFill>
                  <a:schemeClr val="tx1">
                    <a:lumMod val="75000"/>
                    <a:lumOff val="25000"/>
                  </a:schemeClr>
                </a:solidFill>
                <a:latin typeface="Garamond" panose="02020404030301010803" pitchFamily="18" charset="0"/>
              </a:rPr>
              <a:t>Jan 2010 – Dec 2019 </a:t>
            </a:r>
          </a:p>
        </p:txBody>
      </p:sp>
      <p:graphicFrame>
        <p:nvGraphicFramePr>
          <p:cNvPr id="82" name="Table 81">
            <a:extLst>
              <a:ext uri="{FF2B5EF4-FFF2-40B4-BE49-F238E27FC236}">
                <a16:creationId xmlns:a16="http://schemas.microsoft.com/office/drawing/2014/main" id="{263B1346-9F13-8A4B-AA3C-95353F49415F}"/>
              </a:ext>
            </a:extLst>
          </p:cNvPr>
          <p:cNvGraphicFramePr>
            <a:graphicFrameLocks noGrp="1"/>
          </p:cNvGraphicFramePr>
          <p:nvPr>
            <p:extLst>
              <p:ext uri="{D42A27DB-BD31-4B8C-83A1-F6EECF244321}">
                <p14:modId xmlns:p14="http://schemas.microsoft.com/office/powerpoint/2010/main" val="1704098955"/>
              </p:ext>
            </p:extLst>
          </p:nvPr>
        </p:nvGraphicFramePr>
        <p:xfrm>
          <a:off x="17022000" y="12405075"/>
          <a:ext cx="4396251" cy="2346960"/>
        </p:xfrm>
        <a:graphic>
          <a:graphicData uri="http://schemas.openxmlformats.org/drawingml/2006/table">
            <a:tbl>
              <a:tblPr firstRow="1" bandRow="1">
                <a:tableStyleId>{9D7B26C5-4107-4FEC-AEDC-1716B250A1EF}</a:tableStyleId>
              </a:tblPr>
              <a:tblGrid>
                <a:gridCol w="1371619">
                  <a:extLst>
                    <a:ext uri="{9D8B030D-6E8A-4147-A177-3AD203B41FA5}">
                      <a16:colId xmlns:a16="http://schemas.microsoft.com/office/drawing/2014/main" val="3573729828"/>
                    </a:ext>
                  </a:extLst>
                </a:gridCol>
                <a:gridCol w="1404257">
                  <a:extLst>
                    <a:ext uri="{9D8B030D-6E8A-4147-A177-3AD203B41FA5}">
                      <a16:colId xmlns:a16="http://schemas.microsoft.com/office/drawing/2014/main" val="1064030634"/>
                    </a:ext>
                  </a:extLst>
                </a:gridCol>
                <a:gridCol w="1620375">
                  <a:extLst>
                    <a:ext uri="{9D8B030D-6E8A-4147-A177-3AD203B41FA5}">
                      <a16:colId xmlns:a16="http://schemas.microsoft.com/office/drawing/2014/main" val="2742819796"/>
                    </a:ext>
                  </a:extLst>
                </a:gridCol>
              </a:tblGrid>
              <a:tr h="255852">
                <a:tc>
                  <a:txBody>
                    <a:bodyPr/>
                    <a:lstStyle/>
                    <a:p>
                      <a:r>
                        <a:rPr lang="en-US" sz="1600" b="0" i="1" dirty="0">
                          <a:solidFill>
                            <a:schemeClr val="tx1">
                              <a:lumMod val="75000"/>
                              <a:lumOff val="25000"/>
                            </a:schemeClr>
                          </a:solidFill>
                          <a:latin typeface="Garamond" panose="02020404030301010803" pitchFamily="18" charset="0"/>
                        </a:rPr>
                        <a:t>USDM </a:t>
                      </a:r>
                    </a:p>
                  </a:txBody>
                  <a:tcP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600" b="0" i="1" dirty="0">
                          <a:solidFill>
                            <a:schemeClr val="tx1">
                              <a:lumMod val="75000"/>
                              <a:lumOff val="25000"/>
                            </a:schemeClr>
                          </a:solidFill>
                          <a:latin typeface="Garamond" panose="02020404030301010803" pitchFamily="18" charset="0"/>
                        </a:rPr>
                        <a:t>Z-SCORE</a:t>
                      </a:r>
                    </a:p>
                  </a:txBody>
                  <a:tcPr>
                    <a:lnL>
                      <a:noFill/>
                    </a:lnL>
                    <a:lnR>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r"/>
                      <a:r>
                        <a:rPr lang="en-US" sz="1600" b="0" i="1" dirty="0">
                          <a:solidFill>
                            <a:schemeClr val="tx1">
                              <a:lumMod val="75000"/>
                              <a:lumOff val="25000"/>
                            </a:schemeClr>
                          </a:solidFill>
                          <a:latin typeface="Garamond" panose="02020404030301010803" pitchFamily="18" charset="0"/>
                        </a:rPr>
                        <a:t>PERCENTILE</a:t>
                      </a:r>
                    </a:p>
                  </a:txBody>
                  <a:tcP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72053944"/>
                  </a:ext>
                </a:extLst>
              </a:tr>
              <a:tr h="255852">
                <a:tc>
                  <a:txBody>
                    <a:bodyPr/>
                    <a:lstStyle/>
                    <a:p>
                      <a:r>
                        <a:rPr lang="en-US" sz="1600" b="1" dirty="0">
                          <a:solidFill>
                            <a:schemeClr val="tx1">
                              <a:lumMod val="75000"/>
                              <a:lumOff val="25000"/>
                            </a:schemeClr>
                          </a:solidFill>
                          <a:latin typeface="Garamond" panose="02020404030301010803" pitchFamily="18" charset="0"/>
                        </a:rPr>
                        <a:t>No Drought</a:t>
                      </a:r>
                    </a:p>
                  </a:txBody>
                  <a:tcPr>
                    <a:lnL w="12700" cap="flat" cmpd="sng" algn="ctr">
                      <a:solidFill>
                        <a:schemeClr val="tx1"/>
                      </a:solid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lumMod val="75000"/>
                              <a:lumOff val="25000"/>
                            </a:schemeClr>
                          </a:solidFill>
                          <a:latin typeface="Garamond" panose="02020404030301010803" pitchFamily="18" charset="0"/>
                        </a:rPr>
                        <a:t>-0.4 or greater</a:t>
                      </a:r>
                    </a:p>
                  </a:txBody>
                  <a:tcPr>
                    <a:lnL>
                      <a:noFill/>
                    </a:lnL>
                    <a:lnR>
                      <a:noFill/>
                    </a:lnR>
                    <a:lnT w="12700" cmpd="sng">
                      <a:noFill/>
                    </a:lnT>
                    <a:lnB>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lumMod val="75000"/>
                              <a:lumOff val="25000"/>
                            </a:schemeClr>
                          </a:solidFill>
                          <a:latin typeface="Garamond" panose="02020404030301010803" pitchFamily="18" charset="0"/>
                        </a:rPr>
                        <a:t>31 to 100</a:t>
                      </a:r>
                    </a:p>
                  </a:txBody>
                  <a:tcPr>
                    <a:lnL>
                      <a:noFill/>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96838128"/>
                  </a:ext>
                </a:extLst>
              </a:tr>
              <a:tr h="255852">
                <a:tc>
                  <a:txBody>
                    <a:bodyPr/>
                    <a:lstStyle/>
                    <a:p>
                      <a:r>
                        <a:rPr lang="en-US" sz="1600" b="1" dirty="0">
                          <a:solidFill>
                            <a:schemeClr val="tx1">
                              <a:lumMod val="75000"/>
                              <a:lumOff val="25000"/>
                            </a:schemeClr>
                          </a:solidFill>
                          <a:latin typeface="Garamond" panose="02020404030301010803" pitchFamily="18" charset="0"/>
                        </a:rPr>
                        <a:t>D0</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accent4">
                        <a:lumMod val="40000"/>
                        <a:lumOff val="60000"/>
                      </a:schemeClr>
                    </a:solidFill>
                  </a:tcPr>
                </a:tc>
                <a:tc>
                  <a:txBody>
                    <a:bodyPr/>
                    <a:lstStyle/>
                    <a:p>
                      <a:pPr algn="r"/>
                      <a:r>
                        <a:rPr lang="en-US" sz="1600" dirty="0">
                          <a:solidFill>
                            <a:schemeClr val="tx1">
                              <a:lumMod val="75000"/>
                              <a:lumOff val="25000"/>
                            </a:schemeClr>
                          </a:solidFill>
                          <a:latin typeface="Garamond" panose="02020404030301010803" pitchFamily="18" charset="0"/>
                        </a:rPr>
                        <a:t>- 0.5 to -0.7</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lumMod val="75000"/>
                              <a:lumOff val="25000"/>
                            </a:schemeClr>
                          </a:solidFill>
                          <a:latin typeface="Garamond" panose="02020404030301010803" pitchFamily="18" charset="0"/>
                        </a:rPr>
                        <a:t>21 to 30</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7149766"/>
                  </a:ext>
                </a:extLst>
              </a:tr>
              <a:tr h="255852">
                <a:tc>
                  <a:txBody>
                    <a:bodyPr/>
                    <a:lstStyle/>
                    <a:p>
                      <a:r>
                        <a:rPr lang="en-US" sz="1600" b="1" dirty="0">
                          <a:solidFill>
                            <a:schemeClr val="tx1">
                              <a:lumMod val="75000"/>
                              <a:lumOff val="25000"/>
                            </a:schemeClr>
                          </a:solidFill>
                          <a:latin typeface="Garamond" panose="02020404030301010803" pitchFamily="18" charset="0"/>
                        </a:rPr>
                        <a:t>D1</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2C49C"/>
                    </a:solidFill>
                  </a:tcPr>
                </a:tc>
                <a:tc>
                  <a:txBody>
                    <a:bodyPr/>
                    <a:lstStyle/>
                    <a:p>
                      <a:pPr algn="r"/>
                      <a:r>
                        <a:rPr lang="en-US" sz="1600" dirty="0">
                          <a:solidFill>
                            <a:schemeClr val="tx1">
                              <a:lumMod val="75000"/>
                              <a:lumOff val="25000"/>
                            </a:schemeClr>
                          </a:solidFill>
                          <a:latin typeface="Garamond" panose="02020404030301010803" pitchFamily="18" charset="0"/>
                        </a:rPr>
                        <a:t>- 0.8 to -1.2</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lumMod val="75000"/>
                              <a:lumOff val="25000"/>
                            </a:schemeClr>
                          </a:solidFill>
                          <a:latin typeface="Garamond" panose="02020404030301010803" pitchFamily="18" charset="0"/>
                        </a:rPr>
                        <a:t>11 to 20</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2112373"/>
                  </a:ext>
                </a:extLst>
              </a:tr>
              <a:tr h="255852">
                <a:tc>
                  <a:txBody>
                    <a:bodyPr/>
                    <a:lstStyle/>
                    <a:p>
                      <a:r>
                        <a:rPr lang="en-US" sz="1600" b="1" dirty="0">
                          <a:solidFill>
                            <a:schemeClr val="tx1">
                              <a:lumMod val="75000"/>
                              <a:lumOff val="25000"/>
                            </a:schemeClr>
                          </a:solidFill>
                          <a:latin typeface="Garamond" panose="02020404030301010803" pitchFamily="18" charset="0"/>
                        </a:rPr>
                        <a:t>D2</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3963E"/>
                    </a:solidFill>
                  </a:tcPr>
                </a:tc>
                <a:tc>
                  <a:txBody>
                    <a:bodyPr/>
                    <a:lstStyle/>
                    <a:p>
                      <a:pPr algn="r"/>
                      <a:r>
                        <a:rPr lang="en-US" sz="1600" dirty="0">
                          <a:solidFill>
                            <a:schemeClr val="tx1">
                              <a:lumMod val="75000"/>
                              <a:lumOff val="25000"/>
                            </a:schemeClr>
                          </a:solidFill>
                          <a:latin typeface="Garamond" panose="02020404030301010803" pitchFamily="18" charset="0"/>
                        </a:rPr>
                        <a:t>-1.3 to -1.5</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lumMod val="75000"/>
                              <a:lumOff val="25000"/>
                            </a:schemeClr>
                          </a:solidFill>
                          <a:latin typeface="Garamond" panose="02020404030301010803" pitchFamily="18" charset="0"/>
                        </a:rPr>
                        <a:t>6 to 10</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26347617"/>
                  </a:ext>
                </a:extLst>
              </a:tr>
              <a:tr h="255852">
                <a:tc>
                  <a:txBody>
                    <a:bodyPr/>
                    <a:lstStyle/>
                    <a:p>
                      <a:r>
                        <a:rPr lang="en-US" sz="1600" b="1" dirty="0">
                          <a:solidFill>
                            <a:schemeClr val="bg1">
                              <a:lumMod val="95000"/>
                            </a:schemeClr>
                          </a:solidFill>
                          <a:latin typeface="Garamond" panose="02020404030301010803" pitchFamily="18" charset="0"/>
                        </a:rPr>
                        <a:t>D3</a:t>
                      </a:r>
                    </a:p>
                  </a:txBody>
                  <a:tcP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0000"/>
                    </a:solidFill>
                  </a:tcPr>
                </a:tc>
                <a:tc>
                  <a:txBody>
                    <a:bodyPr/>
                    <a:lstStyle/>
                    <a:p>
                      <a:pPr algn="r"/>
                      <a:r>
                        <a:rPr lang="en-US" sz="1600" dirty="0">
                          <a:solidFill>
                            <a:schemeClr val="tx1">
                              <a:lumMod val="75000"/>
                              <a:lumOff val="25000"/>
                            </a:schemeClr>
                          </a:solidFill>
                          <a:latin typeface="Garamond" panose="02020404030301010803" pitchFamily="18" charset="0"/>
                        </a:rPr>
                        <a:t>-1.6 to -1.9</a:t>
                      </a:r>
                    </a:p>
                  </a:txBody>
                  <a:tcP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lumMod val="75000"/>
                              <a:lumOff val="25000"/>
                            </a:schemeClr>
                          </a:solidFill>
                          <a:latin typeface="Garamond" panose="02020404030301010803" pitchFamily="18" charset="0"/>
                        </a:rPr>
                        <a:t>3 to 5</a:t>
                      </a:r>
                    </a:p>
                  </a:txBody>
                  <a:tcPr>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7557815"/>
                  </a:ext>
                </a:extLst>
              </a:tr>
              <a:tr h="255852">
                <a:tc>
                  <a:txBody>
                    <a:bodyPr/>
                    <a:lstStyle/>
                    <a:p>
                      <a:r>
                        <a:rPr lang="en-US" sz="1600" b="1" dirty="0">
                          <a:solidFill>
                            <a:schemeClr val="bg1">
                              <a:lumMod val="95000"/>
                            </a:schemeClr>
                          </a:solidFill>
                          <a:latin typeface="Garamond" panose="02020404030301010803" pitchFamily="18" charset="0"/>
                        </a:rPr>
                        <a:t>D4</a:t>
                      </a:r>
                    </a:p>
                  </a:txBody>
                  <a:tcP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r"/>
                      <a:r>
                        <a:rPr lang="en-US" sz="1600" dirty="0">
                          <a:solidFill>
                            <a:schemeClr val="tx1">
                              <a:lumMod val="75000"/>
                              <a:lumOff val="25000"/>
                            </a:schemeClr>
                          </a:solidFill>
                          <a:latin typeface="Garamond" panose="02020404030301010803" pitchFamily="18" charset="0"/>
                        </a:rPr>
                        <a:t>-2.0 or less</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600" dirty="0">
                          <a:solidFill>
                            <a:schemeClr val="tx1">
                              <a:lumMod val="75000"/>
                              <a:lumOff val="25000"/>
                            </a:schemeClr>
                          </a:solidFill>
                          <a:latin typeface="Garamond" panose="02020404030301010803" pitchFamily="18" charset="0"/>
                        </a:rPr>
                        <a:t>0 to 2</a:t>
                      </a:r>
                    </a:p>
                  </a:txBody>
                  <a:tcP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2317659"/>
                  </a:ext>
                </a:extLst>
              </a:tr>
            </a:tbl>
          </a:graphicData>
        </a:graphic>
      </p:graphicFrame>
      <p:sp>
        <p:nvSpPr>
          <p:cNvPr id="370" name="TextBox 369">
            <a:extLst>
              <a:ext uri="{FF2B5EF4-FFF2-40B4-BE49-F238E27FC236}">
                <a16:creationId xmlns:a16="http://schemas.microsoft.com/office/drawing/2014/main" id="{F154A5A8-B5E4-2043-9DBE-B6D38AECDB50}"/>
              </a:ext>
            </a:extLst>
          </p:cNvPr>
          <p:cNvSpPr txBox="1"/>
          <p:nvPr/>
        </p:nvSpPr>
        <p:spPr>
          <a:xfrm>
            <a:off x="22253646" y="11739264"/>
            <a:ext cx="2452730" cy="923330"/>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V. Assess spatial and temporal patterns in drought index behavior </a:t>
            </a:r>
          </a:p>
        </p:txBody>
      </p:sp>
      <p:sp>
        <p:nvSpPr>
          <p:cNvPr id="371" name="TextBox 370">
            <a:extLst>
              <a:ext uri="{FF2B5EF4-FFF2-40B4-BE49-F238E27FC236}">
                <a16:creationId xmlns:a16="http://schemas.microsoft.com/office/drawing/2014/main" id="{E9CFE612-F578-3E45-B525-56FC16658177}"/>
              </a:ext>
            </a:extLst>
          </p:cNvPr>
          <p:cNvSpPr txBox="1"/>
          <p:nvPr/>
        </p:nvSpPr>
        <p:spPr>
          <a:xfrm>
            <a:off x="17565817" y="11298578"/>
            <a:ext cx="3885505"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II. Resample to 12 km grid</a:t>
            </a:r>
          </a:p>
        </p:txBody>
      </p:sp>
      <p:sp>
        <p:nvSpPr>
          <p:cNvPr id="372" name="TextBox 371">
            <a:extLst>
              <a:ext uri="{FF2B5EF4-FFF2-40B4-BE49-F238E27FC236}">
                <a16:creationId xmlns:a16="http://schemas.microsoft.com/office/drawing/2014/main" id="{7A54AA83-DE44-B64F-9266-90B18DD8EB42}"/>
              </a:ext>
            </a:extLst>
          </p:cNvPr>
          <p:cNvSpPr txBox="1"/>
          <p:nvPr/>
        </p:nvSpPr>
        <p:spPr>
          <a:xfrm>
            <a:off x="17556898" y="11938584"/>
            <a:ext cx="3986602"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IV. Reclassify to USDM categories</a:t>
            </a:r>
          </a:p>
        </p:txBody>
      </p:sp>
      <p:sp>
        <p:nvSpPr>
          <p:cNvPr id="373" name="TextBox 372">
            <a:extLst>
              <a:ext uri="{FF2B5EF4-FFF2-40B4-BE49-F238E27FC236}">
                <a16:creationId xmlns:a16="http://schemas.microsoft.com/office/drawing/2014/main" id="{E6F0F11D-BEF1-DC4A-97DF-4CDA77CA2A23}"/>
              </a:ext>
            </a:extLst>
          </p:cNvPr>
          <p:cNvSpPr txBox="1"/>
          <p:nvPr/>
        </p:nvSpPr>
        <p:spPr>
          <a:xfrm>
            <a:off x="17562658" y="11609126"/>
            <a:ext cx="3885505"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III. Crop to region of interest</a:t>
            </a:r>
          </a:p>
        </p:txBody>
      </p:sp>
      <p:sp>
        <p:nvSpPr>
          <p:cNvPr id="374" name="Text Placeholder 16">
            <a:extLst>
              <a:ext uri="{FF2B5EF4-FFF2-40B4-BE49-F238E27FC236}">
                <a16:creationId xmlns:a16="http://schemas.microsoft.com/office/drawing/2014/main" id="{08927B8C-436C-5D48-BB6B-3C28A4C6EE43}"/>
              </a:ext>
            </a:extLst>
          </p:cNvPr>
          <p:cNvSpPr txBox="1">
            <a:spLocks/>
          </p:cNvSpPr>
          <p:nvPr/>
        </p:nvSpPr>
        <p:spPr>
          <a:xfrm>
            <a:off x="9066398" y="31960590"/>
            <a:ext cx="4738435" cy="242101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Ronald Leeper</a:t>
            </a:r>
          </a:p>
          <a:p>
            <a:pPr algn="ctr">
              <a:lnSpc>
                <a:spcPct val="100000"/>
              </a:lnSpc>
              <a:spcBef>
                <a:spcPts val="0"/>
              </a:spcBef>
              <a:spcAft>
                <a:spcPts val="600"/>
              </a:spcAft>
            </a:pPr>
            <a:r>
              <a:rPr lang="en-US" sz="2000" i="1" dirty="0">
                <a:solidFill>
                  <a:schemeClr val="tx1">
                    <a:lumMod val="75000"/>
                    <a:lumOff val="25000"/>
                  </a:schemeClr>
                </a:solidFill>
                <a:latin typeface="Garamond" panose="02020404030301010803" pitchFamily="18" charset="0"/>
              </a:rPr>
              <a:t>NOAA NCEI, North Carolina Institute for Climate Studies</a:t>
            </a:r>
          </a:p>
          <a:p>
            <a:pPr algn="ctr">
              <a:lnSpc>
                <a:spcPct val="100000"/>
              </a:lnSpc>
              <a:spcBef>
                <a:spcPts val="0"/>
              </a:spcBef>
              <a:spcAft>
                <a:spcPts val="600"/>
              </a:spcAft>
            </a:pPr>
            <a:r>
              <a:rPr lang="en-US" sz="2000" b="1" dirty="0">
                <a:solidFill>
                  <a:schemeClr val="tx1">
                    <a:lumMod val="75000"/>
                    <a:lumOff val="25000"/>
                  </a:schemeClr>
                </a:solidFill>
                <a:latin typeface="Garamond" panose="02020404030301010803" pitchFamily="18" charset="0"/>
              </a:rPr>
              <a:t>Andrew Shannon</a:t>
            </a:r>
          </a:p>
          <a:p>
            <a:pPr algn="ctr">
              <a:lnSpc>
                <a:spcPct val="100000"/>
              </a:lnSpc>
              <a:spcBef>
                <a:spcPts val="0"/>
              </a:spcBef>
              <a:spcAft>
                <a:spcPts val="600"/>
              </a:spcAft>
            </a:pPr>
            <a:r>
              <a:rPr lang="en-US" sz="2000" i="1" dirty="0">
                <a:solidFill>
                  <a:schemeClr val="tx1">
                    <a:lumMod val="75000"/>
                    <a:lumOff val="25000"/>
                  </a:schemeClr>
                </a:solidFill>
                <a:latin typeface="Garamond" panose="02020404030301010803" pitchFamily="18" charset="0"/>
              </a:rPr>
              <a:t>NASA DEVELOP NC – NCEI Fellow</a:t>
            </a:r>
          </a:p>
          <a:p>
            <a:pPr algn="ctr">
              <a:lnSpc>
                <a:spcPct val="100000"/>
              </a:lnSpc>
              <a:spcBef>
                <a:spcPts val="0"/>
              </a:spcBef>
              <a:spcAft>
                <a:spcPts val="600"/>
              </a:spcAft>
            </a:pPr>
            <a:endParaRPr lang="en-US" sz="2000" b="1" dirty="0">
              <a:solidFill>
                <a:schemeClr val="tx1">
                  <a:lumMod val="75000"/>
                  <a:lumOff val="25000"/>
                </a:schemeClr>
              </a:solidFill>
              <a:latin typeface="Garamond" panose="02020404030301010803" pitchFamily="18" charset="0"/>
            </a:endParaRPr>
          </a:p>
          <a:p>
            <a:pPr algn="ctr">
              <a:lnSpc>
                <a:spcPct val="100000"/>
              </a:lnSpc>
              <a:spcBef>
                <a:spcPts val="0"/>
              </a:spcBef>
              <a:spcAft>
                <a:spcPts val="600"/>
              </a:spcAft>
            </a:pPr>
            <a:endParaRPr lang="en-US" sz="2000" b="1" i="1" dirty="0">
              <a:solidFill>
                <a:schemeClr val="tx1">
                  <a:lumMod val="75000"/>
                  <a:lumOff val="25000"/>
                </a:schemeClr>
              </a:solidFill>
              <a:latin typeface="Garamond" panose="02020404030301010803" pitchFamily="18" charset="0"/>
            </a:endParaRPr>
          </a:p>
        </p:txBody>
      </p:sp>
      <p:grpSp>
        <p:nvGrpSpPr>
          <p:cNvPr id="17" name="Group 16">
            <a:extLst>
              <a:ext uri="{FF2B5EF4-FFF2-40B4-BE49-F238E27FC236}">
                <a16:creationId xmlns:a16="http://schemas.microsoft.com/office/drawing/2014/main" id="{4535545B-4716-5549-A40C-353B1B120818}"/>
              </a:ext>
            </a:extLst>
          </p:cNvPr>
          <p:cNvGrpSpPr/>
          <p:nvPr/>
        </p:nvGrpSpPr>
        <p:grpSpPr>
          <a:xfrm>
            <a:off x="11262109" y="27548478"/>
            <a:ext cx="2482770" cy="2074368"/>
            <a:chOff x="11262109" y="27624678"/>
            <a:chExt cx="2482770" cy="2074368"/>
          </a:xfrm>
        </p:grpSpPr>
        <p:sp>
          <p:nvSpPr>
            <p:cNvPr id="316" name="Rectangle 315">
              <a:extLst>
                <a:ext uri="{FF2B5EF4-FFF2-40B4-BE49-F238E27FC236}">
                  <a16:creationId xmlns:a16="http://schemas.microsoft.com/office/drawing/2014/main" id="{53861FCB-25BE-B44A-AA74-05231F88D0FF}"/>
                </a:ext>
              </a:extLst>
            </p:cNvPr>
            <p:cNvSpPr/>
            <p:nvPr/>
          </p:nvSpPr>
          <p:spPr>
            <a:xfrm>
              <a:off x="11262109" y="27624678"/>
              <a:ext cx="2153029" cy="2074368"/>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376" name="Line 58">
              <a:extLst>
                <a:ext uri="{FF2B5EF4-FFF2-40B4-BE49-F238E27FC236}">
                  <a16:creationId xmlns:a16="http://schemas.microsoft.com/office/drawing/2014/main" id="{B6778738-D752-3542-BA91-F556C655F88D}"/>
                </a:ext>
              </a:extLst>
            </p:cNvPr>
            <p:cNvSpPr>
              <a:spLocks noChangeShapeType="1"/>
            </p:cNvSpPr>
            <p:nvPr/>
          </p:nvSpPr>
          <p:spPr bwMode="auto">
            <a:xfrm>
              <a:off x="11490233" y="27856576"/>
              <a:ext cx="234248" cy="0"/>
            </a:xfrm>
            <a:prstGeom prst="line">
              <a:avLst/>
            </a:prstGeom>
            <a:noFill/>
            <a:ln w="28575" cap="flat">
              <a:solidFill>
                <a:srgbClr val="BAE4B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latin typeface="Garamond" panose="02020404030301010803" pitchFamily="18" charset="0"/>
              </a:endParaRPr>
            </a:p>
          </p:txBody>
        </p:sp>
        <p:sp>
          <p:nvSpPr>
            <p:cNvPr id="378" name="Line 64">
              <a:extLst>
                <a:ext uri="{FF2B5EF4-FFF2-40B4-BE49-F238E27FC236}">
                  <a16:creationId xmlns:a16="http://schemas.microsoft.com/office/drawing/2014/main" id="{B72F65ED-EC2F-7243-89B3-2AFD6137F197}"/>
                </a:ext>
              </a:extLst>
            </p:cNvPr>
            <p:cNvSpPr>
              <a:spLocks noChangeShapeType="1"/>
            </p:cNvSpPr>
            <p:nvPr/>
          </p:nvSpPr>
          <p:spPr bwMode="auto">
            <a:xfrm>
              <a:off x="11490233" y="28156614"/>
              <a:ext cx="234248" cy="0"/>
            </a:xfrm>
            <a:prstGeom prst="line">
              <a:avLst/>
            </a:prstGeom>
            <a:noFill/>
            <a:ln w="28575" cap="flat">
              <a:solidFill>
                <a:srgbClr val="74C47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latin typeface="Garamond" panose="02020404030301010803" pitchFamily="18" charset="0"/>
              </a:endParaRPr>
            </a:p>
          </p:txBody>
        </p:sp>
        <p:sp>
          <p:nvSpPr>
            <p:cNvPr id="379" name="Line 70">
              <a:extLst>
                <a:ext uri="{FF2B5EF4-FFF2-40B4-BE49-F238E27FC236}">
                  <a16:creationId xmlns:a16="http://schemas.microsoft.com/office/drawing/2014/main" id="{14D20885-E5DF-6E4C-ABCF-1B60681C2206}"/>
                </a:ext>
              </a:extLst>
            </p:cNvPr>
            <p:cNvSpPr>
              <a:spLocks noChangeShapeType="1"/>
            </p:cNvSpPr>
            <p:nvPr/>
          </p:nvSpPr>
          <p:spPr bwMode="auto">
            <a:xfrm>
              <a:off x="11490233" y="28455064"/>
              <a:ext cx="234248" cy="0"/>
            </a:xfrm>
            <a:prstGeom prst="line">
              <a:avLst/>
            </a:prstGeom>
            <a:noFill/>
            <a:ln w="28575" cap="flat">
              <a:solidFill>
                <a:srgbClr val="238B4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latin typeface="Garamond" panose="02020404030301010803" pitchFamily="18" charset="0"/>
              </a:endParaRPr>
            </a:p>
          </p:txBody>
        </p:sp>
        <p:sp>
          <p:nvSpPr>
            <p:cNvPr id="382" name="Line 76">
              <a:extLst>
                <a:ext uri="{FF2B5EF4-FFF2-40B4-BE49-F238E27FC236}">
                  <a16:creationId xmlns:a16="http://schemas.microsoft.com/office/drawing/2014/main" id="{65DC95EF-5C7D-7E42-A1B9-ACBE06752BA8}"/>
                </a:ext>
              </a:extLst>
            </p:cNvPr>
            <p:cNvSpPr>
              <a:spLocks noChangeShapeType="1"/>
            </p:cNvSpPr>
            <p:nvPr/>
          </p:nvSpPr>
          <p:spPr bwMode="auto">
            <a:xfrm>
              <a:off x="11490233" y="28755101"/>
              <a:ext cx="234248" cy="0"/>
            </a:xfrm>
            <a:prstGeom prst="line">
              <a:avLst/>
            </a:prstGeom>
            <a:noFill/>
            <a:ln w="28575" cap="flat">
              <a:solidFill>
                <a:srgbClr val="19197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latin typeface="Garamond" panose="02020404030301010803" pitchFamily="18" charset="0"/>
              </a:endParaRPr>
            </a:p>
          </p:txBody>
        </p:sp>
        <p:sp>
          <p:nvSpPr>
            <p:cNvPr id="383" name="Line 82">
              <a:extLst>
                <a:ext uri="{FF2B5EF4-FFF2-40B4-BE49-F238E27FC236}">
                  <a16:creationId xmlns:a16="http://schemas.microsoft.com/office/drawing/2014/main" id="{9E2AACE7-BFC6-3B45-8FFD-5431F03389C0}"/>
                </a:ext>
              </a:extLst>
            </p:cNvPr>
            <p:cNvSpPr>
              <a:spLocks noChangeShapeType="1"/>
            </p:cNvSpPr>
            <p:nvPr/>
          </p:nvSpPr>
          <p:spPr bwMode="auto">
            <a:xfrm>
              <a:off x="11490233" y="29053551"/>
              <a:ext cx="234248" cy="0"/>
            </a:xfrm>
            <a:prstGeom prst="line">
              <a:avLst/>
            </a:prstGeom>
            <a:noFill/>
            <a:ln w="28575" cap="flat">
              <a:solidFill>
                <a:srgbClr val="FFA5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schemeClr val="tx1">
                    <a:lumMod val="75000"/>
                    <a:lumOff val="25000"/>
                  </a:schemeClr>
                </a:solidFill>
                <a:latin typeface="Garamond" panose="02020404030301010803" pitchFamily="18" charset="0"/>
              </a:endParaRPr>
            </a:p>
          </p:txBody>
        </p:sp>
        <p:sp>
          <p:nvSpPr>
            <p:cNvPr id="384" name="Rectangle 83">
              <a:extLst>
                <a:ext uri="{FF2B5EF4-FFF2-40B4-BE49-F238E27FC236}">
                  <a16:creationId xmlns:a16="http://schemas.microsoft.com/office/drawing/2014/main" id="{105CFEF4-50BA-DA46-818A-3149B30FFD7F}"/>
                </a:ext>
              </a:extLst>
            </p:cNvPr>
            <p:cNvSpPr>
              <a:spLocks noChangeArrowheads="1"/>
            </p:cNvSpPr>
            <p:nvPr/>
          </p:nvSpPr>
          <p:spPr bwMode="auto">
            <a:xfrm>
              <a:off x="11837102" y="27778929"/>
              <a:ext cx="19077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rPr>
                <a:t>2-inch </a:t>
              </a:r>
              <a:r>
                <a:rPr kumimoji="0" lang="en-US" altLang="en-US" b="0" i="0" u="none" strike="noStrike" cap="none" normalizeH="0" baseline="0" dirty="0" err="1">
                  <a:ln>
                    <a:noFill/>
                  </a:ln>
                  <a:solidFill>
                    <a:schemeClr val="tx1">
                      <a:lumMod val="75000"/>
                      <a:lumOff val="25000"/>
                    </a:schemeClr>
                  </a:solidFill>
                  <a:effectLst/>
                  <a:latin typeface="Garamond" panose="02020404030301010803" pitchFamily="18" charset="0"/>
                </a:rPr>
                <a:t>Mesonet</a:t>
              </a:r>
              <a:endPar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endParaRPr>
            </a:p>
          </p:txBody>
        </p:sp>
        <p:sp>
          <p:nvSpPr>
            <p:cNvPr id="386" name="Rectangle 84">
              <a:extLst>
                <a:ext uri="{FF2B5EF4-FFF2-40B4-BE49-F238E27FC236}">
                  <a16:creationId xmlns:a16="http://schemas.microsoft.com/office/drawing/2014/main" id="{AD4395A7-D028-4843-A415-FE0ABF86F022}"/>
                </a:ext>
              </a:extLst>
            </p:cNvPr>
            <p:cNvSpPr>
              <a:spLocks noChangeArrowheads="1"/>
            </p:cNvSpPr>
            <p:nvPr/>
          </p:nvSpPr>
          <p:spPr bwMode="auto">
            <a:xfrm>
              <a:off x="11837102" y="28078966"/>
              <a:ext cx="17744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rPr>
                <a:t>4-inch </a:t>
              </a:r>
              <a:r>
                <a:rPr kumimoji="0" lang="en-US" altLang="en-US" b="0" i="0" u="none" strike="noStrike" cap="none" normalizeH="0" baseline="0" dirty="0" err="1">
                  <a:ln>
                    <a:noFill/>
                  </a:ln>
                  <a:solidFill>
                    <a:schemeClr val="tx1">
                      <a:lumMod val="75000"/>
                      <a:lumOff val="25000"/>
                    </a:schemeClr>
                  </a:solidFill>
                  <a:effectLst/>
                  <a:latin typeface="Garamond" panose="02020404030301010803" pitchFamily="18" charset="0"/>
                </a:rPr>
                <a:t>Mesonet</a:t>
              </a:r>
              <a:endPar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endParaRPr>
            </a:p>
          </p:txBody>
        </p:sp>
        <p:sp>
          <p:nvSpPr>
            <p:cNvPr id="414" name="Rectangle 85">
              <a:extLst>
                <a:ext uri="{FF2B5EF4-FFF2-40B4-BE49-F238E27FC236}">
                  <a16:creationId xmlns:a16="http://schemas.microsoft.com/office/drawing/2014/main" id="{44EA30FA-650E-0245-BD8F-F1BF264AF238}"/>
                </a:ext>
              </a:extLst>
            </p:cNvPr>
            <p:cNvSpPr>
              <a:spLocks noChangeArrowheads="1"/>
            </p:cNvSpPr>
            <p:nvPr/>
          </p:nvSpPr>
          <p:spPr bwMode="auto">
            <a:xfrm>
              <a:off x="11837102" y="28377416"/>
              <a:ext cx="1651001" cy="27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rPr>
                <a:t>8-inch </a:t>
              </a:r>
              <a:r>
                <a:rPr kumimoji="0" lang="en-US" altLang="en-US" b="0" i="0" u="none" strike="noStrike" cap="none" normalizeH="0" baseline="0" dirty="0" err="1">
                  <a:ln>
                    <a:noFill/>
                  </a:ln>
                  <a:solidFill>
                    <a:schemeClr val="tx1">
                      <a:lumMod val="75000"/>
                      <a:lumOff val="25000"/>
                    </a:schemeClr>
                  </a:solidFill>
                  <a:effectLst/>
                  <a:latin typeface="Garamond" panose="02020404030301010803" pitchFamily="18" charset="0"/>
                </a:rPr>
                <a:t>Mesonet</a:t>
              </a:r>
              <a:endPar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endParaRPr>
            </a:p>
          </p:txBody>
        </p:sp>
        <p:sp>
          <p:nvSpPr>
            <p:cNvPr id="438" name="Rectangle 86">
              <a:extLst>
                <a:ext uri="{FF2B5EF4-FFF2-40B4-BE49-F238E27FC236}">
                  <a16:creationId xmlns:a16="http://schemas.microsoft.com/office/drawing/2014/main" id="{452C1F74-2087-BE45-904E-FE2F523FFA70}"/>
                </a:ext>
              </a:extLst>
            </p:cNvPr>
            <p:cNvSpPr>
              <a:spLocks noChangeArrowheads="1"/>
            </p:cNvSpPr>
            <p:nvPr/>
          </p:nvSpPr>
          <p:spPr bwMode="auto">
            <a:xfrm>
              <a:off x="11837102" y="28677454"/>
              <a:ext cx="18102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rPr>
                <a:t>5-cm SMAP</a:t>
              </a:r>
            </a:p>
          </p:txBody>
        </p:sp>
        <p:sp>
          <p:nvSpPr>
            <p:cNvPr id="439" name="Rectangle 87">
              <a:extLst>
                <a:ext uri="{FF2B5EF4-FFF2-40B4-BE49-F238E27FC236}">
                  <a16:creationId xmlns:a16="http://schemas.microsoft.com/office/drawing/2014/main" id="{70F97ABD-E073-404D-B1CA-627341028BB9}"/>
                </a:ext>
              </a:extLst>
            </p:cNvPr>
            <p:cNvSpPr>
              <a:spLocks noChangeArrowheads="1"/>
            </p:cNvSpPr>
            <p:nvPr/>
          </p:nvSpPr>
          <p:spPr bwMode="auto">
            <a:xfrm>
              <a:off x="11834644" y="28956760"/>
              <a:ext cx="17744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err="1">
                  <a:ln>
                    <a:noFill/>
                  </a:ln>
                  <a:solidFill>
                    <a:schemeClr val="tx1">
                      <a:lumMod val="75000"/>
                      <a:lumOff val="25000"/>
                    </a:schemeClr>
                  </a:solidFill>
                  <a:effectLst/>
                  <a:latin typeface="Garamond" panose="02020404030301010803" pitchFamily="18" charset="0"/>
                </a:rPr>
                <a:t>Mesonet</a:t>
              </a:r>
              <a:r>
                <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rPr>
                <a:t> Surface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lumMod val="75000"/>
                      <a:lumOff val="25000"/>
                    </a:schemeClr>
                  </a:solidFill>
                  <a:effectLst/>
                  <a:latin typeface="Garamond" panose="02020404030301010803" pitchFamily="18" charset="0"/>
                </a:rPr>
                <a:t>Average</a:t>
              </a:r>
            </a:p>
          </p:txBody>
        </p:sp>
      </p:grpSp>
      <p:grpSp>
        <p:nvGrpSpPr>
          <p:cNvPr id="9" name="Group 8">
            <a:extLst>
              <a:ext uri="{FF2B5EF4-FFF2-40B4-BE49-F238E27FC236}">
                <a16:creationId xmlns:a16="http://schemas.microsoft.com/office/drawing/2014/main" id="{BE4D2876-1BB1-9144-BA2D-E9E965662059}"/>
              </a:ext>
            </a:extLst>
          </p:cNvPr>
          <p:cNvGrpSpPr/>
          <p:nvPr/>
        </p:nvGrpSpPr>
        <p:grpSpPr>
          <a:xfrm>
            <a:off x="6644632" y="27056566"/>
            <a:ext cx="4385292" cy="1573968"/>
            <a:chOff x="7614868" y="26964717"/>
            <a:chExt cx="3417888" cy="1998666"/>
          </a:xfrm>
        </p:grpSpPr>
        <p:sp>
          <p:nvSpPr>
            <p:cNvPr id="444" name="Rectangle 95">
              <a:extLst>
                <a:ext uri="{FF2B5EF4-FFF2-40B4-BE49-F238E27FC236}">
                  <a16:creationId xmlns:a16="http://schemas.microsoft.com/office/drawing/2014/main" id="{E75699AD-AC8D-5E47-9CE4-834977C1A1BC}"/>
                </a:ext>
              </a:extLst>
            </p:cNvPr>
            <p:cNvSpPr>
              <a:spLocks noChangeArrowheads="1"/>
            </p:cNvSpPr>
            <p:nvPr/>
          </p:nvSpPr>
          <p:spPr bwMode="auto">
            <a:xfrm>
              <a:off x="7891093" y="26964717"/>
              <a:ext cx="3141663" cy="1844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45" name="Line 96">
              <a:extLst>
                <a:ext uri="{FF2B5EF4-FFF2-40B4-BE49-F238E27FC236}">
                  <a16:creationId xmlns:a16="http://schemas.microsoft.com/office/drawing/2014/main" id="{E8A40231-0A33-8243-848D-6CCDF550788D}"/>
                </a:ext>
              </a:extLst>
            </p:cNvPr>
            <p:cNvSpPr>
              <a:spLocks noChangeShapeType="1"/>
            </p:cNvSpPr>
            <p:nvPr/>
          </p:nvSpPr>
          <p:spPr bwMode="auto">
            <a:xfrm>
              <a:off x="7891093" y="28483954"/>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46" name="Line 97">
              <a:extLst>
                <a:ext uri="{FF2B5EF4-FFF2-40B4-BE49-F238E27FC236}">
                  <a16:creationId xmlns:a16="http://schemas.microsoft.com/office/drawing/2014/main" id="{9AAC9D29-1C9C-ED4E-913D-F34F1D8B5BE5}"/>
                </a:ext>
              </a:extLst>
            </p:cNvPr>
            <p:cNvSpPr>
              <a:spLocks noChangeShapeType="1"/>
            </p:cNvSpPr>
            <p:nvPr/>
          </p:nvSpPr>
          <p:spPr bwMode="auto">
            <a:xfrm>
              <a:off x="7891093" y="28034692"/>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47" name="Line 98">
              <a:extLst>
                <a:ext uri="{FF2B5EF4-FFF2-40B4-BE49-F238E27FC236}">
                  <a16:creationId xmlns:a16="http://schemas.microsoft.com/office/drawing/2014/main" id="{4BECB9D7-3DA7-C94E-887C-EF6AA72F7093}"/>
                </a:ext>
              </a:extLst>
            </p:cNvPr>
            <p:cNvSpPr>
              <a:spLocks noChangeShapeType="1"/>
            </p:cNvSpPr>
            <p:nvPr/>
          </p:nvSpPr>
          <p:spPr bwMode="auto">
            <a:xfrm>
              <a:off x="7891093" y="27585429"/>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48" name="Line 99">
              <a:extLst>
                <a:ext uri="{FF2B5EF4-FFF2-40B4-BE49-F238E27FC236}">
                  <a16:creationId xmlns:a16="http://schemas.microsoft.com/office/drawing/2014/main" id="{1FCB101B-9F63-6E4D-8C61-73B96E161AEB}"/>
                </a:ext>
              </a:extLst>
            </p:cNvPr>
            <p:cNvSpPr>
              <a:spLocks noChangeShapeType="1"/>
            </p:cNvSpPr>
            <p:nvPr/>
          </p:nvSpPr>
          <p:spPr bwMode="auto">
            <a:xfrm>
              <a:off x="7891093" y="27136167"/>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49" name="Line 100">
              <a:extLst>
                <a:ext uri="{FF2B5EF4-FFF2-40B4-BE49-F238E27FC236}">
                  <a16:creationId xmlns:a16="http://schemas.microsoft.com/office/drawing/2014/main" id="{A8CDD9B7-3BEC-3A47-9713-1FAEE9723AE3}"/>
                </a:ext>
              </a:extLst>
            </p:cNvPr>
            <p:cNvSpPr>
              <a:spLocks noChangeShapeType="1"/>
            </p:cNvSpPr>
            <p:nvPr/>
          </p:nvSpPr>
          <p:spPr bwMode="auto">
            <a:xfrm flipV="1">
              <a:off x="8397505"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50" name="Line 101">
              <a:extLst>
                <a:ext uri="{FF2B5EF4-FFF2-40B4-BE49-F238E27FC236}">
                  <a16:creationId xmlns:a16="http://schemas.microsoft.com/office/drawing/2014/main" id="{996DF8DA-C0FD-5643-BD01-D4B5E4C6EDA6}"/>
                </a:ext>
              </a:extLst>
            </p:cNvPr>
            <p:cNvSpPr>
              <a:spLocks noChangeShapeType="1"/>
            </p:cNvSpPr>
            <p:nvPr/>
          </p:nvSpPr>
          <p:spPr bwMode="auto">
            <a:xfrm flipV="1">
              <a:off x="9122993"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69" name="Line 102">
              <a:extLst>
                <a:ext uri="{FF2B5EF4-FFF2-40B4-BE49-F238E27FC236}">
                  <a16:creationId xmlns:a16="http://schemas.microsoft.com/office/drawing/2014/main" id="{952FD550-B82D-934E-BF38-E4C15259A3B4}"/>
                </a:ext>
              </a:extLst>
            </p:cNvPr>
            <p:cNvSpPr>
              <a:spLocks noChangeShapeType="1"/>
            </p:cNvSpPr>
            <p:nvPr/>
          </p:nvSpPr>
          <p:spPr bwMode="auto">
            <a:xfrm flipV="1">
              <a:off x="9838955"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0" name="Line 103">
              <a:extLst>
                <a:ext uri="{FF2B5EF4-FFF2-40B4-BE49-F238E27FC236}">
                  <a16:creationId xmlns:a16="http://schemas.microsoft.com/office/drawing/2014/main" id="{2EFCB3D3-7FB4-3445-B231-C99B0B199E0C}"/>
                </a:ext>
              </a:extLst>
            </p:cNvPr>
            <p:cNvSpPr>
              <a:spLocks noChangeShapeType="1"/>
            </p:cNvSpPr>
            <p:nvPr/>
          </p:nvSpPr>
          <p:spPr bwMode="auto">
            <a:xfrm flipV="1">
              <a:off x="10554918"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1" name="Line 104">
              <a:extLst>
                <a:ext uri="{FF2B5EF4-FFF2-40B4-BE49-F238E27FC236}">
                  <a16:creationId xmlns:a16="http://schemas.microsoft.com/office/drawing/2014/main" id="{EBF20C2A-FDB5-5047-A69B-A171E17E7962}"/>
                </a:ext>
              </a:extLst>
            </p:cNvPr>
            <p:cNvSpPr>
              <a:spLocks noChangeShapeType="1"/>
            </p:cNvSpPr>
            <p:nvPr/>
          </p:nvSpPr>
          <p:spPr bwMode="auto">
            <a:xfrm>
              <a:off x="7891093" y="28714142"/>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2" name="Line 105">
              <a:extLst>
                <a:ext uri="{FF2B5EF4-FFF2-40B4-BE49-F238E27FC236}">
                  <a16:creationId xmlns:a16="http://schemas.microsoft.com/office/drawing/2014/main" id="{D71A0EB0-18D7-B74C-A111-5A48DEC66C57}"/>
                </a:ext>
              </a:extLst>
            </p:cNvPr>
            <p:cNvSpPr>
              <a:spLocks noChangeShapeType="1"/>
            </p:cNvSpPr>
            <p:nvPr/>
          </p:nvSpPr>
          <p:spPr bwMode="auto">
            <a:xfrm>
              <a:off x="7891093" y="28264879"/>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3" name="Line 106">
              <a:extLst>
                <a:ext uri="{FF2B5EF4-FFF2-40B4-BE49-F238E27FC236}">
                  <a16:creationId xmlns:a16="http://schemas.microsoft.com/office/drawing/2014/main" id="{B7F432F6-F9C8-D74A-ADDF-86D8C7B07C5A}"/>
                </a:ext>
              </a:extLst>
            </p:cNvPr>
            <p:cNvSpPr>
              <a:spLocks noChangeShapeType="1"/>
            </p:cNvSpPr>
            <p:nvPr/>
          </p:nvSpPr>
          <p:spPr bwMode="auto">
            <a:xfrm>
              <a:off x="7891093" y="27815617"/>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4" name="Line 107">
              <a:extLst>
                <a:ext uri="{FF2B5EF4-FFF2-40B4-BE49-F238E27FC236}">
                  <a16:creationId xmlns:a16="http://schemas.microsoft.com/office/drawing/2014/main" id="{BC62E216-6245-A140-BA20-90D1A01B8930}"/>
                </a:ext>
              </a:extLst>
            </p:cNvPr>
            <p:cNvSpPr>
              <a:spLocks noChangeShapeType="1"/>
            </p:cNvSpPr>
            <p:nvPr/>
          </p:nvSpPr>
          <p:spPr bwMode="auto">
            <a:xfrm>
              <a:off x="7891093" y="27366354"/>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5" name="Line 108">
              <a:extLst>
                <a:ext uri="{FF2B5EF4-FFF2-40B4-BE49-F238E27FC236}">
                  <a16:creationId xmlns:a16="http://schemas.microsoft.com/office/drawing/2014/main" id="{5EEE17DB-6019-E545-9523-5C1AA5770308}"/>
                </a:ext>
              </a:extLst>
            </p:cNvPr>
            <p:cNvSpPr>
              <a:spLocks noChangeShapeType="1"/>
            </p:cNvSpPr>
            <p:nvPr/>
          </p:nvSpPr>
          <p:spPr bwMode="auto">
            <a:xfrm flipV="1">
              <a:off x="8033968"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6" name="Line 109">
              <a:extLst>
                <a:ext uri="{FF2B5EF4-FFF2-40B4-BE49-F238E27FC236}">
                  <a16:creationId xmlns:a16="http://schemas.microsoft.com/office/drawing/2014/main" id="{41AAF8FF-1A92-2C46-8B3A-3A49EDCCB247}"/>
                </a:ext>
              </a:extLst>
            </p:cNvPr>
            <p:cNvSpPr>
              <a:spLocks noChangeShapeType="1"/>
            </p:cNvSpPr>
            <p:nvPr/>
          </p:nvSpPr>
          <p:spPr bwMode="auto">
            <a:xfrm flipV="1">
              <a:off x="8759455"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7" name="Line 110">
              <a:extLst>
                <a:ext uri="{FF2B5EF4-FFF2-40B4-BE49-F238E27FC236}">
                  <a16:creationId xmlns:a16="http://schemas.microsoft.com/office/drawing/2014/main" id="{DBC3157A-EA9A-7843-9D9E-08E9CCEB8559}"/>
                </a:ext>
              </a:extLst>
            </p:cNvPr>
            <p:cNvSpPr>
              <a:spLocks noChangeShapeType="1"/>
            </p:cNvSpPr>
            <p:nvPr/>
          </p:nvSpPr>
          <p:spPr bwMode="auto">
            <a:xfrm flipV="1">
              <a:off x="9484943"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8" name="Line 111">
              <a:extLst>
                <a:ext uri="{FF2B5EF4-FFF2-40B4-BE49-F238E27FC236}">
                  <a16:creationId xmlns:a16="http://schemas.microsoft.com/office/drawing/2014/main" id="{E3060676-9DE6-5546-BA98-B388CCAD3D0A}"/>
                </a:ext>
              </a:extLst>
            </p:cNvPr>
            <p:cNvSpPr>
              <a:spLocks noChangeShapeType="1"/>
            </p:cNvSpPr>
            <p:nvPr/>
          </p:nvSpPr>
          <p:spPr bwMode="auto">
            <a:xfrm flipV="1">
              <a:off x="10192968"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79" name="Line 112">
              <a:extLst>
                <a:ext uri="{FF2B5EF4-FFF2-40B4-BE49-F238E27FC236}">
                  <a16:creationId xmlns:a16="http://schemas.microsoft.com/office/drawing/2014/main" id="{C037F752-45E0-3B48-95AD-F8F4944AE547}"/>
                </a:ext>
              </a:extLst>
            </p:cNvPr>
            <p:cNvSpPr>
              <a:spLocks noChangeShapeType="1"/>
            </p:cNvSpPr>
            <p:nvPr/>
          </p:nvSpPr>
          <p:spPr bwMode="auto">
            <a:xfrm flipV="1">
              <a:off x="10918455" y="26964717"/>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80" name="Freeform 113">
              <a:extLst>
                <a:ext uri="{FF2B5EF4-FFF2-40B4-BE49-F238E27FC236}">
                  <a16:creationId xmlns:a16="http://schemas.microsoft.com/office/drawing/2014/main" id="{F246A496-AF09-634B-91BD-29D7E2555752}"/>
                </a:ext>
              </a:extLst>
            </p:cNvPr>
            <p:cNvSpPr>
              <a:spLocks/>
            </p:cNvSpPr>
            <p:nvPr/>
          </p:nvSpPr>
          <p:spPr bwMode="auto">
            <a:xfrm>
              <a:off x="8081593" y="27050442"/>
              <a:ext cx="2808288" cy="1233488"/>
            </a:xfrm>
            <a:custGeom>
              <a:avLst/>
              <a:gdLst>
                <a:gd name="T0" fmla="*/ 2 w 294"/>
                <a:gd name="T1" fmla="*/ 71 h 129"/>
                <a:gd name="T2" fmla="*/ 7 w 294"/>
                <a:gd name="T3" fmla="*/ 79 h 129"/>
                <a:gd name="T4" fmla="*/ 12 w 294"/>
                <a:gd name="T5" fmla="*/ 89 h 129"/>
                <a:gd name="T6" fmla="*/ 17 w 294"/>
                <a:gd name="T7" fmla="*/ 99 h 129"/>
                <a:gd name="T8" fmla="*/ 22 w 294"/>
                <a:gd name="T9" fmla="*/ 85 h 129"/>
                <a:gd name="T10" fmla="*/ 27 w 294"/>
                <a:gd name="T11" fmla="*/ 94 h 129"/>
                <a:gd name="T12" fmla="*/ 32 w 294"/>
                <a:gd name="T13" fmla="*/ 105 h 129"/>
                <a:gd name="T14" fmla="*/ 37 w 294"/>
                <a:gd name="T15" fmla="*/ 100 h 129"/>
                <a:gd name="T16" fmla="*/ 42 w 294"/>
                <a:gd name="T17" fmla="*/ 91 h 129"/>
                <a:gd name="T18" fmla="*/ 47 w 294"/>
                <a:gd name="T19" fmla="*/ 87 h 129"/>
                <a:gd name="T20" fmla="*/ 51 w 294"/>
                <a:gd name="T21" fmla="*/ 65 h 129"/>
                <a:gd name="T22" fmla="*/ 56 w 294"/>
                <a:gd name="T23" fmla="*/ 80 h 129"/>
                <a:gd name="T24" fmla="*/ 61 w 294"/>
                <a:gd name="T25" fmla="*/ 94 h 129"/>
                <a:gd name="T26" fmla="*/ 66 w 294"/>
                <a:gd name="T27" fmla="*/ 102 h 129"/>
                <a:gd name="T28" fmla="*/ 71 w 294"/>
                <a:gd name="T29" fmla="*/ 106 h 129"/>
                <a:gd name="T30" fmla="*/ 76 w 294"/>
                <a:gd name="T31" fmla="*/ 111 h 129"/>
                <a:gd name="T32" fmla="*/ 81 w 294"/>
                <a:gd name="T33" fmla="*/ 118 h 129"/>
                <a:gd name="T34" fmla="*/ 86 w 294"/>
                <a:gd name="T35" fmla="*/ 118 h 129"/>
                <a:gd name="T36" fmla="*/ 91 w 294"/>
                <a:gd name="T37" fmla="*/ 111 h 129"/>
                <a:gd name="T38" fmla="*/ 96 w 294"/>
                <a:gd name="T39" fmla="*/ 118 h 129"/>
                <a:gd name="T40" fmla="*/ 100 w 294"/>
                <a:gd name="T41" fmla="*/ 117 h 129"/>
                <a:gd name="T42" fmla="*/ 105 w 294"/>
                <a:gd name="T43" fmla="*/ 89 h 129"/>
                <a:gd name="T44" fmla="*/ 110 w 294"/>
                <a:gd name="T45" fmla="*/ 92 h 129"/>
                <a:gd name="T46" fmla="*/ 115 w 294"/>
                <a:gd name="T47" fmla="*/ 98 h 129"/>
                <a:gd name="T48" fmla="*/ 120 w 294"/>
                <a:gd name="T49" fmla="*/ 107 h 129"/>
                <a:gd name="T50" fmla="*/ 125 w 294"/>
                <a:gd name="T51" fmla="*/ 107 h 129"/>
                <a:gd name="T52" fmla="*/ 130 w 294"/>
                <a:gd name="T53" fmla="*/ 102 h 129"/>
                <a:gd name="T54" fmla="*/ 135 w 294"/>
                <a:gd name="T55" fmla="*/ 105 h 129"/>
                <a:gd name="T56" fmla="*/ 140 w 294"/>
                <a:gd name="T57" fmla="*/ 82 h 129"/>
                <a:gd name="T58" fmla="*/ 145 w 294"/>
                <a:gd name="T59" fmla="*/ 82 h 129"/>
                <a:gd name="T60" fmla="*/ 150 w 294"/>
                <a:gd name="T61" fmla="*/ 76 h 129"/>
                <a:gd name="T62" fmla="*/ 154 w 294"/>
                <a:gd name="T63" fmla="*/ 73 h 129"/>
                <a:gd name="T64" fmla="*/ 159 w 294"/>
                <a:gd name="T65" fmla="*/ 89 h 129"/>
                <a:gd name="T66" fmla="*/ 164 w 294"/>
                <a:gd name="T67" fmla="*/ 98 h 129"/>
                <a:gd name="T68" fmla="*/ 169 w 294"/>
                <a:gd name="T69" fmla="*/ 103 h 129"/>
                <a:gd name="T70" fmla="*/ 174 w 294"/>
                <a:gd name="T71" fmla="*/ 107 h 129"/>
                <a:gd name="T72" fmla="*/ 179 w 294"/>
                <a:gd name="T73" fmla="*/ 108 h 129"/>
                <a:gd name="T74" fmla="*/ 184 w 294"/>
                <a:gd name="T75" fmla="*/ 106 h 129"/>
                <a:gd name="T76" fmla="*/ 189 w 294"/>
                <a:gd name="T77" fmla="*/ 111 h 129"/>
                <a:gd name="T78" fmla="*/ 194 w 294"/>
                <a:gd name="T79" fmla="*/ 114 h 129"/>
                <a:gd name="T80" fmla="*/ 199 w 294"/>
                <a:gd name="T81" fmla="*/ 116 h 129"/>
                <a:gd name="T82" fmla="*/ 203 w 294"/>
                <a:gd name="T83" fmla="*/ 119 h 129"/>
                <a:gd name="T84" fmla="*/ 208 w 294"/>
                <a:gd name="T85" fmla="*/ 121 h 129"/>
                <a:gd name="T86" fmla="*/ 213 w 294"/>
                <a:gd name="T87" fmla="*/ 122 h 129"/>
                <a:gd name="T88" fmla="*/ 218 w 294"/>
                <a:gd name="T89" fmla="*/ 118 h 129"/>
                <a:gd name="T90" fmla="*/ 223 w 294"/>
                <a:gd name="T91" fmla="*/ 121 h 129"/>
                <a:gd name="T92" fmla="*/ 228 w 294"/>
                <a:gd name="T93" fmla="*/ 125 h 129"/>
                <a:gd name="T94" fmla="*/ 233 w 294"/>
                <a:gd name="T95" fmla="*/ 129 h 129"/>
                <a:gd name="T96" fmla="*/ 238 w 294"/>
                <a:gd name="T97" fmla="*/ 79 h 129"/>
                <a:gd name="T98" fmla="*/ 243 w 294"/>
                <a:gd name="T99" fmla="*/ 66 h 129"/>
                <a:gd name="T100" fmla="*/ 248 w 294"/>
                <a:gd name="T101" fmla="*/ 72 h 129"/>
                <a:gd name="T102" fmla="*/ 253 w 294"/>
                <a:gd name="T103" fmla="*/ 78 h 129"/>
                <a:gd name="T104" fmla="*/ 257 w 294"/>
                <a:gd name="T105" fmla="*/ 70 h 129"/>
                <a:gd name="T106" fmla="*/ 262 w 294"/>
                <a:gd name="T107" fmla="*/ 49 h 129"/>
                <a:gd name="T108" fmla="*/ 267 w 294"/>
                <a:gd name="T109" fmla="*/ 62 h 129"/>
                <a:gd name="T110" fmla="*/ 272 w 294"/>
                <a:gd name="T111" fmla="*/ 54 h 129"/>
                <a:gd name="T112" fmla="*/ 277 w 294"/>
                <a:gd name="T113" fmla="*/ 36 h 129"/>
                <a:gd name="T114" fmla="*/ 282 w 294"/>
                <a:gd name="T115" fmla="*/ 32 h 129"/>
                <a:gd name="T116" fmla="*/ 287 w 294"/>
                <a:gd name="T117" fmla="*/ 0 h 129"/>
                <a:gd name="T118" fmla="*/ 292 w 294"/>
                <a:gd name="T119" fmla="*/ 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29">
                  <a:moveTo>
                    <a:pt x="0" y="64"/>
                  </a:moveTo>
                  <a:lnTo>
                    <a:pt x="2" y="71"/>
                  </a:lnTo>
                  <a:lnTo>
                    <a:pt x="5" y="75"/>
                  </a:lnTo>
                  <a:lnTo>
                    <a:pt x="7" y="79"/>
                  </a:lnTo>
                  <a:lnTo>
                    <a:pt x="10" y="84"/>
                  </a:lnTo>
                  <a:lnTo>
                    <a:pt x="12" y="89"/>
                  </a:lnTo>
                  <a:lnTo>
                    <a:pt x="15" y="94"/>
                  </a:lnTo>
                  <a:lnTo>
                    <a:pt x="17" y="99"/>
                  </a:lnTo>
                  <a:lnTo>
                    <a:pt x="20" y="89"/>
                  </a:lnTo>
                  <a:lnTo>
                    <a:pt x="22" y="85"/>
                  </a:lnTo>
                  <a:lnTo>
                    <a:pt x="24" y="81"/>
                  </a:lnTo>
                  <a:lnTo>
                    <a:pt x="27" y="94"/>
                  </a:lnTo>
                  <a:lnTo>
                    <a:pt x="29" y="100"/>
                  </a:lnTo>
                  <a:lnTo>
                    <a:pt x="32" y="105"/>
                  </a:lnTo>
                  <a:lnTo>
                    <a:pt x="34" y="107"/>
                  </a:lnTo>
                  <a:lnTo>
                    <a:pt x="37" y="100"/>
                  </a:lnTo>
                  <a:lnTo>
                    <a:pt x="39" y="95"/>
                  </a:lnTo>
                  <a:lnTo>
                    <a:pt x="42" y="91"/>
                  </a:lnTo>
                  <a:lnTo>
                    <a:pt x="44" y="96"/>
                  </a:lnTo>
                  <a:lnTo>
                    <a:pt x="47" y="87"/>
                  </a:lnTo>
                  <a:lnTo>
                    <a:pt x="49" y="75"/>
                  </a:lnTo>
                  <a:lnTo>
                    <a:pt x="51" y="65"/>
                  </a:lnTo>
                  <a:lnTo>
                    <a:pt x="54" y="70"/>
                  </a:lnTo>
                  <a:lnTo>
                    <a:pt x="56" y="80"/>
                  </a:lnTo>
                  <a:lnTo>
                    <a:pt x="59" y="88"/>
                  </a:lnTo>
                  <a:lnTo>
                    <a:pt x="61" y="94"/>
                  </a:lnTo>
                  <a:lnTo>
                    <a:pt x="64" y="98"/>
                  </a:lnTo>
                  <a:lnTo>
                    <a:pt x="66" y="102"/>
                  </a:lnTo>
                  <a:lnTo>
                    <a:pt x="69" y="104"/>
                  </a:lnTo>
                  <a:lnTo>
                    <a:pt x="71" y="106"/>
                  </a:lnTo>
                  <a:lnTo>
                    <a:pt x="73" y="108"/>
                  </a:lnTo>
                  <a:lnTo>
                    <a:pt x="76" y="111"/>
                  </a:lnTo>
                  <a:lnTo>
                    <a:pt x="78" y="115"/>
                  </a:lnTo>
                  <a:lnTo>
                    <a:pt x="81" y="118"/>
                  </a:lnTo>
                  <a:lnTo>
                    <a:pt x="83" y="121"/>
                  </a:lnTo>
                  <a:lnTo>
                    <a:pt x="86" y="118"/>
                  </a:lnTo>
                  <a:lnTo>
                    <a:pt x="88" y="114"/>
                  </a:lnTo>
                  <a:lnTo>
                    <a:pt x="91" y="111"/>
                  </a:lnTo>
                  <a:lnTo>
                    <a:pt x="93" y="114"/>
                  </a:lnTo>
                  <a:lnTo>
                    <a:pt x="96" y="118"/>
                  </a:lnTo>
                  <a:lnTo>
                    <a:pt x="98" y="121"/>
                  </a:lnTo>
                  <a:lnTo>
                    <a:pt x="100" y="117"/>
                  </a:lnTo>
                  <a:lnTo>
                    <a:pt x="103" y="101"/>
                  </a:lnTo>
                  <a:lnTo>
                    <a:pt x="105" y="89"/>
                  </a:lnTo>
                  <a:lnTo>
                    <a:pt x="108" y="85"/>
                  </a:lnTo>
                  <a:lnTo>
                    <a:pt x="110" y="92"/>
                  </a:lnTo>
                  <a:lnTo>
                    <a:pt x="113" y="95"/>
                  </a:lnTo>
                  <a:lnTo>
                    <a:pt x="115" y="98"/>
                  </a:lnTo>
                  <a:lnTo>
                    <a:pt x="118" y="102"/>
                  </a:lnTo>
                  <a:lnTo>
                    <a:pt x="120" y="107"/>
                  </a:lnTo>
                  <a:lnTo>
                    <a:pt x="123" y="110"/>
                  </a:lnTo>
                  <a:lnTo>
                    <a:pt x="125" y="107"/>
                  </a:lnTo>
                  <a:lnTo>
                    <a:pt x="127" y="104"/>
                  </a:lnTo>
                  <a:lnTo>
                    <a:pt x="130" y="102"/>
                  </a:lnTo>
                  <a:lnTo>
                    <a:pt x="132" y="106"/>
                  </a:lnTo>
                  <a:lnTo>
                    <a:pt x="135" y="105"/>
                  </a:lnTo>
                  <a:lnTo>
                    <a:pt x="137" y="92"/>
                  </a:lnTo>
                  <a:lnTo>
                    <a:pt x="140" y="82"/>
                  </a:lnTo>
                  <a:lnTo>
                    <a:pt x="142" y="79"/>
                  </a:lnTo>
                  <a:lnTo>
                    <a:pt x="145" y="82"/>
                  </a:lnTo>
                  <a:lnTo>
                    <a:pt x="147" y="84"/>
                  </a:lnTo>
                  <a:lnTo>
                    <a:pt x="150" y="76"/>
                  </a:lnTo>
                  <a:lnTo>
                    <a:pt x="152" y="75"/>
                  </a:lnTo>
                  <a:lnTo>
                    <a:pt x="154" y="73"/>
                  </a:lnTo>
                  <a:lnTo>
                    <a:pt x="157" y="82"/>
                  </a:lnTo>
                  <a:lnTo>
                    <a:pt x="159" y="89"/>
                  </a:lnTo>
                  <a:lnTo>
                    <a:pt x="162" y="94"/>
                  </a:lnTo>
                  <a:lnTo>
                    <a:pt x="164" y="98"/>
                  </a:lnTo>
                  <a:lnTo>
                    <a:pt x="167" y="100"/>
                  </a:lnTo>
                  <a:lnTo>
                    <a:pt x="169" y="103"/>
                  </a:lnTo>
                  <a:lnTo>
                    <a:pt x="172" y="105"/>
                  </a:lnTo>
                  <a:lnTo>
                    <a:pt x="174" y="107"/>
                  </a:lnTo>
                  <a:lnTo>
                    <a:pt x="176" y="110"/>
                  </a:lnTo>
                  <a:lnTo>
                    <a:pt x="179" y="108"/>
                  </a:lnTo>
                  <a:lnTo>
                    <a:pt x="181" y="107"/>
                  </a:lnTo>
                  <a:lnTo>
                    <a:pt x="184" y="106"/>
                  </a:lnTo>
                  <a:lnTo>
                    <a:pt x="186" y="108"/>
                  </a:lnTo>
                  <a:lnTo>
                    <a:pt x="189" y="111"/>
                  </a:lnTo>
                  <a:lnTo>
                    <a:pt x="191" y="113"/>
                  </a:lnTo>
                  <a:lnTo>
                    <a:pt x="194" y="114"/>
                  </a:lnTo>
                  <a:lnTo>
                    <a:pt x="196" y="115"/>
                  </a:lnTo>
                  <a:lnTo>
                    <a:pt x="199" y="116"/>
                  </a:lnTo>
                  <a:lnTo>
                    <a:pt x="201" y="118"/>
                  </a:lnTo>
                  <a:lnTo>
                    <a:pt x="203" y="119"/>
                  </a:lnTo>
                  <a:lnTo>
                    <a:pt x="206" y="120"/>
                  </a:lnTo>
                  <a:lnTo>
                    <a:pt x="208" y="121"/>
                  </a:lnTo>
                  <a:lnTo>
                    <a:pt x="211" y="123"/>
                  </a:lnTo>
                  <a:lnTo>
                    <a:pt x="213" y="122"/>
                  </a:lnTo>
                  <a:lnTo>
                    <a:pt x="216" y="121"/>
                  </a:lnTo>
                  <a:lnTo>
                    <a:pt x="218" y="118"/>
                  </a:lnTo>
                  <a:lnTo>
                    <a:pt x="221" y="119"/>
                  </a:lnTo>
                  <a:lnTo>
                    <a:pt x="223" y="121"/>
                  </a:lnTo>
                  <a:lnTo>
                    <a:pt x="226" y="122"/>
                  </a:lnTo>
                  <a:lnTo>
                    <a:pt x="228" y="125"/>
                  </a:lnTo>
                  <a:lnTo>
                    <a:pt x="230" y="128"/>
                  </a:lnTo>
                  <a:lnTo>
                    <a:pt x="233" y="129"/>
                  </a:lnTo>
                  <a:lnTo>
                    <a:pt x="235" y="103"/>
                  </a:lnTo>
                  <a:lnTo>
                    <a:pt x="238" y="79"/>
                  </a:lnTo>
                  <a:lnTo>
                    <a:pt x="240" y="60"/>
                  </a:lnTo>
                  <a:lnTo>
                    <a:pt x="243" y="66"/>
                  </a:lnTo>
                  <a:lnTo>
                    <a:pt x="245" y="71"/>
                  </a:lnTo>
                  <a:lnTo>
                    <a:pt x="248" y="72"/>
                  </a:lnTo>
                  <a:lnTo>
                    <a:pt x="250" y="75"/>
                  </a:lnTo>
                  <a:lnTo>
                    <a:pt x="253" y="78"/>
                  </a:lnTo>
                  <a:lnTo>
                    <a:pt x="255" y="83"/>
                  </a:lnTo>
                  <a:lnTo>
                    <a:pt x="257" y="70"/>
                  </a:lnTo>
                  <a:lnTo>
                    <a:pt x="260" y="59"/>
                  </a:lnTo>
                  <a:lnTo>
                    <a:pt x="262" y="49"/>
                  </a:lnTo>
                  <a:lnTo>
                    <a:pt x="265" y="56"/>
                  </a:lnTo>
                  <a:lnTo>
                    <a:pt x="267" y="62"/>
                  </a:lnTo>
                  <a:lnTo>
                    <a:pt x="270" y="66"/>
                  </a:lnTo>
                  <a:lnTo>
                    <a:pt x="272" y="54"/>
                  </a:lnTo>
                  <a:lnTo>
                    <a:pt x="275" y="46"/>
                  </a:lnTo>
                  <a:lnTo>
                    <a:pt x="277" y="36"/>
                  </a:lnTo>
                  <a:lnTo>
                    <a:pt x="280" y="43"/>
                  </a:lnTo>
                  <a:lnTo>
                    <a:pt x="282" y="32"/>
                  </a:lnTo>
                  <a:lnTo>
                    <a:pt x="284" y="11"/>
                  </a:lnTo>
                  <a:lnTo>
                    <a:pt x="287" y="0"/>
                  </a:lnTo>
                  <a:lnTo>
                    <a:pt x="289" y="5"/>
                  </a:lnTo>
                  <a:lnTo>
                    <a:pt x="292" y="20"/>
                  </a:lnTo>
                  <a:lnTo>
                    <a:pt x="294" y="8"/>
                  </a:lnTo>
                </a:path>
              </a:pathLst>
            </a:custGeom>
            <a:noFill/>
            <a:ln w="9525" cap="flat">
              <a:solidFill>
                <a:srgbClr val="BAE4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81" name="Freeform 114">
              <a:extLst>
                <a:ext uri="{FF2B5EF4-FFF2-40B4-BE49-F238E27FC236}">
                  <a16:creationId xmlns:a16="http://schemas.microsoft.com/office/drawing/2014/main" id="{3CEE0F61-1ABE-4349-94FE-424D819C4498}"/>
                </a:ext>
              </a:extLst>
            </p:cNvPr>
            <p:cNvSpPr>
              <a:spLocks/>
            </p:cNvSpPr>
            <p:nvPr/>
          </p:nvSpPr>
          <p:spPr bwMode="auto">
            <a:xfrm>
              <a:off x="8081593" y="27156804"/>
              <a:ext cx="2808288" cy="1174750"/>
            </a:xfrm>
            <a:custGeom>
              <a:avLst/>
              <a:gdLst>
                <a:gd name="T0" fmla="*/ 2 w 294"/>
                <a:gd name="T1" fmla="*/ 72 h 123"/>
                <a:gd name="T2" fmla="*/ 7 w 294"/>
                <a:gd name="T3" fmla="*/ 83 h 123"/>
                <a:gd name="T4" fmla="*/ 12 w 294"/>
                <a:gd name="T5" fmla="*/ 93 h 123"/>
                <a:gd name="T6" fmla="*/ 17 w 294"/>
                <a:gd name="T7" fmla="*/ 104 h 123"/>
                <a:gd name="T8" fmla="*/ 22 w 294"/>
                <a:gd name="T9" fmla="*/ 79 h 123"/>
                <a:gd name="T10" fmla="*/ 27 w 294"/>
                <a:gd name="T11" fmla="*/ 92 h 123"/>
                <a:gd name="T12" fmla="*/ 32 w 294"/>
                <a:gd name="T13" fmla="*/ 107 h 123"/>
                <a:gd name="T14" fmla="*/ 37 w 294"/>
                <a:gd name="T15" fmla="*/ 98 h 123"/>
                <a:gd name="T16" fmla="*/ 42 w 294"/>
                <a:gd name="T17" fmla="*/ 85 h 123"/>
                <a:gd name="T18" fmla="*/ 47 w 294"/>
                <a:gd name="T19" fmla="*/ 86 h 123"/>
                <a:gd name="T20" fmla="*/ 51 w 294"/>
                <a:gd name="T21" fmla="*/ 66 h 123"/>
                <a:gd name="T22" fmla="*/ 56 w 294"/>
                <a:gd name="T23" fmla="*/ 84 h 123"/>
                <a:gd name="T24" fmla="*/ 61 w 294"/>
                <a:gd name="T25" fmla="*/ 97 h 123"/>
                <a:gd name="T26" fmla="*/ 66 w 294"/>
                <a:gd name="T27" fmla="*/ 104 h 123"/>
                <a:gd name="T28" fmla="*/ 71 w 294"/>
                <a:gd name="T29" fmla="*/ 106 h 123"/>
                <a:gd name="T30" fmla="*/ 76 w 294"/>
                <a:gd name="T31" fmla="*/ 113 h 123"/>
                <a:gd name="T32" fmla="*/ 81 w 294"/>
                <a:gd name="T33" fmla="*/ 120 h 123"/>
                <a:gd name="T34" fmla="*/ 86 w 294"/>
                <a:gd name="T35" fmla="*/ 116 h 123"/>
                <a:gd name="T36" fmla="*/ 91 w 294"/>
                <a:gd name="T37" fmla="*/ 106 h 123"/>
                <a:gd name="T38" fmla="*/ 96 w 294"/>
                <a:gd name="T39" fmla="*/ 118 h 123"/>
                <a:gd name="T40" fmla="*/ 100 w 294"/>
                <a:gd name="T41" fmla="*/ 112 h 123"/>
                <a:gd name="T42" fmla="*/ 105 w 294"/>
                <a:gd name="T43" fmla="*/ 83 h 123"/>
                <a:gd name="T44" fmla="*/ 110 w 294"/>
                <a:gd name="T45" fmla="*/ 94 h 123"/>
                <a:gd name="T46" fmla="*/ 115 w 294"/>
                <a:gd name="T47" fmla="*/ 105 h 123"/>
                <a:gd name="T48" fmla="*/ 120 w 294"/>
                <a:gd name="T49" fmla="*/ 112 h 123"/>
                <a:gd name="T50" fmla="*/ 125 w 294"/>
                <a:gd name="T51" fmla="*/ 117 h 123"/>
                <a:gd name="T52" fmla="*/ 130 w 294"/>
                <a:gd name="T53" fmla="*/ 117 h 123"/>
                <a:gd name="T54" fmla="*/ 135 w 294"/>
                <a:gd name="T55" fmla="*/ 111 h 123"/>
                <a:gd name="T56" fmla="*/ 140 w 294"/>
                <a:gd name="T57" fmla="*/ 81 h 123"/>
                <a:gd name="T58" fmla="*/ 145 w 294"/>
                <a:gd name="T59" fmla="*/ 73 h 123"/>
                <a:gd name="T60" fmla="*/ 150 w 294"/>
                <a:gd name="T61" fmla="*/ 53 h 123"/>
                <a:gd name="T62" fmla="*/ 154 w 294"/>
                <a:gd name="T63" fmla="*/ 41 h 123"/>
                <a:gd name="T64" fmla="*/ 159 w 294"/>
                <a:gd name="T65" fmla="*/ 52 h 123"/>
                <a:gd name="T66" fmla="*/ 164 w 294"/>
                <a:gd name="T67" fmla="*/ 62 h 123"/>
                <a:gd name="T68" fmla="*/ 169 w 294"/>
                <a:gd name="T69" fmla="*/ 74 h 123"/>
                <a:gd name="T70" fmla="*/ 174 w 294"/>
                <a:gd name="T71" fmla="*/ 84 h 123"/>
                <a:gd name="T72" fmla="*/ 179 w 294"/>
                <a:gd name="T73" fmla="*/ 79 h 123"/>
                <a:gd name="T74" fmla="*/ 184 w 294"/>
                <a:gd name="T75" fmla="*/ 70 h 123"/>
                <a:gd name="T76" fmla="*/ 189 w 294"/>
                <a:gd name="T77" fmla="*/ 83 h 123"/>
                <a:gd name="T78" fmla="*/ 194 w 294"/>
                <a:gd name="T79" fmla="*/ 89 h 123"/>
                <a:gd name="T80" fmla="*/ 199 w 294"/>
                <a:gd name="T81" fmla="*/ 96 h 123"/>
                <a:gd name="T82" fmla="*/ 203 w 294"/>
                <a:gd name="T83" fmla="*/ 100 h 123"/>
                <a:gd name="T84" fmla="*/ 208 w 294"/>
                <a:gd name="T85" fmla="*/ 105 h 123"/>
                <a:gd name="T86" fmla="*/ 213 w 294"/>
                <a:gd name="T87" fmla="*/ 100 h 123"/>
                <a:gd name="T88" fmla="*/ 218 w 294"/>
                <a:gd name="T89" fmla="*/ 94 h 123"/>
                <a:gd name="T90" fmla="*/ 223 w 294"/>
                <a:gd name="T91" fmla="*/ 106 h 123"/>
                <a:gd name="T92" fmla="*/ 228 w 294"/>
                <a:gd name="T93" fmla="*/ 113 h 123"/>
                <a:gd name="T94" fmla="*/ 233 w 294"/>
                <a:gd name="T95" fmla="*/ 109 h 123"/>
                <a:gd name="T96" fmla="*/ 238 w 294"/>
                <a:gd name="T97" fmla="*/ 31 h 123"/>
                <a:gd name="T98" fmla="*/ 243 w 294"/>
                <a:gd name="T99" fmla="*/ 36 h 123"/>
                <a:gd name="T100" fmla="*/ 248 w 294"/>
                <a:gd name="T101" fmla="*/ 51 h 123"/>
                <a:gd name="T102" fmla="*/ 253 w 294"/>
                <a:gd name="T103" fmla="*/ 59 h 123"/>
                <a:gd name="T104" fmla="*/ 257 w 294"/>
                <a:gd name="T105" fmla="*/ 47 h 123"/>
                <a:gd name="T106" fmla="*/ 262 w 294"/>
                <a:gd name="T107" fmla="*/ 33 h 123"/>
                <a:gd name="T108" fmla="*/ 267 w 294"/>
                <a:gd name="T109" fmla="*/ 55 h 123"/>
                <a:gd name="T110" fmla="*/ 272 w 294"/>
                <a:gd name="T111" fmla="*/ 42 h 123"/>
                <a:gd name="T112" fmla="*/ 277 w 294"/>
                <a:gd name="T113" fmla="*/ 31 h 123"/>
                <a:gd name="T114" fmla="*/ 282 w 294"/>
                <a:gd name="T115" fmla="*/ 36 h 123"/>
                <a:gd name="T116" fmla="*/ 287 w 294"/>
                <a:gd name="T117" fmla="*/ 0 h 123"/>
                <a:gd name="T118" fmla="*/ 292 w 294"/>
                <a:gd name="T119"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23">
                  <a:moveTo>
                    <a:pt x="0" y="63"/>
                  </a:moveTo>
                  <a:lnTo>
                    <a:pt x="2" y="72"/>
                  </a:lnTo>
                  <a:lnTo>
                    <a:pt x="5" y="78"/>
                  </a:lnTo>
                  <a:lnTo>
                    <a:pt x="7" y="83"/>
                  </a:lnTo>
                  <a:lnTo>
                    <a:pt x="10" y="88"/>
                  </a:lnTo>
                  <a:lnTo>
                    <a:pt x="12" y="93"/>
                  </a:lnTo>
                  <a:lnTo>
                    <a:pt x="15" y="98"/>
                  </a:lnTo>
                  <a:lnTo>
                    <a:pt x="17" y="104"/>
                  </a:lnTo>
                  <a:lnTo>
                    <a:pt x="20" y="86"/>
                  </a:lnTo>
                  <a:lnTo>
                    <a:pt x="22" y="79"/>
                  </a:lnTo>
                  <a:lnTo>
                    <a:pt x="24" y="73"/>
                  </a:lnTo>
                  <a:lnTo>
                    <a:pt x="27" y="92"/>
                  </a:lnTo>
                  <a:lnTo>
                    <a:pt x="29" y="101"/>
                  </a:lnTo>
                  <a:lnTo>
                    <a:pt x="32" y="107"/>
                  </a:lnTo>
                  <a:lnTo>
                    <a:pt x="34" y="110"/>
                  </a:lnTo>
                  <a:lnTo>
                    <a:pt x="37" y="98"/>
                  </a:lnTo>
                  <a:lnTo>
                    <a:pt x="39" y="90"/>
                  </a:lnTo>
                  <a:lnTo>
                    <a:pt x="42" y="85"/>
                  </a:lnTo>
                  <a:lnTo>
                    <a:pt x="44" y="94"/>
                  </a:lnTo>
                  <a:lnTo>
                    <a:pt x="47" y="86"/>
                  </a:lnTo>
                  <a:lnTo>
                    <a:pt x="49" y="75"/>
                  </a:lnTo>
                  <a:lnTo>
                    <a:pt x="51" y="66"/>
                  </a:lnTo>
                  <a:lnTo>
                    <a:pt x="54" y="73"/>
                  </a:lnTo>
                  <a:lnTo>
                    <a:pt x="56" y="84"/>
                  </a:lnTo>
                  <a:lnTo>
                    <a:pt x="59" y="91"/>
                  </a:lnTo>
                  <a:lnTo>
                    <a:pt x="61" y="97"/>
                  </a:lnTo>
                  <a:lnTo>
                    <a:pt x="64" y="102"/>
                  </a:lnTo>
                  <a:lnTo>
                    <a:pt x="66" y="104"/>
                  </a:lnTo>
                  <a:lnTo>
                    <a:pt x="69" y="105"/>
                  </a:lnTo>
                  <a:lnTo>
                    <a:pt x="71" y="106"/>
                  </a:lnTo>
                  <a:lnTo>
                    <a:pt x="73" y="110"/>
                  </a:lnTo>
                  <a:lnTo>
                    <a:pt x="76" y="113"/>
                  </a:lnTo>
                  <a:lnTo>
                    <a:pt x="78" y="117"/>
                  </a:lnTo>
                  <a:lnTo>
                    <a:pt x="81" y="120"/>
                  </a:lnTo>
                  <a:lnTo>
                    <a:pt x="83" y="123"/>
                  </a:lnTo>
                  <a:lnTo>
                    <a:pt x="86" y="116"/>
                  </a:lnTo>
                  <a:lnTo>
                    <a:pt x="88" y="111"/>
                  </a:lnTo>
                  <a:lnTo>
                    <a:pt x="91" y="106"/>
                  </a:lnTo>
                  <a:lnTo>
                    <a:pt x="93" y="112"/>
                  </a:lnTo>
                  <a:lnTo>
                    <a:pt x="96" y="118"/>
                  </a:lnTo>
                  <a:lnTo>
                    <a:pt x="98" y="121"/>
                  </a:lnTo>
                  <a:lnTo>
                    <a:pt x="100" y="112"/>
                  </a:lnTo>
                  <a:lnTo>
                    <a:pt x="103" y="95"/>
                  </a:lnTo>
                  <a:lnTo>
                    <a:pt x="105" y="83"/>
                  </a:lnTo>
                  <a:lnTo>
                    <a:pt x="108" y="85"/>
                  </a:lnTo>
                  <a:lnTo>
                    <a:pt x="110" y="94"/>
                  </a:lnTo>
                  <a:lnTo>
                    <a:pt x="113" y="100"/>
                  </a:lnTo>
                  <a:lnTo>
                    <a:pt x="115" y="105"/>
                  </a:lnTo>
                  <a:lnTo>
                    <a:pt x="118" y="109"/>
                  </a:lnTo>
                  <a:lnTo>
                    <a:pt x="120" y="112"/>
                  </a:lnTo>
                  <a:lnTo>
                    <a:pt x="123" y="116"/>
                  </a:lnTo>
                  <a:lnTo>
                    <a:pt x="125" y="117"/>
                  </a:lnTo>
                  <a:lnTo>
                    <a:pt x="127" y="117"/>
                  </a:lnTo>
                  <a:lnTo>
                    <a:pt x="130" y="117"/>
                  </a:lnTo>
                  <a:lnTo>
                    <a:pt x="132" y="117"/>
                  </a:lnTo>
                  <a:lnTo>
                    <a:pt x="135" y="111"/>
                  </a:lnTo>
                  <a:lnTo>
                    <a:pt x="137" y="95"/>
                  </a:lnTo>
                  <a:lnTo>
                    <a:pt x="140" y="81"/>
                  </a:lnTo>
                  <a:lnTo>
                    <a:pt x="142" y="74"/>
                  </a:lnTo>
                  <a:lnTo>
                    <a:pt x="145" y="73"/>
                  </a:lnTo>
                  <a:lnTo>
                    <a:pt x="147" y="69"/>
                  </a:lnTo>
                  <a:lnTo>
                    <a:pt x="150" y="53"/>
                  </a:lnTo>
                  <a:lnTo>
                    <a:pt x="152" y="47"/>
                  </a:lnTo>
                  <a:lnTo>
                    <a:pt x="154" y="41"/>
                  </a:lnTo>
                  <a:lnTo>
                    <a:pt x="157" y="48"/>
                  </a:lnTo>
                  <a:lnTo>
                    <a:pt x="159" y="52"/>
                  </a:lnTo>
                  <a:lnTo>
                    <a:pt x="162" y="56"/>
                  </a:lnTo>
                  <a:lnTo>
                    <a:pt x="164" y="62"/>
                  </a:lnTo>
                  <a:lnTo>
                    <a:pt x="167" y="68"/>
                  </a:lnTo>
                  <a:lnTo>
                    <a:pt x="169" y="74"/>
                  </a:lnTo>
                  <a:lnTo>
                    <a:pt x="172" y="80"/>
                  </a:lnTo>
                  <a:lnTo>
                    <a:pt x="174" y="84"/>
                  </a:lnTo>
                  <a:lnTo>
                    <a:pt x="176" y="88"/>
                  </a:lnTo>
                  <a:lnTo>
                    <a:pt x="179" y="79"/>
                  </a:lnTo>
                  <a:lnTo>
                    <a:pt x="181" y="73"/>
                  </a:lnTo>
                  <a:lnTo>
                    <a:pt x="184" y="70"/>
                  </a:lnTo>
                  <a:lnTo>
                    <a:pt x="186" y="78"/>
                  </a:lnTo>
                  <a:lnTo>
                    <a:pt x="189" y="83"/>
                  </a:lnTo>
                  <a:lnTo>
                    <a:pt x="191" y="86"/>
                  </a:lnTo>
                  <a:lnTo>
                    <a:pt x="194" y="89"/>
                  </a:lnTo>
                  <a:lnTo>
                    <a:pt x="196" y="93"/>
                  </a:lnTo>
                  <a:lnTo>
                    <a:pt x="199" y="96"/>
                  </a:lnTo>
                  <a:lnTo>
                    <a:pt x="201" y="98"/>
                  </a:lnTo>
                  <a:lnTo>
                    <a:pt x="203" y="100"/>
                  </a:lnTo>
                  <a:lnTo>
                    <a:pt x="206" y="103"/>
                  </a:lnTo>
                  <a:lnTo>
                    <a:pt x="208" y="105"/>
                  </a:lnTo>
                  <a:lnTo>
                    <a:pt x="211" y="107"/>
                  </a:lnTo>
                  <a:lnTo>
                    <a:pt x="213" y="100"/>
                  </a:lnTo>
                  <a:lnTo>
                    <a:pt x="216" y="97"/>
                  </a:lnTo>
                  <a:lnTo>
                    <a:pt x="218" y="94"/>
                  </a:lnTo>
                  <a:lnTo>
                    <a:pt x="221" y="102"/>
                  </a:lnTo>
                  <a:lnTo>
                    <a:pt x="223" y="106"/>
                  </a:lnTo>
                  <a:lnTo>
                    <a:pt x="226" y="110"/>
                  </a:lnTo>
                  <a:lnTo>
                    <a:pt x="228" y="113"/>
                  </a:lnTo>
                  <a:lnTo>
                    <a:pt x="230" y="117"/>
                  </a:lnTo>
                  <a:lnTo>
                    <a:pt x="233" y="109"/>
                  </a:lnTo>
                  <a:lnTo>
                    <a:pt x="235" y="64"/>
                  </a:lnTo>
                  <a:lnTo>
                    <a:pt x="238" y="31"/>
                  </a:lnTo>
                  <a:lnTo>
                    <a:pt x="240" y="14"/>
                  </a:lnTo>
                  <a:lnTo>
                    <a:pt x="243" y="36"/>
                  </a:lnTo>
                  <a:lnTo>
                    <a:pt x="245" y="46"/>
                  </a:lnTo>
                  <a:lnTo>
                    <a:pt x="248" y="51"/>
                  </a:lnTo>
                  <a:lnTo>
                    <a:pt x="250" y="55"/>
                  </a:lnTo>
                  <a:lnTo>
                    <a:pt x="253" y="59"/>
                  </a:lnTo>
                  <a:lnTo>
                    <a:pt x="255" y="65"/>
                  </a:lnTo>
                  <a:lnTo>
                    <a:pt x="257" y="47"/>
                  </a:lnTo>
                  <a:lnTo>
                    <a:pt x="260" y="39"/>
                  </a:lnTo>
                  <a:lnTo>
                    <a:pt x="262" y="33"/>
                  </a:lnTo>
                  <a:lnTo>
                    <a:pt x="265" y="50"/>
                  </a:lnTo>
                  <a:lnTo>
                    <a:pt x="267" y="55"/>
                  </a:lnTo>
                  <a:lnTo>
                    <a:pt x="270" y="59"/>
                  </a:lnTo>
                  <a:lnTo>
                    <a:pt x="272" y="42"/>
                  </a:lnTo>
                  <a:lnTo>
                    <a:pt x="275" y="36"/>
                  </a:lnTo>
                  <a:lnTo>
                    <a:pt x="277" y="31"/>
                  </a:lnTo>
                  <a:lnTo>
                    <a:pt x="280" y="47"/>
                  </a:lnTo>
                  <a:lnTo>
                    <a:pt x="282" y="36"/>
                  </a:lnTo>
                  <a:lnTo>
                    <a:pt x="284" y="9"/>
                  </a:lnTo>
                  <a:lnTo>
                    <a:pt x="287" y="0"/>
                  </a:lnTo>
                  <a:lnTo>
                    <a:pt x="289" y="9"/>
                  </a:lnTo>
                  <a:lnTo>
                    <a:pt x="292" y="34"/>
                  </a:lnTo>
                  <a:lnTo>
                    <a:pt x="294" y="17"/>
                  </a:lnTo>
                </a:path>
              </a:pathLst>
            </a:custGeom>
            <a:noFill/>
            <a:ln w="9525" cap="flat">
              <a:solidFill>
                <a:srgbClr val="74C47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82" name="Freeform 115">
              <a:extLst>
                <a:ext uri="{FF2B5EF4-FFF2-40B4-BE49-F238E27FC236}">
                  <a16:creationId xmlns:a16="http://schemas.microsoft.com/office/drawing/2014/main" id="{100BCF1B-D71A-1C47-B2D7-3D570DDB3EB4}"/>
                </a:ext>
              </a:extLst>
            </p:cNvPr>
            <p:cNvSpPr>
              <a:spLocks/>
            </p:cNvSpPr>
            <p:nvPr/>
          </p:nvSpPr>
          <p:spPr bwMode="auto">
            <a:xfrm>
              <a:off x="8081593" y="27213954"/>
              <a:ext cx="2808288" cy="850900"/>
            </a:xfrm>
            <a:custGeom>
              <a:avLst/>
              <a:gdLst>
                <a:gd name="T0" fmla="*/ 2 w 294"/>
                <a:gd name="T1" fmla="*/ 34 h 89"/>
                <a:gd name="T2" fmla="*/ 7 w 294"/>
                <a:gd name="T3" fmla="*/ 44 h 89"/>
                <a:gd name="T4" fmla="*/ 12 w 294"/>
                <a:gd name="T5" fmla="*/ 55 h 89"/>
                <a:gd name="T6" fmla="*/ 17 w 294"/>
                <a:gd name="T7" fmla="*/ 65 h 89"/>
                <a:gd name="T8" fmla="*/ 22 w 294"/>
                <a:gd name="T9" fmla="*/ 49 h 89"/>
                <a:gd name="T10" fmla="*/ 27 w 294"/>
                <a:gd name="T11" fmla="*/ 62 h 89"/>
                <a:gd name="T12" fmla="*/ 32 w 294"/>
                <a:gd name="T13" fmla="*/ 74 h 89"/>
                <a:gd name="T14" fmla="*/ 37 w 294"/>
                <a:gd name="T15" fmla="*/ 75 h 89"/>
                <a:gd name="T16" fmla="*/ 42 w 294"/>
                <a:gd name="T17" fmla="*/ 71 h 89"/>
                <a:gd name="T18" fmla="*/ 47 w 294"/>
                <a:gd name="T19" fmla="*/ 65 h 89"/>
                <a:gd name="T20" fmla="*/ 51 w 294"/>
                <a:gd name="T21" fmla="*/ 41 h 89"/>
                <a:gd name="T22" fmla="*/ 56 w 294"/>
                <a:gd name="T23" fmla="*/ 49 h 89"/>
                <a:gd name="T24" fmla="*/ 61 w 294"/>
                <a:gd name="T25" fmla="*/ 62 h 89"/>
                <a:gd name="T26" fmla="*/ 66 w 294"/>
                <a:gd name="T27" fmla="*/ 70 h 89"/>
                <a:gd name="T28" fmla="*/ 71 w 294"/>
                <a:gd name="T29" fmla="*/ 75 h 89"/>
                <a:gd name="T30" fmla="*/ 76 w 294"/>
                <a:gd name="T31" fmla="*/ 79 h 89"/>
                <a:gd name="T32" fmla="*/ 81 w 294"/>
                <a:gd name="T33" fmla="*/ 85 h 89"/>
                <a:gd name="T34" fmla="*/ 86 w 294"/>
                <a:gd name="T35" fmla="*/ 88 h 89"/>
                <a:gd name="T36" fmla="*/ 91 w 294"/>
                <a:gd name="T37" fmla="*/ 87 h 89"/>
                <a:gd name="T38" fmla="*/ 96 w 294"/>
                <a:gd name="T39" fmla="*/ 88 h 89"/>
                <a:gd name="T40" fmla="*/ 100 w 294"/>
                <a:gd name="T41" fmla="*/ 77 h 89"/>
                <a:gd name="T42" fmla="*/ 105 w 294"/>
                <a:gd name="T43" fmla="*/ 48 h 89"/>
                <a:gd name="T44" fmla="*/ 110 w 294"/>
                <a:gd name="T45" fmla="*/ 56 h 89"/>
                <a:gd name="T46" fmla="*/ 115 w 294"/>
                <a:gd name="T47" fmla="*/ 67 h 89"/>
                <a:gd name="T48" fmla="*/ 120 w 294"/>
                <a:gd name="T49" fmla="*/ 74 h 89"/>
                <a:gd name="T50" fmla="*/ 125 w 294"/>
                <a:gd name="T51" fmla="*/ 80 h 89"/>
                <a:gd name="T52" fmla="*/ 130 w 294"/>
                <a:gd name="T53" fmla="*/ 82 h 89"/>
                <a:gd name="T54" fmla="*/ 135 w 294"/>
                <a:gd name="T55" fmla="*/ 82 h 89"/>
                <a:gd name="T56" fmla="*/ 140 w 294"/>
                <a:gd name="T57" fmla="*/ 54 h 89"/>
                <a:gd name="T58" fmla="*/ 145 w 294"/>
                <a:gd name="T59" fmla="*/ 42 h 89"/>
                <a:gd name="T60" fmla="*/ 150 w 294"/>
                <a:gd name="T61" fmla="*/ 38 h 89"/>
                <a:gd name="T62" fmla="*/ 154 w 294"/>
                <a:gd name="T63" fmla="*/ 35 h 89"/>
                <a:gd name="T64" fmla="*/ 159 w 294"/>
                <a:gd name="T65" fmla="*/ 39 h 89"/>
                <a:gd name="T66" fmla="*/ 164 w 294"/>
                <a:gd name="T67" fmla="*/ 48 h 89"/>
                <a:gd name="T68" fmla="*/ 169 w 294"/>
                <a:gd name="T69" fmla="*/ 55 h 89"/>
                <a:gd name="T70" fmla="*/ 174 w 294"/>
                <a:gd name="T71" fmla="*/ 60 h 89"/>
                <a:gd name="T72" fmla="*/ 179 w 294"/>
                <a:gd name="T73" fmla="*/ 57 h 89"/>
                <a:gd name="T74" fmla="*/ 184 w 294"/>
                <a:gd name="T75" fmla="*/ 50 h 89"/>
                <a:gd name="T76" fmla="*/ 189 w 294"/>
                <a:gd name="T77" fmla="*/ 60 h 89"/>
                <a:gd name="T78" fmla="*/ 194 w 294"/>
                <a:gd name="T79" fmla="*/ 66 h 89"/>
                <a:gd name="T80" fmla="*/ 199 w 294"/>
                <a:gd name="T81" fmla="*/ 69 h 89"/>
                <a:gd name="T82" fmla="*/ 203 w 294"/>
                <a:gd name="T83" fmla="*/ 72 h 89"/>
                <a:gd name="T84" fmla="*/ 208 w 294"/>
                <a:gd name="T85" fmla="*/ 76 h 89"/>
                <a:gd name="T86" fmla="*/ 213 w 294"/>
                <a:gd name="T87" fmla="*/ 76 h 89"/>
                <a:gd name="T88" fmla="*/ 218 w 294"/>
                <a:gd name="T89" fmla="*/ 76 h 89"/>
                <a:gd name="T90" fmla="*/ 223 w 294"/>
                <a:gd name="T91" fmla="*/ 79 h 89"/>
                <a:gd name="T92" fmla="*/ 228 w 294"/>
                <a:gd name="T93" fmla="*/ 82 h 89"/>
                <a:gd name="T94" fmla="*/ 233 w 294"/>
                <a:gd name="T95" fmla="*/ 79 h 89"/>
                <a:gd name="T96" fmla="*/ 238 w 294"/>
                <a:gd name="T97" fmla="*/ 24 h 89"/>
                <a:gd name="T98" fmla="*/ 243 w 294"/>
                <a:gd name="T99" fmla="*/ 22 h 89"/>
                <a:gd name="T100" fmla="*/ 248 w 294"/>
                <a:gd name="T101" fmla="*/ 33 h 89"/>
                <a:gd name="T102" fmla="*/ 253 w 294"/>
                <a:gd name="T103" fmla="*/ 36 h 89"/>
                <a:gd name="T104" fmla="*/ 257 w 294"/>
                <a:gd name="T105" fmla="*/ 31 h 89"/>
                <a:gd name="T106" fmla="*/ 262 w 294"/>
                <a:gd name="T107" fmla="*/ 22 h 89"/>
                <a:gd name="T108" fmla="*/ 267 w 294"/>
                <a:gd name="T109" fmla="*/ 33 h 89"/>
                <a:gd name="T110" fmla="*/ 272 w 294"/>
                <a:gd name="T111" fmla="*/ 24 h 89"/>
                <a:gd name="T112" fmla="*/ 277 w 294"/>
                <a:gd name="T113" fmla="*/ 18 h 89"/>
                <a:gd name="T114" fmla="*/ 282 w 294"/>
                <a:gd name="T115" fmla="*/ 20 h 89"/>
                <a:gd name="T116" fmla="*/ 287 w 294"/>
                <a:gd name="T117" fmla="*/ 0 h 89"/>
                <a:gd name="T118" fmla="*/ 292 w 294"/>
                <a:gd name="T119" fmla="*/ 2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89">
                  <a:moveTo>
                    <a:pt x="0" y="29"/>
                  </a:moveTo>
                  <a:lnTo>
                    <a:pt x="2" y="34"/>
                  </a:lnTo>
                  <a:lnTo>
                    <a:pt x="5" y="39"/>
                  </a:lnTo>
                  <a:lnTo>
                    <a:pt x="7" y="44"/>
                  </a:lnTo>
                  <a:lnTo>
                    <a:pt x="10" y="49"/>
                  </a:lnTo>
                  <a:lnTo>
                    <a:pt x="12" y="55"/>
                  </a:lnTo>
                  <a:lnTo>
                    <a:pt x="15" y="60"/>
                  </a:lnTo>
                  <a:lnTo>
                    <a:pt x="17" y="65"/>
                  </a:lnTo>
                  <a:lnTo>
                    <a:pt x="20" y="53"/>
                  </a:lnTo>
                  <a:lnTo>
                    <a:pt x="22" y="49"/>
                  </a:lnTo>
                  <a:lnTo>
                    <a:pt x="24" y="47"/>
                  </a:lnTo>
                  <a:lnTo>
                    <a:pt x="27" y="62"/>
                  </a:lnTo>
                  <a:lnTo>
                    <a:pt x="29" y="69"/>
                  </a:lnTo>
                  <a:lnTo>
                    <a:pt x="32" y="74"/>
                  </a:lnTo>
                  <a:lnTo>
                    <a:pt x="34" y="77"/>
                  </a:lnTo>
                  <a:lnTo>
                    <a:pt x="37" y="75"/>
                  </a:lnTo>
                  <a:lnTo>
                    <a:pt x="39" y="73"/>
                  </a:lnTo>
                  <a:lnTo>
                    <a:pt x="42" y="71"/>
                  </a:lnTo>
                  <a:lnTo>
                    <a:pt x="44" y="72"/>
                  </a:lnTo>
                  <a:lnTo>
                    <a:pt x="47" y="65"/>
                  </a:lnTo>
                  <a:lnTo>
                    <a:pt x="49" y="52"/>
                  </a:lnTo>
                  <a:lnTo>
                    <a:pt x="51" y="41"/>
                  </a:lnTo>
                  <a:lnTo>
                    <a:pt x="54" y="41"/>
                  </a:lnTo>
                  <a:lnTo>
                    <a:pt x="56" y="49"/>
                  </a:lnTo>
                  <a:lnTo>
                    <a:pt x="59" y="56"/>
                  </a:lnTo>
                  <a:lnTo>
                    <a:pt x="61" y="62"/>
                  </a:lnTo>
                  <a:lnTo>
                    <a:pt x="64" y="67"/>
                  </a:lnTo>
                  <a:lnTo>
                    <a:pt x="66" y="70"/>
                  </a:lnTo>
                  <a:lnTo>
                    <a:pt x="69" y="73"/>
                  </a:lnTo>
                  <a:lnTo>
                    <a:pt x="71" y="75"/>
                  </a:lnTo>
                  <a:lnTo>
                    <a:pt x="73" y="76"/>
                  </a:lnTo>
                  <a:lnTo>
                    <a:pt x="76" y="79"/>
                  </a:lnTo>
                  <a:lnTo>
                    <a:pt x="78" y="81"/>
                  </a:lnTo>
                  <a:lnTo>
                    <a:pt x="81" y="85"/>
                  </a:lnTo>
                  <a:lnTo>
                    <a:pt x="83" y="87"/>
                  </a:lnTo>
                  <a:lnTo>
                    <a:pt x="86" y="88"/>
                  </a:lnTo>
                  <a:lnTo>
                    <a:pt x="88" y="88"/>
                  </a:lnTo>
                  <a:lnTo>
                    <a:pt x="91" y="87"/>
                  </a:lnTo>
                  <a:lnTo>
                    <a:pt x="93" y="88"/>
                  </a:lnTo>
                  <a:lnTo>
                    <a:pt x="96" y="88"/>
                  </a:lnTo>
                  <a:lnTo>
                    <a:pt x="98" y="89"/>
                  </a:lnTo>
                  <a:lnTo>
                    <a:pt x="100" y="77"/>
                  </a:lnTo>
                  <a:lnTo>
                    <a:pt x="103" y="62"/>
                  </a:lnTo>
                  <a:lnTo>
                    <a:pt x="105" y="48"/>
                  </a:lnTo>
                  <a:lnTo>
                    <a:pt x="108" y="49"/>
                  </a:lnTo>
                  <a:lnTo>
                    <a:pt x="110" y="56"/>
                  </a:lnTo>
                  <a:lnTo>
                    <a:pt x="113" y="62"/>
                  </a:lnTo>
                  <a:lnTo>
                    <a:pt x="115" y="67"/>
                  </a:lnTo>
                  <a:lnTo>
                    <a:pt x="118" y="71"/>
                  </a:lnTo>
                  <a:lnTo>
                    <a:pt x="120" y="74"/>
                  </a:lnTo>
                  <a:lnTo>
                    <a:pt x="123" y="78"/>
                  </a:lnTo>
                  <a:lnTo>
                    <a:pt x="125" y="80"/>
                  </a:lnTo>
                  <a:lnTo>
                    <a:pt x="127" y="82"/>
                  </a:lnTo>
                  <a:lnTo>
                    <a:pt x="130" y="82"/>
                  </a:lnTo>
                  <a:lnTo>
                    <a:pt x="132" y="83"/>
                  </a:lnTo>
                  <a:lnTo>
                    <a:pt x="135" y="82"/>
                  </a:lnTo>
                  <a:lnTo>
                    <a:pt x="137" y="67"/>
                  </a:lnTo>
                  <a:lnTo>
                    <a:pt x="140" y="54"/>
                  </a:lnTo>
                  <a:lnTo>
                    <a:pt x="142" y="41"/>
                  </a:lnTo>
                  <a:lnTo>
                    <a:pt x="145" y="42"/>
                  </a:lnTo>
                  <a:lnTo>
                    <a:pt x="147" y="41"/>
                  </a:lnTo>
                  <a:lnTo>
                    <a:pt x="150" y="38"/>
                  </a:lnTo>
                  <a:lnTo>
                    <a:pt x="152" y="36"/>
                  </a:lnTo>
                  <a:lnTo>
                    <a:pt x="154" y="35"/>
                  </a:lnTo>
                  <a:lnTo>
                    <a:pt x="157" y="36"/>
                  </a:lnTo>
                  <a:lnTo>
                    <a:pt x="159" y="39"/>
                  </a:lnTo>
                  <a:lnTo>
                    <a:pt x="162" y="43"/>
                  </a:lnTo>
                  <a:lnTo>
                    <a:pt x="164" y="48"/>
                  </a:lnTo>
                  <a:lnTo>
                    <a:pt x="167" y="52"/>
                  </a:lnTo>
                  <a:lnTo>
                    <a:pt x="169" y="55"/>
                  </a:lnTo>
                  <a:lnTo>
                    <a:pt x="172" y="58"/>
                  </a:lnTo>
                  <a:lnTo>
                    <a:pt x="174" y="60"/>
                  </a:lnTo>
                  <a:lnTo>
                    <a:pt x="176" y="63"/>
                  </a:lnTo>
                  <a:lnTo>
                    <a:pt x="179" y="57"/>
                  </a:lnTo>
                  <a:lnTo>
                    <a:pt x="181" y="53"/>
                  </a:lnTo>
                  <a:lnTo>
                    <a:pt x="184" y="50"/>
                  </a:lnTo>
                  <a:lnTo>
                    <a:pt x="186" y="56"/>
                  </a:lnTo>
                  <a:lnTo>
                    <a:pt x="189" y="60"/>
                  </a:lnTo>
                  <a:lnTo>
                    <a:pt x="191" y="63"/>
                  </a:lnTo>
                  <a:lnTo>
                    <a:pt x="194" y="66"/>
                  </a:lnTo>
                  <a:lnTo>
                    <a:pt x="196" y="68"/>
                  </a:lnTo>
                  <a:lnTo>
                    <a:pt x="199" y="69"/>
                  </a:lnTo>
                  <a:lnTo>
                    <a:pt x="201" y="70"/>
                  </a:lnTo>
                  <a:lnTo>
                    <a:pt x="203" y="72"/>
                  </a:lnTo>
                  <a:lnTo>
                    <a:pt x="206" y="75"/>
                  </a:lnTo>
                  <a:lnTo>
                    <a:pt x="208" y="76"/>
                  </a:lnTo>
                  <a:lnTo>
                    <a:pt x="211" y="78"/>
                  </a:lnTo>
                  <a:lnTo>
                    <a:pt x="213" y="76"/>
                  </a:lnTo>
                  <a:lnTo>
                    <a:pt x="216" y="76"/>
                  </a:lnTo>
                  <a:lnTo>
                    <a:pt x="218" y="76"/>
                  </a:lnTo>
                  <a:lnTo>
                    <a:pt x="221" y="78"/>
                  </a:lnTo>
                  <a:lnTo>
                    <a:pt x="223" y="79"/>
                  </a:lnTo>
                  <a:lnTo>
                    <a:pt x="226" y="80"/>
                  </a:lnTo>
                  <a:lnTo>
                    <a:pt x="228" y="82"/>
                  </a:lnTo>
                  <a:lnTo>
                    <a:pt x="230" y="85"/>
                  </a:lnTo>
                  <a:lnTo>
                    <a:pt x="233" y="79"/>
                  </a:lnTo>
                  <a:lnTo>
                    <a:pt x="235" y="51"/>
                  </a:lnTo>
                  <a:lnTo>
                    <a:pt x="238" y="24"/>
                  </a:lnTo>
                  <a:lnTo>
                    <a:pt x="240" y="11"/>
                  </a:lnTo>
                  <a:lnTo>
                    <a:pt x="243" y="22"/>
                  </a:lnTo>
                  <a:lnTo>
                    <a:pt x="245" y="30"/>
                  </a:lnTo>
                  <a:lnTo>
                    <a:pt x="248" y="33"/>
                  </a:lnTo>
                  <a:lnTo>
                    <a:pt x="250" y="34"/>
                  </a:lnTo>
                  <a:lnTo>
                    <a:pt x="253" y="36"/>
                  </a:lnTo>
                  <a:lnTo>
                    <a:pt x="255" y="40"/>
                  </a:lnTo>
                  <a:lnTo>
                    <a:pt x="257" y="31"/>
                  </a:lnTo>
                  <a:lnTo>
                    <a:pt x="260" y="27"/>
                  </a:lnTo>
                  <a:lnTo>
                    <a:pt x="262" y="22"/>
                  </a:lnTo>
                  <a:lnTo>
                    <a:pt x="265" y="31"/>
                  </a:lnTo>
                  <a:lnTo>
                    <a:pt x="267" y="33"/>
                  </a:lnTo>
                  <a:lnTo>
                    <a:pt x="270" y="35"/>
                  </a:lnTo>
                  <a:lnTo>
                    <a:pt x="272" y="24"/>
                  </a:lnTo>
                  <a:lnTo>
                    <a:pt x="275" y="21"/>
                  </a:lnTo>
                  <a:lnTo>
                    <a:pt x="277" y="18"/>
                  </a:lnTo>
                  <a:lnTo>
                    <a:pt x="280" y="29"/>
                  </a:lnTo>
                  <a:lnTo>
                    <a:pt x="282" y="20"/>
                  </a:lnTo>
                  <a:lnTo>
                    <a:pt x="284" y="6"/>
                  </a:lnTo>
                  <a:lnTo>
                    <a:pt x="287" y="0"/>
                  </a:lnTo>
                  <a:lnTo>
                    <a:pt x="289" y="8"/>
                  </a:lnTo>
                  <a:lnTo>
                    <a:pt x="292" y="20"/>
                  </a:lnTo>
                  <a:lnTo>
                    <a:pt x="294" y="13"/>
                  </a:lnTo>
                </a:path>
              </a:pathLst>
            </a:custGeom>
            <a:noFill/>
            <a:ln w="9525" cap="flat">
              <a:solidFill>
                <a:srgbClr val="1919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83" name="Freeform 116">
              <a:extLst>
                <a:ext uri="{FF2B5EF4-FFF2-40B4-BE49-F238E27FC236}">
                  <a16:creationId xmlns:a16="http://schemas.microsoft.com/office/drawing/2014/main" id="{47ED57CC-3F11-014C-A819-4F31B075C21A}"/>
                </a:ext>
              </a:extLst>
            </p:cNvPr>
            <p:cNvSpPr>
              <a:spLocks/>
            </p:cNvSpPr>
            <p:nvPr/>
          </p:nvSpPr>
          <p:spPr bwMode="auto">
            <a:xfrm>
              <a:off x="8081593" y="27356829"/>
              <a:ext cx="2808288" cy="1366838"/>
            </a:xfrm>
            <a:custGeom>
              <a:avLst/>
              <a:gdLst>
                <a:gd name="T0" fmla="*/ 2 w 294"/>
                <a:gd name="T1" fmla="*/ 2 h 143"/>
                <a:gd name="T2" fmla="*/ 7 w 294"/>
                <a:gd name="T3" fmla="*/ 3 h 143"/>
                <a:gd name="T4" fmla="*/ 12 w 294"/>
                <a:gd name="T5" fmla="*/ 12 h 143"/>
                <a:gd name="T6" fmla="*/ 17 w 294"/>
                <a:gd name="T7" fmla="*/ 18 h 143"/>
                <a:gd name="T8" fmla="*/ 22 w 294"/>
                <a:gd name="T9" fmla="*/ 26 h 143"/>
                <a:gd name="T10" fmla="*/ 27 w 294"/>
                <a:gd name="T11" fmla="*/ 33 h 143"/>
                <a:gd name="T12" fmla="*/ 32 w 294"/>
                <a:gd name="T13" fmla="*/ 33 h 143"/>
                <a:gd name="T14" fmla="*/ 37 w 294"/>
                <a:gd name="T15" fmla="*/ 20 h 143"/>
                <a:gd name="T16" fmla="*/ 42 w 294"/>
                <a:gd name="T17" fmla="*/ 30 h 143"/>
                <a:gd name="T18" fmla="*/ 47 w 294"/>
                <a:gd name="T19" fmla="*/ 34 h 143"/>
                <a:gd name="T20" fmla="*/ 51 w 294"/>
                <a:gd name="T21" fmla="*/ 26 h 143"/>
                <a:gd name="T22" fmla="*/ 56 w 294"/>
                <a:gd name="T23" fmla="*/ 44 h 143"/>
                <a:gd name="T24" fmla="*/ 61 w 294"/>
                <a:gd name="T25" fmla="*/ 54 h 143"/>
                <a:gd name="T26" fmla="*/ 66 w 294"/>
                <a:gd name="T27" fmla="*/ 58 h 143"/>
                <a:gd name="T28" fmla="*/ 71 w 294"/>
                <a:gd name="T29" fmla="*/ 57 h 143"/>
                <a:gd name="T30" fmla="*/ 76 w 294"/>
                <a:gd name="T31" fmla="*/ 67 h 143"/>
                <a:gd name="T32" fmla="*/ 81 w 294"/>
                <a:gd name="T33" fmla="*/ 72 h 143"/>
                <a:gd name="T34" fmla="*/ 86 w 294"/>
                <a:gd name="T35" fmla="*/ 75 h 143"/>
                <a:gd name="T36" fmla="*/ 91 w 294"/>
                <a:gd name="T37" fmla="*/ 78 h 143"/>
                <a:gd name="T38" fmla="*/ 96 w 294"/>
                <a:gd name="T39" fmla="*/ 89 h 143"/>
                <a:gd name="T40" fmla="*/ 100 w 294"/>
                <a:gd name="T41" fmla="*/ 81 h 143"/>
                <a:gd name="T42" fmla="*/ 105 w 294"/>
                <a:gd name="T43" fmla="*/ 50 h 143"/>
                <a:gd name="T44" fmla="*/ 110 w 294"/>
                <a:gd name="T45" fmla="*/ 70 h 143"/>
                <a:gd name="T46" fmla="*/ 115 w 294"/>
                <a:gd name="T47" fmla="*/ 84 h 143"/>
                <a:gd name="T48" fmla="*/ 120 w 294"/>
                <a:gd name="T49" fmla="*/ 86 h 143"/>
                <a:gd name="T50" fmla="*/ 125 w 294"/>
                <a:gd name="T51" fmla="*/ 56 h 143"/>
                <a:gd name="T52" fmla="*/ 130 w 294"/>
                <a:gd name="T53" fmla="*/ 72 h 143"/>
                <a:gd name="T54" fmla="*/ 135 w 294"/>
                <a:gd name="T55" fmla="*/ 58 h 143"/>
                <a:gd name="T56" fmla="*/ 140 w 294"/>
                <a:gd name="T57" fmla="*/ 55 h 143"/>
                <a:gd name="T58" fmla="*/ 145 w 294"/>
                <a:gd name="T59" fmla="*/ 73 h 143"/>
                <a:gd name="T60" fmla="*/ 150 w 294"/>
                <a:gd name="T61" fmla="*/ 82 h 143"/>
                <a:gd name="T62" fmla="*/ 154 w 294"/>
                <a:gd name="T63" fmla="*/ 91 h 143"/>
                <a:gd name="T64" fmla="*/ 159 w 294"/>
                <a:gd name="T65" fmla="*/ 100 h 143"/>
                <a:gd name="T66" fmla="*/ 164 w 294"/>
                <a:gd name="T67" fmla="*/ 108 h 143"/>
                <a:gd name="T68" fmla="*/ 169 w 294"/>
                <a:gd name="T69" fmla="*/ 115 h 143"/>
                <a:gd name="T70" fmla="*/ 174 w 294"/>
                <a:gd name="T71" fmla="*/ 118 h 143"/>
                <a:gd name="T72" fmla="*/ 179 w 294"/>
                <a:gd name="T73" fmla="*/ 120 h 143"/>
                <a:gd name="T74" fmla="*/ 184 w 294"/>
                <a:gd name="T75" fmla="*/ 126 h 143"/>
                <a:gd name="T76" fmla="*/ 189 w 294"/>
                <a:gd name="T77" fmla="*/ 127 h 143"/>
                <a:gd name="T78" fmla="*/ 194 w 294"/>
                <a:gd name="T79" fmla="*/ 128 h 143"/>
                <a:gd name="T80" fmla="*/ 199 w 294"/>
                <a:gd name="T81" fmla="*/ 133 h 143"/>
                <a:gd name="T82" fmla="*/ 203 w 294"/>
                <a:gd name="T83" fmla="*/ 129 h 143"/>
                <a:gd name="T84" fmla="*/ 208 w 294"/>
                <a:gd name="T85" fmla="*/ 127 h 143"/>
                <a:gd name="T86" fmla="*/ 213 w 294"/>
                <a:gd name="T87" fmla="*/ 134 h 143"/>
                <a:gd name="T88" fmla="*/ 218 w 294"/>
                <a:gd name="T89" fmla="*/ 137 h 143"/>
                <a:gd name="T90" fmla="*/ 223 w 294"/>
                <a:gd name="T91" fmla="*/ 137 h 143"/>
                <a:gd name="T92" fmla="*/ 228 w 294"/>
                <a:gd name="T93" fmla="*/ 141 h 143"/>
                <a:gd name="T94" fmla="*/ 233 w 294"/>
                <a:gd name="T95" fmla="*/ 143 h 143"/>
                <a:gd name="T96" fmla="*/ 238 w 294"/>
                <a:gd name="T97" fmla="*/ 89 h 143"/>
                <a:gd name="T98" fmla="*/ 243 w 294"/>
                <a:gd name="T99" fmla="*/ 83 h 143"/>
                <a:gd name="T100" fmla="*/ 248 w 294"/>
                <a:gd name="T101" fmla="*/ 80 h 143"/>
                <a:gd name="T102" fmla="*/ 253 w 294"/>
                <a:gd name="T103" fmla="*/ 77 h 143"/>
                <a:gd name="T104" fmla="*/ 257 w 294"/>
                <a:gd name="T105" fmla="*/ 73 h 143"/>
                <a:gd name="T106" fmla="*/ 262 w 294"/>
                <a:gd name="T107" fmla="*/ 67 h 143"/>
                <a:gd name="T108" fmla="*/ 267 w 294"/>
                <a:gd name="T109" fmla="*/ 74 h 143"/>
                <a:gd name="T110" fmla="*/ 272 w 294"/>
                <a:gd name="T111" fmla="*/ 75 h 143"/>
                <a:gd name="T112" fmla="*/ 277 w 294"/>
                <a:gd name="T113" fmla="*/ 77 h 143"/>
                <a:gd name="T114" fmla="*/ 282 w 294"/>
                <a:gd name="T115" fmla="*/ 52 h 143"/>
                <a:gd name="T116" fmla="*/ 287 w 294"/>
                <a:gd name="T117" fmla="*/ 39 h 143"/>
                <a:gd name="T118" fmla="*/ 292 w 294"/>
                <a:gd name="T119" fmla="*/ 5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43">
                  <a:moveTo>
                    <a:pt x="0" y="1"/>
                  </a:moveTo>
                  <a:lnTo>
                    <a:pt x="2" y="2"/>
                  </a:lnTo>
                  <a:lnTo>
                    <a:pt x="5" y="0"/>
                  </a:lnTo>
                  <a:lnTo>
                    <a:pt x="7" y="3"/>
                  </a:lnTo>
                  <a:lnTo>
                    <a:pt x="10" y="8"/>
                  </a:lnTo>
                  <a:lnTo>
                    <a:pt x="12" y="12"/>
                  </a:lnTo>
                  <a:lnTo>
                    <a:pt x="15" y="15"/>
                  </a:lnTo>
                  <a:lnTo>
                    <a:pt x="17" y="18"/>
                  </a:lnTo>
                  <a:lnTo>
                    <a:pt x="20" y="23"/>
                  </a:lnTo>
                  <a:lnTo>
                    <a:pt x="22" y="26"/>
                  </a:lnTo>
                  <a:lnTo>
                    <a:pt x="24" y="30"/>
                  </a:lnTo>
                  <a:lnTo>
                    <a:pt x="27" y="33"/>
                  </a:lnTo>
                  <a:lnTo>
                    <a:pt x="29" y="36"/>
                  </a:lnTo>
                  <a:lnTo>
                    <a:pt x="32" y="33"/>
                  </a:lnTo>
                  <a:lnTo>
                    <a:pt x="34" y="25"/>
                  </a:lnTo>
                  <a:lnTo>
                    <a:pt x="37" y="20"/>
                  </a:lnTo>
                  <a:lnTo>
                    <a:pt x="39" y="22"/>
                  </a:lnTo>
                  <a:lnTo>
                    <a:pt x="42" y="30"/>
                  </a:lnTo>
                  <a:lnTo>
                    <a:pt x="44" y="37"/>
                  </a:lnTo>
                  <a:lnTo>
                    <a:pt x="47" y="34"/>
                  </a:lnTo>
                  <a:lnTo>
                    <a:pt x="49" y="28"/>
                  </a:lnTo>
                  <a:lnTo>
                    <a:pt x="51" y="26"/>
                  </a:lnTo>
                  <a:lnTo>
                    <a:pt x="54" y="34"/>
                  </a:lnTo>
                  <a:lnTo>
                    <a:pt x="56" y="44"/>
                  </a:lnTo>
                  <a:lnTo>
                    <a:pt x="59" y="49"/>
                  </a:lnTo>
                  <a:lnTo>
                    <a:pt x="61" y="54"/>
                  </a:lnTo>
                  <a:lnTo>
                    <a:pt x="64" y="59"/>
                  </a:lnTo>
                  <a:lnTo>
                    <a:pt x="66" y="58"/>
                  </a:lnTo>
                  <a:lnTo>
                    <a:pt x="69" y="57"/>
                  </a:lnTo>
                  <a:lnTo>
                    <a:pt x="71" y="57"/>
                  </a:lnTo>
                  <a:lnTo>
                    <a:pt x="73" y="62"/>
                  </a:lnTo>
                  <a:lnTo>
                    <a:pt x="76" y="67"/>
                  </a:lnTo>
                  <a:lnTo>
                    <a:pt x="78" y="69"/>
                  </a:lnTo>
                  <a:lnTo>
                    <a:pt x="81" y="72"/>
                  </a:lnTo>
                  <a:lnTo>
                    <a:pt x="83" y="75"/>
                  </a:lnTo>
                  <a:lnTo>
                    <a:pt x="86" y="75"/>
                  </a:lnTo>
                  <a:lnTo>
                    <a:pt x="88" y="76"/>
                  </a:lnTo>
                  <a:lnTo>
                    <a:pt x="91" y="78"/>
                  </a:lnTo>
                  <a:lnTo>
                    <a:pt x="93" y="85"/>
                  </a:lnTo>
                  <a:lnTo>
                    <a:pt x="96" y="89"/>
                  </a:lnTo>
                  <a:lnTo>
                    <a:pt x="98" y="94"/>
                  </a:lnTo>
                  <a:lnTo>
                    <a:pt x="100" y="81"/>
                  </a:lnTo>
                  <a:lnTo>
                    <a:pt x="103" y="63"/>
                  </a:lnTo>
                  <a:lnTo>
                    <a:pt x="105" y="50"/>
                  </a:lnTo>
                  <a:lnTo>
                    <a:pt x="108" y="57"/>
                  </a:lnTo>
                  <a:lnTo>
                    <a:pt x="110" y="70"/>
                  </a:lnTo>
                  <a:lnTo>
                    <a:pt x="113" y="77"/>
                  </a:lnTo>
                  <a:lnTo>
                    <a:pt x="115" y="84"/>
                  </a:lnTo>
                  <a:lnTo>
                    <a:pt x="118" y="90"/>
                  </a:lnTo>
                  <a:lnTo>
                    <a:pt x="120" y="86"/>
                  </a:lnTo>
                  <a:lnTo>
                    <a:pt x="123" y="66"/>
                  </a:lnTo>
                  <a:lnTo>
                    <a:pt x="125" y="56"/>
                  </a:lnTo>
                  <a:lnTo>
                    <a:pt x="127" y="55"/>
                  </a:lnTo>
                  <a:lnTo>
                    <a:pt x="130" y="72"/>
                  </a:lnTo>
                  <a:lnTo>
                    <a:pt x="132" y="65"/>
                  </a:lnTo>
                  <a:lnTo>
                    <a:pt x="135" y="58"/>
                  </a:lnTo>
                  <a:lnTo>
                    <a:pt x="137" y="48"/>
                  </a:lnTo>
                  <a:lnTo>
                    <a:pt x="140" y="55"/>
                  </a:lnTo>
                  <a:lnTo>
                    <a:pt x="142" y="64"/>
                  </a:lnTo>
                  <a:lnTo>
                    <a:pt x="145" y="73"/>
                  </a:lnTo>
                  <a:lnTo>
                    <a:pt x="147" y="78"/>
                  </a:lnTo>
                  <a:lnTo>
                    <a:pt x="150" y="82"/>
                  </a:lnTo>
                  <a:lnTo>
                    <a:pt x="152" y="85"/>
                  </a:lnTo>
                  <a:lnTo>
                    <a:pt x="154" y="91"/>
                  </a:lnTo>
                  <a:lnTo>
                    <a:pt x="157" y="96"/>
                  </a:lnTo>
                  <a:lnTo>
                    <a:pt x="159" y="100"/>
                  </a:lnTo>
                  <a:lnTo>
                    <a:pt x="162" y="104"/>
                  </a:lnTo>
                  <a:lnTo>
                    <a:pt x="164" y="108"/>
                  </a:lnTo>
                  <a:lnTo>
                    <a:pt x="167" y="111"/>
                  </a:lnTo>
                  <a:lnTo>
                    <a:pt x="169" y="115"/>
                  </a:lnTo>
                  <a:lnTo>
                    <a:pt x="172" y="117"/>
                  </a:lnTo>
                  <a:lnTo>
                    <a:pt x="174" y="118"/>
                  </a:lnTo>
                  <a:lnTo>
                    <a:pt x="176" y="119"/>
                  </a:lnTo>
                  <a:lnTo>
                    <a:pt x="179" y="120"/>
                  </a:lnTo>
                  <a:lnTo>
                    <a:pt x="181" y="123"/>
                  </a:lnTo>
                  <a:lnTo>
                    <a:pt x="184" y="126"/>
                  </a:lnTo>
                  <a:lnTo>
                    <a:pt x="186" y="127"/>
                  </a:lnTo>
                  <a:lnTo>
                    <a:pt x="189" y="127"/>
                  </a:lnTo>
                  <a:lnTo>
                    <a:pt x="191" y="126"/>
                  </a:lnTo>
                  <a:lnTo>
                    <a:pt x="194" y="128"/>
                  </a:lnTo>
                  <a:lnTo>
                    <a:pt x="196" y="131"/>
                  </a:lnTo>
                  <a:lnTo>
                    <a:pt x="199" y="133"/>
                  </a:lnTo>
                  <a:lnTo>
                    <a:pt x="201" y="132"/>
                  </a:lnTo>
                  <a:lnTo>
                    <a:pt x="203" y="129"/>
                  </a:lnTo>
                  <a:lnTo>
                    <a:pt x="206" y="126"/>
                  </a:lnTo>
                  <a:lnTo>
                    <a:pt x="208" y="127"/>
                  </a:lnTo>
                  <a:lnTo>
                    <a:pt x="211" y="130"/>
                  </a:lnTo>
                  <a:lnTo>
                    <a:pt x="213" y="134"/>
                  </a:lnTo>
                  <a:lnTo>
                    <a:pt x="216" y="137"/>
                  </a:lnTo>
                  <a:lnTo>
                    <a:pt x="218" y="137"/>
                  </a:lnTo>
                  <a:lnTo>
                    <a:pt x="221" y="136"/>
                  </a:lnTo>
                  <a:lnTo>
                    <a:pt x="223" y="137"/>
                  </a:lnTo>
                  <a:lnTo>
                    <a:pt x="226" y="139"/>
                  </a:lnTo>
                  <a:lnTo>
                    <a:pt x="228" y="141"/>
                  </a:lnTo>
                  <a:lnTo>
                    <a:pt x="230" y="143"/>
                  </a:lnTo>
                  <a:lnTo>
                    <a:pt x="233" y="143"/>
                  </a:lnTo>
                  <a:lnTo>
                    <a:pt x="235" y="112"/>
                  </a:lnTo>
                  <a:lnTo>
                    <a:pt x="238" y="89"/>
                  </a:lnTo>
                  <a:lnTo>
                    <a:pt x="240" y="70"/>
                  </a:lnTo>
                  <a:lnTo>
                    <a:pt x="243" y="83"/>
                  </a:lnTo>
                  <a:lnTo>
                    <a:pt x="245" y="83"/>
                  </a:lnTo>
                  <a:lnTo>
                    <a:pt x="248" y="80"/>
                  </a:lnTo>
                  <a:lnTo>
                    <a:pt x="250" y="78"/>
                  </a:lnTo>
                  <a:lnTo>
                    <a:pt x="253" y="77"/>
                  </a:lnTo>
                  <a:lnTo>
                    <a:pt x="255" y="81"/>
                  </a:lnTo>
                  <a:lnTo>
                    <a:pt x="257" y="73"/>
                  </a:lnTo>
                  <a:lnTo>
                    <a:pt x="260" y="70"/>
                  </a:lnTo>
                  <a:lnTo>
                    <a:pt x="262" y="67"/>
                  </a:lnTo>
                  <a:lnTo>
                    <a:pt x="265" y="73"/>
                  </a:lnTo>
                  <a:lnTo>
                    <a:pt x="267" y="74"/>
                  </a:lnTo>
                  <a:lnTo>
                    <a:pt x="270" y="74"/>
                  </a:lnTo>
                  <a:lnTo>
                    <a:pt x="272" y="75"/>
                  </a:lnTo>
                  <a:lnTo>
                    <a:pt x="275" y="78"/>
                  </a:lnTo>
                  <a:lnTo>
                    <a:pt x="277" y="77"/>
                  </a:lnTo>
                  <a:lnTo>
                    <a:pt x="280" y="76"/>
                  </a:lnTo>
                  <a:lnTo>
                    <a:pt x="282" y="52"/>
                  </a:lnTo>
                  <a:lnTo>
                    <a:pt x="284" y="44"/>
                  </a:lnTo>
                  <a:lnTo>
                    <a:pt x="287" y="39"/>
                  </a:lnTo>
                  <a:lnTo>
                    <a:pt x="289" y="56"/>
                  </a:lnTo>
                  <a:lnTo>
                    <a:pt x="292" y="54"/>
                  </a:lnTo>
                  <a:lnTo>
                    <a:pt x="294" y="41"/>
                  </a:lnTo>
                </a:path>
              </a:pathLst>
            </a:custGeom>
            <a:noFill/>
            <a:ln w="9525" cap="flat">
              <a:solidFill>
                <a:srgbClr val="238B4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84" name="Freeform 117">
              <a:extLst>
                <a:ext uri="{FF2B5EF4-FFF2-40B4-BE49-F238E27FC236}">
                  <a16:creationId xmlns:a16="http://schemas.microsoft.com/office/drawing/2014/main" id="{186010FA-5C91-D745-8E1D-6220389DA7DE}"/>
                </a:ext>
              </a:extLst>
            </p:cNvPr>
            <p:cNvSpPr>
              <a:spLocks/>
            </p:cNvSpPr>
            <p:nvPr/>
          </p:nvSpPr>
          <p:spPr bwMode="auto">
            <a:xfrm>
              <a:off x="8081593" y="27136167"/>
              <a:ext cx="2808288" cy="1062038"/>
            </a:xfrm>
            <a:custGeom>
              <a:avLst/>
              <a:gdLst>
                <a:gd name="T0" fmla="*/ 2 w 294"/>
                <a:gd name="T1" fmla="*/ 59 h 111"/>
                <a:gd name="T2" fmla="*/ 7 w 294"/>
                <a:gd name="T3" fmla="*/ 69 h 111"/>
                <a:gd name="T4" fmla="*/ 12 w 294"/>
                <a:gd name="T5" fmla="*/ 79 h 111"/>
                <a:gd name="T6" fmla="*/ 17 w 294"/>
                <a:gd name="T7" fmla="*/ 89 h 111"/>
                <a:gd name="T8" fmla="*/ 22 w 294"/>
                <a:gd name="T9" fmla="*/ 71 h 111"/>
                <a:gd name="T10" fmla="*/ 27 w 294"/>
                <a:gd name="T11" fmla="*/ 83 h 111"/>
                <a:gd name="T12" fmla="*/ 32 w 294"/>
                <a:gd name="T13" fmla="*/ 96 h 111"/>
                <a:gd name="T14" fmla="*/ 37 w 294"/>
                <a:gd name="T15" fmla="*/ 92 h 111"/>
                <a:gd name="T16" fmla="*/ 42 w 294"/>
                <a:gd name="T17" fmla="*/ 83 h 111"/>
                <a:gd name="T18" fmla="*/ 47 w 294"/>
                <a:gd name="T19" fmla="*/ 80 h 111"/>
                <a:gd name="T20" fmla="*/ 51 w 294"/>
                <a:gd name="T21" fmla="*/ 58 h 111"/>
                <a:gd name="T22" fmla="*/ 56 w 294"/>
                <a:gd name="T23" fmla="*/ 71 h 111"/>
                <a:gd name="T24" fmla="*/ 61 w 294"/>
                <a:gd name="T25" fmla="*/ 85 h 111"/>
                <a:gd name="T26" fmla="*/ 66 w 294"/>
                <a:gd name="T27" fmla="*/ 92 h 111"/>
                <a:gd name="T28" fmla="*/ 71 w 294"/>
                <a:gd name="T29" fmla="*/ 96 h 111"/>
                <a:gd name="T30" fmla="*/ 76 w 294"/>
                <a:gd name="T31" fmla="*/ 101 h 111"/>
                <a:gd name="T32" fmla="*/ 81 w 294"/>
                <a:gd name="T33" fmla="*/ 108 h 111"/>
                <a:gd name="T34" fmla="*/ 86 w 294"/>
                <a:gd name="T35" fmla="*/ 108 h 111"/>
                <a:gd name="T36" fmla="*/ 91 w 294"/>
                <a:gd name="T37" fmla="*/ 102 h 111"/>
                <a:gd name="T38" fmla="*/ 96 w 294"/>
                <a:gd name="T39" fmla="*/ 108 h 111"/>
                <a:gd name="T40" fmla="*/ 100 w 294"/>
                <a:gd name="T41" fmla="*/ 102 h 111"/>
                <a:gd name="T42" fmla="*/ 105 w 294"/>
                <a:gd name="T43" fmla="*/ 74 h 111"/>
                <a:gd name="T44" fmla="*/ 110 w 294"/>
                <a:gd name="T45" fmla="*/ 81 h 111"/>
                <a:gd name="T46" fmla="*/ 115 w 294"/>
                <a:gd name="T47" fmla="*/ 90 h 111"/>
                <a:gd name="T48" fmla="*/ 120 w 294"/>
                <a:gd name="T49" fmla="*/ 98 h 111"/>
                <a:gd name="T50" fmla="*/ 125 w 294"/>
                <a:gd name="T51" fmla="*/ 102 h 111"/>
                <a:gd name="T52" fmla="*/ 130 w 294"/>
                <a:gd name="T53" fmla="*/ 101 h 111"/>
                <a:gd name="T54" fmla="*/ 135 w 294"/>
                <a:gd name="T55" fmla="*/ 100 h 111"/>
                <a:gd name="T56" fmla="*/ 140 w 294"/>
                <a:gd name="T57" fmla="*/ 73 h 111"/>
                <a:gd name="T58" fmla="*/ 145 w 294"/>
                <a:gd name="T59" fmla="*/ 66 h 111"/>
                <a:gd name="T60" fmla="*/ 150 w 294"/>
                <a:gd name="T61" fmla="*/ 56 h 111"/>
                <a:gd name="T62" fmla="*/ 154 w 294"/>
                <a:gd name="T63" fmla="*/ 50 h 111"/>
                <a:gd name="T64" fmla="*/ 159 w 294"/>
                <a:gd name="T65" fmla="*/ 60 h 111"/>
                <a:gd name="T66" fmla="*/ 164 w 294"/>
                <a:gd name="T67" fmla="*/ 70 h 111"/>
                <a:gd name="T68" fmla="*/ 169 w 294"/>
                <a:gd name="T69" fmla="*/ 78 h 111"/>
                <a:gd name="T70" fmla="*/ 174 w 294"/>
                <a:gd name="T71" fmla="*/ 84 h 111"/>
                <a:gd name="T72" fmla="*/ 179 w 294"/>
                <a:gd name="T73" fmla="*/ 82 h 111"/>
                <a:gd name="T74" fmla="*/ 184 w 294"/>
                <a:gd name="T75" fmla="*/ 76 h 111"/>
                <a:gd name="T76" fmla="*/ 189 w 294"/>
                <a:gd name="T77" fmla="*/ 85 h 111"/>
                <a:gd name="T78" fmla="*/ 194 w 294"/>
                <a:gd name="T79" fmla="*/ 90 h 111"/>
                <a:gd name="T80" fmla="*/ 199 w 294"/>
                <a:gd name="T81" fmla="*/ 94 h 111"/>
                <a:gd name="T82" fmla="*/ 203 w 294"/>
                <a:gd name="T83" fmla="*/ 97 h 111"/>
                <a:gd name="T84" fmla="*/ 208 w 294"/>
                <a:gd name="T85" fmla="*/ 101 h 111"/>
                <a:gd name="T86" fmla="*/ 213 w 294"/>
                <a:gd name="T87" fmla="*/ 100 h 111"/>
                <a:gd name="T88" fmla="*/ 218 w 294"/>
                <a:gd name="T89" fmla="*/ 97 h 111"/>
                <a:gd name="T90" fmla="*/ 223 w 294"/>
                <a:gd name="T91" fmla="*/ 102 h 111"/>
                <a:gd name="T92" fmla="*/ 228 w 294"/>
                <a:gd name="T93" fmla="*/ 107 h 111"/>
                <a:gd name="T94" fmla="*/ 233 w 294"/>
                <a:gd name="T95" fmla="*/ 106 h 111"/>
                <a:gd name="T96" fmla="*/ 238 w 294"/>
                <a:gd name="T97" fmla="*/ 45 h 111"/>
                <a:gd name="T98" fmla="*/ 243 w 294"/>
                <a:gd name="T99" fmla="*/ 41 h 111"/>
                <a:gd name="T100" fmla="*/ 248 w 294"/>
                <a:gd name="T101" fmla="*/ 52 h 111"/>
                <a:gd name="T102" fmla="*/ 253 w 294"/>
                <a:gd name="T103" fmla="*/ 58 h 111"/>
                <a:gd name="T104" fmla="*/ 257 w 294"/>
                <a:gd name="T105" fmla="*/ 50 h 111"/>
                <a:gd name="T106" fmla="*/ 262 w 294"/>
                <a:gd name="T107" fmla="*/ 35 h 111"/>
                <a:gd name="T108" fmla="*/ 267 w 294"/>
                <a:gd name="T109" fmla="*/ 50 h 111"/>
                <a:gd name="T110" fmla="*/ 272 w 294"/>
                <a:gd name="T111" fmla="*/ 40 h 111"/>
                <a:gd name="T112" fmla="*/ 277 w 294"/>
                <a:gd name="T113" fmla="*/ 29 h 111"/>
                <a:gd name="T114" fmla="*/ 282 w 294"/>
                <a:gd name="T115" fmla="*/ 30 h 111"/>
                <a:gd name="T116" fmla="*/ 287 w 294"/>
                <a:gd name="T117" fmla="*/ 0 h 111"/>
                <a:gd name="T118" fmla="*/ 292 w 294"/>
                <a:gd name="T119" fmla="*/ 2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11">
                  <a:moveTo>
                    <a:pt x="0" y="53"/>
                  </a:moveTo>
                  <a:lnTo>
                    <a:pt x="2" y="59"/>
                  </a:lnTo>
                  <a:lnTo>
                    <a:pt x="5" y="64"/>
                  </a:lnTo>
                  <a:lnTo>
                    <a:pt x="7" y="69"/>
                  </a:lnTo>
                  <a:lnTo>
                    <a:pt x="10" y="74"/>
                  </a:lnTo>
                  <a:lnTo>
                    <a:pt x="12" y="79"/>
                  </a:lnTo>
                  <a:lnTo>
                    <a:pt x="15" y="85"/>
                  </a:lnTo>
                  <a:lnTo>
                    <a:pt x="17" y="89"/>
                  </a:lnTo>
                  <a:lnTo>
                    <a:pt x="20" y="76"/>
                  </a:lnTo>
                  <a:lnTo>
                    <a:pt x="22" y="71"/>
                  </a:lnTo>
                  <a:lnTo>
                    <a:pt x="24" y="68"/>
                  </a:lnTo>
                  <a:lnTo>
                    <a:pt x="27" y="83"/>
                  </a:lnTo>
                  <a:lnTo>
                    <a:pt x="29" y="91"/>
                  </a:lnTo>
                  <a:lnTo>
                    <a:pt x="32" y="96"/>
                  </a:lnTo>
                  <a:lnTo>
                    <a:pt x="34" y="98"/>
                  </a:lnTo>
                  <a:lnTo>
                    <a:pt x="37" y="92"/>
                  </a:lnTo>
                  <a:lnTo>
                    <a:pt x="39" y="86"/>
                  </a:lnTo>
                  <a:lnTo>
                    <a:pt x="42" y="83"/>
                  </a:lnTo>
                  <a:lnTo>
                    <a:pt x="44" y="88"/>
                  </a:lnTo>
                  <a:lnTo>
                    <a:pt x="47" y="80"/>
                  </a:lnTo>
                  <a:lnTo>
                    <a:pt x="49" y="68"/>
                  </a:lnTo>
                  <a:lnTo>
                    <a:pt x="51" y="58"/>
                  </a:lnTo>
                  <a:lnTo>
                    <a:pt x="54" y="62"/>
                  </a:lnTo>
                  <a:lnTo>
                    <a:pt x="56" y="71"/>
                  </a:lnTo>
                  <a:lnTo>
                    <a:pt x="59" y="79"/>
                  </a:lnTo>
                  <a:lnTo>
                    <a:pt x="61" y="85"/>
                  </a:lnTo>
                  <a:lnTo>
                    <a:pt x="64" y="89"/>
                  </a:lnTo>
                  <a:lnTo>
                    <a:pt x="66" y="92"/>
                  </a:lnTo>
                  <a:lnTo>
                    <a:pt x="69" y="94"/>
                  </a:lnTo>
                  <a:lnTo>
                    <a:pt x="71" y="96"/>
                  </a:lnTo>
                  <a:lnTo>
                    <a:pt x="73" y="98"/>
                  </a:lnTo>
                  <a:lnTo>
                    <a:pt x="76" y="101"/>
                  </a:lnTo>
                  <a:lnTo>
                    <a:pt x="78" y="105"/>
                  </a:lnTo>
                  <a:lnTo>
                    <a:pt x="81" y="108"/>
                  </a:lnTo>
                  <a:lnTo>
                    <a:pt x="83" y="111"/>
                  </a:lnTo>
                  <a:lnTo>
                    <a:pt x="86" y="108"/>
                  </a:lnTo>
                  <a:lnTo>
                    <a:pt x="88" y="105"/>
                  </a:lnTo>
                  <a:lnTo>
                    <a:pt x="91" y="102"/>
                  </a:lnTo>
                  <a:lnTo>
                    <a:pt x="93" y="105"/>
                  </a:lnTo>
                  <a:lnTo>
                    <a:pt x="96" y="108"/>
                  </a:lnTo>
                  <a:lnTo>
                    <a:pt x="98" y="111"/>
                  </a:lnTo>
                  <a:lnTo>
                    <a:pt x="100" y="102"/>
                  </a:lnTo>
                  <a:lnTo>
                    <a:pt x="103" y="86"/>
                  </a:lnTo>
                  <a:lnTo>
                    <a:pt x="105" y="74"/>
                  </a:lnTo>
                  <a:lnTo>
                    <a:pt x="108" y="73"/>
                  </a:lnTo>
                  <a:lnTo>
                    <a:pt x="110" y="81"/>
                  </a:lnTo>
                  <a:lnTo>
                    <a:pt x="113" y="86"/>
                  </a:lnTo>
                  <a:lnTo>
                    <a:pt x="115" y="90"/>
                  </a:lnTo>
                  <a:lnTo>
                    <a:pt x="118" y="94"/>
                  </a:lnTo>
                  <a:lnTo>
                    <a:pt x="120" y="98"/>
                  </a:lnTo>
                  <a:lnTo>
                    <a:pt x="123" y="101"/>
                  </a:lnTo>
                  <a:lnTo>
                    <a:pt x="125" y="102"/>
                  </a:lnTo>
                  <a:lnTo>
                    <a:pt x="127" y="101"/>
                  </a:lnTo>
                  <a:lnTo>
                    <a:pt x="130" y="101"/>
                  </a:lnTo>
                  <a:lnTo>
                    <a:pt x="132" y="102"/>
                  </a:lnTo>
                  <a:lnTo>
                    <a:pt x="135" y="100"/>
                  </a:lnTo>
                  <a:lnTo>
                    <a:pt x="137" y="85"/>
                  </a:lnTo>
                  <a:lnTo>
                    <a:pt x="140" y="73"/>
                  </a:lnTo>
                  <a:lnTo>
                    <a:pt x="142" y="65"/>
                  </a:lnTo>
                  <a:lnTo>
                    <a:pt x="145" y="66"/>
                  </a:lnTo>
                  <a:lnTo>
                    <a:pt x="147" y="65"/>
                  </a:lnTo>
                  <a:lnTo>
                    <a:pt x="150" y="56"/>
                  </a:lnTo>
                  <a:lnTo>
                    <a:pt x="152" y="53"/>
                  </a:lnTo>
                  <a:lnTo>
                    <a:pt x="154" y="50"/>
                  </a:lnTo>
                  <a:lnTo>
                    <a:pt x="157" y="56"/>
                  </a:lnTo>
                  <a:lnTo>
                    <a:pt x="159" y="60"/>
                  </a:lnTo>
                  <a:lnTo>
                    <a:pt x="162" y="65"/>
                  </a:lnTo>
                  <a:lnTo>
                    <a:pt x="164" y="70"/>
                  </a:lnTo>
                  <a:lnTo>
                    <a:pt x="167" y="74"/>
                  </a:lnTo>
                  <a:lnTo>
                    <a:pt x="169" y="78"/>
                  </a:lnTo>
                  <a:lnTo>
                    <a:pt x="172" y="81"/>
                  </a:lnTo>
                  <a:lnTo>
                    <a:pt x="174" y="84"/>
                  </a:lnTo>
                  <a:lnTo>
                    <a:pt x="176" y="87"/>
                  </a:lnTo>
                  <a:lnTo>
                    <a:pt x="179" y="82"/>
                  </a:lnTo>
                  <a:lnTo>
                    <a:pt x="181" y="78"/>
                  </a:lnTo>
                  <a:lnTo>
                    <a:pt x="184" y="76"/>
                  </a:lnTo>
                  <a:lnTo>
                    <a:pt x="186" y="81"/>
                  </a:lnTo>
                  <a:lnTo>
                    <a:pt x="189" y="85"/>
                  </a:lnTo>
                  <a:lnTo>
                    <a:pt x="191" y="87"/>
                  </a:lnTo>
                  <a:lnTo>
                    <a:pt x="194" y="90"/>
                  </a:lnTo>
                  <a:lnTo>
                    <a:pt x="196" y="92"/>
                  </a:lnTo>
                  <a:lnTo>
                    <a:pt x="199" y="94"/>
                  </a:lnTo>
                  <a:lnTo>
                    <a:pt x="201" y="96"/>
                  </a:lnTo>
                  <a:lnTo>
                    <a:pt x="203" y="97"/>
                  </a:lnTo>
                  <a:lnTo>
                    <a:pt x="206" y="100"/>
                  </a:lnTo>
                  <a:lnTo>
                    <a:pt x="208" y="101"/>
                  </a:lnTo>
                  <a:lnTo>
                    <a:pt x="211" y="103"/>
                  </a:lnTo>
                  <a:lnTo>
                    <a:pt x="213" y="100"/>
                  </a:lnTo>
                  <a:lnTo>
                    <a:pt x="216" y="98"/>
                  </a:lnTo>
                  <a:lnTo>
                    <a:pt x="218" y="97"/>
                  </a:lnTo>
                  <a:lnTo>
                    <a:pt x="221" y="100"/>
                  </a:lnTo>
                  <a:lnTo>
                    <a:pt x="223" y="102"/>
                  </a:lnTo>
                  <a:lnTo>
                    <a:pt x="226" y="104"/>
                  </a:lnTo>
                  <a:lnTo>
                    <a:pt x="228" y="107"/>
                  </a:lnTo>
                  <a:lnTo>
                    <a:pt x="230" y="110"/>
                  </a:lnTo>
                  <a:lnTo>
                    <a:pt x="233" y="106"/>
                  </a:lnTo>
                  <a:lnTo>
                    <a:pt x="235" y="73"/>
                  </a:lnTo>
                  <a:lnTo>
                    <a:pt x="238" y="45"/>
                  </a:lnTo>
                  <a:lnTo>
                    <a:pt x="240" y="29"/>
                  </a:lnTo>
                  <a:lnTo>
                    <a:pt x="243" y="41"/>
                  </a:lnTo>
                  <a:lnTo>
                    <a:pt x="245" y="49"/>
                  </a:lnTo>
                  <a:lnTo>
                    <a:pt x="248" y="52"/>
                  </a:lnTo>
                  <a:lnTo>
                    <a:pt x="250" y="55"/>
                  </a:lnTo>
                  <a:lnTo>
                    <a:pt x="253" y="58"/>
                  </a:lnTo>
                  <a:lnTo>
                    <a:pt x="255" y="63"/>
                  </a:lnTo>
                  <a:lnTo>
                    <a:pt x="257" y="50"/>
                  </a:lnTo>
                  <a:lnTo>
                    <a:pt x="260" y="42"/>
                  </a:lnTo>
                  <a:lnTo>
                    <a:pt x="262" y="35"/>
                  </a:lnTo>
                  <a:lnTo>
                    <a:pt x="265" y="46"/>
                  </a:lnTo>
                  <a:lnTo>
                    <a:pt x="267" y="50"/>
                  </a:lnTo>
                  <a:lnTo>
                    <a:pt x="270" y="54"/>
                  </a:lnTo>
                  <a:lnTo>
                    <a:pt x="272" y="40"/>
                  </a:lnTo>
                  <a:lnTo>
                    <a:pt x="275" y="35"/>
                  </a:lnTo>
                  <a:lnTo>
                    <a:pt x="277" y="29"/>
                  </a:lnTo>
                  <a:lnTo>
                    <a:pt x="280" y="40"/>
                  </a:lnTo>
                  <a:lnTo>
                    <a:pt x="282" y="30"/>
                  </a:lnTo>
                  <a:lnTo>
                    <a:pt x="284" y="9"/>
                  </a:lnTo>
                  <a:lnTo>
                    <a:pt x="287" y="0"/>
                  </a:lnTo>
                  <a:lnTo>
                    <a:pt x="289" y="8"/>
                  </a:lnTo>
                  <a:lnTo>
                    <a:pt x="292" y="25"/>
                  </a:lnTo>
                  <a:lnTo>
                    <a:pt x="294" y="13"/>
                  </a:lnTo>
                </a:path>
              </a:pathLst>
            </a:custGeom>
            <a:noFill/>
            <a:ln w="9525" cap="flat">
              <a:solidFill>
                <a:srgbClr val="FF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85" name="Rectangle 118">
              <a:extLst>
                <a:ext uri="{FF2B5EF4-FFF2-40B4-BE49-F238E27FC236}">
                  <a16:creationId xmlns:a16="http://schemas.microsoft.com/office/drawing/2014/main" id="{003F08C2-6D5A-8042-BBC2-4280F5C88030}"/>
                </a:ext>
              </a:extLst>
            </p:cNvPr>
            <p:cNvSpPr>
              <a:spLocks noChangeArrowheads="1"/>
            </p:cNvSpPr>
            <p:nvPr/>
          </p:nvSpPr>
          <p:spPr bwMode="auto">
            <a:xfrm>
              <a:off x="7891093" y="26964717"/>
              <a:ext cx="3141663" cy="1844675"/>
            </a:xfrm>
            <a:prstGeom prst="rect">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86" name="Rectangle 119">
              <a:extLst>
                <a:ext uri="{FF2B5EF4-FFF2-40B4-BE49-F238E27FC236}">
                  <a16:creationId xmlns:a16="http://schemas.microsoft.com/office/drawing/2014/main" id="{EF545827-F38E-9E41-BC50-987C9C942F1B}"/>
                </a:ext>
              </a:extLst>
            </p:cNvPr>
            <p:cNvSpPr>
              <a:spLocks noChangeArrowheads="1"/>
            </p:cNvSpPr>
            <p:nvPr/>
          </p:nvSpPr>
          <p:spPr bwMode="auto">
            <a:xfrm>
              <a:off x="7614868" y="28666517"/>
              <a:ext cx="169913" cy="29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0.1</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487" name="Rectangle 120">
              <a:extLst>
                <a:ext uri="{FF2B5EF4-FFF2-40B4-BE49-F238E27FC236}">
                  <a16:creationId xmlns:a16="http://schemas.microsoft.com/office/drawing/2014/main" id="{70FF2F32-3705-3D47-9E78-DAB57DA234C3}"/>
                </a:ext>
              </a:extLst>
            </p:cNvPr>
            <p:cNvSpPr>
              <a:spLocks noChangeArrowheads="1"/>
            </p:cNvSpPr>
            <p:nvPr/>
          </p:nvSpPr>
          <p:spPr bwMode="auto">
            <a:xfrm>
              <a:off x="7614868" y="28217253"/>
              <a:ext cx="169913" cy="29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0.2</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488" name="Rectangle 121">
              <a:extLst>
                <a:ext uri="{FF2B5EF4-FFF2-40B4-BE49-F238E27FC236}">
                  <a16:creationId xmlns:a16="http://schemas.microsoft.com/office/drawing/2014/main" id="{DC2E7957-7A12-C04B-B90D-02C0E3C18757}"/>
                </a:ext>
              </a:extLst>
            </p:cNvPr>
            <p:cNvSpPr>
              <a:spLocks noChangeArrowheads="1"/>
            </p:cNvSpPr>
            <p:nvPr/>
          </p:nvSpPr>
          <p:spPr bwMode="auto">
            <a:xfrm>
              <a:off x="7614868" y="27767992"/>
              <a:ext cx="169913" cy="29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0.3</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489" name="Rectangle 122">
              <a:extLst>
                <a:ext uri="{FF2B5EF4-FFF2-40B4-BE49-F238E27FC236}">
                  <a16:creationId xmlns:a16="http://schemas.microsoft.com/office/drawing/2014/main" id="{66B357B8-F416-7747-8C8F-943B345CDB23}"/>
                </a:ext>
              </a:extLst>
            </p:cNvPr>
            <p:cNvSpPr>
              <a:spLocks noChangeArrowheads="1"/>
            </p:cNvSpPr>
            <p:nvPr/>
          </p:nvSpPr>
          <p:spPr bwMode="auto">
            <a:xfrm>
              <a:off x="7614868" y="27318729"/>
              <a:ext cx="169913" cy="296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D4D4D"/>
                  </a:solidFill>
                  <a:effectLst/>
                  <a:latin typeface="Garamond" panose="02020404030301010803" pitchFamily="18" charset="0"/>
                </a:rPr>
                <a:t>0.4</a:t>
              </a:r>
              <a:endParaRPr kumimoji="0" lang="en-US" altLang="en-US" sz="1600" b="0" i="0" u="none" strike="noStrike" cap="none" normalizeH="0" baseline="0" dirty="0">
                <a:ln>
                  <a:noFill/>
                </a:ln>
                <a:solidFill>
                  <a:schemeClr val="tx1"/>
                </a:solidFill>
                <a:effectLst/>
                <a:latin typeface="Garamond" panose="02020404030301010803" pitchFamily="18" charset="0"/>
              </a:endParaRPr>
            </a:p>
          </p:txBody>
        </p:sp>
        <p:sp>
          <p:nvSpPr>
            <p:cNvPr id="490" name="Line 123">
              <a:extLst>
                <a:ext uri="{FF2B5EF4-FFF2-40B4-BE49-F238E27FC236}">
                  <a16:creationId xmlns:a16="http://schemas.microsoft.com/office/drawing/2014/main" id="{F209806A-044A-9349-8746-3F1C371AB08A}"/>
                </a:ext>
              </a:extLst>
            </p:cNvPr>
            <p:cNvSpPr>
              <a:spLocks noChangeShapeType="1"/>
            </p:cNvSpPr>
            <p:nvPr/>
          </p:nvSpPr>
          <p:spPr bwMode="auto">
            <a:xfrm>
              <a:off x="7852993" y="28714142"/>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1" name="Line 124">
              <a:extLst>
                <a:ext uri="{FF2B5EF4-FFF2-40B4-BE49-F238E27FC236}">
                  <a16:creationId xmlns:a16="http://schemas.microsoft.com/office/drawing/2014/main" id="{83D0A291-5638-524D-8C7B-D3938DBA4543}"/>
                </a:ext>
              </a:extLst>
            </p:cNvPr>
            <p:cNvSpPr>
              <a:spLocks noChangeShapeType="1"/>
            </p:cNvSpPr>
            <p:nvPr/>
          </p:nvSpPr>
          <p:spPr bwMode="auto">
            <a:xfrm>
              <a:off x="7852993" y="28264879"/>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2" name="Line 125">
              <a:extLst>
                <a:ext uri="{FF2B5EF4-FFF2-40B4-BE49-F238E27FC236}">
                  <a16:creationId xmlns:a16="http://schemas.microsoft.com/office/drawing/2014/main" id="{7540220D-BD7A-4E46-9CCE-E874D8DACD11}"/>
                </a:ext>
              </a:extLst>
            </p:cNvPr>
            <p:cNvSpPr>
              <a:spLocks noChangeShapeType="1"/>
            </p:cNvSpPr>
            <p:nvPr/>
          </p:nvSpPr>
          <p:spPr bwMode="auto">
            <a:xfrm>
              <a:off x="7852993" y="27815617"/>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3" name="Line 126">
              <a:extLst>
                <a:ext uri="{FF2B5EF4-FFF2-40B4-BE49-F238E27FC236}">
                  <a16:creationId xmlns:a16="http://schemas.microsoft.com/office/drawing/2014/main" id="{7E0B9146-17E1-9048-9227-C4EFA9934C88}"/>
                </a:ext>
              </a:extLst>
            </p:cNvPr>
            <p:cNvSpPr>
              <a:spLocks noChangeShapeType="1"/>
            </p:cNvSpPr>
            <p:nvPr/>
          </p:nvSpPr>
          <p:spPr bwMode="auto">
            <a:xfrm>
              <a:off x="7852993" y="27366354"/>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4" name="Line 127">
              <a:extLst>
                <a:ext uri="{FF2B5EF4-FFF2-40B4-BE49-F238E27FC236}">
                  <a16:creationId xmlns:a16="http://schemas.microsoft.com/office/drawing/2014/main" id="{A53A3166-F19A-0243-93EA-34B76C247D7D}"/>
                </a:ext>
              </a:extLst>
            </p:cNvPr>
            <p:cNvSpPr>
              <a:spLocks noChangeShapeType="1"/>
            </p:cNvSpPr>
            <p:nvPr/>
          </p:nvSpPr>
          <p:spPr bwMode="auto">
            <a:xfrm flipV="1">
              <a:off x="8033968" y="28809392"/>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5" name="Line 128">
              <a:extLst>
                <a:ext uri="{FF2B5EF4-FFF2-40B4-BE49-F238E27FC236}">
                  <a16:creationId xmlns:a16="http://schemas.microsoft.com/office/drawing/2014/main" id="{3EE7F51C-6EBF-044E-9783-028FD6F9D929}"/>
                </a:ext>
              </a:extLst>
            </p:cNvPr>
            <p:cNvSpPr>
              <a:spLocks noChangeShapeType="1"/>
            </p:cNvSpPr>
            <p:nvPr/>
          </p:nvSpPr>
          <p:spPr bwMode="auto">
            <a:xfrm flipV="1">
              <a:off x="8759455" y="28809392"/>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6" name="Line 129">
              <a:extLst>
                <a:ext uri="{FF2B5EF4-FFF2-40B4-BE49-F238E27FC236}">
                  <a16:creationId xmlns:a16="http://schemas.microsoft.com/office/drawing/2014/main" id="{AF171126-1DD1-0F41-AEF0-7C2484F2BBFB}"/>
                </a:ext>
              </a:extLst>
            </p:cNvPr>
            <p:cNvSpPr>
              <a:spLocks noChangeShapeType="1"/>
            </p:cNvSpPr>
            <p:nvPr/>
          </p:nvSpPr>
          <p:spPr bwMode="auto">
            <a:xfrm flipV="1">
              <a:off x="9484943" y="28809392"/>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7" name="Line 130">
              <a:extLst>
                <a:ext uri="{FF2B5EF4-FFF2-40B4-BE49-F238E27FC236}">
                  <a16:creationId xmlns:a16="http://schemas.microsoft.com/office/drawing/2014/main" id="{0E7BE806-70C0-F644-84BA-986BC0F7022E}"/>
                </a:ext>
              </a:extLst>
            </p:cNvPr>
            <p:cNvSpPr>
              <a:spLocks noChangeShapeType="1"/>
            </p:cNvSpPr>
            <p:nvPr/>
          </p:nvSpPr>
          <p:spPr bwMode="auto">
            <a:xfrm flipV="1">
              <a:off x="10192968" y="28809392"/>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498" name="Line 131">
              <a:extLst>
                <a:ext uri="{FF2B5EF4-FFF2-40B4-BE49-F238E27FC236}">
                  <a16:creationId xmlns:a16="http://schemas.microsoft.com/office/drawing/2014/main" id="{C950954E-6542-9249-8789-DCA6949A7D98}"/>
                </a:ext>
              </a:extLst>
            </p:cNvPr>
            <p:cNvSpPr>
              <a:spLocks noChangeShapeType="1"/>
            </p:cNvSpPr>
            <p:nvPr/>
          </p:nvSpPr>
          <p:spPr bwMode="auto">
            <a:xfrm flipV="1">
              <a:off x="10918455" y="28809392"/>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06" name="Rectangle 139">
              <a:extLst>
                <a:ext uri="{FF2B5EF4-FFF2-40B4-BE49-F238E27FC236}">
                  <a16:creationId xmlns:a16="http://schemas.microsoft.com/office/drawing/2014/main" id="{0DC5A478-8751-C24B-B9BD-DAAE8E9BFCDC}"/>
                </a:ext>
              </a:extLst>
            </p:cNvPr>
            <p:cNvSpPr>
              <a:spLocks noChangeArrowheads="1"/>
            </p:cNvSpPr>
            <p:nvPr/>
          </p:nvSpPr>
          <p:spPr bwMode="auto">
            <a:xfrm>
              <a:off x="7985653" y="28347375"/>
              <a:ext cx="114539" cy="390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0000"/>
                  </a:solidFill>
                  <a:effectLst/>
                  <a:latin typeface="Garamond" panose="02020404030301010803" pitchFamily="18" charset="0"/>
                </a:rPr>
                <a:t>a.</a:t>
              </a:r>
              <a:endParaRPr kumimoji="0" lang="en-US" altLang="en-US" sz="2000" b="0" i="0" u="none" strike="noStrike" cap="none" normalizeH="0" baseline="0" dirty="0">
                <a:ln>
                  <a:noFill/>
                </a:ln>
                <a:solidFill>
                  <a:schemeClr val="tx1"/>
                </a:solidFill>
                <a:effectLst/>
                <a:latin typeface="Garamond" panose="02020404030301010803" pitchFamily="18" charset="0"/>
              </a:endParaRPr>
            </a:p>
          </p:txBody>
        </p:sp>
      </p:grpSp>
      <p:sp>
        <p:nvSpPr>
          <p:cNvPr id="555" name="Rectangle 189">
            <a:extLst>
              <a:ext uri="{FF2B5EF4-FFF2-40B4-BE49-F238E27FC236}">
                <a16:creationId xmlns:a16="http://schemas.microsoft.com/office/drawing/2014/main" id="{D67A6BD0-3C46-FD4A-9673-AA159F8514DA}"/>
              </a:ext>
            </a:extLst>
          </p:cNvPr>
          <p:cNvSpPr>
            <a:spLocks noChangeArrowheads="1"/>
          </p:cNvSpPr>
          <p:nvPr/>
        </p:nvSpPr>
        <p:spPr bwMode="auto">
          <a:xfrm rot="16200000">
            <a:off x="5144660" y="28678175"/>
            <a:ext cx="26292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Garamond" panose="02020404030301010803" pitchFamily="18" charset="0"/>
              </a:rPr>
              <a:t>Volumetric Soil Moisture (m</a:t>
            </a:r>
            <a:r>
              <a:rPr kumimoji="0" lang="en-US" altLang="en-US" sz="1600" b="0" i="0" u="none" strike="noStrike" cap="none" normalizeH="0" baseline="30000" dirty="0">
                <a:ln>
                  <a:noFill/>
                </a:ln>
                <a:solidFill>
                  <a:srgbClr val="000000"/>
                </a:solidFill>
                <a:effectLst/>
                <a:latin typeface="Garamond" panose="02020404030301010803" pitchFamily="18" charset="0"/>
              </a:rPr>
              <a:t>3</a:t>
            </a:r>
            <a:r>
              <a:rPr kumimoji="0" lang="en-US" altLang="en-US" sz="1600" b="0" i="0" u="none" strike="noStrike" cap="none" normalizeH="0" dirty="0">
                <a:ln>
                  <a:noFill/>
                </a:ln>
                <a:solidFill>
                  <a:srgbClr val="000000"/>
                </a:solidFill>
                <a:effectLst/>
                <a:latin typeface="Garamond" panose="02020404030301010803" pitchFamily="18" charset="0"/>
              </a:rPr>
              <a:t>m</a:t>
            </a:r>
            <a:r>
              <a:rPr kumimoji="0" lang="en-US" altLang="en-US" sz="1600" b="0" i="0" u="none" strike="noStrike" cap="none" normalizeH="0" baseline="30000" dirty="0">
                <a:ln>
                  <a:noFill/>
                </a:ln>
                <a:solidFill>
                  <a:srgbClr val="000000"/>
                </a:solidFill>
                <a:effectLst/>
                <a:latin typeface="Garamond" panose="02020404030301010803" pitchFamily="18" charset="0"/>
              </a:rPr>
              <a:t>-3)</a:t>
            </a:r>
            <a:endParaRPr kumimoji="0" lang="en-US" altLang="en-US" sz="1600" b="0" i="0" u="none" strike="noStrike" cap="none" normalizeH="0" baseline="0" dirty="0">
              <a:ln>
                <a:noFill/>
              </a:ln>
              <a:solidFill>
                <a:schemeClr val="tx1"/>
              </a:solidFill>
              <a:effectLst/>
              <a:latin typeface="Garamond" panose="02020404030301010803" pitchFamily="18" charset="0"/>
            </a:endParaRPr>
          </a:p>
        </p:txBody>
      </p:sp>
      <p:grpSp>
        <p:nvGrpSpPr>
          <p:cNvPr id="4" name="Group 3">
            <a:extLst>
              <a:ext uri="{FF2B5EF4-FFF2-40B4-BE49-F238E27FC236}">
                <a16:creationId xmlns:a16="http://schemas.microsoft.com/office/drawing/2014/main" id="{33E4D2D2-BD5F-9541-8EB0-9673DF7DAA3C}"/>
              </a:ext>
            </a:extLst>
          </p:cNvPr>
          <p:cNvGrpSpPr/>
          <p:nvPr/>
        </p:nvGrpSpPr>
        <p:grpSpPr>
          <a:xfrm>
            <a:off x="6636573" y="28763146"/>
            <a:ext cx="4432511" cy="1772195"/>
            <a:chOff x="7585848" y="29495989"/>
            <a:chExt cx="3435929" cy="2206658"/>
          </a:xfrm>
        </p:grpSpPr>
        <p:sp>
          <p:nvSpPr>
            <p:cNvPr id="512" name="Rectangle 146">
              <a:extLst>
                <a:ext uri="{FF2B5EF4-FFF2-40B4-BE49-F238E27FC236}">
                  <a16:creationId xmlns:a16="http://schemas.microsoft.com/office/drawing/2014/main" id="{7398564D-E48F-A04F-B8F5-45C32ED4B391}"/>
                </a:ext>
              </a:extLst>
            </p:cNvPr>
            <p:cNvSpPr>
              <a:spLocks noChangeArrowheads="1"/>
            </p:cNvSpPr>
            <p:nvPr/>
          </p:nvSpPr>
          <p:spPr bwMode="auto">
            <a:xfrm>
              <a:off x="7862073" y="29495989"/>
              <a:ext cx="3141663" cy="1844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13" name="Line 147">
              <a:extLst>
                <a:ext uri="{FF2B5EF4-FFF2-40B4-BE49-F238E27FC236}">
                  <a16:creationId xmlns:a16="http://schemas.microsoft.com/office/drawing/2014/main" id="{C58EF3D8-D8D6-B04F-A3D1-22EEEB67BE96}"/>
                </a:ext>
              </a:extLst>
            </p:cNvPr>
            <p:cNvSpPr>
              <a:spLocks noChangeShapeType="1"/>
            </p:cNvSpPr>
            <p:nvPr/>
          </p:nvSpPr>
          <p:spPr bwMode="auto">
            <a:xfrm>
              <a:off x="7862073" y="31093014"/>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14" name="Line 148">
              <a:extLst>
                <a:ext uri="{FF2B5EF4-FFF2-40B4-BE49-F238E27FC236}">
                  <a16:creationId xmlns:a16="http://schemas.microsoft.com/office/drawing/2014/main" id="{DF215685-96F3-FB4D-9996-D746EA5C709D}"/>
                </a:ext>
              </a:extLst>
            </p:cNvPr>
            <p:cNvSpPr>
              <a:spLocks noChangeShapeType="1"/>
            </p:cNvSpPr>
            <p:nvPr/>
          </p:nvSpPr>
          <p:spPr bwMode="auto">
            <a:xfrm>
              <a:off x="7862073" y="30605651"/>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15" name="Line 149">
              <a:extLst>
                <a:ext uri="{FF2B5EF4-FFF2-40B4-BE49-F238E27FC236}">
                  <a16:creationId xmlns:a16="http://schemas.microsoft.com/office/drawing/2014/main" id="{9789C0B1-B9BE-C04C-BD44-2A44BF74FE0F}"/>
                </a:ext>
              </a:extLst>
            </p:cNvPr>
            <p:cNvSpPr>
              <a:spLocks noChangeShapeType="1"/>
            </p:cNvSpPr>
            <p:nvPr/>
          </p:nvSpPr>
          <p:spPr bwMode="auto">
            <a:xfrm>
              <a:off x="7862073" y="30116701"/>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16" name="Line 150">
              <a:extLst>
                <a:ext uri="{FF2B5EF4-FFF2-40B4-BE49-F238E27FC236}">
                  <a16:creationId xmlns:a16="http://schemas.microsoft.com/office/drawing/2014/main" id="{F7C84C0C-322F-9449-8F37-B1ADE6B909F6}"/>
                </a:ext>
              </a:extLst>
            </p:cNvPr>
            <p:cNvSpPr>
              <a:spLocks noChangeShapeType="1"/>
            </p:cNvSpPr>
            <p:nvPr/>
          </p:nvSpPr>
          <p:spPr bwMode="auto">
            <a:xfrm>
              <a:off x="7862073" y="29638864"/>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17" name="Line 151">
              <a:extLst>
                <a:ext uri="{FF2B5EF4-FFF2-40B4-BE49-F238E27FC236}">
                  <a16:creationId xmlns:a16="http://schemas.microsoft.com/office/drawing/2014/main" id="{0FF40139-F8CA-0647-9FD5-9576944E7538}"/>
                </a:ext>
              </a:extLst>
            </p:cNvPr>
            <p:cNvSpPr>
              <a:spLocks noChangeShapeType="1"/>
            </p:cNvSpPr>
            <p:nvPr/>
          </p:nvSpPr>
          <p:spPr bwMode="auto">
            <a:xfrm flipV="1">
              <a:off x="8368485"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18" name="Line 152">
              <a:extLst>
                <a:ext uri="{FF2B5EF4-FFF2-40B4-BE49-F238E27FC236}">
                  <a16:creationId xmlns:a16="http://schemas.microsoft.com/office/drawing/2014/main" id="{140F4C3C-6229-CE4D-8570-0B37B8C437A2}"/>
                </a:ext>
              </a:extLst>
            </p:cNvPr>
            <p:cNvSpPr>
              <a:spLocks noChangeShapeType="1"/>
            </p:cNvSpPr>
            <p:nvPr/>
          </p:nvSpPr>
          <p:spPr bwMode="auto">
            <a:xfrm flipV="1">
              <a:off x="9093973"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19" name="Line 153">
              <a:extLst>
                <a:ext uri="{FF2B5EF4-FFF2-40B4-BE49-F238E27FC236}">
                  <a16:creationId xmlns:a16="http://schemas.microsoft.com/office/drawing/2014/main" id="{84F59200-A930-3F47-B8EF-FAE822D0B403}"/>
                </a:ext>
              </a:extLst>
            </p:cNvPr>
            <p:cNvSpPr>
              <a:spLocks noChangeShapeType="1"/>
            </p:cNvSpPr>
            <p:nvPr/>
          </p:nvSpPr>
          <p:spPr bwMode="auto">
            <a:xfrm flipV="1">
              <a:off x="9809935"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0" name="Line 154">
              <a:extLst>
                <a:ext uri="{FF2B5EF4-FFF2-40B4-BE49-F238E27FC236}">
                  <a16:creationId xmlns:a16="http://schemas.microsoft.com/office/drawing/2014/main" id="{59D9269E-9C4C-C540-9106-323D460A29AA}"/>
                </a:ext>
              </a:extLst>
            </p:cNvPr>
            <p:cNvSpPr>
              <a:spLocks noChangeShapeType="1"/>
            </p:cNvSpPr>
            <p:nvPr/>
          </p:nvSpPr>
          <p:spPr bwMode="auto">
            <a:xfrm flipV="1">
              <a:off x="10525898"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1" name="Line 155">
              <a:extLst>
                <a:ext uri="{FF2B5EF4-FFF2-40B4-BE49-F238E27FC236}">
                  <a16:creationId xmlns:a16="http://schemas.microsoft.com/office/drawing/2014/main" id="{5321F6FC-6163-A540-A683-BC5DB5627F36}"/>
                </a:ext>
              </a:extLst>
            </p:cNvPr>
            <p:cNvSpPr>
              <a:spLocks noChangeShapeType="1"/>
            </p:cNvSpPr>
            <p:nvPr/>
          </p:nvSpPr>
          <p:spPr bwMode="auto">
            <a:xfrm>
              <a:off x="7862073" y="31340664"/>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2" name="Line 156">
              <a:extLst>
                <a:ext uri="{FF2B5EF4-FFF2-40B4-BE49-F238E27FC236}">
                  <a16:creationId xmlns:a16="http://schemas.microsoft.com/office/drawing/2014/main" id="{93F01868-EE11-184E-9790-5B2FE166C2BA}"/>
                </a:ext>
              </a:extLst>
            </p:cNvPr>
            <p:cNvSpPr>
              <a:spLocks noChangeShapeType="1"/>
            </p:cNvSpPr>
            <p:nvPr/>
          </p:nvSpPr>
          <p:spPr bwMode="auto">
            <a:xfrm>
              <a:off x="7862073" y="30853301"/>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3" name="Line 157">
              <a:extLst>
                <a:ext uri="{FF2B5EF4-FFF2-40B4-BE49-F238E27FC236}">
                  <a16:creationId xmlns:a16="http://schemas.microsoft.com/office/drawing/2014/main" id="{F384B1AC-8D6A-4842-9686-F704BC2A87C9}"/>
                </a:ext>
              </a:extLst>
            </p:cNvPr>
            <p:cNvSpPr>
              <a:spLocks noChangeShapeType="1"/>
            </p:cNvSpPr>
            <p:nvPr/>
          </p:nvSpPr>
          <p:spPr bwMode="auto">
            <a:xfrm>
              <a:off x="7862073" y="30365939"/>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4" name="Line 158">
              <a:extLst>
                <a:ext uri="{FF2B5EF4-FFF2-40B4-BE49-F238E27FC236}">
                  <a16:creationId xmlns:a16="http://schemas.microsoft.com/office/drawing/2014/main" id="{CFDECA57-7BB9-A849-A126-C391AE6DA7AB}"/>
                </a:ext>
              </a:extLst>
            </p:cNvPr>
            <p:cNvSpPr>
              <a:spLocks noChangeShapeType="1"/>
            </p:cNvSpPr>
            <p:nvPr/>
          </p:nvSpPr>
          <p:spPr bwMode="auto">
            <a:xfrm>
              <a:off x="7862073" y="29878576"/>
              <a:ext cx="3141663" cy="0"/>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5" name="Line 159">
              <a:extLst>
                <a:ext uri="{FF2B5EF4-FFF2-40B4-BE49-F238E27FC236}">
                  <a16:creationId xmlns:a16="http://schemas.microsoft.com/office/drawing/2014/main" id="{446CD851-C072-A648-9E86-49BB2C6B84A8}"/>
                </a:ext>
              </a:extLst>
            </p:cNvPr>
            <p:cNvSpPr>
              <a:spLocks noChangeShapeType="1"/>
            </p:cNvSpPr>
            <p:nvPr/>
          </p:nvSpPr>
          <p:spPr bwMode="auto">
            <a:xfrm flipV="1">
              <a:off x="8004948"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6" name="Line 160">
              <a:extLst>
                <a:ext uri="{FF2B5EF4-FFF2-40B4-BE49-F238E27FC236}">
                  <a16:creationId xmlns:a16="http://schemas.microsoft.com/office/drawing/2014/main" id="{8C978BFF-CFC4-1C4E-897E-98768FC35E57}"/>
                </a:ext>
              </a:extLst>
            </p:cNvPr>
            <p:cNvSpPr>
              <a:spLocks noChangeShapeType="1"/>
            </p:cNvSpPr>
            <p:nvPr/>
          </p:nvSpPr>
          <p:spPr bwMode="auto">
            <a:xfrm flipV="1">
              <a:off x="8730435"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7" name="Line 161">
              <a:extLst>
                <a:ext uri="{FF2B5EF4-FFF2-40B4-BE49-F238E27FC236}">
                  <a16:creationId xmlns:a16="http://schemas.microsoft.com/office/drawing/2014/main" id="{6973F676-2CF1-7847-9BCA-D02C572CFB9D}"/>
                </a:ext>
              </a:extLst>
            </p:cNvPr>
            <p:cNvSpPr>
              <a:spLocks noChangeShapeType="1"/>
            </p:cNvSpPr>
            <p:nvPr/>
          </p:nvSpPr>
          <p:spPr bwMode="auto">
            <a:xfrm flipV="1">
              <a:off x="9455923"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8" name="Line 162">
              <a:extLst>
                <a:ext uri="{FF2B5EF4-FFF2-40B4-BE49-F238E27FC236}">
                  <a16:creationId xmlns:a16="http://schemas.microsoft.com/office/drawing/2014/main" id="{A082AC15-8C7A-9B43-9352-867E1BC76EEF}"/>
                </a:ext>
              </a:extLst>
            </p:cNvPr>
            <p:cNvSpPr>
              <a:spLocks noChangeShapeType="1"/>
            </p:cNvSpPr>
            <p:nvPr/>
          </p:nvSpPr>
          <p:spPr bwMode="auto">
            <a:xfrm flipV="1">
              <a:off x="10163948"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29" name="Line 163">
              <a:extLst>
                <a:ext uri="{FF2B5EF4-FFF2-40B4-BE49-F238E27FC236}">
                  <a16:creationId xmlns:a16="http://schemas.microsoft.com/office/drawing/2014/main" id="{5707D3C6-F547-C64E-AD85-EBBB000D9F41}"/>
                </a:ext>
              </a:extLst>
            </p:cNvPr>
            <p:cNvSpPr>
              <a:spLocks noChangeShapeType="1"/>
            </p:cNvSpPr>
            <p:nvPr/>
          </p:nvSpPr>
          <p:spPr bwMode="auto">
            <a:xfrm flipV="1">
              <a:off x="10889435" y="29495989"/>
              <a:ext cx="0" cy="1844675"/>
            </a:xfrm>
            <a:prstGeom prst="line">
              <a:avLst/>
            </a:prstGeom>
            <a:noFill/>
            <a:ln w="9525" cap="flat">
              <a:solidFill>
                <a:srgbClr val="EBEBE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30" name="Freeform 164">
              <a:extLst>
                <a:ext uri="{FF2B5EF4-FFF2-40B4-BE49-F238E27FC236}">
                  <a16:creationId xmlns:a16="http://schemas.microsoft.com/office/drawing/2014/main" id="{9DB1CA2D-8FBA-4040-ADE6-AE8C04B61BFB}"/>
                </a:ext>
              </a:extLst>
            </p:cNvPr>
            <p:cNvSpPr>
              <a:spLocks/>
            </p:cNvSpPr>
            <p:nvPr/>
          </p:nvSpPr>
          <p:spPr bwMode="auto">
            <a:xfrm>
              <a:off x="8052573" y="29878576"/>
              <a:ext cx="2808288" cy="1376363"/>
            </a:xfrm>
            <a:custGeom>
              <a:avLst/>
              <a:gdLst>
                <a:gd name="T0" fmla="*/ 2 w 294"/>
                <a:gd name="T1" fmla="*/ 23 h 144"/>
                <a:gd name="T2" fmla="*/ 7 w 294"/>
                <a:gd name="T3" fmla="*/ 19 h 144"/>
                <a:gd name="T4" fmla="*/ 12 w 294"/>
                <a:gd name="T5" fmla="*/ 26 h 144"/>
                <a:gd name="T6" fmla="*/ 17 w 294"/>
                <a:gd name="T7" fmla="*/ 38 h 144"/>
                <a:gd name="T8" fmla="*/ 22 w 294"/>
                <a:gd name="T9" fmla="*/ 49 h 144"/>
                <a:gd name="T10" fmla="*/ 27 w 294"/>
                <a:gd name="T11" fmla="*/ 59 h 144"/>
                <a:gd name="T12" fmla="*/ 32 w 294"/>
                <a:gd name="T13" fmla="*/ 71 h 144"/>
                <a:gd name="T14" fmla="*/ 37 w 294"/>
                <a:gd name="T15" fmla="*/ 45 h 144"/>
                <a:gd name="T16" fmla="*/ 42 w 294"/>
                <a:gd name="T17" fmla="*/ 52 h 144"/>
                <a:gd name="T18" fmla="*/ 47 w 294"/>
                <a:gd name="T19" fmla="*/ 69 h 144"/>
                <a:gd name="T20" fmla="*/ 51 w 294"/>
                <a:gd name="T21" fmla="*/ 54 h 144"/>
                <a:gd name="T22" fmla="*/ 56 w 294"/>
                <a:gd name="T23" fmla="*/ 64 h 144"/>
                <a:gd name="T24" fmla="*/ 61 w 294"/>
                <a:gd name="T25" fmla="*/ 83 h 144"/>
                <a:gd name="T26" fmla="*/ 66 w 294"/>
                <a:gd name="T27" fmla="*/ 96 h 144"/>
                <a:gd name="T28" fmla="*/ 71 w 294"/>
                <a:gd name="T29" fmla="*/ 103 h 144"/>
                <a:gd name="T30" fmla="*/ 76 w 294"/>
                <a:gd name="T31" fmla="*/ 106 h 144"/>
                <a:gd name="T32" fmla="*/ 81 w 294"/>
                <a:gd name="T33" fmla="*/ 105 h 144"/>
                <a:gd name="T34" fmla="*/ 86 w 294"/>
                <a:gd name="T35" fmla="*/ 106 h 144"/>
                <a:gd name="T36" fmla="*/ 91 w 294"/>
                <a:gd name="T37" fmla="*/ 109 h 144"/>
                <a:gd name="T38" fmla="*/ 96 w 294"/>
                <a:gd name="T39" fmla="*/ 111 h 144"/>
                <a:gd name="T40" fmla="*/ 100 w 294"/>
                <a:gd name="T41" fmla="*/ 113 h 144"/>
                <a:gd name="T42" fmla="*/ 105 w 294"/>
                <a:gd name="T43" fmla="*/ 106 h 144"/>
                <a:gd name="T44" fmla="*/ 110 w 294"/>
                <a:gd name="T45" fmla="*/ 105 h 144"/>
                <a:gd name="T46" fmla="*/ 115 w 294"/>
                <a:gd name="T47" fmla="*/ 109 h 144"/>
                <a:gd name="T48" fmla="*/ 120 w 294"/>
                <a:gd name="T49" fmla="*/ 91 h 144"/>
                <a:gd name="T50" fmla="*/ 125 w 294"/>
                <a:gd name="T51" fmla="*/ 62 h 144"/>
                <a:gd name="T52" fmla="*/ 130 w 294"/>
                <a:gd name="T53" fmla="*/ 73 h 144"/>
                <a:gd name="T54" fmla="*/ 135 w 294"/>
                <a:gd name="T55" fmla="*/ 47 h 144"/>
                <a:gd name="T56" fmla="*/ 140 w 294"/>
                <a:gd name="T57" fmla="*/ 35 h 144"/>
                <a:gd name="T58" fmla="*/ 145 w 294"/>
                <a:gd name="T59" fmla="*/ 51 h 144"/>
                <a:gd name="T60" fmla="*/ 150 w 294"/>
                <a:gd name="T61" fmla="*/ 61 h 144"/>
                <a:gd name="T62" fmla="*/ 154 w 294"/>
                <a:gd name="T63" fmla="*/ 71 h 144"/>
                <a:gd name="T64" fmla="*/ 159 w 294"/>
                <a:gd name="T65" fmla="*/ 81 h 144"/>
                <a:gd name="T66" fmla="*/ 164 w 294"/>
                <a:gd name="T67" fmla="*/ 89 h 144"/>
                <a:gd name="T68" fmla="*/ 169 w 294"/>
                <a:gd name="T69" fmla="*/ 98 h 144"/>
                <a:gd name="T70" fmla="*/ 174 w 294"/>
                <a:gd name="T71" fmla="*/ 107 h 144"/>
                <a:gd name="T72" fmla="*/ 179 w 294"/>
                <a:gd name="T73" fmla="*/ 115 h 144"/>
                <a:gd name="T74" fmla="*/ 184 w 294"/>
                <a:gd name="T75" fmla="*/ 121 h 144"/>
                <a:gd name="T76" fmla="*/ 189 w 294"/>
                <a:gd name="T77" fmla="*/ 126 h 144"/>
                <a:gd name="T78" fmla="*/ 194 w 294"/>
                <a:gd name="T79" fmla="*/ 132 h 144"/>
                <a:gd name="T80" fmla="*/ 199 w 294"/>
                <a:gd name="T81" fmla="*/ 135 h 144"/>
                <a:gd name="T82" fmla="*/ 203 w 294"/>
                <a:gd name="T83" fmla="*/ 137 h 144"/>
                <a:gd name="T84" fmla="*/ 208 w 294"/>
                <a:gd name="T85" fmla="*/ 137 h 144"/>
                <a:gd name="T86" fmla="*/ 213 w 294"/>
                <a:gd name="T87" fmla="*/ 139 h 144"/>
                <a:gd name="T88" fmla="*/ 218 w 294"/>
                <a:gd name="T89" fmla="*/ 139 h 144"/>
                <a:gd name="T90" fmla="*/ 223 w 294"/>
                <a:gd name="T91" fmla="*/ 142 h 144"/>
                <a:gd name="T92" fmla="*/ 228 w 294"/>
                <a:gd name="T93" fmla="*/ 142 h 144"/>
                <a:gd name="T94" fmla="*/ 233 w 294"/>
                <a:gd name="T95" fmla="*/ 144 h 144"/>
                <a:gd name="T96" fmla="*/ 238 w 294"/>
                <a:gd name="T97" fmla="*/ 62 h 144"/>
                <a:gd name="T98" fmla="*/ 243 w 294"/>
                <a:gd name="T99" fmla="*/ 44 h 144"/>
                <a:gd name="T100" fmla="*/ 248 w 294"/>
                <a:gd name="T101" fmla="*/ 51 h 144"/>
                <a:gd name="T102" fmla="*/ 253 w 294"/>
                <a:gd name="T103" fmla="*/ 53 h 144"/>
                <a:gd name="T104" fmla="*/ 257 w 294"/>
                <a:gd name="T105" fmla="*/ 45 h 144"/>
                <a:gd name="T106" fmla="*/ 262 w 294"/>
                <a:gd name="T107" fmla="*/ 23 h 144"/>
                <a:gd name="T108" fmla="*/ 267 w 294"/>
                <a:gd name="T109" fmla="*/ 35 h 144"/>
                <a:gd name="T110" fmla="*/ 272 w 294"/>
                <a:gd name="T111" fmla="*/ 42 h 144"/>
                <a:gd name="T112" fmla="*/ 277 w 294"/>
                <a:gd name="T113" fmla="*/ 47 h 144"/>
                <a:gd name="T114" fmla="*/ 282 w 294"/>
                <a:gd name="T115" fmla="*/ 39 h 144"/>
                <a:gd name="T116" fmla="*/ 287 w 294"/>
                <a:gd name="T117" fmla="*/ 17 h 144"/>
                <a:gd name="T118" fmla="*/ 292 w 294"/>
                <a:gd name="T119" fmla="*/ 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44">
                  <a:moveTo>
                    <a:pt x="0" y="18"/>
                  </a:moveTo>
                  <a:lnTo>
                    <a:pt x="2" y="23"/>
                  </a:lnTo>
                  <a:lnTo>
                    <a:pt x="5" y="21"/>
                  </a:lnTo>
                  <a:lnTo>
                    <a:pt x="7" y="19"/>
                  </a:lnTo>
                  <a:lnTo>
                    <a:pt x="10" y="19"/>
                  </a:lnTo>
                  <a:lnTo>
                    <a:pt x="12" y="26"/>
                  </a:lnTo>
                  <a:lnTo>
                    <a:pt x="15" y="32"/>
                  </a:lnTo>
                  <a:lnTo>
                    <a:pt x="17" y="38"/>
                  </a:lnTo>
                  <a:lnTo>
                    <a:pt x="20" y="44"/>
                  </a:lnTo>
                  <a:lnTo>
                    <a:pt x="22" y="49"/>
                  </a:lnTo>
                  <a:lnTo>
                    <a:pt x="24" y="53"/>
                  </a:lnTo>
                  <a:lnTo>
                    <a:pt x="27" y="59"/>
                  </a:lnTo>
                  <a:lnTo>
                    <a:pt x="29" y="66"/>
                  </a:lnTo>
                  <a:lnTo>
                    <a:pt x="32" y="71"/>
                  </a:lnTo>
                  <a:lnTo>
                    <a:pt x="34" y="56"/>
                  </a:lnTo>
                  <a:lnTo>
                    <a:pt x="37" y="45"/>
                  </a:lnTo>
                  <a:lnTo>
                    <a:pt x="39" y="38"/>
                  </a:lnTo>
                  <a:lnTo>
                    <a:pt x="42" y="52"/>
                  </a:lnTo>
                  <a:lnTo>
                    <a:pt x="44" y="62"/>
                  </a:lnTo>
                  <a:lnTo>
                    <a:pt x="47" y="69"/>
                  </a:lnTo>
                  <a:lnTo>
                    <a:pt x="49" y="61"/>
                  </a:lnTo>
                  <a:lnTo>
                    <a:pt x="51" y="54"/>
                  </a:lnTo>
                  <a:lnTo>
                    <a:pt x="54" y="52"/>
                  </a:lnTo>
                  <a:lnTo>
                    <a:pt x="56" y="64"/>
                  </a:lnTo>
                  <a:lnTo>
                    <a:pt x="59" y="74"/>
                  </a:lnTo>
                  <a:lnTo>
                    <a:pt x="61" y="83"/>
                  </a:lnTo>
                  <a:lnTo>
                    <a:pt x="64" y="90"/>
                  </a:lnTo>
                  <a:lnTo>
                    <a:pt x="66" y="96"/>
                  </a:lnTo>
                  <a:lnTo>
                    <a:pt x="69" y="100"/>
                  </a:lnTo>
                  <a:lnTo>
                    <a:pt x="71" y="103"/>
                  </a:lnTo>
                  <a:lnTo>
                    <a:pt x="73" y="105"/>
                  </a:lnTo>
                  <a:lnTo>
                    <a:pt x="76" y="106"/>
                  </a:lnTo>
                  <a:lnTo>
                    <a:pt x="78" y="106"/>
                  </a:lnTo>
                  <a:lnTo>
                    <a:pt x="81" y="105"/>
                  </a:lnTo>
                  <a:lnTo>
                    <a:pt x="83" y="106"/>
                  </a:lnTo>
                  <a:lnTo>
                    <a:pt x="86" y="106"/>
                  </a:lnTo>
                  <a:lnTo>
                    <a:pt x="88" y="108"/>
                  </a:lnTo>
                  <a:lnTo>
                    <a:pt x="91" y="109"/>
                  </a:lnTo>
                  <a:lnTo>
                    <a:pt x="93" y="109"/>
                  </a:lnTo>
                  <a:lnTo>
                    <a:pt x="96" y="111"/>
                  </a:lnTo>
                  <a:lnTo>
                    <a:pt x="98" y="112"/>
                  </a:lnTo>
                  <a:lnTo>
                    <a:pt x="100" y="113"/>
                  </a:lnTo>
                  <a:lnTo>
                    <a:pt x="103" y="109"/>
                  </a:lnTo>
                  <a:lnTo>
                    <a:pt x="105" y="106"/>
                  </a:lnTo>
                  <a:lnTo>
                    <a:pt x="108" y="104"/>
                  </a:lnTo>
                  <a:lnTo>
                    <a:pt x="110" y="105"/>
                  </a:lnTo>
                  <a:lnTo>
                    <a:pt x="113" y="107"/>
                  </a:lnTo>
                  <a:lnTo>
                    <a:pt x="115" y="109"/>
                  </a:lnTo>
                  <a:lnTo>
                    <a:pt x="118" y="110"/>
                  </a:lnTo>
                  <a:lnTo>
                    <a:pt x="120" y="91"/>
                  </a:lnTo>
                  <a:lnTo>
                    <a:pt x="123" y="75"/>
                  </a:lnTo>
                  <a:lnTo>
                    <a:pt x="125" y="62"/>
                  </a:lnTo>
                  <a:lnTo>
                    <a:pt x="127" y="68"/>
                  </a:lnTo>
                  <a:lnTo>
                    <a:pt x="130" y="73"/>
                  </a:lnTo>
                  <a:lnTo>
                    <a:pt x="132" y="63"/>
                  </a:lnTo>
                  <a:lnTo>
                    <a:pt x="135" y="47"/>
                  </a:lnTo>
                  <a:lnTo>
                    <a:pt x="137" y="34"/>
                  </a:lnTo>
                  <a:lnTo>
                    <a:pt x="140" y="35"/>
                  </a:lnTo>
                  <a:lnTo>
                    <a:pt x="142" y="45"/>
                  </a:lnTo>
                  <a:lnTo>
                    <a:pt x="145" y="51"/>
                  </a:lnTo>
                  <a:lnTo>
                    <a:pt x="147" y="57"/>
                  </a:lnTo>
                  <a:lnTo>
                    <a:pt x="150" y="61"/>
                  </a:lnTo>
                  <a:lnTo>
                    <a:pt x="152" y="67"/>
                  </a:lnTo>
                  <a:lnTo>
                    <a:pt x="154" y="71"/>
                  </a:lnTo>
                  <a:lnTo>
                    <a:pt x="157" y="77"/>
                  </a:lnTo>
                  <a:lnTo>
                    <a:pt x="159" y="81"/>
                  </a:lnTo>
                  <a:lnTo>
                    <a:pt x="162" y="85"/>
                  </a:lnTo>
                  <a:lnTo>
                    <a:pt x="164" y="89"/>
                  </a:lnTo>
                  <a:lnTo>
                    <a:pt x="167" y="93"/>
                  </a:lnTo>
                  <a:lnTo>
                    <a:pt x="169" y="98"/>
                  </a:lnTo>
                  <a:lnTo>
                    <a:pt x="172" y="103"/>
                  </a:lnTo>
                  <a:lnTo>
                    <a:pt x="174" y="107"/>
                  </a:lnTo>
                  <a:lnTo>
                    <a:pt x="176" y="112"/>
                  </a:lnTo>
                  <a:lnTo>
                    <a:pt x="179" y="115"/>
                  </a:lnTo>
                  <a:lnTo>
                    <a:pt x="181" y="118"/>
                  </a:lnTo>
                  <a:lnTo>
                    <a:pt x="184" y="121"/>
                  </a:lnTo>
                  <a:lnTo>
                    <a:pt x="186" y="124"/>
                  </a:lnTo>
                  <a:lnTo>
                    <a:pt x="189" y="126"/>
                  </a:lnTo>
                  <a:lnTo>
                    <a:pt x="191" y="129"/>
                  </a:lnTo>
                  <a:lnTo>
                    <a:pt x="194" y="132"/>
                  </a:lnTo>
                  <a:lnTo>
                    <a:pt x="196" y="133"/>
                  </a:lnTo>
                  <a:lnTo>
                    <a:pt x="199" y="135"/>
                  </a:lnTo>
                  <a:lnTo>
                    <a:pt x="201" y="135"/>
                  </a:lnTo>
                  <a:lnTo>
                    <a:pt x="203" y="137"/>
                  </a:lnTo>
                  <a:lnTo>
                    <a:pt x="206" y="137"/>
                  </a:lnTo>
                  <a:lnTo>
                    <a:pt x="208" y="137"/>
                  </a:lnTo>
                  <a:lnTo>
                    <a:pt x="211" y="138"/>
                  </a:lnTo>
                  <a:lnTo>
                    <a:pt x="213" y="139"/>
                  </a:lnTo>
                  <a:lnTo>
                    <a:pt x="216" y="139"/>
                  </a:lnTo>
                  <a:lnTo>
                    <a:pt x="218" y="139"/>
                  </a:lnTo>
                  <a:lnTo>
                    <a:pt x="221" y="140"/>
                  </a:lnTo>
                  <a:lnTo>
                    <a:pt x="223" y="142"/>
                  </a:lnTo>
                  <a:lnTo>
                    <a:pt x="226" y="141"/>
                  </a:lnTo>
                  <a:lnTo>
                    <a:pt x="228" y="142"/>
                  </a:lnTo>
                  <a:lnTo>
                    <a:pt x="230" y="143"/>
                  </a:lnTo>
                  <a:lnTo>
                    <a:pt x="233" y="144"/>
                  </a:lnTo>
                  <a:lnTo>
                    <a:pt x="235" y="99"/>
                  </a:lnTo>
                  <a:lnTo>
                    <a:pt x="238" y="62"/>
                  </a:lnTo>
                  <a:lnTo>
                    <a:pt x="240" y="29"/>
                  </a:lnTo>
                  <a:lnTo>
                    <a:pt x="243" y="44"/>
                  </a:lnTo>
                  <a:lnTo>
                    <a:pt x="245" y="51"/>
                  </a:lnTo>
                  <a:lnTo>
                    <a:pt x="248" y="51"/>
                  </a:lnTo>
                  <a:lnTo>
                    <a:pt x="250" y="51"/>
                  </a:lnTo>
                  <a:lnTo>
                    <a:pt x="253" y="53"/>
                  </a:lnTo>
                  <a:lnTo>
                    <a:pt x="255" y="57"/>
                  </a:lnTo>
                  <a:lnTo>
                    <a:pt x="257" y="45"/>
                  </a:lnTo>
                  <a:lnTo>
                    <a:pt x="260" y="33"/>
                  </a:lnTo>
                  <a:lnTo>
                    <a:pt x="262" y="23"/>
                  </a:lnTo>
                  <a:lnTo>
                    <a:pt x="265" y="30"/>
                  </a:lnTo>
                  <a:lnTo>
                    <a:pt x="267" y="35"/>
                  </a:lnTo>
                  <a:lnTo>
                    <a:pt x="270" y="40"/>
                  </a:lnTo>
                  <a:lnTo>
                    <a:pt x="272" y="42"/>
                  </a:lnTo>
                  <a:lnTo>
                    <a:pt x="275" y="45"/>
                  </a:lnTo>
                  <a:lnTo>
                    <a:pt x="277" y="47"/>
                  </a:lnTo>
                  <a:lnTo>
                    <a:pt x="280" y="49"/>
                  </a:lnTo>
                  <a:lnTo>
                    <a:pt x="282" y="39"/>
                  </a:lnTo>
                  <a:lnTo>
                    <a:pt x="284" y="28"/>
                  </a:lnTo>
                  <a:lnTo>
                    <a:pt x="287" y="17"/>
                  </a:lnTo>
                  <a:lnTo>
                    <a:pt x="289" y="20"/>
                  </a:lnTo>
                  <a:lnTo>
                    <a:pt x="292" y="13"/>
                  </a:lnTo>
                  <a:lnTo>
                    <a:pt x="294" y="0"/>
                  </a:lnTo>
                </a:path>
              </a:pathLst>
            </a:custGeom>
            <a:noFill/>
            <a:ln w="9525" cap="flat">
              <a:solidFill>
                <a:srgbClr val="BAE4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31" name="Freeform 165">
              <a:extLst>
                <a:ext uri="{FF2B5EF4-FFF2-40B4-BE49-F238E27FC236}">
                  <a16:creationId xmlns:a16="http://schemas.microsoft.com/office/drawing/2014/main" id="{50085507-BAD5-9C4A-8172-DF9CF20B5284}"/>
                </a:ext>
              </a:extLst>
            </p:cNvPr>
            <p:cNvSpPr>
              <a:spLocks/>
            </p:cNvSpPr>
            <p:nvPr/>
          </p:nvSpPr>
          <p:spPr bwMode="auto">
            <a:xfrm>
              <a:off x="8052573" y="30069076"/>
              <a:ext cx="2808288" cy="1166813"/>
            </a:xfrm>
            <a:custGeom>
              <a:avLst/>
              <a:gdLst>
                <a:gd name="T0" fmla="*/ 2 w 294"/>
                <a:gd name="T1" fmla="*/ 8 h 122"/>
                <a:gd name="T2" fmla="*/ 7 w 294"/>
                <a:gd name="T3" fmla="*/ 6 h 122"/>
                <a:gd name="T4" fmla="*/ 12 w 294"/>
                <a:gd name="T5" fmla="*/ 10 h 122"/>
                <a:gd name="T6" fmla="*/ 17 w 294"/>
                <a:gd name="T7" fmla="*/ 17 h 122"/>
                <a:gd name="T8" fmla="*/ 22 w 294"/>
                <a:gd name="T9" fmla="*/ 24 h 122"/>
                <a:gd name="T10" fmla="*/ 27 w 294"/>
                <a:gd name="T11" fmla="*/ 28 h 122"/>
                <a:gd name="T12" fmla="*/ 32 w 294"/>
                <a:gd name="T13" fmla="*/ 34 h 122"/>
                <a:gd name="T14" fmla="*/ 37 w 294"/>
                <a:gd name="T15" fmla="*/ 31 h 122"/>
                <a:gd name="T16" fmla="*/ 42 w 294"/>
                <a:gd name="T17" fmla="*/ 30 h 122"/>
                <a:gd name="T18" fmla="*/ 47 w 294"/>
                <a:gd name="T19" fmla="*/ 36 h 122"/>
                <a:gd name="T20" fmla="*/ 51 w 294"/>
                <a:gd name="T21" fmla="*/ 32 h 122"/>
                <a:gd name="T22" fmla="*/ 56 w 294"/>
                <a:gd name="T23" fmla="*/ 36 h 122"/>
                <a:gd name="T24" fmla="*/ 61 w 294"/>
                <a:gd name="T25" fmla="*/ 44 h 122"/>
                <a:gd name="T26" fmla="*/ 66 w 294"/>
                <a:gd name="T27" fmla="*/ 53 h 122"/>
                <a:gd name="T28" fmla="*/ 71 w 294"/>
                <a:gd name="T29" fmla="*/ 60 h 122"/>
                <a:gd name="T30" fmla="*/ 76 w 294"/>
                <a:gd name="T31" fmla="*/ 65 h 122"/>
                <a:gd name="T32" fmla="*/ 81 w 294"/>
                <a:gd name="T33" fmla="*/ 69 h 122"/>
                <a:gd name="T34" fmla="*/ 86 w 294"/>
                <a:gd name="T35" fmla="*/ 70 h 122"/>
                <a:gd name="T36" fmla="*/ 91 w 294"/>
                <a:gd name="T37" fmla="*/ 76 h 122"/>
                <a:gd name="T38" fmla="*/ 96 w 294"/>
                <a:gd name="T39" fmla="*/ 80 h 122"/>
                <a:gd name="T40" fmla="*/ 100 w 294"/>
                <a:gd name="T41" fmla="*/ 84 h 122"/>
                <a:gd name="T42" fmla="*/ 105 w 294"/>
                <a:gd name="T43" fmla="*/ 82 h 122"/>
                <a:gd name="T44" fmla="*/ 110 w 294"/>
                <a:gd name="T45" fmla="*/ 80 h 122"/>
                <a:gd name="T46" fmla="*/ 115 w 294"/>
                <a:gd name="T47" fmla="*/ 83 h 122"/>
                <a:gd name="T48" fmla="*/ 120 w 294"/>
                <a:gd name="T49" fmla="*/ 68 h 122"/>
                <a:gd name="T50" fmla="*/ 125 w 294"/>
                <a:gd name="T51" fmla="*/ 39 h 122"/>
                <a:gd name="T52" fmla="*/ 130 w 294"/>
                <a:gd name="T53" fmla="*/ 48 h 122"/>
                <a:gd name="T54" fmla="*/ 135 w 294"/>
                <a:gd name="T55" fmla="*/ 26 h 122"/>
                <a:gd name="T56" fmla="*/ 140 w 294"/>
                <a:gd name="T57" fmla="*/ 15 h 122"/>
                <a:gd name="T58" fmla="*/ 145 w 294"/>
                <a:gd name="T59" fmla="*/ 28 h 122"/>
                <a:gd name="T60" fmla="*/ 150 w 294"/>
                <a:gd name="T61" fmla="*/ 36 h 122"/>
                <a:gd name="T62" fmla="*/ 154 w 294"/>
                <a:gd name="T63" fmla="*/ 43 h 122"/>
                <a:gd name="T64" fmla="*/ 159 w 294"/>
                <a:gd name="T65" fmla="*/ 49 h 122"/>
                <a:gd name="T66" fmla="*/ 164 w 294"/>
                <a:gd name="T67" fmla="*/ 57 h 122"/>
                <a:gd name="T68" fmla="*/ 169 w 294"/>
                <a:gd name="T69" fmla="*/ 65 h 122"/>
                <a:gd name="T70" fmla="*/ 174 w 294"/>
                <a:gd name="T71" fmla="*/ 74 h 122"/>
                <a:gd name="T72" fmla="*/ 179 w 294"/>
                <a:gd name="T73" fmla="*/ 83 h 122"/>
                <a:gd name="T74" fmla="*/ 184 w 294"/>
                <a:gd name="T75" fmla="*/ 89 h 122"/>
                <a:gd name="T76" fmla="*/ 189 w 294"/>
                <a:gd name="T77" fmla="*/ 98 h 122"/>
                <a:gd name="T78" fmla="*/ 194 w 294"/>
                <a:gd name="T79" fmla="*/ 102 h 122"/>
                <a:gd name="T80" fmla="*/ 199 w 294"/>
                <a:gd name="T81" fmla="*/ 108 h 122"/>
                <a:gd name="T82" fmla="*/ 203 w 294"/>
                <a:gd name="T83" fmla="*/ 110 h 122"/>
                <a:gd name="T84" fmla="*/ 208 w 294"/>
                <a:gd name="T85" fmla="*/ 112 h 122"/>
                <a:gd name="T86" fmla="*/ 213 w 294"/>
                <a:gd name="T87" fmla="*/ 114 h 122"/>
                <a:gd name="T88" fmla="*/ 218 w 294"/>
                <a:gd name="T89" fmla="*/ 114 h 122"/>
                <a:gd name="T90" fmla="*/ 223 w 294"/>
                <a:gd name="T91" fmla="*/ 118 h 122"/>
                <a:gd name="T92" fmla="*/ 228 w 294"/>
                <a:gd name="T93" fmla="*/ 120 h 122"/>
                <a:gd name="T94" fmla="*/ 233 w 294"/>
                <a:gd name="T95" fmla="*/ 122 h 122"/>
                <a:gd name="T96" fmla="*/ 238 w 294"/>
                <a:gd name="T97" fmla="*/ 47 h 122"/>
                <a:gd name="T98" fmla="*/ 243 w 294"/>
                <a:gd name="T99" fmla="*/ 23 h 122"/>
                <a:gd name="T100" fmla="*/ 248 w 294"/>
                <a:gd name="T101" fmla="*/ 29 h 122"/>
                <a:gd name="T102" fmla="*/ 253 w 294"/>
                <a:gd name="T103" fmla="*/ 30 h 122"/>
                <a:gd name="T104" fmla="*/ 257 w 294"/>
                <a:gd name="T105" fmla="*/ 25 h 122"/>
                <a:gd name="T106" fmla="*/ 262 w 294"/>
                <a:gd name="T107" fmla="*/ 11 h 122"/>
                <a:gd name="T108" fmla="*/ 267 w 294"/>
                <a:gd name="T109" fmla="*/ 17 h 122"/>
                <a:gd name="T110" fmla="*/ 272 w 294"/>
                <a:gd name="T111" fmla="*/ 22 h 122"/>
                <a:gd name="T112" fmla="*/ 277 w 294"/>
                <a:gd name="T113" fmla="*/ 26 h 122"/>
                <a:gd name="T114" fmla="*/ 282 w 294"/>
                <a:gd name="T115" fmla="*/ 20 h 122"/>
                <a:gd name="T116" fmla="*/ 287 w 294"/>
                <a:gd name="T117" fmla="*/ 5 h 122"/>
                <a:gd name="T118" fmla="*/ 292 w 294"/>
                <a:gd name="T119" fmla="*/ 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22">
                  <a:moveTo>
                    <a:pt x="0" y="5"/>
                  </a:moveTo>
                  <a:lnTo>
                    <a:pt x="2" y="8"/>
                  </a:lnTo>
                  <a:lnTo>
                    <a:pt x="5" y="7"/>
                  </a:lnTo>
                  <a:lnTo>
                    <a:pt x="7" y="6"/>
                  </a:lnTo>
                  <a:lnTo>
                    <a:pt x="10" y="6"/>
                  </a:lnTo>
                  <a:lnTo>
                    <a:pt x="12" y="10"/>
                  </a:lnTo>
                  <a:lnTo>
                    <a:pt x="15" y="13"/>
                  </a:lnTo>
                  <a:lnTo>
                    <a:pt x="17" y="17"/>
                  </a:lnTo>
                  <a:lnTo>
                    <a:pt x="20" y="21"/>
                  </a:lnTo>
                  <a:lnTo>
                    <a:pt x="22" y="24"/>
                  </a:lnTo>
                  <a:lnTo>
                    <a:pt x="24" y="26"/>
                  </a:lnTo>
                  <a:lnTo>
                    <a:pt x="27" y="28"/>
                  </a:lnTo>
                  <a:lnTo>
                    <a:pt x="29" y="32"/>
                  </a:lnTo>
                  <a:lnTo>
                    <a:pt x="32" y="34"/>
                  </a:lnTo>
                  <a:lnTo>
                    <a:pt x="34" y="34"/>
                  </a:lnTo>
                  <a:lnTo>
                    <a:pt x="37" y="31"/>
                  </a:lnTo>
                  <a:lnTo>
                    <a:pt x="39" y="29"/>
                  </a:lnTo>
                  <a:lnTo>
                    <a:pt x="42" y="30"/>
                  </a:lnTo>
                  <a:lnTo>
                    <a:pt x="44" y="33"/>
                  </a:lnTo>
                  <a:lnTo>
                    <a:pt x="47" y="36"/>
                  </a:lnTo>
                  <a:lnTo>
                    <a:pt x="49" y="34"/>
                  </a:lnTo>
                  <a:lnTo>
                    <a:pt x="51" y="32"/>
                  </a:lnTo>
                  <a:lnTo>
                    <a:pt x="54" y="32"/>
                  </a:lnTo>
                  <a:lnTo>
                    <a:pt x="56" y="36"/>
                  </a:lnTo>
                  <a:lnTo>
                    <a:pt x="59" y="40"/>
                  </a:lnTo>
                  <a:lnTo>
                    <a:pt x="61" y="44"/>
                  </a:lnTo>
                  <a:lnTo>
                    <a:pt x="64" y="48"/>
                  </a:lnTo>
                  <a:lnTo>
                    <a:pt x="66" y="53"/>
                  </a:lnTo>
                  <a:lnTo>
                    <a:pt x="69" y="56"/>
                  </a:lnTo>
                  <a:lnTo>
                    <a:pt x="71" y="60"/>
                  </a:lnTo>
                  <a:lnTo>
                    <a:pt x="73" y="62"/>
                  </a:lnTo>
                  <a:lnTo>
                    <a:pt x="76" y="65"/>
                  </a:lnTo>
                  <a:lnTo>
                    <a:pt x="78" y="67"/>
                  </a:lnTo>
                  <a:lnTo>
                    <a:pt x="81" y="69"/>
                  </a:lnTo>
                  <a:lnTo>
                    <a:pt x="83" y="69"/>
                  </a:lnTo>
                  <a:lnTo>
                    <a:pt x="86" y="70"/>
                  </a:lnTo>
                  <a:lnTo>
                    <a:pt x="88" y="73"/>
                  </a:lnTo>
                  <a:lnTo>
                    <a:pt x="91" y="76"/>
                  </a:lnTo>
                  <a:lnTo>
                    <a:pt x="93" y="78"/>
                  </a:lnTo>
                  <a:lnTo>
                    <a:pt x="96" y="80"/>
                  </a:lnTo>
                  <a:lnTo>
                    <a:pt x="98" y="82"/>
                  </a:lnTo>
                  <a:lnTo>
                    <a:pt x="100" y="84"/>
                  </a:lnTo>
                  <a:lnTo>
                    <a:pt x="103" y="84"/>
                  </a:lnTo>
                  <a:lnTo>
                    <a:pt x="105" y="82"/>
                  </a:lnTo>
                  <a:lnTo>
                    <a:pt x="108" y="81"/>
                  </a:lnTo>
                  <a:lnTo>
                    <a:pt x="110" y="80"/>
                  </a:lnTo>
                  <a:lnTo>
                    <a:pt x="113" y="82"/>
                  </a:lnTo>
                  <a:lnTo>
                    <a:pt x="115" y="83"/>
                  </a:lnTo>
                  <a:lnTo>
                    <a:pt x="118" y="86"/>
                  </a:lnTo>
                  <a:lnTo>
                    <a:pt x="120" y="68"/>
                  </a:lnTo>
                  <a:lnTo>
                    <a:pt x="123" y="53"/>
                  </a:lnTo>
                  <a:lnTo>
                    <a:pt x="125" y="39"/>
                  </a:lnTo>
                  <a:lnTo>
                    <a:pt x="127" y="44"/>
                  </a:lnTo>
                  <a:lnTo>
                    <a:pt x="130" y="48"/>
                  </a:lnTo>
                  <a:lnTo>
                    <a:pt x="132" y="40"/>
                  </a:lnTo>
                  <a:lnTo>
                    <a:pt x="135" y="26"/>
                  </a:lnTo>
                  <a:lnTo>
                    <a:pt x="137" y="14"/>
                  </a:lnTo>
                  <a:lnTo>
                    <a:pt x="140" y="15"/>
                  </a:lnTo>
                  <a:lnTo>
                    <a:pt x="142" y="23"/>
                  </a:lnTo>
                  <a:lnTo>
                    <a:pt x="145" y="28"/>
                  </a:lnTo>
                  <a:lnTo>
                    <a:pt x="147" y="32"/>
                  </a:lnTo>
                  <a:lnTo>
                    <a:pt x="150" y="36"/>
                  </a:lnTo>
                  <a:lnTo>
                    <a:pt x="152" y="39"/>
                  </a:lnTo>
                  <a:lnTo>
                    <a:pt x="154" y="43"/>
                  </a:lnTo>
                  <a:lnTo>
                    <a:pt x="157" y="46"/>
                  </a:lnTo>
                  <a:lnTo>
                    <a:pt x="159" y="49"/>
                  </a:lnTo>
                  <a:lnTo>
                    <a:pt x="162" y="53"/>
                  </a:lnTo>
                  <a:lnTo>
                    <a:pt x="164" y="57"/>
                  </a:lnTo>
                  <a:lnTo>
                    <a:pt x="167" y="61"/>
                  </a:lnTo>
                  <a:lnTo>
                    <a:pt x="169" y="65"/>
                  </a:lnTo>
                  <a:lnTo>
                    <a:pt x="172" y="70"/>
                  </a:lnTo>
                  <a:lnTo>
                    <a:pt x="174" y="74"/>
                  </a:lnTo>
                  <a:lnTo>
                    <a:pt x="176" y="79"/>
                  </a:lnTo>
                  <a:lnTo>
                    <a:pt x="179" y="83"/>
                  </a:lnTo>
                  <a:lnTo>
                    <a:pt x="181" y="85"/>
                  </a:lnTo>
                  <a:lnTo>
                    <a:pt x="184" y="89"/>
                  </a:lnTo>
                  <a:lnTo>
                    <a:pt x="186" y="93"/>
                  </a:lnTo>
                  <a:lnTo>
                    <a:pt x="189" y="98"/>
                  </a:lnTo>
                  <a:lnTo>
                    <a:pt x="191" y="100"/>
                  </a:lnTo>
                  <a:lnTo>
                    <a:pt x="194" y="102"/>
                  </a:lnTo>
                  <a:lnTo>
                    <a:pt x="196" y="105"/>
                  </a:lnTo>
                  <a:lnTo>
                    <a:pt x="199" y="108"/>
                  </a:lnTo>
                  <a:lnTo>
                    <a:pt x="201" y="109"/>
                  </a:lnTo>
                  <a:lnTo>
                    <a:pt x="203" y="110"/>
                  </a:lnTo>
                  <a:lnTo>
                    <a:pt x="206" y="111"/>
                  </a:lnTo>
                  <a:lnTo>
                    <a:pt x="208" y="112"/>
                  </a:lnTo>
                  <a:lnTo>
                    <a:pt x="211" y="113"/>
                  </a:lnTo>
                  <a:lnTo>
                    <a:pt x="213" y="114"/>
                  </a:lnTo>
                  <a:lnTo>
                    <a:pt x="216" y="114"/>
                  </a:lnTo>
                  <a:lnTo>
                    <a:pt x="218" y="114"/>
                  </a:lnTo>
                  <a:lnTo>
                    <a:pt x="221" y="116"/>
                  </a:lnTo>
                  <a:lnTo>
                    <a:pt x="223" y="118"/>
                  </a:lnTo>
                  <a:lnTo>
                    <a:pt x="226" y="119"/>
                  </a:lnTo>
                  <a:lnTo>
                    <a:pt x="228" y="120"/>
                  </a:lnTo>
                  <a:lnTo>
                    <a:pt x="230" y="121"/>
                  </a:lnTo>
                  <a:lnTo>
                    <a:pt x="233" y="122"/>
                  </a:lnTo>
                  <a:lnTo>
                    <a:pt x="235" y="82"/>
                  </a:lnTo>
                  <a:lnTo>
                    <a:pt x="238" y="47"/>
                  </a:lnTo>
                  <a:lnTo>
                    <a:pt x="240" y="14"/>
                  </a:lnTo>
                  <a:lnTo>
                    <a:pt x="243" y="23"/>
                  </a:lnTo>
                  <a:lnTo>
                    <a:pt x="245" y="28"/>
                  </a:lnTo>
                  <a:lnTo>
                    <a:pt x="248" y="29"/>
                  </a:lnTo>
                  <a:lnTo>
                    <a:pt x="250" y="30"/>
                  </a:lnTo>
                  <a:lnTo>
                    <a:pt x="253" y="30"/>
                  </a:lnTo>
                  <a:lnTo>
                    <a:pt x="255" y="33"/>
                  </a:lnTo>
                  <a:lnTo>
                    <a:pt x="257" y="25"/>
                  </a:lnTo>
                  <a:lnTo>
                    <a:pt x="260" y="18"/>
                  </a:lnTo>
                  <a:lnTo>
                    <a:pt x="262" y="11"/>
                  </a:lnTo>
                  <a:lnTo>
                    <a:pt x="265" y="15"/>
                  </a:lnTo>
                  <a:lnTo>
                    <a:pt x="267" y="17"/>
                  </a:lnTo>
                  <a:lnTo>
                    <a:pt x="270" y="20"/>
                  </a:lnTo>
                  <a:lnTo>
                    <a:pt x="272" y="22"/>
                  </a:lnTo>
                  <a:lnTo>
                    <a:pt x="275" y="24"/>
                  </a:lnTo>
                  <a:lnTo>
                    <a:pt x="277" y="26"/>
                  </a:lnTo>
                  <a:lnTo>
                    <a:pt x="280" y="28"/>
                  </a:lnTo>
                  <a:lnTo>
                    <a:pt x="282" y="20"/>
                  </a:lnTo>
                  <a:lnTo>
                    <a:pt x="284" y="12"/>
                  </a:lnTo>
                  <a:lnTo>
                    <a:pt x="287" y="5"/>
                  </a:lnTo>
                  <a:lnTo>
                    <a:pt x="289" y="7"/>
                  </a:lnTo>
                  <a:lnTo>
                    <a:pt x="292" y="4"/>
                  </a:lnTo>
                  <a:lnTo>
                    <a:pt x="294" y="0"/>
                  </a:lnTo>
                </a:path>
              </a:pathLst>
            </a:custGeom>
            <a:noFill/>
            <a:ln w="9525" cap="flat">
              <a:solidFill>
                <a:srgbClr val="74C47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32" name="Freeform 166">
              <a:extLst>
                <a:ext uri="{FF2B5EF4-FFF2-40B4-BE49-F238E27FC236}">
                  <a16:creationId xmlns:a16="http://schemas.microsoft.com/office/drawing/2014/main" id="{3C733978-8135-3C43-A06E-6367099B8CFF}"/>
                </a:ext>
              </a:extLst>
            </p:cNvPr>
            <p:cNvSpPr>
              <a:spLocks/>
            </p:cNvSpPr>
            <p:nvPr/>
          </p:nvSpPr>
          <p:spPr bwMode="auto">
            <a:xfrm>
              <a:off x="8052573" y="30097651"/>
              <a:ext cx="2808288" cy="1052513"/>
            </a:xfrm>
            <a:custGeom>
              <a:avLst/>
              <a:gdLst>
                <a:gd name="T0" fmla="*/ 2 w 294"/>
                <a:gd name="T1" fmla="*/ 5 h 110"/>
                <a:gd name="T2" fmla="*/ 7 w 294"/>
                <a:gd name="T3" fmla="*/ 7 h 110"/>
                <a:gd name="T4" fmla="*/ 12 w 294"/>
                <a:gd name="T5" fmla="*/ 8 h 110"/>
                <a:gd name="T6" fmla="*/ 17 w 294"/>
                <a:gd name="T7" fmla="*/ 12 h 110"/>
                <a:gd name="T8" fmla="*/ 22 w 294"/>
                <a:gd name="T9" fmla="*/ 17 h 110"/>
                <a:gd name="T10" fmla="*/ 27 w 294"/>
                <a:gd name="T11" fmla="*/ 20 h 110"/>
                <a:gd name="T12" fmla="*/ 32 w 294"/>
                <a:gd name="T13" fmla="*/ 24 h 110"/>
                <a:gd name="T14" fmla="*/ 37 w 294"/>
                <a:gd name="T15" fmla="*/ 26 h 110"/>
                <a:gd name="T16" fmla="*/ 42 w 294"/>
                <a:gd name="T17" fmla="*/ 27 h 110"/>
                <a:gd name="T18" fmla="*/ 47 w 294"/>
                <a:gd name="T19" fmla="*/ 28 h 110"/>
                <a:gd name="T20" fmla="*/ 51 w 294"/>
                <a:gd name="T21" fmla="*/ 28 h 110"/>
                <a:gd name="T22" fmla="*/ 56 w 294"/>
                <a:gd name="T23" fmla="*/ 29 h 110"/>
                <a:gd name="T24" fmla="*/ 61 w 294"/>
                <a:gd name="T25" fmla="*/ 33 h 110"/>
                <a:gd name="T26" fmla="*/ 66 w 294"/>
                <a:gd name="T27" fmla="*/ 39 h 110"/>
                <a:gd name="T28" fmla="*/ 71 w 294"/>
                <a:gd name="T29" fmla="*/ 44 h 110"/>
                <a:gd name="T30" fmla="*/ 76 w 294"/>
                <a:gd name="T31" fmla="*/ 50 h 110"/>
                <a:gd name="T32" fmla="*/ 81 w 294"/>
                <a:gd name="T33" fmla="*/ 53 h 110"/>
                <a:gd name="T34" fmla="*/ 86 w 294"/>
                <a:gd name="T35" fmla="*/ 56 h 110"/>
                <a:gd name="T36" fmla="*/ 91 w 294"/>
                <a:gd name="T37" fmla="*/ 59 h 110"/>
                <a:gd name="T38" fmla="*/ 96 w 294"/>
                <a:gd name="T39" fmla="*/ 63 h 110"/>
                <a:gd name="T40" fmla="*/ 100 w 294"/>
                <a:gd name="T41" fmla="*/ 66 h 110"/>
                <a:gd name="T42" fmla="*/ 105 w 294"/>
                <a:gd name="T43" fmla="*/ 68 h 110"/>
                <a:gd name="T44" fmla="*/ 110 w 294"/>
                <a:gd name="T45" fmla="*/ 69 h 110"/>
                <a:gd name="T46" fmla="*/ 115 w 294"/>
                <a:gd name="T47" fmla="*/ 66 h 110"/>
                <a:gd name="T48" fmla="*/ 120 w 294"/>
                <a:gd name="T49" fmla="*/ 69 h 110"/>
                <a:gd name="T50" fmla="*/ 125 w 294"/>
                <a:gd name="T51" fmla="*/ 63 h 110"/>
                <a:gd name="T52" fmla="*/ 130 w 294"/>
                <a:gd name="T53" fmla="*/ 59 h 110"/>
                <a:gd name="T54" fmla="*/ 135 w 294"/>
                <a:gd name="T55" fmla="*/ 41 h 110"/>
                <a:gd name="T56" fmla="*/ 140 w 294"/>
                <a:gd name="T57" fmla="*/ 15 h 110"/>
                <a:gd name="T58" fmla="*/ 145 w 294"/>
                <a:gd name="T59" fmla="*/ 22 h 110"/>
                <a:gd name="T60" fmla="*/ 150 w 294"/>
                <a:gd name="T61" fmla="*/ 25 h 110"/>
                <a:gd name="T62" fmla="*/ 154 w 294"/>
                <a:gd name="T63" fmla="*/ 29 h 110"/>
                <a:gd name="T64" fmla="*/ 159 w 294"/>
                <a:gd name="T65" fmla="*/ 33 h 110"/>
                <a:gd name="T66" fmla="*/ 164 w 294"/>
                <a:gd name="T67" fmla="*/ 39 h 110"/>
                <a:gd name="T68" fmla="*/ 169 w 294"/>
                <a:gd name="T69" fmla="*/ 45 h 110"/>
                <a:gd name="T70" fmla="*/ 174 w 294"/>
                <a:gd name="T71" fmla="*/ 52 h 110"/>
                <a:gd name="T72" fmla="*/ 179 w 294"/>
                <a:gd name="T73" fmla="*/ 61 h 110"/>
                <a:gd name="T74" fmla="*/ 184 w 294"/>
                <a:gd name="T75" fmla="*/ 69 h 110"/>
                <a:gd name="T76" fmla="*/ 189 w 294"/>
                <a:gd name="T77" fmla="*/ 77 h 110"/>
                <a:gd name="T78" fmla="*/ 194 w 294"/>
                <a:gd name="T79" fmla="*/ 83 h 110"/>
                <a:gd name="T80" fmla="*/ 199 w 294"/>
                <a:gd name="T81" fmla="*/ 90 h 110"/>
                <a:gd name="T82" fmla="*/ 203 w 294"/>
                <a:gd name="T83" fmla="*/ 94 h 110"/>
                <a:gd name="T84" fmla="*/ 208 w 294"/>
                <a:gd name="T85" fmla="*/ 97 h 110"/>
                <a:gd name="T86" fmla="*/ 213 w 294"/>
                <a:gd name="T87" fmla="*/ 100 h 110"/>
                <a:gd name="T88" fmla="*/ 218 w 294"/>
                <a:gd name="T89" fmla="*/ 102 h 110"/>
                <a:gd name="T90" fmla="*/ 223 w 294"/>
                <a:gd name="T91" fmla="*/ 106 h 110"/>
                <a:gd name="T92" fmla="*/ 228 w 294"/>
                <a:gd name="T93" fmla="*/ 107 h 110"/>
                <a:gd name="T94" fmla="*/ 233 w 294"/>
                <a:gd name="T95" fmla="*/ 110 h 110"/>
                <a:gd name="T96" fmla="*/ 238 w 294"/>
                <a:gd name="T97" fmla="*/ 45 h 110"/>
                <a:gd name="T98" fmla="*/ 243 w 294"/>
                <a:gd name="T99" fmla="*/ 21 h 110"/>
                <a:gd name="T100" fmla="*/ 248 w 294"/>
                <a:gd name="T101" fmla="*/ 25 h 110"/>
                <a:gd name="T102" fmla="*/ 253 w 294"/>
                <a:gd name="T103" fmla="*/ 25 h 110"/>
                <a:gd name="T104" fmla="*/ 257 w 294"/>
                <a:gd name="T105" fmla="*/ 22 h 110"/>
                <a:gd name="T106" fmla="*/ 262 w 294"/>
                <a:gd name="T107" fmla="*/ 10 h 110"/>
                <a:gd name="T108" fmla="*/ 267 w 294"/>
                <a:gd name="T109" fmla="*/ 15 h 110"/>
                <a:gd name="T110" fmla="*/ 272 w 294"/>
                <a:gd name="T111" fmla="*/ 18 h 110"/>
                <a:gd name="T112" fmla="*/ 277 w 294"/>
                <a:gd name="T113" fmla="*/ 21 h 110"/>
                <a:gd name="T114" fmla="*/ 282 w 294"/>
                <a:gd name="T115" fmla="*/ 18 h 110"/>
                <a:gd name="T116" fmla="*/ 287 w 294"/>
                <a:gd name="T117" fmla="*/ 7 h 110"/>
                <a:gd name="T118" fmla="*/ 292 w 294"/>
                <a:gd name="T119"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10">
                  <a:moveTo>
                    <a:pt x="0" y="1"/>
                  </a:moveTo>
                  <a:lnTo>
                    <a:pt x="2" y="5"/>
                  </a:lnTo>
                  <a:lnTo>
                    <a:pt x="5" y="6"/>
                  </a:lnTo>
                  <a:lnTo>
                    <a:pt x="7" y="7"/>
                  </a:lnTo>
                  <a:lnTo>
                    <a:pt x="10" y="7"/>
                  </a:lnTo>
                  <a:lnTo>
                    <a:pt x="12" y="8"/>
                  </a:lnTo>
                  <a:lnTo>
                    <a:pt x="15" y="10"/>
                  </a:lnTo>
                  <a:lnTo>
                    <a:pt x="17" y="12"/>
                  </a:lnTo>
                  <a:lnTo>
                    <a:pt x="20" y="14"/>
                  </a:lnTo>
                  <a:lnTo>
                    <a:pt x="22" y="17"/>
                  </a:lnTo>
                  <a:lnTo>
                    <a:pt x="24" y="18"/>
                  </a:lnTo>
                  <a:lnTo>
                    <a:pt x="27" y="20"/>
                  </a:lnTo>
                  <a:lnTo>
                    <a:pt x="29" y="22"/>
                  </a:lnTo>
                  <a:lnTo>
                    <a:pt x="32" y="24"/>
                  </a:lnTo>
                  <a:lnTo>
                    <a:pt x="34" y="26"/>
                  </a:lnTo>
                  <a:lnTo>
                    <a:pt x="37" y="26"/>
                  </a:lnTo>
                  <a:lnTo>
                    <a:pt x="39" y="27"/>
                  </a:lnTo>
                  <a:lnTo>
                    <a:pt x="42" y="27"/>
                  </a:lnTo>
                  <a:lnTo>
                    <a:pt x="44" y="27"/>
                  </a:lnTo>
                  <a:lnTo>
                    <a:pt x="47" y="28"/>
                  </a:lnTo>
                  <a:lnTo>
                    <a:pt x="49" y="28"/>
                  </a:lnTo>
                  <a:lnTo>
                    <a:pt x="51" y="28"/>
                  </a:lnTo>
                  <a:lnTo>
                    <a:pt x="54" y="28"/>
                  </a:lnTo>
                  <a:lnTo>
                    <a:pt x="56" y="29"/>
                  </a:lnTo>
                  <a:lnTo>
                    <a:pt x="59" y="31"/>
                  </a:lnTo>
                  <a:lnTo>
                    <a:pt x="61" y="33"/>
                  </a:lnTo>
                  <a:lnTo>
                    <a:pt x="64" y="36"/>
                  </a:lnTo>
                  <a:lnTo>
                    <a:pt x="66" y="39"/>
                  </a:lnTo>
                  <a:lnTo>
                    <a:pt x="69" y="42"/>
                  </a:lnTo>
                  <a:lnTo>
                    <a:pt x="71" y="44"/>
                  </a:lnTo>
                  <a:lnTo>
                    <a:pt x="73" y="47"/>
                  </a:lnTo>
                  <a:lnTo>
                    <a:pt x="76" y="50"/>
                  </a:lnTo>
                  <a:lnTo>
                    <a:pt x="78" y="52"/>
                  </a:lnTo>
                  <a:lnTo>
                    <a:pt x="81" y="53"/>
                  </a:lnTo>
                  <a:lnTo>
                    <a:pt x="83" y="54"/>
                  </a:lnTo>
                  <a:lnTo>
                    <a:pt x="86" y="56"/>
                  </a:lnTo>
                  <a:lnTo>
                    <a:pt x="88" y="58"/>
                  </a:lnTo>
                  <a:lnTo>
                    <a:pt x="91" y="59"/>
                  </a:lnTo>
                  <a:lnTo>
                    <a:pt x="93" y="61"/>
                  </a:lnTo>
                  <a:lnTo>
                    <a:pt x="96" y="63"/>
                  </a:lnTo>
                  <a:lnTo>
                    <a:pt x="98" y="65"/>
                  </a:lnTo>
                  <a:lnTo>
                    <a:pt x="100" y="66"/>
                  </a:lnTo>
                  <a:lnTo>
                    <a:pt x="103" y="67"/>
                  </a:lnTo>
                  <a:lnTo>
                    <a:pt x="105" y="68"/>
                  </a:lnTo>
                  <a:lnTo>
                    <a:pt x="108" y="68"/>
                  </a:lnTo>
                  <a:lnTo>
                    <a:pt x="110" y="69"/>
                  </a:lnTo>
                  <a:lnTo>
                    <a:pt x="113" y="68"/>
                  </a:lnTo>
                  <a:lnTo>
                    <a:pt x="115" y="66"/>
                  </a:lnTo>
                  <a:lnTo>
                    <a:pt x="118" y="68"/>
                  </a:lnTo>
                  <a:lnTo>
                    <a:pt x="120" y="69"/>
                  </a:lnTo>
                  <a:lnTo>
                    <a:pt x="123" y="68"/>
                  </a:lnTo>
                  <a:lnTo>
                    <a:pt x="125" y="63"/>
                  </a:lnTo>
                  <a:lnTo>
                    <a:pt x="127" y="60"/>
                  </a:lnTo>
                  <a:lnTo>
                    <a:pt x="130" y="59"/>
                  </a:lnTo>
                  <a:lnTo>
                    <a:pt x="132" y="57"/>
                  </a:lnTo>
                  <a:lnTo>
                    <a:pt x="135" y="41"/>
                  </a:lnTo>
                  <a:lnTo>
                    <a:pt x="137" y="26"/>
                  </a:lnTo>
                  <a:lnTo>
                    <a:pt x="140" y="15"/>
                  </a:lnTo>
                  <a:lnTo>
                    <a:pt x="142" y="19"/>
                  </a:lnTo>
                  <a:lnTo>
                    <a:pt x="145" y="22"/>
                  </a:lnTo>
                  <a:lnTo>
                    <a:pt x="147" y="23"/>
                  </a:lnTo>
                  <a:lnTo>
                    <a:pt x="150" y="25"/>
                  </a:lnTo>
                  <a:lnTo>
                    <a:pt x="152" y="27"/>
                  </a:lnTo>
                  <a:lnTo>
                    <a:pt x="154" y="29"/>
                  </a:lnTo>
                  <a:lnTo>
                    <a:pt x="157" y="31"/>
                  </a:lnTo>
                  <a:lnTo>
                    <a:pt x="159" y="33"/>
                  </a:lnTo>
                  <a:lnTo>
                    <a:pt x="162" y="37"/>
                  </a:lnTo>
                  <a:lnTo>
                    <a:pt x="164" y="39"/>
                  </a:lnTo>
                  <a:lnTo>
                    <a:pt x="167" y="42"/>
                  </a:lnTo>
                  <a:lnTo>
                    <a:pt x="169" y="45"/>
                  </a:lnTo>
                  <a:lnTo>
                    <a:pt x="172" y="49"/>
                  </a:lnTo>
                  <a:lnTo>
                    <a:pt x="174" y="52"/>
                  </a:lnTo>
                  <a:lnTo>
                    <a:pt x="176" y="57"/>
                  </a:lnTo>
                  <a:lnTo>
                    <a:pt x="179" y="61"/>
                  </a:lnTo>
                  <a:lnTo>
                    <a:pt x="181" y="65"/>
                  </a:lnTo>
                  <a:lnTo>
                    <a:pt x="184" y="69"/>
                  </a:lnTo>
                  <a:lnTo>
                    <a:pt x="186" y="73"/>
                  </a:lnTo>
                  <a:lnTo>
                    <a:pt x="189" y="77"/>
                  </a:lnTo>
                  <a:lnTo>
                    <a:pt x="191" y="80"/>
                  </a:lnTo>
                  <a:lnTo>
                    <a:pt x="194" y="83"/>
                  </a:lnTo>
                  <a:lnTo>
                    <a:pt x="196" y="87"/>
                  </a:lnTo>
                  <a:lnTo>
                    <a:pt x="199" y="90"/>
                  </a:lnTo>
                  <a:lnTo>
                    <a:pt x="201" y="93"/>
                  </a:lnTo>
                  <a:lnTo>
                    <a:pt x="203" y="94"/>
                  </a:lnTo>
                  <a:lnTo>
                    <a:pt x="206" y="95"/>
                  </a:lnTo>
                  <a:lnTo>
                    <a:pt x="208" y="97"/>
                  </a:lnTo>
                  <a:lnTo>
                    <a:pt x="211" y="98"/>
                  </a:lnTo>
                  <a:lnTo>
                    <a:pt x="213" y="100"/>
                  </a:lnTo>
                  <a:lnTo>
                    <a:pt x="216" y="100"/>
                  </a:lnTo>
                  <a:lnTo>
                    <a:pt x="218" y="102"/>
                  </a:lnTo>
                  <a:lnTo>
                    <a:pt x="221" y="104"/>
                  </a:lnTo>
                  <a:lnTo>
                    <a:pt x="223" y="106"/>
                  </a:lnTo>
                  <a:lnTo>
                    <a:pt x="226" y="106"/>
                  </a:lnTo>
                  <a:lnTo>
                    <a:pt x="228" y="107"/>
                  </a:lnTo>
                  <a:lnTo>
                    <a:pt x="230" y="108"/>
                  </a:lnTo>
                  <a:lnTo>
                    <a:pt x="233" y="110"/>
                  </a:lnTo>
                  <a:lnTo>
                    <a:pt x="235" y="75"/>
                  </a:lnTo>
                  <a:lnTo>
                    <a:pt x="238" y="45"/>
                  </a:lnTo>
                  <a:lnTo>
                    <a:pt x="240" y="15"/>
                  </a:lnTo>
                  <a:lnTo>
                    <a:pt x="243" y="21"/>
                  </a:lnTo>
                  <a:lnTo>
                    <a:pt x="245" y="23"/>
                  </a:lnTo>
                  <a:lnTo>
                    <a:pt x="248" y="25"/>
                  </a:lnTo>
                  <a:lnTo>
                    <a:pt x="250" y="24"/>
                  </a:lnTo>
                  <a:lnTo>
                    <a:pt x="253" y="25"/>
                  </a:lnTo>
                  <a:lnTo>
                    <a:pt x="255" y="27"/>
                  </a:lnTo>
                  <a:lnTo>
                    <a:pt x="257" y="22"/>
                  </a:lnTo>
                  <a:lnTo>
                    <a:pt x="260" y="15"/>
                  </a:lnTo>
                  <a:lnTo>
                    <a:pt x="262" y="10"/>
                  </a:lnTo>
                  <a:lnTo>
                    <a:pt x="265" y="12"/>
                  </a:lnTo>
                  <a:lnTo>
                    <a:pt x="267" y="15"/>
                  </a:lnTo>
                  <a:lnTo>
                    <a:pt x="270" y="17"/>
                  </a:lnTo>
                  <a:lnTo>
                    <a:pt x="272" y="18"/>
                  </a:lnTo>
                  <a:lnTo>
                    <a:pt x="275" y="20"/>
                  </a:lnTo>
                  <a:lnTo>
                    <a:pt x="277" y="21"/>
                  </a:lnTo>
                  <a:lnTo>
                    <a:pt x="280" y="22"/>
                  </a:lnTo>
                  <a:lnTo>
                    <a:pt x="282" y="18"/>
                  </a:lnTo>
                  <a:lnTo>
                    <a:pt x="284" y="12"/>
                  </a:lnTo>
                  <a:lnTo>
                    <a:pt x="287" y="7"/>
                  </a:lnTo>
                  <a:lnTo>
                    <a:pt x="289" y="6"/>
                  </a:lnTo>
                  <a:lnTo>
                    <a:pt x="292" y="4"/>
                  </a:lnTo>
                  <a:lnTo>
                    <a:pt x="294" y="0"/>
                  </a:lnTo>
                </a:path>
              </a:pathLst>
            </a:custGeom>
            <a:noFill/>
            <a:ln w="9525" cap="flat">
              <a:solidFill>
                <a:srgbClr val="19197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33" name="Freeform 167">
              <a:extLst>
                <a:ext uri="{FF2B5EF4-FFF2-40B4-BE49-F238E27FC236}">
                  <a16:creationId xmlns:a16="http://schemas.microsoft.com/office/drawing/2014/main" id="{1D1F70B2-8CFE-A54A-A405-4F2FF4A58630}"/>
                </a:ext>
              </a:extLst>
            </p:cNvPr>
            <p:cNvSpPr>
              <a:spLocks/>
            </p:cNvSpPr>
            <p:nvPr/>
          </p:nvSpPr>
          <p:spPr bwMode="auto">
            <a:xfrm>
              <a:off x="8052573" y="29581714"/>
              <a:ext cx="2808288" cy="1549400"/>
            </a:xfrm>
            <a:custGeom>
              <a:avLst/>
              <a:gdLst>
                <a:gd name="T0" fmla="*/ 2 w 294"/>
                <a:gd name="T1" fmla="*/ 6 h 162"/>
                <a:gd name="T2" fmla="*/ 7 w 294"/>
                <a:gd name="T3" fmla="*/ 0 h 162"/>
                <a:gd name="T4" fmla="*/ 12 w 294"/>
                <a:gd name="T5" fmla="*/ 7 h 162"/>
                <a:gd name="T6" fmla="*/ 17 w 294"/>
                <a:gd name="T7" fmla="*/ 17 h 162"/>
                <a:gd name="T8" fmla="*/ 22 w 294"/>
                <a:gd name="T9" fmla="*/ 23 h 162"/>
                <a:gd name="T10" fmla="*/ 27 w 294"/>
                <a:gd name="T11" fmla="*/ 25 h 162"/>
                <a:gd name="T12" fmla="*/ 32 w 294"/>
                <a:gd name="T13" fmla="*/ 20 h 162"/>
                <a:gd name="T14" fmla="*/ 37 w 294"/>
                <a:gd name="T15" fmla="*/ 14 h 162"/>
                <a:gd name="T16" fmla="*/ 42 w 294"/>
                <a:gd name="T17" fmla="*/ 26 h 162"/>
                <a:gd name="T18" fmla="*/ 47 w 294"/>
                <a:gd name="T19" fmla="*/ 26 h 162"/>
                <a:gd name="T20" fmla="*/ 51 w 294"/>
                <a:gd name="T21" fmla="*/ 18 h 162"/>
                <a:gd name="T22" fmla="*/ 56 w 294"/>
                <a:gd name="T23" fmla="*/ 32 h 162"/>
                <a:gd name="T24" fmla="*/ 61 w 294"/>
                <a:gd name="T25" fmla="*/ 39 h 162"/>
                <a:gd name="T26" fmla="*/ 66 w 294"/>
                <a:gd name="T27" fmla="*/ 46 h 162"/>
                <a:gd name="T28" fmla="*/ 71 w 294"/>
                <a:gd name="T29" fmla="*/ 52 h 162"/>
                <a:gd name="T30" fmla="*/ 76 w 294"/>
                <a:gd name="T31" fmla="*/ 63 h 162"/>
                <a:gd name="T32" fmla="*/ 81 w 294"/>
                <a:gd name="T33" fmla="*/ 63 h 162"/>
                <a:gd name="T34" fmla="*/ 86 w 294"/>
                <a:gd name="T35" fmla="*/ 57 h 162"/>
                <a:gd name="T36" fmla="*/ 91 w 294"/>
                <a:gd name="T37" fmla="*/ 56 h 162"/>
                <a:gd name="T38" fmla="*/ 96 w 294"/>
                <a:gd name="T39" fmla="*/ 72 h 162"/>
                <a:gd name="T40" fmla="*/ 100 w 294"/>
                <a:gd name="T41" fmla="*/ 70 h 162"/>
                <a:gd name="T42" fmla="*/ 105 w 294"/>
                <a:gd name="T43" fmla="*/ 58 h 162"/>
                <a:gd name="T44" fmla="*/ 110 w 294"/>
                <a:gd name="T45" fmla="*/ 77 h 162"/>
                <a:gd name="T46" fmla="*/ 115 w 294"/>
                <a:gd name="T47" fmla="*/ 88 h 162"/>
                <a:gd name="T48" fmla="*/ 120 w 294"/>
                <a:gd name="T49" fmla="*/ 85 h 162"/>
                <a:gd name="T50" fmla="*/ 125 w 294"/>
                <a:gd name="T51" fmla="*/ 67 h 162"/>
                <a:gd name="T52" fmla="*/ 130 w 294"/>
                <a:gd name="T53" fmla="*/ 72 h 162"/>
                <a:gd name="T54" fmla="*/ 135 w 294"/>
                <a:gd name="T55" fmla="*/ 68 h 162"/>
                <a:gd name="T56" fmla="*/ 140 w 294"/>
                <a:gd name="T57" fmla="*/ 73 h 162"/>
                <a:gd name="T58" fmla="*/ 145 w 294"/>
                <a:gd name="T59" fmla="*/ 86 h 162"/>
                <a:gd name="T60" fmla="*/ 150 w 294"/>
                <a:gd name="T61" fmla="*/ 91 h 162"/>
                <a:gd name="T62" fmla="*/ 154 w 294"/>
                <a:gd name="T63" fmla="*/ 97 h 162"/>
                <a:gd name="T64" fmla="*/ 159 w 294"/>
                <a:gd name="T65" fmla="*/ 104 h 162"/>
                <a:gd name="T66" fmla="*/ 164 w 294"/>
                <a:gd name="T67" fmla="*/ 107 h 162"/>
                <a:gd name="T68" fmla="*/ 169 w 294"/>
                <a:gd name="T69" fmla="*/ 113 h 162"/>
                <a:gd name="T70" fmla="*/ 174 w 294"/>
                <a:gd name="T71" fmla="*/ 116 h 162"/>
                <a:gd name="T72" fmla="*/ 179 w 294"/>
                <a:gd name="T73" fmla="*/ 120 h 162"/>
                <a:gd name="T74" fmla="*/ 184 w 294"/>
                <a:gd name="T75" fmla="*/ 125 h 162"/>
                <a:gd name="T76" fmla="*/ 189 w 294"/>
                <a:gd name="T77" fmla="*/ 127 h 162"/>
                <a:gd name="T78" fmla="*/ 194 w 294"/>
                <a:gd name="T79" fmla="*/ 128 h 162"/>
                <a:gd name="T80" fmla="*/ 199 w 294"/>
                <a:gd name="T81" fmla="*/ 130 h 162"/>
                <a:gd name="T82" fmla="*/ 203 w 294"/>
                <a:gd name="T83" fmla="*/ 139 h 162"/>
                <a:gd name="T84" fmla="*/ 208 w 294"/>
                <a:gd name="T85" fmla="*/ 140 h 162"/>
                <a:gd name="T86" fmla="*/ 213 w 294"/>
                <a:gd name="T87" fmla="*/ 138 h 162"/>
                <a:gd name="T88" fmla="*/ 218 w 294"/>
                <a:gd name="T89" fmla="*/ 139 h 162"/>
                <a:gd name="T90" fmla="*/ 223 w 294"/>
                <a:gd name="T91" fmla="*/ 140 h 162"/>
                <a:gd name="T92" fmla="*/ 228 w 294"/>
                <a:gd name="T93" fmla="*/ 152 h 162"/>
                <a:gd name="T94" fmla="*/ 233 w 294"/>
                <a:gd name="T95" fmla="*/ 162 h 162"/>
                <a:gd name="T96" fmla="*/ 238 w 294"/>
                <a:gd name="T97" fmla="*/ 119 h 162"/>
                <a:gd name="T98" fmla="*/ 243 w 294"/>
                <a:gd name="T99" fmla="*/ 107 h 162"/>
                <a:gd name="T100" fmla="*/ 248 w 294"/>
                <a:gd name="T101" fmla="*/ 102 h 162"/>
                <a:gd name="T102" fmla="*/ 253 w 294"/>
                <a:gd name="T103" fmla="*/ 107 h 162"/>
                <a:gd name="T104" fmla="*/ 257 w 294"/>
                <a:gd name="T105" fmla="*/ 102 h 162"/>
                <a:gd name="T106" fmla="*/ 262 w 294"/>
                <a:gd name="T107" fmla="*/ 95 h 162"/>
                <a:gd name="T108" fmla="*/ 267 w 294"/>
                <a:gd name="T109" fmla="*/ 103 h 162"/>
                <a:gd name="T110" fmla="*/ 272 w 294"/>
                <a:gd name="T111" fmla="*/ 92 h 162"/>
                <a:gd name="T112" fmla="*/ 277 w 294"/>
                <a:gd name="T113" fmla="*/ 100 h 162"/>
                <a:gd name="T114" fmla="*/ 282 w 294"/>
                <a:gd name="T115" fmla="*/ 83 h 162"/>
                <a:gd name="T116" fmla="*/ 287 w 294"/>
                <a:gd name="T117" fmla="*/ 66 h 162"/>
                <a:gd name="T118" fmla="*/ 292 w 294"/>
                <a:gd name="T119" fmla="*/ 8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62">
                  <a:moveTo>
                    <a:pt x="0" y="7"/>
                  </a:moveTo>
                  <a:lnTo>
                    <a:pt x="2" y="6"/>
                  </a:lnTo>
                  <a:lnTo>
                    <a:pt x="5" y="3"/>
                  </a:lnTo>
                  <a:lnTo>
                    <a:pt x="7" y="0"/>
                  </a:lnTo>
                  <a:lnTo>
                    <a:pt x="10" y="3"/>
                  </a:lnTo>
                  <a:lnTo>
                    <a:pt x="12" y="7"/>
                  </a:lnTo>
                  <a:lnTo>
                    <a:pt x="15" y="12"/>
                  </a:lnTo>
                  <a:lnTo>
                    <a:pt x="17" y="17"/>
                  </a:lnTo>
                  <a:lnTo>
                    <a:pt x="20" y="20"/>
                  </a:lnTo>
                  <a:lnTo>
                    <a:pt x="22" y="23"/>
                  </a:lnTo>
                  <a:lnTo>
                    <a:pt x="24" y="26"/>
                  </a:lnTo>
                  <a:lnTo>
                    <a:pt x="27" y="25"/>
                  </a:lnTo>
                  <a:lnTo>
                    <a:pt x="29" y="26"/>
                  </a:lnTo>
                  <a:lnTo>
                    <a:pt x="32" y="20"/>
                  </a:lnTo>
                  <a:lnTo>
                    <a:pt x="34" y="16"/>
                  </a:lnTo>
                  <a:lnTo>
                    <a:pt x="37" y="14"/>
                  </a:lnTo>
                  <a:lnTo>
                    <a:pt x="39" y="18"/>
                  </a:lnTo>
                  <a:lnTo>
                    <a:pt x="42" y="26"/>
                  </a:lnTo>
                  <a:lnTo>
                    <a:pt x="44" y="31"/>
                  </a:lnTo>
                  <a:lnTo>
                    <a:pt x="47" y="26"/>
                  </a:lnTo>
                  <a:lnTo>
                    <a:pt x="49" y="21"/>
                  </a:lnTo>
                  <a:lnTo>
                    <a:pt x="51" y="18"/>
                  </a:lnTo>
                  <a:lnTo>
                    <a:pt x="54" y="26"/>
                  </a:lnTo>
                  <a:lnTo>
                    <a:pt x="56" y="32"/>
                  </a:lnTo>
                  <a:lnTo>
                    <a:pt x="59" y="36"/>
                  </a:lnTo>
                  <a:lnTo>
                    <a:pt x="61" y="39"/>
                  </a:lnTo>
                  <a:lnTo>
                    <a:pt x="64" y="44"/>
                  </a:lnTo>
                  <a:lnTo>
                    <a:pt x="66" y="46"/>
                  </a:lnTo>
                  <a:lnTo>
                    <a:pt x="69" y="49"/>
                  </a:lnTo>
                  <a:lnTo>
                    <a:pt x="71" y="52"/>
                  </a:lnTo>
                  <a:lnTo>
                    <a:pt x="73" y="58"/>
                  </a:lnTo>
                  <a:lnTo>
                    <a:pt x="76" y="63"/>
                  </a:lnTo>
                  <a:lnTo>
                    <a:pt x="78" y="63"/>
                  </a:lnTo>
                  <a:lnTo>
                    <a:pt x="81" y="63"/>
                  </a:lnTo>
                  <a:lnTo>
                    <a:pt x="83" y="63"/>
                  </a:lnTo>
                  <a:lnTo>
                    <a:pt x="86" y="57"/>
                  </a:lnTo>
                  <a:lnTo>
                    <a:pt x="88" y="56"/>
                  </a:lnTo>
                  <a:lnTo>
                    <a:pt x="91" y="56"/>
                  </a:lnTo>
                  <a:lnTo>
                    <a:pt x="93" y="65"/>
                  </a:lnTo>
                  <a:lnTo>
                    <a:pt x="96" y="72"/>
                  </a:lnTo>
                  <a:lnTo>
                    <a:pt x="98" y="77"/>
                  </a:lnTo>
                  <a:lnTo>
                    <a:pt x="100" y="70"/>
                  </a:lnTo>
                  <a:lnTo>
                    <a:pt x="103" y="63"/>
                  </a:lnTo>
                  <a:lnTo>
                    <a:pt x="105" y="58"/>
                  </a:lnTo>
                  <a:lnTo>
                    <a:pt x="108" y="68"/>
                  </a:lnTo>
                  <a:lnTo>
                    <a:pt x="110" y="77"/>
                  </a:lnTo>
                  <a:lnTo>
                    <a:pt x="113" y="84"/>
                  </a:lnTo>
                  <a:lnTo>
                    <a:pt x="115" y="88"/>
                  </a:lnTo>
                  <a:lnTo>
                    <a:pt x="118" y="92"/>
                  </a:lnTo>
                  <a:lnTo>
                    <a:pt x="120" y="85"/>
                  </a:lnTo>
                  <a:lnTo>
                    <a:pt x="123" y="77"/>
                  </a:lnTo>
                  <a:lnTo>
                    <a:pt x="125" y="67"/>
                  </a:lnTo>
                  <a:lnTo>
                    <a:pt x="127" y="67"/>
                  </a:lnTo>
                  <a:lnTo>
                    <a:pt x="130" y="72"/>
                  </a:lnTo>
                  <a:lnTo>
                    <a:pt x="132" y="70"/>
                  </a:lnTo>
                  <a:lnTo>
                    <a:pt x="135" y="68"/>
                  </a:lnTo>
                  <a:lnTo>
                    <a:pt x="137" y="65"/>
                  </a:lnTo>
                  <a:lnTo>
                    <a:pt x="140" y="73"/>
                  </a:lnTo>
                  <a:lnTo>
                    <a:pt x="142" y="80"/>
                  </a:lnTo>
                  <a:lnTo>
                    <a:pt x="145" y="86"/>
                  </a:lnTo>
                  <a:lnTo>
                    <a:pt x="147" y="88"/>
                  </a:lnTo>
                  <a:lnTo>
                    <a:pt x="150" y="91"/>
                  </a:lnTo>
                  <a:lnTo>
                    <a:pt x="152" y="93"/>
                  </a:lnTo>
                  <a:lnTo>
                    <a:pt x="154" y="97"/>
                  </a:lnTo>
                  <a:lnTo>
                    <a:pt x="157" y="100"/>
                  </a:lnTo>
                  <a:lnTo>
                    <a:pt x="159" y="104"/>
                  </a:lnTo>
                  <a:lnTo>
                    <a:pt x="162" y="105"/>
                  </a:lnTo>
                  <a:lnTo>
                    <a:pt x="164" y="107"/>
                  </a:lnTo>
                  <a:lnTo>
                    <a:pt x="167" y="110"/>
                  </a:lnTo>
                  <a:lnTo>
                    <a:pt x="169" y="113"/>
                  </a:lnTo>
                  <a:lnTo>
                    <a:pt x="172" y="115"/>
                  </a:lnTo>
                  <a:lnTo>
                    <a:pt x="174" y="116"/>
                  </a:lnTo>
                  <a:lnTo>
                    <a:pt x="176" y="118"/>
                  </a:lnTo>
                  <a:lnTo>
                    <a:pt x="179" y="120"/>
                  </a:lnTo>
                  <a:lnTo>
                    <a:pt x="181" y="123"/>
                  </a:lnTo>
                  <a:lnTo>
                    <a:pt x="184" y="125"/>
                  </a:lnTo>
                  <a:lnTo>
                    <a:pt x="186" y="126"/>
                  </a:lnTo>
                  <a:lnTo>
                    <a:pt x="189" y="127"/>
                  </a:lnTo>
                  <a:lnTo>
                    <a:pt x="191" y="127"/>
                  </a:lnTo>
                  <a:lnTo>
                    <a:pt x="194" y="128"/>
                  </a:lnTo>
                  <a:lnTo>
                    <a:pt x="196" y="129"/>
                  </a:lnTo>
                  <a:lnTo>
                    <a:pt x="199" y="130"/>
                  </a:lnTo>
                  <a:lnTo>
                    <a:pt x="201" y="135"/>
                  </a:lnTo>
                  <a:lnTo>
                    <a:pt x="203" y="139"/>
                  </a:lnTo>
                  <a:lnTo>
                    <a:pt x="206" y="143"/>
                  </a:lnTo>
                  <a:lnTo>
                    <a:pt x="208" y="140"/>
                  </a:lnTo>
                  <a:lnTo>
                    <a:pt x="211" y="138"/>
                  </a:lnTo>
                  <a:lnTo>
                    <a:pt x="213" y="138"/>
                  </a:lnTo>
                  <a:lnTo>
                    <a:pt x="216" y="139"/>
                  </a:lnTo>
                  <a:lnTo>
                    <a:pt x="218" y="139"/>
                  </a:lnTo>
                  <a:lnTo>
                    <a:pt x="221" y="139"/>
                  </a:lnTo>
                  <a:lnTo>
                    <a:pt x="223" y="140"/>
                  </a:lnTo>
                  <a:lnTo>
                    <a:pt x="226" y="145"/>
                  </a:lnTo>
                  <a:lnTo>
                    <a:pt x="228" y="152"/>
                  </a:lnTo>
                  <a:lnTo>
                    <a:pt x="230" y="158"/>
                  </a:lnTo>
                  <a:lnTo>
                    <a:pt x="233" y="162"/>
                  </a:lnTo>
                  <a:lnTo>
                    <a:pt x="235" y="137"/>
                  </a:lnTo>
                  <a:lnTo>
                    <a:pt x="238" y="119"/>
                  </a:lnTo>
                  <a:lnTo>
                    <a:pt x="240" y="100"/>
                  </a:lnTo>
                  <a:lnTo>
                    <a:pt x="243" y="107"/>
                  </a:lnTo>
                  <a:lnTo>
                    <a:pt x="245" y="102"/>
                  </a:lnTo>
                  <a:lnTo>
                    <a:pt x="248" y="102"/>
                  </a:lnTo>
                  <a:lnTo>
                    <a:pt x="250" y="101"/>
                  </a:lnTo>
                  <a:lnTo>
                    <a:pt x="253" y="107"/>
                  </a:lnTo>
                  <a:lnTo>
                    <a:pt x="255" y="109"/>
                  </a:lnTo>
                  <a:lnTo>
                    <a:pt x="257" y="102"/>
                  </a:lnTo>
                  <a:lnTo>
                    <a:pt x="260" y="98"/>
                  </a:lnTo>
                  <a:lnTo>
                    <a:pt x="262" y="95"/>
                  </a:lnTo>
                  <a:lnTo>
                    <a:pt x="265" y="102"/>
                  </a:lnTo>
                  <a:lnTo>
                    <a:pt x="267" y="103"/>
                  </a:lnTo>
                  <a:lnTo>
                    <a:pt x="270" y="97"/>
                  </a:lnTo>
                  <a:lnTo>
                    <a:pt x="272" y="92"/>
                  </a:lnTo>
                  <a:lnTo>
                    <a:pt x="275" y="92"/>
                  </a:lnTo>
                  <a:lnTo>
                    <a:pt x="277" y="100"/>
                  </a:lnTo>
                  <a:lnTo>
                    <a:pt x="280" y="103"/>
                  </a:lnTo>
                  <a:lnTo>
                    <a:pt x="282" y="83"/>
                  </a:lnTo>
                  <a:lnTo>
                    <a:pt x="284" y="74"/>
                  </a:lnTo>
                  <a:lnTo>
                    <a:pt x="287" y="66"/>
                  </a:lnTo>
                  <a:lnTo>
                    <a:pt x="289" y="81"/>
                  </a:lnTo>
                  <a:lnTo>
                    <a:pt x="292" y="81"/>
                  </a:lnTo>
                  <a:lnTo>
                    <a:pt x="294" y="68"/>
                  </a:lnTo>
                </a:path>
              </a:pathLst>
            </a:custGeom>
            <a:noFill/>
            <a:ln w="9525" cap="flat">
              <a:solidFill>
                <a:srgbClr val="238B4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34" name="Freeform 168">
              <a:extLst>
                <a:ext uri="{FF2B5EF4-FFF2-40B4-BE49-F238E27FC236}">
                  <a16:creationId xmlns:a16="http://schemas.microsoft.com/office/drawing/2014/main" id="{8BD51D5A-2E1D-E446-87B2-029F56482B6F}"/>
                </a:ext>
              </a:extLst>
            </p:cNvPr>
            <p:cNvSpPr>
              <a:spLocks/>
            </p:cNvSpPr>
            <p:nvPr/>
          </p:nvSpPr>
          <p:spPr bwMode="auto">
            <a:xfrm>
              <a:off x="8052573" y="30021451"/>
              <a:ext cx="2808288" cy="1185863"/>
            </a:xfrm>
            <a:custGeom>
              <a:avLst/>
              <a:gdLst>
                <a:gd name="T0" fmla="*/ 2 w 294"/>
                <a:gd name="T1" fmla="*/ 11 h 124"/>
                <a:gd name="T2" fmla="*/ 7 w 294"/>
                <a:gd name="T3" fmla="*/ 10 h 124"/>
                <a:gd name="T4" fmla="*/ 12 w 294"/>
                <a:gd name="T5" fmla="*/ 14 h 124"/>
                <a:gd name="T6" fmla="*/ 17 w 294"/>
                <a:gd name="T7" fmla="*/ 22 h 124"/>
                <a:gd name="T8" fmla="*/ 22 w 294"/>
                <a:gd name="T9" fmla="*/ 29 h 124"/>
                <a:gd name="T10" fmla="*/ 27 w 294"/>
                <a:gd name="T11" fmla="*/ 35 h 124"/>
                <a:gd name="T12" fmla="*/ 32 w 294"/>
                <a:gd name="T13" fmla="*/ 42 h 124"/>
                <a:gd name="T14" fmla="*/ 37 w 294"/>
                <a:gd name="T15" fmla="*/ 34 h 124"/>
                <a:gd name="T16" fmla="*/ 42 w 294"/>
                <a:gd name="T17" fmla="*/ 35 h 124"/>
                <a:gd name="T18" fmla="*/ 47 w 294"/>
                <a:gd name="T19" fmla="*/ 43 h 124"/>
                <a:gd name="T20" fmla="*/ 51 w 294"/>
                <a:gd name="T21" fmla="*/ 37 h 124"/>
                <a:gd name="T22" fmla="*/ 56 w 294"/>
                <a:gd name="T23" fmla="*/ 42 h 124"/>
                <a:gd name="T24" fmla="*/ 61 w 294"/>
                <a:gd name="T25" fmla="*/ 52 h 124"/>
                <a:gd name="T26" fmla="*/ 66 w 294"/>
                <a:gd name="T27" fmla="*/ 62 h 124"/>
                <a:gd name="T28" fmla="*/ 71 w 294"/>
                <a:gd name="T29" fmla="*/ 68 h 124"/>
                <a:gd name="T30" fmla="*/ 76 w 294"/>
                <a:gd name="T31" fmla="*/ 73 h 124"/>
                <a:gd name="T32" fmla="*/ 81 w 294"/>
                <a:gd name="T33" fmla="*/ 75 h 124"/>
                <a:gd name="T34" fmla="*/ 86 w 294"/>
                <a:gd name="T35" fmla="*/ 77 h 124"/>
                <a:gd name="T36" fmla="*/ 91 w 294"/>
                <a:gd name="T37" fmla="*/ 81 h 124"/>
                <a:gd name="T38" fmla="*/ 96 w 294"/>
                <a:gd name="T39" fmla="*/ 84 h 124"/>
                <a:gd name="T40" fmla="*/ 100 w 294"/>
                <a:gd name="T41" fmla="*/ 87 h 124"/>
                <a:gd name="T42" fmla="*/ 105 w 294"/>
                <a:gd name="T43" fmla="*/ 85 h 124"/>
                <a:gd name="T44" fmla="*/ 110 w 294"/>
                <a:gd name="T45" fmla="*/ 84 h 124"/>
                <a:gd name="T46" fmla="*/ 115 w 294"/>
                <a:gd name="T47" fmla="*/ 86 h 124"/>
                <a:gd name="T48" fmla="*/ 120 w 294"/>
                <a:gd name="T49" fmla="*/ 76 h 124"/>
                <a:gd name="T50" fmla="*/ 125 w 294"/>
                <a:gd name="T51" fmla="*/ 54 h 124"/>
                <a:gd name="T52" fmla="*/ 130 w 294"/>
                <a:gd name="T53" fmla="*/ 59 h 124"/>
                <a:gd name="T54" fmla="*/ 135 w 294"/>
                <a:gd name="T55" fmla="*/ 37 h 124"/>
                <a:gd name="T56" fmla="*/ 140 w 294"/>
                <a:gd name="T57" fmla="*/ 21 h 124"/>
                <a:gd name="T58" fmla="*/ 145 w 294"/>
                <a:gd name="T59" fmla="*/ 33 h 124"/>
                <a:gd name="T60" fmla="*/ 150 w 294"/>
                <a:gd name="T61" fmla="*/ 40 h 124"/>
                <a:gd name="T62" fmla="*/ 154 w 294"/>
                <a:gd name="T63" fmla="*/ 47 h 124"/>
                <a:gd name="T64" fmla="*/ 159 w 294"/>
                <a:gd name="T65" fmla="*/ 54 h 124"/>
                <a:gd name="T66" fmla="*/ 164 w 294"/>
                <a:gd name="T67" fmla="*/ 61 h 124"/>
                <a:gd name="T68" fmla="*/ 169 w 294"/>
                <a:gd name="T69" fmla="*/ 69 h 124"/>
                <a:gd name="T70" fmla="*/ 174 w 294"/>
                <a:gd name="T71" fmla="*/ 77 h 124"/>
                <a:gd name="T72" fmla="*/ 179 w 294"/>
                <a:gd name="T73" fmla="*/ 86 h 124"/>
                <a:gd name="T74" fmla="*/ 184 w 294"/>
                <a:gd name="T75" fmla="*/ 92 h 124"/>
                <a:gd name="T76" fmla="*/ 189 w 294"/>
                <a:gd name="T77" fmla="*/ 100 h 124"/>
                <a:gd name="T78" fmla="*/ 194 w 294"/>
                <a:gd name="T79" fmla="*/ 105 h 124"/>
                <a:gd name="T80" fmla="*/ 199 w 294"/>
                <a:gd name="T81" fmla="*/ 110 h 124"/>
                <a:gd name="T82" fmla="*/ 203 w 294"/>
                <a:gd name="T83" fmla="*/ 113 h 124"/>
                <a:gd name="T84" fmla="*/ 208 w 294"/>
                <a:gd name="T85" fmla="*/ 115 h 124"/>
                <a:gd name="T86" fmla="*/ 213 w 294"/>
                <a:gd name="T87" fmla="*/ 117 h 124"/>
                <a:gd name="T88" fmla="*/ 218 w 294"/>
                <a:gd name="T89" fmla="*/ 118 h 124"/>
                <a:gd name="T90" fmla="*/ 223 w 294"/>
                <a:gd name="T91" fmla="*/ 121 h 124"/>
                <a:gd name="T92" fmla="*/ 228 w 294"/>
                <a:gd name="T93" fmla="*/ 122 h 124"/>
                <a:gd name="T94" fmla="*/ 233 w 294"/>
                <a:gd name="T95" fmla="*/ 124 h 124"/>
                <a:gd name="T96" fmla="*/ 238 w 294"/>
                <a:gd name="T97" fmla="*/ 51 h 124"/>
                <a:gd name="T98" fmla="*/ 243 w 294"/>
                <a:gd name="T99" fmla="*/ 28 h 124"/>
                <a:gd name="T100" fmla="*/ 248 w 294"/>
                <a:gd name="T101" fmla="*/ 34 h 124"/>
                <a:gd name="T102" fmla="*/ 253 w 294"/>
                <a:gd name="T103" fmla="*/ 35 h 124"/>
                <a:gd name="T104" fmla="*/ 257 w 294"/>
                <a:gd name="T105" fmla="*/ 30 h 124"/>
                <a:gd name="T106" fmla="*/ 262 w 294"/>
                <a:gd name="T107" fmla="*/ 14 h 124"/>
                <a:gd name="T108" fmla="*/ 267 w 294"/>
                <a:gd name="T109" fmla="*/ 22 h 124"/>
                <a:gd name="T110" fmla="*/ 272 w 294"/>
                <a:gd name="T111" fmla="*/ 27 h 124"/>
                <a:gd name="T112" fmla="*/ 277 w 294"/>
                <a:gd name="T113" fmla="*/ 30 h 124"/>
                <a:gd name="T114" fmla="*/ 282 w 294"/>
                <a:gd name="T115" fmla="*/ 25 h 124"/>
                <a:gd name="T116" fmla="*/ 287 w 294"/>
                <a:gd name="T117" fmla="*/ 9 h 124"/>
                <a:gd name="T118" fmla="*/ 292 w 294"/>
                <a:gd name="T1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4" h="124">
                  <a:moveTo>
                    <a:pt x="0" y="7"/>
                  </a:moveTo>
                  <a:lnTo>
                    <a:pt x="2" y="11"/>
                  </a:lnTo>
                  <a:lnTo>
                    <a:pt x="5" y="11"/>
                  </a:lnTo>
                  <a:lnTo>
                    <a:pt x="7" y="10"/>
                  </a:lnTo>
                  <a:lnTo>
                    <a:pt x="10" y="10"/>
                  </a:lnTo>
                  <a:lnTo>
                    <a:pt x="12" y="14"/>
                  </a:lnTo>
                  <a:lnTo>
                    <a:pt x="15" y="18"/>
                  </a:lnTo>
                  <a:lnTo>
                    <a:pt x="17" y="22"/>
                  </a:lnTo>
                  <a:lnTo>
                    <a:pt x="20" y="26"/>
                  </a:lnTo>
                  <a:lnTo>
                    <a:pt x="22" y="29"/>
                  </a:lnTo>
                  <a:lnTo>
                    <a:pt x="24" y="32"/>
                  </a:lnTo>
                  <a:lnTo>
                    <a:pt x="27" y="35"/>
                  </a:lnTo>
                  <a:lnTo>
                    <a:pt x="29" y="39"/>
                  </a:lnTo>
                  <a:lnTo>
                    <a:pt x="32" y="42"/>
                  </a:lnTo>
                  <a:lnTo>
                    <a:pt x="34" y="38"/>
                  </a:lnTo>
                  <a:lnTo>
                    <a:pt x="37" y="34"/>
                  </a:lnTo>
                  <a:lnTo>
                    <a:pt x="39" y="31"/>
                  </a:lnTo>
                  <a:lnTo>
                    <a:pt x="42" y="35"/>
                  </a:lnTo>
                  <a:lnTo>
                    <a:pt x="44" y="40"/>
                  </a:lnTo>
                  <a:lnTo>
                    <a:pt x="47" y="43"/>
                  </a:lnTo>
                  <a:lnTo>
                    <a:pt x="49" y="40"/>
                  </a:lnTo>
                  <a:lnTo>
                    <a:pt x="51" y="37"/>
                  </a:lnTo>
                  <a:lnTo>
                    <a:pt x="54" y="37"/>
                  </a:lnTo>
                  <a:lnTo>
                    <a:pt x="56" y="42"/>
                  </a:lnTo>
                  <a:lnTo>
                    <a:pt x="59" y="48"/>
                  </a:lnTo>
                  <a:lnTo>
                    <a:pt x="61" y="52"/>
                  </a:lnTo>
                  <a:lnTo>
                    <a:pt x="64" y="57"/>
                  </a:lnTo>
                  <a:lnTo>
                    <a:pt x="66" y="62"/>
                  </a:lnTo>
                  <a:lnTo>
                    <a:pt x="69" y="65"/>
                  </a:lnTo>
                  <a:lnTo>
                    <a:pt x="71" y="68"/>
                  </a:lnTo>
                  <a:lnTo>
                    <a:pt x="73" y="71"/>
                  </a:lnTo>
                  <a:lnTo>
                    <a:pt x="76" y="73"/>
                  </a:lnTo>
                  <a:lnTo>
                    <a:pt x="78" y="74"/>
                  </a:lnTo>
                  <a:lnTo>
                    <a:pt x="81" y="75"/>
                  </a:lnTo>
                  <a:lnTo>
                    <a:pt x="83" y="76"/>
                  </a:lnTo>
                  <a:lnTo>
                    <a:pt x="86" y="77"/>
                  </a:lnTo>
                  <a:lnTo>
                    <a:pt x="88" y="79"/>
                  </a:lnTo>
                  <a:lnTo>
                    <a:pt x="91" y="81"/>
                  </a:lnTo>
                  <a:lnTo>
                    <a:pt x="93" y="82"/>
                  </a:lnTo>
                  <a:lnTo>
                    <a:pt x="96" y="84"/>
                  </a:lnTo>
                  <a:lnTo>
                    <a:pt x="98" y="86"/>
                  </a:lnTo>
                  <a:lnTo>
                    <a:pt x="100" y="87"/>
                  </a:lnTo>
                  <a:lnTo>
                    <a:pt x="103" y="86"/>
                  </a:lnTo>
                  <a:lnTo>
                    <a:pt x="105" y="85"/>
                  </a:lnTo>
                  <a:lnTo>
                    <a:pt x="108" y="84"/>
                  </a:lnTo>
                  <a:lnTo>
                    <a:pt x="110" y="84"/>
                  </a:lnTo>
                  <a:lnTo>
                    <a:pt x="113" y="85"/>
                  </a:lnTo>
                  <a:lnTo>
                    <a:pt x="115" y="86"/>
                  </a:lnTo>
                  <a:lnTo>
                    <a:pt x="118" y="87"/>
                  </a:lnTo>
                  <a:lnTo>
                    <a:pt x="120" y="76"/>
                  </a:lnTo>
                  <a:lnTo>
                    <a:pt x="123" y="65"/>
                  </a:lnTo>
                  <a:lnTo>
                    <a:pt x="125" y="54"/>
                  </a:lnTo>
                  <a:lnTo>
                    <a:pt x="127" y="57"/>
                  </a:lnTo>
                  <a:lnTo>
                    <a:pt x="130" y="59"/>
                  </a:lnTo>
                  <a:lnTo>
                    <a:pt x="132" y="53"/>
                  </a:lnTo>
                  <a:lnTo>
                    <a:pt x="135" y="37"/>
                  </a:lnTo>
                  <a:lnTo>
                    <a:pt x="137" y="24"/>
                  </a:lnTo>
                  <a:lnTo>
                    <a:pt x="140" y="21"/>
                  </a:lnTo>
                  <a:lnTo>
                    <a:pt x="142" y="28"/>
                  </a:lnTo>
                  <a:lnTo>
                    <a:pt x="145" y="33"/>
                  </a:lnTo>
                  <a:lnTo>
                    <a:pt x="147" y="37"/>
                  </a:lnTo>
                  <a:lnTo>
                    <a:pt x="150" y="40"/>
                  </a:lnTo>
                  <a:lnTo>
                    <a:pt x="152" y="44"/>
                  </a:lnTo>
                  <a:lnTo>
                    <a:pt x="154" y="47"/>
                  </a:lnTo>
                  <a:lnTo>
                    <a:pt x="157" y="51"/>
                  </a:lnTo>
                  <a:lnTo>
                    <a:pt x="159" y="54"/>
                  </a:lnTo>
                  <a:lnTo>
                    <a:pt x="162" y="58"/>
                  </a:lnTo>
                  <a:lnTo>
                    <a:pt x="164" y="61"/>
                  </a:lnTo>
                  <a:lnTo>
                    <a:pt x="167" y="65"/>
                  </a:lnTo>
                  <a:lnTo>
                    <a:pt x="169" y="69"/>
                  </a:lnTo>
                  <a:lnTo>
                    <a:pt x="172" y="73"/>
                  </a:lnTo>
                  <a:lnTo>
                    <a:pt x="174" y="77"/>
                  </a:lnTo>
                  <a:lnTo>
                    <a:pt x="176" y="82"/>
                  </a:lnTo>
                  <a:lnTo>
                    <a:pt x="179" y="86"/>
                  </a:lnTo>
                  <a:lnTo>
                    <a:pt x="181" y="89"/>
                  </a:lnTo>
                  <a:lnTo>
                    <a:pt x="184" y="92"/>
                  </a:lnTo>
                  <a:lnTo>
                    <a:pt x="186" y="96"/>
                  </a:lnTo>
                  <a:lnTo>
                    <a:pt x="189" y="100"/>
                  </a:lnTo>
                  <a:lnTo>
                    <a:pt x="191" y="102"/>
                  </a:lnTo>
                  <a:lnTo>
                    <a:pt x="194" y="105"/>
                  </a:lnTo>
                  <a:lnTo>
                    <a:pt x="196" y="108"/>
                  </a:lnTo>
                  <a:lnTo>
                    <a:pt x="199" y="110"/>
                  </a:lnTo>
                  <a:lnTo>
                    <a:pt x="201" y="112"/>
                  </a:lnTo>
                  <a:lnTo>
                    <a:pt x="203" y="113"/>
                  </a:lnTo>
                  <a:lnTo>
                    <a:pt x="206" y="114"/>
                  </a:lnTo>
                  <a:lnTo>
                    <a:pt x="208" y="115"/>
                  </a:lnTo>
                  <a:lnTo>
                    <a:pt x="211" y="116"/>
                  </a:lnTo>
                  <a:lnTo>
                    <a:pt x="213" y="117"/>
                  </a:lnTo>
                  <a:lnTo>
                    <a:pt x="216" y="117"/>
                  </a:lnTo>
                  <a:lnTo>
                    <a:pt x="218" y="118"/>
                  </a:lnTo>
                  <a:lnTo>
                    <a:pt x="221" y="120"/>
                  </a:lnTo>
                  <a:lnTo>
                    <a:pt x="223" y="121"/>
                  </a:lnTo>
                  <a:lnTo>
                    <a:pt x="226" y="121"/>
                  </a:lnTo>
                  <a:lnTo>
                    <a:pt x="228" y="122"/>
                  </a:lnTo>
                  <a:lnTo>
                    <a:pt x="230" y="123"/>
                  </a:lnTo>
                  <a:lnTo>
                    <a:pt x="233" y="124"/>
                  </a:lnTo>
                  <a:lnTo>
                    <a:pt x="235" y="85"/>
                  </a:lnTo>
                  <a:lnTo>
                    <a:pt x="238" y="51"/>
                  </a:lnTo>
                  <a:lnTo>
                    <a:pt x="240" y="19"/>
                  </a:lnTo>
                  <a:lnTo>
                    <a:pt x="243" y="28"/>
                  </a:lnTo>
                  <a:lnTo>
                    <a:pt x="245" y="33"/>
                  </a:lnTo>
                  <a:lnTo>
                    <a:pt x="248" y="34"/>
                  </a:lnTo>
                  <a:lnTo>
                    <a:pt x="250" y="34"/>
                  </a:lnTo>
                  <a:lnTo>
                    <a:pt x="253" y="35"/>
                  </a:lnTo>
                  <a:lnTo>
                    <a:pt x="255" y="38"/>
                  </a:lnTo>
                  <a:lnTo>
                    <a:pt x="257" y="30"/>
                  </a:lnTo>
                  <a:lnTo>
                    <a:pt x="260" y="22"/>
                  </a:lnTo>
                  <a:lnTo>
                    <a:pt x="262" y="14"/>
                  </a:lnTo>
                  <a:lnTo>
                    <a:pt x="265" y="19"/>
                  </a:lnTo>
                  <a:lnTo>
                    <a:pt x="267" y="22"/>
                  </a:lnTo>
                  <a:lnTo>
                    <a:pt x="270" y="25"/>
                  </a:lnTo>
                  <a:lnTo>
                    <a:pt x="272" y="27"/>
                  </a:lnTo>
                  <a:lnTo>
                    <a:pt x="275" y="29"/>
                  </a:lnTo>
                  <a:lnTo>
                    <a:pt x="277" y="30"/>
                  </a:lnTo>
                  <a:lnTo>
                    <a:pt x="280" y="32"/>
                  </a:lnTo>
                  <a:lnTo>
                    <a:pt x="282" y="25"/>
                  </a:lnTo>
                  <a:lnTo>
                    <a:pt x="284" y="17"/>
                  </a:lnTo>
                  <a:lnTo>
                    <a:pt x="287" y="9"/>
                  </a:lnTo>
                  <a:lnTo>
                    <a:pt x="289" y="10"/>
                  </a:lnTo>
                  <a:lnTo>
                    <a:pt x="292" y="7"/>
                  </a:lnTo>
                  <a:lnTo>
                    <a:pt x="294" y="0"/>
                  </a:lnTo>
                </a:path>
              </a:pathLst>
            </a:custGeom>
            <a:noFill/>
            <a:ln w="9525" cap="flat">
              <a:solidFill>
                <a:srgbClr val="FFA5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35" name="Rectangle 169">
              <a:extLst>
                <a:ext uri="{FF2B5EF4-FFF2-40B4-BE49-F238E27FC236}">
                  <a16:creationId xmlns:a16="http://schemas.microsoft.com/office/drawing/2014/main" id="{17A74EF5-2796-3040-99EA-8C485BFC1EAB}"/>
                </a:ext>
              </a:extLst>
            </p:cNvPr>
            <p:cNvSpPr>
              <a:spLocks noChangeArrowheads="1"/>
            </p:cNvSpPr>
            <p:nvPr/>
          </p:nvSpPr>
          <p:spPr bwMode="auto">
            <a:xfrm>
              <a:off x="7862073" y="29495989"/>
              <a:ext cx="3141663" cy="1844675"/>
            </a:xfrm>
            <a:prstGeom prst="rect">
              <a:avLst/>
            </a:prstGeom>
            <a:noFill/>
            <a:ln w="9525" cap="rnd">
              <a:solidFill>
                <a:srgbClr val="33333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36" name="Rectangle 170">
              <a:extLst>
                <a:ext uri="{FF2B5EF4-FFF2-40B4-BE49-F238E27FC236}">
                  <a16:creationId xmlns:a16="http://schemas.microsoft.com/office/drawing/2014/main" id="{88E2B975-163C-6543-9F1B-244D44DD6782}"/>
                </a:ext>
              </a:extLst>
            </p:cNvPr>
            <p:cNvSpPr>
              <a:spLocks noChangeArrowheads="1"/>
            </p:cNvSpPr>
            <p:nvPr/>
          </p:nvSpPr>
          <p:spPr bwMode="auto">
            <a:xfrm>
              <a:off x="7585848" y="31293039"/>
              <a:ext cx="170532"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0.1</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537" name="Rectangle 171">
              <a:extLst>
                <a:ext uri="{FF2B5EF4-FFF2-40B4-BE49-F238E27FC236}">
                  <a16:creationId xmlns:a16="http://schemas.microsoft.com/office/drawing/2014/main" id="{14A2C3D3-7829-F846-B6F3-0EBA935E8A39}"/>
                </a:ext>
              </a:extLst>
            </p:cNvPr>
            <p:cNvSpPr>
              <a:spLocks noChangeArrowheads="1"/>
            </p:cNvSpPr>
            <p:nvPr/>
          </p:nvSpPr>
          <p:spPr bwMode="auto">
            <a:xfrm>
              <a:off x="7585848" y="30805676"/>
              <a:ext cx="170532"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0.2</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538" name="Rectangle 172">
              <a:extLst>
                <a:ext uri="{FF2B5EF4-FFF2-40B4-BE49-F238E27FC236}">
                  <a16:creationId xmlns:a16="http://schemas.microsoft.com/office/drawing/2014/main" id="{7A041D40-923B-3948-9F5F-C1C3DC25C554}"/>
                </a:ext>
              </a:extLst>
            </p:cNvPr>
            <p:cNvSpPr>
              <a:spLocks noChangeArrowheads="1"/>
            </p:cNvSpPr>
            <p:nvPr/>
          </p:nvSpPr>
          <p:spPr bwMode="auto">
            <a:xfrm>
              <a:off x="7585848" y="30318314"/>
              <a:ext cx="170532"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0.3</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539" name="Rectangle 173">
              <a:extLst>
                <a:ext uri="{FF2B5EF4-FFF2-40B4-BE49-F238E27FC236}">
                  <a16:creationId xmlns:a16="http://schemas.microsoft.com/office/drawing/2014/main" id="{8258F779-B2E3-DC4D-B80D-53E0102C9FF6}"/>
                </a:ext>
              </a:extLst>
            </p:cNvPr>
            <p:cNvSpPr>
              <a:spLocks noChangeArrowheads="1"/>
            </p:cNvSpPr>
            <p:nvPr/>
          </p:nvSpPr>
          <p:spPr bwMode="auto">
            <a:xfrm>
              <a:off x="7585848" y="29830951"/>
              <a:ext cx="170532"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D4D4D"/>
                  </a:solidFill>
                  <a:effectLst/>
                  <a:latin typeface="Garamond" panose="02020404030301010803" pitchFamily="18" charset="0"/>
                </a:rPr>
                <a:t>0.4</a:t>
              </a:r>
              <a:endParaRPr kumimoji="0" lang="en-US" altLang="en-US" sz="1600" b="0" i="0" u="none" strike="noStrike" cap="none" normalizeH="0" baseline="0" dirty="0">
                <a:ln>
                  <a:noFill/>
                </a:ln>
                <a:solidFill>
                  <a:schemeClr val="tx1"/>
                </a:solidFill>
                <a:effectLst/>
                <a:latin typeface="Garamond" panose="02020404030301010803" pitchFamily="18" charset="0"/>
              </a:endParaRPr>
            </a:p>
          </p:txBody>
        </p:sp>
        <p:sp>
          <p:nvSpPr>
            <p:cNvPr id="540" name="Line 174">
              <a:extLst>
                <a:ext uri="{FF2B5EF4-FFF2-40B4-BE49-F238E27FC236}">
                  <a16:creationId xmlns:a16="http://schemas.microsoft.com/office/drawing/2014/main" id="{D02EDF86-2088-9041-8C1F-A56A12049148}"/>
                </a:ext>
              </a:extLst>
            </p:cNvPr>
            <p:cNvSpPr>
              <a:spLocks noChangeShapeType="1"/>
            </p:cNvSpPr>
            <p:nvPr/>
          </p:nvSpPr>
          <p:spPr bwMode="auto">
            <a:xfrm>
              <a:off x="7823973" y="31340664"/>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1" name="Line 175">
              <a:extLst>
                <a:ext uri="{FF2B5EF4-FFF2-40B4-BE49-F238E27FC236}">
                  <a16:creationId xmlns:a16="http://schemas.microsoft.com/office/drawing/2014/main" id="{92D96E8C-8F80-004B-AD4D-96F003CD2368}"/>
                </a:ext>
              </a:extLst>
            </p:cNvPr>
            <p:cNvSpPr>
              <a:spLocks noChangeShapeType="1"/>
            </p:cNvSpPr>
            <p:nvPr/>
          </p:nvSpPr>
          <p:spPr bwMode="auto">
            <a:xfrm>
              <a:off x="7823973" y="30853301"/>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2" name="Line 176">
              <a:extLst>
                <a:ext uri="{FF2B5EF4-FFF2-40B4-BE49-F238E27FC236}">
                  <a16:creationId xmlns:a16="http://schemas.microsoft.com/office/drawing/2014/main" id="{3C4FD6FB-C56D-AA40-B55C-BADECF7B8215}"/>
                </a:ext>
              </a:extLst>
            </p:cNvPr>
            <p:cNvSpPr>
              <a:spLocks noChangeShapeType="1"/>
            </p:cNvSpPr>
            <p:nvPr/>
          </p:nvSpPr>
          <p:spPr bwMode="auto">
            <a:xfrm>
              <a:off x="7823973" y="30365939"/>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3" name="Line 177">
              <a:extLst>
                <a:ext uri="{FF2B5EF4-FFF2-40B4-BE49-F238E27FC236}">
                  <a16:creationId xmlns:a16="http://schemas.microsoft.com/office/drawing/2014/main" id="{FE404787-76C4-D246-A92B-14351BA9EA63}"/>
                </a:ext>
              </a:extLst>
            </p:cNvPr>
            <p:cNvSpPr>
              <a:spLocks noChangeShapeType="1"/>
            </p:cNvSpPr>
            <p:nvPr/>
          </p:nvSpPr>
          <p:spPr bwMode="auto">
            <a:xfrm>
              <a:off x="7823973" y="29878576"/>
              <a:ext cx="38100" cy="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4" name="Line 178">
              <a:extLst>
                <a:ext uri="{FF2B5EF4-FFF2-40B4-BE49-F238E27FC236}">
                  <a16:creationId xmlns:a16="http://schemas.microsoft.com/office/drawing/2014/main" id="{183363C0-52BC-174F-B9D2-1DA55D2E1745}"/>
                </a:ext>
              </a:extLst>
            </p:cNvPr>
            <p:cNvSpPr>
              <a:spLocks noChangeShapeType="1"/>
            </p:cNvSpPr>
            <p:nvPr/>
          </p:nvSpPr>
          <p:spPr bwMode="auto">
            <a:xfrm flipV="1">
              <a:off x="8004948" y="31340664"/>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5" name="Line 179">
              <a:extLst>
                <a:ext uri="{FF2B5EF4-FFF2-40B4-BE49-F238E27FC236}">
                  <a16:creationId xmlns:a16="http://schemas.microsoft.com/office/drawing/2014/main" id="{B0F03E25-BD9C-044B-8E52-DAA9F5606AE0}"/>
                </a:ext>
              </a:extLst>
            </p:cNvPr>
            <p:cNvSpPr>
              <a:spLocks noChangeShapeType="1"/>
            </p:cNvSpPr>
            <p:nvPr/>
          </p:nvSpPr>
          <p:spPr bwMode="auto">
            <a:xfrm flipV="1">
              <a:off x="8730435" y="31340664"/>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6" name="Line 180">
              <a:extLst>
                <a:ext uri="{FF2B5EF4-FFF2-40B4-BE49-F238E27FC236}">
                  <a16:creationId xmlns:a16="http://schemas.microsoft.com/office/drawing/2014/main" id="{92D16ECA-4D71-8A45-8B43-8A983A8DF75A}"/>
                </a:ext>
              </a:extLst>
            </p:cNvPr>
            <p:cNvSpPr>
              <a:spLocks noChangeShapeType="1"/>
            </p:cNvSpPr>
            <p:nvPr/>
          </p:nvSpPr>
          <p:spPr bwMode="auto">
            <a:xfrm flipV="1">
              <a:off x="9455923" y="31340664"/>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7" name="Line 181">
              <a:extLst>
                <a:ext uri="{FF2B5EF4-FFF2-40B4-BE49-F238E27FC236}">
                  <a16:creationId xmlns:a16="http://schemas.microsoft.com/office/drawing/2014/main" id="{DE819B66-EAEF-E64F-8253-4E49C82CDA18}"/>
                </a:ext>
              </a:extLst>
            </p:cNvPr>
            <p:cNvSpPr>
              <a:spLocks noChangeShapeType="1"/>
            </p:cNvSpPr>
            <p:nvPr/>
          </p:nvSpPr>
          <p:spPr bwMode="auto">
            <a:xfrm flipV="1">
              <a:off x="10163948" y="31340664"/>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8" name="Line 182">
              <a:extLst>
                <a:ext uri="{FF2B5EF4-FFF2-40B4-BE49-F238E27FC236}">
                  <a16:creationId xmlns:a16="http://schemas.microsoft.com/office/drawing/2014/main" id="{D5781651-0A9D-1D4C-8B67-2748A160DE24}"/>
                </a:ext>
              </a:extLst>
            </p:cNvPr>
            <p:cNvSpPr>
              <a:spLocks noChangeShapeType="1"/>
            </p:cNvSpPr>
            <p:nvPr/>
          </p:nvSpPr>
          <p:spPr bwMode="auto">
            <a:xfrm flipV="1">
              <a:off x="10889435" y="31340664"/>
              <a:ext cx="0" cy="38100"/>
            </a:xfrm>
            <a:prstGeom prst="line">
              <a:avLst/>
            </a:prstGeom>
            <a:noFill/>
            <a:ln w="9525" cap="flat">
              <a:solidFill>
                <a:srgbClr val="333333"/>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latin typeface="Garamond" panose="02020404030301010803" pitchFamily="18" charset="0"/>
              </a:endParaRPr>
            </a:p>
          </p:txBody>
        </p:sp>
        <p:sp>
          <p:nvSpPr>
            <p:cNvPr id="549" name="Rectangle 183">
              <a:extLst>
                <a:ext uri="{FF2B5EF4-FFF2-40B4-BE49-F238E27FC236}">
                  <a16:creationId xmlns:a16="http://schemas.microsoft.com/office/drawing/2014/main" id="{87AC67D3-2D9F-8243-9C5C-2600933FCABD}"/>
                </a:ext>
              </a:extLst>
            </p:cNvPr>
            <p:cNvSpPr>
              <a:spLocks noChangeArrowheads="1"/>
            </p:cNvSpPr>
            <p:nvPr/>
          </p:nvSpPr>
          <p:spPr bwMode="auto">
            <a:xfrm>
              <a:off x="7909698" y="31408926"/>
              <a:ext cx="151866"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Jul</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550" name="Rectangle 184">
              <a:extLst>
                <a:ext uri="{FF2B5EF4-FFF2-40B4-BE49-F238E27FC236}">
                  <a16:creationId xmlns:a16="http://schemas.microsoft.com/office/drawing/2014/main" id="{48A2A6D5-21B7-264A-89ED-BEF08E3CD69F}"/>
                </a:ext>
              </a:extLst>
            </p:cNvPr>
            <p:cNvSpPr>
              <a:spLocks noChangeArrowheads="1"/>
            </p:cNvSpPr>
            <p:nvPr/>
          </p:nvSpPr>
          <p:spPr bwMode="auto">
            <a:xfrm>
              <a:off x="8606610" y="31408926"/>
              <a:ext cx="235703"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Aug</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551" name="Rectangle 185">
              <a:extLst>
                <a:ext uri="{FF2B5EF4-FFF2-40B4-BE49-F238E27FC236}">
                  <a16:creationId xmlns:a16="http://schemas.microsoft.com/office/drawing/2014/main" id="{35BCBFC8-26AD-8243-8515-496F2F8267A8}"/>
                </a:ext>
              </a:extLst>
            </p:cNvPr>
            <p:cNvSpPr>
              <a:spLocks noChangeArrowheads="1"/>
            </p:cNvSpPr>
            <p:nvPr/>
          </p:nvSpPr>
          <p:spPr bwMode="auto">
            <a:xfrm>
              <a:off x="9332098" y="31408926"/>
              <a:ext cx="208049"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Sep</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552" name="Rectangle 186">
              <a:extLst>
                <a:ext uri="{FF2B5EF4-FFF2-40B4-BE49-F238E27FC236}">
                  <a16:creationId xmlns:a16="http://schemas.microsoft.com/office/drawing/2014/main" id="{3765E8E8-FFAF-004A-8C6B-1DB71932DC73}"/>
                </a:ext>
              </a:extLst>
            </p:cNvPr>
            <p:cNvSpPr>
              <a:spLocks noChangeArrowheads="1"/>
            </p:cNvSpPr>
            <p:nvPr/>
          </p:nvSpPr>
          <p:spPr bwMode="auto">
            <a:xfrm>
              <a:off x="10049648" y="31408926"/>
              <a:ext cx="218927"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4D4D4D"/>
                  </a:solidFill>
                  <a:effectLst/>
                  <a:latin typeface="Garamond" panose="02020404030301010803" pitchFamily="18" charset="0"/>
                </a:rPr>
                <a:t>Oct</a:t>
              </a:r>
              <a:endParaRPr kumimoji="0" lang="en-US" altLang="en-US" sz="1600" b="0" i="0" u="none" strike="noStrike" cap="none" normalizeH="0" baseline="0">
                <a:ln>
                  <a:noFill/>
                </a:ln>
                <a:solidFill>
                  <a:schemeClr val="tx1"/>
                </a:solidFill>
                <a:effectLst/>
                <a:latin typeface="Garamond" panose="02020404030301010803" pitchFamily="18" charset="0"/>
              </a:endParaRPr>
            </a:p>
          </p:txBody>
        </p:sp>
        <p:sp>
          <p:nvSpPr>
            <p:cNvPr id="553" name="Rectangle 187">
              <a:extLst>
                <a:ext uri="{FF2B5EF4-FFF2-40B4-BE49-F238E27FC236}">
                  <a16:creationId xmlns:a16="http://schemas.microsoft.com/office/drawing/2014/main" id="{B32B99FC-AEF4-7C4C-9B6A-9C2AFD645551}"/>
                </a:ext>
              </a:extLst>
            </p:cNvPr>
            <p:cNvSpPr>
              <a:spLocks noChangeArrowheads="1"/>
            </p:cNvSpPr>
            <p:nvPr/>
          </p:nvSpPr>
          <p:spPr bwMode="auto">
            <a:xfrm>
              <a:off x="10765610" y="31408926"/>
              <a:ext cx="256167" cy="293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4D4D4D"/>
                  </a:solidFill>
                  <a:effectLst/>
                  <a:latin typeface="Garamond" panose="02020404030301010803" pitchFamily="18" charset="0"/>
                </a:rPr>
                <a:t>Nov</a:t>
              </a:r>
              <a:endParaRPr kumimoji="0" lang="en-US" altLang="en-US" sz="1600" b="0" i="0" u="none" strike="noStrike" cap="none" normalizeH="0" baseline="0" dirty="0">
                <a:ln>
                  <a:noFill/>
                </a:ln>
                <a:solidFill>
                  <a:schemeClr val="tx1"/>
                </a:solidFill>
                <a:effectLst/>
                <a:latin typeface="Garamond" panose="02020404030301010803" pitchFamily="18" charset="0"/>
              </a:endParaRPr>
            </a:p>
          </p:txBody>
        </p:sp>
      </p:grpSp>
      <p:cxnSp>
        <p:nvCxnSpPr>
          <p:cNvPr id="37" name="Straight Connector 36">
            <a:extLst>
              <a:ext uri="{FF2B5EF4-FFF2-40B4-BE49-F238E27FC236}">
                <a16:creationId xmlns:a16="http://schemas.microsoft.com/office/drawing/2014/main" id="{2A669274-A16A-A94A-9080-1965E4C4ABCB}"/>
              </a:ext>
            </a:extLst>
          </p:cNvPr>
          <p:cNvCxnSpPr>
            <a:cxnSpLocks/>
          </p:cNvCxnSpPr>
          <p:nvPr/>
        </p:nvCxnSpPr>
        <p:spPr>
          <a:xfrm flipV="1">
            <a:off x="3037169" y="27834429"/>
            <a:ext cx="3227076" cy="918715"/>
          </a:xfrm>
          <a:prstGeom prst="line">
            <a:avLst/>
          </a:prstGeom>
          <a:ln w="38100">
            <a:solidFill>
              <a:srgbClr val="379CC4"/>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AE4CD01D-C28F-A746-829A-1D3DCAB32B2C}"/>
              </a:ext>
            </a:extLst>
          </p:cNvPr>
          <p:cNvCxnSpPr>
            <a:cxnSpLocks/>
          </p:cNvCxnSpPr>
          <p:nvPr/>
        </p:nvCxnSpPr>
        <p:spPr>
          <a:xfrm>
            <a:off x="2499228" y="28874311"/>
            <a:ext cx="3765017" cy="665976"/>
          </a:xfrm>
          <a:prstGeom prst="line">
            <a:avLst/>
          </a:prstGeom>
          <a:ln w="38100">
            <a:solidFill>
              <a:srgbClr val="379CC4"/>
            </a:solidFill>
          </a:ln>
        </p:spPr>
        <p:style>
          <a:lnRef idx="1">
            <a:schemeClr val="accent1"/>
          </a:lnRef>
          <a:fillRef idx="0">
            <a:schemeClr val="accent1"/>
          </a:fillRef>
          <a:effectRef idx="0">
            <a:schemeClr val="accent1"/>
          </a:effectRef>
          <a:fontRef idx="minor">
            <a:schemeClr val="tx1"/>
          </a:fontRef>
        </p:style>
      </p:cxnSp>
      <p:sp>
        <p:nvSpPr>
          <p:cNvPr id="558" name="TextBox 557">
            <a:extLst>
              <a:ext uri="{FF2B5EF4-FFF2-40B4-BE49-F238E27FC236}">
                <a16:creationId xmlns:a16="http://schemas.microsoft.com/office/drawing/2014/main" id="{3C90222A-344F-A94F-98E2-3859B6D80C27}"/>
              </a:ext>
            </a:extLst>
          </p:cNvPr>
          <p:cNvSpPr txBox="1"/>
          <p:nvPr/>
        </p:nvSpPr>
        <p:spPr>
          <a:xfrm>
            <a:off x="1234367" y="30840445"/>
            <a:ext cx="10669616" cy="338554"/>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Figure 3. </a:t>
            </a:r>
            <a:r>
              <a:rPr lang="en-US" sz="1600" dirty="0">
                <a:solidFill>
                  <a:schemeClr val="tx1">
                    <a:lumMod val="75000"/>
                    <a:lumOff val="25000"/>
                  </a:schemeClr>
                </a:solidFill>
                <a:latin typeface="Garamond" panose="02020404030301010803" pitchFamily="18" charset="0"/>
              </a:rPr>
              <a:t>2019 Kentucky </a:t>
            </a:r>
            <a:r>
              <a:rPr lang="en-US" sz="1600" dirty="0" err="1">
                <a:solidFill>
                  <a:schemeClr val="tx1">
                    <a:lumMod val="75000"/>
                    <a:lumOff val="25000"/>
                  </a:schemeClr>
                </a:solidFill>
                <a:latin typeface="Garamond" panose="02020404030301010803" pitchFamily="18" charset="0"/>
              </a:rPr>
              <a:t>Mesonet</a:t>
            </a:r>
            <a:r>
              <a:rPr lang="en-US" sz="1600" dirty="0">
                <a:solidFill>
                  <a:schemeClr val="tx1">
                    <a:lumMod val="75000"/>
                    <a:lumOff val="25000"/>
                  </a:schemeClr>
                </a:solidFill>
                <a:latin typeface="Garamond" panose="02020404030301010803" pitchFamily="18" charset="0"/>
              </a:rPr>
              <a:t> and SMAP soil moisture at a.) Breckinridge County (HARD) and b.) McLean County (PVRT).</a:t>
            </a:r>
          </a:p>
        </p:txBody>
      </p:sp>
      <p:sp>
        <p:nvSpPr>
          <p:cNvPr id="559" name="Rectangle 139">
            <a:extLst>
              <a:ext uri="{FF2B5EF4-FFF2-40B4-BE49-F238E27FC236}">
                <a16:creationId xmlns:a16="http://schemas.microsoft.com/office/drawing/2014/main" id="{28136F5B-4439-F641-B9E9-C01247ED269E}"/>
              </a:ext>
            </a:extLst>
          </p:cNvPr>
          <p:cNvSpPr>
            <a:spLocks noChangeArrowheads="1"/>
          </p:cNvSpPr>
          <p:nvPr/>
        </p:nvSpPr>
        <p:spPr bwMode="auto">
          <a:xfrm>
            <a:off x="7164798" y="29879098"/>
            <a:ext cx="17626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000000"/>
                </a:solidFill>
                <a:latin typeface="Garamond" panose="02020404030301010803" pitchFamily="18" charset="0"/>
              </a:rPr>
              <a:t>b</a:t>
            </a:r>
            <a:r>
              <a:rPr kumimoji="0" lang="en-US" altLang="en-US" sz="2000" b="0" i="0" u="none" strike="noStrike" cap="none" normalizeH="0" baseline="0" dirty="0">
                <a:ln>
                  <a:noFill/>
                </a:ln>
                <a:solidFill>
                  <a:srgbClr val="000000"/>
                </a:solidFill>
                <a:effectLst/>
                <a:latin typeface="Garamond" panose="02020404030301010803" pitchFamily="18" charset="0"/>
              </a:rPr>
              <a:t>.</a:t>
            </a:r>
            <a:endParaRPr kumimoji="0" lang="en-US" altLang="en-US" sz="2000" b="0" i="0" u="none" strike="noStrike" cap="none" normalizeH="0" baseline="0" dirty="0">
              <a:ln>
                <a:noFill/>
              </a:ln>
              <a:solidFill>
                <a:schemeClr val="tx1"/>
              </a:solidFill>
              <a:effectLst/>
              <a:latin typeface="Garamond" panose="02020404030301010803" pitchFamily="18" charset="0"/>
            </a:endParaRPr>
          </a:p>
        </p:txBody>
      </p:sp>
      <p:sp>
        <p:nvSpPr>
          <p:cNvPr id="574" name="TextBox 573">
            <a:extLst>
              <a:ext uri="{FF2B5EF4-FFF2-40B4-BE49-F238E27FC236}">
                <a16:creationId xmlns:a16="http://schemas.microsoft.com/office/drawing/2014/main" id="{5D36374F-9109-F847-8F7B-D02F4ECDA5BC}"/>
              </a:ext>
            </a:extLst>
          </p:cNvPr>
          <p:cNvSpPr txBox="1"/>
          <p:nvPr/>
        </p:nvSpPr>
        <p:spPr>
          <a:xfrm>
            <a:off x="14255429" y="29307464"/>
            <a:ext cx="4542503" cy="769441"/>
          </a:xfrm>
          <a:prstGeom prst="rect">
            <a:avLst/>
          </a:prstGeom>
          <a:noFill/>
        </p:spPr>
        <p:txBody>
          <a:bodyPr wrap="none" rtlCol="0">
            <a:spAutoFit/>
          </a:bodyPr>
          <a:lstStyle/>
          <a:p>
            <a:r>
              <a:rPr lang="en-US" sz="4400" b="1" dirty="0">
                <a:solidFill>
                  <a:srgbClr val="42ACCE"/>
                </a:solidFill>
                <a:latin typeface="Century Gothic" panose="020B0502020202020204" pitchFamily="34" charset="0"/>
              </a:rPr>
              <a:t>Team Members</a:t>
            </a:r>
          </a:p>
        </p:txBody>
      </p:sp>
      <p:pic>
        <p:nvPicPr>
          <p:cNvPr id="576" name="Picture 575">
            <a:extLst>
              <a:ext uri="{FF2B5EF4-FFF2-40B4-BE49-F238E27FC236}">
                <a16:creationId xmlns:a16="http://schemas.microsoft.com/office/drawing/2014/main" id="{DAFBCE9B-274F-2142-ADD0-07B1690CC1C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475170" y="30212242"/>
            <a:ext cx="2104579" cy="2103120"/>
          </a:xfrm>
          <a:prstGeom prst="rect">
            <a:avLst/>
          </a:prstGeom>
        </p:spPr>
      </p:pic>
      <p:sp>
        <p:nvSpPr>
          <p:cNvPr id="577" name="Text Placeholder 16">
            <a:extLst>
              <a:ext uri="{FF2B5EF4-FFF2-40B4-BE49-F238E27FC236}">
                <a16:creationId xmlns:a16="http://schemas.microsoft.com/office/drawing/2014/main" id="{A3EF430D-A7D8-A24B-96E5-1D8DAF1EE366}"/>
              </a:ext>
            </a:extLst>
          </p:cNvPr>
          <p:cNvSpPr txBox="1">
            <a:spLocks/>
          </p:cNvSpPr>
          <p:nvPr/>
        </p:nvSpPr>
        <p:spPr>
          <a:xfrm>
            <a:off x="14110139" y="32377270"/>
            <a:ext cx="2834640" cy="1338828"/>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Adelaide </a:t>
            </a:r>
            <a:endParaRPr lang="en-US" b="1" dirty="0" smtClean="0">
              <a:solidFill>
                <a:schemeClr val="tx1">
                  <a:lumMod val="75000"/>
                  <a:lumOff val="25000"/>
                </a:schemeClr>
              </a:solidFill>
              <a:latin typeface="Garamond" panose="02020404030301010803" pitchFamily="18" charset="0"/>
            </a:endParaRPr>
          </a:p>
          <a:p>
            <a:pPr algn="ctr">
              <a:lnSpc>
                <a:spcPct val="100000"/>
              </a:lnSpc>
              <a:spcBef>
                <a:spcPts val="0"/>
              </a:spcBef>
            </a:pPr>
            <a:r>
              <a:rPr lang="en-US" b="1" dirty="0" smtClean="0">
                <a:solidFill>
                  <a:schemeClr val="tx1">
                    <a:lumMod val="75000"/>
                    <a:lumOff val="25000"/>
                  </a:schemeClr>
                </a:solidFill>
                <a:latin typeface="Garamond" panose="02020404030301010803" pitchFamily="18" charset="0"/>
              </a:rPr>
              <a:t>Schmidt</a:t>
            </a:r>
          </a:p>
          <a:p>
            <a:pPr algn="ctr">
              <a:lnSpc>
                <a:spcPct val="100000"/>
              </a:lnSpc>
              <a:spcBef>
                <a:spcPts val="0"/>
              </a:spcBef>
            </a:pPr>
            <a:r>
              <a:rPr lang="en-US" dirty="0" smtClean="0">
                <a:solidFill>
                  <a:schemeClr val="tx1">
                    <a:lumMod val="75000"/>
                    <a:lumOff val="25000"/>
                  </a:schemeClr>
                </a:solidFill>
                <a:latin typeface="Garamond" panose="02020404030301010803" pitchFamily="18" charset="0"/>
              </a:rPr>
              <a:t>Project </a:t>
            </a:r>
            <a:r>
              <a:rPr lang="en-US" dirty="0">
                <a:solidFill>
                  <a:schemeClr val="tx1">
                    <a:lumMod val="75000"/>
                    <a:lumOff val="25000"/>
                  </a:schemeClr>
                </a:solidFill>
                <a:latin typeface="Garamond" panose="02020404030301010803" pitchFamily="18" charset="0"/>
              </a:rPr>
              <a:t>Lead</a:t>
            </a:r>
          </a:p>
        </p:txBody>
      </p:sp>
      <p:pic>
        <p:nvPicPr>
          <p:cNvPr id="578" name="Picture 577">
            <a:extLst>
              <a:ext uri="{FF2B5EF4-FFF2-40B4-BE49-F238E27FC236}">
                <a16:creationId xmlns:a16="http://schemas.microsoft.com/office/drawing/2014/main" id="{F2114AAF-25F6-8748-876D-A1D1F91962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637059" y="30212242"/>
            <a:ext cx="2104579" cy="2103120"/>
          </a:xfrm>
          <a:prstGeom prst="rect">
            <a:avLst/>
          </a:prstGeom>
        </p:spPr>
      </p:pic>
      <p:pic>
        <p:nvPicPr>
          <p:cNvPr id="579" name="Picture 578">
            <a:extLst>
              <a:ext uri="{FF2B5EF4-FFF2-40B4-BE49-F238E27FC236}">
                <a16:creationId xmlns:a16="http://schemas.microsoft.com/office/drawing/2014/main" id="{3ACDBC12-8A6A-7E46-94EC-CAF9EDFEF8F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135194" y="30212242"/>
            <a:ext cx="2104579" cy="2103120"/>
          </a:xfrm>
          <a:prstGeom prst="rect">
            <a:avLst/>
          </a:prstGeom>
        </p:spPr>
      </p:pic>
      <p:pic>
        <p:nvPicPr>
          <p:cNvPr id="580" name="Picture 579">
            <a:extLst>
              <a:ext uri="{FF2B5EF4-FFF2-40B4-BE49-F238E27FC236}">
                <a16:creationId xmlns:a16="http://schemas.microsoft.com/office/drawing/2014/main" id="{24A7A550-F2C7-1041-A891-D3FAD62A27F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7069610" y="30212242"/>
            <a:ext cx="2104579" cy="2103120"/>
          </a:xfrm>
          <a:prstGeom prst="rect">
            <a:avLst/>
          </a:prstGeom>
        </p:spPr>
      </p:pic>
      <p:pic>
        <p:nvPicPr>
          <p:cNvPr id="581" name="Picture 580">
            <a:extLst>
              <a:ext uri="{FF2B5EF4-FFF2-40B4-BE49-F238E27FC236}">
                <a16:creationId xmlns:a16="http://schemas.microsoft.com/office/drawing/2014/main" id="{6F1CA632-86BE-8548-9A21-3E1B3B3ABE91}"/>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12350" t="6493" r="14752" b="12223"/>
          <a:stretch/>
        </p:blipFill>
        <p:spPr>
          <a:xfrm>
            <a:off x="22368852" y="30440842"/>
            <a:ext cx="1637262" cy="1645920"/>
          </a:xfrm>
          <a:prstGeom prst="ellipse">
            <a:avLst/>
          </a:prstGeom>
        </p:spPr>
      </p:pic>
      <p:pic>
        <p:nvPicPr>
          <p:cNvPr id="582" name="Picture 581">
            <a:extLst>
              <a:ext uri="{FF2B5EF4-FFF2-40B4-BE49-F238E27FC236}">
                <a16:creationId xmlns:a16="http://schemas.microsoft.com/office/drawing/2014/main" id="{DE3301C4-BB6E-F348-B2CE-C1C65B5C1AC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7110" t="16858" r="9967" b="4915"/>
          <a:stretch/>
        </p:blipFill>
        <p:spPr>
          <a:xfrm>
            <a:off x="14698584" y="30440842"/>
            <a:ext cx="1657751" cy="1645920"/>
          </a:xfrm>
          <a:prstGeom prst="ellipse">
            <a:avLst/>
          </a:prstGeom>
        </p:spPr>
      </p:pic>
      <p:pic>
        <p:nvPicPr>
          <p:cNvPr id="583" name="Picture 582">
            <a:extLst>
              <a:ext uri="{FF2B5EF4-FFF2-40B4-BE49-F238E27FC236}">
                <a16:creationId xmlns:a16="http://schemas.microsoft.com/office/drawing/2014/main" id="{A849787A-6931-594B-A01F-3EEB6AF8DA9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1347" r="6725"/>
          <a:stretch/>
        </p:blipFill>
        <p:spPr>
          <a:xfrm>
            <a:off x="17303452" y="30440842"/>
            <a:ext cx="1636895" cy="1645920"/>
          </a:xfrm>
          <a:prstGeom prst="ellipse">
            <a:avLst/>
          </a:prstGeom>
        </p:spPr>
      </p:pic>
      <p:pic>
        <p:nvPicPr>
          <p:cNvPr id="584" name="Picture 583">
            <a:extLst>
              <a:ext uri="{FF2B5EF4-FFF2-40B4-BE49-F238E27FC236}">
                <a16:creationId xmlns:a16="http://schemas.microsoft.com/office/drawing/2014/main" id="{CAD3CC58-7478-6144-BA2D-B5220A26B33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t="16589" r="9723"/>
          <a:stretch/>
        </p:blipFill>
        <p:spPr>
          <a:xfrm>
            <a:off x="19867093" y="30440842"/>
            <a:ext cx="1644510" cy="1645920"/>
          </a:xfrm>
          <a:prstGeom prst="ellipse">
            <a:avLst/>
          </a:prstGeom>
        </p:spPr>
      </p:pic>
      <p:sp>
        <p:nvSpPr>
          <p:cNvPr id="585" name="Text Placeholder 16">
            <a:extLst>
              <a:ext uri="{FF2B5EF4-FFF2-40B4-BE49-F238E27FC236}">
                <a16:creationId xmlns:a16="http://schemas.microsoft.com/office/drawing/2014/main" id="{C6EA62FE-262D-144B-835A-65AC810D961F}"/>
              </a:ext>
            </a:extLst>
          </p:cNvPr>
          <p:cNvSpPr txBox="1">
            <a:spLocks/>
          </p:cNvSpPr>
          <p:nvPr/>
        </p:nvSpPr>
        <p:spPr>
          <a:xfrm>
            <a:off x="16704579" y="32332931"/>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Kayleigh</a:t>
            </a:r>
          </a:p>
          <a:p>
            <a:pPr algn="ctr">
              <a:lnSpc>
                <a:spcPct val="100000"/>
              </a:lnSpc>
              <a:spcBef>
                <a:spcPts val="0"/>
              </a:spcBef>
            </a:pPr>
            <a:r>
              <a:rPr lang="en-US" b="1" dirty="0" err="1">
                <a:solidFill>
                  <a:schemeClr val="tx1">
                    <a:lumMod val="75000"/>
                    <a:lumOff val="25000"/>
                  </a:schemeClr>
                </a:solidFill>
                <a:latin typeface="Garamond" panose="02020404030301010803" pitchFamily="18" charset="0"/>
              </a:rPr>
              <a:t>DeBruyne</a:t>
            </a:r>
            <a:endParaRPr lang="en-US" b="1" dirty="0">
              <a:solidFill>
                <a:schemeClr val="tx1">
                  <a:lumMod val="75000"/>
                  <a:lumOff val="25000"/>
                </a:schemeClr>
              </a:solidFill>
              <a:latin typeface="Garamond" panose="02020404030301010803" pitchFamily="18" charset="0"/>
            </a:endParaRPr>
          </a:p>
        </p:txBody>
      </p:sp>
      <p:sp>
        <p:nvSpPr>
          <p:cNvPr id="586" name="Text Placeholder 16">
            <a:extLst>
              <a:ext uri="{FF2B5EF4-FFF2-40B4-BE49-F238E27FC236}">
                <a16:creationId xmlns:a16="http://schemas.microsoft.com/office/drawing/2014/main" id="{A90A39AB-0E51-BF4C-8F6D-491B3B76A19A}"/>
              </a:ext>
            </a:extLst>
          </p:cNvPr>
          <p:cNvSpPr txBox="1">
            <a:spLocks/>
          </p:cNvSpPr>
          <p:nvPr/>
        </p:nvSpPr>
        <p:spPr>
          <a:xfrm>
            <a:off x="19272028" y="32313852"/>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Jessica </a:t>
            </a:r>
          </a:p>
          <a:p>
            <a:pPr algn="ctr">
              <a:lnSpc>
                <a:spcPct val="100000"/>
              </a:lnSpc>
              <a:spcBef>
                <a:spcPts val="0"/>
              </a:spcBef>
            </a:pPr>
            <a:r>
              <a:rPr lang="en-US" b="1" dirty="0" err="1">
                <a:solidFill>
                  <a:schemeClr val="tx1">
                    <a:lumMod val="75000"/>
                    <a:lumOff val="25000"/>
                  </a:schemeClr>
                </a:solidFill>
                <a:latin typeface="Garamond" panose="02020404030301010803" pitchFamily="18" charset="0"/>
              </a:rPr>
              <a:t>Ganim</a:t>
            </a:r>
            <a:endParaRPr lang="en-US" b="1" dirty="0">
              <a:solidFill>
                <a:schemeClr val="tx1">
                  <a:lumMod val="75000"/>
                  <a:lumOff val="25000"/>
                </a:schemeClr>
              </a:solidFill>
              <a:latin typeface="Garamond" panose="02020404030301010803" pitchFamily="18" charset="0"/>
            </a:endParaRPr>
          </a:p>
        </p:txBody>
      </p:sp>
      <p:sp>
        <p:nvSpPr>
          <p:cNvPr id="587" name="Text Placeholder 16">
            <a:extLst>
              <a:ext uri="{FF2B5EF4-FFF2-40B4-BE49-F238E27FC236}">
                <a16:creationId xmlns:a16="http://schemas.microsoft.com/office/drawing/2014/main" id="{9A869F1F-5E8A-0F49-AE6D-1E3002E6230A}"/>
              </a:ext>
            </a:extLst>
          </p:cNvPr>
          <p:cNvSpPr txBox="1">
            <a:spLocks/>
          </p:cNvSpPr>
          <p:nvPr/>
        </p:nvSpPr>
        <p:spPr>
          <a:xfrm>
            <a:off x="21770163" y="32363413"/>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Isabelle</a:t>
            </a:r>
          </a:p>
          <a:p>
            <a:pPr algn="ctr">
              <a:lnSpc>
                <a:spcPct val="100000"/>
              </a:lnSpc>
              <a:spcBef>
                <a:spcPts val="0"/>
              </a:spcBef>
            </a:pPr>
            <a:r>
              <a:rPr lang="en-US" b="1" dirty="0" err="1">
                <a:solidFill>
                  <a:schemeClr val="tx1">
                    <a:lumMod val="75000"/>
                    <a:lumOff val="25000"/>
                  </a:schemeClr>
                </a:solidFill>
                <a:latin typeface="Garamond" panose="02020404030301010803" pitchFamily="18" charset="0"/>
              </a:rPr>
              <a:t>Runde</a:t>
            </a:r>
            <a:endParaRPr lang="en-US" b="1" dirty="0">
              <a:solidFill>
                <a:schemeClr val="tx1">
                  <a:lumMod val="75000"/>
                  <a:lumOff val="25000"/>
                </a:schemeClr>
              </a:solidFill>
              <a:latin typeface="Garamond" panose="02020404030301010803" pitchFamily="18" charset="0"/>
            </a:endParaRPr>
          </a:p>
        </p:txBody>
      </p:sp>
      <p:grpSp>
        <p:nvGrpSpPr>
          <p:cNvPr id="3" name="Group 2">
            <a:extLst>
              <a:ext uri="{FF2B5EF4-FFF2-40B4-BE49-F238E27FC236}">
                <a16:creationId xmlns:a16="http://schemas.microsoft.com/office/drawing/2014/main" id="{CE3A2F62-8343-7A4A-881E-47614F0F4E6D}"/>
              </a:ext>
            </a:extLst>
          </p:cNvPr>
          <p:cNvGrpSpPr/>
          <p:nvPr/>
        </p:nvGrpSpPr>
        <p:grpSpPr>
          <a:xfrm>
            <a:off x="5513593" y="19442322"/>
            <a:ext cx="3130764" cy="2232338"/>
            <a:chOff x="5682594" y="19278675"/>
            <a:chExt cx="3130764" cy="2232338"/>
          </a:xfrm>
        </p:grpSpPr>
        <p:sp>
          <p:nvSpPr>
            <p:cNvPr id="296" name="Rectangle 295">
              <a:extLst>
                <a:ext uri="{FF2B5EF4-FFF2-40B4-BE49-F238E27FC236}">
                  <a16:creationId xmlns:a16="http://schemas.microsoft.com/office/drawing/2014/main" id="{8AFFE37A-3857-434E-8D7B-85FDB91280CD}"/>
                </a:ext>
              </a:extLst>
            </p:cNvPr>
            <p:cNvSpPr/>
            <p:nvPr/>
          </p:nvSpPr>
          <p:spPr>
            <a:xfrm>
              <a:off x="5682594" y="19278675"/>
              <a:ext cx="3130764" cy="2232338"/>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grpSp>
          <p:nvGrpSpPr>
            <p:cNvPr id="2" name="Group 1">
              <a:extLst>
                <a:ext uri="{FF2B5EF4-FFF2-40B4-BE49-F238E27FC236}">
                  <a16:creationId xmlns:a16="http://schemas.microsoft.com/office/drawing/2014/main" id="{4EC50853-CE39-994F-8EC0-FD17C2029D49}"/>
                </a:ext>
              </a:extLst>
            </p:cNvPr>
            <p:cNvGrpSpPr/>
            <p:nvPr/>
          </p:nvGrpSpPr>
          <p:grpSpPr>
            <a:xfrm>
              <a:off x="5899835" y="19381341"/>
              <a:ext cx="2913523" cy="2065099"/>
              <a:chOff x="889320" y="1670728"/>
              <a:chExt cx="2913523" cy="2065099"/>
            </a:xfrm>
          </p:grpSpPr>
          <p:sp>
            <p:nvSpPr>
              <p:cNvPr id="279" name="Rectangle 278">
                <a:extLst>
                  <a:ext uri="{FF2B5EF4-FFF2-40B4-BE49-F238E27FC236}">
                    <a16:creationId xmlns:a16="http://schemas.microsoft.com/office/drawing/2014/main" id="{65E902AC-A298-5242-A71A-FC8D715FE5C7}"/>
                  </a:ext>
                </a:extLst>
              </p:cNvPr>
              <p:cNvSpPr/>
              <p:nvPr/>
            </p:nvSpPr>
            <p:spPr>
              <a:xfrm>
                <a:off x="900061" y="2004208"/>
                <a:ext cx="327660" cy="198120"/>
              </a:xfrm>
              <a:prstGeom prst="rect">
                <a:avLst/>
              </a:prstGeom>
              <a:solidFill>
                <a:srgbClr val="FFFF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80" name="TextBox 279">
                <a:extLst>
                  <a:ext uri="{FF2B5EF4-FFF2-40B4-BE49-F238E27FC236}">
                    <a16:creationId xmlns:a16="http://schemas.microsoft.com/office/drawing/2014/main" id="{6CA5AD93-1A73-D945-9BE1-41B3068ABBA2}"/>
                  </a:ext>
                </a:extLst>
              </p:cNvPr>
              <p:cNvSpPr txBox="1"/>
              <p:nvPr/>
            </p:nvSpPr>
            <p:spPr>
              <a:xfrm>
                <a:off x="1251481" y="1949378"/>
                <a:ext cx="2337870"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D0 (Abnormally Dry) </a:t>
                </a:r>
              </a:p>
            </p:txBody>
          </p:sp>
          <p:sp>
            <p:nvSpPr>
              <p:cNvPr id="281" name="Rectangle 280">
                <a:extLst>
                  <a:ext uri="{FF2B5EF4-FFF2-40B4-BE49-F238E27FC236}">
                    <a16:creationId xmlns:a16="http://schemas.microsoft.com/office/drawing/2014/main" id="{97AA177D-4EC6-714E-9968-18F6558D035A}"/>
                  </a:ext>
                </a:extLst>
              </p:cNvPr>
              <p:cNvSpPr/>
              <p:nvPr/>
            </p:nvSpPr>
            <p:spPr>
              <a:xfrm>
                <a:off x="900061" y="2280953"/>
                <a:ext cx="327660" cy="198120"/>
              </a:xfrm>
              <a:prstGeom prst="rect">
                <a:avLst/>
              </a:prstGeom>
              <a:solidFill>
                <a:srgbClr val="FCD4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82" name="TextBox 281">
                <a:extLst>
                  <a:ext uri="{FF2B5EF4-FFF2-40B4-BE49-F238E27FC236}">
                    <a16:creationId xmlns:a16="http://schemas.microsoft.com/office/drawing/2014/main" id="{7D20E7FF-EBA5-024C-9CDE-728E083E1BB7}"/>
                  </a:ext>
                </a:extLst>
              </p:cNvPr>
              <p:cNvSpPr txBox="1"/>
              <p:nvPr/>
            </p:nvSpPr>
            <p:spPr>
              <a:xfrm>
                <a:off x="1251481" y="2252662"/>
                <a:ext cx="2337869"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D1 (Moderate Drought)</a:t>
                </a:r>
              </a:p>
            </p:txBody>
          </p:sp>
          <p:sp>
            <p:nvSpPr>
              <p:cNvPr id="283" name="TextBox 282">
                <a:extLst>
                  <a:ext uri="{FF2B5EF4-FFF2-40B4-BE49-F238E27FC236}">
                    <a16:creationId xmlns:a16="http://schemas.microsoft.com/office/drawing/2014/main" id="{D92F8891-6D48-8D46-BA34-17272D0AE6EC}"/>
                  </a:ext>
                </a:extLst>
              </p:cNvPr>
              <p:cNvSpPr txBox="1"/>
              <p:nvPr/>
            </p:nvSpPr>
            <p:spPr>
              <a:xfrm>
                <a:off x="1227721" y="2560439"/>
                <a:ext cx="2361630"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D2 (Severe Drought)</a:t>
                </a:r>
              </a:p>
            </p:txBody>
          </p:sp>
          <p:sp>
            <p:nvSpPr>
              <p:cNvPr id="284" name="Rectangle 283">
                <a:extLst>
                  <a:ext uri="{FF2B5EF4-FFF2-40B4-BE49-F238E27FC236}">
                    <a16:creationId xmlns:a16="http://schemas.microsoft.com/office/drawing/2014/main" id="{0BCB53EC-1F85-DB4A-B60C-718D50200BCA}"/>
                  </a:ext>
                </a:extLst>
              </p:cNvPr>
              <p:cNvSpPr/>
              <p:nvPr/>
            </p:nvSpPr>
            <p:spPr>
              <a:xfrm>
                <a:off x="900061" y="2577005"/>
                <a:ext cx="327660" cy="198120"/>
              </a:xfrm>
              <a:prstGeom prst="rect">
                <a:avLst/>
              </a:prstGeom>
              <a:solidFill>
                <a:srgbClr val="FFAA0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85" name="Rectangle 284">
                <a:extLst>
                  <a:ext uri="{FF2B5EF4-FFF2-40B4-BE49-F238E27FC236}">
                    <a16:creationId xmlns:a16="http://schemas.microsoft.com/office/drawing/2014/main" id="{F5988D2A-495E-1944-9352-D1C52B93E86D}"/>
                  </a:ext>
                </a:extLst>
              </p:cNvPr>
              <p:cNvSpPr/>
              <p:nvPr/>
            </p:nvSpPr>
            <p:spPr>
              <a:xfrm>
                <a:off x="900061" y="2878813"/>
                <a:ext cx="327660" cy="198120"/>
              </a:xfrm>
              <a:prstGeom prst="rect">
                <a:avLst/>
              </a:prstGeom>
              <a:solidFill>
                <a:srgbClr val="E6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86" name="Rectangle 285">
                <a:extLst>
                  <a:ext uri="{FF2B5EF4-FFF2-40B4-BE49-F238E27FC236}">
                    <a16:creationId xmlns:a16="http://schemas.microsoft.com/office/drawing/2014/main" id="{92C3799F-F67F-9647-9C07-F6140B166B77}"/>
                  </a:ext>
                </a:extLst>
              </p:cNvPr>
              <p:cNvSpPr/>
              <p:nvPr/>
            </p:nvSpPr>
            <p:spPr>
              <a:xfrm>
                <a:off x="900061" y="3150068"/>
                <a:ext cx="327660" cy="198120"/>
              </a:xfrm>
              <a:prstGeom prst="rect">
                <a:avLst/>
              </a:prstGeom>
              <a:solidFill>
                <a:srgbClr val="72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87" name="TextBox 286">
                <a:extLst>
                  <a:ext uri="{FF2B5EF4-FFF2-40B4-BE49-F238E27FC236}">
                    <a16:creationId xmlns:a16="http://schemas.microsoft.com/office/drawing/2014/main" id="{9AB958A1-710A-3A48-8371-94D5D2513A86}"/>
                  </a:ext>
                </a:extLst>
              </p:cNvPr>
              <p:cNvSpPr txBox="1"/>
              <p:nvPr/>
            </p:nvSpPr>
            <p:spPr>
              <a:xfrm>
                <a:off x="1227720" y="2823984"/>
                <a:ext cx="2361631"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D3 (Extreme Drought)</a:t>
                </a:r>
              </a:p>
            </p:txBody>
          </p:sp>
          <p:sp>
            <p:nvSpPr>
              <p:cNvPr id="288" name="TextBox 287">
                <a:extLst>
                  <a:ext uri="{FF2B5EF4-FFF2-40B4-BE49-F238E27FC236}">
                    <a16:creationId xmlns:a16="http://schemas.microsoft.com/office/drawing/2014/main" id="{A7F840D8-D0F5-0947-BA54-175E7EF3114B}"/>
                  </a:ext>
                </a:extLst>
              </p:cNvPr>
              <p:cNvSpPr txBox="1"/>
              <p:nvPr/>
            </p:nvSpPr>
            <p:spPr>
              <a:xfrm>
                <a:off x="1227719" y="3095239"/>
                <a:ext cx="2575124"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D4 (Exceptional Drought)</a:t>
                </a:r>
              </a:p>
            </p:txBody>
          </p:sp>
          <p:sp>
            <p:nvSpPr>
              <p:cNvPr id="289" name="Rectangle 288">
                <a:extLst>
                  <a:ext uri="{FF2B5EF4-FFF2-40B4-BE49-F238E27FC236}">
                    <a16:creationId xmlns:a16="http://schemas.microsoft.com/office/drawing/2014/main" id="{36E5C0D0-65F9-7D45-A5A2-63AEE9754759}"/>
                  </a:ext>
                </a:extLst>
              </p:cNvPr>
              <p:cNvSpPr/>
              <p:nvPr/>
            </p:nvSpPr>
            <p:spPr>
              <a:xfrm>
                <a:off x="894240" y="1727878"/>
                <a:ext cx="327660" cy="198120"/>
              </a:xfrm>
              <a:prstGeom prst="rect">
                <a:avLst/>
              </a:prstGeom>
              <a:solidFill>
                <a:srgbClr val="FFFF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90" name="TextBox 289">
                <a:extLst>
                  <a:ext uri="{FF2B5EF4-FFF2-40B4-BE49-F238E27FC236}">
                    <a16:creationId xmlns:a16="http://schemas.microsoft.com/office/drawing/2014/main" id="{01456550-B7C1-1F46-BDA4-AE30C0CD2A0A}"/>
                  </a:ext>
                </a:extLst>
              </p:cNvPr>
              <p:cNvSpPr txBox="1"/>
              <p:nvPr/>
            </p:nvSpPr>
            <p:spPr>
              <a:xfrm>
                <a:off x="1251481" y="1670728"/>
                <a:ext cx="1599299"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No Drought</a:t>
                </a:r>
              </a:p>
            </p:txBody>
          </p:sp>
          <p:sp>
            <p:nvSpPr>
              <p:cNvPr id="291" name="Rectangle 290">
                <a:extLst>
                  <a:ext uri="{FF2B5EF4-FFF2-40B4-BE49-F238E27FC236}">
                    <a16:creationId xmlns:a16="http://schemas.microsoft.com/office/drawing/2014/main" id="{3C922F88-D89B-534F-B7A6-2DB33D26AB9D}"/>
                  </a:ext>
                </a:extLst>
              </p:cNvPr>
              <p:cNvSpPr/>
              <p:nvPr/>
            </p:nvSpPr>
            <p:spPr>
              <a:xfrm>
                <a:off x="889320" y="3421323"/>
                <a:ext cx="327660" cy="198120"/>
              </a:xfrm>
              <a:prstGeom prst="rect">
                <a:avLst/>
              </a:prstGeom>
              <a:noFill/>
              <a:ln>
                <a:solidFill>
                  <a:srgbClr val="238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92" name="TextBox 291">
                <a:extLst>
                  <a:ext uri="{FF2B5EF4-FFF2-40B4-BE49-F238E27FC236}">
                    <a16:creationId xmlns:a16="http://schemas.microsoft.com/office/drawing/2014/main" id="{38D1896C-1ED2-244E-A71E-830573B00192}"/>
                  </a:ext>
                </a:extLst>
              </p:cNvPr>
              <p:cNvSpPr txBox="1"/>
              <p:nvPr/>
            </p:nvSpPr>
            <p:spPr>
              <a:xfrm>
                <a:off x="1216980" y="3366495"/>
                <a:ext cx="1744080" cy="369332"/>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HUC4 Boundary</a:t>
                </a:r>
              </a:p>
            </p:txBody>
          </p:sp>
        </p:grpSp>
      </p:grpSp>
      <p:grpSp>
        <p:nvGrpSpPr>
          <p:cNvPr id="6" name="Group 5">
            <a:extLst>
              <a:ext uri="{FF2B5EF4-FFF2-40B4-BE49-F238E27FC236}">
                <a16:creationId xmlns:a16="http://schemas.microsoft.com/office/drawing/2014/main" id="{B15CC114-A0D3-6F4C-A644-5F3F9E01AEEB}"/>
              </a:ext>
            </a:extLst>
          </p:cNvPr>
          <p:cNvGrpSpPr/>
          <p:nvPr/>
        </p:nvGrpSpPr>
        <p:grpSpPr>
          <a:xfrm>
            <a:off x="8929108" y="18694236"/>
            <a:ext cx="4328972" cy="2996342"/>
            <a:chOff x="8233092" y="18852221"/>
            <a:chExt cx="4328972" cy="2996342"/>
          </a:xfrm>
        </p:grpSpPr>
        <p:pic>
          <p:nvPicPr>
            <p:cNvPr id="278" name="Picture 277">
              <a:extLst>
                <a:ext uri="{FF2B5EF4-FFF2-40B4-BE49-F238E27FC236}">
                  <a16:creationId xmlns:a16="http://schemas.microsoft.com/office/drawing/2014/main" id="{DD5B99CF-9F46-0449-829B-D9880C023A99}"/>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t="10471"/>
            <a:stretch/>
          </p:blipFill>
          <p:spPr>
            <a:xfrm>
              <a:off x="8233092" y="18853716"/>
              <a:ext cx="4328972" cy="2994847"/>
            </a:xfrm>
            <a:prstGeom prst="rect">
              <a:avLst/>
            </a:prstGeom>
          </p:spPr>
        </p:pic>
        <p:sp>
          <p:nvSpPr>
            <p:cNvPr id="453" name="TextBox 452">
              <a:extLst>
                <a:ext uri="{FF2B5EF4-FFF2-40B4-BE49-F238E27FC236}">
                  <a16:creationId xmlns:a16="http://schemas.microsoft.com/office/drawing/2014/main" id="{6E05CB97-DF6F-B14F-B99B-A1DD497C83F2}"/>
                </a:ext>
              </a:extLst>
            </p:cNvPr>
            <p:cNvSpPr txBox="1"/>
            <p:nvPr/>
          </p:nvSpPr>
          <p:spPr>
            <a:xfrm>
              <a:off x="9344769" y="18852221"/>
              <a:ext cx="2194153" cy="400110"/>
            </a:xfrm>
            <a:prstGeom prst="rect">
              <a:avLst/>
            </a:prstGeom>
            <a:solidFill>
              <a:schemeClr val="bg1">
                <a:lumMod val="95000"/>
              </a:schemeClr>
            </a:solidFill>
          </p:spPr>
          <p:txBody>
            <a:bodyPr wrap="square" rtlCol="0">
              <a:spAutoFit/>
            </a:bodyPr>
            <a:lstStyle/>
            <a:p>
              <a:r>
                <a:rPr lang="en-US" sz="2000" b="1" dirty="0">
                  <a:solidFill>
                    <a:schemeClr val="tx1">
                      <a:lumMod val="75000"/>
                      <a:lumOff val="25000"/>
                    </a:schemeClr>
                  </a:solidFill>
                  <a:latin typeface="Garamond" panose="02020404030301010803" pitchFamily="18" charset="0"/>
                </a:rPr>
                <a:t>LERI 1-MONTH</a:t>
              </a:r>
            </a:p>
          </p:txBody>
        </p:sp>
        <p:sp>
          <p:nvSpPr>
            <p:cNvPr id="298" name="TextBox 297">
              <a:extLst>
                <a:ext uri="{FF2B5EF4-FFF2-40B4-BE49-F238E27FC236}">
                  <a16:creationId xmlns:a16="http://schemas.microsoft.com/office/drawing/2014/main" id="{75D458BA-22C9-1A4E-BE70-B5D8B95EC66C}"/>
                </a:ext>
              </a:extLst>
            </p:cNvPr>
            <p:cNvSpPr txBox="1"/>
            <p:nvPr/>
          </p:nvSpPr>
          <p:spPr>
            <a:xfrm>
              <a:off x="8262814" y="21302069"/>
              <a:ext cx="155038" cy="147593"/>
            </a:xfrm>
            <a:prstGeom prst="rect">
              <a:avLst/>
            </a:prstGeom>
            <a:noFill/>
          </p:spPr>
          <p:txBody>
            <a:bodyPr wrap="square" rtlCol="0">
              <a:spAutoFit/>
            </a:bodyPr>
            <a:lstStyle/>
            <a:p>
              <a:r>
                <a:rPr lang="en-US" sz="1000" dirty="0">
                  <a:latin typeface="Garamond" panose="02020404030301010803" pitchFamily="18" charset="0"/>
                </a:rPr>
                <a:t>0</a:t>
              </a:r>
            </a:p>
          </p:txBody>
        </p:sp>
        <p:sp>
          <p:nvSpPr>
            <p:cNvPr id="299" name="TextBox 298">
              <a:extLst>
                <a:ext uri="{FF2B5EF4-FFF2-40B4-BE49-F238E27FC236}">
                  <a16:creationId xmlns:a16="http://schemas.microsoft.com/office/drawing/2014/main" id="{C60BE2A8-82E9-1C4F-A88F-D6BEEBCBFF7B}"/>
                </a:ext>
              </a:extLst>
            </p:cNvPr>
            <p:cNvSpPr txBox="1"/>
            <p:nvPr/>
          </p:nvSpPr>
          <p:spPr>
            <a:xfrm>
              <a:off x="8261023" y="21573418"/>
              <a:ext cx="155038" cy="147593"/>
            </a:xfrm>
            <a:prstGeom prst="rect">
              <a:avLst/>
            </a:prstGeom>
            <a:noFill/>
          </p:spPr>
          <p:txBody>
            <a:bodyPr wrap="square" rtlCol="0">
              <a:spAutoFit/>
            </a:bodyPr>
            <a:lstStyle/>
            <a:p>
              <a:r>
                <a:rPr lang="en-US" sz="1000" dirty="0">
                  <a:latin typeface="Garamond" panose="02020404030301010803" pitchFamily="18" charset="0"/>
                </a:rPr>
                <a:t>0</a:t>
              </a:r>
            </a:p>
          </p:txBody>
        </p:sp>
        <p:sp>
          <p:nvSpPr>
            <p:cNvPr id="300" name="TextBox 299">
              <a:extLst>
                <a:ext uri="{FF2B5EF4-FFF2-40B4-BE49-F238E27FC236}">
                  <a16:creationId xmlns:a16="http://schemas.microsoft.com/office/drawing/2014/main" id="{47CF1D5C-4B45-B940-9A6D-1D35068BE3D2}"/>
                </a:ext>
              </a:extLst>
            </p:cNvPr>
            <p:cNvSpPr txBox="1"/>
            <p:nvPr/>
          </p:nvSpPr>
          <p:spPr>
            <a:xfrm>
              <a:off x="8375181" y="21576877"/>
              <a:ext cx="375675" cy="246221"/>
            </a:xfrm>
            <a:prstGeom prst="rect">
              <a:avLst/>
            </a:prstGeom>
            <a:noFill/>
          </p:spPr>
          <p:txBody>
            <a:bodyPr wrap="square" rtlCol="0">
              <a:spAutoFit/>
            </a:bodyPr>
            <a:lstStyle/>
            <a:p>
              <a:r>
                <a:rPr lang="en-US" sz="1000" dirty="0">
                  <a:latin typeface="Garamond" panose="02020404030301010803" pitchFamily="18" charset="0"/>
                </a:rPr>
                <a:t>100</a:t>
              </a:r>
            </a:p>
          </p:txBody>
        </p:sp>
        <p:sp>
          <p:nvSpPr>
            <p:cNvPr id="301" name="TextBox 300">
              <a:extLst>
                <a:ext uri="{FF2B5EF4-FFF2-40B4-BE49-F238E27FC236}">
                  <a16:creationId xmlns:a16="http://schemas.microsoft.com/office/drawing/2014/main" id="{EB52AF1F-AF82-3746-9D7D-58A79DB7C167}"/>
                </a:ext>
              </a:extLst>
            </p:cNvPr>
            <p:cNvSpPr txBox="1"/>
            <p:nvPr/>
          </p:nvSpPr>
          <p:spPr>
            <a:xfrm>
              <a:off x="8540414" y="21309550"/>
              <a:ext cx="368353" cy="246221"/>
            </a:xfrm>
            <a:prstGeom prst="rect">
              <a:avLst/>
            </a:prstGeom>
            <a:noFill/>
          </p:spPr>
          <p:txBody>
            <a:bodyPr wrap="square" rtlCol="0">
              <a:spAutoFit/>
            </a:bodyPr>
            <a:lstStyle/>
            <a:p>
              <a:r>
                <a:rPr lang="en-US" sz="1000" dirty="0">
                  <a:latin typeface="Garamond" panose="02020404030301010803" pitchFamily="18" charset="0"/>
                </a:rPr>
                <a:t>100</a:t>
              </a:r>
            </a:p>
          </p:txBody>
        </p:sp>
        <p:sp>
          <p:nvSpPr>
            <p:cNvPr id="302" name="TextBox 301">
              <a:extLst>
                <a:ext uri="{FF2B5EF4-FFF2-40B4-BE49-F238E27FC236}">
                  <a16:creationId xmlns:a16="http://schemas.microsoft.com/office/drawing/2014/main" id="{4E3F4043-17F1-8C4B-9684-F30243E95439}"/>
                </a:ext>
              </a:extLst>
            </p:cNvPr>
            <p:cNvSpPr txBox="1"/>
            <p:nvPr/>
          </p:nvSpPr>
          <p:spPr>
            <a:xfrm>
              <a:off x="8885445" y="21306686"/>
              <a:ext cx="443498" cy="246221"/>
            </a:xfrm>
            <a:prstGeom prst="rect">
              <a:avLst/>
            </a:prstGeom>
            <a:noFill/>
          </p:spPr>
          <p:txBody>
            <a:bodyPr wrap="square" rtlCol="0">
              <a:spAutoFit/>
            </a:bodyPr>
            <a:lstStyle/>
            <a:p>
              <a:r>
                <a:rPr lang="en-US" sz="1000" dirty="0">
                  <a:latin typeface="Garamond" panose="02020404030301010803" pitchFamily="18" charset="0"/>
                </a:rPr>
                <a:t>200</a:t>
              </a:r>
            </a:p>
          </p:txBody>
        </p:sp>
        <p:sp>
          <p:nvSpPr>
            <p:cNvPr id="303" name="TextBox 302">
              <a:extLst>
                <a:ext uri="{FF2B5EF4-FFF2-40B4-BE49-F238E27FC236}">
                  <a16:creationId xmlns:a16="http://schemas.microsoft.com/office/drawing/2014/main" id="{78B66C86-A4C5-8543-A479-090939447432}"/>
                </a:ext>
              </a:extLst>
            </p:cNvPr>
            <p:cNvSpPr txBox="1"/>
            <p:nvPr/>
          </p:nvSpPr>
          <p:spPr>
            <a:xfrm>
              <a:off x="8636910" y="21573418"/>
              <a:ext cx="394551" cy="246221"/>
            </a:xfrm>
            <a:prstGeom prst="rect">
              <a:avLst/>
            </a:prstGeom>
            <a:noFill/>
          </p:spPr>
          <p:txBody>
            <a:bodyPr wrap="square" rtlCol="0">
              <a:spAutoFit/>
            </a:bodyPr>
            <a:lstStyle/>
            <a:p>
              <a:r>
                <a:rPr lang="en-US" sz="1000" dirty="0">
                  <a:latin typeface="Garamond" panose="02020404030301010803" pitchFamily="18" charset="0"/>
                </a:rPr>
                <a:t>200</a:t>
              </a:r>
            </a:p>
          </p:txBody>
        </p:sp>
        <p:sp>
          <p:nvSpPr>
            <p:cNvPr id="304" name="TextBox 303">
              <a:extLst>
                <a:ext uri="{FF2B5EF4-FFF2-40B4-BE49-F238E27FC236}">
                  <a16:creationId xmlns:a16="http://schemas.microsoft.com/office/drawing/2014/main" id="{6D0CEB8C-0EC0-9346-AB35-AB1903A7F071}"/>
                </a:ext>
              </a:extLst>
            </p:cNvPr>
            <p:cNvSpPr txBox="1"/>
            <p:nvPr/>
          </p:nvSpPr>
          <p:spPr>
            <a:xfrm>
              <a:off x="9562359" y="21301425"/>
              <a:ext cx="364401" cy="246221"/>
            </a:xfrm>
            <a:prstGeom prst="rect">
              <a:avLst/>
            </a:prstGeom>
            <a:noFill/>
          </p:spPr>
          <p:txBody>
            <a:bodyPr wrap="square" rtlCol="0">
              <a:spAutoFit/>
            </a:bodyPr>
            <a:lstStyle/>
            <a:p>
              <a:r>
                <a:rPr lang="en-US" sz="1000" dirty="0">
                  <a:latin typeface="Garamond" panose="02020404030301010803" pitchFamily="18" charset="0"/>
                </a:rPr>
                <a:t>400</a:t>
              </a:r>
            </a:p>
          </p:txBody>
        </p:sp>
        <p:sp>
          <p:nvSpPr>
            <p:cNvPr id="305" name="TextBox 304">
              <a:extLst>
                <a:ext uri="{FF2B5EF4-FFF2-40B4-BE49-F238E27FC236}">
                  <a16:creationId xmlns:a16="http://schemas.microsoft.com/office/drawing/2014/main" id="{0F9DBA38-351F-9D46-8EFF-4A41AFB27C4E}"/>
                </a:ext>
              </a:extLst>
            </p:cNvPr>
            <p:cNvSpPr txBox="1"/>
            <p:nvPr/>
          </p:nvSpPr>
          <p:spPr>
            <a:xfrm>
              <a:off x="9034384" y="21578658"/>
              <a:ext cx="421223" cy="246221"/>
            </a:xfrm>
            <a:prstGeom prst="rect">
              <a:avLst/>
            </a:prstGeom>
            <a:noFill/>
          </p:spPr>
          <p:txBody>
            <a:bodyPr wrap="square" rtlCol="0">
              <a:spAutoFit/>
            </a:bodyPr>
            <a:lstStyle/>
            <a:p>
              <a:r>
                <a:rPr lang="en-US" sz="1000" dirty="0">
                  <a:latin typeface="Garamond" panose="02020404030301010803" pitchFamily="18" charset="0"/>
                </a:rPr>
                <a:t>400</a:t>
              </a:r>
            </a:p>
          </p:txBody>
        </p:sp>
        <p:sp>
          <p:nvSpPr>
            <p:cNvPr id="306" name="TextBox 305">
              <a:extLst>
                <a:ext uri="{FF2B5EF4-FFF2-40B4-BE49-F238E27FC236}">
                  <a16:creationId xmlns:a16="http://schemas.microsoft.com/office/drawing/2014/main" id="{3893F097-6400-BD49-BE22-756B956BEFBF}"/>
                </a:ext>
              </a:extLst>
            </p:cNvPr>
            <p:cNvSpPr txBox="1"/>
            <p:nvPr/>
          </p:nvSpPr>
          <p:spPr>
            <a:xfrm>
              <a:off x="9328712" y="21562780"/>
              <a:ext cx="799720" cy="246221"/>
            </a:xfrm>
            <a:prstGeom prst="rect">
              <a:avLst/>
            </a:prstGeom>
            <a:noFill/>
          </p:spPr>
          <p:txBody>
            <a:bodyPr wrap="square" rtlCol="0">
              <a:spAutoFit/>
            </a:bodyPr>
            <a:lstStyle/>
            <a:p>
              <a:r>
                <a:rPr lang="en-US" sz="1000" dirty="0">
                  <a:latin typeface="Garamond" panose="02020404030301010803" pitchFamily="18" charset="0"/>
                </a:rPr>
                <a:t>Kilometers</a:t>
              </a:r>
            </a:p>
          </p:txBody>
        </p:sp>
        <p:sp>
          <p:nvSpPr>
            <p:cNvPr id="307" name="TextBox 306">
              <a:extLst>
                <a:ext uri="{FF2B5EF4-FFF2-40B4-BE49-F238E27FC236}">
                  <a16:creationId xmlns:a16="http://schemas.microsoft.com/office/drawing/2014/main" id="{9472D031-259C-D946-A321-837C175D8AD0}"/>
                </a:ext>
              </a:extLst>
            </p:cNvPr>
            <p:cNvSpPr txBox="1"/>
            <p:nvPr/>
          </p:nvSpPr>
          <p:spPr>
            <a:xfrm>
              <a:off x="9785657" y="21393551"/>
              <a:ext cx="514267" cy="147593"/>
            </a:xfrm>
            <a:prstGeom prst="rect">
              <a:avLst/>
            </a:prstGeom>
            <a:noFill/>
          </p:spPr>
          <p:txBody>
            <a:bodyPr wrap="square" rtlCol="0">
              <a:spAutoFit/>
            </a:bodyPr>
            <a:lstStyle/>
            <a:p>
              <a:r>
                <a:rPr lang="en-US" sz="1000" dirty="0">
                  <a:latin typeface="Garamond" panose="02020404030301010803" pitchFamily="18" charset="0"/>
                </a:rPr>
                <a:t>Miles</a:t>
              </a:r>
            </a:p>
          </p:txBody>
        </p:sp>
      </p:grpSp>
      <p:sp>
        <p:nvSpPr>
          <p:cNvPr id="310" name="TextBox 309">
            <a:extLst>
              <a:ext uri="{FF2B5EF4-FFF2-40B4-BE49-F238E27FC236}">
                <a16:creationId xmlns:a16="http://schemas.microsoft.com/office/drawing/2014/main" id="{014E6AF3-37F2-4348-8B60-7002023DA9B1}"/>
              </a:ext>
            </a:extLst>
          </p:cNvPr>
          <p:cNvSpPr txBox="1"/>
          <p:nvPr/>
        </p:nvSpPr>
        <p:spPr>
          <a:xfrm>
            <a:off x="1051478" y="21859111"/>
            <a:ext cx="10669616" cy="584775"/>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Figure 1. </a:t>
            </a:r>
            <a:r>
              <a:rPr lang="en-US" sz="1600" dirty="0">
                <a:solidFill>
                  <a:schemeClr val="tx1">
                    <a:lumMod val="75000"/>
                    <a:lumOff val="25000"/>
                  </a:schemeClr>
                </a:solidFill>
                <a:latin typeface="Garamond" panose="02020404030301010803" pitchFamily="18" charset="0"/>
              </a:rPr>
              <a:t>Ohio River Basin USDM drought classification of September 2019 1 month EDDI and LERI products. HUC4 boundaries used for for time series analysis.  </a:t>
            </a:r>
          </a:p>
        </p:txBody>
      </p:sp>
      <p:sp>
        <p:nvSpPr>
          <p:cNvPr id="311" name="TextBox 310">
            <a:extLst>
              <a:ext uri="{FF2B5EF4-FFF2-40B4-BE49-F238E27FC236}">
                <a16:creationId xmlns:a16="http://schemas.microsoft.com/office/drawing/2014/main" id="{37F5E22B-2AD4-2447-BEBE-FFA06623AFF6}"/>
              </a:ext>
            </a:extLst>
          </p:cNvPr>
          <p:cNvSpPr txBox="1"/>
          <p:nvPr/>
        </p:nvSpPr>
        <p:spPr>
          <a:xfrm>
            <a:off x="1221447" y="25555636"/>
            <a:ext cx="10682535" cy="584775"/>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Figure 2. </a:t>
            </a:r>
            <a:r>
              <a:rPr lang="en-US" sz="1600" dirty="0">
                <a:solidFill>
                  <a:schemeClr val="tx1">
                    <a:lumMod val="75000"/>
                    <a:lumOff val="25000"/>
                  </a:schemeClr>
                </a:solidFill>
                <a:latin typeface="Garamond" panose="02020404030301010803" pitchFamily="18" charset="0"/>
              </a:rPr>
              <a:t>Percent area classified as D3 or D4 for monthly drought indicators within the Cumberland HUC4 (code 0513 – highlighted in </a:t>
            </a:r>
            <a:r>
              <a:rPr lang="en-US" sz="1600" i="1" dirty="0">
                <a:solidFill>
                  <a:schemeClr val="tx1">
                    <a:lumMod val="75000"/>
                    <a:lumOff val="25000"/>
                  </a:schemeClr>
                </a:solidFill>
                <a:latin typeface="Garamond" panose="02020404030301010803" pitchFamily="18" charset="0"/>
              </a:rPr>
              <a:t>Figure 1</a:t>
            </a:r>
            <a:r>
              <a:rPr lang="en-US" sz="1600" dirty="0">
                <a:solidFill>
                  <a:schemeClr val="tx1">
                    <a:lumMod val="75000"/>
                    <a:lumOff val="25000"/>
                  </a:schemeClr>
                </a:solidFill>
                <a:latin typeface="Garamond" panose="02020404030301010803" pitchFamily="18" charset="0"/>
              </a:rPr>
              <a:t> plots)). Flash drought events in 2012, 2016, and 2019 highlighted. </a:t>
            </a:r>
          </a:p>
        </p:txBody>
      </p:sp>
      <p:pic>
        <p:nvPicPr>
          <p:cNvPr id="312" name="Picture 311">
            <a:extLst>
              <a:ext uri="{FF2B5EF4-FFF2-40B4-BE49-F238E27FC236}">
                <a16:creationId xmlns:a16="http://schemas.microsoft.com/office/drawing/2014/main" id="{3E49E6F2-1D73-9D44-BAF2-CF8A1E9F6A9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2059" l="9862" r="89941">
                        <a14:foregroundMark x1="21499" y1="92059" x2="23669" y2="90147"/>
                      </a14:backgroundRemoval>
                    </a14:imgEffect>
                  </a14:imgLayer>
                </a14:imgProps>
              </a:ext>
            </a:extLst>
          </a:blip>
          <a:stretch>
            <a:fillRect/>
          </a:stretch>
        </p:blipFill>
        <p:spPr>
          <a:xfrm>
            <a:off x="12445744" y="20908779"/>
            <a:ext cx="499595" cy="670069"/>
          </a:xfrm>
          <a:prstGeom prst="rect">
            <a:avLst/>
          </a:prstGeom>
        </p:spPr>
      </p:pic>
      <p:pic>
        <p:nvPicPr>
          <p:cNvPr id="313" name="Picture 312">
            <a:extLst>
              <a:ext uri="{FF2B5EF4-FFF2-40B4-BE49-F238E27FC236}">
                <a16:creationId xmlns:a16="http://schemas.microsoft.com/office/drawing/2014/main" id="{E8DB73D0-85C6-AB4A-B839-C2D495CEBEE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2059" l="9862" r="89941">
                        <a14:foregroundMark x1="21499" y1="92059" x2="23669" y2="90147"/>
                      </a14:backgroundRemoval>
                    </a14:imgEffect>
                  </a14:imgLayer>
                </a14:imgProps>
              </a:ext>
            </a:extLst>
          </a:blip>
          <a:stretch>
            <a:fillRect/>
          </a:stretch>
        </p:blipFill>
        <p:spPr>
          <a:xfrm>
            <a:off x="4661956" y="20934483"/>
            <a:ext cx="499595" cy="670069"/>
          </a:xfrm>
          <a:prstGeom prst="rect">
            <a:avLst/>
          </a:prstGeom>
        </p:spPr>
      </p:pic>
      <p:sp>
        <p:nvSpPr>
          <p:cNvPr id="12" name="Rectangle 11">
            <a:extLst>
              <a:ext uri="{FF2B5EF4-FFF2-40B4-BE49-F238E27FC236}">
                <a16:creationId xmlns:a16="http://schemas.microsoft.com/office/drawing/2014/main" id="{F23266B5-4E03-7B4C-9974-D955D3312F5D}"/>
              </a:ext>
            </a:extLst>
          </p:cNvPr>
          <p:cNvSpPr/>
          <p:nvPr/>
        </p:nvSpPr>
        <p:spPr>
          <a:xfrm>
            <a:off x="1498161" y="20135285"/>
            <a:ext cx="1628308" cy="773494"/>
          </a:xfrm>
          <a:prstGeom prst="rect">
            <a:avLst/>
          </a:prstGeom>
          <a:noFill/>
          <a:ln w="38100">
            <a:solidFill>
              <a:srgbClr val="379C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382E87F8-9D8D-E045-93BC-A84D48BB277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387133" y="23687798"/>
            <a:ext cx="386969" cy="1066983"/>
          </a:xfrm>
          <a:prstGeom prst="rect">
            <a:avLst/>
          </a:prstGeom>
        </p:spPr>
      </p:pic>
      <p:sp>
        <p:nvSpPr>
          <p:cNvPr id="326" name="TextBox 325">
            <a:extLst>
              <a:ext uri="{FF2B5EF4-FFF2-40B4-BE49-F238E27FC236}">
                <a16:creationId xmlns:a16="http://schemas.microsoft.com/office/drawing/2014/main" id="{4958496E-504A-3A47-8059-323D92C65CEC}"/>
              </a:ext>
            </a:extLst>
          </p:cNvPr>
          <p:cNvSpPr txBox="1"/>
          <p:nvPr/>
        </p:nvSpPr>
        <p:spPr>
          <a:xfrm>
            <a:off x="14601804" y="14984345"/>
            <a:ext cx="10669616" cy="338554"/>
          </a:xfrm>
          <a:prstGeom prst="rect">
            <a:avLst/>
          </a:prstGeom>
          <a:noFill/>
        </p:spPr>
        <p:txBody>
          <a:bodyPr wrap="square" rtlCol="0">
            <a:spAutoFit/>
          </a:bodyPr>
          <a:lstStyle/>
          <a:p>
            <a:r>
              <a:rPr lang="en-US" sz="1600" i="1" dirty="0">
                <a:latin typeface="Garamond" panose="02020404030301010803" pitchFamily="18" charset="0"/>
              </a:rPr>
              <a:t>Table 2. </a:t>
            </a:r>
            <a:r>
              <a:rPr lang="en-US" sz="1600" dirty="0">
                <a:latin typeface="Garamond" panose="02020404030301010803" pitchFamily="18" charset="0"/>
              </a:rPr>
              <a:t>U.S. Drought Monitor (USDM) classification thresholds.</a:t>
            </a:r>
          </a:p>
        </p:txBody>
      </p:sp>
      <p:sp>
        <p:nvSpPr>
          <p:cNvPr id="328" name="TextBox 327">
            <a:extLst>
              <a:ext uri="{FF2B5EF4-FFF2-40B4-BE49-F238E27FC236}">
                <a16:creationId xmlns:a16="http://schemas.microsoft.com/office/drawing/2014/main" id="{F7923346-D0F8-1F4D-BCA6-2046DA986E0C}"/>
              </a:ext>
            </a:extLst>
          </p:cNvPr>
          <p:cNvSpPr txBox="1"/>
          <p:nvPr/>
        </p:nvSpPr>
        <p:spPr>
          <a:xfrm>
            <a:off x="14445998" y="10067345"/>
            <a:ext cx="10669616" cy="338554"/>
          </a:xfrm>
          <a:prstGeom prst="rect">
            <a:avLst/>
          </a:prstGeom>
          <a:noFill/>
        </p:spPr>
        <p:txBody>
          <a:bodyPr wrap="square" rtlCol="0">
            <a:spAutoFit/>
          </a:bodyPr>
          <a:lstStyle/>
          <a:p>
            <a:r>
              <a:rPr lang="en-US" sz="1600" i="1" dirty="0">
                <a:solidFill>
                  <a:schemeClr val="tx1">
                    <a:lumMod val="75000"/>
                    <a:lumOff val="25000"/>
                  </a:schemeClr>
                </a:solidFill>
                <a:latin typeface="Garamond" panose="02020404030301010803" pitchFamily="18" charset="0"/>
              </a:rPr>
              <a:t>Table 1. </a:t>
            </a:r>
            <a:r>
              <a:rPr lang="en-US" sz="1600" dirty="0">
                <a:solidFill>
                  <a:schemeClr val="tx1">
                    <a:lumMod val="75000"/>
                    <a:lumOff val="25000"/>
                  </a:schemeClr>
                </a:solidFill>
                <a:latin typeface="Garamond" panose="02020404030301010803" pitchFamily="18" charset="0"/>
              </a:rPr>
              <a:t>Description of drought indicators used in analysis.</a:t>
            </a:r>
          </a:p>
        </p:txBody>
      </p:sp>
      <p:sp>
        <p:nvSpPr>
          <p:cNvPr id="346" name="TextBox 345">
            <a:extLst>
              <a:ext uri="{FF2B5EF4-FFF2-40B4-BE49-F238E27FC236}">
                <a16:creationId xmlns:a16="http://schemas.microsoft.com/office/drawing/2014/main" id="{6EE60C61-2D2C-FE41-9C57-221C63511B2F}"/>
              </a:ext>
            </a:extLst>
          </p:cNvPr>
          <p:cNvSpPr txBox="1"/>
          <p:nvPr/>
        </p:nvSpPr>
        <p:spPr>
          <a:xfrm>
            <a:off x="22249523" y="12970705"/>
            <a:ext cx="2452730" cy="1200329"/>
          </a:xfrm>
          <a:prstGeom prst="rect">
            <a:avLst/>
          </a:prstGeom>
          <a:noFill/>
        </p:spPr>
        <p:txBody>
          <a:bodyPr wrap="square" rtlCol="0">
            <a:spAutoFit/>
          </a:bodyPr>
          <a:lstStyle/>
          <a:p>
            <a:r>
              <a:rPr lang="en-US" dirty="0">
                <a:solidFill>
                  <a:schemeClr val="tx1">
                    <a:lumMod val="75000"/>
                    <a:lumOff val="25000"/>
                  </a:schemeClr>
                </a:solidFill>
                <a:latin typeface="Garamond" panose="02020404030301010803" pitchFamily="18" charset="0"/>
              </a:rPr>
              <a:t>VI. Complete time series analysis for HUC4 sub-watersheds within the study area.</a:t>
            </a:r>
          </a:p>
        </p:txBody>
      </p:sp>
      <p:sp>
        <p:nvSpPr>
          <p:cNvPr id="293" name="TextBox 292">
            <a:extLst>
              <a:ext uri="{FF2B5EF4-FFF2-40B4-BE49-F238E27FC236}">
                <a16:creationId xmlns:a16="http://schemas.microsoft.com/office/drawing/2014/main" id="{A791FA1F-F14F-8743-AEBB-066D50D1A437}"/>
              </a:ext>
            </a:extLst>
          </p:cNvPr>
          <p:cNvSpPr txBox="1"/>
          <p:nvPr/>
        </p:nvSpPr>
        <p:spPr>
          <a:xfrm>
            <a:off x="1281046" y="26337976"/>
            <a:ext cx="7486537" cy="461665"/>
          </a:xfrm>
          <a:prstGeom prst="rect">
            <a:avLst/>
          </a:prstGeom>
          <a:noFill/>
        </p:spPr>
        <p:txBody>
          <a:bodyPr wrap="none" rtlCol="0">
            <a:spAutoFit/>
          </a:bodyPr>
          <a:lstStyle/>
          <a:p>
            <a:r>
              <a:rPr lang="en-US" sz="2400" b="1" dirty="0">
                <a:solidFill>
                  <a:schemeClr val="tx1">
                    <a:lumMod val="75000"/>
                    <a:lumOff val="25000"/>
                  </a:schemeClr>
                </a:solidFill>
                <a:latin typeface="Garamond" panose="02020404030301010803" pitchFamily="18" charset="0"/>
              </a:rPr>
              <a:t>Soil Moisture Measurements during 2019 Flash Drought</a:t>
            </a:r>
          </a:p>
        </p:txBody>
      </p:sp>
      <p:pic>
        <p:nvPicPr>
          <p:cNvPr id="294" name="Picture 293">
            <a:extLst>
              <a:ext uri="{FF2B5EF4-FFF2-40B4-BE49-F238E27FC236}">
                <a16:creationId xmlns:a16="http://schemas.microsoft.com/office/drawing/2014/main" id="{80642C5E-7F6C-2849-9B29-0554EECAAF8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2059" l="9862" r="89941">
                        <a14:foregroundMark x1="21499" y1="92059" x2="23669" y2="90147"/>
                      </a14:backgroundRemoval>
                    </a14:imgEffect>
                  </a14:imgLayer>
                </a14:imgProps>
              </a:ext>
            </a:extLst>
          </a:blip>
          <a:stretch>
            <a:fillRect/>
          </a:stretch>
        </p:blipFill>
        <p:spPr>
          <a:xfrm>
            <a:off x="3114119" y="29951472"/>
            <a:ext cx="499595" cy="670069"/>
          </a:xfrm>
          <a:prstGeom prst="rect">
            <a:avLst/>
          </a:prstGeom>
        </p:spPr>
      </p:pic>
    </p:spTree>
    <p:extLst>
      <p:ext uri="{BB962C8B-B14F-4D97-AF65-F5344CB8AC3E}">
        <p14:creationId xmlns:p14="http://schemas.microsoft.com/office/powerpoint/2010/main" val="4069893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3447</TotalTime>
  <Words>1103</Words>
  <Application>Microsoft Office PowerPoint</Application>
  <PresentationFormat>Custom</PresentationFormat>
  <Paragraphs>229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85</cp:revision>
  <dcterms:created xsi:type="dcterms:W3CDTF">2019-11-06T20:00:51Z</dcterms:created>
  <dcterms:modified xsi:type="dcterms:W3CDTF">2020-04-09T23:40:47Z</dcterms:modified>
</cp:coreProperties>
</file>