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76">
          <p15:clr>
            <a:srgbClr val="A4A3A4"/>
          </p15:clr>
        </p15:guide>
        <p15:guide id="2" pos="894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yton, Amanda L. (LARC-E3)[SSAI DEVELOP]" initials="CAL(D" lastIdx="6" clrIdx="0">
    <p:extLst/>
  </p:cmAuthor>
  <p:cmAuthor id="2" name="nreluser" initials="n" lastIdx="4" clrIdx="1">
    <p:extLst/>
  </p:cmAuthor>
  <p:cmAuthor id="3" name="Timothy Mayer" initials="TM" lastIdx="8" clrIdx="2"/>
  <p:cmAuthor id="4" name="Kristen Dennis" initials="" lastIdx="0" clrIdx="3"/>
  <p:cmAuthor id="5" name="Lubkin, Sara H. (GSFC-6170)[DEVELOP]" initials="LSH(" lastIdx="3" clrIdx="4">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F3FA"/>
    <a:srgbClr val="F5F9FD"/>
    <a:srgbClr val="000000"/>
    <a:srgbClr val="CDE0F2"/>
    <a:srgbClr val="5B9BD5"/>
    <a:srgbClr val="CCE0F2"/>
    <a:srgbClr val="C5D2C6"/>
    <a:srgbClr val="C6D1B6"/>
    <a:srgbClr val="C3CBAD"/>
    <a:srgbClr val="FFF1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008" autoAdjust="0"/>
    <p:restoredTop sz="96256" autoAdjust="0"/>
  </p:normalViewPr>
  <p:slideViewPr>
    <p:cSldViewPr snapToGrid="0">
      <p:cViewPr>
        <p:scale>
          <a:sx n="37" d="100"/>
          <a:sy n="37" d="100"/>
        </p:scale>
        <p:origin x="2118" y="-3570"/>
      </p:cViewPr>
      <p:guideLst>
        <p:guide orient="horz" pos="4176"/>
        <p:guide pos="894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5" y="0"/>
            <a:ext cx="27431450" cy="36575998"/>
          </a:xfrm>
          <a:prstGeom prst="rect">
            <a:avLst/>
          </a:prstGeom>
        </p:spPr>
      </p:pic>
      <p:sp>
        <p:nvSpPr>
          <p:cNvPr id="9" name="Subtitle"/>
          <p:cNvSpPr>
            <a:spLocks noGrp="1"/>
          </p:cNvSpPr>
          <p:nvPr>
            <p:ph type="body" sz="quarter" idx="13" hasCustomPrompt="1"/>
          </p:nvPr>
        </p:nvSpPr>
        <p:spPr>
          <a:xfrm>
            <a:off x="914400" y="438150"/>
            <a:ext cx="17183100" cy="3383280"/>
          </a:xfrm>
          <a:prstGeom prst="rect">
            <a:avLst/>
          </a:prstGeom>
        </p:spPr>
        <p:txBody>
          <a:bodyPr anchor="ctr"/>
          <a:lstStyle>
            <a:lvl1pPr marL="0" indent="0" algn="l">
              <a:spcBef>
                <a:spcPts val="0"/>
              </a:spcBef>
              <a:buNone/>
              <a:defRPr sz="6000" b="1" baseline="0">
                <a:solidFill>
                  <a:srgbClr val="389CC4"/>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4" name="TextBox 3"/>
          <p:cNvSpPr txBox="1"/>
          <p:nvPr userDrawn="1"/>
        </p:nvSpPr>
        <p:spPr>
          <a:xfrm>
            <a:off x="3286898" y="35904895"/>
            <a:ext cx="23230702" cy="213905"/>
          </a:xfrm>
          <a:prstGeom prst="rect">
            <a:avLst/>
          </a:prstGeom>
          <a:noFill/>
        </p:spPr>
        <p:txBody>
          <a:bodyPr wrap="square" rtlCol="0">
            <a:spAutoFit/>
          </a:bodyPr>
          <a:lstStyle/>
          <a:p>
            <a:pPr algn="ctr"/>
            <a:r>
              <a:rPr lang="en-US" sz="790" i="1" dirty="0">
                <a:solidFill>
                  <a:schemeClr val="bg1">
                    <a:lumMod val="65000"/>
                  </a:schemeClr>
                </a:solidFill>
                <a:latin typeface="+mj-lt"/>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Tree>
    <p:extLst>
      <p:ext uri="{BB962C8B-B14F-4D97-AF65-F5344CB8AC3E}">
        <p14:creationId xmlns:p14="http://schemas.microsoft.com/office/powerpoint/2010/main" val="36038083"/>
      </p:ext>
    </p:extLst>
  </p:cSld>
  <p:clrMapOvr>
    <a:masterClrMapping/>
  </p:clrMapOvr>
  <p:extLst mod="1">
    <p:ext uri="{DCECCB84-F9BA-43D5-87BE-67443E8EF086}">
      <p15:sldGuideLst xmlns:p15="http://schemas.microsoft.com/office/powerpoint/2012/main">
        <p15:guide id="1" pos="16704" userDrawn="1">
          <p15:clr>
            <a:srgbClr val="FBAE40"/>
          </p15:clr>
        </p15:guide>
        <p15:guide id="2" pos="576" userDrawn="1">
          <p15:clr>
            <a:srgbClr val="FBAE40"/>
          </p15:clr>
        </p15:guide>
        <p15:guide id="3" pos="8640" userDrawn="1">
          <p15:clr>
            <a:srgbClr val="FBAE40"/>
          </p15:clr>
        </p15:guide>
        <p15:guide id="4" orient="horz" pos="264" userDrawn="1">
          <p15:clr>
            <a:srgbClr val="FBAE40"/>
          </p15:clr>
        </p15:guide>
        <p15:guide id="5" orient="horz" pos="22752" userDrawn="1">
          <p15:clr>
            <a:srgbClr val="FBAE40"/>
          </p15:clr>
        </p15:guide>
        <p15:guide id="7" orient="horz" pos="3240" userDrawn="1">
          <p15:clr>
            <a:srgbClr val="FBAE40"/>
          </p15:clr>
        </p15:guide>
        <p15:guide id="9" orient="horz" pos="21120" userDrawn="1">
          <p15:clr>
            <a:srgbClr val="FBAE40"/>
          </p15:clr>
        </p15:guide>
        <p15:guide id="10" orient="horz" pos="1872" userDrawn="1">
          <p15:clr>
            <a:srgbClr val="FBAE40"/>
          </p15:clr>
        </p15:guide>
        <p15:guide id="11" pos="11424"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59984"/>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2.png"/><Relationship Id="rId18" Type="http://schemas.openxmlformats.org/officeDocument/2006/relationships/image" Target="../media/image17.png"/><Relationship Id="rId26" Type="http://schemas.microsoft.com/office/2007/relationships/hdphoto" Target="../media/hdphoto5.wdp"/><Relationship Id="rId3" Type="http://schemas.openxmlformats.org/officeDocument/2006/relationships/image" Target="../media/image3.png"/><Relationship Id="rId21" Type="http://schemas.openxmlformats.org/officeDocument/2006/relationships/image" Target="../media/image19.png"/><Relationship Id="rId7" Type="http://schemas.openxmlformats.org/officeDocument/2006/relationships/image" Target="../media/image7.jpeg"/><Relationship Id="rId12" Type="http://schemas.microsoft.com/office/2007/relationships/hdphoto" Target="../media/hdphoto1.wdp"/><Relationship Id="rId17" Type="http://schemas.openxmlformats.org/officeDocument/2006/relationships/image" Target="../media/image16.png"/><Relationship Id="rId25" Type="http://schemas.openxmlformats.org/officeDocument/2006/relationships/image" Target="../media/image21.png"/><Relationship Id="rId33"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5.png"/><Relationship Id="rId20" Type="http://schemas.microsoft.com/office/2007/relationships/hdphoto" Target="../media/hdphoto2.wdp"/><Relationship Id="rId29"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24" Type="http://schemas.microsoft.com/office/2007/relationships/hdphoto" Target="../media/hdphoto4.wdp"/><Relationship Id="rId32" Type="http://schemas.microsoft.com/office/2007/relationships/hdphoto" Target="../media/hdphoto8.wdp"/><Relationship Id="rId5" Type="http://schemas.openxmlformats.org/officeDocument/2006/relationships/image" Target="../media/image5.jpeg"/><Relationship Id="rId15" Type="http://schemas.openxmlformats.org/officeDocument/2006/relationships/image" Target="../media/image14.png"/><Relationship Id="rId23" Type="http://schemas.openxmlformats.org/officeDocument/2006/relationships/image" Target="../media/image20.png"/><Relationship Id="rId28" Type="http://schemas.microsoft.com/office/2007/relationships/hdphoto" Target="../media/hdphoto6.wdp"/><Relationship Id="rId10" Type="http://schemas.openxmlformats.org/officeDocument/2006/relationships/image" Target="../media/image10.jpeg"/><Relationship Id="rId19" Type="http://schemas.openxmlformats.org/officeDocument/2006/relationships/image" Target="../media/image18.png"/><Relationship Id="rId31"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3.png"/><Relationship Id="rId22" Type="http://schemas.microsoft.com/office/2007/relationships/hdphoto" Target="../media/hdphoto3.wdp"/><Relationship Id="rId27" Type="http://schemas.openxmlformats.org/officeDocument/2006/relationships/image" Target="../media/image22.png"/><Relationship Id="rId30"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6"/>
          <p:cNvSpPr txBox="1">
            <a:spLocks/>
          </p:cNvSpPr>
          <p:nvPr/>
        </p:nvSpPr>
        <p:spPr>
          <a:xfrm>
            <a:off x="874672" y="31212239"/>
            <a:ext cx="12676214" cy="273717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lvl="0">
              <a:lnSpc>
                <a:spcPct val="100000"/>
              </a:lnSpc>
              <a:spcBef>
                <a:spcPts val="0"/>
              </a:spcBef>
              <a:buClr>
                <a:schemeClr val="dk1"/>
              </a:buClr>
              <a:buSzPct val="61111"/>
            </a:pPr>
            <a:r>
              <a:rPr lang="en-US" sz="2400" dirty="0">
                <a:solidFill>
                  <a:schemeClr val="tx1">
                    <a:lumMod val="75000"/>
                    <a:lumOff val="25000"/>
                  </a:schemeClr>
                </a:solidFill>
                <a:latin typeface="Garamond" panose="02020404030301010803" pitchFamily="18" charset="0"/>
              </a:rPr>
              <a:t>Dr. Paul Evangelista (Natural Resource Ecology Laboratory, Colorado State University)</a:t>
            </a:r>
          </a:p>
          <a:p>
            <a:pPr lvl="0">
              <a:lnSpc>
                <a:spcPct val="100000"/>
              </a:lnSpc>
              <a:spcBef>
                <a:spcPts val="0"/>
              </a:spcBef>
              <a:buClr>
                <a:schemeClr val="dk1"/>
              </a:buClr>
              <a:buSzPct val="61111"/>
            </a:pPr>
            <a:r>
              <a:rPr lang="en-US" sz="2400" dirty="0">
                <a:solidFill>
                  <a:schemeClr val="tx1">
                    <a:lumMod val="75000"/>
                    <a:lumOff val="25000"/>
                  </a:schemeClr>
                </a:solidFill>
                <a:latin typeface="Garamond" panose="02020404030301010803" pitchFamily="18" charset="0"/>
              </a:rPr>
              <a:t>Dr. Catherine Jarnevich (USGS, Fort Collins Science Center)</a:t>
            </a:r>
          </a:p>
          <a:p>
            <a:pPr>
              <a:lnSpc>
                <a:spcPct val="100000"/>
              </a:lnSpc>
              <a:spcBef>
                <a:spcPts val="0"/>
              </a:spcBef>
              <a:buClr>
                <a:schemeClr val="dk1"/>
              </a:buClr>
              <a:buSzPct val="61111"/>
            </a:pPr>
            <a:r>
              <a:rPr lang="en-US" sz="2400" dirty="0">
                <a:solidFill>
                  <a:schemeClr val="tx1">
                    <a:lumMod val="75000"/>
                    <a:lumOff val="25000"/>
                  </a:schemeClr>
                </a:solidFill>
                <a:latin typeface="Garamond" panose="02020404030301010803" pitchFamily="18" charset="0"/>
              </a:rPr>
              <a:t>Nick Young (Natural Resource Ecology Laboratory, Colorado State University)</a:t>
            </a:r>
          </a:p>
          <a:p>
            <a:pPr>
              <a:lnSpc>
                <a:spcPct val="100000"/>
              </a:lnSpc>
              <a:spcBef>
                <a:spcPts val="0"/>
              </a:spcBef>
              <a:buClr>
                <a:schemeClr val="dk1"/>
              </a:buClr>
              <a:buSzPct val="61111"/>
            </a:pPr>
            <a:r>
              <a:rPr lang="en-US" sz="2400" dirty="0">
                <a:solidFill>
                  <a:schemeClr val="tx1">
                    <a:lumMod val="75000"/>
                    <a:lumOff val="25000"/>
                  </a:schemeClr>
                </a:solidFill>
                <a:latin typeface="Garamond" panose="02020404030301010803" pitchFamily="18" charset="0"/>
              </a:rPr>
              <a:t>Dr. Kate Schoenecker (</a:t>
            </a:r>
            <a:r>
              <a:rPr lang="fr-FR" sz="2400" dirty="0">
                <a:solidFill>
                  <a:schemeClr val="tx1">
                    <a:lumMod val="75000"/>
                    <a:lumOff val="25000"/>
                  </a:schemeClr>
                </a:solidFill>
                <a:latin typeface="Garamond" panose="02020404030301010803" pitchFamily="18" charset="0"/>
              </a:rPr>
              <a:t>USGS, Fort Collins Science Center)</a:t>
            </a:r>
            <a:endParaRPr lang="en-US" sz="2400" dirty="0">
              <a:solidFill>
                <a:schemeClr val="tx1">
                  <a:lumMod val="75000"/>
                  <a:lumOff val="25000"/>
                </a:schemeClr>
              </a:solidFill>
              <a:latin typeface="Garamond" panose="02020404030301010803" pitchFamily="18" charset="0"/>
            </a:endParaRPr>
          </a:p>
          <a:p>
            <a:pPr>
              <a:lnSpc>
                <a:spcPct val="100000"/>
              </a:lnSpc>
              <a:spcBef>
                <a:spcPts val="0"/>
              </a:spcBef>
              <a:buClr>
                <a:schemeClr val="dk1"/>
              </a:buClr>
              <a:buSzPct val="61111"/>
            </a:pPr>
            <a:r>
              <a:rPr lang="en-US" sz="2400" dirty="0">
                <a:solidFill>
                  <a:schemeClr val="tx1">
                    <a:lumMod val="75000"/>
                    <a:lumOff val="25000"/>
                  </a:schemeClr>
                </a:solidFill>
                <a:latin typeface="Garamond" panose="02020404030301010803" pitchFamily="18" charset="0"/>
              </a:rPr>
              <a:t>Dr. Sarah King (</a:t>
            </a:r>
            <a:r>
              <a:rPr lang="en-US" sz="2400" dirty="0">
                <a:solidFill>
                  <a:schemeClr val="tx1">
                    <a:lumMod val="75000"/>
                    <a:lumOff val="25000"/>
                  </a:schemeClr>
                </a:solidFill>
              </a:rPr>
              <a:t>Ecosystem Science and Sustainability Dept., Colorado State University)</a:t>
            </a:r>
            <a:endParaRPr lang="en-US" sz="2400" dirty="0">
              <a:solidFill>
                <a:schemeClr val="tx1">
                  <a:lumMod val="75000"/>
                  <a:lumOff val="25000"/>
                </a:schemeClr>
              </a:solidFill>
              <a:latin typeface="Garamond" panose="02020404030301010803" pitchFamily="18" charset="0"/>
            </a:endParaRPr>
          </a:p>
          <a:p>
            <a:pPr>
              <a:lnSpc>
                <a:spcPct val="100000"/>
              </a:lnSpc>
              <a:spcBef>
                <a:spcPts val="0"/>
              </a:spcBef>
              <a:buClr>
                <a:schemeClr val="dk1"/>
              </a:buClr>
              <a:buSzPct val="61111"/>
            </a:pPr>
            <a:r>
              <a:rPr lang="en-US" sz="2400" dirty="0">
                <a:solidFill>
                  <a:schemeClr val="tx1">
                    <a:lumMod val="75000"/>
                    <a:lumOff val="25000"/>
                  </a:schemeClr>
                </a:solidFill>
                <a:latin typeface="Garamond" panose="02020404030301010803" pitchFamily="18" charset="0"/>
              </a:rPr>
              <a:t>This material contains modified Copernicus Sentinel data (2017), processed by ESA</a:t>
            </a:r>
          </a:p>
        </p:txBody>
      </p:sp>
      <p:sp>
        <p:nvSpPr>
          <p:cNvPr id="15" name="TextBox 14"/>
          <p:cNvSpPr txBox="1"/>
          <p:nvPr/>
        </p:nvSpPr>
        <p:spPr>
          <a:xfrm>
            <a:off x="777584" y="4981427"/>
            <a:ext cx="11516347" cy="769441"/>
          </a:xfrm>
          <a:prstGeom prst="rect">
            <a:avLst/>
          </a:prstGeom>
          <a:noFill/>
        </p:spPr>
        <p:txBody>
          <a:bodyPr wrap="square" rtlCol="0">
            <a:spAutoFit/>
          </a:bodyPr>
          <a:lstStyle/>
          <a:p>
            <a:r>
              <a:rPr lang="en-US" sz="4400" b="1" dirty="0">
                <a:solidFill>
                  <a:srgbClr val="389CC4"/>
                </a:solidFill>
                <a:latin typeface="Century Gothic" panose="020B0502020202020204" pitchFamily="34" charset="0"/>
              </a:rPr>
              <a:t>Abstract</a:t>
            </a:r>
          </a:p>
        </p:txBody>
      </p:sp>
      <p:sp>
        <p:nvSpPr>
          <p:cNvPr id="16" name="TextBox 15"/>
          <p:cNvSpPr txBox="1"/>
          <p:nvPr/>
        </p:nvSpPr>
        <p:spPr>
          <a:xfrm>
            <a:off x="14190841" y="4962072"/>
            <a:ext cx="8229600" cy="769441"/>
          </a:xfrm>
          <a:prstGeom prst="rect">
            <a:avLst/>
          </a:prstGeom>
          <a:noFill/>
        </p:spPr>
        <p:txBody>
          <a:bodyPr wrap="square" rtlCol="0">
            <a:spAutoFit/>
          </a:bodyPr>
          <a:lstStyle/>
          <a:p>
            <a:r>
              <a:rPr lang="en-US" sz="4400" b="1" dirty="0">
                <a:solidFill>
                  <a:srgbClr val="389CC4"/>
                </a:solidFill>
                <a:latin typeface="Century Gothic" panose="020B0502020202020204" pitchFamily="34" charset="0"/>
              </a:rPr>
              <a:t>Objectives</a:t>
            </a:r>
          </a:p>
        </p:txBody>
      </p:sp>
      <p:sp>
        <p:nvSpPr>
          <p:cNvPr id="21" name="TextBox 20"/>
          <p:cNvSpPr txBox="1"/>
          <p:nvPr/>
        </p:nvSpPr>
        <p:spPr>
          <a:xfrm>
            <a:off x="777584" y="30506361"/>
            <a:ext cx="8229600" cy="769441"/>
          </a:xfrm>
          <a:prstGeom prst="rect">
            <a:avLst/>
          </a:prstGeom>
          <a:noFill/>
        </p:spPr>
        <p:txBody>
          <a:bodyPr wrap="square" rtlCol="0">
            <a:spAutoFit/>
          </a:bodyPr>
          <a:lstStyle/>
          <a:p>
            <a:r>
              <a:rPr lang="en-US" sz="4400" b="1" dirty="0">
                <a:solidFill>
                  <a:srgbClr val="389CC4"/>
                </a:solidFill>
                <a:latin typeface="Century Gothic" panose="020B0502020202020204" pitchFamily="34" charset="0"/>
              </a:rPr>
              <a:t>Acknowledgements</a:t>
            </a:r>
          </a:p>
        </p:txBody>
      </p:sp>
      <p:sp>
        <p:nvSpPr>
          <p:cNvPr id="40" name="TextBox 39"/>
          <p:cNvSpPr txBox="1"/>
          <p:nvPr/>
        </p:nvSpPr>
        <p:spPr>
          <a:xfrm>
            <a:off x="14190841" y="27044327"/>
            <a:ext cx="12387705" cy="769441"/>
          </a:xfrm>
          <a:prstGeom prst="rect">
            <a:avLst/>
          </a:prstGeom>
          <a:noFill/>
        </p:spPr>
        <p:txBody>
          <a:bodyPr wrap="square" rtlCol="0">
            <a:spAutoFit/>
          </a:bodyPr>
          <a:lstStyle/>
          <a:p>
            <a:r>
              <a:rPr lang="en-US" sz="4400" b="1" dirty="0">
                <a:solidFill>
                  <a:srgbClr val="389CC4"/>
                </a:solidFill>
                <a:latin typeface="Century Gothic" panose="020B0502020202020204" pitchFamily="34" charset="0"/>
              </a:rPr>
              <a:t>Conclusions</a:t>
            </a:r>
          </a:p>
        </p:txBody>
      </p:sp>
      <p:sp>
        <p:nvSpPr>
          <p:cNvPr id="36" name="Text Placeholder 16"/>
          <p:cNvSpPr txBox="1">
            <a:spLocks/>
          </p:cNvSpPr>
          <p:nvPr/>
        </p:nvSpPr>
        <p:spPr>
          <a:xfrm>
            <a:off x="874672" y="5730522"/>
            <a:ext cx="11994582" cy="637539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dirty="0">
                <a:solidFill>
                  <a:schemeClr val="tx1">
                    <a:lumMod val="75000"/>
                    <a:lumOff val="25000"/>
                  </a:schemeClr>
                </a:solidFill>
              </a:rPr>
              <a:t>Since 1971, federal agencies have been tasked with managing burros in federally-designated herd management areas (HMAs). Because these areas are often large and remote, obtaining sufficient data on horse and burro populations and habitat preference can be difficult and expensive. In recent years, the United States Geological Survey (USGS) has partnered with the Bureau of Land Management (BLM) to study the population dynamics and habitat preferences of wild horse and burro populations on the Sinbad HMA in central Utah. Researchers at the USGS and BLM hypothesize that surface water is potentially an important factor in wild horse and burro habitat selection, thus these agencies are interested in determining how water availability affects species’ movement in both time and space. NASA DEVELOP leveraged NASA Earth observations and pre-existing water availability data to determine the spatial and temporal distribution of water on the landscape. Maps were developed to help researchers create habitat selection models for wild horses and burros on the Sinbad HMA and elsewhere. </a:t>
            </a:r>
            <a:endParaRPr lang="en-US" u="sng" dirty="0">
              <a:solidFill>
                <a:schemeClr val="tx1">
                  <a:lumMod val="75000"/>
                  <a:lumOff val="25000"/>
                </a:schemeClr>
              </a:solidFill>
              <a:latin typeface="Garamond" panose="02020404030301010803" pitchFamily="18" charset="0"/>
            </a:endParaRPr>
          </a:p>
        </p:txBody>
      </p:sp>
      <p:sp>
        <p:nvSpPr>
          <p:cNvPr id="43" name="TextBox 42"/>
          <p:cNvSpPr txBox="1"/>
          <p:nvPr/>
        </p:nvSpPr>
        <p:spPr>
          <a:xfrm>
            <a:off x="16408400" y="34696400"/>
            <a:ext cx="10109200" cy="812801"/>
          </a:xfrm>
          <a:prstGeom prst="rect">
            <a:avLst/>
          </a:prstGeom>
          <a:noFill/>
        </p:spPr>
        <p:txBody>
          <a:bodyPr wrap="square" rtlCol="0" anchor="ctr">
            <a:noAutofit/>
          </a:bodyPr>
          <a:lstStyle/>
          <a:p>
            <a:pPr algn="r"/>
            <a:r>
              <a:rPr lang="en-US" sz="4000" dirty="0">
                <a:solidFill>
                  <a:schemeClr val="bg1"/>
                </a:solidFill>
                <a:latin typeface="+mj-lt"/>
              </a:rPr>
              <a:t>Colorado – Fort Collins | Spring 2018</a:t>
            </a:r>
          </a:p>
        </p:txBody>
      </p:sp>
      <p:sp>
        <p:nvSpPr>
          <p:cNvPr id="57" name="TextBox 56"/>
          <p:cNvSpPr txBox="1"/>
          <p:nvPr/>
        </p:nvSpPr>
        <p:spPr>
          <a:xfrm>
            <a:off x="3522133" y="34696400"/>
            <a:ext cx="11354452" cy="795867"/>
          </a:xfrm>
          <a:prstGeom prst="rect">
            <a:avLst/>
          </a:prstGeom>
          <a:noFill/>
        </p:spPr>
        <p:txBody>
          <a:bodyPr wrap="square" rtlCol="0" anchor="ctr">
            <a:noAutofit/>
          </a:bodyPr>
          <a:lstStyle/>
          <a:p>
            <a:r>
              <a:rPr lang="en-US" sz="4000" dirty="0">
                <a:solidFill>
                  <a:schemeClr val="bg1"/>
                </a:solidFill>
                <a:latin typeface="+mj-lt"/>
              </a:rPr>
              <a:t>Utah Water Resources</a:t>
            </a:r>
          </a:p>
        </p:txBody>
      </p:sp>
      <p:sp>
        <p:nvSpPr>
          <p:cNvPr id="62" name="Subtitle"/>
          <p:cNvSpPr>
            <a:spLocks noGrp="1"/>
          </p:cNvSpPr>
          <p:nvPr>
            <p:ph type="body" sz="quarter" idx="13"/>
          </p:nvPr>
        </p:nvSpPr>
        <p:spPr>
          <a:xfrm>
            <a:off x="998219" y="178470"/>
            <a:ext cx="17442614" cy="3333750"/>
          </a:xfrm>
          <a:prstGeom prst="rect">
            <a:avLst/>
          </a:prstGeom>
        </p:spPr>
        <p:txBody>
          <a:bodyPr anchor="ctr"/>
          <a:lstStyle>
            <a:lvl1pPr marL="0" indent="0" algn="ctr">
              <a:spcBef>
                <a:spcPts val="0"/>
              </a:spcBef>
              <a:buNone/>
              <a:defRPr sz="6000" b="1" baseline="0">
                <a:solidFill>
                  <a:srgbClr val="EA7845"/>
                </a:solidFill>
                <a:latin typeface="+mj-lt"/>
              </a:defRPr>
            </a:lvl1pPr>
            <a:lvl2pPr>
              <a:defRPr sz="4800"/>
            </a:lvl2pPr>
            <a:lvl3pPr>
              <a:defRPr sz="4000"/>
            </a:lvl3pPr>
            <a:lvl4pPr>
              <a:defRPr sz="3600"/>
            </a:lvl4pPr>
            <a:lvl5pPr>
              <a:defRPr sz="3600"/>
            </a:lvl5pPr>
          </a:lstStyle>
          <a:p>
            <a:pPr algn="l">
              <a:buClr>
                <a:srgbClr val="379CC4"/>
              </a:buClr>
              <a:buSzPct val="25000"/>
            </a:pPr>
            <a:r>
              <a:rPr lang="en-US" sz="5300" dirty="0">
                <a:solidFill>
                  <a:srgbClr val="379CC4"/>
                </a:solidFill>
              </a:rPr>
              <a:t>Utilizing Landsat to Detect Ephemeral Water Sources in Support of a USGS Feasibility Assessment and Management Strategy of Equids </a:t>
            </a:r>
          </a:p>
        </p:txBody>
      </p:sp>
      <p:sp>
        <p:nvSpPr>
          <p:cNvPr id="95" name="Text Placeholder 16"/>
          <p:cNvSpPr txBox="1">
            <a:spLocks/>
          </p:cNvSpPr>
          <p:nvPr/>
        </p:nvSpPr>
        <p:spPr>
          <a:xfrm>
            <a:off x="14018282" y="27848162"/>
            <a:ext cx="12500190" cy="459743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lgn="just">
              <a:buClr>
                <a:srgbClr val="389CC4"/>
              </a:buClr>
            </a:pPr>
            <a:r>
              <a:rPr lang="en-US" dirty="0">
                <a:solidFill>
                  <a:schemeClr val="tx1">
                    <a:lumMod val="75000"/>
                    <a:lumOff val="25000"/>
                  </a:schemeClr>
                </a:solidFill>
              </a:rPr>
              <a:t>The model </a:t>
            </a:r>
            <a:r>
              <a:rPr lang="en-US" dirty="0" smtClean="0">
                <a:solidFill>
                  <a:schemeClr val="tx1">
                    <a:lumMod val="75000"/>
                    <a:lumOff val="25000"/>
                  </a:schemeClr>
                </a:solidFill>
              </a:rPr>
              <a:t>that employed </a:t>
            </a:r>
            <a:r>
              <a:rPr lang="en-US" dirty="0">
                <a:solidFill>
                  <a:schemeClr val="tx1">
                    <a:lumMod val="75000"/>
                    <a:lumOff val="25000"/>
                  </a:schemeClr>
                </a:solidFill>
              </a:rPr>
              <a:t>the panchromatic sharpened technique had a higher resolution than the standard Landsat </a:t>
            </a:r>
            <a:r>
              <a:rPr lang="en-US" dirty="0" smtClean="0">
                <a:solidFill>
                  <a:schemeClr val="tx1">
                    <a:lumMod val="75000"/>
                    <a:lumOff val="25000"/>
                  </a:schemeClr>
                </a:solidFill>
              </a:rPr>
              <a:t>model and incorporated </a:t>
            </a:r>
            <a:r>
              <a:rPr lang="en-US" dirty="0">
                <a:solidFill>
                  <a:schemeClr val="tx1">
                    <a:lumMod val="75000"/>
                    <a:lumOff val="25000"/>
                  </a:schemeClr>
                </a:solidFill>
              </a:rPr>
              <a:t>a </a:t>
            </a:r>
            <a:r>
              <a:rPr lang="en-US" dirty="0" smtClean="0">
                <a:solidFill>
                  <a:schemeClr val="tx1">
                    <a:lumMod val="75000"/>
                    <a:lumOff val="25000"/>
                  </a:schemeClr>
                </a:solidFill>
              </a:rPr>
              <a:t>less-skewed </a:t>
            </a:r>
            <a:r>
              <a:rPr lang="en-US" dirty="0">
                <a:solidFill>
                  <a:schemeClr val="tx1">
                    <a:lumMod val="75000"/>
                    <a:lumOff val="25000"/>
                  </a:schemeClr>
                </a:solidFill>
              </a:rPr>
              <a:t>training data set. </a:t>
            </a:r>
            <a:r>
              <a:rPr lang="en-US" dirty="0" smtClean="0">
                <a:solidFill>
                  <a:schemeClr val="tx1">
                    <a:lumMod val="75000"/>
                    <a:lumOff val="25000"/>
                  </a:schemeClr>
                </a:solidFill>
              </a:rPr>
              <a:t>Comparatively, the </a:t>
            </a:r>
            <a:r>
              <a:rPr lang="en-US" dirty="0">
                <a:solidFill>
                  <a:schemeClr val="tx1">
                    <a:lumMod val="75000"/>
                    <a:lumOff val="25000"/>
                  </a:schemeClr>
                </a:solidFill>
              </a:rPr>
              <a:t>panchromatic 15m Landsat model provided marked </a:t>
            </a:r>
            <a:r>
              <a:rPr lang="en-US" dirty="0" smtClean="0">
                <a:solidFill>
                  <a:schemeClr val="tx1">
                    <a:lumMod val="75000"/>
                    <a:lumOff val="25000"/>
                  </a:schemeClr>
                </a:solidFill>
              </a:rPr>
              <a:t>improvement </a:t>
            </a:r>
            <a:r>
              <a:rPr lang="en-US" dirty="0">
                <a:solidFill>
                  <a:schemeClr val="tx1">
                    <a:lumMod val="75000"/>
                    <a:lumOff val="25000"/>
                  </a:schemeClr>
                </a:solidFill>
              </a:rPr>
              <a:t>to the standard 30m Landsat reflectance models, and more accurately displayed ephemeral surface water in distinct seasons.</a:t>
            </a:r>
          </a:p>
          <a:p>
            <a:pPr marL="347663" indent="-347663" algn="just">
              <a:buClr>
                <a:srgbClr val="389CC4"/>
              </a:buClr>
            </a:pPr>
            <a:r>
              <a:rPr lang="en-US" dirty="0">
                <a:solidFill>
                  <a:schemeClr val="tx1">
                    <a:lumMod val="75000"/>
                    <a:lumOff val="25000"/>
                  </a:schemeClr>
                </a:solidFill>
              </a:rPr>
              <a:t>These maps and modelling approaches will support the USGS and BLM in developing habitat selection models for research of wild burro behavior.</a:t>
            </a:r>
          </a:p>
          <a:p>
            <a:pPr marL="347663" indent="-347663" algn="just">
              <a:buClr>
                <a:srgbClr val="389CC4"/>
              </a:buClr>
            </a:pPr>
            <a:r>
              <a:rPr lang="en-US" dirty="0">
                <a:solidFill>
                  <a:schemeClr val="tx1">
                    <a:lumMod val="75000"/>
                    <a:lumOff val="25000"/>
                  </a:schemeClr>
                </a:solidFill>
              </a:rPr>
              <a:t>These modelling approaches and frameworks can be adapted to other studies and research projects, including that of the critically endangered African wild ass.</a:t>
            </a:r>
          </a:p>
        </p:txBody>
      </p:sp>
      <p:sp>
        <p:nvSpPr>
          <p:cNvPr id="96" name="Text Placeholder 16"/>
          <p:cNvSpPr txBox="1">
            <a:spLocks/>
          </p:cNvSpPr>
          <p:nvPr/>
        </p:nvSpPr>
        <p:spPr>
          <a:xfrm>
            <a:off x="14018282" y="5762094"/>
            <a:ext cx="12161871" cy="3223753"/>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lnSpc>
                <a:spcPct val="80000"/>
              </a:lnSpc>
              <a:buClr>
                <a:srgbClr val="379CC4"/>
              </a:buClr>
              <a:buSzPct val="100000"/>
              <a:buFont typeface="Webdings" panose="05030102010509060703" pitchFamily="18" charset="2"/>
              <a:buChar char=""/>
            </a:pPr>
            <a:r>
              <a:rPr lang="en-US" b="1" dirty="0">
                <a:solidFill>
                  <a:srgbClr val="379CC4"/>
                </a:solidFill>
                <a:ea typeface="Garamond"/>
                <a:cs typeface="Garamond"/>
                <a:sym typeface="Garamond"/>
              </a:rPr>
              <a:t>Develop</a:t>
            </a:r>
            <a:r>
              <a:rPr lang="en-US" dirty="0">
                <a:solidFill>
                  <a:srgbClr val="76AADA"/>
                </a:solidFill>
                <a:ea typeface="Garamond"/>
                <a:cs typeface="Garamond"/>
                <a:sym typeface="Garamond"/>
              </a:rPr>
              <a:t> </a:t>
            </a:r>
            <a:r>
              <a:rPr lang="en-US" dirty="0">
                <a:solidFill>
                  <a:schemeClr val="tx1">
                    <a:lumMod val="75000"/>
                    <a:lumOff val="25000"/>
                  </a:schemeClr>
                </a:solidFill>
                <a:ea typeface="Garamond"/>
                <a:cs typeface="Garamond"/>
                <a:sym typeface="Garamond"/>
              </a:rPr>
              <a:t>temporally-explicit water detection </a:t>
            </a:r>
            <a:r>
              <a:rPr lang="en-US" dirty="0" smtClean="0">
                <a:solidFill>
                  <a:schemeClr val="tx1">
                    <a:lumMod val="75000"/>
                    <a:lumOff val="25000"/>
                  </a:schemeClr>
                </a:solidFill>
                <a:ea typeface="Garamond"/>
                <a:cs typeface="Garamond"/>
                <a:sym typeface="Garamond"/>
              </a:rPr>
              <a:t>maps that identify the presence </a:t>
            </a:r>
            <a:r>
              <a:rPr lang="en-US" dirty="0">
                <a:solidFill>
                  <a:schemeClr val="tx1">
                    <a:lumMod val="75000"/>
                    <a:lumOff val="25000"/>
                  </a:schemeClr>
                </a:solidFill>
                <a:ea typeface="Garamond"/>
                <a:cs typeface="Garamond"/>
                <a:sym typeface="Garamond"/>
              </a:rPr>
              <a:t>of ephemeral water sources in Sinbad HMA</a:t>
            </a:r>
            <a:endParaRPr lang="en-US" sz="1500" b="1" dirty="0">
              <a:solidFill>
                <a:schemeClr val="tx1">
                  <a:lumMod val="75000"/>
                  <a:lumOff val="25000"/>
                </a:schemeClr>
              </a:solidFill>
              <a:ea typeface="Garamond"/>
              <a:cs typeface="Garamond"/>
              <a:sym typeface="Garamond"/>
            </a:endParaRPr>
          </a:p>
          <a:p>
            <a:pPr algn="just">
              <a:lnSpc>
                <a:spcPct val="80000"/>
              </a:lnSpc>
              <a:buClr>
                <a:srgbClr val="379CC4"/>
              </a:buClr>
              <a:buSzPct val="100000"/>
              <a:buFont typeface="Webdings" panose="05030102010509060703" pitchFamily="18" charset="2"/>
              <a:buChar char=""/>
            </a:pPr>
            <a:r>
              <a:rPr lang="en-US" b="1" dirty="0">
                <a:solidFill>
                  <a:srgbClr val="379CC4"/>
                </a:solidFill>
                <a:ea typeface="Garamond"/>
                <a:cs typeface="Garamond"/>
                <a:sym typeface="Garamond"/>
              </a:rPr>
              <a:t>Evaluate </a:t>
            </a:r>
            <a:r>
              <a:rPr lang="en-US" dirty="0">
                <a:solidFill>
                  <a:schemeClr val="tx1">
                    <a:lumMod val="75000"/>
                    <a:lumOff val="25000"/>
                  </a:schemeClr>
                </a:solidFill>
                <a:ea typeface="Garamond"/>
                <a:cs typeface="Garamond"/>
                <a:sym typeface="Garamond"/>
              </a:rPr>
              <a:t>model utility and map accuracy by comparing our results with pre-existing surface water maps and field observations</a:t>
            </a:r>
            <a:endParaRPr lang="en-US" sz="1500" dirty="0">
              <a:solidFill>
                <a:schemeClr val="tx1">
                  <a:lumMod val="75000"/>
                  <a:lumOff val="25000"/>
                </a:schemeClr>
              </a:solidFill>
              <a:ea typeface="Garamond"/>
              <a:cs typeface="Garamond"/>
              <a:sym typeface="Garamond"/>
            </a:endParaRPr>
          </a:p>
          <a:p>
            <a:pPr lvl="0" algn="just">
              <a:lnSpc>
                <a:spcPct val="80000"/>
              </a:lnSpc>
              <a:buClr>
                <a:srgbClr val="379CC4"/>
              </a:buClr>
              <a:buSzPct val="100000"/>
              <a:buFont typeface="Webdings" panose="05030102010509060703" pitchFamily="18" charset="2"/>
              <a:buChar char=""/>
            </a:pPr>
            <a:r>
              <a:rPr lang="en-US" b="1" dirty="0">
                <a:solidFill>
                  <a:srgbClr val="379CC4"/>
                </a:solidFill>
                <a:ea typeface="Garamond"/>
                <a:cs typeface="Garamond"/>
                <a:sym typeface="Garamond"/>
              </a:rPr>
              <a:t>Generate </a:t>
            </a:r>
            <a:r>
              <a:rPr lang="en-US" dirty="0">
                <a:solidFill>
                  <a:schemeClr val="tx1">
                    <a:lumMod val="75000"/>
                    <a:lumOff val="25000"/>
                  </a:schemeClr>
                </a:solidFill>
                <a:ea typeface="Garamond"/>
                <a:cs typeface="Garamond"/>
                <a:sym typeface="Garamond"/>
              </a:rPr>
              <a:t>a modeling tutorial that will enable end users to replicate this study in future years </a:t>
            </a:r>
            <a:r>
              <a:rPr lang="en-US" dirty="0" smtClean="0">
                <a:solidFill>
                  <a:schemeClr val="tx1">
                    <a:lumMod val="75000"/>
                    <a:lumOff val="25000"/>
                  </a:schemeClr>
                </a:solidFill>
                <a:ea typeface="Garamond"/>
                <a:cs typeface="Garamond"/>
                <a:sym typeface="Garamond"/>
              </a:rPr>
              <a:t>for this and additional </a:t>
            </a:r>
            <a:r>
              <a:rPr lang="en-US" dirty="0">
                <a:solidFill>
                  <a:schemeClr val="tx1">
                    <a:lumMod val="75000"/>
                    <a:lumOff val="25000"/>
                  </a:schemeClr>
                </a:solidFill>
                <a:ea typeface="Garamond"/>
                <a:cs typeface="Garamond"/>
                <a:sym typeface="Garamond"/>
              </a:rPr>
              <a:t>study locations</a:t>
            </a:r>
          </a:p>
        </p:txBody>
      </p:sp>
      <p:sp>
        <p:nvSpPr>
          <p:cNvPr id="65" name="Shape 18">
            <a:extLst>
              <a:ext uri="{FF2B5EF4-FFF2-40B4-BE49-F238E27FC236}">
                <a16:creationId xmlns="" xmlns:a16="http://schemas.microsoft.com/office/drawing/2014/main" id="{2D71B135-07E3-4374-A8F7-D03460441059}"/>
              </a:ext>
            </a:extLst>
          </p:cNvPr>
          <p:cNvSpPr txBox="1"/>
          <p:nvPr/>
        </p:nvSpPr>
        <p:spPr>
          <a:xfrm>
            <a:off x="15469649" y="15881012"/>
            <a:ext cx="2608447" cy="48028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2700" u="none" dirty="0">
                <a:solidFill>
                  <a:schemeClr val="tx1">
                    <a:lumMod val="75000"/>
                    <a:lumOff val="25000"/>
                  </a:schemeClr>
                </a:solidFill>
                <a:latin typeface="Garamond"/>
                <a:ea typeface="Garamond"/>
                <a:cs typeface="Garamond"/>
                <a:sym typeface="Garamond"/>
              </a:rPr>
              <a:t>Landsat </a:t>
            </a:r>
            <a:r>
              <a:rPr lang="en-US" sz="2700" u="none" dirty="0" smtClean="0">
                <a:solidFill>
                  <a:schemeClr val="tx1">
                    <a:lumMod val="75000"/>
                    <a:lumOff val="25000"/>
                  </a:schemeClr>
                </a:solidFill>
                <a:latin typeface="Garamond"/>
                <a:ea typeface="Garamond"/>
                <a:cs typeface="Garamond"/>
                <a:sym typeface="Garamond"/>
              </a:rPr>
              <a:t>8</a:t>
            </a:r>
          </a:p>
        </p:txBody>
      </p:sp>
      <p:pic>
        <p:nvPicPr>
          <p:cNvPr id="66" name="Picture 65">
            <a:extLst>
              <a:ext uri="{FF2B5EF4-FFF2-40B4-BE49-F238E27FC236}">
                <a16:creationId xmlns="" xmlns:a16="http://schemas.microsoft.com/office/drawing/2014/main" id="{32B0B4C9-9E4D-45A3-9938-FD613B5CDC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210901" y="15932290"/>
            <a:ext cx="1788969" cy="1463040"/>
          </a:xfrm>
          <a:prstGeom prst="rect">
            <a:avLst/>
          </a:prstGeom>
        </p:spPr>
      </p:pic>
      <p:sp>
        <p:nvSpPr>
          <p:cNvPr id="68" name="Shape 48">
            <a:extLst>
              <a:ext uri="{FF2B5EF4-FFF2-40B4-BE49-F238E27FC236}">
                <a16:creationId xmlns="" xmlns:a16="http://schemas.microsoft.com/office/drawing/2014/main" id="{0AD8FF7E-8D20-4710-A2B8-57CAF5CC6115}"/>
              </a:ext>
            </a:extLst>
          </p:cNvPr>
          <p:cNvSpPr txBox="1"/>
          <p:nvPr/>
        </p:nvSpPr>
        <p:spPr>
          <a:xfrm>
            <a:off x="19848769" y="15927039"/>
            <a:ext cx="2364836" cy="433102"/>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2700" u="none" dirty="0">
                <a:solidFill>
                  <a:schemeClr val="tx1">
                    <a:lumMod val="75000"/>
                    <a:lumOff val="25000"/>
                  </a:schemeClr>
                </a:solidFill>
                <a:latin typeface="Garamond"/>
                <a:ea typeface="Garamond"/>
                <a:cs typeface="Garamond"/>
                <a:sym typeface="Garamond"/>
              </a:rPr>
              <a:t>Sentinel-1</a:t>
            </a:r>
          </a:p>
        </p:txBody>
      </p:sp>
      <p:pic>
        <p:nvPicPr>
          <p:cNvPr id="69" name="Picture 68">
            <a:extLst>
              <a:ext uri="{FF2B5EF4-FFF2-40B4-BE49-F238E27FC236}">
                <a16:creationId xmlns="" xmlns:a16="http://schemas.microsoft.com/office/drawing/2014/main" id="{4EB53886-E6D6-4C3D-8369-A5F40798F1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40833" y="15809618"/>
            <a:ext cx="1784286" cy="1463040"/>
          </a:xfrm>
          <a:prstGeom prst="rect">
            <a:avLst/>
          </a:prstGeom>
        </p:spPr>
      </p:pic>
      <p:sp>
        <p:nvSpPr>
          <p:cNvPr id="19" name="TextBox 18"/>
          <p:cNvSpPr txBox="1"/>
          <p:nvPr/>
        </p:nvSpPr>
        <p:spPr>
          <a:xfrm>
            <a:off x="14190841" y="15168982"/>
            <a:ext cx="7626296" cy="713481"/>
          </a:xfrm>
          <a:prstGeom prst="rect">
            <a:avLst/>
          </a:prstGeom>
          <a:noFill/>
        </p:spPr>
        <p:txBody>
          <a:bodyPr wrap="square" rtlCol="0">
            <a:spAutoFit/>
          </a:bodyPr>
          <a:lstStyle/>
          <a:p>
            <a:r>
              <a:rPr lang="en-US" sz="4400" b="1" dirty="0">
                <a:solidFill>
                  <a:srgbClr val="389CC4"/>
                </a:solidFill>
                <a:latin typeface="Century Gothic" panose="020B0502020202020204" pitchFamily="34" charset="0"/>
              </a:rPr>
              <a:t>Earth Observations</a:t>
            </a:r>
          </a:p>
        </p:txBody>
      </p:sp>
      <p:sp>
        <p:nvSpPr>
          <p:cNvPr id="23" name="TextBox 22"/>
          <p:cNvSpPr txBox="1"/>
          <p:nvPr/>
        </p:nvSpPr>
        <p:spPr>
          <a:xfrm>
            <a:off x="777584" y="27044327"/>
            <a:ext cx="4549073" cy="769441"/>
          </a:xfrm>
          <a:prstGeom prst="rect">
            <a:avLst/>
          </a:prstGeom>
          <a:noFill/>
        </p:spPr>
        <p:txBody>
          <a:bodyPr wrap="square" rtlCol="0">
            <a:spAutoFit/>
          </a:bodyPr>
          <a:lstStyle/>
          <a:p>
            <a:r>
              <a:rPr lang="en-US" sz="4400" b="1" dirty="0">
                <a:solidFill>
                  <a:srgbClr val="389CC4"/>
                </a:solidFill>
                <a:latin typeface="Century Gothic" panose="020B0502020202020204" pitchFamily="34" charset="0"/>
              </a:rPr>
              <a:t>Team Members</a:t>
            </a:r>
          </a:p>
        </p:txBody>
      </p:sp>
      <p:grpSp>
        <p:nvGrpSpPr>
          <p:cNvPr id="14" name="Group 13"/>
          <p:cNvGrpSpPr/>
          <p:nvPr/>
        </p:nvGrpSpPr>
        <p:grpSpPr>
          <a:xfrm>
            <a:off x="841541" y="27768199"/>
            <a:ext cx="12705291" cy="2816915"/>
            <a:chOff x="841541" y="28003333"/>
            <a:chExt cx="12705291" cy="2816915"/>
          </a:xfrm>
        </p:grpSpPr>
        <p:grpSp>
          <p:nvGrpSpPr>
            <p:cNvPr id="3" name="Group 2"/>
            <p:cNvGrpSpPr/>
            <p:nvPr/>
          </p:nvGrpSpPr>
          <p:grpSpPr>
            <a:xfrm>
              <a:off x="10540390" y="28003333"/>
              <a:ext cx="3006442" cy="2480569"/>
              <a:chOff x="8338194" y="25494483"/>
              <a:chExt cx="3002100" cy="2480569"/>
            </a:xfrm>
          </p:grpSpPr>
          <p:pic>
            <p:nvPicPr>
              <p:cNvPr id="76" name="Shape 54"/>
              <p:cNvPicPr preferRelativeResize="0"/>
              <p:nvPr/>
            </p:nvPicPr>
            <p:blipFill>
              <a:blip r:embed="rId4" cstate="screen">
                <a:extLst>
                  <a:ext uri="{28A0092B-C50C-407E-A947-70E740481C1C}">
                    <a14:useLocalDpi xmlns:a14="http://schemas.microsoft.com/office/drawing/2010/main"/>
                  </a:ext>
                </a:extLst>
              </a:blip>
              <a:stretch>
                <a:fillRect/>
              </a:stretch>
            </p:blipFill>
            <p:spPr>
              <a:xfrm>
                <a:off x="8809019" y="25494483"/>
                <a:ext cx="2053803" cy="2075227"/>
              </a:xfrm>
              <a:prstGeom prst="rect">
                <a:avLst/>
              </a:prstGeom>
              <a:noFill/>
              <a:ln>
                <a:noFill/>
              </a:ln>
            </p:spPr>
          </p:pic>
          <p:sp>
            <p:nvSpPr>
              <p:cNvPr id="81" name="Shape 52"/>
              <p:cNvSpPr txBox="1"/>
              <p:nvPr/>
            </p:nvSpPr>
            <p:spPr>
              <a:xfrm>
                <a:off x="8338194" y="27463444"/>
                <a:ext cx="3002100" cy="511608"/>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buClr>
                    <a:schemeClr val="dk1"/>
                  </a:buClr>
                  <a:buSzPct val="25000"/>
                  <a:buFont typeface="Arial"/>
                  <a:buNone/>
                </a:pPr>
                <a:r>
                  <a:rPr lang="en-US" sz="2700" dirty="0">
                    <a:solidFill>
                      <a:schemeClr val="tx1">
                        <a:lumMod val="75000"/>
                        <a:lumOff val="25000"/>
                      </a:schemeClr>
                    </a:solidFill>
                    <a:latin typeface="Garamond"/>
                    <a:ea typeface="Garamond"/>
                    <a:cs typeface="Garamond"/>
                    <a:sym typeface="Garamond"/>
                  </a:rPr>
                  <a:t>Tim Mayer</a:t>
                </a:r>
              </a:p>
            </p:txBody>
          </p:sp>
          <p:pic>
            <p:nvPicPr>
              <p:cNvPr id="82" name="Shape 52">
                <a:extLst>
                  <a:ext uri="{FF2B5EF4-FFF2-40B4-BE49-F238E27FC236}">
                    <a16:creationId xmlns="" xmlns:a16="http://schemas.microsoft.com/office/drawing/2014/main" id="{E1756517-DBF3-44E5-BAE4-B410D906005E}"/>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012960" y="25709136"/>
                <a:ext cx="1645920" cy="1645920"/>
              </a:xfrm>
              <a:prstGeom prst="ellipse">
                <a:avLst/>
              </a:prstGeom>
              <a:noFill/>
              <a:ln>
                <a:noFill/>
              </a:ln>
            </p:spPr>
          </p:pic>
        </p:grpSp>
        <p:grpSp>
          <p:nvGrpSpPr>
            <p:cNvPr id="6" name="Group 5"/>
            <p:cNvGrpSpPr/>
            <p:nvPr/>
          </p:nvGrpSpPr>
          <p:grpSpPr>
            <a:xfrm>
              <a:off x="4187664" y="28019645"/>
              <a:ext cx="2876354" cy="2447805"/>
              <a:chOff x="3272520" y="25541506"/>
              <a:chExt cx="2872200" cy="2447805"/>
            </a:xfrm>
          </p:grpSpPr>
          <p:pic>
            <p:nvPicPr>
              <p:cNvPr id="74" name="Shape 49"/>
              <p:cNvPicPr preferRelativeResize="0"/>
              <p:nvPr/>
            </p:nvPicPr>
            <p:blipFill>
              <a:blip r:embed="rId6" cstate="screen">
                <a:extLst>
                  <a:ext uri="{28A0092B-C50C-407E-A947-70E740481C1C}">
                    <a14:useLocalDpi xmlns:a14="http://schemas.microsoft.com/office/drawing/2010/main"/>
                  </a:ext>
                </a:extLst>
              </a:blip>
              <a:stretch>
                <a:fillRect/>
              </a:stretch>
            </p:blipFill>
            <p:spPr>
              <a:xfrm>
                <a:off x="3679724" y="25541506"/>
                <a:ext cx="2053803" cy="2042603"/>
              </a:xfrm>
              <a:prstGeom prst="rect">
                <a:avLst/>
              </a:prstGeom>
              <a:noFill/>
              <a:ln>
                <a:noFill/>
              </a:ln>
            </p:spPr>
          </p:pic>
          <p:sp>
            <p:nvSpPr>
              <p:cNvPr id="79" name="Shape 47"/>
              <p:cNvSpPr txBox="1"/>
              <p:nvPr/>
            </p:nvSpPr>
            <p:spPr>
              <a:xfrm>
                <a:off x="3272520" y="27494155"/>
                <a:ext cx="2872200" cy="495156"/>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buClr>
                    <a:schemeClr val="dk1"/>
                  </a:buClr>
                  <a:buSzPct val="25000"/>
                  <a:buFont typeface="Arial"/>
                  <a:buNone/>
                </a:pPr>
                <a:r>
                  <a:rPr lang="en-US" sz="2700" dirty="0">
                    <a:solidFill>
                      <a:schemeClr val="tx1">
                        <a:lumMod val="75000"/>
                        <a:lumOff val="25000"/>
                      </a:schemeClr>
                    </a:solidFill>
                    <a:latin typeface="Garamond"/>
                    <a:ea typeface="Garamond"/>
                    <a:cs typeface="Garamond"/>
                    <a:sym typeface="Garamond"/>
                  </a:rPr>
                  <a:t>Anson Call</a:t>
                </a:r>
              </a:p>
            </p:txBody>
          </p:sp>
          <p:pic>
            <p:nvPicPr>
              <p:cNvPr id="83" name="Picture 82">
                <a:extLst>
                  <a:ext uri="{FF2B5EF4-FFF2-40B4-BE49-F238E27FC236}">
                    <a16:creationId xmlns="" xmlns:a16="http://schemas.microsoft.com/office/drawing/2014/main" id="{A1196D63-C978-45E7-B99F-97D4EB4DD1B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85257" y="25727471"/>
                <a:ext cx="1642736" cy="1670672"/>
              </a:xfrm>
              <a:prstGeom prst="ellipse">
                <a:avLst/>
              </a:prstGeom>
            </p:spPr>
          </p:pic>
        </p:grpSp>
        <p:grpSp>
          <p:nvGrpSpPr>
            <p:cNvPr id="4" name="Group 3"/>
            <p:cNvGrpSpPr/>
            <p:nvPr/>
          </p:nvGrpSpPr>
          <p:grpSpPr>
            <a:xfrm>
              <a:off x="7773819" y="28019646"/>
              <a:ext cx="2056771" cy="2576460"/>
              <a:chOff x="6281905" y="25623484"/>
              <a:chExt cx="2053800" cy="2576460"/>
            </a:xfrm>
          </p:grpSpPr>
          <p:pic>
            <p:nvPicPr>
              <p:cNvPr id="77" name="Shape 50"/>
              <p:cNvPicPr preferRelativeResize="0"/>
              <p:nvPr/>
            </p:nvPicPr>
            <p:blipFill>
              <a:blip r:embed="rId6" cstate="screen">
                <a:extLst>
                  <a:ext uri="{28A0092B-C50C-407E-A947-70E740481C1C}">
                    <a14:useLocalDpi xmlns:a14="http://schemas.microsoft.com/office/drawing/2010/main"/>
                  </a:ext>
                </a:extLst>
              </a:blip>
              <a:stretch>
                <a:fillRect/>
              </a:stretch>
            </p:blipFill>
            <p:spPr>
              <a:xfrm>
                <a:off x="6281905" y="25623484"/>
                <a:ext cx="2053800" cy="2042600"/>
              </a:xfrm>
              <a:prstGeom prst="ellipse">
                <a:avLst/>
              </a:prstGeom>
              <a:noFill/>
              <a:ln>
                <a:noFill/>
              </a:ln>
            </p:spPr>
          </p:pic>
          <p:sp>
            <p:nvSpPr>
              <p:cNvPr id="80" name="Shape 48"/>
              <p:cNvSpPr txBox="1"/>
              <p:nvPr/>
            </p:nvSpPr>
            <p:spPr>
              <a:xfrm>
                <a:off x="6506340" y="27576132"/>
                <a:ext cx="1594055" cy="623812"/>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buClr>
                    <a:schemeClr val="dk1"/>
                  </a:buClr>
                  <a:buSzPct val="25000"/>
                  <a:buFont typeface="Arial"/>
                  <a:buNone/>
                </a:pPr>
                <a:r>
                  <a:rPr lang="en-US" sz="2700" dirty="0">
                    <a:solidFill>
                      <a:schemeClr val="tx1">
                        <a:lumMod val="75000"/>
                        <a:lumOff val="25000"/>
                      </a:schemeClr>
                    </a:solidFill>
                    <a:latin typeface="Garamond"/>
                    <a:ea typeface="Garamond"/>
                    <a:cs typeface="Garamond"/>
                    <a:sym typeface="Garamond"/>
                  </a:rPr>
                  <a:t>Gary Olds</a:t>
                </a:r>
              </a:p>
            </p:txBody>
          </p:sp>
          <p:pic>
            <p:nvPicPr>
              <p:cNvPr id="84" name="Picture 83">
                <a:extLst>
                  <a:ext uri="{FF2B5EF4-FFF2-40B4-BE49-F238E27FC236}">
                    <a16:creationId xmlns="" xmlns:a16="http://schemas.microsoft.com/office/drawing/2014/main" id="{C907D617-DB3C-4EBE-A046-D19F0F9DC5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84939" y="25821824"/>
                <a:ext cx="1647730" cy="1645920"/>
              </a:xfrm>
              <a:prstGeom prst="ellipse">
                <a:avLst/>
              </a:prstGeom>
            </p:spPr>
          </p:pic>
        </p:grpSp>
        <p:grpSp>
          <p:nvGrpSpPr>
            <p:cNvPr id="7" name="Group 6"/>
            <p:cNvGrpSpPr/>
            <p:nvPr/>
          </p:nvGrpSpPr>
          <p:grpSpPr>
            <a:xfrm>
              <a:off x="841541" y="28035860"/>
              <a:ext cx="2636322" cy="2784388"/>
              <a:chOff x="1049818" y="25736332"/>
              <a:chExt cx="2632515" cy="2784388"/>
            </a:xfrm>
          </p:grpSpPr>
          <p:pic>
            <p:nvPicPr>
              <p:cNvPr id="75" name="Shape 51"/>
              <p:cNvPicPr preferRelativeResize="0"/>
              <p:nvPr/>
            </p:nvPicPr>
            <p:blipFill>
              <a:blip r:embed="rId9" cstate="screen">
                <a:extLst>
                  <a:ext uri="{28A0092B-C50C-407E-A947-70E740481C1C}">
                    <a14:useLocalDpi xmlns:a14="http://schemas.microsoft.com/office/drawing/2010/main"/>
                  </a:ext>
                </a:extLst>
              </a:blip>
              <a:stretch>
                <a:fillRect/>
              </a:stretch>
            </p:blipFill>
            <p:spPr>
              <a:xfrm>
                <a:off x="1367231" y="25736332"/>
                <a:ext cx="2058480" cy="2010172"/>
              </a:xfrm>
              <a:prstGeom prst="rect">
                <a:avLst/>
              </a:prstGeom>
              <a:noFill/>
              <a:ln>
                <a:noFill/>
              </a:ln>
            </p:spPr>
          </p:pic>
          <p:sp>
            <p:nvSpPr>
              <p:cNvPr id="78" name="Shape 46"/>
              <p:cNvSpPr txBox="1"/>
              <p:nvPr/>
            </p:nvSpPr>
            <p:spPr>
              <a:xfrm>
                <a:off x="1049818" y="27672766"/>
                <a:ext cx="2632515" cy="847954"/>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700" dirty="0">
                    <a:solidFill>
                      <a:schemeClr val="tx1">
                        <a:lumMod val="75000"/>
                        <a:lumOff val="25000"/>
                      </a:schemeClr>
                    </a:solidFill>
                    <a:latin typeface="Garamond"/>
                    <a:ea typeface="Garamond"/>
                    <a:cs typeface="Garamond"/>
                    <a:sym typeface="Garamond"/>
                  </a:rPr>
                  <a:t>Kristen Dennis</a:t>
                </a:r>
              </a:p>
              <a:p>
                <a:pPr marL="0" marR="0" lvl="0" indent="0" algn="ctr" rtl="0">
                  <a:lnSpc>
                    <a:spcPct val="100000"/>
                  </a:lnSpc>
                  <a:spcBef>
                    <a:spcPts val="0"/>
                  </a:spcBef>
                  <a:buClr>
                    <a:schemeClr val="dk1"/>
                  </a:buClr>
                  <a:buSzPct val="25000"/>
                  <a:buFont typeface="Arial"/>
                  <a:buNone/>
                </a:pPr>
                <a:r>
                  <a:rPr lang="en-US" sz="2700" dirty="0">
                    <a:solidFill>
                      <a:schemeClr val="tx1">
                        <a:lumMod val="75000"/>
                        <a:lumOff val="25000"/>
                      </a:schemeClr>
                    </a:solidFill>
                    <a:latin typeface="Garamond"/>
                    <a:ea typeface="Garamond"/>
                    <a:cs typeface="Garamond"/>
                    <a:sym typeface="Garamond"/>
                  </a:rPr>
                  <a:t>Project</a:t>
                </a:r>
                <a:r>
                  <a:rPr lang="en-US" sz="2700" b="0" u="none" dirty="0">
                    <a:solidFill>
                      <a:schemeClr val="tx1">
                        <a:lumMod val="75000"/>
                        <a:lumOff val="25000"/>
                      </a:schemeClr>
                    </a:solidFill>
                    <a:latin typeface="Garamond"/>
                    <a:ea typeface="Garamond"/>
                    <a:cs typeface="Garamond"/>
                    <a:sym typeface="Garamond"/>
                  </a:rPr>
                  <a:t> Lead</a:t>
                </a:r>
              </a:p>
            </p:txBody>
          </p:sp>
          <p:pic>
            <p:nvPicPr>
              <p:cNvPr id="85" name="Picture 84">
                <a:extLst>
                  <a:ext uri="{FF2B5EF4-FFF2-40B4-BE49-F238E27FC236}">
                    <a16:creationId xmlns="" xmlns:a16="http://schemas.microsoft.com/office/drawing/2014/main" id="{E3B417B2-BE9F-45E1-B335-BE1C6CF7282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573511" y="25918458"/>
                <a:ext cx="1645920" cy="1645920"/>
              </a:xfrm>
              <a:prstGeom prst="ellipse">
                <a:avLst/>
              </a:prstGeom>
            </p:spPr>
          </p:pic>
        </p:grpSp>
      </p:grpSp>
      <p:sp>
        <p:nvSpPr>
          <p:cNvPr id="22" name="TextBox 21"/>
          <p:cNvSpPr txBox="1"/>
          <p:nvPr/>
        </p:nvSpPr>
        <p:spPr>
          <a:xfrm>
            <a:off x="14190841" y="31766540"/>
            <a:ext cx="8229600" cy="769441"/>
          </a:xfrm>
          <a:prstGeom prst="rect">
            <a:avLst/>
          </a:prstGeom>
          <a:noFill/>
        </p:spPr>
        <p:txBody>
          <a:bodyPr wrap="square" rtlCol="0">
            <a:spAutoFit/>
          </a:bodyPr>
          <a:lstStyle/>
          <a:p>
            <a:r>
              <a:rPr lang="en-US" sz="4400" b="1" dirty="0">
                <a:solidFill>
                  <a:srgbClr val="389CC4"/>
                </a:solidFill>
                <a:latin typeface="Century Gothic" panose="020B0502020202020204" pitchFamily="34" charset="0"/>
              </a:rPr>
              <a:t>Project Partners</a:t>
            </a:r>
          </a:p>
        </p:txBody>
      </p:sp>
      <p:sp>
        <p:nvSpPr>
          <p:cNvPr id="45" name="Text Placeholder 16"/>
          <p:cNvSpPr txBox="1">
            <a:spLocks/>
          </p:cNvSpPr>
          <p:nvPr/>
        </p:nvSpPr>
        <p:spPr>
          <a:xfrm>
            <a:off x="16233340" y="32753726"/>
            <a:ext cx="5130078" cy="84429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lvl="0" algn="ctr">
              <a:lnSpc>
                <a:spcPct val="100000"/>
              </a:lnSpc>
              <a:spcBef>
                <a:spcPts val="0"/>
              </a:spcBef>
              <a:buClr>
                <a:schemeClr val="dk1"/>
              </a:buClr>
              <a:buSzPct val="61111"/>
            </a:pPr>
            <a:r>
              <a:rPr lang="en-US" sz="2400" dirty="0" smtClean="0">
                <a:solidFill>
                  <a:schemeClr val="tx1">
                    <a:lumMod val="75000"/>
                    <a:lumOff val="25000"/>
                  </a:schemeClr>
                </a:solidFill>
                <a:latin typeface="Garamond" panose="02020404030301010803" pitchFamily="18" charset="0"/>
              </a:rPr>
              <a:t>Fort </a:t>
            </a:r>
            <a:r>
              <a:rPr lang="en-US" sz="2400" dirty="0">
                <a:solidFill>
                  <a:schemeClr val="tx1">
                    <a:lumMod val="75000"/>
                    <a:lumOff val="25000"/>
                  </a:schemeClr>
                </a:solidFill>
                <a:latin typeface="Garamond" panose="02020404030301010803" pitchFamily="18" charset="0"/>
              </a:rPr>
              <a:t>Collins Science </a:t>
            </a:r>
            <a:r>
              <a:rPr lang="en-US" sz="2400" dirty="0" smtClean="0">
                <a:solidFill>
                  <a:schemeClr val="tx1">
                    <a:lumMod val="75000"/>
                    <a:lumOff val="25000"/>
                  </a:schemeClr>
                </a:solidFill>
                <a:latin typeface="Garamond" panose="02020404030301010803" pitchFamily="18" charset="0"/>
              </a:rPr>
              <a:t>Center, Ecosystem Dynamics Branch</a:t>
            </a:r>
            <a:endParaRPr lang="en-US" dirty="0">
              <a:solidFill>
                <a:schemeClr val="tx1">
                  <a:lumMod val="75000"/>
                  <a:lumOff val="25000"/>
                </a:schemeClr>
              </a:solidFill>
            </a:endParaRPr>
          </a:p>
        </p:txBody>
      </p:sp>
      <p:pic>
        <p:nvPicPr>
          <p:cNvPr id="86" name="Picture 85" descr="http://upload.wikimedia.org/wikipedia/commons/thumb/1/1c/USGS_logo_green.svg/500px-USGS_logo_green.svg.png"/>
          <p:cNvPicPr>
            <a:picLocks noChangeAspect="1"/>
          </p:cNvPicPr>
          <p:nvPr/>
        </p:nvPicPr>
        <p:blipFill>
          <a:blip r:embed="rId11" cstate="print">
            <a:biLevel thresh="25000"/>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4268144" y="32597996"/>
            <a:ext cx="2140255" cy="980359"/>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https://lh4.googleusercontent.com/q0gZxb46232ohAZR9f3gDW153caXFrMS2e7SmP5PRwOQSZQRiHT74du6lzUqOYpWo36jpR_MJPYNTlLxuWs-i84bMAOyXR3WA4n1kwAD0JxI4Yl-s2SItFRreDvy9u-dDk_aZgGQEYQ"/>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2362241" y="32574370"/>
            <a:ext cx="1180659" cy="1027610"/>
          </a:xfrm>
          <a:prstGeom prst="rect">
            <a:avLst/>
          </a:prstGeom>
          <a:noFill/>
          <a:extLst>
            <a:ext uri="{909E8E84-426E-40dd-AFC4-6F175D3DCCD1}">
              <a14:hiddenFill xmlns:a14="http://schemas.microsoft.com/office/drawing/2010/main" xmlns="">
                <a:solidFill>
                  <a:srgbClr val="FFFFFF"/>
                </a:solidFill>
              </a14:hiddenFill>
            </a:ext>
          </a:extLst>
        </p:spPr>
      </p:pic>
      <p:sp>
        <p:nvSpPr>
          <p:cNvPr id="152" name="TextBox 151"/>
          <p:cNvSpPr txBox="1"/>
          <p:nvPr/>
        </p:nvSpPr>
        <p:spPr>
          <a:xfrm>
            <a:off x="14190841" y="8499192"/>
            <a:ext cx="12387705" cy="769441"/>
          </a:xfrm>
          <a:prstGeom prst="rect">
            <a:avLst/>
          </a:prstGeom>
          <a:noFill/>
        </p:spPr>
        <p:txBody>
          <a:bodyPr wrap="square" rtlCol="0">
            <a:spAutoFit/>
          </a:bodyPr>
          <a:lstStyle/>
          <a:p>
            <a:r>
              <a:rPr lang="en-US" sz="4400" b="1" dirty="0">
                <a:solidFill>
                  <a:srgbClr val="389CC4"/>
                </a:solidFill>
                <a:latin typeface="Century Gothic" panose="020B0502020202020204" pitchFamily="34" charset="0"/>
              </a:rPr>
              <a:t>Methodology</a:t>
            </a:r>
          </a:p>
        </p:txBody>
      </p:sp>
      <p:grpSp>
        <p:nvGrpSpPr>
          <p:cNvPr id="91" name="Shape 190"/>
          <p:cNvGrpSpPr/>
          <p:nvPr/>
        </p:nvGrpSpPr>
        <p:grpSpPr>
          <a:xfrm>
            <a:off x="15010039" y="13585158"/>
            <a:ext cx="11337073" cy="520571"/>
            <a:chOff x="1306125" y="4396782"/>
            <a:chExt cx="4721890" cy="245751"/>
          </a:xfrm>
        </p:grpSpPr>
        <p:sp>
          <p:nvSpPr>
            <p:cNvPr id="100" name="Shape 191"/>
            <p:cNvSpPr txBox="1"/>
            <p:nvPr/>
          </p:nvSpPr>
          <p:spPr>
            <a:xfrm>
              <a:off x="1306125" y="4396782"/>
              <a:ext cx="953070" cy="2184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3A3A3A"/>
                </a:buClr>
                <a:buSzPts val="375"/>
                <a:buFont typeface="Century Gothic"/>
                <a:buNone/>
              </a:pPr>
              <a:r>
                <a:rPr lang="en-US" sz="2700" b="0" i="0" u="none" strike="noStrike" cap="none" dirty="0">
                  <a:solidFill>
                    <a:srgbClr val="3A3A3A"/>
                  </a:solidFill>
                  <a:ea typeface="Century Gothic"/>
                  <a:cs typeface="Century Gothic"/>
                  <a:sym typeface="Century Gothic"/>
                </a:rPr>
                <a:t>Sensor Input</a:t>
              </a:r>
              <a:endParaRPr sz="2700" dirty="0"/>
            </a:p>
          </p:txBody>
        </p:sp>
        <p:sp>
          <p:nvSpPr>
            <p:cNvPr id="101" name="Shape 192"/>
            <p:cNvSpPr txBox="1"/>
            <p:nvPr/>
          </p:nvSpPr>
          <p:spPr>
            <a:xfrm>
              <a:off x="2560015" y="4404150"/>
              <a:ext cx="397200" cy="2184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3A3A3A"/>
                </a:buClr>
                <a:buSzPts val="375"/>
                <a:buFont typeface="Century Gothic"/>
                <a:buNone/>
              </a:pPr>
              <a:r>
                <a:rPr lang="en-US" sz="2700" b="0" i="0" u="none" strike="noStrike" cap="none" dirty="0">
                  <a:solidFill>
                    <a:srgbClr val="3A3A3A"/>
                  </a:solidFill>
                  <a:ea typeface="Century Gothic"/>
                  <a:cs typeface="Century Gothic"/>
                  <a:sym typeface="Century Gothic"/>
                </a:rPr>
                <a:t>Data</a:t>
              </a:r>
              <a:endParaRPr sz="2700" dirty="0"/>
            </a:p>
          </p:txBody>
        </p:sp>
        <p:sp>
          <p:nvSpPr>
            <p:cNvPr id="102" name="Shape 193"/>
            <p:cNvSpPr txBox="1"/>
            <p:nvPr/>
          </p:nvSpPr>
          <p:spPr>
            <a:xfrm>
              <a:off x="3239232" y="4401690"/>
              <a:ext cx="815722" cy="207723"/>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3A3A3A"/>
                </a:buClr>
                <a:buSzPts val="375"/>
                <a:buFont typeface="Century Gothic"/>
                <a:buNone/>
              </a:pPr>
              <a:r>
                <a:rPr lang="en-US" sz="2700" b="0" i="0" u="none" strike="noStrike" cap="none" dirty="0">
                  <a:solidFill>
                    <a:srgbClr val="3A3A3A"/>
                  </a:solidFill>
                  <a:ea typeface="Century Gothic"/>
                  <a:cs typeface="Century Gothic"/>
                  <a:sym typeface="Century Gothic"/>
                </a:rPr>
                <a:t>Software</a:t>
              </a:r>
              <a:endParaRPr sz="2700" dirty="0"/>
            </a:p>
          </p:txBody>
        </p:sp>
        <p:sp>
          <p:nvSpPr>
            <p:cNvPr id="103" name="Shape 194"/>
            <p:cNvSpPr txBox="1"/>
            <p:nvPr/>
          </p:nvSpPr>
          <p:spPr>
            <a:xfrm>
              <a:off x="4300610" y="4400326"/>
              <a:ext cx="815722" cy="193747"/>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3A3A3A"/>
                </a:buClr>
                <a:buSzPts val="375"/>
                <a:buFont typeface="Century Gothic"/>
                <a:buNone/>
              </a:pPr>
              <a:r>
                <a:rPr lang="en-US" sz="2700" b="0" i="0" u="none" strike="noStrike" cap="none" dirty="0">
                  <a:solidFill>
                    <a:srgbClr val="3A3A3A"/>
                  </a:solidFill>
                  <a:ea typeface="Century Gothic"/>
                  <a:cs typeface="Century Gothic"/>
                  <a:sym typeface="Century Gothic"/>
                </a:rPr>
                <a:t>Algorithm</a:t>
              </a:r>
              <a:endParaRPr sz="2700" dirty="0"/>
            </a:p>
          </p:txBody>
        </p:sp>
        <p:sp>
          <p:nvSpPr>
            <p:cNvPr id="104" name="Shape 195"/>
            <p:cNvSpPr txBox="1"/>
            <p:nvPr/>
          </p:nvSpPr>
          <p:spPr>
            <a:xfrm>
              <a:off x="5394469" y="4396973"/>
              <a:ext cx="633546" cy="245560"/>
            </a:xfrm>
            <a:prstGeom prst="rect">
              <a:avLst/>
            </a:prstGeom>
            <a:noFill/>
            <a:ln>
              <a:noFill/>
            </a:ln>
          </p:spPr>
          <p:txBody>
            <a:bodyPr spcFirstLastPara="1" wrap="square" lIns="68575" tIns="34275" rIns="68575" bIns="34275" anchor="t" anchorCtr="0">
              <a:noAutofit/>
            </a:bodyPr>
            <a:lstStyle/>
            <a:p>
              <a:pPr marL="0" marR="0" lvl="0" indent="0" rtl="0">
                <a:lnSpc>
                  <a:spcPct val="100000"/>
                </a:lnSpc>
                <a:spcBef>
                  <a:spcPts val="0"/>
                </a:spcBef>
                <a:spcAft>
                  <a:spcPts val="0"/>
                </a:spcAft>
                <a:buClr>
                  <a:srgbClr val="3A3A3A"/>
                </a:buClr>
                <a:buSzPts val="375"/>
                <a:buFont typeface="Century Gothic"/>
                <a:buNone/>
              </a:pPr>
              <a:r>
                <a:rPr lang="en-US" sz="2700" b="0" i="0" u="none" strike="noStrike" cap="none" dirty="0">
                  <a:solidFill>
                    <a:srgbClr val="3A3A3A"/>
                  </a:solidFill>
                  <a:ea typeface="Century Gothic"/>
                  <a:cs typeface="Century Gothic"/>
                  <a:sym typeface="Century Gothic"/>
                </a:rPr>
                <a:t>Output</a:t>
              </a:r>
              <a:endParaRPr sz="2700" dirty="0"/>
            </a:p>
          </p:txBody>
        </p:sp>
      </p:grpSp>
      <p:grpSp>
        <p:nvGrpSpPr>
          <p:cNvPr id="105" name="Shape 196"/>
          <p:cNvGrpSpPr/>
          <p:nvPr/>
        </p:nvGrpSpPr>
        <p:grpSpPr>
          <a:xfrm>
            <a:off x="15555209" y="14088316"/>
            <a:ext cx="10394328" cy="854400"/>
            <a:chOff x="1272828" y="4693956"/>
            <a:chExt cx="4609504" cy="500013"/>
          </a:xfrm>
        </p:grpSpPr>
        <p:cxnSp>
          <p:nvCxnSpPr>
            <p:cNvPr id="106" name="Shape 197"/>
            <p:cNvCxnSpPr>
              <a:cxnSpLocks/>
              <a:stCxn id="108" idx="3"/>
            </p:cNvCxnSpPr>
            <p:nvPr/>
          </p:nvCxnSpPr>
          <p:spPr>
            <a:xfrm flipV="1">
              <a:off x="1272828" y="4943714"/>
              <a:ext cx="4544484" cy="6773"/>
            </a:xfrm>
            <a:prstGeom prst="straightConnector1">
              <a:avLst/>
            </a:prstGeom>
            <a:noFill/>
            <a:ln w="38100" cap="flat" cmpd="sng">
              <a:solidFill>
                <a:srgbClr val="0070C0"/>
              </a:solidFill>
              <a:prstDash val="dash"/>
              <a:miter lim="8000"/>
              <a:headEnd type="none" w="sm" len="sm"/>
              <a:tailEnd type="none" w="sm" len="sm"/>
            </a:ln>
          </p:spPr>
        </p:cxnSp>
        <p:sp>
          <p:nvSpPr>
            <p:cNvPr id="107" name="Shape 198"/>
            <p:cNvSpPr/>
            <p:nvPr/>
          </p:nvSpPr>
          <p:spPr>
            <a:xfrm>
              <a:off x="2320538" y="4693956"/>
              <a:ext cx="461259" cy="486966"/>
            </a:xfrm>
            <a:prstGeom prst="hexagon">
              <a:avLst>
                <a:gd name="adj" fmla="val 25000"/>
                <a:gd name="vf" fmla="val 115470"/>
              </a:avLst>
            </a:prstGeom>
            <a:solidFill>
              <a:srgbClr val="BA82FE"/>
            </a:solidFill>
            <a:ln w="12700" cap="flat" cmpd="sng">
              <a:no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300"/>
                <a:buFont typeface="Century Gothic"/>
                <a:buNone/>
              </a:pPr>
              <a:r>
                <a:rPr lang="en-US" sz="3200" b="1" i="0" u="none" strike="noStrike" cap="none">
                  <a:solidFill>
                    <a:schemeClr val="lt1"/>
                  </a:solidFill>
                  <a:ea typeface="Century Gothic"/>
                  <a:cs typeface="Century Gothic"/>
                  <a:sym typeface="Century Gothic"/>
                </a:rPr>
                <a:t>2</a:t>
              </a:r>
              <a:endParaRPr sz="3200"/>
            </a:p>
          </p:txBody>
        </p:sp>
        <p:sp>
          <p:nvSpPr>
            <p:cNvPr id="108" name="Shape 199"/>
            <p:cNvSpPr/>
            <p:nvPr/>
          </p:nvSpPr>
          <p:spPr>
            <a:xfrm>
              <a:off x="1272828" y="4707003"/>
              <a:ext cx="461259" cy="486966"/>
            </a:xfrm>
            <a:prstGeom prst="hexagon">
              <a:avLst>
                <a:gd name="adj" fmla="val 25000"/>
                <a:gd name="vf" fmla="val 115470"/>
              </a:avLst>
            </a:prstGeom>
            <a:solidFill>
              <a:srgbClr val="99F9D2"/>
            </a:solidFill>
            <a:ln w="9525" cap="flat" cmpd="sng">
              <a:no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300"/>
                <a:buFont typeface="Century Gothic"/>
                <a:buNone/>
              </a:pPr>
              <a:r>
                <a:rPr lang="en-US" sz="3200" b="1" i="0" u="none" strike="noStrike" cap="none">
                  <a:ea typeface="Century Gothic"/>
                  <a:cs typeface="Century Gothic"/>
                  <a:sym typeface="Century Gothic"/>
                </a:rPr>
                <a:t>1</a:t>
              </a:r>
              <a:endParaRPr sz="3200"/>
            </a:p>
          </p:txBody>
        </p:sp>
        <p:sp>
          <p:nvSpPr>
            <p:cNvPr id="109" name="Shape 200"/>
            <p:cNvSpPr/>
            <p:nvPr/>
          </p:nvSpPr>
          <p:spPr>
            <a:xfrm>
              <a:off x="3354049" y="4693963"/>
              <a:ext cx="461259" cy="486966"/>
            </a:xfrm>
            <a:prstGeom prst="hexagon">
              <a:avLst>
                <a:gd name="adj" fmla="val 25000"/>
                <a:gd name="vf" fmla="val 115470"/>
              </a:avLst>
            </a:prstGeom>
            <a:solidFill>
              <a:schemeClr val="accent3"/>
            </a:solidFill>
            <a:ln w="12700" cap="flat" cmpd="sng">
              <a:no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300"/>
                <a:buFont typeface="Century Gothic"/>
                <a:buNone/>
              </a:pPr>
              <a:r>
                <a:rPr lang="en-US" sz="3200" b="1" i="0" u="none" strike="noStrike" cap="none">
                  <a:solidFill>
                    <a:schemeClr val="lt1"/>
                  </a:solidFill>
                  <a:ea typeface="Century Gothic"/>
                  <a:cs typeface="Century Gothic"/>
                  <a:sym typeface="Century Gothic"/>
                </a:rPr>
                <a:t>3</a:t>
              </a:r>
              <a:endParaRPr sz="3200"/>
            </a:p>
          </p:txBody>
        </p:sp>
        <p:sp>
          <p:nvSpPr>
            <p:cNvPr id="110" name="Shape 201"/>
            <p:cNvSpPr/>
            <p:nvPr/>
          </p:nvSpPr>
          <p:spPr>
            <a:xfrm>
              <a:off x="4387562" y="4693968"/>
              <a:ext cx="461259" cy="486967"/>
            </a:xfrm>
            <a:prstGeom prst="hexagon">
              <a:avLst>
                <a:gd name="adj" fmla="val 25000"/>
                <a:gd name="vf" fmla="val 115470"/>
              </a:avLst>
            </a:prstGeom>
            <a:solidFill>
              <a:schemeClr val="accent6"/>
            </a:solidFill>
            <a:ln w="12700" cap="flat" cmpd="sng">
              <a:no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300"/>
                <a:buFont typeface="Century Gothic"/>
                <a:buNone/>
              </a:pPr>
              <a:r>
                <a:rPr lang="en-US" sz="3200" b="1" i="0" u="none" strike="noStrike" cap="none">
                  <a:solidFill>
                    <a:schemeClr val="lt1"/>
                  </a:solidFill>
                  <a:ea typeface="Century Gothic"/>
                  <a:cs typeface="Century Gothic"/>
                  <a:sym typeface="Century Gothic"/>
                </a:rPr>
                <a:t>4</a:t>
              </a:r>
              <a:endParaRPr sz="3200"/>
            </a:p>
          </p:txBody>
        </p:sp>
        <p:sp>
          <p:nvSpPr>
            <p:cNvPr id="111" name="Shape 202"/>
            <p:cNvSpPr/>
            <p:nvPr/>
          </p:nvSpPr>
          <p:spPr>
            <a:xfrm>
              <a:off x="5421073" y="4693993"/>
              <a:ext cx="461259" cy="486966"/>
            </a:xfrm>
            <a:prstGeom prst="hexagon">
              <a:avLst>
                <a:gd name="adj" fmla="val 25000"/>
                <a:gd name="vf" fmla="val 115470"/>
              </a:avLst>
            </a:prstGeom>
            <a:solidFill>
              <a:srgbClr val="379BC4"/>
            </a:solidFill>
            <a:ln w="12700" cap="flat" cmpd="sng">
              <a:no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300"/>
                <a:buFont typeface="Century Gothic"/>
                <a:buNone/>
              </a:pPr>
              <a:r>
                <a:rPr lang="en-US" sz="3200" b="1" i="0" u="none" strike="noStrike" cap="none" dirty="0">
                  <a:solidFill>
                    <a:schemeClr val="lt1"/>
                  </a:solidFill>
                  <a:ea typeface="Century Gothic"/>
                  <a:cs typeface="Century Gothic"/>
                  <a:sym typeface="Century Gothic"/>
                </a:rPr>
                <a:t>5</a:t>
              </a:r>
              <a:endParaRPr sz="3200" dirty="0"/>
            </a:p>
          </p:txBody>
        </p:sp>
      </p:grpSp>
      <p:grpSp>
        <p:nvGrpSpPr>
          <p:cNvPr id="37" name="Group 36">
            <a:extLst>
              <a:ext uri="{FF2B5EF4-FFF2-40B4-BE49-F238E27FC236}">
                <a16:creationId xmlns="" xmlns:a16="http://schemas.microsoft.com/office/drawing/2014/main" id="{B34BB766-B5A9-44A1-9915-C62132AB3F9A}"/>
              </a:ext>
            </a:extLst>
          </p:cNvPr>
          <p:cNvGrpSpPr>
            <a:grpSpLocks noChangeAspect="1"/>
          </p:cNvGrpSpPr>
          <p:nvPr/>
        </p:nvGrpSpPr>
        <p:grpSpPr>
          <a:xfrm>
            <a:off x="1028705" y="11161548"/>
            <a:ext cx="11422594" cy="6583680"/>
            <a:chOff x="1750161" y="11750649"/>
            <a:chExt cx="7530133" cy="4407695"/>
          </a:xfrm>
        </p:grpSpPr>
        <p:pic>
          <p:nvPicPr>
            <p:cNvPr id="156" name="Picture 155"/>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332349" y="15925802"/>
              <a:ext cx="1544745" cy="232542"/>
            </a:xfrm>
            <a:prstGeom prst="rect">
              <a:avLst/>
            </a:prstGeom>
          </p:spPr>
        </p:pic>
        <p:pic>
          <p:nvPicPr>
            <p:cNvPr id="153" name="Picture 152"/>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775582" y="12357076"/>
              <a:ext cx="2411181" cy="3120353"/>
            </a:xfrm>
            <a:prstGeom prst="rect">
              <a:avLst/>
            </a:prstGeom>
          </p:spPr>
        </p:pic>
        <p:pic>
          <p:nvPicPr>
            <p:cNvPr id="154" name="Picture 153"/>
            <p:cNvPicPr>
              <a:picLocks noChangeAspect="1"/>
            </p:cNvPicPr>
            <p:nvPr/>
          </p:nvPicPr>
          <p:blipFill rotWithShape="1">
            <a:blip r:embed="rId16" cstate="screen">
              <a:extLst>
                <a:ext uri="{28A0092B-C50C-407E-A947-70E740481C1C}">
                  <a14:useLocalDpi xmlns:a14="http://schemas.microsoft.com/office/drawing/2010/main"/>
                </a:ext>
              </a:extLst>
            </a:blip>
            <a:srcRect t="8288" b="9281"/>
            <a:stretch/>
          </p:blipFill>
          <p:spPr>
            <a:xfrm>
              <a:off x="5378282" y="11750649"/>
              <a:ext cx="3902012" cy="4162187"/>
            </a:xfrm>
            <a:prstGeom prst="rect">
              <a:avLst/>
            </a:prstGeom>
          </p:spPr>
        </p:pic>
        <p:pic>
          <p:nvPicPr>
            <p:cNvPr id="155" name="Picture 154"/>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5050602" y="15377864"/>
              <a:ext cx="272075" cy="532057"/>
            </a:xfrm>
            <a:prstGeom prst="rect">
              <a:avLst/>
            </a:prstGeom>
          </p:spPr>
        </p:pic>
        <p:cxnSp>
          <p:nvCxnSpPr>
            <p:cNvPr id="157" name="Straight Connector 156"/>
            <p:cNvCxnSpPr>
              <a:cxnSpLocks/>
            </p:cNvCxnSpPr>
            <p:nvPr/>
          </p:nvCxnSpPr>
          <p:spPr>
            <a:xfrm flipV="1">
              <a:off x="3343214" y="12134400"/>
              <a:ext cx="3365107" cy="1907785"/>
            </a:xfrm>
            <a:prstGeom prst="line">
              <a:avLst/>
            </a:prstGeom>
            <a:ln w="63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158" name="Straight Connector 157"/>
            <p:cNvCxnSpPr>
              <a:cxnSpLocks/>
            </p:cNvCxnSpPr>
            <p:nvPr/>
          </p:nvCxnSpPr>
          <p:spPr>
            <a:xfrm>
              <a:off x="3383410" y="14209426"/>
              <a:ext cx="4141392" cy="1268003"/>
            </a:xfrm>
            <a:prstGeom prst="line">
              <a:avLst/>
            </a:prstGeom>
            <a:ln w="635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 xmlns:a16="http://schemas.microsoft.com/office/drawing/2014/main" id="{86560365-A50C-412D-A0EA-48F7B41410CF}"/>
                </a:ext>
              </a:extLst>
            </p:cNvPr>
            <p:cNvCxnSpPr>
              <a:cxnSpLocks/>
            </p:cNvCxnSpPr>
            <p:nvPr/>
          </p:nvCxnSpPr>
          <p:spPr>
            <a:xfrm>
              <a:off x="1750161" y="15456718"/>
              <a:ext cx="282000" cy="4243"/>
            </a:xfrm>
            <a:prstGeom prst="line">
              <a:avLst/>
            </a:prstGeom>
            <a:ln w="28575">
              <a:solidFill>
                <a:srgbClr val="163181"/>
              </a:solidFill>
            </a:ln>
          </p:spPr>
          <p:style>
            <a:lnRef idx="1">
              <a:schemeClr val="accent1"/>
            </a:lnRef>
            <a:fillRef idx="0">
              <a:schemeClr val="accent1"/>
            </a:fillRef>
            <a:effectRef idx="0">
              <a:schemeClr val="accent1"/>
            </a:effectRef>
            <a:fontRef idx="minor">
              <a:schemeClr val="tx1"/>
            </a:fontRef>
          </p:style>
        </p:cxnSp>
        <p:sp>
          <p:nvSpPr>
            <p:cNvPr id="133" name="Shape 191">
              <a:extLst>
                <a:ext uri="{FF2B5EF4-FFF2-40B4-BE49-F238E27FC236}">
                  <a16:creationId xmlns="" xmlns:a16="http://schemas.microsoft.com/office/drawing/2014/main" id="{030CA1AB-2620-45BC-9B7F-2987A8D06CE0}"/>
                </a:ext>
              </a:extLst>
            </p:cNvPr>
            <p:cNvSpPr txBox="1"/>
            <p:nvPr/>
          </p:nvSpPr>
          <p:spPr>
            <a:xfrm>
              <a:off x="2095634" y="15289920"/>
              <a:ext cx="2968171" cy="692009"/>
            </a:xfrm>
            <a:prstGeom prst="rect">
              <a:avLst/>
            </a:prstGeom>
            <a:noFill/>
            <a:ln>
              <a:noFill/>
            </a:ln>
          </p:spPr>
          <p:txBody>
            <a:bodyPr spcFirstLastPara="1" wrap="square" lIns="68575" tIns="34275" rIns="68575" bIns="34275" anchor="t" anchorCtr="0">
              <a:noAutofit/>
            </a:bodyPr>
            <a:lstStyle/>
            <a:p>
              <a:pPr marL="0" marR="0" lvl="0" indent="0" rtl="0">
                <a:lnSpc>
                  <a:spcPct val="100000"/>
                </a:lnSpc>
                <a:spcBef>
                  <a:spcPts val="0"/>
                </a:spcBef>
                <a:spcAft>
                  <a:spcPts val="0"/>
                </a:spcAft>
                <a:buClr>
                  <a:srgbClr val="3A3A3A"/>
                </a:buClr>
                <a:buSzPts val="375"/>
                <a:buFont typeface="Century Gothic"/>
                <a:buNone/>
              </a:pPr>
              <a:r>
                <a:rPr lang="en-US" sz="1700" dirty="0">
                  <a:solidFill>
                    <a:srgbClr val="3A3A3A"/>
                  </a:solidFill>
                  <a:sym typeface="Century Gothic"/>
                </a:rPr>
                <a:t>Sinbad HMA and surrounding area utilized by local burro populations</a:t>
              </a:r>
              <a:endParaRPr sz="1700" dirty="0"/>
            </a:p>
          </p:txBody>
        </p:sp>
        <p:cxnSp>
          <p:nvCxnSpPr>
            <p:cNvPr id="134" name="Straight Connector 133">
              <a:extLst>
                <a:ext uri="{FF2B5EF4-FFF2-40B4-BE49-F238E27FC236}">
                  <a16:creationId xmlns="" xmlns:a16="http://schemas.microsoft.com/office/drawing/2014/main" id="{8B1BE46D-172C-41FD-98C1-A73963BB3DA4}"/>
                </a:ext>
              </a:extLst>
            </p:cNvPr>
            <p:cNvCxnSpPr>
              <a:cxnSpLocks/>
            </p:cNvCxnSpPr>
            <p:nvPr/>
          </p:nvCxnSpPr>
          <p:spPr>
            <a:xfrm>
              <a:off x="1750161" y="15129411"/>
              <a:ext cx="282000" cy="435"/>
            </a:xfrm>
            <a:prstGeom prst="line">
              <a:avLst/>
            </a:prstGeom>
            <a:ln w="19050">
              <a:solidFill>
                <a:srgbClr val="78A0D1"/>
              </a:solidFill>
            </a:ln>
          </p:spPr>
          <p:style>
            <a:lnRef idx="1">
              <a:schemeClr val="accent1"/>
            </a:lnRef>
            <a:fillRef idx="0">
              <a:schemeClr val="accent1"/>
            </a:fillRef>
            <a:effectRef idx="0">
              <a:schemeClr val="accent1"/>
            </a:effectRef>
            <a:fontRef idx="minor">
              <a:schemeClr val="tx1"/>
            </a:fontRef>
          </p:style>
        </p:cxnSp>
        <p:sp>
          <p:nvSpPr>
            <p:cNvPr id="135" name="Shape 191">
              <a:extLst>
                <a:ext uri="{FF2B5EF4-FFF2-40B4-BE49-F238E27FC236}">
                  <a16:creationId xmlns="" xmlns:a16="http://schemas.microsoft.com/office/drawing/2014/main" id="{BDA7F6C8-3B84-49FB-8E9C-E92E4ADD03C9}"/>
                </a:ext>
              </a:extLst>
            </p:cNvPr>
            <p:cNvSpPr txBox="1"/>
            <p:nvPr/>
          </p:nvSpPr>
          <p:spPr>
            <a:xfrm>
              <a:off x="2095634" y="15087789"/>
              <a:ext cx="1653497" cy="692009"/>
            </a:xfrm>
            <a:prstGeom prst="rect">
              <a:avLst/>
            </a:prstGeom>
            <a:noFill/>
            <a:ln>
              <a:noFill/>
            </a:ln>
          </p:spPr>
          <p:txBody>
            <a:bodyPr spcFirstLastPara="1" wrap="square" lIns="68575" tIns="34275" rIns="68575" bIns="34275" anchor="t" anchorCtr="0">
              <a:noAutofit/>
            </a:bodyPr>
            <a:lstStyle/>
            <a:p>
              <a:pPr marL="0" marR="0" lvl="0" indent="0" rtl="0">
                <a:lnSpc>
                  <a:spcPct val="100000"/>
                </a:lnSpc>
                <a:spcBef>
                  <a:spcPts val="0"/>
                </a:spcBef>
                <a:spcAft>
                  <a:spcPts val="0"/>
                </a:spcAft>
                <a:buClr>
                  <a:srgbClr val="3A3A3A"/>
                </a:buClr>
                <a:buSzPts val="375"/>
                <a:buFont typeface="Century Gothic"/>
                <a:buNone/>
              </a:pPr>
              <a:r>
                <a:rPr lang="en-US" sz="1700" dirty="0">
                  <a:solidFill>
                    <a:srgbClr val="3A3A3A"/>
                  </a:solidFill>
                  <a:sym typeface="Century Gothic"/>
                </a:rPr>
                <a:t>Utah</a:t>
              </a:r>
              <a:endParaRPr sz="1700" dirty="0"/>
            </a:p>
          </p:txBody>
        </p:sp>
      </p:grpSp>
      <p:sp>
        <p:nvSpPr>
          <p:cNvPr id="210" name="Text Placeholder 16">
            <a:extLst>
              <a:ext uri="{FF2B5EF4-FFF2-40B4-BE49-F238E27FC236}">
                <a16:creationId xmlns="" xmlns:a16="http://schemas.microsoft.com/office/drawing/2014/main" id="{DD475B74-5A8E-4574-8BE4-F068983C1B7C}"/>
              </a:ext>
            </a:extLst>
          </p:cNvPr>
          <p:cNvSpPr txBox="1">
            <a:spLocks/>
          </p:cNvSpPr>
          <p:nvPr/>
        </p:nvSpPr>
        <p:spPr>
          <a:xfrm>
            <a:off x="23564858" y="32718298"/>
            <a:ext cx="1914218" cy="84429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lvl="0" algn="ctr">
              <a:lnSpc>
                <a:spcPct val="100000"/>
              </a:lnSpc>
              <a:spcBef>
                <a:spcPts val="0"/>
              </a:spcBef>
              <a:buClr>
                <a:schemeClr val="dk1"/>
              </a:buClr>
              <a:buSzPct val="61111"/>
            </a:pPr>
            <a:r>
              <a:rPr lang="en-US" sz="2400" dirty="0" smtClean="0">
                <a:solidFill>
                  <a:schemeClr val="tx1">
                    <a:lumMod val="75000"/>
                    <a:lumOff val="25000"/>
                  </a:schemeClr>
                </a:solidFill>
                <a:latin typeface="Garamond" panose="02020404030301010803" pitchFamily="18" charset="0"/>
              </a:rPr>
              <a:t>Utah State Office</a:t>
            </a:r>
            <a:endParaRPr lang="en-US" dirty="0">
              <a:solidFill>
                <a:schemeClr val="tx1">
                  <a:lumMod val="75000"/>
                  <a:lumOff val="25000"/>
                </a:schemeClr>
              </a:solidFill>
            </a:endParaRPr>
          </a:p>
        </p:txBody>
      </p:sp>
      <p:pic>
        <p:nvPicPr>
          <p:cNvPr id="59" name="Picture 2" descr="http://www.devpedia.developexchange.com/dp/images/a/ab/12_SRTM.png">
            <a:extLst>
              <a:ext uri="{FF2B5EF4-FFF2-40B4-BE49-F238E27FC236}">
                <a16:creationId xmlns="" xmlns:a16="http://schemas.microsoft.com/office/drawing/2014/main" id="{0A8E30C6-8799-4946-ADE8-69E6C4D8F7E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2217398" y="15597044"/>
            <a:ext cx="1655063" cy="1828800"/>
          </a:xfrm>
          <a:prstGeom prst="rect">
            <a:avLst/>
          </a:prstGeom>
          <a:noFill/>
          <a:extLst>
            <a:ext uri="{909E8E84-426E-40DD-AFC4-6F175D3DCCD1}">
              <a14:hiddenFill xmlns:a14="http://schemas.microsoft.com/office/drawing/2010/main">
                <a:solidFill>
                  <a:srgbClr val="FFFFFF"/>
                </a:solidFill>
              </a14:hiddenFill>
            </a:ext>
          </a:extLst>
        </p:spPr>
      </p:pic>
      <p:sp>
        <p:nvSpPr>
          <p:cNvPr id="214" name="Shape 48">
            <a:extLst>
              <a:ext uri="{FF2B5EF4-FFF2-40B4-BE49-F238E27FC236}">
                <a16:creationId xmlns="" xmlns:a16="http://schemas.microsoft.com/office/drawing/2014/main" id="{025365A5-957A-4F63-9D0E-5132013DED49}"/>
              </a:ext>
            </a:extLst>
          </p:cNvPr>
          <p:cNvSpPr txBox="1"/>
          <p:nvPr/>
        </p:nvSpPr>
        <p:spPr>
          <a:xfrm>
            <a:off x="23178938" y="15927039"/>
            <a:ext cx="3429380" cy="81159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2700" u="none" dirty="0">
                <a:solidFill>
                  <a:schemeClr val="tx1">
                    <a:lumMod val="75000"/>
                    <a:lumOff val="25000"/>
                  </a:schemeClr>
                </a:solidFill>
                <a:latin typeface="Garamond"/>
                <a:ea typeface="Garamond"/>
                <a:cs typeface="Garamond"/>
                <a:sym typeface="Garamond"/>
              </a:rPr>
              <a:t>Shuttle Radar Topography Mission</a:t>
            </a:r>
          </a:p>
        </p:txBody>
      </p:sp>
      <p:grpSp>
        <p:nvGrpSpPr>
          <p:cNvPr id="9" name="Group 8">
            <a:extLst>
              <a:ext uri="{FF2B5EF4-FFF2-40B4-BE49-F238E27FC236}">
                <a16:creationId xmlns="" xmlns:a16="http://schemas.microsoft.com/office/drawing/2014/main" id="{057AD63E-B38F-4053-935F-C784FD9CA528}"/>
              </a:ext>
            </a:extLst>
          </p:cNvPr>
          <p:cNvGrpSpPr>
            <a:grpSpLocks noChangeAspect="1"/>
          </p:cNvGrpSpPr>
          <p:nvPr/>
        </p:nvGrpSpPr>
        <p:grpSpPr>
          <a:xfrm>
            <a:off x="14383274" y="8906122"/>
            <a:ext cx="11994275" cy="4603305"/>
            <a:chOff x="12541351" y="10630814"/>
            <a:chExt cx="13551118" cy="5200813"/>
          </a:xfrm>
        </p:grpSpPr>
        <p:sp>
          <p:nvSpPr>
            <p:cNvPr id="118" name="Shape 213">
              <a:extLst>
                <a:ext uri="{FF2B5EF4-FFF2-40B4-BE49-F238E27FC236}">
                  <a16:creationId xmlns="" xmlns:a16="http://schemas.microsoft.com/office/drawing/2014/main" id="{4FF6FAC6-C687-4B19-9360-DF060ED27E2C}"/>
                </a:ext>
              </a:extLst>
            </p:cNvPr>
            <p:cNvSpPr/>
            <p:nvPr/>
          </p:nvSpPr>
          <p:spPr>
            <a:xfrm rot="8380625">
              <a:off x="23193219" y="11923258"/>
              <a:ext cx="941992" cy="3459634"/>
            </a:xfrm>
            <a:prstGeom prst="triangle">
              <a:avLst>
                <a:gd name="adj" fmla="val 52901"/>
              </a:avLst>
            </a:prstGeom>
            <a:solidFill>
              <a:srgbClr val="70AD47">
                <a:alpha val="71760"/>
              </a:srgbClr>
            </a:solidFill>
            <a:ln w="12700" cap="flat" cmpd="sng">
              <a:no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entury Gothic"/>
                <a:ea typeface="Century Gothic"/>
                <a:cs typeface="Century Gothic"/>
                <a:sym typeface="Century Gothic"/>
              </a:endParaRPr>
            </a:p>
          </p:txBody>
        </p:sp>
        <p:sp>
          <p:nvSpPr>
            <p:cNvPr id="116" name="Shape 211">
              <a:extLst>
                <a:ext uri="{FF2B5EF4-FFF2-40B4-BE49-F238E27FC236}">
                  <a16:creationId xmlns="" xmlns:a16="http://schemas.microsoft.com/office/drawing/2014/main" id="{F07A2816-4AD2-42EA-A5A0-1B63AACBE001}"/>
                </a:ext>
              </a:extLst>
            </p:cNvPr>
            <p:cNvSpPr/>
            <p:nvPr/>
          </p:nvSpPr>
          <p:spPr>
            <a:xfrm rot="3611168">
              <a:off x="21186578" y="11861523"/>
              <a:ext cx="761549" cy="1887559"/>
            </a:xfrm>
            <a:prstGeom prst="triangle">
              <a:avLst>
                <a:gd name="adj" fmla="val 50000"/>
              </a:avLst>
            </a:prstGeom>
            <a:solidFill>
              <a:srgbClr val="A5A5A5">
                <a:alpha val="77650"/>
              </a:srgbClr>
            </a:solidFill>
            <a:ln w="12700" cap="flat" cmpd="sng">
              <a:no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entury Gothic"/>
                <a:ea typeface="Century Gothic"/>
                <a:cs typeface="Century Gothic"/>
                <a:sym typeface="Century Gothic"/>
              </a:endParaRPr>
            </a:p>
          </p:txBody>
        </p:sp>
        <p:sp>
          <p:nvSpPr>
            <p:cNvPr id="112" name="Shape 204">
              <a:extLst>
                <a:ext uri="{FF2B5EF4-FFF2-40B4-BE49-F238E27FC236}">
                  <a16:creationId xmlns="" xmlns:a16="http://schemas.microsoft.com/office/drawing/2014/main" id="{E5407AAA-233E-4E60-B445-5CDDA6E7E46D}"/>
                </a:ext>
              </a:extLst>
            </p:cNvPr>
            <p:cNvSpPr/>
            <p:nvPr/>
          </p:nvSpPr>
          <p:spPr>
            <a:xfrm rot="7107327">
              <a:off x="18721483" y="11292354"/>
              <a:ext cx="1138046" cy="3632178"/>
            </a:xfrm>
            <a:prstGeom prst="triangle">
              <a:avLst>
                <a:gd name="adj" fmla="val 50000"/>
              </a:avLst>
            </a:prstGeom>
            <a:solidFill>
              <a:srgbClr val="99F9D2">
                <a:alpha val="78039"/>
              </a:srgbClr>
            </a:solidFill>
            <a:ln w="12700" cap="flat" cmpd="sng">
              <a:no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entury Gothic"/>
                <a:ea typeface="Century Gothic"/>
                <a:cs typeface="Century Gothic"/>
                <a:sym typeface="Century Gothic"/>
              </a:endParaRPr>
            </a:p>
          </p:txBody>
        </p:sp>
        <p:sp>
          <p:nvSpPr>
            <p:cNvPr id="113" name="Shape 204">
              <a:extLst>
                <a:ext uri="{FF2B5EF4-FFF2-40B4-BE49-F238E27FC236}">
                  <a16:creationId xmlns="" xmlns:a16="http://schemas.microsoft.com/office/drawing/2014/main" id="{DFF5AD2F-6132-4091-8769-23D4F814ADBB}"/>
                </a:ext>
              </a:extLst>
            </p:cNvPr>
            <p:cNvSpPr/>
            <p:nvPr/>
          </p:nvSpPr>
          <p:spPr>
            <a:xfrm rot="10800000">
              <a:off x="19854054" y="11696238"/>
              <a:ext cx="845917" cy="2593111"/>
            </a:xfrm>
            <a:prstGeom prst="triangle">
              <a:avLst>
                <a:gd name="adj" fmla="val 50000"/>
              </a:avLst>
            </a:prstGeom>
            <a:solidFill>
              <a:srgbClr val="99F9D2">
                <a:alpha val="78039"/>
              </a:srgbClr>
            </a:solidFill>
            <a:ln w="12700" cap="flat" cmpd="sng">
              <a:no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entury Gothic"/>
                <a:ea typeface="Century Gothic"/>
                <a:cs typeface="Century Gothic"/>
                <a:sym typeface="Century Gothic"/>
              </a:endParaRPr>
            </a:p>
          </p:txBody>
        </p:sp>
        <p:sp>
          <p:nvSpPr>
            <p:cNvPr id="114" name="Shape 208">
              <a:extLst>
                <a:ext uri="{FF2B5EF4-FFF2-40B4-BE49-F238E27FC236}">
                  <a16:creationId xmlns="" xmlns:a16="http://schemas.microsoft.com/office/drawing/2014/main" id="{E1AD2480-C17B-426F-AEBF-95CD63C9A776}"/>
                </a:ext>
              </a:extLst>
            </p:cNvPr>
            <p:cNvSpPr/>
            <p:nvPr/>
          </p:nvSpPr>
          <p:spPr>
            <a:xfrm rot="3810745">
              <a:off x="18641884" y="12247202"/>
              <a:ext cx="942763" cy="3693689"/>
            </a:xfrm>
            <a:prstGeom prst="triangle">
              <a:avLst>
                <a:gd name="adj" fmla="val 50000"/>
              </a:avLst>
            </a:prstGeom>
            <a:solidFill>
              <a:srgbClr val="BA82FE">
                <a:alpha val="51760"/>
              </a:srgbClr>
            </a:solidFill>
            <a:ln w="12700" cap="flat" cmpd="sng">
              <a:no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entury Gothic"/>
                <a:ea typeface="Century Gothic"/>
                <a:cs typeface="Century Gothic"/>
                <a:sym typeface="Century Gothic"/>
              </a:endParaRPr>
            </a:p>
          </p:txBody>
        </p:sp>
        <p:sp>
          <p:nvSpPr>
            <p:cNvPr id="11" name="Oval 10">
              <a:extLst>
                <a:ext uri="{FF2B5EF4-FFF2-40B4-BE49-F238E27FC236}">
                  <a16:creationId xmlns="" xmlns:a16="http://schemas.microsoft.com/office/drawing/2014/main" id="{EEB8A694-909B-4B3E-816D-F327C02BD9CD}"/>
                </a:ext>
              </a:extLst>
            </p:cNvPr>
            <p:cNvSpPr/>
            <p:nvPr/>
          </p:nvSpPr>
          <p:spPr>
            <a:xfrm>
              <a:off x="16120396" y="14240779"/>
              <a:ext cx="457200" cy="457199"/>
            </a:xfrm>
            <a:prstGeom prst="ellipse">
              <a:avLst/>
            </a:prstGeom>
            <a:solidFill>
              <a:srgbClr val="BA8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Shape 214"/>
            <p:cNvSpPr/>
            <p:nvPr/>
          </p:nvSpPr>
          <p:spPr>
            <a:xfrm>
              <a:off x="22889895" y="12515093"/>
              <a:ext cx="3202574" cy="2479413"/>
            </a:xfrm>
            <a:prstGeom prst="hexagon">
              <a:avLst>
                <a:gd name="adj" fmla="val 25000"/>
                <a:gd name="vf" fmla="val 115470"/>
              </a:avLst>
            </a:prstGeom>
            <a:solidFill>
              <a:srgbClr val="379BC4"/>
            </a:solidFill>
            <a:ln w="76200" cap="flat" cmpd="sng">
              <a:no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400"/>
                <a:buFont typeface="Century Gothic"/>
                <a:buNone/>
              </a:pPr>
              <a:r>
                <a:rPr lang="en-US" sz="3600" b="1" dirty="0">
                  <a:solidFill>
                    <a:srgbClr val="FFFFFF"/>
                  </a:solidFill>
                  <a:ea typeface="Century Gothic"/>
                  <a:cs typeface="Century Gothic"/>
                  <a:sym typeface="Century Gothic"/>
                </a:rPr>
                <a:t>Water Presence Map</a:t>
              </a:r>
              <a:endParaRPr sz="3600" b="1" i="0" u="none" strike="noStrike" cap="none" dirty="0">
                <a:solidFill>
                  <a:srgbClr val="FFFFFF"/>
                </a:solidFill>
                <a:ea typeface="Century Gothic"/>
                <a:cs typeface="Century Gothic"/>
                <a:sym typeface="Century Gothic"/>
              </a:endParaRPr>
            </a:p>
          </p:txBody>
        </p:sp>
        <p:sp>
          <p:nvSpPr>
            <p:cNvPr id="126" name="Shape 209">
              <a:extLst>
                <a:ext uri="{FF2B5EF4-FFF2-40B4-BE49-F238E27FC236}">
                  <a16:creationId xmlns="" xmlns:a16="http://schemas.microsoft.com/office/drawing/2014/main" id="{27528EE7-C1D2-4C5B-B2B1-B27A691522A0}"/>
                </a:ext>
              </a:extLst>
            </p:cNvPr>
            <p:cNvSpPr/>
            <p:nvPr/>
          </p:nvSpPr>
          <p:spPr>
            <a:xfrm>
              <a:off x="12541351" y="14048597"/>
              <a:ext cx="2169485" cy="1652942"/>
            </a:xfrm>
            <a:prstGeom prst="hexagon">
              <a:avLst>
                <a:gd name="adj" fmla="val 25000"/>
                <a:gd name="vf" fmla="val 115470"/>
              </a:avLst>
            </a:prstGeom>
            <a:solidFill>
              <a:srgbClr val="BA82FE"/>
            </a:solidFill>
            <a:ln w="12700" cap="flat" cmpd="sng">
              <a:no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425"/>
                <a:buFont typeface="Century Gothic"/>
                <a:buNone/>
              </a:pPr>
              <a:r>
                <a:rPr lang="en-US" sz="2400" b="1" dirty="0">
                  <a:solidFill>
                    <a:srgbClr val="FFFFFF"/>
                  </a:solidFill>
                  <a:ea typeface="Century Gothic"/>
                  <a:cs typeface="Century Gothic"/>
                  <a:sym typeface="Century Gothic"/>
                </a:rPr>
                <a:t>Field Data </a:t>
              </a:r>
              <a:endParaRPr sz="2400" b="1" i="0" u="none" strike="noStrike" cap="none" dirty="0">
                <a:solidFill>
                  <a:srgbClr val="FFFFFF"/>
                </a:solidFill>
                <a:ea typeface="Century Gothic"/>
                <a:cs typeface="Century Gothic"/>
                <a:sym typeface="Century Gothic"/>
              </a:endParaRPr>
            </a:p>
          </p:txBody>
        </p:sp>
        <p:sp>
          <p:nvSpPr>
            <p:cNvPr id="127" name="Shape 210">
              <a:extLst>
                <a:ext uri="{FF2B5EF4-FFF2-40B4-BE49-F238E27FC236}">
                  <a16:creationId xmlns="" xmlns:a16="http://schemas.microsoft.com/office/drawing/2014/main" id="{C9235F09-4517-416C-BDEE-5E486F6BE436}"/>
                </a:ext>
              </a:extLst>
            </p:cNvPr>
            <p:cNvSpPr/>
            <p:nvPr/>
          </p:nvSpPr>
          <p:spPr>
            <a:xfrm>
              <a:off x="14363327" y="13138873"/>
              <a:ext cx="2169486" cy="1652942"/>
            </a:xfrm>
            <a:prstGeom prst="hexagon">
              <a:avLst>
                <a:gd name="adj" fmla="val 25000"/>
                <a:gd name="vf" fmla="val 115470"/>
              </a:avLst>
            </a:prstGeom>
            <a:solidFill>
              <a:srgbClr val="BA82FE"/>
            </a:solidFill>
            <a:ln w="12700" cap="flat" cmpd="sng">
              <a:no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375"/>
                <a:buFont typeface="Century Gothic"/>
                <a:buNone/>
              </a:pPr>
              <a:r>
                <a:rPr lang="en-US" sz="2400" b="1" dirty="0">
                  <a:solidFill>
                    <a:srgbClr val="FFFFFF"/>
                  </a:solidFill>
                  <a:ea typeface="Century Gothic"/>
                  <a:cs typeface="Century Gothic"/>
                  <a:sym typeface="Century Gothic"/>
                </a:rPr>
                <a:t>PRISM Climate Data </a:t>
              </a:r>
              <a:endParaRPr sz="2400" b="1" i="0" u="none" strike="noStrike" cap="none" dirty="0">
                <a:solidFill>
                  <a:srgbClr val="FFFFFF"/>
                </a:solidFill>
                <a:ea typeface="Century Gothic"/>
                <a:cs typeface="Century Gothic"/>
                <a:sym typeface="Century Gothic"/>
              </a:endParaRPr>
            </a:p>
          </p:txBody>
        </p:sp>
        <p:sp>
          <p:nvSpPr>
            <p:cNvPr id="128" name="Shape 212">
              <a:extLst>
                <a:ext uri="{FF2B5EF4-FFF2-40B4-BE49-F238E27FC236}">
                  <a16:creationId xmlns="" xmlns:a16="http://schemas.microsoft.com/office/drawing/2014/main" id="{50AB1B05-ABF7-4084-B4F4-1CA25BED6E65}"/>
                </a:ext>
              </a:extLst>
            </p:cNvPr>
            <p:cNvSpPr/>
            <p:nvPr/>
          </p:nvSpPr>
          <p:spPr>
            <a:xfrm>
              <a:off x="19099662" y="12546048"/>
              <a:ext cx="2169486" cy="1652942"/>
            </a:xfrm>
            <a:prstGeom prst="hexagon">
              <a:avLst>
                <a:gd name="adj" fmla="val 25000"/>
                <a:gd name="vf" fmla="val 115470"/>
              </a:avLst>
            </a:prstGeom>
            <a:solidFill>
              <a:srgbClr val="A5A5A5"/>
            </a:solidFill>
            <a:ln w="12700" cap="flat" cmpd="sng">
              <a:no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400"/>
                <a:buFont typeface="Century Gothic"/>
                <a:buNone/>
              </a:pPr>
              <a:r>
                <a:rPr lang="en-US" sz="2400" b="1" dirty="0">
                  <a:solidFill>
                    <a:srgbClr val="FFFFFF"/>
                  </a:solidFill>
                  <a:ea typeface="Century Gothic"/>
                  <a:cs typeface="Century Gothic"/>
                  <a:sym typeface="Century Gothic"/>
                </a:rPr>
                <a:t>Google Earth Engine</a:t>
              </a:r>
              <a:endParaRPr sz="2400" b="1" i="0" u="none" strike="noStrike" cap="none" dirty="0">
                <a:solidFill>
                  <a:srgbClr val="FFFFFF"/>
                </a:solidFill>
                <a:ea typeface="Century Gothic"/>
                <a:cs typeface="Century Gothic"/>
                <a:sym typeface="Century Gothic"/>
              </a:endParaRPr>
            </a:p>
          </p:txBody>
        </p:sp>
        <p:sp>
          <p:nvSpPr>
            <p:cNvPr id="129" name="Shape 215">
              <a:extLst>
                <a:ext uri="{FF2B5EF4-FFF2-40B4-BE49-F238E27FC236}">
                  <a16:creationId xmlns="" xmlns:a16="http://schemas.microsoft.com/office/drawing/2014/main" id="{AFA57374-E95C-44B8-B44C-04AF719F0D2B}"/>
                </a:ext>
              </a:extLst>
            </p:cNvPr>
            <p:cNvSpPr/>
            <p:nvPr/>
          </p:nvSpPr>
          <p:spPr>
            <a:xfrm>
              <a:off x="21098882" y="11534390"/>
              <a:ext cx="2169486" cy="1652942"/>
            </a:xfrm>
            <a:prstGeom prst="hexagon">
              <a:avLst>
                <a:gd name="adj" fmla="val 25000"/>
                <a:gd name="vf" fmla="val 115470"/>
              </a:avLst>
            </a:prstGeom>
            <a:solidFill>
              <a:srgbClr val="70AD47"/>
            </a:solidFill>
            <a:ln w="12700" cap="flat" cmpd="sng">
              <a:no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400"/>
                <a:buFont typeface="Century Gothic"/>
                <a:buNone/>
              </a:pPr>
              <a:r>
                <a:rPr lang="en-US" sz="2400" b="1" dirty="0">
                  <a:solidFill>
                    <a:srgbClr val="FFFFFF"/>
                  </a:solidFill>
                  <a:ea typeface="Century Gothic"/>
                  <a:cs typeface="Century Gothic"/>
                  <a:sym typeface="Century Gothic"/>
                </a:rPr>
                <a:t>R</a:t>
              </a:r>
            </a:p>
            <a:p>
              <a:pPr marL="0" marR="0" lvl="0" indent="0" algn="ctr" rtl="0">
                <a:lnSpc>
                  <a:spcPct val="100000"/>
                </a:lnSpc>
                <a:spcBef>
                  <a:spcPts val="0"/>
                </a:spcBef>
                <a:spcAft>
                  <a:spcPts val="0"/>
                </a:spcAft>
                <a:buClr>
                  <a:srgbClr val="FFFFFF"/>
                </a:buClr>
                <a:buSzPts val="400"/>
                <a:buFont typeface="Century Gothic"/>
                <a:buNone/>
              </a:pPr>
              <a:r>
                <a:rPr lang="en-US" sz="2400" b="1" i="0" u="none" strike="noStrike" cap="none" dirty="0">
                  <a:solidFill>
                    <a:srgbClr val="FFFFFF"/>
                  </a:solidFill>
                  <a:ea typeface="Century Gothic"/>
                  <a:cs typeface="Century Gothic"/>
                  <a:sym typeface="Century Gothic"/>
                </a:rPr>
                <a:t>Random Forest</a:t>
              </a:r>
              <a:endParaRPr sz="2400" b="1" i="0" u="none" strike="noStrike" cap="none" dirty="0">
                <a:solidFill>
                  <a:srgbClr val="FFFFFF"/>
                </a:solidFill>
                <a:ea typeface="Century Gothic"/>
                <a:cs typeface="Century Gothic"/>
                <a:sym typeface="Century Gothic"/>
              </a:endParaRPr>
            </a:p>
          </p:txBody>
        </p:sp>
        <p:sp>
          <p:nvSpPr>
            <p:cNvPr id="130" name="Shape 216">
              <a:extLst>
                <a:ext uri="{FF2B5EF4-FFF2-40B4-BE49-F238E27FC236}">
                  <a16:creationId xmlns="" xmlns:a16="http://schemas.microsoft.com/office/drawing/2014/main" id="{2D3BC641-130C-4C2B-9D35-915774BBACA4}"/>
                </a:ext>
              </a:extLst>
            </p:cNvPr>
            <p:cNvSpPr/>
            <p:nvPr/>
          </p:nvSpPr>
          <p:spPr>
            <a:xfrm>
              <a:off x="15960610" y="11110901"/>
              <a:ext cx="3202574" cy="2479413"/>
            </a:xfrm>
            <a:prstGeom prst="hexagon">
              <a:avLst>
                <a:gd name="adj" fmla="val 25000"/>
                <a:gd name="vf" fmla="val 115470"/>
              </a:avLst>
            </a:prstGeom>
            <a:solidFill>
              <a:srgbClr val="99F9D2"/>
            </a:solidFill>
            <a:ln w="76200" cap="flat" cmpd="sng">
              <a:no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375"/>
                <a:buFont typeface="Century Gothic"/>
                <a:buNone/>
              </a:pPr>
              <a:r>
                <a:rPr lang="en-US" sz="2400" b="1" u="none" strike="noStrike" cap="none" dirty="0">
                  <a:ea typeface="Century Gothic"/>
                  <a:cs typeface="Century Gothic"/>
                  <a:sym typeface="Century Gothic"/>
                </a:rPr>
                <a:t>NASA</a:t>
              </a:r>
              <a:r>
                <a:rPr lang="en-US" sz="2400" b="1" i="0" u="none" strike="noStrike" cap="none" dirty="0">
                  <a:ea typeface="Century Gothic"/>
                  <a:cs typeface="Century Gothic"/>
                  <a:sym typeface="Century Gothic"/>
                </a:rPr>
                <a:t> Earth Observations</a:t>
              </a:r>
              <a:endParaRPr sz="2400" b="1" dirty="0"/>
            </a:p>
            <a:p>
              <a:pPr marL="0" marR="0" lvl="0" indent="0" algn="ctr" rtl="0">
                <a:lnSpc>
                  <a:spcPct val="100000"/>
                </a:lnSpc>
                <a:spcBef>
                  <a:spcPts val="0"/>
                </a:spcBef>
                <a:spcAft>
                  <a:spcPts val="0"/>
                </a:spcAft>
                <a:buClr>
                  <a:srgbClr val="FFFFFF"/>
                </a:buClr>
                <a:buSzPts val="375"/>
                <a:buFont typeface="Century Gothic"/>
                <a:buNone/>
              </a:pPr>
              <a:r>
                <a:rPr lang="en-US" sz="2400" b="1" i="0" u="none" strike="noStrike" cap="none" dirty="0">
                  <a:ea typeface="Century Gothic"/>
                  <a:cs typeface="Century Gothic"/>
                  <a:sym typeface="Century Gothic"/>
                </a:rPr>
                <a:t>Landsat 8 OLI</a:t>
              </a:r>
            </a:p>
            <a:p>
              <a:pPr marL="0" marR="0" lvl="0" indent="0" algn="ctr" rtl="0">
                <a:lnSpc>
                  <a:spcPct val="100000"/>
                </a:lnSpc>
                <a:spcBef>
                  <a:spcPts val="0"/>
                </a:spcBef>
                <a:spcAft>
                  <a:spcPts val="0"/>
                </a:spcAft>
                <a:buClr>
                  <a:srgbClr val="FFFFFF"/>
                </a:buClr>
                <a:buSzPts val="375"/>
                <a:buFont typeface="Century Gothic"/>
                <a:buNone/>
              </a:pPr>
              <a:r>
                <a:rPr lang="en-US" sz="2400" b="1" dirty="0">
                  <a:ea typeface="Century Gothic"/>
                  <a:cs typeface="Century Gothic"/>
                  <a:sym typeface="Century Gothic"/>
                </a:rPr>
                <a:t>STRM</a:t>
              </a:r>
              <a:endParaRPr sz="2400" b="1" i="0" u="none" strike="noStrike" cap="none" dirty="0">
                <a:ea typeface="Century Gothic"/>
                <a:cs typeface="Century Gothic"/>
                <a:sym typeface="Century Gothic"/>
              </a:endParaRPr>
            </a:p>
          </p:txBody>
        </p:sp>
        <p:sp>
          <p:nvSpPr>
            <p:cNvPr id="131" name="Shape 207">
              <a:extLst>
                <a:ext uri="{FF2B5EF4-FFF2-40B4-BE49-F238E27FC236}">
                  <a16:creationId xmlns="" xmlns:a16="http://schemas.microsoft.com/office/drawing/2014/main" id="{0F9EF6B2-1648-4571-AF2D-9A7E3C653F27}"/>
                </a:ext>
              </a:extLst>
            </p:cNvPr>
            <p:cNvSpPr/>
            <p:nvPr/>
          </p:nvSpPr>
          <p:spPr>
            <a:xfrm>
              <a:off x="16201892" y="14075376"/>
              <a:ext cx="2169486" cy="1756251"/>
            </a:xfrm>
            <a:prstGeom prst="hexagon">
              <a:avLst>
                <a:gd name="adj" fmla="val 25000"/>
                <a:gd name="vf" fmla="val 115470"/>
              </a:avLst>
            </a:prstGeom>
            <a:solidFill>
              <a:srgbClr val="BA82FE"/>
            </a:solidFill>
            <a:ln w="12700" cap="flat" cmpd="sng">
              <a:no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425"/>
                <a:buFont typeface="Century Gothic"/>
                <a:buNone/>
              </a:pPr>
              <a:r>
                <a:rPr lang="en-US" sz="2400" b="1" dirty="0">
                  <a:solidFill>
                    <a:srgbClr val="FFFFFF"/>
                  </a:solidFill>
                  <a:ea typeface="Century Gothic"/>
                  <a:cs typeface="Century Gothic"/>
                  <a:sym typeface="Century Gothic"/>
                </a:rPr>
                <a:t>Ocular Digital Survey Data</a:t>
              </a:r>
              <a:endParaRPr sz="2400" b="1" i="0" u="none" strike="noStrike" cap="none" dirty="0">
                <a:solidFill>
                  <a:srgbClr val="FFFFFF"/>
                </a:solidFill>
                <a:ea typeface="Century Gothic"/>
                <a:cs typeface="Century Gothic"/>
                <a:sym typeface="Century Gothic"/>
              </a:endParaRPr>
            </a:p>
          </p:txBody>
        </p:sp>
        <p:sp>
          <p:nvSpPr>
            <p:cNvPr id="215" name="Shape 216">
              <a:extLst>
                <a:ext uri="{FF2B5EF4-FFF2-40B4-BE49-F238E27FC236}">
                  <a16:creationId xmlns="" xmlns:a16="http://schemas.microsoft.com/office/drawing/2014/main" id="{9F97D80C-EBD9-4144-845D-BB03E0B7A01A}"/>
                </a:ext>
              </a:extLst>
            </p:cNvPr>
            <p:cNvSpPr/>
            <p:nvPr/>
          </p:nvSpPr>
          <p:spPr>
            <a:xfrm>
              <a:off x="19135978" y="10630814"/>
              <a:ext cx="2169486" cy="1652942"/>
            </a:xfrm>
            <a:prstGeom prst="hexagon">
              <a:avLst>
                <a:gd name="adj" fmla="val 25000"/>
                <a:gd name="vf" fmla="val 115470"/>
              </a:avLst>
            </a:prstGeom>
            <a:solidFill>
              <a:srgbClr val="99F9D2"/>
            </a:solidFill>
            <a:ln w="9525" cap="flat" cmpd="sng">
              <a:no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375"/>
                <a:buFont typeface="Century Gothic"/>
                <a:buNone/>
              </a:pPr>
              <a:r>
                <a:rPr lang="en-US" sz="2400" b="1" i="0" u="none" strike="noStrike" cap="none" dirty="0">
                  <a:ea typeface="Century Gothic"/>
                  <a:cs typeface="Century Gothic"/>
                  <a:sym typeface="Century Gothic"/>
                </a:rPr>
                <a:t>Senintel-1 C-SAR</a:t>
              </a:r>
              <a:endParaRPr sz="2400" b="1" i="0" u="none" strike="noStrike" cap="none" dirty="0">
                <a:ea typeface="Century Gothic"/>
                <a:cs typeface="Century Gothic"/>
                <a:sym typeface="Century Gothic"/>
              </a:endParaRPr>
            </a:p>
          </p:txBody>
        </p:sp>
      </p:grpSp>
      <p:sp>
        <p:nvSpPr>
          <p:cNvPr id="120" name="Oval 119">
            <a:extLst>
              <a:ext uri="{FF2B5EF4-FFF2-40B4-BE49-F238E27FC236}">
                <a16:creationId xmlns="" xmlns:a16="http://schemas.microsoft.com/office/drawing/2014/main" id="{90F4F3FB-B555-4E70-8462-2BFCAF6E33C0}"/>
              </a:ext>
            </a:extLst>
          </p:cNvPr>
          <p:cNvSpPr/>
          <p:nvPr/>
        </p:nvSpPr>
        <p:spPr>
          <a:xfrm>
            <a:off x="15912806" y="12031499"/>
            <a:ext cx="404674" cy="404674"/>
          </a:xfrm>
          <a:prstGeom prst="ellipse">
            <a:avLst/>
          </a:prstGeom>
          <a:solidFill>
            <a:srgbClr val="BA8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77584" y="11154793"/>
            <a:ext cx="9756822" cy="769441"/>
          </a:xfrm>
          <a:prstGeom prst="rect">
            <a:avLst/>
          </a:prstGeom>
          <a:noFill/>
        </p:spPr>
        <p:txBody>
          <a:bodyPr wrap="square" rtlCol="0">
            <a:spAutoFit/>
          </a:bodyPr>
          <a:lstStyle/>
          <a:p>
            <a:r>
              <a:rPr lang="en-US" sz="4400" b="1" dirty="0">
                <a:solidFill>
                  <a:srgbClr val="389CC4"/>
                </a:solidFill>
                <a:latin typeface="Century Gothic" panose="020B0502020202020204" pitchFamily="34" charset="0"/>
              </a:rPr>
              <a:t>Study Area</a:t>
            </a:r>
          </a:p>
        </p:txBody>
      </p:sp>
      <p:sp>
        <p:nvSpPr>
          <p:cNvPr id="26" name="Rectangle 25"/>
          <p:cNvSpPr/>
          <p:nvPr/>
        </p:nvSpPr>
        <p:spPr>
          <a:xfrm>
            <a:off x="841540" y="17991742"/>
            <a:ext cx="25737005" cy="8778240"/>
          </a:xfrm>
          <a:prstGeom prst="rect">
            <a:avLst/>
          </a:prstGeom>
          <a:solidFill>
            <a:srgbClr val="ECF3FA"/>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18189187" y="22847019"/>
            <a:ext cx="2941892" cy="168703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26571" y="18018473"/>
            <a:ext cx="4572000" cy="769441"/>
          </a:xfrm>
          <a:prstGeom prst="rect">
            <a:avLst/>
          </a:prstGeom>
          <a:noFill/>
        </p:spPr>
        <p:txBody>
          <a:bodyPr wrap="square" rtlCol="0">
            <a:spAutoFit/>
          </a:bodyPr>
          <a:lstStyle/>
          <a:p>
            <a:r>
              <a:rPr lang="en-US" sz="4400" b="1" dirty="0">
                <a:solidFill>
                  <a:srgbClr val="389CC4"/>
                </a:solidFill>
                <a:latin typeface="Century Gothic" panose="020B0502020202020204" pitchFamily="34" charset="0"/>
              </a:rPr>
              <a:t>Results</a:t>
            </a:r>
          </a:p>
        </p:txBody>
      </p:sp>
      <p:sp>
        <p:nvSpPr>
          <p:cNvPr id="121" name="Shape 18">
            <a:extLst>
              <a:ext uri="{FF2B5EF4-FFF2-40B4-BE49-F238E27FC236}">
                <a16:creationId xmlns="" xmlns:a16="http://schemas.microsoft.com/office/drawing/2014/main" id="{3367AD37-3DE8-4994-998B-80E108E60CFF}"/>
              </a:ext>
            </a:extLst>
          </p:cNvPr>
          <p:cNvSpPr txBox="1"/>
          <p:nvPr/>
        </p:nvSpPr>
        <p:spPr>
          <a:xfrm>
            <a:off x="2325118" y="18323594"/>
            <a:ext cx="4456887" cy="52339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2700" dirty="0">
                <a:solidFill>
                  <a:schemeClr val="dk1"/>
                </a:solidFill>
                <a:latin typeface="Garamond"/>
                <a:ea typeface="Garamond"/>
                <a:cs typeface="Garamond"/>
                <a:sym typeface="Garamond"/>
              </a:rPr>
              <a:t>Dry Season</a:t>
            </a:r>
            <a:endParaRPr lang="en-US" sz="2700" u="none" dirty="0">
              <a:solidFill>
                <a:schemeClr val="dk1"/>
              </a:solidFill>
              <a:latin typeface="Garamond"/>
              <a:ea typeface="Garamond"/>
              <a:cs typeface="Garamond"/>
              <a:sym typeface="Garamond"/>
            </a:endParaRPr>
          </a:p>
        </p:txBody>
      </p:sp>
      <p:sp>
        <p:nvSpPr>
          <p:cNvPr id="122" name="Shape 18">
            <a:extLst>
              <a:ext uri="{FF2B5EF4-FFF2-40B4-BE49-F238E27FC236}">
                <a16:creationId xmlns="" xmlns:a16="http://schemas.microsoft.com/office/drawing/2014/main" id="{642D40D7-E1A3-4991-AFA6-EDDED9BE7E06}"/>
              </a:ext>
            </a:extLst>
          </p:cNvPr>
          <p:cNvSpPr txBox="1"/>
          <p:nvPr/>
        </p:nvSpPr>
        <p:spPr>
          <a:xfrm>
            <a:off x="5720890" y="18010632"/>
            <a:ext cx="4456887" cy="52339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3200" b="1" dirty="0">
                <a:solidFill>
                  <a:schemeClr val="dk1"/>
                </a:solidFill>
                <a:latin typeface="Garamond"/>
                <a:ea typeface="Garamond"/>
                <a:cs typeface="Garamond"/>
                <a:sym typeface="Garamond"/>
              </a:rPr>
              <a:t>Landsat Model</a:t>
            </a:r>
            <a:endParaRPr lang="en-US" sz="3200" b="1" u="none" dirty="0">
              <a:solidFill>
                <a:schemeClr val="dk1"/>
              </a:solidFill>
              <a:latin typeface="Garamond"/>
              <a:ea typeface="Garamond"/>
              <a:cs typeface="Garamond"/>
              <a:sym typeface="Garamond"/>
            </a:endParaRPr>
          </a:p>
        </p:txBody>
      </p:sp>
      <p:sp>
        <p:nvSpPr>
          <p:cNvPr id="123" name="Shape 18">
            <a:extLst>
              <a:ext uri="{FF2B5EF4-FFF2-40B4-BE49-F238E27FC236}">
                <a16:creationId xmlns="" xmlns:a16="http://schemas.microsoft.com/office/drawing/2014/main" id="{82A919A1-ED25-423B-B70C-FD1706399EE9}"/>
              </a:ext>
            </a:extLst>
          </p:cNvPr>
          <p:cNvSpPr txBox="1"/>
          <p:nvPr/>
        </p:nvSpPr>
        <p:spPr>
          <a:xfrm>
            <a:off x="15113231" y="18279720"/>
            <a:ext cx="5309067" cy="546188"/>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2700" dirty="0">
                <a:solidFill>
                  <a:schemeClr val="dk1"/>
                </a:solidFill>
                <a:latin typeface="Garamond"/>
                <a:ea typeface="Garamond"/>
                <a:cs typeface="Garamond"/>
                <a:sym typeface="Garamond"/>
              </a:rPr>
              <a:t>Dry Season</a:t>
            </a:r>
            <a:endParaRPr lang="en-US" sz="2700" u="none" dirty="0">
              <a:solidFill>
                <a:schemeClr val="dk1"/>
              </a:solidFill>
              <a:latin typeface="Garamond"/>
              <a:ea typeface="Garamond"/>
              <a:cs typeface="Garamond"/>
              <a:sym typeface="Garamond"/>
            </a:endParaRPr>
          </a:p>
        </p:txBody>
      </p:sp>
      <p:sp>
        <p:nvSpPr>
          <p:cNvPr id="124" name="Shape 18">
            <a:extLst>
              <a:ext uri="{FF2B5EF4-FFF2-40B4-BE49-F238E27FC236}">
                <a16:creationId xmlns="" xmlns:a16="http://schemas.microsoft.com/office/drawing/2014/main" id="{6809F4D1-30DF-4963-8E91-8B120A6D90E4}"/>
              </a:ext>
            </a:extLst>
          </p:cNvPr>
          <p:cNvSpPr txBox="1"/>
          <p:nvPr/>
        </p:nvSpPr>
        <p:spPr>
          <a:xfrm>
            <a:off x="18034783" y="18011740"/>
            <a:ext cx="5973889" cy="52339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3200" b="1" dirty="0">
                <a:solidFill>
                  <a:schemeClr val="dk1"/>
                </a:solidFill>
                <a:latin typeface="Garamond"/>
                <a:ea typeface="Garamond"/>
                <a:cs typeface="Garamond"/>
                <a:sym typeface="Garamond"/>
              </a:rPr>
              <a:t>Panchromatic Landsat Model</a:t>
            </a:r>
          </a:p>
        </p:txBody>
      </p:sp>
      <p:grpSp>
        <p:nvGrpSpPr>
          <p:cNvPr id="46" name="Group 45">
            <a:extLst>
              <a:ext uri="{FF2B5EF4-FFF2-40B4-BE49-F238E27FC236}">
                <a16:creationId xmlns="" xmlns:a16="http://schemas.microsoft.com/office/drawing/2014/main" id="{9D4275EB-6130-4943-BF06-B1DDDB10B085}"/>
              </a:ext>
            </a:extLst>
          </p:cNvPr>
          <p:cNvGrpSpPr>
            <a:grpSpLocks noChangeAspect="1"/>
          </p:cNvGrpSpPr>
          <p:nvPr/>
        </p:nvGrpSpPr>
        <p:grpSpPr>
          <a:xfrm>
            <a:off x="2855319" y="18251700"/>
            <a:ext cx="4498588" cy="3657600"/>
            <a:chOff x="3242889" y="18078560"/>
            <a:chExt cx="5141355" cy="4180205"/>
          </a:xfrm>
        </p:grpSpPr>
        <p:pic>
          <p:nvPicPr>
            <p:cNvPr id="136" name="Picture 135">
              <a:extLst>
                <a:ext uri="{FF2B5EF4-FFF2-40B4-BE49-F238E27FC236}">
                  <a16:creationId xmlns="" xmlns:a16="http://schemas.microsoft.com/office/drawing/2014/main" id="{0959148A-1E50-49F1-8B7F-C3851BD8786A}"/>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889" b="100000" l="726" r="100000"/>
                      </a14:imgEffect>
                    </a14:imgLayer>
                  </a14:imgProps>
                </a:ext>
                <a:ext uri="{28A0092B-C50C-407E-A947-70E740481C1C}">
                  <a14:useLocalDpi xmlns:a14="http://schemas.microsoft.com/office/drawing/2010/main" val="0"/>
                </a:ext>
              </a:extLst>
            </a:blip>
            <a:srcRect l="63106" t="18786" r="24129" b="67356"/>
            <a:stretch/>
          </p:blipFill>
          <p:spPr>
            <a:xfrm>
              <a:off x="3242889" y="18078560"/>
              <a:ext cx="5141355" cy="4180205"/>
            </a:xfrm>
            <a:prstGeom prst="rect">
              <a:avLst/>
            </a:prstGeom>
          </p:spPr>
        </p:pic>
        <p:sp>
          <p:nvSpPr>
            <p:cNvPr id="34" name="Rectangle 33">
              <a:extLst>
                <a:ext uri="{FF2B5EF4-FFF2-40B4-BE49-F238E27FC236}">
                  <a16:creationId xmlns="" xmlns:a16="http://schemas.microsoft.com/office/drawing/2014/main" id="{696F7E8C-0B02-417D-BD96-CAA22B03E7D6}"/>
                </a:ext>
              </a:extLst>
            </p:cNvPr>
            <p:cNvSpPr/>
            <p:nvPr/>
          </p:nvSpPr>
          <p:spPr>
            <a:xfrm>
              <a:off x="3257513" y="18591944"/>
              <a:ext cx="4114800" cy="3657600"/>
            </a:xfrm>
            <a:prstGeom prst="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4" name="Picture 163">
            <a:extLst>
              <a:ext uri="{FF2B5EF4-FFF2-40B4-BE49-F238E27FC236}">
                <a16:creationId xmlns="" xmlns:a16="http://schemas.microsoft.com/office/drawing/2014/main" id="{B019522A-28FA-4334-94A7-6A0B5412A51F}"/>
              </a:ext>
            </a:extLst>
          </p:cNvPr>
          <p:cNvPicPr>
            <a:picLocks noChangeAspect="1"/>
          </p:cNvPicPr>
          <p:nvPr/>
        </p:nvPicPr>
        <p:blipFill rotWithShape="1">
          <a:blip r:embed="rId21">
            <a:extLst>
              <a:ext uri="{BEBA8EAE-BF5A-486C-A8C5-ECC9F3942E4B}">
                <a14:imgProps xmlns:a14="http://schemas.microsoft.com/office/drawing/2010/main">
                  <a14:imgLayer r:embed="rId22">
                    <a14:imgEffect>
                      <a14:backgroundRemoval t="0" b="100000" l="0" r="100000"/>
                    </a14:imgEffect>
                  </a14:imgLayer>
                </a14:imgProps>
              </a:ext>
              <a:ext uri="{28A0092B-C50C-407E-A947-70E740481C1C}">
                <a14:useLocalDpi xmlns:a14="http://schemas.microsoft.com/office/drawing/2010/main" val="0"/>
              </a:ext>
            </a:extLst>
          </a:blip>
          <a:srcRect l="64851" t="18668" r="20158" b="67120"/>
          <a:stretch/>
        </p:blipFill>
        <p:spPr>
          <a:xfrm>
            <a:off x="9831035" y="18233784"/>
            <a:ext cx="4528541" cy="3680169"/>
          </a:xfrm>
          <a:prstGeom prst="rect">
            <a:avLst/>
          </a:prstGeom>
        </p:spPr>
      </p:pic>
      <p:sp>
        <p:nvSpPr>
          <p:cNvPr id="141" name="Rectangle 140">
            <a:extLst>
              <a:ext uri="{FF2B5EF4-FFF2-40B4-BE49-F238E27FC236}">
                <a16:creationId xmlns="" xmlns:a16="http://schemas.microsoft.com/office/drawing/2014/main" id="{4AA6AEC4-38AA-42C5-9140-F3B2E75FE4DF}"/>
              </a:ext>
            </a:extLst>
          </p:cNvPr>
          <p:cNvSpPr/>
          <p:nvPr/>
        </p:nvSpPr>
        <p:spPr>
          <a:xfrm>
            <a:off x="9831037" y="18706792"/>
            <a:ext cx="3600372" cy="3200331"/>
          </a:xfrm>
          <a:prstGeom prst="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 xmlns:a16="http://schemas.microsoft.com/office/drawing/2014/main" id="{51407587-8A4D-4F99-B513-3B296F0A6C2C}"/>
              </a:ext>
            </a:extLst>
          </p:cNvPr>
          <p:cNvGrpSpPr>
            <a:grpSpLocks noChangeAspect="1"/>
          </p:cNvGrpSpPr>
          <p:nvPr/>
        </p:nvGrpSpPr>
        <p:grpSpPr>
          <a:xfrm>
            <a:off x="15907742" y="17825248"/>
            <a:ext cx="5256246" cy="4078224"/>
            <a:chOff x="16347007" y="17617652"/>
            <a:chExt cx="5969844" cy="4631892"/>
          </a:xfrm>
        </p:grpSpPr>
        <p:pic>
          <p:nvPicPr>
            <p:cNvPr id="137" name="Picture 136">
              <a:extLst>
                <a:ext uri="{FF2B5EF4-FFF2-40B4-BE49-F238E27FC236}">
                  <a16:creationId xmlns="" xmlns:a16="http://schemas.microsoft.com/office/drawing/2014/main" id="{7ED2236C-37FD-4EE7-8D22-E0FEB7DE089D}"/>
                </a:ext>
              </a:extLst>
            </p:cNvPr>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1899" b="98505" l="2909" r="96191"/>
                      </a14:imgEffect>
                    </a14:imgLayer>
                  </a14:imgProps>
                </a:ext>
                <a:ext uri="{28A0092B-C50C-407E-A947-70E740481C1C}">
                  <a14:useLocalDpi xmlns:a14="http://schemas.microsoft.com/office/drawing/2010/main" val="0"/>
                </a:ext>
              </a:extLst>
            </a:blip>
            <a:srcRect l="64867" t="16753" r="17924" b="67647"/>
            <a:stretch/>
          </p:blipFill>
          <p:spPr>
            <a:xfrm>
              <a:off x="16355814" y="17617652"/>
              <a:ext cx="5961037" cy="4631892"/>
            </a:xfrm>
            <a:prstGeom prst="rect">
              <a:avLst/>
            </a:prstGeom>
          </p:spPr>
        </p:pic>
        <p:sp>
          <p:nvSpPr>
            <p:cNvPr id="142" name="Rectangle 141">
              <a:extLst>
                <a:ext uri="{FF2B5EF4-FFF2-40B4-BE49-F238E27FC236}">
                  <a16:creationId xmlns="" xmlns:a16="http://schemas.microsoft.com/office/drawing/2014/main" id="{09C9A6E2-C604-41FF-ABF0-08B347E6E991}"/>
                </a:ext>
              </a:extLst>
            </p:cNvPr>
            <p:cNvSpPr/>
            <p:nvPr/>
          </p:nvSpPr>
          <p:spPr>
            <a:xfrm>
              <a:off x="16347007" y="18591944"/>
              <a:ext cx="4114800" cy="3657600"/>
            </a:xfrm>
            <a:prstGeom prst="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 xmlns:a16="http://schemas.microsoft.com/office/drawing/2014/main" id="{7FD5813D-62DF-410F-81E7-285400B7C6AA}"/>
              </a:ext>
            </a:extLst>
          </p:cNvPr>
          <p:cNvGrpSpPr>
            <a:grpSpLocks noChangeAspect="1"/>
          </p:cNvGrpSpPr>
          <p:nvPr/>
        </p:nvGrpSpPr>
        <p:grpSpPr>
          <a:xfrm>
            <a:off x="22669515" y="18108374"/>
            <a:ext cx="4556606" cy="3803904"/>
            <a:chOff x="23031794" y="17966349"/>
            <a:chExt cx="5155395" cy="4303779"/>
          </a:xfrm>
        </p:grpSpPr>
        <p:pic>
          <p:nvPicPr>
            <p:cNvPr id="138" name="Picture 137">
              <a:extLst>
                <a:ext uri="{FF2B5EF4-FFF2-40B4-BE49-F238E27FC236}">
                  <a16:creationId xmlns="" xmlns:a16="http://schemas.microsoft.com/office/drawing/2014/main" id="{E84844D6-F199-4CB0-A459-58A49141A1DA}"/>
                </a:ext>
              </a:extLst>
            </p:cNvPr>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2182" b="97939" l="2528" r="94910"/>
                      </a14:imgEffect>
                    </a14:imgLayer>
                  </a14:imgProps>
                </a:ext>
                <a:ext uri="{28A0092B-C50C-407E-A947-70E740481C1C}">
                  <a14:useLocalDpi xmlns:a14="http://schemas.microsoft.com/office/drawing/2010/main" val="0"/>
                </a:ext>
              </a:extLst>
            </a:blip>
            <a:srcRect l="64672" t="17793" r="20229" b="67502"/>
            <a:stretch/>
          </p:blipFill>
          <p:spPr>
            <a:xfrm>
              <a:off x="23031794" y="17966349"/>
              <a:ext cx="5155395" cy="4303779"/>
            </a:xfrm>
            <a:prstGeom prst="rect">
              <a:avLst/>
            </a:prstGeom>
          </p:spPr>
        </p:pic>
        <p:sp>
          <p:nvSpPr>
            <p:cNvPr id="143" name="Rectangle 142">
              <a:extLst>
                <a:ext uri="{FF2B5EF4-FFF2-40B4-BE49-F238E27FC236}">
                  <a16:creationId xmlns="" xmlns:a16="http://schemas.microsoft.com/office/drawing/2014/main" id="{F33B153C-FD65-4C35-9215-9C531AE4065B}"/>
                </a:ext>
              </a:extLst>
            </p:cNvPr>
            <p:cNvSpPr/>
            <p:nvPr/>
          </p:nvSpPr>
          <p:spPr>
            <a:xfrm>
              <a:off x="23031794" y="18609651"/>
              <a:ext cx="4114800" cy="3657600"/>
            </a:xfrm>
            <a:prstGeom prst="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 xmlns:a16="http://schemas.microsoft.com/office/drawing/2014/main" id="{EEE42F8A-81E2-4BE4-A223-2CBDF5BBA7E5}"/>
              </a:ext>
            </a:extLst>
          </p:cNvPr>
          <p:cNvGrpSpPr/>
          <p:nvPr/>
        </p:nvGrpSpPr>
        <p:grpSpPr>
          <a:xfrm>
            <a:off x="19733719" y="21429531"/>
            <a:ext cx="6217920" cy="5303520"/>
            <a:chOff x="19919695" y="21328583"/>
            <a:chExt cx="6400411" cy="5486400"/>
          </a:xfrm>
        </p:grpSpPr>
        <p:pic>
          <p:nvPicPr>
            <p:cNvPr id="32" name="Picture 31">
              <a:extLst>
                <a:ext uri="{FF2B5EF4-FFF2-40B4-BE49-F238E27FC236}">
                  <a16:creationId xmlns="" xmlns:a16="http://schemas.microsoft.com/office/drawing/2014/main" id="{6A6A2145-8AF6-419A-ABE4-B9DAD49C635A}"/>
                </a:ext>
              </a:extLst>
            </p:cNvPr>
            <p:cNvPicPr>
              <a:picLocks noChangeAspect="1"/>
            </p:cNvPicPr>
            <p:nvPr/>
          </p:nvPicPr>
          <p:blipFill>
            <a:blip r:embed="rId27" cstate="print">
              <a:extLst>
                <a:ext uri="{BEBA8EAE-BF5A-486C-A8C5-ECC9F3942E4B}">
                  <a14:imgProps xmlns:a14="http://schemas.microsoft.com/office/drawing/2010/main">
                    <a14:imgLayer r:embed="rId28">
                      <a14:imgEffect>
                        <a14:backgroundRemoval t="2182" b="97939" l="2528" r="94910"/>
                      </a14:imgEffect>
                    </a14:imgLayer>
                  </a14:imgProps>
                </a:ext>
                <a:ext uri="{28A0092B-C50C-407E-A947-70E740481C1C}">
                  <a14:useLocalDpi xmlns:a14="http://schemas.microsoft.com/office/drawing/2010/main" val="0"/>
                </a:ext>
              </a:extLst>
            </a:blip>
            <a:stretch>
              <a:fillRect/>
            </a:stretch>
          </p:blipFill>
          <p:spPr>
            <a:xfrm>
              <a:off x="19919695" y="21328583"/>
              <a:ext cx="6400411" cy="5486400"/>
            </a:xfrm>
            <a:prstGeom prst="rect">
              <a:avLst/>
            </a:prstGeom>
          </p:spPr>
        </p:pic>
        <p:sp>
          <p:nvSpPr>
            <p:cNvPr id="144" name="Rectangle 143">
              <a:extLst>
                <a:ext uri="{FF2B5EF4-FFF2-40B4-BE49-F238E27FC236}">
                  <a16:creationId xmlns="" xmlns:a16="http://schemas.microsoft.com/office/drawing/2014/main" id="{C72EAEBC-B075-4CCF-BFC5-A3136843108A}"/>
                </a:ext>
              </a:extLst>
            </p:cNvPr>
            <p:cNvSpPr>
              <a:spLocks noChangeAspect="1"/>
            </p:cNvSpPr>
            <p:nvPr/>
          </p:nvSpPr>
          <p:spPr>
            <a:xfrm>
              <a:off x="24059475" y="22441144"/>
              <a:ext cx="797563" cy="666180"/>
            </a:xfrm>
            <a:prstGeom prst="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 xmlns:a16="http://schemas.microsoft.com/office/drawing/2014/main" id="{EB4B1C8D-3ADE-47A0-B41D-8C440B86A4E2}"/>
              </a:ext>
            </a:extLst>
          </p:cNvPr>
          <p:cNvGrpSpPr>
            <a:grpSpLocks noChangeAspect="1"/>
          </p:cNvGrpSpPr>
          <p:nvPr/>
        </p:nvGrpSpPr>
        <p:grpSpPr>
          <a:xfrm>
            <a:off x="12893268" y="21425070"/>
            <a:ext cx="6187063" cy="5303520"/>
            <a:chOff x="13252943" y="21335287"/>
            <a:chExt cx="6400411" cy="5486400"/>
          </a:xfrm>
        </p:grpSpPr>
        <p:pic>
          <p:nvPicPr>
            <p:cNvPr id="30" name="Picture 29">
              <a:extLst>
                <a:ext uri="{FF2B5EF4-FFF2-40B4-BE49-F238E27FC236}">
                  <a16:creationId xmlns="" xmlns:a16="http://schemas.microsoft.com/office/drawing/2014/main" id="{D3768298-624E-459D-B92C-7F93A61FF692}"/>
                </a:ext>
              </a:extLst>
            </p:cNvPr>
            <p:cNvPicPr>
              <a:picLocks noChangeAspect="1"/>
            </p:cNvPicPr>
            <p:nvPr/>
          </p:nvPicPr>
          <p:blipFill>
            <a:blip r:embed="rId29" cstate="print">
              <a:extLst>
                <a:ext uri="{BEBA8EAE-BF5A-486C-A8C5-ECC9F3942E4B}">
                  <a14:imgProps xmlns:a14="http://schemas.microsoft.com/office/drawing/2010/main">
                    <a14:imgLayer r:embed="rId30">
                      <a14:imgEffect>
                        <a14:backgroundRemoval t="1899" b="98505" l="2909" r="96191"/>
                      </a14:imgEffect>
                    </a14:imgLayer>
                  </a14:imgProps>
                </a:ext>
                <a:ext uri="{28A0092B-C50C-407E-A947-70E740481C1C}">
                  <a14:useLocalDpi xmlns:a14="http://schemas.microsoft.com/office/drawing/2010/main" val="0"/>
                </a:ext>
              </a:extLst>
            </a:blip>
            <a:stretch>
              <a:fillRect/>
            </a:stretch>
          </p:blipFill>
          <p:spPr>
            <a:xfrm>
              <a:off x="13252943" y="21335287"/>
              <a:ext cx="6400411" cy="5486400"/>
            </a:xfrm>
            <a:prstGeom prst="rect">
              <a:avLst/>
            </a:prstGeom>
          </p:spPr>
        </p:pic>
        <p:sp>
          <p:nvSpPr>
            <p:cNvPr id="146" name="Rectangle 145">
              <a:extLst>
                <a:ext uri="{FF2B5EF4-FFF2-40B4-BE49-F238E27FC236}">
                  <a16:creationId xmlns="" xmlns:a16="http://schemas.microsoft.com/office/drawing/2014/main" id="{1CD792EE-2FCB-4660-A1FE-A8D206DD331F}"/>
                </a:ext>
              </a:extLst>
            </p:cNvPr>
            <p:cNvSpPr/>
            <p:nvPr/>
          </p:nvSpPr>
          <p:spPr>
            <a:xfrm>
              <a:off x="17406271" y="22453852"/>
              <a:ext cx="797563" cy="666180"/>
            </a:xfrm>
            <a:prstGeom prst="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 xmlns:a16="http://schemas.microsoft.com/office/drawing/2014/main" id="{95BDE3AC-2C54-4FFF-A0D0-CF54D7AF1ED7}"/>
              </a:ext>
            </a:extLst>
          </p:cNvPr>
          <p:cNvGrpSpPr>
            <a:grpSpLocks noChangeAspect="1"/>
          </p:cNvGrpSpPr>
          <p:nvPr/>
        </p:nvGrpSpPr>
        <p:grpSpPr>
          <a:xfrm>
            <a:off x="-575853" y="21454902"/>
            <a:ext cx="7326064" cy="5486400"/>
            <a:chOff x="-188283" y="21281762"/>
            <a:chExt cx="7326064" cy="5486400"/>
          </a:xfrm>
        </p:grpSpPr>
        <p:pic>
          <p:nvPicPr>
            <p:cNvPr id="28" name="Picture 27">
              <a:extLst>
                <a:ext uri="{FF2B5EF4-FFF2-40B4-BE49-F238E27FC236}">
                  <a16:creationId xmlns="" xmlns:a16="http://schemas.microsoft.com/office/drawing/2014/main" id="{B12D3E25-B519-458E-BC7C-A7DADD718B1B}"/>
                </a:ext>
              </a:extLst>
            </p:cNvPr>
            <p:cNvPicPr>
              <a:picLocks noChangeAspect="1"/>
            </p:cNvPicPr>
            <p:nvPr/>
          </p:nvPicPr>
          <p:blipFill>
            <a:blip r:embed="rId31" cstate="print">
              <a:extLst>
                <a:ext uri="{BEBA8EAE-BF5A-486C-A8C5-ECC9F3942E4B}">
                  <a14:imgProps xmlns:a14="http://schemas.microsoft.com/office/drawing/2010/main">
                    <a14:imgLayer r:embed="rId32">
                      <a14:imgEffect>
                        <a14:backgroundRemoval t="889" b="100000" l="726" r="100000"/>
                      </a14:imgEffect>
                    </a14:imgLayer>
                  </a14:imgProps>
                </a:ext>
                <a:ext uri="{28A0092B-C50C-407E-A947-70E740481C1C}">
                  <a14:useLocalDpi xmlns:a14="http://schemas.microsoft.com/office/drawing/2010/main" val="0"/>
                </a:ext>
              </a:extLst>
            </a:blip>
            <a:stretch>
              <a:fillRect/>
            </a:stretch>
          </p:blipFill>
          <p:spPr>
            <a:xfrm>
              <a:off x="-188283" y="21281762"/>
              <a:ext cx="7326064" cy="5486400"/>
            </a:xfrm>
            <a:prstGeom prst="rect">
              <a:avLst/>
            </a:prstGeom>
          </p:spPr>
        </p:pic>
        <p:sp>
          <p:nvSpPr>
            <p:cNvPr id="150" name="Rectangle 149">
              <a:extLst>
                <a:ext uri="{FF2B5EF4-FFF2-40B4-BE49-F238E27FC236}">
                  <a16:creationId xmlns="" xmlns:a16="http://schemas.microsoft.com/office/drawing/2014/main" id="{F5FA8DBB-654E-49D7-9271-D7A802DF9C9D}"/>
                </a:ext>
              </a:extLst>
            </p:cNvPr>
            <p:cNvSpPr/>
            <p:nvPr/>
          </p:nvSpPr>
          <p:spPr>
            <a:xfrm>
              <a:off x="4411708" y="22413888"/>
              <a:ext cx="797563" cy="666180"/>
            </a:xfrm>
            <a:prstGeom prst="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9" name="Rectangle 168">
            <a:extLst>
              <a:ext uri="{FF2B5EF4-FFF2-40B4-BE49-F238E27FC236}">
                <a16:creationId xmlns="" xmlns:a16="http://schemas.microsoft.com/office/drawing/2014/main" id="{066E9A02-2608-40F1-AC8E-755632F065FE}"/>
              </a:ext>
            </a:extLst>
          </p:cNvPr>
          <p:cNvSpPr/>
          <p:nvPr/>
        </p:nvSpPr>
        <p:spPr>
          <a:xfrm>
            <a:off x="10795246" y="22564588"/>
            <a:ext cx="797563" cy="666180"/>
          </a:xfrm>
          <a:prstGeom prst="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 xmlns:a16="http://schemas.microsoft.com/office/drawing/2014/main" id="{9FBB1F01-DC5C-4ECF-83B4-8F56898EDFBF}"/>
              </a:ext>
            </a:extLst>
          </p:cNvPr>
          <p:cNvCxnSpPr>
            <a:cxnSpLocks/>
          </p:cNvCxnSpPr>
          <p:nvPr/>
        </p:nvCxnSpPr>
        <p:spPr>
          <a:xfrm>
            <a:off x="2868114" y="21901232"/>
            <a:ext cx="1156024" cy="685796"/>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8CBDD3D5-F2D6-4CE7-A227-60E0E5225786}"/>
              </a:ext>
            </a:extLst>
          </p:cNvPr>
          <p:cNvCxnSpPr>
            <a:cxnSpLocks/>
          </p:cNvCxnSpPr>
          <p:nvPr/>
        </p:nvCxnSpPr>
        <p:spPr>
          <a:xfrm flipV="1">
            <a:off x="4825895" y="21901232"/>
            <a:ext cx="1642592" cy="685798"/>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 xmlns:a16="http://schemas.microsoft.com/office/drawing/2014/main" id="{CACAA73A-C2CD-467C-A25E-E108E232862D}"/>
              </a:ext>
            </a:extLst>
          </p:cNvPr>
          <p:cNvCxnSpPr>
            <a:cxnSpLocks/>
          </p:cNvCxnSpPr>
          <p:nvPr/>
        </p:nvCxnSpPr>
        <p:spPr>
          <a:xfrm flipH="1" flipV="1">
            <a:off x="9831034" y="21909300"/>
            <a:ext cx="993015" cy="648519"/>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 xmlns:a16="http://schemas.microsoft.com/office/drawing/2014/main" id="{54422049-152F-42B8-8837-CE4D6464606C}"/>
              </a:ext>
            </a:extLst>
          </p:cNvPr>
          <p:cNvCxnSpPr>
            <a:cxnSpLocks/>
          </p:cNvCxnSpPr>
          <p:nvPr/>
        </p:nvCxnSpPr>
        <p:spPr>
          <a:xfrm flipV="1">
            <a:off x="11589837" y="21914103"/>
            <a:ext cx="1806327" cy="650487"/>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 xmlns:a16="http://schemas.microsoft.com/office/drawing/2014/main" id="{23784F26-99D5-44E4-91C1-0DD34E49AB66}"/>
              </a:ext>
            </a:extLst>
          </p:cNvPr>
          <p:cNvCxnSpPr>
            <a:cxnSpLocks/>
          </p:cNvCxnSpPr>
          <p:nvPr/>
        </p:nvCxnSpPr>
        <p:spPr>
          <a:xfrm flipH="1" flipV="1">
            <a:off x="15903865" y="21901232"/>
            <a:ext cx="1151267" cy="653568"/>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 xmlns:a16="http://schemas.microsoft.com/office/drawing/2014/main" id="{3A46AF9F-5DD6-49D9-8A32-DB03898053FB}"/>
              </a:ext>
            </a:extLst>
          </p:cNvPr>
          <p:cNvCxnSpPr>
            <a:cxnSpLocks/>
          </p:cNvCxnSpPr>
          <p:nvPr/>
        </p:nvCxnSpPr>
        <p:spPr>
          <a:xfrm flipV="1">
            <a:off x="17852696" y="21901232"/>
            <a:ext cx="1670673" cy="653568"/>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0" name="Straight Connector 1039">
            <a:extLst>
              <a:ext uri="{FF2B5EF4-FFF2-40B4-BE49-F238E27FC236}">
                <a16:creationId xmlns="" xmlns:a16="http://schemas.microsoft.com/office/drawing/2014/main" id="{4B9A178E-0C5C-49B1-BF18-0598F861BA03}"/>
              </a:ext>
            </a:extLst>
          </p:cNvPr>
          <p:cNvCxnSpPr>
            <a:cxnSpLocks/>
          </p:cNvCxnSpPr>
          <p:nvPr/>
        </p:nvCxnSpPr>
        <p:spPr>
          <a:xfrm flipH="1" flipV="1">
            <a:off x="22669514" y="21909038"/>
            <a:ext cx="1203984" cy="630511"/>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 xmlns:a16="http://schemas.microsoft.com/office/drawing/2014/main" id="{3254A225-783B-4382-8877-5A6B13AE4367}"/>
              </a:ext>
            </a:extLst>
          </p:cNvPr>
          <p:cNvCxnSpPr>
            <a:cxnSpLocks/>
          </p:cNvCxnSpPr>
          <p:nvPr/>
        </p:nvCxnSpPr>
        <p:spPr>
          <a:xfrm flipV="1">
            <a:off x="24671062" y="21909039"/>
            <a:ext cx="1635328" cy="63051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050" name="Rectangle 1049">
            <a:extLst>
              <a:ext uri="{FF2B5EF4-FFF2-40B4-BE49-F238E27FC236}">
                <a16:creationId xmlns="" xmlns:a16="http://schemas.microsoft.com/office/drawing/2014/main" id="{9A6FE47B-2548-452F-8546-A308D0CD28DB}"/>
              </a:ext>
            </a:extLst>
          </p:cNvPr>
          <p:cNvSpPr/>
          <p:nvPr/>
        </p:nvSpPr>
        <p:spPr>
          <a:xfrm>
            <a:off x="7205637" y="19082623"/>
            <a:ext cx="365760" cy="365760"/>
          </a:xfrm>
          <a:prstGeom prst="rect">
            <a:avLst/>
          </a:prstGeom>
          <a:solidFill>
            <a:srgbClr val="6B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 xmlns:a16="http://schemas.microsoft.com/office/drawing/2014/main" id="{DFF432C0-BEC1-4384-AE11-3C29CA667EA2}"/>
              </a:ext>
            </a:extLst>
          </p:cNvPr>
          <p:cNvSpPr/>
          <p:nvPr/>
        </p:nvSpPr>
        <p:spPr>
          <a:xfrm>
            <a:off x="7209295" y="21057179"/>
            <a:ext cx="365760" cy="365760"/>
          </a:xfrm>
          <a:prstGeom prst="rect">
            <a:avLst/>
          </a:prstGeom>
          <a:solidFill>
            <a:srgbClr val="CF6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Shape 18">
            <a:extLst>
              <a:ext uri="{FF2B5EF4-FFF2-40B4-BE49-F238E27FC236}">
                <a16:creationId xmlns="" xmlns:a16="http://schemas.microsoft.com/office/drawing/2014/main" id="{8760895D-EC54-4F5B-9EA0-8DE1D7F689D0}"/>
              </a:ext>
            </a:extLst>
          </p:cNvPr>
          <p:cNvSpPr txBox="1"/>
          <p:nvPr/>
        </p:nvSpPr>
        <p:spPr>
          <a:xfrm>
            <a:off x="21501008" y="18260946"/>
            <a:ext cx="5973889" cy="52339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2700" dirty="0">
                <a:solidFill>
                  <a:schemeClr val="dk1"/>
                </a:solidFill>
                <a:latin typeface="Garamond"/>
                <a:ea typeface="Garamond"/>
                <a:cs typeface="Garamond"/>
                <a:sym typeface="Garamond"/>
              </a:rPr>
              <a:t>Wet Season</a:t>
            </a:r>
            <a:endParaRPr lang="en-US" sz="2700" u="none" dirty="0">
              <a:solidFill>
                <a:schemeClr val="dk1"/>
              </a:solidFill>
              <a:latin typeface="Garamond"/>
              <a:ea typeface="Garamond"/>
              <a:cs typeface="Garamond"/>
              <a:sym typeface="Garamond"/>
            </a:endParaRPr>
          </a:p>
        </p:txBody>
      </p:sp>
      <p:sp>
        <p:nvSpPr>
          <p:cNvPr id="243" name="Shape 18">
            <a:extLst>
              <a:ext uri="{FF2B5EF4-FFF2-40B4-BE49-F238E27FC236}">
                <a16:creationId xmlns="" xmlns:a16="http://schemas.microsoft.com/office/drawing/2014/main" id="{A6DB43F3-CF49-4916-9612-85DA8998B552}"/>
              </a:ext>
            </a:extLst>
          </p:cNvPr>
          <p:cNvSpPr txBox="1"/>
          <p:nvPr/>
        </p:nvSpPr>
        <p:spPr>
          <a:xfrm>
            <a:off x="9370144" y="18327630"/>
            <a:ext cx="4456887" cy="52339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2700" dirty="0">
                <a:solidFill>
                  <a:schemeClr val="dk1"/>
                </a:solidFill>
                <a:latin typeface="Garamond"/>
                <a:ea typeface="Garamond"/>
                <a:cs typeface="Garamond"/>
                <a:sym typeface="Garamond"/>
              </a:rPr>
              <a:t>Wet Season</a:t>
            </a:r>
            <a:endParaRPr lang="en-US" sz="2700" u="none" dirty="0">
              <a:solidFill>
                <a:schemeClr val="dk1"/>
              </a:solidFill>
              <a:latin typeface="Garamond"/>
              <a:ea typeface="Garamond"/>
              <a:cs typeface="Garamond"/>
              <a:sym typeface="Garamond"/>
            </a:endParaRPr>
          </a:p>
        </p:txBody>
      </p:sp>
      <p:sp>
        <p:nvSpPr>
          <p:cNvPr id="249" name="Shape 18">
            <a:extLst>
              <a:ext uri="{FF2B5EF4-FFF2-40B4-BE49-F238E27FC236}">
                <a16:creationId xmlns="" xmlns:a16="http://schemas.microsoft.com/office/drawing/2014/main" id="{2E3034A4-489E-4ED6-B819-71A82345BB4B}"/>
              </a:ext>
            </a:extLst>
          </p:cNvPr>
          <p:cNvSpPr txBox="1"/>
          <p:nvPr/>
        </p:nvSpPr>
        <p:spPr>
          <a:xfrm>
            <a:off x="7444704" y="19048268"/>
            <a:ext cx="1749260" cy="52339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2700" u="none" dirty="0">
                <a:solidFill>
                  <a:schemeClr val="dk1"/>
                </a:solidFill>
                <a:latin typeface="Garamond"/>
                <a:ea typeface="Garamond"/>
                <a:cs typeface="Garamond"/>
                <a:sym typeface="Garamond"/>
              </a:rPr>
              <a:t>More wet</a:t>
            </a:r>
          </a:p>
        </p:txBody>
      </p:sp>
      <p:sp>
        <p:nvSpPr>
          <p:cNvPr id="250" name="Shape 18">
            <a:extLst>
              <a:ext uri="{FF2B5EF4-FFF2-40B4-BE49-F238E27FC236}">
                <a16:creationId xmlns="" xmlns:a16="http://schemas.microsoft.com/office/drawing/2014/main" id="{65D92DE8-F4DB-4BA8-8F48-871F65B45955}"/>
              </a:ext>
            </a:extLst>
          </p:cNvPr>
          <p:cNvSpPr txBox="1"/>
          <p:nvPr/>
        </p:nvSpPr>
        <p:spPr>
          <a:xfrm>
            <a:off x="7477739" y="21026785"/>
            <a:ext cx="1749260" cy="52339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2700" u="none" dirty="0">
                <a:solidFill>
                  <a:schemeClr val="dk1"/>
                </a:solidFill>
                <a:latin typeface="Garamond"/>
                <a:ea typeface="Garamond"/>
                <a:cs typeface="Garamond"/>
                <a:sym typeface="Garamond"/>
              </a:rPr>
              <a:t>More dry</a:t>
            </a:r>
          </a:p>
        </p:txBody>
      </p:sp>
      <p:sp>
        <p:nvSpPr>
          <p:cNvPr id="254" name="Rectangle 253">
            <a:extLst>
              <a:ext uri="{FF2B5EF4-FFF2-40B4-BE49-F238E27FC236}">
                <a16:creationId xmlns="" xmlns:a16="http://schemas.microsoft.com/office/drawing/2014/main" id="{5D2D7DAF-6777-49B6-B799-33A26263ABE7}"/>
              </a:ext>
            </a:extLst>
          </p:cNvPr>
          <p:cNvSpPr/>
          <p:nvPr/>
        </p:nvSpPr>
        <p:spPr>
          <a:xfrm>
            <a:off x="7205637" y="20072972"/>
            <a:ext cx="365760" cy="365760"/>
          </a:xfrm>
          <a:prstGeom prst="rect">
            <a:avLst/>
          </a:prstGeom>
          <a:solidFill>
            <a:srgbClr val="FFF1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254">
            <a:extLst>
              <a:ext uri="{FF2B5EF4-FFF2-40B4-BE49-F238E27FC236}">
                <a16:creationId xmlns="" xmlns:a16="http://schemas.microsoft.com/office/drawing/2014/main" id="{835454B4-01B8-498A-88F6-4AD276DEAAD2}"/>
              </a:ext>
            </a:extLst>
          </p:cNvPr>
          <p:cNvSpPr/>
          <p:nvPr/>
        </p:nvSpPr>
        <p:spPr>
          <a:xfrm>
            <a:off x="7205637" y="20573147"/>
            <a:ext cx="365760" cy="365760"/>
          </a:xfrm>
          <a:prstGeom prst="rect">
            <a:avLst/>
          </a:prstGeom>
          <a:solidFill>
            <a:srgbClr val="E7A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 xmlns:a16="http://schemas.microsoft.com/office/drawing/2014/main" id="{9EEEA05D-C7D6-40DA-90C5-53AB841D3A88}"/>
              </a:ext>
            </a:extLst>
          </p:cNvPr>
          <p:cNvSpPr/>
          <p:nvPr/>
        </p:nvSpPr>
        <p:spPr>
          <a:xfrm>
            <a:off x="7209295" y="19579722"/>
            <a:ext cx="365760" cy="365760"/>
          </a:xfrm>
          <a:prstGeom prst="rect">
            <a:avLst/>
          </a:prstGeom>
          <a:solidFill>
            <a:srgbClr val="C6D1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 xmlns:a16="http://schemas.microsoft.com/office/drawing/2014/main" id="{1703D042-8B4B-4FE4-AF00-551FE230A739}"/>
              </a:ext>
            </a:extLst>
          </p:cNvPr>
          <p:cNvSpPr/>
          <p:nvPr/>
        </p:nvSpPr>
        <p:spPr>
          <a:xfrm>
            <a:off x="20163016" y="19031483"/>
            <a:ext cx="365760" cy="365760"/>
          </a:xfrm>
          <a:prstGeom prst="rect">
            <a:avLst/>
          </a:prstGeom>
          <a:solidFill>
            <a:srgbClr val="6B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 xmlns:a16="http://schemas.microsoft.com/office/drawing/2014/main" id="{5B0F98F7-ED9E-41C9-BDB5-5DAD6A967FE9}"/>
              </a:ext>
            </a:extLst>
          </p:cNvPr>
          <p:cNvSpPr/>
          <p:nvPr/>
        </p:nvSpPr>
        <p:spPr>
          <a:xfrm>
            <a:off x="20166674" y="21006039"/>
            <a:ext cx="365760" cy="365760"/>
          </a:xfrm>
          <a:prstGeom prst="rect">
            <a:avLst/>
          </a:prstGeom>
          <a:solidFill>
            <a:srgbClr val="CF6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Shape 18">
            <a:extLst>
              <a:ext uri="{FF2B5EF4-FFF2-40B4-BE49-F238E27FC236}">
                <a16:creationId xmlns="" xmlns:a16="http://schemas.microsoft.com/office/drawing/2014/main" id="{9569339E-4288-4954-A6E0-D5C986118EBD}"/>
              </a:ext>
            </a:extLst>
          </p:cNvPr>
          <p:cNvSpPr txBox="1"/>
          <p:nvPr/>
        </p:nvSpPr>
        <p:spPr>
          <a:xfrm>
            <a:off x="20402083" y="18997128"/>
            <a:ext cx="1749260" cy="52339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2700" u="none" dirty="0">
                <a:solidFill>
                  <a:schemeClr val="dk1"/>
                </a:solidFill>
                <a:latin typeface="Garamond"/>
                <a:ea typeface="Garamond"/>
                <a:cs typeface="Garamond"/>
                <a:sym typeface="Garamond"/>
              </a:rPr>
              <a:t>More wet</a:t>
            </a:r>
          </a:p>
        </p:txBody>
      </p:sp>
      <p:sp>
        <p:nvSpPr>
          <p:cNvPr id="147" name="Shape 18">
            <a:extLst>
              <a:ext uri="{FF2B5EF4-FFF2-40B4-BE49-F238E27FC236}">
                <a16:creationId xmlns="" xmlns:a16="http://schemas.microsoft.com/office/drawing/2014/main" id="{DCB28FE8-F230-4D98-A3CE-8E82B10E560B}"/>
              </a:ext>
            </a:extLst>
          </p:cNvPr>
          <p:cNvSpPr txBox="1"/>
          <p:nvPr/>
        </p:nvSpPr>
        <p:spPr>
          <a:xfrm>
            <a:off x="20435118" y="20975645"/>
            <a:ext cx="1749260" cy="52339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2700" u="none" dirty="0">
                <a:solidFill>
                  <a:schemeClr val="dk1"/>
                </a:solidFill>
                <a:latin typeface="Garamond"/>
                <a:ea typeface="Garamond"/>
                <a:cs typeface="Garamond"/>
                <a:sym typeface="Garamond"/>
              </a:rPr>
              <a:t>More dry</a:t>
            </a:r>
          </a:p>
        </p:txBody>
      </p:sp>
      <p:sp>
        <p:nvSpPr>
          <p:cNvPr id="149" name="Rectangle 148">
            <a:extLst>
              <a:ext uri="{FF2B5EF4-FFF2-40B4-BE49-F238E27FC236}">
                <a16:creationId xmlns="" xmlns:a16="http://schemas.microsoft.com/office/drawing/2014/main" id="{F97DB587-9C06-4F66-A23B-F851961EA939}"/>
              </a:ext>
            </a:extLst>
          </p:cNvPr>
          <p:cNvSpPr/>
          <p:nvPr/>
        </p:nvSpPr>
        <p:spPr>
          <a:xfrm>
            <a:off x="20163016" y="20021832"/>
            <a:ext cx="365760" cy="365760"/>
          </a:xfrm>
          <a:prstGeom prst="rect">
            <a:avLst/>
          </a:prstGeom>
          <a:solidFill>
            <a:srgbClr val="FFF1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 xmlns:a16="http://schemas.microsoft.com/office/drawing/2014/main" id="{B8850FBC-DDFC-4E4C-81FF-4434B8F16488}"/>
              </a:ext>
            </a:extLst>
          </p:cNvPr>
          <p:cNvSpPr/>
          <p:nvPr/>
        </p:nvSpPr>
        <p:spPr>
          <a:xfrm>
            <a:off x="20163016" y="20522007"/>
            <a:ext cx="365760" cy="365760"/>
          </a:xfrm>
          <a:prstGeom prst="rect">
            <a:avLst/>
          </a:prstGeom>
          <a:solidFill>
            <a:srgbClr val="E7A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 xmlns:a16="http://schemas.microsoft.com/office/drawing/2014/main" id="{D1DB9380-0BDE-415D-9816-1DC4310ED413}"/>
              </a:ext>
            </a:extLst>
          </p:cNvPr>
          <p:cNvSpPr/>
          <p:nvPr/>
        </p:nvSpPr>
        <p:spPr>
          <a:xfrm>
            <a:off x="20166674" y="19528582"/>
            <a:ext cx="365760" cy="365760"/>
          </a:xfrm>
          <a:prstGeom prst="rect">
            <a:avLst/>
          </a:prstGeom>
          <a:solidFill>
            <a:srgbClr val="C6D1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ext Placeholder 16"/>
          <p:cNvSpPr txBox="1">
            <a:spLocks/>
          </p:cNvSpPr>
          <p:nvPr/>
        </p:nvSpPr>
        <p:spPr>
          <a:xfrm>
            <a:off x="18175262" y="22870558"/>
            <a:ext cx="3101451" cy="1613635"/>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182880" indent="-182880" defTabSz="914400">
              <a:lnSpc>
                <a:spcPct val="100000"/>
              </a:lnSpc>
              <a:spcBef>
                <a:spcPts val="0"/>
              </a:spcBef>
            </a:pPr>
            <a:r>
              <a:rPr lang="en-US" sz="1300" dirty="0"/>
              <a:t>Out of Bag estimate of error rate: 5.91%</a:t>
            </a:r>
          </a:p>
          <a:p>
            <a:pPr marL="182880" indent="-182880" defTabSz="914400">
              <a:lnSpc>
                <a:spcPct val="100000"/>
              </a:lnSpc>
              <a:spcBef>
                <a:spcPts val="0"/>
              </a:spcBef>
            </a:pPr>
            <a:r>
              <a:rPr lang="en-US" sz="1300" dirty="0"/>
              <a:t>Model’s Accuracy: 94.0850%</a:t>
            </a:r>
          </a:p>
          <a:p>
            <a:pPr marL="182880" indent="-182880" defTabSz="914400">
              <a:lnSpc>
                <a:spcPct val="100000"/>
              </a:lnSpc>
              <a:spcBef>
                <a:spcPts val="0"/>
              </a:spcBef>
            </a:pPr>
            <a:r>
              <a:rPr lang="en-US" sz="1300" dirty="0"/>
              <a:t>Cohen’s kappa coefficient: 0.8803</a:t>
            </a:r>
          </a:p>
          <a:p>
            <a:pPr marL="182880" indent="-182880" defTabSz="914400">
              <a:lnSpc>
                <a:spcPct val="100000"/>
              </a:lnSpc>
              <a:spcBef>
                <a:spcPts val="0"/>
              </a:spcBef>
            </a:pPr>
            <a:r>
              <a:rPr lang="en-US" sz="1300" dirty="0"/>
              <a:t>Area under the ROC curve: 0.7655</a:t>
            </a:r>
          </a:p>
          <a:p>
            <a:pPr marL="182880" indent="-182880" defTabSz="914400">
              <a:lnSpc>
                <a:spcPct val="100000"/>
              </a:lnSpc>
              <a:spcBef>
                <a:spcPts val="0"/>
              </a:spcBef>
            </a:pPr>
            <a:r>
              <a:rPr lang="en-US" sz="1300" dirty="0"/>
              <a:t>User’s </a:t>
            </a:r>
            <a:r>
              <a:rPr lang="en-US" sz="1300" dirty="0" err="1" smtClean="0"/>
              <a:t>Ac`curacy</a:t>
            </a:r>
            <a:r>
              <a:rPr lang="en-US" sz="1300" dirty="0"/>
              <a:t>: 94.5%</a:t>
            </a:r>
          </a:p>
          <a:p>
            <a:pPr marL="182880" indent="-182880" defTabSz="914400">
              <a:lnSpc>
                <a:spcPct val="100000"/>
              </a:lnSpc>
              <a:spcBef>
                <a:spcPts val="0"/>
              </a:spcBef>
            </a:pPr>
            <a:r>
              <a:rPr lang="en-US" sz="1300" dirty="0"/>
              <a:t>Producer’s Accuracy: 92.2%</a:t>
            </a:r>
          </a:p>
          <a:p>
            <a:pPr marL="182880" indent="-182880" defTabSz="914400">
              <a:lnSpc>
                <a:spcPct val="100000"/>
              </a:lnSpc>
              <a:spcBef>
                <a:spcPts val="0"/>
              </a:spcBef>
            </a:pPr>
            <a:r>
              <a:rPr lang="en-US" sz="1300" dirty="0"/>
              <a:t>Specificity: 0.9454</a:t>
            </a:r>
          </a:p>
          <a:p>
            <a:pPr marL="182880" indent="-182880" defTabSz="914400">
              <a:lnSpc>
                <a:spcPct val="100000"/>
              </a:lnSpc>
              <a:spcBef>
                <a:spcPts val="0"/>
              </a:spcBef>
            </a:pPr>
            <a:r>
              <a:rPr lang="en-US" sz="1300" dirty="0"/>
              <a:t>Sensitivity: 0.9373</a:t>
            </a:r>
          </a:p>
        </p:txBody>
      </p:sp>
      <p:grpSp>
        <p:nvGrpSpPr>
          <p:cNvPr id="29" name="Group 28"/>
          <p:cNvGrpSpPr/>
          <p:nvPr/>
        </p:nvGrpSpPr>
        <p:grpSpPr>
          <a:xfrm>
            <a:off x="5151887" y="22809656"/>
            <a:ext cx="3101451" cy="1729248"/>
            <a:chOff x="30916411" y="23475941"/>
            <a:chExt cx="3101451" cy="1729248"/>
          </a:xfrm>
        </p:grpSpPr>
        <p:sp>
          <p:nvSpPr>
            <p:cNvPr id="364" name="Rounded Rectangle 363"/>
            <p:cNvSpPr/>
            <p:nvPr/>
          </p:nvSpPr>
          <p:spPr>
            <a:xfrm>
              <a:off x="30933421" y="23475941"/>
              <a:ext cx="2941892" cy="172924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Text Placeholder 16"/>
            <p:cNvSpPr txBox="1">
              <a:spLocks/>
            </p:cNvSpPr>
            <p:nvPr/>
          </p:nvSpPr>
          <p:spPr>
            <a:xfrm>
              <a:off x="30916411" y="23513304"/>
              <a:ext cx="3101451" cy="1134303"/>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182880" indent="-182880" defTabSz="914400">
                <a:lnSpc>
                  <a:spcPct val="100000"/>
                </a:lnSpc>
                <a:spcBef>
                  <a:spcPts val="0"/>
                </a:spcBef>
              </a:pPr>
              <a:r>
                <a:rPr lang="en-US" sz="1300" dirty="0"/>
                <a:t>Out of Bag estimate of error rate: 9.26%</a:t>
              </a:r>
            </a:p>
            <a:p>
              <a:pPr marL="182880" indent="-182880" defTabSz="914400">
                <a:lnSpc>
                  <a:spcPct val="100000"/>
                </a:lnSpc>
                <a:spcBef>
                  <a:spcPts val="0"/>
                </a:spcBef>
              </a:pPr>
              <a:r>
                <a:rPr lang="en-US" sz="1300" dirty="0"/>
                <a:t>Model’s Accuracy: 90.7407%</a:t>
              </a:r>
            </a:p>
            <a:p>
              <a:pPr marL="182880" indent="-182880" defTabSz="914400">
                <a:lnSpc>
                  <a:spcPct val="100000"/>
                </a:lnSpc>
                <a:spcBef>
                  <a:spcPts val="0"/>
                </a:spcBef>
              </a:pPr>
              <a:r>
                <a:rPr lang="en-US" sz="1300" dirty="0"/>
                <a:t>Cohen’s kappa coefficient: 0.3284</a:t>
              </a:r>
            </a:p>
            <a:p>
              <a:pPr marL="182880" indent="-182880" defTabSz="914400">
                <a:lnSpc>
                  <a:spcPct val="100000"/>
                </a:lnSpc>
                <a:spcBef>
                  <a:spcPts val="0"/>
                </a:spcBef>
              </a:pPr>
              <a:r>
                <a:rPr lang="en-US" sz="1300" dirty="0"/>
                <a:t>Area under the ROC curve: 0.6347</a:t>
              </a:r>
            </a:p>
            <a:p>
              <a:pPr marL="182880" indent="-182880" defTabSz="914400">
                <a:lnSpc>
                  <a:spcPct val="100000"/>
                </a:lnSpc>
                <a:spcBef>
                  <a:spcPts val="0"/>
                </a:spcBef>
              </a:pPr>
              <a:r>
                <a:rPr lang="en-US" sz="1300" dirty="0"/>
                <a:t>Users Accuracy: 30.0%</a:t>
              </a:r>
            </a:p>
            <a:p>
              <a:pPr marL="182880" indent="-182880" defTabSz="914400">
                <a:lnSpc>
                  <a:spcPct val="100000"/>
                </a:lnSpc>
                <a:spcBef>
                  <a:spcPts val="0"/>
                </a:spcBef>
              </a:pPr>
              <a:r>
                <a:rPr lang="en-US" sz="1300" dirty="0"/>
                <a:t>Producer’s Accuracy: 50.0%</a:t>
              </a:r>
            </a:p>
            <a:p>
              <a:pPr marL="182880" indent="-182880" defTabSz="914400">
                <a:lnSpc>
                  <a:spcPct val="100000"/>
                </a:lnSpc>
                <a:spcBef>
                  <a:spcPts val="0"/>
                </a:spcBef>
              </a:pPr>
              <a:r>
                <a:rPr lang="en-US" sz="1300" dirty="0"/>
                <a:t>Specificity: 0.3</a:t>
              </a:r>
            </a:p>
            <a:p>
              <a:pPr marL="182880" indent="-182880" defTabSz="914400">
                <a:lnSpc>
                  <a:spcPct val="100000"/>
                </a:lnSpc>
                <a:spcBef>
                  <a:spcPts val="0"/>
                </a:spcBef>
              </a:pPr>
              <a:r>
                <a:rPr lang="en-US" sz="1300" dirty="0"/>
                <a:t>Sensitivity: 0.9694</a:t>
              </a:r>
            </a:p>
          </p:txBody>
        </p:sp>
      </p:grpSp>
      <p:pic>
        <p:nvPicPr>
          <p:cNvPr id="161" name="Picture 160">
            <a:extLst>
              <a:ext uri="{FF2B5EF4-FFF2-40B4-BE49-F238E27FC236}">
                <a16:creationId xmlns="" xmlns:a16="http://schemas.microsoft.com/office/drawing/2014/main" id="{F25C4FCF-8559-4850-92E7-186B31F85E79}"/>
              </a:ext>
            </a:extLst>
          </p:cNvPr>
          <p:cNvPicPr>
            <a:picLocks noChangeAspect="1"/>
          </p:cNvPicPr>
          <p:nvPr/>
        </p:nvPicPr>
        <p:blipFill>
          <a:blip r:embed="rId33" cstate="print">
            <a:extLst>
              <a:ext uri="{BEBA8EAE-BF5A-486C-A8C5-ECC9F3942E4B}">
                <a14:imgProps xmlns:a14="http://schemas.microsoft.com/office/drawing/2010/main">
                  <a14:imgLayer r:embed="rId2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610577" y="21458072"/>
            <a:ext cx="6187063" cy="5303520"/>
          </a:xfrm>
          <a:prstGeom prst="rect">
            <a:avLst/>
          </a:prstGeom>
        </p:spPr>
      </p:pic>
    </p:spTree>
    <p:extLst>
      <p:ext uri="{BB962C8B-B14F-4D97-AF65-F5344CB8AC3E}">
        <p14:creationId xmlns:p14="http://schemas.microsoft.com/office/powerpoint/2010/main" val="188591404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numCol="1" spcCol="640080"/>
      <a:lstStyle>
        <a:defPPr algn="just">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4663</TotalTime>
  <Words>642</Words>
  <Application>Microsoft Office PowerPoint</Application>
  <PresentationFormat>Custom</PresentationFormat>
  <Paragraphs>85</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Century Gothic</vt:lpstr>
      <vt:lpstr>Garamond</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266</cp:revision>
  <dcterms:created xsi:type="dcterms:W3CDTF">2017-06-02T16:06:25Z</dcterms:created>
  <dcterms:modified xsi:type="dcterms:W3CDTF">2018-04-04T16:08:00Z</dcterms:modified>
</cp:coreProperties>
</file>