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4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 Ryan B. (LARC-E3)[SSAI DEVELOP]" initials="ARB(D" lastIdx="4" clrIdx="0">
    <p:extLst>
      <p:ext uri="{19B8F6BF-5375-455C-9EA6-DF929625EA0E}">
        <p15:presenceInfo xmlns:p15="http://schemas.microsoft.com/office/powerpoint/2012/main" userId="S-1-5-21-330711430-3775241029-4075259233-721664" providerId="AD"/>
      </p:ext>
    </p:extLst>
  </p:cmAuthor>
  <p:cmAuthor id="2" name="Childs, Lauren M. (LARC-E3)[DEVELOP]" initials="LCG" lastIdx="1" clrIdx="1">
    <p:extLst>
      <p:ext uri="{19B8F6BF-5375-455C-9EA6-DF929625EA0E}">
        <p15:presenceInfo xmlns:p15="http://schemas.microsoft.com/office/powerpoint/2012/main" userId="Childs, Lauren M. (LARC-E3)[DEVELOP]" providerId="None"/>
      </p:ext>
    </p:extLst>
  </p:cmAuthor>
  <p:cmAuthor id="3" name="Higa, Erika Y (329B-Affiliate)" initials="HEY(" lastIdx="3" clrIdx="2">
    <p:extLst>
      <p:ext uri="{19B8F6BF-5375-455C-9EA6-DF929625EA0E}">
        <p15:presenceInfo xmlns:p15="http://schemas.microsoft.com/office/powerpoint/2012/main" userId="S-1-5-21-1608413684-1126320247-1535859923-1288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121"/>
    <a:srgbClr val="95C769"/>
    <a:srgbClr val="FFD37F"/>
    <a:srgbClr val="E6865A"/>
    <a:srgbClr val="BA1414"/>
    <a:srgbClr val="FF0000"/>
    <a:srgbClr val="218754"/>
    <a:srgbClr val="ADDB7B"/>
    <a:srgbClr val="F5C97B"/>
    <a:srgbClr val="CA5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72" autoAdjust="0"/>
    <p:restoredTop sz="94660"/>
  </p:normalViewPr>
  <p:slideViewPr>
    <p:cSldViewPr snapToGrid="0">
      <p:cViewPr>
        <p:scale>
          <a:sx n="37" d="100"/>
          <a:sy n="37" d="100"/>
        </p:scale>
        <p:origin x="1764" y="-3048"/>
      </p:cViewPr>
      <p:guideLst>
        <p:guide pos="5400"/>
        <p:guide orient="horz" pos="114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rotWithShape="1">
          <a:blip r:embed="rId2">
            <a:extLst>
              <a:ext uri="{28A0092B-C50C-407E-A947-70E740481C1C}">
                <a14:useLocalDpi xmlns:a14="http://schemas.microsoft.com/office/drawing/2010/main" val="0"/>
              </a:ext>
            </a:extLst>
          </a:blip>
          <a:srcRect l="3148" t="11933" r="10958" b="26052"/>
          <a:stretch/>
        </p:blipFill>
        <p:spPr>
          <a:xfrm>
            <a:off x="13151638" y="10723796"/>
            <a:ext cx="10687895" cy="5962861"/>
          </a:xfrm>
          <a:prstGeom prst="rect">
            <a:avLst/>
          </a:prstGeom>
        </p:spPr>
      </p:pic>
      <p:sp>
        <p:nvSpPr>
          <p:cNvPr id="153" name="Rectangle 152"/>
          <p:cNvSpPr/>
          <p:nvPr/>
        </p:nvSpPr>
        <p:spPr>
          <a:xfrm>
            <a:off x="6527213" y="12831083"/>
            <a:ext cx="6200825" cy="6081465"/>
          </a:xfrm>
          <a:prstGeom prst="rect">
            <a:avLst/>
          </a:prstGeom>
          <a:solidFill>
            <a:srgbClr val="C9E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958848" y="12831083"/>
            <a:ext cx="5484561" cy="6081465"/>
          </a:xfrm>
          <a:prstGeom prst="rect">
            <a:avLst/>
          </a:prstGeom>
          <a:solidFill>
            <a:srgbClr val="C9E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047" y="19634490"/>
            <a:ext cx="9430794" cy="7287431"/>
          </a:xfrm>
          <a:prstGeom prst="rect">
            <a:avLst/>
          </a:prstGeom>
        </p:spPr>
      </p:pic>
      <p:sp>
        <p:nvSpPr>
          <p:cNvPr id="17" name="Text Placeholder 16"/>
          <p:cNvSpPr>
            <a:spLocks noGrp="1"/>
          </p:cNvSpPr>
          <p:nvPr>
            <p:ph type="body" sz="quarter" idx="11"/>
          </p:nvPr>
        </p:nvSpPr>
        <p:spPr/>
        <p:txBody>
          <a:bodyPr/>
          <a:lstStyle/>
          <a:p>
            <a:r>
              <a:rPr lang="en-US" dirty="0"/>
              <a:t>Detecting and Monitoring Invasive </a:t>
            </a:r>
            <a:r>
              <a:rPr lang="en-US" dirty="0" err="1"/>
              <a:t>Buffelgrass</a:t>
            </a:r>
            <a:r>
              <a:rPr lang="en-US" dirty="0"/>
              <a:t> in the National Parks of </a:t>
            </a:r>
            <a:r>
              <a:rPr lang="en-US" dirty="0" smtClean="0"/>
              <a:t>Southwestern </a:t>
            </a:r>
            <a:r>
              <a:rPr lang="en-US" dirty="0"/>
              <a:t>Arizona</a:t>
            </a:r>
          </a:p>
        </p:txBody>
      </p:sp>
      <p:sp>
        <p:nvSpPr>
          <p:cNvPr id="5" name="Text Placeholder 4"/>
          <p:cNvSpPr>
            <a:spLocks noGrp="1"/>
          </p:cNvSpPr>
          <p:nvPr>
            <p:ph type="body" sz="quarter" idx="10"/>
          </p:nvPr>
        </p:nvSpPr>
        <p:spPr>
          <a:xfrm rot="16200000">
            <a:off x="11395220" y="18076757"/>
            <a:ext cx="28438685" cy="2314074"/>
          </a:xfrm>
        </p:spPr>
        <p:txBody>
          <a:bodyPr/>
          <a:lstStyle/>
          <a:p>
            <a:r>
              <a:rPr lang="en-US" sz="11000" b="1" dirty="0" smtClean="0"/>
              <a:t>Southern Arizona </a:t>
            </a:r>
            <a:r>
              <a:rPr lang="en-US" sz="11000" dirty="0" smtClean="0"/>
              <a:t>Ecological Forecasting</a:t>
            </a:r>
            <a:endParaRPr lang="en-US" sz="11000" dirty="0"/>
          </a:p>
        </p:txBody>
      </p:sp>
      <p:sp>
        <p:nvSpPr>
          <p:cNvPr id="9" name="Text Placeholder 16"/>
          <p:cNvSpPr txBox="1">
            <a:spLocks/>
          </p:cNvSpPr>
          <p:nvPr/>
        </p:nvSpPr>
        <p:spPr>
          <a:xfrm>
            <a:off x="741499" y="33455085"/>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Molly Spater</a:t>
            </a:r>
          </a:p>
          <a:p>
            <a:pPr algn="ctr">
              <a:lnSpc>
                <a:spcPct val="100000"/>
              </a:lnSpc>
              <a:spcBef>
                <a:spcPts val="0"/>
              </a:spcBef>
            </a:pPr>
            <a:r>
              <a:rPr lang="en-US" dirty="0" smtClean="0">
                <a:solidFill>
                  <a:schemeClr val="tx1">
                    <a:lumMod val="75000"/>
                  </a:schemeClr>
                </a:solidFill>
              </a:rPr>
              <a:t>Team Lead</a:t>
            </a:r>
          </a:p>
        </p:txBody>
      </p:sp>
      <p:sp>
        <p:nvSpPr>
          <p:cNvPr id="10" name="Text Placeholder 16"/>
          <p:cNvSpPr txBox="1">
            <a:spLocks/>
          </p:cNvSpPr>
          <p:nvPr/>
        </p:nvSpPr>
        <p:spPr>
          <a:xfrm>
            <a:off x="12865363" y="29133626"/>
            <a:ext cx="10921333" cy="212307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dirty="0" smtClean="0">
                <a:solidFill>
                  <a:schemeClr val="tx1">
                    <a:lumMod val="75000"/>
                  </a:schemeClr>
                </a:solidFill>
              </a:rPr>
              <a:t>Dana Backer, Park Ecologist</a:t>
            </a:r>
          </a:p>
          <a:p>
            <a:pPr>
              <a:lnSpc>
                <a:spcPct val="100000"/>
              </a:lnSpc>
              <a:spcBef>
                <a:spcPts val="0"/>
              </a:spcBef>
            </a:pPr>
            <a:r>
              <a:rPr lang="en-US" dirty="0" smtClean="0">
                <a:solidFill>
                  <a:schemeClr val="tx1">
                    <a:lumMod val="75000"/>
                  </a:schemeClr>
                </a:solidFill>
              </a:rPr>
              <a:t>Cynthia Wallace,  Research Scientist</a:t>
            </a:r>
          </a:p>
          <a:p>
            <a:pPr>
              <a:lnSpc>
                <a:spcPct val="100000"/>
              </a:lnSpc>
              <a:spcBef>
                <a:spcPts val="0"/>
              </a:spcBef>
            </a:pPr>
            <a:r>
              <a:rPr lang="en-US" dirty="0" smtClean="0">
                <a:solidFill>
                  <a:schemeClr val="tx1">
                    <a:lumMod val="75000"/>
                  </a:schemeClr>
                </a:solidFill>
              </a:rPr>
              <a:t>Dr. Seth Munson, Research Ecologist</a:t>
            </a:r>
          </a:p>
          <a:p>
            <a:pPr>
              <a:lnSpc>
                <a:spcPct val="100000"/>
              </a:lnSpc>
              <a:spcBef>
                <a:spcPts val="0"/>
              </a:spcBef>
            </a:pPr>
            <a:r>
              <a:rPr lang="en-US" dirty="0" smtClean="0">
                <a:solidFill>
                  <a:schemeClr val="tx1">
                    <a:lumMod val="75000"/>
                  </a:schemeClr>
                </a:solidFill>
              </a:rPr>
              <a:t>Dr. </a:t>
            </a:r>
            <a:r>
              <a:rPr lang="en-US" dirty="0" err="1" smtClean="0">
                <a:solidFill>
                  <a:schemeClr val="tx1">
                    <a:lumMod val="75000"/>
                  </a:schemeClr>
                </a:solidFill>
              </a:rPr>
              <a:t>Temuulen</a:t>
            </a:r>
            <a:r>
              <a:rPr lang="en-US" dirty="0" smtClean="0">
                <a:solidFill>
                  <a:schemeClr val="tx1">
                    <a:lumMod val="75000"/>
                  </a:schemeClr>
                </a:solidFill>
              </a:rPr>
              <a:t> Sankey, Remote Sensing Scientist – Northern Arizona University</a:t>
            </a:r>
          </a:p>
        </p:txBody>
      </p:sp>
      <p:sp>
        <p:nvSpPr>
          <p:cNvPr id="11" name="Text Placeholder 16"/>
          <p:cNvSpPr txBox="1">
            <a:spLocks/>
          </p:cNvSpPr>
          <p:nvPr/>
        </p:nvSpPr>
        <p:spPr>
          <a:xfrm>
            <a:off x="12902767" y="31904413"/>
            <a:ext cx="10972800" cy="229562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dirty="0" smtClean="0">
                <a:solidFill>
                  <a:schemeClr val="tx1">
                    <a:lumMod val="75000"/>
                  </a:schemeClr>
                </a:solidFill>
              </a:rPr>
              <a:t>Dr. Natasha Stavros (NASA Jet Propulsion Laboratory)</a:t>
            </a:r>
            <a:endParaRPr lang="en-US" dirty="0">
              <a:solidFill>
                <a:schemeClr val="tx1">
                  <a:lumMod val="75000"/>
                </a:schemeClr>
              </a:solidFill>
            </a:endParaRPr>
          </a:p>
          <a:p>
            <a:pPr>
              <a:lnSpc>
                <a:spcPct val="100000"/>
              </a:lnSpc>
              <a:spcBef>
                <a:spcPts val="0"/>
              </a:spcBef>
            </a:pPr>
            <a:r>
              <a:rPr lang="en-US" dirty="0" smtClean="0">
                <a:solidFill>
                  <a:schemeClr val="tx1">
                    <a:lumMod val="75000"/>
                  </a:schemeClr>
                </a:solidFill>
              </a:rPr>
              <a:t>Jeanne Taylor (Organ Pipe Cactus National Monument, Botanist)</a:t>
            </a:r>
          </a:p>
          <a:p>
            <a:pPr>
              <a:lnSpc>
                <a:spcPct val="100000"/>
              </a:lnSpc>
              <a:spcBef>
                <a:spcPts val="0"/>
              </a:spcBef>
            </a:pPr>
            <a:r>
              <a:rPr lang="en-US" dirty="0" smtClean="0">
                <a:solidFill>
                  <a:schemeClr val="tx1">
                    <a:lumMod val="75000"/>
                  </a:schemeClr>
                </a:solidFill>
              </a:rPr>
              <a:t>Ben Holt (DEVELOP Mentor)</a:t>
            </a:r>
            <a:endParaRPr lang="en-US" dirty="0">
              <a:solidFill>
                <a:schemeClr val="tx1">
                  <a:lumMod val="75000"/>
                </a:schemeClr>
              </a:solidFill>
            </a:endParaRPr>
          </a:p>
          <a:p>
            <a:r>
              <a:rPr lang="en-US" sz="1600" i="1" dirty="0">
                <a:solidFill>
                  <a:srgbClr val="767171"/>
                </a:solidFill>
              </a:rPr>
              <a:t>This material is based upon work supported by NASA through contract NNL11AA00B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r>
              <a:rPr lang="en-US" sz="2400" dirty="0" smtClean="0">
                <a:solidFill>
                  <a:schemeClr val="tx1">
                    <a:lumMod val="75000"/>
                  </a:schemeClr>
                </a:solidFill>
                <a:ea typeface="Questrial"/>
                <a:cs typeface="Arial" panose="020B0604020202020204" pitchFamily="34" charset="0"/>
                <a:sym typeface="Questrial"/>
              </a:rPr>
              <a:t>.</a:t>
            </a:r>
            <a:endParaRPr lang="en-US" sz="2400" dirty="0">
              <a:solidFill>
                <a:schemeClr val="tx1">
                  <a:lumMod val="75000"/>
                </a:schemeClr>
              </a:solidFill>
            </a:endParaRPr>
          </a:p>
        </p:txBody>
      </p:sp>
      <p:sp>
        <p:nvSpPr>
          <p:cNvPr id="12" name="Text Placeholder 16"/>
          <p:cNvSpPr txBox="1">
            <a:spLocks/>
          </p:cNvSpPr>
          <p:nvPr/>
        </p:nvSpPr>
        <p:spPr>
          <a:xfrm>
            <a:off x="12728038" y="25392057"/>
            <a:ext cx="10972800" cy="283141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2E8652"/>
              </a:buClr>
              <a:buNone/>
            </a:pPr>
            <a:endParaRPr lang="en-US" sz="2400" b="1" dirty="0" smtClean="0">
              <a:solidFill>
                <a:schemeClr val="bg2">
                  <a:lumMod val="50000"/>
                </a:schemeClr>
              </a:solidFill>
            </a:endParaRPr>
          </a:p>
          <a:p>
            <a:pPr marL="347663" indent="-347663">
              <a:buClr>
                <a:srgbClr val="2E8652"/>
              </a:buClr>
            </a:pPr>
            <a:r>
              <a:rPr lang="en-US" sz="2400" dirty="0" err="1">
                <a:solidFill>
                  <a:schemeClr val="bg2">
                    <a:lumMod val="50000"/>
                  </a:schemeClr>
                </a:solidFill>
              </a:rPr>
              <a:t>CLaRe</a:t>
            </a:r>
            <a:r>
              <a:rPr lang="en-US" sz="2400" dirty="0">
                <a:solidFill>
                  <a:schemeClr val="bg2">
                    <a:lumMod val="50000"/>
                  </a:schemeClr>
                </a:solidFill>
              </a:rPr>
              <a:t> </a:t>
            </a:r>
            <a:r>
              <a:rPr lang="en-US" sz="2400" dirty="0">
                <a:solidFill>
                  <a:schemeClr val="bg2">
                    <a:lumMod val="50000"/>
                  </a:schemeClr>
                </a:solidFill>
              </a:rPr>
              <a:t>m</a:t>
            </a:r>
            <a:r>
              <a:rPr lang="en-US" sz="2400" dirty="0" smtClean="0">
                <a:solidFill>
                  <a:schemeClr val="bg2">
                    <a:lumMod val="50000"/>
                  </a:schemeClr>
                </a:solidFill>
              </a:rPr>
              <a:t>etrics </a:t>
            </a:r>
            <a:r>
              <a:rPr lang="en-US" sz="2400" dirty="0" smtClean="0">
                <a:solidFill>
                  <a:schemeClr val="bg2">
                    <a:lumMod val="50000"/>
                  </a:schemeClr>
                </a:solidFill>
              </a:rPr>
              <a:t>had mixed success in identifying the dynamic between NDVI and water balance variables across the landscape</a:t>
            </a:r>
            <a:r>
              <a:rPr lang="en-US" sz="2400" dirty="0" smtClean="0">
                <a:solidFill>
                  <a:srgbClr val="767171"/>
                </a:solidFill>
              </a:rPr>
              <a:t>. More detailed </a:t>
            </a:r>
            <a:r>
              <a:rPr lang="en-US" sz="2400" dirty="0">
                <a:solidFill>
                  <a:srgbClr val="767171"/>
                </a:solidFill>
              </a:rPr>
              <a:t>field data is necessary to examine if </a:t>
            </a:r>
            <a:r>
              <a:rPr lang="en-US" sz="2400" dirty="0" err="1">
                <a:solidFill>
                  <a:srgbClr val="767171"/>
                </a:solidFill>
              </a:rPr>
              <a:t>buffelgrass</a:t>
            </a:r>
            <a:r>
              <a:rPr lang="en-US" sz="2400" dirty="0">
                <a:solidFill>
                  <a:srgbClr val="767171"/>
                </a:solidFill>
              </a:rPr>
              <a:t> is in fact impacting correlation values</a:t>
            </a:r>
            <a:r>
              <a:rPr lang="en-US" sz="2400" dirty="0" smtClean="0">
                <a:solidFill>
                  <a:srgbClr val="767171"/>
                </a:solidFill>
              </a:rPr>
              <a:t>.</a:t>
            </a:r>
          </a:p>
          <a:p>
            <a:pPr marL="347663" indent="-347663">
              <a:buClr>
                <a:srgbClr val="2E8652"/>
              </a:buClr>
            </a:pPr>
            <a:r>
              <a:rPr lang="en-US" sz="2400" dirty="0" smtClean="0">
                <a:solidFill>
                  <a:srgbClr val="767171"/>
                </a:solidFill>
              </a:rPr>
              <a:t>MTMF </a:t>
            </a:r>
            <a:r>
              <a:rPr lang="en-US" sz="2400" dirty="0" smtClean="0">
                <a:solidFill>
                  <a:srgbClr val="767171"/>
                </a:solidFill>
              </a:rPr>
              <a:t>modeled </a:t>
            </a:r>
            <a:r>
              <a:rPr lang="en-US" sz="2400" dirty="0" smtClean="0">
                <a:solidFill>
                  <a:srgbClr val="767171"/>
                </a:solidFill>
              </a:rPr>
              <a:t>presence and absence maps, when implementing Match Filter Score thresholds, proved moderately to highly accurate when compared with available field data.   </a:t>
            </a:r>
          </a:p>
          <a:p>
            <a:pPr marL="347663" indent="-347663">
              <a:buClr>
                <a:srgbClr val="2E8652"/>
              </a:buClr>
            </a:pPr>
            <a:endParaRPr lang="en-US" sz="2400" dirty="0">
              <a:solidFill>
                <a:srgbClr val="767171"/>
              </a:solidFill>
            </a:endParaRPr>
          </a:p>
          <a:p>
            <a:pPr marL="347663" indent="-347663">
              <a:buClr>
                <a:srgbClr val="2E8652"/>
              </a:buClr>
            </a:pPr>
            <a:endParaRPr lang="en-US" sz="2400" b="1" dirty="0" smtClean="0">
              <a:solidFill>
                <a:schemeClr val="bg2">
                  <a:lumMod val="50000"/>
                </a:schemeClr>
              </a:solidFill>
            </a:endParaRPr>
          </a:p>
        </p:txBody>
      </p:sp>
      <p:sp>
        <p:nvSpPr>
          <p:cNvPr id="14" name="Text Placeholder 16"/>
          <p:cNvSpPr txBox="1">
            <a:spLocks/>
          </p:cNvSpPr>
          <p:nvPr/>
        </p:nvSpPr>
        <p:spPr>
          <a:xfrm>
            <a:off x="3333689" y="28364349"/>
            <a:ext cx="2311466" cy="71195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Terra MODIS</a:t>
            </a:r>
          </a:p>
        </p:txBody>
      </p:sp>
      <p:sp>
        <p:nvSpPr>
          <p:cNvPr id="6" name="Text Placeholder 16"/>
          <p:cNvSpPr txBox="1">
            <a:spLocks/>
          </p:cNvSpPr>
          <p:nvPr/>
        </p:nvSpPr>
        <p:spPr>
          <a:xfrm>
            <a:off x="914400" y="5183851"/>
            <a:ext cx="11813638" cy="691121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50" dirty="0"/>
              <a:t>Organ Pipe Cactus National Monument, located in southern Arizona, is home to both diverse native species and a rich cultural history. It is the only place in the United States where large stands of organ pipe cactus (</a:t>
            </a:r>
            <a:r>
              <a:rPr lang="en-US" sz="2450" i="1" dirty="0" err="1"/>
              <a:t>Stenocereus</a:t>
            </a:r>
            <a:r>
              <a:rPr lang="en-US" sz="2450" i="1" dirty="0"/>
              <a:t> </a:t>
            </a:r>
            <a:r>
              <a:rPr lang="en-US" sz="2450" i="1" dirty="0" err="1"/>
              <a:t>thurberi</a:t>
            </a:r>
            <a:r>
              <a:rPr lang="en-US" sz="2450" dirty="0"/>
              <a:t>) can be found. Unfortunately, the Park’s landscape is under threat from invasive </a:t>
            </a:r>
            <a:r>
              <a:rPr lang="en-US" sz="2450" dirty="0" err="1"/>
              <a:t>buffelgrass</a:t>
            </a:r>
            <a:r>
              <a:rPr lang="en-US" sz="2450" dirty="0"/>
              <a:t> (</a:t>
            </a:r>
            <a:r>
              <a:rPr lang="en-US" sz="2450" i="1" dirty="0" err="1"/>
              <a:t>Pennisetum</a:t>
            </a:r>
            <a:r>
              <a:rPr lang="en-US" sz="2450" i="1" dirty="0"/>
              <a:t> </a:t>
            </a:r>
            <a:r>
              <a:rPr lang="en-US" sz="2450" i="1" dirty="0" err="1"/>
              <a:t>ciliare</a:t>
            </a:r>
            <a:r>
              <a:rPr lang="en-US" sz="2450" dirty="0"/>
              <a:t>), a non-native species originally brought to the United States from Eurasia and Africa to stabilize soils and improve the productivity of rangelands. </a:t>
            </a:r>
            <a:r>
              <a:rPr lang="en-US" sz="2450" dirty="0" err="1"/>
              <a:t>Buffelgrass</a:t>
            </a:r>
            <a:r>
              <a:rPr lang="en-US" sz="2450" dirty="0"/>
              <a:t> forms dense mats in vacant gaps between native plants that normally serve as fire breaks. Consequentially, these mats become vast fuel loads with high peak fire temperatures that drastically increase the chance of devastating wildfires. The plant also threatens the transformation of native </a:t>
            </a:r>
            <a:r>
              <a:rPr lang="en-US" sz="2450" dirty="0" err="1"/>
              <a:t>desertscapes</a:t>
            </a:r>
            <a:r>
              <a:rPr lang="en-US" sz="2450" dirty="0"/>
              <a:t> to grasslands through an expansive root system that allows the species to outcompete native flora. Currently, park managers rely on costly aerial and ground surveys to monitor this species. To improve the capability of the National Park Service (NPS) to combat the spread of </a:t>
            </a:r>
            <a:r>
              <a:rPr lang="en-US" sz="2450" dirty="0" err="1"/>
              <a:t>buffelgrass</a:t>
            </a:r>
            <a:r>
              <a:rPr lang="en-US" sz="2450" dirty="0"/>
              <a:t>, this project investigated and furthered two methodologies for </a:t>
            </a:r>
            <a:r>
              <a:rPr lang="en-US" sz="2450" dirty="0" err="1"/>
              <a:t>buffelgrass</a:t>
            </a:r>
            <a:r>
              <a:rPr lang="en-US" sz="2450" dirty="0"/>
              <a:t> detection, and mapped predicted locations of </a:t>
            </a:r>
            <a:r>
              <a:rPr lang="en-US" sz="2450" dirty="0" err="1"/>
              <a:t>buffelgrass</a:t>
            </a:r>
            <a:r>
              <a:rPr lang="en-US" sz="2450" dirty="0"/>
              <a:t> presence. Because </a:t>
            </a:r>
            <a:r>
              <a:rPr lang="en-US" sz="2450" dirty="0" err="1"/>
              <a:t>buffelgrass</a:t>
            </a:r>
            <a:r>
              <a:rPr lang="en-US" sz="2450" dirty="0"/>
              <a:t> has a quick </a:t>
            </a:r>
            <a:r>
              <a:rPr lang="en-US" sz="2450" dirty="0" err="1"/>
              <a:t>phenological</a:t>
            </a:r>
            <a:r>
              <a:rPr lang="en-US" sz="2450" dirty="0"/>
              <a:t> response to precipitation events, the Climate-Landscape Response (</a:t>
            </a:r>
            <a:r>
              <a:rPr lang="en-US" sz="2450" dirty="0" err="1"/>
              <a:t>CLaRe</a:t>
            </a:r>
            <a:r>
              <a:rPr lang="en-US" sz="2450" dirty="0"/>
              <a:t>) model was used to study the relationship between remotely sensed Normalized Difference Vegetation Index (NDVI) data derived from the Moderate Resolution Imaging </a:t>
            </a:r>
            <a:r>
              <a:rPr lang="en-US" sz="2450" dirty="0" err="1"/>
              <a:t>Spectroradiometer</a:t>
            </a:r>
            <a:r>
              <a:rPr lang="en-US" sz="2450" dirty="0"/>
              <a:t> (MODIS) and rainfall data from the Parameter-elevation Relationships of Independent Slopes Model (PRISM). The team also tested a spectral-based approach, using the Mixture Tuned Matched Filtering (MTMF) technique on high-spatial-resolution WorldView-2 data.</a:t>
            </a:r>
          </a:p>
          <a:p>
            <a:endParaRPr lang="en-US" sz="2500" dirty="0" smtClean="0">
              <a:solidFill>
                <a:schemeClr val="tx1">
                  <a:lumMod val="75000"/>
                </a:schemeClr>
              </a:solidFill>
            </a:endParaRPr>
          </a:p>
        </p:txBody>
      </p:sp>
      <p:sp>
        <p:nvSpPr>
          <p:cNvPr id="15" name="Text Placeholder 16"/>
          <p:cNvSpPr txBox="1">
            <a:spLocks/>
          </p:cNvSpPr>
          <p:nvPr/>
        </p:nvSpPr>
        <p:spPr>
          <a:xfrm>
            <a:off x="12910347" y="5185727"/>
            <a:ext cx="10831367" cy="262191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2"/>
              </a:buClr>
            </a:pPr>
            <a:r>
              <a:rPr lang="en-US" sz="2400" b="1" dirty="0" smtClean="0">
                <a:solidFill>
                  <a:srgbClr val="218754"/>
                </a:solidFill>
              </a:rPr>
              <a:t>Expand</a:t>
            </a:r>
            <a:r>
              <a:rPr lang="en-US" sz="2400" dirty="0" smtClean="0">
                <a:solidFill>
                  <a:srgbClr val="218754"/>
                </a:solidFill>
              </a:rPr>
              <a:t> </a:t>
            </a:r>
            <a:r>
              <a:rPr lang="en-US" sz="2400" dirty="0" smtClean="0">
                <a:solidFill>
                  <a:schemeClr val="tx1">
                    <a:lumMod val="75000"/>
                  </a:schemeClr>
                </a:solidFill>
              </a:rPr>
              <a:t>the capabilities of the National Park Service to detect, monitor, and target non-native </a:t>
            </a:r>
            <a:r>
              <a:rPr lang="en-US" sz="2400" dirty="0" err="1" smtClean="0">
                <a:solidFill>
                  <a:schemeClr val="tx1">
                    <a:lumMod val="75000"/>
                  </a:schemeClr>
                </a:solidFill>
              </a:rPr>
              <a:t>buffelgrass</a:t>
            </a:r>
            <a:endParaRPr lang="en-US" sz="2400" dirty="0" smtClean="0">
              <a:solidFill>
                <a:schemeClr val="tx1">
                  <a:lumMod val="75000"/>
                </a:schemeClr>
              </a:solidFill>
            </a:endParaRPr>
          </a:p>
          <a:p>
            <a:pPr marL="347663" indent="-347663">
              <a:buClr>
                <a:srgbClr val="2E8652"/>
              </a:buClr>
            </a:pPr>
            <a:r>
              <a:rPr lang="en-US" sz="2400" b="1" dirty="0" smtClean="0">
                <a:solidFill>
                  <a:srgbClr val="218754"/>
                </a:solidFill>
              </a:rPr>
              <a:t>Investigate</a:t>
            </a:r>
            <a:r>
              <a:rPr lang="en-US" sz="2400" dirty="0" smtClean="0">
                <a:solidFill>
                  <a:srgbClr val="218754"/>
                </a:solidFill>
              </a:rPr>
              <a:t> </a:t>
            </a:r>
            <a:r>
              <a:rPr lang="en-US" sz="2400" dirty="0" smtClean="0">
                <a:solidFill>
                  <a:schemeClr val="tx1">
                    <a:lumMod val="75000"/>
                  </a:schemeClr>
                </a:solidFill>
              </a:rPr>
              <a:t>the effectiveness of Climate Landscape Response (</a:t>
            </a:r>
            <a:r>
              <a:rPr lang="en-US" sz="2400" dirty="0" err="1" smtClean="0">
                <a:solidFill>
                  <a:schemeClr val="tx1">
                    <a:lumMod val="75000"/>
                  </a:schemeClr>
                </a:solidFill>
              </a:rPr>
              <a:t>CLaRe</a:t>
            </a:r>
            <a:r>
              <a:rPr lang="en-US" sz="2400" dirty="0" smtClean="0">
                <a:solidFill>
                  <a:schemeClr val="tx1">
                    <a:lumMod val="75000"/>
                  </a:schemeClr>
                </a:solidFill>
              </a:rPr>
              <a:t>) metrics and Mixture Tuned Matched Filtering (MTMF) techniques for </a:t>
            </a:r>
            <a:r>
              <a:rPr lang="en-US" sz="2400" dirty="0" err="1" smtClean="0">
                <a:solidFill>
                  <a:schemeClr val="tx1">
                    <a:lumMod val="75000"/>
                  </a:schemeClr>
                </a:solidFill>
              </a:rPr>
              <a:t>buffelgrass</a:t>
            </a:r>
            <a:r>
              <a:rPr lang="en-US" sz="2400" dirty="0" smtClean="0">
                <a:solidFill>
                  <a:schemeClr val="tx1">
                    <a:lumMod val="75000"/>
                  </a:schemeClr>
                </a:solidFill>
              </a:rPr>
              <a:t> detection</a:t>
            </a:r>
          </a:p>
          <a:p>
            <a:pPr marL="347663" indent="-347663">
              <a:buClr>
                <a:srgbClr val="2E8652"/>
              </a:buClr>
            </a:pPr>
            <a:r>
              <a:rPr lang="en-US" sz="2400" b="1" dirty="0">
                <a:solidFill>
                  <a:srgbClr val="218754"/>
                </a:solidFill>
              </a:rPr>
              <a:t>Create</a:t>
            </a:r>
            <a:r>
              <a:rPr lang="en-US" sz="2400" dirty="0">
                <a:solidFill>
                  <a:schemeClr val="tx1">
                    <a:lumMod val="75000"/>
                  </a:schemeClr>
                </a:solidFill>
              </a:rPr>
              <a:t> classification map of </a:t>
            </a:r>
            <a:r>
              <a:rPr lang="en-US" sz="2400" dirty="0" err="1">
                <a:solidFill>
                  <a:schemeClr val="tx1">
                    <a:lumMod val="75000"/>
                  </a:schemeClr>
                </a:solidFill>
              </a:rPr>
              <a:t>buffelgrass</a:t>
            </a:r>
            <a:r>
              <a:rPr lang="en-US" sz="2400" dirty="0">
                <a:solidFill>
                  <a:schemeClr val="tx1">
                    <a:lumMod val="75000"/>
                  </a:schemeClr>
                </a:solidFill>
              </a:rPr>
              <a:t> presence/absence in Organ Pipe Cactus National Monument</a:t>
            </a:r>
          </a:p>
          <a:p>
            <a:pPr marL="347663" indent="-347663">
              <a:buClr>
                <a:srgbClr val="2E8652"/>
              </a:buClr>
            </a:pPr>
            <a:endParaRPr lang="en-US" sz="2400" dirty="0" smtClean="0">
              <a:solidFill>
                <a:schemeClr val="tx1">
                  <a:lumMod val="75000"/>
                </a:schemeClr>
              </a:solidFill>
            </a:endParaRPr>
          </a:p>
        </p:txBody>
      </p:sp>
      <p:sp>
        <p:nvSpPr>
          <p:cNvPr id="16" name="TextBox 15"/>
          <p:cNvSpPr txBox="1"/>
          <p:nvPr/>
        </p:nvSpPr>
        <p:spPr>
          <a:xfrm>
            <a:off x="972527" y="4311782"/>
            <a:ext cx="11516347"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Abstract</a:t>
            </a:r>
          </a:p>
        </p:txBody>
      </p:sp>
      <p:sp>
        <p:nvSpPr>
          <p:cNvPr id="23" name="TextBox 22"/>
          <p:cNvSpPr txBox="1"/>
          <p:nvPr/>
        </p:nvSpPr>
        <p:spPr>
          <a:xfrm>
            <a:off x="12902767" y="4411754"/>
            <a:ext cx="8229600"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Objectives</a:t>
            </a:r>
          </a:p>
        </p:txBody>
      </p:sp>
      <p:sp>
        <p:nvSpPr>
          <p:cNvPr id="24" name="TextBox 23"/>
          <p:cNvSpPr txBox="1"/>
          <p:nvPr/>
        </p:nvSpPr>
        <p:spPr>
          <a:xfrm>
            <a:off x="914400" y="12045687"/>
            <a:ext cx="11407715"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Methodology</a:t>
            </a:r>
          </a:p>
        </p:txBody>
      </p:sp>
      <p:sp>
        <p:nvSpPr>
          <p:cNvPr id="25" name="TextBox 24"/>
          <p:cNvSpPr txBox="1"/>
          <p:nvPr/>
        </p:nvSpPr>
        <p:spPr>
          <a:xfrm>
            <a:off x="958848" y="18870270"/>
            <a:ext cx="8229600"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Study Area</a:t>
            </a:r>
          </a:p>
        </p:txBody>
      </p:sp>
      <p:sp>
        <p:nvSpPr>
          <p:cNvPr id="26" name="TextBox 25"/>
          <p:cNvSpPr txBox="1"/>
          <p:nvPr/>
        </p:nvSpPr>
        <p:spPr>
          <a:xfrm>
            <a:off x="958848" y="27117203"/>
            <a:ext cx="8229600"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Earth Observations</a:t>
            </a:r>
          </a:p>
        </p:txBody>
      </p:sp>
      <p:sp>
        <p:nvSpPr>
          <p:cNvPr id="27" name="TextBox 26"/>
          <p:cNvSpPr txBox="1"/>
          <p:nvPr/>
        </p:nvSpPr>
        <p:spPr>
          <a:xfrm>
            <a:off x="12950308" y="7546832"/>
            <a:ext cx="11550315"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Results</a:t>
            </a:r>
          </a:p>
        </p:txBody>
      </p:sp>
      <p:sp>
        <p:nvSpPr>
          <p:cNvPr id="29" name="TextBox 28"/>
          <p:cNvSpPr txBox="1"/>
          <p:nvPr/>
        </p:nvSpPr>
        <p:spPr>
          <a:xfrm>
            <a:off x="12862921" y="31051425"/>
            <a:ext cx="8229600"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Acknowledgements</a:t>
            </a:r>
          </a:p>
        </p:txBody>
      </p:sp>
      <p:sp>
        <p:nvSpPr>
          <p:cNvPr id="30" name="TextBox 29"/>
          <p:cNvSpPr txBox="1"/>
          <p:nvPr/>
        </p:nvSpPr>
        <p:spPr>
          <a:xfrm>
            <a:off x="12862921" y="28199061"/>
            <a:ext cx="8229600"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Project Partners</a:t>
            </a:r>
          </a:p>
        </p:txBody>
      </p:sp>
      <p:sp>
        <p:nvSpPr>
          <p:cNvPr id="31" name="TextBox 30"/>
          <p:cNvSpPr txBox="1"/>
          <p:nvPr/>
        </p:nvSpPr>
        <p:spPr>
          <a:xfrm>
            <a:off x="914400" y="30063188"/>
            <a:ext cx="4542503"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Team Members</a:t>
            </a:r>
          </a:p>
        </p:txBody>
      </p:sp>
      <p:sp>
        <p:nvSpPr>
          <p:cNvPr id="34" name="Text Placeholder 16"/>
          <p:cNvSpPr txBox="1">
            <a:spLocks/>
          </p:cNvSpPr>
          <p:nvPr/>
        </p:nvSpPr>
        <p:spPr>
          <a:xfrm>
            <a:off x="3736100" y="3345508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Natalie Queally</a:t>
            </a:r>
          </a:p>
        </p:txBody>
      </p:sp>
      <p:sp>
        <p:nvSpPr>
          <p:cNvPr id="36" name="Text Placeholder 16"/>
          <p:cNvSpPr txBox="1">
            <a:spLocks/>
          </p:cNvSpPr>
          <p:nvPr/>
        </p:nvSpPr>
        <p:spPr>
          <a:xfrm>
            <a:off x="6730701" y="33455085"/>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Nick Rousseau</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718" y="31116056"/>
            <a:ext cx="2057404" cy="2081788"/>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0866" y="31120997"/>
            <a:ext cx="2057404" cy="2081788"/>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7328" y="31137910"/>
            <a:ext cx="2057404" cy="2081788"/>
          </a:xfrm>
          <a:prstGeom prst="rect">
            <a:avLst/>
          </a:prstGeom>
        </p:spPr>
      </p:pic>
      <p:sp>
        <p:nvSpPr>
          <p:cNvPr id="38" name="TextBox 37"/>
          <p:cNvSpPr txBox="1"/>
          <p:nvPr/>
        </p:nvSpPr>
        <p:spPr>
          <a:xfrm>
            <a:off x="843099" y="34702977"/>
            <a:ext cx="18035451" cy="862779"/>
          </a:xfrm>
          <a:prstGeom prst="rect">
            <a:avLst/>
          </a:prstGeom>
          <a:noFill/>
        </p:spPr>
        <p:txBody>
          <a:bodyPr wrap="square" rtlCol="0">
            <a:noAutofit/>
          </a:bodyPr>
          <a:lstStyle/>
          <a:p>
            <a:r>
              <a:rPr lang="en-US" sz="4800" dirty="0" smtClean="0">
                <a:solidFill>
                  <a:schemeClr val="bg1"/>
                </a:solidFill>
                <a:latin typeface="+mj-lt"/>
              </a:rPr>
              <a:t>NASA Jet Propulsion Laboratory – Fall 2016</a:t>
            </a:r>
            <a:endParaRPr lang="en-US" sz="4800" dirty="0">
              <a:solidFill>
                <a:schemeClr val="bg1"/>
              </a:solidFill>
              <a:latin typeface="+mj-lt"/>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0505" y="31133294"/>
            <a:ext cx="2057404" cy="2081788"/>
          </a:xfrm>
          <a:prstGeom prst="rect">
            <a:avLst/>
          </a:prstGeom>
        </p:spPr>
      </p:pic>
      <p:sp>
        <p:nvSpPr>
          <p:cNvPr id="39" name="Text Placeholder 16"/>
          <p:cNvSpPr txBox="1">
            <a:spLocks/>
          </p:cNvSpPr>
          <p:nvPr/>
        </p:nvSpPr>
        <p:spPr>
          <a:xfrm>
            <a:off x="9518845" y="33460000"/>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Erika Higa</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7280" y="27610217"/>
            <a:ext cx="3431126" cy="2582875"/>
          </a:xfrm>
          <a:prstGeom prst="rect">
            <a:avLst/>
          </a:prstGeom>
        </p:spPr>
      </p:pic>
      <p:pic>
        <p:nvPicPr>
          <p:cNvPr id="40" name="Picture 6" descr="https://upload.wikimedia.org/wikipedia/commons/thumb/1/1c/USGS_logo_green.svg/2000px-USGS_logo_green.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42146" y="29068582"/>
            <a:ext cx="3224541" cy="128875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s://upload.wikimedia.org/wikipedia/commons/thumb/1/1d/US-NationalParkService-Logo.svg/2000px-US-NationalParkService-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18904" y="28407510"/>
            <a:ext cx="1547465" cy="20161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p:cNvPicPr>
          <p:nvPr/>
        </p:nvPicPr>
        <p:blipFill rotWithShape="1">
          <a:blip r:embed="rId8">
            <a:extLst>
              <a:ext uri="{28A0092B-C50C-407E-A947-70E740481C1C}">
                <a14:useLocalDpi xmlns:a14="http://schemas.microsoft.com/office/drawing/2010/main" val="0"/>
              </a:ext>
            </a:extLst>
          </a:blip>
          <a:srcRect l="5077" t="7212" r="7976" b="11134"/>
          <a:stretch/>
        </p:blipFill>
        <p:spPr>
          <a:xfrm>
            <a:off x="4325936" y="31333990"/>
            <a:ext cx="1645920" cy="1645920"/>
          </a:xfrm>
          <a:prstGeom prst="flowChartConnector">
            <a:avLst/>
          </a:prstGeom>
        </p:spPr>
      </p:pic>
      <p:pic>
        <p:nvPicPr>
          <p:cNvPr id="22" name="Picture 21"/>
          <p:cNvPicPr>
            <a:picLocks noChangeAspect="1"/>
          </p:cNvPicPr>
          <p:nvPr/>
        </p:nvPicPr>
        <p:blipFill rotWithShape="1">
          <a:blip r:embed="rId9">
            <a:extLst>
              <a:ext uri="{28A0092B-C50C-407E-A947-70E740481C1C}">
                <a14:useLocalDpi xmlns:a14="http://schemas.microsoft.com/office/drawing/2010/main" val="0"/>
              </a:ext>
            </a:extLst>
          </a:blip>
          <a:srcRect l="11000" t="3540" r="16787" b="16991"/>
          <a:stretch/>
        </p:blipFill>
        <p:spPr>
          <a:xfrm>
            <a:off x="7334509" y="31362784"/>
            <a:ext cx="1645920" cy="1624455"/>
          </a:xfrm>
          <a:prstGeom prst="flowChartConnector">
            <a:avLst/>
          </a:prstGeom>
        </p:spPr>
      </p:pic>
      <p:pic>
        <p:nvPicPr>
          <p:cNvPr id="42" name="Picture 41"/>
          <p:cNvPicPr>
            <a:picLocks noChangeAspect="1"/>
          </p:cNvPicPr>
          <p:nvPr/>
        </p:nvPicPr>
        <p:blipFill rotWithShape="1">
          <a:blip r:embed="rId10">
            <a:extLst>
              <a:ext uri="{28A0092B-C50C-407E-A947-70E740481C1C}">
                <a14:useLocalDpi xmlns:a14="http://schemas.microsoft.com/office/drawing/2010/main" val="0"/>
              </a:ext>
            </a:extLst>
          </a:blip>
          <a:srcRect l="9814" t="8656" r="10825" b="10263"/>
          <a:stretch/>
        </p:blipFill>
        <p:spPr>
          <a:xfrm>
            <a:off x="10165206" y="31343734"/>
            <a:ext cx="1645920" cy="1645920"/>
          </a:xfrm>
          <a:prstGeom prst="flowChartConnector">
            <a:avLst/>
          </a:prstGeom>
        </p:spPr>
      </p:pic>
      <p:pic>
        <p:nvPicPr>
          <p:cNvPr id="44" name="Picture 43"/>
          <p:cNvPicPr>
            <a:picLocks noChangeAspect="1"/>
          </p:cNvPicPr>
          <p:nvPr/>
        </p:nvPicPr>
        <p:blipFill rotWithShape="1">
          <a:blip r:embed="rId11">
            <a:extLst>
              <a:ext uri="{28A0092B-C50C-407E-A947-70E740481C1C}">
                <a14:useLocalDpi xmlns:a14="http://schemas.microsoft.com/office/drawing/2010/main" val="0"/>
              </a:ext>
            </a:extLst>
          </a:blip>
          <a:srcRect l="3170" t="5789" r="10226" b="3630"/>
          <a:stretch/>
        </p:blipFill>
        <p:spPr>
          <a:xfrm>
            <a:off x="1375460" y="31320896"/>
            <a:ext cx="1645920" cy="1645920"/>
          </a:xfrm>
          <a:prstGeom prst="flowChartConnector">
            <a:avLst/>
          </a:prstGeom>
        </p:spPr>
      </p:pic>
      <p:sp>
        <p:nvSpPr>
          <p:cNvPr id="2" name="Rounded Rectangle 1"/>
          <p:cNvSpPr/>
          <p:nvPr/>
        </p:nvSpPr>
        <p:spPr>
          <a:xfrm>
            <a:off x="1008185" y="14236702"/>
            <a:ext cx="1835134" cy="685800"/>
          </a:xfrm>
          <a:prstGeom prst="roundRect">
            <a:avLst/>
          </a:prstGeom>
          <a:solidFill>
            <a:srgbClr val="218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MODIS</a:t>
            </a:r>
            <a:endParaRPr lang="en-US" sz="2400" dirty="0">
              <a:solidFill>
                <a:schemeClr val="bg1"/>
              </a:solidFill>
            </a:endParaRPr>
          </a:p>
        </p:txBody>
      </p:sp>
      <p:sp>
        <p:nvSpPr>
          <p:cNvPr id="83" name="Rounded Rectangle 82"/>
          <p:cNvSpPr/>
          <p:nvPr/>
        </p:nvSpPr>
        <p:spPr>
          <a:xfrm>
            <a:off x="1008185" y="16038118"/>
            <a:ext cx="1842960" cy="685800"/>
          </a:xfrm>
          <a:prstGeom prst="roundRect">
            <a:avLst/>
          </a:prstGeom>
          <a:solidFill>
            <a:srgbClr val="218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PRISM</a:t>
            </a:r>
            <a:endParaRPr lang="en-US" sz="2400" dirty="0">
              <a:solidFill>
                <a:schemeClr val="bg1"/>
              </a:solidFill>
            </a:endParaRPr>
          </a:p>
        </p:txBody>
      </p:sp>
      <p:sp>
        <p:nvSpPr>
          <p:cNvPr id="84" name="Rounded Rectangle 83"/>
          <p:cNvSpPr/>
          <p:nvPr/>
        </p:nvSpPr>
        <p:spPr>
          <a:xfrm>
            <a:off x="1008185" y="17369649"/>
            <a:ext cx="1851307" cy="685800"/>
          </a:xfrm>
          <a:prstGeom prst="roundRect">
            <a:avLst/>
          </a:prstGeom>
          <a:solidFill>
            <a:srgbClr val="218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WorldView-2</a:t>
            </a:r>
            <a:endParaRPr lang="en-US" sz="2400" dirty="0">
              <a:solidFill>
                <a:schemeClr val="bg1"/>
              </a:solidFill>
            </a:endParaRPr>
          </a:p>
        </p:txBody>
      </p:sp>
      <p:sp>
        <p:nvSpPr>
          <p:cNvPr id="86" name="Rounded Rectangle 85"/>
          <p:cNvSpPr/>
          <p:nvPr/>
        </p:nvSpPr>
        <p:spPr>
          <a:xfrm>
            <a:off x="3151280" y="13795979"/>
            <a:ext cx="2649268" cy="685800"/>
          </a:xfrm>
          <a:prstGeom prst="roundRect">
            <a:avLst/>
          </a:prstGeom>
          <a:solidFill>
            <a:srgbClr val="218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NDVI composites</a:t>
            </a:r>
            <a:endParaRPr lang="en-US" sz="2400" dirty="0">
              <a:solidFill>
                <a:schemeClr val="bg1"/>
              </a:solidFill>
            </a:endParaRPr>
          </a:p>
        </p:txBody>
      </p:sp>
      <p:sp>
        <p:nvSpPr>
          <p:cNvPr id="87" name="Rounded Rectangle 86"/>
          <p:cNvSpPr/>
          <p:nvPr/>
        </p:nvSpPr>
        <p:spPr>
          <a:xfrm>
            <a:off x="3164648" y="14700654"/>
            <a:ext cx="2656333" cy="685800"/>
          </a:xfrm>
          <a:prstGeom prst="roundRect">
            <a:avLst/>
          </a:prstGeom>
          <a:solidFill>
            <a:srgbClr val="218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Evapotranspiration (ET)</a:t>
            </a:r>
            <a:endParaRPr lang="en-US" sz="2400" dirty="0">
              <a:solidFill>
                <a:schemeClr val="bg1"/>
              </a:solidFill>
            </a:endParaRPr>
          </a:p>
        </p:txBody>
      </p:sp>
      <p:sp>
        <p:nvSpPr>
          <p:cNvPr id="121" name="Rounded Rectangle 120"/>
          <p:cNvSpPr/>
          <p:nvPr/>
        </p:nvSpPr>
        <p:spPr>
          <a:xfrm>
            <a:off x="3227122" y="16038118"/>
            <a:ext cx="2656333" cy="685800"/>
          </a:xfrm>
          <a:prstGeom prst="roundRect">
            <a:avLst/>
          </a:prstGeom>
          <a:solidFill>
            <a:srgbClr val="218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Precipitation</a:t>
            </a:r>
            <a:endParaRPr lang="en-US" sz="2400" dirty="0">
              <a:solidFill>
                <a:schemeClr val="bg1"/>
              </a:solidFill>
            </a:endParaRPr>
          </a:p>
        </p:txBody>
      </p:sp>
      <p:sp>
        <p:nvSpPr>
          <p:cNvPr id="122" name="Rounded Rectangle 121"/>
          <p:cNvSpPr/>
          <p:nvPr/>
        </p:nvSpPr>
        <p:spPr>
          <a:xfrm>
            <a:off x="6771761" y="14158928"/>
            <a:ext cx="2660448" cy="1785277"/>
          </a:xfrm>
          <a:prstGeom prst="roundRect">
            <a:avLst/>
          </a:prstGeom>
          <a:solidFill>
            <a:srgbClr val="218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Climate Landscape Response (</a:t>
            </a:r>
            <a:r>
              <a:rPr lang="en-US" sz="2400" dirty="0" err="1" smtClean="0">
                <a:solidFill>
                  <a:schemeClr val="bg1"/>
                </a:solidFill>
              </a:rPr>
              <a:t>CLaRe</a:t>
            </a:r>
            <a:r>
              <a:rPr lang="en-US" sz="2400" dirty="0" smtClean="0">
                <a:solidFill>
                  <a:schemeClr val="bg1"/>
                </a:solidFill>
              </a:rPr>
              <a:t>) on stratified and unstratified landscape</a:t>
            </a:r>
            <a:endParaRPr lang="en-US" sz="2400" dirty="0">
              <a:solidFill>
                <a:schemeClr val="bg1"/>
              </a:solidFill>
            </a:endParaRPr>
          </a:p>
        </p:txBody>
      </p:sp>
      <p:cxnSp>
        <p:nvCxnSpPr>
          <p:cNvPr id="123" name="Straight Connector 122"/>
          <p:cNvCxnSpPr/>
          <p:nvPr/>
        </p:nvCxnSpPr>
        <p:spPr>
          <a:xfrm>
            <a:off x="6224148" y="14158372"/>
            <a:ext cx="2102" cy="2222646"/>
          </a:xfrm>
          <a:prstGeom prst="line">
            <a:avLst/>
          </a:prstGeom>
          <a:noFill/>
          <a:ln w="38100" cap="flat" cmpd="sng" algn="ctr">
            <a:solidFill>
              <a:sysClr val="windowText" lastClr="000000"/>
            </a:solidFill>
            <a:prstDash val="solid"/>
            <a:miter lim="800000"/>
          </a:ln>
          <a:effectLst/>
        </p:spPr>
      </p:cxnSp>
      <p:cxnSp>
        <p:nvCxnSpPr>
          <p:cNvPr id="124" name="Straight Connector 123"/>
          <p:cNvCxnSpPr>
            <a:stCxn id="86" idx="3"/>
          </p:cNvCxnSpPr>
          <p:nvPr/>
        </p:nvCxnSpPr>
        <p:spPr>
          <a:xfrm>
            <a:off x="5800548" y="14138879"/>
            <a:ext cx="423600" cy="17815"/>
          </a:xfrm>
          <a:prstGeom prst="line">
            <a:avLst/>
          </a:prstGeom>
          <a:noFill/>
          <a:ln w="38100" cap="flat" cmpd="sng" algn="ctr">
            <a:solidFill>
              <a:sysClr val="windowText" lastClr="000000"/>
            </a:solidFill>
            <a:prstDash val="solid"/>
            <a:miter lim="800000"/>
          </a:ln>
          <a:effectLst/>
        </p:spPr>
      </p:cxnSp>
      <p:cxnSp>
        <p:nvCxnSpPr>
          <p:cNvPr id="126" name="Straight Connector 125"/>
          <p:cNvCxnSpPr/>
          <p:nvPr/>
        </p:nvCxnSpPr>
        <p:spPr>
          <a:xfrm>
            <a:off x="5820981" y="15080428"/>
            <a:ext cx="403167" cy="0"/>
          </a:xfrm>
          <a:prstGeom prst="line">
            <a:avLst/>
          </a:prstGeom>
          <a:noFill/>
          <a:ln w="38100" cap="flat" cmpd="sng" algn="ctr">
            <a:solidFill>
              <a:sysClr val="windowText" lastClr="000000"/>
            </a:solidFill>
            <a:prstDash val="solid"/>
            <a:miter lim="800000"/>
          </a:ln>
          <a:effectLst/>
        </p:spPr>
      </p:cxnSp>
      <p:cxnSp>
        <p:nvCxnSpPr>
          <p:cNvPr id="127" name="Straight Connector 126"/>
          <p:cNvCxnSpPr>
            <a:stCxn id="121" idx="3"/>
          </p:cNvCxnSpPr>
          <p:nvPr/>
        </p:nvCxnSpPr>
        <p:spPr>
          <a:xfrm>
            <a:off x="5883455" y="16381018"/>
            <a:ext cx="342795" cy="0"/>
          </a:xfrm>
          <a:prstGeom prst="line">
            <a:avLst/>
          </a:prstGeom>
          <a:noFill/>
          <a:ln w="38100" cap="flat" cmpd="sng" algn="ctr">
            <a:solidFill>
              <a:sysClr val="windowText" lastClr="000000"/>
            </a:solidFill>
            <a:prstDash val="solid"/>
            <a:miter lim="800000"/>
          </a:ln>
          <a:effectLst/>
        </p:spPr>
      </p:cxnSp>
      <p:cxnSp>
        <p:nvCxnSpPr>
          <p:cNvPr id="85" name="Straight Arrow Connector 84"/>
          <p:cNvCxnSpPr>
            <a:stCxn id="2" idx="3"/>
            <a:endCxn id="86" idx="1"/>
          </p:cNvCxnSpPr>
          <p:nvPr/>
        </p:nvCxnSpPr>
        <p:spPr>
          <a:xfrm flipV="1">
            <a:off x="2843319" y="14138879"/>
            <a:ext cx="307961" cy="440723"/>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2" idx="3"/>
            <a:endCxn id="87" idx="1"/>
          </p:cNvCxnSpPr>
          <p:nvPr/>
        </p:nvCxnSpPr>
        <p:spPr>
          <a:xfrm>
            <a:off x="2843319" y="14579602"/>
            <a:ext cx="321329" cy="463952"/>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83" idx="3"/>
            <a:endCxn id="121" idx="1"/>
          </p:cNvCxnSpPr>
          <p:nvPr/>
        </p:nvCxnSpPr>
        <p:spPr>
          <a:xfrm>
            <a:off x="2851145" y="16381018"/>
            <a:ext cx="375977" cy="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9" name="Rounded Rectangle 148"/>
          <p:cNvSpPr/>
          <p:nvPr/>
        </p:nvSpPr>
        <p:spPr>
          <a:xfrm>
            <a:off x="6798521" y="16881429"/>
            <a:ext cx="2649268" cy="1674829"/>
          </a:xfrm>
          <a:prstGeom prst="roundRect">
            <a:avLst/>
          </a:prstGeom>
          <a:solidFill>
            <a:srgbClr val="218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Mixture Tuned Match Filtering (MTMF)</a:t>
            </a:r>
            <a:endParaRPr lang="en-US" sz="2400" dirty="0">
              <a:solidFill>
                <a:schemeClr val="bg1"/>
              </a:solidFill>
            </a:endParaRPr>
          </a:p>
        </p:txBody>
      </p:sp>
      <p:sp>
        <p:nvSpPr>
          <p:cNvPr id="152" name="Rectangle 151"/>
          <p:cNvSpPr/>
          <p:nvPr/>
        </p:nvSpPr>
        <p:spPr>
          <a:xfrm>
            <a:off x="1205806" y="12932475"/>
            <a:ext cx="4927837" cy="606185"/>
          </a:xfrm>
          <a:prstGeom prst="rect">
            <a:avLst/>
          </a:prstGeom>
          <a:solidFill>
            <a:srgbClr val="1965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Data Acquisition &amp; Preprocessing</a:t>
            </a:r>
            <a:endParaRPr lang="en-US" sz="2800" dirty="0"/>
          </a:p>
        </p:txBody>
      </p:sp>
      <p:sp>
        <p:nvSpPr>
          <p:cNvPr id="156" name="Rectangle 155"/>
          <p:cNvSpPr/>
          <p:nvPr/>
        </p:nvSpPr>
        <p:spPr>
          <a:xfrm>
            <a:off x="6798521" y="12945043"/>
            <a:ext cx="5154865" cy="555786"/>
          </a:xfrm>
          <a:prstGeom prst="rect">
            <a:avLst/>
          </a:prstGeom>
          <a:solidFill>
            <a:srgbClr val="1965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Data Analysis and End Products</a:t>
            </a:r>
            <a:endParaRPr lang="en-US" sz="2800" dirty="0"/>
          </a:p>
        </p:txBody>
      </p:sp>
      <p:sp>
        <p:nvSpPr>
          <p:cNvPr id="157" name="Rounded Rectangle 156"/>
          <p:cNvSpPr/>
          <p:nvPr/>
        </p:nvSpPr>
        <p:spPr>
          <a:xfrm>
            <a:off x="3265415" y="16868840"/>
            <a:ext cx="2656333" cy="1687418"/>
          </a:xfrm>
          <a:prstGeom prst="roundRect">
            <a:avLst/>
          </a:prstGeom>
          <a:solidFill>
            <a:srgbClr val="218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Radiometric Calibration &amp; Atmospheric Correction</a:t>
            </a:r>
            <a:endParaRPr lang="en-US" sz="2400" dirty="0">
              <a:solidFill>
                <a:schemeClr val="bg1"/>
              </a:solidFill>
            </a:endParaRPr>
          </a:p>
        </p:txBody>
      </p:sp>
      <p:cxnSp>
        <p:nvCxnSpPr>
          <p:cNvPr id="158" name="Straight Arrow Connector 157"/>
          <p:cNvCxnSpPr>
            <a:stCxn id="84" idx="3"/>
            <a:endCxn id="157" idx="1"/>
          </p:cNvCxnSpPr>
          <p:nvPr/>
        </p:nvCxnSpPr>
        <p:spPr>
          <a:xfrm>
            <a:off x="2859492" y="17712549"/>
            <a:ext cx="405923" cy="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57" idx="3"/>
            <a:endCxn id="149" idx="1"/>
          </p:cNvCxnSpPr>
          <p:nvPr/>
        </p:nvCxnSpPr>
        <p:spPr>
          <a:xfrm>
            <a:off x="5921748" y="17712549"/>
            <a:ext cx="876773" cy="6295"/>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49" idx="3"/>
          </p:cNvCxnSpPr>
          <p:nvPr/>
        </p:nvCxnSpPr>
        <p:spPr>
          <a:xfrm flipV="1">
            <a:off x="9447789" y="17712549"/>
            <a:ext cx="461466" cy="6295"/>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0" name="Rounded Rectangle 179"/>
          <p:cNvSpPr/>
          <p:nvPr/>
        </p:nvSpPr>
        <p:spPr>
          <a:xfrm>
            <a:off x="9909572" y="14236701"/>
            <a:ext cx="2754009" cy="1687455"/>
          </a:xfrm>
          <a:prstGeom prst="roundRect">
            <a:avLst/>
          </a:prstGeom>
          <a:solidFill>
            <a:srgbClr val="218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Correlation Value Maps</a:t>
            </a:r>
            <a:endParaRPr lang="en-US" sz="2400" dirty="0"/>
          </a:p>
        </p:txBody>
      </p:sp>
      <p:sp>
        <p:nvSpPr>
          <p:cNvPr id="73" name="Rounded Rectangle 72"/>
          <p:cNvSpPr/>
          <p:nvPr/>
        </p:nvSpPr>
        <p:spPr>
          <a:xfrm>
            <a:off x="9909255" y="16868839"/>
            <a:ext cx="2754009" cy="1687419"/>
          </a:xfrm>
          <a:prstGeom prst="roundRect">
            <a:avLst/>
          </a:prstGeom>
          <a:solidFill>
            <a:srgbClr val="218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Binary Classification </a:t>
            </a:r>
            <a:r>
              <a:rPr lang="en-US" sz="2400" dirty="0" smtClean="0"/>
              <a:t>Maps</a:t>
            </a:r>
            <a:endParaRPr lang="en-US" sz="2400" dirty="0"/>
          </a:p>
        </p:txBody>
      </p:sp>
      <p:sp>
        <p:nvSpPr>
          <p:cNvPr id="7" name="Rounded Rectangle 6"/>
          <p:cNvSpPr/>
          <p:nvPr/>
        </p:nvSpPr>
        <p:spPr>
          <a:xfrm>
            <a:off x="4233016" y="25794877"/>
            <a:ext cx="639390" cy="262709"/>
          </a:xfrm>
          <a:prstGeom prst="roundRect">
            <a:avLst/>
          </a:prstGeom>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a:off x="4906249" y="25681825"/>
            <a:ext cx="6402442" cy="523220"/>
          </a:xfrm>
          <a:prstGeom prst="rect">
            <a:avLst/>
          </a:prstGeom>
          <a:noFill/>
        </p:spPr>
        <p:txBody>
          <a:bodyPr wrap="square" rtlCol="0">
            <a:spAutoFit/>
          </a:bodyPr>
          <a:lstStyle/>
          <a:p>
            <a:r>
              <a:rPr lang="en-US" sz="2800" b="1" dirty="0" smtClean="0">
                <a:solidFill>
                  <a:schemeClr val="bg2">
                    <a:lumMod val="50000"/>
                  </a:schemeClr>
                </a:solidFill>
              </a:rPr>
              <a:t>Organ Pipe Cactus National Monument</a:t>
            </a:r>
            <a:endParaRPr lang="en-US" sz="2800" b="1" dirty="0">
              <a:solidFill>
                <a:schemeClr val="bg2">
                  <a:lumMod val="50000"/>
                </a:schemeClr>
              </a:solidFill>
            </a:endParaRPr>
          </a:p>
        </p:txBody>
      </p:sp>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04463" y="20037579"/>
            <a:ext cx="3496887" cy="3087676"/>
          </a:xfrm>
          <a:prstGeom prst="rect">
            <a:avLst/>
          </a:prstGeom>
        </p:spPr>
      </p:pic>
      <p:sp>
        <p:nvSpPr>
          <p:cNvPr id="43" name="TextBox 42"/>
          <p:cNvSpPr txBox="1"/>
          <p:nvPr/>
        </p:nvSpPr>
        <p:spPr>
          <a:xfrm>
            <a:off x="7733429" y="21090977"/>
            <a:ext cx="1482107" cy="400110"/>
          </a:xfrm>
          <a:prstGeom prst="rect">
            <a:avLst/>
          </a:prstGeom>
          <a:noFill/>
        </p:spPr>
        <p:txBody>
          <a:bodyPr wrap="square" rtlCol="0">
            <a:spAutoFit/>
          </a:bodyPr>
          <a:lstStyle/>
          <a:p>
            <a:r>
              <a:rPr lang="en-US" sz="2000" b="1" dirty="0" smtClean="0">
                <a:solidFill>
                  <a:schemeClr val="tx1">
                    <a:lumMod val="50000"/>
                  </a:schemeClr>
                </a:solidFill>
              </a:rPr>
              <a:t>California</a:t>
            </a:r>
            <a:endParaRPr lang="en-US" sz="2000" b="1" dirty="0">
              <a:solidFill>
                <a:schemeClr val="tx1">
                  <a:lumMod val="50000"/>
                </a:schemeClr>
              </a:solidFill>
            </a:endParaRPr>
          </a:p>
        </p:txBody>
      </p:sp>
      <p:sp>
        <p:nvSpPr>
          <p:cNvPr id="75" name="TextBox 74"/>
          <p:cNvSpPr txBox="1"/>
          <p:nvPr/>
        </p:nvSpPr>
        <p:spPr>
          <a:xfrm>
            <a:off x="7995900" y="20188703"/>
            <a:ext cx="1128013" cy="400110"/>
          </a:xfrm>
          <a:prstGeom prst="rect">
            <a:avLst/>
          </a:prstGeom>
          <a:noFill/>
        </p:spPr>
        <p:txBody>
          <a:bodyPr wrap="square" rtlCol="0">
            <a:spAutoFit/>
          </a:bodyPr>
          <a:lstStyle/>
          <a:p>
            <a:r>
              <a:rPr lang="en-US" sz="2000" b="1" dirty="0" smtClean="0">
                <a:solidFill>
                  <a:schemeClr val="tx1">
                    <a:lumMod val="50000"/>
                  </a:schemeClr>
                </a:solidFill>
              </a:rPr>
              <a:t>Nevada</a:t>
            </a:r>
            <a:endParaRPr lang="en-US" sz="2000" b="1" dirty="0">
              <a:solidFill>
                <a:schemeClr val="tx1">
                  <a:lumMod val="50000"/>
                </a:schemeClr>
              </a:solidFill>
            </a:endParaRPr>
          </a:p>
        </p:txBody>
      </p:sp>
      <p:sp>
        <p:nvSpPr>
          <p:cNvPr id="76" name="TextBox 75"/>
          <p:cNvSpPr txBox="1"/>
          <p:nvPr/>
        </p:nvSpPr>
        <p:spPr>
          <a:xfrm>
            <a:off x="9215536" y="20180743"/>
            <a:ext cx="865225" cy="400110"/>
          </a:xfrm>
          <a:prstGeom prst="rect">
            <a:avLst/>
          </a:prstGeom>
          <a:noFill/>
        </p:spPr>
        <p:txBody>
          <a:bodyPr wrap="square" rtlCol="0">
            <a:spAutoFit/>
          </a:bodyPr>
          <a:lstStyle/>
          <a:p>
            <a:r>
              <a:rPr lang="en-US" sz="2000" b="1" dirty="0" smtClean="0">
                <a:solidFill>
                  <a:schemeClr val="tx1">
                    <a:lumMod val="50000"/>
                  </a:schemeClr>
                </a:solidFill>
              </a:rPr>
              <a:t>Utah</a:t>
            </a:r>
            <a:endParaRPr lang="en-US" sz="2000" b="1" dirty="0">
              <a:solidFill>
                <a:schemeClr val="tx1">
                  <a:lumMod val="50000"/>
                </a:schemeClr>
              </a:solidFill>
            </a:endParaRPr>
          </a:p>
        </p:txBody>
      </p:sp>
      <p:sp>
        <p:nvSpPr>
          <p:cNvPr id="77" name="TextBox 76"/>
          <p:cNvSpPr txBox="1"/>
          <p:nvPr/>
        </p:nvSpPr>
        <p:spPr>
          <a:xfrm>
            <a:off x="9001885" y="21258423"/>
            <a:ext cx="1094049" cy="400110"/>
          </a:xfrm>
          <a:prstGeom prst="rect">
            <a:avLst/>
          </a:prstGeom>
          <a:noFill/>
        </p:spPr>
        <p:txBody>
          <a:bodyPr wrap="square" rtlCol="0">
            <a:spAutoFit/>
          </a:bodyPr>
          <a:lstStyle/>
          <a:p>
            <a:r>
              <a:rPr lang="en-US" sz="2000" b="1" dirty="0" smtClean="0">
                <a:solidFill>
                  <a:schemeClr val="tx1">
                    <a:lumMod val="50000"/>
                  </a:schemeClr>
                </a:solidFill>
              </a:rPr>
              <a:t>Arizona</a:t>
            </a:r>
            <a:endParaRPr lang="en-US" sz="2000" b="1" dirty="0">
              <a:solidFill>
                <a:schemeClr val="tx1">
                  <a:lumMod val="50000"/>
                </a:schemeClr>
              </a:solidFill>
            </a:endParaRPr>
          </a:p>
        </p:txBody>
      </p:sp>
      <p:sp>
        <p:nvSpPr>
          <p:cNvPr id="78" name="TextBox 77"/>
          <p:cNvSpPr txBox="1"/>
          <p:nvPr/>
        </p:nvSpPr>
        <p:spPr>
          <a:xfrm>
            <a:off x="10097688" y="21090977"/>
            <a:ext cx="1121692" cy="707886"/>
          </a:xfrm>
          <a:prstGeom prst="rect">
            <a:avLst/>
          </a:prstGeom>
          <a:noFill/>
        </p:spPr>
        <p:txBody>
          <a:bodyPr wrap="square" rtlCol="0">
            <a:spAutoFit/>
          </a:bodyPr>
          <a:lstStyle/>
          <a:p>
            <a:pPr algn="ctr"/>
            <a:r>
              <a:rPr lang="en-US" sz="2000" b="1" dirty="0" smtClean="0">
                <a:solidFill>
                  <a:schemeClr val="tx1">
                    <a:lumMod val="50000"/>
                  </a:schemeClr>
                </a:solidFill>
              </a:rPr>
              <a:t>New</a:t>
            </a:r>
          </a:p>
          <a:p>
            <a:pPr algn="ctr"/>
            <a:r>
              <a:rPr lang="en-US" sz="2000" b="1" dirty="0" smtClean="0">
                <a:solidFill>
                  <a:schemeClr val="tx1">
                    <a:lumMod val="50000"/>
                  </a:schemeClr>
                </a:solidFill>
              </a:rPr>
              <a:t>Mexico</a:t>
            </a:r>
            <a:endParaRPr lang="en-US" sz="2000" b="1" dirty="0">
              <a:solidFill>
                <a:schemeClr val="tx1">
                  <a:lumMod val="50000"/>
                </a:schemeClr>
              </a:solidFill>
            </a:endParaRPr>
          </a:p>
        </p:txBody>
      </p:sp>
      <p:sp>
        <p:nvSpPr>
          <p:cNvPr id="79" name="TextBox 78"/>
          <p:cNvSpPr txBox="1"/>
          <p:nvPr/>
        </p:nvSpPr>
        <p:spPr>
          <a:xfrm>
            <a:off x="9930614" y="20209027"/>
            <a:ext cx="1216548" cy="400110"/>
          </a:xfrm>
          <a:prstGeom prst="rect">
            <a:avLst/>
          </a:prstGeom>
          <a:noFill/>
        </p:spPr>
        <p:txBody>
          <a:bodyPr wrap="square" rtlCol="0">
            <a:spAutoFit/>
          </a:bodyPr>
          <a:lstStyle/>
          <a:p>
            <a:r>
              <a:rPr lang="en-US" sz="2000" b="1" dirty="0" smtClean="0">
                <a:solidFill>
                  <a:schemeClr val="tx1">
                    <a:lumMod val="50000"/>
                  </a:schemeClr>
                </a:solidFill>
              </a:rPr>
              <a:t>Colorado</a:t>
            </a:r>
            <a:endParaRPr lang="en-US" sz="2000" b="1" dirty="0">
              <a:solidFill>
                <a:schemeClr val="tx1">
                  <a:lumMod val="50000"/>
                </a:schemeClr>
              </a:solidFill>
            </a:endParaRPr>
          </a:p>
        </p:txBody>
      </p:sp>
      <p:sp>
        <p:nvSpPr>
          <p:cNvPr id="59" name="TextBox 58"/>
          <p:cNvSpPr txBox="1"/>
          <p:nvPr/>
        </p:nvSpPr>
        <p:spPr>
          <a:xfrm>
            <a:off x="17699544" y="7765501"/>
            <a:ext cx="1333442" cy="584775"/>
          </a:xfrm>
          <a:prstGeom prst="rect">
            <a:avLst/>
          </a:prstGeom>
          <a:noFill/>
        </p:spPr>
        <p:txBody>
          <a:bodyPr wrap="none" rtlCol="0">
            <a:spAutoFit/>
          </a:bodyPr>
          <a:lstStyle/>
          <a:p>
            <a:r>
              <a:rPr lang="en-US" sz="3200" u="sng" dirty="0" err="1" smtClean="0"/>
              <a:t>CLaRe</a:t>
            </a:r>
            <a:r>
              <a:rPr lang="en-US" sz="2400" dirty="0" smtClean="0"/>
              <a:t>:</a:t>
            </a:r>
            <a:endParaRPr lang="en-US" dirty="0"/>
          </a:p>
        </p:txBody>
      </p:sp>
      <p:sp>
        <p:nvSpPr>
          <p:cNvPr id="99" name="TextBox 98"/>
          <p:cNvSpPr txBox="1"/>
          <p:nvPr/>
        </p:nvSpPr>
        <p:spPr>
          <a:xfrm>
            <a:off x="12989686" y="8671288"/>
            <a:ext cx="11011797" cy="1569660"/>
          </a:xfrm>
          <a:prstGeom prst="rect">
            <a:avLst/>
          </a:prstGeom>
          <a:noFill/>
        </p:spPr>
        <p:txBody>
          <a:bodyPr wrap="none" rtlCol="0">
            <a:spAutoFit/>
          </a:bodyPr>
          <a:lstStyle/>
          <a:p>
            <a:r>
              <a:rPr lang="en-US" sz="2400" dirty="0" smtClean="0"/>
              <a:t>Vegetation Class 1 (left) =  </a:t>
            </a:r>
            <a:r>
              <a:rPr lang="en-US" sz="2400" i="1" dirty="0" err="1"/>
              <a:t>Parkinsonia</a:t>
            </a:r>
            <a:r>
              <a:rPr lang="en-US" sz="2400" i="1" dirty="0"/>
              <a:t> </a:t>
            </a:r>
            <a:r>
              <a:rPr lang="en-US" sz="2400" i="1" dirty="0" err="1"/>
              <a:t>microphylla</a:t>
            </a:r>
            <a:r>
              <a:rPr lang="en-US" sz="2400" dirty="0"/>
              <a:t>, </a:t>
            </a:r>
            <a:r>
              <a:rPr lang="en-US" sz="2400" i="1" dirty="0"/>
              <a:t>Ambrosia </a:t>
            </a:r>
            <a:r>
              <a:rPr lang="en-US" sz="2400" i="1" dirty="0" err="1"/>
              <a:t>deltoidea</a:t>
            </a:r>
            <a:r>
              <a:rPr lang="en-US" sz="2400" dirty="0"/>
              <a:t>, </a:t>
            </a:r>
            <a:r>
              <a:rPr lang="en-US" sz="2400" i="1" dirty="0" err="1"/>
              <a:t>Stenocereus</a:t>
            </a:r>
            <a:r>
              <a:rPr lang="en-US" sz="2400" i="1" dirty="0"/>
              <a:t> </a:t>
            </a:r>
            <a:r>
              <a:rPr lang="en-US" sz="2400" dirty="0"/>
              <a:t>sp., </a:t>
            </a:r>
            <a:endParaRPr lang="en-US" sz="2400" dirty="0" smtClean="0"/>
          </a:p>
          <a:p>
            <a:r>
              <a:rPr lang="en-US" sz="2400" i="1" dirty="0"/>
              <a:t> </a:t>
            </a:r>
            <a:r>
              <a:rPr lang="en-US" sz="2400" i="1" dirty="0" smtClean="0"/>
              <a:t>                                           Jatropha </a:t>
            </a:r>
            <a:r>
              <a:rPr lang="en-US" sz="2400" dirty="0"/>
              <a:t>sp</a:t>
            </a:r>
            <a:r>
              <a:rPr lang="en-US" sz="2400" dirty="0" smtClean="0"/>
              <a:t>.</a:t>
            </a:r>
          </a:p>
          <a:p>
            <a:r>
              <a:rPr lang="en-US" sz="2400" dirty="0" smtClean="0"/>
              <a:t>Vegetation Class 2 (right) = </a:t>
            </a:r>
            <a:r>
              <a:rPr lang="en-US" sz="2400" i="1" dirty="0"/>
              <a:t>Acacia </a:t>
            </a:r>
            <a:r>
              <a:rPr lang="en-US" sz="2400" dirty="0"/>
              <a:t>sp. </a:t>
            </a:r>
            <a:r>
              <a:rPr lang="en-US" sz="2400" i="1" dirty="0"/>
              <a:t>, Ambrosia </a:t>
            </a:r>
            <a:r>
              <a:rPr lang="en-US" sz="2400" i="1" dirty="0" err="1"/>
              <a:t>ambrosioides</a:t>
            </a:r>
            <a:r>
              <a:rPr lang="en-US" sz="2400" i="1" dirty="0"/>
              <a:t>, Ambrosia </a:t>
            </a:r>
            <a:r>
              <a:rPr lang="en-US" sz="2400" i="1" dirty="0" err="1"/>
              <a:t>deltoidea</a:t>
            </a:r>
            <a:r>
              <a:rPr lang="en-US" sz="2400" i="1" dirty="0"/>
              <a:t>, </a:t>
            </a:r>
            <a:r>
              <a:rPr lang="en-US" sz="2400" i="1" dirty="0" err="1"/>
              <a:t>Parkinsonia</a:t>
            </a:r>
            <a:r>
              <a:rPr lang="en-US" sz="2400" i="1" dirty="0"/>
              <a:t> </a:t>
            </a:r>
            <a:endParaRPr lang="en-US" sz="2400" i="1" dirty="0" smtClean="0"/>
          </a:p>
          <a:p>
            <a:r>
              <a:rPr lang="en-US" sz="2400" i="1" dirty="0"/>
              <a:t> </a:t>
            </a:r>
            <a:r>
              <a:rPr lang="en-US" sz="2400" i="1" dirty="0" smtClean="0"/>
              <a:t>                                           </a:t>
            </a:r>
            <a:r>
              <a:rPr lang="en-US" sz="2400" i="1" dirty="0" err="1" smtClean="0"/>
              <a:t>microphylla</a:t>
            </a:r>
            <a:r>
              <a:rPr lang="en-US" sz="2400" dirty="0" smtClean="0"/>
              <a:t>  </a:t>
            </a:r>
            <a:endParaRPr lang="en-US" sz="2400" dirty="0"/>
          </a:p>
        </p:txBody>
      </p:sp>
      <p:pic>
        <p:nvPicPr>
          <p:cNvPr id="67" name="Picture 66"/>
          <p:cNvPicPr>
            <a:picLocks noChangeAspect="1"/>
          </p:cNvPicPr>
          <p:nvPr/>
        </p:nvPicPr>
        <p:blipFill>
          <a:blip r:embed="rId13"/>
          <a:stretch>
            <a:fillRect/>
          </a:stretch>
        </p:blipFill>
        <p:spPr>
          <a:xfrm>
            <a:off x="13895506" y="17686607"/>
            <a:ext cx="9526850" cy="7279756"/>
          </a:xfrm>
          <a:prstGeom prst="rect">
            <a:avLst/>
          </a:prstGeom>
        </p:spPr>
      </p:pic>
      <p:grpSp>
        <p:nvGrpSpPr>
          <p:cNvPr id="74" name="Group 73"/>
          <p:cNvGrpSpPr/>
          <p:nvPr/>
        </p:nvGrpSpPr>
        <p:grpSpPr>
          <a:xfrm>
            <a:off x="13539139" y="10122103"/>
            <a:ext cx="10372652" cy="534859"/>
            <a:chOff x="13439454" y="9954412"/>
            <a:chExt cx="10372652" cy="534859"/>
          </a:xfrm>
        </p:grpSpPr>
        <p:sp>
          <p:nvSpPr>
            <p:cNvPr id="98" name="TextBox 97"/>
            <p:cNvSpPr txBox="1"/>
            <p:nvPr/>
          </p:nvSpPr>
          <p:spPr>
            <a:xfrm>
              <a:off x="13439454" y="10027606"/>
              <a:ext cx="2913105" cy="461665"/>
            </a:xfrm>
            <a:prstGeom prst="rect">
              <a:avLst/>
            </a:prstGeom>
            <a:noFill/>
          </p:spPr>
          <p:txBody>
            <a:bodyPr wrap="none" rtlCol="0">
              <a:spAutoFit/>
            </a:bodyPr>
            <a:lstStyle/>
            <a:p>
              <a:r>
                <a:rPr lang="en-US" sz="2400" dirty="0" smtClean="0"/>
                <a:t>NDVI ~ Precipitation:</a:t>
              </a:r>
              <a:endParaRPr lang="en-US" dirty="0"/>
            </a:p>
          </p:txBody>
        </p:sp>
        <p:sp>
          <p:nvSpPr>
            <p:cNvPr id="106" name="TextBox 105"/>
            <p:cNvSpPr txBox="1"/>
            <p:nvPr/>
          </p:nvSpPr>
          <p:spPr>
            <a:xfrm>
              <a:off x="18243850" y="9954412"/>
              <a:ext cx="5568256" cy="461665"/>
            </a:xfrm>
            <a:prstGeom prst="rect">
              <a:avLst/>
            </a:prstGeom>
            <a:noFill/>
          </p:spPr>
          <p:txBody>
            <a:bodyPr wrap="none" rtlCol="0">
              <a:spAutoFit/>
            </a:bodyPr>
            <a:lstStyle/>
            <a:p>
              <a:r>
                <a:rPr lang="en-US" sz="2400" dirty="0" smtClean="0"/>
                <a:t>NDVI ~ Precipitation + Evapotranspiration:</a:t>
              </a:r>
              <a:endParaRPr lang="en-US" dirty="0"/>
            </a:p>
          </p:txBody>
        </p:sp>
      </p:grpSp>
      <p:grpSp>
        <p:nvGrpSpPr>
          <p:cNvPr id="72" name="Group 71"/>
          <p:cNvGrpSpPr/>
          <p:nvPr/>
        </p:nvGrpSpPr>
        <p:grpSpPr>
          <a:xfrm>
            <a:off x="13228409" y="15747107"/>
            <a:ext cx="4267208" cy="633911"/>
            <a:chOff x="12792844" y="15904912"/>
            <a:chExt cx="4267208" cy="633911"/>
          </a:xfrm>
        </p:grpSpPr>
        <p:sp>
          <p:nvSpPr>
            <p:cNvPr id="68" name="Rectangle 67"/>
            <p:cNvSpPr/>
            <p:nvPr/>
          </p:nvSpPr>
          <p:spPr>
            <a:xfrm>
              <a:off x="15834461" y="16195741"/>
              <a:ext cx="717394" cy="342696"/>
            </a:xfrm>
            <a:prstGeom prst="rect">
              <a:avLst/>
            </a:prstGeom>
            <a:solidFill>
              <a:srgbClr val="BA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5126897" y="16196545"/>
              <a:ext cx="717394" cy="341891"/>
            </a:xfrm>
            <a:prstGeom prst="rect">
              <a:avLst/>
            </a:prstGeom>
            <a:solidFill>
              <a:srgbClr val="E6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4411838" y="16193984"/>
              <a:ext cx="717394" cy="344839"/>
            </a:xfrm>
            <a:prstGeom prst="rect">
              <a:avLst/>
            </a:prstGeom>
            <a:solidFill>
              <a:srgbClr val="FFD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3696027" y="16193597"/>
              <a:ext cx="717394" cy="344839"/>
            </a:xfrm>
            <a:prstGeom prst="rect">
              <a:avLst/>
            </a:prstGeom>
            <a:solidFill>
              <a:srgbClr val="95C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3055514" y="16193597"/>
              <a:ext cx="717394" cy="344839"/>
            </a:xfrm>
            <a:prstGeom prst="rect">
              <a:avLst/>
            </a:prstGeom>
            <a:solidFill>
              <a:srgbClr val="36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2792844" y="16188452"/>
              <a:ext cx="280846" cy="338554"/>
            </a:xfrm>
            <a:prstGeom prst="rect">
              <a:avLst/>
            </a:prstGeom>
            <a:noFill/>
          </p:spPr>
          <p:txBody>
            <a:bodyPr wrap="none" rtlCol="0">
              <a:spAutoFit/>
            </a:bodyPr>
            <a:lstStyle/>
            <a:p>
              <a:r>
                <a:rPr lang="en-US" sz="1600" dirty="0"/>
                <a:t>0</a:t>
              </a:r>
            </a:p>
          </p:txBody>
        </p:sp>
        <p:sp>
          <p:nvSpPr>
            <p:cNvPr id="117" name="TextBox 116"/>
            <p:cNvSpPr txBox="1"/>
            <p:nvPr/>
          </p:nvSpPr>
          <p:spPr>
            <a:xfrm>
              <a:off x="16541961" y="16184183"/>
              <a:ext cx="518091" cy="338554"/>
            </a:xfrm>
            <a:prstGeom prst="rect">
              <a:avLst/>
            </a:prstGeom>
            <a:noFill/>
          </p:spPr>
          <p:txBody>
            <a:bodyPr wrap="none" rtlCol="0">
              <a:spAutoFit/>
            </a:bodyPr>
            <a:lstStyle/>
            <a:p>
              <a:r>
                <a:rPr lang="en-US" sz="1600" dirty="0" smtClean="0"/>
                <a:t>0.75</a:t>
              </a:r>
              <a:endParaRPr lang="en-US" sz="1600" dirty="0"/>
            </a:p>
          </p:txBody>
        </p:sp>
        <p:sp>
          <p:nvSpPr>
            <p:cNvPr id="118" name="TextBox 117"/>
            <p:cNvSpPr txBox="1"/>
            <p:nvPr/>
          </p:nvSpPr>
          <p:spPr>
            <a:xfrm>
              <a:off x="13498710" y="15904912"/>
              <a:ext cx="518091" cy="338554"/>
            </a:xfrm>
            <a:prstGeom prst="rect">
              <a:avLst/>
            </a:prstGeom>
            <a:noFill/>
          </p:spPr>
          <p:txBody>
            <a:bodyPr wrap="none" rtlCol="0">
              <a:spAutoFit/>
            </a:bodyPr>
            <a:lstStyle/>
            <a:p>
              <a:r>
                <a:rPr lang="en-US" sz="1600" dirty="0" smtClean="0"/>
                <a:t>0.15</a:t>
              </a:r>
              <a:endParaRPr lang="en-US" sz="1600" dirty="0"/>
            </a:p>
          </p:txBody>
        </p:sp>
        <p:sp>
          <p:nvSpPr>
            <p:cNvPr id="119" name="TextBox 118"/>
            <p:cNvSpPr txBox="1"/>
            <p:nvPr/>
          </p:nvSpPr>
          <p:spPr>
            <a:xfrm>
              <a:off x="14170181" y="15904912"/>
              <a:ext cx="518091" cy="338554"/>
            </a:xfrm>
            <a:prstGeom prst="rect">
              <a:avLst/>
            </a:prstGeom>
            <a:noFill/>
          </p:spPr>
          <p:txBody>
            <a:bodyPr wrap="none" rtlCol="0">
              <a:spAutoFit/>
            </a:bodyPr>
            <a:lstStyle/>
            <a:p>
              <a:r>
                <a:rPr lang="en-US" sz="1600" dirty="0" smtClean="0"/>
                <a:t>0.30</a:t>
              </a:r>
              <a:endParaRPr lang="en-US" sz="1600" dirty="0"/>
            </a:p>
          </p:txBody>
        </p:sp>
        <p:sp>
          <p:nvSpPr>
            <p:cNvPr id="120" name="TextBox 119"/>
            <p:cNvSpPr txBox="1"/>
            <p:nvPr/>
          </p:nvSpPr>
          <p:spPr>
            <a:xfrm>
              <a:off x="14894511" y="15904912"/>
              <a:ext cx="518091" cy="338554"/>
            </a:xfrm>
            <a:prstGeom prst="rect">
              <a:avLst/>
            </a:prstGeom>
            <a:noFill/>
          </p:spPr>
          <p:txBody>
            <a:bodyPr wrap="none" rtlCol="0">
              <a:spAutoFit/>
            </a:bodyPr>
            <a:lstStyle/>
            <a:p>
              <a:r>
                <a:rPr lang="en-US" sz="1600" dirty="0" smtClean="0"/>
                <a:t>0.45</a:t>
              </a:r>
              <a:endParaRPr lang="en-US" sz="1600" dirty="0"/>
            </a:p>
          </p:txBody>
        </p:sp>
        <p:sp>
          <p:nvSpPr>
            <p:cNvPr id="128" name="TextBox 127"/>
            <p:cNvSpPr txBox="1"/>
            <p:nvPr/>
          </p:nvSpPr>
          <p:spPr>
            <a:xfrm>
              <a:off x="15610485" y="15904912"/>
              <a:ext cx="518091" cy="338554"/>
            </a:xfrm>
            <a:prstGeom prst="rect">
              <a:avLst/>
            </a:prstGeom>
            <a:noFill/>
          </p:spPr>
          <p:txBody>
            <a:bodyPr wrap="none" rtlCol="0">
              <a:spAutoFit/>
            </a:bodyPr>
            <a:lstStyle/>
            <a:p>
              <a:r>
                <a:rPr lang="en-US" sz="1600" dirty="0" smtClean="0"/>
                <a:t>0.60</a:t>
              </a:r>
              <a:endParaRPr lang="en-US" sz="1600" dirty="0"/>
            </a:p>
          </p:txBody>
        </p:sp>
      </p:grpSp>
      <p:sp>
        <p:nvSpPr>
          <p:cNvPr id="129" name="TextBox 128"/>
          <p:cNvSpPr txBox="1"/>
          <p:nvPr/>
        </p:nvSpPr>
        <p:spPr>
          <a:xfrm>
            <a:off x="18032108" y="16014675"/>
            <a:ext cx="1417376" cy="584775"/>
          </a:xfrm>
          <a:prstGeom prst="rect">
            <a:avLst/>
          </a:prstGeom>
          <a:noFill/>
        </p:spPr>
        <p:txBody>
          <a:bodyPr wrap="none" rtlCol="0">
            <a:spAutoFit/>
          </a:bodyPr>
          <a:lstStyle/>
          <a:p>
            <a:r>
              <a:rPr lang="en-US" sz="3200" u="sng" dirty="0" smtClean="0"/>
              <a:t>MTMF</a:t>
            </a:r>
            <a:r>
              <a:rPr lang="en-US" sz="2400" dirty="0" smtClean="0"/>
              <a:t>:</a:t>
            </a:r>
            <a:endParaRPr lang="en-US" dirty="0"/>
          </a:p>
        </p:txBody>
      </p:sp>
      <p:sp>
        <p:nvSpPr>
          <p:cNvPr id="131" name="TextBox 130"/>
          <p:cNvSpPr txBox="1"/>
          <p:nvPr/>
        </p:nvSpPr>
        <p:spPr>
          <a:xfrm>
            <a:off x="17531737" y="16504344"/>
            <a:ext cx="2344360" cy="646331"/>
          </a:xfrm>
          <a:prstGeom prst="rect">
            <a:avLst/>
          </a:prstGeom>
          <a:noFill/>
        </p:spPr>
        <p:txBody>
          <a:bodyPr wrap="none" rtlCol="0">
            <a:spAutoFit/>
          </a:bodyPr>
          <a:lstStyle/>
          <a:p>
            <a:pPr algn="ctr">
              <a:lnSpc>
                <a:spcPct val="150000"/>
              </a:lnSpc>
            </a:pPr>
            <a:r>
              <a:rPr lang="en-US" sz="2400" dirty="0" smtClean="0"/>
              <a:t>February 10, 2012</a:t>
            </a:r>
          </a:p>
        </p:txBody>
      </p:sp>
      <p:sp>
        <p:nvSpPr>
          <p:cNvPr id="28" name="TextBox 27"/>
          <p:cNvSpPr txBox="1"/>
          <p:nvPr/>
        </p:nvSpPr>
        <p:spPr>
          <a:xfrm>
            <a:off x="12862921" y="24830658"/>
            <a:ext cx="8229600"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Conclusions</a:t>
            </a:r>
          </a:p>
        </p:txBody>
      </p:sp>
      <p:sp>
        <p:nvSpPr>
          <p:cNvPr id="81" name="Rectangle 80"/>
          <p:cNvSpPr/>
          <p:nvPr/>
        </p:nvSpPr>
        <p:spPr>
          <a:xfrm>
            <a:off x="16989036" y="17211168"/>
            <a:ext cx="456928" cy="3139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17506743" y="17023764"/>
            <a:ext cx="3869650" cy="646331"/>
          </a:xfrm>
          <a:prstGeom prst="rect">
            <a:avLst/>
          </a:prstGeom>
          <a:noFill/>
        </p:spPr>
        <p:txBody>
          <a:bodyPr wrap="none" rtlCol="0">
            <a:spAutoFit/>
          </a:bodyPr>
          <a:lstStyle/>
          <a:p>
            <a:pPr algn="ctr">
              <a:lnSpc>
                <a:spcPct val="150000"/>
              </a:lnSpc>
            </a:pPr>
            <a:r>
              <a:rPr lang="en-US" sz="2400" dirty="0" smtClean="0"/>
              <a:t>Predicted </a:t>
            </a:r>
            <a:r>
              <a:rPr lang="en-US" sz="2400" dirty="0" err="1" smtClean="0"/>
              <a:t>Buffelgrass</a:t>
            </a:r>
            <a:r>
              <a:rPr lang="en-US" sz="2400" dirty="0" smtClean="0"/>
              <a:t> locations</a:t>
            </a:r>
          </a:p>
        </p:txBody>
      </p:sp>
      <p:cxnSp>
        <p:nvCxnSpPr>
          <p:cNvPr id="93" name="Straight Arrow Connector 92"/>
          <p:cNvCxnSpPr/>
          <p:nvPr/>
        </p:nvCxnSpPr>
        <p:spPr>
          <a:xfrm>
            <a:off x="6224148" y="15080428"/>
            <a:ext cx="574373" cy="0"/>
          </a:xfrm>
          <a:prstGeom prst="straightConnector1">
            <a:avLst/>
          </a:prstGeom>
          <a:ln w="381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endCxn id="180" idx="1"/>
          </p:cNvCxnSpPr>
          <p:nvPr/>
        </p:nvCxnSpPr>
        <p:spPr>
          <a:xfrm>
            <a:off x="9447789" y="15080428"/>
            <a:ext cx="461783" cy="1"/>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17974630" y="8277165"/>
            <a:ext cx="829073" cy="461665"/>
          </a:xfrm>
          <a:prstGeom prst="rect">
            <a:avLst/>
          </a:prstGeom>
          <a:noFill/>
        </p:spPr>
        <p:txBody>
          <a:bodyPr wrap="none" rtlCol="0">
            <a:spAutoFit/>
          </a:bodyPr>
          <a:lstStyle/>
          <a:p>
            <a:r>
              <a:rPr lang="en-US" sz="2400" u="sng" dirty="0" smtClean="0"/>
              <a:t>2011</a:t>
            </a:r>
            <a:r>
              <a:rPr lang="en-US" sz="2400" dirty="0" smtClean="0"/>
              <a:t>:</a:t>
            </a:r>
            <a:endParaRPr lang="en-US" sz="2400" dirty="0"/>
          </a:p>
        </p:txBody>
      </p:sp>
    </p:spTree>
    <p:extLst>
      <p:ext uri="{BB962C8B-B14F-4D97-AF65-F5344CB8AC3E}">
        <p14:creationId xmlns:p14="http://schemas.microsoft.com/office/powerpoint/2010/main" val="384327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2728</TotalTime>
  <Words>636</Words>
  <Application>Microsoft Office PowerPoint</Application>
  <PresentationFormat>Custom</PresentationFormat>
  <Paragraphs>73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Spater, Molly R (329B-Affiliate)</cp:lastModifiedBy>
  <cp:revision>201</cp:revision>
  <dcterms:created xsi:type="dcterms:W3CDTF">2015-06-02T14:58:58Z</dcterms:created>
  <dcterms:modified xsi:type="dcterms:W3CDTF">2016-11-18T21:42:17Z</dcterms:modified>
</cp:coreProperties>
</file>