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67A478"/>
    <a:srgbClr val="BA3A50"/>
    <a:srgbClr val="5372B3"/>
    <a:srgbClr val="D2672B"/>
    <a:srgbClr val="C13E2D"/>
    <a:srgbClr val="236F99"/>
    <a:srgbClr val="8A5A9A"/>
    <a:srgbClr val="8A8480"/>
    <a:srgbClr val="895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varScale="1">
        <p:scale>
          <a:sx n="20" d="100"/>
          <a:sy n="20" d="100"/>
        </p:scale>
        <p:origin x="2538" y="60"/>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DE605AD6-C354-44C7-AB4C-8452A190C45D}" authorId="{77B347A8-9765-A4C3-5464-E43998E04CB8}" created="2025-01-24T21:50:51.302">
    <ac:deMkLst xmlns:ac="http://schemas.microsoft.com/office/drawing/2013/main/command">
      <pc:docMk xmlns:pc="http://schemas.microsoft.com/office/powerpoint/2013/main/command"/>
      <pc:sldMk xmlns:pc="http://schemas.microsoft.com/office/powerpoint/2013/main/command" cId="2680647682" sldId="290"/>
      <ac:spMk id="36" creationId="{924AE29D-C621-FCC2-FFDF-B6F97CB0A5E2}"/>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9DB23F"/>
                </a:solidFill>
              </a:defRPr>
            </a:lvl1pPr>
          </a:lstStyle>
          <a:p>
            <a:pPr lvl="0"/>
            <a:r>
              <a:rPr lang="en-US" dirty="0"/>
              <a:t>Study Area Energy &amp; Infrastructure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9DB23F"/>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8329" y="33477629"/>
              <a:ext cx="2194216" cy="2194216"/>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2384"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microsoft.com/office/2018/10/relationships/comments" Target="../comments/modernComment_122_9FC77002.xml"/><Relationship Id="rId7" Type="http://schemas.openxmlformats.org/officeDocument/2006/relationships/hyperlink" Target="https://support.office.com/en-us/article/Crop-a-picture-to-fit-in-a-shape-1CE8CF89-6A19-4EE4-82CA-4F8E8146959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devpedia.developexchange.com/dp/index.php?title=List_of_Satellite_Pictures"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924AE29D-C621-FCC2-FFDF-B6F97CB0A5E2}"/>
              </a:ext>
            </a:extLst>
          </p:cNvPr>
          <p:cNvSpPr/>
          <p:nvPr/>
        </p:nvSpPr>
        <p:spPr>
          <a:xfrm>
            <a:off x="932546" y="5231588"/>
            <a:ext cx="25527904" cy="2753441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173839"/>
            <a:ext cx="1151634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60" y="11076921"/>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that are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with the standard solid round bullet in your application area color</a:t>
            </a:r>
          </a:p>
          <a:p>
            <a:pPr>
              <a:lnSpc>
                <a:spcPct val="100000"/>
              </a:lnSpc>
              <a:spcBef>
                <a:spcPts val="0"/>
              </a:spcBef>
              <a:spcAft>
                <a:spcPts val="600"/>
              </a:spcAft>
              <a:buClr>
                <a:srgbClr val="9DB23F"/>
              </a:buClr>
              <a:buFont typeface="Arial" panose="020B0604020202020204" pitchFamily="34" charset="0"/>
              <a:buChar char="•"/>
            </a:pPr>
            <a:r>
              <a:rPr lang="en-US" b="1" dirty="0">
                <a:solidFill>
                  <a:srgbClr val="9DB23F"/>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4" y="10122201"/>
            <a:ext cx="8568969"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5460244"/>
            <a:ext cx="11407715"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96128"/>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954643" y="20711118"/>
            <a:ext cx="9835317"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329902"/>
            <a:ext cx="962801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2048194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23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buClr>
                <a:srgbClr val="9DB23F"/>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complete sentences with periods. Provide nuanced conclusions while remaining concise.</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562400"/>
            <a:ext cx="822960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9240828"/>
            <a:ext cx="727806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4363322"/>
            <a:ext cx="728803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585127"/>
            <a:ext cx="4542503"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008424" y="29261337"/>
            <a:ext cx="2083075"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64628" y="29261337"/>
            <a:ext cx="2083075"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86526" y="29261337"/>
            <a:ext cx="2083075"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30322" y="29261337"/>
            <a:ext cx="2083075" cy="2083075"/>
          </a:xfrm>
          <a:prstGeom prst="rect">
            <a:avLst/>
          </a:prstGeom>
        </p:spPr>
      </p:pic>
      <p:grpSp>
        <p:nvGrpSpPr>
          <p:cNvPr id="37" name="Group 36">
            <a:extLst>
              <a:ext uri="{FF2B5EF4-FFF2-40B4-BE49-F238E27FC236}">
                <a16:creationId xmlns:a16="http://schemas.microsoft.com/office/drawing/2014/main" id="{6742CF47-1252-7C4C-88DE-2C68B22B4192}"/>
              </a:ext>
            </a:extLst>
          </p:cNvPr>
          <p:cNvGrpSpPr/>
          <p:nvPr/>
        </p:nvGrpSpPr>
        <p:grpSpPr>
          <a:xfrm>
            <a:off x="1383205" y="29460864"/>
            <a:ext cx="1645920" cy="1645920"/>
            <a:chOff x="1394751" y="29466980"/>
            <a:chExt cx="1645920" cy="1645920"/>
          </a:xfrm>
        </p:grpSpPr>
        <p:pic>
          <p:nvPicPr>
            <p:cNvPr id="38" name="Picture 37" descr="A satellite image of the earth&#10;&#10;Description automatically generated with medium confidence">
              <a:extLst>
                <a:ext uri="{FF2B5EF4-FFF2-40B4-BE49-F238E27FC236}">
                  <a16:creationId xmlns:a16="http://schemas.microsoft.com/office/drawing/2014/main" id="{39065BE2-D948-A22E-73C4-E50FD431A22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39" name="TextBox 34">
              <a:extLst>
                <a:ext uri="{FF2B5EF4-FFF2-40B4-BE49-F238E27FC236}">
                  <a16:creationId xmlns:a16="http://schemas.microsoft.com/office/drawing/2014/main" id="{67CE8F9D-898D-761F-4849-0CCEFA99FF93}"/>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33" name="Text Placeholder 16">
            <a:extLst>
              <a:ext uri="{FF2B5EF4-FFF2-40B4-BE49-F238E27FC236}">
                <a16:creationId xmlns:a16="http://schemas.microsoft.com/office/drawing/2014/main" id="{3B4A0871-9492-34BA-27E0-994428A736B6}"/>
              </a:ext>
            </a:extLst>
          </p:cNvPr>
          <p:cNvSpPr txBox="1">
            <a:spLocks/>
          </p:cNvSpPr>
          <p:nvPr/>
        </p:nvSpPr>
        <p:spPr>
          <a:xfrm>
            <a:off x="931962" y="16317748"/>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14 point font stated above).</a:t>
            </a:r>
          </a:p>
          <a:p>
            <a:r>
              <a:rPr lang="en-US" dirty="0">
                <a:solidFill>
                  <a:schemeClr val="tx1">
                    <a:lumMod val="75000"/>
                    <a:lumOff val="25000"/>
                  </a:schemeClr>
                </a:solidFill>
                <a:latin typeface="Garamond" panose="02020404030301010803" pitchFamily="18" charset="0"/>
              </a:rPr>
              <a:t>Don’t paste images of flowcharts—all images should be separate and editable.</a:t>
            </a:r>
          </a:p>
        </p:txBody>
      </p:sp>
      <p:sp>
        <p:nvSpPr>
          <p:cNvPr id="34" name="Text Placeholder 16">
            <a:extLst>
              <a:ext uri="{FF2B5EF4-FFF2-40B4-BE49-F238E27FC236}">
                <a16:creationId xmlns:a16="http://schemas.microsoft.com/office/drawing/2014/main" id="{1DD417EE-4E9D-E5E1-A4A1-B452174D4B2E}"/>
              </a:ext>
            </a:extLst>
          </p:cNvPr>
          <p:cNvSpPr txBox="1">
            <a:spLocks/>
          </p:cNvSpPr>
          <p:nvPr/>
        </p:nvSpPr>
        <p:spPr>
          <a:xfrm>
            <a:off x="14605026" y="6170660"/>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an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5" name="Text Placeholder 16">
            <a:extLst>
              <a:ext uri="{FF2B5EF4-FFF2-40B4-BE49-F238E27FC236}">
                <a16:creationId xmlns:a16="http://schemas.microsoft.com/office/drawing/2014/main" id="{4FFBC925-6162-E593-18DE-807089768496}"/>
              </a:ext>
            </a:extLst>
          </p:cNvPr>
          <p:cNvSpPr txBox="1">
            <a:spLocks/>
          </p:cNvSpPr>
          <p:nvPr/>
        </p:nvSpPr>
        <p:spPr>
          <a:xfrm>
            <a:off x="971550" y="21467640"/>
            <a:ext cx="12744450" cy="118258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spacecraft icon for each Earth observation used. Satellite icons can be found on </a:t>
            </a:r>
            <a:r>
              <a:rPr lang="en-US" dirty="0" err="1">
                <a:solidFill>
                  <a:schemeClr val="tx1">
                    <a:lumMod val="75000"/>
                  </a:schemeClr>
                </a:solidFill>
                <a:latin typeface="Garamond" panose="02020404030301010803" pitchFamily="18" charset="0"/>
                <a:hlinkClick r:id="rId6"/>
              </a:rPr>
              <a:t>DEVELOPedia</a:t>
            </a:r>
            <a:r>
              <a:rPr lang="en-US" dirty="0">
                <a:solidFill>
                  <a:schemeClr val="tx1">
                    <a:lumMod val="75000"/>
                  </a:schemeClr>
                </a:solidFill>
                <a:latin typeface="Garamond" panose="02020404030301010803" pitchFamily="18" charset="0"/>
                <a:hlinkClick r:id="rId6"/>
              </a:rPr>
              <a:t>.</a:t>
            </a:r>
            <a:r>
              <a:rPr lang="en-US" dirty="0">
                <a:solidFill>
                  <a:schemeClr val="tx1">
                    <a:lumMod val="75000"/>
                  </a:schemeClr>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Include both the satellite name and sensor acronym but no additional information. An example is provided below: </a:t>
            </a:r>
          </a:p>
        </p:txBody>
      </p:sp>
      <p:sp>
        <p:nvSpPr>
          <p:cNvPr id="40" name="Text Placeholder 16">
            <a:extLst>
              <a:ext uri="{FF2B5EF4-FFF2-40B4-BE49-F238E27FC236}">
                <a16:creationId xmlns:a16="http://schemas.microsoft.com/office/drawing/2014/main" id="{85FAF4A7-382B-5796-4D4A-0CE82B1EEB2A}"/>
              </a:ext>
            </a:extLst>
          </p:cNvPr>
          <p:cNvSpPr txBox="1">
            <a:spLocks/>
          </p:cNvSpPr>
          <p:nvPr/>
        </p:nvSpPr>
        <p:spPr>
          <a:xfrm>
            <a:off x="14618828" y="132118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Focus on maps and figures for this section.</a:t>
            </a:r>
          </a:p>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this section has some sort of flow.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41" name="Text Placeholder 16">
            <a:extLst>
              <a:ext uri="{FF2B5EF4-FFF2-40B4-BE49-F238E27FC236}">
                <a16:creationId xmlns:a16="http://schemas.microsoft.com/office/drawing/2014/main" id="{6AAFE596-70FA-FA11-CC9E-F8CDE7188341}"/>
              </a:ext>
            </a:extLst>
          </p:cNvPr>
          <p:cNvSpPr txBox="1">
            <a:spLocks/>
          </p:cNvSpPr>
          <p:nvPr/>
        </p:nvSpPr>
        <p:spPr>
          <a:xfrm>
            <a:off x="14648791" y="30071818"/>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42" name="Text Placeholder 16">
            <a:extLst>
              <a:ext uri="{FF2B5EF4-FFF2-40B4-BE49-F238E27FC236}">
                <a16:creationId xmlns:a16="http://schemas.microsoft.com/office/drawing/2014/main" id="{D5CA0E17-ACE1-3823-8F29-EBF6D1DC611E}"/>
              </a:ext>
            </a:extLst>
          </p:cNvPr>
          <p:cNvSpPr txBox="1">
            <a:spLocks/>
          </p:cNvSpPr>
          <p:nvPr/>
        </p:nvSpPr>
        <p:spPr>
          <a:xfrm>
            <a:off x="14681086" y="25200413"/>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
        <p:nvSpPr>
          <p:cNvPr id="43" name="Text Placeholder 16">
            <a:extLst>
              <a:ext uri="{FF2B5EF4-FFF2-40B4-BE49-F238E27FC236}">
                <a16:creationId xmlns:a16="http://schemas.microsoft.com/office/drawing/2014/main" id="{E09D0B19-CF96-A2F6-1EFD-D5491D3A667A}"/>
              </a:ext>
            </a:extLst>
          </p:cNvPr>
          <p:cNvSpPr txBox="1">
            <a:spLocks/>
          </p:cNvSpPr>
          <p:nvPr/>
        </p:nvSpPr>
        <p:spPr>
          <a:xfrm>
            <a:off x="935899" y="26446061"/>
            <a:ext cx="9174477" cy="23989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7"/>
              </a:rPr>
              <a:t>here</a:t>
            </a:r>
            <a:r>
              <a:rPr lang="en-US" dirty="0">
                <a:solidFill>
                  <a:schemeClr val="tx1">
                    <a:lumMod val="75000"/>
                    <a:lumOff val="25000"/>
                  </a:schemeClr>
                </a:solidFill>
                <a:latin typeface="Garamond" panose="02020404030301010803" pitchFamily="18" charset="0"/>
              </a:rPr>
              <a:t>.</a:t>
            </a:r>
          </a:p>
        </p:txBody>
      </p:sp>
      <p:sp>
        <p:nvSpPr>
          <p:cNvPr id="44" name="Text Placeholder 16">
            <a:extLst>
              <a:ext uri="{FF2B5EF4-FFF2-40B4-BE49-F238E27FC236}">
                <a16:creationId xmlns:a16="http://schemas.microsoft.com/office/drawing/2014/main" id="{28879EB6-5F5A-AE69-2453-DC94D6823797}"/>
              </a:ext>
            </a:extLst>
          </p:cNvPr>
          <p:cNvSpPr txBox="1">
            <a:spLocks/>
          </p:cNvSpPr>
          <p:nvPr/>
        </p:nvSpPr>
        <p:spPr>
          <a:xfrm>
            <a:off x="722815" y="315030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45" name="Text Placeholder 16">
            <a:extLst>
              <a:ext uri="{FF2B5EF4-FFF2-40B4-BE49-F238E27FC236}">
                <a16:creationId xmlns:a16="http://schemas.microsoft.com/office/drawing/2014/main" id="{F578DC19-FC9A-5B99-31C1-DDB41CC5A234}"/>
              </a:ext>
            </a:extLst>
          </p:cNvPr>
          <p:cNvSpPr txBox="1">
            <a:spLocks/>
          </p:cNvSpPr>
          <p:nvPr/>
        </p:nvSpPr>
        <p:spPr>
          <a:xfrm>
            <a:off x="3776892" y="3153898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6" name="Text Placeholder 16">
            <a:extLst>
              <a:ext uri="{FF2B5EF4-FFF2-40B4-BE49-F238E27FC236}">
                <a16:creationId xmlns:a16="http://schemas.microsoft.com/office/drawing/2014/main" id="{1BF3E8BF-114C-00F2-5C77-117B7231BCD3}"/>
              </a:ext>
            </a:extLst>
          </p:cNvPr>
          <p:cNvSpPr txBox="1">
            <a:spLocks/>
          </p:cNvSpPr>
          <p:nvPr/>
        </p:nvSpPr>
        <p:spPr>
          <a:xfrm>
            <a:off x="6570892" y="31555869"/>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7" name="Text Placeholder 16">
            <a:extLst>
              <a:ext uri="{FF2B5EF4-FFF2-40B4-BE49-F238E27FC236}">
                <a16:creationId xmlns:a16="http://schemas.microsoft.com/office/drawing/2014/main" id="{BA16217D-2DAA-7B3A-52E5-EA7B2BBCCBF9}"/>
              </a:ext>
            </a:extLst>
          </p:cNvPr>
          <p:cNvSpPr txBox="1">
            <a:spLocks/>
          </p:cNvSpPr>
          <p:nvPr/>
        </p:nvSpPr>
        <p:spPr>
          <a:xfrm>
            <a:off x="9493489" y="315562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48" name="Text Placeholder 16">
            <a:extLst>
              <a:ext uri="{FF2B5EF4-FFF2-40B4-BE49-F238E27FC236}">
                <a16:creationId xmlns:a16="http://schemas.microsoft.com/office/drawing/2014/main" id="{2F1EB784-9C55-C60F-38CF-394E03A12B5C}"/>
              </a:ext>
            </a:extLst>
          </p:cNvPr>
          <p:cNvSpPr txBox="1">
            <a:spLocks/>
          </p:cNvSpPr>
          <p:nvPr/>
        </p:nvSpPr>
        <p:spPr>
          <a:xfrm>
            <a:off x="928002" y="606556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more information regarding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 </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image text should be at least 14 point font.</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9" name="TextBox 48">
            <a:extLst>
              <a:ext uri="{FF2B5EF4-FFF2-40B4-BE49-F238E27FC236}">
                <a16:creationId xmlns:a16="http://schemas.microsoft.com/office/drawing/2014/main" id="{CCD4AA87-8CBA-1B65-3C39-01AEE16F917C}"/>
              </a:ext>
            </a:extLst>
          </p:cNvPr>
          <p:cNvSpPr txBox="1"/>
          <p:nvPr/>
        </p:nvSpPr>
        <p:spPr>
          <a:xfrm>
            <a:off x="1079204" y="24836778"/>
            <a:ext cx="3973172" cy="461665"/>
          </a:xfrm>
          <a:prstGeom prst="rect">
            <a:avLst/>
          </a:prstGeom>
          <a:noFill/>
        </p:spPr>
        <p:txBody>
          <a:bodyPr wrap="square" rtlCol="0">
            <a:spAutoFit/>
          </a:bodyPr>
          <a:lstStyle/>
          <a:p>
            <a:pPr algn="ctr"/>
            <a:r>
              <a:rPr lang="en-US" sz="2400" dirty="0">
                <a:solidFill>
                  <a:schemeClr val="tx1">
                    <a:lumMod val="75000"/>
                    <a:lumOff val="25000"/>
                  </a:schemeClr>
                </a:solidFill>
                <a:latin typeface="Garamond" panose="02020404030301010803" pitchFamily="18" charset="0"/>
              </a:rPr>
              <a:t>Landsat 9 OLI-2</a:t>
            </a:r>
          </a:p>
        </p:txBody>
      </p:sp>
      <p:pic>
        <p:nvPicPr>
          <p:cNvPr id="50" name="Picture 49" descr="A satellite in space with solar panels&#10;&#10;Description automatically generated">
            <a:extLst>
              <a:ext uri="{FF2B5EF4-FFF2-40B4-BE49-F238E27FC236}">
                <a16:creationId xmlns:a16="http://schemas.microsoft.com/office/drawing/2014/main" id="{7D782EA0-4745-EEB8-95A4-AD8DB6EE4C4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211871" y="22821070"/>
            <a:ext cx="3657600" cy="2114292"/>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16991</TotalTime>
  <Words>526</Words>
  <Application>Microsoft Office PowerPoint</Application>
  <PresentationFormat>Custom</PresentationFormat>
  <Paragraphs>45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102</cp:revision>
  <dcterms:created xsi:type="dcterms:W3CDTF">2019-02-05T16:32:03Z</dcterms:created>
  <dcterms:modified xsi:type="dcterms:W3CDTF">2025-01-27T20:20:13Z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