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936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1" clrIdx="0"/>
  <p:cmAuthor id="1" name="Orne, Tiffani N. (LARC-E3)[SSAI DEVELOP]" initials="OTN(D" lastIdx="5"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50" d="100"/>
          <a:sy n="50" d="100"/>
        </p:scale>
        <p:origin x="348" y="36"/>
      </p:cViewPr>
      <p:guideLst>
        <p:guide pos="936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6T13:39:59.218" idx="1">
    <p:pos x="14037" y="1683"/>
    <p:text>Use sentence case here.</p:text>
  </p:cm>
  <p:cm authorId="0" dt="2015-07-06T13:40:47.063" idx="3">
    <p:pos x="645" y="3270"/>
    <p:text>Please do not put boxes around the field names.</p:text>
  </p:cm>
  <p:cm authorId="0" dt="2015-07-06T13:44:47.133" idx="4">
    <p:pos x="14777" y="4012"/>
    <p:text>small "o" on observations.</p:text>
  </p:cm>
  <p:cm authorId="0" dt="2015-07-06T13:45:07.600" idx="5">
    <p:pos x="15624" y="3898"/>
    <p:text>Use sentence capitalization here. </p:text>
  </p:cm>
  <p:cm authorId="0" dt="2015-07-06T13:46:08.899" idx="6">
    <p:pos x="16194" y="5894"/>
    <p:text>There are many irrelevant labels in this image and the font is too small to read. Please revise. If you are giving the color-coded names below, you do not need to put them on the map.</p:text>
  </p:cm>
  <p:cm authorId="0" dt="2015-07-06T13:47:56.249" idx="7">
    <p:pos x="1202" y="3269"/>
    <p:text>All field names should be left-aligned.</p:text>
  </p:cm>
  <p:cm authorId="0" dt="2015-07-06T13:49:24.231" idx="9">
    <p:pos x="12822" y="12119"/>
    <p:text>Try rotating this image and enlarging it so that it is visually more comparable to the others. </p:text>
  </p:cm>
  <p:cm authorId="0" dt="2015-07-06T13:53:12.654" idx="10">
    <p:pos x="638" y="7668"/>
    <p:text>This is a good start. Something that could make it better would be to make sure that all of the boxes contain parallel word structures. For example, "Clip to study area" describes what the team did, but "Weighted based on habitat parameters" describes what happened to the image. This could also use a little more detail. The composition of the final image is confusing--was it just a stack of layers, or were the layers used in a model or calculation to generate a final image? If you are running out of room, consider getting rid of "clip to study area" as it is not an integral part of the analysis.</p:text>
  </p:cm>
  <p:cm authorId="0" dt="2015-07-06T13:53:53.025" idx="11">
    <p:pos x="5283" y="18283"/>
    <p:text>You will need to find at least one Princess or Prince before HQ closeout!</p:text>
  </p:cm>
  <p:cm authorId="0" dt="2015-07-06T14:43:36.277" idx="2">
    <p:pos x="9335" y="2831"/>
    <p:text>Add affiliation: NASA DEVELOP National Program at..
</p:text>
  </p:cm>
  <p:cm authorId="1" dt="2015-07-09T09:57:03.243" idx="1">
    <p:pos x="16704" y="18147"/>
    <p:text>I moved this textbox up a bit</p:text>
    <p:extLst>
      <p:ext uri="{C676402C-5697-4E1C-873F-D02D1690AC5C}">
        <p15:threadingInfo xmlns:p15="http://schemas.microsoft.com/office/powerpoint/2012/main" timeZoneBias="240"/>
      </p:ext>
    </p:extLst>
  </p:cm>
  <p:cm authorId="1" dt="2015-07-09T09:57:36.205" idx="2">
    <p:pos x="1032" y="21612"/>
    <p:text>This might work better as two rows.</p:text>
    <p:extLst>
      <p:ext uri="{C676402C-5697-4E1C-873F-D02D1690AC5C}">
        <p15:threadingInfo xmlns:p15="http://schemas.microsoft.com/office/powerpoint/2012/main" timeZoneBias="240"/>
      </p:ext>
    </p:extLst>
  </p:cm>
  <p:cm authorId="1" dt="2015-07-09T09:58:22.211" idx="3">
    <p:pos x="6216" y="18192"/>
    <p:text>Please use the bullets from the template</p:text>
    <p:extLst>
      <p:ext uri="{C676402C-5697-4E1C-873F-D02D1690AC5C}">
        <p15:threadingInfo xmlns:p15="http://schemas.microsoft.com/office/powerpoint/2012/main" timeZoneBias="240"/>
      </p:ext>
    </p:extLst>
  </p:cm>
  <p:cm authorId="1" dt="2015-07-09T10:02:52.337" idx="4">
    <p:pos x="12684" y="8676"/>
    <p:text>This bullet style looks out of place...</p:text>
    <p:extLst>
      <p:ext uri="{C676402C-5697-4E1C-873F-D02D1690AC5C}">
        <p15:threadingInfo xmlns:p15="http://schemas.microsoft.com/office/powerpoint/2012/main" timeZoneBias="240"/>
      </p:ext>
    </p:extLst>
  </p:cm>
  <p:cm authorId="1" dt="2015-07-09T10:05:45.243" idx="5">
    <p:pos x="6732" y="10476"/>
    <p:text>The line spacing looks uneven in this one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omments" Target="../comments/comment1.xm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5917395" y="16607407"/>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4471890" y="16607407"/>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624305" y="16607407"/>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1537308" y="16607407"/>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lstStyle/>
          <a:p>
            <a:r>
              <a:rPr lang="en-US" dirty="0" smtClean="0"/>
              <a:t>NASA John C. </a:t>
            </a:r>
            <a:r>
              <a:rPr lang="en-US" dirty="0" err="1" smtClean="0"/>
              <a:t>Stennis</a:t>
            </a:r>
            <a:r>
              <a:rPr lang="en-US" dirty="0" smtClean="0"/>
              <a:t> Space Center</a:t>
            </a:r>
            <a:endParaRPr lang="en-US" dirty="0"/>
          </a:p>
        </p:txBody>
      </p:sp>
      <p:sp>
        <p:nvSpPr>
          <p:cNvPr id="4" name="Text Placeholder 3"/>
          <p:cNvSpPr>
            <a:spLocks noGrp="1"/>
          </p:cNvSpPr>
          <p:nvPr>
            <p:ph type="body" sz="quarter" idx="11"/>
          </p:nvPr>
        </p:nvSpPr>
        <p:spPr>
          <a:xfrm>
            <a:off x="3795241" y="2119232"/>
            <a:ext cx="19841517" cy="1216152"/>
          </a:xfrm>
        </p:spPr>
        <p:txBody>
          <a:bodyPr/>
          <a:lstStyle/>
          <a:p>
            <a:r>
              <a:rPr lang="en-US" dirty="0"/>
              <a:t>Utilizing NASA Earth Observations to Locate Potential Habitat for the Dusky Gopher Frog</a:t>
            </a:r>
          </a:p>
        </p:txBody>
      </p:sp>
      <p:sp>
        <p:nvSpPr>
          <p:cNvPr id="5" name="Text Placeholder 4"/>
          <p:cNvSpPr>
            <a:spLocks noGrp="1"/>
          </p:cNvSpPr>
          <p:nvPr>
            <p:ph type="body" sz="quarter" idx="10"/>
          </p:nvPr>
        </p:nvSpPr>
        <p:spPr/>
        <p:txBody>
          <a:bodyPr/>
          <a:lstStyle/>
          <a:p>
            <a:r>
              <a:rPr lang="en-US" dirty="0" smtClean="0"/>
              <a:t>Mississippi Ecological Forecasting</a:t>
            </a:r>
            <a:endParaRPr lang="en-US" dirty="0"/>
          </a:p>
        </p:txBody>
      </p:sp>
      <p:sp>
        <p:nvSpPr>
          <p:cNvPr id="9" name="Text Placeholder 16"/>
          <p:cNvSpPr txBox="1">
            <a:spLocks/>
          </p:cNvSpPr>
          <p:nvPr/>
        </p:nvSpPr>
        <p:spPr>
          <a:xfrm>
            <a:off x="245273" y="34267411"/>
            <a:ext cx="10493389" cy="7877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Ross Reahard (Team Lead), Michael Brooke, Rudy Bartels, Meredith Williams</a:t>
            </a:r>
          </a:p>
        </p:txBody>
      </p:sp>
      <p:sp>
        <p:nvSpPr>
          <p:cNvPr id="11" name="Text Placeholder 16"/>
          <p:cNvSpPr txBox="1">
            <a:spLocks/>
          </p:cNvSpPr>
          <p:nvPr/>
        </p:nvSpPr>
        <p:spPr>
          <a:xfrm>
            <a:off x="18288000" y="28712551"/>
            <a:ext cx="8229600" cy="60669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r>
              <a:rPr lang="en-US" sz="2400" dirty="0"/>
              <a:t>Joseph Spruce - Senior Scientist and Lead Science Advisor at NASA SSC</a:t>
            </a:r>
          </a:p>
          <a:p>
            <a:pPr lvl="0"/>
            <a:r>
              <a:rPr lang="en-US" sz="2400" dirty="0"/>
              <a:t>James “Doc” Smoot - Senior Scientist and Assistant Science Advisor at NASA </a:t>
            </a:r>
            <a:r>
              <a:rPr lang="en-US" sz="2400" dirty="0" smtClean="0"/>
              <a:t>SSC</a:t>
            </a:r>
          </a:p>
          <a:p>
            <a:pPr lvl="0"/>
            <a:r>
              <a:rPr lang="en-US" sz="2400" dirty="0" smtClean="0"/>
              <a:t>Ross </a:t>
            </a:r>
            <a:r>
              <a:rPr lang="en-US" sz="2400" dirty="0"/>
              <a:t>Reahard - SSC DEVELOP Center Lead </a:t>
            </a:r>
          </a:p>
          <a:p>
            <a:pPr lvl="0"/>
            <a:r>
              <a:rPr lang="en-US" sz="2400" dirty="0"/>
              <a:t>NASA DEVELOP National Program Office</a:t>
            </a:r>
          </a:p>
          <a:p>
            <a:pPr lvl="0"/>
            <a:r>
              <a:rPr lang="en-US" sz="2400" dirty="0"/>
              <a:t>Jim Lee - The Nature Conservancy (TNC) - Biologist</a:t>
            </a:r>
          </a:p>
          <a:p>
            <a:pPr lvl="0"/>
            <a:r>
              <a:rPr lang="en-US" sz="2400" dirty="0"/>
              <a:t>Ed Moody - USDA Forest Service: </a:t>
            </a:r>
            <a:r>
              <a:rPr lang="en-US" sz="2400" dirty="0" err="1"/>
              <a:t>DeSoto</a:t>
            </a:r>
            <a:r>
              <a:rPr lang="en-US" sz="2400" dirty="0"/>
              <a:t> Ranger District - Wildlife Biologist </a:t>
            </a:r>
          </a:p>
          <a:p>
            <a:pPr lvl="0"/>
            <a:r>
              <a:rPr lang="en-US" sz="2400" dirty="0"/>
              <a:t>Linda </a:t>
            </a:r>
            <a:r>
              <a:rPr lang="en-US" sz="2400" dirty="0" err="1"/>
              <a:t>LaClaire</a:t>
            </a:r>
            <a:r>
              <a:rPr lang="en-US" sz="2400" dirty="0"/>
              <a:t> - US Fish and Wildlife Service (USFWS) - Wildlife Biologist</a:t>
            </a:r>
          </a:p>
          <a:p>
            <a:pPr lvl="0"/>
            <a:r>
              <a:rPr lang="en-US" sz="2400" dirty="0"/>
              <a:t>Danny Hartley – US Army Corps of Engineers – Wildlife </a:t>
            </a:r>
            <a:r>
              <a:rPr lang="en-US" sz="2400" dirty="0" smtClean="0"/>
              <a:t>Biologist</a:t>
            </a:r>
          </a:p>
          <a:p>
            <a:r>
              <a:rPr lang="en-US" sz="2400" dirty="0" smtClean="0"/>
              <a:t>Shelby Barrett – SSC DEVELOP</a:t>
            </a:r>
          </a:p>
        </p:txBody>
      </p:sp>
      <p:sp>
        <p:nvSpPr>
          <p:cNvPr id="8" name="Text Placeholder 16"/>
          <p:cNvSpPr txBox="1">
            <a:spLocks/>
          </p:cNvSpPr>
          <p:nvPr/>
        </p:nvSpPr>
        <p:spPr>
          <a:xfrm>
            <a:off x="914400" y="22140880"/>
            <a:ext cx="16916400" cy="51671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2140880"/>
            <a:ext cx="8229600" cy="51671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106152"/>
            <a:ext cx="16916400" cy="578406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p>
        </p:txBody>
      </p:sp>
      <p:sp>
        <p:nvSpPr>
          <p:cNvPr id="15" name="Text Placeholder 16"/>
          <p:cNvSpPr txBox="1">
            <a:spLocks/>
          </p:cNvSpPr>
          <p:nvPr/>
        </p:nvSpPr>
        <p:spPr>
          <a:xfrm>
            <a:off x="18288000" y="6340964"/>
            <a:ext cx="8229600" cy="18870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smtClean="0"/>
              <a:t>Utilize </a:t>
            </a:r>
            <a:r>
              <a:rPr lang="en-US" sz="3200" dirty="0"/>
              <a:t>NASA Earth Observations to Locate Potential Habitat for the Dusky Gopher </a:t>
            </a:r>
            <a:r>
              <a:rPr lang="en-US" sz="3200" dirty="0" smtClean="0"/>
              <a:t>Frog, the most endangered species of frog in North America. </a:t>
            </a:r>
          </a:p>
          <a:p>
            <a:endParaRPr lang="en-US" dirty="0"/>
          </a:p>
        </p:txBody>
      </p:sp>
      <p:sp>
        <p:nvSpPr>
          <p:cNvPr id="16" name="TextBox 15"/>
          <p:cNvSpPr txBox="1"/>
          <p:nvPr/>
        </p:nvSpPr>
        <p:spPr>
          <a:xfrm>
            <a:off x="914400" y="5127507"/>
            <a:ext cx="16916399"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095607"/>
            <a:ext cx="8229600"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47725" y="12077159"/>
            <a:ext cx="16592550"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8368780"/>
            <a:ext cx="8229600"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17874" y="15543791"/>
            <a:ext cx="8229600"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12758" y="20336337"/>
            <a:ext cx="16916398"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087696"/>
            <a:ext cx="8229600" cy="769441"/>
          </a:xfrm>
          <a:prstGeom prst="rect">
            <a:avLst/>
          </a:prstGeom>
          <a:noFill/>
          <a:ln>
            <a:solidFill>
              <a:schemeClr val="accent1"/>
            </a:solidFill>
          </a:ln>
        </p:spPr>
        <p:txBody>
          <a:bodyPr wrap="square" rtlCol="0">
            <a:spAutoFit/>
          </a:bodyPr>
          <a:lstStyle/>
          <a:p>
            <a:pPr algn="ctr"/>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a:ln>
            <a:solidFill>
              <a:schemeClr val="accent1"/>
            </a:solidFill>
          </a:ln>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a:ln>
            <a:solidFill>
              <a:schemeClr val="accent1"/>
            </a:solidFill>
          </a:ln>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a:ln>
            <a:solidFill>
              <a:schemeClr val="accent1"/>
            </a:solidFill>
          </a:ln>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t>Ross Reahard (Project Lead), Rudy Bartels, James Brooke, Meredith Williams</a:t>
            </a:r>
          </a:p>
          <a:p>
            <a:r>
              <a:rPr lang="en-US" sz="2400" dirty="0" smtClean="0"/>
              <a:t>Affiliation(s)</a:t>
            </a:r>
            <a:endParaRPr lang="en-US" sz="2400" dirty="0"/>
          </a:p>
        </p:txBody>
      </p:sp>
      <p:sp>
        <p:nvSpPr>
          <p:cNvPr id="21" name="Oval 20"/>
          <p:cNvSpPr/>
          <p:nvPr/>
        </p:nvSpPr>
        <p:spPr>
          <a:xfrm rot="21302388">
            <a:off x="21905577" y="18660446"/>
            <a:ext cx="1631309" cy="4225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2"/>
          <a:stretch>
            <a:fillRect/>
          </a:stretch>
        </p:blipFill>
        <p:spPr>
          <a:xfrm>
            <a:off x="19029740" y="9356511"/>
            <a:ext cx="6678021" cy="4311443"/>
          </a:xfrm>
          <a:prstGeom prst="rect">
            <a:avLst/>
          </a:prstGeom>
        </p:spPr>
      </p:pic>
      <p:sp>
        <p:nvSpPr>
          <p:cNvPr id="43" name="Rectangle 42"/>
          <p:cNvSpPr/>
          <p:nvPr/>
        </p:nvSpPr>
        <p:spPr>
          <a:xfrm>
            <a:off x="20521143" y="13753332"/>
            <a:ext cx="4298063" cy="166086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b"/>
          <a:lstStyle/>
          <a:p>
            <a:pPr marL="285750" indent="-285750">
              <a:buFont typeface="Wingdings" panose="05000000000000000000" pitchFamily="2" charset="2"/>
              <a:buChar char="Ø"/>
            </a:pPr>
            <a:r>
              <a:rPr lang="en-US" sz="2800" b="1" dirty="0" smtClean="0">
                <a:solidFill>
                  <a:schemeClr val="accent1">
                    <a:lumMod val="75000"/>
                  </a:schemeClr>
                </a:solidFill>
              </a:rPr>
              <a:t>St</a:t>
            </a:r>
            <a:r>
              <a:rPr lang="en-US" sz="2800" b="1" dirty="0" smtClean="0">
                <a:solidFill>
                  <a:schemeClr val="accent1">
                    <a:lumMod val="75000"/>
                  </a:schemeClr>
                </a:solidFill>
              </a:rPr>
              <a:t>. Tammany Parish, LA</a:t>
            </a:r>
          </a:p>
          <a:p>
            <a:pPr marL="285750" indent="-285750">
              <a:buFont typeface="Wingdings" panose="05000000000000000000" pitchFamily="2" charset="2"/>
              <a:buChar char="Ø"/>
            </a:pPr>
            <a:r>
              <a:rPr lang="en-US" sz="2800" b="1" dirty="0" smtClean="0">
                <a:solidFill>
                  <a:schemeClr val="accent4">
                    <a:lumMod val="75000"/>
                  </a:schemeClr>
                </a:solidFill>
              </a:rPr>
              <a:t>Hancock County, MS</a:t>
            </a:r>
          </a:p>
          <a:p>
            <a:pPr marL="285750" indent="-285750">
              <a:buFont typeface="Wingdings" panose="05000000000000000000" pitchFamily="2" charset="2"/>
              <a:buChar char="Ø"/>
            </a:pPr>
            <a:r>
              <a:rPr lang="en-US" sz="2800" b="1" dirty="0" smtClean="0">
                <a:solidFill>
                  <a:srgbClr val="C00000"/>
                </a:solidFill>
              </a:rPr>
              <a:t>Harrison County, MS</a:t>
            </a:r>
          </a:p>
          <a:p>
            <a:pPr marL="285750" indent="-285750">
              <a:buFont typeface="Wingdings" panose="05000000000000000000" pitchFamily="2" charset="2"/>
              <a:buChar char="Ø"/>
            </a:pPr>
            <a:r>
              <a:rPr lang="en-US" sz="2800" b="1" dirty="0" smtClean="0">
                <a:solidFill>
                  <a:srgbClr val="002060"/>
                </a:solidFill>
              </a:rPr>
              <a:t>Jackson County, </a:t>
            </a:r>
            <a:r>
              <a:rPr lang="en-US" sz="2800" b="1" dirty="0" smtClean="0">
                <a:solidFill>
                  <a:srgbClr val="002060"/>
                </a:solidFill>
              </a:rPr>
              <a:t>MS</a:t>
            </a:r>
          </a:p>
        </p:txBody>
      </p:sp>
      <p:pic>
        <p:nvPicPr>
          <p:cNvPr id="13" name="Picture 12"/>
          <p:cNvPicPr>
            <a:picLocks noChangeAspect="1"/>
          </p:cNvPicPr>
          <p:nvPr/>
        </p:nvPicPr>
        <p:blipFill>
          <a:blip r:embed="rId3"/>
          <a:stretch>
            <a:fillRect/>
          </a:stretch>
        </p:blipFill>
        <p:spPr>
          <a:xfrm>
            <a:off x="23199057" y="16358913"/>
            <a:ext cx="2018117" cy="1513588"/>
          </a:xfrm>
          <a:prstGeom prst="rect">
            <a:avLst/>
          </a:prstGeom>
        </p:spPr>
      </p:pic>
      <p:pic>
        <p:nvPicPr>
          <p:cNvPr id="14" name="Picture 13"/>
          <p:cNvPicPr>
            <a:picLocks noChangeAspect="1"/>
          </p:cNvPicPr>
          <p:nvPr/>
        </p:nvPicPr>
        <p:blipFill>
          <a:blip r:embed="rId4"/>
          <a:stretch>
            <a:fillRect/>
          </a:stretch>
        </p:blipFill>
        <p:spPr>
          <a:xfrm>
            <a:off x="18867116" y="16388157"/>
            <a:ext cx="1933005" cy="1574668"/>
          </a:xfrm>
          <a:prstGeom prst="rect">
            <a:avLst/>
          </a:prstGeom>
        </p:spPr>
      </p:pic>
      <p:pic>
        <p:nvPicPr>
          <p:cNvPr id="17" name="Picture 16"/>
          <p:cNvPicPr>
            <a:picLocks noChangeAspect="1"/>
          </p:cNvPicPr>
          <p:nvPr/>
        </p:nvPicPr>
        <p:blipFill>
          <a:blip r:embed="rId5"/>
          <a:stretch>
            <a:fillRect/>
          </a:stretch>
        </p:blipFill>
        <p:spPr>
          <a:xfrm>
            <a:off x="23232111" y="18269302"/>
            <a:ext cx="2091119" cy="2019904"/>
          </a:xfrm>
          <a:prstGeom prst="rect">
            <a:avLst/>
          </a:prstGeom>
        </p:spPr>
      </p:pic>
      <p:pic>
        <p:nvPicPr>
          <p:cNvPr id="35" name="Picture 34" descr="12 SRTM.png"/>
          <p:cNvPicPr/>
          <p:nvPr/>
        </p:nvPicPr>
        <p:blipFill>
          <a:blip r:embed="rId6">
            <a:extLst>
              <a:ext uri="{28A0092B-C50C-407E-A947-70E740481C1C}">
                <a14:useLocalDpi xmlns:a14="http://schemas.microsoft.com/office/drawing/2010/main" val="0"/>
              </a:ext>
            </a:extLst>
          </a:blip>
          <a:srcRect/>
          <a:stretch>
            <a:fillRect/>
          </a:stretch>
        </p:blipFill>
        <p:spPr bwMode="auto">
          <a:xfrm>
            <a:off x="19029740" y="18800052"/>
            <a:ext cx="1725295" cy="1900555"/>
          </a:xfrm>
          <a:prstGeom prst="rect">
            <a:avLst/>
          </a:prstGeom>
          <a:noFill/>
          <a:ln>
            <a:noFill/>
          </a:ln>
        </p:spPr>
      </p:pic>
      <p:sp>
        <p:nvSpPr>
          <p:cNvPr id="20" name="TextBox 19"/>
          <p:cNvSpPr txBox="1"/>
          <p:nvPr/>
        </p:nvSpPr>
        <p:spPr>
          <a:xfrm>
            <a:off x="19956612" y="17872501"/>
            <a:ext cx="2903388" cy="523220"/>
          </a:xfrm>
          <a:prstGeom prst="rect">
            <a:avLst/>
          </a:prstGeom>
          <a:noFill/>
        </p:spPr>
        <p:txBody>
          <a:bodyPr wrap="square" rtlCol="0">
            <a:spAutoFit/>
          </a:bodyPr>
          <a:lstStyle/>
          <a:p>
            <a:r>
              <a:rPr lang="en-US" sz="2800" b="1" dirty="0" smtClean="0">
                <a:solidFill>
                  <a:srgbClr val="000000"/>
                </a:solidFill>
              </a:rPr>
              <a:t>Landsat 8 (OLI)</a:t>
            </a:r>
            <a:endParaRPr lang="en-US" sz="2800" b="1" dirty="0">
              <a:solidFill>
                <a:srgbClr val="000000"/>
              </a:solidFill>
            </a:endParaRPr>
          </a:p>
        </p:txBody>
      </p:sp>
      <p:sp>
        <p:nvSpPr>
          <p:cNvPr id="33" name="TextBox 32"/>
          <p:cNvSpPr txBox="1"/>
          <p:nvPr/>
        </p:nvSpPr>
        <p:spPr>
          <a:xfrm>
            <a:off x="24795921" y="17996677"/>
            <a:ext cx="1326746" cy="523220"/>
          </a:xfrm>
          <a:prstGeom prst="rect">
            <a:avLst/>
          </a:prstGeom>
          <a:noFill/>
        </p:spPr>
        <p:txBody>
          <a:bodyPr wrap="square" rtlCol="0">
            <a:spAutoFit/>
          </a:bodyPr>
          <a:lstStyle/>
          <a:p>
            <a:r>
              <a:rPr lang="en-US" sz="2800" b="1" dirty="0" smtClean="0">
                <a:solidFill>
                  <a:srgbClr val="000000"/>
                </a:solidFill>
              </a:rPr>
              <a:t>Terra</a:t>
            </a:r>
            <a:endParaRPr lang="en-US" sz="2800" b="1" dirty="0">
              <a:solidFill>
                <a:srgbClr val="000000"/>
              </a:solidFill>
            </a:endParaRPr>
          </a:p>
        </p:txBody>
      </p:sp>
      <p:sp>
        <p:nvSpPr>
          <p:cNvPr id="36" name="TextBox 35"/>
          <p:cNvSpPr txBox="1"/>
          <p:nvPr/>
        </p:nvSpPr>
        <p:spPr>
          <a:xfrm>
            <a:off x="25088050" y="20241902"/>
            <a:ext cx="1864895" cy="523220"/>
          </a:xfrm>
          <a:prstGeom prst="rect">
            <a:avLst/>
          </a:prstGeom>
          <a:noFill/>
        </p:spPr>
        <p:txBody>
          <a:bodyPr wrap="square" rtlCol="0">
            <a:spAutoFit/>
          </a:bodyPr>
          <a:lstStyle/>
          <a:p>
            <a:r>
              <a:rPr lang="en-US" sz="2800" b="1" dirty="0" smtClean="0">
                <a:solidFill>
                  <a:srgbClr val="000000"/>
                </a:solidFill>
              </a:rPr>
              <a:t>Landsat 5</a:t>
            </a:r>
            <a:endParaRPr lang="en-US" sz="2800" b="1" dirty="0">
              <a:solidFill>
                <a:srgbClr val="000000"/>
              </a:solidFill>
            </a:endParaRPr>
          </a:p>
        </p:txBody>
      </p:sp>
      <p:sp>
        <p:nvSpPr>
          <p:cNvPr id="37" name="TextBox 36"/>
          <p:cNvSpPr txBox="1"/>
          <p:nvPr/>
        </p:nvSpPr>
        <p:spPr>
          <a:xfrm>
            <a:off x="20909468" y="19558256"/>
            <a:ext cx="1523206" cy="954107"/>
          </a:xfrm>
          <a:prstGeom prst="rect">
            <a:avLst/>
          </a:prstGeom>
          <a:noFill/>
        </p:spPr>
        <p:txBody>
          <a:bodyPr wrap="square" rtlCol="0">
            <a:spAutoFit/>
          </a:bodyPr>
          <a:lstStyle/>
          <a:p>
            <a:r>
              <a:rPr lang="en-US" sz="2800" b="1" dirty="0" smtClean="0">
                <a:solidFill>
                  <a:srgbClr val="000000"/>
                </a:solidFill>
              </a:rPr>
              <a:t>Space Shuttle</a:t>
            </a:r>
            <a:endParaRPr lang="en-US" sz="2800" b="1" dirty="0">
              <a:solidFill>
                <a:srgbClr val="000000"/>
              </a:solidFill>
            </a:endParaRPr>
          </a:p>
        </p:txBody>
      </p:sp>
      <p:pic>
        <p:nvPicPr>
          <p:cNvPr id="38" name="Picture 37"/>
          <p:cNvPicPr>
            <a:picLocks noChangeAspect="1"/>
          </p:cNvPicPr>
          <p:nvPr/>
        </p:nvPicPr>
        <p:blipFill>
          <a:blip r:embed="rId7"/>
          <a:stretch>
            <a:fillRect/>
          </a:stretch>
        </p:blipFill>
        <p:spPr>
          <a:xfrm>
            <a:off x="11316491" y="31907056"/>
            <a:ext cx="1218710" cy="1447510"/>
          </a:xfrm>
          <a:prstGeom prst="rect">
            <a:avLst/>
          </a:prstGeom>
        </p:spPr>
      </p:pic>
      <p:pic>
        <p:nvPicPr>
          <p:cNvPr id="40" name="Picture 39"/>
          <p:cNvPicPr>
            <a:picLocks noChangeAspect="1"/>
          </p:cNvPicPr>
          <p:nvPr/>
        </p:nvPicPr>
        <p:blipFill>
          <a:blip r:embed="rId8"/>
          <a:stretch>
            <a:fillRect/>
          </a:stretch>
        </p:blipFill>
        <p:spPr>
          <a:xfrm>
            <a:off x="13073044" y="33133734"/>
            <a:ext cx="1350984" cy="1748333"/>
          </a:xfrm>
          <a:prstGeom prst="rect">
            <a:avLst/>
          </a:prstGeom>
        </p:spPr>
      </p:pic>
      <p:pic>
        <p:nvPicPr>
          <p:cNvPr id="41" name="Picture 40"/>
          <p:cNvPicPr>
            <a:picLocks noChangeAspect="1"/>
          </p:cNvPicPr>
          <p:nvPr/>
        </p:nvPicPr>
        <p:blipFill>
          <a:blip r:embed="rId9"/>
          <a:stretch>
            <a:fillRect/>
          </a:stretch>
        </p:blipFill>
        <p:spPr>
          <a:xfrm>
            <a:off x="14923514" y="31910209"/>
            <a:ext cx="1607732" cy="1223525"/>
          </a:xfrm>
          <a:prstGeom prst="rect">
            <a:avLst/>
          </a:prstGeom>
        </p:spPr>
      </p:pic>
      <p:pic>
        <p:nvPicPr>
          <p:cNvPr id="7" name="Picture 6"/>
          <p:cNvPicPr>
            <a:picLocks noChangeAspect="1"/>
          </p:cNvPicPr>
          <p:nvPr/>
        </p:nvPicPr>
        <p:blipFill>
          <a:blip r:embed="rId10"/>
          <a:stretch>
            <a:fillRect/>
          </a:stretch>
        </p:blipFill>
        <p:spPr>
          <a:xfrm>
            <a:off x="926021" y="28879858"/>
            <a:ext cx="8214398" cy="5219700"/>
          </a:xfrm>
          <a:prstGeom prst="rect">
            <a:avLst/>
          </a:prstGeom>
        </p:spPr>
      </p:pic>
      <p:sp>
        <p:nvSpPr>
          <p:cNvPr id="39" name="TextBox 38"/>
          <p:cNvSpPr txBox="1"/>
          <p:nvPr/>
        </p:nvSpPr>
        <p:spPr>
          <a:xfrm>
            <a:off x="9601200" y="28807801"/>
            <a:ext cx="8686799" cy="3046988"/>
          </a:xfrm>
          <a:prstGeom prst="rect">
            <a:avLst/>
          </a:prstGeom>
          <a:noFill/>
        </p:spPr>
        <p:txBody>
          <a:bodyPr wrap="square" rtlCol="0">
            <a:spAutoFit/>
          </a:bodyPr>
          <a:lstStyle/>
          <a:p>
            <a:pPr marL="857250" indent="-857250">
              <a:buFont typeface="Arial" panose="020B0604020202020204" pitchFamily="34" charset="0"/>
              <a:buChar char="•"/>
            </a:pPr>
            <a:r>
              <a:rPr lang="en-US" sz="4800" dirty="0" smtClean="0"/>
              <a:t>The Nature Conservancy</a:t>
            </a:r>
          </a:p>
          <a:p>
            <a:pPr marL="857250" indent="-857250">
              <a:buFont typeface="Arial" panose="020B0604020202020204" pitchFamily="34" charset="0"/>
              <a:buChar char="•"/>
            </a:pPr>
            <a:r>
              <a:rPr lang="en-US" sz="4800" dirty="0" smtClean="0"/>
              <a:t>U.S. Fish &amp; Wildlife Service</a:t>
            </a:r>
          </a:p>
          <a:p>
            <a:pPr marL="857250" indent="-857250">
              <a:buFont typeface="Arial" panose="020B0604020202020204" pitchFamily="34" charset="0"/>
              <a:buChar char="•"/>
            </a:pPr>
            <a:r>
              <a:rPr lang="en-US" sz="4800" dirty="0" smtClean="0"/>
              <a:t>U.S. Army Corps of Engineers</a:t>
            </a:r>
          </a:p>
          <a:p>
            <a:pPr marL="857250" indent="-857250">
              <a:buFont typeface="Arial" panose="020B0604020202020204" pitchFamily="34" charset="0"/>
              <a:buChar char="•"/>
            </a:pPr>
            <a:r>
              <a:rPr lang="en-US" sz="4800" dirty="0" smtClean="0"/>
              <a:t>U.S. Forest Service</a:t>
            </a:r>
            <a:endParaRPr lang="en-US" sz="4800" dirty="0"/>
          </a:p>
        </p:txBody>
      </p:sp>
      <p:sp>
        <p:nvSpPr>
          <p:cNvPr id="57" name="Freeform 56"/>
          <p:cNvSpPr/>
          <p:nvPr/>
        </p:nvSpPr>
        <p:spPr>
          <a:xfrm>
            <a:off x="812758" y="14673649"/>
            <a:ext cx="4773202"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6500" b="1" dirty="0" smtClean="0"/>
              <a:t>Precipitation</a:t>
            </a:r>
            <a:endParaRPr lang="en-US" sz="6500" b="1" kern="1200" dirty="0"/>
          </a:p>
        </p:txBody>
      </p:sp>
      <p:sp>
        <p:nvSpPr>
          <p:cNvPr id="58" name="Freeform 57"/>
          <p:cNvSpPr/>
          <p:nvPr/>
        </p:nvSpPr>
        <p:spPr>
          <a:xfrm>
            <a:off x="812757" y="16066513"/>
            <a:ext cx="4773201"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6500" b="1" dirty="0" smtClean="0"/>
              <a:t>Elevation</a:t>
            </a:r>
            <a:endParaRPr lang="en-US" sz="6500" b="1" kern="1200" dirty="0"/>
          </a:p>
        </p:txBody>
      </p:sp>
      <p:sp>
        <p:nvSpPr>
          <p:cNvPr id="59" name="Freeform 58"/>
          <p:cNvSpPr/>
          <p:nvPr/>
        </p:nvSpPr>
        <p:spPr>
          <a:xfrm>
            <a:off x="812758" y="17384451"/>
            <a:ext cx="4773200"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6500" b="1" dirty="0" smtClean="0"/>
              <a:t>Soil</a:t>
            </a:r>
            <a:endParaRPr lang="en-US" sz="6500" b="1" kern="1200" dirty="0"/>
          </a:p>
        </p:txBody>
      </p:sp>
      <p:sp>
        <p:nvSpPr>
          <p:cNvPr id="60" name="Freeform 59"/>
          <p:cNvSpPr/>
          <p:nvPr/>
        </p:nvSpPr>
        <p:spPr>
          <a:xfrm>
            <a:off x="812758" y="18790886"/>
            <a:ext cx="4773200"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6500" b="1" dirty="0" smtClean="0"/>
              <a:t>Imagery</a:t>
            </a:r>
            <a:endParaRPr lang="en-US" sz="6500" b="1" kern="1200" dirty="0"/>
          </a:p>
        </p:txBody>
      </p:sp>
      <p:sp>
        <p:nvSpPr>
          <p:cNvPr id="61" name="Freeform 60"/>
          <p:cNvSpPr/>
          <p:nvPr/>
        </p:nvSpPr>
        <p:spPr>
          <a:xfrm>
            <a:off x="847724" y="13397322"/>
            <a:ext cx="4738235"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6500" b="1" dirty="0" smtClean="0"/>
              <a:t>Landcover</a:t>
            </a:r>
            <a:endParaRPr lang="en-US" sz="6500" b="1" kern="1200" dirty="0"/>
          </a:p>
        </p:txBody>
      </p:sp>
      <p:sp>
        <p:nvSpPr>
          <p:cNvPr id="62" name="Freeform 61"/>
          <p:cNvSpPr/>
          <p:nvPr/>
        </p:nvSpPr>
        <p:spPr>
          <a:xfrm>
            <a:off x="6042426" y="14747032"/>
            <a:ext cx="2581879" cy="3876395"/>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4000" b="1" dirty="0" smtClean="0"/>
              <a:t>Clip </a:t>
            </a:r>
          </a:p>
          <a:p>
            <a:pPr lvl="0" algn="ctr" defTabSz="2889250">
              <a:lnSpc>
                <a:spcPct val="90000"/>
              </a:lnSpc>
              <a:spcBef>
                <a:spcPct val="0"/>
              </a:spcBef>
              <a:spcAft>
                <a:spcPct val="35000"/>
              </a:spcAft>
            </a:pPr>
            <a:r>
              <a:rPr lang="en-US" sz="4000" b="1" dirty="0" smtClean="0"/>
              <a:t>to </a:t>
            </a:r>
          </a:p>
          <a:p>
            <a:pPr lvl="0" algn="ctr" defTabSz="2889250">
              <a:lnSpc>
                <a:spcPct val="90000"/>
              </a:lnSpc>
              <a:spcBef>
                <a:spcPct val="0"/>
              </a:spcBef>
              <a:spcAft>
                <a:spcPct val="35000"/>
              </a:spcAft>
            </a:pPr>
            <a:r>
              <a:rPr lang="en-US" sz="4000" b="1" dirty="0" smtClean="0"/>
              <a:t>Study </a:t>
            </a:r>
          </a:p>
          <a:p>
            <a:pPr lvl="0" algn="ctr" defTabSz="2889250">
              <a:lnSpc>
                <a:spcPct val="90000"/>
              </a:lnSpc>
              <a:spcBef>
                <a:spcPct val="0"/>
              </a:spcBef>
              <a:spcAft>
                <a:spcPct val="35000"/>
              </a:spcAft>
            </a:pPr>
            <a:r>
              <a:rPr lang="en-US" sz="4000" b="1" dirty="0" smtClean="0"/>
              <a:t>Area</a:t>
            </a:r>
            <a:endParaRPr lang="en-US" sz="4000" b="1" kern="1200" dirty="0"/>
          </a:p>
        </p:txBody>
      </p:sp>
      <p:sp>
        <p:nvSpPr>
          <p:cNvPr id="63" name="Freeform 62"/>
          <p:cNvSpPr/>
          <p:nvPr/>
        </p:nvSpPr>
        <p:spPr>
          <a:xfrm>
            <a:off x="8934077" y="14768664"/>
            <a:ext cx="2624810" cy="385476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Weighted</a:t>
            </a:r>
          </a:p>
          <a:p>
            <a:pPr algn="ctr" defTabSz="2889250">
              <a:lnSpc>
                <a:spcPct val="90000"/>
              </a:lnSpc>
              <a:spcBef>
                <a:spcPct val="0"/>
              </a:spcBef>
              <a:spcAft>
                <a:spcPct val="35000"/>
              </a:spcAft>
            </a:pPr>
            <a:r>
              <a:rPr lang="en-US" sz="4000" b="1" dirty="0" smtClean="0"/>
              <a:t>Based </a:t>
            </a:r>
          </a:p>
          <a:p>
            <a:pPr algn="ctr" defTabSz="2889250">
              <a:lnSpc>
                <a:spcPct val="90000"/>
              </a:lnSpc>
              <a:spcBef>
                <a:spcPct val="0"/>
              </a:spcBef>
              <a:spcAft>
                <a:spcPct val="35000"/>
              </a:spcAft>
            </a:pPr>
            <a:r>
              <a:rPr lang="en-US" sz="4000" b="1" dirty="0" smtClean="0"/>
              <a:t>on </a:t>
            </a:r>
          </a:p>
          <a:p>
            <a:pPr algn="ctr" defTabSz="2889250">
              <a:lnSpc>
                <a:spcPct val="90000"/>
              </a:lnSpc>
              <a:spcBef>
                <a:spcPct val="0"/>
              </a:spcBef>
              <a:spcAft>
                <a:spcPct val="35000"/>
              </a:spcAft>
            </a:pPr>
            <a:r>
              <a:rPr lang="en-US" sz="4000" b="1" dirty="0" smtClean="0"/>
              <a:t>Habitat Parameters</a:t>
            </a:r>
            <a:endParaRPr lang="en-US" sz="4000" b="1" dirty="0"/>
          </a:p>
        </p:txBody>
      </p:sp>
      <p:sp>
        <p:nvSpPr>
          <p:cNvPr id="64" name="Freeform 63"/>
          <p:cNvSpPr/>
          <p:nvPr/>
        </p:nvSpPr>
        <p:spPr>
          <a:xfrm>
            <a:off x="11847080" y="14747033"/>
            <a:ext cx="2624810" cy="386537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Overlaid </a:t>
            </a:r>
          </a:p>
          <a:p>
            <a:pPr algn="ctr" defTabSz="2889250">
              <a:lnSpc>
                <a:spcPct val="90000"/>
              </a:lnSpc>
              <a:spcBef>
                <a:spcPct val="0"/>
              </a:spcBef>
              <a:spcAft>
                <a:spcPct val="35000"/>
              </a:spcAft>
            </a:pPr>
            <a:r>
              <a:rPr lang="en-US" sz="4000" b="1" dirty="0" smtClean="0"/>
              <a:t>All </a:t>
            </a:r>
          </a:p>
          <a:p>
            <a:pPr algn="ctr" defTabSz="2889250">
              <a:lnSpc>
                <a:spcPct val="90000"/>
              </a:lnSpc>
              <a:spcBef>
                <a:spcPct val="0"/>
              </a:spcBef>
              <a:spcAft>
                <a:spcPct val="35000"/>
              </a:spcAft>
            </a:pPr>
            <a:r>
              <a:rPr lang="en-US" sz="4000" b="1" dirty="0" smtClean="0"/>
              <a:t>Layers</a:t>
            </a:r>
            <a:endParaRPr lang="en-US" sz="4000" b="1" dirty="0"/>
          </a:p>
        </p:txBody>
      </p:sp>
      <p:sp>
        <p:nvSpPr>
          <p:cNvPr id="65" name="Freeform 64"/>
          <p:cNvSpPr/>
          <p:nvPr/>
        </p:nvSpPr>
        <p:spPr>
          <a:xfrm>
            <a:off x="14781662" y="14747032"/>
            <a:ext cx="2633309" cy="387074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Final </a:t>
            </a:r>
          </a:p>
          <a:p>
            <a:pPr algn="ctr" defTabSz="2889250">
              <a:lnSpc>
                <a:spcPct val="90000"/>
              </a:lnSpc>
              <a:spcBef>
                <a:spcPct val="0"/>
              </a:spcBef>
              <a:spcAft>
                <a:spcPct val="35000"/>
              </a:spcAft>
            </a:pPr>
            <a:r>
              <a:rPr lang="en-US" sz="4000" b="1" dirty="0" smtClean="0"/>
              <a:t>Image</a:t>
            </a:r>
            <a:endParaRPr lang="en-US" sz="4000" b="1" dirty="0"/>
          </a:p>
        </p:txBody>
      </p:sp>
      <p:cxnSp>
        <p:nvCxnSpPr>
          <p:cNvPr id="56" name="Straight Connector 55"/>
          <p:cNvCxnSpPr/>
          <p:nvPr/>
        </p:nvCxnSpPr>
        <p:spPr>
          <a:xfrm>
            <a:off x="5585958" y="19369745"/>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85958" y="15227785"/>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85958" y="16607407"/>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585958" y="17936336"/>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585958" y="13921148"/>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803271" y="13824299"/>
            <a:ext cx="9054" cy="5631255"/>
          </a:xfrm>
          <a:prstGeom prst="line">
            <a:avLst/>
          </a:prstGeom>
          <a:ln w="190500" cmpd="sng">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1989</TotalTime>
  <Words>288</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Webdings</vt:lpstr>
      <vt:lpstr>Wingdings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149</cp:revision>
  <dcterms:created xsi:type="dcterms:W3CDTF">2015-06-02T14:58:58Z</dcterms:created>
  <dcterms:modified xsi:type="dcterms:W3CDTF">2015-07-09T14:06:45Z</dcterms:modified>
</cp:coreProperties>
</file>