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5" r:id="rId2"/>
    <p:sldId id="294" r:id="rId3"/>
    <p:sldId id="300" r:id="rId4"/>
    <p:sldId id="328" r:id="rId5"/>
    <p:sldId id="327" r:id="rId6"/>
    <p:sldId id="295" r:id="rId7"/>
    <p:sldId id="306" r:id="rId8"/>
    <p:sldId id="324" r:id="rId9"/>
    <p:sldId id="333" r:id="rId10"/>
    <p:sldId id="325" r:id="rId11"/>
    <p:sldId id="332" r:id="rId12"/>
    <p:sldId id="334" r:id="rId13"/>
    <p:sldId id="304" r:id="rId14"/>
    <p:sldId id="331" r:id="rId15"/>
    <p:sldId id="29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47562" autoAdjust="0"/>
  </p:normalViewPr>
  <p:slideViewPr>
    <p:cSldViewPr snapToGrid="0">
      <p:cViewPr>
        <p:scale>
          <a:sx n="86" d="100"/>
          <a:sy n="86" d="100"/>
        </p:scale>
        <p:origin x="1062" y="-91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rh.noaa.gov/bro/?n=2011event_smacfirephotogaller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rh.noaa.gov/ama/?n=fire_weath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erc.usgs.gov/OLDsitedata/fire/lv/fireandinvasives/photo_gal.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Hello,</a:t>
            </a:r>
          </a:p>
          <a:p>
            <a:r>
              <a:rPr lang="en-US" dirty="0"/>
              <a:t>My name is Ben </a:t>
            </a:r>
            <a:r>
              <a:rPr lang="en-US" dirty="0" smtClean="0"/>
              <a:t>Beasley</a:t>
            </a:r>
          </a:p>
          <a:p>
            <a:endParaRPr lang="en-US" dirty="0"/>
          </a:p>
          <a:p>
            <a:r>
              <a:rPr lang="en-US" dirty="0"/>
              <a:t>This project is entitled </a:t>
            </a:r>
            <a:r>
              <a:rPr lang="en-US" b="1" dirty="0"/>
              <a:t>Texas Disasters: </a:t>
            </a:r>
            <a:endParaRPr lang="en-US" b="1" dirty="0" smtClean="0"/>
          </a:p>
          <a:p>
            <a:r>
              <a:rPr lang="en-US" dirty="0" smtClean="0"/>
              <a:t>Utilizing </a:t>
            </a:r>
            <a:r>
              <a:rPr lang="en-US" dirty="0"/>
              <a:t>NASA Earth Observations to Assist the Texas Forest Service in Mapping and Analyzing Fuel Loads and Phenology in the Texas </a:t>
            </a:r>
            <a:r>
              <a:rPr lang="en-US" dirty="0" smtClean="0"/>
              <a:t>Grasslands.</a:t>
            </a:r>
          </a:p>
          <a:p>
            <a:endParaRPr lang="en-US" dirty="0" smtClean="0"/>
          </a:p>
          <a:p>
            <a:r>
              <a:rPr lang="en-US" dirty="0" smtClean="0"/>
              <a:t>Team Members: </a:t>
            </a:r>
            <a:r>
              <a:rPr lang="en-US" b="1" dirty="0" smtClean="0"/>
              <a:t>Alex </a:t>
            </a:r>
            <a:r>
              <a:rPr lang="en-US" b="1" dirty="0" smtClean="0"/>
              <a:t>Holland </a:t>
            </a:r>
          </a:p>
          <a:p>
            <a:r>
              <a:rPr lang="en-US" b="1" dirty="0" smtClean="0"/>
              <a:t>	</a:t>
            </a:r>
            <a:r>
              <a:rPr lang="en-US" b="1" baseline="0" dirty="0" smtClean="0"/>
              <a:t>   </a:t>
            </a:r>
            <a:r>
              <a:rPr lang="en-US" b="1" dirty="0" smtClean="0"/>
              <a:t>Kristen </a:t>
            </a:r>
            <a:r>
              <a:rPr lang="en-US" b="1" dirty="0" smtClean="0"/>
              <a:t>Kelehan</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668644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Here are statewide</a:t>
            </a:r>
            <a:r>
              <a:rPr lang="en-US" b="1" baseline="0" dirty="0" smtClean="0"/>
              <a:t> maps that were created that correspond to the same years (2010 and 2011) as the precipitation maps on the last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They</a:t>
            </a:r>
            <a:r>
              <a:rPr lang="en-US" b="1" baseline="0" dirty="0" smtClean="0"/>
              <a:t> depict the </a:t>
            </a:r>
            <a:r>
              <a:rPr lang="en-US" sz="1200" b="1" kern="1200" dirty="0" smtClean="0">
                <a:solidFill>
                  <a:schemeClr val="tx1"/>
                </a:solidFill>
                <a:effectLst/>
                <a:latin typeface="+mn-lt"/>
                <a:ea typeface="+mn-ea"/>
                <a:cs typeface="+mn-cs"/>
              </a:rPr>
              <a:t>percent</a:t>
            </a:r>
            <a:r>
              <a:rPr lang="en-US" sz="1200" b="1" kern="1200" baseline="0" dirty="0" smtClean="0">
                <a:solidFill>
                  <a:schemeClr val="tx1"/>
                </a:solidFill>
                <a:effectLst/>
                <a:latin typeface="+mn-lt"/>
                <a:ea typeface="+mn-ea"/>
                <a:cs typeface="+mn-cs"/>
              </a:rPr>
              <a:t> change in </a:t>
            </a:r>
            <a:r>
              <a:rPr lang="en-US" sz="1200" b="1" kern="1200" dirty="0" smtClean="0">
                <a:solidFill>
                  <a:schemeClr val="tx1"/>
                </a:solidFill>
                <a:effectLst/>
                <a:latin typeface="+mn-lt"/>
                <a:ea typeface="+mn-ea"/>
                <a:cs typeface="+mn-cs"/>
              </a:rPr>
              <a:t>mean annual cumulative</a:t>
            </a:r>
            <a:r>
              <a:rPr lang="en-US" sz="1200" b="1" kern="1200" baseline="0" dirty="0" smtClean="0">
                <a:solidFill>
                  <a:schemeClr val="tx1"/>
                </a:solidFill>
                <a:effectLst/>
                <a:latin typeface="+mn-lt"/>
                <a:ea typeface="+mn-ea"/>
                <a:cs typeface="+mn-cs"/>
              </a:rPr>
              <a:t> NDVI of grassland fuels by comparing the annual to the 15 year mean.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Bluer </a:t>
            </a:r>
            <a:r>
              <a:rPr lang="en-US" dirty="0" smtClean="0"/>
              <a:t>areas represent greater than average and redder areas represent less than average NDVI response. </a:t>
            </a:r>
          </a:p>
          <a:p>
            <a:endParaRPr lang="en-US" dirty="0" smtClean="0"/>
          </a:p>
          <a:p>
            <a:r>
              <a:rPr lang="en-US" dirty="0" smtClean="0"/>
              <a:t>So as we expected</a:t>
            </a:r>
            <a:r>
              <a:rPr lang="en-US" baseline="0" dirty="0" smtClean="0"/>
              <a:t> to see there was an increase in vegetation productivity in the wetter 2010 and a decrease in the much dryer 2011. </a:t>
            </a:r>
          </a:p>
          <a:p>
            <a:endParaRPr lang="en-US" baseline="0" dirty="0" smtClean="0"/>
          </a:p>
          <a:p>
            <a:r>
              <a:rPr lang="en-US" b="1" baseline="0" dirty="0" smtClean="0"/>
              <a:t>So how does this translate to fire behavior?</a:t>
            </a:r>
          </a:p>
          <a:p>
            <a:endParaRPr lang="en-US" baseline="0" dirty="0" smtClean="0"/>
          </a:p>
          <a:p>
            <a:endParaRPr lang="en-US" baseline="0" dirty="0" smtClean="0"/>
          </a:p>
          <a:p>
            <a:endParaRPr lang="en-US" baseline="0" dirty="0" smtClean="0"/>
          </a:p>
          <a:p>
            <a:endParaRPr lang="en-US" baseline="0" dirty="0" smtClean="0"/>
          </a:p>
          <a:p>
            <a:r>
              <a:rPr lang="en-US" i="1" dirty="0" smtClean="0"/>
              <a:t>2010 </a:t>
            </a:r>
            <a:r>
              <a:rPr lang="en-US" i="1" dirty="0" smtClean="0"/>
              <a:t>was</a:t>
            </a:r>
            <a:r>
              <a:rPr lang="en-US" i="1" baseline="0" dirty="0" smtClean="0"/>
              <a:t> a wetter than normal year and 2011 was a dryer than normal year. </a:t>
            </a:r>
          </a:p>
          <a:p>
            <a:endParaRPr lang="en-US" i="1" baseline="0" dirty="0" smtClean="0"/>
          </a:p>
          <a:p>
            <a:r>
              <a:rPr lang="en-US" i="1" baseline="0" dirty="0" smtClean="0"/>
              <a:t>This is evident in the NDVI response of the grasslands in these years. </a:t>
            </a:r>
          </a:p>
          <a:p>
            <a:endParaRPr lang="en-US" i="1" baseline="0" dirty="0" smtClean="0"/>
          </a:p>
          <a:p>
            <a:r>
              <a:rPr lang="en-US" i="1" baseline="0" dirty="0" smtClean="0"/>
              <a:t>An increase in rainfall led to the increase in growth in the grasslands this which caused a above average NDVI signature as seen in the blue areas in the 2010 map.  </a:t>
            </a:r>
          </a:p>
          <a:p>
            <a:endParaRPr lang="en-US" i="1" baseline="0" dirty="0" smtClean="0"/>
          </a:p>
          <a:p>
            <a:r>
              <a:rPr lang="en-US" i="1" baseline="0" dirty="0" smtClean="0"/>
              <a:t>The following year was much dryer than normal resulting in a lower than average NDVI signature indicated by the red areas in the 2011 map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4271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These maps are of the case</a:t>
            </a:r>
            <a:r>
              <a:rPr lang="en-US" b="1" baseline="0" dirty="0" smtClean="0"/>
              <a:t> study of the </a:t>
            </a:r>
            <a:r>
              <a:rPr lang="en-US" b="1" dirty="0" smtClean="0"/>
              <a:t>Possum Kingdom Complex</a:t>
            </a:r>
            <a:r>
              <a:rPr lang="en-US" b="1" baseline="0" dirty="0" smtClean="0"/>
              <a:t> wildfires of 2011.</a:t>
            </a:r>
          </a:p>
          <a:p>
            <a:endParaRPr lang="en-US" b="1" baseline="0" dirty="0" smtClean="0"/>
          </a:p>
          <a:p>
            <a:r>
              <a:rPr lang="en-US" b="0" baseline="0" dirty="0" smtClean="0"/>
              <a:t>The increase in </a:t>
            </a:r>
            <a:r>
              <a:rPr lang="en-US" b="1" baseline="0" dirty="0" smtClean="0"/>
              <a:t>vegetation productivity </a:t>
            </a:r>
            <a:r>
              <a:rPr lang="en-US" b="0" baseline="0" dirty="0" smtClean="0"/>
              <a:t>increased the amount of </a:t>
            </a:r>
            <a:r>
              <a:rPr lang="en-US" b="1" baseline="0" dirty="0" smtClean="0"/>
              <a:t>grass available </a:t>
            </a:r>
            <a:r>
              <a:rPr lang="en-US" b="0" baseline="0" dirty="0" smtClean="0"/>
              <a:t>as fuel and then in </a:t>
            </a:r>
          </a:p>
          <a:p>
            <a:r>
              <a:rPr lang="en-US" b="0" baseline="0" dirty="0" smtClean="0"/>
              <a:t>2011 that </a:t>
            </a:r>
            <a:r>
              <a:rPr lang="en-US" b="1" baseline="0" dirty="0" smtClean="0"/>
              <a:t>greater biomass dried out </a:t>
            </a:r>
            <a:r>
              <a:rPr lang="en-US" b="0" baseline="0" dirty="0" smtClean="0"/>
              <a:t>resulting in a fire season that had grassland fuel that contained </a:t>
            </a:r>
            <a:r>
              <a:rPr lang="en-US" b="1" baseline="0" dirty="0" smtClean="0"/>
              <a:t>greater biomass </a:t>
            </a:r>
            <a:r>
              <a:rPr lang="en-US" b="0" baseline="0" dirty="0" smtClean="0"/>
              <a:t>than normal which contributed to the intensity and speed of the fires.</a:t>
            </a:r>
          </a:p>
          <a:p>
            <a:endParaRPr lang="en-US" i="1" dirty="0" smtClean="0"/>
          </a:p>
          <a:p>
            <a:r>
              <a:rPr lang="en-US" i="1" dirty="0" smtClean="0"/>
              <a:t>Using NDVI as a proxy for biomass, it is clear that the extra biomass growth in 2010 was a primary factor in the severity of the 2011 fire season</a:t>
            </a:r>
            <a:r>
              <a:rPr lang="en-US" dirty="0" smtClean="0"/>
              <a:t>. </a:t>
            </a:r>
          </a:p>
          <a:p>
            <a:r>
              <a:rPr lang="en-US" b="0" dirty="0" smtClean="0"/>
              <a:t>The following year in</a:t>
            </a:r>
            <a:r>
              <a:rPr lang="en-US" b="1" dirty="0" smtClean="0"/>
              <a:t> 2012</a:t>
            </a:r>
            <a:r>
              <a:rPr lang="en-US" b="1" baseline="0" dirty="0" smtClean="0"/>
              <a:t> </a:t>
            </a:r>
            <a:r>
              <a:rPr lang="en-US" b="0" baseline="0" dirty="0" smtClean="0"/>
              <a:t>the vegetation productivity was greater than average with the obvious exception within the </a:t>
            </a:r>
            <a:r>
              <a:rPr lang="en-US" b="1" baseline="0" dirty="0" smtClean="0"/>
              <a:t>footprint of the fires.</a:t>
            </a:r>
          </a:p>
          <a:p>
            <a:endParaRPr lang="en-US" b="0" baseline="0" dirty="0" smtClean="0"/>
          </a:p>
          <a:p>
            <a:r>
              <a:rPr lang="en-US" b="0" baseline="0" dirty="0" smtClean="0"/>
              <a:t>This was likely due to the burning of large quantities of grass during the fires. </a:t>
            </a:r>
          </a:p>
          <a:p>
            <a:endParaRPr lang="en-US" b="0" baseline="0" dirty="0" smtClean="0"/>
          </a:p>
          <a:p>
            <a:r>
              <a:rPr lang="en-US" b="0" baseline="0" dirty="0" smtClean="0"/>
              <a:t>This statewide </a:t>
            </a:r>
            <a:r>
              <a:rPr lang="en-US" b="1" baseline="0" dirty="0" smtClean="0"/>
              <a:t>2014</a:t>
            </a:r>
            <a:r>
              <a:rPr lang="en-US" b="0" baseline="0" dirty="0" smtClean="0"/>
              <a:t> map shows how the percent change in cumulative NDVI can </a:t>
            </a:r>
            <a:r>
              <a:rPr lang="en-US" b="1" baseline="0" dirty="0" smtClean="0"/>
              <a:t>vary throughout the state </a:t>
            </a:r>
            <a:r>
              <a:rPr lang="en-US" b="0" baseline="0" dirty="0" smtClean="0"/>
              <a:t>with some areas showing increased productivity and others showing a decrease.</a:t>
            </a:r>
          </a:p>
          <a:p>
            <a:endParaRPr lang="en-US" b="0" baseline="0" dirty="0" smtClean="0"/>
          </a:p>
          <a:p>
            <a:r>
              <a:rPr lang="en-US" b="0" baseline="0" dirty="0" smtClean="0"/>
              <a:t>These products are useful in depicting the </a:t>
            </a:r>
            <a:r>
              <a:rPr lang="en-US" b="1" baseline="0" dirty="0" smtClean="0"/>
              <a:t>relative fuel load </a:t>
            </a:r>
            <a:r>
              <a:rPr lang="en-US" b="0" baseline="0" dirty="0" smtClean="0"/>
              <a:t>to quantify the </a:t>
            </a:r>
            <a:r>
              <a:rPr lang="en-US" b="1" baseline="0" dirty="0" smtClean="0"/>
              <a:t>amount difference in vegetation growth</a:t>
            </a:r>
            <a:r>
              <a:rPr lang="en-US" b="0" baseline="0" dirty="0" smtClean="0"/>
              <a:t>.</a:t>
            </a:r>
          </a:p>
          <a:p>
            <a:endParaRPr lang="en-US" b="0" baseline="0" dirty="0" smtClean="0"/>
          </a:p>
          <a:p>
            <a:endParaRPr lang="en-US" b="0" baseline="0" dirty="0" smtClean="0"/>
          </a:p>
          <a:p>
            <a:r>
              <a:rPr lang="en-US" b="0" baseline="0" dirty="0" smtClean="0"/>
              <a:t>This type of product works well to understand how much areas have grown relative to the average rates for that area.</a:t>
            </a:r>
          </a:p>
          <a:p>
            <a:r>
              <a:rPr lang="en-US" b="0" baseline="0" dirty="0" smtClean="0"/>
              <a:t>This is especially useful for understanding “fuel loading” or the extra amount of biomass that can build up in an area like it did in 2010.</a:t>
            </a:r>
          </a:p>
          <a:p>
            <a:endParaRPr lang="en-US" b="1" baseline="0" dirty="0" smtClean="0"/>
          </a:p>
          <a:p>
            <a:endParaRPr lang="en-US" b="1" baseline="0" dirty="0" smtClean="0"/>
          </a:p>
          <a:p>
            <a:endParaRPr lang="en-US" b="1" baseline="0" dirty="0" smtClean="0"/>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t>This provides fire risk mangers with additional information of relative growth within a to adjust models based on actual amount of</a:t>
            </a:r>
          </a:p>
          <a:p>
            <a:endParaRPr lang="en-US" b="1"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015511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Maps were also</a:t>
            </a:r>
            <a:r>
              <a:rPr lang="en-US" b="0" baseline="0" dirty="0" smtClean="0"/>
              <a:t> produced which depict </a:t>
            </a:r>
            <a:r>
              <a:rPr lang="en-US" b="1" baseline="0" dirty="0" smtClean="0"/>
              <a:t>the percent change from the mean of each fuel type. </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Fuel Type Maps – </a:t>
            </a:r>
            <a:r>
              <a:rPr lang="en-US" dirty="0" smtClean="0"/>
              <a:t>MODIS data was used to calculate zonal mean for each fuel type based on 15 year cumulative annual NDVI. The difference of the 2014 annual NDVI was to show percentage difference from the mean for each fuel type.</a:t>
            </a:r>
          </a:p>
          <a:p>
            <a:endParaRPr lang="en-US" b="1" baseline="0" dirty="0" smtClean="0"/>
          </a:p>
          <a:p>
            <a:endParaRPr lang="en-US" b="0" baseline="0" dirty="0" smtClean="0"/>
          </a:p>
          <a:p>
            <a:r>
              <a:rPr lang="en-US" b="0" baseline="0" dirty="0" smtClean="0"/>
              <a:t>This was done by calculating an </a:t>
            </a:r>
            <a:r>
              <a:rPr lang="en-US" b="1" baseline="0" dirty="0" smtClean="0"/>
              <a:t>average NDVI value of each fuel type</a:t>
            </a:r>
            <a:r>
              <a:rPr lang="en-US" b="0" baseline="0" dirty="0" smtClean="0"/>
              <a:t>.</a:t>
            </a:r>
          </a:p>
          <a:p>
            <a:endParaRPr lang="en-US" b="0" baseline="0" dirty="0" smtClean="0"/>
          </a:p>
          <a:p>
            <a:r>
              <a:rPr lang="en-US" b="0" baseline="0" dirty="0" smtClean="0"/>
              <a:t>Then the percent change from the mean was calculated by comparing the </a:t>
            </a:r>
            <a:r>
              <a:rPr lang="en-US" b="1" baseline="0" dirty="0" smtClean="0"/>
              <a:t>annual cumulative NDVI value </a:t>
            </a:r>
            <a:r>
              <a:rPr lang="en-US" b="0" baseline="0" dirty="0" smtClean="0"/>
              <a:t>to the </a:t>
            </a:r>
            <a:r>
              <a:rPr lang="en-US" b="1" baseline="0" dirty="0" smtClean="0"/>
              <a:t>average cumulative NDVI value for each type</a:t>
            </a:r>
            <a:r>
              <a:rPr lang="en-US" b="0" baseline="0" dirty="0" smtClean="0"/>
              <a:t>. </a:t>
            </a:r>
          </a:p>
          <a:p>
            <a:endParaRPr lang="en-US" b="0" baseline="0" dirty="0" smtClean="0"/>
          </a:p>
          <a:p>
            <a:r>
              <a:rPr lang="en-US" b="0" baseline="0" dirty="0" smtClean="0"/>
              <a:t>This provides another way to understand variations (spatially as well as temporally) from the </a:t>
            </a:r>
            <a:r>
              <a:rPr lang="en-US" b="1" baseline="0" dirty="0" smtClean="0"/>
              <a:t>average</a:t>
            </a:r>
            <a:r>
              <a:rPr lang="en-US" b="0" baseline="0" dirty="0" smtClean="0"/>
              <a:t> characteristics of each fuel type. </a:t>
            </a:r>
          </a:p>
          <a:p>
            <a:endParaRPr lang="en-US" b="0" baseline="0" dirty="0" smtClean="0"/>
          </a:p>
          <a:p>
            <a:r>
              <a:rPr lang="en-US" b="0" baseline="0" dirty="0" smtClean="0"/>
              <a:t>For example, if an area is classified as </a:t>
            </a:r>
            <a:r>
              <a:rPr lang="en-US" b="1" baseline="0" dirty="0" smtClean="0"/>
              <a:t>fuel type GR1 </a:t>
            </a:r>
            <a:r>
              <a:rPr lang="en-US" b="0" baseline="0" dirty="0" smtClean="0"/>
              <a:t>or “grass level 1” but in the 2014 map that area shows 30% greater productivity than the mean of GR1 then the grass may behave more like a GR2 or “grass level 2”</a:t>
            </a:r>
          </a:p>
          <a:p>
            <a:endParaRPr lang="en-US" b="0" baseline="0" dirty="0" smtClean="0"/>
          </a:p>
          <a:p>
            <a:r>
              <a:rPr lang="en-US" b="0" baseline="0" dirty="0" smtClean="0"/>
              <a:t>This method provides for another way to compare relative fuel loads to adjust fuel models based on actual vegetation characteristics. </a:t>
            </a:r>
            <a:endParaRPr lang="en-US" b="0" dirty="0" smtClean="0"/>
          </a:p>
          <a:p>
            <a:endParaRPr lang="en-US" b="1" dirty="0" smtClean="0"/>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59135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Geospatial information on grassland </a:t>
            </a:r>
            <a:r>
              <a:rPr lang="en-US" b="1" dirty="0" smtClean="0"/>
              <a:t>fuel loads </a:t>
            </a:r>
            <a:r>
              <a:rPr lang="en-US" dirty="0" smtClean="0"/>
              <a:t>are important for assessing wildfire risk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Annual cumulative </a:t>
            </a:r>
            <a:r>
              <a:rPr lang="en-US" b="1" dirty="0" smtClean="0"/>
              <a:t>MODIS NDVI </a:t>
            </a:r>
            <a:r>
              <a:rPr lang="en-US" dirty="0" smtClean="0"/>
              <a:t>offers a means to monitor relative fuel loads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Such MODIS NDVI products can serve as inputs to </a:t>
            </a:r>
            <a:r>
              <a:rPr lang="en-US" b="1" dirty="0" smtClean="0"/>
              <a:t>fuel load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Future</a:t>
            </a:r>
            <a:r>
              <a:rPr lang="en-US" b="1" baseline="0" dirty="0" smtClean="0"/>
              <a:t>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smtClean="0"/>
          </a:p>
          <a:p>
            <a:endParaRPr lang="en-US" dirty="0" smtClean="0"/>
          </a:p>
          <a:p>
            <a:endParaRPr lang="en-US" i="1" dirty="0" smtClean="0"/>
          </a:p>
          <a:p>
            <a:endParaRPr lang="en-US" i="1" dirty="0" smtClean="0"/>
          </a:p>
          <a:p>
            <a:r>
              <a:rPr lang="en-US" i="1" dirty="0" smtClean="0"/>
              <a:t>Relative</a:t>
            </a:r>
            <a:r>
              <a:rPr lang="en-US" i="1" baseline="0" dirty="0" smtClean="0"/>
              <a:t> </a:t>
            </a:r>
            <a:r>
              <a:rPr lang="en-US" i="1" baseline="0" dirty="0" smtClean="0"/>
              <a:t>fuel loads based on MODIS NDVI is a good tool to assess fluctuations in grassland fuels.</a:t>
            </a:r>
          </a:p>
          <a:p>
            <a:endParaRPr lang="en-US" i="1" baseline="0" dirty="0" smtClean="0"/>
          </a:p>
          <a:p>
            <a:r>
              <a:rPr lang="en-US" i="1" baseline="0" dirty="0" smtClean="0"/>
              <a:t>Provides wildfire risk managers a new method for adjusting fuel model according to the actual changes grassland growth rates.</a:t>
            </a:r>
          </a:p>
          <a:p>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Using MODIS data to detect seasonal changes in the Texas Grasslands is a crucial step in moving towards real-time assessment in fuel loads.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 Texas Forest Service can use this data in the future to better assess the wildfire risk based on recent observations</a:t>
            </a:r>
            <a:r>
              <a:rPr lang="en-US" i="1" baseline="0" dirty="0" smtClean="0"/>
              <a:t> </a:t>
            </a:r>
            <a:r>
              <a:rPr lang="en-US" i="1" dirty="0" smtClean="0"/>
              <a:t>rather than using a static fuel model.</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413152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65880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97291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Wildfires risk has increased </a:t>
            </a:r>
            <a:r>
              <a:rPr lang="en-US" dirty="0" smtClean="0"/>
              <a:t>due to climate change and recent urbanization</a:t>
            </a:r>
          </a:p>
          <a:p>
            <a:endParaRPr lang="en-US" dirty="0" smtClean="0"/>
          </a:p>
          <a:p>
            <a:r>
              <a:rPr lang="en-US" dirty="0" smtClean="0"/>
              <a:t>Texas </a:t>
            </a:r>
            <a:r>
              <a:rPr lang="en-US" b="1" dirty="0" smtClean="0"/>
              <a:t>grasslands</a:t>
            </a:r>
            <a:r>
              <a:rPr lang="en-US" dirty="0" smtClean="0"/>
              <a:t> are highly susceptible to wildfires especially during drought years</a:t>
            </a:r>
          </a:p>
          <a:p>
            <a:endParaRPr lang="en-US" dirty="0" smtClean="0"/>
          </a:p>
          <a:p>
            <a:r>
              <a:rPr lang="en-US" dirty="0" smtClean="0"/>
              <a:t>In </a:t>
            </a:r>
            <a:r>
              <a:rPr lang="en-US" b="1" dirty="0" smtClean="0"/>
              <a:t>2011</a:t>
            </a:r>
            <a:r>
              <a:rPr lang="en-US" dirty="0" smtClean="0"/>
              <a:t>, the state of Texas declared a </a:t>
            </a:r>
            <a:r>
              <a:rPr lang="en-US" b="1" dirty="0" smtClean="0"/>
              <a:t>state of emergency </a:t>
            </a:r>
            <a:r>
              <a:rPr lang="en-US" dirty="0" smtClean="0"/>
              <a:t>due to the uproar of wildfires that scorched nearly </a:t>
            </a:r>
            <a:r>
              <a:rPr lang="en-US" b="1" dirty="0" smtClean="0"/>
              <a:t>4,000,000 acres </a:t>
            </a:r>
            <a:r>
              <a:rPr lang="en-US" dirty="0" smtClean="0"/>
              <a:t>of Texas grasslands, forests, and urban areas and destroyed nearly </a:t>
            </a:r>
            <a:r>
              <a:rPr lang="en-US" b="1" dirty="0" smtClean="0"/>
              <a:t>3,000 homes.</a:t>
            </a:r>
          </a:p>
          <a:p>
            <a:endParaRPr lang="en-US" b="1" dirty="0" smtClean="0"/>
          </a:p>
          <a:p>
            <a:endParaRPr lang="en-US" dirty="0" smtClean="0"/>
          </a:p>
          <a:p>
            <a:endParaRPr lang="en-US" i="1" dirty="0" smtClean="0"/>
          </a:p>
          <a:p>
            <a:endParaRPr lang="en-US" i="1" dirty="0" smtClean="0"/>
          </a:p>
          <a:p>
            <a:endParaRPr lang="en-US" i="0" dirty="0" smtClean="0"/>
          </a:p>
          <a:p>
            <a:r>
              <a:rPr lang="en-US" i="0" dirty="0" smtClean="0"/>
              <a:t>Image source:</a:t>
            </a:r>
          </a:p>
          <a:p>
            <a:r>
              <a:rPr lang="en-US" sz="1200" u="sng" kern="1200" dirty="0" smtClean="0">
                <a:solidFill>
                  <a:schemeClr val="tx1"/>
                </a:solidFill>
                <a:effectLst/>
                <a:latin typeface="+mn-lt"/>
                <a:ea typeface="+mn-ea"/>
                <a:cs typeface="+mn-cs"/>
                <a:hlinkClick r:id="rId3"/>
              </a:rPr>
              <a:t>http://www.crh.noaa.gov/bro/?n=2011event_smacfirephotogallery</a:t>
            </a:r>
            <a:endParaRPr lang="en-US" i="1" dirty="0" smtClean="0"/>
          </a:p>
          <a:p>
            <a:r>
              <a:rPr lang="en-US" i="1" dirty="0" smtClean="0"/>
              <a:t>. </a:t>
            </a:r>
            <a:endParaRPr lang="en-US" i="1"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79192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study covers the entire State of </a:t>
            </a:r>
            <a:r>
              <a:rPr lang="en-US" sz="1200" b="1" dirty="0" smtClean="0"/>
              <a:t>Texas</a:t>
            </a:r>
            <a:r>
              <a:rPr lang="en-US" sz="1200" dirty="0" smtClean="0"/>
              <a:t> with a case study of the </a:t>
            </a:r>
            <a:endParaRPr lang="en-US" sz="1200" dirty="0" smtClean="0"/>
          </a:p>
          <a:p>
            <a:r>
              <a:rPr lang="en-US" sz="1200" b="1" dirty="0" smtClean="0"/>
              <a:t>Possum </a:t>
            </a:r>
            <a:r>
              <a:rPr lang="en-US" sz="1200" b="1" dirty="0" smtClean="0"/>
              <a:t>Kingdom </a:t>
            </a:r>
            <a:r>
              <a:rPr lang="en-US" sz="1200" b="1" dirty="0" smtClean="0"/>
              <a:t>Complex</a:t>
            </a:r>
            <a:r>
              <a:rPr lang="en-US" sz="1200" b="1" baseline="0" dirty="0" smtClean="0"/>
              <a:t> </a:t>
            </a:r>
            <a:r>
              <a:rPr lang="en-US" sz="1200" b="0" baseline="0" dirty="0" smtClean="0"/>
              <a:t>wildfires</a:t>
            </a:r>
            <a:r>
              <a:rPr lang="en-US" sz="1200" b="0" baseline="0" dirty="0" smtClean="0"/>
              <a:t>,</a:t>
            </a:r>
          </a:p>
          <a:p>
            <a:r>
              <a:rPr lang="en-US" sz="1200" b="0" baseline="0" dirty="0" smtClean="0"/>
              <a:t> </a:t>
            </a:r>
            <a:r>
              <a:rPr lang="en-US" sz="1200" b="0" baseline="0" dirty="0" smtClean="0"/>
              <a:t>just west of Fort Worth, </a:t>
            </a:r>
            <a:endParaRPr lang="en-US" sz="1200" b="0" baseline="0" dirty="0" smtClean="0"/>
          </a:p>
          <a:p>
            <a:r>
              <a:rPr lang="en-US" sz="1200" dirty="0" smtClean="0"/>
              <a:t>which </a:t>
            </a:r>
            <a:r>
              <a:rPr lang="en-US" sz="1200" dirty="0" smtClean="0"/>
              <a:t>destroyed approximately </a:t>
            </a:r>
            <a:r>
              <a:rPr lang="en-US" sz="1200" b="1" dirty="0" smtClean="0"/>
              <a:t>150,000</a:t>
            </a:r>
            <a:r>
              <a:rPr lang="en-US" sz="1200" dirty="0" smtClean="0"/>
              <a:t> acres in 2011.</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96631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Texas Forest Service </a:t>
            </a:r>
            <a:r>
              <a:rPr lang="en-US" sz="1200" kern="1200" dirty="0" smtClean="0">
                <a:solidFill>
                  <a:schemeClr val="tx1"/>
                </a:solidFill>
                <a:effectLst/>
                <a:latin typeface="+mn-lt"/>
                <a:ea typeface="+mn-ea"/>
                <a:cs typeface="+mn-cs"/>
              </a:rPr>
              <a:t>is tasked with estimating and evaluating </a:t>
            </a:r>
            <a:r>
              <a:rPr lang="en-US" sz="1200" b="1" kern="1200" dirty="0" smtClean="0">
                <a:solidFill>
                  <a:schemeClr val="tx1"/>
                </a:solidFill>
                <a:effectLst/>
                <a:latin typeface="+mn-lt"/>
                <a:ea typeface="+mn-ea"/>
                <a:cs typeface="+mn-cs"/>
              </a:rPr>
              <a:t>potential fire risk</a:t>
            </a:r>
            <a:r>
              <a:rPr lang="en-US" sz="1200" kern="1200" dirty="0" smtClean="0">
                <a:solidFill>
                  <a:schemeClr val="tx1"/>
                </a:solidFill>
                <a:effectLst/>
                <a:latin typeface="+mn-lt"/>
                <a:ea typeface="+mn-ea"/>
                <a:cs typeface="+mn-cs"/>
              </a:rPr>
              <a:t> in order to manage and allocate resources for the </a:t>
            </a:r>
            <a:r>
              <a:rPr lang="en-US" sz="1200" b="1" kern="1200" dirty="0" smtClean="0">
                <a:solidFill>
                  <a:schemeClr val="tx1"/>
                </a:solidFill>
                <a:effectLst/>
                <a:latin typeface="+mn-lt"/>
                <a:ea typeface="+mn-ea"/>
                <a:cs typeface="+mn-cs"/>
              </a:rPr>
              <a:t>prevention and containment </a:t>
            </a:r>
            <a:r>
              <a:rPr lang="en-US" sz="1200" kern="1200" dirty="0" smtClean="0">
                <a:solidFill>
                  <a:schemeClr val="tx1"/>
                </a:solidFill>
                <a:effectLst/>
                <a:latin typeface="+mn-lt"/>
                <a:ea typeface="+mn-ea"/>
                <a:cs typeface="+mn-cs"/>
              </a:rPr>
              <a:t>of possible wildfires across the varied and dynamic Texas landscape.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of the main components for assessing fire risk </a:t>
            </a:r>
            <a:r>
              <a:rPr lang="en-US" sz="1200" kern="1200" dirty="0" smtClean="0">
                <a:solidFill>
                  <a:schemeClr val="tx1"/>
                </a:solidFill>
                <a:effectLst/>
                <a:latin typeface="+mn-lt"/>
                <a:ea typeface="+mn-ea"/>
                <a:cs typeface="+mn-cs"/>
              </a:rPr>
              <a:t>are </a:t>
            </a:r>
            <a:r>
              <a:rPr lang="en-US" sz="1200" kern="1200" dirty="0" smtClean="0">
                <a:solidFill>
                  <a:schemeClr val="tx1"/>
                </a:solidFill>
                <a:effectLst/>
                <a:latin typeface="+mn-lt"/>
                <a:ea typeface="+mn-ea"/>
                <a:cs typeface="+mn-cs"/>
              </a:rPr>
              <a:t>understanding </a:t>
            </a:r>
            <a:r>
              <a:rPr lang="en-US" sz="1200" b="1" kern="1200" dirty="0" smtClean="0">
                <a:solidFill>
                  <a:schemeClr val="tx1"/>
                </a:solidFill>
                <a:effectLst/>
                <a:latin typeface="+mn-lt"/>
                <a:ea typeface="+mn-ea"/>
                <a:cs typeface="+mn-cs"/>
              </a:rPr>
              <a:t>vegetative fuel types and fuel loads</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and making predictions of </a:t>
            </a:r>
            <a:r>
              <a:rPr lang="en-US" sz="1200" b="1" kern="1200" baseline="0" dirty="0" smtClean="0">
                <a:solidFill>
                  <a:schemeClr val="tx1"/>
                </a:solidFill>
                <a:effectLst/>
                <a:latin typeface="+mn-lt"/>
                <a:ea typeface="+mn-ea"/>
                <a:cs typeface="+mn-cs"/>
              </a:rPr>
              <a:t>fire behavior </a:t>
            </a:r>
            <a:r>
              <a:rPr lang="en-US" sz="1200" kern="1200" baseline="0" dirty="0" smtClean="0">
                <a:solidFill>
                  <a:schemeClr val="tx1"/>
                </a:solidFill>
                <a:effectLst/>
                <a:latin typeface="+mn-lt"/>
                <a:ea typeface="+mn-ea"/>
                <a:cs typeface="+mn-cs"/>
              </a:rPr>
              <a:t>based on the characteristics of each fuel. </a:t>
            </a:r>
            <a:endParaRPr lang="en-US" baseline="0" dirty="0" smtClean="0"/>
          </a:p>
          <a:p>
            <a:endParaRPr lang="en-US" dirty="0" smtClean="0"/>
          </a:p>
          <a:p>
            <a:r>
              <a:rPr lang="en-US" dirty="0" smtClean="0"/>
              <a:t>They currently use comprehensive</a:t>
            </a:r>
            <a:r>
              <a:rPr lang="en-US" baseline="0" dirty="0" smtClean="0"/>
              <a:t> fuel mapping techniques using Landsat data but do not have a method to adjust these models to </a:t>
            </a:r>
            <a:r>
              <a:rPr lang="en-US" b="1" baseline="0" dirty="0" smtClean="0"/>
              <a:t>seasonal changes.</a:t>
            </a:r>
            <a:endParaRPr lang="en-US" b="1" dirty="0" smtClean="0"/>
          </a:p>
          <a:p>
            <a:endParaRPr lang="en-US" dirty="0" smtClean="0"/>
          </a:p>
          <a:p>
            <a:endParaRPr lang="en-US" dirty="0" smtClean="0"/>
          </a:p>
          <a:p>
            <a:r>
              <a:rPr lang="en-US" dirty="0" smtClean="0"/>
              <a:t>Image source:</a:t>
            </a:r>
          </a:p>
          <a:p>
            <a:r>
              <a:rPr lang="en-US" sz="1200" u="sng" kern="1200" dirty="0" smtClean="0">
                <a:solidFill>
                  <a:schemeClr val="tx1"/>
                </a:solidFill>
                <a:effectLst/>
                <a:latin typeface="+mn-lt"/>
                <a:ea typeface="+mn-ea"/>
                <a:cs typeface="+mn-cs"/>
                <a:hlinkClick r:id="rId3"/>
              </a:rPr>
              <a:t>http://www.srh.noaa.gov/ama/?n=fire_weather</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80187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Enhance current fuel mapping capabilities using </a:t>
            </a:r>
            <a:r>
              <a:rPr lang="en-US" b="1" dirty="0" smtClean="0"/>
              <a:t>NASA Earth observation</a:t>
            </a:r>
            <a:r>
              <a:rPr lang="en-US" dirty="0" smtClean="0"/>
              <a:t> data</a:t>
            </a:r>
          </a:p>
          <a:p>
            <a:endParaRPr lang="en-US" dirty="0" smtClean="0"/>
          </a:p>
          <a:p>
            <a:r>
              <a:rPr lang="en-US" dirty="0" smtClean="0"/>
              <a:t>Use and demonstrate NASA data to help assess </a:t>
            </a:r>
            <a:r>
              <a:rPr lang="en-US" b="1" dirty="0" smtClean="0"/>
              <a:t>seasonal variations </a:t>
            </a:r>
            <a:r>
              <a:rPr lang="en-US" dirty="0" smtClean="0"/>
              <a:t>in fuel loads</a:t>
            </a:r>
          </a:p>
          <a:p>
            <a:endParaRPr lang="en-US" dirty="0" smtClean="0"/>
          </a:p>
          <a:p>
            <a:r>
              <a:rPr lang="en-US" dirty="0" smtClean="0"/>
              <a:t>Compile </a:t>
            </a:r>
            <a:r>
              <a:rPr lang="en-US" b="1" dirty="0" smtClean="0"/>
              <a:t>up-to-date fuel load maps</a:t>
            </a:r>
            <a:r>
              <a:rPr lang="en-US" dirty="0" smtClean="0"/>
              <a:t> that depict fuel conditions</a:t>
            </a:r>
          </a:p>
          <a:p>
            <a:endParaRPr lang="en-US" dirty="0" smtClean="0"/>
          </a:p>
          <a:p>
            <a:r>
              <a:rPr lang="en-US" dirty="0" smtClean="0"/>
              <a:t>To provide</a:t>
            </a:r>
            <a:r>
              <a:rPr lang="en-US" baseline="0" dirty="0" smtClean="0"/>
              <a:t> additional tools wildfire management and fuel modeling.</a:t>
            </a:r>
          </a:p>
          <a:p>
            <a:endParaRPr lang="en-US" baseline="0" dirty="0" smtClean="0"/>
          </a:p>
          <a:p>
            <a:endParaRPr lang="en-US" baseline="0" dirty="0" smtClean="0"/>
          </a:p>
          <a:p>
            <a:endParaRPr lang="en-US" baseline="0" dirty="0" smtClean="0"/>
          </a:p>
          <a:p>
            <a:r>
              <a:rPr lang="en-US" baseline="0" dirty="0" smtClean="0"/>
              <a:t>Image source:</a:t>
            </a:r>
          </a:p>
          <a:p>
            <a:r>
              <a:rPr lang="en-US" sz="1200" u="sng" kern="1200" dirty="0" smtClean="0">
                <a:solidFill>
                  <a:schemeClr val="tx1"/>
                </a:solidFill>
                <a:effectLst/>
                <a:latin typeface="+mn-lt"/>
                <a:ea typeface="+mn-ea"/>
                <a:cs typeface="+mn-cs"/>
                <a:hlinkClick r:id="rId3"/>
              </a:rPr>
              <a:t>http://www.werc.usgs.gov/OLDsitedata/fire/lv/fireandinvasives/photo_gal.htm</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14184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sz="1200" kern="1200" dirty="0" smtClean="0">
                <a:solidFill>
                  <a:schemeClr val="tx1"/>
                </a:solidFill>
                <a:effectLst/>
                <a:latin typeface="+mn-lt"/>
                <a:ea typeface="+mn-ea"/>
                <a:cs typeface="+mn-cs"/>
              </a:rPr>
              <a:t>Earth Observations provide a platform for evaluating wildfire fuel across a </a:t>
            </a:r>
            <a:r>
              <a:rPr lang="en-US" sz="1200" kern="1200" dirty="0" smtClean="0">
                <a:solidFill>
                  <a:schemeClr val="tx1"/>
                </a:solidFill>
                <a:effectLst/>
                <a:latin typeface="+mn-lt"/>
                <a:ea typeface="+mn-ea"/>
                <a:cs typeface="+mn-cs"/>
              </a:rPr>
              <a:t>varied </a:t>
            </a:r>
            <a:r>
              <a:rPr lang="en-US" sz="1200" kern="1200" dirty="0" smtClean="0">
                <a:solidFill>
                  <a:schemeClr val="tx1"/>
                </a:solidFill>
                <a:effectLst/>
                <a:latin typeface="+mn-lt"/>
                <a:ea typeface="+mn-ea"/>
                <a:cs typeface="+mn-cs"/>
              </a:rPr>
              <a:t>temporal and spatial scales.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this project th</a:t>
            </a:r>
            <a:r>
              <a:rPr lang="en-US" sz="1200" kern="1200" baseline="0" dirty="0" smtClean="0">
                <a:solidFill>
                  <a:schemeClr val="tx1"/>
                </a:solidFill>
                <a:effectLst/>
                <a:latin typeface="+mn-lt"/>
                <a:ea typeface="+mn-ea"/>
                <a:cs typeface="+mn-cs"/>
              </a:rPr>
              <a:t>e temporal advantages of MODIS data were combined with spatial advantages of Landsat products.</a:t>
            </a: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03595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order to make these fuel maps sensitive to fluctuations </a:t>
            </a:r>
            <a:r>
              <a:rPr lang="en-US" dirty="0" smtClean="0"/>
              <a:t>NDVI</a:t>
            </a:r>
            <a:r>
              <a:rPr lang="en-US" baseline="0" dirty="0" smtClean="0"/>
              <a:t> was utilized.</a:t>
            </a:r>
            <a:endParaRPr lang="en-US" dirty="0" smtClean="0"/>
          </a:p>
          <a:p>
            <a:endParaRPr lang="en-US" b="1" dirty="0" smtClean="0"/>
          </a:p>
          <a:p>
            <a:r>
              <a:rPr lang="en-US" b="1" dirty="0" smtClean="0"/>
              <a:t>NDVI </a:t>
            </a:r>
            <a:r>
              <a:rPr lang="en-US" b="1" dirty="0" smtClean="0"/>
              <a:t>(</a:t>
            </a:r>
            <a:r>
              <a:rPr lang="en-US" b="1" dirty="0" smtClean="0"/>
              <a:t>Normalized Difference Vegetation Index) </a:t>
            </a:r>
            <a:r>
              <a:rPr lang="en-US" b="0" dirty="0" smtClean="0"/>
              <a:t>is commonly</a:t>
            </a:r>
            <a:r>
              <a:rPr lang="en-US" b="0" baseline="0" dirty="0" smtClean="0"/>
              <a:t> used as a proxy for plant productivity based on the density of the greenness of vegetation.</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49168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b="1" kern="1200" dirty="0" smtClean="0">
                <a:solidFill>
                  <a:schemeClr val="tx1"/>
                </a:solidFill>
                <a:effectLst/>
                <a:latin typeface="+mn-lt"/>
                <a:ea typeface="+mn-ea"/>
                <a:cs typeface="+mn-cs"/>
              </a:rPr>
              <a:t>Fuel Types</a:t>
            </a:r>
            <a:endParaRPr lang="en-US" sz="12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First, Surface Fuel Maps were collected from the Texas Forest Service. These maps indicate the type of fuel that will drive a wildfire and the intensity that it will burn.</a:t>
            </a:r>
          </a:p>
          <a:p>
            <a:pPr marL="628650" lvl="1" indent="-171450">
              <a:buFont typeface="Arial"/>
              <a:buChar char="•"/>
            </a:pPr>
            <a:r>
              <a:rPr lang="en-US" sz="1200" kern="1200" dirty="0" smtClean="0">
                <a:solidFill>
                  <a:schemeClr val="tx1"/>
                </a:solidFill>
                <a:effectLst/>
                <a:latin typeface="+mn-lt"/>
                <a:ea typeface="+mn-ea"/>
                <a:cs typeface="+mn-cs"/>
              </a:rPr>
              <a:t>Next, Vegetation Type Maps were also collected. These maps depict the dominant vegetation in each area. </a:t>
            </a:r>
          </a:p>
          <a:p>
            <a:pPr marL="628650" lvl="1" indent="-171450">
              <a:buFont typeface="Arial"/>
              <a:buChar char="•"/>
            </a:pPr>
            <a:r>
              <a:rPr lang="en-US" sz="1200" kern="1200" dirty="0" smtClean="0">
                <a:solidFill>
                  <a:schemeClr val="tx1"/>
                </a:solidFill>
                <a:effectLst/>
                <a:latin typeface="+mn-lt"/>
                <a:ea typeface="+mn-ea"/>
                <a:cs typeface="+mn-cs"/>
              </a:rPr>
              <a:t>These two types of maps were hybridized to create a map that combined the surface fuel and vegetation cover.</a:t>
            </a:r>
          </a:p>
          <a:p>
            <a:pPr marL="628650" lvl="1" indent="-171450">
              <a:buFont typeface="Arial"/>
              <a:buChar char="•"/>
            </a:pPr>
            <a:r>
              <a:rPr lang="en-US" sz="1200" kern="1200" dirty="0" smtClean="0">
                <a:solidFill>
                  <a:schemeClr val="tx1"/>
                </a:solidFill>
                <a:effectLst/>
                <a:latin typeface="+mn-lt"/>
                <a:ea typeface="+mn-ea"/>
                <a:cs typeface="+mn-cs"/>
              </a:rPr>
              <a:t>This allowed for the investigation</a:t>
            </a:r>
            <a:r>
              <a:rPr lang="en-US" sz="1200" kern="1200" baseline="0" dirty="0" smtClean="0">
                <a:solidFill>
                  <a:schemeClr val="tx1"/>
                </a:solidFill>
                <a:effectLst/>
                <a:latin typeface="+mn-lt"/>
                <a:ea typeface="+mn-ea"/>
                <a:cs typeface="+mn-cs"/>
              </a:rPr>
              <a:t> of areas where the dominant vegetation cover and the main fuel expected to drive a wildfire are no the same.</a:t>
            </a:r>
            <a:endParaRPr lang="en-US" sz="1200" kern="1200" dirty="0" smtClean="0">
              <a:solidFill>
                <a:schemeClr val="tx1"/>
              </a:solidFill>
              <a:effectLst/>
              <a:latin typeface="+mn-lt"/>
              <a:ea typeface="+mn-ea"/>
              <a:cs typeface="+mn-cs"/>
            </a:endParaRPr>
          </a:p>
          <a:p>
            <a:pPr marL="171450" lvl="0" indent="-171450">
              <a:buFont typeface="Arial"/>
              <a:buChar char="•"/>
            </a:pPr>
            <a:endParaRPr lang="en-US" sz="1200" b="1" kern="1200" dirty="0" smtClean="0">
              <a:solidFill>
                <a:schemeClr val="tx1"/>
              </a:solidFill>
              <a:effectLst/>
              <a:latin typeface="+mn-lt"/>
              <a:ea typeface="+mn-ea"/>
              <a:cs typeface="+mn-cs"/>
            </a:endParaRPr>
          </a:p>
          <a:p>
            <a:pPr marL="171450" lvl="0" indent="-171450">
              <a:buFont typeface="Arial"/>
              <a:buChar char="•"/>
            </a:pPr>
            <a:r>
              <a:rPr lang="en-US" sz="1200" b="1" kern="1200" dirty="0" smtClean="0">
                <a:solidFill>
                  <a:schemeClr val="tx1"/>
                </a:solidFill>
                <a:effectLst/>
                <a:latin typeface="+mn-lt"/>
                <a:ea typeface="+mn-ea"/>
                <a:cs typeface="+mn-cs"/>
              </a:rPr>
              <a:t>NDVI</a:t>
            </a:r>
            <a:endParaRPr lang="en-US" sz="12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First, NDVI (Normalized Difference Vegetation Index) which is useful for quantifying the greenness of vegetation, was compiled from 2000-2014. </a:t>
            </a:r>
          </a:p>
          <a:p>
            <a:pPr marL="628650" lvl="1" indent="-171450">
              <a:buFont typeface="Arial"/>
              <a:buChar char="•"/>
            </a:pPr>
            <a:r>
              <a:rPr lang="en-US" sz="1200" kern="1200" dirty="0" smtClean="0">
                <a:solidFill>
                  <a:schemeClr val="tx1"/>
                </a:solidFill>
                <a:effectLst/>
                <a:latin typeface="+mn-lt"/>
                <a:ea typeface="+mn-ea"/>
                <a:cs typeface="+mn-cs"/>
              </a:rPr>
              <a:t>By accumulating and combining 8 day NDVI composites for an each year, the build-up of greenness throughout the year was used as a corollary for annual vegetation productivity.</a:t>
            </a:r>
          </a:p>
          <a:p>
            <a:pPr marL="628650" lvl="1" indent="-171450">
              <a:buFont typeface="Arial"/>
              <a:buChar char="•"/>
            </a:pPr>
            <a:r>
              <a:rPr lang="en-US" sz="1200" kern="1200" dirty="0" smtClean="0">
                <a:solidFill>
                  <a:schemeClr val="tx1"/>
                </a:solidFill>
                <a:effectLst/>
                <a:latin typeface="+mn-lt"/>
                <a:ea typeface="+mn-ea"/>
                <a:cs typeface="+mn-cs"/>
              </a:rPr>
              <a:t>The 15 year average was calculated to provide an annual biomass accumulation mean.</a:t>
            </a:r>
          </a:p>
          <a:p>
            <a:pPr marL="0" lvl="0" indent="0">
              <a:buFont typeface="Arial"/>
              <a:buNone/>
            </a:pPr>
            <a:endParaRPr lang="en-US" sz="1200" kern="1200" dirty="0" smtClean="0">
              <a:solidFill>
                <a:schemeClr val="tx1"/>
              </a:solidFill>
              <a:effectLst/>
              <a:latin typeface="+mn-lt"/>
              <a:ea typeface="+mn-ea"/>
              <a:cs typeface="+mn-cs"/>
            </a:endParaRPr>
          </a:p>
          <a:p>
            <a:pPr marL="0" lvl="0" indent="0">
              <a:buFont typeface="Arial"/>
              <a:buNone/>
            </a:pPr>
            <a:r>
              <a:rPr lang="en-US" sz="1200" kern="1200" dirty="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was then compared to each annual cumulative NDVI to calculate the </a:t>
            </a:r>
            <a:r>
              <a:rPr lang="en-US" sz="1200" b="1" kern="1200" dirty="0" smtClean="0">
                <a:solidFill>
                  <a:schemeClr val="tx1"/>
                </a:solidFill>
                <a:effectLst/>
                <a:latin typeface="+mn-lt"/>
                <a:ea typeface="+mn-ea"/>
                <a:cs typeface="+mn-cs"/>
              </a:rPr>
              <a:t>percent</a:t>
            </a:r>
            <a:r>
              <a:rPr lang="en-US" sz="1200" b="1" kern="1200" baseline="0" dirty="0" smtClean="0">
                <a:solidFill>
                  <a:schemeClr val="tx1"/>
                </a:solidFill>
                <a:effectLst/>
                <a:latin typeface="+mn-lt"/>
                <a:ea typeface="+mn-ea"/>
                <a:cs typeface="+mn-cs"/>
              </a:rPr>
              <a:t> change in </a:t>
            </a:r>
            <a:r>
              <a:rPr lang="en-US" sz="1200" b="1" kern="1200" dirty="0" smtClean="0">
                <a:solidFill>
                  <a:schemeClr val="tx1"/>
                </a:solidFill>
                <a:effectLst/>
                <a:latin typeface="+mn-lt"/>
                <a:ea typeface="+mn-ea"/>
                <a:cs typeface="+mn-cs"/>
              </a:rPr>
              <a:t>mean annual cumulative</a:t>
            </a:r>
            <a:r>
              <a:rPr lang="en-US" sz="1200" b="1" kern="1200" baseline="0" dirty="0" smtClean="0">
                <a:solidFill>
                  <a:schemeClr val="tx1"/>
                </a:solidFill>
                <a:effectLst/>
                <a:latin typeface="+mn-lt"/>
                <a:ea typeface="+mn-ea"/>
                <a:cs typeface="+mn-cs"/>
              </a:rPr>
              <a:t> NDVI </a:t>
            </a:r>
            <a:r>
              <a:rPr lang="en-US" sz="1200" kern="1200" dirty="0" smtClean="0">
                <a:solidFill>
                  <a:schemeClr val="tx1"/>
                </a:solidFill>
                <a:effectLst/>
                <a:latin typeface="+mn-lt"/>
                <a:ea typeface="+mn-ea"/>
                <a:cs typeface="+mn-cs"/>
              </a:rPr>
              <a:t>or the relative biomass accumulation. </a:t>
            </a:r>
          </a:p>
          <a:p>
            <a:pPr marL="0" lvl="0" indent="0">
              <a:buFont typeface="Arial"/>
              <a:buNone/>
            </a:pPr>
            <a:endParaRPr lang="en-US" sz="1200" kern="1200" dirty="0" smtClean="0">
              <a:solidFill>
                <a:schemeClr val="tx1"/>
              </a:solidFill>
              <a:effectLst/>
              <a:latin typeface="+mn-lt"/>
              <a:ea typeface="+mn-ea"/>
              <a:cs typeface="+mn-cs"/>
            </a:endParaRPr>
          </a:p>
          <a:p>
            <a:pPr marL="0" lvl="0" indent="0">
              <a:buFont typeface="Arial"/>
              <a:buNone/>
            </a:pPr>
            <a:r>
              <a:rPr lang="en-US" sz="1200" kern="1200" dirty="0" smtClean="0">
                <a:solidFill>
                  <a:schemeClr val="tx1"/>
                </a:solidFill>
                <a:effectLst/>
                <a:latin typeface="+mn-lt"/>
                <a:ea typeface="+mn-ea"/>
                <a:cs typeface="+mn-cs"/>
              </a:rPr>
              <a:t>This highlights areas </a:t>
            </a:r>
            <a:r>
              <a:rPr lang="en-US" sz="1200" kern="1200" dirty="0" smtClean="0">
                <a:solidFill>
                  <a:schemeClr val="tx1"/>
                </a:solidFill>
                <a:effectLst/>
                <a:latin typeface="+mn-lt"/>
                <a:ea typeface="+mn-ea"/>
                <a:cs typeface="+mn-cs"/>
              </a:rPr>
              <a:t>within each fuel type that</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are above and below average for a particular </a:t>
            </a:r>
            <a:r>
              <a:rPr lang="en-US" sz="1200" kern="1200" baseline="0" dirty="0" smtClean="0">
                <a:solidFill>
                  <a:schemeClr val="tx1"/>
                </a:solidFill>
                <a:effectLst/>
                <a:latin typeface="+mn-lt"/>
                <a:ea typeface="+mn-ea"/>
                <a:cs typeface="+mn-cs"/>
              </a:rPr>
              <a:t>year.</a:t>
            </a:r>
          </a:p>
          <a:p>
            <a:pPr marL="0" lvl="0" indent="0">
              <a:buFont typeface="Arial"/>
              <a:buNone/>
            </a:pPr>
            <a:endParaRPr lang="en-US" sz="1200" kern="1200" baseline="0" dirty="0" smtClean="0">
              <a:solidFill>
                <a:schemeClr val="tx1"/>
              </a:solidFill>
              <a:effectLst/>
              <a:latin typeface="+mn-lt"/>
              <a:ea typeface="+mn-ea"/>
              <a:cs typeface="+mn-cs"/>
            </a:endParaRPr>
          </a:p>
          <a:p>
            <a:pPr marL="0" lvl="0" indent="0">
              <a:buFont typeface="Arial"/>
              <a:buNone/>
            </a:pPr>
            <a:r>
              <a:rPr lang="en-US" sz="1200" b="1" kern="1200" baseline="0" dirty="0" smtClean="0">
                <a:solidFill>
                  <a:schemeClr val="tx1"/>
                </a:solidFill>
                <a:effectLst/>
                <a:latin typeface="+mn-lt"/>
                <a:ea typeface="+mn-ea"/>
                <a:cs typeface="+mn-cs"/>
              </a:rPr>
              <a:t>So how does this translate into the real world?</a:t>
            </a:r>
          </a:p>
          <a:p>
            <a:pPr marL="0" lvl="0" indent="0">
              <a:buFont typeface="Arial"/>
              <a:buNone/>
            </a:pPr>
            <a:endParaRPr lang="en-US" sz="1200" kern="1200" baseline="0" dirty="0" smtClean="0">
              <a:solidFill>
                <a:schemeClr val="tx1"/>
              </a:solidFill>
              <a:effectLst/>
              <a:latin typeface="+mn-lt"/>
              <a:ea typeface="+mn-ea"/>
              <a:cs typeface="+mn-cs"/>
            </a:endParaRPr>
          </a:p>
          <a:p>
            <a:pPr marL="0" lvl="0" indent="0">
              <a:buFont typeface="Arial"/>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920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One of the main influences</a:t>
            </a:r>
            <a:r>
              <a:rPr lang="en-US" b="1" baseline="0" dirty="0" smtClean="0"/>
              <a:t> on vegetation productivity is precipitation.</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These</a:t>
            </a:r>
            <a:r>
              <a:rPr lang="en-US" b="1" baseline="0" dirty="0" smtClean="0"/>
              <a:t> maps produced by the National Climate Data Center</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indicate the annual precipitation relative to the average annual precipitation.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green areas depict above average and the red and purple depict areas below average.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as you can see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shows that</a:t>
            </a:r>
            <a:r>
              <a:rPr lang="en-US" baseline="0" dirty="0" smtClean="0"/>
              <a:t> 2010 was a abnormally dry year and 2011 was abnormally dry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So how does this translate into fuel loads?</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endParaRPr lang="en-US" baseline="0" dirty="0" smtClean="0"/>
          </a:p>
          <a:p>
            <a:r>
              <a:rPr lang="en-US" baseline="0" dirty="0" smtClean="0"/>
              <a:t>Source:</a:t>
            </a:r>
          </a:p>
          <a:p>
            <a:r>
              <a:rPr lang="en-US" dirty="0" smtClean="0"/>
              <a:t>Image source: http://gis.ncdc.noaa.gov/map/cag/#app=cdo</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327309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8.jpeg"/><Relationship Id="rId5" Type="http://schemas.openxmlformats.org/officeDocument/2006/relationships/image" Target="../media/image25.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7.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1426463"/>
            <a:ext cx="7772400" cy="1727119"/>
          </a:xfrm>
        </p:spPr>
        <p:txBody>
          <a:bodyPr/>
          <a:lstStyle/>
          <a:p>
            <a:r>
              <a:rPr lang="en-US" dirty="0" smtClean="0"/>
              <a:t>Texas Disasters</a:t>
            </a:r>
            <a:endParaRPr lang="en-US" dirty="0"/>
          </a:p>
        </p:txBody>
      </p:sp>
      <p:sp>
        <p:nvSpPr>
          <p:cNvPr id="6" name="Text Placeholder 5"/>
          <p:cNvSpPr>
            <a:spLocks noGrp="1"/>
          </p:cNvSpPr>
          <p:nvPr>
            <p:ph type="body" sz="quarter" idx="14"/>
          </p:nvPr>
        </p:nvSpPr>
        <p:spPr/>
        <p:txBody>
          <a:bodyPr/>
          <a:lstStyle/>
          <a:p>
            <a:r>
              <a:rPr lang="en-US" dirty="0"/>
              <a:t>Ben Beasley</a:t>
            </a:r>
          </a:p>
          <a:p>
            <a:endParaRPr lang="en-US" dirty="0"/>
          </a:p>
        </p:txBody>
      </p:sp>
      <p:sp>
        <p:nvSpPr>
          <p:cNvPr id="7" name="Text Placeholder 6"/>
          <p:cNvSpPr>
            <a:spLocks noGrp="1"/>
          </p:cNvSpPr>
          <p:nvPr>
            <p:ph type="body" sz="quarter" idx="15"/>
          </p:nvPr>
        </p:nvSpPr>
        <p:spPr/>
        <p:txBody>
          <a:bodyPr/>
          <a:lstStyle/>
          <a:p>
            <a:r>
              <a:rPr lang="en-US" dirty="0"/>
              <a:t>Alex Holland</a:t>
            </a:r>
          </a:p>
          <a:p>
            <a:endParaRPr lang="en-US" dirty="0"/>
          </a:p>
        </p:txBody>
      </p:sp>
      <p:sp>
        <p:nvSpPr>
          <p:cNvPr id="8" name="Text Placeholder 7"/>
          <p:cNvSpPr>
            <a:spLocks noGrp="1"/>
          </p:cNvSpPr>
          <p:nvPr>
            <p:ph type="body" sz="quarter" idx="16"/>
          </p:nvPr>
        </p:nvSpPr>
        <p:spPr/>
        <p:txBody>
          <a:bodyPr/>
          <a:lstStyle/>
          <a:p>
            <a:r>
              <a:rPr lang="en-US" dirty="0"/>
              <a:t>Kristen Kelehan</a:t>
            </a:r>
          </a:p>
          <a:p>
            <a:endParaRPr lang="en-US" dirty="0"/>
          </a:p>
        </p:txBody>
      </p:sp>
      <p:sp>
        <p:nvSpPr>
          <p:cNvPr id="9" name="Text Placeholder 8"/>
          <p:cNvSpPr>
            <a:spLocks noGrp="1"/>
          </p:cNvSpPr>
          <p:nvPr>
            <p:ph type="body" sz="quarter" idx="17"/>
          </p:nvPr>
        </p:nvSpPr>
        <p:spPr>
          <a:xfrm>
            <a:off x="1143000" y="3579779"/>
            <a:ext cx="6858000" cy="1193390"/>
          </a:xfrm>
        </p:spPr>
        <p:txBody>
          <a:bodyPr>
            <a:noAutofit/>
          </a:bodyPr>
          <a:lstStyle/>
          <a:p>
            <a:pPr>
              <a:lnSpc>
                <a:spcPct val="120000"/>
              </a:lnSpc>
            </a:pPr>
            <a:r>
              <a:rPr lang="en-US" sz="2000" dirty="0" smtClean="0"/>
              <a:t>Utilizing NASA Earth Observations to Assist the Texas Forest Service in Mapping and Analyzing Fuel Loads and Phenology in the Texas Grasslands </a:t>
            </a:r>
            <a:endParaRPr lang="en-US" sz="20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1025" y="2106291"/>
            <a:ext cx="4592973" cy="3549115"/>
          </a:xfrm>
          <a:prstGeom prst="rect">
            <a:avLst/>
          </a:prstGeom>
        </p:spPr>
      </p:pic>
      <p:sp>
        <p:nvSpPr>
          <p:cNvPr id="13" name="Text Placeholder 6"/>
          <p:cNvSpPr>
            <a:spLocks noGrp="1"/>
          </p:cNvSpPr>
          <p:nvPr>
            <p:ph type="body" sz="quarter" idx="18"/>
          </p:nvPr>
        </p:nvSpPr>
        <p:spPr>
          <a:xfrm>
            <a:off x="4539059" y="1690796"/>
            <a:ext cx="4164070" cy="768096"/>
          </a:xfrm>
        </p:spPr>
        <p:txBody>
          <a:bodyPr>
            <a:normAutofit/>
          </a:bodyPr>
          <a:lstStyle/>
          <a:p>
            <a:pPr algn="l"/>
            <a:r>
              <a:rPr lang="en-US" sz="3000" dirty="0" smtClean="0"/>
              <a:t>2011 </a:t>
            </a:r>
            <a:r>
              <a:rPr lang="en-US" sz="3000" b="0" dirty="0" smtClean="0"/>
              <a:t>(Drought Year)</a:t>
            </a:r>
            <a:endParaRPr lang="en-US" sz="3000" b="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98101"/>
            <a:ext cx="4603572" cy="3557306"/>
          </a:xfrm>
          <a:prstGeom prst="rect">
            <a:avLst/>
          </a:prstGeom>
        </p:spPr>
      </p:pic>
      <p:sp>
        <p:nvSpPr>
          <p:cNvPr id="8" name="Text Placeholder 7"/>
          <p:cNvSpPr>
            <a:spLocks noGrp="1"/>
          </p:cNvSpPr>
          <p:nvPr>
            <p:ph type="body" sz="quarter" idx="19"/>
          </p:nvPr>
        </p:nvSpPr>
        <p:spPr>
          <a:xfrm>
            <a:off x="127158" y="5730240"/>
            <a:ext cx="8823802" cy="962889"/>
          </a:xfrm>
        </p:spPr>
        <p:txBody>
          <a:bodyPr/>
          <a:lstStyle/>
          <a:p>
            <a:r>
              <a:rPr lang="en-US" b="1" dirty="0" smtClean="0"/>
              <a:t>Grassland Relative Fuel Loads </a:t>
            </a:r>
            <a:r>
              <a:rPr lang="en-US" dirty="0" smtClean="0"/>
              <a:t>– Comparison of annual NDVI to 15 year average NDVI. Bluer areas represent greater than average and redder areas represent less than average NDVI response. </a:t>
            </a:r>
            <a:endParaRPr lang="en-US" dirty="0"/>
          </a:p>
        </p:txBody>
      </p:sp>
      <p:sp>
        <p:nvSpPr>
          <p:cNvPr id="3" name="Text Placeholder 2"/>
          <p:cNvSpPr>
            <a:spLocks noGrp="1"/>
          </p:cNvSpPr>
          <p:nvPr>
            <p:ph type="body" sz="quarter" idx="14"/>
          </p:nvPr>
        </p:nvSpPr>
        <p:spPr/>
        <p:txBody>
          <a:bodyPr/>
          <a:lstStyle/>
          <a:p>
            <a:r>
              <a:rPr lang="en-US" dirty="0" smtClean="0"/>
              <a:t>Results - Texas</a:t>
            </a:r>
            <a:endParaRPr lang="en-US" dirty="0"/>
          </a:p>
        </p:txBody>
      </p:sp>
      <p:sp>
        <p:nvSpPr>
          <p:cNvPr id="4" name="Text Placeholder 3"/>
          <p:cNvSpPr>
            <a:spLocks noGrp="1"/>
          </p:cNvSpPr>
          <p:nvPr>
            <p:ph type="body" sz="quarter" idx="15"/>
          </p:nvPr>
        </p:nvSpPr>
        <p:spPr>
          <a:xfrm>
            <a:off x="0" y="1714052"/>
            <a:ext cx="1465105" cy="768096"/>
          </a:xfrm>
        </p:spPr>
        <p:txBody>
          <a:bodyPr>
            <a:normAutofit/>
          </a:bodyPr>
          <a:lstStyle/>
          <a:p>
            <a:pPr algn="l"/>
            <a:r>
              <a:rPr lang="en-US" sz="3000" dirty="0" smtClean="0"/>
              <a:t>2010</a:t>
            </a:r>
            <a:endParaRPr lang="en-US" sz="3000" dirty="0"/>
          </a:p>
        </p:txBody>
      </p:sp>
      <p:sp>
        <p:nvSpPr>
          <p:cNvPr id="12" name="Text Placeholder 3"/>
          <p:cNvSpPr>
            <a:spLocks noGrp="1"/>
          </p:cNvSpPr>
          <p:nvPr>
            <p:ph type="body" sz="quarter" idx="15"/>
          </p:nvPr>
        </p:nvSpPr>
        <p:spPr>
          <a:xfrm>
            <a:off x="2" y="1690796"/>
            <a:ext cx="3506576" cy="768096"/>
          </a:xfrm>
        </p:spPr>
        <p:txBody>
          <a:bodyPr>
            <a:normAutofit/>
          </a:bodyPr>
          <a:lstStyle/>
          <a:p>
            <a:pPr algn="l"/>
            <a:r>
              <a:rPr lang="en-US" sz="3000" dirty="0" smtClean="0"/>
              <a:t>2010 </a:t>
            </a:r>
            <a:r>
              <a:rPr lang="en-US" sz="3000" b="0" dirty="0" smtClean="0"/>
              <a:t>(Wet Year)</a:t>
            </a:r>
            <a:endParaRPr lang="en-US" sz="3000" b="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1259" y="4677404"/>
            <a:ext cx="627736" cy="90131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1526" y="4677404"/>
            <a:ext cx="627736" cy="901316"/>
          </a:xfrm>
          <a:prstGeom prst="rect">
            <a:avLst/>
          </a:prstGeom>
        </p:spPr>
      </p:pic>
    </p:spTree>
    <p:extLst>
      <p:ext uri="{BB962C8B-B14F-4D97-AF65-F5344CB8AC3E}">
        <p14:creationId xmlns:p14="http://schemas.microsoft.com/office/powerpoint/2010/main" val="920993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1" y="2106292"/>
            <a:ext cx="4591673" cy="354811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1027" y="2106292"/>
            <a:ext cx="4592971" cy="3549114"/>
          </a:xfrm>
          <a:prstGeom prst="rect">
            <a:avLst/>
          </a:prstGeom>
        </p:spPr>
      </p:pic>
      <p:sp>
        <p:nvSpPr>
          <p:cNvPr id="3" name="Text Placeholder 2"/>
          <p:cNvSpPr>
            <a:spLocks noGrp="1"/>
          </p:cNvSpPr>
          <p:nvPr>
            <p:ph type="body" sz="quarter" idx="14"/>
          </p:nvPr>
        </p:nvSpPr>
        <p:spPr/>
        <p:txBody>
          <a:bodyPr/>
          <a:lstStyle/>
          <a:p>
            <a:r>
              <a:rPr lang="en-US" dirty="0" smtClean="0"/>
              <a:t>Results</a:t>
            </a:r>
            <a:endParaRPr lang="en-US" dirty="0"/>
          </a:p>
        </p:txBody>
      </p:sp>
      <p:sp>
        <p:nvSpPr>
          <p:cNvPr id="10" name="Text Placeholder 7"/>
          <p:cNvSpPr>
            <a:spLocks noGrp="1"/>
          </p:cNvSpPr>
          <p:nvPr>
            <p:ph type="body" sz="quarter" idx="19"/>
          </p:nvPr>
        </p:nvSpPr>
        <p:spPr>
          <a:xfrm>
            <a:off x="127158" y="5730240"/>
            <a:ext cx="8823802" cy="962889"/>
          </a:xfrm>
        </p:spPr>
        <p:txBody>
          <a:bodyPr/>
          <a:lstStyle/>
          <a:p>
            <a:r>
              <a:rPr lang="en-US" b="1" dirty="0" smtClean="0"/>
              <a:t>Grassland Relative Fuel Loads </a:t>
            </a:r>
            <a:r>
              <a:rPr lang="en-US" dirty="0" smtClean="0"/>
              <a:t>– Comparison of annual NDVI to 15 year average NDVI. Bluer areas represent greater than average and redder areas represent less than average NDVI response. </a:t>
            </a:r>
            <a:endParaRPr lang="en-US" dirty="0"/>
          </a:p>
        </p:txBody>
      </p:sp>
      <p:sp>
        <p:nvSpPr>
          <p:cNvPr id="11" name="Text Placeholder 3"/>
          <p:cNvSpPr>
            <a:spLocks noGrp="1"/>
          </p:cNvSpPr>
          <p:nvPr>
            <p:ph type="body" sz="quarter" idx="15"/>
          </p:nvPr>
        </p:nvSpPr>
        <p:spPr>
          <a:xfrm>
            <a:off x="0" y="1714052"/>
            <a:ext cx="3820886" cy="768096"/>
          </a:xfrm>
        </p:spPr>
        <p:txBody>
          <a:bodyPr>
            <a:normAutofit/>
          </a:bodyPr>
          <a:lstStyle/>
          <a:p>
            <a:pPr algn="l"/>
            <a:r>
              <a:rPr lang="en-US" sz="3000" dirty="0" smtClean="0"/>
              <a:t>2012 </a:t>
            </a:r>
            <a:r>
              <a:rPr lang="en-US" sz="3000" b="0" dirty="0" smtClean="0"/>
              <a:t>(Post Fire)</a:t>
            </a:r>
            <a:endParaRPr lang="en-US" sz="3000" b="0" dirty="0"/>
          </a:p>
        </p:txBody>
      </p:sp>
      <p:sp>
        <p:nvSpPr>
          <p:cNvPr id="13" name="Text Placeholder 6"/>
          <p:cNvSpPr>
            <a:spLocks noGrp="1"/>
          </p:cNvSpPr>
          <p:nvPr>
            <p:ph type="body" sz="quarter" idx="18"/>
          </p:nvPr>
        </p:nvSpPr>
        <p:spPr>
          <a:xfrm>
            <a:off x="4542208" y="1690796"/>
            <a:ext cx="3566160" cy="768096"/>
          </a:xfrm>
        </p:spPr>
        <p:txBody>
          <a:bodyPr>
            <a:normAutofit/>
          </a:bodyPr>
          <a:lstStyle/>
          <a:p>
            <a:pPr algn="l"/>
            <a:r>
              <a:rPr lang="en-US" sz="3000" dirty="0" smtClean="0"/>
              <a:t>2014</a:t>
            </a:r>
            <a:endParaRPr lang="en-US" sz="30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5880" y="4677404"/>
            <a:ext cx="627736" cy="90131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7649" y="4676258"/>
            <a:ext cx="627736" cy="901316"/>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1432" t="92161" r="32111" b="2564"/>
          <a:stretch/>
        </p:blipFill>
        <p:spPr>
          <a:xfrm>
            <a:off x="1588561" y="5365092"/>
            <a:ext cx="1910784" cy="213628"/>
          </a:xfrm>
          <a:prstGeom prst="rect">
            <a:avLst/>
          </a:prstGeom>
        </p:spPr>
      </p:pic>
    </p:spTree>
    <p:extLst>
      <p:ext uri="{BB962C8B-B14F-4D97-AF65-F5344CB8AC3E}">
        <p14:creationId xmlns:p14="http://schemas.microsoft.com/office/powerpoint/2010/main" val="2056070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6" y="2109472"/>
            <a:ext cx="4592971" cy="354911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1027" y="2106292"/>
            <a:ext cx="4592971" cy="3549114"/>
          </a:xfrm>
          <a:prstGeom prst="rect">
            <a:avLst/>
          </a:prstGeom>
        </p:spPr>
      </p:pic>
      <p:sp>
        <p:nvSpPr>
          <p:cNvPr id="3" name="Text Placeholder 2"/>
          <p:cNvSpPr>
            <a:spLocks noGrp="1"/>
          </p:cNvSpPr>
          <p:nvPr>
            <p:ph type="body" sz="quarter" idx="14"/>
          </p:nvPr>
        </p:nvSpPr>
        <p:spPr/>
        <p:txBody>
          <a:bodyPr/>
          <a:lstStyle/>
          <a:p>
            <a:r>
              <a:rPr lang="en-US" dirty="0" smtClean="0"/>
              <a:t>Results</a:t>
            </a:r>
            <a:endParaRPr lang="en-US" dirty="0"/>
          </a:p>
        </p:txBody>
      </p:sp>
      <p:sp>
        <p:nvSpPr>
          <p:cNvPr id="10" name="Text Placeholder 7"/>
          <p:cNvSpPr>
            <a:spLocks noGrp="1"/>
          </p:cNvSpPr>
          <p:nvPr>
            <p:ph type="body" sz="quarter" idx="19"/>
          </p:nvPr>
        </p:nvSpPr>
        <p:spPr>
          <a:xfrm>
            <a:off x="127158" y="5730240"/>
            <a:ext cx="8823802" cy="962889"/>
          </a:xfrm>
        </p:spPr>
        <p:txBody>
          <a:bodyPr>
            <a:normAutofit fontScale="92500" lnSpcReduction="20000"/>
          </a:bodyPr>
          <a:lstStyle/>
          <a:p>
            <a:r>
              <a:rPr lang="en-US" b="1" dirty="0" smtClean="0"/>
              <a:t>Fuel Type Maps – </a:t>
            </a:r>
            <a:r>
              <a:rPr lang="en-US" dirty="0" smtClean="0"/>
              <a:t>MODIS data was used to calculate zonal mean for each fuel type based on 15 year cumulative annual NDVI. The difference of the 2014 annual NDVI was to show percentage difference from the mean for each fuel type.</a:t>
            </a:r>
            <a:endParaRPr lang="en-US" dirty="0"/>
          </a:p>
        </p:txBody>
      </p:sp>
      <p:sp>
        <p:nvSpPr>
          <p:cNvPr id="11" name="Text Placeholder 3"/>
          <p:cNvSpPr>
            <a:spLocks noGrp="1"/>
          </p:cNvSpPr>
          <p:nvPr>
            <p:ph type="body" sz="quarter" idx="15"/>
          </p:nvPr>
        </p:nvSpPr>
        <p:spPr>
          <a:xfrm>
            <a:off x="0" y="1714052"/>
            <a:ext cx="4401178" cy="768096"/>
          </a:xfrm>
        </p:spPr>
        <p:txBody>
          <a:bodyPr>
            <a:normAutofit/>
          </a:bodyPr>
          <a:lstStyle/>
          <a:p>
            <a:pPr algn="l"/>
            <a:r>
              <a:rPr lang="en-US" sz="3000" dirty="0" smtClean="0"/>
              <a:t>TFS</a:t>
            </a:r>
            <a:r>
              <a:rPr lang="en-US" sz="3000" dirty="0" smtClean="0"/>
              <a:t> </a:t>
            </a:r>
            <a:r>
              <a:rPr lang="en-US" sz="3000" b="0" dirty="0" smtClean="0"/>
              <a:t>(Surface Fuels)</a:t>
            </a:r>
            <a:endParaRPr lang="en-US" sz="3000" b="0" dirty="0"/>
          </a:p>
        </p:txBody>
      </p:sp>
      <p:sp>
        <p:nvSpPr>
          <p:cNvPr id="13" name="Text Placeholder 6"/>
          <p:cNvSpPr>
            <a:spLocks noGrp="1"/>
          </p:cNvSpPr>
          <p:nvPr>
            <p:ph type="body" sz="quarter" idx="18"/>
          </p:nvPr>
        </p:nvSpPr>
        <p:spPr>
          <a:xfrm>
            <a:off x="4542207" y="1690796"/>
            <a:ext cx="4129519" cy="768096"/>
          </a:xfrm>
        </p:spPr>
        <p:txBody>
          <a:bodyPr>
            <a:normAutofit/>
          </a:bodyPr>
          <a:lstStyle/>
          <a:p>
            <a:pPr algn="l"/>
            <a:r>
              <a:rPr lang="en-US" sz="3000" dirty="0" smtClean="0"/>
              <a:t>2014 </a:t>
            </a:r>
            <a:r>
              <a:rPr lang="en-US" sz="3000" b="0" dirty="0" smtClean="0"/>
              <a:t>(Relative Fuels)</a:t>
            </a:r>
            <a:endParaRPr lang="en-US" sz="3000" b="0"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7649" y="4676258"/>
            <a:ext cx="627736" cy="90131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7107" y="2114298"/>
            <a:ext cx="4581312" cy="354010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4313" y="2106291"/>
            <a:ext cx="4591673" cy="3548111"/>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4705" y="4957718"/>
            <a:ext cx="589169" cy="619855"/>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6030" y="4957718"/>
            <a:ext cx="589169" cy="619855"/>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70578" y="4957718"/>
            <a:ext cx="644403" cy="619855"/>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99949" y="4954538"/>
            <a:ext cx="644403" cy="619855"/>
          </a:xfrm>
          <a:prstGeom prst="rect">
            <a:avLst/>
          </a:prstGeom>
        </p:spPr>
      </p:pic>
    </p:spTree>
    <p:extLst>
      <p:ext uri="{BB962C8B-B14F-4D97-AF65-F5344CB8AC3E}">
        <p14:creationId xmlns:p14="http://schemas.microsoft.com/office/powerpoint/2010/main" val="353958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0" y="4709159"/>
            <a:ext cx="3950208" cy="1381397"/>
          </a:xfrm>
        </p:spPr>
        <p:txBody>
          <a:bodyPr>
            <a:noAutofit/>
          </a:bodyPr>
          <a:lstStyle/>
          <a:p>
            <a:r>
              <a:rPr lang="en-US" dirty="0" smtClean="0"/>
              <a:t>Such MODIS NDVI products can serve as inputs to </a:t>
            </a:r>
            <a:r>
              <a:rPr lang="en-US" b="1" dirty="0" smtClean="0"/>
              <a:t>fuel load models</a:t>
            </a:r>
            <a:endParaRPr lang="en-US" b="1" dirty="0"/>
          </a:p>
        </p:txBody>
      </p:sp>
      <p:sp>
        <p:nvSpPr>
          <p:cNvPr id="3" name="Text Placeholder 2"/>
          <p:cNvSpPr>
            <a:spLocks noGrp="1"/>
          </p:cNvSpPr>
          <p:nvPr>
            <p:ph type="body" sz="quarter" idx="14"/>
          </p:nvPr>
        </p:nvSpPr>
        <p:spPr/>
        <p:txBody>
          <a:bodyPr/>
          <a:lstStyle/>
          <a:p>
            <a:r>
              <a:rPr lang="en-US" dirty="0" smtClean="0"/>
              <a:t>Conclusions</a:t>
            </a:r>
            <a:endParaRPr lang="en-US" dirty="0"/>
          </a:p>
        </p:txBody>
      </p:sp>
      <p:sp>
        <p:nvSpPr>
          <p:cNvPr id="4" name="Text Placeholder 3"/>
          <p:cNvSpPr>
            <a:spLocks noGrp="1"/>
          </p:cNvSpPr>
          <p:nvPr>
            <p:ph type="body" sz="quarter" idx="15"/>
          </p:nvPr>
        </p:nvSpPr>
        <p:spPr>
          <a:xfrm>
            <a:off x="594360" y="2115312"/>
            <a:ext cx="3566160" cy="963168"/>
          </a:xfrm>
        </p:spPr>
        <p:txBody>
          <a:bodyPr>
            <a:noAutofit/>
          </a:bodyPr>
          <a:lstStyle/>
          <a:p>
            <a:r>
              <a:rPr lang="en-US" dirty="0" smtClean="0"/>
              <a:t>Fuel Loads</a:t>
            </a:r>
            <a:endParaRPr lang="en-US" dirty="0"/>
          </a:p>
        </p:txBody>
      </p:sp>
      <p:sp>
        <p:nvSpPr>
          <p:cNvPr id="5" name="Text Placeholder 4"/>
          <p:cNvSpPr>
            <a:spLocks noGrp="1"/>
          </p:cNvSpPr>
          <p:nvPr>
            <p:ph type="body" sz="quarter" idx="16"/>
          </p:nvPr>
        </p:nvSpPr>
        <p:spPr>
          <a:xfrm>
            <a:off x="4572000" y="2103120"/>
            <a:ext cx="4493621" cy="1303020"/>
          </a:xfrm>
        </p:spPr>
        <p:txBody>
          <a:bodyPr>
            <a:normAutofit/>
          </a:bodyPr>
          <a:lstStyle/>
          <a:p>
            <a:r>
              <a:rPr lang="en-US" dirty="0"/>
              <a:t>Geospatial information on grassland </a:t>
            </a:r>
            <a:r>
              <a:rPr lang="en-US" b="1" dirty="0"/>
              <a:t>fuel loads </a:t>
            </a:r>
            <a:r>
              <a:rPr lang="en-US" dirty="0"/>
              <a:t>are important for assessing wildfire </a:t>
            </a:r>
            <a:r>
              <a:rPr lang="en-US" dirty="0" smtClean="0"/>
              <a:t>risk</a:t>
            </a:r>
            <a:endParaRPr lang="en-US" b="1" dirty="0"/>
          </a:p>
        </p:txBody>
      </p:sp>
      <p:sp>
        <p:nvSpPr>
          <p:cNvPr id="6" name="Text Placeholder 5"/>
          <p:cNvSpPr>
            <a:spLocks noGrp="1"/>
          </p:cNvSpPr>
          <p:nvPr>
            <p:ph type="body" sz="quarter" idx="17"/>
          </p:nvPr>
        </p:nvSpPr>
        <p:spPr/>
        <p:txBody>
          <a:bodyPr>
            <a:normAutofit/>
          </a:bodyPr>
          <a:lstStyle/>
          <a:p>
            <a:r>
              <a:rPr lang="en-US" dirty="0" smtClean="0"/>
              <a:t>Fuel Models</a:t>
            </a:r>
            <a:endParaRPr lang="en-US" dirty="0"/>
          </a:p>
        </p:txBody>
      </p:sp>
      <p:sp>
        <p:nvSpPr>
          <p:cNvPr id="7" name="Text Placeholder 6"/>
          <p:cNvSpPr>
            <a:spLocks noGrp="1"/>
          </p:cNvSpPr>
          <p:nvPr>
            <p:ph type="body" sz="quarter" idx="18"/>
          </p:nvPr>
        </p:nvSpPr>
        <p:spPr/>
        <p:txBody>
          <a:bodyPr/>
          <a:lstStyle/>
          <a:p>
            <a:r>
              <a:rPr lang="en-US" dirty="0" smtClean="0"/>
              <a:t>MODIS NDVI</a:t>
            </a:r>
            <a:endParaRPr lang="en-US" dirty="0"/>
          </a:p>
        </p:txBody>
      </p:sp>
      <p:sp>
        <p:nvSpPr>
          <p:cNvPr id="8" name="Text Placeholder 7"/>
          <p:cNvSpPr>
            <a:spLocks noGrp="1"/>
          </p:cNvSpPr>
          <p:nvPr>
            <p:ph type="body" sz="quarter" idx="19"/>
          </p:nvPr>
        </p:nvSpPr>
        <p:spPr>
          <a:xfrm>
            <a:off x="4571999" y="3406139"/>
            <a:ext cx="4082143" cy="1067889"/>
          </a:xfrm>
        </p:spPr>
        <p:txBody>
          <a:bodyPr>
            <a:noAutofit/>
          </a:bodyPr>
          <a:lstStyle/>
          <a:p>
            <a:r>
              <a:rPr lang="en-US" dirty="0"/>
              <a:t>Annual cumulative </a:t>
            </a:r>
            <a:r>
              <a:rPr lang="en-US" b="1" dirty="0"/>
              <a:t>MODIS NDVI </a:t>
            </a:r>
            <a:r>
              <a:rPr lang="en-US" dirty="0"/>
              <a:t>offers a means to monitor relative fuel </a:t>
            </a:r>
            <a:r>
              <a:rPr lang="en-US" dirty="0" smtClean="0"/>
              <a:t>loads</a:t>
            </a:r>
            <a:endParaRPr lang="en-US" dirty="0"/>
          </a:p>
        </p:txBody>
      </p:sp>
    </p:spTree>
    <p:extLst>
      <p:ext uri="{BB962C8B-B14F-4D97-AF65-F5344CB8AC3E}">
        <p14:creationId xmlns:p14="http://schemas.microsoft.com/office/powerpoint/2010/main" val="3433778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59045" y="3949661"/>
            <a:ext cx="4510049" cy="2229913"/>
          </a:xfrm>
        </p:spPr>
        <p:txBody>
          <a:bodyPr>
            <a:normAutofit/>
          </a:bodyPr>
          <a:lstStyle/>
          <a:p>
            <a:r>
              <a:rPr lang="en-US" b="1" dirty="0"/>
              <a:t>Texas Forest Service;</a:t>
            </a:r>
            <a:r>
              <a:rPr lang="en-US" dirty="0"/>
              <a:t> Tom Spencer and Curt Stripling- Predictive Services</a:t>
            </a:r>
          </a:p>
          <a:p>
            <a:r>
              <a:rPr lang="en-US" b="1" dirty="0"/>
              <a:t>USDA Forest Service;</a:t>
            </a:r>
            <a:r>
              <a:rPr lang="en-US" dirty="0"/>
              <a:t> William “Bill” </a:t>
            </a:r>
            <a:r>
              <a:rPr lang="en-US" dirty="0" smtClean="0"/>
              <a:t>Hargrove- PI for the </a:t>
            </a:r>
            <a:r>
              <a:rPr lang="en-US" dirty="0" err="1" smtClean="0"/>
              <a:t>ForWarn</a:t>
            </a:r>
            <a:r>
              <a:rPr lang="en-US" dirty="0" smtClean="0"/>
              <a:t> Early Warning System</a:t>
            </a:r>
            <a:endParaRPr lang="en-US" b="1" dirty="0"/>
          </a:p>
        </p:txBody>
      </p:sp>
      <p:sp>
        <p:nvSpPr>
          <p:cNvPr id="2" name="Text Placeholder 1"/>
          <p:cNvSpPr>
            <a:spLocks noGrp="1"/>
          </p:cNvSpPr>
          <p:nvPr>
            <p:ph type="body" sz="quarter" idx="10"/>
          </p:nvPr>
        </p:nvSpPr>
        <p:spPr>
          <a:xfrm>
            <a:off x="4159045" y="1637071"/>
            <a:ext cx="4521312" cy="2143819"/>
          </a:xfrm>
        </p:spPr>
        <p:txBody>
          <a:bodyPr>
            <a:normAutofit fontScale="92500" lnSpcReduction="20000"/>
          </a:bodyPr>
          <a:lstStyle/>
          <a:p>
            <a:r>
              <a:rPr lang="en-US" sz="2200" b="1" dirty="0"/>
              <a:t>Dr. Kenton Ross </a:t>
            </a:r>
            <a:r>
              <a:rPr lang="en-US" sz="2200" dirty="0" smtClean="0"/>
              <a:t>(NASA </a:t>
            </a:r>
            <a:r>
              <a:rPr lang="en-US" sz="2200" dirty="0"/>
              <a:t>DEVELOP National Science Advisor, </a:t>
            </a:r>
            <a:r>
              <a:rPr lang="en-US" sz="2200" dirty="0" smtClean="0"/>
              <a:t>LaRC</a:t>
            </a:r>
            <a:r>
              <a:rPr lang="en-US" sz="2200" dirty="0"/>
              <a:t>)</a:t>
            </a:r>
            <a:endParaRPr lang="en-US" sz="2200" dirty="0" smtClean="0"/>
          </a:p>
          <a:p>
            <a:r>
              <a:rPr lang="en-US" sz="2200" b="1" dirty="0"/>
              <a:t>Joseph Spruce </a:t>
            </a:r>
            <a:r>
              <a:rPr lang="en-US" sz="2200" dirty="0" smtClean="0"/>
              <a:t>(Senior </a:t>
            </a:r>
            <a:r>
              <a:rPr lang="en-US" sz="2200" dirty="0"/>
              <a:t>Scientist and Lead Science Advisor at NASA </a:t>
            </a:r>
            <a:r>
              <a:rPr lang="en-US" sz="2200" dirty="0" smtClean="0"/>
              <a:t>SSC)</a:t>
            </a:r>
            <a:endParaRPr lang="en-US" sz="2200" dirty="0"/>
          </a:p>
          <a:p>
            <a:r>
              <a:rPr lang="en-US" sz="2200" b="1" dirty="0"/>
              <a:t>James “Doc” Smoot </a:t>
            </a:r>
            <a:r>
              <a:rPr lang="en-US" sz="2200" dirty="0" smtClean="0"/>
              <a:t>(Senior </a:t>
            </a:r>
            <a:r>
              <a:rPr lang="en-US" sz="2200" dirty="0"/>
              <a:t>Scientist and Assistant Science Advisor at NASA </a:t>
            </a:r>
            <a:r>
              <a:rPr lang="en-US" sz="2200" dirty="0" smtClean="0"/>
              <a:t>SSC)</a:t>
            </a:r>
            <a:endParaRPr lang="en-US" sz="2200" dirty="0"/>
          </a:p>
          <a:p>
            <a:endParaRPr lang="en-US" dirty="0"/>
          </a:p>
          <a:p>
            <a:endParaRPr lang="en-US" dirty="0"/>
          </a:p>
        </p:txBody>
      </p:sp>
      <p:sp>
        <p:nvSpPr>
          <p:cNvPr id="5" name="TextBox 4"/>
          <p:cNvSpPr txBox="1"/>
          <p:nvPr/>
        </p:nvSpPr>
        <p:spPr>
          <a:xfrm>
            <a:off x="819193" y="2035277"/>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401168" y="3949661"/>
            <a:ext cx="2995844"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4" name="TextBox 3"/>
          <p:cNvSpPr txBox="1"/>
          <p:nvPr/>
        </p:nvSpPr>
        <p:spPr>
          <a:xfrm>
            <a:off x="98456" y="6179574"/>
            <a:ext cx="8864926" cy="415498"/>
          </a:xfrm>
          <a:prstGeom prst="rect">
            <a:avLst/>
          </a:prstGeom>
          <a:noFill/>
        </p:spPr>
        <p:txBody>
          <a:bodyPr wrap="none" rtlCol="0">
            <a:spAutoFit/>
          </a:bodyPr>
          <a:lstStyle/>
          <a:p>
            <a:pPr algn="ctr"/>
            <a:r>
              <a:rPr lang="en-US" sz="1000" i="1" dirty="0"/>
              <a:t>Trade names and trademarks are used in this report for identification only. </a:t>
            </a:r>
            <a:endParaRPr lang="en-US" sz="1000" i="1" dirty="0" smtClean="0"/>
          </a:p>
          <a:p>
            <a:pPr algn="ctr"/>
            <a:r>
              <a:rPr lang="en-US" sz="1000" i="1" dirty="0" smtClean="0"/>
              <a:t>Their </a:t>
            </a:r>
            <a:r>
              <a:rPr lang="en-US" sz="1000" i="1" dirty="0"/>
              <a:t>usage does not constitute an official endorsement, either expressed or implied, by the National Aeronautics and Space Administration</a:t>
            </a:r>
            <a:r>
              <a:rPr lang="en-US" sz="1100" dirty="0"/>
              <a:t>.</a:t>
            </a:r>
          </a:p>
        </p:txBody>
      </p:sp>
    </p:spTree>
    <p:extLst>
      <p:ext uri="{BB962C8B-B14F-4D97-AF65-F5344CB8AC3E}">
        <p14:creationId xmlns:p14="http://schemas.microsoft.com/office/powerpoint/2010/main" val="1919363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40084" y="505839"/>
            <a:ext cx="5453385" cy="6050373"/>
          </a:xfrm>
          <a:prstGeom prst="rect">
            <a:avLst/>
          </a:prstGeom>
        </p:spPr>
      </p:pic>
    </p:spTree>
    <p:extLst>
      <p:ext uri="{BB962C8B-B14F-4D97-AF65-F5344CB8AC3E}">
        <p14:creationId xmlns:p14="http://schemas.microsoft.com/office/powerpoint/2010/main" val="3311924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6208" b="9814"/>
          <a:stretch/>
        </p:blipFill>
        <p:spPr>
          <a:xfrm>
            <a:off x="-6724" y="-6627"/>
            <a:ext cx="4601065" cy="6878074"/>
          </a:xfrm>
          <a:prstGeom prst="rect">
            <a:avLst/>
          </a:prstGeom>
        </p:spPr>
      </p:pic>
      <p:sp>
        <p:nvSpPr>
          <p:cNvPr id="2" name="Text Placeholder 1"/>
          <p:cNvSpPr>
            <a:spLocks noGrp="1"/>
          </p:cNvSpPr>
          <p:nvPr>
            <p:ph type="body" sz="quarter" idx="11"/>
          </p:nvPr>
        </p:nvSpPr>
        <p:spPr>
          <a:xfrm>
            <a:off x="5102352" y="2211685"/>
            <a:ext cx="3593592" cy="3806422"/>
          </a:xfrm>
        </p:spPr>
        <p:txBody>
          <a:bodyPr>
            <a:noAutofit/>
          </a:bodyPr>
          <a:lstStyle/>
          <a:p>
            <a:r>
              <a:rPr lang="en-US" b="1" dirty="0"/>
              <a:t>Wildfires risk has increased </a:t>
            </a:r>
            <a:r>
              <a:rPr lang="en-US" dirty="0"/>
              <a:t>due to climate change and recent urbanization</a:t>
            </a:r>
          </a:p>
          <a:p>
            <a:endParaRPr lang="en-US" dirty="0" smtClean="0"/>
          </a:p>
          <a:p>
            <a:r>
              <a:rPr lang="en-US" dirty="0"/>
              <a:t>Texas </a:t>
            </a:r>
            <a:r>
              <a:rPr lang="en-US" b="1" dirty="0"/>
              <a:t>grasslands</a:t>
            </a:r>
            <a:r>
              <a:rPr lang="en-US" dirty="0"/>
              <a:t> are highly susceptible to </a:t>
            </a:r>
            <a:r>
              <a:rPr lang="en-US" dirty="0" smtClean="0"/>
              <a:t>wildfires especially during drought years</a:t>
            </a:r>
            <a:endParaRPr lang="en-US" dirty="0"/>
          </a:p>
          <a:p>
            <a:endParaRPr lang="en-US" dirty="0" smtClean="0"/>
          </a:p>
          <a:p>
            <a:r>
              <a:rPr lang="en-US" dirty="0" smtClean="0"/>
              <a:t>In </a:t>
            </a:r>
            <a:r>
              <a:rPr lang="en-US" dirty="0"/>
              <a:t>2011 wildfires </a:t>
            </a:r>
            <a:r>
              <a:rPr lang="en-US" dirty="0" smtClean="0"/>
              <a:t>in Texas scorched </a:t>
            </a:r>
            <a:r>
              <a:rPr lang="en-US" b="1" dirty="0"/>
              <a:t>4,000,000 acres </a:t>
            </a:r>
            <a:r>
              <a:rPr lang="en-US" dirty="0"/>
              <a:t>and destroyed nearly </a:t>
            </a:r>
            <a:r>
              <a:rPr lang="en-US" b="1" dirty="0"/>
              <a:t>3,000 homes</a:t>
            </a:r>
          </a:p>
          <a:p>
            <a:endParaRPr lang="en-US" dirty="0" smtClean="0"/>
          </a:p>
          <a:p>
            <a:endParaRPr lang="en-US" b="1" dirty="0" smtClean="0"/>
          </a:p>
          <a:p>
            <a:endParaRPr lang="en-US" dirty="0" smtClean="0"/>
          </a:p>
        </p:txBody>
      </p:sp>
      <p:sp>
        <p:nvSpPr>
          <p:cNvPr id="3" name="Text Placeholder 2"/>
          <p:cNvSpPr>
            <a:spLocks noGrp="1"/>
          </p:cNvSpPr>
          <p:nvPr>
            <p:ph type="body" sz="quarter" idx="10"/>
          </p:nvPr>
        </p:nvSpPr>
        <p:spPr/>
        <p:txBody>
          <a:bodyPr/>
          <a:lstStyle/>
          <a:p>
            <a:r>
              <a:rPr lang="en-US" dirty="0" smtClean="0"/>
              <a:t>Community Concerns</a:t>
            </a:r>
            <a:endParaRPr lang="en-US" dirty="0"/>
          </a:p>
        </p:txBody>
      </p:sp>
      <p:sp>
        <p:nvSpPr>
          <p:cNvPr id="5" name="Text Placeholder 4"/>
          <p:cNvSpPr>
            <a:spLocks noGrp="1"/>
          </p:cNvSpPr>
          <p:nvPr>
            <p:ph type="body" sz="quarter" idx="13"/>
          </p:nvPr>
        </p:nvSpPr>
        <p:spPr/>
        <p:txBody>
          <a:bodyPr/>
          <a:lstStyle/>
          <a:p>
            <a:r>
              <a:rPr lang="en-US" dirty="0" smtClean="0"/>
              <a:t>Source:”</a:t>
            </a:r>
            <a:endParaRPr lang="en-US" dirty="0"/>
          </a:p>
        </p:txBody>
      </p:sp>
      <p:sp>
        <p:nvSpPr>
          <p:cNvPr id="7" name="Text Placeholder 10"/>
          <p:cNvSpPr txBox="1">
            <a:spLocks/>
          </p:cNvSpPr>
          <p:nvPr/>
        </p:nvSpPr>
        <p:spPr>
          <a:xfrm>
            <a:off x="3859998" y="6528816"/>
            <a:ext cx="1993392" cy="27432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Source: NOAA</a:t>
            </a:r>
            <a:endParaRPr lang="en-US" dirty="0"/>
          </a:p>
        </p:txBody>
      </p:sp>
    </p:spTree>
    <p:extLst>
      <p:ext uri="{BB962C8B-B14F-4D97-AF65-F5344CB8AC3E}">
        <p14:creationId xmlns:p14="http://schemas.microsoft.com/office/powerpoint/2010/main" val="3415304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7000" y="3969582"/>
            <a:ext cx="3004640" cy="2554545"/>
          </a:xfrm>
          <a:prstGeom prst="rect">
            <a:avLst/>
          </a:prstGeom>
          <a:noFill/>
        </p:spPr>
        <p:txBody>
          <a:bodyPr wrap="square" rtlCol="0">
            <a:spAutoFit/>
          </a:bodyPr>
          <a:lstStyle/>
          <a:p>
            <a:r>
              <a:rPr lang="en-US" sz="2000" dirty="0" smtClean="0"/>
              <a:t>The study covers the State of </a:t>
            </a:r>
            <a:r>
              <a:rPr lang="en-US" sz="2000" b="1" dirty="0" smtClean="0"/>
              <a:t>Texas</a:t>
            </a:r>
            <a:r>
              <a:rPr lang="en-US" sz="2000" dirty="0" smtClean="0"/>
              <a:t> with a case study of the </a:t>
            </a:r>
            <a:r>
              <a:rPr lang="en-US" sz="2000" b="1" dirty="0" smtClean="0"/>
              <a:t>Possum </a:t>
            </a:r>
            <a:r>
              <a:rPr lang="en-US" sz="2000" b="1" dirty="0"/>
              <a:t>Kingdom Complex </a:t>
            </a:r>
            <a:r>
              <a:rPr lang="en-US" sz="2000" dirty="0" smtClean="0"/>
              <a:t>wildfires which burned approximately 150,000 acres in 2011.</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7412" t="46496" r="52642" b="12650"/>
          <a:stretch/>
        </p:blipFill>
        <p:spPr>
          <a:xfrm>
            <a:off x="8160770" y="4811928"/>
            <a:ext cx="549571" cy="8698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803" y="1615286"/>
            <a:ext cx="2961034" cy="2288072"/>
          </a:xfrm>
          <a:prstGeom prst="rect">
            <a:avLst/>
          </a:prstGeom>
        </p:spPr>
      </p:pic>
      <p:sp>
        <p:nvSpPr>
          <p:cNvPr id="3" name="Text Placeholder 2"/>
          <p:cNvSpPr>
            <a:spLocks noGrp="1"/>
          </p:cNvSpPr>
          <p:nvPr>
            <p:ph type="body" sz="quarter" idx="14"/>
          </p:nvPr>
        </p:nvSpPr>
        <p:spPr>
          <a:xfrm>
            <a:off x="740664" y="429277"/>
            <a:ext cx="7818120" cy="1830106"/>
          </a:xfrm>
        </p:spPr>
        <p:txBody>
          <a:bodyPr/>
          <a:lstStyle/>
          <a:p>
            <a:pPr algn="ctr"/>
            <a:r>
              <a:rPr lang="en-US" dirty="0" smtClean="0"/>
              <a:t>Study Area</a:t>
            </a:r>
            <a:endParaRPr lang="en-US" dirty="0"/>
          </a:p>
        </p:txBody>
      </p:sp>
      <p:pic>
        <p:nvPicPr>
          <p:cNvPr id="5" name="Picture 4" descr="6CountyPK.jpg"/>
          <p:cNvPicPr>
            <a:picLocks noChangeAspect="1"/>
          </p:cNvPicPr>
          <p:nvPr/>
        </p:nvPicPr>
        <p:blipFill rotWithShape="1">
          <a:blip r:embed="rId5">
            <a:extLst>
              <a:ext uri="{28A0092B-C50C-407E-A947-70E740481C1C}">
                <a14:useLocalDpi xmlns:a14="http://schemas.microsoft.com/office/drawing/2010/main" val="0"/>
              </a:ext>
            </a:extLst>
          </a:blip>
          <a:srcRect l="12153" r="11285"/>
          <a:stretch/>
        </p:blipFill>
        <p:spPr>
          <a:xfrm>
            <a:off x="466541" y="1686450"/>
            <a:ext cx="5036921" cy="4819622"/>
          </a:xfrm>
          <a:prstGeom prst="rect">
            <a:avLst/>
          </a:prstGeom>
        </p:spPr>
      </p:pic>
      <p:cxnSp>
        <p:nvCxnSpPr>
          <p:cNvPr id="6" name="Straight Connector 5"/>
          <p:cNvCxnSpPr/>
          <p:nvPr/>
        </p:nvCxnSpPr>
        <p:spPr>
          <a:xfrm flipV="1">
            <a:off x="3911355" y="2049864"/>
            <a:ext cx="2273405" cy="1199874"/>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844649" y="3602880"/>
            <a:ext cx="2124351" cy="33553"/>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957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38979"/>
          <a:stretch/>
        </p:blipFill>
        <p:spPr>
          <a:xfrm>
            <a:off x="4593261" y="0"/>
            <a:ext cx="4558748" cy="6858000"/>
          </a:xfrm>
          <a:prstGeom prst="rect">
            <a:avLst/>
          </a:prstGeom>
        </p:spPr>
      </p:pic>
      <p:sp>
        <p:nvSpPr>
          <p:cNvPr id="9" name="Text Placeholder 8"/>
          <p:cNvSpPr>
            <a:spLocks noGrp="1"/>
          </p:cNvSpPr>
          <p:nvPr>
            <p:ph type="body" sz="quarter" idx="11"/>
          </p:nvPr>
        </p:nvSpPr>
        <p:spPr>
          <a:xfrm>
            <a:off x="481657" y="2325623"/>
            <a:ext cx="3593592" cy="4148328"/>
          </a:xfrm>
        </p:spPr>
        <p:txBody>
          <a:bodyPr>
            <a:normAutofit/>
          </a:bodyPr>
          <a:lstStyle/>
          <a:p>
            <a:r>
              <a:rPr lang="en-US" sz="3000" b="1" dirty="0" smtClean="0"/>
              <a:t>Texas A&amp;M Forest Service</a:t>
            </a:r>
            <a:endParaRPr lang="en-US" sz="3000" dirty="0" smtClean="0"/>
          </a:p>
          <a:p>
            <a:endParaRPr lang="en-US" dirty="0" smtClean="0"/>
          </a:p>
          <a:p>
            <a:r>
              <a:rPr lang="en-US" dirty="0" smtClean="0"/>
              <a:t>Assessment of </a:t>
            </a:r>
            <a:r>
              <a:rPr lang="en-US" b="1" dirty="0" smtClean="0"/>
              <a:t>wildfire risk </a:t>
            </a:r>
          </a:p>
          <a:p>
            <a:endParaRPr lang="en-US" dirty="0" smtClean="0"/>
          </a:p>
          <a:p>
            <a:r>
              <a:rPr lang="en-US" dirty="0" smtClean="0"/>
              <a:t>Monitoring of </a:t>
            </a:r>
            <a:r>
              <a:rPr lang="en-US" b="1" dirty="0" smtClean="0"/>
              <a:t>vegetative fuel loads</a:t>
            </a:r>
            <a:endParaRPr lang="en-US" b="1" dirty="0"/>
          </a:p>
          <a:p>
            <a:endParaRPr lang="en-US" dirty="0" smtClean="0"/>
          </a:p>
          <a:p>
            <a:r>
              <a:rPr lang="en-US" dirty="0" smtClean="0"/>
              <a:t>Calculate </a:t>
            </a:r>
            <a:r>
              <a:rPr lang="en-US" b="1" dirty="0" smtClean="0"/>
              <a:t>fire behavior</a:t>
            </a:r>
          </a:p>
          <a:p>
            <a:endParaRPr lang="en-US" dirty="0" smtClean="0"/>
          </a:p>
          <a:p>
            <a:endParaRPr lang="en-US" dirty="0" smtClean="0"/>
          </a:p>
        </p:txBody>
      </p:sp>
      <p:sp>
        <p:nvSpPr>
          <p:cNvPr id="3" name="Text Placeholder 2"/>
          <p:cNvSpPr>
            <a:spLocks noGrp="1"/>
          </p:cNvSpPr>
          <p:nvPr>
            <p:ph type="body" sz="quarter" idx="10"/>
          </p:nvPr>
        </p:nvSpPr>
        <p:spPr>
          <a:xfrm>
            <a:off x="509089" y="640080"/>
            <a:ext cx="3566160" cy="1325880"/>
          </a:xfrm>
        </p:spPr>
        <p:txBody>
          <a:bodyPr/>
          <a:lstStyle/>
          <a:p>
            <a:r>
              <a:rPr lang="en-US" dirty="0" smtClean="0"/>
              <a:t>Project Partners</a:t>
            </a:r>
            <a:endParaRPr lang="en-US" dirty="0"/>
          </a:p>
        </p:txBody>
      </p:sp>
      <p:sp>
        <p:nvSpPr>
          <p:cNvPr id="11" name="Text Placeholder 10"/>
          <p:cNvSpPr>
            <a:spLocks noGrp="1"/>
          </p:cNvSpPr>
          <p:nvPr>
            <p:ph type="body" sz="quarter" idx="13"/>
          </p:nvPr>
        </p:nvSpPr>
        <p:spPr>
          <a:xfrm>
            <a:off x="2621748" y="6528816"/>
            <a:ext cx="1993392" cy="274320"/>
          </a:xfrm>
        </p:spPr>
        <p:txBody>
          <a:bodyPr/>
          <a:lstStyle/>
          <a:p>
            <a:r>
              <a:rPr lang="en-US" dirty="0" smtClean="0"/>
              <a:t>Source: NOAA</a:t>
            </a:r>
            <a:endParaRPr lang="en-US" dirty="0"/>
          </a:p>
        </p:txBody>
      </p:sp>
    </p:spTree>
    <p:extLst>
      <p:ext uri="{BB962C8B-B14F-4D97-AF65-F5344CB8AC3E}">
        <p14:creationId xmlns:p14="http://schemas.microsoft.com/office/powerpoint/2010/main" val="3765193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4627749"/>
            <a:ext cx="7982712" cy="1772014"/>
          </a:xfrm>
        </p:spPr>
        <p:txBody>
          <a:bodyPr>
            <a:normAutofit/>
          </a:bodyPr>
          <a:lstStyle/>
          <a:p>
            <a:r>
              <a:rPr lang="en-US" dirty="0" smtClean="0"/>
              <a:t>Enhance current fuel mapping capabilities using </a:t>
            </a:r>
            <a:r>
              <a:rPr lang="en-US" b="1" dirty="0" smtClean="0"/>
              <a:t>NASA Earth observation</a:t>
            </a:r>
            <a:r>
              <a:rPr lang="en-US" dirty="0" smtClean="0"/>
              <a:t> data</a:t>
            </a:r>
          </a:p>
          <a:p>
            <a:r>
              <a:rPr lang="en-US" dirty="0" smtClean="0"/>
              <a:t>Use and demonstrate NASA data to help assess </a:t>
            </a:r>
            <a:r>
              <a:rPr lang="en-US" b="1" dirty="0" smtClean="0"/>
              <a:t>seasonal variations </a:t>
            </a:r>
            <a:r>
              <a:rPr lang="en-US" dirty="0" smtClean="0"/>
              <a:t>in fuel loads</a:t>
            </a:r>
          </a:p>
          <a:p>
            <a:r>
              <a:rPr lang="en-US" dirty="0" smtClean="0"/>
              <a:t>Compile </a:t>
            </a:r>
            <a:r>
              <a:rPr lang="en-US" b="1" dirty="0" smtClean="0"/>
              <a:t>up-to-date fuel load maps</a:t>
            </a:r>
            <a:r>
              <a:rPr lang="en-US" dirty="0" smtClean="0"/>
              <a:t> that depict fuel conditions</a:t>
            </a:r>
          </a:p>
        </p:txBody>
      </p:sp>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5" name="Text Placeholder 4"/>
          <p:cNvSpPr>
            <a:spLocks noGrp="1"/>
          </p:cNvSpPr>
          <p:nvPr>
            <p:ph type="body" sz="quarter" idx="13"/>
          </p:nvPr>
        </p:nvSpPr>
        <p:spPr>
          <a:xfrm>
            <a:off x="6835062" y="3429000"/>
            <a:ext cx="2295144" cy="274320"/>
          </a:xfrm>
        </p:spPr>
        <p:txBody>
          <a:bodyPr>
            <a:normAutofit/>
          </a:bodyPr>
          <a:lstStyle/>
          <a:p>
            <a:r>
              <a:rPr lang="en-US" dirty="0" smtClean="0"/>
              <a:t>Source: USGS</a:t>
            </a:r>
            <a:endParaRPr lang="en-US" dirty="0"/>
          </a:p>
        </p:txBody>
      </p:sp>
      <p:pic>
        <p:nvPicPr>
          <p:cNvPr id="3074" name="Picture 2" descr="http://www.ready.gov/sites/default/files/Wildfires%201.1.12.0%20Tab%201%20of%202.jpg"/>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5000" b="5000"/>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0230" b="23648"/>
          <a:stretch/>
        </p:blipFill>
        <p:spPr>
          <a:xfrm>
            <a:off x="-4573" y="0"/>
            <a:ext cx="9144001" cy="3419061"/>
          </a:xfrm>
          <a:prstGeom prst="rect">
            <a:avLst/>
          </a:prstGeom>
        </p:spPr>
      </p:pic>
    </p:spTree>
    <p:extLst>
      <p:ext uri="{BB962C8B-B14F-4D97-AF65-F5344CB8AC3E}">
        <p14:creationId xmlns:p14="http://schemas.microsoft.com/office/powerpoint/2010/main" val="2147748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lgn="ctr"/>
            <a:r>
              <a:rPr lang="en-US" dirty="0" smtClean="0"/>
              <a:t>NASA Satellites/Sensors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65827310"/>
              </p:ext>
            </p:extLst>
          </p:nvPr>
        </p:nvGraphicFramePr>
        <p:xfrm>
          <a:off x="457294" y="1292538"/>
          <a:ext cx="8220268" cy="5247962"/>
        </p:xfrm>
        <a:graphic>
          <a:graphicData uri="http://schemas.openxmlformats.org/drawingml/2006/table">
            <a:tbl>
              <a:tblPr firstRow="1" bandRow="1">
                <a:tableStyleId>{5C22544A-7EE6-4342-B048-85BDC9FD1C3A}</a:tableStyleId>
              </a:tblPr>
              <a:tblGrid>
                <a:gridCol w="3275045"/>
                <a:gridCol w="2537926"/>
                <a:gridCol w="2407297"/>
              </a:tblGrid>
              <a:tr h="414963">
                <a:tc>
                  <a:txBody>
                    <a:bodyPr/>
                    <a:lstStyle/>
                    <a:p>
                      <a:r>
                        <a:rPr lang="en-US" dirty="0" smtClean="0"/>
                        <a:t>Sensor</a:t>
                      </a:r>
                      <a:endParaRPr lang="en-US" dirty="0"/>
                    </a:p>
                  </a:txBody>
                  <a:tcPr/>
                </a:tc>
                <a:tc>
                  <a:txBody>
                    <a:bodyPr/>
                    <a:lstStyle/>
                    <a:p>
                      <a:r>
                        <a:rPr lang="en-US" dirty="0" smtClean="0"/>
                        <a:t>Spatial</a:t>
                      </a:r>
                      <a:r>
                        <a:rPr lang="en-US" baseline="0" dirty="0" smtClean="0"/>
                        <a:t> Resolution</a:t>
                      </a:r>
                      <a:endParaRPr lang="en-US" dirty="0"/>
                    </a:p>
                  </a:txBody>
                  <a:tcPr/>
                </a:tc>
                <a:tc>
                  <a:txBody>
                    <a:bodyPr/>
                    <a:lstStyle/>
                    <a:p>
                      <a:r>
                        <a:rPr lang="en-US" dirty="0" smtClean="0"/>
                        <a:t>Temporal</a:t>
                      </a:r>
                      <a:r>
                        <a:rPr lang="en-US" baseline="0" dirty="0" smtClean="0"/>
                        <a:t> </a:t>
                      </a:r>
                      <a:r>
                        <a:rPr lang="en-US" dirty="0" smtClean="0"/>
                        <a:t>Resolution</a:t>
                      </a:r>
                      <a:endParaRPr lang="en-US" dirty="0"/>
                    </a:p>
                  </a:txBody>
                  <a:tcPr/>
                </a:tc>
              </a:tr>
              <a:tr h="2416629">
                <a:tc>
                  <a:txBody>
                    <a:bodyPr/>
                    <a:lstStyle/>
                    <a:p>
                      <a:pPr algn="ctr"/>
                      <a:r>
                        <a:rPr lang="en-US" sz="2000" b="1" u="none" dirty="0" smtClean="0"/>
                        <a:t>MODIS (Terra and Aqua)</a:t>
                      </a:r>
                    </a:p>
                    <a:p>
                      <a:pPr algn="ctr"/>
                      <a:r>
                        <a:rPr lang="en-US" sz="1600" b="0" u="none" dirty="0" smtClean="0"/>
                        <a:t>Moderate Resolution</a:t>
                      </a:r>
                      <a:r>
                        <a:rPr lang="en-US" sz="1600" b="0" u="none" baseline="0" dirty="0" smtClean="0"/>
                        <a:t> Imaging </a:t>
                      </a:r>
                      <a:r>
                        <a:rPr lang="en-US" sz="1600" b="0" u="none" baseline="0" dirty="0" err="1" smtClean="0"/>
                        <a:t>Spectroradiometer</a:t>
                      </a:r>
                      <a:endParaRPr lang="en-US" sz="1600" b="0" u="none" dirty="0"/>
                    </a:p>
                  </a:txBody>
                  <a:tcPr/>
                </a:tc>
                <a:tc>
                  <a:txBody>
                    <a:bodyPr/>
                    <a:lstStyle/>
                    <a:p>
                      <a:pPr algn="ctr"/>
                      <a:endParaRPr lang="nl-NL" sz="1800" b="1" i="0" kern="1200" dirty="0" smtClean="0">
                        <a:solidFill>
                          <a:schemeClr val="dk1"/>
                        </a:solidFill>
                        <a:effectLst/>
                        <a:latin typeface="+mn-lt"/>
                        <a:ea typeface="+mn-ea"/>
                        <a:cs typeface="+mn-cs"/>
                      </a:endParaRPr>
                    </a:p>
                    <a:p>
                      <a:pPr algn="ctr"/>
                      <a:r>
                        <a:rPr lang="nl-NL" sz="1800" b="1" i="0" kern="1200" dirty="0" smtClean="0">
                          <a:solidFill>
                            <a:schemeClr val="dk1"/>
                          </a:solidFill>
                          <a:effectLst/>
                          <a:latin typeface="+mn-lt"/>
                          <a:ea typeface="+mn-ea"/>
                          <a:cs typeface="+mn-cs"/>
                        </a:rPr>
                        <a:t> 250 m (bands 1-2) 500 m (bands 3-7)</a:t>
                      </a:r>
                    </a:p>
                    <a:p>
                      <a:pPr algn="ctr"/>
                      <a:r>
                        <a:rPr lang="en-US" sz="1800" b="1" i="0" kern="1200" dirty="0" smtClean="0">
                          <a:solidFill>
                            <a:schemeClr val="dk1"/>
                          </a:solidFill>
                          <a:effectLst/>
                          <a:latin typeface="+mn-lt"/>
                          <a:ea typeface="+mn-ea"/>
                          <a:cs typeface="+mn-cs"/>
                        </a:rPr>
                        <a:t>1000 m (bands 8-36</a:t>
                      </a:r>
                      <a:r>
                        <a:rPr lang="en-US" sz="1800" b="0" i="0" kern="1200" dirty="0" smtClean="0">
                          <a:solidFill>
                            <a:schemeClr val="dk1"/>
                          </a:solidFill>
                          <a:effectLst/>
                          <a:latin typeface="+mn-lt"/>
                          <a:ea typeface="+mn-ea"/>
                          <a:cs typeface="+mn-cs"/>
                        </a:rPr>
                        <a:t>)</a:t>
                      </a:r>
                      <a:endParaRPr lang="en-US" dirty="0"/>
                    </a:p>
                  </a:txBody>
                  <a:tcPr/>
                </a:tc>
                <a:tc>
                  <a:txBody>
                    <a:bodyPr/>
                    <a:lstStyle/>
                    <a:p>
                      <a:pPr algn="ctr"/>
                      <a:endParaRPr lang="en-US" b="1" dirty="0" smtClean="0"/>
                    </a:p>
                    <a:p>
                      <a:pPr algn="ctr"/>
                      <a:r>
                        <a:rPr lang="en-US" b="1" dirty="0" smtClean="0"/>
                        <a:t>1 Day</a:t>
                      </a:r>
                      <a:endParaRPr lang="en-US" b="1" dirty="0"/>
                    </a:p>
                  </a:txBody>
                  <a:tcPr/>
                </a:tc>
              </a:tr>
              <a:tr h="2416370">
                <a:tc>
                  <a:txBody>
                    <a:bodyPr/>
                    <a:lstStyle/>
                    <a:p>
                      <a:pPr algn="ctr"/>
                      <a:r>
                        <a:rPr lang="en-US" sz="2000" b="1" dirty="0" smtClean="0"/>
                        <a:t>Landsat 8 OLI </a:t>
                      </a:r>
                    </a:p>
                    <a:p>
                      <a:pPr algn="ctr"/>
                      <a:r>
                        <a:rPr lang="en-US" sz="1600" b="0" dirty="0" smtClean="0"/>
                        <a:t>Operational Land Imager</a:t>
                      </a:r>
                      <a:endParaRPr lang="en-US" sz="1600" b="0" dirty="0"/>
                    </a:p>
                  </a:txBody>
                  <a:tcPr/>
                </a:tc>
                <a:tc>
                  <a:txBody>
                    <a:bodyPr/>
                    <a:lstStyle/>
                    <a:p>
                      <a:pPr algn="ctr"/>
                      <a:endParaRPr lang="en-US" b="1" dirty="0" smtClean="0"/>
                    </a:p>
                    <a:p>
                      <a:pPr algn="ctr"/>
                      <a:r>
                        <a:rPr lang="en-US" b="1" dirty="0" smtClean="0"/>
                        <a:t>30</a:t>
                      </a:r>
                      <a:r>
                        <a:rPr lang="en-US" b="1" baseline="0" dirty="0" smtClean="0"/>
                        <a:t> m</a:t>
                      </a:r>
                      <a:endParaRPr lang="en-US" b="1" dirty="0"/>
                    </a:p>
                  </a:txBody>
                  <a:tcPr/>
                </a:tc>
                <a:tc>
                  <a:txBody>
                    <a:bodyPr/>
                    <a:lstStyle/>
                    <a:p>
                      <a:pPr algn="ctr"/>
                      <a:endParaRPr lang="en-US" b="1" dirty="0" smtClean="0"/>
                    </a:p>
                    <a:p>
                      <a:pPr algn="ctr"/>
                      <a:r>
                        <a:rPr lang="en-US" b="1" dirty="0" smtClean="0"/>
                        <a:t>16</a:t>
                      </a:r>
                      <a:r>
                        <a:rPr lang="en-US" b="1" baseline="0" dirty="0" smtClean="0"/>
                        <a:t> Days</a:t>
                      </a:r>
                      <a:endParaRPr lang="en-US" b="1" dirty="0"/>
                    </a:p>
                  </a:txBody>
                  <a:tcPr/>
                </a:tc>
              </a:tr>
            </a:tbl>
          </a:graphicData>
        </a:graphic>
      </p:graphicFrame>
      <p:pic>
        <p:nvPicPr>
          <p:cNvPr id="7" name="Picture 6"/>
          <p:cNvPicPr>
            <a:picLocks noChangeAspect="1"/>
          </p:cNvPicPr>
          <p:nvPr/>
        </p:nvPicPr>
        <p:blipFill>
          <a:blip r:embed="rId3"/>
          <a:stretch>
            <a:fillRect/>
          </a:stretch>
        </p:blipFill>
        <p:spPr>
          <a:xfrm>
            <a:off x="1594018" y="2710976"/>
            <a:ext cx="1513064" cy="1137874"/>
          </a:xfrm>
          <a:prstGeom prst="rect">
            <a:avLst/>
          </a:prstGeom>
        </p:spPr>
      </p:pic>
      <p:pic>
        <p:nvPicPr>
          <p:cNvPr id="8" name="Picture 7"/>
          <p:cNvPicPr>
            <a:picLocks noChangeAspect="1"/>
          </p:cNvPicPr>
          <p:nvPr/>
        </p:nvPicPr>
        <p:blipFill>
          <a:blip r:embed="rId4"/>
          <a:stretch>
            <a:fillRect/>
          </a:stretch>
        </p:blipFill>
        <p:spPr>
          <a:xfrm>
            <a:off x="1594018" y="5026484"/>
            <a:ext cx="1503263" cy="1231332"/>
          </a:xfrm>
          <a:prstGeom prst="rect">
            <a:avLst/>
          </a:prstGeom>
        </p:spPr>
      </p:pic>
    </p:spTree>
    <p:extLst>
      <p:ext uri="{BB962C8B-B14F-4D97-AF65-F5344CB8AC3E}">
        <p14:creationId xmlns:p14="http://schemas.microsoft.com/office/powerpoint/2010/main" val="3798153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1852" t="3213" r="15423" b="4341"/>
          <a:stretch/>
        </p:blipFill>
        <p:spPr>
          <a:xfrm>
            <a:off x="3473786" y="751681"/>
            <a:ext cx="5545531" cy="5447208"/>
          </a:xfrm>
          <a:prstGeom prst="rect">
            <a:avLst/>
          </a:prstGeom>
        </p:spPr>
      </p:pic>
      <p:sp>
        <p:nvSpPr>
          <p:cNvPr id="10" name="Text Placeholder 3"/>
          <p:cNvSpPr>
            <a:spLocks noGrp="1"/>
          </p:cNvSpPr>
          <p:nvPr>
            <p:ph type="body" sz="quarter" idx="15"/>
          </p:nvPr>
        </p:nvSpPr>
        <p:spPr>
          <a:xfrm>
            <a:off x="777240" y="1016068"/>
            <a:ext cx="3767749" cy="1424301"/>
          </a:xfrm>
        </p:spPr>
        <p:txBody>
          <a:bodyPr>
            <a:normAutofit/>
          </a:bodyPr>
          <a:lstStyle/>
          <a:p>
            <a:pPr algn="l"/>
            <a:r>
              <a:rPr lang="en-US" sz="8000" dirty="0" smtClean="0"/>
              <a:t>NDVI</a:t>
            </a:r>
            <a:endParaRPr lang="en-US" sz="8000" dirty="0"/>
          </a:p>
        </p:txBody>
      </p:sp>
      <p:sp>
        <p:nvSpPr>
          <p:cNvPr id="11" name="Text Placeholder 4"/>
          <p:cNvSpPr>
            <a:spLocks noGrp="1"/>
          </p:cNvSpPr>
          <p:nvPr>
            <p:ph type="body" sz="quarter" idx="16"/>
          </p:nvPr>
        </p:nvSpPr>
        <p:spPr>
          <a:xfrm>
            <a:off x="822960" y="2287997"/>
            <a:ext cx="3767750" cy="2255508"/>
          </a:xfrm>
        </p:spPr>
        <p:txBody>
          <a:bodyPr>
            <a:noAutofit/>
          </a:bodyPr>
          <a:lstStyle/>
          <a:p>
            <a:r>
              <a:rPr lang="en-US" b="1" dirty="0" smtClean="0"/>
              <a:t>N</a:t>
            </a:r>
            <a:r>
              <a:rPr lang="en-US" dirty="0" smtClean="0"/>
              <a:t>ormalized </a:t>
            </a:r>
          </a:p>
          <a:p>
            <a:r>
              <a:rPr lang="en-US" b="1" dirty="0" smtClean="0"/>
              <a:t>D</a:t>
            </a:r>
            <a:r>
              <a:rPr lang="en-US" dirty="0" smtClean="0"/>
              <a:t>ifference </a:t>
            </a:r>
          </a:p>
          <a:p>
            <a:r>
              <a:rPr lang="en-US" b="1" dirty="0" smtClean="0"/>
              <a:t>V</a:t>
            </a:r>
            <a:r>
              <a:rPr lang="en-US" dirty="0" smtClean="0"/>
              <a:t>egetation </a:t>
            </a:r>
            <a:endParaRPr lang="en-US" dirty="0" smtClean="0"/>
          </a:p>
          <a:p>
            <a:r>
              <a:rPr lang="en-US" b="1" dirty="0" smtClean="0"/>
              <a:t>I</a:t>
            </a:r>
            <a:r>
              <a:rPr lang="en-US" dirty="0" smtClean="0"/>
              <a:t>ndex</a:t>
            </a:r>
          </a:p>
          <a:p>
            <a:endParaRPr lang="en-US" b="1" dirty="0" smtClean="0"/>
          </a:p>
          <a:p>
            <a:r>
              <a:rPr lang="en-US" b="1" dirty="0" smtClean="0"/>
              <a:t>NDVI = (NIR-VIS/NIR+VIS)</a:t>
            </a:r>
            <a:endParaRPr lang="en-US" b="1" dirty="0"/>
          </a:p>
        </p:txBody>
      </p:sp>
      <p:sp>
        <p:nvSpPr>
          <p:cNvPr id="14" name="Text Placeholder 7"/>
          <p:cNvSpPr>
            <a:spLocks noGrp="1"/>
          </p:cNvSpPr>
          <p:nvPr>
            <p:ph type="body" sz="quarter" idx="19"/>
          </p:nvPr>
        </p:nvSpPr>
        <p:spPr>
          <a:xfrm>
            <a:off x="822959" y="4852045"/>
            <a:ext cx="3767750" cy="1346844"/>
          </a:xfrm>
        </p:spPr>
        <p:txBody>
          <a:bodyPr>
            <a:normAutofit/>
          </a:bodyPr>
          <a:lstStyle/>
          <a:p>
            <a:r>
              <a:rPr lang="en-US" dirty="0" smtClean="0"/>
              <a:t>Measure </a:t>
            </a:r>
            <a:r>
              <a:rPr lang="en-US" b="1" dirty="0" smtClean="0"/>
              <a:t>plant productivity </a:t>
            </a:r>
            <a:r>
              <a:rPr lang="en-US" dirty="0" smtClean="0"/>
              <a:t>based on the density of greenness of vegetation</a:t>
            </a: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22732" t="75069" r="63315" b="10535"/>
          <a:stretch/>
        </p:blipFill>
        <p:spPr>
          <a:xfrm>
            <a:off x="7662089" y="4885575"/>
            <a:ext cx="1193705" cy="951722"/>
          </a:xfrm>
          <a:prstGeom prst="rect">
            <a:avLst/>
          </a:prstGeom>
        </p:spPr>
      </p:pic>
      <p:sp>
        <p:nvSpPr>
          <p:cNvPr id="22" name="TextBox 21"/>
          <p:cNvSpPr txBox="1"/>
          <p:nvPr/>
        </p:nvSpPr>
        <p:spPr>
          <a:xfrm>
            <a:off x="6506749" y="1016068"/>
            <a:ext cx="2310680" cy="1015663"/>
          </a:xfrm>
          <a:prstGeom prst="rect">
            <a:avLst/>
          </a:prstGeom>
          <a:noFill/>
        </p:spPr>
        <p:txBody>
          <a:bodyPr wrap="square" rtlCol="0">
            <a:spAutoFit/>
          </a:bodyPr>
          <a:lstStyle/>
          <a:p>
            <a:pPr algn="r"/>
            <a:r>
              <a:rPr lang="en-US" sz="2000" b="1" dirty="0" smtClean="0"/>
              <a:t>2014</a:t>
            </a:r>
            <a:r>
              <a:rPr lang="en-US" sz="2000" dirty="0" smtClean="0"/>
              <a:t> </a:t>
            </a:r>
          </a:p>
          <a:p>
            <a:pPr algn="r"/>
            <a:r>
              <a:rPr lang="en-US" sz="2000" dirty="0" smtClean="0"/>
              <a:t>Cumulative </a:t>
            </a:r>
          </a:p>
          <a:p>
            <a:pPr algn="r"/>
            <a:r>
              <a:rPr lang="en-US" sz="2000" dirty="0" smtClean="0"/>
              <a:t>NDVI</a:t>
            </a:r>
            <a:endParaRPr lang="en-US" sz="2000" dirty="0"/>
          </a:p>
        </p:txBody>
      </p:sp>
      <p:sp>
        <p:nvSpPr>
          <p:cNvPr id="24" name="Text Placeholder 4"/>
          <p:cNvSpPr>
            <a:spLocks noGrp="1"/>
          </p:cNvSpPr>
          <p:nvPr>
            <p:ph type="body" sz="quarter" idx="4294967295"/>
          </p:nvPr>
        </p:nvSpPr>
        <p:spPr>
          <a:xfrm>
            <a:off x="6506749" y="6515068"/>
            <a:ext cx="2619618" cy="342932"/>
          </a:xfrm>
          <a:prstGeom prst="rect">
            <a:avLst/>
          </a:prstGeom>
        </p:spPr>
        <p:txBody>
          <a:bodyPr/>
          <a:lstStyle/>
          <a:p>
            <a:pPr marL="0" indent="0" algn="r">
              <a:buNone/>
            </a:pPr>
            <a:r>
              <a:rPr lang="en-US" sz="1200" dirty="0">
                <a:solidFill>
                  <a:schemeClr val="tx1">
                    <a:lumMod val="50000"/>
                  </a:schemeClr>
                </a:solidFill>
              </a:rPr>
              <a:t>Source</a:t>
            </a:r>
            <a:r>
              <a:rPr lang="en-US" sz="1200" dirty="0" smtClean="0">
                <a:solidFill>
                  <a:schemeClr val="tx1">
                    <a:lumMod val="50000"/>
                  </a:schemeClr>
                </a:solidFill>
              </a:rPr>
              <a:t>: USFS </a:t>
            </a:r>
            <a:r>
              <a:rPr lang="en-US" sz="1200" dirty="0" err="1" smtClean="0">
                <a:solidFill>
                  <a:schemeClr val="tx1">
                    <a:lumMod val="50000"/>
                  </a:schemeClr>
                </a:solidFill>
              </a:rPr>
              <a:t>ForWarn</a:t>
            </a:r>
            <a:endParaRPr lang="en-US" sz="1200" dirty="0">
              <a:solidFill>
                <a:schemeClr val="tx1">
                  <a:lumMod val="50000"/>
                </a:schemeClr>
              </a:solidFill>
            </a:endParaRPr>
          </a:p>
          <a:p>
            <a:endParaRPr lang="en-US" dirty="0"/>
          </a:p>
        </p:txBody>
      </p:sp>
    </p:spTree>
    <p:extLst>
      <p:ext uri="{BB962C8B-B14F-4D97-AF65-F5344CB8AC3E}">
        <p14:creationId xmlns:p14="http://schemas.microsoft.com/office/powerpoint/2010/main" val="3333729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561" t="2393" r="15657" b="9573"/>
          <a:stretch/>
        </p:blipFill>
        <p:spPr>
          <a:xfrm>
            <a:off x="6159033" y="3243011"/>
            <a:ext cx="2930477" cy="2739013"/>
          </a:xfrm>
          <a:prstGeom prst="rect">
            <a:avLst/>
          </a:prstGeom>
        </p:spPr>
      </p:pic>
      <p:sp>
        <p:nvSpPr>
          <p:cNvPr id="17" name="Rectangle 16"/>
          <p:cNvSpPr/>
          <p:nvPr/>
        </p:nvSpPr>
        <p:spPr>
          <a:xfrm>
            <a:off x="4455152" y="4914494"/>
            <a:ext cx="1728355" cy="1728355"/>
          </a:xfrm>
          <a:prstGeom prst="rect">
            <a:avLst/>
          </a:prstGeom>
          <a:blipFill rotWithShape="1">
            <a:blip r:embed="rId4" cstate="print">
              <a:extLst>
                <a:ext uri="{28A0092B-C50C-407E-A947-70E740481C1C}">
                  <a14:useLocalDpi xmlns:a14="http://schemas.microsoft.com/office/drawing/2010/main" val="0"/>
                </a:ext>
              </a:extLst>
            </a:blip>
            <a:srcRect/>
            <a:stretch>
              <a:fillRect l="-16000" r="-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11" name="Rectangle 10"/>
          <p:cNvSpPr/>
          <p:nvPr/>
        </p:nvSpPr>
        <p:spPr>
          <a:xfrm>
            <a:off x="225428" y="4903574"/>
            <a:ext cx="1728355" cy="1728355"/>
          </a:xfrm>
          <a:prstGeom prst="rect">
            <a:avLst/>
          </a:prstGeom>
          <a:blipFill rotWithShape="1">
            <a:blip r:embed="rId5" cstate="print">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ectangle 15"/>
          <p:cNvSpPr/>
          <p:nvPr/>
        </p:nvSpPr>
        <p:spPr>
          <a:xfrm>
            <a:off x="2260676" y="4953368"/>
            <a:ext cx="1728355" cy="1728355"/>
          </a:xfrm>
          <a:prstGeom prst="rect">
            <a:avLst/>
          </a:prstGeom>
          <a:blipFill rotWithShape="1">
            <a:blip r:embed="rId6" cstate="print">
              <a:extLst>
                <a:ext uri="{28A0092B-C50C-407E-A947-70E740481C1C}">
                  <a14:useLocalDpi xmlns:a14="http://schemas.microsoft.com/office/drawing/2010/main" val="0"/>
                </a:ext>
              </a:extLst>
            </a:blip>
            <a:srcRect/>
            <a:stretch>
              <a:fillRect l="-19000" r="-1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Rectangle 20"/>
          <p:cNvSpPr/>
          <p:nvPr/>
        </p:nvSpPr>
        <p:spPr>
          <a:xfrm rot="21436486">
            <a:off x="2200080" y="2293068"/>
            <a:ext cx="1728355" cy="1728355"/>
          </a:xfrm>
          <a:prstGeom prst="rect">
            <a:avLst/>
          </a:prstGeom>
          <a:blipFill rotWithShape="1">
            <a:blip r:embed="rId7" cstate="print">
              <a:extLst>
                <a:ext uri="{28A0092B-C50C-407E-A947-70E740481C1C}">
                  <a14:useLocalDpi xmlns:a14="http://schemas.microsoft.com/office/drawing/2010/main" val="0"/>
                </a:ext>
              </a:extLst>
            </a:blip>
            <a:srcRect/>
            <a:stretch>
              <a:fillRect l="-14000" r="-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l="-11027"/>
          <a:stretch/>
        </p:blipFill>
        <p:spPr>
          <a:xfrm>
            <a:off x="-225959" y="2359745"/>
            <a:ext cx="2209380" cy="1661333"/>
          </a:xfrm>
          <a:prstGeom prst="rect">
            <a:avLst/>
          </a:prstGeom>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4366" r="6557"/>
          <a:stretch/>
        </p:blipFill>
        <p:spPr>
          <a:xfrm rot="21441582">
            <a:off x="4291356" y="2325181"/>
            <a:ext cx="2054474" cy="1718754"/>
          </a:xfrm>
          <a:prstGeom prst="rect">
            <a:avLst/>
          </a:prstGeom>
        </p:spPr>
      </p:pic>
      <p:sp>
        <p:nvSpPr>
          <p:cNvPr id="30" name="Right Arrow 29"/>
          <p:cNvSpPr/>
          <p:nvPr/>
        </p:nvSpPr>
        <p:spPr>
          <a:xfrm>
            <a:off x="1859142" y="5567018"/>
            <a:ext cx="33694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lus 30"/>
          <p:cNvSpPr/>
          <p:nvPr/>
        </p:nvSpPr>
        <p:spPr>
          <a:xfrm>
            <a:off x="1790280" y="2901846"/>
            <a:ext cx="475182" cy="56016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rot="18915263">
            <a:off x="6105125" y="5034000"/>
            <a:ext cx="33694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Arrow 32"/>
          <p:cNvSpPr/>
          <p:nvPr/>
        </p:nvSpPr>
        <p:spPr>
          <a:xfrm rot="2726741">
            <a:off x="6110651" y="3579360"/>
            <a:ext cx="33694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ight Arrow 33"/>
          <p:cNvSpPr/>
          <p:nvPr/>
        </p:nvSpPr>
        <p:spPr>
          <a:xfrm>
            <a:off x="4068578" y="5546160"/>
            <a:ext cx="33694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a:off x="4065465" y="2942400"/>
            <a:ext cx="33694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90078" y="4289353"/>
            <a:ext cx="1710653" cy="646331"/>
          </a:xfrm>
          <a:prstGeom prst="rect">
            <a:avLst/>
          </a:prstGeom>
        </p:spPr>
        <p:txBody>
          <a:bodyPr wrap="square">
            <a:spAutoFit/>
          </a:bodyPr>
          <a:lstStyle/>
          <a:p>
            <a:pPr algn="ctr"/>
            <a:r>
              <a:rPr lang="en-US" b="1" dirty="0" smtClean="0"/>
              <a:t>NDVI</a:t>
            </a:r>
          </a:p>
          <a:p>
            <a:pPr algn="ctr"/>
            <a:r>
              <a:rPr lang="en-US" dirty="0" smtClean="0"/>
              <a:t>2000-2014</a:t>
            </a:r>
            <a:endParaRPr lang="en-US" dirty="0"/>
          </a:p>
        </p:txBody>
      </p:sp>
      <p:sp>
        <p:nvSpPr>
          <p:cNvPr id="37" name="Rectangle 36"/>
          <p:cNvSpPr/>
          <p:nvPr/>
        </p:nvSpPr>
        <p:spPr>
          <a:xfrm>
            <a:off x="2061366" y="4293429"/>
            <a:ext cx="2102949" cy="646331"/>
          </a:xfrm>
          <a:prstGeom prst="rect">
            <a:avLst/>
          </a:prstGeom>
        </p:spPr>
        <p:txBody>
          <a:bodyPr wrap="square">
            <a:spAutoFit/>
          </a:bodyPr>
          <a:lstStyle/>
          <a:p>
            <a:pPr algn="ctr"/>
            <a:r>
              <a:rPr lang="en-US" b="1" dirty="0"/>
              <a:t>NDVI</a:t>
            </a:r>
          </a:p>
          <a:p>
            <a:pPr algn="ctr"/>
            <a:r>
              <a:rPr lang="en-US" dirty="0" smtClean="0"/>
              <a:t>15 Year Average</a:t>
            </a:r>
            <a:endParaRPr lang="en-US" dirty="0"/>
          </a:p>
        </p:txBody>
      </p:sp>
      <p:sp>
        <p:nvSpPr>
          <p:cNvPr id="38" name="Rectangle 37"/>
          <p:cNvSpPr/>
          <p:nvPr/>
        </p:nvSpPr>
        <p:spPr>
          <a:xfrm>
            <a:off x="142546" y="1706564"/>
            <a:ext cx="1826478" cy="646331"/>
          </a:xfrm>
          <a:prstGeom prst="rect">
            <a:avLst/>
          </a:prstGeom>
        </p:spPr>
        <p:txBody>
          <a:bodyPr wrap="square">
            <a:spAutoFit/>
          </a:bodyPr>
          <a:lstStyle/>
          <a:p>
            <a:pPr algn="ctr"/>
            <a:r>
              <a:rPr lang="en-US" b="1" dirty="0" smtClean="0"/>
              <a:t>Surface Fuel Types</a:t>
            </a:r>
            <a:endParaRPr lang="en-US" dirty="0"/>
          </a:p>
        </p:txBody>
      </p:sp>
      <p:sp>
        <p:nvSpPr>
          <p:cNvPr id="39" name="Rectangle 38"/>
          <p:cNvSpPr/>
          <p:nvPr/>
        </p:nvSpPr>
        <p:spPr>
          <a:xfrm>
            <a:off x="2202983" y="1706564"/>
            <a:ext cx="1826479" cy="646331"/>
          </a:xfrm>
          <a:prstGeom prst="rect">
            <a:avLst/>
          </a:prstGeom>
        </p:spPr>
        <p:txBody>
          <a:bodyPr wrap="square">
            <a:spAutoFit/>
          </a:bodyPr>
          <a:lstStyle/>
          <a:p>
            <a:pPr algn="ctr"/>
            <a:r>
              <a:rPr lang="en-US" b="1" dirty="0" smtClean="0"/>
              <a:t>Vegetation</a:t>
            </a:r>
          </a:p>
          <a:p>
            <a:pPr algn="ctr"/>
            <a:r>
              <a:rPr lang="en-US" b="1" dirty="0" smtClean="0"/>
              <a:t>Types</a:t>
            </a:r>
            <a:endParaRPr lang="en-US" dirty="0"/>
          </a:p>
        </p:txBody>
      </p:sp>
      <p:sp>
        <p:nvSpPr>
          <p:cNvPr id="40" name="Rectangle 39"/>
          <p:cNvSpPr/>
          <p:nvPr/>
        </p:nvSpPr>
        <p:spPr>
          <a:xfrm>
            <a:off x="6375801" y="2535595"/>
            <a:ext cx="2678563" cy="646331"/>
          </a:xfrm>
          <a:prstGeom prst="rect">
            <a:avLst/>
          </a:prstGeom>
        </p:spPr>
        <p:txBody>
          <a:bodyPr wrap="square">
            <a:spAutoFit/>
          </a:bodyPr>
          <a:lstStyle/>
          <a:p>
            <a:pPr algn="ctr"/>
            <a:r>
              <a:rPr lang="en-US" b="1" dirty="0" smtClean="0"/>
              <a:t>Grassland Annual</a:t>
            </a:r>
          </a:p>
          <a:p>
            <a:pPr algn="ctr"/>
            <a:r>
              <a:rPr lang="en-US" b="1" dirty="0" smtClean="0"/>
              <a:t>Relative Fuel Load</a:t>
            </a:r>
            <a:endParaRPr lang="en-US" dirty="0"/>
          </a:p>
        </p:txBody>
      </p:sp>
      <p:sp>
        <p:nvSpPr>
          <p:cNvPr id="41" name="Rectangle 40"/>
          <p:cNvSpPr/>
          <p:nvPr/>
        </p:nvSpPr>
        <p:spPr>
          <a:xfrm>
            <a:off x="4397587" y="4254555"/>
            <a:ext cx="1822968" cy="646331"/>
          </a:xfrm>
          <a:prstGeom prst="rect">
            <a:avLst/>
          </a:prstGeom>
        </p:spPr>
        <p:txBody>
          <a:bodyPr wrap="square">
            <a:spAutoFit/>
          </a:bodyPr>
          <a:lstStyle/>
          <a:p>
            <a:pPr algn="ctr"/>
            <a:r>
              <a:rPr lang="en-US" b="1" dirty="0" smtClean="0"/>
              <a:t>NDVI</a:t>
            </a:r>
          </a:p>
          <a:p>
            <a:pPr algn="ctr"/>
            <a:r>
              <a:rPr lang="en-US" dirty="0" smtClean="0"/>
              <a:t>Annual</a:t>
            </a:r>
            <a:endParaRPr lang="en-US" dirty="0"/>
          </a:p>
        </p:txBody>
      </p:sp>
      <p:sp>
        <p:nvSpPr>
          <p:cNvPr id="42" name="Rectangle 41"/>
          <p:cNvSpPr/>
          <p:nvPr/>
        </p:nvSpPr>
        <p:spPr>
          <a:xfrm>
            <a:off x="3969924" y="1710881"/>
            <a:ext cx="2669655" cy="646331"/>
          </a:xfrm>
          <a:prstGeom prst="rect">
            <a:avLst/>
          </a:prstGeom>
        </p:spPr>
        <p:txBody>
          <a:bodyPr wrap="square">
            <a:spAutoFit/>
          </a:bodyPr>
          <a:lstStyle/>
          <a:p>
            <a:pPr algn="ctr"/>
            <a:r>
              <a:rPr lang="en-US" b="1" dirty="0" smtClean="0"/>
              <a:t>Combined</a:t>
            </a:r>
          </a:p>
          <a:p>
            <a:pPr algn="ctr"/>
            <a:r>
              <a:rPr lang="en-US" b="1" dirty="0" smtClean="0"/>
              <a:t>Fuels and Vegetation</a:t>
            </a:r>
            <a:endParaRPr lang="en-US" b="1" dirty="0"/>
          </a:p>
        </p:txBody>
      </p:sp>
    </p:spTree>
    <p:extLst>
      <p:ext uri="{BB962C8B-B14F-4D97-AF65-F5344CB8AC3E}">
        <p14:creationId xmlns:p14="http://schemas.microsoft.com/office/powerpoint/2010/main" val="1956176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559" y="2177162"/>
            <a:ext cx="4471525" cy="33743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4" y="2177162"/>
            <a:ext cx="4471525" cy="3374325"/>
          </a:xfrm>
          <a:prstGeom prst="rect">
            <a:avLst/>
          </a:prstGeom>
        </p:spPr>
      </p:pic>
      <p:sp>
        <p:nvSpPr>
          <p:cNvPr id="13" name="Text Placeholder 6"/>
          <p:cNvSpPr>
            <a:spLocks noGrp="1"/>
          </p:cNvSpPr>
          <p:nvPr>
            <p:ph type="body" sz="quarter" idx="18"/>
          </p:nvPr>
        </p:nvSpPr>
        <p:spPr>
          <a:xfrm>
            <a:off x="4539059" y="1690796"/>
            <a:ext cx="4164070" cy="768096"/>
          </a:xfrm>
        </p:spPr>
        <p:txBody>
          <a:bodyPr>
            <a:normAutofit/>
          </a:bodyPr>
          <a:lstStyle/>
          <a:p>
            <a:pPr algn="l"/>
            <a:r>
              <a:rPr lang="en-US" sz="3000" dirty="0" smtClean="0"/>
              <a:t>2011 </a:t>
            </a:r>
            <a:r>
              <a:rPr lang="en-US" sz="3000" b="0" dirty="0" smtClean="0"/>
              <a:t>(Drought Year)</a:t>
            </a:r>
            <a:endParaRPr lang="en-US" sz="3000" b="0" dirty="0"/>
          </a:p>
        </p:txBody>
      </p:sp>
      <p:sp>
        <p:nvSpPr>
          <p:cNvPr id="8" name="Text Placeholder 7"/>
          <p:cNvSpPr>
            <a:spLocks noGrp="1"/>
          </p:cNvSpPr>
          <p:nvPr>
            <p:ph type="body" sz="quarter" idx="19"/>
          </p:nvPr>
        </p:nvSpPr>
        <p:spPr>
          <a:xfrm>
            <a:off x="127158" y="5730240"/>
            <a:ext cx="8823802" cy="962889"/>
          </a:xfrm>
        </p:spPr>
        <p:txBody>
          <a:bodyPr/>
          <a:lstStyle/>
          <a:p>
            <a:r>
              <a:rPr lang="en-US" b="1" dirty="0" smtClean="0"/>
              <a:t>Relative Precipitation </a:t>
            </a:r>
            <a:r>
              <a:rPr lang="en-US" dirty="0" smtClean="0"/>
              <a:t>– These maps compare the annual precipitation  to the average annual precipitation. The green areas depict above average and the red and purple depict areas below average. </a:t>
            </a:r>
            <a:endParaRPr lang="en-US" dirty="0"/>
          </a:p>
        </p:txBody>
      </p:sp>
      <p:sp>
        <p:nvSpPr>
          <p:cNvPr id="3" name="Text Placeholder 2"/>
          <p:cNvSpPr>
            <a:spLocks noGrp="1"/>
          </p:cNvSpPr>
          <p:nvPr>
            <p:ph type="body" sz="quarter" idx="14"/>
          </p:nvPr>
        </p:nvSpPr>
        <p:spPr/>
        <p:txBody>
          <a:bodyPr/>
          <a:lstStyle/>
          <a:p>
            <a:r>
              <a:rPr lang="en-US" dirty="0" smtClean="0"/>
              <a:t>Annual Precipitation</a:t>
            </a:r>
            <a:endParaRPr lang="en-US" dirty="0"/>
          </a:p>
        </p:txBody>
      </p:sp>
      <p:sp>
        <p:nvSpPr>
          <p:cNvPr id="4" name="Text Placeholder 3"/>
          <p:cNvSpPr>
            <a:spLocks noGrp="1"/>
          </p:cNvSpPr>
          <p:nvPr>
            <p:ph type="body" sz="quarter" idx="15"/>
          </p:nvPr>
        </p:nvSpPr>
        <p:spPr>
          <a:xfrm>
            <a:off x="0" y="1714052"/>
            <a:ext cx="1465105" cy="768096"/>
          </a:xfrm>
        </p:spPr>
        <p:txBody>
          <a:bodyPr>
            <a:normAutofit/>
          </a:bodyPr>
          <a:lstStyle/>
          <a:p>
            <a:pPr algn="l"/>
            <a:r>
              <a:rPr lang="en-US" sz="3000" dirty="0" smtClean="0"/>
              <a:t>2010</a:t>
            </a:r>
            <a:endParaRPr lang="en-US" sz="3000" dirty="0"/>
          </a:p>
        </p:txBody>
      </p:sp>
      <p:sp>
        <p:nvSpPr>
          <p:cNvPr id="12" name="Text Placeholder 3"/>
          <p:cNvSpPr>
            <a:spLocks noGrp="1"/>
          </p:cNvSpPr>
          <p:nvPr>
            <p:ph type="body" sz="quarter" idx="15"/>
          </p:nvPr>
        </p:nvSpPr>
        <p:spPr>
          <a:xfrm>
            <a:off x="2" y="1690796"/>
            <a:ext cx="3506576" cy="768096"/>
          </a:xfrm>
        </p:spPr>
        <p:txBody>
          <a:bodyPr>
            <a:normAutofit/>
          </a:bodyPr>
          <a:lstStyle/>
          <a:p>
            <a:pPr algn="l"/>
            <a:r>
              <a:rPr lang="en-US" sz="3000" dirty="0" smtClean="0"/>
              <a:t>2010 </a:t>
            </a:r>
            <a:r>
              <a:rPr lang="en-US" sz="3000" b="0" dirty="0" smtClean="0"/>
              <a:t>(Wet Year)</a:t>
            </a:r>
            <a:endParaRPr lang="en-US" sz="3000" b="0" dirty="0"/>
          </a:p>
        </p:txBody>
      </p:sp>
    </p:spTree>
    <p:extLst>
      <p:ext uri="{BB962C8B-B14F-4D97-AF65-F5344CB8AC3E}">
        <p14:creationId xmlns:p14="http://schemas.microsoft.com/office/powerpoint/2010/main" val="24855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8101</TotalTime>
  <Words>2031</Words>
  <Application>Microsoft Office PowerPoint</Application>
  <PresentationFormat>On-screen Show (4:3)</PresentationFormat>
  <Paragraphs>294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Beasley, Benjamin S. (SSC-EA63)[SSAI DEVELOP]</cp:lastModifiedBy>
  <cp:revision>332</cp:revision>
  <dcterms:created xsi:type="dcterms:W3CDTF">2015-05-18T13:26:09Z</dcterms:created>
  <dcterms:modified xsi:type="dcterms:W3CDTF">2015-07-22T23:22:26Z</dcterms:modified>
</cp:coreProperties>
</file>