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orgina c" initials="" lastIdx="1" clrIdx="0"/>
  <p:cmAuthor id="1" name="gscrepps" initials="g" lastIdx="4" clrIdx="1"/>
  <p:cmAuthor id="2" name="peter hawman" initials="ph" lastIdx="7" clrIdx="2">
    <p:extLst/>
  </p:cmAuthor>
  <p:cmAuthor id="3" name="Orne, Tiffani N. (LARC-E3)[SSAI DEVELOP]" initials="OTN(D" lastIdx="4" clrIdx="3">
    <p:extLst/>
  </p:cmAuthor>
  <p:cmAuthor id="4" name="NASADevelop" initials="N"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743" autoAdjust="0"/>
    <p:restoredTop sz="94834" autoAdjust="0"/>
  </p:normalViewPr>
  <p:slideViewPr>
    <p:cSldViewPr>
      <p:cViewPr>
        <p:scale>
          <a:sx n="50" d="100"/>
          <a:sy n="50" d="100"/>
        </p:scale>
        <p:origin x="-72" y="4566"/>
      </p:cViewPr>
      <p:guideLst>
        <p:guide orient="horz" pos="11520"/>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9588389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Photo</a:t>
            </a:r>
            <a:r>
              <a:rPr lang="en-US" baseline="0" dirty="0" smtClean="0"/>
              <a:t> Credit: Joe Meiman, National Park Service</a:t>
            </a:r>
            <a:endParaRPr dirty="0"/>
          </a:p>
        </p:txBody>
      </p:sp>
      <p:sp>
        <p:nvSpPr>
          <p:cNvPr id="70" name="Shape 7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99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g"/><Relationship Id="rId3" Type="http://schemas.openxmlformats.org/officeDocument/2006/relationships/image" Target="../media/image3.tiff"/><Relationship Id="rId21" Type="http://schemas.openxmlformats.org/officeDocument/2006/relationships/image" Target="../media/image21.jp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5.jpg"/><Relationship Id="rId2" Type="http://schemas.openxmlformats.org/officeDocument/2006/relationships/notesSlide" Target="../notesSlides/notesSlide1.xml"/><Relationship Id="rId16" Type="http://schemas.openxmlformats.org/officeDocument/2006/relationships/image" Target="../media/image16.jpeg"/><Relationship Id="rId20" Type="http://schemas.openxmlformats.org/officeDocument/2006/relationships/image" Target="../media/image20.jpg"/><Relationship Id="rId29"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jp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jpg"/><Relationship Id="rId28" Type="http://schemas.openxmlformats.org/officeDocument/2006/relationships/image" Target="../media/image28.jp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jp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g"/><Relationship Id="rId27" Type="http://schemas.openxmlformats.org/officeDocument/2006/relationships/image" Target="../media/image27.jpg"/><Relationship Id="rId30"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6631">
            <a:off x="4894536" y="12461722"/>
            <a:ext cx="2898400" cy="2583771"/>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5800" y="11745785"/>
            <a:ext cx="2895421" cy="3192467"/>
          </a:xfrm>
          <a:prstGeom prst="rect">
            <a:avLst/>
          </a:prstGeom>
        </p:spPr>
      </p:pic>
      <p:sp>
        <p:nvSpPr>
          <p:cNvPr id="16" name="Shape 16"/>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r>
              <a:rPr lang="en-US" sz="3600" b="1" i="0" u="none" strike="noStrike" cap="none" baseline="0" dirty="0" smtClean="0">
                <a:solidFill>
                  <a:schemeClr val="dk1"/>
                </a:solidFill>
                <a:latin typeface="Century Gothic" panose="020B0502020202020204" pitchFamily="34" charset="0"/>
                <a:ea typeface="Questrial"/>
                <a:cs typeface="Questrial"/>
                <a:sym typeface="Questrial"/>
              </a:rPr>
              <a:t>Mobile County Health Department</a:t>
            </a:r>
            <a:endParaRPr sz="3600" b="1"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17" name="Shape 17"/>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dirty="0">
                <a:solidFill>
                  <a:schemeClr val="dk1"/>
                </a:solidFill>
                <a:latin typeface="Century Gothic" panose="020B0502020202020204" pitchFamily="34" charset="0"/>
                <a:ea typeface="Questrial"/>
                <a:cs typeface="Questrial"/>
                <a:sym typeface="Questrial"/>
              </a:rPr>
              <a:t>Utilizing NASA Earth </a:t>
            </a:r>
            <a:r>
              <a:rPr lang="en-US" sz="3600" dirty="0" smtClean="0">
                <a:solidFill>
                  <a:schemeClr val="dk1"/>
                </a:solidFill>
                <a:latin typeface="Century Gothic" panose="020B0502020202020204" pitchFamily="34" charset="0"/>
                <a:ea typeface="Questrial"/>
                <a:cs typeface="Questrial"/>
                <a:sym typeface="Questrial"/>
              </a:rPr>
              <a:t>observations </a:t>
            </a:r>
            <a:r>
              <a:rPr lang="en-US" sz="3600" dirty="0">
                <a:solidFill>
                  <a:schemeClr val="dk1"/>
                </a:solidFill>
                <a:latin typeface="Century Gothic" panose="020B0502020202020204" pitchFamily="34" charset="0"/>
                <a:ea typeface="Questrial"/>
                <a:cs typeface="Questrial"/>
                <a:sym typeface="Questrial"/>
              </a:rPr>
              <a:t>to </a:t>
            </a:r>
            <a:r>
              <a:rPr lang="en-US" sz="3600" dirty="0" smtClean="0">
                <a:solidFill>
                  <a:schemeClr val="dk1"/>
                </a:solidFill>
                <a:latin typeface="Century Gothic" panose="020B0502020202020204" pitchFamily="34" charset="0"/>
                <a:ea typeface="Questrial"/>
                <a:cs typeface="Questrial"/>
                <a:sym typeface="Questrial"/>
              </a:rPr>
              <a:t>assess estuary health </a:t>
            </a:r>
            <a:r>
              <a:rPr lang="en-US" sz="3600" dirty="0">
                <a:solidFill>
                  <a:schemeClr val="dk1"/>
                </a:solidFill>
                <a:latin typeface="Century Gothic" panose="020B0502020202020204" pitchFamily="34" charset="0"/>
                <a:ea typeface="Questrial"/>
                <a:cs typeface="Questrial"/>
                <a:sym typeface="Questrial"/>
              </a:rPr>
              <a:t>and </a:t>
            </a:r>
            <a:r>
              <a:rPr lang="en-US" sz="3600" dirty="0" smtClean="0">
                <a:solidFill>
                  <a:schemeClr val="dk1"/>
                </a:solidFill>
                <a:latin typeface="Century Gothic" panose="020B0502020202020204" pitchFamily="34" charset="0"/>
                <a:ea typeface="Questrial"/>
                <a:cs typeface="Questrial"/>
                <a:sym typeface="Questrial"/>
              </a:rPr>
              <a:t>enhance management </a:t>
            </a:r>
            <a:r>
              <a:rPr lang="en-US" sz="3600" dirty="0">
                <a:solidFill>
                  <a:schemeClr val="dk1"/>
                </a:solidFill>
                <a:latin typeface="Century Gothic" panose="020B0502020202020204" pitchFamily="34" charset="0"/>
                <a:ea typeface="Questrial"/>
                <a:cs typeface="Questrial"/>
                <a:sym typeface="Questrial"/>
              </a:rPr>
              <a:t>of </a:t>
            </a:r>
            <a:r>
              <a:rPr lang="en-US" sz="3600" dirty="0" smtClean="0">
                <a:solidFill>
                  <a:schemeClr val="dk1"/>
                </a:solidFill>
                <a:latin typeface="Century Gothic" panose="020B0502020202020204" pitchFamily="34" charset="0"/>
                <a:ea typeface="Questrial"/>
                <a:cs typeface="Questrial"/>
                <a:sym typeface="Questrial"/>
              </a:rPr>
              <a:t>water resources </a:t>
            </a:r>
            <a:r>
              <a:rPr lang="en-US" sz="3600" dirty="0">
                <a:solidFill>
                  <a:schemeClr val="dk1"/>
                </a:solidFill>
                <a:latin typeface="Century Gothic" panose="020B0502020202020204" pitchFamily="34" charset="0"/>
                <a:ea typeface="Questrial"/>
                <a:cs typeface="Questrial"/>
                <a:sym typeface="Questrial"/>
              </a:rPr>
              <a:t>in </a:t>
            </a:r>
            <a:r>
              <a:rPr lang="en-US" sz="3600" dirty="0" smtClean="0">
                <a:solidFill>
                  <a:schemeClr val="dk1"/>
                </a:solidFill>
                <a:latin typeface="Century Gothic" panose="020B0502020202020204" pitchFamily="34" charset="0"/>
                <a:ea typeface="Questrial"/>
                <a:cs typeface="Questrial"/>
                <a:sym typeface="Questrial"/>
              </a:rPr>
              <a:t>coastal </a:t>
            </a:r>
            <a:r>
              <a:rPr lang="en-US" sz="3600" dirty="0">
                <a:solidFill>
                  <a:schemeClr val="dk1"/>
                </a:solidFill>
                <a:latin typeface="Century Gothic" panose="020B0502020202020204" pitchFamily="34" charset="0"/>
                <a:ea typeface="Questrial"/>
                <a:cs typeface="Questrial"/>
                <a:sym typeface="Questrial"/>
              </a:rPr>
              <a:t>Texas through </a:t>
            </a:r>
            <a:r>
              <a:rPr lang="en-US" sz="3600" dirty="0" smtClean="0">
                <a:solidFill>
                  <a:schemeClr val="dk1"/>
                </a:solidFill>
                <a:latin typeface="Century Gothic" panose="020B0502020202020204" pitchFamily="34" charset="0"/>
                <a:ea typeface="Questrial"/>
                <a:cs typeface="Questrial"/>
                <a:sym typeface="Questrial"/>
              </a:rPr>
              <a:t>land cover </a:t>
            </a:r>
            <a:r>
              <a:rPr lang="en-US" sz="3600" dirty="0">
                <a:solidFill>
                  <a:schemeClr val="dk1"/>
                </a:solidFill>
                <a:latin typeface="Century Gothic" panose="020B0502020202020204" pitchFamily="34" charset="0"/>
                <a:ea typeface="Questrial"/>
                <a:cs typeface="Questrial"/>
                <a:sym typeface="Questrial"/>
              </a:rPr>
              <a:t>and </a:t>
            </a:r>
            <a:r>
              <a:rPr lang="en-US" sz="3600" dirty="0" smtClean="0">
                <a:solidFill>
                  <a:schemeClr val="dk1"/>
                </a:solidFill>
                <a:latin typeface="Century Gothic" panose="020B0502020202020204" pitchFamily="34" charset="0"/>
                <a:ea typeface="Questrial"/>
                <a:cs typeface="Questrial"/>
                <a:sym typeface="Questrial"/>
              </a:rPr>
              <a:t>precipitation mapping</a:t>
            </a:r>
            <a:endParaRPr lang="en-US" sz="3600" dirty="0">
              <a:solidFill>
                <a:schemeClr val="dk1"/>
              </a:solidFill>
              <a:latin typeface="Century Gothic" panose="020B0502020202020204" pitchFamily="34" charset="0"/>
              <a:ea typeface="Questrial"/>
              <a:cs typeface="Questrial"/>
              <a:sym typeface="Questrial"/>
            </a:endParaRPr>
          </a:p>
        </p:txBody>
      </p:sp>
      <p:sp>
        <p:nvSpPr>
          <p:cNvPr id="18" name="Shape 18"/>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dirty="0">
                <a:solidFill>
                  <a:schemeClr val="accent1"/>
                </a:solidFill>
                <a:latin typeface="Century Gothic" panose="020B0502020202020204" pitchFamily="34" charset="0"/>
                <a:ea typeface="Questrial"/>
                <a:cs typeface="Questrial"/>
                <a:sym typeface="Questrial"/>
              </a:rPr>
              <a:t>Coastal Texas Water Resources</a:t>
            </a:r>
          </a:p>
        </p:txBody>
      </p:sp>
      <p:sp>
        <p:nvSpPr>
          <p:cNvPr id="19" name="Shape 19"/>
          <p:cNvSpPr txBox="1"/>
          <p:nvPr/>
        </p:nvSpPr>
        <p:spPr>
          <a:xfrm>
            <a:off x="914400" y="34042900"/>
            <a:ext cx="8229600" cy="5943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1600" b="0" i="0" u="none" strike="noStrike" cap="none" baseline="0" dirty="0" smtClean="0">
                <a:solidFill>
                  <a:schemeClr val="dk1"/>
                </a:solidFill>
                <a:latin typeface="Century Gothic" panose="020B0502020202020204" pitchFamily="34" charset="0"/>
                <a:ea typeface="Garamond"/>
                <a:cs typeface="Garamond"/>
                <a:sym typeface="Garamond"/>
              </a:rPr>
              <a:t>Left to Right Back Row: Rodrigo Pereira da</a:t>
            </a:r>
            <a:r>
              <a:rPr lang="en-US" sz="1600" b="0" i="0" u="none" strike="noStrike" cap="none" dirty="0" smtClean="0">
                <a:solidFill>
                  <a:schemeClr val="dk1"/>
                </a:solidFill>
                <a:latin typeface="Century Gothic" panose="020B0502020202020204" pitchFamily="34" charset="0"/>
                <a:ea typeface="Garamond"/>
                <a:cs typeface="Garamond"/>
                <a:sym typeface="Garamond"/>
              </a:rPr>
              <a:t> Silva, Ryan Schick, Elaina </a:t>
            </a:r>
            <a:r>
              <a:rPr lang="en-US" sz="1600" b="0" i="0" u="none" strike="noStrike" cap="none" dirty="0" smtClean="0">
                <a:solidFill>
                  <a:schemeClr val="dk1"/>
                </a:solidFill>
                <a:latin typeface="Century Gothic" panose="020B0502020202020204" pitchFamily="34" charset="0"/>
                <a:ea typeface="Garamond"/>
                <a:cs typeface="Garamond"/>
                <a:sym typeface="Garamond"/>
              </a:rPr>
              <a:t>Gonsoroski</a:t>
            </a:r>
            <a:endParaRPr lang="en-US" sz="1600" b="0" i="0" u="none" strike="noStrike" cap="none" dirty="0" smtClean="0">
              <a:solidFill>
                <a:schemeClr val="dk1"/>
              </a:solidFill>
              <a:latin typeface="Century Gothic" panose="020B0502020202020204" pitchFamily="34" charset="0"/>
              <a:ea typeface="Garamond"/>
              <a:cs typeface="Garamond"/>
              <a:sym typeface="Garamond"/>
            </a:endParaRPr>
          </a:p>
          <a:p>
            <a:pPr marL="0" marR="0" lvl="0" indent="0" algn="l" rtl="0">
              <a:lnSpc>
                <a:spcPct val="90000"/>
              </a:lnSpc>
              <a:spcBef>
                <a:spcPts val="1800"/>
              </a:spcBef>
              <a:buClr>
                <a:schemeClr val="dk1"/>
              </a:buClr>
              <a:buSzPct val="25000"/>
              <a:buFont typeface="Arial"/>
              <a:buNone/>
            </a:pPr>
            <a:r>
              <a:rPr lang="en-US" sz="1600" baseline="0" dirty="0" smtClean="0">
                <a:solidFill>
                  <a:schemeClr val="dk1"/>
                </a:solidFill>
                <a:latin typeface="Century Gothic" panose="020B0502020202020204" pitchFamily="34" charset="0"/>
                <a:ea typeface="Garamond"/>
                <a:cs typeface="Garamond"/>
                <a:sym typeface="Garamond"/>
              </a:rPr>
              <a:t>Front</a:t>
            </a:r>
            <a:r>
              <a:rPr lang="en-US" sz="1600" dirty="0" smtClean="0">
                <a:solidFill>
                  <a:schemeClr val="dk1"/>
                </a:solidFill>
                <a:latin typeface="Century Gothic" panose="020B0502020202020204" pitchFamily="34" charset="0"/>
                <a:ea typeface="Garamond"/>
                <a:cs typeface="Garamond"/>
                <a:sym typeface="Garamond"/>
              </a:rPr>
              <a:t> Row: Tyler Lynn, Georgina </a:t>
            </a:r>
            <a:r>
              <a:rPr lang="en-US" sz="1600" dirty="0" smtClean="0">
                <a:solidFill>
                  <a:schemeClr val="dk1"/>
                </a:solidFill>
                <a:latin typeface="Century Gothic" panose="020B0502020202020204" pitchFamily="34" charset="0"/>
                <a:ea typeface="Garamond"/>
                <a:cs typeface="Garamond"/>
                <a:sym typeface="Garamond"/>
              </a:rPr>
              <a:t>Crepps</a:t>
            </a:r>
            <a:endParaRPr lang="en-US" sz="1600" b="0" i="0" u="none" strike="noStrike" cap="none" baseline="0" dirty="0" smtClean="0">
              <a:solidFill>
                <a:schemeClr val="dk1"/>
              </a:solidFill>
              <a:latin typeface="Century Gothic" panose="020B0502020202020204" pitchFamily="34" charset="0"/>
              <a:ea typeface="Garamond"/>
              <a:cs typeface="Garamond"/>
              <a:sym typeface="Garamond"/>
            </a:endParaRPr>
          </a:p>
          <a:p>
            <a:pPr marL="0" marR="0" lvl="0" indent="0" algn="l" rtl="0">
              <a:lnSpc>
                <a:spcPct val="90000"/>
              </a:lnSpc>
              <a:spcBef>
                <a:spcPts val="1800"/>
              </a:spcBef>
              <a:buClr>
                <a:schemeClr val="dk1"/>
              </a:buClr>
              <a:buSzPct val="25000"/>
              <a:buFont typeface="Arial"/>
              <a:buNone/>
            </a:pPr>
            <a:endParaRPr lang="en-US" sz="1600" b="0" i="0" u="none" strike="noStrike" cap="none" baseline="0" dirty="0">
              <a:solidFill>
                <a:schemeClr val="dk1"/>
              </a:solidFill>
              <a:latin typeface="Century Gothic" panose="020B0502020202020204" pitchFamily="34" charset="0"/>
              <a:ea typeface="Garamond"/>
              <a:cs typeface="Garamond"/>
              <a:sym typeface="Garamond"/>
            </a:endParaRPr>
          </a:p>
        </p:txBody>
      </p:sp>
      <p:sp>
        <p:nvSpPr>
          <p:cNvPr id="20" name="Shape 20"/>
          <p:cNvSpPr txBox="1"/>
          <p:nvPr/>
        </p:nvSpPr>
        <p:spPr>
          <a:xfrm>
            <a:off x="12207677" y="29856991"/>
            <a:ext cx="3962948" cy="880601"/>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3600" dirty="0" smtClean="0">
                <a:latin typeface="Garamond"/>
                <a:ea typeface="Garamond"/>
                <a:cs typeface="Garamond"/>
                <a:sym typeface="Garamond"/>
              </a:rPr>
              <a:t> </a:t>
            </a:r>
            <a:r>
              <a:rPr lang="en-US" sz="3200" dirty="0">
                <a:latin typeface="Century Gothic" panose="020B0502020202020204" pitchFamily="34" charset="0"/>
                <a:ea typeface="Garamond"/>
                <a:cs typeface="Garamond"/>
                <a:sym typeface="Garamond"/>
              </a:rPr>
              <a:t>National Park Service</a:t>
            </a:r>
          </a:p>
        </p:txBody>
      </p:sp>
      <p:sp>
        <p:nvSpPr>
          <p:cNvPr id="21" name="Shape 21"/>
          <p:cNvSpPr txBox="1"/>
          <p:nvPr/>
        </p:nvSpPr>
        <p:spPr>
          <a:xfrm>
            <a:off x="18288000" y="29784925"/>
            <a:ext cx="8229600" cy="5177999"/>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3000" dirty="0">
                <a:latin typeface="Century Gothic" panose="020B0502020202020204" pitchFamily="34" charset="0"/>
                <a:ea typeface="Garamond"/>
                <a:cs typeface="Garamond"/>
                <a:sym typeface="Garamond"/>
              </a:rPr>
              <a:t>Dr. Bernard </a:t>
            </a:r>
            <a:r>
              <a:rPr lang="en-US" sz="3000" dirty="0">
                <a:latin typeface="Century Gothic" panose="020B0502020202020204" pitchFamily="34" charset="0"/>
                <a:ea typeface="Garamond"/>
                <a:cs typeface="Garamond"/>
                <a:sym typeface="Garamond"/>
              </a:rPr>
              <a:t>Eichold</a:t>
            </a:r>
            <a:r>
              <a:rPr lang="en-US" sz="3000" dirty="0">
                <a:latin typeface="Century Gothic" panose="020B0502020202020204" pitchFamily="34" charset="0"/>
                <a:ea typeface="Garamond"/>
                <a:cs typeface="Garamond"/>
                <a:sym typeface="Garamond"/>
              </a:rPr>
              <a:t>, M.D., Dr. PH (Mobile County Health Department)</a:t>
            </a:r>
          </a:p>
          <a:p>
            <a:pPr marL="0" marR="0" lvl="0" indent="0" algn="l" rtl="0">
              <a:lnSpc>
                <a:spcPct val="90000"/>
              </a:lnSpc>
              <a:spcBef>
                <a:spcPts val="1800"/>
              </a:spcBef>
              <a:buClr>
                <a:schemeClr val="dk1"/>
              </a:buClr>
              <a:buSzPct val="25000"/>
              <a:buFont typeface="Arial"/>
              <a:buNone/>
            </a:pPr>
            <a:r>
              <a:rPr lang="en-US" sz="3000" dirty="0">
                <a:latin typeface="Century Gothic" panose="020B0502020202020204" pitchFamily="34" charset="0"/>
                <a:ea typeface="Garamond"/>
                <a:cs typeface="Garamond"/>
                <a:sym typeface="Garamond"/>
              </a:rPr>
              <a:t>Joe Spruce (NASA Stennis Space Center)</a:t>
            </a:r>
          </a:p>
          <a:p>
            <a:pPr marL="0" marR="0" lvl="0" indent="0" algn="l" rtl="0">
              <a:lnSpc>
                <a:spcPct val="90000"/>
              </a:lnSpc>
              <a:spcBef>
                <a:spcPts val="1800"/>
              </a:spcBef>
              <a:buClr>
                <a:schemeClr val="dk1"/>
              </a:buClr>
              <a:buSzPct val="25000"/>
              <a:buFont typeface="Arial"/>
              <a:buNone/>
            </a:pPr>
            <a:r>
              <a:rPr lang="en-US" sz="3000" dirty="0">
                <a:latin typeface="Century Gothic" panose="020B0502020202020204" pitchFamily="34" charset="0"/>
                <a:ea typeface="Garamond"/>
                <a:cs typeface="Garamond"/>
                <a:sym typeface="Garamond"/>
              </a:rPr>
              <a:t>James “Doc” Smoot (NASA Stennis Space Center)</a:t>
            </a:r>
          </a:p>
          <a:p>
            <a:pPr marL="0" marR="0" lvl="0" indent="0" algn="l" rtl="0">
              <a:lnSpc>
                <a:spcPct val="90000"/>
              </a:lnSpc>
              <a:spcBef>
                <a:spcPts val="1800"/>
              </a:spcBef>
              <a:buClr>
                <a:schemeClr val="dk1"/>
              </a:buClr>
              <a:buSzPct val="25000"/>
              <a:buFont typeface="Arial"/>
              <a:buNone/>
            </a:pPr>
            <a:r>
              <a:rPr lang="en-US" sz="3000" dirty="0">
                <a:latin typeface="Century Gothic" panose="020B0502020202020204" pitchFamily="34" charset="0"/>
                <a:ea typeface="Garamond"/>
                <a:cs typeface="Garamond"/>
                <a:sym typeface="Garamond"/>
              </a:rPr>
              <a:t>Dr. Kenton Ross (NASA Langley Research Center)</a:t>
            </a:r>
          </a:p>
          <a:p>
            <a:pPr marL="0" marR="0" lvl="0" indent="0" algn="l" rtl="0">
              <a:lnSpc>
                <a:spcPct val="90000"/>
              </a:lnSpc>
              <a:spcBef>
                <a:spcPts val="1800"/>
              </a:spcBef>
              <a:buClr>
                <a:schemeClr val="dk1"/>
              </a:buClr>
              <a:buSzPct val="25000"/>
              <a:buFont typeface="Arial"/>
              <a:buNone/>
            </a:pPr>
            <a:r>
              <a:rPr lang="en-US" sz="3000" dirty="0">
                <a:latin typeface="Century Gothic" panose="020B0502020202020204" pitchFamily="34" charset="0"/>
                <a:ea typeface="Garamond"/>
                <a:cs typeface="Garamond"/>
                <a:sym typeface="Garamond"/>
              </a:rPr>
              <a:t>Joe </a:t>
            </a:r>
            <a:r>
              <a:rPr lang="en-US" sz="3000" dirty="0">
                <a:latin typeface="Century Gothic" panose="020B0502020202020204" pitchFamily="34" charset="0"/>
                <a:ea typeface="Garamond"/>
                <a:cs typeface="Garamond"/>
                <a:sym typeface="Garamond"/>
              </a:rPr>
              <a:t>Meiman</a:t>
            </a:r>
            <a:r>
              <a:rPr lang="en-US" sz="3000" dirty="0">
                <a:latin typeface="Century Gothic" panose="020B0502020202020204" pitchFamily="34" charset="0"/>
                <a:ea typeface="Garamond"/>
                <a:cs typeface="Garamond"/>
                <a:sym typeface="Garamond"/>
              </a:rPr>
              <a:t> (National Park Service)</a:t>
            </a:r>
          </a:p>
        </p:txBody>
      </p:sp>
      <p:sp>
        <p:nvSpPr>
          <p:cNvPr id="24" name="Shape 24"/>
          <p:cNvSpPr txBox="1"/>
          <p:nvPr/>
        </p:nvSpPr>
        <p:spPr>
          <a:xfrm>
            <a:off x="22480272" y="10814055"/>
            <a:ext cx="4037327" cy="2636876"/>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700" dirty="0" smtClean="0">
                <a:solidFill>
                  <a:schemeClr val="dk1"/>
                </a:solidFill>
                <a:latin typeface="Century Gothic" panose="020B0502020202020204" pitchFamily="34" charset="0"/>
                <a:ea typeface="Garamond"/>
                <a:cs typeface="Garamond"/>
                <a:sym typeface="Garamond"/>
              </a:rPr>
              <a:t>Laguna </a:t>
            </a:r>
            <a:r>
              <a:rPr lang="en-US" sz="2700" dirty="0">
                <a:solidFill>
                  <a:schemeClr val="dk1"/>
                </a:solidFill>
                <a:latin typeface="Century Gothic" panose="020B0502020202020204" pitchFamily="34" charset="0"/>
                <a:ea typeface="Garamond"/>
                <a:cs typeface="Garamond"/>
                <a:sym typeface="Garamond"/>
              </a:rPr>
              <a:t>Madre of the Padre Island National </a:t>
            </a:r>
            <a:r>
              <a:rPr lang="en-US" sz="2700" dirty="0" smtClean="0">
                <a:solidFill>
                  <a:schemeClr val="dk1"/>
                </a:solidFill>
                <a:latin typeface="Century Gothic" panose="020B0502020202020204" pitchFamily="34" charset="0"/>
                <a:ea typeface="Garamond"/>
                <a:cs typeface="Garamond"/>
                <a:sym typeface="Garamond"/>
              </a:rPr>
              <a:t>Seashore</a:t>
            </a:r>
          </a:p>
          <a:p>
            <a:pPr>
              <a:lnSpc>
                <a:spcPct val="90000"/>
              </a:lnSpc>
              <a:spcBef>
                <a:spcPts val="1800"/>
              </a:spcBef>
              <a:buClr>
                <a:schemeClr val="dk1"/>
              </a:buClr>
              <a:buSzPct val="25000"/>
            </a:pPr>
            <a:r>
              <a:rPr lang="en-US" sz="2700" dirty="0" smtClean="0">
                <a:solidFill>
                  <a:schemeClr val="dk1"/>
                </a:solidFill>
                <a:latin typeface="Century Gothic" panose="020B0502020202020204" pitchFamily="34" charset="0"/>
                <a:ea typeface="Garamond"/>
                <a:cs typeface="Garamond"/>
                <a:sym typeface="Garamond"/>
              </a:rPr>
              <a:t>Study period:</a:t>
            </a:r>
          </a:p>
          <a:p>
            <a:pPr>
              <a:lnSpc>
                <a:spcPct val="90000"/>
              </a:lnSpc>
              <a:spcBef>
                <a:spcPts val="1800"/>
              </a:spcBef>
              <a:buClr>
                <a:schemeClr val="dk1"/>
              </a:buClr>
              <a:buSzPct val="25000"/>
            </a:pPr>
            <a:r>
              <a:rPr lang="en-US" sz="2700" dirty="0" smtClean="0">
                <a:solidFill>
                  <a:schemeClr val="dk1"/>
                </a:solidFill>
                <a:latin typeface="Century Gothic" panose="020B0502020202020204" pitchFamily="34" charset="0"/>
                <a:ea typeface="Garamond"/>
                <a:cs typeface="Garamond"/>
                <a:sym typeface="Garamond"/>
              </a:rPr>
              <a:t>2000 - 2015</a:t>
            </a:r>
            <a:endParaRPr lang="en-US" sz="2700" dirty="0">
              <a:solidFill>
                <a:schemeClr val="dk1"/>
              </a:solidFill>
              <a:latin typeface="Century Gothic" panose="020B0502020202020204" pitchFamily="34" charset="0"/>
              <a:ea typeface="Garamond"/>
              <a:cs typeface="Garamond"/>
              <a:sym typeface="Garamond"/>
            </a:endParaRPr>
          </a:p>
        </p:txBody>
      </p:sp>
      <p:sp>
        <p:nvSpPr>
          <p:cNvPr id="26" name="Shape 26"/>
          <p:cNvSpPr txBox="1"/>
          <p:nvPr/>
        </p:nvSpPr>
        <p:spPr>
          <a:xfrm>
            <a:off x="914400" y="6243401"/>
            <a:ext cx="16916400" cy="5177999"/>
          </a:xfrm>
          <a:prstGeom prst="rect">
            <a:avLst/>
          </a:prstGeom>
          <a:noFill/>
          <a:ln>
            <a:noFill/>
          </a:ln>
        </p:spPr>
        <p:txBody>
          <a:bodyPr lIns="91425" tIns="45700" rIns="91425" bIns="45700" anchor="t" anchorCtr="0">
            <a:noAutofit/>
          </a:bodyPr>
          <a:lstStyle/>
          <a:p>
            <a:pPr lvl="0">
              <a:lnSpc>
                <a:spcPct val="90000"/>
              </a:lnSpc>
              <a:buClr>
                <a:schemeClr val="dk1"/>
              </a:buClr>
              <a:buSzPct val="25000"/>
            </a:pPr>
            <a:r>
              <a:rPr lang="en-US" sz="2400" dirty="0">
                <a:solidFill>
                  <a:schemeClr val="dk1"/>
                </a:solidFill>
                <a:latin typeface="Century Gothic" panose="020B0502020202020204" pitchFamily="34" charset="0"/>
                <a:ea typeface="Garamond"/>
                <a:cs typeface="Garamond"/>
                <a:sym typeface="Garamond"/>
              </a:rPr>
              <a:t>This project partnered with the National Park Service (NPS) to help analyze the correlation between mesquite trees and the salinity of the Laguna Madre of Padre Island National Seashore. The lagoon is a hypersaline estuary; however, there is historical evidence that this was not always the case. It is hypothesized that the increase in the number of honey mesquite trees (</a:t>
            </a:r>
            <a:r>
              <a:rPr lang="en-US" sz="2400" dirty="0">
                <a:solidFill>
                  <a:schemeClr val="dk1"/>
                </a:solidFill>
                <a:latin typeface="Century Gothic" panose="020B0502020202020204" pitchFamily="34" charset="0"/>
                <a:ea typeface="Garamond"/>
                <a:cs typeface="Garamond"/>
                <a:sym typeface="Garamond"/>
              </a:rPr>
              <a:t>Prosopis</a:t>
            </a:r>
            <a:r>
              <a:rPr lang="en-US" sz="2400" dirty="0">
                <a:solidFill>
                  <a:schemeClr val="dk1"/>
                </a:solidFill>
                <a:latin typeface="Century Gothic" panose="020B0502020202020204" pitchFamily="34" charset="0"/>
                <a:ea typeface="Garamond"/>
                <a:cs typeface="Garamond"/>
                <a:sym typeface="Garamond"/>
              </a:rPr>
              <a:t> </a:t>
            </a:r>
            <a:r>
              <a:rPr lang="en-US" sz="2400" dirty="0">
                <a:solidFill>
                  <a:schemeClr val="dk1"/>
                </a:solidFill>
                <a:latin typeface="Century Gothic" panose="020B0502020202020204" pitchFamily="34" charset="0"/>
                <a:ea typeface="Garamond"/>
                <a:cs typeface="Garamond"/>
                <a:sym typeface="Garamond"/>
              </a:rPr>
              <a:t>grandulosa</a:t>
            </a:r>
            <a:r>
              <a:rPr lang="en-US" sz="2400" dirty="0">
                <a:solidFill>
                  <a:schemeClr val="dk1"/>
                </a:solidFill>
                <a:latin typeface="Century Gothic" panose="020B0502020202020204" pitchFamily="34" charset="0"/>
                <a:ea typeface="Garamond"/>
                <a:cs typeface="Garamond"/>
                <a:sym typeface="Garamond"/>
              </a:rPr>
              <a:t> var. </a:t>
            </a:r>
            <a:r>
              <a:rPr lang="en-US" sz="2400" dirty="0">
                <a:solidFill>
                  <a:schemeClr val="dk1"/>
                </a:solidFill>
                <a:latin typeface="Century Gothic" panose="020B0502020202020204" pitchFamily="34" charset="0"/>
                <a:ea typeface="Garamond"/>
                <a:cs typeface="Garamond"/>
                <a:sym typeface="Garamond"/>
              </a:rPr>
              <a:t>glandulosa</a:t>
            </a:r>
            <a:r>
              <a:rPr lang="en-US" sz="2400" dirty="0">
                <a:solidFill>
                  <a:schemeClr val="dk1"/>
                </a:solidFill>
                <a:latin typeface="Century Gothic" panose="020B0502020202020204" pitchFamily="34" charset="0"/>
                <a:ea typeface="Garamond"/>
                <a:cs typeface="Garamond"/>
                <a:sym typeface="Garamond"/>
              </a:rPr>
              <a:t>) in the area has contributed to the Laguna Madre’s increased salinity by decreasing the groundwater inflow to the lagoon. These mesquite trees have long taproots capable of extracting significant amounts of groundwater. This project utilized Earth observation data in ERDAS IMAGINE and ArcGIS software to create map time series and analyze the data. Landsat 5, 7, and 8 data were used to create land use/land cover (LULC) maps in order to analyze the change in the occurrence of mesquite trees over time. Thermal maps of the lagoon were generated using Landsat 5,7, and 8 data to understand changes in groundwater inflow. In addition, TRMM and GRACE derived changes in root zone soil moisture content data were compared over the study period. By investigating the suspected positive correlation between the mesquite trees and the salinity of the Laguna Madre, the NPS can improve future land management practices.</a:t>
            </a:r>
            <a:endParaRPr lang="en-US" sz="2400" b="0" i="0" u="none" strike="noStrike" cap="none" baseline="0" dirty="0">
              <a:solidFill>
                <a:schemeClr val="dk1"/>
              </a:solidFill>
              <a:latin typeface="Century Gothic" panose="020B0502020202020204" pitchFamily="34" charset="0"/>
              <a:ea typeface="Garamond"/>
              <a:cs typeface="Garamond"/>
              <a:sym typeface="Garamond"/>
            </a:endParaRPr>
          </a:p>
        </p:txBody>
      </p:sp>
      <p:sp>
        <p:nvSpPr>
          <p:cNvPr id="27" name="Shape 27"/>
          <p:cNvSpPr txBox="1"/>
          <p:nvPr/>
        </p:nvSpPr>
        <p:spPr>
          <a:xfrm>
            <a:off x="18288000" y="6243410"/>
            <a:ext cx="8229600" cy="3748498"/>
          </a:xfrm>
          <a:prstGeom prst="rect">
            <a:avLst/>
          </a:prstGeom>
          <a:noFill/>
          <a:ln>
            <a:noFill/>
          </a:ln>
        </p:spPr>
        <p:txBody>
          <a:bodyPr lIns="91425" tIns="45700" rIns="91425" bIns="45700" anchor="t" anchorCtr="0">
            <a:noAutofit/>
          </a:bodyPr>
          <a:lstStyle/>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400" kern="1200" dirty="0">
                <a:solidFill>
                  <a:schemeClr val="tx1"/>
                </a:solidFill>
                <a:latin typeface="Century Gothic" panose="020B0502020202020204" pitchFamily="34" charset="0"/>
                <a:ea typeface="+mn-ea"/>
                <a:cs typeface="+mn-cs"/>
                <a:sym typeface="Garamond"/>
              </a:rPr>
              <a:t>Create land use/land cover, precipitation, thermal, and groundwater maps of the study area</a:t>
            </a:r>
          </a:p>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400" kern="1200" dirty="0">
                <a:solidFill>
                  <a:schemeClr val="tx1"/>
                </a:solidFill>
                <a:latin typeface="Century Gothic" panose="020B0502020202020204" pitchFamily="34" charset="0"/>
                <a:ea typeface="+mn-ea"/>
                <a:cs typeface="+mn-cs"/>
                <a:sym typeface="Garamond"/>
              </a:rPr>
              <a:t>Explore the suspected correlation of increasing salinity of the Laguna Madre and the increasing number of mesquite trees in the </a:t>
            </a:r>
            <a:r>
              <a:rPr lang="en-US" sz="2400" kern="1200" dirty="0" smtClean="0">
                <a:solidFill>
                  <a:schemeClr val="tx1"/>
                </a:solidFill>
                <a:latin typeface="Century Gothic" panose="020B0502020202020204" pitchFamily="34" charset="0"/>
                <a:ea typeface="+mn-ea"/>
                <a:cs typeface="+mn-cs"/>
                <a:sym typeface="Garamond"/>
              </a:rPr>
              <a:t>surrounding </a:t>
            </a:r>
            <a:r>
              <a:rPr lang="en-US" sz="2400" kern="1200" dirty="0">
                <a:solidFill>
                  <a:schemeClr val="tx1"/>
                </a:solidFill>
                <a:latin typeface="Century Gothic" panose="020B0502020202020204" pitchFamily="34" charset="0"/>
                <a:ea typeface="+mn-ea"/>
                <a:cs typeface="+mn-cs"/>
                <a:sym typeface="Garamond"/>
              </a:rPr>
              <a:t>area</a:t>
            </a:r>
          </a:p>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400" kern="1200" dirty="0" smtClean="0">
                <a:solidFill>
                  <a:schemeClr val="tx1"/>
                </a:solidFill>
                <a:latin typeface="Century Gothic" panose="020B0502020202020204" pitchFamily="34" charset="0"/>
                <a:ea typeface="+mn-ea"/>
                <a:cs typeface="+mn-cs"/>
                <a:sym typeface="Garamond"/>
              </a:rPr>
              <a:t>Cre</a:t>
            </a:r>
            <a:r>
              <a:rPr lang="en-US" sz="2400" kern="1200" dirty="0">
                <a:solidFill>
                  <a:schemeClr val="tx1"/>
                </a:solidFill>
                <a:latin typeface="Century Gothic" panose="020B0502020202020204" pitchFamily="34" charset="0"/>
                <a:ea typeface="+mn-ea"/>
                <a:cs typeface="+mn-cs"/>
                <a:sym typeface="Garamond"/>
              </a:rPr>
              <a:t>ate a systematic method for studying the relationship between the mesquite trees, groundwater, and lagoon to aid in land management decisions </a:t>
            </a:r>
          </a:p>
          <a:p>
            <a:pPr marL="347663" marR="0" lvl="0" indent="-347663" algn="l" rtl="0">
              <a:lnSpc>
                <a:spcPct val="90000"/>
              </a:lnSpc>
              <a:spcBef>
                <a:spcPts val="1800"/>
              </a:spcBef>
              <a:buClr>
                <a:schemeClr val="accent1"/>
              </a:buClr>
              <a:buFont typeface="Arial"/>
              <a:buChar char="4"/>
            </a:pPr>
            <a:endParaRPr sz="2400" dirty="0"/>
          </a:p>
        </p:txBody>
      </p:sp>
      <p:sp>
        <p:nvSpPr>
          <p:cNvPr id="28" name="Shape 28"/>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9" name="Shape 29"/>
          <p:cNvSpPr txBox="1"/>
          <p:nvPr/>
        </p:nvSpPr>
        <p:spPr>
          <a:xfrm>
            <a:off x="17830800" y="546152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sp>
        <p:nvSpPr>
          <p:cNvPr id="31" name="Shape 31"/>
          <p:cNvSpPr txBox="1"/>
          <p:nvPr/>
        </p:nvSpPr>
        <p:spPr>
          <a:xfrm>
            <a:off x="17898686" y="999190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2" name="Shape 32"/>
          <p:cNvSpPr txBox="1"/>
          <p:nvPr/>
        </p:nvSpPr>
        <p:spPr>
          <a:xfrm>
            <a:off x="17830800" y="1674689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sp>
        <p:nvSpPr>
          <p:cNvPr id="33" name="Shape 33"/>
          <p:cNvSpPr txBox="1"/>
          <p:nvPr/>
        </p:nvSpPr>
        <p:spPr>
          <a:xfrm>
            <a:off x="1066799" y="19628334"/>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sp>
        <p:nvSpPr>
          <p:cNvPr id="34" name="Shape 34"/>
          <p:cNvSpPr txBox="1"/>
          <p:nvPr/>
        </p:nvSpPr>
        <p:spPr>
          <a:xfrm>
            <a:off x="17804875" y="2159994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5" name="Shape 35"/>
          <p:cNvSpPr txBox="1"/>
          <p:nvPr/>
        </p:nvSpPr>
        <p:spPr>
          <a:xfrm>
            <a:off x="17898686" y="2901541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6" name="Shape 36"/>
          <p:cNvSpPr txBox="1"/>
          <p:nvPr/>
        </p:nvSpPr>
        <p:spPr>
          <a:xfrm>
            <a:off x="9601200" y="2901547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7" name="Shape 37"/>
          <p:cNvSpPr txBox="1"/>
          <p:nvPr/>
        </p:nvSpPr>
        <p:spPr>
          <a:xfrm>
            <a:off x="946143" y="2901547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lvl="0" algn="ctr">
              <a:lnSpc>
                <a:spcPct val="90000"/>
              </a:lnSpc>
              <a:buClr>
                <a:schemeClr val="dk1"/>
              </a:buClr>
              <a:buSzPct val="25000"/>
            </a:pPr>
            <a:r>
              <a:rPr lang="en-US" sz="3200" dirty="0">
                <a:solidFill>
                  <a:schemeClr val="dk1"/>
                </a:solidFill>
                <a:latin typeface="Century Gothic" panose="020B0502020202020204" pitchFamily="34" charset="0"/>
                <a:ea typeface="Garamond"/>
                <a:cs typeface="Garamond"/>
                <a:sym typeface="Garamond"/>
              </a:rPr>
              <a:t>Elaina </a:t>
            </a:r>
            <a:r>
              <a:rPr lang="en-US" sz="3200" dirty="0">
                <a:solidFill>
                  <a:schemeClr val="dk1"/>
                </a:solidFill>
                <a:latin typeface="Century Gothic" panose="020B0502020202020204" pitchFamily="34" charset="0"/>
                <a:ea typeface="Garamond"/>
                <a:cs typeface="Garamond"/>
                <a:sym typeface="Garamond"/>
              </a:rPr>
              <a:t>Gonsoroski</a:t>
            </a:r>
            <a:r>
              <a:rPr lang="en-US" sz="3200" dirty="0">
                <a:solidFill>
                  <a:schemeClr val="dk1"/>
                </a:solidFill>
                <a:latin typeface="Century Gothic" panose="020B0502020202020204" pitchFamily="34" charset="0"/>
                <a:ea typeface="Garamond"/>
                <a:cs typeface="Garamond"/>
                <a:sym typeface="Garamond"/>
              </a:rPr>
              <a:t> </a:t>
            </a:r>
            <a:r>
              <a:rPr lang="en-US" sz="3200" dirty="0" smtClean="0">
                <a:solidFill>
                  <a:schemeClr val="dk1"/>
                </a:solidFill>
                <a:latin typeface="Century Gothic" panose="020B0502020202020204" pitchFamily="34" charset="0"/>
                <a:ea typeface="Garamond"/>
                <a:cs typeface="Garamond"/>
                <a:sym typeface="Garamond"/>
              </a:rPr>
              <a:t>(Project co-Lead</a:t>
            </a:r>
            <a:r>
              <a:rPr lang="en-US" sz="3200" dirty="0">
                <a:solidFill>
                  <a:schemeClr val="dk1"/>
                </a:solidFill>
                <a:latin typeface="Century Gothic" panose="020B0502020202020204" pitchFamily="34" charset="0"/>
                <a:ea typeface="Garamond"/>
                <a:cs typeface="Garamond"/>
                <a:sym typeface="Garamond"/>
              </a:rPr>
              <a:t>), Tyler Lynn </a:t>
            </a:r>
            <a:r>
              <a:rPr lang="en-US" sz="3200" dirty="0" smtClean="0">
                <a:solidFill>
                  <a:schemeClr val="dk1"/>
                </a:solidFill>
                <a:latin typeface="Century Gothic" panose="020B0502020202020204" pitchFamily="34" charset="0"/>
                <a:ea typeface="Garamond"/>
                <a:cs typeface="Garamond"/>
                <a:sym typeface="Garamond"/>
              </a:rPr>
              <a:t>(Project co-Lead</a:t>
            </a:r>
            <a:r>
              <a:rPr lang="en-US" sz="3200" dirty="0">
                <a:solidFill>
                  <a:schemeClr val="dk1"/>
                </a:solidFill>
                <a:latin typeface="Century Gothic" panose="020B0502020202020204" pitchFamily="34" charset="0"/>
                <a:ea typeface="Garamond"/>
                <a:cs typeface="Garamond"/>
                <a:sym typeface="Garamond"/>
              </a:rPr>
              <a:t>), Georgina </a:t>
            </a:r>
            <a:r>
              <a:rPr lang="en-US" sz="3200" dirty="0">
                <a:solidFill>
                  <a:schemeClr val="dk1"/>
                </a:solidFill>
                <a:latin typeface="Century Gothic" panose="020B0502020202020204" pitchFamily="34" charset="0"/>
                <a:ea typeface="Garamond"/>
                <a:cs typeface="Garamond"/>
                <a:sym typeface="Garamond"/>
              </a:rPr>
              <a:t>Crepps</a:t>
            </a:r>
            <a:r>
              <a:rPr lang="en-US" sz="3200" dirty="0">
                <a:solidFill>
                  <a:schemeClr val="dk1"/>
                </a:solidFill>
                <a:latin typeface="Century Gothic" panose="020B0502020202020204" pitchFamily="34" charset="0"/>
                <a:ea typeface="Garamond"/>
                <a:cs typeface="Garamond"/>
                <a:sym typeface="Garamond"/>
              </a:rPr>
              <a:t>, Rodrigo Pereira da Silva, Ryan Schick</a:t>
            </a:r>
          </a:p>
          <a:p>
            <a:pPr marL="0" marR="0" lvl="0" indent="0" algn="ctr" rtl="0">
              <a:lnSpc>
                <a:spcPct val="90000"/>
              </a:lnSpc>
              <a:spcBef>
                <a:spcPts val="0"/>
              </a:spcBef>
              <a:buClr>
                <a:schemeClr val="dk1"/>
              </a:buClr>
              <a:buSzPct val="25000"/>
              <a:buFont typeface="Arial"/>
              <a:buNone/>
            </a:pPr>
            <a:r>
              <a:rPr lang="en-US" sz="2400" dirty="0">
                <a:solidFill>
                  <a:schemeClr val="dk1"/>
                </a:solidFill>
                <a:latin typeface="Century Gothic" panose="020B0502020202020204" pitchFamily="34" charset="0"/>
                <a:ea typeface="Garamond"/>
                <a:cs typeface="Garamond"/>
                <a:sym typeface="Garamond"/>
              </a:rPr>
              <a:t>NASA DEVELOP </a:t>
            </a:r>
            <a:r>
              <a:rPr lang="en-US" sz="2400" dirty="0" smtClean="0">
                <a:solidFill>
                  <a:schemeClr val="dk1"/>
                </a:solidFill>
                <a:latin typeface="Century Gothic" panose="020B0502020202020204" pitchFamily="34" charset="0"/>
                <a:ea typeface="Garamond"/>
                <a:cs typeface="Garamond"/>
                <a:sym typeface="Garamond"/>
              </a:rPr>
              <a:t>Program at the </a:t>
            </a:r>
            <a:r>
              <a:rPr lang="en-US" sz="2400" dirty="0">
                <a:solidFill>
                  <a:schemeClr val="dk1"/>
                </a:solidFill>
                <a:latin typeface="Century Gothic" panose="020B0502020202020204" pitchFamily="34" charset="0"/>
                <a:ea typeface="Garamond"/>
                <a:cs typeface="Garamond"/>
                <a:sym typeface="Garamond"/>
              </a:rPr>
              <a:t>Mobile County Health Department </a:t>
            </a:r>
          </a:p>
        </p:txBody>
      </p:sp>
      <p:pic>
        <p:nvPicPr>
          <p:cNvPr id="39" name="Shape 39"/>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21929946" y="17334096"/>
            <a:ext cx="2980197" cy="1788935"/>
          </a:xfrm>
          <a:prstGeom prst="rect">
            <a:avLst/>
          </a:prstGeom>
          <a:noFill/>
          <a:ln>
            <a:noFill/>
          </a:ln>
        </p:spPr>
      </p:pic>
      <p:pic>
        <p:nvPicPr>
          <p:cNvPr id="40" name="Shape 40"/>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20760828" y="18749741"/>
            <a:ext cx="2659216" cy="2329322"/>
          </a:xfrm>
          <a:prstGeom prst="rect">
            <a:avLst/>
          </a:prstGeom>
          <a:noFill/>
          <a:ln>
            <a:noFill/>
          </a:ln>
        </p:spPr>
      </p:pic>
      <p:pic>
        <p:nvPicPr>
          <p:cNvPr id="41" name="Shape 41"/>
          <p:cNvPicPr preferRelativeResize="0"/>
          <p:nvPr/>
        </p:nvPicPr>
        <p:blipFill>
          <a:blip r:embed="rId7">
            <a:alphaModFix/>
            <a:extLst>
              <a:ext uri="{28A0092B-C50C-407E-A947-70E740481C1C}">
                <a14:useLocalDpi xmlns:a14="http://schemas.microsoft.com/office/drawing/2010/main" val="0"/>
              </a:ext>
            </a:extLst>
          </a:blip>
          <a:stretch>
            <a:fillRect/>
          </a:stretch>
        </p:blipFill>
        <p:spPr>
          <a:xfrm>
            <a:off x="18119564" y="17566399"/>
            <a:ext cx="2375132" cy="1658192"/>
          </a:xfrm>
          <a:prstGeom prst="rect">
            <a:avLst/>
          </a:prstGeom>
          <a:noFill/>
          <a:ln>
            <a:noFill/>
          </a:ln>
        </p:spPr>
      </p:pic>
      <p:pic>
        <p:nvPicPr>
          <p:cNvPr id="42" name="Shape 42"/>
          <p:cNvPicPr preferRelativeResize="0"/>
          <p:nvPr/>
        </p:nvPicPr>
        <p:blipFill>
          <a:blip r:embed="rId8">
            <a:alphaModFix/>
            <a:extLst>
              <a:ext uri="{28A0092B-C50C-407E-A947-70E740481C1C}">
                <a14:useLocalDpi xmlns:a14="http://schemas.microsoft.com/office/drawing/2010/main" val="0"/>
              </a:ext>
            </a:extLst>
          </a:blip>
          <a:stretch>
            <a:fillRect/>
          </a:stretch>
        </p:blipFill>
        <p:spPr>
          <a:xfrm>
            <a:off x="9449793" y="30606438"/>
            <a:ext cx="1725274" cy="2242859"/>
          </a:xfrm>
          <a:prstGeom prst="rect">
            <a:avLst/>
          </a:prstGeom>
          <a:noFill/>
          <a:ln>
            <a:noFill/>
          </a:ln>
        </p:spPr>
      </p:pic>
      <p:pic>
        <p:nvPicPr>
          <p:cNvPr id="44" name="Shape 44"/>
          <p:cNvPicPr preferRelativeResize="0"/>
          <p:nvPr/>
        </p:nvPicPr>
        <p:blipFill>
          <a:blip r:embed="rId9">
            <a:alphaModFix/>
            <a:extLst>
              <a:ext uri="{28A0092B-C50C-407E-A947-70E740481C1C}">
                <a14:useLocalDpi xmlns:a14="http://schemas.microsoft.com/office/drawing/2010/main" val="0"/>
              </a:ext>
            </a:extLst>
          </a:blip>
          <a:stretch>
            <a:fillRect/>
          </a:stretch>
        </p:blipFill>
        <p:spPr>
          <a:xfrm>
            <a:off x="18229916" y="19176551"/>
            <a:ext cx="2695410" cy="2423394"/>
          </a:xfrm>
          <a:prstGeom prst="rect">
            <a:avLst/>
          </a:prstGeom>
          <a:noFill/>
          <a:ln>
            <a:noFill/>
          </a:ln>
        </p:spPr>
      </p:pic>
      <p:pic>
        <p:nvPicPr>
          <p:cNvPr id="45" name="Shape 45"/>
          <p:cNvPicPr preferRelativeResize="0"/>
          <p:nvPr/>
        </p:nvPicPr>
        <p:blipFill>
          <a:blip r:embed="rId10">
            <a:alphaModFix/>
            <a:extLst>
              <a:ext uri="{28A0092B-C50C-407E-A947-70E740481C1C}">
                <a14:useLocalDpi xmlns:a14="http://schemas.microsoft.com/office/drawing/2010/main" val="0"/>
              </a:ext>
            </a:extLst>
          </a:blip>
          <a:stretch>
            <a:fillRect/>
          </a:stretch>
        </p:blipFill>
        <p:spPr>
          <a:xfrm>
            <a:off x="23130345" y="19315420"/>
            <a:ext cx="2777006" cy="1640518"/>
          </a:xfrm>
          <a:prstGeom prst="rect">
            <a:avLst/>
          </a:prstGeom>
          <a:noFill/>
          <a:ln>
            <a:noFill/>
          </a:ln>
        </p:spPr>
      </p:pic>
      <p:sp>
        <p:nvSpPr>
          <p:cNvPr id="48" name="Shape 48"/>
          <p:cNvSpPr txBox="1"/>
          <p:nvPr/>
        </p:nvSpPr>
        <p:spPr>
          <a:xfrm>
            <a:off x="14787295" y="14403766"/>
            <a:ext cx="2954830" cy="114174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GRACE-derived Root Zone Soil Moisture Content</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51" name="Shape 51"/>
          <p:cNvSpPr txBox="1"/>
          <p:nvPr/>
        </p:nvSpPr>
        <p:spPr>
          <a:xfrm>
            <a:off x="1341965" y="17050579"/>
            <a:ext cx="2345271" cy="652569"/>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LULC Map</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54" name="Shape 54"/>
          <p:cNvSpPr txBox="1"/>
          <p:nvPr/>
        </p:nvSpPr>
        <p:spPr>
          <a:xfrm>
            <a:off x="8610600" y="14791036"/>
            <a:ext cx="3581400" cy="755122"/>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TOA</a:t>
            </a:r>
            <a:r>
              <a:rPr lang="en-US" sz="2400" dirty="0" smtClean="0">
                <a:solidFill>
                  <a:schemeClr val="bg2">
                    <a:lumMod val="50000"/>
                  </a:schemeClr>
                </a:solidFill>
                <a:latin typeface="Century Gothic" panose="020B0502020202020204" pitchFamily="34" charset="0"/>
                <a:ea typeface="Garamond"/>
                <a:cs typeface="Garamond"/>
                <a:sym typeface="Wingdings" panose="05000000000000000000" pitchFamily="2" charset="2"/>
              </a:rPr>
              <a:t> Radiance  </a:t>
            </a:r>
            <a:r>
              <a:rPr lang="en-US" sz="2400" dirty="0" smtClean="0">
                <a:solidFill>
                  <a:schemeClr val="bg2">
                    <a:lumMod val="50000"/>
                  </a:schemeClr>
                </a:solidFill>
                <a:latin typeface="Century Gothic" panose="020B0502020202020204" pitchFamily="34" charset="0"/>
                <a:ea typeface="Garamond"/>
                <a:cs typeface="Garamond"/>
                <a:sym typeface="Garamond"/>
              </a:rPr>
              <a:t>Kelvin </a:t>
            </a:r>
            <a:r>
              <a:rPr lang="en-US" sz="2400" dirty="0" smtClean="0">
                <a:solidFill>
                  <a:schemeClr val="bg2">
                    <a:lumMod val="50000"/>
                  </a:schemeClr>
                </a:solidFill>
                <a:latin typeface="Century Gothic" panose="020B0502020202020204" pitchFamily="34" charset="0"/>
                <a:ea typeface="Garamond"/>
                <a:cs typeface="Garamond"/>
                <a:sym typeface="Wingdings" panose="05000000000000000000" pitchFamily="2" charset="2"/>
              </a:rPr>
              <a:t> Celsius</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55" name="Shape 55"/>
          <p:cNvSpPr txBox="1"/>
          <p:nvPr/>
        </p:nvSpPr>
        <p:spPr>
          <a:xfrm>
            <a:off x="12420600" y="18378081"/>
            <a:ext cx="5257150" cy="1143000"/>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Resample, Clip and Calculate Monthly Anomalies </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68" name="Text Placeholder 16"/>
          <p:cNvSpPr txBox="1">
            <a:spLocks/>
          </p:cNvSpPr>
          <p:nvPr/>
        </p:nvSpPr>
        <p:spPr>
          <a:xfrm>
            <a:off x="18288000" y="22707600"/>
            <a:ext cx="8229600" cy="601980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a:latin typeface="Century Gothic" panose="020B0502020202020204" pitchFamily="34" charset="0"/>
              </a:rPr>
              <a:t>T</a:t>
            </a:r>
            <a:r>
              <a:rPr lang="en-US" dirty="0" smtClean="0">
                <a:latin typeface="Century Gothic" panose="020B0502020202020204" pitchFamily="34" charset="0"/>
              </a:rPr>
              <a:t>he occurrence of mesquite  trees increased over the study period.</a:t>
            </a:r>
            <a:endParaRPr lang="en-US" dirty="0" smtClean="0">
              <a:latin typeface="Century Gothic" panose="020B0502020202020204" pitchFamily="34" charset="0"/>
            </a:endParaRPr>
          </a:p>
          <a:p>
            <a:pPr marL="347663" indent="-347663"/>
            <a:r>
              <a:rPr lang="en-US" dirty="0" smtClean="0">
                <a:latin typeface="Century Gothic" panose="020B0502020202020204" pitchFamily="34" charset="0"/>
              </a:rPr>
              <a:t>Mesquite trees </a:t>
            </a:r>
            <a:r>
              <a:rPr lang="en-US" dirty="0" smtClean="0">
                <a:latin typeface="Century Gothic" panose="020B0502020202020204" pitchFamily="34" charset="0"/>
              </a:rPr>
              <a:t>identified </a:t>
            </a:r>
            <a:r>
              <a:rPr lang="en-US" dirty="0" smtClean="0">
                <a:latin typeface="Century Gothic" panose="020B0502020202020204" pitchFamily="34" charset="0"/>
              </a:rPr>
              <a:t>by </a:t>
            </a:r>
            <a:r>
              <a:rPr lang="en-US" dirty="0" smtClean="0">
                <a:latin typeface="Century Gothic" panose="020B0502020202020204" pitchFamily="34" charset="0"/>
              </a:rPr>
              <a:t>the land cover analysis agreed with the locations of lower stressed vegetation </a:t>
            </a:r>
            <a:r>
              <a:rPr lang="en-US" dirty="0" smtClean="0">
                <a:latin typeface="Century Gothic" panose="020B0502020202020204" pitchFamily="34" charset="0"/>
              </a:rPr>
              <a:t>in</a:t>
            </a:r>
            <a:r>
              <a:rPr lang="en-US" dirty="0" smtClean="0">
                <a:latin typeface="Century Gothic" panose="020B0502020202020204" pitchFamily="34" charset="0"/>
              </a:rPr>
              <a:t> the </a:t>
            </a:r>
            <a:r>
              <a:rPr lang="en-US" dirty="0" smtClean="0">
                <a:latin typeface="Century Gothic" panose="020B0502020202020204" pitchFamily="34" charset="0"/>
              </a:rPr>
              <a:t>NDII maps.</a:t>
            </a:r>
          </a:p>
          <a:p>
            <a:pPr marL="347663" indent="-347663"/>
            <a:r>
              <a:rPr lang="en-US" dirty="0" smtClean="0">
                <a:latin typeface="Century Gothic" panose="020B0502020202020204" pitchFamily="34" charset="0"/>
              </a:rPr>
              <a:t>The Pearson’s correlation coefficient between the TRMM precipitation data and the GRACE derived root zone soil moisture content was moderately strong.</a:t>
            </a:r>
          </a:p>
          <a:p>
            <a:pPr marL="347663" indent="-347663"/>
            <a:r>
              <a:rPr lang="en-US" dirty="0" smtClean="0">
                <a:latin typeface="Century Gothic" panose="020B0502020202020204" pitchFamily="34" charset="0"/>
              </a:rPr>
              <a:t>No “hot spots” were identified from the thermal mapping to indicate groundwater inflow to the lagoon but </a:t>
            </a:r>
            <a:r>
              <a:rPr lang="en-US" dirty="0" smtClean="0">
                <a:latin typeface="Century Gothic" panose="020B0502020202020204" pitchFamily="34" charset="0"/>
              </a:rPr>
              <a:t>analysis </a:t>
            </a:r>
            <a:r>
              <a:rPr lang="en-US" dirty="0" smtClean="0">
                <a:latin typeface="Century Gothic" panose="020B0502020202020204" pitchFamily="34" charset="0"/>
              </a:rPr>
              <a:t>will continue.</a:t>
            </a:r>
          </a:p>
        </p:txBody>
      </p:sp>
      <p:sp>
        <p:nvSpPr>
          <p:cNvPr id="47" name="Shape 47"/>
          <p:cNvSpPr txBox="1"/>
          <p:nvPr/>
        </p:nvSpPr>
        <p:spPr>
          <a:xfrm>
            <a:off x="12779866" y="14403766"/>
            <a:ext cx="1673236" cy="530184"/>
          </a:xfrm>
          <a:prstGeom prst="rect">
            <a:avLst/>
          </a:prstGeom>
          <a:solidFill>
            <a:schemeClr val="accent1"/>
          </a:solidFill>
          <a:ln w="38100"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a:solidFill>
                  <a:schemeClr val="bg2">
                    <a:lumMod val="50000"/>
                  </a:schemeClr>
                </a:solidFill>
                <a:latin typeface="Century Gothic" panose="020B0502020202020204" pitchFamily="34" charset="0"/>
                <a:ea typeface="Garamond"/>
                <a:cs typeface="Garamond"/>
                <a:sym typeface="Garamond"/>
              </a:rPr>
              <a:t>TRMM</a:t>
            </a:r>
          </a:p>
        </p:txBody>
      </p:sp>
      <p:sp>
        <p:nvSpPr>
          <p:cNvPr id="5" name="TextBox 4"/>
          <p:cNvSpPr txBox="1"/>
          <p:nvPr/>
        </p:nvSpPr>
        <p:spPr>
          <a:xfrm>
            <a:off x="19233990" y="19877339"/>
            <a:ext cx="1691335"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Landsat 5</a:t>
            </a:r>
            <a:endParaRPr lang="en-US" sz="2400" dirty="0">
              <a:solidFill>
                <a:schemeClr val="tx1"/>
              </a:solidFill>
              <a:latin typeface="Century Gothic" panose="020B0502020202020204" pitchFamily="34" charset="0"/>
            </a:endParaRPr>
          </a:p>
        </p:txBody>
      </p:sp>
      <p:sp>
        <p:nvSpPr>
          <p:cNvPr id="64" name="TextBox 63"/>
          <p:cNvSpPr txBox="1"/>
          <p:nvPr/>
        </p:nvSpPr>
        <p:spPr>
          <a:xfrm>
            <a:off x="21628679" y="21096173"/>
            <a:ext cx="1485900"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TRMM</a:t>
            </a:r>
            <a:endParaRPr lang="en-US" sz="2400" dirty="0">
              <a:solidFill>
                <a:schemeClr val="tx1"/>
              </a:solidFill>
              <a:latin typeface="Century Gothic" panose="020B0502020202020204" pitchFamily="34" charset="0"/>
            </a:endParaRPr>
          </a:p>
        </p:txBody>
      </p:sp>
      <p:sp>
        <p:nvSpPr>
          <p:cNvPr id="65" name="TextBox 64"/>
          <p:cNvSpPr txBox="1"/>
          <p:nvPr/>
        </p:nvSpPr>
        <p:spPr>
          <a:xfrm>
            <a:off x="20142779" y="17997730"/>
            <a:ext cx="1485900"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GRACE</a:t>
            </a:r>
            <a:endParaRPr lang="en-US" sz="2400" dirty="0">
              <a:solidFill>
                <a:schemeClr val="tx1"/>
              </a:solidFill>
              <a:latin typeface="Century Gothic" panose="020B0502020202020204" pitchFamily="34" charset="0"/>
            </a:endParaRPr>
          </a:p>
        </p:txBody>
      </p:sp>
      <p:sp>
        <p:nvSpPr>
          <p:cNvPr id="66" name="TextBox 65"/>
          <p:cNvSpPr txBox="1"/>
          <p:nvPr/>
        </p:nvSpPr>
        <p:spPr>
          <a:xfrm>
            <a:off x="23774400" y="21069230"/>
            <a:ext cx="1777098"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Landsat 8</a:t>
            </a:r>
            <a:endParaRPr lang="en-US" sz="2400" dirty="0">
              <a:solidFill>
                <a:schemeClr val="tx1"/>
              </a:solidFill>
              <a:latin typeface="Century Gothic" panose="020B0502020202020204" pitchFamily="34" charset="0"/>
            </a:endParaRPr>
          </a:p>
        </p:txBody>
      </p:sp>
      <p:sp>
        <p:nvSpPr>
          <p:cNvPr id="69" name="TextBox 68"/>
          <p:cNvSpPr txBox="1"/>
          <p:nvPr/>
        </p:nvSpPr>
        <p:spPr>
          <a:xfrm>
            <a:off x="23774400" y="18518909"/>
            <a:ext cx="1777098"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Landsat 7</a:t>
            </a:r>
            <a:endParaRPr lang="en-US" sz="2400" dirty="0">
              <a:solidFill>
                <a:schemeClr val="tx1"/>
              </a:solidFill>
              <a:latin typeface="Century Gothic" panose="020B0502020202020204" pitchFamily="34"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82800" y="12812585"/>
            <a:ext cx="2746156" cy="1451064"/>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16134">
            <a:off x="13773284" y="16286641"/>
            <a:ext cx="2551785" cy="215941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484882">
            <a:off x="9795232" y="16319974"/>
            <a:ext cx="1363514" cy="2158984"/>
          </a:xfrm>
          <a:prstGeom prst="rect">
            <a:avLst/>
          </a:prstGeom>
        </p:spPr>
      </p:pic>
      <p:sp>
        <p:nvSpPr>
          <p:cNvPr id="46" name="Shape 46"/>
          <p:cNvSpPr txBox="1"/>
          <p:nvPr/>
        </p:nvSpPr>
        <p:spPr>
          <a:xfrm>
            <a:off x="4857836" y="14511542"/>
            <a:ext cx="2868127" cy="1033968"/>
          </a:xfrm>
          <a:prstGeom prst="rect">
            <a:avLst/>
          </a:prstGeom>
          <a:solidFill>
            <a:schemeClr val="accent1"/>
          </a:solidFill>
          <a:ln w="38100" cap="flat" cmpd="sng">
            <a:no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2400" dirty="0">
                <a:solidFill>
                  <a:schemeClr val="bg2">
                    <a:lumMod val="50000"/>
                  </a:schemeClr>
                </a:solidFill>
                <a:latin typeface="Century Gothic" panose="020B0502020202020204" pitchFamily="34" charset="0"/>
                <a:ea typeface="Garamond"/>
                <a:cs typeface="Garamond"/>
                <a:sym typeface="Garamond"/>
              </a:rPr>
              <a:t>Landsat </a:t>
            </a:r>
            <a:r>
              <a:rPr lang="en-US" sz="2400" dirty="0" smtClean="0">
                <a:solidFill>
                  <a:schemeClr val="bg2">
                    <a:lumMod val="50000"/>
                  </a:schemeClr>
                </a:solidFill>
                <a:latin typeface="Century Gothic" panose="020B0502020202020204" pitchFamily="34" charset="0"/>
                <a:ea typeface="Garamond"/>
                <a:cs typeface="Garamond"/>
                <a:sym typeface="Garamond"/>
              </a:rPr>
              <a:t>5, 7, &amp; 8</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30" name="Shape 30"/>
          <p:cNvSpPr txBox="1"/>
          <p:nvPr/>
        </p:nvSpPr>
        <p:spPr>
          <a:xfrm>
            <a:off x="803681" y="10651900"/>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pic>
        <p:nvPicPr>
          <p:cNvPr id="70" name="Picture 6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4400" y="12893045"/>
            <a:ext cx="2631085" cy="1490774"/>
          </a:xfrm>
          <a:prstGeom prst="rect">
            <a:avLst/>
          </a:prstGeom>
        </p:spPr>
      </p:pic>
      <p:sp>
        <p:nvSpPr>
          <p:cNvPr id="50" name="Shape 50"/>
          <p:cNvSpPr/>
          <p:nvPr/>
        </p:nvSpPr>
        <p:spPr>
          <a:xfrm rot="10800000">
            <a:off x="3921061" y="131569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77" name="Shape 55"/>
          <p:cNvSpPr txBox="1"/>
          <p:nvPr/>
        </p:nvSpPr>
        <p:spPr>
          <a:xfrm>
            <a:off x="914401" y="11429999"/>
            <a:ext cx="3200400" cy="1382585"/>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Land Use/ Land Cover</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sp>
        <p:nvSpPr>
          <p:cNvPr id="78" name="Shape 55"/>
          <p:cNvSpPr txBox="1"/>
          <p:nvPr/>
        </p:nvSpPr>
        <p:spPr>
          <a:xfrm>
            <a:off x="8610600" y="11430000"/>
            <a:ext cx="3581400" cy="138258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Thermal Mapping</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sp>
        <p:nvSpPr>
          <p:cNvPr id="79" name="Shape 55"/>
          <p:cNvSpPr txBox="1"/>
          <p:nvPr/>
        </p:nvSpPr>
        <p:spPr>
          <a:xfrm>
            <a:off x="12420600" y="11430000"/>
            <a:ext cx="5257150" cy="138258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Water </a:t>
            </a:r>
            <a:r>
              <a:rPr lang="en-US" sz="3000" dirty="0" smtClean="0">
                <a:solidFill>
                  <a:schemeClr val="bg2">
                    <a:lumMod val="50000"/>
                  </a:schemeClr>
                </a:solidFill>
                <a:latin typeface="Century Gothic" panose="020B0502020202020204" pitchFamily="34" charset="0"/>
                <a:ea typeface="Garamond"/>
                <a:cs typeface="Garamond"/>
                <a:sym typeface="Garamond"/>
              </a:rPr>
              <a:t>Analysis</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pic>
        <p:nvPicPr>
          <p:cNvPr id="86" name="Picture 8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856848">
            <a:off x="8970914" y="12478497"/>
            <a:ext cx="2860768" cy="2550223"/>
          </a:xfrm>
          <a:prstGeom prst="rect">
            <a:avLst/>
          </a:prstGeom>
        </p:spPr>
      </p:pic>
      <p:sp>
        <p:nvSpPr>
          <p:cNvPr id="76" name="Shape 50"/>
          <p:cNvSpPr/>
          <p:nvPr/>
        </p:nvSpPr>
        <p:spPr>
          <a:xfrm rot="5400000">
            <a:off x="2135868" y="14347065"/>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83" name="Shape 50"/>
          <p:cNvSpPr/>
          <p:nvPr/>
        </p:nvSpPr>
        <p:spPr>
          <a:xfrm rot="5400000">
            <a:off x="10098257" y="157477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95" name="Shape 50"/>
          <p:cNvSpPr/>
          <p:nvPr/>
        </p:nvSpPr>
        <p:spPr>
          <a:xfrm rot="5400000">
            <a:off x="14359212" y="15747748"/>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00" y="29856991"/>
            <a:ext cx="6236753" cy="4157835"/>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54945" y="10814055"/>
            <a:ext cx="3847855" cy="5823550"/>
          </a:xfrm>
          <a:prstGeom prst="rect">
            <a:avLst/>
          </a:prstGeom>
        </p:spPr>
      </p:pic>
      <p:sp>
        <p:nvSpPr>
          <p:cNvPr id="93" name="Right Arrow 92"/>
          <p:cNvSpPr/>
          <p:nvPr/>
        </p:nvSpPr>
        <p:spPr>
          <a:xfrm flipH="1">
            <a:off x="20730211" y="15029174"/>
            <a:ext cx="856336" cy="606302"/>
          </a:xfrm>
          <a:prstGeom prst="rightArrow">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20371254" y="13936117"/>
            <a:ext cx="1574250" cy="954107"/>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Laguna Madre</a:t>
            </a:r>
            <a:endParaRPr lang="en-US" sz="2800" b="1"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66344" y="15456951"/>
            <a:ext cx="1165308" cy="1154649"/>
          </a:xfrm>
          <a:prstGeom prst="rect">
            <a:avLst/>
          </a:prstGeom>
          <a:ln w="19050">
            <a:solidFill>
              <a:schemeClr val="bg2">
                <a:lumMod val="50000"/>
              </a:schemeClr>
            </a:solidFill>
          </a:ln>
        </p:spPr>
      </p:pic>
      <p:sp>
        <p:nvSpPr>
          <p:cNvPr id="80" name="Shape 50"/>
          <p:cNvSpPr/>
          <p:nvPr/>
        </p:nvSpPr>
        <p:spPr>
          <a:xfrm>
            <a:off x="7905185" y="131569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81" name="Shape 55"/>
          <p:cNvSpPr txBox="1"/>
          <p:nvPr/>
        </p:nvSpPr>
        <p:spPr>
          <a:xfrm>
            <a:off x="4495800" y="11429999"/>
            <a:ext cx="3695873" cy="1382585"/>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Normalized Difference Infrared Index (NDII)</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sp>
        <p:nvSpPr>
          <p:cNvPr id="84" name="Shape 50"/>
          <p:cNvSpPr/>
          <p:nvPr/>
        </p:nvSpPr>
        <p:spPr>
          <a:xfrm rot="5400000">
            <a:off x="5827322" y="15747748"/>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87" name="Shape 51"/>
          <p:cNvSpPr txBox="1"/>
          <p:nvPr/>
        </p:nvSpPr>
        <p:spPr>
          <a:xfrm>
            <a:off x="4495800" y="18710643"/>
            <a:ext cx="3695873" cy="810438"/>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r>
              <a:rPr lang="en-US" sz="2400" dirty="0" smtClean="0">
                <a:solidFill>
                  <a:schemeClr val="bg2">
                    <a:lumMod val="50000"/>
                  </a:schemeClr>
                </a:solidFill>
                <a:latin typeface="Century Gothic" panose="020B0502020202020204" pitchFamily="34" charset="0"/>
                <a:ea typeface="Garamond"/>
                <a:cs typeface="Garamond"/>
                <a:sym typeface="Garamond"/>
              </a:rPr>
              <a:t>NDII Map</a:t>
            </a:r>
          </a:p>
        </p:txBody>
      </p:sp>
      <p:sp>
        <p:nvSpPr>
          <p:cNvPr id="90" name="Shape 50"/>
          <p:cNvSpPr/>
          <p:nvPr/>
        </p:nvSpPr>
        <p:spPr>
          <a:xfrm rot="5400000">
            <a:off x="5831124" y="1784196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mc:AlternateContent xmlns:mc="http://schemas.openxmlformats.org/markup-compatibility/2006">
        <mc:Choice xmlns:a14="http://schemas.microsoft.com/office/drawing/2010/main" Requires="a14">
          <p:sp>
            <p:nvSpPr>
              <p:cNvPr id="88" name="Shape 51"/>
              <p:cNvSpPr txBox="1"/>
              <p:nvPr/>
            </p:nvSpPr>
            <p:spPr>
              <a:xfrm>
                <a:off x="4857836" y="16560148"/>
                <a:ext cx="2971800" cy="1143000"/>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14:m>
                  <m:oMathPara xmlns:m="http://schemas.openxmlformats.org/officeDocument/2006/math">
                    <m:oMathParaPr>
                      <m:jc m:val="centerGroup"/>
                    </m:oMathParaPr>
                    <m:oMath xmlns:m="http://schemas.openxmlformats.org/officeDocument/2006/math">
                      <m:r>
                        <a:rPr lang="en-US" sz="2400" b="0" i="1" smtClean="0">
                          <a:solidFill>
                            <a:schemeClr val="bg2">
                              <a:lumMod val="50000"/>
                            </a:schemeClr>
                          </a:solidFill>
                          <a:latin typeface="Cambria Math"/>
                          <a:ea typeface="Garamond"/>
                          <a:cs typeface="Garamond"/>
                          <a:sym typeface="Garamond"/>
                        </a:rPr>
                        <m:t>𝑁𝐷𝐼𝐼</m:t>
                      </m:r>
                      <m:r>
                        <a:rPr lang="en-US" sz="2400" b="0" i="1" smtClean="0">
                          <a:solidFill>
                            <a:schemeClr val="bg2">
                              <a:lumMod val="50000"/>
                            </a:schemeClr>
                          </a:solidFill>
                          <a:latin typeface="Cambria Math"/>
                          <a:ea typeface="Garamond"/>
                          <a:cs typeface="Garamond"/>
                          <a:sym typeface="Garamond"/>
                        </a:rPr>
                        <m:t>=</m:t>
                      </m:r>
                      <m:f>
                        <m:fPr>
                          <m:ctrlPr>
                            <a:rPr lang="en-US" sz="2400" b="0" i="1" smtClean="0">
                              <a:solidFill>
                                <a:schemeClr val="bg2">
                                  <a:lumMod val="50000"/>
                                </a:schemeClr>
                              </a:solidFill>
                              <a:latin typeface="Cambria Math"/>
                              <a:sym typeface="Garamond"/>
                            </a:rPr>
                          </m:ctrlPr>
                        </m:fPr>
                        <m:num>
                          <m:r>
                            <a:rPr lang="en-US" sz="2400" b="0" i="1" smtClean="0">
                              <a:solidFill>
                                <a:schemeClr val="bg2">
                                  <a:lumMod val="50000"/>
                                </a:schemeClr>
                              </a:solidFill>
                              <a:latin typeface="Cambria Math"/>
                              <a:sym typeface="Garamond"/>
                            </a:rPr>
                            <m:t>𝑁𝐼𝑅</m:t>
                          </m:r>
                          <m:r>
                            <a:rPr lang="en-US" sz="2400" b="0" i="1" smtClean="0">
                              <a:solidFill>
                                <a:schemeClr val="bg2">
                                  <a:lumMod val="50000"/>
                                </a:schemeClr>
                              </a:solidFill>
                              <a:latin typeface="Cambria Math"/>
                              <a:sym typeface="Garamond"/>
                            </a:rPr>
                            <m:t>−</m:t>
                          </m:r>
                          <m:r>
                            <a:rPr lang="en-US" sz="2400" b="0" i="1" smtClean="0">
                              <a:solidFill>
                                <a:schemeClr val="bg2">
                                  <a:lumMod val="50000"/>
                                </a:schemeClr>
                              </a:solidFill>
                              <a:latin typeface="Cambria Math"/>
                              <a:sym typeface="Garamond"/>
                            </a:rPr>
                            <m:t>𝑆𝑊𝐼𝑅</m:t>
                          </m:r>
                        </m:num>
                        <m:den>
                          <m:r>
                            <a:rPr lang="en-US" sz="2400" b="0" i="1" smtClean="0">
                              <a:solidFill>
                                <a:schemeClr val="bg2">
                                  <a:lumMod val="50000"/>
                                </a:schemeClr>
                              </a:solidFill>
                              <a:latin typeface="Cambria Math"/>
                              <a:sym typeface="Garamond"/>
                            </a:rPr>
                            <m:t>𝑁𝐼𝑅</m:t>
                          </m:r>
                          <m:r>
                            <a:rPr lang="en-US" sz="2400" b="0" i="1" smtClean="0">
                              <a:solidFill>
                                <a:schemeClr val="bg2">
                                  <a:lumMod val="50000"/>
                                </a:schemeClr>
                              </a:solidFill>
                              <a:latin typeface="Cambria Math"/>
                              <a:sym typeface="Garamond"/>
                            </a:rPr>
                            <m:t>+</m:t>
                          </m:r>
                          <m:r>
                            <a:rPr lang="en-US" sz="2400" b="0" i="1" smtClean="0">
                              <a:solidFill>
                                <a:schemeClr val="bg2">
                                  <a:lumMod val="50000"/>
                                </a:schemeClr>
                              </a:solidFill>
                              <a:latin typeface="Cambria Math"/>
                              <a:sym typeface="Garamond"/>
                            </a:rPr>
                            <m:t>𝑆𝑊𝐼𝑅</m:t>
                          </m:r>
                        </m:den>
                      </m:f>
                    </m:oMath>
                  </m:oMathPara>
                </a14:m>
                <a:endParaRPr lang="en-US" sz="2400" dirty="0">
                  <a:solidFill>
                    <a:schemeClr val="bg2">
                      <a:lumMod val="50000"/>
                    </a:schemeClr>
                  </a:solidFill>
                  <a:latin typeface="Century Gothic" panose="020B0502020202020204" pitchFamily="34" charset="0"/>
                  <a:ea typeface="Garamond"/>
                  <a:cs typeface="Garamond"/>
                  <a:sym typeface="Garamond"/>
                </a:endParaRPr>
              </a:p>
            </p:txBody>
          </p:sp>
        </mc:Choice>
        <mc:Fallback>
          <p:sp>
            <p:nvSpPr>
              <p:cNvPr id="88" name="Shape 51"/>
              <p:cNvSpPr txBox="1">
                <a:spLocks noRot="1" noChangeAspect="1" noMove="1" noResize="1" noEditPoints="1" noAdjustHandles="1" noChangeArrowheads="1" noChangeShapeType="1" noTextEdit="1"/>
              </p:cNvSpPr>
              <p:nvPr/>
            </p:nvSpPr>
            <p:spPr>
              <a:xfrm>
                <a:off x="4857836" y="16560148"/>
                <a:ext cx="2971800" cy="1143000"/>
              </a:xfrm>
              <a:prstGeom prst="rect">
                <a:avLst/>
              </a:prstGeom>
              <a:blipFill rotWithShape="1">
                <a:blip r:embed="rId19"/>
                <a:stretch>
                  <a:fillRect/>
                </a:stretch>
              </a:blipFill>
              <a:ln w="28575" cap="flat" cmpd="sng">
                <a:noFill/>
                <a:prstDash val="solid"/>
                <a:round/>
                <a:headEnd type="none" w="med" len="med"/>
                <a:tailEnd type="none" w="med" len="med"/>
              </a:ln>
            </p:spPr>
            <p:txBody>
              <a:bodyPr/>
              <a:lstStyle/>
              <a:p>
                <a:r>
                  <a:rPr lang="en-US">
                    <a:noFill/>
                  </a:rPr>
                  <a:t> </a:t>
                </a:r>
              </a:p>
            </p:txBody>
          </p:sp>
        </mc:Fallback>
      </mc:AlternateContent>
      <p:sp>
        <p:nvSpPr>
          <p:cNvPr id="100" name="Shape 51"/>
          <p:cNvSpPr txBox="1"/>
          <p:nvPr/>
        </p:nvSpPr>
        <p:spPr>
          <a:xfrm>
            <a:off x="8572538" y="18682881"/>
            <a:ext cx="3619462" cy="838200"/>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Thermal Map</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73" name="Shape 50"/>
          <p:cNvSpPr/>
          <p:nvPr/>
        </p:nvSpPr>
        <p:spPr>
          <a:xfrm rot="5400000">
            <a:off x="2135130" y="17833299"/>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74" name="Shape 51"/>
          <p:cNvSpPr txBox="1"/>
          <p:nvPr/>
        </p:nvSpPr>
        <p:spPr>
          <a:xfrm>
            <a:off x="914401" y="18682881"/>
            <a:ext cx="3200400" cy="810438"/>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Accuracy Assessment</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pic>
        <p:nvPicPr>
          <p:cNvPr id="8" name="Picture 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1134" y="25232405"/>
            <a:ext cx="2709161" cy="3783070"/>
          </a:xfrm>
          <a:prstGeom prst="rect">
            <a:avLst/>
          </a:prstGeom>
        </p:spPr>
      </p:pic>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86568" y="25223611"/>
            <a:ext cx="2751475" cy="3783070"/>
          </a:xfrm>
          <a:prstGeom prst="rect">
            <a:avLst/>
          </a:prstGeom>
        </p:spPr>
      </p:pic>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79617" y="24676386"/>
            <a:ext cx="7419069" cy="4339031"/>
          </a:xfrm>
          <a:prstGeom prst="rect">
            <a:avLst/>
          </a:prstGeom>
        </p:spPr>
      </p:pic>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544800" y="25007098"/>
            <a:ext cx="2353887" cy="1738735"/>
          </a:xfrm>
          <a:prstGeom prst="rect">
            <a:avLst/>
          </a:prstGeom>
        </p:spPr>
      </p:pic>
      <p:pic>
        <p:nvPicPr>
          <p:cNvPr id="43" name="Picture 4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45893" y="26902670"/>
            <a:ext cx="2454368" cy="2112748"/>
          </a:xfrm>
          <a:prstGeom prst="rect">
            <a:avLst/>
          </a:prstGeom>
        </p:spPr>
      </p:pic>
      <p:pic>
        <p:nvPicPr>
          <p:cNvPr id="57" name="Picture 5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493673" y="20396834"/>
            <a:ext cx="2607736" cy="3630600"/>
          </a:xfrm>
          <a:prstGeom prst="rect">
            <a:avLst/>
          </a:prstGeom>
        </p:spPr>
      </p:pic>
      <p:pic>
        <p:nvPicPr>
          <p:cNvPr id="58" name="Picture 5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175850" y="20339004"/>
            <a:ext cx="2743200" cy="1741974"/>
          </a:xfrm>
          <a:prstGeom prst="rect">
            <a:avLst/>
          </a:prstGeom>
        </p:spPr>
      </p:pic>
      <p:pic>
        <p:nvPicPr>
          <p:cNvPr id="60" name="Picture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242932" y="22395204"/>
            <a:ext cx="2747104" cy="1654922"/>
          </a:xfrm>
          <a:prstGeom prst="rect">
            <a:avLst/>
          </a:prstGeom>
        </p:spPr>
      </p:pic>
      <p:sp>
        <p:nvSpPr>
          <p:cNvPr id="61" name="TextBox 60"/>
          <p:cNvSpPr txBox="1"/>
          <p:nvPr/>
        </p:nvSpPr>
        <p:spPr>
          <a:xfrm>
            <a:off x="14035255" y="22790986"/>
            <a:ext cx="1030876" cy="369332"/>
          </a:xfrm>
          <a:prstGeom prst="rect">
            <a:avLst/>
          </a:prstGeom>
          <a:noFill/>
        </p:spPr>
        <p:txBody>
          <a:bodyPr wrap="square" rtlCol="0">
            <a:spAutoFit/>
          </a:bodyPr>
          <a:lstStyle/>
          <a:p>
            <a:r>
              <a:rPr lang="en-US" sz="1800" b="1" dirty="0" smtClean="0">
                <a:latin typeface="Century Gothic" panose="020B0502020202020204" pitchFamily="34" charset="0"/>
              </a:rPr>
              <a:t>(2014)</a:t>
            </a:r>
            <a:endParaRPr lang="en-US" sz="1800" b="1" dirty="0">
              <a:latin typeface="Century Gothic" panose="020B0502020202020204" pitchFamily="34" charset="0"/>
            </a:endParaRPr>
          </a:p>
        </p:txBody>
      </p:sp>
      <p:pic>
        <p:nvPicPr>
          <p:cNvPr id="59" name="Picture 5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135107" y="20396834"/>
            <a:ext cx="2571223" cy="3606320"/>
          </a:xfrm>
          <a:prstGeom prst="rect">
            <a:avLst/>
          </a:prstGeom>
          <a:ln>
            <a:noFill/>
          </a:ln>
        </p:spPr>
      </p:pic>
      <p:pic>
        <p:nvPicPr>
          <p:cNvPr id="82" name="Picture 8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1134" y="20426733"/>
            <a:ext cx="2651760" cy="3562696"/>
          </a:xfrm>
          <a:prstGeom prst="rect">
            <a:avLst/>
          </a:prstGeom>
          <a:ln w="19050">
            <a:solidFill>
              <a:schemeClr val="bg2">
                <a:lumMod val="50000"/>
              </a:schemeClr>
            </a:solidFill>
          </a:ln>
        </p:spPr>
      </p:pic>
      <p:pic>
        <p:nvPicPr>
          <p:cNvPr id="85" name="Picture 8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786568" y="20422413"/>
            <a:ext cx="2651760" cy="3567016"/>
          </a:xfrm>
          <a:prstGeom prst="rect">
            <a:avLst/>
          </a:prstGeom>
          <a:ln w="19050">
            <a:solidFill>
              <a:schemeClr val="bg2">
                <a:lumMod val="50000"/>
              </a:schemeClr>
            </a:solidFill>
          </a:ln>
        </p:spPr>
      </p:pic>
      <p:sp>
        <p:nvSpPr>
          <p:cNvPr id="91" name="TextBox 90"/>
          <p:cNvSpPr txBox="1"/>
          <p:nvPr/>
        </p:nvSpPr>
        <p:spPr>
          <a:xfrm>
            <a:off x="1317583" y="24384000"/>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2002</a:t>
            </a:r>
            <a:endParaRPr lang="en-US" sz="3200" b="1" dirty="0">
              <a:solidFill>
                <a:schemeClr val="tx1"/>
              </a:solidFill>
              <a:latin typeface="Century Gothic" panose="020B0502020202020204" pitchFamily="34" charset="0"/>
            </a:endParaRPr>
          </a:p>
        </p:txBody>
      </p:sp>
      <p:sp>
        <p:nvSpPr>
          <p:cNvPr id="102" name="TextBox 101"/>
          <p:cNvSpPr txBox="1"/>
          <p:nvPr/>
        </p:nvSpPr>
        <p:spPr>
          <a:xfrm>
            <a:off x="4185879" y="24384000"/>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2014</a:t>
            </a:r>
            <a:endParaRPr lang="en-US" sz="3200" b="1" dirty="0">
              <a:solidFill>
                <a:schemeClr val="tx1"/>
              </a:solidFill>
              <a:latin typeface="Century Gothic" panose="020B0502020202020204" pitchFamily="34" charset="0"/>
            </a:endParaRPr>
          </a:p>
        </p:txBody>
      </p:sp>
      <p:sp>
        <p:nvSpPr>
          <p:cNvPr id="103" name="TextBox 102"/>
          <p:cNvSpPr txBox="1"/>
          <p:nvPr/>
        </p:nvSpPr>
        <p:spPr>
          <a:xfrm>
            <a:off x="13953718" y="20746483"/>
            <a:ext cx="1030876" cy="369332"/>
          </a:xfrm>
          <a:prstGeom prst="rect">
            <a:avLst/>
          </a:prstGeom>
          <a:noFill/>
        </p:spPr>
        <p:txBody>
          <a:bodyPr wrap="square" rtlCol="0">
            <a:spAutoFit/>
          </a:bodyPr>
          <a:lstStyle/>
          <a:p>
            <a:r>
              <a:rPr lang="en-US" sz="1800" b="1" dirty="0" smtClean="0">
                <a:latin typeface="Century Gothic" panose="020B0502020202020204" pitchFamily="34" charset="0"/>
              </a:rPr>
              <a:t>(2003)</a:t>
            </a:r>
            <a:endParaRPr lang="en-US" sz="1800" b="1" dirty="0">
              <a:latin typeface="Century Gothic" panose="020B0502020202020204" pitchFamily="34" charset="0"/>
            </a:endParaRPr>
          </a:p>
        </p:txBody>
      </p:sp>
      <p:sp>
        <p:nvSpPr>
          <p:cNvPr id="104" name="TextBox 103"/>
          <p:cNvSpPr txBox="1"/>
          <p:nvPr/>
        </p:nvSpPr>
        <p:spPr>
          <a:xfrm>
            <a:off x="15444294" y="24050125"/>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2014</a:t>
            </a:r>
            <a:endParaRPr lang="en-US" sz="3200" b="1" dirty="0">
              <a:solidFill>
                <a:schemeClr val="tx1"/>
              </a:solidFill>
              <a:latin typeface="Century Gothic" panose="020B0502020202020204" pitchFamily="34" charset="0"/>
            </a:endParaRPr>
          </a:p>
        </p:txBody>
      </p:sp>
      <p:sp>
        <p:nvSpPr>
          <p:cNvPr id="105" name="TextBox 104"/>
          <p:cNvSpPr txBox="1"/>
          <p:nvPr/>
        </p:nvSpPr>
        <p:spPr>
          <a:xfrm>
            <a:off x="9821115" y="24050126"/>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2003</a:t>
            </a:r>
            <a:endParaRPr lang="en-US" sz="3200" b="1" dirty="0">
              <a:solidFill>
                <a:schemeClr val="tx1"/>
              </a:solidFill>
              <a:latin typeface="Century Gothic" panose="020B0502020202020204" pitchFamily="34" charset="0"/>
            </a:endParaRPr>
          </a:p>
        </p:txBody>
      </p:sp>
      <p:pic>
        <p:nvPicPr>
          <p:cNvPr id="99" name="Picture 9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480250" y="30883307"/>
            <a:ext cx="5622051" cy="3159593"/>
          </a:xfrm>
          <a:prstGeom prst="rect">
            <a:avLst/>
          </a:prstGeom>
        </p:spPr>
      </p:pic>
      <p:pic>
        <p:nvPicPr>
          <p:cNvPr id="108" name="Picture 10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3540046">
            <a:off x="1871827" y="14937271"/>
            <a:ext cx="1284069" cy="1996970"/>
          </a:xfrm>
          <a:prstGeom prst="rect">
            <a:avLst/>
          </a:prstGeom>
        </p:spPr>
      </p:pic>
      <p:graphicFrame>
        <p:nvGraphicFramePr>
          <p:cNvPr id="109" name="Table 108"/>
          <p:cNvGraphicFramePr>
            <a:graphicFrameLocks noGrp="1"/>
          </p:cNvGraphicFramePr>
          <p:nvPr>
            <p:extLst>
              <p:ext uri="{D42A27DB-BD31-4B8C-83A1-F6EECF244321}">
                <p14:modId xmlns:p14="http://schemas.microsoft.com/office/powerpoint/2010/main" val="208629144"/>
              </p:ext>
            </p:extLst>
          </p:nvPr>
        </p:nvGraphicFramePr>
        <p:xfrm>
          <a:off x="6745893" y="23581935"/>
          <a:ext cx="2454368" cy="2773680"/>
        </p:xfrm>
        <a:graphic>
          <a:graphicData uri="http://schemas.openxmlformats.org/drawingml/2006/table">
            <a:tbl>
              <a:tblPr firstRow="1" bandRow="1">
                <a:tableStyleId>{2D5ABB26-0587-4C30-8999-92F81FD0307C}</a:tableStyleId>
              </a:tblPr>
              <a:tblGrid>
                <a:gridCol w="1241353"/>
                <a:gridCol w="1213015"/>
              </a:tblGrid>
              <a:tr h="395873">
                <a:tc gridSpan="2">
                  <a:txBody>
                    <a:bodyPr/>
                    <a:lstStyle/>
                    <a:p>
                      <a:r>
                        <a:rPr lang="en-US" sz="2400" b="1" dirty="0" smtClean="0">
                          <a:solidFill>
                            <a:schemeClr val="bg2">
                              <a:lumMod val="50000"/>
                            </a:schemeClr>
                          </a:solidFill>
                        </a:rPr>
                        <a:t>Accuracy Assessment of Mesquite Trees</a:t>
                      </a:r>
                      <a:endParaRPr lang="en-US" sz="2400" b="1"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905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370840">
                <a:tc>
                  <a:txBody>
                    <a:bodyPr/>
                    <a:lstStyle/>
                    <a:p>
                      <a:r>
                        <a:rPr lang="en-US" sz="2000" dirty="0" smtClean="0">
                          <a:solidFill>
                            <a:schemeClr val="bg2">
                              <a:lumMod val="50000"/>
                            </a:schemeClr>
                          </a:solidFill>
                        </a:rPr>
                        <a:t>2002</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92%</a:t>
                      </a:r>
                      <a:endParaRPr lang="en-US" sz="2000" dirty="0">
                        <a:solidFill>
                          <a:schemeClr val="bg2">
                            <a:lumMod val="50000"/>
                          </a:schemeClr>
                        </a:solidFill>
                        <a:latin typeface="Century Gothic" panose="020B0502020202020204" pitchFamily="34" charset="0"/>
                      </a:endParaRPr>
                    </a:p>
                  </a:txBody>
                  <a:tcPr>
                    <a:lnL w="12700" cap="flat" cmpd="sng" algn="ctr">
                      <a:solidFill>
                        <a:schemeClr val="bg2">
                          <a:lumMod val="50000"/>
                        </a:schemeClr>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2006</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94%</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2010</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88%</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2014</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tcPr>
                </a:tc>
                <a:tc>
                  <a:txBody>
                    <a:bodyPr/>
                    <a:lstStyle/>
                    <a:p>
                      <a:r>
                        <a:rPr lang="en-US" sz="2000" dirty="0" smtClean="0">
                          <a:solidFill>
                            <a:schemeClr val="bg2">
                              <a:lumMod val="50000"/>
                            </a:schemeClr>
                          </a:solidFill>
                        </a:rPr>
                        <a:t>88%</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tcPr>
                </a:tc>
              </a:tr>
            </a:tbl>
          </a:graphicData>
        </a:graphic>
      </p:graphicFrame>
      <p:pic>
        <p:nvPicPr>
          <p:cNvPr id="111" name="Picture 11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29399" y="20116800"/>
            <a:ext cx="2632481" cy="3054096"/>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648</Words>
  <Application>Microsoft Office PowerPoint</Application>
  <PresentationFormat>Custom</PresentationFormat>
  <Paragraphs>70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NASADevelop</cp:lastModifiedBy>
  <cp:revision>88</cp:revision>
  <dcterms:modified xsi:type="dcterms:W3CDTF">2015-07-22T22:39:16Z</dcterms:modified>
</cp:coreProperties>
</file>