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576" userDrawn="1">
          <p15:clr>
            <a:srgbClr val="A4A3A4"/>
          </p15:clr>
        </p15:guide>
        <p15:guide id="3" orient="horz" pos="21864" userDrawn="1">
          <p15:clr>
            <a:srgbClr val="A4A3A4"/>
          </p15:clr>
        </p15:guide>
        <p15:guide id="4" pos="16704" userDrawn="1">
          <p15:clr>
            <a:srgbClr val="A4A3A4"/>
          </p15:clr>
        </p15:guide>
        <p15:guide id="5" pos="15288" userDrawn="1">
          <p15:clr>
            <a:srgbClr val="A4A3A4"/>
          </p15:clr>
        </p15:guide>
        <p15:guide id="6" orient="horz" pos="21312" userDrawn="1">
          <p15:clr>
            <a:srgbClr val="A4A3A4"/>
          </p15:clr>
        </p15:guide>
        <p15:guide id="7" pos="7656" userDrawn="1">
          <p15:clr>
            <a:srgbClr val="A4A3A4"/>
          </p15:clr>
        </p15:guide>
        <p15:guide id="8" pos="8088" userDrawn="1">
          <p15:clr>
            <a:srgbClr val="A4A3A4"/>
          </p15:clr>
        </p15:guide>
        <p15:guide id="9" pos="15624" userDrawn="1">
          <p15:clr>
            <a:srgbClr val="A4A3A4"/>
          </p15:clr>
        </p15:guide>
        <p15:guide id="10" orient="horz" pos="2400" userDrawn="1">
          <p15:clr>
            <a:srgbClr val="A4A3A4"/>
          </p15:clr>
        </p15:guide>
        <p15:guide id="11" orient="horz" pos="5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Bengtsson" initials="ZB" lastIdx="24" clrIdx="0">
    <p:extLst>
      <p:ext uri="{19B8F6BF-5375-455C-9EA6-DF929625EA0E}">
        <p15:presenceInfo xmlns:p15="http://schemas.microsoft.com/office/powerpoint/2012/main" userId="aeeb08e5e1ff0e88" providerId="Windows Live"/>
      </p:ext>
    </p:extLst>
  </p:cmAuthor>
  <p:cmAuthor id="2" name="kndennis" initials="k" lastIdx="8" clrIdx="1">
    <p:extLst>
      <p:ext uri="{19B8F6BF-5375-455C-9EA6-DF929625EA0E}">
        <p15:presenceInfo xmlns:p15="http://schemas.microsoft.com/office/powerpoint/2012/main" userId="S-1-5-21-299502267-746137067-1417001333-589754" providerId="AD"/>
      </p:ext>
    </p:extLst>
  </p:cmAuthor>
  <p:cmAuthor id="3" name="Kristen Dennis" initials="KD" lastIdx="4" clrIdx="2">
    <p:extLst>
      <p:ext uri="{19B8F6BF-5375-455C-9EA6-DF929625EA0E}">
        <p15:presenceInfo xmlns:p15="http://schemas.microsoft.com/office/powerpoint/2012/main" userId="d0e11d070529dd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7A7"/>
    <a:srgbClr val="BCBCBC"/>
    <a:srgbClr val="1B6841"/>
    <a:srgbClr val="426133"/>
    <a:srgbClr val="7DB761"/>
    <a:srgbClr val="476837"/>
    <a:srgbClr val="527940"/>
    <a:srgbClr val="618E4B"/>
    <a:srgbClr val="529801"/>
    <a:srgbClr val="5B87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6" autoAdjust="0"/>
    <p:restoredTop sz="94662" autoAdjust="0"/>
  </p:normalViewPr>
  <p:slideViewPr>
    <p:cSldViewPr snapToGrid="0" showGuides="1">
      <p:cViewPr>
        <p:scale>
          <a:sx n="26" d="100"/>
          <a:sy n="26" d="100"/>
        </p:scale>
        <p:origin x="384" y="-2678"/>
      </p:cViewPr>
      <p:guideLst>
        <p:guide orient="horz" pos="2736"/>
        <p:guide pos="576"/>
        <p:guide orient="horz" pos="21864"/>
        <p:guide pos="16704"/>
        <p:guide pos="15288"/>
        <p:guide orient="horz" pos="21312"/>
        <p:guide pos="7656"/>
        <p:guide pos="8088"/>
        <p:guide pos="15624"/>
        <p:guide orient="horz" pos="2400"/>
        <p:guide orient="horz" pos="50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1386A-B15A-3243-A0A7-BDAC8A819EA5}" type="datetimeFigureOut">
              <a:rPr lang="en-US" smtClean="0"/>
              <a:t>4/9/2020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BBA6-68B4-3749-88C7-4DF9C2CA250F}" type="slidenum">
              <a:rPr lang="en-US" smtClean="0"/>
              <a:t>‹#›</a:t>
            </a:fld>
            <a:endParaRPr lang="en-US"/>
          </a:p>
        </p:txBody>
      </p:sp>
    </p:spTree>
    <p:extLst>
      <p:ext uri="{BB962C8B-B14F-4D97-AF65-F5344CB8AC3E}">
        <p14:creationId xmlns:p14="http://schemas.microsoft.com/office/powerpoint/2010/main" val="244244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3BBA6-68B4-3749-88C7-4DF9C2CA250F}" type="slidenum">
              <a:rPr lang="en-US" smtClean="0"/>
              <a:t>1</a:t>
            </a:fld>
            <a:endParaRPr lang="en-US"/>
          </a:p>
        </p:txBody>
      </p:sp>
    </p:spTree>
    <p:extLst>
      <p:ext uri="{BB962C8B-B14F-4D97-AF65-F5344CB8AC3E}">
        <p14:creationId xmlns:p14="http://schemas.microsoft.com/office/powerpoint/2010/main" val="4813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664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8947084-B209-B748-AFDA-9D26608A3DB3}"/>
              </a:ext>
            </a:extLst>
          </p:cNvPr>
          <p:cNvSpPr/>
          <p:nvPr userDrawn="1"/>
        </p:nvSpPr>
        <p:spPr>
          <a:xfrm>
            <a:off x="889000" y="796043"/>
            <a:ext cx="25649384" cy="3544543"/>
          </a:xfrm>
          <a:prstGeom prst="roundRect">
            <a:avLst/>
          </a:prstGeom>
          <a:solidFill>
            <a:srgbClr val="7D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ounded Rectangle 22">
            <a:extLst>
              <a:ext uri="{FF2B5EF4-FFF2-40B4-BE49-F238E27FC236}">
                <a16:creationId xmlns:a16="http://schemas.microsoft.com/office/drawing/2014/main" id="{D5FD6CB7-6BEB-0A47-8A2D-EE028F10FB0A}"/>
              </a:ext>
            </a:extLst>
          </p:cNvPr>
          <p:cNvSpPr/>
          <p:nvPr userDrawn="1"/>
        </p:nvSpPr>
        <p:spPr>
          <a:xfrm>
            <a:off x="889000" y="34730896"/>
            <a:ext cx="25632420" cy="1362503"/>
          </a:xfrm>
          <a:prstGeom prst="roundRect">
            <a:avLst/>
          </a:prstGeom>
          <a:solidFill>
            <a:srgbClr val="7D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4" name="Picture 23">
            <a:extLst>
              <a:ext uri="{FF2B5EF4-FFF2-40B4-BE49-F238E27FC236}">
                <a16:creationId xmlns:a16="http://schemas.microsoft.com/office/drawing/2014/main" id="{62E315C8-5267-7946-BDF4-6B5BA9CB53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21697" y="35118394"/>
            <a:ext cx="4103991" cy="638661"/>
          </a:xfrm>
          <a:prstGeom prst="rect">
            <a:avLst/>
          </a:prstGeom>
        </p:spPr>
      </p:pic>
      <p:sp>
        <p:nvSpPr>
          <p:cNvPr id="25" name="Rounded Rectangle 24">
            <a:extLst>
              <a:ext uri="{FF2B5EF4-FFF2-40B4-BE49-F238E27FC236}">
                <a16:creationId xmlns:a16="http://schemas.microsoft.com/office/drawing/2014/main" id="{92B92B01-D5A1-0949-BDA9-28AA92B574D6}"/>
              </a:ext>
            </a:extLst>
          </p:cNvPr>
          <p:cNvSpPr/>
          <p:nvPr userDrawn="1"/>
        </p:nvSpPr>
        <p:spPr>
          <a:xfrm>
            <a:off x="22352000" y="33899900"/>
            <a:ext cx="4169419" cy="1901400"/>
          </a:xfrm>
          <a:prstGeom prst="roundRect">
            <a:avLst/>
          </a:prstGeom>
          <a:solidFill>
            <a:srgbClr val="7D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78B1AD-7432-4043-B505-659CC396EB55}"/>
              </a:ext>
            </a:extLst>
          </p:cNvPr>
          <p:cNvSpPr txBox="1"/>
          <p:nvPr userDrawn="1"/>
        </p:nvSpPr>
        <p:spPr>
          <a:xfrm>
            <a:off x="22174200" y="33899900"/>
            <a:ext cx="4138676" cy="830997"/>
          </a:xfrm>
          <a:prstGeom prst="rect">
            <a:avLst/>
          </a:prstGeom>
          <a:noFill/>
        </p:spPr>
        <p:txBody>
          <a:bodyPr wrap="square" rtlCol="0">
            <a:spAutoFit/>
          </a:bodyPr>
          <a:lstStyle/>
          <a:p>
            <a:pPr algn="r"/>
            <a:r>
              <a:rPr lang="en-US" sz="4800" spc="200" baseline="0" dirty="0">
                <a:solidFill>
                  <a:schemeClr val="bg1"/>
                </a:solidFill>
                <a:latin typeface="Century Gothic" panose="020B0502020202020204" pitchFamily="34" charset="0"/>
              </a:rPr>
              <a:t>Spring 2020</a:t>
            </a:r>
          </a:p>
        </p:txBody>
      </p:sp>
      <p:sp>
        <p:nvSpPr>
          <p:cNvPr id="28" name="Rectangle 27">
            <a:extLst>
              <a:ext uri="{FF2B5EF4-FFF2-40B4-BE49-F238E27FC236}">
                <a16:creationId xmlns:a16="http://schemas.microsoft.com/office/drawing/2014/main" id="{53B6461B-8373-FD40-9C73-82480E4FAC32}"/>
              </a:ext>
            </a:extLst>
          </p:cNvPr>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29" name="Picture 28">
            <a:extLst>
              <a:ext uri="{FF2B5EF4-FFF2-40B4-BE49-F238E27FC236}">
                <a16:creationId xmlns:a16="http://schemas.microsoft.com/office/drawing/2014/main" id="{A952E025-715C-1249-B5A4-29FDA63172F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322324" y="1274438"/>
            <a:ext cx="2587752" cy="2587752"/>
          </a:xfrm>
          <a:prstGeom prst="rect">
            <a:avLst/>
          </a:prstGeom>
        </p:spPr>
      </p:pic>
      <p:sp>
        <p:nvSpPr>
          <p:cNvPr id="30" name="Rounded Rectangle 29">
            <a:extLst>
              <a:ext uri="{FF2B5EF4-FFF2-40B4-BE49-F238E27FC236}">
                <a16:creationId xmlns:a16="http://schemas.microsoft.com/office/drawing/2014/main" id="{4486819C-15B9-4C40-8CC6-2C861208A179}"/>
              </a:ext>
            </a:extLst>
          </p:cNvPr>
          <p:cNvSpPr/>
          <p:nvPr userDrawn="1"/>
        </p:nvSpPr>
        <p:spPr>
          <a:xfrm>
            <a:off x="4343400" y="301605"/>
            <a:ext cx="22628308" cy="35445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87504F3-D8BD-864D-9B07-A0CC7E4F74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95568" y="1251175"/>
            <a:ext cx="2587752" cy="2141364"/>
          </a:xfrm>
          <a:prstGeom prst="rect">
            <a:avLst/>
          </a:prstGeom>
        </p:spPr>
      </p:pic>
    </p:spTree>
    <p:extLst>
      <p:ext uri="{BB962C8B-B14F-4D97-AF65-F5344CB8AC3E}">
        <p14:creationId xmlns:p14="http://schemas.microsoft.com/office/powerpoint/2010/main" val="130252721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tiff"/><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5" Type="http://schemas.openxmlformats.org/officeDocument/2006/relationships/image" Target="../media/image16.png"/><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tiff"/><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4925421" y="4735287"/>
            <a:ext cx="1468585" cy="2838271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7DB761"/>
                </a:solidFill>
                <a:latin typeface="Century Gothic" panose="020B0502020202020204" pitchFamily="34" charset="0"/>
              </a:rPr>
              <a:t>Lower </a:t>
            </a:r>
            <a:r>
              <a:rPr lang="en-US" sz="10000" b="1" dirty="0" err="1">
                <a:solidFill>
                  <a:srgbClr val="7DB761"/>
                </a:solidFill>
                <a:latin typeface="Century Gothic" panose="020B0502020202020204" pitchFamily="34" charset="0"/>
              </a:rPr>
              <a:t>Omo</a:t>
            </a:r>
            <a:r>
              <a:rPr lang="en-US" sz="10000" b="1" dirty="0">
                <a:solidFill>
                  <a:srgbClr val="7DB761"/>
                </a:solidFill>
                <a:latin typeface="Century Gothic" panose="020B0502020202020204" pitchFamily="34" charset="0"/>
              </a:rPr>
              <a:t> </a:t>
            </a:r>
            <a:r>
              <a:rPr lang="en-US" sz="10000" dirty="0">
                <a:solidFill>
                  <a:srgbClr val="7DB761"/>
                </a:solidFill>
                <a:latin typeface="Century Gothic" panose="020B0502020202020204" pitchFamily="34" charset="0"/>
              </a:rPr>
              <a:t>Food Security &amp; Agriculture</a:t>
            </a:r>
          </a:p>
        </p:txBody>
      </p:sp>
      <p:sp>
        <p:nvSpPr>
          <p:cNvPr id="7" name="TextBox 6">
            <a:extLst>
              <a:ext uri="{FF2B5EF4-FFF2-40B4-BE49-F238E27FC236}">
                <a16:creationId xmlns:a16="http://schemas.microsoft.com/office/drawing/2014/main" id="{CCC7B32D-56A6-A142-9D9D-634BA508AE2E}"/>
              </a:ext>
            </a:extLst>
          </p:cNvPr>
          <p:cNvSpPr txBox="1"/>
          <p:nvPr/>
        </p:nvSpPr>
        <p:spPr>
          <a:xfrm>
            <a:off x="12340815" y="33930797"/>
            <a:ext cx="9752076" cy="830997"/>
          </a:xfrm>
          <a:prstGeom prst="rect">
            <a:avLst/>
          </a:prstGeom>
          <a:noFill/>
        </p:spPr>
        <p:txBody>
          <a:bodyPr wrap="square" rtlCol="0">
            <a:spAutoFit/>
          </a:bodyPr>
          <a:lstStyle/>
          <a:p>
            <a:pPr algn="r"/>
            <a:r>
              <a:rPr lang="en-US" sz="4800" dirty="0">
                <a:solidFill>
                  <a:srgbClr val="7DB761"/>
                </a:solidFill>
                <a:latin typeface="Century Gothic" panose="020B0502020202020204" pitchFamily="34" charset="0"/>
              </a:rPr>
              <a:t>Colorado – Fort Collins</a:t>
            </a:r>
          </a:p>
        </p:txBody>
      </p:sp>
      <p:sp>
        <p:nvSpPr>
          <p:cNvPr id="9" name="Text Placeholder 16">
            <a:extLst>
              <a:ext uri="{FF2B5EF4-FFF2-40B4-BE49-F238E27FC236}">
                <a16:creationId xmlns:a16="http://schemas.microsoft.com/office/drawing/2014/main" id="{022322CC-70F0-3A4A-9AF8-E9511B8085C4}"/>
              </a:ext>
            </a:extLst>
          </p:cNvPr>
          <p:cNvSpPr txBox="1">
            <a:spLocks/>
          </p:cNvSpPr>
          <p:nvPr/>
        </p:nvSpPr>
        <p:spPr>
          <a:xfrm>
            <a:off x="1055550" y="26978146"/>
            <a:ext cx="11098350" cy="297010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D5C"/>
              </a:buClr>
            </a:pPr>
            <a:r>
              <a:rPr lang="en-US" sz="2800" b="1" dirty="0">
                <a:solidFill>
                  <a:schemeClr val="accent6"/>
                </a:solidFill>
                <a:latin typeface="Garamond" panose="02020404030301010803" pitchFamily="18" charset="0"/>
              </a:rPr>
              <a:t>Classify</a:t>
            </a:r>
            <a:r>
              <a:rPr lang="en-US" sz="2800" dirty="0">
                <a:solidFill>
                  <a:schemeClr val="tx1">
                    <a:lumMod val="75000"/>
                    <a:lumOff val="25000"/>
                  </a:schemeClr>
                </a:solidFill>
                <a:latin typeface="Garamond" panose="02020404030301010803" pitchFamily="18" charset="0"/>
              </a:rPr>
              <a:t> land cover in 1994, 2010, and 2018 using Random Forest in Google Earth Engine (GEE).</a:t>
            </a:r>
          </a:p>
          <a:p>
            <a:pPr>
              <a:buClr>
                <a:srgbClr val="76AD5C"/>
              </a:buClr>
            </a:pPr>
            <a:r>
              <a:rPr lang="en-US" sz="2800" b="1" dirty="0">
                <a:solidFill>
                  <a:schemeClr val="accent6"/>
                </a:solidFill>
                <a:latin typeface="Garamond" panose="02020404030301010803" pitchFamily="18" charset="0"/>
              </a:rPr>
              <a:t>Create</a:t>
            </a:r>
            <a:r>
              <a:rPr lang="en-US" sz="2800" dirty="0">
                <a:solidFill>
                  <a:schemeClr val="tx1">
                    <a:lumMod val="75000"/>
                    <a:lumOff val="25000"/>
                  </a:schemeClr>
                </a:solidFill>
                <a:latin typeface="Garamond" panose="02020404030301010803" pitchFamily="18" charset="0"/>
              </a:rPr>
              <a:t> a time series analysis to understand the rate and spatial extent of this change.</a:t>
            </a:r>
          </a:p>
          <a:p>
            <a:pPr>
              <a:buClr>
                <a:srgbClr val="76AD5C"/>
              </a:buClr>
            </a:pPr>
            <a:r>
              <a:rPr lang="en-US" sz="2800" b="1" dirty="0">
                <a:solidFill>
                  <a:schemeClr val="accent6"/>
                </a:solidFill>
                <a:latin typeface="Garamond" panose="02020404030301010803" pitchFamily="18" charset="0"/>
              </a:rPr>
              <a:t>Analyze</a:t>
            </a:r>
            <a:r>
              <a:rPr lang="en-US" sz="2800" dirty="0">
                <a:solidFill>
                  <a:schemeClr val="tx1">
                    <a:lumMod val="75000"/>
                    <a:lumOff val="25000"/>
                  </a:schemeClr>
                </a:solidFill>
                <a:latin typeface="Garamond" panose="02020404030301010803" pitchFamily="18" charset="0"/>
              </a:rPr>
              <a:t> the acreage of land cover change for both protected and unprotected land.</a:t>
            </a:r>
          </a:p>
          <a:p>
            <a:pPr>
              <a:buClr>
                <a:srgbClr val="76AD5C"/>
              </a:buClr>
            </a:pPr>
            <a:endParaRPr lang="en-US" sz="2800" dirty="0">
              <a:solidFill>
                <a:schemeClr val="tx1">
                  <a:lumMod val="75000"/>
                  <a:lumOff val="25000"/>
                </a:schemeClr>
              </a:solidFill>
              <a:latin typeface="Garamond" panose="02020404030301010803" pitchFamily="18" charset="0"/>
            </a:endParaRPr>
          </a:p>
        </p:txBody>
      </p:sp>
      <p:sp>
        <p:nvSpPr>
          <p:cNvPr id="10" name="TextBox 9">
            <a:extLst>
              <a:ext uri="{FF2B5EF4-FFF2-40B4-BE49-F238E27FC236}">
                <a16:creationId xmlns:a16="http://schemas.microsoft.com/office/drawing/2014/main" id="{F39FCAA1-BF5E-9E4A-8FAF-F52102165EDD}"/>
              </a:ext>
            </a:extLst>
          </p:cNvPr>
          <p:cNvSpPr txBox="1"/>
          <p:nvPr/>
        </p:nvSpPr>
        <p:spPr>
          <a:xfrm>
            <a:off x="914111" y="26193030"/>
            <a:ext cx="3127779" cy="769441"/>
          </a:xfrm>
          <a:prstGeom prst="rect">
            <a:avLst/>
          </a:prstGeom>
          <a:noFill/>
        </p:spPr>
        <p:txBody>
          <a:bodyPr wrap="none" rtlCol="0">
            <a:spAutoFit/>
          </a:bodyPr>
          <a:lstStyle/>
          <a:p>
            <a:r>
              <a:rPr lang="en-US" sz="4400" b="1" dirty="0">
                <a:solidFill>
                  <a:srgbClr val="7DB761"/>
                </a:solidFill>
                <a:latin typeface="Century Gothic" panose="020B0502020202020204" pitchFamily="34" charset="0"/>
              </a:rPr>
              <a:t>Objectives</a:t>
            </a:r>
          </a:p>
        </p:txBody>
      </p:sp>
      <p:sp>
        <p:nvSpPr>
          <p:cNvPr id="11" name="Text Placeholder 16">
            <a:extLst>
              <a:ext uri="{FF2B5EF4-FFF2-40B4-BE49-F238E27FC236}">
                <a16:creationId xmlns:a16="http://schemas.microsoft.com/office/drawing/2014/main" id="{EB680160-7405-D447-A8CD-BDCB522B714B}"/>
              </a:ext>
            </a:extLst>
          </p:cNvPr>
          <p:cNvSpPr txBox="1">
            <a:spLocks/>
          </p:cNvSpPr>
          <p:nvPr/>
        </p:nvSpPr>
        <p:spPr>
          <a:xfrm>
            <a:off x="947057" y="9191797"/>
            <a:ext cx="11429999" cy="227885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b="1" dirty="0">
              <a:solidFill>
                <a:schemeClr val="tx1">
                  <a:lumMod val="75000"/>
                  <a:lumOff val="25000"/>
                </a:schemeClr>
              </a:solidFill>
              <a:latin typeface="Garamond" panose="02020404030301010803" pitchFamily="18" charset="0"/>
            </a:endParaRPr>
          </a:p>
        </p:txBody>
      </p:sp>
      <p:sp>
        <p:nvSpPr>
          <p:cNvPr id="12" name="TextBox 11">
            <a:extLst>
              <a:ext uri="{FF2B5EF4-FFF2-40B4-BE49-F238E27FC236}">
                <a16:creationId xmlns:a16="http://schemas.microsoft.com/office/drawing/2014/main" id="{415D5172-C4B1-584A-B138-B91FA0653E06}"/>
              </a:ext>
            </a:extLst>
          </p:cNvPr>
          <p:cNvSpPr txBox="1"/>
          <p:nvPr/>
        </p:nvSpPr>
        <p:spPr>
          <a:xfrm>
            <a:off x="958517" y="20502301"/>
            <a:ext cx="3849131" cy="769441"/>
          </a:xfrm>
          <a:prstGeom prst="rect">
            <a:avLst/>
          </a:prstGeom>
          <a:noFill/>
        </p:spPr>
        <p:txBody>
          <a:bodyPr wrap="none" rtlCol="0" anchor="ctr">
            <a:spAutoFit/>
          </a:bodyPr>
          <a:lstStyle/>
          <a:p>
            <a:r>
              <a:rPr lang="en-US" sz="4400" b="1" dirty="0">
                <a:solidFill>
                  <a:srgbClr val="7DB761"/>
                </a:solidFill>
                <a:latin typeface="Century Gothic" panose="020B0502020202020204" pitchFamily="34" charset="0"/>
              </a:rPr>
              <a:t>Methodology</a:t>
            </a:r>
          </a:p>
        </p:txBody>
      </p:sp>
      <p:sp>
        <p:nvSpPr>
          <p:cNvPr id="14" name="TextBox 13">
            <a:extLst>
              <a:ext uri="{FF2B5EF4-FFF2-40B4-BE49-F238E27FC236}">
                <a16:creationId xmlns:a16="http://schemas.microsoft.com/office/drawing/2014/main" id="{AFFEBA6E-4F7E-F948-A164-3B21EC1F8751}"/>
              </a:ext>
            </a:extLst>
          </p:cNvPr>
          <p:cNvSpPr txBox="1"/>
          <p:nvPr/>
        </p:nvSpPr>
        <p:spPr>
          <a:xfrm>
            <a:off x="958517" y="13763215"/>
            <a:ext cx="3172663" cy="769441"/>
          </a:xfrm>
          <a:prstGeom prst="rect">
            <a:avLst/>
          </a:prstGeom>
          <a:noFill/>
        </p:spPr>
        <p:txBody>
          <a:bodyPr wrap="none" rtlCol="0" anchor="ctr">
            <a:spAutoFit/>
          </a:bodyPr>
          <a:lstStyle/>
          <a:p>
            <a:r>
              <a:rPr lang="en-US" sz="4400" b="1" dirty="0">
                <a:solidFill>
                  <a:srgbClr val="7DB761"/>
                </a:solidFill>
                <a:latin typeface="Century Gothic" panose="020B0502020202020204" pitchFamily="34" charset="0"/>
              </a:rPr>
              <a:t>Study Area</a:t>
            </a:r>
          </a:p>
        </p:txBody>
      </p:sp>
      <p:sp>
        <p:nvSpPr>
          <p:cNvPr id="16" name="TextBox 15">
            <a:extLst>
              <a:ext uri="{FF2B5EF4-FFF2-40B4-BE49-F238E27FC236}">
                <a16:creationId xmlns:a16="http://schemas.microsoft.com/office/drawing/2014/main" id="{98B028C0-78EC-7644-B072-D1D53DAED941}"/>
              </a:ext>
            </a:extLst>
          </p:cNvPr>
          <p:cNvSpPr txBox="1"/>
          <p:nvPr/>
        </p:nvSpPr>
        <p:spPr>
          <a:xfrm>
            <a:off x="12711563" y="4811572"/>
            <a:ext cx="5272597" cy="769441"/>
          </a:xfrm>
          <a:prstGeom prst="rect">
            <a:avLst/>
          </a:prstGeom>
          <a:noFill/>
        </p:spPr>
        <p:txBody>
          <a:bodyPr wrap="none" rtlCol="0">
            <a:spAutoFit/>
          </a:bodyPr>
          <a:lstStyle/>
          <a:p>
            <a:r>
              <a:rPr lang="en-US" sz="4400" b="1" dirty="0">
                <a:solidFill>
                  <a:srgbClr val="7DB761"/>
                </a:solidFill>
                <a:latin typeface="Century Gothic" panose="020B0502020202020204" pitchFamily="34" charset="0"/>
              </a:rPr>
              <a:t>Earth Observations</a:t>
            </a:r>
          </a:p>
        </p:txBody>
      </p:sp>
      <p:sp>
        <p:nvSpPr>
          <p:cNvPr id="17" name="Text Placeholder 16">
            <a:extLst>
              <a:ext uri="{FF2B5EF4-FFF2-40B4-BE49-F238E27FC236}">
                <a16:creationId xmlns:a16="http://schemas.microsoft.com/office/drawing/2014/main" id="{85D5317A-F525-C546-918B-8DA87DAD8FFD}"/>
              </a:ext>
            </a:extLst>
          </p:cNvPr>
          <p:cNvSpPr txBox="1">
            <a:spLocks/>
          </p:cNvSpPr>
          <p:nvPr/>
        </p:nvSpPr>
        <p:spPr>
          <a:xfrm>
            <a:off x="12801214" y="14197859"/>
            <a:ext cx="11430001" cy="265212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bg2">
                    <a:lumMod val="25000"/>
                  </a:schemeClr>
                </a:solidFill>
                <a:latin typeface="Garamond" panose="02020404030301010803" pitchFamily="18" charset="0"/>
              </a:rPr>
              <a:t/>
            </a:r>
            <a:br>
              <a:rPr lang="en-US" sz="2400" dirty="0">
                <a:solidFill>
                  <a:schemeClr val="bg2">
                    <a:lumMod val="25000"/>
                  </a:schemeClr>
                </a:solidFill>
                <a:latin typeface="Garamond" panose="02020404030301010803" pitchFamily="18" charset="0"/>
              </a:rPr>
            </a:br>
            <a:r>
              <a:rPr lang="en-US" sz="2400" dirty="0">
                <a:solidFill>
                  <a:schemeClr val="bg2">
                    <a:lumMod val="25000"/>
                  </a:schemeClr>
                </a:solidFill>
                <a:latin typeface="Garamond" panose="02020404030301010803" pitchFamily="18" charset="0"/>
              </a:rPr>
              <a:t/>
            </a:r>
            <a:br>
              <a:rPr lang="en-US" sz="2400" dirty="0">
                <a:solidFill>
                  <a:schemeClr val="bg2">
                    <a:lumMod val="25000"/>
                  </a:schemeClr>
                </a:solidFill>
                <a:latin typeface="Garamond" panose="02020404030301010803" pitchFamily="18" charset="0"/>
              </a:rPr>
            </a:br>
            <a:endParaRPr lang="en-US" sz="2400" dirty="0">
              <a:solidFill>
                <a:schemeClr val="bg2">
                  <a:lumMod val="25000"/>
                </a:schemeClr>
              </a:solidFill>
              <a:latin typeface="Garamond" panose="02020404030301010803" pitchFamily="18" charset="0"/>
            </a:endParaRPr>
          </a:p>
        </p:txBody>
      </p:sp>
      <p:sp>
        <p:nvSpPr>
          <p:cNvPr id="18" name="TextBox 17">
            <a:extLst>
              <a:ext uri="{FF2B5EF4-FFF2-40B4-BE49-F238E27FC236}">
                <a16:creationId xmlns:a16="http://schemas.microsoft.com/office/drawing/2014/main" id="{4B870F34-8525-6748-A569-C61FE1D56F02}"/>
              </a:ext>
            </a:extLst>
          </p:cNvPr>
          <p:cNvSpPr txBox="1"/>
          <p:nvPr/>
        </p:nvSpPr>
        <p:spPr>
          <a:xfrm>
            <a:off x="12711563" y="8529779"/>
            <a:ext cx="2012089" cy="769441"/>
          </a:xfrm>
          <a:prstGeom prst="rect">
            <a:avLst/>
          </a:prstGeom>
          <a:noFill/>
        </p:spPr>
        <p:txBody>
          <a:bodyPr wrap="none" rtlCol="0">
            <a:spAutoFit/>
          </a:bodyPr>
          <a:lstStyle/>
          <a:p>
            <a:r>
              <a:rPr lang="en-US" sz="4400" b="1" dirty="0">
                <a:solidFill>
                  <a:srgbClr val="7DB761"/>
                </a:solidFill>
                <a:latin typeface="Century Gothic" panose="020B0502020202020204" pitchFamily="34" charset="0"/>
              </a:rPr>
              <a:t>Results</a:t>
            </a:r>
          </a:p>
        </p:txBody>
      </p:sp>
      <p:sp>
        <p:nvSpPr>
          <p:cNvPr id="20" name="TextBox 19">
            <a:extLst>
              <a:ext uri="{FF2B5EF4-FFF2-40B4-BE49-F238E27FC236}">
                <a16:creationId xmlns:a16="http://schemas.microsoft.com/office/drawing/2014/main" id="{4DCE6A74-6ADC-B642-A5A0-6916B3BCA987}"/>
              </a:ext>
            </a:extLst>
          </p:cNvPr>
          <p:cNvSpPr txBox="1"/>
          <p:nvPr/>
        </p:nvSpPr>
        <p:spPr>
          <a:xfrm>
            <a:off x="12711563" y="22121297"/>
            <a:ext cx="3486852" cy="769441"/>
          </a:xfrm>
          <a:prstGeom prst="rect">
            <a:avLst/>
          </a:prstGeom>
          <a:noFill/>
        </p:spPr>
        <p:txBody>
          <a:bodyPr wrap="none" rtlCol="0">
            <a:spAutoFit/>
          </a:bodyPr>
          <a:lstStyle/>
          <a:p>
            <a:r>
              <a:rPr lang="en-US" sz="4400" b="1" dirty="0">
                <a:solidFill>
                  <a:srgbClr val="7DB761"/>
                </a:solidFill>
                <a:latin typeface="Century Gothic" panose="020B0502020202020204" pitchFamily="34" charset="0"/>
              </a:rPr>
              <a:t>Conclusions</a:t>
            </a:r>
          </a:p>
        </p:txBody>
      </p:sp>
      <p:sp>
        <p:nvSpPr>
          <p:cNvPr id="21" name="Text Placeholder 16">
            <a:extLst>
              <a:ext uri="{FF2B5EF4-FFF2-40B4-BE49-F238E27FC236}">
                <a16:creationId xmlns:a16="http://schemas.microsoft.com/office/drawing/2014/main" id="{D35F066C-AA25-734C-B717-5ACBC62F9496}"/>
              </a:ext>
            </a:extLst>
          </p:cNvPr>
          <p:cNvSpPr txBox="1">
            <a:spLocks/>
          </p:cNvSpPr>
          <p:nvPr/>
        </p:nvSpPr>
        <p:spPr>
          <a:xfrm>
            <a:off x="12711563" y="29687694"/>
            <a:ext cx="11289157" cy="449537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fontAlgn="base">
              <a:spcBef>
                <a:spcPts val="0"/>
              </a:spcBef>
              <a:buClr>
                <a:srgbClr val="7DB761"/>
              </a:buClr>
              <a:buFont typeface="Webdings" panose="05030102010509060703" pitchFamily="18" charset="2"/>
              <a:buChar char=""/>
            </a:pPr>
            <a:r>
              <a:rPr lang="en-US" sz="2600" dirty="0">
                <a:solidFill>
                  <a:schemeClr val="tx1">
                    <a:lumMod val="75000"/>
                    <a:lumOff val="25000"/>
                  </a:schemeClr>
                </a:solidFill>
                <a:latin typeface="Garamond" panose="02020404030301010803" pitchFamily="18" charset="-128"/>
                <a:ea typeface="Garamond" panose="02020404030301010803" pitchFamily="18" charset="-128"/>
              </a:rPr>
              <a:t>Dr. Paul Evangelista, Colorado State University, Natural Resource Ecology Laboratory</a:t>
            </a:r>
          </a:p>
          <a:p>
            <a:pPr marL="457200" indent="-457200" fontAlgn="base">
              <a:spcBef>
                <a:spcPts val="0"/>
              </a:spcBef>
              <a:buClr>
                <a:srgbClr val="7DB761"/>
              </a:buClr>
              <a:buFont typeface="Webdings" panose="05030102010509060703" pitchFamily="18" charset="2"/>
              <a:buChar char=""/>
            </a:pPr>
            <a:r>
              <a:rPr lang="en-US" sz="2600" dirty="0">
                <a:solidFill>
                  <a:schemeClr val="tx1">
                    <a:lumMod val="75000"/>
                    <a:lumOff val="25000"/>
                  </a:schemeClr>
                </a:solidFill>
                <a:latin typeface="Garamond" panose="02020404030301010803" pitchFamily="18" charset="-128"/>
                <a:ea typeface="Garamond" panose="02020404030301010803" pitchFamily="18" charset="-128"/>
              </a:rPr>
              <a:t>Dr. Catherine </a:t>
            </a:r>
            <a:r>
              <a:rPr lang="en-US" sz="2600" dirty="0" err="1">
                <a:solidFill>
                  <a:schemeClr val="tx1">
                    <a:lumMod val="75000"/>
                    <a:lumOff val="25000"/>
                  </a:schemeClr>
                </a:solidFill>
                <a:latin typeface="Garamond" panose="02020404030301010803" pitchFamily="18" charset="-128"/>
                <a:ea typeface="Garamond" panose="02020404030301010803" pitchFamily="18" charset="-128"/>
              </a:rPr>
              <a:t>Jarnevich</a:t>
            </a:r>
            <a:r>
              <a:rPr lang="en-US" sz="2600" dirty="0">
                <a:solidFill>
                  <a:schemeClr val="tx1">
                    <a:lumMod val="75000"/>
                    <a:lumOff val="25000"/>
                  </a:schemeClr>
                </a:solidFill>
                <a:latin typeface="Garamond" panose="02020404030301010803" pitchFamily="18" charset="-128"/>
                <a:ea typeface="Garamond" panose="02020404030301010803" pitchFamily="18" charset="-128"/>
              </a:rPr>
              <a:t>, USGS, Fort Collins Science Center </a:t>
            </a:r>
          </a:p>
          <a:p>
            <a:pPr marL="457200" indent="-457200" fontAlgn="base">
              <a:spcBef>
                <a:spcPts val="0"/>
              </a:spcBef>
              <a:buClr>
                <a:srgbClr val="7DB761"/>
              </a:buClr>
              <a:buFont typeface="Webdings" panose="05030102010509060703" pitchFamily="18" charset="2"/>
              <a:buChar char=""/>
            </a:pPr>
            <a:r>
              <a:rPr lang="en-US" sz="2600" dirty="0">
                <a:solidFill>
                  <a:schemeClr val="tx1">
                    <a:lumMod val="75000"/>
                    <a:lumOff val="25000"/>
                  </a:schemeClr>
                </a:solidFill>
                <a:latin typeface="Garamond" panose="02020404030301010803" pitchFamily="18" charset="-128"/>
                <a:ea typeface="Garamond" panose="02020404030301010803" pitchFamily="18" charset="-128"/>
              </a:rPr>
              <a:t>Nicholas Young, Colorado State University, Natural Resource Ecology Laboratory </a:t>
            </a:r>
          </a:p>
          <a:p>
            <a:pPr marL="457200" indent="-457200" fontAlgn="base">
              <a:spcBef>
                <a:spcPts val="0"/>
              </a:spcBef>
              <a:buClr>
                <a:srgbClr val="7DB761"/>
              </a:buClr>
              <a:buFont typeface="Webdings" panose="05030102010509060703" pitchFamily="18" charset="2"/>
              <a:buChar char=""/>
            </a:pPr>
            <a:r>
              <a:rPr lang="en-US" sz="2600" dirty="0" err="1">
                <a:solidFill>
                  <a:schemeClr val="tx1">
                    <a:lumMod val="75000"/>
                    <a:lumOff val="25000"/>
                  </a:schemeClr>
                </a:solidFill>
                <a:latin typeface="Garamond" panose="02020404030301010803" pitchFamily="18" charset="-128"/>
                <a:ea typeface="Garamond" panose="02020404030301010803" pitchFamily="18" charset="-128"/>
              </a:rPr>
              <a:t>Peder</a:t>
            </a:r>
            <a:r>
              <a:rPr lang="en-US" sz="2600" dirty="0">
                <a:solidFill>
                  <a:schemeClr val="tx1">
                    <a:lumMod val="75000"/>
                    <a:lumOff val="25000"/>
                  </a:schemeClr>
                </a:solidFill>
                <a:latin typeface="Garamond" panose="02020404030301010803" pitchFamily="18" charset="-128"/>
                <a:ea typeface="Garamond" panose="02020404030301010803" pitchFamily="18" charset="-128"/>
              </a:rPr>
              <a:t> </a:t>
            </a:r>
            <a:r>
              <a:rPr lang="en-US" sz="2600" dirty="0" err="1">
                <a:solidFill>
                  <a:schemeClr val="tx1">
                    <a:lumMod val="75000"/>
                    <a:lumOff val="25000"/>
                  </a:schemeClr>
                </a:solidFill>
                <a:latin typeface="Garamond" panose="02020404030301010803" pitchFamily="18" charset="-128"/>
                <a:ea typeface="Garamond" panose="02020404030301010803" pitchFamily="18" charset="-128"/>
              </a:rPr>
              <a:t>Engelstad</a:t>
            </a:r>
            <a:r>
              <a:rPr lang="en-US" sz="2600" dirty="0">
                <a:solidFill>
                  <a:schemeClr val="tx1">
                    <a:lumMod val="75000"/>
                    <a:lumOff val="25000"/>
                  </a:schemeClr>
                </a:solidFill>
                <a:latin typeface="Garamond" panose="02020404030301010803" pitchFamily="18" charset="-128"/>
                <a:ea typeface="Garamond" panose="02020404030301010803" pitchFamily="18" charset="-128"/>
              </a:rPr>
              <a:t>, Colorado State University, Natural Resource Ecology Laboratory </a:t>
            </a:r>
          </a:p>
          <a:p>
            <a:pPr marL="457200" indent="-457200" fontAlgn="base">
              <a:spcBef>
                <a:spcPts val="0"/>
              </a:spcBef>
              <a:buClr>
                <a:srgbClr val="7DB761"/>
              </a:buClr>
              <a:buFont typeface="Webdings" panose="05030102010509060703" pitchFamily="18" charset="2"/>
              <a:buChar char=""/>
            </a:pPr>
            <a:r>
              <a:rPr lang="en-US" sz="2600" dirty="0">
                <a:solidFill>
                  <a:schemeClr val="tx1">
                    <a:lumMod val="75000"/>
                    <a:lumOff val="25000"/>
                  </a:schemeClr>
                </a:solidFill>
                <a:latin typeface="Garamond" panose="02020404030301010803" pitchFamily="18" charset="-128"/>
                <a:ea typeface="Garamond" panose="02020404030301010803" pitchFamily="18" charset="-128"/>
              </a:rPr>
              <a:t>Tony Vorster, Colorado State University, Natural Resource Ecology Laboratory </a:t>
            </a:r>
          </a:p>
          <a:p>
            <a:pPr marL="457200" indent="-457200" fontAlgn="base">
              <a:spcBef>
                <a:spcPts val="0"/>
              </a:spcBef>
              <a:buClr>
                <a:srgbClr val="7DB761"/>
              </a:buClr>
              <a:buFont typeface="Webdings" panose="05030102010509060703" pitchFamily="18" charset="2"/>
              <a:buChar char=""/>
            </a:pPr>
            <a:r>
              <a:rPr lang="en-US" sz="2600" dirty="0">
                <a:solidFill>
                  <a:schemeClr val="tx1">
                    <a:lumMod val="75000"/>
                    <a:lumOff val="25000"/>
                  </a:schemeClr>
                </a:solidFill>
                <a:latin typeface="Garamond" panose="02020404030301010803" pitchFamily="18" charset="-128"/>
                <a:ea typeface="Garamond" panose="02020404030301010803" pitchFamily="18" charset="-128"/>
              </a:rPr>
              <a:t>Kristen Dennis, NASA DEVELOP</a:t>
            </a:r>
          </a:p>
          <a:p>
            <a:pPr marL="457200" indent="-457200" fontAlgn="base">
              <a:spcBef>
                <a:spcPts val="0"/>
              </a:spcBef>
              <a:buClr>
                <a:srgbClr val="7DB761"/>
              </a:buClr>
              <a:buFont typeface="Webdings" panose="05030102010509060703" pitchFamily="18" charset="2"/>
              <a:buChar char=""/>
            </a:pPr>
            <a:r>
              <a:rPr lang="en-US" sz="2600" dirty="0">
                <a:solidFill>
                  <a:schemeClr val="tx1">
                    <a:lumMod val="75000"/>
                    <a:lumOff val="25000"/>
                  </a:schemeClr>
                </a:solidFill>
                <a:latin typeface="Garamond" panose="02020404030301010803" pitchFamily="18" charset="-128"/>
                <a:ea typeface="Garamond" panose="02020404030301010803" pitchFamily="18" charset="-128"/>
              </a:rPr>
              <a:t>Dr. </a:t>
            </a:r>
            <a:r>
              <a:rPr lang="en-US" sz="2600" dirty="0" err="1">
                <a:solidFill>
                  <a:schemeClr val="tx1">
                    <a:lumMod val="75000"/>
                    <a:lumOff val="25000"/>
                  </a:schemeClr>
                </a:solidFill>
                <a:latin typeface="Garamond" panose="02020404030301010803" pitchFamily="18" charset="-128"/>
                <a:ea typeface="Garamond" panose="02020404030301010803" pitchFamily="18" charset="-128"/>
              </a:rPr>
              <a:t>Fanuel</a:t>
            </a:r>
            <a:r>
              <a:rPr lang="en-US" sz="2600" dirty="0">
                <a:solidFill>
                  <a:schemeClr val="tx1">
                    <a:lumMod val="75000"/>
                    <a:lumOff val="25000"/>
                  </a:schemeClr>
                </a:solidFill>
                <a:latin typeface="Garamond" panose="02020404030301010803" pitchFamily="18" charset="-128"/>
                <a:ea typeface="Garamond" panose="02020404030301010803" pitchFamily="18" charset="-128"/>
              </a:rPr>
              <a:t> Kebede, Wildlife Research &amp; Monitoring Director, Ethiopian Wildlife Conservation Authority</a:t>
            </a:r>
          </a:p>
        </p:txBody>
      </p:sp>
      <p:sp>
        <p:nvSpPr>
          <p:cNvPr id="22" name="TextBox 21">
            <a:extLst>
              <a:ext uri="{FF2B5EF4-FFF2-40B4-BE49-F238E27FC236}">
                <a16:creationId xmlns:a16="http://schemas.microsoft.com/office/drawing/2014/main" id="{62609C20-1E2B-6A47-92A2-F3B2B7AB5A94}"/>
              </a:ext>
            </a:extLst>
          </p:cNvPr>
          <p:cNvSpPr txBox="1"/>
          <p:nvPr/>
        </p:nvSpPr>
        <p:spPr>
          <a:xfrm>
            <a:off x="12711563" y="28953913"/>
            <a:ext cx="5194051" cy="707886"/>
          </a:xfrm>
          <a:prstGeom prst="rect">
            <a:avLst/>
          </a:prstGeom>
          <a:noFill/>
        </p:spPr>
        <p:txBody>
          <a:bodyPr wrap="none" rtlCol="0">
            <a:spAutoFit/>
          </a:bodyPr>
          <a:lstStyle/>
          <a:p>
            <a:r>
              <a:rPr lang="en-US" sz="4000" b="1" dirty="0">
                <a:solidFill>
                  <a:srgbClr val="7DB761"/>
                </a:solidFill>
                <a:latin typeface="Century Gothic" panose="020B0502020202020204" pitchFamily="34" charset="0"/>
              </a:rPr>
              <a:t>Acknowledgements</a:t>
            </a:r>
          </a:p>
        </p:txBody>
      </p:sp>
      <p:sp>
        <p:nvSpPr>
          <p:cNvPr id="24" name="TextBox 23">
            <a:extLst>
              <a:ext uri="{FF2B5EF4-FFF2-40B4-BE49-F238E27FC236}">
                <a16:creationId xmlns:a16="http://schemas.microsoft.com/office/drawing/2014/main" id="{54C1EB46-C54F-8B42-84B8-7EBD78A05F23}"/>
              </a:ext>
            </a:extLst>
          </p:cNvPr>
          <p:cNvSpPr txBox="1"/>
          <p:nvPr/>
        </p:nvSpPr>
        <p:spPr>
          <a:xfrm>
            <a:off x="12711563" y="27328097"/>
            <a:ext cx="3794629" cy="707886"/>
          </a:xfrm>
          <a:prstGeom prst="rect">
            <a:avLst/>
          </a:prstGeom>
          <a:noFill/>
        </p:spPr>
        <p:txBody>
          <a:bodyPr wrap="none" rtlCol="0">
            <a:spAutoFit/>
          </a:bodyPr>
          <a:lstStyle/>
          <a:p>
            <a:r>
              <a:rPr lang="en-US" sz="4000" b="1" dirty="0">
                <a:solidFill>
                  <a:srgbClr val="7DB761"/>
                </a:solidFill>
                <a:latin typeface="Century Gothic" panose="020B0502020202020204" pitchFamily="34" charset="0"/>
              </a:rPr>
              <a:t>Project Partner</a:t>
            </a:r>
          </a:p>
        </p:txBody>
      </p:sp>
      <p:sp>
        <p:nvSpPr>
          <p:cNvPr id="25" name="TextBox 24">
            <a:extLst>
              <a:ext uri="{FF2B5EF4-FFF2-40B4-BE49-F238E27FC236}">
                <a16:creationId xmlns:a16="http://schemas.microsoft.com/office/drawing/2014/main" id="{DADBC8F7-A85D-3E4A-834E-92FE4F1AB007}"/>
              </a:ext>
            </a:extLst>
          </p:cNvPr>
          <p:cNvSpPr txBox="1"/>
          <p:nvPr/>
        </p:nvSpPr>
        <p:spPr>
          <a:xfrm>
            <a:off x="837805" y="30005347"/>
            <a:ext cx="4542503" cy="769441"/>
          </a:xfrm>
          <a:prstGeom prst="rect">
            <a:avLst/>
          </a:prstGeom>
          <a:noFill/>
        </p:spPr>
        <p:txBody>
          <a:bodyPr wrap="none" rtlCol="0" anchor="ctr">
            <a:spAutoFit/>
          </a:bodyPr>
          <a:lstStyle/>
          <a:p>
            <a:r>
              <a:rPr lang="en-US" sz="4400" b="1" dirty="0">
                <a:solidFill>
                  <a:srgbClr val="7DB761"/>
                </a:solidFill>
                <a:latin typeface="Century Gothic" panose="020B0502020202020204" pitchFamily="34" charset="0"/>
              </a:rPr>
              <a:t>Team Members</a:t>
            </a:r>
          </a:p>
        </p:txBody>
      </p:sp>
      <p:pic>
        <p:nvPicPr>
          <p:cNvPr id="30" name="Picture 29">
            <a:extLst>
              <a:ext uri="{FF2B5EF4-FFF2-40B4-BE49-F238E27FC236}">
                <a16:creationId xmlns:a16="http://schemas.microsoft.com/office/drawing/2014/main" id="{4F1F6FE7-28D2-2D41-BA13-97CD0F2AA3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09054" y="30808368"/>
            <a:ext cx="2104578" cy="2092620"/>
          </a:xfrm>
          <a:prstGeom prst="rect">
            <a:avLst/>
          </a:prstGeom>
        </p:spPr>
      </p:pic>
      <p:sp>
        <p:nvSpPr>
          <p:cNvPr id="31" name="Text Placeholder 16">
            <a:extLst>
              <a:ext uri="{FF2B5EF4-FFF2-40B4-BE49-F238E27FC236}">
                <a16:creationId xmlns:a16="http://schemas.microsoft.com/office/drawing/2014/main" id="{B28218B1-CC26-1748-A80F-C67D9F623F59}"/>
              </a:ext>
            </a:extLst>
          </p:cNvPr>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Chiara Phillips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41" name="Text Placeholder 16">
            <a:extLst>
              <a:ext uri="{FF2B5EF4-FFF2-40B4-BE49-F238E27FC236}">
                <a16:creationId xmlns:a16="http://schemas.microsoft.com/office/drawing/2014/main" id="{631B4A2A-CE5C-474A-AA98-CC9A62589A0E}"/>
              </a:ext>
            </a:extLst>
          </p:cNvPr>
          <p:cNvSpPr txBox="1">
            <a:spLocks/>
          </p:cNvSpPr>
          <p:nvPr/>
        </p:nvSpPr>
        <p:spPr>
          <a:xfrm>
            <a:off x="914399" y="5144429"/>
            <a:ext cx="11430000" cy="728925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sz="2800" dirty="0">
              <a:latin typeface="Garamond" panose="02020404030301010803" pitchFamily="18" charset="-128"/>
              <a:ea typeface="Garamond" panose="02020404030301010803" pitchFamily="18" charset="-128"/>
            </a:endParaRPr>
          </a:p>
        </p:txBody>
      </p:sp>
      <p:sp>
        <p:nvSpPr>
          <p:cNvPr id="42" name="TextBox 41">
            <a:extLst>
              <a:ext uri="{FF2B5EF4-FFF2-40B4-BE49-F238E27FC236}">
                <a16:creationId xmlns:a16="http://schemas.microsoft.com/office/drawing/2014/main" id="{1EC47E79-0327-A941-B47B-0BC48AE55838}"/>
              </a:ext>
            </a:extLst>
          </p:cNvPr>
          <p:cNvSpPr txBox="1"/>
          <p:nvPr/>
        </p:nvSpPr>
        <p:spPr>
          <a:xfrm>
            <a:off x="914400" y="4690246"/>
            <a:ext cx="2475358" cy="769441"/>
          </a:xfrm>
          <a:prstGeom prst="rect">
            <a:avLst/>
          </a:prstGeom>
          <a:noFill/>
        </p:spPr>
        <p:txBody>
          <a:bodyPr wrap="none" rtlCol="0">
            <a:spAutoFit/>
          </a:bodyPr>
          <a:lstStyle/>
          <a:p>
            <a:r>
              <a:rPr lang="en-US" sz="4400" b="1" dirty="0">
                <a:solidFill>
                  <a:srgbClr val="7DB761"/>
                </a:solidFill>
                <a:latin typeface="Century Gothic" panose="020B0502020202020204" pitchFamily="34" charset="0"/>
              </a:rPr>
              <a:t>Abstract</a:t>
            </a:r>
          </a:p>
        </p:txBody>
      </p:sp>
      <p:pic>
        <p:nvPicPr>
          <p:cNvPr id="2" name="Picture 1">
            <a:extLst>
              <a:ext uri="{FF2B5EF4-FFF2-40B4-BE49-F238E27FC236}">
                <a16:creationId xmlns:a16="http://schemas.microsoft.com/office/drawing/2014/main" id="{07B96563-8996-D741-A3D5-4394C7D8F3A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089937" y="5515921"/>
            <a:ext cx="2552140" cy="2465627"/>
          </a:xfrm>
          <a:prstGeom prst="rect">
            <a:avLst/>
          </a:prstGeom>
        </p:spPr>
      </p:pic>
      <p:pic>
        <p:nvPicPr>
          <p:cNvPr id="3" name="Picture 2">
            <a:extLst>
              <a:ext uri="{FF2B5EF4-FFF2-40B4-BE49-F238E27FC236}">
                <a16:creationId xmlns:a16="http://schemas.microsoft.com/office/drawing/2014/main" id="{5CFEDFEE-500A-0E4D-BCD8-EEC0D4704DC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387091" y="5971119"/>
            <a:ext cx="2495929" cy="2039918"/>
          </a:xfrm>
          <a:prstGeom prst="rect">
            <a:avLst/>
          </a:prstGeom>
        </p:spPr>
      </p:pic>
      <p:sp>
        <p:nvSpPr>
          <p:cNvPr id="4" name="TextBox 3">
            <a:extLst>
              <a:ext uri="{FF2B5EF4-FFF2-40B4-BE49-F238E27FC236}">
                <a16:creationId xmlns:a16="http://schemas.microsoft.com/office/drawing/2014/main" id="{6957B96B-9458-4E44-A243-EA6308D0D4AF}"/>
              </a:ext>
            </a:extLst>
          </p:cNvPr>
          <p:cNvSpPr txBox="1"/>
          <p:nvPr/>
        </p:nvSpPr>
        <p:spPr>
          <a:xfrm>
            <a:off x="13480431" y="8032734"/>
            <a:ext cx="1887152"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128"/>
                <a:ea typeface="Garamond" panose="02020404030301010803" pitchFamily="18" charset="-128"/>
              </a:rPr>
              <a:t>Landsat 5 TM</a:t>
            </a:r>
          </a:p>
        </p:txBody>
      </p:sp>
      <p:sp>
        <p:nvSpPr>
          <p:cNvPr id="29" name="Rectangle 28">
            <a:extLst>
              <a:ext uri="{FF2B5EF4-FFF2-40B4-BE49-F238E27FC236}">
                <a16:creationId xmlns:a16="http://schemas.microsoft.com/office/drawing/2014/main" id="{36D10EDD-1F8C-304D-976E-1318A4C9FFF3}"/>
              </a:ext>
            </a:extLst>
          </p:cNvPr>
          <p:cNvSpPr/>
          <p:nvPr/>
        </p:nvSpPr>
        <p:spPr>
          <a:xfrm>
            <a:off x="19461900" y="8017114"/>
            <a:ext cx="1939504" cy="461665"/>
          </a:xfrm>
          <a:prstGeom prst="rect">
            <a:avLst/>
          </a:prstGeom>
        </p:spPr>
        <p:txBody>
          <a:bodyPr wrap="square">
            <a:spAutoFit/>
          </a:bodyPr>
          <a:lstStyle/>
          <a:p>
            <a:pPr algn="ctr"/>
            <a:r>
              <a:rPr lang="en-US" sz="2400" dirty="0">
                <a:solidFill>
                  <a:schemeClr val="tx1">
                    <a:lumMod val="75000"/>
                    <a:lumOff val="25000"/>
                  </a:schemeClr>
                </a:solidFill>
                <a:latin typeface="Garamond" panose="02020404030301010803" pitchFamily="18" charset="-128"/>
                <a:ea typeface="Garamond" panose="02020404030301010803" pitchFamily="18" charset="-128"/>
              </a:rPr>
              <a:t>Landsat 8 OLI</a:t>
            </a:r>
          </a:p>
        </p:txBody>
      </p:sp>
      <p:pic>
        <p:nvPicPr>
          <p:cNvPr id="32" name="Picture 31">
            <a:extLst>
              <a:ext uri="{FF2B5EF4-FFF2-40B4-BE49-F238E27FC236}">
                <a16:creationId xmlns:a16="http://schemas.microsoft.com/office/drawing/2014/main" id="{409A7965-C7B6-5140-959A-EE131FE02C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868709" y="6685576"/>
            <a:ext cx="3299420" cy="1341764"/>
          </a:xfrm>
          <a:prstGeom prst="rect">
            <a:avLst/>
          </a:prstGeom>
        </p:spPr>
      </p:pic>
      <p:sp>
        <p:nvSpPr>
          <p:cNvPr id="45" name="Rectangle 44">
            <a:extLst>
              <a:ext uri="{FF2B5EF4-FFF2-40B4-BE49-F238E27FC236}">
                <a16:creationId xmlns:a16="http://schemas.microsoft.com/office/drawing/2014/main" id="{5943A826-DBC0-DC43-8264-AA400E47760F}"/>
              </a:ext>
            </a:extLst>
          </p:cNvPr>
          <p:cNvSpPr/>
          <p:nvPr/>
        </p:nvSpPr>
        <p:spPr>
          <a:xfrm>
            <a:off x="16351385" y="8015568"/>
            <a:ext cx="2269970" cy="461665"/>
          </a:xfrm>
          <a:prstGeom prst="rect">
            <a:avLst/>
          </a:prstGeom>
        </p:spPr>
        <p:txBody>
          <a:bodyPr wrap="square">
            <a:spAutoFit/>
          </a:bodyPr>
          <a:lstStyle/>
          <a:p>
            <a:r>
              <a:rPr lang="en-US" sz="2400" dirty="0">
                <a:solidFill>
                  <a:schemeClr val="tx1">
                    <a:lumMod val="75000"/>
                    <a:lumOff val="25000"/>
                  </a:schemeClr>
                </a:solidFill>
                <a:latin typeface="Garamond" panose="02020404030301010803" pitchFamily="18" charset="-128"/>
                <a:ea typeface="Garamond" panose="02020404030301010803" pitchFamily="18" charset="-128"/>
              </a:rPr>
              <a:t>Landsat 7 ETM+</a:t>
            </a:r>
          </a:p>
        </p:txBody>
      </p:sp>
      <p:grpSp>
        <p:nvGrpSpPr>
          <p:cNvPr id="27" name="Group 26"/>
          <p:cNvGrpSpPr/>
          <p:nvPr/>
        </p:nvGrpSpPr>
        <p:grpSpPr>
          <a:xfrm>
            <a:off x="9012701" y="30808368"/>
            <a:ext cx="3107636" cy="2667610"/>
            <a:chOff x="9460935" y="30808368"/>
            <a:chExt cx="3107636" cy="2667610"/>
          </a:xfrm>
        </p:grpSpPr>
        <p:grpSp>
          <p:nvGrpSpPr>
            <p:cNvPr id="44" name="Group 43">
              <a:extLst>
                <a:ext uri="{FF2B5EF4-FFF2-40B4-BE49-F238E27FC236}">
                  <a16:creationId xmlns:a16="http://schemas.microsoft.com/office/drawing/2014/main" id="{01218170-AC9F-C341-BA77-3DD07C007A64}"/>
                </a:ext>
              </a:extLst>
            </p:cNvPr>
            <p:cNvGrpSpPr/>
            <p:nvPr/>
          </p:nvGrpSpPr>
          <p:grpSpPr>
            <a:xfrm>
              <a:off x="9460935" y="30808368"/>
              <a:ext cx="3107636" cy="2667610"/>
              <a:chOff x="9460935" y="30808368"/>
              <a:chExt cx="3107636" cy="2667610"/>
            </a:xfrm>
          </p:grpSpPr>
          <p:pic>
            <p:nvPicPr>
              <p:cNvPr id="36" name="Picture 35">
                <a:extLst>
                  <a:ext uri="{FF2B5EF4-FFF2-40B4-BE49-F238E27FC236}">
                    <a16:creationId xmlns:a16="http://schemas.microsoft.com/office/drawing/2014/main" id="{C6CB98C4-7418-3F4C-800A-1A96C50604A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67878" y="30808368"/>
                <a:ext cx="2104578" cy="2092620"/>
              </a:xfrm>
              <a:prstGeom prst="rect">
                <a:avLst/>
              </a:prstGeom>
            </p:spPr>
          </p:pic>
          <p:sp>
            <p:nvSpPr>
              <p:cNvPr id="37" name="Text Placeholder 16">
                <a:extLst>
                  <a:ext uri="{FF2B5EF4-FFF2-40B4-BE49-F238E27FC236}">
                    <a16:creationId xmlns:a16="http://schemas.microsoft.com/office/drawing/2014/main" id="{ECBB7FA8-F9CB-4343-9E9B-F0FDC7AE37C7}"/>
                  </a:ext>
                </a:extLst>
              </p:cNvPr>
              <p:cNvSpPr txBox="1">
                <a:spLocks/>
              </p:cNvSpPr>
              <p:nvPr/>
            </p:nvSpPr>
            <p:spPr>
              <a:xfrm>
                <a:off x="9460935" y="32968147"/>
                <a:ext cx="3107636" cy="507831"/>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Matison Lakstigala</a:t>
                </a:r>
              </a:p>
            </p:txBody>
          </p:sp>
        </p:grpSp>
        <p:pic>
          <p:nvPicPr>
            <p:cNvPr id="46" name="Picture 45">
              <a:extLst>
                <a:ext uri="{FF2B5EF4-FFF2-40B4-BE49-F238E27FC236}">
                  <a16:creationId xmlns:a16="http://schemas.microsoft.com/office/drawing/2014/main" id="{A8E88014-ED70-994D-B0C0-A4C94C8D45BA}"/>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10214224" y="31031718"/>
              <a:ext cx="1645920" cy="1645920"/>
            </a:xfrm>
            <a:prstGeom prst="ellipse">
              <a:avLst/>
            </a:prstGeom>
          </p:spPr>
        </p:pic>
      </p:grpSp>
      <p:grpSp>
        <p:nvGrpSpPr>
          <p:cNvPr id="19" name="Group 18"/>
          <p:cNvGrpSpPr/>
          <p:nvPr/>
        </p:nvGrpSpPr>
        <p:grpSpPr>
          <a:xfrm>
            <a:off x="6396370" y="30808368"/>
            <a:ext cx="2834640" cy="2667610"/>
            <a:chOff x="6683239" y="30808368"/>
            <a:chExt cx="2834640" cy="2667610"/>
          </a:xfrm>
        </p:grpSpPr>
        <p:grpSp>
          <p:nvGrpSpPr>
            <p:cNvPr id="43" name="Group 42">
              <a:extLst>
                <a:ext uri="{FF2B5EF4-FFF2-40B4-BE49-F238E27FC236}">
                  <a16:creationId xmlns:a16="http://schemas.microsoft.com/office/drawing/2014/main" id="{1A04C0EC-893E-3145-8FF7-8B4997059FAE}"/>
                </a:ext>
              </a:extLst>
            </p:cNvPr>
            <p:cNvGrpSpPr/>
            <p:nvPr/>
          </p:nvGrpSpPr>
          <p:grpSpPr>
            <a:xfrm>
              <a:off x="6683239" y="30808368"/>
              <a:ext cx="2834640" cy="2667610"/>
              <a:chOff x="6683239" y="30808368"/>
              <a:chExt cx="2834640" cy="2667610"/>
            </a:xfrm>
          </p:grpSpPr>
          <p:pic>
            <p:nvPicPr>
              <p:cNvPr id="33" name="Picture 32">
                <a:extLst>
                  <a:ext uri="{FF2B5EF4-FFF2-40B4-BE49-F238E27FC236}">
                    <a16:creationId xmlns:a16="http://schemas.microsoft.com/office/drawing/2014/main" id="{3BD048A3-05C6-0742-96C3-1226CFDEA38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048270" y="30808368"/>
                <a:ext cx="2104578" cy="2092620"/>
              </a:xfrm>
              <a:prstGeom prst="rect">
                <a:avLst/>
              </a:prstGeom>
            </p:spPr>
          </p:pic>
          <p:sp>
            <p:nvSpPr>
              <p:cNvPr id="34" name="Text Placeholder 16">
                <a:extLst>
                  <a:ext uri="{FF2B5EF4-FFF2-40B4-BE49-F238E27FC236}">
                    <a16:creationId xmlns:a16="http://schemas.microsoft.com/office/drawing/2014/main" id="{DE579121-499F-A942-88A7-A0E367204A8F}"/>
                  </a:ext>
                </a:extLst>
              </p:cNvPr>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Lauren Lad</a:t>
                </a:r>
              </a:p>
            </p:txBody>
          </p:sp>
        </p:grpSp>
        <p:pic>
          <p:nvPicPr>
            <p:cNvPr id="48" name="Picture 47">
              <a:extLst>
                <a:ext uri="{FF2B5EF4-FFF2-40B4-BE49-F238E27FC236}">
                  <a16:creationId xmlns:a16="http://schemas.microsoft.com/office/drawing/2014/main" id="{5E32F651-146E-A04D-A88A-0B2809DBF0B6}"/>
                </a:ext>
              </a:extLst>
            </p:cNvPr>
            <p:cNvPicPr>
              <a:picLocks/>
            </p:cNvPicPr>
            <p:nvPr/>
          </p:nvPicPr>
          <p:blipFill rotWithShape="1">
            <a:blip r:embed="rId8" cstate="hqprint">
              <a:extLst>
                <a:ext uri="{28A0092B-C50C-407E-A947-70E740481C1C}">
                  <a14:useLocalDpi xmlns:a14="http://schemas.microsoft.com/office/drawing/2010/main"/>
                </a:ext>
              </a:extLst>
            </a:blip>
            <a:srcRect/>
            <a:stretch/>
          </p:blipFill>
          <p:spPr>
            <a:xfrm>
              <a:off x="7274707" y="31031718"/>
              <a:ext cx="1645920" cy="1645920"/>
            </a:xfrm>
            <a:prstGeom prst="ellipse">
              <a:avLst/>
            </a:prstGeom>
          </p:spPr>
        </p:pic>
      </p:grpSp>
      <p:pic>
        <p:nvPicPr>
          <p:cNvPr id="49" name="Picture 48">
            <a:extLst>
              <a:ext uri="{FF2B5EF4-FFF2-40B4-BE49-F238E27FC236}">
                <a16:creationId xmlns:a16="http://schemas.microsoft.com/office/drawing/2014/main" id="{E9F3FBEC-9E12-3441-82A3-4F4D049B8461}"/>
              </a:ext>
            </a:extLst>
          </p:cNvPr>
          <p:cNvPicPr>
            <a:picLocks/>
          </p:cNvPicPr>
          <p:nvPr/>
        </p:nvPicPr>
        <p:blipFill rotWithShape="1">
          <a:blip r:embed="rId9" cstate="hqprint">
            <a:extLst>
              <a:ext uri="{28A0092B-C50C-407E-A947-70E740481C1C}">
                <a14:useLocalDpi xmlns:a14="http://schemas.microsoft.com/office/drawing/2010/main"/>
              </a:ext>
            </a:extLst>
          </a:blip>
          <a:srcRect/>
          <a:stretch/>
        </p:blipFill>
        <p:spPr>
          <a:xfrm>
            <a:off x="1463136" y="31055643"/>
            <a:ext cx="1645920" cy="1645920"/>
          </a:xfrm>
          <a:prstGeom prst="ellipse">
            <a:avLst/>
          </a:prstGeom>
        </p:spPr>
      </p:pic>
      <p:grpSp>
        <p:nvGrpSpPr>
          <p:cNvPr id="13" name="Group 12"/>
          <p:cNvGrpSpPr/>
          <p:nvPr/>
        </p:nvGrpSpPr>
        <p:grpSpPr>
          <a:xfrm>
            <a:off x="3602265" y="30808368"/>
            <a:ext cx="2834640" cy="2659715"/>
            <a:chOff x="3763631" y="30808368"/>
            <a:chExt cx="2834640" cy="2659715"/>
          </a:xfrm>
        </p:grpSpPr>
        <p:grpSp>
          <p:nvGrpSpPr>
            <p:cNvPr id="6" name="Group 5">
              <a:extLst>
                <a:ext uri="{FF2B5EF4-FFF2-40B4-BE49-F238E27FC236}">
                  <a16:creationId xmlns:a16="http://schemas.microsoft.com/office/drawing/2014/main" id="{71A91A3E-DCD5-E64E-BEF0-66B1A37C16A6}"/>
                </a:ext>
              </a:extLst>
            </p:cNvPr>
            <p:cNvGrpSpPr/>
            <p:nvPr/>
          </p:nvGrpSpPr>
          <p:grpSpPr>
            <a:xfrm>
              <a:off x="3763631" y="30808368"/>
              <a:ext cx="2834640" cy="2659715"/>
              <a:chOff x="3763631" y="30808368"/>
              <a:chExt cx="2834640" cy="2659715"/>
            </a:xfrm>
          </p:grpSpPr>
          <p:pic>
            <p:nvPicPr>
              <p:cNvPr id="39" name="Picture 38">
                <a:extLst>
                  <a:ext uri="{FF2B5EF4-FFF2-40B4-BE49-F238E27FC236}">
                    <a16:creationId xmlns:a16="http://schemas.microsoft.com/office/drawing/2014/main" id="{67AB84A0-DE18-EF4F-A975-6AC62151024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28662" y="30808368"/>
                <a:ext cx="2104578" cy="2092620"/>
              </a:xfrm>
              <a:prstGeom prst="rect">
                <a:avLst/>
              </a:prstGeom>
            </p:spPr>
          </p:pic>
          <p:sp>
            <p:nvSpPr>
              <p:cNvPr id="40" name="Text Placeholder 16">
                <a:extLst>
                  <a:ext uri="{FF2B5EF4-FFF2-40B4-BE49-F238E27FC236}">
                    <a16:creationId xmlns:a16="http://schemas.microsoft.com/office/drawing/2014/main" id="{C9A2BDDB-7307-134C-862D-2E2389AD75C6}"/>
                  </a:ext>
                </a:extLst>
              </p:cNvPr>
              <p:cNvSpPr txBox="1">
                <a:spLocks/>
              </p:cNvSpPr>
              <p:nvPr/>
            </p:nvSpPr>
            <p:spPr>
              <a:xfrm>
                <a:off x="3763631" y="32960252"/>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Stacy Armbruster</a:t>
                </a:r>
              </a:p>
            </p:txBody>
          </p:sp>
        </p:grpSp>
        <p:pic>
          <p:nvPicPr>
            <p:cNvPr id="50" name="Picture 49">
              <a:extLst>
                <a:ext uri="{FF2B5EF4-FFF2-40B4-BE49-F238E27FC236}">
                  <a16:creationId xmlns:a16="http://schemas.microsoft.com/office/drawing/2014/main" id="{DAEDC1F5-3D3A-F349-A2D7-42B57FBB8BB1}"/>
                </a:ext>
              </a:extLst>
            </p:cNvPr>
            <p:cNvPicPr>
              <a:picLocks/>
            </p:cNvPicPr>
            <p:nvPr/>
          </p:nvPicPr>
          <p:blipFill rotWithShape="1">
            <a:blip r:embed="rId10" cstate="hqprint">
              <a:extLst>
                <a:ext uri="{28A0092B-C50C-407E-A947-70E740481C1C}">
                  <a14:useLocalDpi xmlns:a14="http://schemas.microsoft.com/office/drawing/2010/main"/>
                </a:ext>
              </a:extLst>
            </a:blip>
            <a:srcRect/>
            <a:stretch/>
          </p:blipFill>
          <p:spPr>
            <a:xfrm>
              <a:off x="4321114" y="31031718"/>
              <a:ext cx="1645920" cy="1645920"/>
            </a:xfrm>
            <a:prstGeom prst="ellipse">
              <a:avLst/>
            </a:prstGeom>
          </p:spPr>
        </p:pic>
      </p:grpSp>
      <p:sp>
        <p:nvSpPr>
          <p:cNvPr id="51" name="Text Placeholder 42">
            <a:extLst>
              <a:ext uri="{FF2B5EF4-FFF2-40B4-BE49-F238E27FC236}">
                <a16:creationId xmlns:a16="http://schemas.microsoft.com/office/drawing/2014/main" id="{155C7729-903A-4CE8-8D3D-DC3B371504BE}"/>
              </a:ext>
            </a:extLst>
          </p:cNvPr>
          <p:cNvSpPr txBox="1">
            <a:spLocks/>
          </p:cNvSpPr>
          <p:nvPr/>
        </p:nvSpPr>
        <p:spPr>
          <a:xfrm>
            <a:off x="4704381" y="876299"/>
            <a:ext cx="18362865" cy="2507653"/>
          </a:xfrm>
          <a:prstGeom prst="rect">
            <a:avLst/>
          </a:prstGeom>
        </p:spPr>
        <p:txBody>
          <a:bodyPr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chemeClr val="accent1"/>
                </a:solidFill>
                <a:latin typeface="Century Gothic" panose="020B0502020202020204" pitchFamily="34" charset="0"/>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a:solidFill>
                  <a:schemeClr val="tx1"/>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300" dirty="0">
                <a:solidFill>
                  <a:srgbClr val="7DB761"/>
                </a:solidFill>
              </a:rPr>
              <a:t>Mapping Land Cover Change in Unprotected and Protected Areas in the Lower Omo River Valley, Ethiopia</a:t>
            </a:r>
          </a:p>
        </p:txBody>
      </p:sp>
      <p:graphicFrame>
        <p:nvGraphicFramePr>
          <p:cNvPr id="8" name="Table 7">
            <a:extLst>
              <a:ext uri="{FF2B5EF4-FFF2-40B4-BE49-F238E27FC236}">
                <a16:creationId xmlns:a16="http://schemas.microsoft.com/office/drawing/2014/main" id="{904CE4B0-883A-0A46-9946-4AD015475DDC}"/>
              </a:ext>
            </a:extLst>
          </p:cNvPr>
          <p:cNvGraphicFramePr>
            <a:graphicFrameLocks noGrp="1"/>
          </p:cNvGraphicFramePr>
          <p:nvPr>
            <p:extLst>
              <p:ext uri="{D42A27DB-BD31-4B8C-83A1-F6EECF244321}">
                <p14:modId xmlns:p14="http://schemas.microsoft.com/office/powerpoint/2010/main" val="555449438"/>
              </p:ext>
            </p:extLst>
          </p:nvPr>
        </p:nvGraphicFramePr>
        <p:xfrm>
          <a:off x="13013918" y="14382653"/>
          <a:ext cx="10656790" cy="3194208"/>
        </p:xfrm>
        <a:graphic>
          <a:graphicData uri="http://schemas.openxmlformats.org/drawingml/2006/table">
            <a:tbl>
              <a:tblPr/>
              <a:tblGrid>
                <a:gridCol w="1810288">
                  <a:extLst>
                    <a:ext uri="{9D8B030D-6E8A-4147-A177-3AD203B41FA5}">
                      <a16:colId xmlns:a16="http://schemas.microsoft.com/office/drawing/2014/main" val="781829057"/>
                    </a:ext>
                  </a:extLst>
                </a:gridCol>
                <a:gridCol w="1195472">
                  <a:extLst>
                    <a:ext uri="{9D8B030D-6E8A-4147-A177-3AD203B41FA5}">
                      <a16:colId xmlns:a16="http://schemas.microsoft.com/office/drawing/2014/main" val="3677809103"/>
                    </a:ext>
                  </a:extLst>
                </a:gridCol>
                <a:gridCol w="1530206">
                  <a:extLst>
                    <a:ext uri="{9D8B030D-6E8A-4147-A177-3AD203B41FA5}">
                      <a16:colId xmlns:a16="http://schemas.microsoft.com/office/drawing/2014/main" val="3503504339"/>
                    </a:ext>
                  </a:extLst>
                </a:gridCol>
                <a:gridCol w="1530206">
                  <a:extLst>
                    <a:ext uri="{9D8B030D-6E8A-4147-A177-3AD203B41FA5}">
                      <a16:colId xmlns:a16="http://schemas.microsoft.com/office/drawing/2014/main" val="485979494"/>
                    </a:ext>
                  </a:extLst>
                </a:gridCol>
                <a:gridCol w="1530206">
                  <a:extLst>
                    <a:ext uri="{9D8B030D-6E8A-4147-A177-3AD203B41FA5}">
                      <a16:colId xmlns:a16="http://schemas.microsoft.com/office/drawing/2014/main" val="1571019039"/>
                    </a:ext>
                  </a:extLst>
                </a:gridCol>
                <a:gridCol w="1530206">
                  <a:extLst>
                    <a:ext uri="{9D8B030D-6E8A-4147-A177-3AD203B41FA5}">
                      <a16:colId xmlns:a16="http://schemas.microsoft.com/office/drawing/2014/main" val="3460686886"/>
                    </a:ext>
                  </a:extLst>
                </a:gridCol>
                <a:gridCol w="1530206">
                  <a:extLst>
                    <a:ext uri="{9D8B030D-6E8A-4147-A177-3AD203B41FA5}">
                      <a16:colId xmlns:a16="http://schemas.microsoft.com/office/drawing/2014/main" val="3049070026"/>
                    </a:ext>
                  </a:extLst>
                </a:gridCol>
              </a:tblGrid>
              <a:tr h="471181">
                <a:tc row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Land use/cover categories</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1994 to 2010</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2010 to 2018</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1994 to 2018</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3551404319"/>
                  </a:ext>
                </a:extLst>
              </a:tr>
              <a:tr h="536171">
                <a:tc vMerge="1">
                  <a:txBody>
                    <a:bodyPr/>
                    <a:lstStyle/>
                    <a:p>
                      <a:endParaRPr lang="en-US"/>
                    </a:p>
                  </a:txBody>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km</a:t>
                      </a:r>
                      <a:r>
                        <a:rPr lang="en-US" sz="2000" b="1" i="0" u="none" strike="noStrike" baseline="30000" dirty="0">
                          <a:solidFill>
                            <a:srgbClr val="FFFFFF"/>
                          </a:solidFill>
                          <a:effectLst/>
                          <a:latin typeface="Garamond" panose="02020404030301010803" pitchFamily="18" charset="0"/>
                        </a:rPr>
                        <a:t>2</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a:solidFill>
                            <a:srgbClr val="FFFFFF"/>
                          </a:solidFill>
                          <a:effectLst/>
                          <a:latin typeface="Garamond" panose="02020404030301010803" pitchFamily="18" charset="0"/>
                        </a:rPr>
                        <a:t>km</a:t>
                      </a:r>
                      <a:r>
                        <a:rPr lang="en-US" sz="2000" b="1" i="0" u="none" strike="noStrike" baseline="30000">
                          <a:solidFill>
                            <a:srgbClr val="FFFFFF"/>
                          </a:solidFill>
                          <a:effectLst/>
                          <a:latin typeface="Garamond" panose="02020404030301010803" pitchFamily="18" charset="0"/>
                        </a:rPr>
                        <a:t>2</a:t>
                      </a:r>
                      <a:endParaRPr lang="en-US" sz="20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a:solidFill>
                            <a:srgbClr val="FFFFFF"/>
                          </a:solidFill>
                          <a:effectLst/>
                          <a:latin typeface="Garamond" panose="02020404030301010803" pitchFamily="18" charset="0"/>
                        </a:rPr>
                        <a:t>%</a:t>
                      </a:r>
                      <a:endParaRPr lang="en-US" sz="20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a:solidFill>
                            <a:srgbClr val="FFFFFF"/>
                          </a:solidFill>
                          <a:effectLst/>
                          <a:latin typeface="Garamond" panose="02020404030301010803" pitchFamily="18" charset="0"/>
                        </a:rPr>
                        <a:t>km</a:t>
                      </a:r>
                      <a:r>
                        <a:rPr lang="en-US" sz="2000" b="1" i="0" u="none" strike="noStrike" baseline="30000">
                          <a:solidFill>
                            <a:srgbClr val="FFFFFF"/>
                          </a:solidFill>
                          <a:effectLst/>
                          <a:latin typeface="Garamond" panose="02020404030301010803" pitchFamily="18" charset="0"/>
                        </a:rPr>
                        <a:t>2</a:t>
                      </a:r>
                      <a:endParaRPr lang="en-US" sz="20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366910436"/>
                  </a:ext>
                </a:extLst>
              </a:tr>
              <a:tr h="471181">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Water</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417.05</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452.38</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292.49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-57.44</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124.56</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135.11</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92459357"/>
                  </a:ext>
                </a:extLst>
              </a:tr>
              <a:tr h="739265">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Natural Vegetation</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948.99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16</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1,008.35</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-14.66</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59.36</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2416975939"/>
                  </a:ext>
                </a:extLst>
              </a:tr>
              <a:tr h="471181">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Cultivated Land</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371.35</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147.2</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1,564.8</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250.92</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1,936.15</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767.48</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5184446"/>
                  </a:ext>
                </a:extLst>
              </a:tr>
              <a:tr h="471181">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Bare Ground</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1,737.38</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-22.75</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263.9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-4.47</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2,001.28</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-26.2</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2726673967"/>
                  </a:ext>
                </a:extLst>
              </a:tr>
            </a:tbl>
          </a:graphicData>
        </a:graphic>
      </p:graphicFrame>
      <p:graphicFrame>
        <p:nvGraphicFramePr>
          <p:cNvPr id="59" name="Table 58">
            <a:extLst>
              <a:ext uri="{FF2B5EF4-FFF2-40B4-BE49-F238E27FC236}">
                <a16:creationId xmlns:a16="http://schemas.microsoft.com/office/drawing/2014/main" id="{80A34D78-04C2-FB47-AA0E-91950900131E}"/>
              </a:ext>
            </a:extLst>
          </p:cNvPr>
          <p:cNvGraphicFramePr>
            <a:graphicFrameLocks noGrp="1"/>
          </p:cNvGraphicFramePr>
          <p:nvPr>
            <p:extLst>
              <p:ext uri="{D42A27DB-BD31-4B8C-83A1-F6EECF244321}">
                <p14:modId xmlns:p14="http://schemas.microsoft.com/office/powerpoint/2010/main" val="2949083765"/>
              </p:ext>
            </p:extLst>
          </p:nvPr>
        </p:nvGraphicFramePr>
        <p:xfrm>
          <a:off x="13000574" y="18600042"/>
          <a:ext cx="10685365" cy="3414266"/>
        </p:xfrm>
        <a:graphic>
          <a:graphicData uri="http://schemas.openxmlformats.org/drawingml/2006/table">
            <a:tbl>
              <a:tblPr/>
              <a:tblGrid>
                <a:gridCol w="1815142">
                  <a:extLst>
                    <a:ext uri="{9D8B030D-6E8A-4147-A177-3AD203B41FA5}">
                      <a16:colId xmlns:a16="http://schemas.microsoft.com/office/drawing/2014/main" val="781829057"/>
                    </a:ext>
                  </a:extLst>
                </a:gridCol>
                <a:gridCol w="1198678">
                  <a:extLst>
                    <a:ext uri="{9D8B030D-6E8A-4147-A177-3AD203B41FA5}">
                      <a16:colId xmlns:a16="http://schemas.microsoft.com/office/drawing/2014/main" val="3677809103"/>
                    </a:ext>
                  </a:extLst>
                </a:gridCol>
                <a:gridCol w="1534309">
                  <a:extLst>
                    <a:ext uri="{9D8B030D-6E8A-4147-A177-3AD203B41FA5}">
                      <a16:colId xmlns:a16="http://schemas.microsoft.com/office/drawing/2014/main" val="3503504339"/>
                    </a:ext>
                  </a:extLst>
                </a:gridCol>
                <a:gridCol w="1534309">
                  <a:extLst>
                    <a:ext uri="{9D8B030D-6E8A-4147-A177-3AD203B41FA5}">
                      <a16:colId xmlns:a16="http://schemas.microsoft.com/office/drawing/2014/main" val="485979494"/>
                    </a:ext>
                  </a:extLst>
                </a:gridCol>
                <a:gridCol w="1534309">
                  <a:extLst>
                    <a:ext uri="{9D8B030D-6E8A-4147-A177-3AD203B41FA5}">
                      <a16:colId xmlns:a16="http://schemas.microsoft.com/office/drawing/2014/main" val="1571019039"/>
                    </a:ext>
                  </a:extLst>
                </a:gridCol>
                <a:gridCol w="1534309">
                  <a:extLst>
                    <a:ext uri="{9D8B030D-6E8A-4147-A177-3AD203B41FA5}">
                      <a16:colId xmlns:a16="http://schemas.microsoft.com/office/drawing/2014/main" val="3460686886"/>
                    </a:ext>
                  </a:extLst>
                </a:gridCol>
                <a:gridCol w="1534309">
                  <a:extLst>
                    <a:ext uri="{9D8B030D-6E8A-4147-A177-3AD203B41FA5}">
                      <a16:colId xmlns:a16="http://schemas.microsoft.com/office/drawing/2014/main" val="3049070026"/>
                    </a:ext>
                  </a:extLst>
                </a:gridCol>
              </a:tblGrid>
              <a:tr h="476176">
                <a:tc row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Land use/cover categories</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1994 to 2010</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2010 to 2018</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1994 to 2018</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3551404319"/>
                  </a:ext>
                </a:extLst>
              </a:tr>
              <a:tr h="541854">
                <a:tc vMerge="1">
                  <a:txBody>
                    <a:bodyPr/>
                    <a:lstStyle/>
                    <a:p>
                      <a:endParaRPr lang="en-US"/>
                    </a:p>
                  </a:txBody>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km</a:t>
                      </a:r>
                      <a:r>
                        <a:rPr lang="en-US" sz="2000" b="1" i="0" u="none" strike="noStrike" baseline="30000" dirty="0">
                          <a:solidFill>
                            <a:srgbClr val="FFFFFF"/>
                          </a:solidFill>
                          <a:effectLst/>
                          <a:latin typeface="Garamond" panose="02020404030301010803" pitchFamily="18" charset="0"/>
                        </a:rPr>
                        <a:t>2</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km</a:t>
                      </a:r>
                      <a:r>
                        <a:rPr lang="en-US" sz="2000" b="1" i="0" u="none" strike="noStrike" baseline="30000" dirty="0">
                          <a:solidFill>
                            <a:srgbClr val="FFFFFF"/>
                          </a:solidFill>
                          <a:effectLst/>
                          <a:latin typeface="Garamond" panose="02020404030301010803" pitchFamily="18" charset="0"/>
                        </a:rPr>
                        <a:t>2</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km</a:t>
                      </a:r>
                      <a:r>
                        <a:rPr lang="en-US" sz="2000" b="1" i="0" u="none" strike="noStrike" baseline="30000" dirty="0">
                          <a:solidFill>
                            <a:srgbClr val="FFFFFF"/>
                          </a:solidFill>
                          <a:effectLst/>
                          <a:latin typeface="Garamond" panose="02020404030301010803" pitchFamily="18" charset="0"/>
                        </a:rPr>
                        <a:t>2</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366910436"/>
                  </a:ext>
                </a:extLst>
              </a:tr>
              <a:tr h="476176">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Water</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3,715.01</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14.12</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2,920.86</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-73.42</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794.15</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301.82</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92459357"/>
                  </a:ext>
                </a:extLst>
              </a:tr>
              <a:tr h="747102">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Natural Vegetation</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2,181.29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8.71</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4,882.77</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-17.94</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2,701.48</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-10.79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2416975939"/>
                  </a:ext>
                </a:extLst>
              </a:tr>
              <a:tr h="673412">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Cultivated Land</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662.3</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2743200" rtl="0" eaLnBrk="1" fontAlgn="t" latinLnBrk="0" hangingPunct="1">
                        <a:lnSpc>
                          <a:spcPct val="100000"/>
                        </a:lnSpc>
                        <a:spcBef>
                          <a:spcPts val="0"/>
                        </a:spcBef>
                        <a:spcAft>
                          <a:spcPts val="0"/>
                        </a:spcAft>
                        <a:buClrTx/>
                        <a:buSzTx/>
                        <a:buFontTx/>
                        <a:buNone/>
                        <a:tabLst/>
                        <a:defRPr/>
                      </a:pPr>
                      <a:r>
                        <a:rPr lang="en-US" sz="2000" b="0" i="0" u="none" strike="noStrike" dirty="0">
                          <a:solidFill>
                            <a:schemeClr val="tx1">
                              <a:lumMod val="75000"/>
                              <a:lumOff val="25000"/>
                            </a:schemeClr>
                          </a:solidFill>
                          <a:effectLst/>
                          <a:latin typeface="Garamond" panose="02020404030301010803" pitchFamily="18" charset="0"/>
                        </a:rPr>
                        <a:t>-29.89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lvl="0" indent="0" algn="ctr" defTabSz="2743200" rtl="0" eaLnBrk="1" fontAlgn="t" latinLnBrk="0" hangingPunct="1">
                        <a:lnSpc>
                          <a:spcPct val="100000"/>
                        </a:lnSpc>
                        <a:spcBef>
                          <a:spcPts val="0"/>
                        </a:spcBef>
                        <a:spcAft>
                          <a:spcPts val="0"/>
                        </a:spcAft>
                        <a:buClrTx/>
                        <a:buSzTx/>
                        <a:buFontTx/>
                        <a:buNone/>
                        <a:tabLst/>
                        <a:defRPr/>
                      </a:pPr>
                      <a:r>
                        <a:rPr lang="en-US" sz="2000" b="0" i="0" u="none" strike="noStrike" dirty="0">
                          <a:solidFill>
                            <a:schemeClr val="tx1">
                              <a:lumMod val="75000"/>
                              <a:lumOff val="25000"/>
                            </a:schemeClr>
                          </a:solidFill>
                          <a:effectLst/>
                          <a:latin typeface="Garamond" panose="02020404030301010803" pitchFamily="18" charset="0"/>
                        </a:rPr>
                        <a:t>5,913.99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2743200" rtl="0" eaLnBrk="1" fontAlgn="t" latinLnBrk="0" hangingPunct="1">
                        <a:lnSpc>
                          <a:spcPct val="100000"/>
                        </a:lnSpc>
                        <a:spcBef>
                          <a:spcPts val="0"/>
                        </a:spcBef>
                        <a:spcAft>
                          <a:spcPts val="0"/>
                        </a:spcAft>
                        <a:buClrTx/>
                        <a:buSzTx/>
                        <a:buFontTx/>
                        <a:buNone/>
                        <a:tabLst/>
                        <a:defRPr/>
                      </a:pPr>
                      <a:r>
                        <a:rPr lang="en-US" sz="2000" b="0" i="0" u="none" strike="noStrike" dirty="0">
                          <a:solidFill>
                            <a:schemeClr val="tx1">
                              <a:lumMod val="75000"/>
                              <a:lumOff val="25000"/>
                            </a:schemeClr>
                          </a:solidFill>
                          <a:effectLst/>
                          <a:latin typeface="Garamond" panose="02020404030301010803" pitchFamily="18" charset="0"/>
                        </a:rPr>
                        <a:t>380.69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2743200" rtl="0" eaLnBrk="1" fontAlgn="t" latinLnBrk="0" hangingPunct="1">
                        <a:lnSpc>
                          <a:spcPct val="100000"/>
                        </a:lnSpc>
                        <a:spcBef>
                          <a:spcPts val="0"/>
                        </a:spcBef>
                        <a:spcAft>
                          <a:spcPts val="0"/>
                        </a:spcAft>
                        <a:buClrTx/>
                        <a:buSzTx/>
                        <a:buFontTx/>
                        <a:buNone/>
                        <a:tabLst/>
                        <a:defRPr/>
                      </a:pPr>
                      <a:r>
                        <a:rPr lang="en-US" sz="2000" b="0" i="0" u="none" strike="noStrike" dirty="0">
                          <a:solidFill>
                            <a:schemeClr val="tx1">
                              <a:lumMod val="75000"/>
                              <a:lumOff val="25000"/>
                            </a:schemeClr>
                          </a:solidFill>
                          <a:effectLst/>
                          <a:latin typeface="Garamond" panose="02020404030301010803" pitchFamily="18" charset="0"/>
                        </a:rPr>
                        <a:t>5,251.69</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237.01</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5184446"/>
                  </a:ext>
                </a:extLst>
              </a:tr>
              <a:tr h="476176">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Bare Ground</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5,234</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-25.10</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1,889.57</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12.10</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3,344.43</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-16.04</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2726673967"/>
                  </a:ext>
                </a:extLst>
              </a:tr>
            </a:tbl>
          </a:graphicData>
        </a:graphic>
      </p:graphicFrame>
      <p:sp>
        <p:nvSpPr>
          <p:cNvPr id="28" name="TextBox 27">
            <a:extLst>
              <a:ext uri="{FF2B5EF4-FFF2-40B4-BE49-F238E27FC236}">
                <a16:creationId xmlns:a16="http://schemas.microsoft.com/office/drawing/2014/main" id="{ACD1F258-CEBB-3240-A042-65E4867102F5}"/>
              </a:ext>
            </a:extLst>
          </p:cNvPr>
          <p:cNvSpPr txBox="1"/>
          <p:nvPr/>
        </p:nvSpPr>
        <p:spPr>
          <a:xfrm>
            <a:off x="1017995" y="5365560"/>
            <a:ext cx="11119276" cy="8556188"/>
          </a:xfrm>
          <a:prstGeom prst="rect">
            <a:avLst/>
          </a:prstGeom>
          <a:noFill/>
        </p:spPr>
        <p:txBody>
          <a:bodyPr wrap="square" rtlCol="0">
            <a:spAutoFit/>
          </a:bodyPr>
          <a:lstStyle/>
          <a:p>
            <a:r>
              <a:rPr lang="en-US" sz="2500" dirty="0">
                <a:solidFill>
                  <a:schemeClr val="tx1">
                    <a:lumMod val="75000"/>
                    <a:lumOff val="25000"/>
                  </a:schemeClr>
                </a:solidFill>
                <a:latin typeface="Garamond" panose="02020404030301010803" pitchFamily="18" charset="0"/>
              </a:rPr>
              <a:t>Ethiopia is home to unique wildlife, biodiversity, and ecosystem services and, like much of the world, is undergoing population growth, development, and land use change. As a result, some biodiverse regions may be at risk of being urbanized, cultivated as agricultural plots, or losing access to water bodies that are essential for maintaining both terrestrial and aquatic life. The DEVELOP team partnered with the Ethiopian Wildlife Conservation Authority to quantify the land cover change between the years 1994, 2010, and 2018. The team utilized Ethiopia’s dry season (January to May) for training point development which was crucial in differentiating the level of greenness between the four land cover classes: water, natural vegetation, cultivated land, and bare ground. The study area covered 62,000 km</a:t>
            </a:r>
            <a:r>
              <a:rPr lang="en-US" sz="2500" baseline="30000" dirty="0">
                <a:solidFill>
                  <a:schemeClr val="tx1">
                    <a:lumMod val="75000"/>
                    <a:lumOff val="25000"/>
                  </a:schemeClr>
                </a:solidFill>
                <a:latin typeface="Garamond" panose="02020404030301010803" pitchFamily="18" charset="0"/>
              </a:rPr>
              <a:t>2</a:t>
            </a:r>
            <a:r>
              <a:rPr lang="en-US" sz="2500" dirty="0">
                <a:solidFill>
                  <a:schemeClr val="tx1">
                    <a:lumMod val="75000"/>
                    <a:lumOff val="25000"/>
                  </a:schemeClr>
                </a:solidFill>
                <a:latin typeface="Garamond" panose="02020404030301010803" pitchFamily="18" charset="0"/>
              </a:rPr>
              <a:t> of the Lower </a:t>
            </a:r>
            <a:r>
              <a:rPr lang="en-US" sz="2500" dirty="0" err="1">
                <a:solidFill>
                  <a:schemeClr val="tx1">
                    <a:lumMod val="75000"/>
                    <a:lumOff val="25000"/>
                  </a:schemeClr>
                </a:solidFill>
                <a:latin typeface="Garamond" panose="02020404030301010803" pitchFamily="18" charset="0"/>
              </a:rPr>
              <a:t>Omo</a:t>
            </a:r>
            <a:r>
              <a:rPr lang="en-US" sz="2500" dirty="0">
                <a:solidFill>
                  <a:schemeClr val="tx1">
                    <a:lumMod val="75000"/>
                    <a:lumOff val="25000"/>
                  </a:schemeClr>
                </a:solidFill>
                <a:latin typeface="Garamond" panose="02020404030301010803" pitchFamily="18" charset="0"/>
              </a:rPr>
              <a:t> River Valley and includes eight protected areas. Data from Landsat 5 Thematic Mapper, Landsat 7 Enhanced Thematic Mapper Plus, Landsat 8 Operational Land Imager, and Shuttle Radar Topography Mission were used to employ a Random Forest classifier and identify the four classes within Google Earth Engine. For each of the supervised classifications, overall model accuracy was between 83% (2018) and 89% (1994). Between 1994 and 2018, the Lower </a:t>
            </a:r>
            <a:r>
              <a:rPr lang="en-US" sz="2500" dirty="0" err="1">
                <a:solidFill>
                  <a:schemeClr val="tx1">
                    <a:lumMod val="75000"/>
                    <a:lumOff val="25000"/>
                  </a:schemeClr>
                </a:solidFill>
                <a:latin typeface="Garamond" panose="02020404030301010803" pitchFamily="18" charset="0"/>
              </a:rPr>
              <a:t>Omo</a:t>
            </a:r>
            <a:r>
              <a:rPr lang="en-US" sz="2500" dirty="0">
                <a:solidFill>
                  <a:schemeClr val="tx1">
                    <a:lumMod val="75000"/>
                    <a:lumOff val="25000"/>
                  </a:schemeClr>
                </a:solidFill>
                <a:latin typeface="Garamond" panose="02020404030301010803" pitchFamily="18" charset="0"/>
              </a:rPr>
              <a:t> Valley experienced an overall increase of 258% (919 km</a:t>
            </a:r>
            <a:r>
              <a:rPr lang="en-US" sz="2500" baseline="30000" dirty="0">
                <a:solidFill>
                  <a:schemeClr val="tx1">
                    <a:lumMod val="75000"/>
                    <a:lumOff val="25000"/>
                  </a:schemeClr>
                </a:solidFill>
                <a:latin typeface="Garamond" panose="02020404030301010803" pitchFamily="18" charset="0"/>
              </a:rPr>
              <a:t>2</a:t>
            </a:r>
            <a:r>
              <a:rPr lang="en-US" sz="2500" dirty="0">
                <a:solidFill>
                  <a:schemeClr val="tx1">
                    <a:lumMod val="75000"/>
                    <a:lumOff val="25000"/>
                  </a:schemeClr>
                </a:solidFill>
                <a:latin typeface="Garamond" panose="02020404030301010803" pitchFamily="18" charset="0"/>
              </a:rPr>
              <a:t>) in water and 291% (7,188 km</a:t>
            </a:r>
            <a:r>
              <a:rPr lang="en-US" sz="2500" baseline="30000" dirty="0">
                <a:solidFill>
                  <a:schemeClr val="tx1">
                    <a:lumMod val="75000"/>
                    <a:lumOff val="25000"/>
                  </a:schemeClr>
                </a:solidFill>
                <a:latin typeface="Garamond" panose="02020404030301010803" pitchFamily="18" charset="0"/>
              </a:rPr>
              <a:t>2</a:t>
            </a:r>
            <a:r>
              <a:rPr lang="en-US" sz="2500" dirty="0">
                <a:solidFill>
                  <a:schemeClr val="tx1">
                    <a:lumMod val="75000"/>
                    <a:lumOff val="25000"/>
                  </a:schemeClr>
                </a:solidFill>
                <a:latin typeface="Garamond" panose="02020404030301010803" pitchFamily="18" charset="0"/>
              </a:rPr>
              <a:t>) in cultivated areas, while experiencing a 9% (2,761 km</a:t>
            </a:r>
            <a:r>
              <a:rPr lang="en-US" sz="2500" baseline="30000" dirty="0">
                <a:solidFill>
                  <a:schemeClr val="tx1">
                    <a:lumMod val="75000"/>
                    <a:lumOff val="25000"/>
                  </a:schemeClr>
                </a:solidFill>
                <a:latin typeface="Garamond" panose="02020404030301010803" pitchFamily="18" charset="0"/>
              </a:rPr>
              <a:t>2</a:t>
            </a:r>
            <a:r>
              <a:rPr lang="en-US" sz="2500" dirty="0">
                <a:solidFill>
                  <a:schemeClr val="tx1">
                    <a:lumMod val="75000"/>
                    <a:lumOff val="25000"/>
                  </a:schemeClr>
                </a:solidFill>
                <a:latin typeface="Garamond" panose="02020404030301010803" pitchFamily="18" charset="0"/>
              </a:rPr>
              <a:t>) decrease in natural vegetation and 19% (5,346 km</a:t>
            </a:r>
            <a:r>
              <a:rPr lang="en-US" sz="2500" baseline="30000" dirty="0">
                <a:solidFill>
                  <a:schemeClr val="tx1">
                    <a:lumMod val="75000"/>
                    <a:lumOff val="25000"/>
                  </a:schemeClr>
                </a:solidFill>
                <a:latin typeface="Garamond" panose="02020404030301010803" pitchFamily="18" charset="0"/>
              </a:rPr>
              <a:t>2</a:t>
            </a:r>
            <a:r>
              <a:rPr lang="en-US" sz="2500" dirty="0">
                <a:solidFill>
                  <a:schemeClr val="tx1">
                    <a:lumMod val="75000"/>
                    <a:lumOff val="25000"/>
                  </a:schemeClr>
                </a:solidFill>
                <a:latin typeface="Garamond" panose="02020404030301010803" pitchFamily="18" charset="0"/>
              </a:rPr>
              <a:t>) bare ground. There was an increase in water and cultivated land and a decrease in natural vegetation and bare ground in unprotected areas and all protected areas. However, protected areas maintained natural vegetation better than unprotected areas and only experienced a 1% (59 km</a:t>
            </a:r>
            <a:r>
              <a:rPr lang="en-US" sz="2500" baseline="30000" dirty="0">
                <a:solidFill>
                  <a:schemeClr val="tx1">
                    <a:lumMod val="75000"/>
                    <a:lumOff val="25000"/>
                  </a:schemeClr>
                </a:solidFill>
                <a:latin typeface="Garamond" panose="02020404030301010803" pitchFamily="18" charset="0"/>
              </a:rPr>
              <a:t>2</a:t>
            </a:r>
            <a:r>
              <a:rPr lang="en-US" sz="2500" dirty="0">
                <a:solidFill>
                  <a:schemeClr val="tx1">
                    <a:lumMod val="75000"/>
                    <a:lumOff val="25000"/>
                  </a:schemeClr>
                </a:solidFill>
                <a:latin typeface="Garamond" panose="02020404030301010803" pitchFamily="18" charset="0"/>
              </a:rPr>
              <a:t>) loss compared to a 10% (2,701 km</a:t>
            </a:r>
            <a:r>
              <a:rPr lang="en-US" sz="2500" baseline="30000" dirty="0">
                <a:solidFill>
                  <a:schemeClr val="tx1">
                    <a:lumMod val="75000"/>
                    <a:lumOff val="25000"/>
                  </a:schemeClr>
                </a:solidFill>
                <a:latin typeface="Garamond" panose="02020404030301010803" pitchFamily="18" charset="0"/>
              </a:rPr>
              <a:t>2</a:t>
            </a:r>
            <a:r>
              <a:rPr lang="en-US" sz="2500" dirty="0">
                <a:solidFill>
                  <a:schemeClr val="tx1">
                    <a:lumMod val="75000"/>
                    <a:lumOff val="25000"/>
                  </a:schemeClr>
                </a:solidFill>
                <a:latin typeface="Garamond" panose="02020404030301010803" pitchFamily="18" charset="0"/>
              </a:rPr>
              <a:t>) loss in unprotected areas. </a:t>
            </a:r>
          </a:p>
        </p:txBody>
      </p:sp>
      <p:pic>
        <p:nvPicPr>
          <p:cNvPr id="35" name="Picture 34">
            <a:extLst>
              <a:ext uri="{FF2B5EF4-FFF2-40B4-BE49-F238E27FC236}">
                <a16:creationId xmlns:a16="http://schemas.microsoft.com/office/drawing/2014/main" id="{374FA315-B15B-AA40-9375-46132764D43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062493" y="5559761"/>
            <a:ext cx="2161560" cy="2389933"/>
          </a:xfrm>
          <a:prstGeom prst="rect">
            <a:avLst/>
          </a:prstGeom>
        </p:spPr>
      </p:pic>
      <p:sp>
        <p:nvSpPr>
          <p:cNvPr id="54" name="Rectangle 53">
            <a:extLst>
              <a:ext uri="{FF2B5EF4-FFF2-40B4-BE49-F238E27FC236}">
                <a16:creationId xmlns:a16="http://schemas.microsoft.com/office/drawing/2014/main" id="{71C05017-B02F-374F-9A7B-3A593943FCB2}"/>
              </a:ext>
            </a:extLst>
          </p:cNvPr>
          <p:cNvSpPr/>
          <p:nvPr/>
        </p:nvSpPr>
        <p:spPr>
          <a:xfrm>
            <a:off x="22241949" y="7983836"/>
            <a:ext cx="1939504" cy="461665"/>
          </a:xfrm>
          <a:prstGeom prst="rect">
            <a:avLst/>
          </a:prstGeom>
        </p:spPr>
        <p:txBody>
          <a:bodyPr wrap="square">
            <a:spAutoFit/>
          </a:bodyPr>
          <a:lstStyle/>
          <a:p>
            <a:pPr algn="ctr"/>
            <a:r>
              <a:rPr lang="en-US" sz="2400" dirty="0">
                <a:solidFill>
                  <a:schemeClr val="tx1">
                    <a:lumMod val="75000"/>
                    <a:lumOff val="25000"/>
                  </a:schemeClr>
                </a:solidFill>
                <a:latin typeface="Garamond" panose="02020404030301010803" pitchFamily="18" charset="-128"/>
                <a:ea typeface="Garamond" panose="02020404030301010803" pitchFamily="18" charset="-128"/>
              </a:rPr>
              <a:t>SRTM</a:t>
            </a:r>
          </a:p>
        </p:txBody>
      </p:sp>
      <p:sp>
        <p:nvSpPr>
          <p:cNvPr id="53" name="TextBox 52">
            <a:extLst>
              <a:ext uri="{FF2B5EF4-FFF2-40B4-BE49-F238E27FC236}">
                <a16:creationId xmlns:a16="http://schemas.microsoft.com/office/drawing/2014/main" id="{C13F450C-AA47-3141-B8D6-8604994537D2}"/>
              </a:ext>
            </a:extLst>
          </p:cNvPr>
          <p:cNvSpPr txBox="1"/>
          <p:nvPr/>
        </p:nvSpPr>
        <p:spPr>
          <a:xfrm>
            <a:off x="12916219" y="13625570"/>
            <a:ext cx="11186261" cy="707886"/>
          </a:xfrm>
          <a:prstGeom prst="rect">
            <a:avLst/>
          </a:prstGeom>
          <a:noFill/>
        </p:spPr>
        <p:txBody>
          <a:bodyPr wrap="square" rtlCol="0">
            <a:spAutoFit/>
          </a:bodyPr>
          <a:lstStyle/>
          <a:p>
            <a:r>
              <a:rPr lang="en-US" sz="2000" i="1" dirty="0">
                <a:solidFill>
                  <a:schemeClr val="tx1">
                    <a:lumMod val="75000"/>
                    <a:lumOff val="25000"/>
                  </a:schemeClr>
                </a:solidFill>
                <a:latin typeface="Garamond" panose="02020404030301010803" pitchFamily="18" charset="0"/>
              </a:rPr>
              <a:t>The table below shows the change in total area and percent cover of each class within protected areas, with negative values in red and positive values in green.</a:t>
            </a:r>
          </a:p>
        </p:txBody>
      </p:sp>
      <p:sp>
        <p:nvSpPr>
          <p:cNvPr id="55" name="TextBox 54">
            <a:extLst>
              <a:ext uri="{FF2B5EF4-FFF2-40B4-BE49-F238E27FC236}">
                <a16:creationId xmlns:a16="http://schemas.microsoft.com/office/drawing/2014/main" id="{D1785C2B-1046-8243-97C7-AE8AA7C566E4}"/>
              </a:ext>
            </a:extLst>
          </p:cNvPr>
          <p:cNvSpPr txBox="1"/>
          <p:nvPr/>
        </p:nvSpPr>
        <p:spPr>
          <a:xfrm>
            <a:off x="12916220" y="17836628"/>
            <a:ext cx="10834645" cy="707886"/>
          </a:xfrm>
          <a:prstGeom prst="rect">
            <a:avLst/>
          </a:prstGeom>
          <a:noFill/>
        </p:spPr>
        <p:txBody>
          <a:bodyPr wrap="square" rtlCol="0">
            <a:spAutoFit/>
          </a:bodyPr>
          <a:lstStyle/>
          <a:p>
            <a:r>
              <a:rPr lang="en-US" sz="2000" i="1" dirty="0">
                <a:solidFill>
                  <a:schemeClr val="tx1">
                    <a:lumMod val="75000"/>
                    <a:lumOff val="25000"/>
                  </a:schemeClr>
                </a:solidFill>
                <a:latin typeface="Garamond" panose="02020404030301010803" pitchFamily="18" charset="0"/>
              </a:rPr>
              <a:t>The table below shows the change in total area and percent cover of each class within unprotected areas, with negative values in red and positive values in green.</a:t>
            </a:r>
          </a:p>
        </p:txBody>
      </p:sp>
      <p:sp>
        <p:nvSpPr>
          <p:cNvPr id="98" name="Google Shape;127;p5">
            <a:extLst>
              <a:ext uri="{FF2B5EF4-FFF2-40B4-BE49-F238E27FC236}">
                <a16:creationId xmlns:a16="http://schemas.microsoft.com/office/drawing/2014/main" id="{EEC68C59-3D0C-C245-AF74-EC70D1EF53E3}"/>
              </a:ext>
            </a:extLst>
          </p:cNvPr>
          <p:cNvSpPr/>
          <p:nvPr/>
        </p:nvSpPr>
        <p:spPr>
          <a:xfrm>
            <a:off x="5663448" y="24690233"/>
            <a:ext cx="160638" cy="497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7" name="Group 46"/>
          <p:cNvGrpSpPr/>
          <p:nvPr/>
        </p:nvGrpSpPr>
        <p:grpSpPr>
          <a:xfrm>
            <a:off x="1403671" y="14547906"/>
            <a:ext cx="7573028" cy="5874976"/>
            <a:chOff x="2875542" y="14449140"/>
            <a:chExt cx="7573028" cy="5874976"/>
          </a:xfrm>
        </p:grpSpPr>
        <p:pic>
          <p:nvPicPr>
            <p:cNvPr id="70" name="Google Shape;99;p5">
              <a:extLst>
                <a:ext uri="{FF2B5EF4-FFF2-40B4-BE49-F238E27FC236}">
                  <a16:creationId xmlns:a16="http://schemas.microsoft.com/office/drawing/2014/main" id="{7570EB45-3120-D64C-8A07-43B7013BDC4D}"/>
                </a:ext>
              </a:extLst>
            </p:cNvPr>
            <p:cNvPicPr preferRelativeResize="0"/>
            <p:nvPr/>
          </p:nvPicPr>
          <p:blipFill rotWithShape="1">
            <a:blip r:embed="rId12">
              <a:alphaModFix/>
            </a:blip>
            <a:srcRect/>
            <a:stretch/>
          </p:blipFill>
          <p:spPr>
            <a:xfrm>
              <a:off x="2875542" y="14449140"/>
              <a:ext cx="7573028" cy="5874976"/>
            </a:xfrm>
            <a:prstGeom prst="rect">
              <a:avLst/>
            </a:prstGeom>
            <a:noFill/>
            <a:ln>
              <a:noFill/>
            </a:ln>
            <a:effectLst>
              <a:outerShdw blurRad="50800" dist="38100" dir="8100000" algn="tr" rotWithShape="0">
                <a:srgbClr val="000000">
                  <a:alpha val="40000"/>
                </a:srgbClr>
              </a:outerShdw>
            </a:effectLst>
          </p:spPr>
        </p:pic>
        <p:sp>
          <p:nvSpPr>
            <p:cNvPr id="71" name="Google Shape;100;p5">
              <a:extLst>
                <a:ext uri="{FF2B5EF4-FFF2-40B4-BE49-F238E27FC236}">
                  <a16:creationId xmlns:a16="http://schemas.microsoft.com/office/drawing/2014/main" id="{1D2BF690-F11E-504A-8A6D-C04CC39BD338}"/>
                </a:ext>
              </a:extLst>
            </p:cNvPr>
            <p:cNvSpPr txBox="1"/>
            <p:nvPr/>
          </p:nvSpPr>
          <p:spPr>
            <a:xfrm>
              <a:off x="8430526" y="19791296"/>
              <a:ext cx="29007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0</a:t>
              </a:r>
              <a:endParaRPr dirty="0"/>
            </a:p>
          </p:txBody>
        </p:sp>
        <p:sp>
          <p:nvSpPr>
            <p:cNvPr id="72" name="Google Shape;101;p5">
              <a:extLst>
                <a:ext uri="{FF2B5EF4-FFF2-40B4-BE49-F238E27FC236}">
                  <a16:creationId xmlns:a16="http://schemas.microsoft.com/office/drawing/2014/main" id="{1C96AA55-C374-3E40-A7AE-3FF2D87A3E54}"/>
                </a:ext>
              </a:extLst>
            </p:cNvPr>
            <p:cNvSpPr txBox="1"/>
            <p:nvPr/>
          </p:nvSpPr>
          <p:spPr>
            <a:xfrm>
              <a:off x="9088981" y="19750693"/>
              <a:ext cx="4773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50</a:t>
              </a:r>
              <a:endParaRPr dirty="0"/>
            </a:p>
          </p:txBody>
        </p:sp>
        <p:sp>
          <p:nvSpPr>
            <p:cNvPr id="73" name="Google Shape;102;p5">
              <a:extLst>
                <a:ext uri="{FF2B5EF4-FFF2-40B4-BE49-F238E27FC236}">
                  <a16:creationId xmlns:a16="http://schemas.microsoft.com/office/drawing/2014/main" id="{D31C4D5C-0D70-DA49-8A9C-34D2D9D99D83}"/>
                </a:ext>
              </a:extLst>
            </p:cNvPr>
            <p:cNvSpPr txBox="1"/>
            <p:nvPr/>
          </p:nvSpPr>
          <p:spPr>
            <a:xfrm>
              <a:off x="9642758" y="19757203"/>
              <a:ext cx="62727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100</a:t>
              </a:r>
              <a:endParaRPr sz="1200" dirty="0">
                <a:solidFill>
                  <a:srgbClr val="3F3F3F"/>
                </a:solidFill>
                <a:latin typeface="Century Gothic"/>
                <a:ea typeface="Century Gothic"/>
                <a:cs typeface="Century Gothic"/>
                <a:sym typeface="Century Gothic"/>
              </a:endParaRPr>
            </a:p>
          </p:txBody>
        </p:sp>
        <p:sp>
          <p:nvSpPr>
            <p:cNvPr id="74" name="Google Shape;103;p5">
              <a:extLst>
                <a:ext uri="{FF2B5EF4-FFF2-40B4-BE49-F238E27FC236}">
                  <a16:creationId xmlns:a16="http://schemas.microsoft.com/office/drawing/2014/main" id="{419CB8E7-549C-8E4D-B47C-F49475CC867B}"/>
                </a:ext>
              </a:extLst>
            </p:cNvPr>
            <p:cNvSpPr txBox="1"/>
            <p:nvPr/>
          </p:nvSpPr>
          <p:spPr>
            <a:xfrm>
              <a:off x="7015979" y="16905860"/>
              <a:ext cx="760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err="1">
                  <a:solidFill>
                    <a:srgbClr val="3F3F3F"/>
                  </a:solidFill>
                  <a:latin typeface="Century Gothic"/>
                  <a:ea typeface="Century Gothic"/>
                  <a:cs typeface="Century Gothic"/>
                  <a:sym typeface="Century Gothic"/>
                </a:rPr>
                <a:t>Omo</a:t>
              </a:r>
              <a:endParaRPr sz="1600" b="1" dirty="0">
                <a:solidFill>
                  <a:srgbClr val="3F3F3F"/>
                </a:solidFill>
                <a:latin typeface="Century Gothic"/>
                <a:ea typeface="Century Gothic"/>
                <a:cs typeface="Century Gothic"/>
                <a:sym typeface="Century Gothic"/>
              </a:endParaRPr>
            </a:p>
          </p:txBody>
        </p:sp>
        <p:sp>
          <p:nvSpPr>
            <p:cNvPr id="75" name="Google Shape;104;p5">
              <a:extLst>
                <a:ext uri="{FF2B5EF4-FFF2-40B4-BE49-F238E27FC236}">
                  <a16:creationId xmlns:a16="http://schemas.microsoft.com/office/drawing/2014/main" id="{24C40968-3E15-6349-9CCA-43CE5D3AEA96}"/>
                </a:ext>
              </a:extLst>
            </p:cNvPr>
            <p:cNvSpPr txBox="1"/>
            <p:nvPr/>
          </p:nvSpPr>
          <p:spPr>
            <a:xfrm>
              <a:off x="8046620" y="16076113"/>
              <a:ext cx="90009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Tama</a:t>
              </a:r>
              <a:endParaRPr sz="1600" dirty="0"/>
            </a:p>
          </p:txBody>
        </p:sp>
        <p:sp>
          <p:nvSpPr>
            <p:cNvPr id="76" name="Google Shape;105;p5">
              <a:extLst>
                <a:ext uri="{FF2B5EF4-FFF2-40B4-BE49-F238E27FC236}">
                  <a16:creationId xmlns:a16="http://schemas.microsoft.com/office/drawing/2014/main" id="{8FD31E3C-E06C-D34E-836E-21BF7CA30B08}"/>
                </a:ext>
              </a:extLst>
            </p:cNvPr>
            <p:cNvSpPr txBox="1"/>
            <p:nvPr/>
          </p:nvSpPr>
          <p:spPr>
            <a:xfrm>
              <a:off x="7761082" y="17154392"/>
              <a:ext cx="91329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err="1">
                  <a:solidFill>
                    <a:srgbClr val="3F3F3F"/>
                  </a:solidFill>
                  <a:latin typeface="Century Gothic"/>
                  <a:ea typeface="Century Gothic"/>
                  <a:cs typeface="Century Gothic"/>
                  <a:sym typeface="Century Gothic"/>
                </a:rPr>
                <a:t>Mago</a:t>
              </a:r>
              <a:endParaRPr sz="1600" b="1" dirty="0">
                <a:solidFill>
                  <a:srgbClr val="3F3F3F"/>
                </a:solidFill>
                <a:latin typeface="Century Gothic"/>
                <a:ea typeface="Century Gothic"/>
                <a:cs typeface="Century Gothic"/>
                <a:sym typeface="Century Gothic"/>
              </a:endParaRPr>
            </a:p>
          </p:txBody>
        </p:sp>
        <p:sp>
          <p:nvSpPr>
            <p:cNvPr id="77" name="Google Shape;106;p5">
              <a:extLst>
                <a:ext uri="{FF2B5EF4-FFF2-40B4-BE49-F238E27FC236}">
                  <a16:creationId xmlns:a16="http://schemas.microsoft.com/office/drawing/2014/main" id="{D7860E8F-48A7-C945-A628-8C9326B8E2FE}"/>
                </a:ext>
              </a:extLst>
            </p:cNvPr>
            <p:cNvSpPr txBox="1"/>
            <p:nvPr/>
          </p:nvSpPr>
          <p:spPr>
            <a:xfrm>
              <a:off x="8652508" y="16481056"/>
              <a:ext cx="145674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W. Sala</a:t>
              </a:r>
              <a:endParaRPr sz="1600" dirty="0"/>
            </a:p>
          </p:txBody>
        </p:sp>
        <p:sp>
          <p:nvSpPr>
            <p:cNvPr id="78" name="Google Shape;107;p5">
              <a:extLst>
                <a:ext uri="{FF2B5EF4-FFF2-40B4-BE49-F238E27FC236}">
                  <a16:creationId xmlns:a16="http://schemas.microsoft.com/office/drawing/2014/main" id="{39479EB6-490F-394C-9051-117F0B9397AB}"/>
                </a:ext>
              </a:extLst>
            </p:cNvPr>
            <p:cNvSpPr txBox="1"/>
            <p:nvPr/>
          </p:nvSpPr>
          <p:spPr>
            <a:xfrm>
              <a:off x="7847382" y="18447086"/>
              <a:ext cx="99484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err="1">
                  <a:solidFill>
                    <a:srgbClr val="3F3F3F"/>
                  </a:solidFill>
                  <a:latin typeface="Century Gothic"/>
                  <a:ea typeface="Century Gothic"/>
                  <a:cs typeface="Century Gothic"/>
                  <a:sym typeface="Century Gothic"/>
                </a:rPr>
                <a:t>Murulle</a:t>
              </a:r>
              <a:endParaRPr sz="1600" b="1" dirty="0">
                <a:solidFill>
                  <a:srgbClr val="3F3F3F"/>
                </a:solidFill>
                <a:latin typeface="Century Gothic"/>
                <a:ea typeface="Century Gothic"/>
                <a:cs typeface="Century Gothic"/>
                <a:sym typeface="Century Gothic"/>
              </a:endParaRPr>
            </a:p>
          </p:txBody>
        </p:sp>
        <p:sp>
          <p:nvSpPr>
            <p:cNvPr id="79" name="Google Shape;108;p5">
              <a:extLst>
                <a:ext uri="{FF2B5EF4-FFF2-40B4-BE49-F238E27FC236}">
                  <a16:creationId xmlns:a16="http://schemas.microsoft.com/office/drawing/2014/main" id="{92D95090-A531-0048-97EE-F1D3340E146F}"/>
                </a:ext>
              </a:extLst>
            </p:cNvPr>
            <p:cNvSpPr txBox="1"/>
            <p:nvPr/>
          </p:nvSpPr>
          <p:spPr>
            <a:xfrm>
              <a:off x="8606878" y="18166727"/>
              <a:ext cx="91329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err="1">
                  <a:solidFill>
                    <a:srgbClr val="3F3F3F"/>
                  </a:solidFill>
                  <a:latin typeface="Century Gothic"/>
                  <a:ea typeface="Century Gothic"/>
                  <a:cs typeface="Century Gothic"/>
                  <a:sym typeface="Century Gothic"/>
                </a:rPr>
                <a:t>Chelbi</a:t>
              </a:r>
              <a:endParaRPr sz="1600" dirty="0"/>
            </a:p>
          </p:txBody>
        </p:sp>
        <p:sp>
          <p:nvSpPr>
            <p:cNvPr id="80" name="Google Shape;109;p5">
              <a:extLst>
                <a:ext uri="{FF2B5EF4-FFF2-40B4-BE49-F238E27FC236}">
                  <a16:creationId xmlns:a16="http://schemas.microsoft.com/office/drawing/2014/main" id="{DF283E5B-6433-D640-8B32-A2DD6B8EB7DC}"/>
                </a:ext>
              </a:extLst>
            </p:cNvPr>
            <p:cNvSpPr txBox="1"/>
            <p:nvPr/>
          </p:nvSpPr>
          <p:spPr>
            <a:xfrm>
              <a:off x="8831907" y="15713041"/>
              <a:ext cx="760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Maze</a:t>
              </a:r>
              <a:endParaRPr sz="1600" b="1" dirty="0">
                <a:solidFill>
                  <a:srgbClr val="3F3F3F"/>
                </a:solidFill>
                <a:latin typeface="Century Gothic"/>
                <a:ea typeface="Century Gothic"/>
                <a:cs typeface="Century Gothic"/>
                <a:sym typeface="Century Gothic"/>
              </a:endParaRPr>
            </a:p>
          </p:txBody>
        </p:sp>
        <p:pic>
          <p:nvPicPr>
            <p:cNvPr id="81" name="Google Shape;110;p5">
              <a:extLst>
                <a:ext uri="{FF2B5EF4-FFF2-40B4-BE49-F238E27FC236}">
                  <a16:creationId xmlns:a16="http://schemas.microsoft.com/office/drawing/2014/main" id="{EBE0BE88-3CA7-9A4F-9BF0-C5A2D73BC3A7}"/>
                </a:ext>
              </a:extLst>
            </p:cNvPr>
            <p:cNvPicPr preferRelativeResize="0"/>
            <p:nvPr/>
          </p:nvPicPr>
          <p:blipFill rotWithShape="1">
            <a:blip r:embed="rId13">
              <a:alphaModFix/>
            </a:blip>
            <a:srcRect/>
            <a:stretch/>
          </p:blipFill>
          <p:spPr>
            <a:xfrm>
              <a:off x="3000455" y="14566236"/>
              <a:ext cx="2722140" cy="2732880"/>
            </a:xfrm>
            <a:prstGeom prst="rect">
              <a:avLst/>
            </a:prstGeom>
            <a:solidFill>
              <a:schemeClr val="lt1"/>
            </a:solidFill>
            <a:ln w="12700" cap="flat" cmpd="sng">
              <a:solidFill>
                <a:schemeClr val="dk1"/>
              </a:solidFill>
              <a:prstDash val="solid"/>
              <a:miter lim="800000"/>
              <a:headEnd type="none" w="sm" len="sm"/>
              <a:tailEnd type="none" w="sm" len="sm"/>
            </a:ln>
          </p:spPr>
        </p:pic>
        <p:grpSp>
          <p:nvGrpSpPr>
            <p:cNvPr id="82" name="Google Shape;111;p5">
              <a:extLst>
                <a:ext uri="{FF2B5EF4-FFF2-40B4-BE49-F238E27FC236}">
                  <a16:creationId xmlns:a16="http://schemas.microsoft.com/office/drawing/2014/main" id="{9F71D1B4-0CEB-E84A-8DA3-BA43A1635ABF}"/>
                </a:ext>
              </a:extLst>
            </p:cNvPr>
            <p:cNvGrpSpPr/>
            <p:nvPr/>
          </p:nvGrpSpPr>
          <p:grpSpPr>
            <a:xfrm>
              <a:off x="3036592" y="18394057"/>
              <a:ext cx="3487302" cy="1725406"/>
              <a:chOff x="7263010" y="4991948"/>
              <a:chExt cx="3091461" cy="1523545"/>
            </a:xfrm>
          </p:grpSpPr>
          <p:sp>
            <p:nvSpPr>
              <p:cNvPr id="83" name="Google Shape;112;p5">
                <a:extLst>
                  <a:ext uri="{FF2B5EF4-FFF2-40B4-BE49-F238E27FC236}">
                    <a16:creationId xmlns:a16="http://schemas.microsoft.com/office/drawing/2014/main" id="{6DCD9936-D530-6C4D-A07D-06F5F19CDD65}"/>
                  </a:ext>
                </a:extLst>
              </p:cNvPr>
              <p:cNvSpPr/>
              <p:nvPr/>
            </p:nvSpPr>
            <p:spPr>
              <a:xfrm>
                <a:off x="7263010" y="4991948"/>
                <a:ext cx="3030126" cy="1521213"/>
              </a:xfrm>
              <a:prstGeom prst="rect">
                <a:avLst/>
              </a:prstGeom>
              <a:solidFill>
                <a:schemeClr val="lt1"/>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113;p5">
                <a:extLst>
                  <a:ext uri="{FF2B5EF4-FFF2-40B4-BE49-F238E27FC236}">
                    <a16:creationId xmlns:a16="http://schemas.microsoft.com/office/drawing/2014/main" id="{FFC9EDB6-BDA1-9247-9C55-1EE5210F8CC5}"/>
                  </a:ext>
                </a:extLst>
              </p:cNvPr>
              <p:cNvSpPr txBox="1"/>
              <p:nvPr/>
            </p:nvSpPr>
            <p:spPr>
              <a:xfrm>
                <a:off x="7288410" y="5030048"/>
                <a:ext cx="223135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Lower </a:t>
                </a:r>
                <a:r>
                  <a:rPr lang="en-US" sz="1600" b="1" dirty="0" err="1">
                    <a:solidFill>
                      <a:srgbClr val="3F3F3F"/>
                    </a:solidFill>
                    <a:latin typeface="Century Gothic"/>
                    <a:ea typeface="Century Gothic"/>
                    <a:cs typeface="Century Gothic"/>
                    <a:sym typeface="Century Gothic"/>
                  </a:rPr>
                  <a:t>Omo</a:t>
                </a:r>
                <a:r>
                  <a:rPr lang="en-US" sz="1600" b="1" dirty="0">
                    <a:solidFill>
                      <a:srgbClr val="3F3F3F"/>
                    </a:solidFill>
                    <a:latin typeface="Century Gothic"/>
                    <a:ea typeface="Century Gothic"/>
                    <a:cs typeface="Century Gothic"/>
                    <a:sym typeface="Century Gothic"/>
                  </a:rPr>
                  <a:t> Study Area</a:t>
                </a:r>
                <a:endParaRPr sz="2000" dirty="0"/>
              </a:p>
            </p:txBody>
          </p:sp>
          <p:sp>
            <p:nvSpPr>
              <p:cNvPr id="85" name="Google Shape;114;p5">
                <a:extLst>
                  <a:ext uri="{FF2B5EF4-FFF2-40B4-BE49-F238E27FC236}">
                    <a16:creationId xmlns:a16="http://schemas.microsoft.com/office/drawing/2014/main" id="{5B63E993-EA50-2D4D-9CC0-3AC421EB6E89}"/>
                  </a:ext>
                </a:extLst>
              </p:cNvPr>
              <p:cNvSpPr txBox="1"/>
              <p:nvPr/>
            </p:nvSpPr>
            <p:spPr>
              <a:xfrm>
                <a:off x="7542722" y="5346349"/>
                <a:ext cx="11574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err="1">
                    <a:solidFill>
                      <a:srgbClr val="3F3F3F"/>
                    </a:solidFill>
                    <a:latin typeface="Century Gothic"/>
                    <a:ea typeface="Century Gothic"/>
                    <a:cs typeface="Century Gothic"/>
                    <a:sym typeface="Century Gothic"/>
                  </a:rPr>
                  <a:t>Omo</a:t>
                </a:r>
                <a:r>
                  <a:rPr lang="en-US" sz="1600" dirty="0">
                    <a:solidFill>
                      <a:srgbClr val="3F3F3F"/>
                    </a:solidFill>
                    <a:latin typeface="Century Gothic"/>
                    <a:ea typeface="Century Gothic"/>
                    <a:cs typeface="Century Gothic"/>
                    <a:sym typeface="Century Gothic"/>
                  </a:rPr>
                  <a:t> River</a:t>
                </a:r>
                <a:endParaRPr sz="2000" dirty="0"/>
              </a:p>
            </p:txBody>
          </p:sp>
          <p:sp>
            <p:nvSpPr>
              <p:cNvPr id="86" name="Google Shape;115;p5">
                <a:extLst>
                  <a:ext uri="{FF2B5EF4-FFF2-40B4-BE49-F238E27FC236}">
                    <a16:creationId xmlns:a16="http://schemas.microsoft.com/office/drawing/2014/main" id="{8D2ABB92-6F7B-5F4A-B155-F5D0B1BEC041}"/>
                  </a:ext>
                </a:extLst>
              </p:cNvPr>
              <p:cNvSpPr txBox="1"/>
              <p:nvPr/>
            </p:nvSpPr>
            <p:spPr>
              <a:xfrm>
                <a:off x="7533782" y="5648884"/>
                <a:ext cx="1856560" cy="29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Protected Areas</a:t>
                </a:r>
                <a:endParaRPr sz="2000" dirty="0"/>
              </a:p>
            </p:txBody>
          </p:sp>
          <p:sp>
            <p:nvSpPr>
              <p:cNvPr id="87" name="Google Shape;116;p5">
                <a:extLst>
                  <a:ext uri="{FF2B5EF4-FFF2-40B4-BE49-F238E27FC236}">
                    <a16:creationId xmlns:a16="http://schemas.microsoft.com/office/drawing/2014/main" id="{1F2D0DD0-3A84-C84E-A0FA-CE17462B7DD0}"/>
                  </a:ext>
                </a:extLst>
              </p:cNvPr>
              <p:cNvSpPr txBox="1"/>
              <p:nvPr/>
            </p:nvSpPr>
            <p:spPr>
              <a:xfrm>
                <a:off x="7538685" y="5921902"/>
                <a:ext cx="2084885" cy="29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3F3F3F"/>
                    </a:solidFill>
                    <a:latin typeface="Century Gothic"/>
                    <a:ea typeface="Century Gothic"/>
                    <a:cs typeface="Century Gothic"/>
                    <a:sym typeface="Century Gothic"/>
                  </a:rPr>
                  <a:t>Study Area</a:t>
                </a:r>
                <a:endParaRPr sz="2000"/>
              </a:p>
            </p:txBody>
          </p:sp>
          <p:sp>
            <p:nvSpPr>
              <p:cNvPr id="88" name="Google Shape;117;p5">
                <a:extLst>
                  <a:ext uri="{FF2B5EF4-FFF2-40B4-BE49-F238E27FC236}">
                    <a16:creationId xmlns:a16="http://schemas.microsoft.com/office/drawing/2014/main" id="{8C3F692F-4B3D-7045-BED2-0B9F3C9B8EB3}"/>
                  </a:ext>
                </a:extLst>
              </p:cNvPr>
              <p:cNvSpPr txBox="1"/>
              <p:nvPr/>
            </p:nvSpPr>
            <p:spPr>
              <a:xfrm>
                <a:off x="7533782" y="6207716"/>
                <a:ext cx="282068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3F3F3F"/>
                    </a:solidFill>
                    <a:latin typeface="Century Gothic"/>
                    <a:ea typeface="Century Gothic"/>
                    <a:cs typeface="Century Gothic"/>
                    <a:sym typeface="Century Gothic"/>
                  </a:rPr>
                  <a:t>Ethiopian Administrative Zones</a:t>
                </a:r>
                <a:endParaRPr sz="2000"/>
              </a:p>
            </p:txBody>
          </p:sp>
          <p:pic>
            <p:nvPicPr>
              <p:cNvPr id="89" name="Google Shape;118;p5">
                <a:extLst>
                  <a:ext uri="{FF2B5EF4-FFF2-40B4-BE49-F238E27FC236}">
                    <a16:creationId xmlns:a16="http://schemas.microsoft.com/office/drawing/2014/main" id="{6A613DBF-2BE7-CB4F-A2FE-2583DCFF861C}"/>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7311194" y="5384775"/>
                <a:ext cx="297249" cy="1053062"/>
              </a:xfrm>
              <a:prstGeom prst="rect">
                <a:avLst/>
              </a:prstGeom>
              <a:noFill/>
              <a:ln>
                <a:noFill/>
              </a:ln>
            </p:spPr>
          </p:pic>
        </p:grpSp>
        <p:cxnSp>
          <p:nvCxnSpPr>
            <p:cNvPr id="90" name="Google Shape;119;p5">
              <a:extLst>
                <a:ext uri="{FF2B5EF4-FFF2-40B4-BE49-F238E27FC236}">
                  <a16:creationId xmlns:a16="http://schemas.microsoft.com/office/drawing/2014/main" id="{1BABE189-CF52-7B4A-B407-1817C8B33831}"/>
                </a:ext>
              </a:extLst>
            </p:cNvPr>
            <p:cNvCxnSpPr>
              <a:cxnSpLocks/>
            </p:cNvCxnSpPr>
            <p:nvPr/>
          </p:nvCxnSpPr>
          <p:spPr>
            <a:xfrm rot="10800000" flipH="1">
              <a:off x="7914594" y="16299712"/>
              <a:ext cx="290442" cy="312800"/>
            </a:xfrm>
            <a:prstGeom prst="straightConnector1">
              <a:avLst/>
            </a:prstGeom>
            <a:noFill/>
            <a:ln w="9525" cap="flat" cmpd="sng">
              <a:solidFill>
                <a:srgbClr val="3F3F3F"/>
              </a:solidFill>
              <a:prstDash val="solid"/>
              <a:miter lim="800000"/>
              <a:headEnd type="none" w="sm" len="sm"/>
              <a:tailEnd type="none" w="sm" len="sm"/>
            </a:ln>
          </p:spPr>
        </p:cxnSp>
        <p:cxnSp>
          <p:nvCxnSpPr>
            <p:cNvPr id="91" name="Google Shape;120;p5">
              <a:extLst>
                <a:ext uri="{FF2B5EF4-FFF2-40B4-BE49-F238E27FC236}">
                  <a16:creationId xmlns:a16="http://schemas.microsoft.com/office/drawing/2014/main" id="{B8EFC3D4-AD53-914B-9A9C-7BC19CABDA34}"/>
                </a:ext>
              </a:extLst>
            </p:cNvPr>
            <p:cNvCxnSpPr>
              <a:cxnSpLocks/>
            </p:cNvCxnSpPr>
            <p:nvPr/>
          </p:nvCxnSpPr>
          <p:spPr>
            <a:xfrm>
              <a:off x="8256194" y="16634924"/>
              <a:ext cx="441449" cy="0"/>
            </a:xfrm>
            <a:prstGeom prst="straightConnector1">
              <a:avLst/>
            </a:prstGeom>
            <a:noFill/>
            <a:ln w="9525" cap="flat" cmpd="sng">
              <a:solidFill>
                <a:srgbClr val="3F3F3F"/>
              </a:solidFill>
              <a:prstDash val="solid"/>
              <a:miter lim="800000"/>
              <a:headEnd type="none" w="sm" len="sm"/>
              <a:tailEnd type="none" w="sm" len="sm"/>
            </a:ln>
          </p:spPr>
        </p:cxnSp>
        <p:cxnSp>
          <p:nvCxnSpPr>
            <p:cNvPr id="92" name="Google Shape;121;p5">
              <a:extLst>
                <a:ext uri="{FF2B5EF4-FFF2-40B4-BE49-F238E27FC236}">
                  <a16:creationId xmlns:a16="http://schemas.microsoft.com/office/drawing/2014/main" id="{84BF885E-146D-2840-98BF-2360EC4FCAD4}"/>
                </a:ext>
              </a:extLst>
            </p:cNvPr>
            <p:cNvCxnSpPr>
              <a:cxnSpLocks/>
            </p:cNvCxnSpPr>
            <p:nvPr/>
          </p:nvCxnSpPr>
          <p:spPr>
            <a:xfrm>
              <a:off x="9346131" y="15892137"/>
              <a:ext cx="441449" cy="0"/>
            </a:xfrm>
            <a:prstGeom prst="straightConnector1">
              <a:avLst/>
            </a:prstGeom>
            <a:noFill/>
            <a:ln w="9525" cap="flat" cmpd="sng">
              <a:solidFill>
                <a:srgbClr val="3F3F3F"/>
              </a:solidFill>
              <a:prstDash val="solid"/>
              <a:miter lim="800000"/>
              <a:headEnd type="none" w="sm" len="sm"/>
              <a:tailEnd type="none" w="sm" len="sm"/>
            </a:ln>
          </p:spPr>
        </p:cxnSp>
        <p:cxnSp>
          <p:nvCxnSpPr>
            <p:cNvPr id="93" name="Google Shape;122;p5">
              <a:extLst>
                <a:ext uri="{FF2B5EF4-FFF2-40B4-BE49-F238E27FC236}">
                  <a16:creationId xmlns:a16="http://schemas.microsoft.com/office/drawing/2014/main" id="{73F6EECA-0205-564E-A58E-8C8482004ADA}"/>
                </a:ext>
              </a:extLst>
            </p:cNvPr>
            <p:cNvCxnSpPr>
              <a:cxnSpLocks/>
            </p:cNvCxnSpPr>
            <p:nvPr/>
          </p:nvCxnSpPr>
          <p:spPr>
            <a:xfrm>
              <a:off x="7977778" y="18200720"/>
              <a:ext cx="278416" cy="346025"/>
            </a:xfrm>
            <a:prstGeom prst="straightConnector1">
              <a:avLst/>
            </a:prstGeom>
            <a:noFill/>
            <a:ln w="9525" cap="flat" cmpd="sng">
              <a:solidFill>
                <a:srgbClr val="3F3F3F"/>
              </a:solidFill>
              <a:prstDash val="solid"/>
              <a:miter lim="800000"/>
              <a:headEnd type="none" w="sm" len="sm"/>
              <a:tailEnd type="none" w="sm" len="sm"/>
            </a:ln>
          </p:spPr>
        </p:cxnSp>
        <p:sp>
          <p:nvSpPr>
            <p:cNvPr id="94" name="Google Shape;123;p5">
              <a:extLst>
                <a:ext uri="{FF2B5EF4-FFF2-40B4-BE49-F238E27FC236}">
                  <a16:creationId xmlns:a16="http://schemas.microsoft.com/office/drawing/2014/main" id="{C9DC2316-1209-2C4D-8768-B91754D42D26}"/>
                </a:ext>
              </a:extLst>
            </p:cNvPr>
            <p:cNvSpPr txBox="1"/>
            <p:nvPr/>
          </p:nvSpPr>
          <p:spPr>
            <a:xfrm>
              <a:off x="9921715" y="19946217"/>
              <a:ext cx="50204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F3F3F"/>
                  </a:solidFill>
                  <a:latin typeface="Century Gothic"/>
                  <a:ea typeface="Century Gothic"/>
                  <a:cs typeface="Century Gothic"/>
                  <a:sym typeface="Century Gothic"/>
                </a:rPr>
                <a:t>km</a:t>
              </a:r>
              <a:endParaRPr sz="1100" dirty="0">
                <a:solidFill>
                  <a:srgbClr val="3F3F3F"/>
                </a:solidFill>
                <a:latin typeface="Century Gothic"/>
                <a:ea typeface="Century Gothic"/>
                <a:cs typeface="Century Gothic"/>
                <a:sym typeface="Century Gothic"/>
              </a:endParaRPr>
            </a:p>
          </p:txBody>
        </p:sp>
        <p:sp>
          <p:nvSpPr>
            <p:cNvPr id="95" name="Google Shape;124;p5">
              <a:extLst>
                <a:ext uri="{FF2B5EF4-FFF2-40B4-BE49-F238E27FC236}">
                  <a16:creationId xmlns:a16="http://schemas.microsoft.com/office/drawing/2014/main" id="{522FB6B5-AE3A-A54E-A8DE-3ABE44F45978}"/>
                </a:ext>
              </a:extLst>
            </p:cNvPr>
            <p:cNvSpPr txBox="1"/>
            <p:nvPr/>
          </p:nvSpPr>
          <p:spPr>
            <a:xfrm>
              <a:off x="6987187" y="15080718"/>
              <a:ext cx="145674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C. </a:t>
              </a:r>
              <a:r>
                <a:rPr lang="en-US" sz="1600" b="1" dirty="0" err="1">
                  <a:solidFill>
                    <a:srgbClr val="3F3F3F"/>
                  </a:solidFill>
                  <a:latin typeface="Century Gothic"/>
                  <a:ea typeface="Century Gothic"/>
                  <a:cs typeface="Century Gothic"/>
                  <a:sym typeface="Century Gothic"/>
                </a:rPr>
                <a:t>Churchura</a:t>
              </a:r>
              <a:endParaRPr sz="1600" b="1" dirty="0">
                <a:solidFill>
                  <a:srgbClr val="3F3F3F"/>
                </a:solidFill>
                <a:latin typeface="Century Gothic"/>
                <a:ea typeface="Century Gothic"/>
                <a:cs typeface="Century Gothic"/>
                <a:sym typeface="Century Gothic"/>
              </a:endParaRPr>
            </a:p>
          </p:txBody>
        </p:sp>
        <p:cxnSp>
          <p:nvCxnSpPr>
            <p:cNvPr id="96" name="Google Shape;125;p5">
              <a:extLst>
                <a:ext uri="{FF2B5EF4-FFF2-40B4-BE49-F238E27FC236}">
                  <a16:creationId xmlns:a16="http://schemas.microsoft.com/office/drawing/2014/main" id="{9E6DCF79-BAF2-D944-8669-0CF8C6366C46}"/>
                </a:ext>
              </a:extLst>
            </p:cNvPr>
            <p:cNvCxnSpPr>
              <a:cxnSpLocks/>
            </p:cNvCxnSpPr>
            <p:nvPr/>
          </p:nvCxnSpPr>
          <p:spPr>
            <a:xfrm>
              <a:off x="8256194" y="15246723"/>
              <a:ext cx="441449" cy="0"/>
            </a:xfrm>
            <a:prstGeom prst="straightConnector1">
              <a:avLst/>
            </a:prstGeom>
            <a:noFill/>
            <a:ln w="9525" cap="flat" cmpd="sng">
              <a:solidFill>
                <a:srgbClr val="3F3F3F"/>
              </a:solidFill>
              <a:prstDash val="solid"/>
              <a:miter lim="800000"/>
              <a:headEnd type="none" w="sm" len="sm"/>
              <a:tailEnd type="none" w="sm" len="sm"/>
            </a:ln>
          </p:spPr>
        </p:cxnSp>
        <p:sp>
          <p:nvSpPr>
            <p:cNvPr id="97" name="Google Shape;126;p5">
              <a:extLst>
                <a:ext uri="{FF2B5EF4-FFF2-40B4-BE49-F238E27FC236}">
                  <a16:creationId xmlns:a16="http://schemas.microsoft.com/office/drawing/2014/main" id="{309FF2CA-B579-DC45-B40A-A5B45E7F6967}"/>
                </a:ext>
              </a:extLst>
            </p:cNvPr>
            <p:cNvSpPr/>
            <p:nvPr/>
          </p:nvSpPr>
          <p:spPr>
            <a:xfrm>
              <a:off x="3323345" y="16126238"/>
              <a:ext cx="652837" cy="702872"/>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 name="Google Shape;128;p5" descr="north arrow orienteering by morits">
              <a:extLst>
                <a:ext uri="{FF2B5EF4-FFF2-40B4-BE49-F238E27FC236}">
                  <a16:creationId xmlns:a16="http://schemas.microsoft.com/office/drawing/2014/main" id="{DD960F17-6BDC-0042-A271-B33F89977665}"/>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5841566" y="18513815"/>
              <a:ext cx="426064" cy="618799"/>
            </a:xfrm>
            <a:prstGeom prst="rect">
              <a:avLst/>
            </a:prstGeom>
            <a:noFill/>
            <a:ln>
              <a:noFill/>
            </a:ln>
          </p:spPr>
        </p:pic>
      </p:grpSp>
      <p:sp>
        <p:nvSpPr>
          <p:cNvPr id="100" name="Google Shape;129;p5">
            <a:extLst>
              <a:ext uri="{FF2B5EF4-FFF2-40B4-BE49-F238E27FC236}">
                <a16:creationId xmlns:a16="http://schemas.microsoft.com/office/drawing/2014/main" id="{FF1BB3E5-EA8A-B94C-BC7B-DFEF1DD96B64}"/>
              </a:ext>
            </a:extLst>
          </p:cNvPr>
          <p:cNvSpPr/>
          <p:nvPr/>
        </p:nvSpPr>
        <p:spPr>
          <a:xfrm>
            <a:off x="5609676" y="24665519"/>
            <a:ext cx="285850" cy="43083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1" name="Google Shape;316;p14">
            <a:extLst>
              <a:ext uri="{FF2B5EF4-FFF2-40B4-BE49-F238E27FC236}">
                <a16:creationId xmlns:a16="http://schemas.microsoft.com/office/drawing/2014/main" id="{396ECF56-0564-9947-AD49-D645471B5ABC}"/>
              </a:ext>
            </a:extLst>
          </p:cNvPr>
          <p:cNvGrpSpPr/>
          <p:nvPr/>
        </p:nvGrpSpPr>
        <p:grpSpPr>
          <a:xfrm rot="10800000">
            <a:off x="7865302" y="22845362"/>
            <a:ext cx="1758366" cy="2146097"/>
            <a:chOff x="1752178" y="2415062"/>
            <a:chExt cx="1758366" cy="2146097"/>
          </a:xfrm>
        </p:grpSpPr>
        <p:grpSp>
          <p:nvGrpSpPr>
            <p:cNvPr id="112" name="Google Shape;317;p14">
              <a:extLst>
                <a:ext uri="{FF2B5EF4-FFF2-40B4-BE49-F238E27FC236}">
                  <a16:creationId xmlns:a16="http://schemas.microsoft.com/office/drawing/2014/main" id="{9A1B6365-D819-B74D-A536-030A0746126A}"/>
                </a:ext>
              </a:extLst>
            </p:cNvPr>
            <p:cNvGrpSpPr/>
            <p:nvPr/>
          </p:nvGrpSpPr>
          <p:grpSpPr>
            <a:xfrm>
              <a:off x="1752178" y="2415062"/>
              <a:ext cx="1248666" cy="2146097"/>
              <a:chOff x="1752178" y="2415062"/>
              <a:chExt cx="1248666" cy="2146097"/>
            </a:xfrm>
          </p:grpSpPr>
          <p:sp>
            <p:nvSpPr>
              <p:cNvPr id="114" name="Google Shape;318;p14">
                <a:extLst>
                  <a:ext uri="{FF2B5EF4-FFF2-40B4-BE49-F238E27FC236}">
                    <a16:creationId xmlns:a16="http://schemas.microsoft.com/office/drawing/2014/main" id="{2E0772A6-5379-0A4A-AA67-2DB871247501}"/>
                  </a:ext>
                </a:extLst>
              </p:cNvPr>
              <p:cNvSpPr/>
              <p:nvPr/>
            </p:nvSpPr>
            <p:spPr>
              <a:xfrm>
                <a:off x="2290591" y="2884672"/>
                <a:ext cx="710253" cy="1305034"/>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319;p14">
                <a:extLst>
                  <a:ext uri="{FF2B5EF4-FFF2-40B4-BE49-F238E27FC236}">
                    <a16:creationId xmlns:a16="http://schemas.microsoft.com/office/drawing/2014/main" id="{066D00E4-E24A-3543-B3A6-73B71F9C505C}"/>
                  </a:ext>
                </a:extLst>
              </p:cNvPr>
              <p:cNvSpPr/>
              <p:nvPr/>
            </p:nvSpPr>
            <p:spPr>
              <a:xfrm>
                <a:off x="1752178" y="2415062"/>
                <a:ext cx="604922" cy="214609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13" name="Google Shape;320;p14">
              <a:extLst>
                <a:ext uri="{FF2B5EF4-FFF2-40B4-BE49-F238E27FC236}">
                  <a16:creationId xmlns:a16="http://schemas.microsoft.com/office/drawing/2014/main" id="{04957C04-3C3E-594C-9427-9DFF558913A3}"/>
                </a:ext>
              </a:extLst>
            </p:cNvPr>
            <p:cNvCxnSpPr>
              <a:stCxn id="114" idx="3"/>
            </p:cNvCxnSpPr>
            <p:nvPr/>
          </p:nvCxnSpPr>
          <p:spPr>
            <a:xfrm>
              <a:off x="3000844" y="3537189"/>
              <a:ext cx="509700" cy="0"/>
            </a:xfrm>
            <a:prstGeom prst="straightConnector1">
              <a:avLst/>
            </a:prstGeom>
            <a:noFill/>
            <a:ln w="9525" cap="flat" cmpd="sng">
              <a:solidFill>
                <a:srgbClr val="3F3F3F"/>
              </a:solidFill>
              <a:prstDash val="solid"/>
              <a:miter lim="800000"/>
              <a:headEnd type="none" w="sm" len="sm"/>
              <a:tailEnd type="none" w="sm" len="sm"/>
            </a:ln>
          </p:spPr>
        </p:cxnSp>
      </p:grpSp>
      <p:sp>
        <p:nvSpPr>
          <p:cNvPr id="116" name="Google Shape;321;p14">
            <a:extLst>
              <a:ext uri="{FF2B5EF4-FFF2-40B4-BE49-F238E27FC236}">
                <a16:creationId xmlns:a16="http://schemas.microsoft.com/office/drawing/2014/main" id="{2720942E-4250-2649-A89D-DFAF817335B1}"/>
              </a:ext>
            </a:extLst>
          </p:cNvPr>
          <p:cNvSpPr txBox="1"/>
          <p:nvPr/>
        </p:nvSpPr>
        <p:spPr>
          <a:xfrm>
            <a:off x="2501644" y="21188668"/>
            <a:ext cx="1462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6"/>
                </a:solidFill>
                <a:latin typeface="Century Gothic"/>
                <a:ea typeface="Century Gothic"/>
                <a:cs typeface="Century Gothic"/>
                <a:sym typeface="Century Gothic"/>
              </a:rPr>
              <a:t>Inputs</a:t>
            </a:r>
            <a:endParaRPr sz="1400" b="1" i="0" u="none" strike="noStrike" cap="none" dirty="0">
              <a:solidFill>
                <a:schemeClr val="accent6"/>
              </a:solidFill>
              <a:latin typeface="Arial"/>
              <a:ea typeface="Arial"/>
              <a:cs typeface="Arial"/>
              <a:sym typeface="Arial"/>
            </a:endParaRPr>
          </a:p>
        </p:txBody>
      </p:sp>
      <p:sp>
        <p:nvSpPr>
          <p:cNvPr id="117" name="Google Shape;322;p14">
            <a:extLst>
              <a:ext uri="{FF2B5EF4-FFF2-40B4-BE49-F238E27FC236}">
                <a16:creationId xmlns:a16="http://schemas.microsoft.com/office/drawing/2014/main" id="{BDBA8BE8-278A-F340-9BE1-F1F72D6DCC25}"/>
              </a:ext>
            </a:extLst>
          </p:cNvPr>
          <p:cNvSpPr txBox="1"/>
          <p:nvPr/>
        </p:nvSpPr>
        <p:spPr>
          <a:xfrm>
            <a:off x="9016348" y="21183591"/>
            <a:ext cx="1875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6"/>
                </a:solidFill>
                <a:latin typeface="Century Gothic"/>
                <a:ea typeface="Century Gothic"/>
                <a:cs typeface="Century Gothic"/>
                <a:sym typeface="Century Gothic"/>
              </a:rPr>
              <a:t>Outputs</a:t>
            </a:r>
            <a:endParaRPr sz="1400" b="1" i="0" u="none" strike="noStrike" cap="none" dirty="0">
              <a:solidFill>
                <a:schemeClr val="accent6"/>
              </a:solidFill>
              <a:latin typeface="Arial"/>
              <a:ea typeface="Arial"/>
              <a:cs typeface="Arial"/>
              <a:sym typeface="Arial"/>
            </a:endParaRPr>
          </a:p>
        </p:txBody>
      </p:sp>
      <p:pic>
        <p:nvPicPr>
          <p:cNvPr id="118" name="Google Shape;323;p14">
            <a:extLst>
              <a:ext uri="{FF2B5EF4-FFF2-40B4-BE49-F238E27FC236}">
                <a16:creationId xmlns:a16="http://schemas.microsoft.com/office/drawing/2014/main" id="{64C7DDDC-159D-004F-AD24-BF3C675C363E}"/>
              </a:ext>
            </a:extLst>
          </p:cNvPr>
          <p:cNvPicPr preferRelativeResize="0"/>
          <p:nvPr/>
        </p:nvPicPr>
        <p:blipFill rotWithShape="1">
          <a:blip r:embed="rId16">
            <a:alphaModFix/>
          </a:blip>
          <a:srcRect/>
          <a:stretch/>
        </p:blipFill>
        <p:spPr>
          <a:xfrm>
            <a:off x="9034422" y="21763682"/>
            <a:ext cx="1861193" cy="1851006"/>
          </a:xfrm>
          <a:prstGeom prst="rect">
            <a:avLst/>
          </a:prstGeom>
          <a:noFill/>
          <a:ln>
            <a:noFill/>
          </a:ln>
          <a:effectLst>
            <a:outerShdw blurRad="57150" dist="19050" dir="5400000" algn="bl" rotWithShape="0">
              <a:srgbClr val="000000"/>
            </a:outerShdw>
          </a:effectLst>
        </p:spPr>
      </p:pic>
      <p:sp>
        <p:nvSpPr>
          <p:cNvPr id="119" name="Google Shape;324;p14">
            <a:extLst>
              <a:ext uri="{FF2B5EF4-FFF2-40B4-BE49-F238E27FC236}">
                <a16:creationId xmlns:a16="http://schemas.microsoft.com/office/drawing/2014/main" id="{680C8B26-6E1F-F449-BFCB-A5DF9F0867F3}"/>
              </a:ext>
            </a:extLst>
          </p:cNvPr>
          <p:cNvSpPr/>
          <p:nvPr/>
        </p:nvSpPr>
        <p:spPr>
          <a:xfrm>
            <a:off x="8986443" y="24119283"/>
            <a:ext cx="1870544" cy="1763113"/>
          </a:xfrm>
          <a:prstGeom prst="rect">
            <a:avLst/>
          </a:prstGeom>
          <a:solidFill>
            <a:srgbClr val="FFFF00"/>
          </a:solidFill>
          <a:ln w="12700" cap="flat" cmpd="sng">
            <a:solidFill>
              <a:srgbClr val="42719B"/>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325;p14">
            <a:extLst>
              <a:ext uri="{FF2B5EF4-FFF2-40B4-BE49-F238E27FC236}">
                <a16:creationId xmlns:a16="http://schemas.microsoft.com/office/drawing/2014/main" id="{6BB7F4D0-00A1-1647-9BBA-95CE8A942F8D}"/>
              </a:ext>
            </a:extLst>
          </p:cNvPr>
          <p:cNvSpPr/>
          <p:nvPr/>
        </p:nvSpPr>
        <p:spPr>
          <a:xfrm>
            <a:off x="9946733" y="24114060"/>
            <a:ext cx="920812" cy="878486"/>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326;p14">
            <a:extLst>
              <a:ext uri="{FF2B5EF4-FFF2-40B4-BE49-F238E27FC236}">
                <a16:creationId xmlns:a16="http://schemas.microsoft.com/office/drawing/2014/main" id="{C0734658-F7CA-FC43-B108-C61D4EEEDD58}"/>
              </a:ext>
            </a:extLst>
          </p:cNvPr>
          <p:cNvSpPr/>
          <p:nvPr/>
        </p:nvSpPr>
        <p:spPr>
          <a:xfrm>
            <a:off x="9005003" y="25000839"/>
            <a:ext cx="945528" cy="878486"/>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327;p14">
            <a:extLst>
              <a:ext uri="{FF2B5EF4-FFF2-40B4-BE49-F238E27FC236}">
                <a16:creationId xmlns:a16="http://schemas.microsoft.com/office/drawing/2014/main" id="{5326C10B-03CB-8844-A790-49BC6BBB5CD3}"/>
              </a:ext>
            </a:extLst>
          </p:cNvPr>
          <p:cNvSpPr txBox="1"/>
          <p:nvPr/>
        </p:nvSpPr>
        <p:spPr>
          <a:xfrm>
            <a:off x="9965018" y="24361033"/>
            <a:ext cx="818412"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600" dirty="0">
                <a:solidFill>
                  <a:schemeClr val="lt1"/>
                </a:solidFill>
                <a:latin typeface="Century Gothic"/>
                <a:ea typeface="Century Gothic"/>
                <a:cs typeface="Century Gothic"/>
                <a:sym typeface="Century Gothic"/>
              </a:rPr>
              <a:t>160</a:t>
            </a:r>
            <a:endParaRPr sz="1600" i="0" u="none" strike="noStrike" cap="none" dirty="0">
              <a:solidFill>
                <a:schemeClr val="lt1"/>
              </a:solidFill>
              <a:latin typeface="Arial"/>
              <a:ea typeface="Arial"/>
              <a:cs typeface="Arial"/>
              <a:sym typeface="Arial"/>
            </a:endParaRPr>
          </a:p>
        </p:txBody>
      </p:sp>
      <p:sp>
        <p:nvSpPr>
          <p:cNvPr id="123" name="Google Shape;328;p14">
            <a:extLst>
              <a:ext uri="{FF2B5EF4-FFF2-40B4-BE49-F238E27FC236}">
                <a16:creationId xmlns:a16="http://schemas.microsoft.com/office/drawing/2014/main" id="{575A531C-C53E-C544-BD34-B62A9ACD02BE}"/>
              </a:ext>
            </a:extLst>
          </p:cNvPr>
          <p:cNvSpPr txBox="1"/>
          <p:nvPr/>
        </p:nvSpPr>
        <p:spPr>
          <a:xfrm>
            <a:off x="9051729" y="25321721"/>
            <a:ext cx="818412"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600" dirty="0">
                <a:solidFill>
                  <a:schemeClr val="lt1"/>
                </a:solidFill>
                <a:latin typeface="Century Gothic"/>
                <a:ea typeface="Century Gothic"/>
                <a:cs typeface="Century Gothic"/>
                <a:sym typeface="Century Gothic"/>
              </a:rPr>
              <a:t>10</a:t>
            </a:r>
            <a:endParaRPr sz="1600" i="0" u="none" strike="noStrike" cap="none" dirty="0">
              <a:solidFill>
                <a:schemeClr val="lt1"/>
              </a:solidFill>
              <a:latin typeface="Arial"/>
              <a:ea typeface="Arial"/>
              <a:cs typeface="Arial"/>
              <a:sym typeface="Arial"/>
            </a:endParaRPr>
          </a:p>
        </p:txBody>
      </p:sp>
      <p:sp>
        <p:nvSpPr>
          <p:cNvPr id="124" name="Google Shape;329;p14">
            <a:extLst>
              <a:ext uri="{FF2B5EF4-FFF2-40B4-BE49-F238E27FC236}">
                <a16:creationId xmlns:a16="http://schemas.microsoft.com/office/drawing/2014/main" id="{EEAC2E66-87A2-F147-884A-7908E7FD5B92}"/>
              </a:ext>
            </a:extLst>
          </p:cNvPr>
          <p:cNvSpPr txBox="1"/>
          <p:nvPr/>
        </p:nvSpPr>
        <p:spPr>
          <a:xfrm>
            <a:off x="9032023" y="24376874"/>
            <a:ext cx="818412"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600" dirty="0">
                <a:solidFill>
                  <a:srgbClr val="3F3F3F"/>
                </a:solidFill>
                <a:latin typeface="Century Gothic"/>
                <a:ea typeface="Century Gothic"/>
                <a:cs typeface="Century Gothic"/>
                <a:sym typeface="Century Gothic"/>
              </a:rPr>
              <a:t>8</a:t>
            </a:r>
            <a:endParaRPr sz="1600" i="0" u="none" strike="noStrike" cap="none" dirty="0">
              <a:solidFill>
                <a:srgbClr val="3F3F3F"/>
              </a:solidFill>
              <a:latin typeface="Arial"/>
              <a:ea typeface="Arial"/>
              <a:cs typeface="Arial"/>
              <a:sym typeface="Arial"/>
            </a:endParaRPr>
          </a:p>
        </p:txBody>
      </p:sp>
      <p:grpSp>
        <p:nvGrpSpPr>
          <p:cNvPr id="125" name="Google Shape;330;p14">
            <a:extLst>
              <a:ext uri="{FF2B5EF4-FFF2-40B4-BE49-F238E27FC236}">
                <a16:creationId xmlns:a16="http://schemas.microsoft.com/office/drawing/2014/main" id="{A2A331A3-4A83-DC44-9520-52E873578E1B}"/>
              </a:ext>
            </a:extLst>
          </p:cNvPr>
          <p:cNvGrpSpPr/>
          <p:nvPr/>
        </p:nvGrpSpPr>
        <p:grpSpPr>
          <a:xfrm>
            <a:off x="2319421" y="21793851"/>
            <a:ext cx="2995722" cy="3906594"/>
            <a:chOff x="1639209" y="1514625"/>
            <a:chExt cx="2995722" cy="3906594"/>
          </a:xfrm>
        </p:grpSpPr>
        <p:grpSp>
          <p:nvGrpSpPr>
            <p:cNvPr id="126" name="Google Shape;331;p14">
              <a:extLst>
                <a:ext uri="{FF2B5EF4-FFF2-40B4-BE49-F238E27FC236}">
                  <a16:creationId xmlns:a16="http://schemas.microsoft.com/office/drawing/2014/main" id="{00186380-F1B8-894E-93E2-F8909799874C}"/>
                </a:ext>
              </a:extLst>
            </p:cNvPr>
            <p:cNvGrpSpPr/>
            <p:nvPr/>
          </p:nvGrpSpPr>
          <p:grpSpPr>
            <a:xfrm>
              <a:off x="2851365" y="2484129"/>
              <a:ext cx="1783566" cy="2146097"/>
              <a:chOff x="1752178" y="2415062"/>
              <a:chExt cx="1783566" cy="2146097"/>
            </a:xfrm>
          </p:grpSpPr>
          <p:grpSp>
            <p:nvGrpSpPr>
              <p:cNvPr id="132" name="Google Shape;332;p14">
                <a:extLst>
                  <a:ext uri="{FF2B5EF4-FFF2-40B4-BE49-F238E27FC236}">
                    <a16:creationId xmlns:a16="http://schemas.microsoft.com/office/drawing/2014/main" id="{E1CFB0D4-06C1-FB49-98CE-BDDF6DA701C5}"/>
                  </a:ext>
                </a:extLst>
              </p:cNvPr>
              <p:cNvGrpSpPr/>
              <p:nvPr/>
            </p:nvGrpSpPr>
            <p:grpSpPr>
              <a:xfrm>
                <a:off x="1752178" y="2415062"/>
                <a:ext cx="1248666" cy="2146097"/>
                <a:chOff x="1752178" y="2415062"/>
                <a:chExt cx="1248666" cy="2146097"/>
              </a:xfrm>
            </p:grpSpPr>
            <p:sp>
              <p:nvSpPr>
                <p:cNvPr id="134" name="Google Shape;333;p14">
                  <a:extLst>
                    <a:ext uri="{FF2B5EF4-FFF2-40B4-BE49-F238E27FC236}">
                      <a16:creationId xmlns:a16="http://schemas.microsoft.com/office/drawing/2014/main" id="{F40BD197-D75D-7E4C-ABA5-7290329BB21C}"/>
                    </a:ext>
                  </a:extLst>
                </p:cNvPr>
                <p:cNvSpPr/>
                <p:nvPr/>
              </p:nvSpPr>
              <p:spPr>
                <a:xfrm>
                  <a:off x="2290591" y="2884672"/>
                  <a:ext cx="710253" cy="1305034"/>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334;p14">
                  <a:extLst>
                    <a:ext uri="{FF2B5EF4-FFF2-40B4-BE49-F238E27FC236}">
                      <a16:creationId xmlns:a16="http://schemas.microsoft.com/office/drawing/2014/main" id="{D11BC485-E79E-C541-8F6E-EE4724F88050}"/>
                    </a:ext>
                  </a:extLst>
                </p:cNvPr>
                <p:cNvSpPr/>
                <p:nvPr/>
              </p:nvSpPr>
              <p:spPr>
                <a:xfrm>
                  <a:off x="1752178" y="2415062"/>
                  <a:ext cx="604922" cy="214609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33" name="Google Shape;335;p14">
                <a:extLst>
                  <a:ext uri="{FF2B5EF4-FFF2-40B4-BE49-F238E27FC236}">
                    <a16:creationId xmlns:a16="http://schemas.microsoft.com/office/drawing/2014/main" id="{1EBA3FF4-66C9-C245-8D51-FFEC93A36DC6}"/>
                  </a:ext>
                </a:extLst>
              </p:cNvPr>
              <p:cNvCxnSpPr>
                <a:stCxn id="134" idx="3"/>
              </p:cNvCxnSpPr>
              <p:nvPr/>
            </p:nvCxnSpPr>
            <p:spPr>
              <a:xfrm>
                <a:off x="3000844" y="3537189"/>
                <a:ext cx="534900" cy="0"/>
              </a:xfrm>
              <a:prstGeom prst="straightConnector1">
                <a:avLst/>
              </a:prstGeom>
              <a:noFill/>
              <a:ln w="9525" cap="flat" cmpd="sng">
                <a:solidFill>
                  <a:srgbClr val="3F3F3F"/>
                </a:solidFill>
                <a:prstDash val="solid"/>
                <a:miter lim="800000"/>
                <a:headEnd type="none" w="sm" len="sm"/>
                <a:tailEnd type="none" w="sm" len="sm"/>
              </a:ln>
            </p:spPr>
          </p:cxnSp>
        </p:grpSp>
        <p:pic>
          <p:nvPicPr>
            <p:cNvPr id="127" name="Google Shape;336;p14">
              <a:extLst>
                <a:ext uri="{FF2B5EF4-FFF2-40B4-BE49-F238E27FC236}">
                  <a16:creationId xmlns:a16="http://schemas.microsoft.com/office/drawing/2014/main" id="{B6912244-907B-6D4C-95F6-A44824078DE8}"/>
                </a:ext>
              </a:extLst>
            </p:cNvPr>
            <p:cNvPicPr preferRelativeResize="0"/>
            <p:nvPr/>
          </p:nvPicPr>
          <p:blipFill rotWithShape="1">
            <a:blip r:embed="rId17">
              <a:alphaModFix/>
            </a:blip>
            <a:srcRect/>
            <a:stretch/>
          </p:blipFill>
          <p:spPr>
            <a:xfrm>
              <a:off x="1639209" y="3535555"/>
              <a:ext cx="1855065" cy="1885664"/>
            </a:xfrm>
            <a:prstGeom prst="rect">
              <a:avLst/>
            </a:prstGeom>
            <a:noFill/>
            <a:ln>
              <a:noFill/>
            </a:ln>
            <a:effectLst>
              <a:outerShdw blurRad="57150" dist="19050" dir="5400000" algn="bl" rotWithShape="0">
                <a:srgbClr val="000000"/>
              </a:outerShdw>
            </a:effectLst>
          </p:spPr>
        </p:pic>
        <p:grpSp>
          <p:nvGrpSpPr>
            <p:cNvPr id="128" name="Google Shape;337;p14">
              <a:extLst>
                <a:ext uri="{FF2B5EF4-FFF2-40B4-BE49-F238E27FC236}">
                  <a16:creationId xmlns:a16="http://schemas.microsoft.com/office/drawing/2014/main" id="{54F6A37D-D4E6-9141-AB21-530EE82B9EEF}"/>
                </a:ext>
              </a:extLst>
            </p:cNvPr>
            <p:cNvGrpSpPr/>
            <p:nvPr/>
          </p:nvGrpSpPr>
          <p:grpSpPr>
            <a:xfrm>
              <a:off x="1639209" y="1514625"/>
              <a:ext cx="1883686" cy="1885664"/>
              <a:chOff x="576118" y="1412731"/>
              <a:chExt cx="1883686" cy="1885664"/>
            </a:xfrm>
          </p:grpSpPr>
          <p:pic>
            <p:nvPicPr>
              <p:cNvPr id="130" name="Google Shape;338;p14">
                <a:extLst>
                  <a:ext uri="{FF2B5EF4-FFF2-40B4-BE49-F238E27FC236}">
                    <a16:creationId xmlns:a16="http://schemas.microsoft.com/office/drawing/2014/main" id="{599AA945-925A-E54A-B2B2-17CA1EB15BA8}"/>
                  </a:ext>
                </a:extLst>
              </p:cNvPr>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576118" y="1412731"/>
                <a:ext cx="1861193" cy="1885664"/>
              </a:xfrm>
              <a:prstGeom prst="rect">
                <a:avLst/>
              </a:prstGeom>
              <a:noFill/>
              <a:ln>
                <a:noFill/>
              </a:ln>
              <a:effectLst>
                <a:outerShdw blurRad="57150" dist="19050" dir="5400000" algn="bl" rotWithShape="0">
                  <a:srgbClr val="000000"/>
                </a:outerShdw>
              </a:effectLst>
            </p:spPr>
          </p:pic>
          <p:sp>
            <p:nvSpPr>
              <p:cNvPr id="131" name="Google Shape;339;p14">
                <a:extLst>
                  <a:ext uri="{FF2B5EF4-FFF2-40B4-BE49-F238E27FC236}">
                    <a16:creationId xmlns:a16="http://schemas.microsoft.com/office/drawing/2014/main" id="{6DB656A4-EBB2-2640-9845-DD2BA02C9F51}"/>
                  </a:ext>
                </a:extLst>
              </p:cNvPr>
              <p:cNvSpPr txBox="1"/>
              <p:nvPr/>
            </p:nvSpPr>
            <p:spPr>
              <a:xfrm>
                <a:off x="997004" y="2699110"/>
                <a:ext cx="14628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lt1"/>
                    </a:solidFill>
                    <a:latin typeface="Century Gothic"/>
                    <a:ea typeface="Century Gothic"/>
                    <a:cs typeface="Century Gothic"/>
                    <a:sym typeface="Century Gothic"/>
                  </a:rPr>
                  <a:t>Satellite Imagery</a:t>
                </a:r>
                <a:endParaRPr sz="1600" b="1" i="0" u="none" strike="noStrike" cap="none" dirty="0">
                  <a:solidFill>
                    <a:schemeClr val="lt1"/>
                  </a:solidFill>
                  <a:latin typeface="Arial"/>
                  <a:ea typeface="Arial"/>
                  <a:cs typeface="Arial"/>
                  <a:sym typeface="Arial"/>
                </a:endParaRPr>
              </a:p>
            </p:txBody>
          </p:sp>
        </p:grpSp>
        <p:sp>
          <p:nvSpPr>
            <p:cNvPr id="129" name="Google Shape;340;p14">
              <a:extLst>
                <a:ext uri="{FF2B5EF4-FFF2-40B4-BE49-F238E27FC236}">
                  <a16:creationId xmlns:a16="http://schemas.microsoft.com/office/drawing/2014/main" id="{8D2B7909-3FA8-264A-8E04-9CCB9AEC629E}"/>
                </a:ext>
              </a:extLst>
            </p:cNvPr>
            <p:cNvSpPr txBox="1"/>
            <p:nvPr/>
          </p:nvSpPr>
          <p:spPr>
            <a:xfrm>
              <a:off x="2359686" y="4525482"/>
              <a:ext cx="1099906" cy="78260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lt1"/>
                  </a:solidFill>
                  <a:latin typeface="Century Gothic"/>
                  <a:ea typeface="Century Gothic"/>
                  <a:cs typeface="Century Gothic"/>
                  <a:sym typeface="Century Gothic"/>
                </a:rPr>
                <a:t>Training Points by Class</a:t>
              </a:r>
              <a:endParaRPr sz="1600" b="1" i="0" u="none" strike="noStrike" cap="none" dirty="0">
                <a:solidFill>
                  <a:schemeClr val="lt1"/>
                </a:solidFill>
                <a:latin typeface="Arial"/>
                <a:ea typeface="Arial"/>
                <a:cs typeface="Arial"/>
                <a:sym typeface="Arial"/>
              </a:endParaRPr>
            </a:p>
          </p:txBody>
        </p:sp>
      </p:grpSp>
      <p:grpSp>
        <p:nvGrpSpPr>
          <p:cNvPr id="136" name="Google Shape;341;p14">
            <a:extLst>
              <a:ext uri="{FF2B5EF4-FFF2-40B4-BE49-F238E27FC236}">
                <a16:creationId xmlns:a16="http://schemas.microsoft.com/office/drawing/2014/main" id="{6A5C4663-B3D3-A74B-8ACB-FCE55AA4DE03}"/>
              </a:ext>
            </a:extLst>
          </p:cNvPr>
          <p:cNvGrpSpPr/>
          <p:nvPr/>
        </p:nvGrpSpPr>
        <p:grpSpPr>
          <a:xfrm>
            <a:off x="9713258" y="25346374"/>
            <a:ext cx="1215233" cy="536610"/>
            <a:chOff x="7856522" y="5694300"/>
            <a:chExt cx="1215233" cy="536794"/>
          </a:xfrm>
        </p:grpSpPr>
        <p:sp>
          <p:nvSpPr>
            <p:cNvPr id="137" name="Google Shape;342;p14">
              <a:extLst>
                <a:ext uri="{FF2B5EF4-FFF2-40B4-BE49-F238E27FC236}">
                  <a16:creationId xmlns:a16="http://schemas.microsoft.com/office/drawing/2014/main" id="{E2329009-ED11-0448-B9E4-CBE775A4AAAE}"/>
                </a:ext>
              </a:extLst>
            </p:cNvPr>
            <p:cNvSpPr/>
            <p:nvPr/>
          </p:nvSpPr>
          <p:spPr>
            <a:xfrm>
              <a:off x="7937598" y="5705780"/>
              <a:ext cx="1058141" cy="525314"/>
            </a:xfrm>
            <a:prstGeom prst="rect">
              <a:avLst/>
            </a:prstGeom>
            <a:solidFill>
              <a:srgbClr val="404040">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343;p14">
              <a:extLst>
                <a:ext uri="{FF2B5EF4-FFF2-40B4-BE49-F238E27FC236}">
                  <a16:creationId xmlns:a16="http://schemas.microsoft.com/office/drawing/2014/main" id="{6728AEDC-3A1B-0D49-ABCB-C986ACFE235A}"/>
                </a:ext>
              </a:extLst>
            </p:cNvPr>
            <p:cNvSpPr txBox="1"/>
            <p:nvPr/>
          </p:nvSpPr>
          <p:spPr>
            <a:xfrm>
              <a:off x="7856522" y="5694300"/>
              <a:ext cx="1215233"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lt1"/>
                  </a:solidFill>
                  <a:latin typeface="Century Gothic"/>
                  <a:ea typeface="Century Gothic"/>
                  <a:cs typeface="Century Gothic"/>
                  <a:sym typeface="Century Gothic"/>
                </a:rPr>
                <a:t>Accuracy Metrics</a:t>
              </a:r>
              <a:endParaRPr sz="1600" b="1" i="0" u="none" strike="noStrike" cap="none" dirty="0">
                <a:solidFill>
                  <a:schemeClr val="lt1"/>
                </a:solidFill>
                <a:latin typeface="Arial"/>
                <a:ea typeface="Arial"/>
                <a:cs typeface="Arial"/>
                <a:sym typeface="Arial"/>
              </a:endParaRPr>
            </a:p>
          </p:txBody>
        </p:sp>
      </p:grpSp>
      <p:sp>
        <p:nvSpPr>
          <p:cNvPr id="139" name="Google Shape;344;p14">
            <a:extLst>
              <a:ext uri="{FF2B5EF4-FFF2-40B4-BE49-F238E27FC236}">
                <a16:creationId xmlns:a16="http://schemas.microsoft.com/office/drawing/2014/main" id="{3C549AF7-14B7-DF4D-8DA6-8ABEEAE0655B}"/>
              </a:ext>
            </a:extLst>
          </p:cNvPr>
          <p:cNvSpPr/>
          <p:nvPr/>
        </p:nvSpPr>
        <p:spPr>
          <a:xfrm>
            <a:off x="9856597" y="22813999"/>
            <a:ext cx="1033292" cy="735510"/>
          </a:xfrm>
          <a:prstGeom prst="rect">
            <a:avLst/>
          </a:prstGeom>
          <a:solidFill>
            <a:srgbClr val="404040">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345;p14">
            <a:extLst>
              <a:ext uri="{FF2B5EF4-FFF2-40B4-BE49-F238E27FC236}">
                <a16:creationId xmlns:a16="http://schemas.microsoft.com/office/drawing/2014/main" id="{89333DEF-2D23-CB4F-A127-78DA9D4ECE33}"/>
              </a:ext>
            </a:extLst>
          </p:cNvPr>
          <p:cNvSpPr txBox="1"/>
          <p:nvPr/>
        </p:nvSpPr>
        <p:spPr>
          <a:xfrm>
            <a:off x="9735764" y="22779102"/>
            <a:ext cx="1148452" cy="64644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lt1"/>
                </a:solidFill>
                <a:latin typeface="Century Gothic"/>
                <a:ea typeface="Century Gothic"/>
                <a:cs typeface="Century Gothic"/>
                <a:sym typeface="Century Gothic"/>
              </a:rPr>
              <a:t>Land Cover by Class</a:t>
            </a:r>
            <a:endParaRPr sz="1600" b="1" i="0" u="none" strike="noStrike" cap="none" dirty="0">
              <a:solidFill>
                <a:schemeClr val="lt1"/>
              </a:solidFill>
              <a:latin typeface="Arial"/>
              <a:ea typeface="Arial"/>
              <a:cs typeface="Arial"/>
              <a:sym typeface="Arial"/>
            </a:endParaRPr>
          </a:p>
        </p:txBody>
      </p:sp>
      <p:sp>
        <p:nvSpPr>
          <p:cNvPr id="141" name="Google Shape;347;p14">
            <a:extLst>
              <a:ext uri="{FF2B5EF4-FFF2-40B4-BE49-F238E27FC236}">
                <a16:creationId xmlns:a16="http://schemas.microsoft.com/office/drawing/2014/main" id="{51102FA3-0325-D84C-A5EB-AF9737540068}"/>
              </a:ext>
            </a:extLst>
          </p:cNvPr>
          <p:cNvSpPr txBox="1"/>
          <p:nvPr/>
        </p:nvSpPr>
        <p:spPr>
          <a:xfrm>
            <a:off x="5732385" y="21223654"/>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accent6"/>
                </a:solidFill>
                <a:latin typeface="Century Gothic"/>
                <a:ea typeface="Century Gothic"/>
                <a:cs typeface="Century Gothic"/>
                <a:sym typeface="Century Gothic"/>
              </a:rPr>
              <a:t>Processing</a:t>
            </a:r>
            <a:endParaRPr sz="1400" b="1" i="0" u="none" strike="noStrike" cap="none" dirty="0">
              <a:solidFill>
                <a:schemeClr val="accent6"/>
              </a:solidFill>
              <a:latin typeface="Arial"/>
              <a:ea typeface="Arial"/>
              <a:cs typeface="Arial"/>
              <a:sym typeface="Arial"/>
            </a:endParaRPr>
          </a:p>
        </p:txBody>
      </p:sp>
      <p:grpSp>
        <p:nvGrpSpPr>
          <p:cNvPr id="142" name="Google Shape;348;p14">
            <a:extLst>
              <a:ext uri="{FF2B5EF4-FFF2-40B4-BE49-F238E27FC236}">
                <a16:creationId xmlns:a16="http://schemas.microsoft.com/office/drawing/2014/main" id="{0FDDCD0B-5DC4-9C46-92FC-1A9A66E5AF38}"/>
              </a:ext>
            </a:extLst>
          </p:cNvPr>
          <p:cNvGrpSpPr/>
          <p:nvPr/>
        </p:nvGrpSpPr>
        <p:grpSpPr>
          <a:xfrm>
            <a:off x="5316780" y="22629049"/>
            <a:ext cx="2552573" cy="2785378"/>
            <a:chOff x="4598978" y="2938489"/>
            <a:chExt cx="2552573" cy="2785378"/>
          </a:xfrm>
        </p:grpSpPr>
        <p:sp>
          <p:nvSpPr>
            <p:cNvPr id="143" name="Google Shape;349;p14">
              <a:extLst>
                <a:ext uri="{FF2B5EF4-FFF2-40B4-BE49-F238E27FC236}">
                  <a16:creationId xmlns:a16="http://schemas.microsoft.com/office/drawing/2014/main" id="{ABB45930-54D9-EC4B-B699-4379BA39410E}"/>
                </a:ext>
              </a:extLst>
            </p:cNvPr>
            <p:cNvSpPr/>
            <p:nvPr/>
          </p:nvSpPr>
          <p:spPr>
            <a:xfrm>
              <a:off x="4598978" y="2938489"/>
              <a:ext cx="2520153" cy="27853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dirty="0">
                  <a:solidFill>
                    <a:schemeClr val="accent6"/>
                  </a:solidFill>
                  <a:latin typeface="Century Gothic"/>
                  <a:ea typeface="Century Gothic"/>
                  <a:cs typeface="Century Gothic"/>
                  <a:sym typeface="Century Gothic"/>
                </a:rPr>
                <a:t>Google Earth Engine (GEE)</a:t>
              </a:r>
              <a:endParaRPr dirty="0">
                <a:solidFill>
                  <a:schemeClr val="accent6"/>
                </a:solidFill>
              </a:endParaRPr>
            </a:p>
            <a:p>
              <a:pPr marL="342900" marR="0" lvl="0" indent="-342900" algn="l" rtl="0">
                <a:lnSpc>
                  <a:spcPct val="100000"/>
                </a:lnSpc>
                <a:spcBef>
                  <a:spcPts val="600"/>
                </a:spcBef>
                <a:spcAft>
                  <a:spcPts val="0"/>
                </a:spcAft>
                <a:buClr>
                  <a:srgbClr val="7EB761"/>
                </a:buClr>
                <a:buSzPts val="1600"/>
                <a:buFont typeface="Webdings" panose="05030102010509060703" pitchFamily="18" charset="2"/>
                <a:buChar char="4"/>
              </a:pPr>
              <a:r>
                <a:rPr lang="en-US" sz="1600" dirty="0">
                  <a:solidFill>
                    <a:schemeClr val="tx1">
                      <a:lumMod val="75000"/>
                      <a:lumOff val="25000"/>
                    </a:schemeClr>
                  </a:solidFill>
                  <a:latin typeface="Century Gothic"/>
                  <a:ea typeface="Century Gothic"/>
                  <a:cs typeface="Century Gothic"/>
                  <a:sym typeface="Century Gothic"/>
                </a:rPr>
                <a:t>Random Forest classifier within GEE</a:t>
              </a:r>
              <a:endParaRPr dirty="0">
                <a:solidFill>
                  <a:schemeClr val="tx1">
                    <a:lumMod val="75000"/>
                    <a:lumOff val="25000"/>
                  </a:schemeClr>
                </a:solidFill>
              </a:endParaRPr>
            </a:p>
            <a:p>
              <a:pPr marL="342900" marR="0" lvl="0" indent="-342900" algn="l" rtl="0">
                <a:lnSpc>
                  <a:spcPct val="100000"/>
                </a:lnSpc>
                <a:spcBef>
                  <a:spcPts val="600"/>
                </a:spcBef>
                <a:spcAft>
                  <a:spcPts val="0"/>
                </a:spcAft>
                <a:buClr>
                  <a:srgbClr val="7EB761"/>
                </a:buClr>
                <a:buSzPts val="1600"/>
                <a:buFont typeface="Webdings" panose="05030102010509060703" pitchFamily="18" charset="2"/>
                <a:buChar char="4"/>
              </a:pPr>
              <a:r>
                <a:rPr lang="en-US" sz="1600" dirty="0">
                  <a:solidFill>
                    <a:schemeClr val="tx1">
                      <a:lumMod val="75000"/>
                      <a:lumOff val="25000"/>
                    </a:schemeClr>
                  </a:solidFill>
                  <a:latin typeface="Century Gothic"/>
                  <a:ea typeface="Century Gothic"/>
                  <a:cs typeface="Century Gothic"/>
                  <a:sym typeface="Century Gothic"/>
                </a:rPr>
                <a:t>Classified 1994, 2010, and 2018 composite(Jan-May)</a:t>
              </a:r>
              <a:endParaRPr dirty="0">
                <a:solidFill>
                  <a:schemeClr val="tx1">
                    <a:lumMod val="75000"/>
                    <a:lumOff val="25000"/>
                  </a:schemeClr>
                </a:solidFill>
              </a:endParaRPr>
            </a:p>
            <a:p>
              <a:pPr marL="342900" marR="0" lvl="0" indent="-241300" algn="l" rtl="0">
                <a:lnSpc>
                  <a:spcPct val="100000"/>
                </a:lnSpc>
                <a:spcBef>
                  <a:spcPts val="600"/>
                </a:spcBef>
                <a:spcAft>
                  <a:spcPts val="0"/>
                </a:spcAft>
                <a:buClr>
                  <a:srgbClr val="7EB761"/>
                </a:buClr>
                <a:buSzPts val="1600"/>
                <a:buFont typeface="Arimo"/>
                <a:buNone/>
              </a:pPr>
              <a:endParaRPr sz="1600" dirty="0">
                <a:solidFill>
                  <a:srgbClr val="3F3F3F"/>
                </a:solidFill>
                <a:latin typeface="Century Gothic"/>
                <a:ea typeface="Century Gothic"/>
                <a:cs typeface="Century Gothic"/>
                <a:sym typeface="Century Gothic"/>
              </a:endParaRPr>
            </a:p>
          </p:txBody>
        </p:sp>
        <p:sp>
          <p:nvSpPr>
            <p:cNvPr id="144" name="Google Shape;350;p14">
              <a:extLst>
                <a:ext uri="{FF2B5EF4-FFF2-40B4-BE49-F238E27FC236}">
                  <a16:creationId xmlns:a16="http://schemas.microsoft.com/office/drawing/2014/main" id="{EAEFE045-01EA-D347-ACF2-F6F124F3CB04}"/>
                </a:ext>
              </a:extLst>
            </p:cNvPr>
            <p:cNvSpPr/>
            <p:nvPr/>
          </p:nvSpPr>
          <p:spPr>
            <a:xfrm>
              <a:off x="4634867" y="2953739"/>
              <a:ext cx="2516684" cy="2648916"/>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aphicFrame>
        <p:nvGraphicFramePr>
          <p:cNvPr id="103" name="Table 102">
            <a:extLst>
              <a:ext uri="{FF2B5EF4-FFF2-40B4-BE49-F238E27FC236}">
                <a16:creationId xmlns:a16="http://schemas.microsoft.com/office/drawing/2014/main" id="{EA480CD2-42E4-ED40-9837-36736D83B0DE}"/>
              </a:ext>
            </a:extLst>
          </p:cNvPr>
          <p:cNvGraphicFramePr>
            <a:graphicFrameLocks noGrp="1"/>
          </p:cNvGraphicFramePr>
          <p:nvPr>
            <p:extLst>
              <p:ext uri="{D42A27DB-BD31-4B8C-83A1-F6EECF244321}">
                <p14:modId xmlns:p14="http://schemas.microsoft.com/office/powerpoint/2010/main" val="2239269196"/>
              </p:ext>
            </p:extLst>
          </p:nvPr>
        </p:nvGraphicFramePr>
        <p:xfrm>
          <a:off x="13038604" y="9925622"/>
          <a:ext cx="10618759" cy="3481875"/>
        </p:xfrm>
        <a:graphic>
          <a:graphicData uri="http://schemas.openxmlformats.org/drawingml/2006/table">
            <a:tbl>
              <a:tblPr/>
              <a:tblGrid>
                <a:gridCol w="2365397">
                  <a:extLst>
                    <a:ext uri="{9D8B030D-6E8A-4147-A177-3AD203B41FA5}">
                      <a16:colId xmlns:a16="http://schemas.microsoft.com/office/drawing/2014/main" val="3018094687"/>
                    </a:ext>
                  </a:extLst>
                </a:gridCol>
                <a:gridCol w="1208224">
                  <a:extLst>
                    <a:ext uri="{9D8B030D-6E8A-4147-A177-3AD203B41FA5}">
                      <a16:colId xmlns:a16="http://schemas.microsoft.com/office/drawing/2014/main" val="2087012036"/>
                    </a:ext>
                  </a:extLst>
                </a:gridCol>
                <a:gridCol w="1208224">
                  <a:extLst>
                    <a:ext uri="{9D8B030D-6E8A-4147-A177-3AD203B41FA5}">
                      <a16:colId xmlns:a16="http://schemas.microsoft.com/office/drawing/2014/main" val="2238313035"/>
                    </a:ext>
                  </a:extLst>
                </a:gridCol>
                <a:gridCol w="1463483">
                  <a:extLst>
                    <a:ext uri="{9D8B030D-6E8A-4147-A177-3AD203B41FA5}">
                      <a16:colId xmlns:a16="http://schemas.microsoft.com/office/drawing/2014/main" val="3992833888"/>
                    </a:ext>
                  </a:extLst>
                </a:gridCol>
                <a:gridCol w="1463483">
                  <a:extLst>
                    <a:ext uri="{9D8B030D-6E8A-4147-A177-3AD203B41FA5}">
                      <a16:colId xmlns:a16="http://schemas.microsoft.com/office/drawing/2014/main" val="565362385"/>
                    </a:ext>
                  </a:extLst>
                </a:gridCol>
                <a:gridCol w="1454974">
                  <a:extLst>
                    <a:ext uri="{9D8B030D-6E8A-4147-A177-3AD203B41FA5}">
                      <a16:colId xmlns:a16="http://schemas.microsoft.com/office/drawing/2014/main" val="1207883256"/>
                    </a:ext>
                  </a:extLst>
                </a:gridCol>
                <a:gridCol w="1454974">
                  <a:extLst>
                    <a:ext uri="{9D8B030D-6E8A-4147-A177-3AD203B41FA5}">
                      <a16:colId xmlns:a16="http://schemas.microsoft.com/office/drawing/2014/main" val="252711177"/>
                    </a:ext>
                  </a:extLst>
                </a:gridCol>
              </a:tblGrid>
              <a:tr h="885687">
                <a:tc>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Land use/cover categories</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1994 User/Producer Accuracy (%)</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tc gridSpan="2">
                  <a:txBody>
                    <a:bodyPr/>
                    <a:lstStyle/>
                    <a:p>
                      <a:pPr algn="ctr" rtl="0" fontAlgn="t">
                        <a:spcBef>
                          <a:spcPts val="0"/>
                        </a:spcBef>
                        <a:spcAft>
                          <a:spcPts val="0"/>
                        </a:spcAft>
                      </a:pPr>
                      <a:r>
                        <a:rPr lang="en-US" sz="2000" b="1" i="0" u="none" strike="noStrike">
                          <a:solidFill>
                            <a:srgbClr val="FFFFFF"/>
                          </a:solidFill>
                          <a:effectLst/>
                          <a:latin typeface="Garamond" panose="02020404030301010803" pitchFamily="18" charset="0"/>
                        </a:rPr>
                        <a:t>2010 User/Producer Accuracy (%)</a:t>
                      </a:r>
                      <a:endParaRPr lang="en-US" sz="20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tc gridSpan="2">
                  <a:txBody>
                    <a:bodyPr/>
                    <a:lstStyle/>
                    <a:p>
                      <a:pPr algn="ctr" rtl="0" fontAlgn="t">
                        <a:spcBef>
                          <a:spcPts val="0"/>
                        </a:spcBef>
                        <a:spcAft>
                          <a:spcPts val="0"/>
                        </a:spcAft>
                      </a:pPr>
                      <a:r>
                        <a:rPr lang="en-US" sz="2000" b="1" i="0" u="none" strike="noStrike" dirty="0">
                          <a:solidFill>
                            <a:srgbClr val="FFFFFF"/>
                          </a:solidFill>
                          <a:effectLst/>
                          <a:latin typeface="Garamond" panose="02020404030301010803" pitchFamily="18" charset="0"/>
                        </a:rPr>
                        <a:t>2018 User/Producer Accuracy (%)</a:t>
                      </a:r>
                      <a:endParaRPr lang="en-US" sz="2000"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3860863736"/>
                  </a:ext>
                </a:extLst>
              </a:tr>
              <a:tr h="649047">
                <a:tc>
                  <a:txBody>
                    <a:bodyPr/>
                    <a:lstStyle/>
                    <a:p>
                      <a:pPr algn="ctr" rtl="0" fontAlgn="t">
                        <a:spcBef>
                          <a:spcPts val="0"/>
                        </a:spcBef>
                        <a:spcAft>
                          <a:spcPts val="0"/>
                        </a:spcAft>
                      </a:pPr>
                      <a:r>
                        <a:rPr lang="en-US" sz="2000" b="0" i="0" u="none" strike="noStrike">
                          <a:solidFill>
                            <a:schemeClr val="tx1">
                              <a:lumMod val="75000"/>
                              <a:lumOff val="25000"/>
                            </a:schemeClr>
                          </a:solidFill>
                          <a:effectLst/>
                          <a:latin typeface="Garamond" panose="02020404030301010803" pitchFamily="18" charset="0"/>
                        </a:rPr>
                        <a:t>Water</a:t>
                      </a:r>
                      <a:endParaRPr lang="en-US" sz="200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97.4</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97.4</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94.8</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100.0</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98.6</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93.4</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689664"/>
                  </a:ext>
                </a:extLst>
              </a:tr>
              <a:tr h="649047">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Natural Vegetation</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80.0 </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85.7</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77.8</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83.0</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77.8</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76.0</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4291985"/>
                  </a:ext>
                </a:extLst>
              </a:tr>
              <a:tr h="649047">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Cultivated Land</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55.6</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45.5</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35.7</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31.2</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81.5</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74.7</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844996"/>
                  </a:ext>
                </a:extLst>
              </a:tr>
              <a:tr h="649047">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Bare Ground</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93.4</a:t>
                      </a:r>
                      <a:endParaRPr lang="en-US" sz="2000" dirty="0">
                        <a:solidFill>
                          <a:schemeClr val="tx1">
                            <a:lumMod val="75000"/>
                            <a:lumOff val="25000"/>
                          </a:schemeClr>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90.5</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91.8</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81</a:t>
                      </a:r>
                      <a:r>
                        <a:rPr lang="en-US" sz="2000" b="0" i="0" u="none" strike="noStrike" dirty="0">
                          <a:solidFill>
                            <a:schemeClr val="tx1">
                              <a:lumMod val="75000"/>
                              <a:lumOff val="25000"/>
                            </a:schemeClr>
                          </a:solidFill>
                          <a:effectLst/>
                          <a:latin typeface="Garamond" panose="02020404030301010803" pitchFamily="18" charset="0"/>
                        </a:rPr>
                        <a:t>.</a:t>
                      </a:r>
                      <a:r>
                        <a:rPr lang="en-US" sz="2000" dirty="0">
                          <a:solidFill>
                            <a:schemeClr val="tx1">
                              <a:lumMod val="75000"/>
                              <a:lumOff val="25000"/>
                            </a:schemeClr>
                          </a:solidFill>
                          <a:effectLst/>
                          <a:latin typeface="Garamond" panose="02020404030301010803" pitchFamily="18" charset="0"/>
                        </a:rPr>
                        <a:t>8</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Garamond" panose="02020404030301010803" pitchFamily="18" charset="0"/>
                        </a:rPr>
                        <a:t>73.9</a:t>
                      </a:r>
                      <a:endParaRPr lang="en-US" sz="2000" dirty="0">
                        <a:solidFill>
                          <a:schemeClr val="tx1">
                            <a:lumMod val="75000"/>
                            <a:lumOff val="25000"/>
                          </a:schemeClr>
                        </a:solidFill>
                        <a:effectLst/>
                        <a:latin typeface="Garamond" panose="02020404030301010803" pitchFamily="18"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dirty="0">
                          <a:solidFill>
                            <a:schemeClr val="tx1">
                              <a:lumMod val="75000"/>
                              <a:lumOff val="25000"/>
                            </a:schemeClr>
                          </a:solidFill>
                          <a:effectLst/>
                          <a:latin typeface="Garamond" panose="02020404030301010803" pitchFamily="18" charset="0"/>
                        </a:rPr>
                        <a:t>88.9</a:t>
                      </a: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544726"/>
                  </a:ext>
                </a:extLst>
              </a:tr>
            </a:tbl>
          </a:graphicData>
        </a:graphic>
      </p:graphicFrame>
      <p:sp>
        <p:nvSpPr>
          <p:cNvPr id="147" name="TextBox 146">
            <a:extLst>
              <a:ext uri="{FF2B5EF4-FFF2-40B4-BE49-F238E27FC236}">
                <a16:creationId xmlns:a16="http://schemas.microsoft.com/office/drawing/2014/main" id="{B349FD4D-EF73-2546-8498-6FDAE78871BB}"/>
              </a:ext>
            </a:extLst>
          </p:cNvPr>
          <p:cNvSpPr txBox="1"/>
          <p:nvPr/>
        </p:nvSpPr>
        <p:spPr>
          <a:xfrm>
            <a:off x="12939081" y="9444530"/>
            <a:ext cx="7698740" cy="400110"/>
          </a:xfrm>
          <a:prstGeom prst="rect">
            <a:avLst/>
          </a:prstGeom>
          <a:noFill/>
        </p:spPr>
        <p:txBody>
          <a:bodyPr wrap="square" rtlCol="0">
            <a:spAutoFit/>
          </a:bodyPr>
          <a:lstStyle/>
          <a:p>
            <a:r>
              <a:rPr lang="en-US" sz="2000" i="1" dirty="0">
                <a:solidFill>
                  <a:schemeClr val="tx1">
                    <a:lumMod val="75000"/>
                    <a:lumOff val="25000"/>
                  </a:schemeClr>
                </a:solidFill>
                <a:latin typeface="Garamond" panose="02020404030301010803" pitchFamily="18" charset="0"/>
              </a:rPr>
              <a:t>The table below shows the user and producer accuracy metrics for classification outputs.</a:t>
            </a:r>
          </a:p>
        </p:txBody>
      </p:sp>
      <p:sp>
        <p:nvSpPr>
          <p:cNvPr id="145" name="TextBox 144">
            <a:extLst>
              <a:ext uri="{FF2B5EF4-FFF2-40B4-BE49-F238E27FC236}">
                <a16:creationId xmlns:a16="http://schemas.microsoft.com/office/drawing/2014/main" id="{D1785C2B-1046-8243-97C7-AE8AA7C566E4}"/>
              </a:ext>
            </a:extLst>
          </p:cNvPr>
          <p:cNvSpPr txBox="1"/>
          <p:nvPr/>
        </p:nvSpPr>
        <p:spPr>
          <a:xfrm>
            <a:off x="9071672" y="16918094"/>
            <a:ext cx="3018634" cy="1323439"/>
          </a:xfrm>
          <a:prstGeom prst="rect">
            <a:avLst/>
          </a:prstGeom>
          <a:noFill/>
        </p:spPr>
        <p:txBody>
          <a:bodyPr wrap="square" rtlCol="0">
            <a:spAutoFit/>
          </a:bodyPr>
          <a:lstStyle/>
          <a:p>
            <a:r>
              <a:rPr lang="en-US" sz="2000" i="1" dirty="0">
                <a:solidFill>
                  <a:schemeClr val="tx1">
                    <a:lumMod val="75000"/>
                    <a:lumOff val="25000"/>
                  </a:schemeClr>
                </a:solidFill>
                <a:latin typeface="Garamond" panose="02020404030301010803" pitchFamily="18" charset="0"/>
              </a:rPr>
              <a:t>The study area (left) is comprised of 62,000 square kilometers of the Lower </a:t>
            </a:r>
            <a:r>
              <a:rPr lang="en-US" sz="2000" i="1" dirty="0" err="1">
                <a:solidFill>
                  <a:schemeClr val="tx1">
                    <a:lumMod val="75000"/>
                    <a:lumOff val="25000"/>
                  </a:schemeClr>
                </a:solidFill>
                <a:latin typeface="Garamond" panose="02020404030301010803" pitchFamily="18" charset="0"/>
              </a:rPr>
              <a:t>Omo</a:t>
            </a:r>
            <a:r>
              <a:rPr lang="en-US" sz="2000" i="1" dirty="0">
                <a:solidFill>
                  <a:schemeClr val="tx1">
                    <a:lumMod val="75000"/>
                    <a:lumOff val="25000"/>
                  </a:schemeClr>
                </a:solidFill>
                <a:latin typeface="Garamond" panose="02020404030301010803" pitchFamily="18" charset="0"/>
              </a:rPr>
              <a:t> Valley in Southwestern Ethiopia.</a:t>
            </a:r>
          </a:p>
        </p:txBody>
      </p:sp>
      <p:sp>
        <p:nvSpPr>
          <p:cNvPr id="146" name="TextBox 145">
            <a:extLst>
              <a:ext uri="{FF2B5EF4-FFF2-40B4-BE49-F238E27FC236}">
                <a16:creationId xmlns:a16="http://schemas.microsoft.com/office/drawing/2014/main" id="{D1785C2B-1046-8243-97C7-AE8AA7C566E4}"/>
              </a:ext>
            </a:extLst>
          </p:cNvPr>
          <p:cNvSpPr txBox="1"/>
          <p:nvPr/>
        </p:nvSpPr>
        <p:spPr>
          <a:xfrm>
            <a:off x="1055550" y="25896196"/>
            <a:ext cx="10834645" cy="400110"/>
          </a:xfrm>
          <a:prstGeom prst="rect">
            <a:avLst/>
          </a:prstGeom>
          <a:noFill/>
        </p:spPr>
        <p:txBody>
          <a:bodyPr wrap="square" rtlCol="0">
            <a:spAutoFit/>
          </a:bodyPr>
          <a:lstStyle/>
          <a:p>
            <a:r>
              <a:rPr lang="en-US" sz="2000" i="1" dirty="0">
                <a:solidFill>
                  <a:schemeClr val="tx1">
                    <a:lumMod val="75000"/>
                    <a:lumOff val="25000"/>
                  </a:schemeClr>
                </a:solidFill>
                <a:latin typeface="Garamond" panose="02020404030301010803" pitchFamily="18" charset="0"/>
              </a:rPr>
              <a:t>The flowchart above details a simplified version of methods for land cover classification used in this project.</a:t>
            </a:r>
          </a:p>
        </p:txBody>
      </p:sp>
      <p:sp>
        <p:nvSpPr>
          <p:cNvPr id="148" name="Text Placeholder 16">
            <a:extLst>
              <a:ext uri="{FF2B5EF4-FFF2-40B4-BE49-F238E27FC236}">
                <a16:creationId xmlns:a16="http://schemas.microsoft.com/office/drawing/2014/main" id="{80CF8830-F750-C448-981F-C10201BDC4FB}"/>
              </a:ext>
            </a:extLst>
          </p:cNvPr>
          <p:cNvSpPr txBox="1">
            <a:spLocks/>
          </p:cNvSpPr>
          <p:nvPr/>
        </p:nvSpPr>
        <p:spPr>
          <a:xfrm>
            <a:off x="12711563" y="22882142"/>
            <a:ext cx="11430000" cy="41316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chemeClr val="accent6"/>
              </a:buClr>
            </a:pPr>
            <a:r>
              <a:rPr lang="en-US" sz="2800" dirty="0">
                <a:solidFill>
                  <a:schemeClr val="tx1">
                    <a:lumMod val="75000"/>
                    <a:lumOff val="25000"/>
                  </a:schemeClr>
                </a:solidFill>
                <a:latin typeface="Garamond" panose="02020404030301010803" pitchFamily="18" charset="0"/>
              </a:rPr>
              <a:t>Cultivated land </a:t>
            </a:r>
            <a:r>
              <a:rPr lang="en-US" sz="2800" dirty="0" smtClean="0">
                <a:solidFill>
                  <a:schemeClr val="tx1">
                    <a:lumMod val="75000"/>
                    <a:lumOff val="25000"/>
                  </a:schemeClr>
                </a:solidFill>
                <a:latin typeface="Garamond" panose="02020404030301010803" pitchFamily="18" charset="0"/>
              </a:rPr>
              <a:t>had</a:t>
            </a:r>
            <a:r>
              <a:rPr lang="en-US" sz="2800" dirty="0" smtClean="0">
                <a:solidFill>
                  <a:schemeClr val="tx1">
                    <a:lumMod val="75000"/>
                    <a:lumOff val="25000"/>
                  </a:schemeClr>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the largest percent and area increase at an increasing rate, while in unprotected areas, water </a:t>
            </a:r>
            <a:r>
              <a:rPr lang="en-US" sz="2800" dirty="0" smtClean="0">
                <a:solidFill>
                  <a:schemeClr val="tx1">
                    <a:lumMod val="75000"/>
                    <a:lumOff val="25000"/>
                  </a:schemeClr>
                </a:solidFill>
                <a:latin typeface="Garamond" panose="02020404030301010803" pitchFamily="18" charset="0"/>
              </a:rPr>
              <a:t>had</a:t>
            </a:r>
            <a:r>
              <a:rPr lang="en-US" sz="2800" dirty="0" smtClean="0">
                <a:solidFill>
                  <a:schemeClr val="tx1">
                    <a:lumMod val="75000"/>
                    <a:lumOff val="25000"/>
                  </a:schemeClr>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the largest percent increase at a decreasing rate. </a:t>
            </a:r>
          </a:p>
          <a:p>
            <a:pPr>
              <a:lnSpc>
                <a:spcPct val="100000"/>
              </a:lnSpc>
              <a:spcBef>
                <a:spcPts val="0"/>
              </a:spcBef>
              <a:spcAft>
                <a:spcPts val="600"/>
              </a:spcAft>
              <a:buClr>
                <a:schemeClr val="accent6"/>
              </a:buClr>
            </a:pPr>
            <a:r>
              <a:rPr lang="en-US" sz="2800" dirty="0">
                <a:solidFill>
                  <a:schemeClr val="tx1">
                    <a:lumMod val="75000"/>
                    <a:lumOff val="25000"/>
                  </a:schemeClr>
                </a:solidFill>
                <a:latin typeface="Garamond" panose="02020404030301010803" pitchFamily="18" charset="0"/>
              </a:rPr>
              <a:t>In terms of area of cultivated land increase, </a:t>
            </a:r>
            <a:r>
              <a:rPr lang="en-US" sz="2800" dirty="0" err="1">
                <a:solidFill>
                  <a:schemeClr val="tx1">
                    <a:lumMod val="75000"/>
                    <a:lumOff val="25000"/>
                  </a:schemeClr>
                </a:solidFill>
                <a:latin typeface="Garamond" panose="02020404030301010803" pitchFamily="18" charset="0"/>
              </a:rPr>
              <a:t>Omo</a:t>
            </a:r>
            <a:r>
              <a:rPr lang="en-US" sz="2800" dirty="0">
                <a:solidFill>
                  <a:schemeClr val="tx1">
                    <a:lumMod val="75000"/>
                    <a:lumOff val="25000"/>
                  </a:schemeClr>
                </a:solidFill>
                <a:latin typeface="Garamond" panose="02020404030301010803" pitchFamily="18" charset="0"/>
              </a:rPr>
              <a:t> National Park, </a:t>
            </a:r>
            <a:r>
              <a:rPr lang="en-US" sz="2800" dirty="0" err="1">
                <a:solidFill>
                  <a:schemeClr val="tx1">
                    <a:lumMod val="75000"/>
                    <a:lumOff val="25000"/>
                  </a:schemeClr>
                </a:solidFill>
                <a:latin typeface="Garamond" panose="02020404030301010803" pitchFamily="18" charset="0"/>
              </a:rPr>
              <a:t>Chelbi</a:t>
            </a:r>
            <a:r>
              <a:rPr lang="en-US" sz="2800" dirty="0">
                <a:solidFill>
                  <a:schemeClr val="tx1">
                    <a:lumMod val="75000"/>
                    <a:lumOff val="25000"/>
                  </a:schemeClr>
                </a:solidFill>
                <a:latin typeface="Garamond" panose="02020404030301010803" pitchFamily="18" charset="0"/>
              </a:rPr>
              <a:t> Wildlife Reserve, and Mago National Park had the largest gains of 621, 600, and 259 square </a:t>
            </a:r>
            <a:r>
              <a:rPr lang="en-US" sz="2800" dirty="0" smtClean="0">
                <a:solidFill>
                  <a:schemeClr val="tx1">
                    <a:lumMod val="75000"/>
                    <a:lumOff val="25000"/>
                  </a:schemeClr>
                </a:solidFill>
                <a:latin typeface="Garamond" panose="02020404030301010803" pitchFamily="18" charset="0"/>
              </a:rPr>
              <a:t>kilometers, respectively. </a:t>
            </a:r>
            <a:endParaRPr lang="en-US" sz="2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chemeClr val="accent6"/>
              </a:buClr>
            </a:pPr>
            <a:r>
              <a:rPr lang="en-US" sz="2800" dirty="0">
                <a:solidFill>
                  <a:schemeClr val="tx1">
                    <a:lumMod val="75000"/>
                    <a:lumOff val="25000"/>
                  </a:schemeClr>
                </a:solidFill>
                <a:latin typeface="Garamond" panose="02020404030301010803" pitchFamily="18" charset="0"/>
              </a:rPr>
              <a:t>In protected areas, the largest decreases in bare ground coverage were seen in </a:t>
            </a:r>
            <a:r>
              <a:rPr lang="en-US" sz="2800" dirty="0" err="1">
                <a:solidFill>
                  <a:schemeClr val="tx1">
                    <a:lumMod val="75000"/>
                    <a:lumOff val="25000"/>
                  </a:schemeClr>
                </a:solidFill>
                <a:latin typeface="Garamond" panose="02020404030301010803" pitchFamily="18" charset="0"/>
              </a:rPr>
              <a:t>Chelbi</a:t>
            </a:r>
            <a:r>
              <a:rPr lang="en-US" sz="2800" dirty="0">
                <a:solidFill>
                  <a:schemeClr val="tx1">
                    <a:lumMod val="75000"/>
                    <a:lumOff val="25000"/>
                  </a:schemeClr>
                </a:solidFill>
                <a:latin typeface="Garamond" panose="02020404030301010803" pitchFamily="18" charset="0"/>
              </a:rPr>
              <a:t>, Maze, and Mago, which saw losses of 600 km</a:t>
            </a:r>
            <a:r>
              <a:rPr lang="en-US" sz="2800" baseline="30000" dirty="0">
                <a:solidFill>
                  <a:schemeClr val="tx1">
                    <a:lumMod val="75000"/>
                    <a:lumOff val="25000"/>
                  </a:schemeClr>
                </a:solidFill>
                <a:latin typeface="Garamond" panose="02020404030301010803" pitchFamily="18" charset="0"/>
              </a:rPr>
              <a:t>2</a:t>
            </a:r>
            <a:r>
              <a:rPr lang="en-US" sz="2800" dirty="0">
                <a:solidFill>
                  <a:schemeClr val="tx1">
                    <a:lumMod val="75000"/>
                    <a:lumOff val="25000"/>
                  </a:schemeClr>
                </a:solidFill>
                <a:latin typeface="Garamond" panose="02020404030301010803" pitchFamily="18" charset="0"/>
              </a:rPr>
              <a:t>, 577 km</a:t>
            </a:r>
            <a:r>
              <a:rPr lang="en-US" sz="2800" baseline="30000" dirty="0">
                <a:solidFill>
                  <a:schemeClr val="tx1">
                    <a:lumMod val="75000"/>
                    <a:lumOff val="25000"/>
                  </a:schemeClr>
                </a:solidFill>
                <a:latin typeface="Garamond" panose="02020404030301010803" pitchFamily="18" charset="0"/>
              </a:rPr>
              <a:t>2</a:t>
            </a:r>
            <a:r>
              <a:rPr lang="en-US" sz="2800" dirty="0">
                <a:solidFill>
                  <a:schemeClr val="tx1">
                    <a:lumMod val="75000"/>
                    <a:lumOff val="25000"/>
                  </a:schemeClr>
                </a:solidFill>
                <a:latin typeface="Garamond" panose="02020404030301010803" pitchFamily="18" charset="0"/>
              </a:rPr>
              <a:t>, and 259 km</a:t>
            </a:r>
            <a:r>
              <a:rPr lang="en-US" sz="2800" baseline="30000" dirty="0">
                <a:solidFill>
                  <a:schemeClr val="tx1">
                    <a:lumMod val="75000"/>
                    <a:lumOff val="25000"/>
                  </a:schemeClr>
                </a:solidFill>
                <a:latin typeface="Garamond" panose="02020404030301010803" pitchFamily="18" charset="0"/>
              </a:rPr>
              <a:t>2  </a:t>
            </a:r>
            <a:r>
              <a:rPr lang="en-US" sz="2800" dirty="0">
                <a:solidFill>
                  <a:schemeClr val="tx1">
                    <a:lumMod val="75000"/>
                    <a:lumOff val="25000"/>
                  </a:schemeClr>
                </a:solidFill>
                <a:latin typeface="Garamond" panose="02020404030301010803" pitchFamily="18" charset="0"/>
              </a:rPr>
              <a:t>respectively.</a:t>
            </a:r>
            <a:endParaRPr lang="en-US" b="1" dirty="0">
              <a:solidFill>
                <a:schemeClr val="tx1">
                  <a:lumMod val="75000"/>
                  <a:lumOff val="25000"/>
                </a:schemeClr>
              </a:solidFill>
              <a:latin typeface="Garamond" panose="02020404030301010803" pitchFamily="18" charset="0"/>
            </a:endParaRPr>
          </a:p>
        </p:txBody>
      </p:sp>
      <p:sp>
        <p:nvSpPr>
          <p:cNvPr id="149" name="Text Placeholder 16">
            <a:extLst>
              <a:ext uri="{FF2B5EF4-FFF2-40B4-BE49-F238E27FC236}">
                <a16:creationId xmlns:a16="http://schemas.microsoft.com/office/drawing/2014/main" id="{8D3F8DE5-6BB1-1B4F-A9D4-C195F9D0E2D8}"/>
              </a:ext>
            </a:extLst>
          </p:cNvPr>
          <p:cNvSpPr txBox="1">
            <a:spLocks/>
          </p:cNvSpPr>
          <p:nvPr/>
        </p:nvSpPr>
        <p:spPr>
          <a:xfrm>
            <a:off x="12711563" y="28255659"/>
            <a:ext cx="11430000" cy="41958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chemeClr val="accent6"/>
              </a:buClr>
            </a:pPr>
            <a:r>
              <a:rPr lang="en-US" sz="2800" dirty="0">
                <a:solidFill>
                  <a:schemeClr val="tx1">
                    <a:lumMod val="75000"/>
                    <a:lumOff val="25000"/>
                  </a:schemeClr>
                </a:solidFill>
                <a:latin typeface="Garamond" panose="02020404030301010803" pitchFamily="18" charset="0"/>
              </a:rPr>
              <a:t>Ethiopian Wildlife Conservation Authority</a:t>
            </a:r>
          </a:p>
        </p:txBody>
      </p:sp>
    </p:spTree>
    <p:extLst>
      <p:ext uri="{BB962C8B-B14F-4D97-AF65-F5344CB8AC3E}">
        <p14:creationId xmlns:p14="http://schemas.microsoft.com/office/powerpoint/2010/main" val="396951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p:tgtEl>
                                          <p:spTgt spid="12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 calcmode="lin" valueType="num">
                                      <p:cBhvr additive="base">
                                        <p:cTn id="12" dur="500"/>
                                        <p:tgtEl>
                                          <p:spTgt spid="142"/>
                                        </p:tgtEl>
                                        <p:attrNameLst>
                                          <p:attrName>ppt_x</p:attrName>
                                        </p:attrNameLst>
                                      </p:cBhvr>
                                      <p:tavLst>
                                        <p:tav tm="0">
                                          <p:val>
                                            <p:strVal val="#ppt_x-1"/>
                                          </p:val>
                                        </p:tav>
                                        <p:tav tm="100000">
                                          <p:val>
                                            <p:strVal val="#ppt_x"/>
                                          </p:val>
                                        </p:tav>
                                      </p:tavLst>
                                    </p:anim>
                                  </p:childTnLst>
                                </p:cTn>
                              </p:par>
                              <p:par>
                                <p:cTn id="13" presetID="2" presetClass="entr" presetSubtype="8"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anim calcmode="lin" valueType="num">
                                      <p:cBhvr additive="base">
                                        <p:cTn id="15" dur="500"/>
                                        <p:tgtEl>
                                          <p:spTgt spid="111"/>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 calcmode="lin" valueType="num">
                                      <p:cBhvr additive="base">
                                        <p:cTn id="20" dur="500"/>
                                        <p:tgtEl>
                                          <p:spTgt spid="120"/>
                                        </p:tgtEl>
                                        <p:attrNameLst>
                                          <p:attrName>ppt_x</p:attrName>
                                        </p:attrNameLst>
                                      </p:cBhvr>
                                      <p:tavLst>
                                        <p:tav tm="0">
                                          <p:val>
                                            <p:strVal val="#ppt_x-1"/>
                                          </p:val>
                                        </p:tav>
                                        <p:tav tm="100000">
                                          <p:val>
                                            <p:strVal val="#ppt_x"/>
                                          </p:val>
                                        </p:tav>
                                      </p:tavLst>
                                    </p:anim>
                                  </p:childTnLst>
                                </p:cTn>
                              </p:par>
                              <p:par>
                                <p:cTn id="21" presetID="2" presetClass="entr" presetSubtype="8"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anim calcmode="lin" valueType="num">
                                      <p:cBhvr additive="base">
                                        <p:cTn id="23" dur="500"/>
                                        <p:tgtEl>
                                          <p:spTgt spid="121"/>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cBhvr additive="base">
                                        <p:cTn id="26" dur="500"/>
                                        <p:tgtEl>
                                          <p:spTgt spid="122"/>
                                        </p:tgtEl>
                                        <p:attrNameLst>
                                          <p:attrName>ppt_x</p:attrName>
                                        </p:attrNameLst>
                                      </p:cBhvr>
                                      <p:tavLst>
                                        <p:tav tm="0">
                                          <p:val>
                                            <p:strVal val="#ppt_x-1"/>
                                          </p:val>
                                        </p:tav>
                                        <p:tav tm="100000">
                                          <p:val>
                                            <p:strVal val="#ppt_x"/>
                                          </p:val>
                                        </p:tav>
                                      </p:tavLst>
                                    </p:anim>
                                  </p:childTnLst>
                                </p:cTn>
                              </p:par>
                              <p:par>
                                <p:cTn id="27" presetID="2" presetClass="entr" presetSubtype="8"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anim calcmode="lin" valueType="num">
                                      <p:cBhvr additive="base">
                                        <p:cTn id="29" dur="500"/>
                                        <p:tgtEl>
                                          <p:spTgt spid="123"/>
                                        </p:tgtEl>
                                        <p:attrNameLst>
                                          <p:attrName>ppt_x</p:attrName>
                                        </p:attrNameLst>
                                      </p:cBhvr>
                                      <p:tavLst>
                                        <p:tav tm="0">
                                          <p:val>
                                            <p:strVal val="#ppt_x-1"/>
                                          </p:val>
                                        </p:tav>
                                        <p:tav tm="100000">
                                          <p:val>
                                            <p:strVal val="#ppt_x"/>
                                          </p:val>
                                        </p:tav>
                                      </p:tavLst>
                                    </p:anim>
                                  </p:childTnLst>
                                </p:cTn>
                              </p:par>
                              <p:par>
                                <p:cTn id="30" presetID="2" presetClass="entr" presetSubtype="8" fill="hold" nodeType="withEffect">
                                  <p:stCondLst>
                                    <p:cond delay="0"/>
                                  </p:stCondLst>
                                  <p:childTnLst>
                                    <p:set>
                                      <p:cBhvr>
                                        <p:cTn id="31" dur="1" fill="hold">
                                          <p:stCondLst>
                                            <p:cond delay="0"/>
                                          </p:stCondLst>
                                        </p:cTn>
                                        <p:tgtEl>
                                          <p:spTgt spid="124"/>
                                        </p:tgtEl>
                                        <p:attrNameLst>
                                          <p:attrName>style.visibility</p:attrName>
                                        </p:attrNameLst>
                                      </p:cBhvr>
                                      <p:to>
                                        <p:strVal val="visible"/>
                                      </p:to>
                                    </p:set>
                                    <p:anim calcmode="lin" valueType="num">
                                      <p:cBhvr additive="base">
                                        <p:cTn id="32" dur="500"/>
                                        <p:tgtEl>
                                          <p:spTgt spid="124"/>
                                        </p:tgtEl>
                                        <p:attrNameLst>
                                          <p:attrName>ppt_x</p:attrName>
                                        </p:attrNameLst>
                                      </p:cBhvr>
                                      <p:tavLst>
                                        <p:tav tm="0">
                                          <p:val>
                                            <p:strVal val="#ppt_x-1"/>
                                          </p:val>
                                        </p:tav>
                                        <p:tav tm="100000">
                                          <p:val>
                                            <p:strVal val="#ppt_x"/>
                                          </p:val>
                                        </p:tav>
                                      </p:tavLst>
                                    </p:anim>
                                  </p:childTnLst>
                                </p:cTn>
                              </p:par>
                              <p:par>
                                <p:cTn id="33" presetID="2" presetClass="entr" presetSubtype="8" fill="hold" nodeType="withEffect">
                                  <p:stCondLst>
                                    <p:cond delay="0"/>
                                  </p:stCondLst>
                                  <p:childTnLst>
                                    <p:set>
                                      <p:cBhvr>
                                        <p:cTn id="34" dur="1" fill="hold">
                                          <p:stCondLst>
                                            <p:cond delay="0"/>
                                          </p:stCondLst>
                                        </p:cTn>
                                        <p:tgtEl>
                                          <p:spTgt spid="136"/>
                                        </p:tgtEl>
                                        <p:attrNameLst>
                                          <p:attrName>style.visibility</p:attrName>
                                        </p:attrNameLst>
                                      </p:cBhvr>
                                      <p:to>
                                        <p:strVal val="visible"/>
                                      </p:to>
                                    </p:set>
                                    <p:anim calcmode="lin" valueType="num">
                                      <p:cBhvr additive="base">
                                        <p:cTn id="35" dur="500"/>
                                        <p:tgtEl>
                                          <p:spTgt spid="136"/>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0"/>
                                  </p:stCondLst>
                                  <p:childTnLst>
                                    <p:set>
                                      <p:cBhvr>
                                        <p:cTn id="37" dur="1" fill="hold">
                                          <p:stCondLst>
                                            <p:cond delay="0"/>
                                          </p:stCondLst>
                                        </p:cTn>
                                        <p:tgtEl>
                                          <p:spTgt spid="139"/>
                                        </p:tgtEl>
                                        <p:attrNameLst>
                                          <p:attrName>style.visibility</p:attrName>
                                        </p:attrNameLst>
                                      </p:cBhvr>
                                      <p:to>
                                        <p:strVal val="visible"/>
                                      </p:to>
                                    </p:set>
                                    <p:anim calcmode="lin" valueType="num">
                                      <p:cBhvr additive="base">
                                        <p:cTn id="38" dur="500"/>
                                        <p:tgtEl>
                                          <p:spTgt spid="139"/>
                                        </p:tgtEl>
                                        <p:attrNameLst>
                                          <p:attrName>ppt_x</p:attrName>
                                        </p:attrNameLst>
                                      </p:cBhvr>
                                      <p:tavLst>
                                        <p:tav tm="0">
                                          <p:val>
                                            <p:strVal val="#ppt_x-1"/>
                                          </p:val>
                                        </p:tav>
                                        <p:tav tm="100000">
                                          <p:val>
                                            <p:strVal val="#ppt_x"/>
                                          </p:val>
                                        </p:tav>
                                      </p:tavLst>
                                    </p:anim>
                                  </p:childTnLst>
                                </p:cTn>
                              </p:par>
                              <p:par>
                                <p:cTn id="39" presetID="2" presetClass="entr" presetSubtype="8" fill="hold" nodeType="withEffect">
                                  <p:stCondLst>
                                    <p:cond delay="0"/>
                                  </p:stCondLst>
                                  <p:childTnLst>
                                    <p:set>
                                      <p:cBhvr>
                                        <p:cTn id="40" dur="1" fill="hold">
                                          <p:stCondLst>
                                            <p:cond delay="0"/>
                                          </p:stCondLst>
                                        </p:cTn>
                                        <p:tgtEl>
                                          <p:spTgt spid="140"/>
                                        </p:tgtEl>
                                        <p:attrNameLst>
                                          <p:attrName>style.visibility</p:attrName>
                                        </p:attrNameLst>
                                      </p:cBhvr>
                                      <p:to>
                                        <p:strVal val="visible"/>
                                      </p:to>
                                    </p:set>
                                    <p:anim calcmode="lin" valueType="num">
                                      <p:cBhvr additive="base">
                                        <p:cTn id="41" dur="500"/>
                                        <p:tgtEl>
                                          <p:spTgt spid="140"/>
                                        </p:tgtEl>
                                        <p:attrNameLst>
                                          <p:attrName>ppt_x</p:attrName>
                                        </p:attrNameLst>
                                      </p:cBhvr>
                                      <p:tavLst>
                                        <p:tav tm="0">
                                          <p:val>
                                            <p:strVal val="#ppt_x-1"/>
                                          </p:val>
                                        </p:tav>
                                        <p:tav tm="100000">
                                          <p:val>
                                            <p:strVal val="#ppt_x"/>
                                          </p:val>
                                        </p:tav>
                                      </p:tavLst>
                                    </p:anim>
                                  </p:childTnLst>
                                </p:cTn>
                              </p:par>
                              <p:par>
                                <p:cTn id="42" presetID="2" presetClass="entr" presetSubtype="8" fill="hold" nodeType="withEffect">
                                  <p:stCondLst>
                                    <p:cond delay="0"/>
                                  </p:stCondLst>
                                  <p:childTnLst>
                                    <p:set>
                                      <p:cBhvr>
                                        <p:cTn id="43" dur="1" fill="hold">
                                          <p:stCondLst>
                                            <p:cond delay="0"/>
                                          </p:stCondLst>
                                        </p:cTn>
                                        <p:tgtEl>
                                          <p:spTgt spid="118"/>
                                        </p:tgtEl>
                                        <p:attrNameLst>
                                          <p:attrName>style.visibility</p:attrName>
                                        </p:attrNameLst>
                                      </p:cBhvr>
                                      <p:to>
                                        <p:strVal val="visible"/>
                                      </p:to>
                                    </p:set>
                                    <p:anim calcmode="lin" valueType="num">
                                      <p:cBhvr additive="base">
                                        <p:cTn id="44" dur="500"/>
                                        <p:tgtEl>
                                          <p:spTgt spid="118"/>
                                        </p:tgtEl>
                                        <p:attrNameLst>
                                          <p:attrName>ppt_x</p:attrName>
                                        </p:attrNameLst>
                                      </p:cBhvr>
                                      <p:tavLst>
                                        <p:tav tm="0">
                                          <p:val>
                                            <p:strVal val="#ppt_x-1"/>
                                          </p:val>
                                        </p:tav>
                                        <p:tav tm="100000">
                                          <p:val>
                                            <p:strVal val="#ppt_x"/>
                                          </p:val>
                                        </p:tav>
                                      </p:tavLst>
                                    </p:anim>
                                  </p:childTnLst>
                                </p:cTn>
                              </p:par>
                              <p:par>
                                <p:cTn id="45" presetID="2" presetClass="entr" presetSubtype="8" fill="hold" nodeType="with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500"/>
                                        <p:tgtEl>
                                          <p:spTgt spid="11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9766</TotalTime>
  <Words>980</Words>
  <Application>Microsoft Office PowerPoint</Application>
  <PresentationFormat>Custom</PresentationFormat>
  <Paragraphs>182</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Arimo</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122</cp:revision>
  <dcterms:created xsi:type="dcterms:W3CDTF">2019-11-06T20:00:51Z</dcterms:created>
  <dcterms:modified xsi:type="dcterms:W3CDTF">2020-04-09T15:33:04Z</dcterms:modified>
</cp:coreProperties>
</file>