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7" r:id="rId2"/>
    <p:sldId id="260" r:id="rId3"/>
    <p:sldId id="271" r:id="rId4"/>
    <p:sldId id="277" r:id="rId5"/>
    <p:sldId id="258" r:id="rId6"/>
    <p:sldId id="269" r:id="rId7"/>
    <p:sldId id="259" r:id="rId8"/>
    <p:sldId id="261" r:id="rId9"/>
    <p:sldId id="275" r:id="rId10"/>
    <p:sldId id="263" r:id="rId11"/>
    <p:sldId id="262" r:id="rId12"/>
    <p:sldId id="264" r:id="rId13"/>
    <p:sldId id="274" r:id="rId14"/>
    <p:sldId id="276" r:id="rId15"/>
    <p:sldId id="267" r:id="rId16"/>
    <p:sldId id="278" r:id="rId17"/>
    <p:sldId id="273" r:id="rId18"/>
    <p:sldId id="266" r:id="rId19"/>
    <p:sldId id="265" r:id="rId20"/>
    <p:sldId id="279"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98" autoAdjust="0"/>
    <p:restoredTop sz="94660"/>
  </p:normalViewPr>
  <p:slideViewPr>
    <p:cSldViewPr snapToGrid="0">
      <p:cViewPr varScale="1">
        <p:scale>
          <a:sx n="84" d="100"/>
          <a:sy n="84" d="100"/>
        </p:scale>
        <p:origin x="538" y="67"/>
      </p:cViewPr>
      <p:guideLst/>
    </p:cSldViewPr>
  </p:slideViewPr>
  <p:notesTextViewPr>
    <p:cViewPr>
      <p:scale>
        <a:sx n="1" d="1"/>
        <a:sy n="1" d="1"/>
      </p:scale>
      <p:origin x="0" y="0"/>
    </p:cViewPr>
  </p:notesTextViewPr>
  <p:sorterViewPr>
    <p:cViewPr>
      <p:scale>
        <a:sx n="100" d="100"/>
        <a:sy n="100" d="100"/>
      </p:scale>
      <p:origin x="0" y="-461"/>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iagrams/_rels/data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png"/></Relationships>
</file>

<file path=ppt/diagrams/_rels/drawing3.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image" Target="../media/image55.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3D427A8-72A5-4747-BC33-D9DBF4EE0A02}" type="doc">
      <dgm:prSet loTypeId="urn:microsoft.com/office/officeart/2008/layout/AlternatingHexagons" loCatId="list" qsTypeId="urn:microsoft.com/office/officeart/2005/8/quickstyle/simple1" qsCatId="simple" csTypeId="urn:microsoft.com/office/officeart/2005/8/colors/colorful5" csCatId="colorful" phldr="1"/>
      <dgm:spPr/>
      <dgm:t>
        <a:bodyPr/>
        <a:lstStyle/>
        <a:p>
          <a:endParaRPr lang="en-US"/>
        </a:p>
      </dgm:t>
    </dgm:pt>
    <dgm:pt modelId="{63740EDB-E817-4801-A275-23C1EBA917FE}">
      <dgm:prSet phldrT="[Text]" custT="1"/>
      <dgm:spPr/>
      <dgm:t>
        <a:bodyPr/>
        <a:lstStyle/>
        <a:p>
          <a:r>
            <a:rPr lang="en-US" sz="1300" dirty="0" smtClean="0"/>
            <a:t>Proposal Review &amp; Development</a:t>
          </a:r>
          <a:endParaRPr lang="en-US" sz="1300" dirty="0"/>
        </a:p>
      </dgm:t>
    </dgm:pt>
    <dgm:pt modelId="{44987A0B-770D-44AC-AD63-FB1274070F26}" type="parTrans" cxnId="{75B7E3B4-96EF-486E-B200-48AAD1126D3D}">
      <dgm:prSet/>
      <dgm:spPr/>
      <dgm:t>
        <a:bodyPr/>
        <a:lstStyle/>
        <a:p>
          <a:endParaRPr lang="en-US"/>
        </a:p>
      </dgm:t>
    </dgm:pt>
    <dgm:pt modelId="{FD5E7E4D-5EE8-4AF5-A592-3A53DC51F2C9}" type="sibTrans" cxnId="{75B7E3B4-96EF-486E-B200-48AAD1126D3D}">
      <dgm:prSet custT="1"/>
      <dgm:spPr/>
      <dgm:t>
        <a:bodyPr/>
        <a:lstStyle/>
        <a:p>
          <a:r>
            <a:rPr lang="en-US" sz="1450" dirty="0" smtClean="0"/>
            <a:t>Deliverable Coordination &amp; Review</a:t>
          </a:r>
          <a:endParaRPr lang="en-US" sz="1450" dirty="0"/>
        </a:p>
      </dgm:t>
    </dgm:pt>
    <dgm:pt modelId="{1EF81441-73E2-4114-8F87-D4BAEF94F3FA}">
      <dgm:prSet phldrT="[Text]" custT="1"/>
      <dgm:spPr/>
      <dgm:t>
        <a:bodyPr/>
        <a:lstStyle/>
        <a:p>
          <a:r>
            <a:rPr lang="en-US" sz="1550" dirty="0" smtClean="0"/>
            <a:t>Oversee Publication Efforts</a:t>
          </a:r>
          <a:endParaRPr lang="en-US" sz="1550" dirty="0"/>
        </a:p>
      </dgm:t>
    </dgm:pt>
    <dgm:pt modelId="{64E9127E-EDD4-4644-A790-B0F941B22CD1}" type="parTrans" cxnId="{3AF8618D-0ACA-4178-B75B-7A4EAD3ABA00}">
      <dgm:prSet/>
      <dgm:spPr/>
      <dgm:t>
        <a:bodyPr/>
        <a:lstStyle/>
        <a:p>
          <a:endParaRPr lang="en-US"/>
        </a:p>
      </dgm:t>
    </dgm:pt>
    <dgm:pt modelId="{2573991F-B174-47E2-AA3F-EEFE12F4D4E2}" type="sibTrans" cxnId="{3AF8618D-0ACA-4178-B75B-7A4EAD3ABA00}">
      <dgm:prSet custT="1"/>
      <dgm:spPr/>
      <dgm:t>
        <a:bodyPr/>
        <a:lstStyle/>
        <a:p>
          <a:r>
            <a:rPr lang="en-US" sz="1420" dirty="0" smtClean="0"/>
            <a:t>Maintain </a:t>
          </a:r>
          <a:r>
            <a:rPr lang="en-US" sz="1420" dirty="0" err="1" smtClean="0"/>
            <a:t>DEVELOPedia</a:t>
          </a:r>
          <a:r>
            <a:rPr lang="en-US" sz="1420" dirty="0" smtClean="0"/>
            <a:t> Project Resources</a:t>
          </a:r>
          <a:endParaRPr lang="en-US" sz="1420" dirty="0"/>
        </a:p>
      </dgm:t>
    </dgm:pt>
    <dgm:pt modelId="{7D216580-D215-4DBF-878D-A6FDAF5AB94D}">
      <dgm:prSet phldrT="[Text]" custT="1"/>
      <dgm:spPr/>
      <dgm:t>
        <a:bodyPr/>
        <a:lstStyle/>
        <a:p>
          <a:r>
            <a:rPr lang="en-US" sz="2000" dirty="0" smtClean="0"/>
            <a:t>Project Tracking</a:t>
          </a:r>
          <a:endParaRPr lang="en-US" sz="2000" dirty="0"/>
        </a:p>
      </dgm:t>
    </dgm:pt>
    <dgm:pt modelId="{4BFDBCD0-EA8E-4B1E-9068-9ADCF798EADF}" type="parTrans" cxnId="{D699527E-F2EB-4A24-92EE-1713BD08347B}">
      <dgm:prSet/>
      <dgm:spPr/>
      <dgm:t>
        <a:bodyPr/>
        <a:lstStyle/>
        <a:p>
          <a:endParaRPr lang="en-US"/>
        </a:p>
      </dgm:t>
    </dgm:pt>
    <dgm:pt modelId="{28107C95-4A0B-42EB-8F01-A0C04F692DA0}" type="sibTrans" cxnId="{D699527E-F2EB-4A24-92EE-1713BD08347B}">
      <dgm:prSet/>
      <dgm:spPr/>
      <dgm:t>
        <a:bodyPr/>
        <a:lstStyle/>
        <a:p>
          <a:r>
            <a:rPr lang="en-US" dirty="0" smtClean="0"/>
            <a:t>Update Orientation &amp; Guidebook</a:t>
          </a:r>
          <a:endParaRPr lang="en-US" dirty="0"/>
        </a:p>
      </dgm:t>
    </dgm:pt>
    <dgm:pt modelId="{381E1C51-6D3F-4A67-9E82-4BBAD695699F}" type="pres">
      <dgm:prSet presAssocID="{C3D427A8-72A5-4747-BC33-D9DBF4EE0A02}" presName="Name0" presStyleCnt="0">
        <dgm:presLayoutVars>
          <dgm:chMax/>
          <dgm:chPref/>
          <dgm:dir/>
          <dgm:animLvl val="lvl"/>
        </dgm:presLayoutVars>
      </dgm:prSet>
      <dgm:spPr/>
      <dgm:t>
        <a:bodyPr/>
        <a:lstStyle/>
        <a:p>
          <a:endParaRPr lang="en-US"/>
        </a:p>
      </dgm:t>
    </dgm:pt>
    <dgm:pt modelId="{C4271585-096A-4AF7-875E-532CFFC9902D}" type="pres">
      <dgm:prSet presAssocID="{63740EDB-E817-4801-A275-23C1EBA917FE}" presName="composite" presStyleCnt="0"/>
      <dgm:spPr/>
    </dgm:pt>
    <dgm:pt modelId="{36E4D0E2-6A70-4228-BCBF-0894D573228A}" type="pres">
      <dgm:prSet presAssocID="{63740EDB-E817-4801-A275-23C1EBA917FE}" presName="Parent1" presStyleLbl="node1" presStyleIdx="0" presStyleCnt="6">
        <dgm:presLayoutVars>
          <dgm:chMax val="1"/>
          <dgm:chPref val="1"/>
          <dgm:bulletEnabled val="1"/>
        </dgm:presLayoutVars>
      </dgm:prSet>
      <dgm:spPr/>
      <dgm:t>
        <a:bodyPr/>
        <a:lstStyle/>
        <a:p>
          <a:endParaRPr lang="en-US"/>
        </a:p>
      </dgm:t>
    </dgm:pt>
    <dgm:pt modelId="{9FE3DEC2-C410-47CF-A4EB-2E62C524A7C6}" type="pres">
      <dgm:prSet presAssocID="{63740EDB-E817-4801-A275-23C1EBA917FE}" presName="Childtext1" presStyleLbl="revTx" presStyleIdx="0" presStyleCnt="3">
        <dgm:presLayoutVars>
          <dgm:chMax val="0"/>
          <dgm:chPref val="0"/>
          <dgm:bulletEnabled val="1"/>
        </dgm:presLayoutVars>
      </dgm:prSet>
      <dgm:spPr/>
      <dgm:t>
        <a:bodyPr/>
        <a:lstStyle/>
        <a:p>
          <a:endParaRPr lang="en-US"/>
        </a:p>
      </dgm:t>
    </dgm:pt>
    <dgm:pt modelId="{467FA6EC-F229-4328-8C17-C628FD123432}" type="pres">
      <dgm:prSet presAssocID="{63740EDB-E817-4801-A275-23C1EBA917FE}" presName="BalanceSpacing" presStyleCnt="0"/>
      <dgm:spPr/>
    </dgm:pt>
    <dgm:pt modelId="{F22F038D-87A7-4507-8A95-ED7DC58C4D2A}" type="pres">
      <dgm:prSet presAssocID="{63740EDB-E817-4801-A275-23C1EBA917FE}" presName="BalanceSpacing1" presStyleCnt="0"/>
      <dgm:spPr/>
    </dgm:pt>
    <dgm:pt modelId="{8EB12D91-E39F-4B87-A6DE-609C8E1DECEC}" type="pres">
      <dgm:prSet presAssocID="{FD5E7E4D-5EE8-4AF5-A592-3A53DC51F2C9}" presName="Accent1Text" presStyleLbl="node1" presStyleIdx="1" presStyleCnt="6"/>
      <dgm:spPr/>
      <dgm:t>
        <a:bodyPr/>
        <a:lstStyle/>
        <a:p>
          <a:endParaRPr lang="en-US"/>
        </a:p>
      </dgm:t>
    </dgm:pt>
    <dgm:pt modelId="{9EC88859-759B-4542-8F1D-0F0AA6CD6899}" type="pres">
      <dgm:prSet presAssocID="{FD5E7E4D-5EE8-4AF5-A592-3A53DC51F2C9}" presName="spaceBetweenRectangles" presStyleCnt="0"/>
      <dgm:spPr/>
    </dgm:pt>
    <dgm:pt modelId="{AD44C190-E084-42A3-95CD-3C54F6F7D406}" type="pres">
      <dgm:prSet presAssocID="{1EF81441-73E2-4114-8F87-D4BAEF94F3FA}" presName="composite" presStyleCnt="0"/>
      <dgm:spPr/>
    </dgm:pt>
    <dgm:pt modelId="{7BD4A7C5-52F2-46F0-8DF2-FDF2A411A08C}" type="pres">
      <dgm:prSet presAssocID="{1EF81441-73E2-4114-8F87-D4BAEF94F3FA}" presName="Parent1" presStyleLbl="node1" presStyleIdx="2" presStyleCnt="6">
        <dgm:presLayoutVars>
          <dgm:chMax val="1"/>
          <dgm:chPref val="1"/>
          <dgm:bulletEnabled val="1"/>
        </dgm:presLayoutVars>
      </dgm:prSet>
      <dgm:spPr/>
      <dgm:t>
        <a:bodyPr/>
        <a:lstStyle/>
        <a:p>
          <a:endParaRPr lang="en-US"/>
        </a:p>
      </dgm:t>
    </dgm:pt>
    <dgm:pt modelId="{FB8E1A33-B09F-48F8-9503-E6B0302E04FC}" type="pres">
      <dgm:prSet presAssocID="{1EF81441-73E2-4114-8F87-D4BAEF94F3FA}" presName="Childtext1" presStyleLbl="revTx" presStyleIdx="1" presStyleCnt="3">
        <dgm:presLayoutVars>
          <dgm:chMax val="0"/>
          <dgm:chPref val="0"/>
          <dgm:bulletEnabled val="1"/>
        </dgm:presLayoutVars>
      </dgm:prSet>
      <dgm:spPr/>
      <dgm:t>
        <a:bodyPr/>
        <a:lstStyle/>
        <a:p>
          <a:endParaRPr lang="en-US"/>
        </a:p>
      </dgm:t>
    </dgm:pt>
    <dgm:pt modelId="{8B774A4F-2AB0-45E2-9F42-F37F4687FF92}" type="pres">
      <dgm:prSet presAssocID="{1EF81441-73E2-4114-8F87-D4BAEF94F3FA}" presName="BalanceSpacing" presStyleCnt="0"/>
      <dgm:spPr/>
    </dgm:pt>
    <dgm:pt modelId="{FD7B345E-B280-4681-9BA3-123A71F87FC8}" type="pres">
      <dgm:prSet presAssocID="{1EF81441-73E2-4114-8F87-D4BAEF94F3FA}" presName="BalanceSpacing1" presStyleCnt="0"/>
      <dgm:spPr/>
    </dgm:pt>
    <dgm:pt modelId="{A466D68C-3F4D-48D1-8B20-964E7CC7C9EC}" type="pres">
      <dgm:prSet presAssocID="{2573991F-B174-47E2-AA3F-EEFE12F4D4E2}" presName="Accent1Text" presStyleLbl="node1" presStyleIdx="3" presStyleCnt="6"/>
      <dgm:spPr/>
      <dgm:t>
        <a:bodyPr/>
        <a:lstStyle/>
        <a:p>
          <a:endParaRPr lang="en-US"/>
        </a:p>
      </dgm:t>
    </dgm:pt>
    <dgm:pt modelId="{91B7C128-D244-400D-AE83-518150DE2D85}" type="pres">
      <dgm:prSet presAssocID="{2573991F-B174-47E2-AA3F-EEFE12F4D4E2}" presName="spaceBetweenRectangles" presStyleCnt="0"/>
      <dgm:spPr/>
    </dgm:pt>
    <dgm:pt modelId="{BDFC8437-0B28-422C-9A4B-1F63A87E7F17}" type="pres">
      <dgm:prSet presAssocID="{7D216580-D215-4DBF-878D-A6FDAF5AB94D}" presName="composite" presStyleCnt="0"/>
      <dgm:spPr/>
    </dgm:pt>
    <dgm:pt modelId="{5CC57893-8ECE-4CC9-9103-C8FB2FA54FF8}" type="pres">
      <dgm:prSet presAssocID="{7D216580-D215-4DBF-878D-A6FDAF5AB94D}" presName="Parent1" presStyleLbl="node1" presStyleIdx="4" presStyleCnt="6">
        <dgm:presLayoutVars>
          <dgm:chMax val="1"/>
          <dgm:chPref val="1"/>
          <dgm:bulletEnabled val="1"/>
        </dgm:presLayoutVars>
      </dgm:prSet>
      <dgm:spPr/>
      <dgm:t>
        <a:bodyPr/>
        <a:lstStyle/>
        <a:p>
          <a:endParaRPr lang="en-US"/>
        </a:p>
      </dgm:t>
    </dgm:pt>
    <dgm:pt modelId="{877B2486-90C9-4FF7-BB15-ECE6C4F1E771}" type="pres">
      <dgm:prSet presAssocID="{7D216580-D215-4DBF-878D-A6FDAF5AB94D}" presName="Childtext1" presStyleLbl="revTx" presStyleIdx="2" presStyleCnt="3">
        <dgm:presLayoutVars>
          <dgm:chMax val="0"/>
          <dgm:chPref val="0"/>
          <dgm:bulletEnabled val="1"/>
        </dgm:presLayoutVars>
      </dgm:prSet>
      <dgm:spPr/>
      <dgm:t>
        <a:bodyPr/>
        <a:lstStyle/>
        <a:p>
          <a:endParaRPr lang="en-US"/>
        </a:p>
      </dgm:t>
    </dgm:pt>
    <dgm:pt modelId="{29066AB4-9DE0-4E00-B690-67817AA92E58}" type="pres">
      <dgm:prSet presAssocID="{7D216580-D215-4DBF-878D-A6FDAF5AB94D}" presName="BalanceSpacing" presStyleCnt="0"/>
      <dgm:spPr/>
    </dgm:pt>
    <dgm:pt modelId="{2BBB1516-5009-4A1E-AC59-E7FE15B2320A}" type="pres">
      <dgm:prSet presAssocID="{7D216580-D215-4DBF-878D-A6FDAF5AB94D}" presName="BalanceSpacing1" presStyleCnt="0"/>
      <dgm:spPr/>
    </dgm:pt>
    <dgm:pt modelId="{7FE55502-4532-41D6-852A-D69D3164C9B6}" type="pres">
      <dgm:prSet presAssocID="{28107C95-4A0B-42EB-8F01-A0C04F692DA0}" presName="Accent1Text" presStyleLbl="node1" presStyleIdx="5" presStyleCnt="6"/>
      <dgm:spPr/>
      <dgm:t>
        <a:bodyPr/>
        <a:lstStyle/>
        <a:p>
          <a:endParaRPr lang="en-US"/>
        </a:p>
      </dgm:t>
    </dgm:pt>
  </dgm:ptLst>
  <dgm:cxnLst>
    <dgm:cxn modelId="{75B7E3B4-96EF-486E-B200-48AAD1126D3D}" srcId="{C3D427A8-72A5-4747-BC33-D9DBF4EE0A02}" destId="{63740EDB-E817-4801-A275-23C1EBA917FE}" srcOrd="0" destOrd="0" parTransId="{44987A0B-770D-44AC-AD63-FB1274070F26}" sibTransId="{FD5E7E4D-5EE8-4AF5-A592-3A53DC51F2C9}"/>
    <dgm:cxn modelId="{89F2E453-2819-4F80-948F-1600AD5291FE}" type="presOf" srcId="{C3D427A8-72A5-4747-BC33-D9DBF4EE0A02}" destId="{381E1C51-6D3F-4A67-9E82-4BBAD695699F}" srcOrd="0" destOrd="0" presId="urn:microsoft.com/office/officeart/2008/layout/AlternatingHexagons"/>
    <dgm:cxn modelId="{3AF8618D-0ACA-4178-B75B-7A4EAD3ABA00}" srcId="{C3D427A8-72A5-4747-BC33-D9DBF4EE0A02}" destId="{1EF81441-73E2-4114-8F87-D4BAEF94F3FA}" srcOrd="1" destOrd="0" parTransId="{64E9127E-EDD4-4644-A790-B0F941B22CD1}" sibTransId="{2573991F-B174-47E2-AA3F-EEFE12F4D4E2}"/>
    <dgm:cxn modelId="{957E4BAC-80E4-46C8-88FF-C019EBBF6EA2}" type="presOf" srcId="{1EF81441-73E2-4114-8F87-D4BAEF94F3FA}" destId="{7BD4A7C5-52F2-46F0-8DF2-FDF2A411A08C}" srcOrd="0" destOrd="0" presId="urn:microsoft.com/office/officeart/2008/layout/AlternatingHexagons"/>
    <dgm:cxn modelId="{C4247B81-CBE0-40B2-B420-BD5B106471DA}" type="presOf" srcId="{2573991F-B174-47E2-AA3F-EEFE12F4D4E2}" destId="{A466D68C-3F4D-48D1-8B20-964E7CC7C9EC}" srcOrd="0" destOrd="0" presId="urn:microsoft.com/office/officeart/2008/layout/AlternatingHexagons"/>
    <dgm:cxn modelId="{807AE066-E0DA-44B9-9CAE-990DDF8C9EF5}" type="presOf" srcId="{28107C95-4A0B-42EB-8F01-A0C04F692DA0}" destId="{7FE55502-4532-41D6-852A-D69D3164C9B6}" srcOrd="0" destOrd="0" presId="urn:microsoft.com/office/officeart/2008/layout/AlternatingHexagons"/>
    <dgm:cxn modelId="{D699527E-F2EB-4A24-92EE-1713BD08347B}" srcId="{C3D427A8-72A5-4747-BC33-D9DBF4EE0A02}" destId="{7D216580-D215-4DBF-878D-A6FDAF5AB94D}" srcOrd="2" destOrd="0" parTransId="{4BFDBCD0-EA8E-4B1E-9068-9ADCF798EADF}" sibTransId="{28107C95-4A0B-42EB-8F01-A0C04F692DA0}"/>
    <dgm:cxn modelId="{C2C3B354-E31B-4D0F-B12B-17948AE462CC}" type="presOf" srcId="{7D216580-D215-4DBF-878D-A6FDAF5AB94D}" destId="{5CC57893-8ECE-4CC9-9103-C8FB2FA54FF8}" srcOrd="0" destOrd="0" presId="urn:microsoft.com/office/officeart/2008/layout/AlternatingHexagons"/>
    <dgm:cxn modelId="{11D360B9-DA93-4FA5-B4F8-F19075D01984}" type="presOf" srcId="{FD5E7E4D-5EE8-4AF5-A592-3A53DC51F2C9}" destId="{8EB12D91-E39F-4B87-A6DE-609C8E1DECEC}" srcOrd="0" destOrd="0" presId="urn:microsoft.com/office/officeart/2008/layout/AlternatingHexagons"/>
    <dgm:cxn modelId="{439DA373-60E6-450E-97DE-99B6E1C61817}" type="presOf" srcId="{63740EDB-E817-4801-A275-23C1EBA917FE}" destId="{36E4D0E2-6A70-4228-BCBF-0894D573228A}" srcOrd="0" destOrd="0" presId="urn:microsoft.com/office/officeart/2008/layout/AlternatingHexagons"/>
    <dgm:cxn modelId="{98104401-3BBC-46FE-A6DF-53F5BBFC032C}" type="presParOf" srcId="{381E1C51-6D3F-4A67-9E82-4BBAD695699F}" destId="{C4271585-096A-4AF7-875E-532CFFC9902D}" srcOrd="0" destOrd="0" presId="urn:microsoft.com/office/officeart/2008/layout/AlternatingHexagons"/>
    <dgm:cxn modelId="{8558F5F7-8DA7-4A1E-98D6-E3DA88E47913}" type="presParOf" srcId="{C4271585-096A-4AF7-875E-532CFFC9902D}" destId="{36E4D0E2-6A70-4228-BCBF-0894D573228A}" srcOrd="0" destOrd="0" presId="urn:microsoft.com/office/officeart/2008/layout/AlternatingHexagons"/>
    <dgm:cxn modelId="{80D5BB44-F082-4299-A4EC-253F214F24E6}" type="presParOf" srcId="{C4271585-096A-4AF7-875E-532CFFC9902D}" destId="{9FE3DEC2-C410-47CF-A4EB-2E62C524A7C6}" srcOrd="1" destOrd="0" presId="urn:microsoft.com/office/officeart/2008/layout/AlternatingHexagons"/>
    <dgm:cxn modelId="{A55CC250-C44C-487E-834F-E6A77A1744DD}" type="presParOf" srcId="{C4271585-096A-4AF7-875E-532CFFC9902D}" destId="{467FA6EC-F229-4328-8C17-C628FD123432}" srcOrd="2" destOrd="0" presId="urn:microsoft.com/office/officeart/2008/layout/AlternatingHexagons"/>
    <dgm:cxn modelId="{C8CADF84-57A5-4B41-BA19-4F43187F611F}" type="presParOf" srcId="{C4271585-096A-4AF7-875E-532CFFC9902D}" destId="{F22F038D-87A7-4507-8A95-ED7DC58C4D2A}" srcOrd="3" destOrd="0" presId="urn:microsoft.com/office/officeart/2008/layout/AlternatingHexagons"/>
    <dgm:cxn modelId="{69466A88-A961-4146-8770-05414BE0BBCD}" type="presParOf" srcId="{C4271585-096A-4AF7-875E-532CFFC9902D}" destId="{8EB12D91-E39F-4B87-A6DE-609C8E1DECEC}" srcOrd="4" destOrd="0" presId="urn:microsoft.com/office/officeart/2008/layout/AlternatingHexagons"/>
    <dgm:cxn modelId="{0EA8BA88-D416-46A6-BF1C-E5DDA76B5C7D}" type="presParOf" srcId="{381E1C51-6D3F-4A67-9E82-4BBAD695699F}" destId="{9EC88859-759B-4542-8F1D-0F0AA6CD6899}" srcOrd="1" destOrd="0" presId="urn:microsoft.com/office/officeart/2008/layout/AlternatingHexagons"/>
    <dgm:cxn modelId="{E8148604-006A-406D-94F8-F904513876E5}" type="presParOf" srcId="{381E1C51-6D3F-4A67-9E82-4BBAD695699F}" destId="{AD44C190-E084-42A3-95CD-3C54F6F7D406}" srcOrd="2" destOrd="0" presId="urn:microsoft.com/office/officeart/2008/layout/AlternatingHexagons"/>
    <dgm:cxn modelId="{A9EB5ED8-D790-42D3-9BD5-5A7FD19A7D03}" type="presParOf" srcId="{AD44C190-E084-42A3-95CD-3C54F6F7D406}" destId="{7BD4A7C5-52F2-46F0-8DF2-FDF2A411A08C}" srcOrd="0" destOrd="0" presId="urn:microsoft.com/office/officeart/2008/layout/AlternatingHexagons"/>
    <dgm:cxn modelId="{0765B17B-3036-448F-A3ED-553739A80544}" type="presParOf" srcId="{AD44C190-E084-42A3-95CD-3C54F6F7D406}" destId="{FB8E1A33-B09F-48F8-9503-E6B0302E04FC}" srcOrd="1" destOrd="0" presId="urn:microsoft.com/office/officeart/2008/layout/AlternatingHexagons"/>
    <dgm:cxn modelId="{8E21A526-66CA-467B-8ADB-DC5A50050EF0}" type="presParOf" srcId="{AD44C190-E084-42A3-95CD-3C54F6F7D406}" destId="{8B774A4F-2AB0-45E2-9F42-F37F4687FF92}" srcOrd="2" destOrd="0" presId="urn:microsoft.com/office/officeart/2008/layout/AlternatingHexagons"/>
    <dgm:cxn modelId="{073F59B6-631D-4943-8819-92FCE6BD3D4B}" type="presParOf" srcId="{AD44C190-E084-42A3-95CD-3C54F6F7D406}" destId="{FD7B345E-B280-4681-9BA3-123A71F87FC8}" srcOrd="3" destOrd="0" presId="urn:microsoft.com/office/officeart/2008/layout/AlternatingHexagons"/>
    <dgm:cxn modelId="{4FDB180D-1E7E-4840-BF66-871BBB579D42}" type="presParOf" srcId="{AD44C190-E084-42A3-95CD-3C54F6F7D406}" destId="{A466D68C-3F4D-48D1-8B20-964E7CC7C9EC}" srcOrd="4" destOrd="0" presId="urn:microsoft.com/office/officeart/2008/layout/AlternatingHexagons"/>
    <dgm:cxn modelId="{7DABEAFE-4979-4FEB-9FBC-AE00A79CC2EE}" type="presParOf" srcId="{381E1C51-6D3F-4A67-9E82-4BBAD695699F}" destId="{91B7C128-D244-400D-AE83-518150DE2D85}" srcOrd="3" destOrd="0" presId="urn:microsoft.com/office/officeart/2008/layout/AlternatingHexagons"/>
    <dgm:cxn modelId="{8310841C-40D9-4318-A903-C567B5E9361C}" type="presParOf" srcId="{381E1C51-6D3F-4A67-9E82-4BBAD695699F}" destId="{BDFC8437-0B28-422C-9A4B-1F63A87E7F17}" srcOrd="4" destOrd="0" presId="urn:microsoft.com/office/officeart/2008/layout/AlternatingHexagons"/>
    <dgm:cxn modelId="{ABC60823-DB47-49EA-86E7-ACA02A827504}" type="presParOf" srcId="{BDFC8437-0B28-422C-9A4B-1F63A87E7F17}" destId="{5CC57893-8ECE-4CC9-9103-C8FB2FA54FF8}" srcOrd="0" destOrd="0" presId="urn:microsoft.com/office/officeart/2008/layout/AlternatingHexagons"/>
    <dgm:cxn modelId="{3255108E-C9C9-4A25-B15B-21331E6F9DFB}" type="presParOf" srcId="{BDFC8437-0B28-422C-9A4B-1F63A87E7F17}" destId="{877B2486-90C9-4FF7-BB15-ECE6C4F1E771}" srcOrd="1" destOrd="0" presId="urn:microsoft.com/office/officeart/2008/layout/AlternatingHexagons"/>
    <dgm:cxn modelId="{274173F6-8329-4737-97A4-3AFF50EB5F81}" type="presParOf" srcId="{BDFC8437-0B28-422C-9A4B-1F63A87E7F17}" destId="{29066AB4-9DE0-4E00-B690-67817AA92E58}" srcOrd="2" destOrd="0" presId="urn:microsoft.com/office/officeart/2008/layout/AlternatingHexagons"/>
    <dgm:cxn modelId="{CE671BAF-8147-43DE-BBCA-B9DA1BD74394}" type="presParOf" srcId="{BDFC8437-0B28-422C-9A4B-1F63A87E7F17}" destId="{2BBB1516-5009-4A1E-AC59-E7FE15B2320A}" srcOrd="3" destOrd="0" presId="urn:microsoft.com/office/officeart/2008/layout/AlternatingHexagons"/>
    <dgm:cxn modelId="{513F0B10-4DEC-4193-AD5F-22501508CE52}" type="presParOf" srcId="{BDFC8437-0B28-422C-9A4B-1F63A87E7F17}" destId="{7FE55502-4532-41D6-852A-D69D3164C9B6}" srcOrd="4" destOrd="0" presId="urn:microsoft.com/office/officeart/2008/layout/AlternatingHexagon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19BB3E2-3EAA-4DC9-A18B-5EF763A056E5}" type="doc">
      <dgm:prSet loTypeId="urn:microsoft.com/office/officeart/2005/8/layout/pList2" loCatId="picture" qsTypeId="urn:microsoft.com/office/officeart/2005/8/quickstyle/simple2" qsCatId="simple" csTypeId="urn:microsoft.com/office/officeart/2005/8/colors/colorful4" csCatId="colorful" phldr="1"/>
      <dgm:spPr/>
    </dgm:pt>
    <dgm:pt modelId="{6504CCA1-8771-4949-BD8D-AAD1B6BFA899}">
      <dgm:prSet phldrT="[Text]" custT="1"/>
      <dgm:spPr>
        <a:solidFill>
          <a:schemeClr val="accent5">
            <a:lumMod val="75000"/>
          </a:schemeClr>
        </a:solidFill>
      </dgm:spPr>
      <dgm:t>
        <a:bodyPr/>
        <a:lstStyle/>
        <a:p>
          <a:pPr algn="ctr"/>
          <a:r>
            <a:rPr lang="en-US" sz="1800" b="1" dirty="0" smtClean="0">
              <a:latin typeface="Century Gothic" panose="020B0502020202020204" pitchFamily="34" charset="0"/>
            </a:rPr>
            <a:t>Partners</a:t>
          </a:r>
          <a:endParaRPr lang="en-US" sz="1440" b="1" dirty="0">
            <a:latin typeface="Century Gothic" panose="020B0502020202020204" pitchFamily="34" charset="0"/>
          </a:endParaRPr>
        </a:p>
      </dgm:t>
    </dgm:pt>
    <dgm:pt modelId="{3F9ECBD0-78B0-477C-8DDE-DA39BA17D8D1}" type="parTrans" cxnId="{85924819-7D18-4642-8EF6-4DDD39D48928}">
      <dgm:prSet/>
      <dgm:spPr/>
      <dgm:t>
        <a:bodyPr/>
        <a:lstStyle/>
        <a:p>
          <a:endParaRPr lang="en-US">
            <a:latin typeface="Century Gothic" panose="020B0502020202020204" pitchFamily="34" charset="0"/>
          </a:endParaRPr>
        </a:p>
      </dgm:t>
    </dgm:pt>
    <dgm:pt modelId="{6581E725-62C7-46AF-8653-A88D5B1D148B}" type="sibTrans" cxnId="{85924819-7D18-4642-8EF6-4DDD39D48928}">
      <dgm:prSet/>
      <dgm:spPr/>
      <dgm:t>
        <a:bodyPr/>
        <a:lstStyle/>
        <a:p>
          <a:endParaRPr lang="en-US">
            <a:latin typeface="Century Gothic" panose="020B0502020202020204" pitchFamily="34" charset="0"/>
          </a:endParaRPr>
        </a:p>
      </dgm:t>
    </dgm:pt>
    <dgm:pt modelId="{B69289D6-6923-4B22-B071-BEBD0C9DFCDA}">
      <dgm:prSet phldrT="[Text]" custT="1"/>
      <dgm:spPr>
        <a:solidFill>
          <a:srgbClr val="0061AA"/>
        </a:solidFill>
      </dgm:spPr>
      <dgm:t>
        <a:bodyPr/>
        <a:lstStyle/>
        <a:p>
          <a:pPr algn="ctr"/>
          <a:r>
            <a:rPr lang="en-US" sz="1800" b="1" dirty="0" smtClean="0">
              <a:latin typeface="Century Gothic" panose="020B0502020202020204" pitchFamily="34" charset="0"/>
            </a:rPr>
            <a:t>Participants</a:t>
          </a:r>
          <a:endParaRPr lang="en-US" sz="1800" b="1" dirty="0">
            <a:latin typeface="Century Gothic" panose="020B0502020202020204" pitchFamily="34" charset="0"/>
          </a:endParaRPr>
        </a:p>
      </dgm:t>
    </dgm:pt>
    <dgm:pt modelId="{D5FF34AB-85DB-410B-A8CA-98E91167182D}" type="parTrans" cxnId="{B8F51B71-E9FF-44CD-B1C4-B2A9FBC8B37F}">
      <dgm:prSet/>
      <dgm:spPr/>
      <dgm:t>
        <a:bodyPr/>
        <a:lstStyle/>
        <a:p>
          <a:endParaRPr lang="en-US">
            <a:latin typeface="Century Gothic" panose="020B0502020202020204" pitchFamily="34" charset="0"/>
          </a:endParaRPr>
        </a:p>
      </dgm:t>
    </dgm:pt>
    <dgm:pt modelId="{B36C9BA5-AC83-4C25-8180-AAB790F2049C}" type="sibTrans" cxnId="{B8F51B71-E9FF-44CD-B1C4-B2A9FBC8B37F}">
      <dgm:prSet/>
      <dgm:spPr/>
      <dgm:t>
        <a:bodyPr/>
        <a:lstStyle/>
        <a:p>
          <a:endParaRPr lang="en-US">
            <a:latin typeface="Century Gothic" panose="020B0502020202020204" pitchFamily="34" charset="0"/>
          </a:endParaRPr>
        </a:p>
      </dgm:t>
    </dgm:pt>
    <dgm:pt modelId="{6FCD55BF-060A-4EA7-821E-7AFA722B90FF}">
      <dgm:prSet phldrT="[Text]" custT="1"/>
      <dgm:spPr>
        <a:solidFill>
          <a:schemeClr val="accent1">
            <a:lumMod val="75000"/>
          </a:schemeClr>
        </a:solidFill>
      </dgm:spPr>
      <dgm:t>
        <a:bodyPr/>
        <a:lstStyle/>
        <a:p>
          <a:pPr algn="ctr"/>
          <a:r>
            <a:rPr lang="en-US" sz="1800" b="1" dirty="0" smtClean="0">
              <a:latin typeface="Century Gothic" panose="020B0502020202020204" pitchFamily="34" charset="0"/>
            </a:rPr>
            <a:t>Projects</a:t>
          </a:r>
          <a:endParaRPr lang="en-US" sz="1600" b="1" dirty="0">
            <a:latin typeface="Century Gothic" panose="020B0502020202020204" pitchFamily="34" charset="0"/>
          </a:endParaRPr>
        </a:p>
      </dgm:t>
    </dgm:pt>
    <dgm:pt modelId="{CA17B412-55F6-43E8-A533-446BD1FC1804}" type="parTrans" cxnId="{62E0E4D6-73B9-426F-9785-60E6ABBB1099}">
      <dgm:prSet/>
      <dgm:spPr/>
      <dgm:t>
        <a:bodyPr/>
        <a:lstStyle/>
        <a:p>
          <a:endParaRPr lang="en-US">
            <a:latin typeface="Century Gothic" panose="020B0502020202020204" pitchFamily="34" charset="0"/>
          </a:endParaRPr>
        </a:p>
      </dgm:t>
    </dgm:pt>
    <dgm:pt modelId="{586405DB-5560-4A44-83F8-946AFF5DACE6}" type="sibTrans" cxnId="{62E0E4D6-73B9-426F-9785-60E6ABBB1099}">
      <dgm:prSet/>
      <dgm:spPr/>
      <dgm:t>
        <a:bodyPr/>
        <a:lstStyle/>
        <a:p>
          <a:endParaRPr lang="en-US">
            <a:latin typeface="Century Gothic" panose="020B0502020202020204" pitchFamily="34" charset="0"/>
          </a:endParaRPr>
        </a:p>
      </dgm:t>
    </dgm:pt>
    <dgm:pt modelId="{812A4482-2E79-49A2-954A-00154044C969}">
      <dgm:prSet phldrT="[Text]" custT="1"/>
      <dgm:spPr>
        <a:solidFill>
          <a:schemeClr val="accent5">
            <a:lumMod val="75000"/>
          </a:schemeClr>
        </a:solidFill>
      </dgm:spPr>
      <dgm:t>
        <a:bodyPr/>
        <a:lstStyle/>
        <a:p>
          <a:pPr algn="l"/>
          <a:r>
            <a:rPr lang="en-US" sz="1440" dirty="0" smtClean="0">
              <a:latin typeface="Century Gothic" panose="020B0502020202020204" pitchFamily="34" charset="0"/>
            </a:rPr>
            <a:t>CBP Indicators</a:t>
          </a:r>
          <a:endParaRPr lang="en-US" sz="1440" dirty="0">
            <a:latin typeface="Century Gothic" panose="020B0502020202020204" pitchFamily="34" charset="0"/>
          </a:endParaRPr>
        </a:p>
      </dgm:t>
    </dgm:pt>
    <dgm:pt modelId="{D0BF343A-222E-447B-9BB4-4A28B3916FAC}" type="parTrans" cxnId="{C435A109-C1C2-4065-92DE-A206F0E5AA48}">
      <dgm:prSet/>
      <dgm:spPr/>
      <dgm:t>
        <a:bodyPr/>
        <a:lstStyle/>
        <a:p>
          <a:endParaRPr lang="en-US">
            <a:latin typeface="Century Gothic" panose="020B0502020202020204" pitchFamily="34" charset="0"/>
          </a:endParaRPr>
        </a:p>
      </dgm:t>
    </dgm:pt>
    <dgm:pt modelId="{82B616BC-6098-4EC2-90AF-34505851CD7C}" type="sibTrans" cxnId="{C435A109-C1C2-4065-92DE-A206F0E5AA48}">
      <dgm:prSet/>
      <dgm:spPr/>
      <dgm:t>
        <a:bodyPr/>
        <a:lstStyle/>
        <a:p>
          <a:endParaRPr lang="en-US">
            <a:latin typeface="Century Gothic" panose="020B0502020202020204" pitchFamily="34" charset="0"/>
          </a:endParaRPr>
        </a:p>
      </dgm:t>
    </dgm:pt>
    <dgm:pt modelId="{A9BAE25F-B2CD-4B66-969F-A53C35C93C69}">
      <dgm:prSet phldrT="[Text]" custT="1"/>
      <dgm:spPr>
        <a:solidFill>
          <a:schemeClr val="accent5">
            <a:lumMod val="75000"/>
          </a:schemeClr>
        </a:solidFill>
      </dgm:spPr>
      <dgm:t>
        <a:bodyPr/>
        <a:lstStyle/>
        <a:p>
          <a:pPr algn="l"/>
          <a:r>
            <a:rPr lang="en-US" sz="1440" dirty="0" smtClean="0">
              <a:latin typeface="Century Gothic" panose="020B0502020202020204" pitchFamily="34" charset="0"/>
            </a:rPr>
            <a:t>Impact Analysis Reports</a:t>
          </a:r>
          <a:endParaRPr lang="en-US" sz="1440" dirty="0">
            <a:latin typeface="Century Gothic" panose="020B0502020202020204" pitchFamily="34" charset="0"/>
          </a:endParaRPr>
        </a:p>
      </dgm:t>
    </dgm:pt>
    <dgm:pt modelId="{3E40A809-71B6-4F9A-9541-8BAC32BDC3DA}" type="parTrans" cxnId="{C0E2C92D-7CC7-4CD6-B3BC-1DA1FD8A3697}">
      <dgm:prSet/>
      <dgm:spPr/>
      <dgm:t>
        <a:bodyPr/>
        <a:lstStyle/>
        <a:p>
          <a:endParaRPr lang="en-US">
            <a:latin typeface="Century Gothic" panose="020B0502020202020204" pitchFamily="34" charset="0"/>
          </a:endParaRPr>
        </a:p>
      </dgm:t>
    </dgm:pt>
    <dgm:pt modelId="{0313E37E-B050-413B-B5E8-4EDDC37A552D}" type="sibTrans" cxnId="{C0E2C92D-7CC7-4CD6-B3BC-1DA1FD8A3697}">
      <dgm:prSet/>
      <dgm:spPr/>
      <dgm:t>
        <a:bodyPr/>
        <a:lstStyle/>
        <a:p>
          <a:endParaRPr lang="en-US">
            <a:latin typeface="Century Gothic" panose="020B0502020202020204" pitchFamily="34" charset="0"/>
          </a:endParaRPr>
        </a:p>
      </dgm:t>
    </dgm:pt>
    <dgm:pt modelId="{67130A33-E69A-4F86-97F3-8F4FDD61681C}">
      <dgm:prSet phldrT="[Text]" custT="1"/>
      <dgm:spPr>
        <a:solidFill>
          <a:schemeClr val="accent5">
            <a:lumMod val="75000"/>
          </a:schemeClr>
        </a:solidFill>
      </dgm:spPr>
      <dgm:t>
        <a:bodyPr/>
        <a:lstStyle/>
        <a:p>
          <a:pPr algn="l"/>
          <a:r>
            <a:rPr lang="en-US" sz="1440" dirty="0" smtClean="0">
              <a:latin typeface="Century Gothic" panose="020B0502020202020204" pitchFamily="34" charset="0"/>
            </a:rPr>
            <a:t>Partner Tracking &amp; Forms</a:t>
          </a:r>
          <a:endParaRPr lang="en-US" sz="1440" dirty="0">
            <a:latin typeface="Century Gothic" panose="020B0502020202020204" pitchFamily="34" charset="0"/>
          </a:endParaRPr>
        </a:p>
      </dgm:t>
    </dgm:pt>
    <dgm:pt modelId="{47D1AE8A-7699-42D0-98CB-6A161C9CB53C}" type="parTrans" cxnId="{5DB4D793-C796-4C6D-BE47-0A46E6149CAD}">
      <dgm:prSet/>
      <dgm:spPr/>
      <dgm:t>
        <a:bodyPr/>
        <a:lstStyle/>
        <a:p>
          <a:endParaRPr lang="en-US">
            <a:latin typeface="Century Gothic" panose="020B0502020202020204" pitchFamily="34" charset="0"/>
          </a:endParaRPr>
        </a:p>
      </dgm:t>
    </dgm:pt>
    <dgm:pt modelId="{B271237C-E734-4B9D-ACFD-795504D90414}" type="sibTrans" cxnId="{5DB4D793-C796-4C6D-BE47-0A46E6149CAD}">
      <dgm:prSet/>
      <dgm:spPr/>
      <dgm:t>
        <a:bodyPr/>
        <a:lstStyle/>
        <a:p>
          <a:endParaRPr lang="en-US">
            <a:latin typeface="Century Gothic" panose="020B0502020202020204" pitchFamily="34" charset="0"/>
          </a:endParaRPr>
        </a:p>
      </dgm:t>
    </dgm:pt>
    <dgm:pt modelId="{7EBF5DE0-DE73-4F8E-BE71-D8932D0C3D0C}">
      <dgm:prSet phldrT="[Text]" custT="1"/>
      <dgm:spPr>
        <a:solidFill>
          <a:srgbClr val="0061AA"/>
        </a:solidFill>
      </dgm:spPr>
      <dgm:t>
        <a:bodyPr/>
        <a:lstStyle/>
        <a:p>
          <a:pPr algn="l"/>
          <a:r>
            <a:rPr lang="en-US" sz="1200" dirty="0" smtClean="0">
              <a:latin typeface="Century Gothic" panose="020B0502020202020204" pitchFamily="34" charset="0"/>
            </a:rPr>
            <a:t>Alumni Highlight Stories</a:t>
          </a:r>
          <a:endParaRPr lang="en-US" sz="1200" dirty="0">
            <a:latin typeface="Century Gothic" panose="020B0502020202020204" pitchFamily="34" charset="0"/>
          </a:endParaRPr>
        </a:p>
      </dgm:t>
    </dgm:pt>
    <dgm:pt modelId="{C5ADB798-8B07-4BA0-BF66-C2482A9AEDF2}" type="parTrans" cxnId="{0F94AF40-12F1-4DBE-98F8-7DBC1FC85256}">
      <dgm:prSet/>
      <dgm:spPr/>
      <dgm:t>
        <a:bodyPr/>
        <a:lstStyle/>
        <a:p>
          <a:endParaRPr lang="en-US">
            <a:latin typeface="Century Gothic" panose="020B0502020202020204" pitchFamily="34" charset="0"/>
          </a:endParaRPr>
        </a:p>
      </dgm:t>
    </dgm:pt>
    <dgm:pt modelId="{0C5197C3-4AF0-4331-B892-4F9D40E1B8D9}" type="sibTrans" cxnId="{0F94AF40-12F1-4DBE-98F8-7DBC1FC85256}">
      <dgm:prSet/>
      <dgm:spPr/>
      <dgm:t>
        <a:bodyPr/>
        <a:lstStyle/>
        <a:p>
          <a:endParaRPr lang="en-US">
            <a:latin typeface="Century Gothic" panose="020B0502020202020204" pitchFamily="34" charset="0"/>
          </a:endParaRPr>
        </a:p>
      </dgm:t>
    </dgm:pt>
    <dgm:pt modelId="{7FE8DFC3-8047-4515-8EE8-41DDCD252511}">
      <dgm:prSet phldrT="[Text]" custT="1"/>
      <dgm:spPr>
        <a:solidFill>
          <a:srgbClr val="0061AA"/>
        </a:solidFill>
      </dgm:spPr>
      <dgm:t>
        <a:bodyPr/>
        <a:lstStyle/>
        <a:p>
          <a:pPr algn="l"/>
          <a:r>
            <a:rPr lang="en-US" sz="1200" dirty="0" smtClean="0">
              <a:latin typeface="Century Gothic" panose="020B0502020202020204" pitchFamily="34" charset="0"/>
            </a:rPr>
            <a:t>Alumni Survey</a:t>
          </a:r>
          <a:endParaRPr lang="en-US" sz="1200" dirty="0">
            <a:latin typeface="Century Gothic" panose="020B0502020202020204" pitchFamily="34" charset="0"/>
          </a:endParaRPr>
        </a:p>
      </dgm:t>
    </dgm:pt>
    <dgm:pt modelId="{46B42147-6CAE-4D87-9600-00CC7F45A6EB}" type="parTrans" cxnId="{A7A5E694-F065-470F-A981-394B9C15D1FF}">
      <dgm:prSet/>
      <dgm:spPr/>
      <dgm:t>
        <a:bodyPr/>
        <a:lstStyle/>
        <a:p>
          <a:endParaRPr lang="en-US">
            <a:latin typeface="Century Gothic" panose="020B0502020202020204" pitchFamily="34" charset="0"/>
          </a:endParaRPr>
        </a:p>
      </dgm:t>
    </dgm:pt>
    <dgm:pt modelId="{E0391F88-D548-4953-B316-F2D1ED84F479}" type="sibTrans" cxnId="{A7A5E694-F065-470F-A981-394B9C15D1FF}">
      <dgm:prSet/>
      <dgm:spPr/>
      <dgm:t>
        <a:bodyPr/>
        <a:lstStyle/>
        <a:p>
          <a:endParaRPr lang="en-US">
            <a:latin typeface="Century Gothic" panose="020B0502020202020204" pitchFamily="34" charset="0"/>
          </a:endParaRPr>
        </a:p>
      </dgm:t>
    </dgm:pt>
    <dgm:pt modelId="{99CD2330-32B3-4046-801B-A7EFDF47A710}">
      <dgm:prSet phldrT="[Text]" custT="1"/>
      <dgm:spPr>
        <a:solidFill>
          <a:srgbClr val="0061AA"/>
        </a:solidFill>
      </dgm:spPr>
      <dgm:t>
        <a:bodyPr/>
        <a:lstStyle/>
        <a:p>
          <a:pPr algn="l"/>
          <a:r>
            <a:rPr lang="en-US" sz="1200" dirty="0" smtClean="0">
              <a:latin typeface="Century Gothic" panose="020B0502020202020204" pitchFamily="34" charset="0"/>
            </a:rPr>
            <a:t>CBP Indicators</a:t>
          </a:r>
          <a:endParaRPr lang="en-US" sz="1200" dirty="0">
            <a:latin typeface="Century Gothic" panose="020B0502020202020204" pitchFamily="34" charset="0"/>
          </a:endParaRPr>
        </a:p>
      </dgm:t>
    </dgm:pt>
    <dgm:pt modelId="{C6111ECF-4083-459A-ABC5-BA4FD86C6284}" type="parTrans" cxnId="{82CDC01B-1411-4844-A105-FF0963A111CB}">
      <dgm:prSet/>
      <dgm:spPr/>
      <dgm:t>
        <a:bodyPr/>
        <a:lstStyle/>
        <a:p>
          <a:endParaRPr lang="en-US">
            <a:latin typeface="Century Gothic" panose="020B0502020202020204" pitchFamily="34" charset="0"/>
          </a:endParaRPr>
        </a:p>
      </dgm:t>
    </dgm:pt>
    <dgm:pt modelId="{E454206B-DE59-43A2-83E7-DA063F5CF7D8}" type="sibTrans" cxnId="{82CDC01B-1411-4844-A105-FF0963A111CB}">
      <dgm:prSet/>
      <dgm:spPr/>
      <dgm:t>
        <a:bodyPr/>
        <a:lstStyle/>
        <a:p>
          <a:endParaRPr lang="en-US">
            <a:latin typeface="Century Gothic" panose="020B0502020202020204" pitchFamily="34" charset="0"/>
          </a:endParaRPr>
        </a:p>
      </dgm:t>
    </dgm:pt>
    <dgm:pt modelId="{766212B1-82D1-4006-BF16-4959DDEFF900}">
      <dgm:prSet phldrT="[Text]" custT="1"/>
      <dgm:spPr>
        <a:solidFill>
          <a:srgbClr val="0061AA"/>
        </a:solidFill>
      </dgm:spPr>
      <dgm:t>
        <a:bodyPr/>
        <a:lstStyle/>
        <a:p>
          <a:pPr algn="l"/>
          <a:r>
            <a:rPr lang="en-US" sz="1200" dirty="0" smtClean="0">
              <a:latin typeface="Century Gothic" panose="020B0502020202020204" pitchFamily="34" charset="0"/>
            </a:rPr>
            <a:t>Center Lead &amp; Fellow PGA</a:t>
          </a:r>
          <a:endParaRPr lang="en-US" sz="1200" dirty="0">
            <a:latin typeface="Century Gothic" panose="020B0502020202020204" pitchFamily="34" charset="0"/>
          </a:endParaRPr>
        </a:p>
      </dgm:t>
    </dgm:pt>
    <dgm:pt modelId="{A189E99D-AB01-4222-B309-B1486C037F7B}" type="parTrans" cxnId="{6936E3FD-CD0E-4272-ACCF-1B7279CE0A5B}">
      <dgm:prSet/>
      <dgm:spPr/>
      <dgm:t>
        <a:bodyPr/>
        <a:lstStyle/>
        <a:p>
          <a:endParaRPr lang="en-US">
            <a:latin typeface="Century Gothic" panose="020B0502020202020204" pitchFamily="34" charset="0"/>
          </a:endParaRPr>
        </a:p>
      </dgm:t>
    </dgm:pt>
    <dgm:pt modelId="{1B39EE1D-C01A-4DAA-B0D4-8C468BCE8378}" type="sibTrans" cxnId="{6936E3FD-CD0E-4272-ACCF-1B7279CE0A5B}">
      <dgm:prSet/>
      <dgm:spPr/>
      <dgm:t>
        <a:bodyPr/>
        <a:lstStyle/>
        <a:p>
          <a:endParaRPr lang="en-US">
            <a:latin typeface="Century Gothic" panose="020B0502020202020204" pitchFamily="34" charset="0"/>
          </a:endParaRPr>
        </a:p>
      </dgm:t>
    </dgm:pt>
    <dgm:pt modelId="{FC95024B-58A7-4D3A-9ADE-51782A82D764}">
      <dgm:prSet phldrT="[Text]" custT="1"/>
      <dgm:spPr>
        <a:solidFill>
          <a:srgbClr val="0061AA"/>
        </a:solidFill>
      </dgm:spPr>
      <dgm:t>
        <a:bodyPr/>
        <a:lstStyle/>
        <a:p>
          <a:pPr algn="l"/>
          <a:r>
            <a:rPr lang="en-US" sz="1200" dirty="0" smtClean="0">
              <a:latin typeface="Century Gothic" panose="020B0502020202020204" pitchFamily="34" charset="0"/>
            </a:rPr>
            <a:t>Equal Futures Report</a:t>
          </a:r>
          <a:endParaRPr lang="en-US" sz="1200" dirty="0">
            <a:latin typeface="Century Gothic" panose="020B0502020202020204" pitchFamily="34" charset="0"/>
          </a:endParaRPr>
        </a:p>
      </dgm:t>
    </dgm:pt>
    <dgm:pt modelId="{CDF883A0-2138-4006-BEBF-D1F10B8FABC1}" type="parTrans" cxnId="{0A140B54-CCEF-4303-950E-F685BDF4B8CC}">
      <dgm:prSet/>
      <dgm:spPr/>
      <dgm:t>
        <a:bodyPr/>
        <a:lstStyle/>
        <a:p>
          <a:endParaRPr lang="en-US">
            <a:latin typeface="Century Gothic" panose="020B0502020202020204" pitchFamily="34" charset="0"/>
          </a:endParaRPr>
        </a:p>
      </dgm:t>
    </dgm:pt>
    <dgm:pt modelId="{27FAE572-0CE8-4BA9-BBB1-6199982BC93F}" type="sibTrans" cxnId="{0A140B54-CCEF-4303-950E-F685BDF4B8CC}">
      <dgm:prSet/>
      <dgm:spPr/>
      <dgm:t>
        <a:bodyPr/>
        <a:lstStyle/>
        <a:p>
          <a:endParaRPr lang="en-US">
            <a:latin typeface="Century Gothic" panose="020B0502020202020204" pitchFamily="34" charset="0"/>
          </a:endParaRPr>
        </a:p>
      </dgm:t>
    </dgm:pt>
    <dgm:pt modelId="{2C7CC325-CB7F-45D9-8A52-75A55D90A941}">
      <dgm:prSet phldrT="[Text]" custT="1"/>
      <dgm:spPr>
        <a:solidFill>
          <a:srgbClr val="0061AA"/>
        </a:solidFill>
      </dgm:spPr>
      <dgm:t>
        <a:bodyPr/>
        <a:lstStyle/>
        <a:p>
          <a:pPr algn="l"/>
          <a:r>
            <a:rPr lang="en-US" sz="1200" dirty="0" smtClean="0">
              <a:latin typeface="Century Gothic" panose="020B0502020202020204" pitchFamily="34" charset="0"/>
            </a:rPr>
            <a:t>Exit Survey</a:t>
          </a:r>
          <a:endParaRPr lang="en-US" sz="1200" dirty="0">
            <a:latin typeface="Century Gothic" panose="020B0502020202020204" pitchFamily="34" charset="0"/>
          </a:endParaRPr>
        </a:p>
      </dgm:t>
    </dgm:pt>
    <dgm:pt modelId="{41DDB5F7-A2C3-4E3E-A0E0-40C899D57C1E}" type="parTrans" cxnId="{50C80125-A36F-431F-B25B-67E805BE262B}">
      <dgm:prSet/>
      <dgm:spPr/>
      <dgm:t>
        <a:bodyPr/>
        <a:lstStyle/>
        <a:p>
          <a:endParaRPr lang="en-US">
            <a:latin typeface="Century Gothic" panose="020B0502020202020204" pitchFamily="34" charset="0"/>
          </a:endParaRPr>
        </a:p>
      </dgm:t>
    </dgm:pt>
    <dgm:pt modelId="{7EF5E0AB-9C29-4DE8-8183-140EE092FE5B}" type="sibTrans" cxnId="{50C80125-A36F-431F-B25B-67E805BE262B}">
      <dgm:prSet/>
      <dgm:spPr/>
      <dgm:t>
        <a:bodyPr/>
        <a:lstStyle/>
        <a:p>
          <a:endParaRPr lang="en-US">
            <a:latin typeface="Century Gothic" panose="020B0502020202020204" pitchFamily="34" charset="0"/>
          </a:endParaRPr>
        </a:p>
      </dgm:t>
    </dgm:pt>
    <dgm:pt modelId="{9BFD5876-88FC-457C-8D48-FA9A96895CCD}">
      <dgm:prSet phldrT="[Text]" custT="1"/>
      <dgm:spPr>
        <a:solidFill>
          <a:srgbClr val="0061AA"/>
        </a:solidFill>
      </dgm:spPr>
      <dgm:t>
        <a:bodyPr/>
        <a:lstStyle/>
        <a:p>
          <a:pPr algn="l"/>
          <a:r>
            <a:rPr lang="en-US" sz="1200" dirty="0" smtClean="0">
              <a:latin typeface="Century Gothic" panose="020B0502020202020204" pitchFamily="34" charset="0"/>
            </a:rPr>
            <a:t>Fellow Tracking</a:t>
          </a:r>
          <a:endParaRPr lang="en-US" sz="1200" dirty="0">
            <a:latin typeface="Century Gothic" panose="020B0502020202020204" pitchFamily="34" charset="0"/>
          </a:endParaRPr>
        </a:p>
      </dgm:t>
    </dgm:pt>
    <dgm:pt modelId="{549F71C9-7604-43F4-BD41-B24519456D39}" type="parTrans" cxnId="{4ED2E376-00D9-4ADE-95F4-182C1FE3CB9C}">
      <dgm:prSet/>
      <dgm:spPr/>
      <dgm:t>
        <a:bodyPr/>
        <a:lstStyle/>
        <a:p>
          <a:endParaRPr lang="en-US">
            <a:latin typeface="Century Gothic" panose="020B0502020202020204" pitchFamily="34" charset="0"/>
          </a:endParaRPr>
        </a:p>
      </dgm:t>
    </dgm:pt>
    <dgm:pt modelId="{B1E959D2-894D-4B50-AF49-AA215CE55209}" type="sibTrans" cxnId="{4ED2E376-00D9-4ADE-95F4-182C1FE3CB9C}">
      <dgm:prSet/>
      <dgm:spPr/>
      <dgm:t>
        <a:bodyPr/>
        <a:lstStyle/>
        <a:p>
          <a:endParaRPr lang="en-US">
            <a:latin typeface="Century Gothic" panose="020B0502020202020204" pitchFamily="34" charset="0"/>
          </a:endParaRPr>
        </a:p>
      </dgm:t>
    </dgm:pt>
    <dgm:pt modelId="{9086772F-7348-44F8-9C27-C0F0FBCB13A9}">
      <dgm:prSet phldrT="[Text]" custT="1"/>
      <dgm:spPr>
        <a:solidFill>
          <a:srgbClr val="0061AA"/>
        </a:solidFill>
      </dgm:spPr>
      <dgm:t>
        <a:bodyPr/>
        <a:lstStyle/>
        <a:p>
          <a:pPr algn="l"/>
          <a:r>
            <a:rPr lang="en-US" sz="1200" dirty="0" smtClean="0">
              <a:latin typeface="Century Gothic" panose="020B0502020202020204" pitchFamily="34" charset="0"/>
            </a:rPr>
            <a:t>Indicator Tracking</a:t>
          </a:r>
          <a:endParaRPr lang="en-US" sz="1200" dirty="0">
            <a:latin typeface="Century Gothic" panose="020B0502020202020204" pitchFamily="34" charset="0"/>
          </a:endParaRPr>
        </a:p>
      </dgm:t>
    </dgm:pt>
    <dgm:pt modelId="{79C8140C-FD1C-46FF-B90D-678A40C3A15C}" type="parTrans" cxnId="{68FAFD7C-843D-4064-AD0D-0773C6999040}">
      <dgm:prSet/>
      <dgm:spPr/>
      <dgm:t>
        <a:bodyPr/>
        <a:lstStyle/>
        <a:p>
          <a:endParaRPr lang="en-US">
            <a:latin typeface="Century Gothic" panose="020B0502020202020204" pitchFamily="34" charset="0"/>
          </a:endParaRPr>
        </a:p>
      </dgm:t>
    </dgm:pt>
    <dgm:pt modelId="{C03FFADE-E6FD-4A2F-8191-841233029579}" type="sibTrans" cxnId="{68FAFD7C-843D-4064-AD0D-0773C6999040}">
      <dgm:prSet/>
      <dgm:spPr/>
      <dgm:t>
        <a:bodyPr/>
        <a:lstStyle/>
        <a:p>
          <a:endParaRPr lang="en-US">
            <a:latin typeface="Century Gothic" panose="020B0502020202020204" pitchFamily="34" charset="0"/>
          </a:endParaRPr>
        </a:p>
      </dgm:t>
    </dgm:pt>
    <dgm:pt modelId="{C6095E1B-54E0-4C67-8F47-4A28AF144FDC}">
      <dgm:prSet phldrT="[Text]" custT="1"/>
      <dgm:spPr>
        <a:solidFill>
          <a:srgbClr val="0061AA"/>
        </a:solidFill>
      </dgm:spPr>
      <dgm:t>
        <a:bodyPr/>
        <a:lstStyle/>
        <a:p>
          <a:pPr algn="l"/>
          <a:r>
            <a:rPr lang="en-US" sz="1200" dirty="0" smtClean="0">
              <a:latin typeface="Century Gothic" panose="020B0502020202020204" pitchFamily="34" charset="0"/>
            </a:rPr>
            <a:t>Participant Info Sheet</a:t>
          </a:r>
          <a:endParaRPr lang="en-US" sz="1200" dirty="0">
            <a:latin typeface="Century Gothic" panose="020B0502020202020204" pitchFamily="34" charset="0"/>
          </a:endParaRPr>
        </a:p>
      </dgm:t>
    </dgm:pt>
    <dgm:pt modelId="{5122E60C-7D54-455D-9147-3AE4FB6E0CF1}" type="parTrans" cxnId="{2C518928-BE18-4BBC-8265-F36683D23F07}">
      <dgm:prSet/>
      <dgm:spPr/>
      <dgm:t>
        <a:bodyPr/>
        <a:lstStyle/>
        <a:p>
          <a:endParaRPr lang="en-US">
            <a:latin typeface="Century Gothic" panose="020B0502020202020204" pitchFamily="34" charset="0"/>
          </a:endParaRPr>
        </a:p>
      </dgm:t>
    </dgm:pt>
    <dgm:pt modelId="{999D1CC3-2C95-46B8-9549-911B69478A33}" type="sibTrans" cxnId="{2C518928-BE18-4BBC-8265-F36683D23F07}">
      <dgm:prSet/>
      <dgm:spPr/>
      <dgm:t>
        <a:bodyPr/>
        <a:lstStyle/>
        <a:p>
          <a:endParaRPr lang="en-US">
            <a:latin typeface="Century Gothic" panose="020B0502020202020204" pitchFamily="34" charset="0"/>
          </a:endParaRPr>
        </a:p>
      </dgm:t>
    </dgm:pt>
    <dgm:pt modelId="{14B6B299-3FA0-4D6C-A299-7261D8A39C55}">
      <dgm:prSet phldrT="[Text]" custT="1"/>
      <dgm:spPr>
        <a:solidFill>
          <a:schemeClr val="accent1">
            <a:lumMod val="75000"/>
          </a:schemeClr>
        </a:solidFill>
      </dgm:spPr>
      <dgm:t>
        <a:bodyPr/>
        <a:lstStyle/>
        <a:p>
          <a:pPr algn="l"/>
          <a:endParaRPr lang="en-US" sz="1200" dirty="0">
            <a:latin typeface="Century Gothic" panose="020B0502020202020204" pitchFamily="34" charset="0"/>
          </a:endParaRPr>
        </a:p>
      </dgm:t>
    </dgm:pt>
    <dgm:pt modelId="{168A23D2-C090-4713-904D-53613282D24E}" type="parTrans" cxnId="{E40ACCC3-FDD2-4A11-AFE5-446B6EF9BE74}">
      <dgm:prSet/>
      <dgm:spPr/>
      <dgm:t>
        <a:bodyPr/>
        <a:lstStyle/>
        <a:p>
          <a:endParaRPr lang="en-US">
            <a:latin typeface="Century Gothic" panose="020B0502020202020204" pitchFamily="34" charset="0"/>
          </a:endParaRPr>
        </a:p>
      </dgm:t>
    </dgm:pt>
    <dgm:pt modelId="{BEC546C5-C785-43BF-BFD5-5D295E5E4FD7}" type="sibTrans" cxnId="{E40ACCC3-FDD2-4A11-AFE5-446B6EF9BE74}">
      <dgm:prSet/>
      <dgm:spPr/>
      <dgm:t>
        <a:bodyPr/>
        <a:lstStyle/>
        <a:p>
          <a:endParaRPr lang="en-US">
            <a:latin typeface="Century Gothic" panose="020B0502020202020204" pitchFamily="34" charset="0"/>
          </a:endParaRPr>
        </a:p>
      </dgm:t>
    </dgm:pt>
    <dgm:pt modelId="{C0743007-90DD-4619-BB9A-553E7AF0D7FB}">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CBP Indicators</a:t>
          </a:r>
          <a:endParaRPr lang="en-US" sz="1200" dirty="0">
            <a:latin typeface="Century Gothic" panose="020B0502020202020204" pitchFamily="34" charset="0"/>
          </a:endParaRPr>
        </a:p>
      </dgm:t>
    </dgm:pt>
    <dgm:pt modelId="{450911E1-A1DA-498C-96E4-854D1691F780}" type="parTrans" cxnId="{D444A25B-0BEF-4C67-B866-FBCCEE556A92}">
      <dgm:prSet/>
      <dgm:spPr/>
      <dgm:t>
        <a:bodyPr/>
        <a:lstStyle/>
        <a:p>
          <a:endParaRPr lang="en-US">
            <a:latin typeface="Century Gothic" panose="020B0502020202020204" pitchFamily="34" charset="0"/>
          </a:endParaRPr>
        </a:p>
      </dgm:t>
    </dgm:pt>
    <dgm:pt modelId="{D43704D8-10E7-47B8-9782-760A6281D37B}" type="sibTrans" cxnId="{D444A25B-0BEF-4C67-B866-FBCCEE556A92}">
      <dgm:prSet/>
      <dgm:spPr/>
      <dgm:t>
        <a:bodyPr/>
        <a:lstStyle/>
        <a:p>
          <a:endParaRPr lang="en-US">
            <a:latin typeface="Century Gothic" panose="020B0502020202020204" pitchFamily="34" charset="0"/>
          </a:endParaRPr>
        </a:p>
      </dgm:t>
    </dgm:pt>
    <dgm:pt modelId="{ACE5AE85-7672-4A95-864B-F26DE3A457BE}">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eBooks</a:t>
          </a:r>
          <a:endParaRPr lang="en-US" sz="1200" dirty="0">
            <a:latin typeface="Century Gothic" panose="020B0502020202020204" pitchFamily="34" charset="0"/>
          </a:endParaRPr>
        </a:p>
      </dgm:t>
    </dgm:pt>
    <dgm:pt modelId="{86E31C04-DBDA-40F8-80B7-32B6E2D3657F}" type="parTrans" cxnId="{884CB1D4-0A5A-4AB7-852A-7AF505BC8FDA}">
      <dgm:prSet/>
      <dgm:spPr/>
      <dgm:t>
        <a:bodyPr/>
        <a:lstStyle/>
        <a:p>
          <a:endParaRPr lang="en-US">
            <a:latin typeface="Century Gothic" panose="020B0502020202020204" pitchFamily="34" charset="0"/>
          </a:endParaRPr>
        </a:p>
      </dgm:t>
    </dgm:pt>
    <dgm:pt modelId="{2F23A63F-DA94-486A-8ADF-122CB70493CA}" type="sibTrans" cxnId="{884CB1D4-0A5A-4AB7-852A-7AF505BC8FDA}">
      <dgm:prSet/>
      <dgm:spPr/>
      <dgm:t>
        <a:bodyPr/>
        <a:lstStyle/>
        <a:p>
          <a:endParaRPr lang="en-US">
            <a:latin typeface="Century Gothic" panose="020B0502020202020204" pitchFamily="34" charset="0"/>
          </a:endParaRPr>
        </a:p>
      </dgm:t>
    </dgm:pt>
    <dgm:pt modelId="{1FBE0338-8EDC-4BA6-8C5A-1156B63F511D}">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Impact Analysis Reports</a:t>
          </a:r>
          <a:endParaRPr lang="en-US" sz="1200" dirty="0">
            <a:latin typeface="Century Gothic" panose="020B0502020202020204" pitchFamily="34" charset="0"/>
          </a:endParaRPr>
        </a:p>
      </dgm:t>
    </dgm:pt>
    <dgm:pt modelId="{1DD46965-7EEA-4777-AFA0-3759E9D2F7CC}" type="parTrans" cxnId="{52933951-E56F-4A59-9346-34729E6E69C1}">
      <dgm:prSet/>
      <dgm:spPr/>
      <dgm:t>
        <a:bodyPr/>
        <a:lstStyle/>
        <a:p>
          <a:endParaRPr lang="en-US">
            <a:latin typeface="Century Gothic" panose="020B0502020202020204" pitchFamily="34" charset="0"/>
          </a:endParaRPr>
        </a:p>
      </dgm:t>
    </dgm:pt>
    <dgm:pt modelId="{299CE194-C7C9-4D57-B905-28FA39D1B582}" type="sibTrans" cxnId="{52933951-E56F-4A59-9346-34729E6E69C1}">
      <dgm:prSet/>
      <dgm:spPr/>
      <dgm:t>
        <a:bodyPr/>
        <a:lstStyle/>
        <a:p>
          <a:endParaRPr lang="en-US">
            <a:latin typeface="Century Gothic" panose="020B0502020202020204" pitchFamily="34" charset="0"/>
          </a:endParaRPr>
        </a:p>
      </dgm:t>
    </dgm:pt>
    <dgm:pt modelId="{0E57D2D6-70E2-4EDD-9FCE-5F3220C4FFE2}">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Indicator Tracking</a:t>
          </a:r>
          <a:endParaRPr lang="en-US" sz="1200" dirty="0">
            <a:latin typeface="Century Gothic" panose="020B0502020202020204" pitchFamily="34" charset="0"/>
          </a:endParaRPr>
        </a:p>
      </dgm:t>
    </dgm:pt>
    <dgm:pt modelId="{8ADEDA7A-24A4-40CA-B6BD-9850E35BA898}" type="parTrans" cxnId="{6193B98C-3884-40EE-B89D-2441600075D4}">
      <dgm:prSet/>
      <dgm:spPr/>
      <dgm:t>
        <a:bodyPr/>
        <a:lstStyle/>
        <a:p>
          <a:endParaRPr lang="en-US">
            <a:latin typeface="Century Gothic" panose="020B0502020202020204" pitchFamily="34" charset="0"/>
          </a:endParaRPr>
        </a:p>
      </dgm:t>
    </dgm:pt>
    <dgm:pt modelId="{AAA0E715-CF6A-47EE-9A15-357B9174E180}" type="sibTrans" cxnId="{6193B98C-3884-40EE-B89D-2441600075D4}">
      <dgm:prSet/>
      <dgm:spPr/>
      <dgm:t>
        <a:bodyPr/>
        <a:lstStyle/>
        <a:p>
          <a:endParaRPr lang="en-US">
            <a:latin typeface="Century Gothic" panose="020B0502020202020204" pitchFamily="34" charset="0"/>
          </a:endParaRPr>
        </a:p>
      </dgm:t>
    </dgm:pt>
    <dgm:pt modelId="{0E8E22B9-E995-463D-8A10-C0D314A68040}">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Project Strength Index I&amp;II</a:t>
          </a:r>
          <a:endParaRPr lang="en-US" sz="1200" dirty="0">
            <a:latin typeface="Century Gothic" panose="020B0502020202020204" pitchFamily="34" charset="0"/>
          </a:endParaRPr>
        </a:p>
      </dgm:t>
    </dgm:pt>
    <dgm:pt modelId="{62314A5B-DF90-4552-BD53-E978D68D76C9}" type="parTrans" cxnId="{08229634-38CE-47AC-92C0-406DE315D3C2}">
      <dgm:prSet/>
      <dgm:spPr/>
      <dgm:t>
        <a:bodyPr/>
        <a:lstStyle/>
        <a:p>
          <a:endParaRPr lang="en-US">
            <a:latin typeface="Century Gothic" panose="020B0502020202020204" pitchFamily="34" charset="0"/>
          </a:endParaRPr>
        </a:p>
      </dgm:t>
    </dgm:pt>
    <dgm:pt modelId="{3CFE40DB-5959-487B-AF96-3F9953F93ECF}" type="sibTrans" cxnId="{08229634-38CE-47AC-92C0-406DE315D3C2}">
      <dgm:prSet/>
      <dgm:spPr/>
      <dgm:t>
        <a:bodyPr/>
        <a:lstStyle/>
        <a:p>
          <a:endParaRPr lang="en-US">
            <a:latin typeface="Century Gothic" panose="020B0502020202020204" pitchFamily="34" charset="0"/>
          </a:endParaRPr>
        </a:p>
      </dgm:t>
    </dgm:pt>
    <dgm:pt modelId="{E83ACCEB-B92D-47B0-802E-CE928F9F4819}">
      <dgm:prSet phldrT="[Text]" custT="1"/>
      <dgm:spPr>
        <a:solidFill>
          <a:schemeClr val="accent1">
            <a:lumMod val="75000"/>
          </a:schemeClr>
        </a:solidFill>
      </dgm:spPr>
      <dgm:t>
        <a:bodyPr/>
        <a:lstStyle/>
        <a:p>
          <a:pPr algn="l"/>
          <a:r>
            <a:rPr lang="en-US" sz="1200" dirty="0" smtClean="0">
              <a:latin typeface="Century Gothic" panose="020B0502020202020204" pitchFamily="34" charset="0"/>
            </a:rPr>
            <a:t>Project Tracking Sheet</a:t>
          </a:r>
        </a:p>
        <a:p>
          <a:pPr algn="l"/>
          <a:endParaRPr lang="en-US" sz="1200" dirty="0">
            <a:latin typeface="Century Gothic" panose="020B0502020202020204" pitchFamily="34" charset="0"/>
          </a:endParaRPr>
        </a:p>
      </dgm:t>
    </dgm:pt>
    <dgm:pt modelId="{73F4410C-F68B-4664-AC8B-B2063527E004}" type="parTrans" cxnId="{2C579DFE-F795-48B7-9B63-712032EB3B15}">
      <dgm:prSet/>
      <dgm:spPr/>
      <dgm:t>
        <a:bodyPr/>
        <a:lstStyle/>
        <a:p>
          <a:endParaRPr lang="en-US">
            <a:latin typeface="Century Gothic" panose="020B0502020202020204" pitchFamily="34" charset="0"/>
          </a:endParaRPr>
        </a:p>
      </dgm:t>
    </dgm:pt>
    <dgm:pt modelId="{8B6D1B30-FA06-442A-BAA3-DB31AB1C25D1}" type="sibTrans" cxnId="{2C579DFE-F795-48B7-9B63-712032EB3B15}">
      <dgm:prSet/>
      <dgm:spPr/>
      <dgm:t>
        <a:bodyPr/>
        <a:lstStyle/>
        <a:p>
          <a:endParaRPr lang="en-US">
            <a:latin typeface="Century Gothic" panose="020B0502020202020204" pitchFamily="34" charset="0"/>
          </a:endParaRPr>
        </a:p>
      </dgm:t>
    </dgm:pt>
    <dgm:pt modelId="{40D3F460-CAA0-4FFC-B3BE-C8B5A175DCFA}">
      <dgm:prSet phldrT="[Text]" custT="1"/>
      <dgm:spPr>
        <a:solidFill>
          <a:srgbClr val="0061AA"/>
        </a:solidFill>
      </dgm:spPr>
      <dgm:t>
        <a:bodyPr/>
        <a:lstStyle/>
        <a:p>
          <a:pPr algn="l"/>
          <a:r>
            <a:rPr lang="en-US" sz="1200" dirty="0" smtClean="0">
              <a:latin typeface="Century Gothic" panose="020B0502020202020204" pitchFamily="34" charset="0"/>
            </a:rPr>
            <a:t>Participant PGA</a:t>
          </a:r>
          <a:endParaRPr lang="en-US" sz="1200" dirty="0">
            <a:latin typeface="Century Gothic" panose="020B0502020202020204" pitchFamily="34" charset="0"/>
          </a:endParaRPr>
        </a:p>
      </dgm:t>
    </dgm:pt>
    <dgm:pt modelId="{2746200D-FE64-4953-8A66-8E1AD8C33BFF}" type="parTrans" cxnId="{0707AB17-9E69-4480-BCA0-71BBA94827FC}">
      <dgm:prSet/>
      <dgm:spPr/>
      <dgm:t>
        <a:bodyPr/>
        <a:lstStyle/>
        <a:p>
          <a:endParaRPr lang="en-US"/>
        </a:p>
      </dgm:t>
    </dgm:pt>
    <dgm:pt modelId="{F60BDE22-8152-4B8E-9CD5-39A372A222F7}" type="sibTrans" cxnId="{0707AB17-9E69-4480-BCA0-71BBA94827FC}">
      <dgm:prSet/>
      <dgm:spPr/>
      <dgm:t>
        <a:bodyPr/>
        <a:lstStyle/>
        <a:p>
          <a:endParaRPr lang="en-US"/>
        </a:p>
      </dgm:t>
    </dgm:pt>
    <dgm:pt modelId="{B552BA22-7BAB-4344-9952-7C8E2F2F7FD9}">
      <dgm:prSet phldrT="[Text]" custT="1"/>
      <dgm:spPr>
        <a:solidFill>
          <a:schemeClr val="accent5">
            <a:lumMod val="75000"/>
          </a:schemeClr>
        </a:solidFill>
      </dgm:spPr>
      <dgm:t>
        <a:bodyPr/>
        <a:lstStyle/>
        <a:p>
          <a:pPr algn="l"/>
          <a:r>
            <a:rPr lang="en-US" sz="1440" dirty="0" smtClean="0">
              <a:latin typeface="Century Gothic" panose="020B0502020202020204" pitchFamily="34" charset="0"/>
            </a:rPr>
            <a:t>Partner Highlight Stories</a:t>
          </a:r>
          <a:endParaRPr lang="en-US" sz="1440" dirty="0">
            <a:latin typeface="Century Gothic" panose="020B0502020202020204" pitchFamily="34" charset="0"/>
          </a:endParaRPr>
        </a:p>
      </dgm:t>
    </dgm:pt>
    <dgm:pt modelId="{75166EC7-0F1C-4FDB-99BF-2E313A5A5B8C}" type="parTrans" cxnId="{4FC24B6A-1489-4E40-9D67-BEBE088D192A}">
      <dgm:prSet/>
      <dgm:spPr/>
      <dgm:t>
        <a:bodyPr/>
        <a:lstStyle/>
        <a:p>
          <a:endParaRPr lang="en-US"/>
        </a:p>
      </dgm:t>
    </dgm:pt>
    <dgm:pt modelId="{C8CC0795-689A-4936-A73D-D333C7B6A9BB}" type="sibTrans" cxnId="{4FC24B6A-1489-4E40-9D67-BEBE088D192A}">
      <dgm:prSet/>
      <dgm:spPr/>
      <dgm:t>
        <a:bodyPr/>
        <a:lstStyle/>
        <a:p>
          <a:endParaRPr lang="en-US"/>
        </a:p>
      </dgm:t>
    </dgm:pt>
    <dgm:pt modelId="{D1697699-D464-44C1-B18D-5C0B5FF96831}" type="pres">
      <dgm:prSet presAssocID="{D19BB3E2-3EAA-4DC9-A18B-5EF763A056E5}" presName="Name0" presStyleCnt="0">
        <dgm:presLayoutVars>
          <dgm:dir/>
          <dgm:resizeHandles val="exact"/>
        </dgm:presLayoutVars>
      </dgm:prSet>
      <dgm:spPr/>
    </dgm:pt>
    <dgm:pt modelId="{860AC46F-3E2E-4F96-93CE-E8E1B8276683}" type="pres">
      <dgm:prSet presAssocID="{D19BB3E2-3EAA-4DC9-A18B-5EF763A056E5}" presName="bkgdShp" presStyleLbl="alignAccFollowNode1" presStyleIdx="0" presStyleCnt="1" custScaleY="86733" custLinFactNeighborY="-2457"/>
      <dgm:spPr/>
    </dgm:pt>
    <dgm:pt modelId="{21444BC3-51DC-490F-B0BA-D54E94ECB3A4}" type="pres">
      <dgm:prSet presAssocID="{D19BB3E2-3EAA-4DC9-A18B-5EF763A056E5}" presName="linComp" presStyleCnt="0"/>
      <dgm:spPr/>
    </dgm:pt>
    <dgm:pt modelId="{A9596CA8-7CC0-4D69-93E7-E5AB1943128C}" type="pres">
      <dgm:prSet presAssocID="{6504CCA1-8771-4949-BD8D-AAD1B6BFA899}" presName="compNode" presStyleCnt="0"/>
      <dgm:spPr/>
    </dgm:pt>
    <dgm:pt modelId="{A9E560B3-B1ED-44F2-9F1E-F1717CBEEC8F}" type="pres">
      <dgm:prSet presAssocID="{6504CCA1-8771-4949-BD8D-AAD1B6BFA899}" presName="node" presStyleLbl="node1" presStyleIdx="0" presStyleCnt="3" custScaleX="111553" custScaleY="109091">
        <dgm:presLayoutVars>
          <dgm:bulletEnabled val="1"/>
        </dgm:presLayoutVars>
      </dgm:prSet>
      <dgm:spPr/>
      <dgm:t>
        <a:bodyPr/>
        <a:lstStyle/>
        <a:p>
          <a:endParaRPr lang="en-US"/>
        </a:p>
      </dgm:t>
    </dgm:pt>
    <dgm:pt modelId="{A15242BB-4DC6-49A1-B2FB-5BC4165C5301}" type="pres">
      <dgm:prSet presAssocID="{6504CCA1-8771-4949-BD8D-AAD1B6BFA899}" presName="invisiNode" presStyleLbl="node1" presStyleIdx="0" presStyleCnt="3"/>
      <dgm:spPr/>
    </dgm:pt>
    <dgm:pt modelId="{BF386B57-E5E4-4534-95AD-FC511CA49C0C}" type="pres">
      <dgm:prSet presAssocID="{6504CCA1-8771-4949-BD8D-AAD1B6BFA899}" presName="imagNode" presStyleLbl="fgImgPlace1" presStyleIdx="0" presStyleCnt="3" custScaleX="92414" custScaleY="96299"/>
      <dgm:spPr/>
    </dgm:pt>
    <dgm:pt modelId="{D0A8E014-A94D-4B06-A103-45F53E033BDF}" type="pres">
      <dgm:prSet presAssocID="{6581E725-62C7-46AF-8653-A88D5B1D148B}" presName="sibTrans" presStyleLbl="sibTrans2D1" presStyleIdx="0" presStyleCnt="0"/>
      <dgm:spPr/>
      <dgm:t>
        <a:bodyPr/>
        <a:lstStyle/>
        <a:p>
          <a:endParaRPr lang="en-US"/>
        </a:p>
      </dgm:t>
    </dgm:pt>
    <dgm:pt modelId="{C5F57228-AE0A-4E35-9985-59F2DB1878A2}" type="pres">
      <dgm:prSet presAssocID="{B69289D6-6923-4B22-B071-BEBD0C9DFCDA}" presName="compNode" presStyleCnt="0"/>
      <dgm:spPr/>
    </dgm:pt>
    <dgm:pt modelId="{797FEFC7-0950-4678-BF3A-5CDBF2CBD45E}" type="pres">
      <dgm:prSet presAssocID="{B69289D6-6923-4B22-B071-BEBD0C9DFCDA}" presName="node" presStyleLbl="node1" presStyleIdx="1" presStyleCnt="3" custScaleX="127092" custScaleY="109091">
        <dgm:presLayoutVars>
          <dgm:bulletEnabled val="1"/>
        </dgm:presLayoutVars>
      </dgm:prSet>
      <dgm:spPr/>
      <dgm:t>
        <a:bodyPr/>
        <a:lstStyle/>
        <a:p>
          <a:endParaRPr lang="en-US"/>
        </a:p>
      </dgm:t>
    </dgm:pt>
    <dgm:pt modelId="{DAF408CB-0647-4EA6-A2DD-0659A8DE3ADA}" type="pres">
      <dgm:prSet presAssocID="{B69289D6-6923-4B22-B071-BEBD0C9DFCDA}" presName="invisiNode" presStyleLbl="node1" presStyleIdx="1" presStyleCnt="3"/>
      <dgm:spPr/>
    </dgm:pt>
    <dgm:pt modelId="{24310E82-AFB5-4284-BE50-4E0A3E89B2CC}" type="pres">
      <dgm:prSet presAssocID="{B69289D6-6923-4B22-B071-BEBD0C9DFCDA}" presName="imagNode" presStyleLbl="fgImgPlace1" presStyleIdx="1" presStyleCnt="3" custScaleX="92414" custScaleY="96299"/>
      <dgm:spPr/>
    </dgm:pt>
    <dgm:pt modelId="{F8E06274-A64B-41FB-87E4-250813563CCA}" type="pres">
      <dgm:prSet presAssocID="{B36C9BA5-AC83-4C25-8180-AAB790F2049C}" presName="sibTrans" presStyleLbl="sibTrans2D1" presStyleIdx="0" presStyleCnt="0"/>
      <dgm:spPr/>
      <dgm:t>
        <a:bodyPr/>
        <a:lstStyle/>
        <a:p>
          <a:endParaRPr lang="en-US"/>
        </a:p>
      </dgm:t>
    </dgm:pt>
    <dgm:pt modelId="{6F49CDA9-7849-4822-911A-2684567E24C5}" type="pres">
      <dgm:prSet presAssocID="{6FCD55BF-060A-4EA7-821E-7AFA722B90FF}" presName="compNode" presStyleCnt="0"/>
      <dgm:spPr/>
    </dgm:pt>
    <dgm:pt modelId="{4499EAA8-FB89-43E8-9102-37415A8543B9}" type="pres">
      <dgm:prSet presAssocID="{6FCD55BF-060A-4EA7-821E-7AFA722B90FF}" presName="node" presStyleLbl="node1" presStyleIdx="2" presStyleCnt="3" custScaleX="110975" custScaleY="109091">
        <dgm:presLayoutVars>
          <dgm:bulletEnabled val="1"/>
        </dgm:presLayoutVars>
      </dgm:prSet>
      <dgm:spPr/>
      <dgm:t>
        <a:bodyPr/>
        <a:lstStyle/>
        <a:p>
          <a:endParaRPr lang="en-US"/>
        </a:p>
      </dgm:t>
    </dgm:pt>
    <dgm:pt modelId="{45F8F8FB-2F79-4AB9-8798-96C4F453B509}" type="pres">
      <dgm:prSet presAssocID="{6FCD55BF-060A-4EA7-821E-7AFA722B90FF}" presName="invisiNode" presStyleLbl="node1" presStyleIdx="2" presStyleCnt="3"/>
      <dgm:spPr/>
    </dgm:pt>
    <dgm:pt modelId="{85A9F5D6-53F2-4203-9666-580C5101FB00}" type="pres">
      <dgm:prSet presAssocID="{6FCD55BF-060A-4EA7-821E-7AFA722B90FF}" presName="imagNode" presStyleLbl="fgImgPlace1" presStyleIdx="2" presStyleCnt="3" custScaleX="92414" custScaleY="96299"/>
      <dgm:spPr/>
    </dgm:pt>
  </dgm:ptLst>
  <dgm:cxnLst>
    <dgm:cxn modelId="{AFBC0DE6-21A8-4E9A-942F-7D88F6FA1A20}" type="presOf" srcId="{7FE8DFC3-8047-4515-8EE8-41DDCD252511}" destId="{797FEFC7-0950-4678-BF3A-5CDBF2CBD45E}" srcOrd="0" destOrd="2" presId="urn:microsoft.com/office/officeart/2005/8/layout/pList2"/>
    <dgm:cxn modelId="{E6F36533-4FA3-47C8-ADEC-C6788BACA811}" type="presOf" srcId="{766212B1-82D1-4006-BF16-4959DDEFF900}" destId="{797FEFC7-0950-4678-BF3A-5CDBF2CBD45E}" srcOrd="0" destOrd="4" presId="urn:microsoft.com/office/officeart/2005/8/layout/pList2"/>
    <dgm:cxn modelId="{6936E3FD-CD0E-4272-ACCF-1B7279CE0A5B}" srcId="{B69289D6-6923-4B22-B071-BEBD0C9DFCDA}" destId="{766212B1-82D1-4006-BF16-4959DDEFF900}" srcOrd="3" destOrd="0" parTransId="{A189E99D-AB01-4222-B309-B1486C037F7B}" sibTransId="{1B39EE1D-C01A-4DAA-B0D4-8C468BCE8378}"/>
    <dgm:cxn modelId="{D7EC4F77-7352-4F4F-941A-37689C8F6638}" type="presOf" srcId="{14B6B299-3FA0-4D6C-A299-7261D8A39C55}" destId="{4499EAA8-FB89-43E8-9102-37415A8543B9}" srcOrd="0" destOrd="7" presId="urn:microsoft.com/office/officeart/2005/8/layout/pList2"/>
    <dgm:cxn modelId="{7E2592E6-E906-4094-A1BA-E61ECB6D5DFA}" type="presOf" srcId="{FC95024B-58A7-4D3A-9ADE-51782A82D764}" destId="{797FEFC7-0950-4678-BF3A-5CDBF2CBD45E}" srcOrd="0" destOrd="5" presId="urn:microsoft.com/office/officeart/2005/8/layout/pList2"/>
    <dgm:cxn modelId="{78DFAD8A-8C94-49FF-92F3-2515646F7472}" type="presOf" srcId="{40D3F460-CAA0-4FFC-B3BE-C8B5A175DCFA}" destId="{797FEFC7-0950-4678-BF3A-5CDBF2CBD45E}" srcOrd="0" destOrd="10" presId="urn:microsoft.com/office/officeart/2005/8/layout/pList2"/>
    <dgm:cxn modelId="{18E35A6B-C8E9-45C0-A055-FB22A88B1133}" type="presOf" srcId="{B552BA22-7BAB-4344-9952-7C8E2F2F7FD9}" destId="{A9E560B3-B1ED-44F2-9F1E-F1717CBEEC8F}" srcOrd="0" destOrd="4" presId="urn:microsoft.com/office/officeart/2005/8/layout/pList2"/>
    <dgm:cxn modelId="{422AA4E5-0CD0-4EA2-AC18-1A56E9ACECE6}" type="presOf" srcId="{6504CCA1-8771-4949-BD8D-AAD1B6BFA899}" destId="{A9E560B3-B1ED-44F2-9F1E-F1717CBEEC8F}" srcOrd="0" destOrd="0" presId="urn:microsoft.com/office/officeart/2005/8/layout/pList2"/>
    <dgm:cxn modelId="{319DF058-CE0C-4C1C-BEF5-94AE1107168F}" type="presOf" srcId="{2C7CC325-CB7F-45D9-8A52-75A55D90A941}" destId="{797FEFC7-0950-4678-BF3A-5CDBF2CBD45E}" srcOrd="0" destOrd="6" presId="urn:microsoft.com/office/officeart/2005/8/layout/pList2"/>
    <dgm:cxn modelId="{2C579DFE-F795-48B7-9B63-712032EB3B15}" srcId="{6FCD55BF-060A-4EA7-821E-7AFA722B90FF}" destId="{E83ACCEB-B92D-47B0-802E-CE928F9F4819}" srcOrd="5" destOrd="0" parTransId="{73F4410C-F68B-4664-AC8B-B2063527E004}" sibTransId="{8B6D1B30-FA06-442A-BAA3-DB31AB1C25D1}"/>
    <dgm:cxn modelId="{3C24C4DA-051A-4D94-A9DC-31F4F4854FE5}" type="presOf" srcId="{ACE5AE85-7672-4A95-864B-F26DE3A457BE}" destId="{4499EAA8-FB89-43E8-9102-37415A8543B9}" srcOrd="0" destOrd="2" presId="urn:microsoft.com/office/officeart/2005/8/layout/pList2"/>
    <dgm:cxn modelId="{C173FBC7-308C-47D1-A9E6-0BF21AF948C2}" type="presOf" srcId="{99CD2330-32B3-4046-801B-A7EFDF47A710}" destId="{797FEFC7-0950-4678-BF3A-5CDBF2CBD45E}" srcOrd="0" destOrd="3" presId="urn:microsoft.com/office/officeart/2005/8/layout/pList2"/>
    <dgm:cxn modelId="{0F94AF40-12F1-4DBE-98F8-7DBC1FC85256}" srcId="{B69289D6-6923-4B22-B071-BEBD0C9DFCDA}" destId="{7EBF5DE0-DE73-4F8E-BE71-D8932D0C3D0C}" srcOrd="0" destOrd="0" parTransId="{C5ADB798-8B07-4BA0-BF66-C2482A9AEDF2}" sibTransId="{0C5197C3-4AF0-4331-B892-4F9D40E1B8D9}"/>
    <dgm:cxn modelId="{0D3A4999-82C3-4B26-BC7C-22060F12D3D0}" type="presOf" srcId="{A9BAE25F-B2CD-4B66-969F-A53C35C93C69}" destId="{A9E560B3-B1ED-44F2-9F1E-F1717CBEEC8F}" srcOrd="0" destOrd="2" presId="urn:microsoft.com/office/officeart/2005/8/layout/pList2"/>
    <dgm:cxn modelId="{2C6B48EF-D798-4622-AA6B-3B985DDF782A}" type="presOf" srcId="{D19BB3E2-3EAA-4DC9-A18B-5EF763A056E5}" destId="{D1697699-D464-44C1-B18D-5C0B5FF96831}" srcOrd="0" destOrd="0" presId="urn:microsoft.com/office/officeart/2005/8/layout/pList2"/>
    <dgm:cxn modelId="{27ADB5BC-68C7-447F-ABD3-2E30089A6B96}" type="presOf" srcId="{C6095E1B-54E0-4C67-8F47-4A28AF144FDC}" destId="{797FEFC7-0950-4678-BF3A-5CDBF2CBD45E}" srcOrd="0" destOrd="9" presId="urn:microsoft.com/office/officeart/2005/8/layout/pList2"/>
    <dgm:cxn modelId="{3452808D-81C9-44E4-BB04-DC2213A6F1E2}" type="presOf" srcId="{9BFD5876-88FC-457C-8D48-FA9A96895CCD}" destId="{797FEFC7-0950-4678-BF3A-5CDBF2CBD45E}" srcOrd="0" destOrd="7" presId="urn:microsoft.com/office/officeart/2005/8/layout/pList2"/>
    <dgm:cxn modelId="{D444A25B-0BEF-4C67-B866-FBCCEE556A92}" srcId="{6FCD55BF-060A-4EA7-821E-7AFA722B90FF}" destId="{C0743007-90DD-4619-BB9A-553E7AF0D7FB}" srcOrd="0" destOrd="0" parTransId="{450911E1-A1DA-498C-96E4-854D1691F780}" sibTransId="{D43704D8-10E7-47B8-9782-760A6281D37B}"/>
    <dgm:cxn modelId="{6193B98C-3884-40EE-B89D-2441600075D4}" srcId="{6FCD55BF-060A-4EA7-821E-7AFA722B90FF}" destId="{0E57D2D6-70E2-4EDD-9FCE-5F3220C4FFE2}" srcOrd="3" destOrd="0" parTransId="{8ADEDA7A-24A4-40CA-B6BD-9850E35BA898}" sibTransId="{AAA0E715-CF6A-47EE-9A15-357B9174E180}"/>
    <dgm:cxn modelId="{68FAFD7C-843D-4064-AD0D-0773C6999040}" srcId="{B69289D6-6923-4B22-B071-BEBD0C9DFCDA}" destId="{9086772F-7348-44F8-9C27-C0F0FBCB13A9}" srcOrd="7" destOrd="0" parTransId="{79C8140C-FD1C-46FF-B90D-678A40C3A15C}" sibTransId="{C03FFADE-E6FD-4A2F-8191-841233029579}"/>
    <dgm:cxn modelId="{884CB1D4-0A5A-4AB7-852A-7AF505BC8FDA}" srcId="{6FCD55BF-060A-4EA7-821E-7AFA722B90FF}" destId="{ACE5AE85-7672-4A95-864B-F26DE3A457BE}" srcOrd="1" destOrd="0" parTransId="{86E31C04-DBDA-40F8-80B7-32B6E2D3657F}" sibTransId="{2F23A63F-DA94-486A-8ADF-122CB70493CA}"/>
    <dgm:cxn modelId="{82CDC01B-1411-4844-A105-FF0963A111CB}" srcId="{B69289D6-6923-4B22-B071-BEBD0C9DFCDA}" destId="{99CD2330-32B3-4046-801B-A7EFDF47A710}" srcOrd="2" destOrd="0" parTransId="{C6111ECF-4083-459A-ABC5-BA4FD86C6284}" sibTransId="{E454206B-DE59-43A2-83E7-DA063F5CF7D8}"/>
    <dgm:cxn modelId="{08229634-38CE-47AC-92C0-406DE315D3C2}" srcId="{6FCD55BF-060A-4EA7-821E-7AFA722B90FF}" destId="{0E8E22B9-E995-463D-8A10-C0D314A68040}" srcOrd="4" destOrd="0" parTransId="{62314A5B-DF90-4552-BD53-E978D68D76C9}" sibTransId="{3CFE40DB-5959-487B-AF96-3F9953F93ECF}"/>
    <dgm:cxn modelId="{CD176544-CD86-486C-88F8-BEED58210D89}" type="presOf" srcId="{1FBE0338-8EDC-4BA6-8C5A-1156B63F511D}" destId="{4499EAA8-FB89-43E8-9102-37415A8543B9}" srcOrd="0" destOrd="3" presId="urn:microsoft.com/office/officeart/2005/8/layout/pList2"/>
    <dgm:cxn modelId="{B8F51B71-E9FF-44CD-B1C4-B2A9FBC8B37F}" srcId="{D19BB3E2-3EAA-4DC9-A18B-5EF763A056E5}" destId="{B69289D6-6923-4B22-B071-BEBD0C9DFCDA}" srcOrd="1" destOrd="0" parTransId="{D5FF34AB-85DB-410B-A8CA-98E91167182D}" sibTransId="{B36C9BA5-AC83-4C25-8180-AAB790F2049C}"/>
    <dgm:cxn modelId="{62E0E4D6-73B9-426F-9785-60E6ABBB1099}" srcId="{D19BB3E2-3EAA-4DC9-A18B-5EF763A056E5}" destId="{6FCD55BF-060A-4EA7-821E-7AFA722B90FF}" srcOrd="2" destOrd="0" parTransId="{CA17B412-55F6-43E8-A533-446BD1FC1804}" sibTransId="{586405DB-5560-4A44-83F8-946AFF5DACE6}"/>
    <dgm:cxn modelId="{DA58BA0E-99DD-42EF-928C-12F1B8519D4E}" type="presOf" srcId="{812A4482-2E79-49A2-954A-00154044C969}" destId="{A9E560B3-B1ED-44F2-9F1E-F1717CBEEC8F}" srcOrd="0" destOrd="1" presId="urn:microsoft.com/office/officeart/2005/8/layout/pList2"/>
    <dgm:cxn modelId="{4FC24B6A-1489-4E40-9D67-BEBE088D192A}" srcId="{6504CCA1-8771-4949-BD8D-AAD1B6BFA899}" destId="{B552BA22-7BAB-4344-9952-7C8E2F2F7FD9}" srcOrd="3" destOrd="0" parTransId="{75166EC7-0F1C-4FDB-99BF-2E313A5A5B8C}" sibTransId="{C8CC0795-689A-4936-A73D-D333C7B6A9BB}"/>
    <dgm:cxn modelId="{E3984D9A-E9A9-4215-949D-A8B123AED439}" type="presOf" srcId="{9086772F-7348-44F8-9C27-C0F0FBCB13A9}" destId="{797FEFC7-0950-4678-BF3A-5CDBF2CBD45E}" srcOrd="0" destOrd="8" presId="urn:microsoft.com/office/officeart/2005/8/layout/pList2"/>
    <dgm:cxn modelId="{4544F3A0-84AA-4EA9-B58D-1070AAFE2739}" type="presOf" srcId="{B69289D6-6923-4B22-B071-BEBD0C9DFCDA}" destId="{797FEFC7-0950-4678-BF3A-5CDBF2CBD45E}" srcOrd="0" destOrd="0" presId="urn:microsoft.com/office/officeart/2005/8/layout/pList2"/>
    <dgm:cxn modelId="{D8A0DC10-6215-49B0-A05A-DD8F153721D3}" type="presOf" srcId="{7EBF5DE0-DE73-4F8E-BE71-D8932D0C3D0C}" destId="{797FEFC7-0950-4678-BF3A-5CDBF2CBD45E}" srcOrd="0" destOrd="1" presId="urn:microsoft.com/office/officeart/2005/8/layout/pList2"/>
    <dgm:cxn modelId="{4ED2E376-00D9-4ADE-95F4-182C1FE3CB9C}" srcId="{B69289D6-6923-4B22-B071-BEBD0C9DFCDA}" destId="{9BFD5876-88FC-457C-8D48-FA9A96895CCD}" srcOrd="6" destOrd="0" parTransId="{549F71C9-7604-43F4-BD41-B24519456D39}" sibTransId="{B1E959D2-894D-4B50-AF49-AA215CE55209}"/>
    <dgm:cxn modelId="{C0E2C92D-7CC7-4CD6-B3BC-1DA1FD8A3697}" srcId="{6504CCA1-8771-4949-BD8D-AAD1B6BFA899}" destId="{A9BAE25F-B2CD-4B66-969F-A53C35C93C69}" srcOrd="1" destOrd="0" parTransId="{3E40A809-71B6-4F9A-9541-8BAC32BDC3DA}" sibTransId="{0313E37E-B050-413B-B5E8-4EDDC37A552D}"/>
    <dgm:cxn modelId="{A7A5E694-F065-470F-A981-394B9C15D1FF}" srcId="{B69289D6-6923-4B22-B071-BEBD0C9DFCDA}" destId="{7FE8DFC3-8047-4515-8EE8-41DDCD252511}" srcOrd="1" destOrd="0" parTransId="{46B42147-6CAE-4D87-9600-00CC7F45A6EB}" sibTransId="{E0391F88-D548-4953-B316-F2D1ED84F479}"/>
    <dgm:cxn modelId="{E351C190-DB63-497F-900E-DC1817A6159D}" type="presOf" srcId="{0E57D2D6-70E2-4EDD-9FCE-5F3220C4FFE2}" destId="{4499EAA8-FB89-43E8-9102-37415A8543B9}" srcOrd="0" destOrd="4" presId="urn:microsoft.com/office/officeart/2005/8/layout/pList2"/>
    <dgm:cxn modelId="{85924819-7D18-4642-8EF6-4DDD39D48928}" srcId="{D19BB3E2-3EAA-4DC9-A18B-5EF763A056E5}" destId="{6504CCA1-8771-4949-BD8D-AAD1B6BFA899}" srcOrd="0" destOrd="0" parTransId="{3F9ECBD0-78B0-477C-8DDE-DA39BA17D8D1}" sibTransId="{6581E725-62C7-46AF-8653-A88D5B1D148B}"/>
    <dgm:cxn modelId="{EE0DBBFD-E05E-4729-A8FE-B95760A3FB42}" type="presOf" srcId="{67130A33-E69A-4F86-97F3-8F4FDD61681C}" destId="{A9E560B3-B1ED-44F2-9F1E-F1717CBEEC8F}" srcOrd="0" destOrd="3" presId="urn:microsoft.com/office/officeart/2005/8/layout/pList2"/>
    <dgm:cxn modelId="{8CE0B328-69B8-4B1D-9B92-4B7C146C37D0}" type="presOf" srcId="{C0743007-90DD-4619-BB9A-553E7AF0D7FB}" destId="{4499EAA8-FB89-43E8-9102-37415A8543B9}" srcOrd="0" destOrd="1" presId="urn:microsoft.com/office/officeart/2005/8/layout/pList2"/>
    <dgm:cxn modelId="{16A5F1CF-59C1-4002-8433-B847177140EB}" type="presOf" srcId="{6581E725-62C7-46AF-8653-A88D5B1D148B}" destId="{D0A8E014-A94D-4B06-A103-45F53E033BDF}" srcOrd="0" destOrd="0" presId="urn:microsoft.com/office/officeart/2005/8/layout/pList2"/>
    <dgm:cxn modelId="{AAAF9ECD-961F-44E0-B0EF-7BF76B1DD516}" type="presOf" srcId="{B36C9BA5-AC83-4C25-8180-AAB790F2049C}" destId="{F8E06274-A64B-41FB-87E4-250813563CCA}" srcOrd="0" destOrd="0" presId="urn:microsoft.com/office/officeart/2005/8/layout/pList2"/>
    <dgm:cxn modelId="{0A140B54-CCEF-4303-950E-F685BDF4B8CC}" srcId="{B69289D6-6923-4B22-B071-BEBD0C9DFCDA}" destId="{FC95024B-58A7-4D3A-9ADE-51782A82D764}" srcOrd="4" destOrd="0" parTransId="{CDF883A0-2138-4006-BEBF-D1F10B8FABC1}" sibTransId="{27FAE572-0CE8-4BA9-BBB1-6199982BC93F}"/>
    <dgm:cxn modelId="{52933951-E56F-4A59-9346-34729E6E69C1}" srcId="{6FCD55BF-060A-4EA7-821E-7AFA722B90FF}" destId="{1FBE0338-8EDC-4BA6-8C5A-1156B63F511D}" srcOrd="2" destOrd="0" parTransId="{1DD46965-7EEA-4777-AFA0-3759E9D2F7CC}" sibTransId="{299CE194-C7C9-4D57-B905-28FA39D1B582}"/>
    <dgm:cxn modelId="{5DB4D793-C796-4C6D-BE47-0A46E6149CAD}" srcId="{6504CCA1-8771-4949-BD8D-AAD1B6BFA899}" destId="{67130A33-E69A-4F86-97F3-8F4FDD61681C}" srcOrd="2" destOrd="0" parTransId="{47D1AE8A-7699-42D0-98CB-6A161C9CB53C}" sibTransId="{B271237C-E734-4B9D-ACFD-795504D90414}"/>
    <dgm:cxn modelId="{E3950F92-4501-4374-A43D-C68CAEB95FF5}" type="presOf" srcId="{E83ACCEB-B92D-47B0-802E-CE928F9F4819}" destId="{4499EAA8-FB89-43E8-9102-37415A8543B9}" srcOrd="0" destOrd="6" presId="urn:microsoft.com/office/officeart/2005/8/layout/pList2"/>
    <dgm:cxn modelId="{32B970AA-AD4E-4513-9D0C-4273EA2EA87B}" type="presOf" srcId="{0E8E22B9-E995-463D-8A10-C0D314A68040}" destId="{4499EAA8-FB89-43E8-9102-37415A8543B9}" srcOrd="0" destOrd="5" presId="urn:microsoft.com/office/officeart/2005/8/layout/pList2"/>
    <dgm:cxn modelId="{2C518928-BE18-4BBC-8265-F36683D23F07}" srcId="{B69289D6-6923-4B22-B071-BEBD0C9DFCDA}" destId="{C6095E1B-54E0-4C67-8F47-4A28AF144FDC}" srcOrd="8" destOrd="0" parTransId="{5122E60C-7D54-455D-9147-3AE4FB6E0CF1}" sibTransId="{999D1CC3-2C95-46B8-9549-911B69478A33}"/>
    <dgm:cxn modelId="{0707AB17-9E69-4480-BCA0-71BBA94827FC}" srcId="{B69289D6-6923-4B22-B071-BEBD0C9DFCDA}" destId="{40D3F460-CAA0-4FFC-B3BE-C8B5A175DCFA}" srcOrd="9" destOrd="0" parTransId="{2746200D-FE64-4953-8A66-8E1AD8C33BFF}" sibTransId="{F60BDE22-8152-4B8E-9CD5-39A372A222F7}"/>
    <dgm:cxn modelId="{50C80125-A36F-431F-B25B-67E805BE262B}" srcId="{B69289D6-6923-4B22-B071-BEBD0C9DFCDA}" destId="{2C7CC325-CB7F-45D9-8A52-75A55D90A941}" srcOrd="5" destOrd="0" parTransId="{41DDB5F7-A2C3-4E3E-A0E0-40C899D57C1E}" sibTransId="{7EF5E0AB-9C29-4DE8-8183-140EE092FE5B}"/>
    <dgm:cxn modelId="{6680CA3F-52C1-4BE9-BA1E-BAC4F612DD8A}" type="presOf" srcId="{6FCD55BF-060A-4EA7-821E-7AFA722B90FF}" destId="{4499EAA8-FB89-43E8-9102-37415A8543B9}" srcOrd="0" destOrd="0" presId="urn:microsoft.com/office/officeart/2005/8/layout/pList2"/>
    <dgm:cxn modelId="{E40ACCC3-FDD2-4A11-AFE5-446B6EF9BE74}" srcId="{6FCD55BF-060A-4EA7-821E-7AFA722B90FF}" destId="{14B6B299-3FA0-4D6C-A299-7261D8A39C55}" srcOrd="6" destOrd="0" parTransId="{168A23D2-C090-4713-904D-53613282D24E}" sibTransId="{BEC546C5-C785-43BF-BFD5-5D295E5E4FD7}"/>
    <dgm:cxn modelId="{C435A109-C1C2-4065-92DE-A206F0E5AA48}" srcId="{6504CCA1-8771-4949-BD8D-AAD1B6BFA899}" destId="{812A4482-2E79-49A2-954A-00154044C969}" srcOrd="0" destOrd="0" parTransId="{D0BF343A-222E-447B-9BB4-4A28B3916FAC}" sibTransId="{82B616BC-6098-4EC2-90AF-34505851CD7C}"/>
    <dgm:cxn modelId="{5FB68532-7FA8-49F4-ADC7-21FCF774F5C5}" type="presParOf" srcId="{D1697699-D464-44C1-B18D-5C0B5FF96831}" destId="{860AC46F-3E2E-4F96-93CE-E8E1B8276683}" srcOrd="0" destOrd="0" presId="urn:microsoft.com/office/officeart/2005/8/layout/pList2"/>
    <dgm:cxn modelId="{1F3B0DC7-2BAB-409A-B89A-BB25935539D8}" type="presParOf" srcId="{D1697699-D464-44C1-B18D-5C0B5FF96831}" destId="{21444BC3-51DC-490F-B0BA-D54E94ECB3A4}" srcOrd="1" destOrd="0" presId="urn:microsoft.com/office/officeart/2005/8/layout/pList2"/>
    <dgm:cxn modelId="{8AC3FE3E-20E4-43C3-BC77-3A8C414B008D}" type="presParOf" srcId="{21444BC3-51DC-490F-B0BA-D54E94ECB3A4}" destId="{A9596CA8-7CC0-4D69-93E7-E5AB1943128C}" srcOrd="0" destOrd="0" presId="urn:microsoft.com/office/officeart/2005/8/layout/pList2"/>
    <dgm:cxn modelId="{E35B28E1-3E79-46C9-99BF-411F4E096D4E}" type="presParOf" srcId="{A9596CA8-7CC0-4D69-93E7-E5AB1943128C}" destId="{A9E560B3-B1ED-44F2-9F1E-F1717CBEEC8F}" srcOrd="0" destOrd="0" presId="urn:microsoft.com/office/officeart/2005/8/layout/pList2"/>
    <dgm:cxn modelId="{B49593D2-8F68-4849-B990-75751F226CFC}" type="presParOf" srcId="{A9596CA8-7CC0-4D69-93E7-E5AB1943128C}" destId="{A15242BB-4DC6-49A1-B2FB-5BC4165C5301}" srcOrd="1" destOrd="0" presId="urn:microsoft.com/office/officeart/2005/8/layout/pList2"/>
    <dgm:cxn modelId="{47C23EB0-22EB-441E-AA15-AF9E95F74B3F}" type="presParOf" srcId="{A9596CA8-7CC0-4D69-93E7-E5AB1943128C}" destId="{BF386B57-E5E4-4534-95AD-FC511CA49C0C}" srcOrd="2" destOrd="0" presId="urn:microsoft.com/office/officeart/2005/8/layout/pList2"/>
    <dgm:cxn modelId="{BD7D3548-6B74-427C-AFC9-B6D58DAC305A}" type="presParOf" srcId="{21444BC3-51DC-490F-B0BA-D54E94ECB3A4}" destId="{D0A8E014-A94D-4B06-A103-45F53E033BDF}" srcOrd="1" destOrd="0" presId="urn:microsoft.com/office/officeart/2005/8/layout/pList2"/>
    <dgm:cxn modelId="{3BA174A6-9999-4534-B252-5A14E2AE0544}" type="presParOf" srcId="{21444BC3-51DC-490F-B0BA-D54E94ECB3A4}" destId="{C5F57228-AE0A-4E35-9985-59F2DB1878A2}" srcOrd="2" destOrd="0" presId="urn:microsoft.com/office/officeart/2005/8/layout/pList2"/>
    <dgm:cxn modelId="{16C95F48-DBD9-4475-B9C8-0AF74965B42D}" type="presParOf" srcId="{C5F57228-AE0A-4E35-9985-59F2DB1878A2}" destId="{797FEFC7-0950-4678-BF3A-5CDBF2CBD45E}" srcOrd="0" destOrd="0" presId="urn:microsoft.com/office/officeart/2005/8/layout/pList2"/>
    <dgm:cxn modelId="{65B9D173-F9D6-4742-9E26-E1A69F316A5E}" type="presParOf" srcId="{C5F57228-AE0A-4E35-9985-59F2DB1878A2}" destId="{DAF408CB-0647-4EA6-A2DD-0659A8DE3ADA}" srcOrd="1" destOrd="0" presId="urn:microsoft.com/office/officeart/2005/8/layout/pList2"/>
    <dgm:cxn modelId="{E66B2A38-9E45-4FE1-9E6B-A20AD85095A0}" type="presParOf" srcId="{C5F57228-AE0A-4E35-9985-59F2DB1878A2}" destId="{24310E82-AFB5-4284-BE50-4E0A3E89B2CC}" srcOrd="2" destOrd="0" presId="urn:microsoft.com/office/officeart/2005/8/layout/pList2"/>
    <dgm:cxn modelId="{DC49590D-2FBD-4ECE-8029-178A60271B8C}" type="presParOf" srcId="{21444BC3-51DC-490F-B0BA-D54E94ECB3A4}" destId="{F8E06274-A64B-41FB-87E4-250813563CCA}" srcOrd="3" destOrd="0" presId="urn:microsoft.com/office/officeart/2005/8/layout/pList2"/>
    <dgm:cxn modelId="{3B278335-FE5D-434C-8FDC-1B122EA5C9BB}" type="presParOf" srcId="{21444BC3-51DC-490F-B0BA-D54E94ECB3A4}" destId="{6F49CDA9-7849-4822-911A-2684567E24C5}" srcOrd="4" destOrd="0" presId="urn:microsoft.com/office/officeart/2005/8/layout/pList2"/>
    <dgm:cxn modelId="{FABCB30E-7AB8-4636-9828-E9944B342CEE}" type="presParOf" srcId="{6F49CDA9-7849-4822-911A-2684567E24C5}" destId="{4499EAA8-FB89-43E8-9102-37415A8543B9}" srcOrd="0" destOrd="0" presId="urn:microsoft.com/office/officeart/2005/8/layout/pList2"/>
    <dgm:cxn modelId="{688C5BAD-37C2-4544-955F-0078B625C79A}" type="presParOf" srcId="{6F49CDA9-7849-4822-911A-2684567E24C5}" destId="{45F8F8FB-2F79-4AB9-8798-96C4F453B509}" srcOrd="1" destOrd="0" presId="urn:microsoft.com/office/officeart/2005/8/layout/pList2"/>
    <dgm:cxn modelId="{716A13B1-F320-4E3E-83BE-A02589EA539B}" type="presParOf" srcId="{6F49CDA9-7849-4822-911A-2684567E24C5}" destId="{85A9F5D6-53F2-4203-9666-580C5101FB00}" srcOrd="2" destOrd="0" presId="urn:microsoft.com/office/officeart/2005/8/layout/p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693773E-50B2-43D7-8D32-30C126732E91}" type="doc">
      <dgm:prSet loTypeId="urn:microsoft.com/office/officeart/2005/8/layout/hList2" loCatId="list" qsTypeId="urn:microsoft.com/office/officeart/2005/8/quickstyle/simple1" qsCatId="simple" csTypeId="urn:microsoft.com/office/officeart/2005/8/colors/accent1_2" csCatId="accent1" phldr="1"/>
      <dgm:spPr/>
      <dgm:t>
        <a:bodyPr/>
        <a:lstStyle/>
        <a:p>
          <a:endParaRPr lang="en-US"/>
        </a:p>
      </dgm:t>
    </dgm:pt>
    <dgm:pt modelId="{2B8D5C98-2A71-459E-B5D3-BBD19857EC8E}">
      <dgm:prSet phldrT="[Text]"/>
      <dgm:spPr/>
      <dgm:t>
        <a:bodyPr/>
        <a:lstStyle/>
        <a:p>
          <a:r>
            <a:rPr lang="en-US" dirty="0" smtClean="0">
              <a:solidFill>
                <a:schemeClr val="tx1">
                  <a:lumMod val="75000"/>
                  <a:lumOff val="25000"/>
                </a:schemeClr>
              </a:solidFill>
              <a:latin typeface="Century Gothic" panose="020B0502020202020204" pitchFamily="34" charset="0"/>
            </a:rPr>
            <a:t>Software Release</a:t>
          </a:r>
          <a:endParaRPr lang="en-US" dirty="0">
            <a:solidFill>
              <a:schemeClr val="tx1">
                <a:lumMod val="75000"/>
                <a:lumOff val="25000"/>
              </a:schemeClr>
            </a:solidFill>
            <a:latin typeface="Century Gothic" panose="020B0502020202020204" pitchFamily="34" charset="0"/>
          </a:endParaRPr>
        </a:p>
      </dgm:t>
    </dgm:pt>
    <dgm:pt modelId="{D320C0EA-648B-4B78-946F-CAE7198A0B87}" type="parTrans" cxnId="{C94DF6FE-BD83-46BE-9997-48EE5D34F2BB}">
      <dgm:prSet/>
      <dgm:spPr/>
      <dgm:t>
        <a:bodyPr/>
        <a:lstStyle/>
        <a:p>
          <a:endParaRPr lang="en-US"/>
        </a:p>
      </dgm:t>
    </dgm:pt>
    <dgm:pt modelId="{EB7E4BC9-DDD4-4B52-8EC4-C9214C9E5EC3}" type="sibTrans" cxnId="{C94DF6FE-BD83-46BE-9997-48EE5D34F2BB}">
      <dgm:prSet/>
      <dgm:spPr/>
      <dgm:t>
        <a:bodyPr/>
        <a:lstStyle/>
        <a:p>
          <a:endParaRPr lang="en-US"/>
        </a:p>
      </dgm:t>
    </dgm:pt>
    <dgm:pt modelId="{BB823C39-D74D-450C-9FCF-C6DAC9B9D4BC}">
      <dgm:prSet phldrT="[Text]" custT="1">
        <dgm:style>
          <a:lnRef idx="1">
            <a:schemeClr val="accent2"/>
          </a:lnRef>
          <a:fillRef idx="2">
            <a:schemeClr val="accent2"/>
          </a:fillRef>
          <a:effectRef idx="1">
            <a:schemeClr val="accent2"/>
          </a:effectRef>
          <a:fontRef idx="minor">
            <a:schemeClr val="dk1"/>
          </a:fontRef>
        </dgm:style>
      </dgm:prSet>
      <dgm:spPr>
        <a:solidFill>
          <a:srgbClr val="0061AA"/>
        </a:solidFill>
        <a:ln>
          <a:noFill/>
        </a:ln>
      </dgm:spPr>
      <dgm:t>
        <a:bodyPr/>
        <a:lstStyle/>
        <a:p>
          <a:r>
            <a:rPr lang="en-US" sz="1600" dirty="0" smtClean="0">
              <a:solidFill>
                <a:schemeClr val="bg1"/>
              </a:solidFill>
              <a:latin typeface="Century Gothic" panose="020B0502020202020204" pitchFamily="34" charset="0"/>
            </a:rPr>
            <a:t>Guide Team through the entire Release Process</a:t>
          </a:r>
          <a:endParaRPr lang="en-US" sz="1600" dirty="0">
            <a:solidFill>
              <a:schemeClr val="bg1"/>
            </a:solidFill>
            <a:latin typeface="Century Gothic" panose="020B0502020202020204" pitchFamily="34" charset="0"/>
          </a:endParaRPr>
        </a:p>
      </dgm:t>
    </dgm:pt>
    <dgm:pt modelId="{F318A44E-9316-484D-BFE5-01CB80131FE4}" type="parTrans" cxnId="{84FB6447-8444-4354-BE94-CBB37E6F3871}">
      <dgm:prSet/>
      <dgm:spPr/>
      <dgm:t>
        <a:bodyPr/>
        <a:lstStyle/>
        <a:p>
          <a:endParaRPr lang="en-US"/>
        </a:p>
      </dgm:t>
    </dgm:pt>
    <dgm:pt modelId="{F4108EE4-CDA6-4894-BFC5-353B042E6128}" type="sibTrans" cxnId="{84FB6447-8444-4354-BE94-CBB37E6F3871}">
      <dgm:prSet/>
      <dgm:spPr/>
      <dgm:t>
        <a:bodyPr/>
        <a:lstStyle/>
        <a:p>
          <a:endParaRPr lang="en-US"/>
        </a:p>
      </dgm:t>
    </dgm:pt>
    <dgm:pt modelId="{43F1FBD1-FD7B-40CE-AD05-31AF0B558F9D}">
      <dgm:prSet phldrT="[Text]"/>
      <dgm:spPr/>
      <dgm:t>
        <a:bodyPr/>
        <a:lstStyle/>
        <a:p>
          <a:r>
            <a:rPr lang="en-US" dirty="0" err="1" smtClean="0">
              <a:solidFill>
                <a:schemeClr val="tx1">
                  <a:lumMod val="75000"/>
                  <a:lumOff val="25000"/>
                </a:schemeClr>
              </a:solidFill>
              <a:latin typeface="Century Gothic" panose="020B0502020202020204" pitchFamily="34" charset="0"/>
            </a:rPr>
            <a:t>DEVELOPedia</a:t>
          </a:r>
          <a:endParaRPr lang="en-US" dirty="0">
            <a:solidFill>
              <a:schemeClr val="tx1">
                <a:lumMod val="75000"/>
                <a:lumOff val="25000"/>
              </a:schemeClr>
            </a:solidFill>
            <a:latin typeface="Century Gothic" panose="020B0502020202020204" pitchFamily="34" charset="0"/>
          </a:endParaRPr>
        </a:p>
      </dgm:t>
    </dgm:pt>
    <dgm:pt modelId="{04E3BA10-2819-4E74-88B8-966F1D9C2CC9}" type="parTrans" cxnId="{FBAF47F8-D4B2-4429-873F-F8317427CBF5}">
      <dgm:prSet/>
      <dgm:spPr/>
      <dgm:t>
        <a:bodyPr/>
        <a:lstStyle/>
        <a:p>
          <a:endParaRPr lang="en-US"/>
        </a:p>
      </dgm:t>
    </dgm:pt>
    <dgm:pt modelId="{3C2E419B-5F1A-4D5D-A83F-A2A691F8C5F3}" type="sibTrans" cxnId="{FBAF47F8-D4B2-4429-873F-F8317427CBF5}">
      <dgm:prSet/>
      <dgm:spPr/>
      <dgm:t>
        <a:bodyPr/>
        <a:lstStyle/>
        <a:p>
          <a:endParaRPr lang="en-US"/>
        </a:p>
      </dgm:t>
    </dgm:pt>
    <dgm:pt modelId="{72F2499F-7976-4F5E-9EAF-591A1A95ABF4}">
      <dgm:prSet phldrT="[Text]">
        <dgm:style>
          <a:lnRef idx="1">
            <a:schemeClr val="accent2"/>
          </a:lnRef>
          <a:fillRef idx="2">
            <a:schemeClr val="accent2"/>
          </a:fillRef>
          <a:effectRef idx="1">
            <a:schemeClr val="accent2"/>
          </a:effectRef>
          <a:fontRef idx="minor">
            <a:schemeClr val="dk1"/>
          </a:fontRef>
        </dgm:style>
      </dgm:prSet>
      <dgm:spPr>
        <a:solidFill>
          <a:srgbClr val="0061AA"/>
        </a:solidFill>
        <a:ln>
          <a:noFill/>
        </a:ln>
      </dgm:spPr>
      <dgm:t>
        <a:bodyPr/>
        <a:lstStyle/>
        <a:p>
          <a:r>
            <a:rPr lang="en-US" dirty="0" smtClean="0">
              <a:solidFill>
                <a:schemeClr val="bg1"/>
              </a:solidFill>
              <a:latin typeface="Century Gothic" panose="020B0502020202020204" pitchFamily="34" charset="0"/>
            </a:rPr>
            <a:t>Knowledge Repository for DEVELOP</a:t>
          </a:r>
          <a:endParaRPr lang="en-US" dirty="0">
            <a:solidFill>
              <a:schemeClr val="bg1"/>
            </a:solidFill>
            <a:latin typeface="Century Gothic" panose="020B0502020202020204" pitchFamily="34" charset="0"/>
          </a:endParaRPr>
        </a:p>
      </dgm:t>
    </dgm:pt>
    <dgm:pt modelId="{277DD06A-94A5-4899-9DA0-F49CD785AF0C}" type="parTrans" cxnId="{2B5EA63E-9A99-4CA3-83CC-E74557209A59}">
      <dgm:prSet/>
      <dgm:spPr/>
      <dgm:t>
        <a:bodyPr/>
        <a:lstStyle/>
        <a:p>
          <a:endParaRPr lang="en-US"/>
        </a:p>
      </dgm:t>
    </dgm:pt>
    <dgm:pt modelId="{E62237D7-57AF-439F-A95F-7A8C345F5F93}" type="sibTrans" cxnId="{2B5EA63E-9A99-4CA3-83CC-E74557209A59}">
      <dgm:prSet/>
      <dgm:spPr/>
      <dgm:t>
        <a:bodyPr/>
        <a:lstStyle/>
        <a:p>
          <a:endParaRPr lang="en-US"/>
        </a:p>
      </dgm:t>
    </dgm:pt>
    <dgm:pt modelId="{79142E67-394F-4207-AC30-8E6F267E0919}">
      <dgm:prSet phldrT="[Text]">
        <dgm:style>
          <a:lnRef idx="1">
            <a:schemeClr val="accent2"/>
          </a:lnRef>
          <a:fillRef idx="2">
            <a:schemeClr val="accent2"/>
          </a:fillRef>
          <a:effectRef idx="1">
            <a:schemeClr val="accent2"/>
          </a:effectRef>
          <a:fontRef idx="minor">
            <a:schemeClr val="dk1"/>
          </a:fontRef>
        </dgm:style>
      </dgm:prSet>
      <dgm:spPr>
        <a:solidFill>
          <a:srgbClr val="0061AA"/>
        </a:solidFill>
        <a:ln>
          <a:noFill/>
        </a:ln>
      </dgm:spPr>
      <dgm:t>
        <a:bodyPr/>
        <a:lstStyle/>
        <a:p>
          <a:r>
            <a:rPr lang="en-US" dirty="0" smtClean="0">
              <a:solidFill>
                <a:schemeClr val="bg1"/>
              </a:solidFill>
              <a:latin typeface="Century Gothic" panose="020B0502020202020204" pitchFamily="34" charset="0"/>
            </a:rPr>
            <a:t>Every Participant has an Account</a:t>
          </a:r>
          <a:endParaRPr lang="en-US" dirty="0">
            <a:solidFill>
              <a:schemeClr val="bg1"/>
            </a:solidFill>
            <a:latin typeface="Century Gothic" panose="020B0502020202020204" pitchFamily="34" charset="0"/>
          </a:endParaRPr>
        </a:p>
      </dgm:t>
    </dgm:pt>
    <dgm:pt modelId="{A6883FD3-76A3-476A-8D06-D70248BCAF35}" type="parTrans" cxnId="{BAFC53FC-AE80-4077-8A24-D5340BFECF74}">
      <dgm:prSet/>
      <dgm:spPr/>
      <dgm:t>
        <a:bodyPr/>
        <a:lstStyle/>
        <a:p>
          <a:endParaRPr lang="en-US"/>
        </a:p>
      </dgm:t>
    </dgm:pt>
    <dgm:pt modelId="{FFBAE9B3-3AD8-4422-9E7E-CAE7C89AEDAC}" type="sibTrans" cxnId="{BAFC53FC-AE80-4077-8A24-D5340BFECF74}">
      <dgm:prSet/>
      <dgm:spPr/>
      <dgm:t>
        <a:bodyPr/>
        <a:lstStyle/>
        <a:p>
          <a:endParaRPr lang="en-US"/>
        </a:p>
      </dgm:t>
    </dgm:pt>
    <dgm:pt modelId="{935E2A3F-353A-4EEA-95D4-E22348DFC7A4}">
      <dgm:prSet phldrT="[Text]"/>
      <dgm:spPr/>
      <dgm:t>
        <a:bodyPr/>
        <a:lstStyle/>
        <a:p>
          <a:r>
            <a:rPr lang="en-US" dirty="0" smtClean="0">
              <a:solidFill>
                <a:schemeClr val="tx1">
                  <a:lumMod val="75000"/>
                  <a:lumOff val="25000"/>
                </a:schemeClr>
              </a:solidFill>
              <a:latin typeface="Century Gothic" panose="020B0502020202020204" pitchFamily="34" charset="0"/>
            </a:rPr>
            <a:t>DEVELOP Website</a:t>
          </a:r>
          <a:endParaRPr lang="en-US" dirty="0">
            <a:solidFill>
              <a:schemeClr val="tx1">
                <a:lumMod val="75000"/>
                <a:lumOff val="25000"/>
              </a:schemeClr>
            </a:solidFill>
            <a:latin typeface="Century Gothic" panose="020B0502020202020204" pitchFamily="34" charset="0"/>
          </a:endParaRPr>
        </a:p>
      </dgm:t>
    </dgm:pt>
    <dgm:pt modelId="{ABE817FA-4AE0-4D93-8514-37C22E1FB031}" type="parTrans" cxnId="{72F15164-376A-4BE9-88DD-079C7524A7AE}">
      <dgm:prSet/>
      <dgm:spPr/>
      <dgm:t>
        <a:bodyPr/>
        <a:lstStyle/>
        <a:p>
          <a:endParaRPr lang="en-US"/>
        </a:p>
      </dgm:t>
    </dgm:pt>
    <dgm:pt modelId="{3DF68071-4392-4699-8C33-88429183E3FF}" type="sibTrans" cxnId="{72F15164-376A-4BE9-88DD-079C7524A7AE}">
      <dgm:prSet/>
      <dgm:spPr/>
      <dgm:t>
        <a:bodyPr/>
        <a:lstStyle/>
        <a:p>
          <a:endParaRPr lang="en-US"/>
        </a:p>
      </dgm:t>
    </dgm:pt>
    <dgm:pt modelId="{B964E470-CE8D-4692-8924-752B49C3207C}">
      <dgm:prSet phldrT="[Text]">
        <dgm:style>
          <a:lnRef idx="1">
            <a:schemeClr val="accent2"/>
          </a:lnRef>
          <a:fillRef idx="2">
            <a:schemeClr val="accent2"/>
          </a:fillRef>
          <a:effectRef idx="1">
            <a:schemeClr val="accent2"/>
          </a:effectRef>
          <a:fontRef idx="minor">
            <a:schemeClr val="dk1"/>
          </a:fontRef>
        </dgm:style>
      </dgm:prSet>
      <dgm:spPr>
        <a:solidFill>
          <a:srgbClr val="0061AA"/>
        </a:solidFill>
        <a:ln>
          <a:noFill/>
        </a:ln>
      </dgm:spPr>
      <dgm:t>
        <a:bodyPr/>
        <a:lstStyle/>
        <a:p>
          <a:r>
            <a:rPr lang="en-US" dirty="0" smtClean="0">
              <a:solidFill>
                <a:schemeClr val="bg1"/>
              </a:solidFill>
              <a:latin typeface="Century Gothic" panose="020B0502020202020204" pitchFamily="34" charset="0"/>
            </a:rPr>
            <a:t>Public Face of DEVELOP</a:t>
          </a:r>
          <a:endParaRPr lang="en-US" dirty="0">
            <a:solidFill>
              <a:schemeClr val="bg1"/>
            </a:solidFill>
            <a:latin typeface="Century Gothic" panose="020B0502020202020204" pitchFamily="34" charset="0"/>
          </a:endParaRPr>
        </a:p>
      </dgm:t>
    </dgm:pt>
    <dgm:pt modelId="{2213FEA5-5EAE-48FC-88F9-59E494B46613}" type="parTrans" cxnId="{46636CE3-9801-4E28-98F1-9ECE60196BB2}">
      <dgm:prSet/>
      <dgm:spPr/>
      <dgm:t>
        <a:bodyPr/>
        <a:lstStyle/>
        <a:p>
          <a:endParaRPr lang="en-US"/>
        </a:p>
      </dgm:t>
    </dgm:pt>
    <dgm:pt modelId="{24423E68-E93E-48B2-8E86-02BA70C25D50}" type="sibTrans" cxnId="{46636CE3-9801-4E28-98F1-9ECE60196BB2}">
      <dgm:prSet/>
      <dgm:spPr/>
      <dgm:t>
        <a:bodyPr/>
        <a:lstStyle/>
        <a:p>
          <a:endParaRPr lang="en-US"/>
        </a:p>
      </dgm:t>
    </dgm:pt>
    <dgm:pt modelId="{B6E5A37A-56AA-4F56-A292-FC4B909A6774}">
      <dgm:prSet phldrT="[Text]">
        <dgm:style>
          <a:lnRef idx="1">
            <a:schemeClr val="accent2"/>
          </a:lnRef>
          <a:fillRef idx="2">
            <a:schemeClr val="accent2"/>
          </a:fillRef>
          <a:effectRef idx="1">
            <a:schemeClr val="accent2"/>
          </a:effectRef>
          <a:fontRef idx="minor">
            <a:schemeClr val="dk1"/>
          </a:fontRef>
        </dgm:style>
      </dgm:prSet>
      <dgm:spPr>
        <a:solidFill>
          <a:srgbClr val="0061AA"/>
        </a:solidFill>
        <a:ln>
          <a:noFill/>
        </a:ln>
      </dgm:spPr>
      <dgm:t>
        <a:bodyPr/>
        <a:lstStyle/>
        <a:p>
          <a:r>
            <a:rPr lang="en-US" dirty="0" smtClean="0">
              <a:solidFill>
                <a:schemeClr val="bg1"/>
              </a:solidFill>
              <a:latin typeface="Century Gothic" panose="020B0502020202020204" pitchFamily="34" charset="0"/>
            </a:rPr>
            <a:t>Provide Information about what </a:t>
          </a:r>
          <a:r>
            <a:rPr lang="en-US" dirty="0" err="1" smtClean="0">
              <a:solidFill>
                <a:schemeClr val="bg1"/>
              </a:solidFill>
              <a:latin typeface="Century Gothic" panose="020B0502020202020204" pitchFamily="34" charset="0"/>
            </a:rPr>
            <a:t>DEVELOPers</a:t>
          </a:r>
          <a:r>
            <a:rPr lang="en-US" dirty="0" smtClean="0">
              <a:solidFill>
                <a:schemeClr val="bg1"/>
              </a:solidFill>
              <a:latin typeface="Century Gothic" panose="020B0502020202020204" pitchFamily="34" charset="0"/>
            </a:rPr>
            <a:t> are doing</a:t>
          </a:r>
          <a:endParaRPr lang="en-US" dirty="0">
            <a:solidFill>
              <a:schemeClr val="bg1"/>
            </a:solidFill>
            <a:latin typeface="Century Gothic" panose="020B0502020202020204" pitchFamily="34" charset="0"/>
          </a:endParaRPr>
        </a:p>
      </dgm:t>
    </dgm:pt>
    <dgm:pt modelId="{AA9E523A-7C26-49E4-8EFA-AAE1DD2931E6}" type="parTrans" cxnId="{CE63FD63-77E3-451E-AD35-88A12502BE86}">
      <dgm:prSet/>
      <dgm:spPr/>
      <dgm:t>
        <a:bodyPr/>
        <a:lstStyle/>
        <a:p>
          <a:endParaRPr lang="en-US"/>
        </a:p>
      </dgm:t>
    </dgm:pt>
    <dgm:pt modelId="{1C710B16-4F6C-4A5A-A41C-FBFFCBA78175}" type="sibTrans" cxnId="{CE63FD63-77E3-451E-AD35-88A12502BE86}">
      <dgm:prSet/>
      <dgm:spPr/>
      <dgm:t>
        <a:bodyPr/>
        <a:lstStyle/>
        <a:p>
          <a:endParaRPr lang="en-US"/>
        </a:p>
      </dgm:t>
    </dgm:pt>
    <dgm:pt modelId="{02EDFB0B-E109-4C76-A549-9E39EF425F73}">
      <dgm:prSet phldrT="[Text]">
        <dgm:style>
          <a:lnRef idx="1">
            <a:schemeClr val="accent2"/>
          </a:lnRef>
          <a:fillRef idx="2">
            <a:schemeClr val="accent2"/>
          </a:fillRef>
          <a:effectRef idx="1">
            <a:schemeClr val="accent2"/>
          </a:effectRef>
          <a:fontRef idx="minor">
            <a:schemeClr val="dk1"/>
          </a:fontRef>
        </dgm:style>
      </dgm:prSet>
      <dgm:spPr>
        <a:solidFill>
          <a:srgbClr val="0061AA"/>
        </a:solidFill>
        <a:ln>
          <a:noFill/>
        </a:ln>
      </dgm:spPr>
      <dgm:t>
        <a:bodyPr/>
        <a:lstStyle/>
        <a:p>
          <a:r>
            <a:rPr lang="en-US" dirty="0" smtClean="0">
              <a:solidFill>
                <a:schemeClr val="bg1"/>
              </a:solidFill>
              <a:latin typeface="Century Gothic" panose="020B0502020202020204" pitchFamily="34" charset="0"/>
            </a:rPr>
            <a:t>Retain Access after leaving the program</a:t>
          </a:r>
          <a:endParaRPr lang="en-US" dirty="0">
            <a:solidFill>
              <a:schemeClr val="bg1"/>
            </a:solidFill>
            <a:latin typeface="Century Gothic" panose="020B0502020202020204" pitchFamily="34" charset="0"/>
          </a:endParaRPr>
        </a:p>
      </dgm:t>
    </dgm:pt>
    <dgm:pt modelId="{DDC42A17-F23F-4921-821F-7DD630D4BE87}" type="parTrans" cxnId="{5A78DA7E-4EF8-4667-9854-ABD141CEE30F}">
      <dgm:prSet/>
      <dgm:spPr/>
      <dgm:t>
        <a:bodyPr/>
        <a:lstStyle/>
        <a:p>
          <a:endParaRPr lang="en-US"/>
        </a:p>
      </dgm:t>
    </dgm:pt>
    <dgm:pt modelId="{EF726BF0-8DA1-4941-8DAE-C48FFDDE2E34}" type="sibTrans" cxnId="{5A78DA7E-4EF8-4667-9854-ABD141CEE30F}">
      <dgm:prSet/>
      <dgm:spPr/>
      <dgm:t>
        <a:bodyPr/>
        <a:lstStyle/>
        <a:p>
          <a:endParaRPr lang="en-US"/>
        </a:p>
      </dgm:t>
    </dgm:pt>
    <dgm:pt modelId="{62164044-17CF-476D-8EBA-5D5B84A06558}">
      <dgm:prSet phldrT="[Text]" custT="1">
        <dgm:style>
          <a:lnRef idx="1">
            <a:schemeClr val="accent2"/>
          </a:lnRef>
          <a:fillRef idx="2">
            <a:schemeClr val="accent2"/>
          </a:fillRef>
          <a:effectRef idx="1">
            <a:schemeClr val="accent2"/>
          </a:effectRef>
          <a:fontRef idx="minor">
            <a:schemeClr val="dk1"/>
          </a:fontRef>
        </dgm:style>
      </dgm:prSet>
      <dgm:spPr>
        <a:solidFill>
          <a:srgbClr val="0061AA"/>
        </a:solidFill>
        <a:ln>
          <a:noFill/>
        </a:ln>
      </dgm:spPr>
      <dgm:t>
        <a:bodyPr/>
        <a:lstStyle/>
        <a:p>
          <a:r>
            <a:rPr lang="en-US" sz="1800" dirty="0" smtClean="0">
              <a:solidFill>
                <a:schemeClr val="bg1"/>
              </a:solidFill>
              <a:latin typeface="Century Gothic" panose="020B0502020202020204" pitchFamily="34" charset="0"/>
            </a:rPr>
            <a:t>Create and Release Open-Source Software</a:t>
          </a:r>
          <a:endParaRPr lang="en-US" sz="1800" dirty="0">
            <a:solidFill>
              <a:schemeClr val="bg1"/>
            </a:solidFill>
            <a:latin typeface="Century Gothic" panose="020B0502020202020204" pitchFamily="34" charset="0"/>
          </a:endParaRPr>
        </a:p>
      </dgm:t>
    </dgm:pt>
    <dgm:pt modelId="{B9DE77B4-77C7-4150-B05E-76B19E3FDE5E}" type="parTrans" cxnId="{10B8EF8C-630F-4333-A1DA-D0D980549445}">
      <dgm:prSet/>
      <dgm:spPr/>
      <dgm:t>
        <a:bodyPr/>
        <a:lstStyle/>
        <a:p>
          <a:endParaRPr lang="en-US"/>
        </a:p>
      </dgm:t>
    </dgm:pt>
    <dgm:pt modelId="{839B89CA-5BA3-4727-AC20-4C5B95F5A47D}" type="sibTrans" cxnId="{10B8EF8C-630F-4333-A1DA-D0D980549445}">
      <dgm:prSet/>
      <dgm:spPr/>
      <dgm:t>
        <a:bodyPr/>
        <a:lstStyle/>
        <a:p>
          <a:endParaRPr lang="en-US"/>
        </a:p>
      </dgm:t>
    </dgm:pt>
    <dgm:pt modelId="{4A8A2D96-9336-4BFA-AD56-D40CC15C7596}">
      <dgm:prSet phldrT="[Text]" custT="1">
        <dgm:style>
          <a:lnRef idx="1">
            <a:schemeClr val="accent2"/>
          </a:lnRef>
          <a:fillRef idx="2">
            <a:schemeClr val="accent2"/>
          </a:fillRef>
          <a:effectRef idx="1">
            <a:schemeClr val="accent2"/>
          </a:effectRef>
          <a:fontRef idx="minor">
            <a:schemeClr val="dk1"/>
          </a:fontRef>
        </dgm:style>
      </dgm:prSet>
      <dgm:spPr>
        <a:solidFill>
          <a:srgbClr val="0061AA"/>
        </a:solidFill>
        <a:ln>
          <a:noFill/>
        </a:ln>
      </dgm:spPr>
      <dgm:t>
        <a:bodyPr/>
        <a:lstStyle/>
        <a:p>
          <a:r>
            <a:rPr lang="en-US" sz="1600" dirty="0" smtClean="0">
              <a:solidFill>
                <a:schemeClr val="bg1"/>
              </a:solidFill>
              <a:latin typeface="Century Gothic" panose="020B0502020202020204" pitchFamily="34" charset="0"/>
            </a:rPr>
            <a:t>Meet with Teams and Explain Release Process</a:t>
          </a:r>
          <a:endParaRPr lang="en-US" sz="1600" dirty="0">
            <a:solidFill>
              <a:schemeClr val="bg1"/>
            </a:solidFill>
            <a:latin typeface="Century Gothic" panose="020B0502020202020204" pitchFamily="34" charset="0"/>
          </a:endParaRPr>
        </a:p>
      </dgm:t>
    </dgm:pt>
    <dgm:pt modelId="{3497126E-FA32-4291-B4F4-BF54772D99C0}" type="parTrans" cxnId="{A8B0137D-6394-4418-B93A-EDB3E94550A2}">
      <dgm:prSet/>
      <dgm:spPr/>
      <dgm:t>
        <a:bodyPr/>
        <a:lstStyle/>
        <a:p>
          <a:endParaRPr lang="en-US"/>
        </a:p>
      </dgm:t>
    </dgm:pt>
    <dgm:pt modelId="{C85796C9-C5EA-4FD8-A9C5-6F5EEDC613DF}" type="sibTrans" cxnId="{A8B0137D-6394-4418-B93A-EDB3E94550A2}">
      <dgm:prSet/>
      <dgm:spPr/>
      <dgm:t>
        <a:bodyPr/>
        <a:lstStyle/>
        <a:p>
          <a:endParaRPr lang="en-US"/>
        </a:p>
      </dgm:t>
    </dgm:pt>
    <dgm:pt modelId="{F4A7A326-0B04-493D-99AB-22DBAC381B02}">
      <dgm:prSet phldrT="[Text]">
        <dgm:style>
          <a:lnRef idx="1">
            <a:schemeClr val="accent2"/>
          </a:lnRef>
          <a:fillRef idx="2">
            <a:schemeClr val="accent2"/>
          </a:fillRef>
          <a:effectRef idx="1">
            <a:schemeClr val="accent2"/>
          </a:effectRef>
          <a:fontRef idx="minor">
            <a:schemeClr val="dk1"/>
          </a:fontRef>
        </dgm:style>
      </dgm:prSet>
      <dgm:spPr>
        <a:solidFill>
          <a:srgbClr val="0061AA"/>
        </a:solidFill>
        <a:ln>
          <a:noFill/>
        </a:ln>
      </dgm:spPr>
      <dgm:t>
        <a:bodyPr/>
        <a:lstStyle/>
        <a:p>
          <a:r>
            <a:rPr lang="en-US" dirty="0" smtClean="0">
              <a:solidFill>
                <a:schemeClr val="bg1"/>
              </a:solidFill>
              <a:latin typeface="Century Gothic" panose="020B0502020202020204" pitchFamily="34" charset="0"/>
            </a:rPr>
            <a:t>Present Projects and Media Appearances</a:t>
          </a:r>
          <a:endParaRPr lang="en-US" dirty="0">
            <a:solidFill>
              <a:schemeClr val="bg1"/>
            </a:solidFill>
            <a:latin typeface="Century Gothic" panose="020B0502020202020204" pitchFamily="34" charset="0"/>
          </a:endParaRPr>
        </a:p>
      </dgm:t>
    </dgm:pt>
    <dgm:pt modelId="{4A7AD71E-8035-400C-98DC-9D56A12AEFDA}" type="parTrans" cxnId="{96C1E681-3985-4A54-AC1A-06DCA3673F3A}">
      <dgm:prSet/>
      <dgm:spPr/>
      <dgm:t>
        <a:bodyPr/>
        <a:lstStyle/>
        <a:p>
          <a:endParaRPr lang="en-US"/>
        </a:p>
      </dgm:t>
    </dgm:pt>
    <dgm:pt modelId="{4FF8B7A9-4D01-4DF0-82C3-D81B1DEEC3A0}" type="sibTrans" cxnId="{96C1E681-3985-4A54-AC1A-06DCA3673F3A}">
      <dgm:prSet/>
      <dgm:spPr/>
      <dgm:t>
        <a:bodyPr/>
        <a:lstStyle/>
        <a:p>
          <a:endParaRPr lang="en-US"/>
        </a:p>
      </dgm:t>
    </dgm:pt>
    <dgm:pt modelId="{38571784-1F1F-4993-8C8F-A93F266E6957}" type="pres">
      <dgm:prSet presAssocID="{B693773E-50B2-43D7-8D32-30C126732E91}" presName="linearFlow" presStyleCnt="0">
        <dgm:presLayoutVars>
          <dgm:dir/>
          <dgm:animLvl val="lvl"/>
          <dgm:resizeHandles/>
        </dgm:presLayoutVars>
      </dgm:prSet>
      <dgm:spPr/>
      <dgm:t>
        <a:bodyPr/>
        <a:lstStyle/>
        <a:p>
          <a:endParaRPr lang="en-US"/>
        </a:p>
      </dgm:t>
    </dgm:pt>
    <dgm:pt modelId="{500CEB56-0E8D-4CCE-87F1-073817B3AFCA}" type="pres">
      <dgm:prSet presAssocID="{2B8D5C98-2A71-459E-B5D3-BBD19857EC8E}" presName="compositeNode" presStyleCnt="0">
        <dgm:presLayoutVars>
          <dgm:bulletEnabled val="1"/>
        </dgm:presLayoutVars>
      </dgm:prSet>
      <dgm:spPr/>
    </dgm:pt>
    <dgm:pt modelId="{0D1A1B5C-AE65-4EFF-88DD-A2C176CF2733}" type="pres">
      <dgm:prSet presAssocID="{2B8D5C98-2A71-459E-B5D3-BBD19857EC8E}" presName="image" presStyleLbl="fgImgPlace1" presStyleIdx="0" presStyleCnt="3"/>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a:noFill/>
        </a:ln>
      </dgm:spPr>
      <dgm:t>
        <a:bodyPr/>
        <a:lstStyle/>
        <a:p>
          <a:endParaRPr lang="en-US"/>
        </a:p>
      </dgm:t>
    </dgm:pt>
    <dgm:pt modelId="{1523CB70-016B-4AEA-AA6B-C175F4C205E3}" type="pres">
      <dgm:prSet presAssocID="{2B8D5C98-2A71-459E-B5D3-BBD19857EC8E}" presName="childNode" presStyleLbl="node1" presStyleIdx="0" presStyleCnt="3">
        <dgm:presLayoutVars>
          <dgm:bulletEnabled val="1"/>
        </dgm:presLayoutVars>
      </dgm:prSet>
      <dgm:spPr/>
      <dgm:t>
        <a:bodyPr/>
        <a:lstStyle/>
        <a:p>
          <a:endParaRPr lang="en-US"/>
        </a:p>
      </dgm:t>
    </dgm:pt>
    <dgm:pt modelId="{AAE78336-96F2-4F13-98C7-A33FEBCE2F56}" type="pres">
      <dgm:prSet presAssocID="{2B8D5C98-2A71-459E-B5D3-BBD19857EC8E}" presName="parentNode" presStyleLbl="revTx" presStyleIdx="0" presStyleCnt="3">
        <dgm:presLayoutVars>
          <dgm:chMax val="0"/>
          <dgm:bulletEnabled val="1"/>
        </dgm:presLayoutVars>
      </dgm:prSet>
      <dgm:spPr/>
      <dgm:t>
        <a:bodyPr/>
        <a:lstStyle/>
        <a:p>
          <a:endParaRPr lang="en-US"/>
        </a:p>
      </dgm:t>
    </dgm:pt>
    <dgm:pt modelId="{7B959523-EA32-46F7-BB41-E7C624A498FF}" type="pres">
      <dgm:prSet presAssocID="{EB7E4BC9-DDD4-4B52-8EC4-C9214C9E5EC3}" presName="sibTrans" presStyleCnt="0"/>
      <dgm:spPr/>
    </dgm:pt>
    <dgm:pt modelId="{B90B0C17-7BA0-4B8F-8D75-084C6B352B7E}" type="pres">
      <dgm:prSet presAssocID="{43F1FBD1-FD7B-40CE-AD05-31AF0B558F9D}" presName="compositeNode" presStyleCnt="0">
        <dgm:presLayoutVars>
          <dgm:bulletEnabled val="1"/>
        </dgm:presLayoutVars>
      </dgm:prSet>
      <dgm:spPr/>
    </dgm:pt>
    <dgm:pt modelId="{F6F3943B-3048-4DF8-8F63-950F575580E9}" type="pres">
      <dgm:prSet presAssocID="{43F1FBD1-FD7B-40CE-AD05-31AF0B558F9D}" presName="image" presStyleLbl="fgImgPlac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pt>
    <dgm:pt modelId="{DA2AE22B-C2A6-482F-B45B-21D98D06E1D9}" type="pres">
      <dgm:prSet presAssocID="{43F1FBD1-FD7B-40CE-AD05-31AF0B558F9D}" presName="childNode" presStyleLbl="node1" presStyleIdx="1" presStyleCnt="3">
        <dgm:presLayoutVars>
          <dgm:bulletEnabled val="1"/>
        </dgm:presLayoutVars>
      </dgm:prSet>
      <dgm:spPr/>
      <dgm:t>
        <a:bodyPr/>
        <a:lstStyle/>
        <a:p>
          <a:endParaRPr lang="en-US"/>
        </a:p>
      </dgm:t>
    </dgm:pt>
    <dgm:pt modelId="{A0FB0BCD-24F0-49EE-806F-6198AE64F097}" type="pres">
      <dgm:prSet presAssocID="{43F1FBD1-FD7B-40CE-AD05-31AF0B558F9D}" presName="parentNode" presStyleLbl="revTx" presStyleIdx="1" presStyleCnt="3">
        <dgm:presLayoutVars>
          <dgm:chMax val="0"/>
          <dgm:bulletEnabled val="1"/>
        </dgm:presLayoutVars>
      </dgm:prSet>
      <dgm:spPr/>
      <dgm:t>
        <a:bodyPr/>
        <a:lstStyle/>
        <a:p>
          <a:endParaRPr lang="en-US"/>
        </a:p>
      </dgm:t>
    </dgm:pt>
    <dgm:pt modelId="{E833A377-C558-452D-BCC4-679C13373C95}" type="pres">
      <dgm:prSet presAssocID="{3C2E419B-5F1A-4D5D-A83F-A2A691F8C5F3}" presName="sibTrans" presStyleCnt="0"/>
      <dgm:spPr/>
    </dgm:pt>
    <dgm:pt modelId="{5B1A68CF-017A-4A57-B317-A573681D3BFC}" type="pres">
      <dgm:prSet presAssocID="{935E2A3F-353A-4EEA-95D4-E22348DFC7A4}" presName="compositeNode" presStyleCnt="0">
        <dgm:presLayoutVars>
          <dgm:bulletEnabled val="1"/>
        </dgm:presLayoutVars>
      </dgm:prSet>
      <dgm:spPr/>
    </dgm:pt>
    <dgm:pt modelId="{8A7C9162-3708-40EC-B11D-C987253CC4C4}" type="pres">
      <dgm:prSet presAssocID="{935E2A3F-353A-4EEA-95D4-E22348DFC7A4}" presName="image" presStyleLbl="fgImgPlac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dgm:spPr>
      <dgm:t>
        <a:bodyPr/>
        <a:lstStyle/>
        <a:p>
          <a:endParaRPr lang="en-US"/>
        </a:p>
      </dgm:t>
    </dgm:pt>
    <dgm:pt modelId="{ECCDEC0D-AA74-4A14-8667-2BA6FDAF6A70}" type="pres">
      <dgm:prSet presAssocID="{935E2A3F-353A-4EEA-95D4-E22348DFC7A4}" presName="childNode" presStyleLbl="node1" presStyleIdx="2" presStyleCnt="3">
        <dgm:presLayoutVars>
          <dgm:bulletEnabled val="1"/>
        </dgm:presLayoutVars>
      </dgm:prSet>
      <dgm:spPr/>
      <dgm:t>
        <a:bodyPr/>
        <a:lstStyle/>
        <a:p>
          <a:endParaRPr lang="en-US"/>
        </a:p>
      </dgm:t>
    </dgm:pt>
    <dgm:pt modelId="{100DB7AD-C561-4E0E-9538-AB3522E40891}" type="pres">
      <dgm:prSet presAssocID="{935E2A3F-353A-4EEA-95D4-E22348DFC7A4}" presName="parentNode" presStyleLbl="revTx" presStyleIdx="2" presStyleCnt="3">
        <dgm:presLayoutVars>
          <dgm:chMax val="0"/>
          <dgm:bulletEnabled val="1"/>
        </dgm:presLayoutVars>
      </dgm:prSet>
      <dgm:spPr/>
      <dgm:t>
        <a:bodyPr/>
        <a:lstStyle/>
        <a:p>
          <a:endParaRPr lang="en-US"/>
        </a:p>
      </dgm:t>
    </dgm:pt>
  </dgm:ptLst>
  <dgm:cxnLst>
    <dgm:cxn modelId="{D3D4F4F5-B356-456C-A70B-EE08CB852C60}" type="presOf" srcId="{935E2A3F-353A-4EEA-95D4-E22348DFC7A4}" destId="{100DB7AD-C561-4E0E-9538-AB3522E40891}" srcOrd="0" destOrd="0" presId="urn:microsoft.com/office/officeart/2005/8/layout/hList2"/>
    <dgm:cxn modelId="{04D4D1E2-DE80-4C57-AB29-5F8D910629EC}" type="presOf" srcId="{72F2499F-7976-4F5E-9EAF-591A1A95ABF4}" destId="{DA2AE22B-C2A6-482F-B45B-21D98D06E1D9}" srcOrd="0" destOrd="0" presId="urn:microsoft.com/office/officeart/2005/8/layout/hList2"/>
    <dgm:cxn modelId="{10B8EF8C-630F-4333-A1DA-D0D980549445}" srcId="{2B8D5C98-2A71-459E-B5D3-BBD19857EC8E}" destId="{62164044-17CF-476D-8EBA-5D5B84A06558}" srcOrd="0" destOrd="0" parTransId="{B9DE77B4-77C7-4150-B05E-76B19E3FDE5E}" sibTransId="{839B89CA-5BA3-4727-AC20-4C5B95F5A47D}"/>
    <dgm:cxn modelId="{96C1E681-3985-4A54-AC1A-06DCA3673F3A}" srcId="{935E2A3F-353A-4EEA-95D4-E22348DFC7A4}" destId="{F4A7A326-0B04-493D-99AB-22DBAC381B02}" srcOrd="2" destOrd="0" parTransId="{4A7AD71E-8035-400C-98DC-9D56A12AEFDA}" sibTransId="{4FF8B7A9-4D01-4DF0-82C3-D81B1DEEC3A0}"/>
    <dgm:cxn modelId="{486FF40E-1245-4F69-ACA6-0ECC3C5CE516}" type="presOf" srcId="{B693773E-50B2-43D7-8D32-30C126732E91}" destId="{38571784-1F1F-4993-8C8F-A93F266E6957}" srcOrd="0" destOrd="0" presId="urn:microsoft.com/office/officeart/2005/8/layout/hList2"/>
    <dgm:cxn modelId="{E9AFE682-CABF-4187-BF6B-075B301582D0}" type="presOf" srcId="{B6E5A37A-56AA-4F56-A292-FC4B909A6774}" destId="{ECCDEC0D-AA74-4A14-8667-2BA6FDAF6A70}" srcOrd="0" destOrd="1" presId="urn:microsoft.com/office/officeart/2005/8/layout/hList2"/>
    <dgm:cxn modelId="{BE1F9214-E7A2-428B-8FCE-10183DC92197}" type="presOf" srcId="{02EDFB0B-E109-4C76-A549-9E39EF425F73}" destId="{DA2AE22B-C2A6-482F-B45B-21D98D06E1D9}" srcOrd="0" destOrd="2" presId="urn:microsoft.com/office/officeart/2005/8/layout/hList2"/>
    <dgm:cxn modelId="{FBAF47F8-D4B2-4429-873F-F8317427CBF5}" srcId="{B693773E-50B2-43D7-8D32-30C126732E91}" destId="{43F1FBD1-FD7B-40CE-AD05-31AF0B558F9D}" srcOrd="1" destOrd="0" parTransId="{04E3BA10-2819-4E74-88B8-966F1D9C2CC9}" sibTransId="{3C2E419B-5F1A-4D5D-A83F-A2A691F8C5F3}"/>
    <dgm:cxn modelId="{5A78DA7E-4EF8-4667-9854-ABD141CEE30F}" srcId="{43F1FBD1-FD7B-40CE-AD05-31AF0B558F9D}" destId="{02EDFB0B-E109-4C76-A549-9E39EF425F73}" srcOrd="2" destOrd="0" parTransId="{DDC42A17-F23F-4921-821F-7DD630D4BE87}" sibTransId="{EF726BF0-8DA1-4941-8DAE-C48FFDDE2E34}"/>
    <dgm:cxn modelId="{84FB6447-8444-4354-BE94-CBB37E6F3871}" srcId="{2B8D5C98-2A71-459E-B5D3-BBD19857EC8E}" destId="{BB823C39-D74D-450C-9FCF-C6DAC9B9D4BC}" srcOrd="2" destOrd="0" parTransId="{F318A44E-9316-484D-BFE5-01CB80131FE4}" sibTransId="{F4108EE4-CDA6-4894-BFC5-353B042E6128}"/>
    <dgm:cxn modelId="{4A44DFB7-B9EF-4DD4-B203-2C1E46BA16EC}" type="presOf" srcId="{43F1FBD1-FD7B-40CE-AD05-31AF0B558F9D}" destId="{A0FB0BCD-24F0-49EE-806F-6198AE64F097}" srcOrd="0" destOrd="0" presId="urn:microsoft.com/office/officeart/2005/8/layout/hList2"/>
    <dgm:cxn modelId="{DFF3E532-ECBD-42F5-814F-55B297D307B3}" type="presOf" srcId="{BB823C39-D74D-450C-9FCF-C6DAC9B9D4BC}" destId="{1523CB70-016B-4AEA-AA6B-C175F4C205E3}" srcOrd="0" destOrd="2" presId="urn:microsoft.com/office/officeart/2005/8/layout/hList2"/>
    <dgm:cxn modelId="{C94DF6FE-BD83-46BE-9997-48EE5D34F2BB}" srcId="{B693773E-50B2-43D7-8D32-30C126732E91}" destId="{2B8D5C98-2A71-459E-B5D3-BBD19857EC8E}" srcOrd="0" destOrd="0" parTransId="{D320C0EA-648B-4B78-946F-CAE7198A0B87}" sibTransId="{EB7E4BC9-DDD4-4B52-8EC4-C9214C9E5EC3}"/>
    <dgm:cxn modelId="{2B5EA63E-9A99-4CA3-83CC-E74557209A59}" srcId="{43F1FBD1-FD7B-40CE-AD05-31AF0B558F9D}" destId="{72F2499F-7976-4F5E-9EAF-591A1A95ABF4}" srcOrd="0" destOrd="0" parTransId="{277DD06A-94A5-4899-9DA0-F49CD785AF0C}" sibTransId="{E62237D7-57AF-439F-A95F-7A8C345F5F93}"/>
    <dgm:cxn modelId="{A8B0137D-6394-4418-B93A-EDB3E94550A2}" srcId="{2B8D5C98-2A71-459E-B5D3-BBD19857EC8E}" destId="{4A8A2D96-9336-4BFA-AD56-D40CC15C7596}" srcOrd="1" destOrd="0" parTransId="{3497126E-FA32-4291-B4F4-BF54772D99C0}" sibTransId="{C85796C9-C5EA-4FD8-A9C5-6F5EEDC613DF}"/>
    <dgm:cxn modelId="{5678D51E-10E2-4E57-BE4D-820E937A7588}" type="presOf" srcId="{F4A7A326-0B04-493D-99AB-22DBAC381B02}" destId="{ECCDEC0D-AA74-4A14-8667-2BA6FDAF6A70}" srcOrd="0" destOrd="2" presId="urn:microsoft.com/office/officeart/2005/8/layout/hList2"/>
    <dgm:cxn modelId="{BAFC53FC-AE80-4077-8A24-D5340BFECF74}" srcId="{43F1FBD1-FD7B-40CE-AD05-31AF0B558F9D}" destId="{79142E67-394F-4207-AC30-8E6F267E0919}" srcOrd="1" destOrd="0" parTransId="{A6883FD3-76A3-476A-8D06-D70248BCAF35}" sibTransId="{FFBAE9B3-3AD8-4422-9E7E-CAE7C89AEDAC}"/>
    <dgm:cxn modelId="{538C9D4E-BBC5-4DA1-BD7E-264E6802D4D7}" type="presOf" srcId="{79142E67-394F-4207-AC30-8E6F267E0919}" destId="{DA2AE22B-C2A6-482F-B45B-21D98D06E1D9}" srcOrd="0" destOrd="1" presId="urn:microsoft.com/office/officeart/2005/8/layout/hList2"/>
    <dgm:cxn modelId="{72F15164-376A-4BE9-88DD-079C7524A7AE}" srcId="{B693773E-50B2-43D7-8D32-30C126732E91}" destId="{935E2A3F-353A-4EEA-95D4-E22348DFC7A4}" srcOrd="2" destOrd="0" parTransId="{ABE817FA-4AE0-4D93-8514-37C22E1FB031}" sibTransId="{3DF68071-4392-4699-8C33-88429183E3FF}"/>
    <dgm:cxn modelId="{46636CE3-9801-4E28-98F1-9ECE60196BB2}" srcId="{935E2A3F-353A-4EEA-95D4-E22348DFC7A4}" destId="{B964E470-CE8D-4692-8924-752B49C3207C}" srcOrd="0" destOrd="0" parTransId="{2213FEA5-5EAE-48FC-88F9-59E494B46613}" sibTransId="{24423E68-E93E-48B2-8E86-02BA70C25D50}"/>
    <dgm:cxn modelId="{E3BBEF55-AD8C-4E63-AA75-CD48AFEFC71E}" type="presOf" srcId="{4A8A2D96-9336-4BFA-AD56-D40CC15C7596}" destId="{1523CB70-016B-4AEA-AA6B-C175F4C205E3}" srcOrd="0" destOrd="1" presId="urn:microsoft.com/office/officeart/2005/8/layout/hList2"/>
    <dgm:cxn modelId="{D7935D9A-0FE3-403F-9DD2-12AC9FFBC744}" type="presOf" srcId="{2B8D5C98-2A71-459E-B5D3-BBD19857EC8E}" destId="{AAE78336-96F2-4F13-98C7-A33FEBCE2F56}" srcOrd="0" destOrd="0" presId="urn:microsoft.com/office/officeart/2005/8/layout/hList2"/>
    <dgm:cxn modelId="{8019B4F5-1576-4A97-9C1A-2CC5087444BF}" type="presOf" srcId="{B964E470-CE8D-4692-8924-752B49C3207C}" destId="{ECCDEC0D-AA74-4A14-8667-2BA6FDAF6A70}" srcOrd="0" destOrd="0" presId="urn:microsoft.com/office/officeart/2005/8/layout/hList2"/>
    <dgm:cxn modelId="{991C91B3-C4C9-419F-8F26-7935ABC2F141}" type="presOf" srcId="{62164044-17CF-476D-8EBA-5D5B84A06558}" destId="{1523CB70-016B-4AEA-AA6B-C175F4C205E3}" srcOrd="0" destOrd="0" presId="urn:microsoft.com/office/officeart/2005/8/layout/hList2"/>
    <dgm:cxn modelId="{CE63FD63-77E3-451E-AD35-88A12502BE86}" srcId="{935E2A3F-353A-4EEA-95D4-E22348DFC7A4}" destId="{B6E5A37A-56AA-4F56-A292-FC4B909A6774}" srcOrd="1" destOrd="0" parTransId="{AA9E523A-7C26-49E4-8EFA-AAE1DD2931E6}" sibTransId="{1C710B16-4F6C-4A5A-A41C-FBFFCBA78175}"/>
    <dgm:cxn modelId="{6C10F792-C2BC-4238-98DD-A139668D8487}" type="presParOf" srcId="{38571784-1F1F-4993-8C8F-A93F266E6957}" destId="{500CEB56-0E8D-4CCE-87F1-073817B3AFCA}" srcOrd="0" destOrd="0" presId="urn:microsoft.com/office/officeart/2005/8/layout/hList2"/>
    <dgm:cxn modelId="{82401CD5-417D-4486-A951-9D09C46E2A06}" type="presParOf" srcId="{500CEB56-0E8D-4CCE-87F1-073817B3AFCA}" destId="{0D1A1B5C-AE65-4EFF-88DD-A2C176CF2733}" srcOrd="0" destOrd="0" presId="urn:microsoft.com/office/officeart/2005/8/layout/hList2"/>
    <dgm:cxn modelId="{5E6DD507-67E3-4905-AC6D-746051EB57D6}" type="presParOf" srcId="{500CEB56-0E8D-4CCE-87F1-073817B3AFCA}" destId="{1523CB70-016B-4AEA-AA6B-C175F4C205E3}" srcOrd="1" destOrd="0" presId="urn:microsoft.com/office/officeart/2005/8/layout/hList2"/>
    <dgm:cxn modelId="{F7557B06-8B15-4A61-A222-89EBE8FF2826}" type="presParOf" srcId="{500CEB56-0E8D-4CCE-87F1-073817B3AFCA}" destId="{AAE78336-96F2-4F13-98C7-A33FEBCE2F56}" srcOrd="2" destOrd="0" presId="urn:microsoft.com/office/officeart/2005/8/layout/hList2"/>
    <dgm:cxn modelId="{EE6CD1FD-BA59-4093-BE9C-46865F44D86A}" type="presParOf" srcId="{38571784-1F1F-4993-8C8F-A93F266E6957}" destId="{7B959523-EA32-46F7-BB41-E7C624A498FF}" srcOrd="1" destOrd="0" presId="urn:microsoft.com/office/officeart/2005/8/layout/hList2"/>
    <dgm:cxn modelId="{CB9B1079-4865-458D-AFAE-53971FDA6056}" type="presParOf" srcId="{38571784-1F1F-4993-8C8F-A93F266E6957}" destId="{B90B0C17-7BA0-4B8F-8D75-084C6B352B7E}" srcOrd="2" destOrd="0" presId="urn:microsoft.com/office/officeart/2005/8/layout/hList2"/>
    <dgm:cxn modelId="{0D8A8B46-8987-4E4E-8B58-BE9F044BA36A}" type="presParOf" srcId="{B90B0C17-7BA0-4B8F-8D75-084C6B352B7E}" destId="{F6F3943B-3048-4DF8-8F63-950F575580E9}" srcOrd="0" destOrd="0" presId="urn:microsoft.com/office/officeart/2005/8/layout/hList2"/>
    <dgm:cxn modelId="{2B0B1130-1521-4153-91FE-D76DFD527791}" type="presParOf" srcId="{B90B0C17-7BA0-4B8F-8D75-084C6B352B7E}" destId="{DA2AE22B-C2A6-482F-B45B-21D98D06E1D9}" srcOrd="1" destOrd="0" presId="urn:microsoft.com/office/officeart/2005/8/layout/hList2"/>
    <dgm:cxn modelId="{77A6BBCC-16E5-49A3-B770-A94B31976BA4}" type="presParOf" srcId="{B90B0C17-7BA0-4B8F-8D75-084C6B352B7E}" destId="{A0FB0BCD-24F0-49EE-806F-6198AE64F097}" srcOrd="2" destOrd="0" presId="urn:microsoft.com/office/officeart/2005/8/layout/hList2"/>
    <dgm:cxn modelId="{A944DDE9-CDEB-466C-B6F4-D2D1ED59E981}" type="presParOf" srcId="{38571784-1F1F-4993-8C8F-A93F266E6957}" destId="{E833A377-C558-452D-BCC4-679C13373C95}" srcOrd="3" destOrd="0" presId="urn:microsoft.com/office/officeart/2005/8/layout/hList2"/>
    <dgm:cxn modelId="{4AAD4BFF-1CE8-4BDB-9513-0470A7192E60}" type="presParOf" srcId="{38571784-1F1F-4993-8C8F-A93F266E6957}" destId="{5B1A68CF-017A-4A57-B317-A573681D3BFC}" srcOrd="4" destOrd="0" presId="urn:microsoft.com/office/officeart/2005/8/layout/hList2"/>
    <dgm:cxn modelId="{B4D76073-D7A3-4502-8D77-4BE8A72926C0}" type="presParOf" srcId="{5B1A68CF-017A-4A57-B317-A573681D3BFC}" destId="{8A7C9162-3708-40EC-B11D-C987253CC4C4}" srcOrd="0" destOrd="0" presId="urn:microsoft.com/office/officeart/2005/8/layout/hList2"/>
    <dgm:cxn modelId="{F94A64DF-54B2-4FB7-BE19-0BDD171EF7C7}" type="presParOf" srcId="{5B1A68CF-017A-4A57-B317-A573681D3BFC}" destId="{ECCDEC0D-AA74-4A14-8667-2BA6FDAF6A70}" srcOrd="1" destOrd="0" presId="urn:microsoft.com/office/officeart/2005/8/layout/hList2"/>
    <dgm:cxn modelId="{5C39B7A7-1ED4-4974-9E4F-F7042D5A59DA}" type="presParOf" srcId="{5B1A68CF-017A-4A57-B317-A573681D3BFC}" destId="{100DB7AD-C561-4E0E-9538-AB3522E40891}" srcOrd="2" destOrd="0" presId="urn:microsoft.com/office/officeart/2005/8/layout/h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E4D0E2-6A70-4228-BCBF-0894D573228A}">
      <dsp:nvSpPr>
        <dsp:cNvPr id="0" name=""/>
        <dsp:cNvSpPr/>
      </dsp:nvSpPr>
      <dsp:spPr>
        <a:xfrm rot="5400000">
          <a:off x="3506806" y="130656"/>
          <a:ext cx="2008628" cy="1747506"/>
        </a:xfrm>
        <a:prstGeom prst="hexagon">
          <a:avLst>
            <a:gd name="adj" fmla="val 25000"/>
            <a:gd name="vf" fmla="val 115470"/>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smtClean="0"/>
            <a:t>Proposal Review &amp; Development</a:t>
          </a:r>
          <a:endParaRPr lang="en-US" sz="1300" kern="1200" dirty="0"/>
        </a:p>
      </dsp:txBody>
      <dsp:txXfrm rot="-5400000">
        <a:off x="3909687" y="313106"/>
        <a:ext cx="1202866" cy="1382606"/>
      </dsp:txXfrm>
    </dsp:sp>
    <dsp:sp modelId="{9FE3DEC2-C410-47CF-A4EB-2E62C524A7C6}">
      <dsp:nvSpPr>
        <dsp:cNvPr id="0" name=""/>
        <dsp:cNvSpPr/>
      </dsp:nvSpPr>
      <dsp:spPr>
        <a:xfrm>
          <a:off x="5437901" y="401821"/>
          <a:ext cx="2241629" cy="1205177"/>
        </a:xfrm>
        <a:prstGeom prst="rect">
          <a:avLst/>
        </a:prstGeom>
        <a:noFill/>
        <a:ln>
          <a:noFill/>
        </a:ln>
        <a:effectLst/>
      </dsp:spPr>
      <dsp:style>
        <a:lnRef idx="0">
          <a:scrgbClr r="0" g="0" b="0"/>
        </a:lnRef>
        <a:fillRef idx="0">
          <a:scrgbClr r="0" g="0" b="0"/>
        </a:fillRef>
        <a:effectRef idx="0">
          <a:scrgbClr r="0" g="0" b="0"/>
        </a:effectRef>
        <a:fontRef idx="minor"/>
      </dsp:style>
    </dsp:sp>
    <dsp:sp modelId="{8EB12D91-E39F-4B87-A6DE-609C8E1DECEC}">
      <dsp:nvSpPr>
        <dsp:cNvPr id="0" name=""/>
        <dsp:cNvSpPr/>
      </dsp:nvSpPr>
      <dsp:spPr>
        <a:xfrm rot="5400000">
          <a:off x="1619499" y="130656"/>
          <a:ext cx="2008628" cy="1747506"/>
        </a:xfrm>
        <a:prstGeom prst="hexagon">
          <a:avLst>
            <a:gd name="adj" fmla="val 25000"/>
            <a:gd name="vf" fmla="val 115470"/>
          </a:avLst>
        </a:prstGeom>
        <a:solidFill>
          <a:schemeClr val="accent5">
            <a:hueOff val="-1470669"/>
            <a:satOff val="-2046"/>
            <a:lumOff val="-78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44525">
            <a:lnSpc>
              <a:spcPct val="90000"/>
            </a:lnSpc>
            <a:spcBef>
              <a:spcPct val="0"/>
            </a:spcBef>
            <a:spcAft>
              <a:spcPct val="35000"/>
            </a:spcAft>
          </a:pPr>
          <a:r>
            <a:rPr lang="en-US" sz="1450" kern="1200" dirty="0" smtClean="0"/>
            <a:t>Deliverable Coordination &amp; Review</a:t>
          </a:r>
          <a:endParaRPr lang="en-US" sz="1450" kern="1200" dirty="0"/>
        </a:p>
      </dsp:txBody>
      <dsp:txXfrm rot="-5400000">
        <a:off x="2022380" y="313106"/>
        <a:ext cx="1202866" cy="1382606"/>
      </dsp:txXfrm>
    </dsp:sp>
    <dsp:sp modelId="{7BD4A7C5-52F2-46F0-8DF2-FDF2A411A08C}">
      <dsp:nvSpPr>
        <dsp:cNvPr id="0" name=""/>
        <dsp:cNvSpPr/>
      </dsp:nvSpPr>
      <dsp:spPr>
        <a:xfrm rot="5400000">
          <a:off x="2559537" y="1835580"/>
          <a:ext cx="2008628" cy="1747506"/>
        </a:xfrm>
        <a:prstGeom prst="hexagon">
          <a:avLst>
            <a:gd name="adj" fmla="val 25000"/>
            <a:gd name="vf" fmla="val 115470"/>
          </a:avLst>
        </a:prstGeom>
        <a:solidFill>
          <a:schemeClr val="accent5">
            <a:hueOff val="-2941338"/>
            <a:satOff val="-4091"/>
            <a:lumOff val="-1569"/>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688975">
            <a:lnSpc>
              <a:spcPct val="90000"/>
            </a:lnSpc>
            <a:spcBef>
              <a:spcPct val="0"/>
            </a:spcBef>
            <a:spcAft>
              <a:spcPct val="35000"/>
            </a:spcAft>
          </a:pPr>
          <a:r>
            <a:rPr lang="en-US" sz="1550" kern="1200" dirty="0" smtClean="0"/>
            <a:t>Oversee Publication Efforts</a:t>
          </a:r>
          <a:endParaRPr lang="en-US" sz="1550" kern="1200" dirty="0"/>
        </a:p>
      </dsp:txBody>
      <dsp:txXfrm rot="-5400000">
        <a:off x="2962418" y="2018030"/>
        <a:ext cx="1202866" cy="1382606"/>
      </dsp:txXfrm>
    </dsp:sp>
    <dsp:sp modelId="{FB8E1A33-B09F-48F8-9503-E6B0302E04FC}">
      <dsp:nvSpPr>
        <dsp:cNvPr id="0" name=""/>
        <dsp:cNvSpPr/>
      </dsp:nvSpPr>
      <dsp:spPr>
        <a:xfrm>
          <a:off x="448468" y="2106744"/>
          <a:ext cx="2169318" cy="1205177"/>
        </a:xfrm>
        <a:prstGeom prst="rect">
          <a:avLst/>
        </a:prstGeom>
        <a:noFill/>
        <a:ln>
          <a:noFill/>
        </a:ln>
        <a:effectLst/>
      </dsp:spPr>
      <dsp:style>
        <a:lnRef idx="0">
          <a:scrgbClr r="0" g="0" b="0"/>
        </a:lnRef>
        <a:fillRef idx="0">
          <a:scrgbClr r="0" g="0" b="0"/>
        </a:fillRef>
        <a:effectRef idx="0">
          <a:scrgbClr r="0" g="0" b="0"/>
        </a:effectRef>
        <a:fontRef idx="minor"/>
      </dsp:style>
    </dsp:sp>
    <dsp:sp modelId="{A466D68C-3F4D-48D1-8B20-964E7CC7C9EC}">
      <dsp:nvSpPr>
        <dsp:cNvPr id="0" name=""/>
        <dsp:cNvSpPr/>
      </dsp:nvSpPr>
      <dsp:spPr>
        <a:xfrm rot="5400000">
          <a:off x="4446844" y="1835580"/>
          <a:ext cx="2008628" cy="1747506"/>
        </a:xfrm>
        <a:prstGeom prst="hexagon">
          <a:avLst>
            <a:gd name="adj" fmla="val 25000"/>
            <a:gd name="vf" fmla="val 115470"/>
          </a:avLst>
        </a:prstGeom>
        <a:solidFill>
          <a:schemeClr val="accent5">
            <a:hueOff val="-4412007"/>
            <a:satOff val="-6137"/>
            <a:lumOff val="-235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631190">
            <a:lnSpc>
              <a:spcPct val="90000"/>
            </a:lnSpc>
            <a:spcBef>
              <a:spcPct val="0"/>
            </a:spcBef>
            <a:spcAft>
              <a:spcPct val="35000"/>
            </a:spcAft>
          </a:pPr>
          <a:r>
            <a:rPr lang="en-US" sz="1420" kern="1200" dirty="0" smtClean="0"/>
            <a:t>Maintain </a:t>
          </a:r>
          <a:r>
            <a:rPr lang="en-US" sz="1420" kern="1200" dirty="0" err="1" smtClean="0"/>
            <a:t>DEVELOPedia</a:t>
          </a:r>
          <a:r>
            <a:rPr lang="en-US" sz="1420" kern="1200" dirty="0" smtClean="0"/>
            <a:t> Project Resources</a:t>
          </a:r>
          <a:endParaRPr lang="en-US" sz="1420" kern="1200" dirty="0"/>
        </a:p>
      </dsp:txBody>
      <dsp:txXfrm rot="-5400000">
        <a:off x="4849725" y="2018030"/>
        <a:ext cx="1202866" cy="1382606"/>
      </dsp:txXfrm>
    </dsp:sp>
    <dsp:sp modelId="{5CC57893-8ECE-4CC9-9103-C8FB2FA54FF8}">
      <dsp:nvSpPr>
        <dsp:cNvPr id="0" name=""/>
        <dsp:cNvSpPr/>
      </dsp:nvSpPr>
      <dsp:spPr>
        <a:xfrm rot="5400000">
          <a:off x="3506806" y="3540503"/>
          <a:ext cx="2008628" cy="1747506"/>
        </a:xfrm>
        <a:prstGeom prst="hexagon">
          <a:avLst>
            <a:gd name="adj" fmla="val 25000"/>
            <a:gd name="vf" fmla="val 115470"/>
          </a:avLst>
        </a:prstGeom>
        <a:solidFill>
          <a:schemeClr val="accent5">
            <a:hueOff val="-5882676"/>
            <a:satOff val="-8182"/>
            <a:lumOff val="-3138"/>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kern="1200" dirty="0" smtClean="0"/>
            <a:t>Project Tracking</a:t>
          </a:r>
          <a:endParaRPr lang="en-US" sz="2000" kern="1200" dirty="0"/>
        </a:p>
      </dsp:txBody>
      <dsp:txXfrm rot="-5400000">
        <a:off x="3909687" y="3722953"/>
        <a:ext cx="1202866" cy="1382606"/>
      </dsp:txXfrm>
    </dsp:sp>
    <dsp:sp modelId="{877B2486-90C9-4FF7-BB15-ECE6C4F1E771}">
      <dsp:nvSpPr>
        <dsp:cNvPr id="0" name=""/>
        <dsp:cNvSpPr/>
      </dsp:nvSpPr>
      <dsp:spPr>
        <a:xfrm>
          <a:off x="5437901" y="3811668"/>
          <a:ext cx="2241629" cy="1205177"/>
        </a:xfrm>
        <a:prstGeom prst="rect">
          <a:avLst/>
        </a:prstGeom>
        <a:noFill/>
        <a:ln>
          <a:noFill/>
        </a:ln>
        <a:effectLst/>
      </dsp:spPr>
      <dsp:style>
        <a:lnRef idx="0">
          <a:scrgbClr r="0" g="0" b="0"/>
        </a:lnRef>
        <a:fillRef idx="0">
          <a:scrgbClr r="0" g="0" b="0"/>
        </a:fillRef>
        <a:effectRef idx="0">
          <a:scrgbClr r="0" g="0" b="0"/>
        </a:effectRef>
        <a:fontRef idx="minor"/>
      </dsp:style>
    </dsp:sp>
    <dsp:sp modelId="{7FE55502-4532-41D6-852A-D69D3164C9B6}">
      <dsp:nvSpPr>
        <dsp:cNvPr id="0" name=""/>
        <dsp:cNvSpPr/>
      </dsp:nvSpPr>
      <dsp:spPr>
        <a:xfrm rot="5400000">
          <a:off x="1619499" y="3540503"/>
          <a:ext cx="2008628" cy="1747506"/>
        </a:xfrm>
        <a:prstGeom prst="hexagon">
          <a:avLst>
            <a:gd name="adj" fmla="val 25000"/>
            <a:gd name="vf" fmla="val 115470"/>
          </a:avLst>
        </a:prstGeom>
        <a:solidFill>
          <a:schemeClr val="accent5">
            <a:hueOff val="-7353344"/>
            <a:satOff val="-10228"/>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US" sz="1700" kern="1200" dirty="0" smtClean="0"/>
            <a:t>Update Orientation &amp; Guidebook</a:t>
          </a:r>
          <a:endParaRPr lang="en-US" sz="1700" kern="1200" dirty="0"/>
        </a:p>
      </dsp:txBody>
      <dsp:txXfrm rot="-5400000">
        <a:off x="2022380" y="3722953"/>
        <a:ext cx="1202866" cy="13826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0AC46F-3E2E-4F96-93CE-E8E1B8276683}">
      <dsp:nvSpPr>
        <dsp:cNvPr id="0" name=""/>
        <dsp:cNvSpPr/>
      </dsp:nvSpPr>
      <dsp:spPr>
        <a:xfrm>
          <a:off x="0" y="85854"/>
          <a:ext cx="7220083" cy="1782939"/>
        </a:xfrm>
        <a:prstGeom prst="roundRect">
          <a:avLst>
            <a:gd name="adj" fmla="val 10000"/>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386B57-E5E4-4534-95AD-FC511CA49C0C}">
      <dsp:nvSpPr>
        <dsp:cNvPr id="0" name=""/>
        <dsp:cNvSpPr/>
      </dsp:nvSpPr>
      <dsp:spPr>
        <a:xfrm>
          <a:off x="395936" y="244882"/>
          <a:ext cx="1694975" cy="1451695"/>
        </a:xfrm>
        <a:prstGeom prst="roundRect">
          <a:avLst>
            <a:gd name="adj" fmla="val 10000"/>
          </a:avLst>
        </a:prstGeom>
        <a:solidFill>
          <a:schemeClr val="accent4">
            <a:tint val="5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A9E560B3-B1ED-44F2-9F1E-F1717CBEEC8F}">
      <dsp:nvSpPr>
        <dsp:cNvPr id="0" name=""/>
        <dsp:cNvSpPr/>
      </dsp:nvSpPr>
      <dsp:spPr>
        <a:xfrm rot="10800000">
          <a:off x="220421" y="1884357"/>
          <a:ext cx="2046005" cy="2740888"/>
        </a:xfrm>
        <a:prstGeom prst="round2SameRect">
          <a:avLst>
            <a:gd name="adj1" fmla="val 10500"/>
            <a:gd name="adj2" fmla="val 0"/>
          </a:avLst>
        </a:prstGeom>
        <a:solidFill>
          <a:schemeClr val="accent5">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dirty="0" smtClean="0">
              <a:latin typeface="Century Gothic" panose="020B0502020202020204" pitchFamily="34" charset="0"/>
            </a:rPr>
            <a:t>Partners</a:t>
          </a:r>
          <a:endParaRPr lang="en-US" sz="1440" b="1" kern="1200" dirty="0">
            <a:latin typeface="Century Gothic" panose="020B0502020202020204" pitchFamily="34" charset="0"/>
          </a:endParaRPr>
        </a:p>
        <a:p>
          <a:pPr marL="114300" lvl="1" indent="-114300" algn="l" defTabSz="640080">
            <a:lnSpc>
              <a:spcPct val="90000"/>
            </a:lnSpc>
            <a:spcBef>
              <a:spcPct val="0"/>
            </a:spcBef>
            <a:spcAft>
              <a:spcPct val="15000"/>
            </a:spcAft>
            <a:buChar char="••"/>
          </a:pPr>
          <a:r>
            <a:rPr lang="en-US" sz="1440" kern="1200" dirty="0" smtClean="0">
              <a:latin typeface="Century Gothic" panose="020B0502020202020204" pitchFamily="34" charset="0"/>
            </a:rPr>
            <a:t>CBP Indicators</a:t>
          </a:r>
          <a:endParaRPr lang="en-US" sz="1440" kern="1200" dirty="0">
            <a:latin typeface="Century Gothic" panose="020B0502020202020204" pitchFamily="34" charset="0"/>
          </a:endParaRPr>
        </a:p>
        <a:p>
          <a:pPr marL="114300" lvl="1" indent="-114300" algn="l" defTabSz="640080">
            <a:lnSpc>
              <a:spcPct val="90000"/>
            </a:lnSpc>
            <a:spcBef>
              <a:spcPct val="0"/>
            </a:spcBef>
            <a:spcAft>
              <a:spcPct val="15000"/>
            </a:spcAft>
            <a:buChar char="••"/>
          </a:pPr>
          <a:r>
            <a:rPr lang="en-US" sz="1440" kern="1200" dirty="0" smtClean="0">
              <a:latin typeface="Century Gothic" panose="020B0502020202020204" pitchFamily="34" charset="0"/>
            </a:rPr>
            <a:t>Impact Analysis Reports</a:t>
          </a:r>
          <a:endParaRPr lang="en-US" sz="1440" kern="1200" dirty="0">
            <a:latin typeface="Century Gothic" panose="020B0502020202020204" pitchFamily="34" charset="0"/>
          </a:endParaRPr>
        </a:p>
        <a:p>
          <a:pPr marL="114300" lvl="1" indent="-114300" algn="l" defTabSz="640080">
            <a:lnSpc>
              <a:spcPct val="90000"/>
            </a:lnSpc>
            <a:spcBef>
              <a:spcPct val="0"/>
            </a:spcBef>
            <a:spcAft>
              <a:spcPct val="15000"/>
            </a:spcAft>
            <a:buChar char="••"/>
          </a:pPr>
          <a:r>
            <a:rPr lang="en-US" sz="1440" kern="1200" dirty="0" smtClean="0">
              <a:latin typeface="Century Gothic" panose="020B0502020202020204" pitchFamily="34" charset="0"/>
            </a:rPr>
            <a:t>Partner Tracking &amp; Forms</a:t>
          </a:r>
          <a:endParaRPr lang="en-US" sz="1440" kern="1200" dirty="0">
            <a:latin typeface="Century Gothic" panose="020B0502020202020204" pitchFamily="34" charset="0"/>
          </a:endParaRPr>
        </a:p>
        <a:p>
          <a:pPr marL="114300" lvl="1" indent="-114300" algn="l" defTabSz="640080">
            <a:lnSpc>
              <a:spcPct val="90000"/>
            </a:lnSpc>
            <a:spcBef>
              <a:spcPct val="0"/>
            </a:spcBef>
            <a:spcAft>
              <a:spcPct val="15000"/>
            </a:spcAft>
            <a:buChar char="••"/>
          </a:pPr>
          <a:r>
            <a:rPr lang="en-US" sz="1440" kern="1200" dirty="0" smtClean="0">
              <a:latin typeface="Century Gothic" panose="020B0502020202020204" pitchFamily="34" charset="0"/>
            </a:rPr>
            <a:t>Partner Highlight Stories</a:t>
          </a:r>
          <a:endParaRPr lang="en-US" sz="1440" kern="1200" dirty="0">
            <a:latin typeface="Century Gothic" panose="020B0502020202020204" pitchFamily="34" charset="0"/>
          </a:endParaRPr>
        </a:p>
      </dsp:txBody>
      <dsp:txXfrm rot="10800000">
        <a:off x="283343" y="1884357"/>
        <a:ext cx="1920161" cy="2677966"/>
      </dsp:txXfrm>
    </dsp:sp>
    <dsp:sp modelId="{24310E82-AFB5-4284-BE50-4E0A3E89B2CC}">
      <dsp:nvSpPr>
        <dsp:cNvPr id="0" name=""/>
        <dsp:cNvSpPr/>
      </dsp:nvSpPr>
      <dsp:spPr>
        <a:xfrm>
          <a:off x="2767854" y="244882"/>
          <a:ext cx="1694975" cy="1451695"/>
        </a:xfrm>
        <a:prstGeom prst="roundRect">
          <a:avLst>
            <a:gd name="adj" fmla="val 10000"/>
          </a:avLst>
        </a:prstGeom>
        <a:solidFill>
          <a:schemeClr val="accent4">
            <a:tint val="50000"/>
            <a:hueOff val="5723762"/>
            <a:satOff val="-30078"/>
            <a:lumOff val="-2176"/>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797FEFC7-0950-4678-BF3A-5CDBF2CBD45E}">
      <dsp:nvSpPr>
        <dsp:cNvPr id="0" name=""/>
        <dsp:cNvSpPr/>
      </dsp:nvSpPr>
      <dsp:spPr>
        <a:xfrm rot="10800000">
          <a:off x="2449838" y="1884357"/>
          <a:ext cx="2331007" cy="2740888"/>
        </a:xfrm>
        <a:prstGeom prst="round2SameRect">
          <a:avLst>
            <a:gd name="adj1" fmla="val 10500"/>
            <a:gd name="adj2" fmla="val 0"/>
          </a:avLst>
        </a:prstGeom>
        <a:solidFill>
          <a:srgbClr val="0061AA"/>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dirty="0" smtClean="0">
              <a:latin typeface="Century Gothic" panose="020B0502020202020204" pitchFamily="34" charset="0"/>
            </a:rPr>
            <a:t>Participants</a:t>
          </a:r>
          <a:endParaRPr lang="en-US" sz="1800" b="1"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Alumni Highlight Stories</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Alumni Survey</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CBP Indicators</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Center Lead &amp; Fellow PGA</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Equal Futures Report</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Exit Survey</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Fellow Tracking</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Indicator Tracking</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Participant Info Sheet</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Participant PGA</a:t>
          </a:r>
          <a:endParaRPr lang="en-US" sz="1200" kern="1200" dirty="0">
            <a:latin typeface="Century Gothic" panose="020B0502020202020204" pitchFamily="34" charset="0"/>
          </a:endParaRPr>
        </a:p>
      </dsp:txBody>
      <dsp:txXfrm rot="10800000">
        <a:off x="2521525" y="1884357"/>
        <a:ext cx="2187633" cy="2669201"/>
      </dsp:txXfrm>
    </dsp:sp>
    <dsp:sp modelId="{85A9F5D6-53F2-4203-9666-580C5101FB00}">
      <dsp:nvSpPr>
        <dsp:cNvPr id="0" name=""/>
        <dsp:cNvSpPr/>
      </dsp:nvSpPr>
      <dsp:spPr>
        <a:xfrm>
          <a:off x="5134471" y="244882"/>
          <a:ext cx="1694975" cy="1451695"/>
        </a:xfrm>
        <a:prstGeom prst="roundRect">
          <a:avLst>
            <a:gd name="adj" fmla="val 10000"/>
          </a:avLst>
        </a:prstGeom>
        <a:solidFill>
          <a:schemeClr val="accent4">
            <a:tint val="50000"/>
            <a:hueOff val="11447524"/>
            <a:satOff val="-60156"/>
            <a:lumOff val="-4353"/>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dsp:style>
    </dsp:sp>
    <dsp:sp modelId="{4499EAA8-FB89-43E8-9102-37415A8543B9}">
      <dsp:nvSpPr>
        <dsp:cNvPr id="0" name=""/>
        <dsp:cNvSpPr/>
      </dsp:nvSpPr>
      <dsp:spPr>
        <a:xfrm rot="10800000">
          <a:off x="4964257" y="1884357"/>
          <a:ext cx="2035404" cy="2740888"/>
        </a:xfrm>
        <a:prstGeom prst="round2SameRect">
          <a:avLst>
            <a:gd name="adj1" fmla="val 10500"/>
            <a:gd name="adj2" fmla="val 0"/>
          </a:avLst>
        </a:prstGeom>
        <a:solidFill>
          <a:schemeClr val="accent1">
            <a:lumMod val="75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n-US" sz="1800" b="1" kern="1200" dirty="0" smtClean="0">
              <a:latin typeface="Century Gothic" panose="020B0502020202020204" pitchFamily="34" charset="0"/>
            </a:rPr>
            <a:t>Projects</a:t>
          </a:r>
          <a:endParaRPr lang="en-US" sz="1600" b="1"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CBP Indicators</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eBooks</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Impact Analysis Reports</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Indicator Tracking</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Project Strength Index I&amp;II</a:t>
          </a: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r>
            <a:rPr lang="en-US" sz="1200" kern="1200" dirty="0" smtClean="0">
              <a:latin typeface="Century Gothic" panose="020B0502020202020204" pitchFamily="34" charset="0"/>
            </a:rPr>
            <a:t>Project Tracking Sheet</a:t>
          </a:r>
        </a:p>
        <a:p>
          <a:pPr marL="114300" lvl="1" indent="-114300" algn="l" defTabSz="533400">
            <a:lnSpc>
              <a:spcPct val="90000"/>
            </a:lnSpc>
            <a:spcBef>
              <a:spcPct val="0"/>
            </a:spcBef>
            <a:spcAft>
              <a:spcPct val="15000"/>
            </a:spcAft>
            <a:buChar char="••"/>
          </a:pPr>
          <a:endParaRPr lang="en-US" sz="1200" kern="1200" dirty="0">
            <a:latin typeface="Century Gothic" panose="020B0502020202020204" pitchFamily="34" charset="0"/>
          </a:endParaRPr>
        </a:p>
        <a:p>
          <a:pPr marL="114300" lvl="1" indent="-114300" algn="l" defTabSz="533400">
            <a:lnSpc>
              <a:spcPct val="90000"/>
            </a:lnSpc>
            <a:spcBef>
              <a:spcPct val="0"/>
            </a:spcBef>
            <a:spcAft>
              <a:spcPct val="15000"/>
            </a:spcAft>
            <a:buChar char="••"/>
          </a:pPr>
          <a:endParaRPr lang="en-US" sz="1200" kern="1200" dirty="0">
            <a:latin typeface="Century Gothic" panose="020B0502020202020204" pitchFamily="34" charset="0"/>
          </a:endParaRPr>
        </a:p>
      </dsp:txBody>
      <dsp:txXfrm rot="10800000">
        <a:off x="5026853" y="1884357"/>
        <a:ext cx="1910212" cy="267829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E78336-96F2-4F13-98C7-A33FEBCE2F56}">
      <dsp:nvSpPr>
        <dsp:cNvPr id="0" name=""/>
        <dsp:cNvSpPr/>
      </dsp:nvSpPr>
      <dsp:spPr>
        <a:xfrm rot="16200000">
          <a:off x="-1641133" y="2444655"/>
          <a:ext cx="3724870" cy="35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3741" bIns="0" numCol="1" spcCol="1270" anchor="t" anchorCtr="0">
          <a:noAutofit/>
        </a:bodyPr>
        <a:lstStyle/>
        <a:p>
          <a:pPr lvl="0" algn="r" defTabSz="1111250">
            <a:lnSpc>
              <a:spcPct val="90000"/>
            </a:lnSpc>
            <a:spcBef>
              <a:spcPct val="0"/>
            </a:spcBef>
            <a:spcAft>
              <a:spcPct val="35000"/>
            </a:spcAft>
          </a:pPr>
          <a:r>
            <a:rPr lang="en-US" sz="2500" kern="1200" dirty="0" smtClean="0">
              <a:solidFill>
                <a:schemeClr val="tx1">
                  <a:lumMod val="75000"/>
                  <a:lumOff val="25000"/>
                </a:schemeClr>
              </a:solidFill>
              <a:latin typeface="Century Gothic" panose="020B0502020202020204" pitchFamily="34" charset="0"/>
            </a:rPr>
            <a:t>Software Release</a:t>
          </a:r>
          <a:endParaRPr lang="en-US" sz="2500" kern="1200" dirty="0">
            <a:solidFill>
              <a:schemeClr val="tx1">
                <a:lumMod val="75000"/>
                <a:lumOff val="25000"/>
              </a:schemeClr>
            </a:solidFill>
            <a:latin typeface="Century Gothic" panose="020B0502020202020204" pitchFamily="34" charset="0"/>
          </a:endParaRPr>
        </a:p>
      </dsp:txBody>
      <dsp:txXfrm>
        <a:off x="-1641133" y="2444655"/>
        <a:ext cx="3724870" cy="355738"/>
      </dsp:txXfrm>
    </dsp:sp>
    <dsp:sp modelId="{1523CB70-016B-4AEA-AA6B-C175F4C205E3}">
      <dsp:nvSpPr>
        <dsp:cNvPr id="0" name=""/>
        <dsp:cNvSpPr/>
      </dsp:nvSpPr>
      <dsp:spPr>
        <a:xfrm>
          <a:off x="399171" y="760089"/>
          <a:ext cx="1771953" cy="3724870"/>
        </a:xfrm>
        <a:prstGeom prst="rect">
          <a:avLst/>
        </a:prstGeom>
        <a:solidFill>
          <a:srgbClr val="0061AA"/>
        </a:solidFill>
        <a:ln w="6350" cap="flat" cmpd="sng" algn="ctr">
          <a:no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8016" tIns="313741" rIns="128016" bIns="128016" numCol="1" spcCol="1270" anchor="t" anchorCtr="0">
          <a:noAutofit/>
        </a:bodyPr>
        <a:lstStyle/>
        <a:p>
          <a:pPr marL="171450" lvl="1" indent="-171450" algn="l" defTabSz="800100">
            <a:lnSpc>
              <a:spcPct val="90000"/>
            </a:lnSpc>
            <a:spcBef>
              <a:spcPct val="0"/>
            </a:spcBef>
            <a:spcAft>
              <a:spcPct val="15000"/>
            </a:spcAft>
            <a:buChar char="••"/>
          </a:pPr>
          <a:r>
            <a:rPr lang="en-US" sz="1800" kern="1200" dirty="0" smtClean="0">
              <a:solidFill>
                <a:schemeClr val="bg1"/>
              </a:solidFill>
              <a:latin typeface="Century Gothic" panose="020B0502020202020204" pitchFamily="34" charset="0"/>
            </a:rPr>
            <a:t>Create and Release Open-Source Software</a:t>
          </a:r>
          <a:endParaRPr lang="en-US" sz="1800" kern="1200" dirty="0">
            <a:solidFill>
              <a:schemeClr val="bg1"/>
            </a:solidFill>
            <a:latin typeface="Century Gothic" panose="020B050202020202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entury Gothic" panose="020B0502020202020204" pitchFamily="34" charset="0"/>
            </a:rPr>
            <a:t>Meet with Teams and Explain Release Process</a:t>
          </a:r>
          <a:endParaRPr lang="en-US" sz="1600" kern="1200" dirty="0">
            <a:solidFill>
              <a:schemeClr val="bg1"/>
            </a:solidFill>
            <a:latin typeface="Century Gothic" panose="020B0502020202020204" pitchFamily="34" charset="0"/>
          </a:endParaRPr>
        </a:p>
        <a:p>
          <a:pPr marL="171450" lvl="1" indent="-171450" algn="l" defTabSz="711200">
            <a:lnSpc>
              <a:spcPct val="90000"/>
            </a:lnSpc>
            <a:spcBef>
              <a:spcPct val="0"/>
            </a:spcBef>
            <a:spcAft>
              <a:spcPct val="15000"/>
            </a:spcAft>
            <a:buChar char="••"/>
          </a:pPr>
          <a:r>
            <a:rPr lang="en-US" sz="1600" kern="1200" dirty="0" smtClean="0">
              <a:solidFill>
                <a:schemeClr val="bg1"/>
              </a:solidFill>
              <a:latin typeface="Century Gothic" panose="020B0502020202020204" pitchFamily="34" charset="0"/>
            </a:rPr>
            <a:t>Guide Team through the entire Release Process</a:t>
          </a:r>
          <a:endParaRPr lang="en-US" sz="1600" kern="1200" dirty="0">
            <a:solidFill>
              <a:schemeClr val="bg1"/>
            </a:solidFill>
            <a:latin typeface="Century Gothic" panose="020B0502020202020204" pitchFamily="34" charset="0"/>
          </a:endParaRPr>
        </a:p>
      </dsp:txBody>
      <dsp:txXfrm>
        <a:off x="399171" y="760089"/>
        <a:ext cx="1771953" cy="3724870"/>
      </dsp:txXfrm>
    </dsp:sp>
    <dsp:sp modelId="{0D1A1B5C-AE65-4EFF-88DD-A2C176CF2733}">
      <dsp:nvSpPr>
        <dsp:cNvPr id="0" name=""/>
        <dsp:cNvSpPr/>
      </dsp:nvSpPr>
      <dsp:spPr>
        <a:xfrm>
          <a:off x="43433" y="290515"/>
          <a:ext cx="711476" cy="711476"/>
        </a:xfrm>
        <a:prstGeom prst="rect">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A0FB0BCD-24F0-49EE-806F-6198AE64F097}">
      <dsp:nvSpPr>
        <dsp:cNvPr id="0" name=""/>
        <dsp:cNvSpPr/>
      </dsp:nvSpPr>
      <dsp:spPr>
        <a:xfrm rot="16200000">
          <a:off x="937179" y="2444655"/>
          <a:ext cx="3724870" cy="35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3741" bIns="0" numCol="1" spcCol="1270" anchor="t" anchorCtr="0">
          <a:noAutofit/>
        </a:bodyPr>
        <a:lstStyle/>
        <a:p>
          <a:pPr lvl="0" algn="r" defTabSz="1111250">
            <a:lnSpc>
              <a:spcPct val="90000"/>
            </a:lnSpc>
            <a:spcBef>
              <a:spcPct val="0"/>
            </a:spcBef>
            <a:spcAft>
              <a:spcPct val="35000"/>
            </a:spcAft>
          </a:pPr>
          <a:r>
            <a:rPr lang="en-US" sz="2500" kern="1200" dirty="0" err="1" smtClean="0">
              <a:solidFill>
                <a:schemeClr val="tx1">
                  <a:lumMod val="75000"/>
                  <a:lumOff val="25000"/>
                </a:schemeClr>
              </a:solidFill>
              <a:latin typeface="Century Gothic" panose="020B0502020202020204" pitchFamily="34" charset="0"/>
            </a:rPr>
            <a:t>DEVELOPedia</a:t>
          </a:r>
          <a:endParaRPr lang="en-US" sz="2500" kern="1200" dirty="0">
            <a:solidFill>
              <a:schemeClr val="tx1">
                <a:lumMod val="75000"/>
                <a:lumOff val="25000"/>
              </a:schemeClr>
            </a:solidFill>
            <a:latin typeface="Century Gothic" panose="020B0502020202020204" pitchFamily="34" charset="0"/>
          </a:endParaRPr>
        </a:p>
      </dsp:txBody>
      <dsp:txXfrm>
        <a:off x="937179" y="2444655"/>
        <a:ext cx="3724870" cy="355738"/>
      </dsp:txXfrm>
    </dsp:sp>
    <dsp:sp modelId="{DA2AE22B-C2A6-482F-B45B-21D98D06E1D9}">
      <dsp:nvSpPr>
        <dsp:cNvPr id="0" name=""/>
        <dsp:cNvSpPr/>
      </dsp:nvSpPr>
      <dsp:spPr>
        <a:xfrm>
          <a:off x="2977484" y="760089"/>
          <a:ext cx="1771953" cy="3724870"/>
        </a:xfrm>
        <a:prstGeom prst="rect">
          <a:avLst/>
        </a:prstGeom>
        <a:solidFill>
          <a:srgbClr val="0061AA"/>
        </a:solidFill>
        <a:ln w="6350" cap="flat" cmpd="sng" algn="ctr">
          <a:no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5128" tIns="313741" rIns="135128" bIns="135128"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solidFill>
                <a:schemeClr val="bg1"/>
              </a:solidFill>
              <a:latin typeface="Century Gothic" panose="020B0502020202020204" pitchFamily="34" charset="0"/>
            </a:rPr>
            <a:t>Knowledge Repository for DEVELOP</a:t>
          </a:r>
          <a:endParaRPr lang="en-US" sz="1500" kern="1200" dirty="0">
            <a:solidFill>
              <a:schemeClr val="bg1"/>
            </a:solidFill>
            <a:latin typeface="Century Gothic" panose="020B0502020202020204" pitchFamily="34" charset="0"/>
          </a:endParaRPr>
        </a:p>
        <a:p>
          <a:pPr marL="114300" lvl="1" indent="-114300" algn="l" defTabSz="666750">
            <a:lnSpc>
              <a:spcPct val="90000"/>
            </a:lnSpc>
            <a:spcBef>
              <a:spcPct val="0"/>
            </a:spcBef>
            <a:spcAft>
              <a:spcPct val="15000"/>
            </a:spcAft>
            <a:buChar char="••"/>
          </a:pPr>
          <a:r>
            <a:rPr lang="en-US" sz="1500" kern="1200" dirty="0" smtClean="0">
              <a:solidFill>
                <a:schemeClr val="bg1"/>
              </a:solidFill>
              <a:latin typeface="Century Gothic" panose="020B0502020202020204" pitchFamily="34" charset="0"/>
            </a:rPr>
            <a:t>Every Participant has an Account</a:t>
          </a:r>
          <a:endParaRPr lang="en-US" sz="1500" kern="1200" dirty="0">
            <a:solidFill>
              <a:schemeClr val="bg1"/>
            </a:solidFill>
            <a:latin typeface="Century Gothic" panose="020B0502020202020204" pitchFamily="34" charset="0"/>
          </a:endParaRPr>
        </a:p>
        <a:p>
          <a:pPr marL="114300" lvl="1" indent="-114300" algn="l" defTabSz="666750">
            <a:lnSpc>
              <a:spcPct val="90000"/>
            </a:lnSpc>
            <a:spcBef>
              <a:spcPct val="0"/>
            </a:spcBef>
            <a:spcAft>
              <a:spcPct val="15000"/>
            </a:spcAft>
            <a:buChar char="••"/>
          </a:pPr>
          <a:r>
            <a:rPr lang="en-US" sz="1500" kern="1200" dirty="0" smtClean="0">
              <a:solidFill>
                <a:schemeClr val="bg1"/>
              </a:solidFill>
              <a:latin typeface="Century Gothic" panose="020B0502020202020204" pitchFamily="34" charset="0"/>
            </a:rPr>
            <a:t>Retain Access after leaving the program</a:t>
          </a:r>
          <a:endParaRPr lang="en-US" sz="1500" kern="1200" dirty="0">
            <a:solidFill>
              <a:schemeClr val="bg1"/>
            </a:solidFill>
            <a:latin typeface="Century Gothic" panose="020B0502020202020204" pitchFamily="34" charset="0"/>
          </a:endParaRPr>
        </a:p>
      </dsp:txBody>
      <dsp:txXfrm>
        <a:off x="2977484" y="760089"/>
        <a:ext cx="1771953" cy="3724870"/>
      </dsp:txXfrm>
    </dsp:sp>
    <dsp:sp modelId="{F6F3943B-3048-4DF8-8F63-950F575580E9}">
      <dsp:nvSpPr>
        <dsp:cNvPr id="0" name=""/>
        <dsp:cNvSpPr/>
      </dsp:nvSpPr>
      <dsp:spPr>
        <a:xfrm>
          <a:off x="2621746" y="290515"/>
          <a:ext cx="711476" cy="71147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0DB7AD-C561-4E0E-9538-AB3522E40891}">
      <dsp:nvSpPr>
        <dsp:cNvPr id="0" name=""/>
        <dsp:cNvSpPr/>
      </dsp:nvSpPr>
      <dsp:spPr>
        <a:xfrm rot="16200000">
          <a:off x="3515492" y="2444655"/>
          <a:ext cx="3724870" cy="355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13741" bIns="0" numCol="1" spcCol="1270" anchor="t" anchorCtr="0">
          <a:noAutofit/>
        </a:bodyPr>
        <a:lstStyle/>
        <a:p>
          <a:pPr lvl="0" algn="r" defTabSz="1111250">
            <a:lnSpc>
              <a:spcPct val="90000"/>
            </a:lnSpc>
            <a:spcBef>
              <a:spcPct val="0"/>
            </a:spcBef>
            <a:spcAft>
              <a:spcPct val="35000"/>
            </a:spcAft>
          </a:pPr>
          <a:r>
            <a:rPr lang="en-US" sz="2500" kern="1200" dirty="0" smtClean="0">
              <a:solidFill>
                <a:schemeClr val="tx1">
                  <a:lumMod val="75000"/>
                  <a:lumOff val="25000"/>
                </a:schemeClr>
              </a:solidFill>
              <a:latin typeface="Century Gothic" panose="020B0502020202020204" pitchFamily="34" charset="0"/>
            </a:rPr>
            <a:t>DEVELOP Website</a:t>
          </a:r>
          <a:endParaRPr lang="en-US" sz="2500" kern="1200" dirty="0">
            <a:solidFill>
              <a:schemeClr val="tx1">
                <a:lumMod val="75000"/>
                <a:lumOff val="25000"/>
              </a:schemeClr>
            </a:solidFill>
            <a:latin typeface="Century Gothic" panose="020B0502020202020204" pitchFamily="34" charset="0"/>
          </a:endParaRPr>
        </a:p>
      </dsp:txBody>
      <dsp:txXfrm>
        <a:off x="3515492" y="2444655"/>
        <a:ext cx="3724870" cy="355738"/>
      </dsp:txXfrm>
    </dsp:sp>
    <dsp:sp modelId="{ECCDEC0D-AA74-4A14-8667-2BA6FDAF6A70}">
      <dsp:nvSpPr>
        <dsp:cNvPr id="0" name=""/>
        <dsp:cNvSpPr/>
      </dsp:nvSpPr>
      <dsp:spPr>
        <a:xfrm>
          <a:off x="5555797" y="760089"/>
          <a:ext cx="1771953" cy="3724870"/>
        </a:xfrm>
        <a:prstGeom prst="rect">
          <a:avLst/>
        </a:prstGeom>
        <a:solidFill>
          <a:srgbClr val="0061AA"/>
        </a:solidFill>
        <a:ln w="6350" cap="flat" cmpd="sng" algn="ctr">
          <a:no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35128" tIns="313741" rIns="135128" bIns="135128" numCol="1" spcCol="1270" anchor="t" anchorCtr="0">
          <a:noAutofit/>
        </a:bodyPr>
        <a:lstStyle/>
        <a:p>
          <a:pPr marL="114300" lvl="1" indent="-114300" algn="l" defTabSz="666750">
            <a:lnSpc>
              <a:spcPct val="90000"/>
            </a:lnSpc>
            <a:spcBef>
              <a:spcPct val="0"/>
            </a:spcBef>
            <a:spcAft>
              <a:spcPct val="15000"/>
            </a:spcAft>
            <a:buChar char="••"/>
          </a:pPr>
          <a:r>
            <a:rPr lang="en-US" sz="1500" kern="1200" dirty="0" smtClean="0">
              <a:solidFill>
                <a:schemeClr val="bg1"/>
              </a:solidFill>
              <a:latin typeface="Century Gothic" panose="020B0502020202020204" pitchFamily="34" charset="0"/>
            </a:rPr>
            <a:t>Public Face of DEVELOP</a:t>
          </a:r>
          <a:endParaRPr lang="en-US" sz="1500" kern="1200" dirty="0">
            <a:solidFill>
              <a:schemeClr val="bg1"/>
            </a:solidFill>
            <a:latin typeface="Century Gothic" panose="020B0502020202020204" pitchFamily="34" charset="0"/>
          </a:endParaRPr>
        </a:p>
        <a:p>
          <a:pPr marL="114300" lvl="1" indent="-114300" algn="l" defTabSz="666750">
            <a:lnSpc>
              <a:spcPct val="90000"/>
            </a:lnSpc>
            <a:spcBef>
              <a:spcPct val="0"/>
            </a:spcBef>
            <a:spcAft>
              <a:spcPct val="15000"/>
            </a:spcAft>
            <a:buChar char="••"/>
          </a:pPr>
          <a:r>
            <a:rPr lang="en-US" sz="1500" kern="1200" dirty="0" smtClean="0">
              <a:solidFill>
                <a:schemeClr val="bg1"/>
              </a:solidFill>
              <a:latin typeface="Century Gothic" panose="020B0502020202020204" pitchFamily="34" charset="0"/>
            </a:rPr>
            <a:t>Provide Information about what </a:t>
          </a:r>
          <a:r>
            <a:rPr lang="en-US" sz="1500" kern="1200" dirty="0" err="1" smtClean="0">
              <a:solidFill>
                <a:schemeClr val="bg1"/>
              </a:solidFill>
              <a:latin typeface="Century Gothic" panose="020B0502020202020204" pitchFamily="34" charset="0"/>
            </a:rPr>
            <a:t>DEVELOPers</a:t>
          </a:r>
          <a:r>
            <a:rPr lang="en-US" sz="1500" kern="1200" dirty="0" smtClean="0">
              <a:solidFill>
                <a:schemeClr val="bg1"/>
              </a:solidFill>
              <a:latin typeface="Century Gothic" panose="020B0502020202020204" pitchFamily="34" charset="0"/>
            </a:rPr>
            <a:t> are doing</a:t>
          </a:r>
          <a:endParaRPr lang="en-US" sz="1500" kern="1200" dirty="0">
            <a:solidFill>
              <a:schemeClr val="bg1"/>
            </a:solidFill>
            <a:latin typeface="Century Gothic" panose="020B0502020202020204" pitchFamily="34" charset="0"/>
          </a:endParaRPr>
        </a:p>
        <a:p>
          <a:pPr marL="114300" lvl="1" indent="-114300" algn="l" defTabSz="666750">
            <a:lnSpc>
              <a:spcPct val="90000"/>
            </a:lnSpc>
            <a:spcBef>
              <a:spcPct val="0"/>
            </a:spcBef>
            <a:spcAft>
              <a:spcPct val="15000"/>
            </a:spcAft>
            <a:buChar char="••"/>
          </a:pPr>
          <a:r>
            <a:rPr lang="en-US" sz="1500" kern="1200" dirty="0" smtClean="0">
              <a:solidFill>
                <a:schemeClr val="bg1"/>
              </a:solidFill>
              <a:latin typeface="Century Gothic" panose="020B0502020202020204" pitchFamily="34" charset="0"/>
            </a:rPr>
            <a:t>Present Projects and Media Appearances</a:t>
          </a:r>
          <a:endParaRPr lang="en-US" sz="1500" kern="1200" dirty="0">
            <a:solidFill>
              <a:schemeClr val="bg1"/>
            </a:solidFill>
            <a:latin typeface="Century Gothic" panose="020B0502020202020204" pitchFamily="34" charset="0"/>
          </a:endParaRPr>
        </a:p>
      </dsp:txBody>
      <dsp:txXfrm>
        <a:off x="5555797" y="760089"/>
        <a:ext cx="1771953" cy="3724870"/>
      </dsp:txXfrm>
    </dsp:sp>
    <dsp:sp modelId="{8A7C9162-3708-40EC-B11D-C987253CC4C4}">
      <dsp:nvSpPr>
        <dsp:cNvPr id="0" name=""/>
        <dsp:cNvSpPr/>
      </dsp:nvSpPr>
      <dsp:spPr>
        <a:xfrm>
          <a:off x="5200059" y="290515"/>
          <a:ext cx="711476" cy="71147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layout3.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1/25/2019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solidFill>
                  <a:srgbClr val="FF0000"/>
                </a:solidFill>
              </a:rPr>
              <a:t>Your project Website Image should be placed behind the hexagon grid. An example image has been placed in this position for your reference. Delete the example image, insert your image, right click your image and select the “Send to Back” option. Position and adjust the size of your image so that it lines up with the provided margin rulers.</a:t>
            </a:r>
          </a:p>
        </p:txBody>
      </p:sp>
      <p:sp>
        <p:nvSpPr>
          <p:cNvPr id="4" name="Slide Number Placeholder 3"/>
          <p:cNvSpPr>
            <a:spLocks noGrp="1"/>
          </p:cNvSpPr>
          <p:nvPr>
            <p:ph type="sldNum" sz="quarter" idx="10"/>
          </p:nvPr>
        </p:nvSpPr>
        <p:spPr/>
        <p:txBody>
          <a:bodyPr/>
          <a:lstStyle/>
          <a:p>
            <a:fld id="{0535C12C-436B-478B-9EA8-7D7AB2695871}" type="slidenum">
              <a:rPr lang="en-US" smtClean="0"/>
              <a:t>21</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1/25/2019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D0D29E8-FD3A-45FE-AD4D-46DA09C50F3C}" type="datetimeFigureOut">
              <a:rPr lang="en-US" smtClean="0"/>
              <a:t>1/25/2019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D0D29E8-FD3A-45FE-AD4D-46DA09C50F3C}" type="datetimeFigureOut">
              <a:rPr lang="en-US" smtClean="0"/>
              <a:t>1/25/2019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1/25/2019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1/25/2019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1/25/2019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Layout" Target="../slideLayouts/slideLayout12.xml"/><Relationship Id="rId5" Type="http://schemas.openxmlformats.org/officeDocument/2006/relationships/hyperlink" Target="http://www.devpedia.developexchange.com/dp/index.php?title=Center_Lead_Selections" TargetMode="External"/><Relationship Id="rId4" Type="http://schemas.openxmlformats.org/officeDocument/2006/relationships/hyperlink" Target="http://www.devpedia.developexchange.com/dp/index.php?title=Fellows_Class_Selection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jpeg"/><Relationship Id="rId1" Type="http://schemas.openxmlformats.org/officeDocument/2006/relationships/slideLayout" Target="../slideLayouts/slideLayout12.xml"/><Relationship Id="rId4" Type="http://schemas.openxmlformats.org/officeDocument/2006/relationships/image" Target="../media/image26.jpeg"/></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jpeg"/><Relationship Id="rId1" Type="http://schemas.openxmlformats.org/officeDocument/2006/relationships/slideLayout" Target="../slideLayouts/slideLayout12.xml"/><Relationship Id="rId4" Type="http://schemas.openxmlformats.org/officeDocument/2006/relationships/image" Target="../media/image29.tiff"/></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3" Type="http://schemas.openxmlformats.org/officeDocument/2006/relationships/image" Target="../media/image5.png"/><Relationship Id="rId7" Type="http://schemas.openxmlformats.org/officeDocument/2006/relationships/image" Target="../media/image34.png"/><Relationship Id="rId12" Type="http://schemas.openxmlformats.org/officeDocument/2006/relationships/image" Target="../media/image39.jpeg"/><Relationship Id="rId2" Type="http://schemas.openxmlformats.org/officeDocument/2006/relationships/image" Target="../media/image30.jpeg"/><Relationship Id="rId1" Type="http://schemas.openxmlformats.org/officeDocument/2006/relationships/slideLayout" Target="../slideLayouts/slideLayout12.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16.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44.png"/><Relationship Id="rId3" Type="http://schemas.openxmlformats.org/officeDocument/2006/relationships/image" Target="../media/image5.png"/><Relationship Id="rId7" Type="http://schemas.openxmlformats.org/officeDocument/2006/relationships/diagramColors" Target="../diagrams/colors1.xml"/><Relationship Id="rId12" Type="http://schemas.openxmlformats.org/officeDocument/2006/relationships/image" Target="../media/image43.jpg"/><Relationship Id="rId2"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diagramQuickStyle" Target="../diagrams/quickStyle1.xml"/><Relationship Id="rId11" Type="http://schemas.microsoft.com/office/2007/relationships/hdphoto" Target="../media/hdphoto1.wdp"/><Relationship Id="rId5" Type="http://schemas.openxmlformats.org/officeDocument/2006/relationships/diagramLayout" Target="../diagrams/layout1.xml"/><Relationship Id="rId10" Type="http://schemas.openxmlformats.org/officeDocument/2006/relationships/image" Target="../media/image42.png"/><Relationship Id="rId4" Type="http://schemas.openxmlformats.org/officeDocument/2006/relationships/diagramData" Target="../diagrams/data1.xml"/><Relationship Id="rId9"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microsoft.com/office/2007/relationships/hdphoto" Target="../media/hdphoto2.wdp"/><Relationship Id="rId2" Type="http://schemas.openxmlformats.org/officeDocument/2006/relationships/image" Target="../media/image11.jpe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8" Type="http://schemas.microsoft.com/office/2007/relationships/diagramDrawing" Target="../diagrams/drawing2.xml"/><Relationship Id="rId13" Type="http://schemas.openxmlformats.org/officeDocument/2006/relationships/image" Target="../media/image45.png"/><Relationship Id="rId3" Type="http://schemas.openxmlformats.org/officeDocument/2006/relationships/image" Target="../media/image5.png"/><Relationship Id="rId7" Type="http://schemas.openxmlformats.org/officeDocument/2006/relationships/diagramColors" Target="../diagrams/colors2.xml"/><Relationship Id="rId12" Type="http://schemas.openxmlformats.org/officeDocument/2006/relationships/image" Target="../media/image51.png"/><Relationship Id="rId2" Type="http://schemas.openxmlformats.org/officeDocument/2006/relationships/image" Target="../media/image14.jpeg"/><Relationship Id="rId1" Type="http://schemas.openxmlformats.org/officeDocument/2006/relationships/slideLayout" Target="../slideLayouts/slideLayout12.xml"/><Relationship Id="rId6" Type="http://schemas.openxmlformats.org/officeDocument/2006/relationships/diagramQuickStyle" Target="../diagrams/quickStyle2.xml"/><Relationship Id="rId11" Type="http://schemas.openxmlformats.org/officeDocument/2006/relationships/image" Target="../media/image50.png"/><Relationship Id="rId5" Type="http://schemas.openxmlformats.org/officeDocument/2006/relationships/diagramLayout" Target="../diagrams/layout2.xml"/><Relationship Id="rId15" Type="http://schemas.openxmlformats.org/officeDocument/2006/relationships/image" Target="../media/image53.jpeg"/><Relationship Id="rId10" Type="http://schemas.openxmlformats.org/officeDocument/2006/relationships/image" Target="../media/image49.png"/><Relationship Id="rId4" Type="http://schemas.openxmlformats.org/officeDocument/2006/relationships/diagramData" Target="../diagrams/data2.xml"/><Relationship Id="rId9" Type="http://schemas.openxmlformats.org/officeDocument/2006/relationships/image" Target="../media/image48.png"/><Relationship Id="rId14" Type="http://schemas.openxmlformats.org/officeDocument/2006/relationships/image" Target="../media/image52.png"/></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5.png"/><Relationship Id="rId7" Type="http://schemas.openxmlformats.org/officeDocument/2006/relationships/diagramColors" Target="../diagrams/colors3.xml"/><Relationship Id="rId2" Type="http://schemas.openxmlformats.org/officeDocument/2006/relationships/image" Target="../media/image54.jpeg"/><Relationship Id="rId1" Type="http://schemas.openxmlformats.org/officeDocument/2006/relationships/slideLayout" Target="../slideLayouts/slideLayout12.xml"/><Relationship Id="rId6" Type="http://schemas.openxmlformats.org/officeDocument/2006/relationships/diagramQuickStyle" Target="../diagrams/quickStyle3.xml"/><Relationship Id="rId11" Type="http://schemas.openxmlformats.org/officeDocument/2006/relationships/image" Target="../media/image44.png"/><Relationship Id="rId5" Type="http://schemas.openxmlformats.org/officeDocument/2006/relationships/diagramLayout" Target="../diagrams/layout3.xml"/><Relationship Id="rId10" Type="http://schemas.openxmlformats.org/officeDocument/2006/relationships/image" Target="../media/image59.png"/><Relationship Id="rId4" Type="http://schemas.openxmlformats.org/officeDocument/2006/relationships/diagramData" Target="../diagrams/data3.xml"/><Relationship Id="rId9"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62.png"/><Relationship Id="rId5" Type="http://schemas.openxmlformats.org/officeDocument/2006/relationships/image" Target="../media/image61.jpeg"/><Relationship Id="rId4" Type="http://schemas.microsoft.com/office/2007/relationships/hdphoto" Target="../media/hdphoto3.wdp"/></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Layout" Target="../slideLayouts/slideLayout12.xml"/><Relationship Id="rId5" Type="http://schemas.openxmlformats.org/officeDocument/2006/relationships/hyperlink" Target="mailto:Karen.N.Allsbrook@nasa.gov" TargetMode="External"/><Relationship Id="rId4" Type="http://schemas.openxmlformats.org/officeDocument/2006/relationships/hyperlink" Target="mailto:Amanda.L.Clayton@nasa.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g"/><Relationship Id="rId1" Type="http://schemas.openxmlformats.org/officeDocument/2006/relationships/slideLayout" Target="../slideLayouts/slideLayout12.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Layout" Target="../slideLayouts/slideLayout1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jpeg"/><Relationship Id="rId2" Type="http://schemas.openxmlformats.org/officeDocument/2006/relationships/image" Target="../media/image20.jpeg"/><Relationship Id="rId1" Type="http://schemas.openxmlformats.org/officeDocument/2006/relationships/slideLayout" Target="../slideLayouts/slideLayout1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hyperlink" Target="http://www.youtube.com/nasadevelop"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smtClean="0">
                <a:solidFill>
                  <a:srgbClr val="EF282F"/>
                </a:solidFill>
              </a:rPr>
              <a:t>2019 Spring</a:t>
            </a:r>
            <a:endParaRPr lang="en-US" sz="3600" dirty="0" smtClean="0">
              <a:solidFill>
                <a:srgbClr val="EF282F"/>
              </a:solidFill>
            </a:endParaRPr>
          </a:p>
          <a:p>
            <a:pPr algn="l">
              <a:spcBef>
                <a:spcPts val="0"/>
              </a:spcBef>
            </a:pPr>
            <a:r>
              <a:rPr lang="en-US" sz="6000" dirty="0" smtClean="0">
                <a:solidFill>
                  <a:srgbClr val="0061AA"/>
                </a:solidFill>
              </a:rPr>
              <a:t>N</a:t>
            </a:r>
            <a:r>
              <a:rPr lang="en-US" sz="4400" dirty="0" smtClean="0">
                <a:solidFill>
                  <a:srgbClr val="0061AA"/>
                </a:solidFill>
              </a:rPr>
              <a:t>ATIONAL </a:t>
            </a:r>
          </a:p>
          <a:p>
            <a:pPr algn="l">
              <a:spcBef>
                <a:spcPts val="0"/>
              </a:spcBef>
            </a:pPr>
            <a:r>
              <a:rPr lang="en-US" sz="6000" dirty="0" smtClean="0">
                <a:solidFill>
                  <a:srgbClr val="0061AA"/>
                </a:solidFill>
              </a:rPr>
              <a:t>O</a:t>
            </a:r>
            <a:r>
              <a:rPr lang="en-US" sz="4400" dirty="0" smtClean="0">
                <a:solidFill>
                  <a:srgbClr val="0061AA"/>
                </a:solidFill>
              </a:rPr>
              <a:t>RIENTATION</a:t>
            </a:r>
          </a:p>
          <a:p>
            <a:pPr algn="l">
              <a:spcBef>
                <a:spcPts val="0"/>
              </a:spcBef>
            </a:pPr>
            <a:endParaRPr lang="en-US" sz="4000" dirty="0" smtClean="0">
              <a:solidFill>
                <a:srgbClr val="0061AA"/>
              </a:solidFill>
            </a:endParaRPr>
          </a:p>
          <a:p>
            <a:pPr algn="l">
              <a:spcBef>
                <a:spcPts val="0"/>
              </a:spcBef>
            </a:pPr>
            <a:r>
              <a:rPr lang="en-US" dirty="0" smtClean="0">
                <a:solidFill>
                  <a:srgbClr val="EF282F"/>
                </a:solidFill>
              </a:rPr>
              <a:t>MODULE 7. </a:t>
            </a:r>
            <a:r>
              <a:rPr lang="en-US" sz="3600" dirty="0" smtClean="0">
                <a:solidFill>
                  <a:srgbClr val="0061AA"/>
                </a:solidFill>
              </a:rPr>
              <a:t>Opportunities </a:t>
            </a:r>
            <a:endParaRPr lang="en-US" dirty="0" smtClean="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Enhanced Capacity Building</a:t>
            </a:r>
          </a:p>
          <a:p>
            <a:r>
              <a:rPr lang="en-US" dirty="0" smtClean="0">
                <a:solidFill>
                  <a:srgbClr val="0061AA"/>
                </a:solidFill>
              </a:rPr>
              <a:t>Opportunities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882987"/>
            <a:ext cx="9202879" cy="487341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Center Lead &amp; Fellow Competitions</a:t>
            </a:r>
          </a:p>
          <a:p>
            <a:pPr marL="285750" indent="-285750">
              <a:spcBef>
                <a:spcPts val="0"/>
              </a:spcBef>
              <a:spcAft>
                <a:spcPts val="1800"/>
              </a:spcAft>
              <a:buClr>
                <a:srgbClr val="EF282F"/>
              </a:buClr>
              <a:buFont typeface="Webdings" panose="05030102010509060703" pitchFamily="18" charset="2"/>
              <a:buChar char="4"/>
            </a:pPr>
            <a:r>
              <a:rPr lang="en-US" sz="1800" dirty="0" smtClean="0"/>
              <a:t>Within the organizational structure of DEVELOP, there are elevated positions that support the program as a whole – Center Leads and Fellows.</a:t>
            </a:r>
          </a:p>
          <a:p>
            <a:pPr marL="285750" indent="-285750">
              <a:spcBef>
                <a:spcPts val="0"/>
              </a:spcBef>
              <a:spcAft>
                <a:spcPts val="1800"/>
              </a:spcAft>
              <a:buClr>
                <a:srgbClr val="EF282F"/>
              </a:buClr>
              <a:buFont typeface="Webdings" panose="05030102010509060703" pitchFamily="18" charset="2"/>
              <a:buChar char="4"/>
            </a:pPr>
            <a:r>
              <a:rPr lang="en-US" sz="1800" dirty="0" smtClean="0"/>
              <a:t>These positions are full-time supporting both nodes and the national program.</a:t>
            </a:r>
          </a:p>
          <a:p>
            <a:pPr marL="285750" indent="-285750">
              <a:spcBef>
                <a:spcPts val="0"/>
              </a:spcBef>
              <a:spcAft>
                <a:spcPts val="1800"/>
              </a:spcAft>
              <a:buClr>
                <a:srgbClr val="EF282F"/>
              </a:buClr>
              <a:buFont typeface="Webdings" panose="05030102010509060703" pitchFamily="18" charset="2"/>
              <a:buChar char="4"/>
            </a:pPr>
            <a:r>
              <a:rPr lang="en-US" sz="1800" dirty="0" smtClean="0"/>
              <a:t>The Fellow Class is competed in June and July each year and begins in September. </a:t>
            </a:r>
          </a:p>
          <a:p>
            <a:pPr marL="285750" indent="-285750">
              <a:spcBef>
                <a:spcPts val="0"/>
              </a:spcBef>
              <a:spcAft>
                <a:spcPts val="1800"/>
              </a:spcAft>
              <a:buClr>
                <a:srgbClr val="EF282F"/>
              </a:buClr>
              <a:buFont typeface="Webdings" panose="05030102010509060703" pitchFamily="18" charset="2"/>
              <a:buChar char="4"/>
            </a:pPr>
            <a:r>
              <a:rPr lang="en-US" sz="1800" dirty="0" smtClean="0"/>
              <a:t>Center Lead positions are competed on a rolling basis based on a different timeline for each node.</a:t>
            </a:r>
          </a:p>
          <a:p>
            <a:pPr marL="285750" indent="-285750">
              <a:spcBef>
                <a:spcPts val="0"/>
              </a:spcBef>
              <a:spcAft>
                <a:spcPts val="1800"/>
              </a:spcAft>
              <a:buClr>
                <a:srgbClr val="EF282F"/>
              </a:buClr>
              <a:buFont typeface="Webdings" panose="05030102010509060703" pitchFamily="18" charset="2"/>
              <a:buChar char="4"/>
            </a:pPr>
            <a:r>
              <a:rPr lang="en-US" sz="1800" dirty="0" smtClean="0"/>
              <a:t>More information is available on </a:t>
            </a:r>
            <a:r>
              <a:rPr lang="en-US" sz="1800" dirty="0" err="1" smtClean="0"/>
              <a:t>DEVELOPedia</a:t>
            </a:r>
            <a:r>
              <a:rPr lang="en-US" sz="1800" dirty="0" smtClean="0"/>
              <a:t>:</a:t>
            </a:r>
          </a:p>
          <a:p>
            <a:pPr marL="742950" lvl="1" indent="-285750">
              <a:spcBef>
                <a:spcPts val="0"/>
              </a:spcBef>
              <a:spcAft>
                <a:spcPts val="1800"/>
              </a:spcAft>
              <a:buClr>
                <a:srgbClr val="EF282F"/>
              </a:buClr>
              <a:buFont typeface="Arial" panose="020B0604020202020204" pitchFamily="34" charset="0"/>
              <a:buChar char="•"/>
            </a:pPr>
            <a:r>
              <a:rPr lang="en-US" sz="1200" dirty="0" smtClean="0"/>
              <a:t>Fellows: </a:t>
            </a:r>
            <a:r>
              <a:rPr lang="en-US" sz="1200" dirty="0" smtClean="0">
                <a:hlinkClick r:id="rId4"/>
              </a:rPr>
              <a:t>http</a:t>
            </a:r>
            <a:r>
              <a:rPr lang="en-US" sz="1200" dirty="0">
                <a:hlinkClick r:id="rId4"/>
              </a:rPr>
              <a:t>://</a:t>
            </a:r>
            <a:r>
              <a:rPr lang="en-US" sz="1200" dirty="0" smtClean="0">
                <a:hlinkClick r:id="rId4"/>
              </a:rPr>
              <a:t>www.devpedia.developexchange.com/dp/index.php?title=Fellows_Class_Selections</a:t>
            </a:r>
            <a:r>
              <a:rPr lang="en-US" sz="1200" dirty="0" smtClean="0"/>
              <a:t> </a:t>
            </a:r>
          </a:p>
          <a:p>
            <a:pPr marL="742950" lvl="1" indent="-285750">
              <a:spcBef>
                <a:spcPts val="0"/>
              </a:spcBef>
              <a:spcAft>
                <a:spcPts val="1800"/>
              </a:spcAft>
              <a:buClr>
                <a:srgbClr val="EF282F"/>
              </a:buClr>
              <a:buFont typeface="Arial" panose="020B0604020202020204" pitchFamily="34" charset="0"/>
              <a:buChar char="•"/>
            </a:pPr>
            <a:r>
              <a:rPr lang="en-US" sz="1200" dirty="0" smtClean="0"/>
              <a:t>Center Leads: </a:t>
            </a:r>
            <a:r>
              <a:rPr lang="en-US" sz="1200" dirty="0" smtClean="0">
                <a:hlinkClick r:id="rId5"/>
              </a:rPr>
              <a:t>http</a:t>
            </a:r>
            <a:r>
              <a:rPr lang="en-US" sz="1200" dirty="0">
                <a:hlinkClick r:id="rId5"/>
              </a:rPr>
              <a:t>://</a:t>
            </a:r>
            <a:r>
              <a:rPr lang="en-US" sz="1200" dirty="0" smtClean="0">
                <a:hlinkClick r:id="rId5"/>
              </a:rPr>
              <a:t>www.devpedia.developexchange.com/dp/index.php?title=Center_Lead_Selections</a:t>
            </a:r>
            <a:r>
              <a:rPr lang="en-US" sz="1200" dirty="0" smtClean="0"/>
              <a:t> </a:t>
            </a:r>
          </a:p>
        </p:txBody>
      </p:sp>
    </p:spTree>
    <p:extLst>
      <p:ext uri="{BB962C8B-B14F-4D97-AF65-F5344CB8AC3E}">
        <p14:creationId xmlns:p14="http://schemas.microsoft.com/office/powerpoint/2010/main" val="15132508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Center Lead</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224167"/>
            <a:ext cx="9768987" cy="20609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What is a DEVELOP Center </a:t>
            </a:r>
            <a:r>
              <a:rPr lang="en-US" sz="1800" dirty="0" smtClean="0">
                <a:solidFill>
                  <a:srgbClr val="0061AA"/>
                </a:solidFill>
              </a:rPr>
              <a:t>Lead? </a:t>
            </a:r>
            <a:r>
              <a:rPr lang="en-US" sz="1800" dirty="0" smtClean="0"/>
              <a:t>The </a:t>
            </a:r>
            <a:r>
              <a:rPr lang="en-US" sz="1800" dirty="0"/>
              <a:t>Center Lead (CL) is an integral piece of the leadership team in the DEVELOP model. The people who assume this role are responsible for managing the majority of the day-to-day operations at their individual nodes, providing guidance and direction to their teams, and supporting strategic planning for their node and the program as a whole.</a:t>
            </a:r>
          </a:p>
          <a:p>
            <a:pPr marL="285750" indent="-285750">
              <a:spcBef>
                <a:spcPts val="0"/>
              </a:spcBef>
              <a:spcAft>
                <a:spcPts val="600"/>
              </a:spcAft>
              <a:buClr>
                <a:srgbClr val="EF282F"/>
              </a:buClr>
              <a:buFont typeface="Webdings" panose="05030102010509060703" pitchFamily="18" charset="2"/>
              <a:buChar char="4"/>
            </a:pPr>
            <a:endParaRPr lang="en-US" sz="1800" dirty="0" smtClean="0">
              <a:solidFill>
                <a:srgbClr val="0061AA"/>
              </a:solidFill>
            </a:endParaRPr>
          </a:p>
          <a:p>
            <a:pPr marL="285750" indent="-285750">
              <a:spcBef>
                <a:spcPts val="0"/>
              </a:spcBef>
              <a:spcAft>
                <a:spcPts val="600"/>
              </a:spcAft>
              <a:buClr>
                <a:srgbClr val="EF282F"/>
              </a:buClr>
              <a:buFont typeface="Webdings" panose="05030102010509060703" pitchFamily="18" charset="2"/>
              <a:buChar char="4"/>
            </a:pPr>
            <a:r>
              <a:rPr lang="en-US" sz="1800" dirty="0" smtClean="0">
                <a:solidFill>
                  <a:srgbClr val="0061AA"/>
                </a:solidFill>
              </a:rPr>
              <a:t>Center </a:t>
            </a:r>
            <a:r>
              <a:rPr lang="en-US" sz="1800" dirty="0">
                <a:solidFill>
                  <a:srgbClr val="0061AA"/>
                </a:solidFill>
              </a:rPr>
              <a:t>Lead Term: </a:t>
            </a:r>
            <a:r>
              <a:rPr lang="en-US" sz="1800" dirty="0"/>
              <a:t>One year (</a:t>
            </a:r>
            <a:r>
              <a:rPr lang="en-US" sz="1800" dirty="0" err="1"/>
              <a:t>recompeted</a:t>
            </a:r>
            <a:r>
              <a:rPr lang="en-US" sz="1800" dirty="0"/>
              <a:t> annually, 2 term limit</a:t>
            </a:r>
            <a:r>
              <a:rPr lang="en-US" sz="1800" dirty="0" smtClean="0"/>
              <a:t>)</a:t>
            </a:r>
            <a:endParaRPr lang="en-US" sz="16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4" name="Pictur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8562" y="3863478"/>
            <a:ext cx="3554819" cy="2666114"/>
          </a:xfrm>
          <a:prstGeom prst="rect">
            <a:avLst/>
          </a:prstGeom>
          <a:ln>
            <a:noFill/>
          </a:ln>
          <a:effectLst>
            <a:outerShdw blurRad="292100" dist="139700" dir="2700000" algn="tl" rotWithShape="0">
              <a:srgbClr val="333333">
                <a:alpha val="65000"/>
              </a:srgbClr>
            </a:outerShdw>
          </a:effectLst>
        </p:spPr>
      </p:pic>
      <p:sp>
        <p:nvSpPr>
          <p:cNvPr id="41" name="Text Placeholder 5"/>
          <p:cNvSpPr txBox="1">
            <a:spLocks/>
          </p:cNvSpPr>
          <p:nvPr/>
        </p:nvSpPr>
        <p:spPr>
          <a:xfrm>
            <a:off x="217998" y="3504095"/>
            <a:ext cx="6182802" cy="3255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solidFill>
                  <a:srgbClr val="0061AA"/>
                </a:solidFill>
              </a:rPr>
              <a:t>Eligibility </a:t>
            </a:r>
            <a:r>
              <a:rPr lang="en-US" sz="1800" dirty="0">
                <a:solidFill>
                  <a:srgbClr val="0061AA"/>
                </a:solidFill>
              </a:rPr>
              <a:t>Requirements: </a:t>
            </a:r>
          </a:p>
          <a:p>
            <a:pPr marL="742950" lvl="1" indent="-285750">
              <a:spcBef>
                <a:spcPts val="0"/>
              </a:spcBef>
              <a:spcAft>
                <a:spcPts val="600"/>
              </a:spcAft>
              <a:buClr>
                <a:srgbClr val="EF282F"/>
              </a:buClr>
              <a:buFont typeface="Arial" panose="020B0604020202020204" pitchFamily="34" charset="0"/>
              <a:buChar char="•"/>
            </a:pPr>
            <a:r>
              <a:rPr lang="en-US" sz="1600" dirty="0"/>
              <a:t>At least one term with DEVELOP, multiple </a:t>
            </a:r>
            <a:r>
              <a:rPr lang="en-US" sz="1600" dirty="0" smtClean="0"/>
              <a:t>preferred</a:t>
            </a:r>
            <a:endParaRPr lang="en-US" sz="1600" dirty="0"/>
          </a:p>
          <a:p>
            <a:pPr marL="742950" lvl="1" indent="-285750">
              <a:spcBef>
                <a:spcPts val="0"/>
              </a:spcBef>
              <a:spcAft>
                <a:spcPts val="600"/>
              </a:spcAft>
              <a:buClr>
                <a:srgbClr val="EF282F"/>
              </a:buClr>
              <a:buFont typeface="Arial" panose="020B0604020202020204" pitchFamily="34" charset="0"/>
              <a:buChar char="•"/>
            </a:pPr>
            <a:r>
              <a:rPr lang="en-US" sz="1600" dirty="0"/>
              <a:t>Strong leadership and communication skills</a:t>
            </a:r>
          </a:p>
          <a:p>
            <a:pPr marL="742950" lvl="1" indent="-285750">
              <a:spcBef>
                <a:spcPts val="0"/>
              </a:spcBef>
              <a:spcAft>
                <a:spcPts val="600"/>
              </a:spcAft>
              <a:buClr>
                <a:srgbClr val="EF282F"/>
              </a:buClr>
              <a:buFont typeface="Arial" panose="020B0604020202020204" pitchFamily="34" charset="0"/>
              <a:buChar char="•"/>
            </a:pPr>
            <a:r>
              <a:rPr lang="en-US" sz="1600" dirty="0"/>
              <a:t>Proficient knowledge and understanding of DEVELOP</a:t>
            </a:r>
          </a:p>
          <a:p>
            <a:pPr marL="742950" lvl="1" indent="-285750">
              <a:spcBef>
                <a:spcPts val="0"/>
              </a:spcBef>
              <a:spcAft>
                <a:spcPts val="600"/>
              </a:spcAft>
              <a:buClr>
                <a:srgbClr val="EF282F"/>
              </a:buClr>
              <a:buFont typeface="Arial" panose="020B0604020202020204" pitchFamily="34" charset="0"/>
              <a:buChar char="•"/>
            </a:pPr>
            <a:r>
              <a:rPr lang="en-US" sz="1600" dirty="0"/>
              <a:t>Demonstrated ability to generate project ideas and start/maintain partnerships</a:t>
            </a:r>
          </a:p>
          <a:p>
            <a:pPr marL="742950" lvl="1" indent="-285750">
              <a:spcBef>
                <a:spcPts val="0"/>
              </a:spcBef>
              <a:spcAft>
                <a:spcPts val="600"/>
              </a:spcAft>
              <a:buClr>
                <a:srgbClr val="EF282F"/>
              </a:buClr>
              <a:buFont typeface="Arial" panose="020B0604020202020204" pitchFamily="34" charset="0"/>
              <a:buChar char="•"/>
            </a:pPr>
            <a:r>
              <a:rPr lang="en-US" sz="1600" dirty="0"/>
              <a:t>Ability to spend </a:t>
            </a:r>
            <a:r>
              <a:rPr lang="en-US" sz="1600" dirty="0" smtClean="0"/>
              <a:t>40 </a:t>
            </a:r>
            <a:r>
              <a:rPr lang="en-US" sz="1600" dirty="0"/>
              <a:t>hours/week in the position</a:t>
            </a:r>
          </a:p>
          <a:p>
            <a:pPr marL="742950" lvl="1" indent="-285750">
              <a:spcBef>
                <a:spcPts val="0"/>
              </a:spcBef>
              <a:spcAft>
                <a:spcPts val="600"/>
              </a:spcAft>
              <a:buClr>
                <a:srgbClr val="EF282F"/>
              </a:buClr>
              <a:buFont typeface="Arial" panose="020B0604020202020204" pitchFamily="34" charset="0"/>
              <a:buChar char="•"/>
            </a:pPr>
            <a:r>
              <a:rPr lang="en-US" sz="1600" dirty="0"/>
              <a:t>Minimum 3.0 GPA (at current or at most recent academic institution)</a:t>
            </a:r>
          </a:p>
          <a:p>
            <a:pPr marL="742950" lvl="1" indent="-285750">
              <a:spcBef>
                <a:spcPts val="0"/>
              </a:spcBef>
              <a:spcAft>
                <a:spcPts val="600"/>
              </a:spcAft>
              <a:buClr>
                <a:srgbClr val="EF282F"/>
              </a:buClr>
              <a:buFont typeface="Arial" panose="020B0604020202020204" pitchFamily="34" charset="0"/>
              <a:buChar char="•"/>
            </a:pPr>
            <a:r>
              <a:rPr lang="en-US" sz="1600" dirty="0"/>
              <a:t>U.S. Citizenship</a:t>
            </a:r>
          </a:p>
          <a:p>
            <a:pPr marL="742950" lvl="1" indent="-285750">
              <a:spcBef>
                <a:spcPts val="0"/>
              </a:spcBef>
              <a:spcAft>
                <a:spcPts val="600"/>
              </a:spcAft>
              <a:buClr>
                <a:srgbClr val="EF282F"/>
              </a:buClr>
              <a:buFont typeface="Arial" panose="020B0604020202020204" pitchFamily="34" charset="0"/>
              <a:buChar char="•"/>
            </a:pPr>
            <a:endParaRPr lang="en-US" sz="1600" dirty="0"/>
          </a:p>
        </p:txBody>
      </p:sp>
    </p:spTree>
    <p:extLst>
      <p:ext uri="{BB962C8B-B14F-4D97-AF65-F5344CB8AC3E}">
        <p14:creationId xmlns:p14="http://schemas.microsoft.com/office/powerpoint/2010/main" val="70149745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Center Lead  </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20"/>
            <a:ext cx="9467674" cy="357132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solidFill>
                  <a:srgbClr val="0061AA"/>
                </a:solidFill>
              </a:rPr>
              <a:t>Skills Gained &amp; Opportunities</a:t>
            </a:r>
            <a:r>
              <a:rPr lang="en-US" sz="1800" dirty="0"/>
              <a:t>:</a:t>
            </a:r>
          </a:p>
          <a:p>
            <a:pPr marL="742950" lvl="1" indent="-285750">
              <a:spcBef>
                <a:spcPts val="0"/>
              </a:spcBef>
              <a:spcAft>
                <a:spcPts val="600"/>
              </a:spcAft>
              <a:buClr>
                <a:srgbClr val="EF282F"/>
              </a:buClr>
              <a:buFont typeface="Arial" panose="020B0604020202020204" pitchFamily="34" charset="0"/>
              <a:buChar char="•"/>
            </a:pPr>
            <a:r>
              <a:rPr lang="en-US" sz="1600" dirty="0"/>
              <a:t>Project Management: Project idea generation, proposal writing, technical editing, deliverable creation and review, dissemination of results</a:t>
            </a:r>
          </a:p>
          <a:p>
            <a:pPr marL="742950" lvl="1" indent="-285750">
              <a:spcBef>
                <a:spcPts val="0"/>
              </a:spcBef>
              <a:spcAft>
                <a:spcPts val="600"/>
              </a:spcAft>
              <a:buClr>
                <a:srgbClr val="EF282F"/>
              </a:buClr>
              <a:buFont typeface="Arial" panose="020B0604020202020204" pitchFamily="34" charset="0"/>
              <a:buChar char="•"/>
            </a:pPr>
            <a:r>
              <a:rPr lang="en-US" sz="1600" dirty="0"/>
              <a:t>Leadership: Opportunities for early career leadership, working with diverse teams</a:t>
            </a:r>
          </a:p>
          <a:p>
            <a:pPr marL="742950" lvl="1" indent="-285750">
              <a:spcBef>
                <a:spcPts val="0"/>
              </a:spcBef>
              <a:spcAft>
                <a:spcPts val="600"/>
              </a:spcAft>
              <a:buClr>
                <a:srgbClr val="EF282F"/>
              </a:buClr>
              <a:buFont typeface="Arial" panose="020B0604020202020204" pitchFamily="34" charset="0"/>
              <a:buChar char="•"/>
            </a:pPr>
            <a:r>
              <a:rPr lang="en-US" sz="1600" dirty="0"/>
              <a:t>Communication: Writing skills, presentations, telecon communication, meeting organization, working with diverse groups</a:t>
            </a:r>
          </a:p>
          <a:p>
            <a:pPr marL="742950" lvl="1" indent="-285750">
              <a:spcBef>
                <a:spcPts val="0"/>
              </a:spcBef>
              <a:spcAft>
                <a:spcPts val="600"/>
              </a:spcAft>
              <a:buClr>
                <a:srgbClr val="EF282F"/>
              </a:buClr>
              <a:buFont typeface="Arial" panose="020B0604020202020204" pitchFamily="34" charset="0"/>
              <a:buChar char="•"/>
            </a:pPr>
            <a:r>
              <a:rPr lang="en-US" sz="1600" dirty="0"/>
              <a:t>Increased Personal &amp; Professional Awareness: Personality tests &amp; assessments, and critical feedback and skill strengthening</a:t>
            </a:r>
          </a:p>
          <a:p>
            <a:pPr marL="742950" lvl="1" indent="-285750">
              <a:spcBef>
                <a:spcPts val="0"/>
              </a:spcBef>
              <a:spcAft>
                <a:spcPts val="600"/>
              </a:spcAft>
              <a:buClr>
                <a:srgbClr val="EF282F"/>
              </a:buClr>
              <a:buFont typeface="Arial" panose="020B0604020202020204" pitchFamily="34" charset="0"/>
              <a:buChar char="•"/>
            </a:pPr>
            <a:r>
              <a:rPr lang="en-US" sz="1600" dirty="0"/>
              <a:t>Shaping the Future of DEVELOP: Participation in leadership and strategic planning retreats, leading innovative projects and activities, and strategic planning</a:t>
            </a:r>
          </a:p>
          <a:p>
            <a:pPr marL="742950" lvl="1" indent="-285750">
              <a:spcBef>
                <a:spcPts val="0"/>
              </a:spcBef>
              <a:spcAft>
                <a:spcPts val="600"/>
              </a:spcAft>
              <a:buClr>
                <a:srgbClr val="EF282F"/>
              </a:buClr>
              <a:buFont typeface="Arial" panose="020B0604020202020204" pitchFamily="34" charset="0"/>
              <a:buChar char="•"/>
            </a:pPr>
            <a:r>
              <a:rPr lang="en-US" sz="1600" dirty="0"/>
              <a:t>Networking Opportunities: Meet &amp; Greets with NASA and partner organizations leadership, representing DEVELOP at meetings, and workshops and conferences (as funds and opportunities arise)</a:t>
            </a:r>
          </a:p>
          <a:p>
            <a:pPr marL="285750" indent="-285750">
              <a:spcBef>
                <a:spcPts val="0"/>
              </a:spcBef>
              <a:spcAft>
                <a:spcPts val="600"/>
              </a:spcAft>
              <a:buClr>
                <a:srgbClr val="EF282F"/>
              </a:buClr>
              <a:buFont typeface="Webdings" panose="05030102010509060703" pitchFamily="18" charset="2"/>
              <a:buChar char="4"/>
            </a:pPr>
            <a:endParaRPr lang="en-US" sz="1800" dirty="0" smtClean="0"/>
          </a:p>
        </p:txBody>
      </p:sp>
      <p:grpSp>
        <p:nvGrpSpPr>
          <p:cNvPr id="41" name="Group 40"/>
          <p:cNvGrpSpPr/>
          <p:nvPr/>
        </p:nvGrpSpPr>
        <p:grpSpPr>
          <a:xfrm>
            <a:off x="2466653" y="4922387"/>
            <a:ext cx="5580702" cy="1285326"/>
            <a:chOff x="637003" y="5290691"/>
            <a:chExt cx="3691983" cy="1087366"/>
          </a:xfrm>
        </p:grpSpPr>
        <p:sp>
          <p:nvSpPr>
            <p:cNvPr id="43" name="Text Placeholder 5"/>
            <p:cNvSpPr txBox="1">
              <a:spLocks/>
            </p:cNvSpPr>
            <p:nvPr/>
          </p:nvSpPr>
          <p:spPr>
            <a:xfrm>
              <a:off x="638105" y="5307539"/>
              <a:ext cx="3690881" cy="1070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Each term different nodes are accepting applications. This spring, the Colorado – Fort Collins node plans to accept applications. Check </a:t>
              </a:r>
              <a:r>
                <a:rPr lang="en-US" sz="1600" dirty="0" err="1" smtClean="0"/>
                <a:t>DEVELOPedia</a:t>
              </a:r>
              <a:r>
                <a:rPr lang="en-US" sz="1600" dirty="0" smtClean="0"/>
                <a:t> for the most up-to-date details.</a:t>
              </a:r>
              <a:endParaRPr lang="en-US" sz="1800" dirty="0" smtClean="0"/>
            </a:p>
          </p:txBody>
        </p:sp>
        <p:sp>
          <p:nvSpPr>
            <p:cNvPr id="44" name="Rounded Rectangle 43"/>
            <p:cNvSpPr/>
            <p:nvPr/>
          </p:nvSpPr>
          <p:spPr>
            <a:xfrm>
              <a:off x="637003" y="5290691"/>
              <a:ext cx="3691983" cy="108736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0339296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Fellows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2" name="Text Placeholder 5"/>
          <p:cNvSpPr txBox="1">
            <a:spLocks/>
          </p:cNvSpPr>
          <p:nvPr/>
        </p:nvSpPr>
        <p:spPr>
          <a:xfrm>
            <a:off x="219075" y="1224167"/>
            <a:ext cx="9768987" cy="20609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solidFill>
                  <a:srgbClr val="0061AA"/>
                </a:solidFill>
              </a:rPr>
              <a:t>What is a DEVELOP Fellow? </a:t>
            </a:r>
            <a:r>
              <a:rPr lang="en-US" sz="1800" dirty="0"/>
              <a:t>A Fellow is a recent college graduate who spends one year with DEVELOP growing personally and professionally while contributing to the program as a whole and their node. The position serves in a dual-role by splitting their time between their node and NPO-related tasks.</a:t>
            </a:r>
          </a:p>
          <a:p>
            <a:pPr marL="285750" indent="-285750">
              <a:spcBef>
                <a:spcPts val="0"/>
              </a:spcBef>
              <a:spcAft>
                <a:spcPts val="600"/>
              </a:spcAft>
              <a:buClr>
                <a:srgbClr val="EF282F"/>
              </a:buClr>
              <a:buFont typeface="Webdings" panose="05030102010509060703" pitchFamily="18" charset="2"/>
              <a:buChar char="4"/>
            </a:pPr>
            <a:endParaRPr lang="en-US" sz="1800" dirty="0" smtClean="0">
              <a:solidFill>
                <a:srgbClr val="0061AA"/>
              </a:solidFill>
            </a:endParaRPr>
          </a:p>
          <a:p>
            <a:pPr marL="285750" indent="-285750">
              <a:spcBef>
                <a:spcPts val="0"/>
              </a:spcBef>
              <a:spcAft>
                <a:spcPts val="600"/>
              </a:spcAft>
              <a:buClr>
                <a:srgbClr val="EF282F"/>
              </a:buClr>
              <a:buFont typeface="Webdings" panose="05030102010509060703" pitchFamily="18" charset="2"/>
              <a:buChar char="4"/>
            </a:pPr>
            <a:r>
              <a:rPr lang="en-US" sz="1800" dirty="0" smtClean="0">
                <a:solidFill>
                  <a:srgbClr val="0061AA"/>
                </a:solidFill>
              </a:rPr>
              <a:t>Fellow Term</a:t>
            </a:r>
            <a:r>
              <a:rPr lang="en-US" sz="1800" dirty="0">
                <a:solidFill>
                  <a:srgbClr val="0061AA"/>
                </a:solidFill>
              </a:rPr>
              <a:t>: </a:t>
            </a:r>
            <a:r>
              <a:rPr lang="en-US" sz="1800" dirty="0"/>
              <a:t>One </a:t>
            </a:r>
            <a:r>
              <a:rPr lang="en-US" sz="1800" dirty="0" smtClean="0"/>
              <a:t>year (September to September) </a:t>
            </a:r>
            <a:endParaRPr lang="en-US" sz="1600" dirty="0"/>
          </a:p>
        </p:txBody>
      </p:sp>
      <p:sp>
        <p:nvSpPr>
          <p:cNvPr id="41" name="Text Placeholder 5"/>
          <p:cNvSpPr txBox="1">
            <a:spLocks/>
          </p:cNvSpPr>
          <p:nvPr/>
        </p:nvSpPr>
        <p:spPr>
          <a:xfrm>
            <a:off x="217998" y="3113570"/>
            <a:ext cx="5144577" cy="325569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smtClean="0">
                <a:solidFill>
                  <a:srgbClr val="0061AA"/>
                </a:solidFill>
              </a:rPr>
              <a:t>Eligibility </a:t>
            </a:r>
            <a:r>
              <a:rPr lang="en-US" sz="1800" dirty="0">
                <a:solidFill>
                  <a:srgbClr val="0061AA"/>
                </a:solidFill>
              </a:rPr>
              <a:t>Requirements: </a:t>
            </a:r>
          </a:p>
          <a:p>
            <a:pPr marL="742950" lvl="1" indent="-285750">
              <a:spcBef>
                <a:spcPts val="0"/>
              </a:spcBef>
              <a:spcAft>
                <a:spcPts val="600"/>
              </a:spcAft>
              <a:buClr>
                <a:srgbClr val="EF282F"/>
              </a:buClr>
              <a:buFont typeface="Arial" panose="020B0604020202020204" pitchFamily="34" charset="0"/>
              <a:buChar char="•"/>
            </a:pPr>
            <a:r>
              <a:rPr lang="en-US" sz="1600" dirty="0"/>
              <a:t>Minimum 3.0 GPA, cumulative or most recent semester</a:t>
            </a:r>
          </a:p>
          <a:p>
            <a:pPr marL="742950" lvl="1" indent="-285750">
              <a:spcBef>
                <a:spcPts val="0"/>
              </a:spcBef>
              <a:spcAft>
                <a:spcPts val="600"/>
              </a:spcAft>
              <a:buClr>
                <a:srgbClr val="EF282F"/>
              </a:buClr>
              <a:buFont typeface="Arial" panose="020B0604020202020204" pitchFamily="34" charset="0"/>
              <a:buChar char="•"/>
            </a:pPr>
            <a:r>
              <a:rPr lang="en-US" sz="1600" dirty="0"/>
              <a:t>Participation in at least one term with DEVELOP (two or more terms preferable)</a:t>
            </a:r>
          </a:p>
          <a:p>
            <a:pPr marL="742950" lvl="1" indent="-285750">
              <a:spcBef>
                <a:spcPts val="0"/>
              </a:spcBef>
              <a:spcAft>
                <a:spcPts val="600"/>
              </a:spcAft>
              <a:buClr>
                <a:srgbClr val="EF282F"/>
              </a:buClr>
              <a:buFont typeface="Arial" panose="020B0604020202020204" pitchFamily="34" charset="0"/>
              <a:buChar char="•"/>
            </a:pPr>
            <a:r>
              <a:rPr lang="en-US" sz="1600" dirty="0"/>
              <a:t>Available to work full-time (40 hours per week)</a:t>
            </a:r>
          </a:p>
          <a:p>
            <a:pPr marL="742950" lvl="1" indent="-285750">
              <a:spcBef>
                <a:spcPts val="0"/>
              </a:spcBef>
              <a:spcAft>
                <a:spcPts val="600"/>
              </a:spcAft>
              <a:buClr>
                <a:srgbClr val="EF282F"/>
              </a:buClr>
              <a:buFont typeface="Arial" panose="020B0604020202020204" pitchFamily="34" charset="0"/>
              <a:buChar char="•"/>
            </a:pPr>
            <a:r>
              <a:rPr lang="en-US" sz="1600" dirty="0"/>
              <a:t>U.S. </a:t>
            </a:r>
            <a:r>
              <a:rPr lang="en-US" sz="1600" dirty="0" smtClean="0"/>
              <a:t>Citizenship</a:t>
            </a:r>
          </a:p>
          <a:p>
            <a:pPr marL="342900" indent="-342900">
              <a:spcBef>
                <a:spcPts val="0"/>
              </a:spcBef>
              <a:spcAft>
                <a:spcPts val="600"/>
              </a:spcAft>
              <a:buClr>
                <a:srgbClr val="EF282F"/>
              </a:buClr>
              <a:buFont typeface="Webdings" panose="05030102010509060703" pitchFamily="18" charset="2"/>
              <a:buChar char="4"/>
            </a:pPr>
            <a:r>
              <a:rPr lang="en-US" sz="1800" dirty="0" smtClean="0">
                <a:solidFill>
                  <a:srgbClr val="0061AA"/>
                </a:solidFill>
              </a:rPr>
              <a:t>Competition Timeline:</a:t>
            </a:r>
          </a:p>
          <a:p>
            <a:pPr marL="742950" lvl="1" indent="-285750">
              <a:spcBef>
                <a:spcPts val="0"/>
              </a:spcBef>
              <a:spcAft>
                <a:spcPts val="600"/>
              </a:spcAft>
              <a:buClr>
                <a:srgbClr val="EF282F"/>
              </a:buClr>
              <a:buFont typeface="Arial" panose="020B0604020202020204" pitchFamily="34" charset="0"/>
              <a:buChar char="•"/>
            </a:pPr>
            <a:r>
              <a:rPr lang="en-US" sz="1600" dirty="0" smtClean="0"/>
              <a:t>June/July – Application submission &amp; interviews</a:t>
            </a:r>
          </a:p>
          <a:p>
            <a:pPr marL="742950" lvl="1" indent="-285750">
              <a:spcBef>
                <a:spcPts val="0"/>
              </a:spcBef>
              <a:spcAft>
                <a:spcPts val="600"/>
              </a:spcAft>
              <a:buClr>
                <a:srgbClr val="EF282F"/>
              </a:buClr>
              <a:buFont typeface="Arial" panose="020B0604020202020204" pitchFamily="34" charset="0"/>
              <a:buChar char="•"/>
            </a:pPr>
            <a:r>
              <a:rPr lang="en-US" sz="1600" dirty="0" smtClean="0"/>
              <a:t>July/Aug – Notifications</a:t>
            </a:r>
          </a:p>
          <a:p>
            <a:pPr marL="742950" lvl="1" indent="-285750">
              <a:spcBef>
                <a:spcPts val="0"/>
              </a:spcBef>
              <a:spcAft>
                <a:spcPts val="600"/>
              </a:spcAft>
              <a:buClr>
                <a:srgbClr val="EF282F"/>
              </a:buClr>
              <a:buFont typeface="Arial" panose="020B0604020202020204" pitchFamily="34" charset="0"/>
              <a:buChar char="•"/>
            </a:pPr>
            <a:r>
              <a:rPr lang="en-US" sz="1600" dirty="0" smtClean="0"/>
              <a:t>Sept - Begin</a:t>
            </a:r>
            <a:endParaRPr lang="en-US" sz="1600" dirty="0"/>
          </a:p>
          <a:p>
            <a:pPr marL="742950" lvl="1" indent="-285750">
              <a:spcBef>
                <a:spcPts val="0"/>
              </a:spcBef>
              <a:spcAft>
                <a:spcPts val="600"/>
              </a:spcAft>
              <a:buClr>
                <a:srgbClr val="EF282F"/>
              </a:buClr>
              <a:buFont typeface="Arial" panose="020B0604020202020204" pitchFamily="34" charset="0"/>
              <a:buChar char="•"/>
            </a:pPr>
            <a:endParaRPr lang="en-US" sz="1600" dirty="0"/>
          </a:p>
        </p:txBody>
      </p:sp>
      <p:pic>
        <p:nvPicPr>
          <p:cNvPr id="43" name="Picture 42"/>
          <p:cNvPicPr>
            <a:picLocks noChangeAspect="1"/>
          </p:cNvPicPr>
          <p:nvPr/>
        </p:nvPicPr>
        <p:blipFill>
          <a:blip r:embed="rId4"/>
          <a:stretch>
            <a:fillRect/>
          </a:stretch>
        </p:blipFill>
        <p:spPr>
          <a:xfrm>
            <a:off x="6394970" y="2416867"/>
            <a:ext cx="3308045" cy="2404948"/>
          </a:xfrm>
          <a:prstGeom prst="rect">
            <a:avLst/>
          </a:prstGeom>
          <a:ln>
            <a:noFill/>
          </a:ln>
          <a:effectLst>
            <a:outerShdw blurRad="292100" dist="139700" dir="2700000" algn="tl" rotWithShape="0">
              <a:srgbClr val="333333">
                <a:alpha val="65000"/>
              </a:srgbClr>
            </a:outerShdw>
          </a:effectLst>
        </p:spPr>
      </p:pic>
      <p:grpSp>
        <p:nvGrpSpPr>
          <p:cNvPr id="44" name="Group 43"/>
          <p:cNvGrpSpPr/>
          <p:nvPr/>
        </p:nvGrpSpPr>
        <p:grpSpPr>
          <a:xfrm>
            <a:off x="5194269" y="5142180"/>
            <a:ext cx="4523105" cy="1569038"/>
            <a:chOff x="637003" y="5290691"/>
            <a:chExt cx="3691983" cy="1087366"/>
          </a:xfrm>
        </p:grpSpPr>
        <p:sp>
          <p:nvSpPr>
            <p:cNvPr id="45" name="Text Placeholder 5"/>
            <p:cNvSpPr txBox="1">
              <a:spLocks/>
            </p:cNvSpPr>
            <p:nvPr/>
          </p:nvSpPr>
          <p:spPr>
            <a:xfrm>
              <a:off x="638105" y="5307539"/>
              <a:ext cx="3690881" cy="1070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All alumni are eligible to apply to a Fellow position – you do not need to be a summer participant to apply. You keep your </a:t>
              </a:r>
              <a:r>
                <a:rPr lang="en-US" sz="1600" dirty="0" err="1" smtClean="0"/>
                <a:t>DEVELOPedia</a:t>
              </a:r>
              <a:r>
                <a:rPr lang="en-US" sz="1600" dirty="0" smtClean="0"/>
                <a:t> account for perpetuity, which is where details and apps are posted.</a:t>
              </a:r>
              <a:endParaRPr lang="en-US" sz="1800" dirty="0" smtClean="0"/>
            </a:p>
          </p:txBody>
        </p:sp>
        <p:sp>
          <p:nvSpPr>
            <p:cNvPr id="46" name="Rounded Rectangle 45"/>
            <p:cNvSpPr/>
            <p:nvPr/>
          </p:nvSpPr>
          <p:spPr>
            <a:xfrm>
              <a:off x="637003" y="5290691"/>
              <a:ext cx="3691983" cy="108736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62233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t="55043"/>
          <a:stretch/>
        </p:blipFill>
        <p:spPr>
          <a:xfrm rot="16200000">
            <a:off x="7687926" y="2386464"/>
            <a:ext cx="6858000" cy="20560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Fellow Elements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FY19 Elements</a:t>
            </a:r>
          </a:p>
          <a:p>
            <a:pPr marL="285750" indent="-285750">
              <a:spcBef>
                <a:spcPts val="0"/>
              </a:spcBef>
              <a:spcAft>
                <a:spcPts val="600"/>
              </a:spcAft>
              <a:buClr>
                <a:srgbClr val="EF282F"/>
              </a:buClr>
              <a:buFont typeface="Webdings" panose="05030102010509060703" pitchFamily="18" charset="2"/>
              <a:buChar char="4"/>
            </a:pPr>
            <a:endParaRPr lang="en-US" sz="1800" dirty="0" smtClean="0"/>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Development Opportunities:</a:t>
            </a:r>
          </a:p>
          <a:p>
            <a:pPr marL="742950" lvl="1" indent="-285750">
              <a:spcBef>
                <a:spcPts val="0"/>
              </a:spcBef>
              <a:spcAft>
                <a:spcPts val="600"/>
              </a:spcAft>
              <a:buClr>
                <a:srgbClr val="EF282F"/>
              </a:buClr>
              <a:buFont typeface="Arial" panose="020B0604020202020204" pitchFamily="34" charset="0"/>
              <a:buChar char="•"/>
            </a:pPr>
            <a:r>
              <a:rPr lang="en-US" sz="1800" dirty="0"/>
              <a:t>Increase personal &amp; professional awareness: Personality tests &amp; assessments; Critical feedback and skill strengthening</a:t>
            </a:r>
          </a:p>
          <a:p>
            <a:pPr marL="742950" lvl="1" indent="-285750">
              <a:spcBef>
                <a:spcPts val="0"/>
              </a:spcBef>
              <a:spcAft>
                <a:spcPts val="600"/>
              </a:spcAft>
              <a:buClr>
                <a:srgbClr val="EF282F"/>
              </a:buClr>
              <a:buFont typeface="Arial" panose="020B0604020202020204" pitchFamily="34" charset="0"/>
              <a:buChar char="•"/>
            </a:pPr>
            <a:r>
              <a:rPr lang="en-US" sz="1800" dirty="0"/>
              <a:t>Opportunity to play a key role in the future of DEVELOP: Participation in leadership and strategic planning retreats; Participating and leading key activities and program initiatives</a:t>
            </a:r>
          </a:p>
          <a:p>
            <a:pPr marL="742950" lvl="1" indent="-285750">
              <a:spcBef>
                <a:spcPts val="0"/>
              </a:spcBef>
              <a:spcAft>
                <a:spcPts val="600"/>
              </a:spcAft>
              <a:buClr>
                <a:srgbClr val="EF282F"/>
              </a:buClr>
              <a:buFont typeface="Arial" panose="020B0604020202020204" pitchFamily="34" charset="0"/>
              <a:buChar char="•"/>
            </a:pPr>
            <a:r>
              <a:rPr lang="en-US" sz="1800" dirty="0"/>
              <a:t>Networking opportunities: Meet &amp; Greets with NASA and partner organizations leadership; Representing DEVELOP at meetings, workshops and conferences (as funds and opportunities arise)</a:t>
            </a:r>
          </a:p>
          <a:p>
            <a:pPr marL="742950" lvl="1" indent="-285750">
              <a:spcBef>
                <a:spcPts val="0"/>
              </a:spcBef>
              <a:spcAft>
                <a:spcPts val="600"/>
              </a:spcAft>
              <a:buClr>
                <a:srgbClr val="EF282F"/>
              </a:buClr>
              <a:buFont typeface="Arial" panose="020B0604020202020204" pitchFamily="34" charset="0"/>
              <a:buChar char="•"/>
            </a:pPr>
            <a:r>
              <a:rPr lang="en-US" sz="1800" dirty="0"/>
              <a:t>Intellectual Challenges: Participation in the DEVELOP Junto series - 30 minute presentations on personal area of interest for the purpose of sharing a spirit of inquiry and a desire to improve ourselves, our community, and to help others, through discussion and debate of questions in science, politics, philosophy, business and leadership; Flash talk &amp; incubator talk presentations; Leading innovative activities and working with a diverse group of participants each </a:t>
            </a:r>
            <a:r>
              <a:rPr lang="en-US" sz="1800" dirty="0" smtClean="0"/>
              <a:t>term</a:t>
            </a:r>
          </a:p>
        </p:txBody>
      </p:sp>
      <p:sp>
        <p:nvSpPr>
          <p:cNvPr id="22" name="Rounded Rectangle 21"/>
          <p:cNvSpPr/>
          <p:nvPr/>
        </p:nvSpPr>
        <p:spPr>
          <a:xfrm>
            <a:off x="531629" y="1564103"/>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Communications</a:t>
            </a:r>
            <a:endParaRPr lang="en-US" sz="1400" b="1" dirty="0"/>
          </a:p>
        </p:txBody>
      </p:sp>
      <p:sp>
        <p:nvSpPr>
          <p:cNvPr id="24" name="Rounded Rectangle 23"/>
          <p:cNvSpPr/>
          <p:nvPr/>
        </p:nvSpPr>
        <p:spPr>
          <a:xfrm>
            <a:off x="2459660" y="1564103"/>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err="1" smtClean="0"/>
              <a:t>Geoinformatics</a:t>
            </a:r>
            <a:endParaRPr lang="en-US" sz="1400" b="1" dirty="0"/>
          </a:p>
        </p:txBody>
      </p:sp>
      <p:sp>
        <p:nvSpPr>
          <p:cNvPr id="43" name="Rounded Rectangle 42"/>
          <p:cNvSpPr/>
          <p:nvPr/>
        </p:nvSpPr>
        <p:spPr>
          <a:xfrm>
            <a:off x="4387691" y="1564103"/>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Impact Analysis</a:t>
            </a:r>
            <a:endParaRPr lang="en-US" sz="1400" b="1" dirty="0"/>
          </a:p>
        </p:txBody>
      </p:sp>
      <p:sp>
        <p:nvSpPr>
          <p:cNvPr id="44" name="Rounded Rectangle 43"/>
          <p:cNvSpPr/>
          <p:nvPr/>
        </p:nvSpPr>
        <p:spPr>
          <a:xfrm>
            <a:off x="6315722" y="1564103"/>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Information Technology</a:t>
            </a:r>
            <a:endParaRPr lang="en-US" sz="1400" b="1" dirty="0"/>
          </a:p>
        </p:txBody>
      </p:sp>
      <p:sp>
        <p:nvSpPr>
          <p:cNvPr id="45" name="Rounded Rectangle 44"/>
          <p:cNvSpPr/>
          <p:nvPr/>
        </p:nvSpPr>
        <p:spPr>
          <a:xfrm>
            <a:off x="8243753" y="1564103"/>
            <a:ext cx="1758988" cy="486730"/>
          </a:xfrm>
          <a:prstGeom prst="roundRect">
            <a:avLst/>
          </a:prstGeom>
          <a:solidFill>
            <a:srgbClr val="0061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t>Project Coordination</a:t>
            </a:r>
            <a:endParaRPr lang="en-US" sz="1400" b="1" dirty="0"/>
          </a:p>
        </p:txBody>
      </p:sp>
    </p:spTree>
    <p:extLst>
      <p:ext uri="{BB962C8B-B14F-4D97-AF65-F5344CB8AC3E}">
        <p14:creationId xmlns:p14="http://schemas.microsoft.com/office/powerpoint/2010/main" val="122268607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t="60298"/>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Communications Team</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22" name="Group 21"/>
          <p:cNvGrpSpPr/>
          <p:nvPr/>
        </p:nvGrpSpPr>
        <p:grpSpPr>
          <a:xfrm>
            <a:off x="205995" y="2591816"/>
            <a:ext cx="4342400" cy="982708"/>
            <a:chOff x="1056500" y="2631392"/>
            <a:chExt cx="4342400" cy="982708"/>
          </a:xfrm>
        </p:grpSpPr>
        <p:sp>
          <p:nvSpPr>
            <p:cNvPr id="41" name="Shape 55"/>
            <p:cNvSpPr/>
            <p:nvPr/>
          </p:nvSpPr>
          <p:spPr>
            <a:xfrm>
              <a:off x="1056500" y="2679700"/>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kern="0">
                <a:solidFill>
                  <a:srgbClr val="000000"/>
                </a:solidFill>
                <a:cs typeface="Arial"/>
                <a:sym typeface="Arial"/>
              </a:endParaRPr>
            </a:p>
          </p:txBody>
        </p:sp>
        <p:pic>
          <p:nvPicPr>
            <p:cNvPr id="43" name="Shape 56"/>
            <p:cNvPicPr preferRelativeResize="0"/>
            <p:nvPr/>
          </p:nvPicPr>
          <p:blipFill>
            <a:blip r:embed="rId4">
              <a:alphaModFix/>
            </a:blip>
            <a:stretch>
              <a:fillRect/>
            </a:stretch>
          </p:blipFill>
          <p:spPr>
            <a:xfrm>
              <a:off x="1118870" y="2716519"/>
              <a:ext cx="855887" cy="860936"/>
            </a:xfrm>
            <a:prstGeom prst="rect">
              <a:avLst/>
            </a:prstGeom>
            <a:noFill/>
            <a:ln>
              <a:noFill/>
            </a:ln>
          </p:spPr>
        </p:pic>
        <p:sp>
          <p:nvSpPr>
            <p:cNvPr id="44" name="Shape 57"/>
            <p:cNvSpPr txBox="1"/>
            <p:nvPr/>
          </p:nvSpPr>
          <p:spPr>
            <a:xfrm>
              <a:off x="1998949" y="2631392"/>
              <a:ext cx="3305200" cy="650000"/>
            </a:xfrm>
            <a:prstGeom prst="rect">
              <a:avLst/>
            </a:prstGeom>
            <a:noFill/>
            <a:ln>
              <a:noFill/>
            </a:ln>
          </p:spPr>
          <p:txBody>
            <a:bodyPr lIns="121900" tIns="121900" rIns="121900" bIns="121900" anchor="t" anchorCtr="0">
              <a:noAutofit/>
            </a:bodyPr>
            <a:lstStyle/>
            <a:p>
              <a:r>
                <a:rPr lang="en" sz="2800" kern="0" dirty="0">
                  <a:solidFill>
                    <a:srgbClr val="0B5394"/>
                  </a:solidFill>
                  <a:cs typeface="Arial"/>
                  <a:sym typeface="Arial"/>
                </a:rPr>
                <a:t>Social Media</a:t>
              </a:r>
            </a:p>
          </p:txBody>
        </p:sp>
        <p:sp>
          <p:nvSpPr>
            <p:cNvPr id="45" name="Shape 79"/>
            <p:cNvSpPr txBox="1"/>
            <p:nvPr/>
          </p:nvSpPr>
          <p:spPr>
            <a:xfrm>
              <a:off x="2017955" y="3113499"/>
              <a:ext cx="2918400" cy="358400"/>
            </a:xfrm>
            <a:prstGeom prst="rect">
              <a:avLst/>
            </a:prstGeom>
            <a:noFill/>
            <a:ln>
              <a:noFill/>
            </a:ln>
          </p:spPr>
          <p:txBody>
            <a:bodyPr lIns="121900" tIns="121900" rIns="121900" bIns="121900" anchor="t" anchorCtr="0">
              <a:noAutofit/>
            </a:bodyPr>
            <a:lstStyle/>
            <a:p>
              <a:r>
                <a:rPr lang="en" sz="900" b="1" kern="0" dirty="0">
                  <a:solidFill>
                    <a:srgbClr val="0B5394"/>
                  </a:solidFill>
                  <a:cs typeface="Arial"/>
                  <a:sym typeface="Arial"/>
                </a:rPr>
                <a:t>Create and post campaigns and programmatic news on DEVELOP’s social media accounts</a:t>
              </a:r>
              <a:r>
                <a:rPr lang="en" sz="900" b="1" kern="0" dirty="0">
                  <a:solidFill>
                    <a:srgbClr val="073763"/>
                  </a:solidFill>
                  <a:cs typeface="Arial"/>
                  <a:sym typeface="Arial"/>
                </a:rPr>
                <a:t> </a:t>
              </a:r>
            </a:p>
          </p:txBody>
        </p:sp>
        <p:pic>
          <p:nvPicPr>
            <p:cNvPr id="46" name="Shape 86"/>
            <p:cNvPicPr preferRelativeResize="0"/>
            <p:nvPr/>
          </p:nvPicPr>
          <p:blipFill>
            <a:blip r:embed="rId5">
              <a:alphaModFix/>
            </a:blip>
            <a:stretch>
              <a:fillRect/>
            </a:stretch>
          </p:blipFill>
          <p:spPr>
            <a:xfrm>
              <a:off x="1221816" y="2822000"/>
              <a:ext cx="650000" cy="650000"/>
            </a:xfrm>
            <a:prstGeom prst="rect">
              <a:avLst/>
            </a:prstGeom>
            <a:noFill/>
            <a:ln>
              <a:noFill/>
            </a:ln>
          </p:spPr>
        </p:pic>
      </p:grpSp>
      <p:grpSp>
        <p:nvGrpSpPr>
          <p:cNvPr id="47" name="Group 46"/>
          <p:cNvGrpSpPr/>
          <p:nvPr/>
        </p:nvGrpSpPr>
        <p:grpSpPr>
          <a:xfrm>
            <a:off x="205995" y="4637104"/>
            <a:ext cx="4617888" cy="1047529"/>
            <a:chOff x="1118867" y="4676680"/>
            <a:chExt cx="4617888" cy="1047529"/>
          </a:xfrm>
        </p:grpSpPr>
        <p:sp>
          <p:nvSpPr>
            <p:cNvPr id="48" name="Shape 61"/>
            <p:cNvSpPr/>
            <p:nvPr/>
          </p:nvSpPr>
          <p:spPr>
            <a:xfrm>
              <a:off x="1118867" y="4762633"/>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kern="0">
                <a:solidFill>
                  <a:srgbClr val="000000"/>
                </a:solidFill>
                <a:cs typeface="Arial"/>
                <a:sym typeface="Arial"/>
              </a:endParaRPr>
            </a:p>
          </p:txBody>
        </p:sp>
        <p:pic>
          <p:nvPicPr>
            <p:cNvPr id="49" name="Shape 62"/>
            <p:cNvPicPr preferRelativeResize="0"/>
            <p:nvPr/>
          </p:nvPicPr>
          <p:blipFill>
            <a:blip r:embed="rId4">
              <a:alphaModFix/>
            </a:blip>
            <a:stretch>
              <a:fillRect/>
            </a:stretch>
          </p:blipFill>
          <p:spPr>
            <a:xfrm>
              <a:off x="1181237" y="4799452"/>
              <a:ext cx="855887" cy="860936"/>
            </a:xfrm>
            <a:prstGeom prst="rect">
              <a:avLst/>
            </a:prstGeom>
            <a:noFill/>
            <a:ln>
              <a:noFill/>
            </a:ln>
          </p:spPr>
        </p:pic>
        <p:sp>
          <p:nvSpPr>
            <p:cNvPr id="50" name="Shape 63"/>
            <p:cNvSpPr txBox="1"/>
            <p:nvPr/>
          </p:nvSpPr>
          <p:spPr>
            <a:xfrm>
              <a:off x="1998949" y="4676680"/>
              <a:ext cx="3305200" cy="650000"/>
            </a:xfrm>
            <a:prstGeom prst="rect">
              <a:avLst/>
            </a:prstGeom>
            <a:noFill/>
            <a:ln>
              <a:noFill/>
            </a:ln>
          </p:spPr>
          <p:txBody>
            <a:bodyPr lIns="121900" tIns="121900" rIns="121900" bIns="121900" anchor="t" anchorCtr="0">
              <a:noAutofit/>
            </a:bodyPr>
            <a:lstStyle/>
            <a:p>
              <a:r>
                <a:rPr lang="en" sz="2800" kern="0" dirty="0">
                  <a:solidFill>
                    <a:srgbClr val="0B5394"/>
                  </a:solidFill>
                  <a:cs typeface="Arial"/>
                  <a:sym typeface="Arial"/>
                </a:rPr>
                <a:t>Recruitment</a:t>
              </a:r>
            </a:p>
          </p:txBody>
        </p:sp>
        <p:pic>
          <p:nvPicPr>
            <p:cNvPr id="51" name="Shape 82"/>
            <p:cNvPicPr preferRelativeResize="0"/>
            <p:nvPr/>
          </p:nvPicPr>
          <p:blipFill>
            <a:blip r:embed="rId6">
              <a:alphaModFix/>
            </a:blip>
            <a:stretch>
              <a:fillRect/>
            </a:stretch>
          </p:blipFill>
          <p:spPr>
            <a:xfrm>
              <a:off x="1335366" y="4953866"/>
              <a:ext cx="518932" cy="523039"/>
            </a:xfrm>
            <a:prstGeom prst="rect">
              <a:avLst/>
            </a:prstGeom>
            <a:noFill/>
            <a:ln>
              <a:noFill/>
            </a:ln>
          </p:spPr>
        </p:pic>
        <p:sp>
          <p:nvSpPr>
            <p:cNvPr id="52" name="Shape 87"/>
            <p:cNvSpPr txBox="1"/>
            <p:nvPr/>
          </p:nvSpPr>
          <p:spPr>
            <a:xfrm>
              <a:off x="2017955" y="5152209"/>
              <a:ext cx="3718800" cy="572000"/>
            </a:xfrm>
            <a:prstGeom prst="rect">
              <a:avLst/>
            </a:prstGeom>
            <a:noFill/>
            <a:ln>
              <a:noFill/>
            </a:ln>
          </p:spPr>
          <p:txBody>
            <a:bodyPr lIns="121900" tIns="121900" rIns="121900" bIns="121900" anchor="t" anchorCtr="0">
              <a:noAutofit/>
            </a:bodyPr>
            <a:lstStyle/>
            <a:p>
              <a:r>
                <a:rPr lang="en" sz="900" b="1" kern="0" dirty="0">
                  <a:solidFill>
                    <a:srgbClr val="0B5394"/>
                  </a:solidFill>
                  <a:cs typeface="Arial"/>
                  <a:sym typeface="Arial"/>
                </a:rPr>
                <a:t>Expand DEVELOP’s applicant pool and reach a wider audience; Assist Center Leads with tracking &amp; efforts</a:t>
              </a:r>
            </a:p>
          </p:txBody>
        </p:sp>
      </p:grpSp>
      <p:grpSp>
        <p:nvGrpSpPr>
          <p:cNvPr id="53" name="Group 52"/>
          <p:cNvGrpSpPr/>
          <p:nvPr/>
        </p:nvGrpSpPr>
        <p:grpSpPr>
          <a:xfrm>
            <a:off x="205995" y="5711809"/>
            <a:ext cx="4342400" cy="987115"/>
            <a:chOff x="1118867" y="5751385"/>
            <a:chExt cx="4342400" cy="987115"/>
          </a:xfrm>
        </p:grpSpPr>
        <p:sp>
          <p:nvSpPr>
            <p:cNvPr id="54" name="Shape 64"/>
            <p:cNvSpPr/>
            <p:nvPr/>
          </p:nvSpPr>
          <p:spPr>
            <a:xfrm>
              <a:off x="1118867" y="5804100"/>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kern="0">
                <a:solidFill>
                  <a:srgbClr val="000000"/>
                </a:solidFill>
                <a:cs typeface="Arial"/>
                <a:sym typeface="Arial"/>
              </a:endParaRPr>
            </a:p>
          </p:txBody>
        </p:sp>
        <p:pic>
          <p:nvPicPr>
            <p:cNvPr id="55" name="Shape 65"/>
            <p:cNvPicPr preferRelativeResize="0"/>
            <p:nvPr/>
          </p:nvPicPr>
          <p:blipFill>
            <a:blip r:embed="rId4">
              <a:alphaModFix/>
            </a:blip>
            <a:stretch>
              <a:fillRect/>
            </a:stretch>
          </p:blipFill>
          <p:spPr>
            <a:xfrm>
              <a:off x="1181237" y="5840919"/>
              <a:ext cx="855887" cy="860936"/>
            </a:xfrm>
            <a:prstGeom prst="rect">
              <a:avLst/>
            </a:prstGeom>
            <a:noFill/>
            <a:ln>
              <a:noFill/>
            </a:ln>
          </p:spPr>
        </p:pic>
        <p:sp>
          <p:nvSpPr>
            <p:cNvPr id="56" name="Shape 66"/>
            <p:cNvSpPr txBox="1"/>
            <p:nvPr/>
          </p:nvSpPr>
          <p:spPr>
            <a:xfrm>
              <a:off x="2025561" y="5751385"/>
              <a:ext cx="3305200" cy="650000"/>
            </a:xfrm>
            <a:prstGeom prst="rect">
              <a:avLst/>
            </a:prstGeom>
            <a:noFill/>
            <a:ln>
              <a:noFill/>
            </a:ln>
          </p:spPr>
          <p:txBody>
            <a:bodyPr lIns="121900" tIns="121900" rIns="121900" bIns="121900" anchor="t" anchorCtr="0">
              <a:noAutofit/>
            </a:bodyPr>
            <a:lstStyle/>
            <a:p>
              <a:r>
                <a:rPr lang="en" sz="2400" kern="0" dirty="0">
                  <a:solidFill>
                    <a:srgbClr val="0B5394"/>
                  </a:solidFill>
                  <a:cs typeface="Arial"/>
                  <a:sym typeface="Arial"/>
                </a:rPr>
                <a:t>Ambassador Corps</a:t>
              </a:r>
            </a:p>
          </p:txBody>
        </p:sp>
        <p:pic>
          <p:nvPicPr>
            <p:cNvPr id="57" name="Shape 81"/>
            <p:cNvPicPr preferRelativeResize="0"/>
            <p:nvPr/>
          </p:nvPicPr>
          <p:blipFill>
            <a:blip r:embed="rId7">
              <a:alphaModFix/>
            </a:blip>
            <a:stretch>
              <a:fillRect/>
            </a:stretch>
          </p:blipFill>
          <p:spPr>
            <a:xfrm>
              <a:off x="1364037" y="6026266"/>
              <a:ext cx="490265" cy="490265"/>
            </a:xfrm>
            <a:prstGeom prst="rect">
              <a:avLst/>
            </a:prstGeom>
            <a:noFill/>
            <a:ln>
              <a:noFill/>
            </a:ln>
          </p:spPr>
        </p:pic>
        <p:sp>
          <p:nvSpPr>
            <p:cNvPr id="58" name="Shape 88"/>
            <p:cNvSpPr txBox="1"/>
            <p:nvPr/>
          </p:nvSpPr>
          <p:spPr>
            <a:xfrm>
              <a:off x="2014001" y="6182577"/>
              <a:ext cx="3316761" cy="358400"/>
            </a:xfrm>
            <a:prstGeom prst="rect">
              <a:avLst/>
            </a:prstGeom>
            <a:noFill/>
            <a:ln>
              <a:noFill/>
            </a:ln>
          </p:spPr>
          <p:txBody>
            <a:bodyPr lIns="121900" tIns="121900" rIns="121900" bIns="121900" anchor="t" anchorCtr="0">
              <a:noAutofit/>
            </a:bodyPr>
            <a:lstStyle/>
            <a:p>
              <a:r>
                <a:rPr lang="en" sz="900" b="1" kern="0" dirty="0">
                  <a:solidFill>
                    <a:srgbClr val="0B5394"/>
                  </a:solidFill>
                  <a:cs typeface="Arial"/>
                  <a:sym typeface="Arial"/>
                </a:rPr>
                <a:t>Utilize talent and enthusiasm of Campus and Alumni Ambassadors who recruit at their respective locations</a:t>
              </a:r>
            </a:p>
          </p:txBody>
        </p:sp>
      </p:grpSp>
      <p:grpSp>
        <p:nvGrpSpPr>
          <p:cNvPr id="59" name="Group 58"/>
          <p:cNvGrpSpPr/>
          <p:nvPr/>
        </p:nvGrpSpPr>
        <p:grpSpPr>
          <a:xfrm>
            <a:off x="5502095" y="2625328"/>
            <a:ext cx="4342400" cy="949196"/>
            <a:chOff x="6352600" y="2664904"/>
            <a:chExt cx="4342400" cy="949196"/>
          </a:xfrm>
        </p:grpSpPr>
        <p:sp>
          <p:nvSpPr>
            <p:cNvPr id="60" name="Shape 67"/>
            <p:cNvSpPr/>
            <p:nvPr/>
          </p:nvSpPr>
          <p:spPr>
            <a:xfrm>
              <a:off x="6352600" y="2679700"/>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kern="0">
                <a:solidFill>
                  <a:srgbClr val="000000"/>
                </a:solidFill>
                <a:cs typeface="Arial"/>
                <a:sym typeface="Arial"/>
              </a:endParaRPr>
            </a:p>
          </p:txBody>
        </p:sp>
        <p:pic>
          <p:nvPicPr>
            <p:cNvPr id="61" name="Shape 68"/>
            <p:cNvPicPr preferRelativeResize="0"/>
            <p:nvPr/>
          </p:nvPicPr>
          <p:blipFill>
            <a:blip r:embed="rId4">
              <a:alphaModFix/>
            </a:blip>
            <a:stretch>
              <a:fillRect/>
            </a:stretch>
          </p:blipFill>
          <p:spPr>
            <a:xfrm>
              <a:off x="6414970" y="2716519"/>
              <a:ext cx="855887" cy="860936"/>
            </a:xfrm>
            <a:prstGeom prst="rect">
              <a:avLst/>
            </a:prstGeom>
            <a:noFill/>
            <a:ln>
              <a:noFill/>
            </a:ln>
          </p:spPr>
        </p:pic>
        <p:sp>
          <p:nvSpPr>
            <p:cNvPr id="62" name="Shape 69"/>
            <p:cNvSpPr txBox="1"/>
            <p:nvPr/>
          </p:nvSpPr>
          <p:spPr>
            <a:xfrm>
              <a:off x="7281576" y="2664904"/>
              <a:ext cx="3305200" cy="650000"/>
            </a:xfrm>
            <a:prstGeom prst="rect">
              <a:avLst/>
            </a:prstGeom>
            <a:noFill/>
            <a:ln>
              <a:noFill/>
            </a:ln>
          </p:spPr>
          <p:txBody>
            <a:bodyPr lIns="121900" tIns="121900" rIns="121900" bIns="121900" anchor="t" anchorCtr="0">
              <a:noAutofit/>
            </a:bodyPr>
            <a:lstStyle/>
            <a:p>
              <a:r>
                <a:rPr lang="en" sz="2400" kern="0" dirty="0">
                  <a:solidFill>
                    <a:srgbClr val="0B5394"/>
                  </a:solidFill>
                  <a:cs typeface="Arial"/>
                  <a:sym typeface="Arial"/>
                </a:rPr>
                <a:t>Promotional Videos</a:t>
              </a:r>
            </a:p>
          </p:txBody>
        </p:sp>
        <p:sp>
          <p:nvSpPr>
            <p:cNvPr id="63" name="Shape 85"/>
            <p:cNvSpPr/>
            <p:nvPr/>
          </p:nvSpPr>
          <p:spPr>
            <a:xfrm rot="5400000">
              <a:off x="6693684" y="2980183"/>
              <a:ext cx="423200" cy="333600"/>
            </a:xfrm>
            <a:prstGeom prst="triangle">
              <a:avLst>
                <a:gd name="adj" fmla="val 50000"/>
              </a:avLst>
            </a:prstGeom>
            <a:solidFill>
              <a:srgbClr val="FFFFFF"/>
            </a:solidFill>
            <a:ln>
              <a:noFill/>
            </a:ln>
          </p:spPr>
          <p:txBody>
            <a:bodyPr lIns="121900" tIns="121900" rIns="121900" bIns="121900" anchor="ctr" anchorCtr="0">
              <a:noAutofit/>
            </a:bodyPr>
            <a:lstStyle/>
            <a:p>
              <a:endParaRPr kern="0">
                <a:solidFill>
                  <a:srgbClr val="000000"/>
                </a:solidFill>
                <a:cs typeface="Arial"/>
                <a:sym typeface="Arial"/>
              </a:endParaRPr>
            </a:p>
          </p:txBody>
        </p:sp>
        <p:sp>
          <p:nvSpPr>
            <p:cNvPr id="64" name="Shape 89"/>
            <p:cNvSpPr txBox="1"/>
            <p:nvPr/>
          </p:nvSpPr>
          <p:spPr>
            <a:xfrm>
              <a:off x="7313808" y="3058103"/>
              <a:ext cx="2918400" cy="358400"/>
            </a:xfrm>
            <a:prstGeom prst="rect">
              <a:avLst/>
            </a:prstGeom>
            <a:noFill/>
            <a:ln>
              <a:noFill/>
            </a:ln>
          </p:spPr>
          <p:txBody>
            <a:bodyPr lIns="121900" tIns="121900" rIns="121900" bIns="121900" anchor="t" anchorCtr="0">
              <a:noAutofit/>
            </a:bodyPr>
            <a:lstStyle/>
            <a:p>
              <a:r>
                <a:rPr lang="en" sz="900" b="1" kern="0" dirty="0">
                  <a:solidFill>
                    <a:srgbClr val="0B5394"/>
                  </a:solidFill>
                  <a:cs typeface="Arial"/>
                  <a:sym typeface="Arial"/>
                </a:rPr>
                <a:t>Create new and engaging videos to showcase participants, partners, and the program, overall</a:t>
              </a:r>
            </a:p>
          </p:txBody>
        </p:sp>
      </p:grpSp>
      <p:grpSp>
        <p:nvGrpSpPr>
          <p:cNvPr id="65" name="Group 64"/>
          <p:cNvGrpSpPr/>
          <p:nvPr/>
        </p:nvGrpSpPr>
        <p:grpSpPr>
          <a:xfrm>
            <a:off x="205995" y="3548655"/>
            <a:ext cx="4342400" cy="1067336"/>
            <a:chOff x="1056500" y="3588231"/>
            <a:chExt cx="4342400" cy="1067336"/>
          </a:xfrm>
        </p:grpSpPr>
        <p:sp>
          <p:nvSpPr>
            <p:cNvPr id="66" name="Shape 58"/>
            <p:cNvSpPr/>
            <p:nvPr/>
          </p:nvSpPr>
          <p:spPr>
            <a:xfrm>
              <a:off x="1056500" y="3721167"/>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kern="0">
                <a:solidFill>
                  <a:srgbClr val="000000"/>
                </a:solidFill>
                <a:cs typeface="Arial"/>
                <a:sym typeface="Arial"/>
              </a:endParaRPr>
            </a:p>
          </p:txBody>
        </p:sp>
        <p:pic>
          <p:nvPicPr>
            <p:cNvPr id="67" name="Shape 59"/>
            <p:cNvPicPr preferRelativeResize="0"/>
            <p:nvPr/>
          </p:nvPicPr>
          <p:blipFill>
            <a:blip r:embed="rId4">
              <a:alphaModFix/>
            </a:blip>
            <a:stretch>
              <a:fillRect/>
            </a:stretch>
          </p:blipFill>
          <p:spPr>
            <a:xfrm>
              <a:off x="1118870" y="3757985"/>
              <a:ext cx="855887" cy="860936"/>
            </a:xfrm>
            <a:prstGeom prst="rect">
              <a:avLst/>
            </a:prstGeom>
            <a:noFill/>
            <a:ln>
              <a:noFill/>
            </a:ln>
          </p:spPr>
        </p:pic>
        <p:sp>
          <p:nvSpPr>
            <p:cNvPr id="68" name="Shape 60"/>
            <p:cNvSpPr txBox="1"/>
            <p:nvPr/>
          </p:nvSpPr>
          <p:spPr>
            <a:xfrm>
              <a:off x="2010336" y="3588231"/>
              <a:ext cx="3305200" cy="650000"/>
            </a:xfrm>
            <a:prstGeom prst="rect">
              <a:avLst/>
            </a:prstGeom>
            <a:noFill/>
            <a:ln>
              <a:noFill/>
            </a:ln>
          </p:spPr>
          <p:txBody>
            <a:bodyPr lIns="121900" tIns="121900" rIns="121900" bIns="121900" anchor="t" anchorCtr="0">
              <a:noAutofit/>
            </a:bodyPr>
            <a:lstStyle/>
            <a:p>
              <a:r>
                <a:rPr lang="en" sz="2800" kern="0" dirty="0">
                  <a:solidFill>
                    <a:srgbClr val="0B5394"/>
                  </a:solidFill>
                  <a:cs typeface="Arial"/>
                  <a:sym typeface="Arial"/>
                </a:rPr>
                <a:t>Project Videos</a:t>
              </a:r>
            </a:p>
          </p:txBody>
        </p:sp>
        <p:sp>
          <p:nvSpPr>
            <p:cNvPr id="69" name="Shape 80"/>
            <p:cNvSpPr txBox="1"/>
            <p:nvPr/>
          </p:nvSpPr>
          <p:spPr>
            <a:xfrm>
              <a:off x="2025562" y="4054204"/>
              <a:ext cx="3115781" cy="358400"/>
            </a:xfrm>
            <a:prstGeom prst="rect">
              <a:avLst/>
            </a:prstGeom>
            <a:noFill/>
            <a:ln>
              <a:noFill/>
            </a:ln>
          </p:spPr>
          <p:txBody>
            <a:bodyPr lIns="121900" tIns="121900" rIns="121900" bIns="121900" anchor="t" anchorCtr="0">
              <a:noAutofit/>
            </a:bodyPr>
            <a:lstStyle/>
            <a:p>
              <a:r>
                <a:rPr lang="en" sz="900" b="1" kern="0" dirty="0">
                  <a:solidFill>
                    <a:srgbClr val="0B5394"/>
                  </a:solidFill>
                  <a:cs typeface="Arial"/>
                  <a:sym typeface="Arial"/>
                </a:rPr>
                <a:t>Coordinate and promote team project videos, as well as facilitate the Virtual Poster Session competition each term</a:t>
              </a:r>
            </a:p>
          </p:txBody>
        </p:sp>
        <p:pic>
          <p:nvPicPr>
            <p:cNvPr id="70" name="Shape 90"/>
            <p:cNvPicPr preferRelativeResize="0"/>
            <p:nvPr/>
          </p:nvPicPr>
          <p:blipFill>
            <a:blip r:embed="rId8">
              <a:alphaModFix/>
            </a:blip>
            <a:stretch>
              <a:fillRect/>
            </a:stretch>
          </p:blipFill>
          <p:spPr>
            <a:xfrm>
              <a:off x="1287363" y="3974194"/>
              <a:ext cx="518933" cy="428341"/>
            </a:xfrm>
            <a:prstGeom prst="rect">
              <a:avLst/>
            </a:prstGeom>
            <a:noFill/>
            <a:ln>
              <a:noFill/>
            </a:ln>
          </p:spPr>
        </p:pic>
      </p:grpSp>
      <p:grpSp>
        <p:nvGrpSpPr>
          <p:cNvPr id="71" name="Group 70"/>
          <p:cNvGrpSpPr/>
          <p:nvPr/>
        </p:nvGrpSpPr>
        <p:grpSpPr>
          <a:xfrm>
            <a:off x="5502095" y="3548655"/>
            <a:ext cx="4342400" cy="1067336"/>
            <a:chOff x="6352600" y="3588231"/>
            <a:chExt cx="4342400" cy="1067336"/>
          </a:xfrm>
        </p:grpSpPr>
        <p:sp>
          <p:nvSpPr>
            <p:cNvPr id="72" name="Shape 70"/>
            <p:cNvSpPr/>
            <p:nvPr/>
          </p:nvSpPr>
          <p:spPr>
            <a:xfrm>
              <a:off x="6352600" y="3721167"/>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kern="0">
                <a:solidFill>
                  <a:srgbClr val="000000"/>
                </a:solidFill>
                <a:cs typeface="Arial"/>
                <a:sym typeface="Arial"/>
              </a:endParaRPr>
            </a:p>
          </p:txBody>
        </p:sp>
        <p:pic>
          <p:nvPicPr>
            <p:cNvPr id="73" name="Shape 71"/>
            <p:cNvPicPr preferRelativeResize="0"/>
            <p:nvPr/>
          </p:nvPicPr>
          <p:blipFill>
            <a:blip r:embed="rId4">
              <a:alphaModFix/>
            </a:blip>
            <a:stretch>
              <a:fillRect/>
            </a:stretch>
          </p:blipFill>
          <p:spPr>
            <a:xfrm>
              <a:off x="6414970" y="3757985"/>
              <a:ext cx="855887" cy="860936"/>
            </a:xfrm>
            <a:prstGeom prst="rect">
              <a:avLst/>
            </a:prstGeom>
            <a:noFill/>
            <a:ln>
              <a:noFill/>
            </a:ln>
          </p:spPr>
        </p:pic>
        <p:sp>
          <p:nvSpPr>
            <p:cNvPr id="74" name="Shape 72"/>
            <p:cNvSpPr txBox="1"/>
            <p:nvPr/>
          </p:nvSpPr>
          <p:spPr>
            <a:xfrm>
              <a:off x="7281576" y="3588231"/>
              <a:ext cx="3305200" cy="650000"/>
            </a:xfrm>
            <a:prstGeom prst="rect">
              <a:avLst/>
            </a:prstGeom>
            <a:noFill/>
            <a:ln>
              <a:noFill/>
            </a:ln>
          </p:spPr>
          <p:txBody>
            <a:bodyPr lIns="121900" tIns="121900" rIns="121900" bIns="121900" anchor="t" anchorCtr="0">
              <a:noAutofit/>
            </a:bodyPr>
            <a:lstStyle/>
            <a:p>
              <a:r>
                <a:rPr lang="en" sz="2800" kern="0" dirty="0">
                  <a:solidFill>
                    <a:srgbClr val="0B5394"/>
                  </a:solidFill>
                  <a:cs typeface="Arial"/>
                  <a:sym typeface="Arial"/>
                </a:rPr>
                <a:t>Newsletter</a:t>
              </a:r>
            </a:p>
          </p:txBody>
        </p:sp>
        <p:pic>
          <p:nvPicPr>
            <p:cNvPr id="75" name="Shape 83"/>
            <p:cNvPicPr preferRelativeResize="0"/>
            <p:nvPr/>
          </p:nvPicPr>
          <p:blipFill>
            <a:blip r:embed="rId9">
              <a:alphaModFix/>
            </a:blip>
            <a:stretch>
              <a:fillRect/>
            </a:stretch>
          </p:blipFill>
          <p:spPr>
            <a:xfrm>
              <a:off x="6659302" y="3926851"/>
              <a:ext cx="367245" cy="523032"/>
            </a:xfrm>
            <a:prstGeom prst="rect">
              <a:avLst/>
            </a:prstGeom>
            <a:noFill/>
            <a:ln>
              <a:noFill/>
            </a:ln>
          </p:spPr>
        </p:pic>
        <p:sp>
          <p:nvSpPr>
            <p:cNvPr id="76" name="Shape 91"/>
            <p:cNvSpPr txBox="1"/>
            <p:nvPr/>
          </p:nvSpPr>
          <p:spPr>
            <a:xfrm>
              <a:off x="7306437" y="4051133"/>
              <a:ext cx="3101527" cy="358400"/>
            </a:xfrm>
            <a:prstGeom prst="rect">
              <a:avLst/>
            </a:prstGeom>
            <a:noFill/>
            <a:ln>
              <a:noFill/>
            </a:ln>
          </p:spPr>
          <p:txBody>
            <a:bodyPr lIns="121900" tIns="121900" rIns="121900" bIns="121900" anchor="t" anchorCtr="0">
              <a:noAutofit/>
            </a:bodyPr>
            <a:lstStyle/>
            <a:p>
              <a:r>
                <a:rPr lang="en" sz="900" b="1" kern="0" dirty="0">
                  <a:solidFill>
                    <a:srgbClr val="0B5394"/>
                  </a:solidFill>
                  <a:cs typeface="Arial"/>
                  <a:sym typeface="Arial"/>
                </a:rPr>
                <a:t>Design and distribute the DEVELOPer Newsletter each term to report program success and highlight important people and events</a:t>
              </a:r>
              <a:endParaRPr lang="en" sz="900" b="1" kern="0" dirty="0">
                <a:solidFill>
                  <a:srgbClr val="073763"/>
                </a:solidFill>
                <a:cs typeface="Arial"/>
                <a:sym typeface="Arial"/>
              </a:endParaRPr>
            </a:p>
          </p:txBody>
        </p:sp>
      </p:grpSp>
      <p:grpSp>
        <p:nvGrpSpPr>
          <p:cNvPr id="77" name="Group 76"/>
          <p:cNvGrpSpPr/>
          <p:nvPr/>
        </p:nvGrpSpPr>
        <p:grpSpPr>
          <a:xfrm>
            <a:off x="5502095" y="4628289"/>
            <a:ext cx="4342400" cy="1029168"/>
            <a:chOff x="6414967" y="4667865"/>
            <a:chExt cx="4342400" cy="1029168"/>
          </a:xfrm>
        </p:grpSpPr>
        <p:sp>
          <p:nvSpPr>
            <p:cNvPr id="78" name="Shape 73"/>
            <p:cNvSpPr/>
            <p:nvPr/>
          </p:nvSpPr>
          <p:spPr>
            <a:xfrm>
              <a:off x="6414967" y="4762633"/>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kern="0">
                <a:solidFill>
                  <a:srgbClr val="000000"/>
                </a:solidFill>
                <a:cs typeface="Arial"/>
                <a:sym typeface="Arial"/>
              </a:endParaRPr>
            </a:p>
          </p:txBody>
        </p:sp>
        <p:pic>
          <p:nvPicPr>
            <p:cNvPr id="79" name="Shape 74"/>
            <p:cNvPicPr preferRelativeResize="0"/>
            <p:nvPr/>
          </p:nvPicPr>
          <p:blipFill>
            <a:blip r:embed="rId4">
              <a:alphaModFix/>
            </a:blip>
            <a:stretch>
              <a:fillRect/>
            </a:stretch>
          </p:blipFill>
          <p:spPr>
            <a:xfrm>
              <a:off x="6477337" y="4799452"/>
              <a:ext cx="855887" cy="860936"/>
            </a:xfrm>
            <a:prstGeom prst="rect">
              <a:avLst/>
            </a:prstGeom>
            <a:noFill/>
            <a:ln>
              <a:noFill/>
            </a:ln>
          </p:spPr>
        </p:pic>
        <p:sp>
          <p:nvSpPr>
            <p:cNvPr id="80" name="Shape 75"/>
            <p:cNvSpPr txBox="1"/>
            <p:nvPr/>
          </p:nvSpPr>
          <p:spPr>
            <a:xfrm>
              <a:off x="7313808" y="4667865"/>
              <a:ext cx="3305200" cy="572000"/>
            </a:xfrm>
            <a:prstGeom prst="rect">
              <a:avLst/>
            </a:prstGeom>
            <a:noFill/>
            <a:ln>
              <a:noFill/>
            </a:ln>
          </p:spPr>
          <p:txBody>
            <a:bodyPr lIns="121900" tIns="121900" rIns="121900" bIns="121900" anchor="t" anchorCtr="0">
              <a:noAutofit/>
            </a:bodyPr>
            <a:lstStyle/>
            <a:p>
              <a:r>
                <a:rPr lang="en" sz="2400" kern="0" dirty="0">
                  <a:solidFill>
                    <a:srgbClr val="0B5394"/>
                  </a:solidFill>
                  <a:cs typeface="Arial"/>
                  <a:sym typeface="Arial"/>
                </a:rPr>
                <a:t>Alumni Engagement</a:t>
              </a:r>
            </a:p>
          </p:txBody>
        </p:sp>
        <p:pic>
          <p:nvPicPr>
            <p:cNvPr id="81" name="Shape 84"/>
            <p:cNvPicPr preferRelativeResize="0"/>
            <p:nvPr/>
          </p:nvPicPr>
          <p:blipFill>
            <a:blip r:embed="rId10">
              <a:alphaModFix/>
            </a:blip>
            <a:stretch>
              <a:fillRect/>
            </a:stretch>
          </p:blipFill>
          <p:spPr>
            <a:xfrm>
              <a:off x="6615768" y="4904833"/>
              <a:ext cx="579033" cy="572065"/>
            </a:xfrm>
            <a:prstGeom prst="rect">
              <a:avLst/>
            </a:prstGeom>
            <a:noFill/>
            <a:ln>
              <a:noFill/>
            </a:ln>
          </p:spPr>
        </p:pic>
        <p:sp>
          <p:nvSpPr>
            <p:cNvPr id="82" name="Shape 92"/>
            <p:cNvSpPr txBox="1"/>
            <p:nvPr/>
          </p:nvSpPr>
          <p:spPr>
            <a:xfrm>
              <a:off x="7313808" y="5068064"/>
              <a:ext cx="3437600" cy="358400"/>
            </a:xfrm>
            <a:prstGeom prst="rect">
              <a:avLst/>
            </a:prstGeom>
            <a:noFill/>
            <a:ln>
              <a:noFill/>
            </a:ln>
          </p:spPr>
          <p:txBody>
            <a:bodyPr lIns="121900" tIns="121900" rIns="121900" bIns="121900" anchor="t" anchorCtr="0">
              <a:noAutofit/>
            </a:bodyPr>
            <a:lstStyle/>
            <a:p>
              <a:r>
                <a:rPr lang="en" sz="900" b="1" kern="0" dirty="0">
                  <a:solidFill>
                    <a:srgbClr val="0B5394"/>
                  </a:solidFill>
                  <a:cs typeface="Arial"/>
                  <a:sym typeface="Arial"/>
                </a:rPr>
                <a:t>Collaborate with Impact Analysis to incorporate alumni into current DEVELOP activities through interactive events and activities</a:t>
              </a:r>
            </a:p>
          </p:txBody>
        </p:sp>
      </p:grpSp>
      <p:grpSp>
        <p:nvGrpSpPr>
          <p:cNvPr id="83" name="Group 82"/>
          <p:cNvGrpSpPr/>
          <p:nvPr/>
        </p:nvGrpSpPr>
        <p:grpSpPr>
          <a:xfrm>
            <a:off x="5502095" y="5612940"/>
            <a:ext cx="4342400" cy="1085984"/>
            <a:chOff x="6414967" y="5652516"/>
            <a:chExt cx="4342400" cy="1085984"/>
          </a:xfrm>
        </p:grpSpPr>
        <p:sp>
          <p:nvSpPr>
            <p:cNvPr id="84" name="Shape 76"/>
            <p:cNvSpPr/>
            <p:nvPr/>
          </p:nvSpPr>
          <p:spPr>
            <a:xfrm>
              <a:off x="6414967" y="5804100"/>
              <a:ext cx="4342400" cy="934400"/>
            </a:xfrm>
            <a:prstGeom prst="roundRect">
              <a:avLst>
                <a:gd name="adj" fmla="val 50000"/>
              </a:avLst>
            </a:prstGeom>
            <a:solidFill>
              <a:srgbClr val="CFE2F3"/>
            </a:solidFill>
            <a:ln w="28575" cap="flat" cmpd="sng">
              <a:solidFill>
                <a:srgbClr val="3D85C6"/>
              </a:solidFill>
              <a:prstDash val="solid"/>
              <a:round/>
              <a:headEnd type="none" w="med" len="med"/>
              <a:tailEnd type="none" w="med" len="med"/>
            </a:ln>
          </p:spPr>
          <p:txBody>
            <a:bodyPr lIns="121900" tIns="121900" rIns="121900" bIns="121900" anchor="ctr" anchorCtr="0">
              <a:noAutofit/>
            </a:bodyPr>
            <a:lstStyle/>
            <a:p>
              <a:endParaRPr kern="0">
                <a:solidFill>
                  <a:srgbClr val="000000"/>
                </a:solidFill>
                <a:cs typeface="Arial"/>
                <a:sym typeface="Arial"/>
              </a:endParaRPr>
            </a:p>
          </p:txBody>
        </p:sp>
        <p:pic>
          <p:nvPicPr>
            <p:cNvPr id="85" name="Shape 77"/>
            <p:cNvPicPr preferRelativeResize="0"/>
            <p:nvPr/>
          </p:nvPicPr>
          <p:blipFill>
            <a:blip r:embed="rId4">
              <a:alphaModFix/>
            </a:blip>
            <a:stretch>
              <a:fillRect/>
            </a:stretch>
          </p:blipFill>
          <p:spPr>
            <a:xfrm>
              <a:off x="6477337" y="5840919"/>
              <a:ext cx="855887" cy="860936"/>
            </a:xfrm>
            <a:prstGeom prst="rect">
              <a:avLst/>
            </a:prstGeom>
            <a:noFill/>
            <a:ln>
              <a:noFill/>
            </a:ln>
          </p:spPr>
        </p:pic>
        <p:sp>
          <p:nvSpPr>
            <p:cNvPr id="86" name="Shape 78"/>
            <p:cNvSpPr txBox="1"/>
            <p:nvPr/>
          </p:nvSpPr>
          <p:spPr>
            <a:xfrm>
              <a:off x="7281576" y="5652516"/>
              <a:ext cx="3305200" cy="650000"/>
            </a:xfrm>
            <a:prstGeom prst="rect">
              <a:avLst/>
            </a:prstGeom>
            <a:noFill/>
            <a:ln>
              <a:noFill/>
            </a:ln>
          </p:spPr>
          <p:txBody>
            <a:bodyPr lIns="121900" tIns="121900" rIns="121900" bIns="121900" anchor="t" anchorCtr="0">
              <a:noAutofit/>
            </a:bodyPr>
            <a:lstStyle/>
            <a:p>
              <a:r>
                <a:rPr lang="en" sz="2800" kern="0" dirty="0">
                  <a:solidFill>
                    <a:srgbClr val="0B5394"/>
                  </a:solidFill>
                  <a:cs typeface="Arial"/>
                  <a:sym typeface="Arial"/>
                </a:rPr>
                <a:t>Graphic Design</a:t>
              </a:r>
            </a:p>
          </p:txBody>
        </p:sp>
        <p:sp>
          <p:nvSpPr>
            <p:cNvPr id="87" name="Shape 93"/>
            <p:cNvSpPr txBox="1"/>
            <p:nvPr/>
          </p:nvSpPr>
          <p:spPr>
            <a:xfrm>
              <a:off x="7313808" y="6139555"/>
              <a:ext cx="3272968" cy="358400"/>
            </a:xfrm>
            <a:prstGeom prst="rect">
              <a:avLst/>
            </a:prstGeom>
            <a:noFill/>
            <a:ln>
              <a:noFill/>
            </a:ln>
          </p:spPr>
          <p:txBody>
            <a:bodyPr lIns="121900" tIns="121900" rIns="121900" bIns="121900" anchor="t" anchorCtr="0">
              <a:noAutofit/>
            </a:bodyPr>
            <a:lstStyle/>
            <a:p>
              <a:r>
                <a:rPr lang="en" sz="900" b="1" kern="0" dirty="0">
                  <a:solidFill>
                    <a:srgbClr val="0B5394"/>
                  </a:solidFill>
                  <a:cs typeface="Arial"/>
                  <a:sym typeface="Arial"/>
                </a:rPr>
                <a:t>Design attractive and informational flyers, templates, reports, and other programmatic collateral for the National Program Office</a:t>
              </a:r>
            </a:p>
          </p:txBody>
        </p:sp>
        <p:pic>
          <p:nvPicPr>
            <p:cNvPr id="88" name="Picture 8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55311" y="5976479"/>
              <a:ext cx="299935" cy="589643"/>
            </a:xfrm>
            <a:prstGeom prst="rect">
              <a:avLst/>
            </a:prstGeom>
          </p:spPr>
        </p:pic>
      </p:grpSp>
      <p:sp>
        <p:nvSpPr>
          <p:cNvPr id="89" name="Rectangle 88"/>
          <p:cNvSpPr/>
          <p:nvPr/>
        </p:nvSpPr>
        <p:spPr>
          <a:xfrm>
            <a:off x="-1" y="1063488"/>
            <a:ext cx="10078911" cy="1403488"/>
          </a:xfrm>
          <a:prstGeom prst="rect">
            <a:avLst/>
          </a:prstGeom>
          <a:solidFill>
            <a:srgbClr val="2542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0" name="TextBox 89"/>
          <p:cNvSpPr txBox="1"/>
          <p:nvPr/>
        </p:nvSpPr>
        <p:spPr>
          <a:xfrm>
            <a:off x="85725" y="1221840"/>
            <a:ext cx="4153610" cy="1138773"/>
          </a:xfrm>
          <a:prstGeom prst="rect">
            <a:avLst/>
          </a:prstGeom>
          <a:noFill/>
        </p:spPr>
        <p:txBody>
          <a:bodyPr wrap="square" rtlCol="0">
            <a:spAutoFit/>
          </a:bodyPr>
          <a:lstStyle/>
          <a:p>
            <a:pPr algn="ctr"/>
            <a:r>
              <a:rPr lang="en-US" sz="3200" b="1" dirty="0" smtClean="0">
                <a:solidFill>
                  <a:schemeClr val="bg1"/>
                </a:solidFill>
                <a:latin typeface="Century Gothic" panose="020B0502020202020204" pitchFamily="34" charset="0"/>
              </a:rPr>
              <a:t>COMMUNICATIONS</a:t>
            </a:r>
            <a:endParaRPr lang="en-US" sz="4400" b="1" dirty="0" smtClean="0">
              <a:solidFill>
                <a:schemeClr val="bg1"/>
              </a:solidFill>
              <a:latin typeface="Century Gothic" panose="020B0502020202020204" pitchFamily="34" charset="0"/>
            </a:endParaRPr>
          </a:p>
          <a:p>
            <a:pPr algn="ctr"/>
            <a:r>
              <a:rPr lang="en-US" sz="3600" dirty="0" smtClean="0">
                <a:solidFill>
                  <a:schemeClr val="bg1"/>
                </a:solidFill>
                <a:latin typeface="Century Gothic" panose="020B0502020202020204" pitchFamily="34" charset="0"/>
              </a:rPr>
              <a:t>TEAM INITIATIVES</a:t>
            </a:r>
            <a:endParaRPr lang="en-US" sz="3600" dirty="0">
              <a:solidFill>
                <a:schemeClr val="bg1"/>
              </a:solidFill>
              <a:latin typeface="Century Gothic" panose="020B0502020202020204" pitchFamily="34" charset="0"/>
            </a:endParaRPr>
          </a:p>
        </p:txBody>
      </p:sp>
      <p:sp>
        <p:nvSpPr>
          <p:cNvPr id="91" name="TextBox 90"/>
          <p:cNvSpPr txBox="1"/>
          <p:nvPr/>
        </p:nvSpPr>
        <p:spPr>
          <a:xfrm>
            <a:off x="4482298" y="1197370"/>
            <a:ext cx="1554068" cy="1200329"/>
          </a:xfrm>
          <a:prstGeom prst="rect">
            <a:avLst/>
          </a:prstGeom>
          <a:noFill/>
        </p:spPr>
        <p:txBody>
          <a:bodyPr wrap="square" rtlCol="0">
            <a:spAutoFit/>
          </a:bodyPr>
          <a:lstStyle/>
          <a:p>
            <a:r>
              <a:rPr lang="en-US" sz="2400" b="1" dirty="0" smtClean="0">
                <a:solidFill>
                  <a:srgbClr val="EFE925"/>
                </a:solidFill>
                <a:latin typeface="Century Gothic" panose="020B0502020202020204" pitchFamily="34" charset="0"/>
              </a:rPr>
              <a:t>WHAT </a:t>
            </a:r>
          </a:p>
          <a:p>
            <a:r>
              <a:rPr lang="en-US" sz="2400" b="1" dirty="0" smtClean="0">
                <a:solidFill>
                  <a:srgbClr val="EFE925"/>
                </a:solidFill>
                <a:latin typeface="Century Gothic" panose="020B0502020202020204" pitchFamily="34" charset="0"/>
              </a:rPr>
              <a:t>WE </a:t>
            </a:r>
          </a:p>
          <a:p>
            <a:r>
              <a:rPr lang="en-US" sz="2400" b="1" dirty="0" smtClean="0">
                <a:solidFill>
                  <a:srgbClr val="EFE925"/>
                </a:solidFill>
                <a:latin typeface="Century Gothic" panose="020B0502020202020204" pitchFamily="34" charset="0"/>
              </a:rPr>
              <a:t>DO…</a:t>
            </a:r>
            <a:endParaRPr lang="en-US" sz="2400" b="1" dirty="0">
              <a:solidFill>
                <a:srgbClr val="EFE925"/>
              </a:solidFill>
              <a:latin typeface="Century Gothic" panose="020B0502020202020204" pitchFamily="34" charset="0"/>
            </a:endParaRPr>
          </a:p>
        </p:txBody>
      </p:sp>
      <p:sp>
        <p:nvSpPr>
          <p:cNvPr id="92" name="Rectangle 91"/>
          <p:cNvSpPr/>
          <p:nvPr/>
        </p:nvSpPr>
        <p:spPr>
          <a:xfrm>
            <a:off x="4289779" y="994734"/>
            <a:ext cx="45719" cy="1577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93" name="TextBox 92"/>
          <p:cNvSpPr txBox="1"/>
          <p:nvPr/>
        </p:nvSpPr>
        <p:spPr>
          <a:xfrm>
            <a:off x="6821087" y="1042971"/>
            <a:ext cx="2119101" cy="646331"/>
          </a:xfrm>
          <a:prstGeom prst="rect">
            <a:avLst/>
          </a:prstGeom>
          <a:noFill/>
        </p:spPr>
        <p:txBody>
          <a:bodyPr wrap="square" rtlCol="0">
            <a:spAutoFit/>
          </a:bodyPr>
          <a:lstStyle/>
          <a:p>
            <a:r>
              <a:rPr lang="en-US" sz="1200" b="1" i="1" dirty="0" smtClean="0">
                <a:solidFill>
                  <a:schemeClr val="bg1"/>
                </a:solidFill>
                <a:latin typeface="Century Gothic" panose="020B0502020202020204" pitchFamily="34" charset="0"/>
              </a:rPr>
              <a:t>Austin Stone</a:t>
            </a:r>
          </a:p>
          <a:p>
            <a:r>
              <a:rPr lang="en-US" sz="1200" i="1" dirty="0" err="1" smtClean="0">
                <a:solidFill>
                  <a:schemeClr val="bg1"/>
                </a:solidFill>
                <a:latin typeface="Century Gothic" panose="020B0502020202020204" pitchFamily="34" charset="0"/>
              </a:rPr>
              <a:t>Comm</a:t>
            </a:r>
            <a:r>
              <a:rPr lang="en-US" sz="1200" i="1" dirty="0" smtClean="0">
                <a:solidFill>
                  <a:schemeClr val="bg1"/>
                </a:solidFill>
                <a:latin typeface="Century Gothic" panose="020B0502020202020204" pitchFamily="34" charset="0"/>
              </a:rPr>
              <a:t> Senior Fellow</a:t>
            </a:r>
          </a:p>
          <a:p>
            <a:r>
              <a:rPr lang="en-US" sz="1200" i="1" dirty="0" smtClean="0">
                <a:solidFill>
                  <a:schemeClr val="bg1"/>
                </a:solidFill>
                <a:latin typeface="Century Gothic" panose="020B0502020202020204" pitchFamily="34" charset="0"/>
              </a:rPr>
              <a:t>Virginia – Langley</a:t>
            </a:r>
            <a:endParaRPr lang="en-US" sz="1200" i="1" dirty="0">
              <a:solidFill>
                <a:schemeClr val="bg1"/>
              </a:solidFill>
              <a:latin typeface="Century Gothic" panose="020B0502020202020204" pitchFamily="34" charset="0"/>
            </a:endParaRPr>
          </a:p>
        </p:txBody>
      </p:sp>
      <p:pic>
        <p:nvPicPr>
          <p:cNvPr id="94" name="Picture 9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681297" y="1182029"/>
            <a:ext cx="1188720" cy="1152053"/>
          </a:xfrm>
          <a:prstGeom prst="ellipse">
            <a:avLst/>
          </a:prstGeom>
          <a:ln w="28575">
            <a:solidFill>
              <a:schemeClr val="bg1"/>
            </a:solidFill>
          </a:ln>
          <a:effectLst/>
        </p:spPr>
      </p:pic>
      <p:sp>
        <p:nvSpPr>
          <p:cNvPr id="95" name="TextBox 94"/>
          <p:cNvSpPr txBox="1"/>
          <p:nvPr/>
        </p:nvSpPr>
        <p:spPr>
          <a:xfrm>
            <a:off x="6964654" y="1729584"/>
            <a:ext cx="1720036" cy="646331"/>
          </a:xfrm>
          <a:prstGeom prst="rect">
            <a:avLst/>
          </a:prstGeom>
          <a:noFill/>
        </p:spPr>
        <p:txBody>
          <a:bodyPr wrap="square" rtlCol="0">
            <a:spAutoFit/>
          </a:bodyPr>
          <a:lstStyle/>
          <a:p>
            <a:pPr algn="r"/>
            <a:r>
              <a:rPr lang="en-US" sz="1200" b="1" i="1" dirty="0" err="1" smtClean="0">
                <a:solidFill>
                  <a:schemeClr val="bg1"/>
                </a:solidFill>
                <a:latin typeface="Century Gothic" panose="020B0502020202020204" pitchFamily="34" charset="0"/>
              </a:rPr>
              <a:t>Kathrene</a:t>
            </a:r>
            <a:r>
              <a:rPr lang="en-US" sz="1200" b="1" i="1" dirty="0" smtClean="0">
                <a:solidFill>
                  <a:schemeClr val="bg1"/>
                </a:solidFill>
                <a:latin typeface="Century Gothic" panose="020B0502020202020204" pitchFamily="34" charset="0"/>
              </a:rPr>
              <a:t> Garcia</a:t>
            </a:r>
          </a:p>
          <a:p>
            <a:pPr algn="r"/>
            <a:r>
              <a:rPr lang="en-US" sz="1200" i="1" dirty="0" err="1" smtClean="0">
                <a:solidFill>
                  <a:schemeClr val="bg1"/>
                </a:solidFill>
                <a:latin typeface="Century Gothic" panose="020B0502020202020204" pitchFamily="34" charset="0"/>
              </a:rPr>
              <a:t>Comm</a:t>
            </a:r>
            <a:r>
              <a:rPr lang="en-US" sz="1200" i="1" dirty="0" smtClean="0">
                <a:solidFill>
                  <a:schemeClr val="bg1"/>
                </a:solidFill>
                <a:latin typeface="Century Gothic" panose="020B0502020202020204" pitchFamily="34" charset="0"/>
              </a:rPr>
              <a:t> Fellow</a:t>
            </a:r>
          </a:p>
          <a:p>
            <a:pPr algn="r"/>
            <a:r>
              <a:rPr lang="en-US" sz="1200" i="1" dirty="0" smtClean="0">
                <a:solidFill>
                  <a:schemeClr val="bg1"/>
                </a:solidFill>
                <a:latin typeface="Century Gothic" panose="020B0502020202020204" pitchFamily="34" charset="0"/>
              </a:rPr>
              <a:t>Alabama – MSFC</a:t>
            </a:r>
            <a:endParaRPr lang="en-US" sz="1200" i="1" dirty="0">
              <a:solidFill>
                <a:schemeClr val="bg1"/>
              </a:solidFill>
              <a:latin typeface="Century Gothic" panose="020B0502020202020204" pitchFamily="34" charset="0"/>
            </a:endParaRPr>
          </a:p>
        </p:txBody>
      </p:sp>
      <p:pic>
        <p:nvPicPr>
          <p:cNvPr id="96" name="Picture 95"/>
          <p:cNvPicPr>
            <a:picLocks noChangeAspect="1"/>
          </p:cNvPicPr>
          <p:nvPr/>
        </p:nvPicPr>
        <p:blipFill rotWithShape="1">
          <a:blip r:embed="rId13" cstate="print">
            <a:extLst>
              <a:ext uri="{28A0092B-C50C-407E-A947-70E740481C1C}">
                <a14:useLocalDpi xmlns:a14="http://schemas.microsoft.com/office/drawing/2010/main" val="0"/>
              </a:ext>
            </a:extLst>
          </a:blip>
          <a:srcRect t="12500" b="12500"/>
          <a:stretch/>
        </p:blipFill>
        <p:spPr>
          <a:xfrm>
            <a:off x="5632367" y="1186460"/>
            <a:ext cx="1188720" cy="1188720"/>
          </a:xfrm>
          <a:prstGeom prst="ellipse">
            <a:avLst/>
          </a:prstGeom>
          <a:ln w="28575">
            <a:solidFill>
              <a:schemeClr val="bg1"/>
            </a:solidFill>
          </a:ln>
        </p:spPr>
      </p:pic>
    </p:spTree>
    <p:extLst>
      <p:ext uri="{BB962C8B-B14F-4D97-AF65-F5344CB8AC3E}">
        <p14:creationId xmlns:p14="http://schemas.microsoft.com/office/powerpoint/2010/main" val="97413271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Project Coordination Team</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aphicFrame>
        <p:nvGraphicFramePr>
          <p:cNvPr id="2" name="Diagram 1"/>
          <p:cNvGraphicFramePr/>
          <p:nvPr>
            <p:extLst>
              <p:ext uri="{D42A27DB-BD31-4B8C-83A1-F6EECF244321}">
                <p14:modId xmlns:p14="http://schemas.microsoft.com/office/powerpoint/2010/main" val="1494965979"/>
              </p:ext>
            </p:extLst>
          </p:nvPr>
        </p:nvGraphicFramePr>
        <p:xfrm>
          <a:off x="-357577" y="1110925"/>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47" name="Group 46"/>
          <p:cNvGrpSpPr/>
          <p:nvPr/>
        </p:nvGrpSpPr>
        <p:grpSpPr>
          <a:xfrm>
            <a:off x="451420" y="2824033"/>
            <a:ext cx="1747506" cy="2008628"/>
            <a:chOff x="1750060" y="95"/>
            <a:chExt cx="1747506" cy="2008628"/>
          </a:xfrm>
        </p:grpSpPr>
        <p:sp>
          <p:nvSpPr>
            <p:cNvPr id="48" name="Hexagon 47"/>
            <p:cNvSpPr/>
            <p:nvPr/>
          </p:nvSpPr>
          <p:spPr>
            <a:xfrm rot="5400000">
              <a:off x="1619499" y="130656"/>
              <a:ext cx="2008628" cy="1747506"/>
            </a:xfrm>
            <a:prstGeom prst="hexagon">
              <a:avLst>
                <a:gd name="adj" fmla="val 25000"/>
                <a:gd name="vf" fmla="val 115470"/>
              </a:avLst>
            </a:prstGeom>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sp>
        <p:sp>
          <p:nvSpPr>
            <p:cNvPr id="49" name="Hexagon 4"/>
            <p:cNvSpPr txBox="1"/>
            <p:nvPr/>
          </p:nvSpPr>
          <p:spPr>
            <a:xfrm>
              <a:off x="2022380" y="313106"/>
              <a:ext cx="1202866" cy="138260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0" tIns="0" rIns="0" bIns="0" numCol="1" spcCol="1270" anchor="ctr" anchorCtr="0">
              <a:noAutofit/>
            </a:bodyPr>
            <a:lstStyle/>
            <a:p>
              <a:pPr lvl="0" algn="ctr" defTabSz="622300">
                <a:lnSpc>
                  <a:spcPct val="90000"/>
                </a:lnSpc>
                <a:spcBef>
                  <a:spcPct val="0"/>
                </a:spcBef>
                <a:spcAft>
                  <a:spcPct val="35000"/>
                </a:spcAft>
              </a:pPr>
              <a:r>
                <a:rPr lang="en-US" sz="1600" kern="1200" dirty="0" smtClean="0"/>
                <a:t>Deliverable Templates</a:t>
              </a:r>
              <a:endParaRPr lang="en-US" sz="1600" kern="1200" dirty="0"/>
            </a:p>
          </p:txBody>
        </p:sp>
      </p:grpSp>
      <p:pic>
        <p:nvPicPr>
          <p:cNvPr id="50" name="Picture 4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7157" y="3113757"/>
            <a:ext cx="1737360" cy="1737360"/>
          </a:xfrm>
          <a:prstGeom prst="rect">
            <a:avLst/>
          </a:prstGeom>
        </p:spPr>
      </p:pic>
      <p:pic>
        <p:nvPicPr>
          <p:cNvPr id="51" name="Picture 5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282558" y="1222494"/>
            <a:ext cx="1737360" cy="1737360"/>
          </a:xfrm>
          <a:prstGeom prst="rect">
            <a:avLst/>
          </a:prstGeom>
        </p:spPr>
      </p:pic>
      <p:sp>
        <p:nvSpPr>
          <p:cNvPr id="52" name="Content Placeholder 3"/>
          <p:cNvSpPr txBox="1">
            <a:spLocks/>
          </p:cNvSpPr>
          <p:nvPr/>
        </p:nvSpPr>
        <p:spPr>
          <a:xfrm>
            <a:off x="8140575" y="1484522"/>
            <a:ext cx="2339087" cy="7432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b="1" i="1" dirty="0" smtClean="0">
                <a:solidFill>
                  <a:prstClr val="black">
                    <a:lumMod val="75000"/>
                    <a:lumOff val="25000"/>
                  </a:prstClr>
                </a:solidFill>
                <a:latin typeface="Century Gothic" panose="020B0502020202020204" pitchFamily="34" charset="0"/>
              </a:rPr>
              <a:t>Shelby Ingram</a:t>
            </a:r>
          </a:p>
          <a:p>
            <a:pPr marL="0" indent="0">
              <a:spcBef>
                <a:spcPts val="0"/>
              </a:spcBef>
              <a:buNone/>
            </a:pPr>
            <a:r>
              <a:rPr lang="en-US" sz="1600" i="1" dirty="0" smtClean="0">
                <a:solidFill>
                  <a:prstClr val="black">
                    <a:lumMod val="75000"/>
                    <a:lumOff val="25000"/>
                  </a:prstClr>
                </a:solidFill>
                <a:latin typeface="Century Gothic" panose="020B0502020202020204" pitchFamily="34" charset="0"/>
              </a:rPr>
              <a:t>Georgia – Athens</a:t>
            </a:r>
          </a:p>
          <a:p>
            <a:pPr marL="0" indent="0">
              <a:spcBef>
                <a:spcPts val="0"/>
              </a:spcBef>
              <a:buNone/>
            </a:pPr>
            <a:r>
              <a:rPr lang="en-US" sz="1600" i="1" dirty="0" smtClean="0">
                <a:solidFill>
                  <a:prstClr val="black">
                    <a:lumMod val="75000"/>
                    <a:lumOff val="25000"/>
                  </a:prstClr>
                </a:solidFill>
                <a:latin typeface="Century Gothic" panose="020B0502020202020204" pitchFamily="34" charset="0"/>
              </a:rPr>
              <a:t>PC </a:t>
            </a:r>
            <a:r>
              <a:rPr lang="en-US" sz="1600" i="1" dirty="0" smtClean="0">
                <a:solidFill>
                  <a:prstClr val="black">
                    <a:lumMod val="75000"/>
                    <a:lumOff val="25000"/>
                  </a:prstClr>
                </a:solidFill>
                <a:latin typeface="Century Gothic" panose="020B0502020202020204" pitchFamily="34" charset="0"/>
              </a:rPr>
              <a:t>Fellow</a:t>
            </a:r>
            <a:endParaRPr lang="en-US" sz="1600" i="1" dirty="0">
              <a:solidFill>
                <a:prstClr val="black">
                  <a:lumMod val="75000"/>
                  <a:lumOff val="25000"/>
                </a:prstClr>
              </a:solidFill>
              <a:latin typeface="Century Gothic" panose="020B0502020202020204" pitchFamily="34" charset="0"/>
            </a:endParaRPr>
          </a:p>
        </p:txBody>
      </p:sp>
      <p:sp>
        <p:nvSpPr>
          <p:cNvPr id="53" name="Content Placeholder 3"/>
          <p:cNvSpPr txBox="1">
            <a:spLocks/>
          </p:cNvSpPr>
          <p:nvPr/>
        </p:nvSpPr>
        <p:spPr>
          <a:xfrm>
            <a:off x="8204156" y="3298498"/>
            <a:ext cx="2167534" cy="7031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b="1" i="1" dirty="0" smtClean="0">
                <a:solidFill>
                  <a:prstClr val="black">
                    <a:lumMod val="75000"/>
                    <a:lumOff val="25000"/>
                  </a:prstClr>
                </a:solidFill>
                <a:latin typeface="Century Gothic" panose="020B0502020202020204" pitchFamily="34" charset="0"/>
              </a:rPr>
              <a:t>Jerrold </a:t>
            </a:r>
            <a:r>
              <a:rPr lang="en-US" sz="1600" b="1" i="1" dirty="0" err="1" smtClean="0">
                <a:solidFill>
                  <a:prstClr val="black">
                    <a:lumMod val="75000"/>
                    <a:lumOff val="25000"/>
                  </a:prstClr>
                </a:solidFill>
                <a:latin typeface="Century Gothic" panose="020B0502020202020204" pitchFamily="34" charset="0"/>
              </a:rPr>
              <a:t>Acdan</a:t>
            </a:r>
            <a:endParaRPr lang="en-US" sz="1600" b="1" i="1" dirty="0" smtClean="0">
              <a:solidFill>
                <a:prstClr val="black">
                  <a:lumMod val="75000"/>
                  <a:lumOff val="25000"/>
                </a:prstClr>
              </a:solidFill>
              <a:latin typeface="Century Gothic" panose="020B0502020202020204" pitchFamily="34" charset="0"/>
            </a:endParaRPr>
          </a:p>
          <a:p>
            <a:pPr marL="0" indent="0">
              <a:spcBef>
                <a:spcPts val="0"/>
              </a:spcBef>
              <a:buNone/>
            </a:pPr>
            <a:r>
              <a:rPr lang="en-US" sz="1600" i="1" dirty="0" smtClean="0">
                <a:solidFill>
                  <a:prstClr val="black">
                    <a:lumMod val="75000"/>
                    <a:lumOff val="25000"/>
                  </a:prstClr>
                </a:solidFill>
                <a:latin typeface="Century Gothic" panose="020B0502020202020204" pitchFamily="34" charset="0"/>
              </a:rPr>
              <a:t>California – Ames</a:t>
            </a:r>
          </a:p>
          <a:p>
            <a:pPr marL="0" indent="0">
              <a:spcBef>
                <a:spcPts val="0"/>
              </a:spcBef>
              <a:buNone/>
            </a:pPr>
            <a:r>
              <a:rPr lang="en-US" sz="1600" i="1" dirty="0" smtClean="0">
                <a:solidFill>
                  <a:prstClr val="black">
                    <a:lumMod val="75000"/>
                    <a:lumOff val="25000"/>
                  </a:prstClr>
                </a:solidFill>
                <a:latin typeface="Century Gothic" panose="020B0502020202020204" pitchFamily="34" charset="0"/>
              </a:rPr>
              <a:t>PC Fellow</a:t>
            </a:r>
            <a:endParaRPr lang="en-US" sz="1600" i="1" dirty="0">
              <a:solidFill>
                <a:prstClr val="black">
                  <a:lumMod val="75000"/>
                  <a:lumOff val="25000"/>
                </a:prstClr>
              </a:solidFill>
              <a:latin typeface="Century Gothic" panose="020B0502020202020204" pitchFamily="34" charset="0"/>
            </a:endParaRPr>
          </a:p>
        </p:txBody>
      </p:sp>
      <p:pic>
        <p:nvPicPr>
          <p:cNvPr id="55" name="Google Shape;150;p3">
            <a:extLst>
              <a:ext uri="{FF2B5EF4-FFF2-40B4-BE49-F238E27FC236}">
                <a16:creationId xmlns:a16="http://schemas.microsoft.com/office/drawing/2014/main" id="{489A4857-2C36-4D43-80F9-09CEE9F2BCF6}"/>
              </a:ext>
            </a:extLst>
          </p:cNvPr>
          <p:cNvPicPr preferRelativeResize="0"/>
          <p:nvPr/>
        </p:nvPicPr>
        <p:blipFill rotWithShape="1">
          <a:blip r:embed="rId10">
            <a:alphaModFix/>
            <a:extLst>
              <a:ext uri="{BEBA8EAE-BF5A-486C-A8C5-ECC9F3942E4B}">
                <a14:imgProps xmlns:a14="http://schemas.microsoft.com/office/drawing/2010/main">
                  <a14:imgLayer r:embed="rId11">
                    <a14:imgEffect>
                      <a14:brightnessContrast bright="20000"/>
                    </a14:imgEffect>
                  </a14:imgLayer>
                </a14:imgProps>
              </a:ext>
            </a:extLst>
          </a:blip>
          <a:srcRect l="28542" t="57728" r="46164" b="9306"/>
          <a:stretch/>
        </p:blipFill>
        <p:spPr>
          <a:xfrm>
            <a:off x="6545757" y="3342357"/>
            <a:ext cx="1280160" cy="1280160"/>
          </a:xfrm>
          <a:prstGeom prst="ellipse">
            <a:avLst/>
          </a:prstGeom>
          <a:noFill/>
          <a:ln>
            <a:noFill/>
          </a:ln>
          <a:effectLst/>
        </p:spPr>
      </p:pic>
      <p:pic>
        <p:nvPicPr>
          <p:cNvPr id="5" name="Picture 4"/>
          <p:cNvPicPr>
            <a:picLocks noChangeAspect="1"/>
          </p:cNvPicPr>
          <p:nvPr/>
        </p:nvPicPr>
        <p:blipFill rotWithShape="1">
          <a:blip r:embed="rId12" cstate="print">
            <a:extLst>
              <a:ext uri="{28A0092B-C50C-407E-A947-70E740481C1C}">
                <a14:useLocalDpi xmlns:a14="http://schemas.microsoft.com/office/drawing/2010/main" val="0"/>
              </a:ext>
            </a:extLst>
          </a:blip>
          <a:srcRect l="11" t="16823" r="34187" b="10275"/>
          <a:stretch/>
        </p:blipFill>
        <p:spPr>
          <a:xfrm>
            <a:off x="6508395" y="1451094"/>
            <a:ext cx="1282506" cy="1280160"/>
          </a:xfrm>
          <a:prstGeom prst="ellipse">
            <a:avLst/>
          </a:prstGeom>
        </p:spPr>
      </p:pic>
      <p:pic>
        <p:nvPicPr>
          <p:cNvPr id="41" name="Picture 4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17157" y="4993293"/>
            <a:ext cx="1737360" cy="1737360"/>
          </a:xfrm>
          <a:prstGeom prst="rect">
            <a:avLst/>
          </a:prstGeom>
        </p:spPr>
      </p:pic>
      <p:sp>
        <p:nvSpPr>
          <p:cNvPr id="42" name="Content Placeholder 3"/>
          <p:cNvSpPr txBox="1">
            <a:spLocks/>
          </p:cNvSpPr>
          <p:nvPr/>
        </p:nvSpPr>
        <p:spPr>
          <a:xfrm>
            <a:off x="8145599" y="4970797"/>
            <a:ext cx="2167534" cy="70319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600" b="1" i="1" dirty="0" smtClean="0">
                <a:solidFill>
                  <a:prstClr val="black">
                    <a:lumMod val="75000"/>
                    <a:lumOff val="25000"/>
                  </a:prstClr>
                </a:solidFill>
                <a:latin typeface="Century Gothic" panose="020B0502020202020204" pitchFamily="34" charset="0"/>
              </a:rPr>
              <a:t>Madison Broddle</a:t>
            </a:r>
            <a:endParaRPr lang="en-US" sz="1600" b="1" i="1" dirty="0" smtClean="0">
              <a:solidFill>
                <a:prstClr val="black">
                  <a:lumMod val="75000"/>
                  <a:lumOff val="25000"/>
                </a:prstClr>
              </a:solidFill>
              <a:latin typeface="Century Gothic" panose="020B0502020202020204" pitchFamily="34" charset="0"/>
            </a:endParaRPr>
          </a:p>
          <a:p>
            <a:pPr marL="0" indent="0">
              <a:spcBef>
                <a:spcPts val="0"/>
              </a:spcBef>
              <a:buNone/>
            </a:pPr>
            <a:r>
              <a:rPr lang="en-US" sz="1600" i="1" dirty="0" smtClean="0">
                <a:solidFill>
                  <a:prstClr val="black">
                    <a:lumMod val="75000"/>
                    <a:lumOff val="25000"/>
                  </a:prstClr>
                </a:solidFill>
                <a:latin typeface="Century Gothic" panose="020B0502020202020204" pitchFamily="34" charset="0"/>
              </a:rPr>
              <a:t>Virginia</a:t>
            </a:r>
            <a:r>
              <a:rPr lang="en-US" sz="1600" i="1" dirty="0" smtClean="0">
                <a:solidFill>
                  <a:prstClr val="black">
                    <a:lumMod val="75000"/>
                    <a:lumOff val="25000"/>
                  </a:prstClr>
                </a:solidFill>
                <a:latin typeface="Century Gothic" panose="020B0502020202020204" pitchFamily="34" charset="0"/>
              </a:rPr>
              <a:t> </a:t>
            </a:r>
            <a:r>
              <a:rPr lang="en-US" sz="1600" i="1" dirty="0" smtClean="0">
                <a:solidFill>
                  <a:prstClr val="black">
                    <a:lumMod val="75000"/>
                    <a:lumOff val="25000"/>
                  </a:prstClr>
                </a:solidFill>
                <a:latin typeface="Century Gothic" panose="020B0502020202020204" pitchFamily="34" charset="0"/>
              </a:rPr>
              <a:t>– </a:t>
            </a:r>
            <a:r>
              <a:rPr lang="en-US" sz="1600" i="1" dirty="0" smtClean="0">
                <a:solidFill>
                  <a:prstClr val="black">
                    <a:lumMod val="75000"/>
                    <a:lumOff val="25000"/>
                  </a:prstClr>
                </a:solidFill>
                <a:latin typeface="Century Gothic" panose="020B0502020202020204" pitchFamily="34" charset="0"/>
              </a:rPr>
              <a:t>Langley</a:t>
            </a:r>
            <a:endParaRPr lang="en-US" sz="1600" i="1" dirty="0" smtClean="0">
              <a:solidFill>
                <a:prstClr val="black">
                  <a:lumMod val="75000"/>
                  <a:lumOff val="25000"/>
                </a:prstClr>
              </a:solidFill>
              <a:latin typeface="Century Gothic" panose="020B0502020202020204" pitchFamily="34" charset="0"/>
            </a:endParaRPr>
          </a:p>
          <a:p>
            <a:pPr marL="0" indent="0">
              <a:spcBef>
                <a:spcPts val="0"/>
              </a:spcBef>
              <a:buNone/>
            </a:pPr>
            <a:r>
              <a:rPr lang="en-US" sz="1600" i="1" dirty="0" smtClean="0">
                <a:solidFill>
                  <a:prstClr val="black">
                    <a:lumMod val="75000"/>
                    <a:lumOff val="25000"/>
                  </a:prstClr>
                </a:solidFill>
                <a:latin typeface="Century Gothic" panose="020B0502020202020204" pitchFamily="34" charset="0"/>
              </a:rPr>
              <a:t>IT/PC </a:t>
            </a:r>
            <a:r>
              <a:rPr lang="en-US" sz="1600" i="1" dirty="0" smtClean="0">
                <a:solidFill>
                  <a:prstClr val="black">
                    <a:lumMod val="75000"/>
                    <a:lumOff val="25000"/>
                  </a:prstClr>
                </a:solidFill>
                <a:latin typeface="Century Gothic" panose="020B0502020202020204" pitchFamily="34" charset="0"/>
              </a:rPr>
              <a:t>Fellow</a:t>
            </a:r>
            <a:endParaRPr lang="en-US" sz="1600" i="1" dirty="0">
              <a:solidFill>
                <a:prstClr val="black">
                  <a:lumMod val="75000"/>
                  <a:lumOff val="25000"/>
                </a:prstClr>
              </a:solidFill>
              <a:latin typeface="Century Gothic" panose="020B0502020202020204" pitchFamily="34" charset="0"/>
            </a:endParaRPr>
          </a:p>
        </p:txBody>
      </p:sp>
      <p:pic>
        <p:nvPicPr>
          <p:cNvPr id="43" name="Picture 42">
            <a:extLst>
              <a:ext uri="{FF2B5EF4-FFF2-40B4-BE49-F238E27FC236}">
                <a16:creationId xmlns:a16="http://schemas.microsoft.com/office/drawing/2014/main" id="{EC334409-0F8D-4835-8A43-39AA69E33C3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543216" y="5221893"/>
            <a:ext cx="1282533" cy="1280160"/>
          </a:xfrm>
          <a:prstGeom prst="rect">
            <a:avLst/>
          </a:prstGeom>
        </p:spPr>
      </p:pic>
    </p:spTree>
    <p:extLst>
      <p:ext uri="{BB962C8B-B14F-4D97-AF65-F5344CB8AC3E}">
        <p14:creationId xmlns:p14="http://schemas.microsoft.com/office/powerpoint/2010/main" val="245411538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err="1" smtClean="0">
                <a:solidFill>
                  <a:srgbClr val="0061AA"/>
                </a:solidFill>
              </a:rPr>
              <a:t>Geoinformatics</a:t>
            </a:r>
            <a:r>
              <a:rPr lang="en-US" dirty="0" smtClean="0">
                <a:solidFill>
                  <a:srgbClr val="0061AA"/>
                </a:solidFill>
              </a:rPr>
              <a:t> Team</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9066001" y="369282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3" name="Shape 117"/>
          <p:cNvSpPr txBox="1">
            <a:spLocks/>
          </p:cNvSpPr>
          <p:nvPr/>
        </p:nvSpPr>
        <p:spPr>
          <a:xfrm>
            <a:off x="379633" y="1585467"/>
            <a:ext cx="4333390" cy="4461200"/>
          </a:xfrm>
          <a:prstGeom prst="rect">
            <a:avLst/>
          </a:prstGeom>
        </p:spPr>
        <p:txBody>
          <a:bodyPr lIns="121900" tIns="121900" rIns="121900" bIns="121900" anchor="t"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333"/>
              </a:spcAft>
              <a:buFont typeface="Webdings" panose="05030102010509060703" pitchFamily="18" charset="2"/>
              <a:buChar char="4"/>
            </a:pPr>
            <a:r>
              <a:rPr lang="en" sz="2400" b="1" dirty="0" smtClean="0">
                <a:solidFill>
                  <a:schemeClr val="tx1">
                    <a:lumMod val="75000"/>
                    <a:lumOff val="25000"/>
                  </a:schemeClr>
                </a:solidFill>
                <a:latin typeface="+mj-lt"/>
                <a:ea typeface="Arial"/>
                <a:cs typeface="Arial"/>
                <a:sym typeface="Arial"/>
              </a:rPr>
              <a:t>Common Goals:</a:t>
            </a:r>
          </a:p>
          <a:p>
            <a:pPr marL="609585" indent="-457189">
              <a:spcAft>
                <a:spcPts val="1333"/>
              </a:spcAft>
              <a:buFont typeface="Webdings" panose="05030102010509060703" pitchFamily="18" charset="2"/>
              <a:buChar char="4"/>
            </a:pPr>
            <a:r>
              <a:rPr lang="en" sz="2400" dirty="0" smtClean="0">
                <a:solidFill>
                  <a:schemeClr val="tx1">
                    <a:lumMod val="75000"/>
                    <a:lumOff val="25000"/>
                  </a:schemeClr>
                </a:solidFill>
                <a:latin typeface="+mj-lt"/>
                <a:ea typeface="Arial"/>
                <a:cs typeface="Arial"/>
                <a:sym typeface="Arial"/>
              </a:rPr>
              <a:t>Point of contact for GIS and remote sensing needs</a:t>
            </a:r>
          </a:p>
          <a:p>
            <a:pPr marL="609585" indent="-457189">
              <a:spcAft>
                <a:spcPts val="1333"/>
              </a:spcAft>
              <a:buFont typeface="Webdings" panose="05030102010509060703" pitchFamily="18" charset="2"/>
              <a:buChar char="4"/>
            </a:pPr>
            <a:r>
              <a:rPr lang="en" sz="2400" dirty="0" smtClean="0">
                <a:solidFill>
                  <a:schemeClr val="tx1">
                    <a:lumMod val="75000"/>
                    <a:lumOff val="25000"/>
                  </a:schemeClr>
                </a:solidFill>
                <a:latin typeface="+mj-lt"/>
                <a:ea typeface="Arial"/>
                <a:cs typeface="Arial"/>
                <a:sym typeface="Arial"/>
              </a:rPr>
              <a:t>Provide programming support and trainings</a:t>
            </a:r>
          </a:p>
          <a:p>
            <a:pPr marL="609585" indent="-457189">
              <a:spcAft>
                <a:spcPts val="1333"/>
              </a:spcAft>
              <a:buFont typeface="Webdings" panose="05030102010509060703" pitchFamily="18" charset="2"/>
              <a:buChar char="4"/>
            </a:pPr>
            <a:r>
              <a:rPr lang="en" sz="2400" dirty="0" smtClean="0">
                <a:solidFill>
                  <a:schemeClr val="tx1">
                    <a:lumMod val="75000"/>
                    <a:lumOff val="25000"/>
                  </a:schemeClr>
                </a:solidFill>
                <a:latin typeface="+mj-lt"/>
                <a:ea typeface="Arial"/>
                <a:cs typeface="Arial"/>
                <a:sym typeface="Arial"/>
              </a:rPr>
              <a:t>Support software release and collect internal code</a:t>
            </a:r>
          </a:p>
          <a:p>
            <a:pPr marL="609585" indent="-457189">
              <a:spcAft>
                <a:spcPts val="1333"/>
              </a:spcAft>
              <a:buFont typeface="Webdings" panose="05030102010509060703" pitchFamily="18" charset="2"/>
              <a:buChar char="4"/>
            </a:pPr>
            <a:r>
              <a:rPr lang="en" sz="2400" dirty="0" smtClean="0">
                <a:solidFill>
                  <a:schemeClr val="tx1">
                    <a:lumMod val="75000"/>
                    <a:lumOff val="25000"/>
                  </a:schemeClr>
                </a:solidFill>
                <a:latin typeface="+mj-lt"/>
                <a:ea typeface="Arial"/>
                <a:cs typeface="Arial"/>
                <a:sym typeface="Arial"/>
              </a:rPr>
              <a:t>Answer questions </a:t>
            </a:r>
            <a:r>
              <a:rPr lang="en" sz="2400" dirty="0" smtClean="0">
                <a:solidFill>
                  <a:schemeClr val="tx1">
                    <a:lumMod val="75000"/>
                    <a:lumOff val="25000"/>
                  </a:schemeClr>
                </a:solidFill>
                <a:latin typeface="+mj-lt"/>
                <a:ea typeface="Arial"/>
                <a:cs typeface="Arial"/>
                <a:sym typeface="Arial"/>
              </a:rPr>
              <a:t>on the DESC</a:t>
            </a:r>
            <a:endParaRPr lang="en" sz="2400" dirty="0">
              <a:solidFill>
                <a:schemeClr val="tx1">
                  <a:lumMod val="75000"/>
                  <a:lumOff val="25000"/>
                </a:schemeClr>
              </a:solidFill>
              <a:latin typeface="+mj-lt"/>
              <a:ea typeface="Arial"/>
              <a:cs typeface="Arial"/>
              <a:sym typeface="Arial"/>
            </a:endParaRPr>
          </a:p>
        </p:txBody>
      </p:sp>
      <p:pic>
        <p:nvPicPr>
          <p:cNvPr id="40" name="Picture 39"/>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7770848" y="3017500"/>
            <a:ext cx="1973785" cy="1975104"/>
          </a:xfrm>
          <a:prstGeom prst="rect">
            <a:avLst/>
          </a:prstGeom>
        </p:spPr>
      </p:pic>
      <p:pic>
        <p:nvPicPr>
          <p:cNvPr id="41" name="Picture 40"/>
          <p:cNvPicPr>
            <a:picLocks noChangeAspect="1"/>
          </p:cNvPicPr>
          <p:nvPr/>
        </p:nvPicPr>
        <p:blipFill>
          <a:blip r:embed="rId4" cstate="screen">
            <a:duotone>
              <a:schemeClr val="accent4">
                <a:shade val="45000"/>
                <a:satMod val="135000"/>
              </a:schemeClr>
              <a:prstClr val="white"/>
            </a:duotone>
            <a:extLst>
              <a:ext uri="{28A0092B-C50C-407E-A947-70E740481C1C}">
                <a14:useLocalDpi xmlns:a14="http://schemas.microsoft.com/office/drawing/2010/main"/>
              </a:ext>
            </a:extLst>
          </a:blip>
          <a:stretch>
            <a:fillRect/>
          </a:stretch>
        </p:blipFill>
        <p:spPr>
          <a:xfrm>
            <a:off x="4892382" y="1380617"/>
            <a:ext cx="1977534" cy="1978857"/>
          </a:xfrm>
          <a:prstGeom prst="rect">
            <a:avLst/>
          </a:prstGeom>
        </p:spPr>
      </p:pic>
      <p:sp>
        <p:nvSpPr>
          <p:cNvPr id="44" name="Content Placeholder 3"/>
          <p:cNvSpPr txBox="1">
            <a:spLocks/>
          </p:cNvSpPr>
          <p:nvPr/>
        </p:nvSpPr>
        <p:spPr>
          <a:xfrm>
            <a:off x="5745340" y="3734941"/>
            <a:ext cx="1865008" cy="72295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spcBef>
                <a:spcPts val="0"/>
              </a:spcBef>
              <a:buFont typeface="Arial" panose="020B0604020202020204" pitchFamily="34" charset="0"/>
              <a:buNone/>
            </a:pPr>
            <a:r>
              <a:rPr lang="en-US" sz="1400" b="1" i="1" dirty="0" smtClean="0">
                <a:solidFill>
                  <a:prstClr val="black">
                    <a:lumMod val="75000"/>
                    <a:lumOff val="25000"/>
                  </a:prstClr>
                </a:solidFill>
              </a:rPr>
              <a:t>Megs Seeley</a:t>
            </a:r>
          </a:p>
          <a:p>
            <a:pPr marL="0" indent="0" algn="r">
              <a:spcBef>
                <a:spcPts val="0"/>
              </a:spcBef>
              <a:buNone/>
            </a:pPr>
            <a:r>
              <a:rPr lang="en-US" sz="1400" i="1" dirty="0" smtClean="0">
                <a:solidFill>
                  <a:prstClr val="black">
                    <a:lumMod val="75000"/>
                    <a:lumOff val="25000"/>
                  </a:prstClr>
                </a:solidFill>
              </a:rPr>
              <a:t>Arizona - Tempe</a:t>
            </a:r>
          </a:p>
          <a:p>
            <a:pPr marL="0" indent="0" algn="r">
              <a:spcBef>
                <a:spcPts val="0"/>
              </a:spcBef>
              <a:buNone/>
            </a:pPr>
            <a:r>
              <a:rPr lang="en-US" sz="1400" i="1" dirty="0" smtClean="0">
                <a:solidFill>
                  <a:prstClr val="black">
                    <a:lumMod val="75000"/>
                    <a:lumOff val="25000"/>
                  </a:prstClr>
                </a:solidFill>
              </a:rPr>
              <a:t>Geo Fellow</a:t>
            </a:r>
            <a:endParaRPr lang="en-US" sz="1400" i="1" dirty="0">
              <a:solidFill>
                <a:prstClr val="black">
                  <a:lumMod val="75000"/>
                  <a:lumOff val="25000"/>
                </a:prstClr>
              </a:solidFill>
            </a:endParaRPr>
          </a:p>
        </p:txBody>
      </p:sp>
      <p:sp>
        <p:nvSpPr>
          <p:cNvPr id="45" name="Content Placeholder 3"/>
          <p:cNvSpPr txBox="1">
            <a:spLocks/>
          </p:cNvSpPr>
          <p:nvPr/>
        </p:nvSpPr>
        <p:spPr>
          <a:xfrm>
            <a:off x="7031058" y="2064935"/>
            <a:ext cx="2417924" cy="7903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400" b="1" i="1" dirty="0" smtClean="0">
                <a:solidFill>
                  <a:prstClr val="black">
                    <a:lumMod val="75000"/>
                    <a:lumOff val="25000"/>
                  </a:prstClr>
                </a:solidFill>
              </a:rPr>
              <a:t>Dane Coats</a:t>
            </a:r>
            <a:endParaRPr lang="en-US" sz="1400" i="1" dirty="0" smtClean="0">
              <a:solidFill>
                <a:prstClr val="black">
                  <a:lumMod val="75000"/>
                  <a:lumOff val="25000"/>
                </a:prstClr>
              </a:solidFill>
            </a:endParaRPr>
          </a:p>
          <a:p>
            <a:pPr marL="0" indent="0">
              <a:spcBef>
                <a:spcPts val="0"/>
              </a:spcBef>
              <a:buNone/>
            </a:pPr>
            <a:r>
              <a:rPr lang="en-US" sz="1400" i="1" dirty="0" smtClean="0">
                <a:solidFill>
                  <a:prstClr val="black">
                    <a:lumMod val="75000"/>
                    <a:lumOff val="25000"/>
                  </a:prstClr>
                </a:solidFill>
              </a:rPr>
              <a:t>Idaho - Pocatello</a:t>
            </a:r>
          </a:p>
          <a:p>
            <a:pPr marL="0" indent="0">
              <a:spcBef>
                <a:spcPts val="0"/>
              </a:spcBef>
              <a:buNone/>
            </a:pPr>
            <a:r>
              <a:rPr lang="en-US" sz="1400" i="1" dirty="0" smtClean="0">
                <a:solidFill>
                  <a:prstClr val="black">
                    <a:lumMod val="75000"/>
                    <a:lumOff val="25000"/>
                  </a:prstClr>
                </a:solidFill>
              </a:rPr>
              <a:t>Geo Fellow</a:t>
            </a:r>
            <a:endParaRPr lang="en-US" sz="1400" i="1" dirty="0">
              <a:solidFill>
                <a:prstClr val="black">
                  <a:lumMod val="75000"/>
                  <a:lumOff val="25000"/>
                </a:prstClr>
              </a:solidFill>
            </a:endParaRPr>
          </a:p>
        </p:txBody>
      </p:sp>
      <p:pic>
        <p:nvPicPr>
          <p:cNvPr id="46" name="Picture 45"/>
          <p:cNvPicPr>
            <a:picLocks noChangeAspect="1"/>
          </p:cNvPicPr>
          <p:nvPr/>
        </p:nvPicPr>
        <p:blipFill rotWithShape="1">
          <a:blip r:embed="rId5">
            <a:extLst>
              <a:ext uri="{28A0092B-C50C-407E-A947-70E740481C1C}">
                <a14:useLocalDpi xmlns:a14="http://schemas.microsoft.com/office/drawing/2010/main" val="0"/>
              </a:ext>
            </a:extLst>
          </a:blip>
          <a:srcRect l="16714" r="16714"/>
          <a:stretch/>
        </p:blipFill>
        <p:spPr>
          <a:xfrm>
            <a:off x="5058189" y="1547085"/>
            <a:ext cx="1645920" cy="1645920"/>
          </a:xfrm>
          <a:prstGeom prst="ellipse">
            <a:avLst/>
          </a:prstGeom>
        </p:spPr>
      </p:pic>
      <p:pic>
        <p:nvPicPr>
          <p:cNvPr id="47" name="Shape 57">
            <a:extLst>
              <a:ext uri="{FF2B5EF4-FFF2-40B4-BE49-F238E27FC236}">
                <a16:creationId xmlns:a16="http://schemas.microsoft.com/office/drawing/2014/main" id="{09D35A94-6356-4EFE-A191-FA5BAED68879}"/>
              </a:ext>
            </a:extLst>
          </p:cNvPr>
          <p:cNvPicPr preferRelativeResize="0"/>
          <p:nvPr/>
        </p:nvPicPr>
        <p:blipFill rotWithShape="1">
          <a:blip r:embed="rId6">
            <a:extLst>
              <a:ext uri="{BEBA8EAE-BF5A-486C-A8C5-ECC9F3942E4B}">
                <a14:imgProps xmlns:a14="http://schemas.microsoft.com/office/drawing/2010/main">
                  <a14:imgLayer r:embed="rId7">
                    <a14:imgEffect>
                      <a14:brightnessContrast bright="20000"/>
                    </a14:imgEffect>
                  </a14:imgLayer>
                </a14:imgProps>
              </a:ext>
            </a:extLst>
          </a:blip>
          <a:srcRect l="18937" t="27876" r="14777" b="3662"/>
          <a:stretch/>
        </p:blipFill>
        <p:spPr>
          <a:xfrm>
            <a:off x="7934780" y="3182092"/>
            <a:ext cx="1645920" cy="1645920"/>
          </a:xfrm>
          <a:prstGeom prst="ellipse">
            <a:avLst/>
          </a:prstGeom>
          <a:noFill/>
          <a:ln>
            <a:noFill/>
          </a:ln>
        </p:spPr>
      </p:pic>
    </p:spTree>
    <p:extLst>
      <p:ext uri="{BB962C8B-B14F-4D97-AF65-F5344CB8AC3E}">
        <p14:creationId xmlns:p14="http://schemas.microsoft.com/office/powerpoint/2010/main" val="21954826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54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Impact Analysis Team</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407846" y="1240320"/>
            <a:ext cx="9202879" cy="50275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Our data are everywhere!</a:t>
            </a:r>
          </a:p>
        </p:txBody>
      </p:sp>
      <p:graphicFrame>
        <p:nvGraphicFramePr>
          <p:cNvPr id="22" name="Diagram 21"/>
          <p:cNvGraphicFramePr/>
          <p:nvPr>
            <p:extLst>
              <p:ext uri="{D42A27DB-BD31-4B8C-83A1-F6EECF244321}">
                <p14:modId xmlns:p14="http://schemas.microsoft.com/office/powerpoint/2010/main" val="190767923"/>
              </p:ext>
            </p:extLst>
          </p:nvPr>
        </p:nvGraphicFramePr>
        <p:xfrm>
          <a:off x="228600" y="2138848"/>
          <a:ext cx="7220083" cy="45681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41" name="Rectangle 40"/>
          <p:cNvSpPr/>
          <p:nvPr/>
        </p:nvSpPr>
        <p:spPr>
          <a:xfrm>
            <a:off x="0" y="2091790"/>
            <a:ext cx="7431020" cy="195688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3" name="Straight Connector 42"/>
          <p:cNvCxnSpPr/>
          <p:nvPr/>
        </p:nvCxnSpPr>
        <p:spPr>
          <a:xfrm>
            <a:off x="7482348" y="1232530"/>
            <a:ext cx="0" cy="5212080"/>
          </a:xfrm>
          <a:prstGeom prst="line">
            <a:avLst/>
          </a:prstGeom>
          <a:ln w="285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44" name="Picture 43"/>
          <p:cNvPicPr>
            <a:picLocks noChangeAspect="1"/>
          </p:cNvPicPr>
          <p:nvPr/>
        </p:nvPicPr>
        <p:blipFill>
          <a:blip r:embed="rId9"/>
          <a:stretch>
            <a:fillRect/>
          </a:stretch>
        </p:blipFill>
        <p:spPr>
          <a:xfrm rot="880364">
            <a:off x="5748329" y="2128700"/>
            <a:ext cx="1390117" cy="1796642"/>
          </a:xfrm>
          <a:prstGeom prst="rect">
            <a:avLst/>
          </a:prstGeom>
          <a:ln>
            <a:noFill/>
          </a:ln>
          <a:effectLst>
            <a:outerShdw blurRad="292100" dist="139700" dir="2700000" algn="tl" rotWithShape="0">
              <a:srgbClr val="333333">
                <a:alpha val="65000"/>
              </a:srgbClr>
            </a:outerShdw>
          </a:effectLst>
        </p:spPr>
      </p:pic>
      <p:pic>
        <p:nvPicPr>
          <p:cNvPr id="45" name="Picture 44"/>
          <p:cNvPicPr>
            <a:picLocks noChangeAspect="1"/>
          </p:cNvPicPr>
          <p:nvPr/>
        </p:nvPicPr>
        <p:blipFill>
          <a:blip r:embed="rId10"/>
          <a:stretch>
            <a:fillRect/>
          </a:stretch>
        </p:blipFill>
        <p:spPr>
          <a:xfrm>
            <a:off x="203200" y="2234934"/>
            <a:ext cx="2475473" cy="1722068"/>
          </a:xfrm>
          <a:prstGeom prst="rect">
            <a:avLst/>
          </a:prstGeom>
          <a:ln>
            <a:noFill/>
          </a:ln>
          <a:effectLst>
            <a:outerShdw blurRad="292100" dist="139700" dir="2700000" algn="tl" rotWithShape="0">
              <a:srgbClr val="333333">
                <a:alpha val="65000"/>
              </a:srgbClr>
            </a:outerShdw>
          </a:effectLst>
        </p:spPr>
      </p:pic>
      <p:pic>
        <p:nvPicPr>
          <p:cNvPr id="46" name="Picture 45"/>
          <p:cNvPicPr>
            <a:picLocks noChangeAspect="1"/>
          </p:cNvPicPr>
          <p:nvPr/>
        </p:nvPicPr>
        <p:blipFill>
          <a:blip r:embed="rId11"/>
          <a:stretch>
            <a:fillRect/>
          </a:stretch>
        </p:blipFill>
        <p:spPr>
          <a:xfrm>
            <a:off x="3070270" y="2039953"/>
            <a:ext cx="2597105" cy="1945018"/>
          </a:xfrm>
          <a:prstGeom prst="rect">
            <a:avLst/>
          </a:prstGeom>
          <a:ln>
            <a:noFill/>
          </a:ln>
          <a:effectLst>
            <a:outerShdw blurRad="292100" dist="139700" dir="2700000" algn="tl" rotWithShape="0">
              <a:srgbClr val="333333">
                <a:alpha val="65000"/>
              </a:srgbClr>
            </a:outerShdw>
          </a:effectLst>
        </p:spPr>
      </p:pic>
      <p:pic>
        <p:nvPicPr>
          <p:cNvPr id="47" name="Picture 46"/>
          <p:cNvPicPr>
            <a:picLocks noChangeAspect="1"/>
          </p:cNvPicPr>
          <p:nvPr/>
        </p:nvPicPr>
        <p:blipFill>
          <a:blip r:embed="rId12"/>
          <a:stretch>
            <a:fillRect/>
          </a:stretch>
        </p:blipFill>
        <p:spPr>
          <a:xfrm rot="20655524">
            <a:off x="1626788" y="1871088"/>
            <a:ext cx="1779494" cy="1802948"/>
          </a:xfrm>
          <a:prstGeom prst="rect">
            <a:avLst/>
          </a:prstGeom>
          <a:ln>
            <a:noFill/>
          </a:ln>
          <a:effectLst>
            <a:outerShdw blurRad="292100" dist="139700" dir="2700000" algn="tl" rotWithShape="0">
              <a:srgbClr val="333333">
                <a:alpha val="65000"/>
              </a:srgbClr>
            </a:outerShdw>
          </a:effectLst>
        </p:spPr>
      </p:pic>
      <p:pic>
        <p:nvPicPr>
          <p:cNvPr id="48" name="Picture 47"/>
          <p:cNvPicPr>
            <a:picLocks noChangeAspect="1"/>
          </p:cNvPicPr>
          <p:nvPr/>
        </p:nvPicPr>
        <p:blipFill>
          <a:blip r:embed="rId13" cstate="screen">
            <a:duotone>
              <a:srgbClr val="70AD47">
                <a:shade val="45000"/>
                <a:satMod val="135000"/>
              </a:srgbClr>
              <a:prstClr val="white"/>
            </a:duotone>
            <a:extLst>
              <a:ext uri="{28A0092B-C50C-407E-A947-70E740481C1C}">
                <a14:useLocalDpi xmlns:a14="http://schemas.microsoft.com/office/drawing/2010/main"/>
              </a:ext>
            </a:extLst>
          </a:blip>
          <a:stretch>
            <a:fillRect/>
          </a:stretch>
        </p:blipFill>
        <p:spPr>
          <a:xfrm>
            <a:off x="8127686" y="4837294"/>
            <a:ext cx="1644821" cy="1645920"/>
          </a:xfrm>
          <a:prstGeom prst="rect">
            <a:avLst/>
          </a:prstGeom>
        </p:spPr>
      </p:pic>
      <p:pic>
        <p:nvPicPr>
          <p:cNvPr id="49" name="Picture 48"/>
          <p:cNvPicPr>
            <a:picLocks noChangeAspect="1"/>
          </p:cNvPicPr>
          <p:nvPr/>
        </p:nvPicPr>
        <p:blipFill>
          <a:blip r:embed="rId13" cstate="screen">
            <a:duotone>
              <a:srgbClr val="70AD47">
                <a:shade val="45000"/>
                <a:satMod val="135000"/>
              </a:srgbClr>
              <a:prstClr val="white"/>
            </a:duotone>
            <a:extLst>
              <a:ext uri="{28A0092B-C50C-407E-A947-70E740481C1C}">
                <a14:useLocalDpi xmlns:a14="http://schemas.microsoft.com/office/drawing/2010/main"/>
              </a:ext>
            </a:extLst>
          </a:blip>
          <a:stretch>
            <a:fillRect/>
          </a:stretch>
        </p:blipFill>
        <p:spPr>
          <a:xfrm>
            <a:off x="8127686" y="2286889"/>
            <a:ext cx="1644821" cy="1645920"/>
          </a:xfrm>
          <a:prstGeom prst="rect">
            <a:avLst/>
          </a:prstGeom>
        </p:spPr>
      </p:pic>
      <p:pic>
        <p:nvPicPr>
          <p:cNvPr id="50" name="Picture 49"/>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8310016" y="2469769"/>
            <a:ext cx="1280160" cy="1280160"/>
          </a:xfrm>
          <a:prstGeom prst="rect">
            <a:avLst/>
          </a:prstGeom>
        </p:spPr>
      </p:pic>
      <p:pic>
        <p:nvPicPr>
          <p:cNvPr id="51" name="Picture 50">
            <a:extLst>
              <a:ext uri="{FF2B5EF4-FFF2-40B4-BE49-F238E27FC236}">
                <a16:creationId xmlns:a16="http://schemas.microsoft.com/office/drawing/2014/main" id="{F729B625-444D-4CD5-99CD-C8480F7257D5}"/>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306243" y="5020174"/>
            <a:ext cx="1287707" cy="1280160"/>
          </a:xfrm>
          <a:prstGeom prst="ellipse">
            <a:avLst/>
          </a:prstGeom>
        </p:spPr>
      </p:pic>
      <p:sp>
        <p:nvSpPr>
          <p:cNvPr id="52" name="Content Placeholder 3"/>
          <p:cNvSpPr txBox="1">
            <a:spLocks/>
          </p:cNvSpPr>
          <p:nvPr/>
        </p:nvSpPr>
        <p:spPr>
          <a:xfrm>
            <a:off x="7572447" y="1604000"/>
            <a:ext cx="2339087" cy="7432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Font typeface="Arial" panose="020B0604020202020204" pitchFamily="34" charset="0"/>
              <a:buNone/>
            </a:pPr>
            <a:r>
              <a:rPr lang="en-US" sz="1400" b="1" i="1" dirty="0" smtClean="0">
                <a:solidFill>
                  <a:prstClr val="black">
                    <a:lumMod val="75000"/>
                    <a:lumOff val="25000"/>
                  </a:prstClr>
                </a:solidFill>
                <a:latin typeface="Century Gothic" panose="020B0502020202020204" pitchFamily="34" charset="0"/>
              </a:rPr>
              <a:t>Danielle Quick</a:t>
            </a:r>
          </a:p>
          <a:p>
            <a:pPr marL="0" indent="0">
              <a:spcBef>
                <a:spcPts val="0"/>
              </a:spcBef>
              <a:buNone/>
            </a:pPr>
            <a:r>
              <a:rPr lang="en-US" sz="1400" i="1" dirty="0" smtClean="0">
                <a:solidFill>
                  <a:prstClr val="black">
                    <a:lumMod val="75000"/>
                    <a:lumOff val="25000"/>
                  </a:prstClr>
                </a:solidFill>
                <a:latin typeface="Century Gothic" panose="020B0502020202020204" pitchFamily="34" charset="0"/>
              </a:rPr>
              <a:t>Virginia – Langley</a:t>
            </a:r>
          </a:p>
          <a:p>
            <a:pPr marL="0" indent="0">
              <a:spcBef>
                <a:spcPts val="0"/>
              </a:spcBef>
              <a:buNone/>
            </a:pPr>
            <a:r>
              <a:rPr lang="en-US" sz="1400" i="1" dirty="0" smtClean="0">
                <a:solidFill>
                  <a:prstClr val="black">
                    <a:lumMod val="75000"/>
                    <a:lumOff val="25000"/>
                  </a:prstClr>
                </a:solidFill>
                <a:latin typeface="Century Gothic" panose="020B0502020202020204" pitchFamily="34" charset="0"/>
              </a:rPr>
              <a:t>IA Senior Fellow</a:t>
            </a:r>
            <a:endParaRPr lang="en-US" sz="1400" i="1" dirty="0">
              <a:solidFill>
                <a:prstClr val="black">
                  <a:lumMod val="75000"/>
                  <a:lumOff val="25000"/>
                </a:prstClr>
              </a:solidFill>
              <a:latin typeface="Century Gothic" panose="020B0502020202020204" pitchFamily="34" charset="0"/>
            </a:endParaRPr>
          </a:p>
        </p:txBody>
      </p:sp>
      <p:sp>
        <p:nvSpPr>
          <p:cNvPr id="53" name="Content Placeholder 3"/>
          <p:cNvSpPr txBox="1">
            <a:spLocks/>
          </p:cNvSpPr>
          <p:nvPr/>
        </p:nvSpPr>
        <p:spPr>
          <a:xfrm>
            <a:off x="7572447" y="4346617"/>
            <a:ext cx="2339087" cy="7432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None/>
            </a:pPr>
            <a:r>
              <a:rPr lang="en-US" sz="1600" b="1" i="1" dirty="0">
                <a:solidFill>
                  <a:prstClr val="black">
                    <a:lumMod val="75000"/>
                    <a:lumOff val="25000"/>
                  </a:prstClr>
                </a:solidFill>
                <a:latin typeface="Century Gothic" panose="020F0302020204030204"/>
              </a:rPr>
              <a:t>Neda Kasraee</a:t>
            </a:r>
          </a:p>
          <a:p>
            <a:pPr marL="0" indent="0">
              <a:spcBef>
                <a:spcPts val="0"/>
              </a:spcBef>
              <a:buNone/>
            </a:pPr>
            <a:r>
              <a:rPr lang="en-US" sz="1400" i="1" dirty="0">
                <a:solidFill>
                  <a:prstClr val="black">
                    <a:lumMod val="75000"/>
                    <a:lumOff val="25000"/>
                  </a:prstClr>
                </a:solidFill>
                <a:latin typeface="Century Gothic" panose="020F0302020204030204"/>
              </a:rPr>
              <a:t>California – JPL</a:t>
            </a:r>
          </a:p>
          <a:p>
            <a:pPr marL="0" indent="0">
              <a:spcBef>
                <a:spcPts val="0"/>
              </a:spcBef>
              <a:buNone/>
            </a:pPr>
            <a:r>
              <a:rPr lang="en-US" sz="1400" i="1" dirty="0">
                <a:solidFill>
                  <a:prstClr val="black">
                    <a:lumMod val="75000"/>
                    <a:lumOff val="25000"/>
                  </a:prstClr>
                </a:solidFill>
                <a:latin typeface="Century Gothic" panose="020F0302020204030204"/>
              </a:rPr>
              <a:t>IA Fellow</a:t>
            </a:r>
            <a:endParaRPr lang="en-US" sz="1600" i="1" dirty="0">
              <a:solidFill>
                <a:prstClr val="black">
                  <a:lumMod val="75000"/>
                  <a:lumOff val="25000"/>
                </a:prstClr>
              </a:solidFill>
              <a:latin typeface="Century Gothic" panose="020F0302020204030204"/>
            </a:endParaRPr>
          </a:p>
        </p:txBody>
      </p:sp>
    </p:spTree>
    <p:extLst>
      <p:ext uri="{BB962C8B-B14F-4D97-AF65-F5344CB8AC3E}">
        <p14:creationId xmlns:p14="http://schemas.microsoft.com/office/powerpoint/2010/main" val="37599375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Information Technology</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aphicFrame>
        <p:nvGraphicFramePr>
          <p:cNvPr id="22" name="Diagram 21"/>
          <p:cNvGraphicFramePr/>
          <p:nvPr>
            <p:extLst>
              <p:ext uri="{D42A27DB-BD31-4B8C-83A1-F6EECF244321}">
                <p14:modId xmlns:p14="http://schemas.microsoft.com/office/powerpoint/2010/main" val="3995760927"/>
              </p:ext>
            </p:extLst>
          </p:nvPr>
        </p:nvGraphicFramePr>
        <p:xfrm>
          <a:off x="2625814" y="1224165"/>
          <a:ext cx="7371184" cy="4775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4" name="TextBox 23"/>
          <p:cNvSpPr txBox="1"/>
          <p:nvPr/>
        </p:nvSpPr>
        <p:spPr>
          <a:xfrm>
            <a:off x="0" y="3225554"/>
            <a:ext cx="2900346" cy="707886"/>
          </a:xfrm>
          <a:prstGeom prst="rect">
            <a:avLst/>
          </a:prstGeom>
          <a:noFill/>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IT Senior Fellow:</a:t>
            </a:r>
            <a:br>
              <a:rPr lang="en-US" sz="2000" dirty="0" smtClean="0">
                <a:solidFill>
                  <a:schemeClr val="tx1">
                    <a:lumMod val="75000"/>
                    <a:lumOff val="25000"/>
                  </a:schemeClr>
                </a:solidFill>
                <a:latin typeface="Century Gothic" panose="020B0502020202020204" pitchFamily="34" charset="0"/>
              </a:rPr>
            </a:br>
            <a:r>
              <a:rPr lang="en-US" sz="2000" dirty="0" smtClean="0">
                <a:solidFill>
                  <a:schemeClr val="tx1">
                    <a:lumMod val="75000"/>
                    <a:lumOff val="25000"/>
                  </a:schemeClr>
                </a:solidFill>
                <a:latin typeface="Century Gothic" panose="020B0502020202020204" pitchFamily="34" charset="0"/>
              </a:rPr>
              <a:t>Jordan Vaa</a:t>
            </a:r>
            <a:endParaRPr lang="en-US" sz="2000" dirty="0">
              <a:solidFill>
                <a:schemeClr val="tx1">
                  <a:lumMod val="75000"/>
                  <a:lumOff val="25000"/>
                </a:schemeClr>
              </a:solidFill>
              <a:latin typeface="Century Gothic" panose="020B0502020202020204" pitchFamily="34" charset="0"/>
            </a:endParaRPr>
          </a:p>
        </p:txBody>
      </p:sp>
      <p:sp>
        <p:nvSpPr>
          <p:cNvPr id="43" name="TextBox 42"/>
          <p:cNvSpPr txBox="1"/>
          <p:nvPr/>
        </p:nvSpPr>
        <p:spPr>
          <a:xfrm>
            <a:off x="27354" y="5671370"/>
            <a:ext cx="2900346" cy="707886"/>
          </a:xfrm>
          <a:prstGeom prst="rect">
            <a:avLst/>
          </a:prstGeom>
          <a:noFill/>
        </p:spPr>
        <p:txBody>
          <a:bodyPr wrap="square" rtlCol="0">
            <a:spAutoFit/>
          </a:bodyPr>
          <a:lstStyle/>
          <a:p>
            <a:pPr algn="ctr"/>
            <a:r>
              <a:rPr lang="en-US" sz="2000" dirty="0" smtClean="0">
                <a:solidFill>
                  <a:schemeClr val="tx1">
                    <a:lumMod val="75000"/>
                    <a:lumOff val="25000"/>
                  </a:schemeClr>
                </a:solidFill>
                <a:latin typeface="Century Gothic" panose="020B0502020202020204" pitchFamily="34" charset="0"/>
              </a:rPr>
              <a:t>IT/PC </a:t>
            </a:r>
            <a:r>
              <a:rPr lang="en-US" sz="2000" dirty="0" smtClean="0">
                <a:solidFill>
                  <a:schemeClr val="tx1">
                    <a:lumMod val="75000"/>
                    <a:lumOff val="25000"/>
                  </a:schemeClr>
                </a:solidFill>
                <a:latin typeface="Century Gothic" panose="020B0502020202020204" pitchFamily="34" charset="0"/>
              </a:rPr>
              <a:t>Fellow:</a:t>
            </a:r>
            <a:br>
              <a:rPr lang="en-US" sz="2000" dirty="0" smtClean="0">
                <a:solidFill>
                  <a:schemeClr val="tx1">
                    <a:lumMod val="75000"/>
                    <a:lumOff val="25000"/>
                  </a:schemeClr>
                </a:solidFill>
                <a:latin typeface="Century Gothic" panose="020B0502020202020204" pitchFamily="34" charset="0"/>
              </a:rPr>
            </a:br>
            <a:r>
              <a:rPr lang="en-US" sz="2000" dirty="0" smtClean="0">
                <a:solidFill>
                  <a:schemeClr val="tx1">
                    <a:lumMod val="75000"/>
                    <a:lumOff val="25000"/>
                  </a:schemeClr>
                </a:solidFill>
                <a:latin typeface="Century Gothic" panose="020B0502020202020204" pitchFamily="34" charset="0"/>
              </a:rPr>
              <a:t>Madison Broddle</a:t>
            </a:r>
            <a:endParaRPr lang="en-US" sz="2000" dirty="0">
              <a:solidFill>
                <a:schemeClr val="tx1">
                  <a:lumMod val="75000"/>
                  <a:lumOff val="25000"/>
                </a:schemeClr>
              </a:solidFill>
              <a:latin typeface="Century Gothic" panose="020B0502020202020204" pitchFamily="34" charset="0"/>
            </a:endParaRPr>
          </a:p>
        </p:txBody>
      </p:sp>
      <p:grpSp>
        <p:nvGrpSpPr>
          <p:cNvPr id="44" name="Group 43"/>
          <p:cNvGrpSpPr/>
          <p:nvPr/>
        </p:nvGrpSpPr>
        <p:grpSpPr>
          <a:xfrm>
            <a:off x="543462" y="1597213"/>
            <a:ext cx="1650696" cy="1650696"/>
            <a:chOff x="784279" y="1699513"/>
            <a:chExt cx="1650696" cy="1650696"/>
          </a:xfrm>
        </p:grpSpPr>
        <p:pic>
          <p:nvPicPr>
            <p:cNvPr id="45" name="Picture 44">
              <a:extLst>
                <a:ext uri="{FF2B5EF4-FFF2-40B4-BE49-F238E27FC236}">
                  <a16:creationId xmlns:a16="http://schemas.microsoft.com/office/drawing/2014/main" id="{5DA8376E-D5FD-4FC1-B764-720A119CD42F}"/>
                </a:ext>
              </a:extLst>
            </p:cNvPr>
            <p:cNvPicPr>
              <a:picLocks noChangeAspect="1"/>
            </p:cNvPicPr>
            <p:nvPr/>
          </p:nvPicPr>
          <p:blipFill rotWithShape="1">
            <a:blip r:embed="rId9" cstate="print">
              <a:duotone>
                <a:prstClr val="black"/>
                <a:srgbClr val="D9C3A5">
                  <a:tint val="50000"/>
                  <a:satMod val="180000"/>
                </a:srgbClr>
              </a:duotone>
              <a:extLst>
                <a:ext uri="{28A0092B-C50C-407E-A947-70E740481C1C}">
                  <a14:useLocalDpi xmlns:a14="http://schemas.microsoft.com/office/drawing/2010/main" val="0"/>
                </a:ext>
              </a:extLst>
            </a:blip>
            <a:srcRect l="273" r="273"/>
            <a:stretch/>
          </p:blipFill>
          <p:spPr>
            <a:xfrm>
              <a:off x="784279" y="1699513"/>
              <a:ext cx="1650696" cy="1650696"/>
            </a:xfrm>
            <a:prstGeom prst="rect">
              <a:avLst/>
            </a:prstGeom>
          </p:spPr>
        </p:pic>
        <p:pic>
          <p:nvPicPr>
            <p:cNvPr id="46" name="Picture 45">
              <a:extLst>
                <a:ext uri="{FF2B5EF4-FFF2-40B4-BE49-F238E27FC236}">
                  <a16:creationId xmlns:a16="http://schemas.microsoft.com/office/drawing/2014/main" id="{6C791A40-E51A-4DDA-A7E3-75A2202AB4BA}"/>
                </a:ext>
              </a:extLst>
            </p:cNvPr>
            <p:cNvPicPr>
              <a:picLocks/>
            </p:cNvPicPr>
            <p:nvPr/>
          </p:nvPicPr>
          <p:blipFill>
            <a:blip r:embed="rId10" cstate="print">
              <a:extLst>
                <a:ext uri="{28A0092B-C50C-407E-A947-70E740481C1C}">
                  <a14:useLocalDpi xmlns:a14="http://schemas.microsoft.com/office/drawing/2010/main"/>
                </a:ext>
              </a:extLst>
            </a:blip>
            <a:stretch>
              <a:fillRect/>
            </a:stretch>
          </p:blipFill>
          <p:spPr>
            <a:xfrm>
              <a:off x="923827" y="1839061"/>
              <a:ext cx="1371600" cy="1371600"/>
            </a:xfrm>
            <a:prstGeom prst="rect">
              <a:avLst/>
            </a:prstGeom>
          </p:spPr>
        </p:pic>
      </p:grpSp>
      <p:grpSp>
        <p:nvGrpSpPr>
          <p:cNvPr id="47" name="Group 46"/>
          <p:cNvGrpSpPr/>
          <p:nvPr/>
        </p:nvGrpSpPr>
        <p:grpSpPr>
          <a:xfrm>
            <a:off x="624825" y="4020674"/>
            <a:ext cx="1650696" cy="1650696"/>
            <a:chOff x="985133" y="4153202"/>
            <a:chExt cx="1650696" cy="1650696"/>
          </a:xfrm>
        </p:grpSpPr>
        <p:pic>
          <p:nvPicPr>
            <p:cNvPr id="48" name="Picture 47">
              <a:extLst>
                <a:ext uri="{FF2B5EF4-FFF2-40B4-BE49-F238E27FC236}">
                  <a16:creationId xmlns:a16="http://schemas.microsoft.com/office/drawing/2014/main" id="{5DA8376E-D5FD-4FC1-B764-720A119CD42F}"/>
                </a:ext>
              </a:extLst>
            </p:cNvPr>
            <p:cNvPicPr>
              <a:picLocks noChangeAspect="1"/>
            </p:cNvPicPr>
            <p:nvPr/>
          </p:nvPicPr>
          <p:blipFill rotWithShape="1">
            <a:blip r:embed="rId9" cstate="print">
              <a:duotone>
                <a:prstClr val="black"/>
                <a:srgbClr val="D9C3A5">
                  <a:tint val="50000"/>
                  <a:satMod val="180000"/>
                </a:srgbClr>
              </a:duotone>
              <a:extLst>
                <a:ext uri="{28A0092B-C50C-407E-A947-70E740481C1C}">
                  <a14:useLocalDpi xmlns:a14="http://schemas.microsoft.com/office/drawing/2010/main" val="0"/>
                </a:ext>
              </a:extLst>
            </a:blip>
            <a:srcRect l="273" r="273"/>
            <a:stretch/>
          </p:blipFill>
          <p:spPr>
            <a:xfrm>
              <a:off x="985133" y="4153202"/>
              <a:ext cx="1650696" cy="1650696"/>
            </a:xfrm>
            <a:prstGeom prst="rect">
              <a:avLst/>
            </a:prstGeom>
          </p:spPr>
        </p:pic>
        <p:pic>
          <p:nvPicPr>
            <p:cNvPr id="49" name="Picture 48">
              <a:extLst>
                <a:ext uri="{FF2B5EF4-FFF2-40B4-BE49-F238E27FC236}">
                  <a16:creationId xmlns:a16="http://schemas.microsoft.com/office/drawing/2014/main" id="{EC334409-0F8D-4835-8A43-39AA69E33C3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23410" y="4292750"/>
              <a:ext cx="1374142" cy="1371600"/>
            </a:xfrm>
            <a:prstGeom prst="rect">
              <a:avLst/>
            </a:prstGeom>
          </p:spPr>
        </p:pic>
      </p:grpSp>
    </p:spTree>
    <p:extLst>
      <p:ext uri="{BB962C8B-B14F-4D97-AF65-F5344CB8AC3E}">
        <p14:creationId xmlns:p14="http://schemas.microsoft.com/office/powerpoint/2010/main" val="387426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Travel</a:t>
            </a:r>
            <a:endParaRPr lang="en-US" dirty="0">
              <a:solidFill>
                <a:srgbClr val="0061AA"/>
              </a:solidFill>
            </a:endParaRP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74" name="Picture 7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5" name="Text Placeholder 5"/>
          <p:cNvSpPr txBox="1">
            <a:spLocks/>
          </p:cNvSpPr>
          <p:nvPr/>
        </p:nvSpPr>
        <p:spPr>
          <a:xfrm>
            <a:off x="322121" y="1155490"/>
            <a:ext cx="9762147" cy="433463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600" b="1" dirty="0">
                <a:solidFill>
                  <a:srgbClr val="0061AA"/>
                </a:solidFill>
              </a:rPr>
              <a:t>Any travel funded by the DEVELOP Program will be coordinated and </a:t>
            </a:r>
            <a:r>
              <a:rPr lang="en-US" sz="1600" b="1" dirty="0" smtClean="0">
                <a:solidFill>
                  <a:srgbClr val="0061AA"/>
                </a:solidFill>
              </a:rPr>
              <a:t>originated </a:t>
            </a:r>
            <a:r>
              <a:rPr lang="en-US" sz="1600" b="1" dirty="0">
                <a:solidFill>
                  <a:srgbClr val="0061AA"/>
                </a:solidFill>
              </a:rPr>
              <a:t>through the DEVELOP NPO. </a:t>
            </a:r>
          </a:p>
          <a:p>
            <a:pPr marL="285750" indent="-285750">
              <a:spcBef>
                <a:spcPts val="0"/>
              </a:spcBef>
              <a:spcAft>
                <a:spcPts val="600"/>
              </a:spcAft>
              <a:buClr>
                <a:srgbClr val="EF282F"/>
              </a:buClr>
              <a:buFont typeface="Webdings" panose="05030102010509060703" pitchFamily="18" charset="2"/>
              <a:buChar char="4"/>
            </a:pPr>
            <a:r>
              <a:rPr lang="en-US" sz="1600" u="sng" dirty="0"/>
              <a:t>Travel is a privilege</a:t>
            </a:r>
            <a:r>
              <a:rPr lang="en-US" sz="1600" dirty="0"/>
              <a:t>. The program does it’s best to provide opportunities to present DEVELOP work and engage with partners when appropriate – and resources and timing allow.</a:t>
            </a:r>
          </a:p>
          <a:p>
            <a:pPr marL="285750" indent="-285750">
              <a:spcBef>
                <a:spcPts val="0"/>
              </a:spcBef>
              <a:spcAft>
                <a:spcPts val="600"/>
              </a:spcAft>
              <a:buClr>
                <a:srgbClr val="EF282F"/>
              </a:buClr>
              <a:buFont typeface="Webdings" panose="05030102010509060703" pitchFamily="18" charset="2"/>
              <a:buChar char="4"/>
            </a:pPr>
            <a:r>
              <a:rPr lang="en-US" sz="1600" dirty="0"/>
              <a:t>Travel Process: </a:t>
            </a:r>
          </a:p>
          <a:p>
            <a:pPr marL="742950" lvl="1" indent="-285750">
              <a:spcBef>
                <a:spcPts val="0"/>
              </a:spcBef>
              <a:spcAft>
                <a:spcPts val="600"/>
              </a:spcAft>
              <a:buClr>
                <a:srgbClr val="EF282F"/>
              </a:buClr>
              <a:buFont typeface="+mj-lt"/>
              <a:buAutoNum type="arabicPeriod"/>
            </a:pPr>
            <a:r>
              <a:rPr lang="en-US" sz="1600" dirty="0" err="1"/>
              <a:t>DEVELOPer</a:t>
            </a:r>
            <a:r>
              <a:rPr lang="en-US" sz="1600" dirty="0"/>
              <a:t> identifies a conference or meeting they are interested in attending.</a:t>
            </a:r>
          </a:p>
          <a:p>
            <a:pPr marL="742950" lvl="1" indent="-285750">
              <a:spcBef>
                <a:spcPts val="0"/>
              </a:spcBef>
              <a:spcAft>
                <a:spcPts val="600"/>
              </a:spcAft>
              <a:buClr>
                <a:srgbClr val="EF282F"/>
              </a:buClr>
              <a:buFont typeface="+mj-lt"/>
              <a:buAutoNum type="arabicPeriod"/>
            </a:pPr>
            <a:r>
              <a:rPr lang="en-US" sz="1600" dirty="0"/>
              <a:t>Talk to the Center Lead about the opportunity; if they approve of the opportunity, then they will work with you to submit a request to NPO (includes description, attendee info, justification for travel, and cost estimate).</a:t>
            </a:r>
          </a:p>
          <a:p>
            <a:pPr marL="742950" lvl="1" indent="-285750">
              <a:spcBef>
                <a:spcPts val="0"/>
              </a:spcBef>
              <a:spcAft>
                <a:spcPts val="600"/>
              </a:spcAft>
              <a:buClr>
                <a:srgbClr val="EF282F"/>
              </a:buClr>
              <a:buFont typeface="+mj-lt"/>
              <a:buAutoNum type="arabicPeriod"/>
            </a:pPr>
            <a:r>
              <a:rPr lang="en-US" sz="1600" dirty="0"/>
              <a:t>NPO will assess merit of the event and funds available.</a:t>
            </a:r>
          </a:p>
          <a:p>
            <a:pPr marL="742950" lvl="1" indent="-285750">
              <a:spcBef>
                <a:spcPts val="0"/>
              </a:spcBef>
              <a:spcAft>
                <a:spcPts val="600"/>
              </a:spcAft>
              <a:buClr>
                <a:srgbClr val="EF282F"/>
              </a:buClr>
              <a:buFont typeface="+mj-lt"/>
              <a:buAutoNum type="arabicPeriod"/>
            </a:pPr>
            <a:r>
              <a:rPr lang="en-US" sz="1600" dirty="0"/>
              <a:t>If NPO approves the travel, NPO will input the traveler and event into the NASA Conference Tracking System to gain agency approval.</a:t>
            </a:r>
          </a:p>
          <a:p>
            <a:pPr marL="742950" lvl="1" indent="-285750">
              <a:spcBef>
                <a:spcPts val="0"/>
              </a:spcBef>
              <a:spcAft>
                <a:spcPts val="600"/>
              </a:spcAft>
              <a:buClr>
                <a:srgbClr val="EF282F"/>
              </a:buClr>
              <a:buFont typeface="+mj-lt"/>
              <a:buAutoNum type="arabicPeriod"/>
            </a:pPr>
            <a:r>
              <a:rPr lang="en-US" sz="1600" dirty="0"/>
              <a:t>Once agency approvals are received, travel requests must be submitted for the travel to be approved by the funding contract.</a:t>
            </a:r>
          </a:p>
          <a:p>
            <a:pPr marL="742950" lvl="1" indent="-285750">
              <a:spcBef>
                <a:spcPts val="0"/>
              </a:spcBef>
              <a:spcAft>
                <a:spcPts val="600"/>
              </a:spcAft>
              <a:buClr>
                <a:srgbClr val="EF282F"/>
              </a:buClr>
              <a:buFont typeface="+mj-lt"/>
              <a:buAutoNum type="arabicPeriod"/>
            </a:pPr>
            <a:r>
              <a:rPr lang="en-US" sz="1600" dirty="0"/>
              <a:t>Once funding organizations approve, travel arrangements (if needed) will be made by NPO and reimbursements will be processed upon the travelers’ return.</a:t>
            </a:r>
          </a:p>
          <a:p>
            <a:pPr marL="742950" lvl="1" indent="-285750">
              <a:spcBef>
                <a:spcPts val="0"/>
              </a:spcBef>
              <a:spcAft>
                <a:spcPts val="600"/>
              </a:spcAft>
              <a:buClr>
                <a:srgbClr val="EF282F"/>
              </a:buClr>
              <a:buFont typeface="+mj-lt"/>
              <a:buAutoNum type="arabicPeriod"/>
            </a:pPr>
            <a:endParaRPr lang="en-US" sz="1600" dirty="0"/>
          </a:p>
          <a:p>
            <a:pPr marL="742950" lvl="1" indent="-285750">
              <a:spcBef>
                <a:spcPts val="0"/>
              </a:spcBef>
              <a:spcAft>
                <a:spcPts val="600"/>
              </a:spcAft>
              <a:buClr>
                <a:srgbClr val="EF282F"/>
              </a:buClr>
              <a:buFont typeface="+mj-lt"/>
              <a:buAutoNum type="arabicPeriod"/>
            </a:pPr>
            <a:endParaRPr lang="en-US" sz="1600" dirty="0" smtClean="0"/>
          </a:p>
        </p:txBody>
      </p:sp>
      <p:grpSp>
        <p:nvGrpSpPr>
          <p:cNvPr id="22" name="Group 21"/>
          <p:cNvGrpSpPr/>
          <p:nvPr/>
        </p:nvGrpSpPr>
        <p:grpSpPr>
          <a:xfrm>
            <a:off x="1049867" y="5554133"/>
            <a:ext cx="8087360" cy="1192108"/>
            <a:chOff x="637003" y="5290691"/>
            <a:chExt cx="3691983" cy="1056769"/>
          </a:xfrm>
        </p:grpSpPr>
        <p:sp>
          <p:nvSpPr>
            <p:cNvPr id="24" name="Text Placeholder 5"/>
            <p:cNvSpPr txBox="1">
              <a:spLocks/>
            </p:cNvSpPr>
            <p:nvPr/>
          </p:nvSpPr>
          <p:spPr>
            <a:xfrm>
              <a:off x="638105" y="5307539"/>
              <a:ext cx="369088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Certain large conferences (AGU Fall Meeting, AAG Annual Meeting, ASPRS Annual Conference, etc.) are planned 6+ months ahead and are opportunities to attend are competed across the program. Talk to your Center </a:t>
              </a:r>
              <a:r>
                <a:rPr lang="en-US" sz="1600" dirty="0" smtClean="0"/>
                <a:t>Lead.</a:t>
              </a:r>
              <a:endParaRPr lang="en-US" sz="1800" dirty="0" smtClean="0"/>
            </a:p>
          </p:txBody>
        </p:sp>
        <p:sp>
          <p:nvSpPr>
            <p:cNvPr id="27" name="Rounded Rectangle 26"/>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665446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Quiz Time!</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smtClean="0"/>
              <a:t>What’s the first step if you want to publish?</a:t>
            </a:r>
          </a:p>
          <a:p>
            <a:pPr marL="285750" indent="-285750">
              <a:spcBef>
                <a:spcPts val="0"/>
              </a:spcBef>
              <a:spcAft>
                <a:spcPts val="3000"/>
              </a:spcAft>
              <a:buClr>
                <a:srgbClr val="EF282F"/>
              </a:buClr>
              <a:buFont typeface="Webdings" panose="05030102010509060703" pitchFamily="18" charset="2"/>
              <a:buChar char="4"/>
            </a:pPr>
            <a:r>
              <a:rPr lang="en-US" sz="1800" dirty="0" smtClean="0"/>
              <a:t>Does any content that would be published or presented need to gain export control approval prior to submission/presentation?</a:t>
            </a:r>
          </a:p>
          <a:p>
            <a:pPr marL="285750" indent="-285750">
              <a:spcBef>
                <a:spcPts val="0"/>
              </a:spcBef>
              <a:spcAft>
                <a:spcPts val="3000"/>
              </a:spcAft>
              <a:buClr>
                <a:srgbClr val="EF282F"/>
              </a:buClr>
              <a:buFont typeface="Webdings" panose="05030102010509060703" pitchFamily="18" charset="2"/>
              <a:buChar char="4"/>
            </a:pPr>
            <a:r>
              <a:rPr lang="en-US" sz="1800" dirty="0" smtClean="0"/>
              <a:t>Can only summer participants apply to be a Fellow?</a:t>
            </a:r>
          </a:p>
          <a:p>
            <a:pPr marL="285750" indent="-285750">
              <a:spcBef>
                <a:spcPts val="0"/>
              </a:spcBef>
              <a:spcAft>
                <a:spcPts val="3000"/>
              </a:spcAft>
              <a:buClr>
                <a:srgbClr val="EF282F"/>
              </a:buClr>
              <a:buFont typeface="Webdings" panose="05030102010509060703" pitchFamily="18" charset="2"/>
              <a:buChar char="4"/>
            </a:pPr>
            <a:r>
              <a:rPr lang="en-US" sz="1800" dirty="0" smtClean="0"/>
              <a:t>Are Center Lead and Fellow positions full-time employees working 40 </a:t>
            </a:r>
            <a:r>
              <a:rPr lang="en-US" sz="1800" dirty="0" err="1" smtClean="0"/>
              <a:t>hrs</a:t>
            </a:r>
            <a:r>
              <a:rPr lang="en-US" sz="1800" dirty="0" smtClean="0"/>
              <a:t>/</a:t>
            </a:r>
            <a:r>
              <a:rPr lang="en-US" sz="1800" dirty="0" err="1" smtClean="0"/>
              <a:t>wk</a:t>
            </a:r>
            <a:r>
              <a:rPr lang="en-US" sz="1800" dirty="0" smtClean="0"/>
              <a:t>?</a:t>
            </a:r>
          </a:p>
          <a:p>
            <a:pPr marL="285750" indent="-285750">
              <a:spcBef>
                <a:spcPts val="0"/>
              </a:spcBef>
              <a:spcAft>
                <a:spcPts val="3000"/>
              </a:spcAft>
              <a:buClr>
                <a:srgbClr val="EF282F"/>
              </a:buClr>
              <a:buFont typeface="Webdings" panose="05030102010509060703" pitchFamily="18" charset="2"/>
              <a:buChar char="4"/>
            </a:pPr>
            <a:r>
              <a:rPr lang="en-US" sz="1800" dirty="0" smtClean="0"/>
              <a:t>Where can you find more information about which nodes are accepting Center Lead applicants for any </a:t>
            </a:r>
            <a:r>
              <a:rPr lang="en-US" sz="1800" smtClean="0"/>
              <a:t>given term?</a:t>
            </a:r>
            <a:endParaRPr lang="en-US" sz="1800" dirty="0" smtClean="0"/>
          </a:p>
          <a:p>
            <a:pPr marL="285750" indent="-285750">
              <a:spcBef>
                <a:spcPts val="0"/>
              </a:spcBef>
              <a:spcAft>
                <a:spcPts val="3000"/>
              </a:spcAft>
              <a:buClr>
                <a:srgbClr val="EF282F"/>
              </a:buClr>
              <a:buFont typeface="Webdings" panose="05030102010509060703" pitchFamily="18" charset="2"/>
              <a:buChar char="4"/>
            </a:pPr>
            <a:endParaRPr lang="en-US" sz="1800" dirty="0" smtClean="0"/>
          </a:p>
          <a:p>
            <a:pPr marL="285750" indent="-285750">
              <a:spcBef>
                <a:spcPts val="0"/>
              </a:spcBef>
              <a:spcAft>
                <a:spcPts val="3000"/>
              </a:spcAft>
              <a:buClr>
                <a:srgbClr val="EF282F"/>
              </a:buClr>
              <a:buFont typeface="Webdings" panose="05030102010509060703" pitchFamily="18" charset="2"/>
              <a:buChar char="4"/>
            </a:pPr>
            <a:endParaRPr lang="en-US" sz="1800" dirty="0" smtClean="0"/>
          </a:p>
        </p:txBody>
      </p:sp>
    </p:spTree>
    <p:extLst>
      <p:ext uri="{BB962C8B-B14F-4D97-AF65-F5344CB8AC3E}">
        <p14:creationId xmlns:p14="http://schemas.microsoft.com/office/powerpoint/2010/main" val="40658350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rot="10800000">
            <a:off x="5402579" y="30479"/>
            <a:ext cx="6856115" cy="4770120"/>
          </a:xfrm>
          <a:prstGeom prst="rect">
            <a:avLst/>
          </a:prstGeom>
        </p:spPr>
      </p:pic>
      <p:pic>
        <p:nvPicPr>
          <p:cNvPr id="80" name="Picture 79" descr="Astronaut_Harrison_'Jack'_Schmitt,_American_Flag,_and_Earth_(Apollo_17_EVA-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807" y="-7809"/>
            <a:ext cx="5430527" cy="4797590"/>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smtClean="0">
                <a:solidFill>
                  <a:srgbClr val="EF282F"/>
                </a:solidFill>
              </a:rPr>
              <a:t>T</a:t>
            </a:r>
            <a:r>
              <a:rPr lang="en-US" sz="7200" dirty="0" smtClean="0">
                <a:solidFill>
                  <a:srgbClr val="0061AA"/>
                </a:solidFill>
              </a:rPr>
              <a:t>HANK </a:t>
            </a:r>
            <a:r>
              <a:rPr lang="en-US" sz="9600" dirty="0" smtClean="0">
                <a:solidFill>
                  <a:srgbClr val="EF282F"/>
                </a:solidFill>
              </a:rPr>
              <a:t>Y</a:t>
            </a:r>
            <a:r>
              <a:rPr lang="en-US" sz="7200" dirty="0" smtClean="0">
                <a:solidFill>
                  <a:srgbClr val="0061AA"/>
                </a:solidFill>
              </a:rPr>
              <a:t>OU</a:t>
            </a:r>
            <a:r>
              <a:rPr lang="en-US" sz="9600" dirty="0" smtClean="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Your DEVELOP experience is what you make it. </a:t>
            </a:r>
          </a:p>
          <a:p>
            <a:pPr marL="0" indent="0" algn="ctr">
              <a:buNone/>
            </a:pPr>
            <a:r>
              <a:rPr lang="en-US" dirty="0">
                <a:solidFill>
                  <a:schemeClr val="tx1">
                    <a:lumMod val="75000"/>
                    <a:lumOff val="25000"/>
                  </a:schemeClr>
                </a:solidFill>
              </a:rPr>
              <a:t>What opportunities are right for you?</a:t>
            </a:r>
          </a:p>
        </p:txBody>
      </p:sp>
    </p:spTree>
    <p:extLst>
      <p:ext uri="{BB962C8B-B14F-4D97-AF65-F5344CB8AC3E}">
        <p14:creationId xmlns:p14="http://schemas.microsoft.com/office/powerpoint/2010/main" val="40633943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Presenting &amp; Publishing Your Work</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4" name="Text Placeholder 5"/>
          <p:cNvSpPr txBox="1">
            <a:spLocks/>
          </p:cNvSpPr>
          <p:nvPr/>
        </p:nvSpPr>
        <p:spPr>
          <a:xfrm>
            <a:off x="322122" y="1240319"/>
            <a:ext cx="9594038"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600" dirty="0"/>
              <a:t>For purposes of ensuring appropriate export control review, performance metric tracking, and reporting to NASA HQ, </a:t>
            </a:r>
            <a:r>
              <a:rPr lang="en-US" sz="1600" b="1" u="sng" dirty="0"/>
              <a:t>any and all</a:t>
            </a:r>
            <a:r>
              <a:rPr lang="en-US" sz="1600" b="1" dirty="0"/>
              <a:t> presentations or publications </a:t>
            </a:r>
            <a:r>
              <a:rPr lang="en-US" sz="1600" dirty="0"/>
              <a:t>related to DEVELOP (projects or the program in general) must be communicated to, and content shared with, the NPO </a:t>
            </a:r>
            <a:r>
              <a:rPr lang="en-US" sz="1600" b="1" dirty="0"/>
              <a:t>before submission </a:t>
            </a:r>
            <a:r>
              <a:rPr lang="en-US" sz="1600" dirty="0"/>
              <a:t>of the presentation or publication.</a:t>
            </a:r>
          </a:p>
          <a:p>
            <a:pPr marL="285750" indent="-285750">
              <a:spcBef>
                <a:spcPts val="0"/>
              </a:spcBef>
              <a:spcAft>
                <a:spcPts val="1800"/>
              </a:spcAft>
              <a:buClr>
                <a:srgbClr val="EF282F"/>
              </a:buClr>
              <a:buFont typeface="Webdings" panose="05030102010509060703" pitchFamily="18" charset="2"/>
              <a:buChar char="4"/>
            </a:pPr>
            <a:r>
              <a:rPr lang="en-US" sz="1600" dirty="0"/>
              <a:t>Submitting work for presentation or publication is encouraged; however, ALL research is </a:t>
            </a:r>
            <a:r>
              <a:rPr lang="en-US" sz="1600" dirty="0" smtClean="0"/>
              <a:t>shared </a:t>
            </a:r>
            <a:r>
              <a:rPr lang="en-US" sz="1600" dirty="0"/>
              <a:t>property of NASA; therefore, you must have permission prior to submitting your research anywhere. Also, to minimize duplication of effort, the NPO oversees all publications and presentations.</a:t>
            </a:r>
          </a:p>
          <a:p>
            <a:pPr marL="285750" indent="-285750">
              <a:spcBef>
                <a:spcPts val="0"/>
              </a:spcBef>
              <a:spcAft>
                <a:spcPts val="600"/>
              </a:spcAft>
              <a:buClr>
                <a:srgbClr val="EF282F"/>
              </a:buClr>
              <a:buFont typeface="Webdings" panose="05030102010509060703" pitchFamily="18" charset="2"/>
              <a:buChar char="4"/>
            </a:pPr>
            <a:r>
              <a:rPr lang="en-US" sz="1600" dirty="0"/>
              <a:t>Coordinate with your Center Lead, and, if approved at your node, send a simple email with your ideas before the presentation or publication to </a:t>
            </a:r>
            <a:r>
              <a:rPr lang="en-US" sz="1600" dirty="0" smtClean="0">
                <a:hlinkClick r:id="rId4"/>
              </a:rPr>
              <a:t>Amanda.L.Clayton@nasa.gov</a:t>
            </a:r>
            <a:r>
              <a:rPr lang="en-US" sz="1600" dirty="0" smtClean="0"/>
              <a:t> and </a:t>
            </a:r>
            <a:r>
              <a:rPr lang="en-US" sz="1600" dirty="0" smtClean="0">
                <a:hlinkClick r:id="rId5"/>
              </a:rPr>
              <a:t>Karen.N.Allsbrook@nasa.gov</a:t>
            </a:r>
            <a:r>
              <a:rPr lang="en-US" sz="1600" dirty="0" smtClean="0"/>
              <a:t> with </a:t>
            </a:r>
            <a:r>
              <a:rPr lang="en-US" sz="1600" dirty="0"/>
              <a:t>the following information:</a:t>
            </a:r>
          </a:p>
          <a:p>
            <a:pPr marL="742950" lvl="1" indent="-285750">
              <a:spcBef>
                <a:spcPts val="0"/>
              </a:spcBef>
              <a:spcAft>
                <a:spcPts val="600"/>
              </a:spcAft>
              <a:buClr>
                <a:srgbClr val="EF282F"/>
              </a:buClr>
              <a:buFont typeface="Arial" panose="020B0604020202020204" pitchFamily="34" charset="0"/>
              <a:buChar char="•"/>
            </a:pPr>
            <a:r>
              <a:rPr lang="en-US" dirty="0"/>
              <a:t>Description of the activity </a:t>
            </a:r>
            <a:r>
              <a:rPr lang="en-US" dirty="0" smtClean="0"/>
              <a:t>– conference, </a:t>
            </a:r>
            <a:r>
              <a:rPr lang="en-US" dirty="0"/>
              <a:t>presentation to a class, publication, etc.</a:t>
            </a:r>
          </a:p>
          <a:p>
            <a:pPr marL="742950" lvl="1" indent="-285750">
              <a:spcBef>
                <a:spcPts val="0"/>
              </a:spcBef>
              <a:spcAft>
                <a:spcPts val="600"/>
              </a:spcAft>
              <a:buClr>
                <a:srgbClr val="EF282F"/>
              </a:buClr>
              <a:buFont typeface="Arial" panose="020B0604020202020204" pitchFamily="34" charset="0"/>
              <a:buChar char="•"/>
            </a:pPr>
            <a:r>
              <a:rPr lang="en-US" dirty="0"/>
              <a:t>Timeline for the activity </a:t>
            </a:r>
            <a:r>
              <a:rPr lang="en-US" dirty="0" smtClean="0"/>
              <a:t>– when the </a:t>
            </a:r>
            <a:r>
              <a:rPr lang="en-US" dirty="0"/>
              <a:t>event is or deadline for publication, etc.</a:t>
            </a:r>
          </a:p>
          <a:p>
            <a:pPr marL="742950" lvl="1" indent="-285750">
              <a:spcBef>
                <a:spcPts val="0"/>
              </a:spcBef>
              <a:spcAft>
                <a:spcPts val="600"/>
              </a:spcAft>
              <a:buClr>
                <a:srgbClr val="EF282F"/>
              </a:buClr>
              <a:buFont typeface="Arial" panose="020B0604020202020204" pitchFamily="34" charset="0"/>
              <a:buChar char="•"/>
            </a:pPr>
            <a:r>
              <a:rPr lang="en-US" dirty="0"/>
              <a:t>A copy of the </a:t>
            </a:r>
            <a:r>
              <a:rPr lang="en-US" dirty="0" smtClean="0"/>
              <a:t>material </a:t>
            </a:r>
            <a:r>
              <a:rPr lang="en-US" dirty="0"/>
              <a:t>(because often presentations can be large, a PDF is good enough for a quick review)</a:t>
            </a:r>
          </a:p>
          <a:p>
            <a:pPr marL="742950" lvl="1" indent="-285750">
              <a:spcBef>
                <a:spcPts val="0"/>
              </a:spcBef>
              <a:spcAft>
                <a:spcPts val="600"/>
              </a:spcAft>
              <a:buClr>
                <a:srgbClr val="EF282F"/>
              </a:buClr>
              <a:buFont typeface="Arial" panose="020B0604020202020204" pitchFamily="34" charset="0"/>
              <a:buChar char="•"/>
            </a:pPr>
            <a:r>
              <a:rPr lang="en-US" dirty="0"/>
              <a:t>Cost estimate (if applicable)</a:t>
            </a:r>
          </a:p>
          <a:p>
            <a:pPr marL="285750" indent="-285750">
              <a:spcBef>
                <a:spcPts val="0"/>
              </a:spcBef>
              <a:spcAft>
                <a:spcPts val="600"/>
              </a:spcAft>
              <a:buClr>
                <a:srgbClr val="EF282F"/>
              </a:buClr>
              <a:buFont typeface="Webdings" panose="05030102010509060703" pitchFamily="18" charset="2"/>
              <a:buChar char="4"/>
            </a:pPr>
            <a:endParaRPr lang="en-US" sz="1600" dirty="0"/>
          </a:p>
          <a:p>
            <a:pPr algn="ctr">
              <a:spcBef>
                <a:spcPts val="0"/>
              </a:spcBef>
              <a:spcAft>
                <a:spcPts val="600"/>
              </a:spcAft>
              <a:buClr>
                <a:srgbClr val="EF282F"/>
              </a:buClr>
            </a:pPr>
            <a:r>
              <a:rPr lang="en-US" sz="2400" b="1" dirty="0">
                <a:solidFill>
                  <a:srgbClr val="0061AA"/>
                </a:solidFill>
              </a:rPr>
              <a:t>Thank you for your </a:t>
            </a:r>
            <a:r>
              <a:rPr lang="en-US" sz="2400" b="1" dirty="0" smtClean="0">
                <a:solidFill>
                  <a:srgbClr val="0061AA"/>
                </a:solidFill>
              </a:rPr>
              <a:t>help </a:t>
            </a:r>
            <a:r>
              <a:rPr lang="en-US" sz="2400" b="1" dirty="0">
                <a:solidFill>
                  <a:srgbClr val="0061AA"/>
                </a:solidFill>
              </a:rPr>
              <a:t>with this!</a:t>
            </a:r>
          </a:p>
          <a:p>
            <a:pPr marL="285750" indent="-285750">
              <a:spcBef>
                <a:spcPts val="0"/>
              </a:spcBef>
              <a:spcAft>
                <a:spcPts val="600"/>
              </a:spcAft>
              <a:buClr>
                <a:srgbClr val="EF282F"/>
              </a:buClr>
              <a:buFont typeface="Webdings" panose="05030102010509060703" pitchFamily="18" charset="2"/>
              <a:buChar char="4"/>
            </a:pPr>
            <a:endParaRPr lang="en-US" sz="1600" dirty="0" smtClean="0"/>
          </a:p>
        </p:txBody>
      </p:sp>
    </p:spTree>
    <p:extLst>
      <p:ext uri="{BB962C8B-B14F-4D97-AF65-F5344CB8AC3E}">
        <p14:creationId xmlns:p14="http://schemas.microsoft.com/office/powerpoint/2010/main" val="1052843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a:extLst>
              <a:ext uri="{28A0092B-C50C-407E-A947-70E740481C1C}">
                <a14:useLocalDpi xmlns:a14="http://schemas.microsoft.com/office/drawing/2010/main" val="0"/>
              </a:ext>
            </a:extLst>
          </a:blip>
          <a:srcRect b="48456"/>
          <a:stretch/>
        </p:blipFill>
        <p:spPr>
          <a:xfrm rot="16200000">
            <a:off x="7732207" y="2383717"/>
            <a:ext cx="6858000" cy="206158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Publications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1" y="1224163"/>
            <a:ext cx="9566945" cy="30682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Publications are a huge avenue for getting the word out about the great research you are a part of with DEVELOP!</a:t>
            </a:r>
          </a:p>
          <a:p>
            <a:pPr marL="285750" indent="-285750">
              <a:spcBef>
                <a:spcPts val="0"/>
              </a:spcBef>
              <a:spcAft>
                <a:spcPts val="1800"/>
              </a:spcAft>
              <a:buClr>
                <a:srgbClr val="EF282F"/>
              </a:buClr>
              <a:buFont typeface="Webdings" panose="05030102010509060703" pitchFamily="18" charset="2"/>
              <a:buChar char="4"/>
            </a:pPr>
            <a:r>
              <a:rPr lang="en-US" sz="1800" dirty="0"/>
              <a:t>DEVELOP is working on increasing the number of its peer-reviewed </a:t>
            </a:r>
            <a:r>
              <a:rPr lang="en-US" sz="1800" dirty="0" smtClean="0"/>
              <a:t>publications and has seen 5-6 each per year the past couple years.</a:t>
            </a:r>
            <a:endParaRPr lang="en-US" sz="1800" dirty="0"/>
          </a:p>
          <a:p>
            <a:pPr marL="285750" indent="-285750">
              <a:spcBef>
                <a:spcPts val="0"/>
              </a:spcBef>
              <a:spcAft>
                <a:spcPts val="1800"/>
              </a:spcAft>
              <a:buClr>
                <a:srgbClr val="EF282F"/>
              </a:buClr>
              <a:buFont typeface="Webdings" panose="05030102010509060703" pitchFamily="18" charset="2"/>
              <a:buChar char="4"/>
            </a:pPr>
            <a:r>
              <a:rPr lang="en-US" sz="1800" dirty="0" smtClean="0"/>
              <a:t>If </a:t>
            </a:r>
            <a:r>
              <a:rPr lang="en-US" sz="1800" dirty="0"/>
              <a:t>you are interested in working your project toward a potential publication, contact your Center </a:t>
            </a:r>
            <a:r>
              <a:rPr lang="en-US" sz="1800" dirty="0" smtClean="0"/>
              <a:t>Lead and Amanda</a:t>
            </a:r>
            <a:r>
              <a:rPr lang="en-US" sz="1800" dirty="0"/>
              <a:t>.</a:t>
            </a:r>
          </a:p>
          <a:p>
            <a:pPr marL="285750" indent="-285750">
              <a:spcBef>
                <a:spcPts val="0"/>
              </a:spcBef>
              <a:spcAft>
                <a:spcPts val="1800"/>
              </a:spcAft>
              <a:buClr>
                <a:srgbClr val="EF282F"/>
              </a:buClr>
              <a:buFont typeface="Webdings" panose="05030102010509060703" pitchFamily="18" charset="2"/>
              <a:buChar char="4"/>
            </a:pPr>
            <a:r>
              <a:rPr lang="en-US" sz="1800" dirty="0" smtClean="0"/>
              <a:t>Reminder</a:t>
            </a:r>
            <a:r>
              <a:rPr lang="en-US" sz="1800" dirty="0"/>
              <a:t>: All publications must be approved by NPO and NASA’s Export Control process </a:t>
            </a:r>
            <a:r>
              <a:rPr lang="en-US" sz="1800" b="1" dirty="0"/>
              <a:t>before</a:t>
            </a:r>
            <a:r>
              <a:rPr lang="en-US" sz="1800" dirty="0"/>
              <a:t> submission</a:t>
            </a:r>
            <a:r>
              <a:rPr lang="en-US" sz="1800" dirty="0" smtClean="0"/>
              <a:t>! This means before you ever send a draft to the publisher!</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grpSp>
        <p:nvGrpSpPr>
          <p:cNvPr id="22" name="Group 21"/>
          <p:cNvGrpSpPr/>
          <p:nvPr/>
        </p:nvGrpSpPr>
        <p:grpSpPr>
          <a:xfrm>
            <a:off x="1019917" y="4605764"/>
            <a:ext cx="3997676" cy="1652796"/>
            <a:chOff x="637003" y="5290691"/>
            <a:chExt cx="3691983" cy="1056769"/>
          </a:xfrm>
        </p:grpSpPr>
        <p:sp>
          <p:nvSpPr>
            <p:cNvPr id="24" name="Text Placeholder 5"/>
            <p:cNvSpPr txBox="1">
              <a:spLocks/>
            </p:cNvSpPr>
            <p:nvPr/>
          </p:nvSpPr>
          <p:spPr>
            <a:xfrm>
              <a:off x="638105" y="5307539"/>
              <a:ext cx="369088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DEVELOP publishes in both peer-reviewed venues and in “gray literature” venues! You can see all of the publications on the DEVELOP website’s Media Page.</a:t>
              </a:r>
              <a:endParaRPr lang="en-US" sz="1800" dirty="0" smtClean="0"/>
            </a:p>
          </p:txBody>
        </p:sp>
        <p:sp>
          <p:nvSpPr>
            <p:cNvPr id="43" name="Rounded Rectangle 42"/>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4" name="Picture 43" descr="TEO2.bmp"/>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rot="20796592">
            <a:off x="7594775" y="4152112"/>
            <a:ext cx="1839902" cy="2395778"/>
          </a:xfrm>
          <a:prstGeom prst="rect">
            <a:avLst/>
          </a:prstGeom>
          <a:ln>
            <a:noFill/>
          </a:ln>
          <a:effectLst>
            <a:outerShdw blurRad="292100" dist="139700" dir="2700000" algn="tl" rotWithShape="0">
              <a:srgbClr val="333333">
                <a:alpha val="65000"/>
              </a:srgbClr>
            </a:outerShdw>
          </a:effectLst>
        </p:spPr>
      </p:pic>
      <p:pic>
        <p:nvPicPr>
          <p:cNvPr id="45" name="Picture 44" descr="TEO1.bmp"/>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99438">
            <a:off x="6253949" y="4083238"/>
            <a:ext cx="1735650" cy="2269193"/>
          </a:xfrm>
          <a:prstGeom prst="rect">
            <a:avLst/>
          </a:prstGeom>
          <a:ln>
            <a:noFill/>
          </a:ln>
          <a:effectLst>
            <a:outerShdw blurRad="292100" dist="139700" dir="2700000" algn="tl" rotWithShape="0">
              <a:srgbClr val="333333">
                <a:alpha val="65000"/>
              </a:srgbClr>
            </a:outerShdw>
          </a:effectLst>
        </p:spPr>
      </p:pic>
      <p:pic>
        <p:nvPicPr>
          <p:cNvPr id="46" name="Picture 45" descr="pers cover.jpg"/>
          <p:cNvPicPr>
            <a:picLocks noChangeAspect="1"/>
          </p:cNvPicPr>
          <p:nvPr/>
        </p:nvPicPr>
        <p:blipFill>
          <a:blip r:embed="rId6" cstate="print"/>
          <a:stretch>
            <a:fillRect/>
          </a:stretch>
        </p:blipFill>
        <p:spPr>
          <a:xfrm>
            <a:off x="8670319" y="4028162"/>
            <a:ext cx="1218747" cy="15669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0174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Publication Process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7" y="1240319"/>
            <a:ext cx="5952314"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600"/>
              </a:spcAft>
              <a:buClr>
                <a:srgbClr val="EF282F"/>
              </a:buClr>
              <a:buFont typeface="+mj-lt"/>
              <a:buAutoNum type="arabicPeriod"/>
            </a:pPr>
            <a:r>
              <a:rPr lang="en-US" sz="1800" dirty="0"/>
              <a:t>Discuss with your Center Lead and Science </a:t>
            </a:r>
            <a:r>
              <a:rPr lang="en-US" sz="1800" dirty="0" smtClean="0"/>
              <a:t>Advisor</a:t>
            </a:r>
            <a:endParaRPr lang="en-US" sz="1800" dirty="0"/>
          </a:p>
          <a:p>
            <a:pPr marL="342900" indent="-342900">
              <a:spcBef>
                <a:spcPts val="0"/>
              </a:spcBef>
              <a:spcAft>
                <a:spcPts val="600"/>
              </a:spcAft>
              <a:buClr>
                <a:srgbClr val="EF282F"/>
              </a:buClr>
              <a:buFont typeface="+mj-lt"/>
              <a:buAutoNum type="arabicPeriod"/>
            </a:pPr>
            <a:r>
              <a:rPr lang="en-US" sz="1800" dirty="0"/>
              <a:t>Select publication venue </a:t>
            </a:r>
            <a:endParaRPr lang="en-US" sz="1800" dirty="0" smtClean="0"/>
          </a:p>
          <a:p>
            <a:pPr marL="342900" indent="-342900">
              <a:spcBef>
                <a:spcPts val="0"/>
              </a:spcBef>
              <a:spcAft>
                <a:spcPts val="600"/>
              </a:spcAft>
              <a:buClr>
                <a:srgbClr val="EF282F"/>
              </a:buClr>
              <a:buFont typeface="+mj-lt"/>
              <a:buAutoNum type="arabicPeriod"/>
            </a:pPr>
            <a:r>
              <a:rPr lang="en-US" sz="1800" dirty="0" smtClean="0"/>
              <a:t>Contact Amanda &amp; the PC Team</a:t>
            </a:r>
            <a:endParaRPr lang="en-US" sz="1800" dirty="0"/>
          </a:p>
          <a:p>
            <a:pPr marL="342900" indent="-342900">
              <a:spcBef>
                <a:spcPts val="0"/>
              </a:spcBef>
              <a:spcAft>
                <a:spcPts val="600"/>
              </a:spcAft>
              <a:buClr>
                <a:srgbClr val="EF282F"/>
              </a:buClr>
              <a:buFont typeface="+mj-lt"/>
              <a:buAutoNum type="arabicPeriod"/>
            </a:pPr>
            <a:r>
              <a:rPr lang="en-US" sz="1800" dirty="0" smtClean="0"/>
              <a:t>Draft </a:t>
            </a:r>
            <a:r>
              <a:rPr lang="en-US" sz="1800" dirty="0"/>
              <a:t>the </a:t>
            </a:r>
            <a:r>
              <a:rPr lang="en-US" sz="1800" dirty="0" smtClean="0"/>
              <a:t>manuscript</a:t>
            </a:r>
            <a:endParaRPr lang="en-US" sz="1800" dirty="0"/>
          </a:p>
          <a:p>
            <a:pPr marL="342900" indent="-342900">
              <a:spcBef>
                <a:spcPts val="0"/>
              </a:spcBef>
              <a:spcAft>
                <a:spcPts val="600"/>
              </a:spcAft>
              <a:buClr>
                <a:srgbClr val="EF282F"/>
              </a:buClr>
              <a:buFont typeface="+mj-lt"/>
              <a:buAutoNum type="arabicPeriod"/>
            </a:pPr>
            <a:r>
              <a:rPr lang="en-US" sz="1800" dirty="0" smtClean="0"/>
              <a:t>Submit </a:t>
            </a:r>
            <a:r>
              <a:rPr lang="en-US" sz="1800" dirty="0"/>
              <a:t>draft to </a:t>
            </a:r>
            <a:r>
              <a:rPr lang="en-US" sz="1800" dirty="0" smtClean="0"/>
              <a:t>NPO </a:t>
            </a:r>
            <a:r>
              <a:rPr lang="en-US" sz="1800" dirty="0"/>
              <a:t>for </a:t>
            </a:r>
            <a:r>
              <a:rPr lang="en-US" sz="1800" dirty="0" smtClean="0"/>
              <a:t>review</a:t>
            </a:r>
          </a:p>
          <a:p>
            <a:pPr marL="342900" indent="-342900">
              <a:spcBef>
                <a:spcPts val="0"/>
              </a:spcBef>
              <a:spcAft>
                <a:spcPts val="600"/>
              </a:spcAft>
              <a:buClr>
                <a:srgbClr val="EF282F"/>
              </a:buClr>
              <a:buFont typeface="+mj-lt"/>
              <a:buAutoNum type="arabicPeriod"/>
            </a:pPr>
            <a:r>
              <a:rPr lang="en-US" sz="1800" dirty="0" smtClean="0"/>
              <a:t>NPO/PC </a:t>
            </a:r>
            <a:r>
              <a:rPr lang="en-US" sz="1800" dirty="0"/>
              <a:t>Team and project team go back-and-forth with edits to create a final </a:t>
            </a:r>
            <a:r>
              <a:rPr lang="en-US" sz="1800" dirty="0" smtClean="0"/>
              <a:t>version</a:t>
            </a:r>
            <a:endParaRPr lang="en-US" sz="1800" dirty="0"/>
          </a:p>
          <a:p>
            <a:pPr marL="342900" indent="-342900">
              <a:spcBef>
                <a:spcPts val="0"/>
              </a:spcBef>
              <a:spcAft>
                <a:spcPts val="600"/>
              </a:spcAft>
              <a:buClr>
                <a:srgbClr val="EF282F"/>
              </a:buClr>
              <a:buFont typeface="+mj-lt"/>
              <a:buAutoNum type="arabicPeriod"/>
            </a:pPr>
            <a:r>
              <a:rPr lang="en-US" sz="1800" dirty="0"/>
              <a:t>NPO submits </a:t>
            </a:r>
            <a:r>
              <a:rPr lang="en-US" sz="1800" dirty="0" smtClean="0"/>
              <a:t>this pre-print version into </a:t>
            </a:r>
            <a:r>
              <a:rPr lang="en-US" sz="1800" dirty="0"/>
              <a:t>export control </a:t>
            </a:r>
            <a:r>
              <a:rPr lang="en-US" sz="1800" dirty="0" smtClean="0"/>
              <a:t>– NASA Export </a:t>
            </a:r>
            <a:r>
              <a:rPr lang="en-US" sz="1800" dirty="0"/>
              <a:t>Control takes about </a:t>
            </a:r>
            <a:r>
              <a:rPr lang="en-US" sz="1800" dirty="0" smtClean="0"/>
              <a:t>1-3 weeks</a:t>
            </a:r>
            <a:endParaRPr lang="en-US" sz="1800" dirty="0"/>
          </a:p>
          <a:p>
            <a:pPr marL="342900" indent="-342900">
              <a:spcBef>
                <a:spcPts val="0"/>
              </a:spcBef>
              <a:spcAft>
                <a:spcPts val="600"/>
              </a:spcAft>
              <a:buClr>
                <a:srgbClr val="EF282F"/>
              </a:buClr>
              <a:buFont typeface="+mj-lt"/>
              <a:buAutoNum type="arabicPeriod"/>
            </a:pPr>
            <a:r>
              <a:rPr lang="en-US" sz="1800" dirty="0"/>
              <a:t>Once approved, the content can be submitted to publication </a:t>
            </a:r>
            <a:r>
              <a:rPr lang="en-US" sz="1800" dirty="0" smtClean="0"/>
              <a:t>venue</a:t>
            </a:r>
            <a:endParaRPr lang="en-US" sz="1800" dirty="0"/>
          </a:p>
          <a:p>
            <a:pPr marL="342900" indent="-342900">
              <a:spcBef>
                <a:spcPts val="0"/>
              </a:spcBef>
              <a:spcAft>
                <a:spcPts val="600"/>
              </a:spcAft>
              <a:buClr>
                <a:srgbClr val="EF282F"/>
              </a:buClr>
              <a:buFont typeface="+mj-lt"/>
              <a:buAutoNum type="arabicPeriod"/>
            </a:pPr>
            <a:r>
              <a:rPr lang="en-US" sz="1800" dirty="0"/>
              <a:t>Keep </a:t>
            </a:r>
            <a:r>
              <a:rPr lang="en-US" sz="1800" dirty="0" smtClean="0"/>
              <a:t>Amanda </a:t>
            </a:r>
            <a:r>
              <a:rPr lang="en-US" sz="1800" dirty="0"/>
              <a:t>in the loop with any and all edits from the </a:t>
            </a:r>
            <a:r>
              <a:rPr lang="en-US" sz="1800" dirty="0" smtClean="0"/>
              <a:t>publisher</a:t>
            </a:r>
            <a:endParaRPr lang="en-US" sz="1800" dirty="0"/>
          </a:p>
          <a:p>
            <a:pPr marL="342900" indent="-342900">
              <a:spcBef>
                <a:spcPts val="0"/>
              </a:spcBef>
              <a:spcAft>
                <a:spcPts val="600"/>
              </a:spcAft>
              <a:buClr>
                <a:srgbClr val="EF282F"/>
              </a:buClr>
              <a:buFont typeface="+mj-lt"/>
              <a:buAutoNum type="arabicPeriod"/>
            </a:pPr>
            <a:r>
              <a:rPr lang="en-US" sz="1800" dirty="0"/>
              <a:t>The final-final version must be resubmitted to NASA Export </a:t>
            </a:r>
            <a:r>
              <a:rPr lang="en-US" sz="1800" dirty="0" smtClean="0"/>
              <a:t>control</a:t>
            </a: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0" name="Group 39"/>
          <p:cNvGrpSpPr/>
          <p:nvPr/>
        </p:nvGrpSpPr>
        <p:grpSpPr>
          <a:xfrm>
            <a:off x="6750075" y="1711187"/>
            <a:ext cx="3068360" cy="3897133"/>
            <a:chOff x="637003" y="5290691"/>
            <a:chExt cx="3691983" cy="1087366"/>
          </a:xfrm>
        </p:grpSpPr>
        <p:sp>
          <p:nvSpPr>
            <p:cNvPr id="41" name="Text Placeholder 5"/>
            <p:cNvSpPr txBox="1">
              <a:spLocks/>
            </p:cNvSpPr>
            <p:nvPr/>
          </p:nvSpPr>
          <p:spPr>
            <a:xfrm>
              <a:off x="638105" y="5307539"/>
              <a:ext cx="3690881" cy="1070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If the decision to publish occurs before the technical paper FD is submitted, you can ask the PC Team about using the journal’s style for your tech paper.</a:t>
              </a:r>
            </a:p>
            <a:p>
              <a:pPr algn="ctr">
                <a:spcBef>
                  <a:spcPts val="0"/>
                </a:spcBef>
                <a:buClr>
                  <a:srgbClr val="0078C1"/>
                </a:buClr>
              </a:pPr>
              <a:endParaRPr lang="en-US" sz="1600" dirty="0"/>
            </a:p>
            <a:p>
              <a:pPr algn="ctr">
                <a:spcBef>
                  <a:spcPts val="0"/>
                </a:spcBef>
                <a:buClr>
                  <a:srgbClr val="0078C1"/>
                </a:buClr>
              </a:pPr>
              <a:r>
                <a:rPr lang="en-US" sz="1600" dirty="0" smtClean="0"/>
                <a:t>If the decision to publish occurs after the term, the person leading the effort must ensure that all team members are aware, involved to the extent they want to be, and listed as co-authors.</a:t>
              </a:r>
              <a:endParaRPr lang="en-US" sz="1800" dirty="0" smtClean="0"/>
            </a:p>
          </p:txBody>
        </p:sp>
        <p:sp>
          <p:nvSpPr>
            <p:cNvPr id="44" name="Rounded Rectangle 43"/>
            <p:cNvSpPr/>
            <p:nvPr/>
          </p:nvSpPr>
          <p:spPr>
            <a:xfrm>
              <a:off x="637003" y="5290691"/>
              <a:ext cx="3691983" cy="108736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794471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print">
            <a:extLst>
              <a:ext uri="{28A0092B-C50C-407E-A947-70E740481C1C}">
                <a14:useLocalDpi xmlns:a14="http://schemas.microsoft.com/office/drawing/2010/main" val="0"/>
              </a:ext>
            </a:extLst>
          </a:blip>
          <a:srcRect t="28368" b="34637"/>
          <a:stretch/>
        </p:blipFill>
        <p:spPr>
          <a:xfrm rot="5400000">
            <a:off x="7714587" y="2395079"/>
            <a:ext cx="6872492" cy="208233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Conferences </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09673"/>
            <a:ext cx="9288604" cy="55467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smtClean="0"/>
              <a:t>DEVELOP </a:t>
            </a:r>
            <a:r>
              <a:rPr lang="en-US" sz="1800" dirty="0"/>
              <a:t>presents projects at over </a:t>
            </a:r>
            <a:r>
              <a:rPr lang="en-US" sz="1800" dirty="0" smtClean="0"/>
              <a:t>30 </a:t>
            </a:r>
            <a:r>
              <a:rPr lang="en-US" sz="1800" dirty="0"/>
              <a:t>conferences each year.</a:t>
            </a:r>
          </a:p>
          <a:p>
            <a:pPr marL="285750" indent="-285750">
              <a:spcBef>
                <a:spcPts val="0"/>
              </a:spcBef>
              <a:spcAft>
                <a:spcPts val="1800"/>
              </a:spcAft>
              <a:buClr>
                <a:srgbClr val="EF282F"/>
              </a:buClr>
              <a:buFont typeface="Webdings" panose="05030102010509060703" pitchFamily="18" charset="2"/>
              <a:buChar char="4"/>
            </a:pPr>
            <a:r>
              <a:rPr lang="en-US" sz="1800" dirty="0"/>
              <a:t>If you have an idea for a conference you’d like to attend, discuss with your Center Lead and </a:t>
            </a:r>
            <a:r>
              <a:rPr lang="en-US" sz="1800" dirty="0" smtClean="0"/>
              <a:t>together </a:t>
            </a:r>
            <a:r>
              <a:rPr lang="en-US" sz="1800" dirty="0"/>
              <a:t>reach out to NPO.</a:t>
            </a:r>
          </a:p>
          <a:p>
            <a:pPr marL="285750" indent="-285750">
              <a:spcBef>
                <a:spcPts val="0"/>
              </a:spcBef>
              <a:spcAft>
                <a:spcPts val="1800"/>
              </a:spcAft>
              <a:buClr>
                <a:srgbClr val="EF282F"/>
              </a:buClr>
              <a:buFont typeface="Webdings" panose="05030102010509060703" pitchFamily="18" charset="2"/>
              <a:buChar char="4"/>
            </a:pPr>
            <a:r>
              <a:rPr lang="en-US" sz="1800" dirty="0"/>
              <a:t>There is a small travel pot provided to each node to support some travel, </a:t>
            </a:r>
            <a:r>
              <a:rPr lang="en-US" sz="1800" dirty="0" smtClean="0"/>
              <a:t>however those funds </a:t>
            </a:r>
            <a:r>
              <a:rPr lang="en-US" sz="1800" dirty="0"/>
              <a:t>may already be accounted </a:t>
            </a:r>
            <a:r>
              <a:rPr lang="en-US" sz="1800" dirty="0" smtClean="0"/>
              <a:t>for at any specific time.</a:t>
            </a: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Ways to attend cost-effectively:</a:t>
            </a:r>
          </a:p>
          <a:p>
            <a:pPr marL="742950" lvl="1" indent="-285750">
              <a:spcBef>
                <a:spcPts val="0"/>
              </a:spcBef>
              <a:spcAft>
                <a:spcPts val="600"/>
              </a:spcAft>
              <a:buClr>
                <a:srgbClr val="EF282F"/>
              </a:buClr>
              <a:buFont typeface="Arial" panose="020B0604020202020204" pitchFamily="34" charset="0"/>
              <a:buChar char="•"/>
            </a:pPr>
            <a:r>
              <a:rPr lang="en-US" sz="1800" dirty="0"/>
              <a:t>Choose a conference that is local.</a:t>
            </a:r>
          </a:p>
          <a:p>
            <a:pPr marL="742950" lvl="1" indent="-285750">
              <a:spcBef>
                <a:spcPts val="0"/>
              </a:spcBef>
              <a:spcAft>
                <a:spcPts val="600"/>
              </a:spcAft>
              <a:buClr>
                <a:srgbClr val="EF282F"/>
              </a:buClr>
              <a:buFont typeface="Arial" panose="020B0604020202020204" pitchFamily="34" charset="0"/>
              <a:buChar char="•"/>
            </a:pPr>
            <a:r>
              <a:rPr lang="en-US" sz="1800" dirty="0"/>
              <a:t>Present DEVELOP work at a conference you already are planning to attend either for school or personally.</a:t>
            </a:r>
          </a:p>
          <a:p>
            <a:pPr marL="742950" lvl="1" indent="-285750">
              <a:spcBef>
                <a:spcPts val="0"/>
              </a:spcBef>
              <a:spcAft>
                <a:spcPts val="600"/>
              </a:spcAft>
              <a:buClr>
                <a:srgbClr val="EF282F"/>
              </a:buClr>
              <a:buFont typeface="Arial" panose="020B0604020202020204" pitchFamily="34" charset="0"/>
              <a:buChar char="•"/>
            </a:pPr>
            <a:r>
              <a:rPr lang="en-US" sz="1800" dirty="0"/>
              <a:t>Pursue school-funding opportunities.</a:t>
            </a:r>
          </a:p>
          <a:p>
            <a:pPr marL="742950" lvl="1" indent="-285750">
              <a:spcBef>
                <a:spcPts val="0"/>
              </a:spcBef>
              <a:spcAft>
                <a:spcPts val="600"/>
              </a:spcAft>
              <a:buClr>
                <a:srgbClr val="EF282F"/>
              </a:buClr>
              <a:buFont typeface="Arial" panose="020B0604020202020204" pitchFamily="34" charset="0"/>
              <a:buChar char="•"/>
            </a:pPr>
            <a:r>
              <a:rPr lang="en-US" sz="1800" dirty="0"/>
              <a:t>Apply for travel grants offered by professional </a:t>
            </a:r>
            <a:r>
              <a:rPr lang="en-US" sz="1800" dirty="0" smtClean="0"/>
              <a:t>societies.</a:t>
            </a:r>
          </a:p>
          <a:p>
            <a:pPr marL="742950" lvl="1" indent="-285750">
              <a:spcBef>
                <a:spcPts val="0"/>
              </a:spcBef>
              <a:spcAft>
                <a:spcPts val="600"/>
              </a:spcAft>
              <a:buClr>
                <a:srgbClr val="EF282F"/>
              </a:buClr>
              <a:buFont typeface="Arial" panose="020B0604020202020204" pitchFamily="34" charset="0"/>
              <a:buChar char="•"/>
            </a:pPr>
            <a:r>
              <a:rPr lang="en-US" sz="1800" dirty="0" smtClean="0"/>
              <a:t>Look for opportunities to volunteer in exchange for registration or travel costs.</a:t>
            </a:r>
          </a:p>
          <a:p>
            <a:pPr marL="742950" lvl="1" indent="-285750">
              <a:spcBef>
                <a:spcPts val="0"/>
              </a:spcBef>
              <a:spcAft>
                <a:spcPts val="600"/>
              </a:spcAft>
              <a:buClr>
                <a:srgbClr val="EF282F"/>
              </a:buClr>
              <a:buFont typeface="Arial" panose="020B0604020202020204" pitchFamily="34" charset="0"/>
              <a:buChar char="•"/>
            </a:pPr>
            <a:r>
              <a:rPr lang="en-US" sz="1800" dirty="0" smtClean="0"/>
              <a:t>Look for competitions like the AGU Data Visualization &amp; Storytelling Contest</a:t>
            </a:r>
            <a:r>
              <a:rPr lang="en-US" sz="1200" dirty="0" smtClean="0"/>
              <a:t>.</a:t>
            </a:r>
          </a:p>
        </p:txBody>
      </p:sp>
    </p:spTree>
    <p:extLst>
      <p:ext uri="{BB962C8B-B14F-4D97-AF65-F5344CB8AC3E}">
        <p14:creationId xmlns:p14="http://schemas.microsoft.com/office/powerpoint/2010/main" val="39481630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95427" y="4377626"/>
            <a:ext cx="2621280" cy="1965960"/>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Node Close Outs</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197" name="Picture 196"/>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71" name="Text Placeholder 5"/>
          <p:cNvSpPr txBox="1">
            <a:spLocks/>
          </p:cNvSpPr>
          <p:nvPr/>
        </p:nvSpPr>
        <p:spPr>
          <a:xfrm>
            <a:off x="322122" y="1224167"/>
            <a:ext cx="9288604" cy="263663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At the end of each term, nodes host closeout events where teams present their work. </a:t>
            </a:r>
          </a:p>
          <a:p>
            <a:pPr marL="285750" indent="-285750">
              <a:spcBef>
                <a:spcPts val="0"/>
              </a:spcBef>
              <a:spcAft>
                <a:spcPts val="1800"/>
              </a:spcAft>
              <a:buClr>
                <a:srgbClr val="EF282F"/>
              </a:buClr>
              <a:buFont typeface="Webdings" panose="05030102010509060703" pitchFamily="18" charset="2"/>
              <a:buChar char="4"/>
            </a:pPr>
            <a:r>
              <a:rPr lang="en-US" sz="1800" dirty="0"/>
              <a:t>Typically partners, friends, and family are invited.</a:t>
            </a:r>
          </a:p>
          <a:p>
            <a:pPr marL="285750" indent="-285750">
              <a:spcBef>
                <a:spcPts val="0"/>
              </a:spcBef>
              <a:spcAft>
                <a:spcPts val="1800"/>
              </a:spcAft>
              <a:buClr>
                <a:srgbClr val="EF282F"/>
              </a:buClr>
              <a:buFont typeface="Webdings" panose="05030102010509060703" pitchFamily="18" charset="2"/>
              <a:buChar char="4"/>
            </a:pPr>
            <a:r>
              <a:rPr lang="en-US" sz="1800" dirty="0"/>
              <a:t>Talk to your Center Lead about the specifics for your node.</a:t>
            </a:r>
          </a:p>
          <a:p>
            <a:pPr marL="285750" indent="-285750">
              <a:spcBef>
                <a:spcPts val="0"/>
              </a:spcBef>
              <a:spcAft>
                <a:spcPts val="1800"/>
              </a:spcAft>
              <a:buClr>
                <a:srgbClr val="EF282F"/>
              </a:buClr>
              <a:buFont typeface="Webdings" panose="05030102010509060703" pitchFamily="18" charset="2"/>
              <a:buChar char="4"/>
            </a:pPr>
            <a:r>
              <a:rPr lang="en-US" sz="1800" dirty="0"/>
              <a:t>Closeouts are a great networking opportunity.</a:t>
            </a:r>
          </a:p>
          <a:p>
            <a:pPr marL="285750" indent="-285750">
              <a:spcBef>
                <a:spcPts val="0"/>
              </a:spcBef>
              <a:spcAft>
                <a:spcPts val="1800"/>
              </a:spcAft>
              <a:buClr>
                <a:srgbClr val="EF282F"/>
              </a:buClr>
              <a:buFont typeface="Webdings" panose="05030102010509060703" pitchFamily="18" charset="2"/>
              <a:buChar char="4"/>
            </a:pPr>
            <a:r>
              <a:rPr lang="en-US" sz="1800" dirty="0"/>
              <a:t>Exciting wrap up of the term!</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73591" y="3002639"/>
            <a:ext cx="2621280" cy="1965960"/>
          </a:xfrm>
          <a:prstGeom prst="rect">
            <a:avLst/>
          </a:prstGeom>
          <a:ln>
            <a:noFill/>
          </a:ln>
          <a:effectLst>
            <a:outerShdw blurRad="292100" dist="139700" dir="2700000" algn="tl" rotWithShape="0">
              <a:srgbClr val="333333">
                <a:alpha val="65000"/>
              </a:srgbClr>
            </a:outerShdw>
          </a:effectLst>
        </p:spPr>
      </p:pic>
      <p:pic>
        <p:nvPicPr>
          <p:cNvPr id="40" name="Pictur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6482" y="4377626"/>
            <a:ext cx="3968496" cy="19909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667926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AESAS</a:t>
            </a:r>
            <a:endParaRPr lang="en-US" dirty="0">
              <a:solidFill>
                <a:srgbClr val="0061AA"/>
              </a:solidFill>
            </a:endParaRP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1" name="Text Placeholder 5"/>
          <p:cNvSpPr txBox="1">
            <a:spLocks/>
          </p:cNvSpPr>
          <p:nvPr/>
        </p:nvSpPr>
        <p:spPr>
          <a:xfrm>
            <a:off x="322122" y="1222495"/>
            <a:ext cx="9288604" cy="313275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solidFill>
                  <a:srgbClr val="0061AA"/>
                </a:solidFill>
              </a:rPr>
              <a:t>What: </a:t>
            </a:r>
            <a:r>
              <a:rPr lang="en-US" sz="1800" dirty="0"/>
              <a:t>Annual Earth Science Applications Showcase</a:t>
            </a:r>
          </a:p>
          <a:p>
            <a:pPr marL="285750" indent="-285750">
              <a:spcBef>
                <a:spcPts val="0"/>
              </a:spcBef>
              <a:spcAft>
                <a:spcPts val="1800"/>
              </a:spcAft>
              <a:buClr>
                <a:srgbClr val="EF282F"/>
              </a:buClr>
              <a:buFont typeface="Webdings" panose="05030102010509060703" pitchFamily="18" charset="2"/>
              <a:buChar char="4"/>
            </a:pPr>
            <a:r>
              <a:rPr lang="en-US" sz="1800" dirty="0">
                <a:solidFill>
                  <a:srgbClr val="0061AA"/>
                </a:solidFill>
              </a:rPr>
              <a:t>Why: </a:t>
            </a:r>
            <a:r>
              <a:rPr lang="en-US" sz="1800" dirty="0"/>
              <a:t>To highlight the work being done by DEVELOP and the Applied Sciences, network with NASA HQ officials and partner organizations</a:t>
            </a:r>
          </a:p>
          <a:p>
            <a:pPr marL="285750" indent="-285750">
              <a:spcBef>
                <a:spcPts val="0"/>
              </a:spcBef>
              <a:spcAft>
                <a:spcPts val="1800"/>
              </a:spcAft>
              <a:buClr>
                <a:srgbClr val="EF282F"/>
              </a:buClr>
              <a:buFont typeface="Webdings" panose="05030102010509060703" pitchFamily="18" charset="2"/>
              <a:buChar char="4"/>
            </a:pPr>
            <a:r>
              <a:rPr lang="en-US" sz="1800" dirty="0">
                <a:solidFill>
                  <a:srgbClr val="0061AA"/>
                </a:solidFill>
              </a:rPr>
              <a:t>Where: </a:t>
            </a:r>
            <a:r>
              <a:rPr lang="en-US" sz="1800" dirty="0"/>
              <a:t>NASA Headquarters in Washington, DC</a:t>
            </a:r>
          </a:p>
          <a:p>
            <a:pPr marL="285750" indent="-285750">
              <a:spcBef>
                <a:spcPts val="0"/>
              </a:spcBef>
              <a:spcAft>
                <a:spcPts val="1800"/>
              </a:spcAft>
              <a:buClr>
                <a:srgbClr val="EF282F"/>
              </a:buClr>
              <a:buFont typeface="Webdings" panose="05030102010509060703" pitchFamily="18" charset="2"/>
              <a:buChar char="4"/>
            </a:pPr>
            <a:r>
              <a:rPr lang="en-US" sz="1800" dirty="0">
                <a:solidFill>
                  <a:srgbClr val="0061AA"/>
                </a:solidFill>
              </a:rPr>
              <a:t>Who: </a:t>
            </a:r>
            <a:r>
              <a:rPr lang="en-US" sz="1800" dirty="0"/>
              <a:t>Typically a competitively selected representative from each project; however, depending on the structure of the event details will be communicated closer to the event</a:t>
            </a:r>
          </a:p>
          <a:p>
            <a:pPr marL="285750" indent="-285750">
              <a:spcBef>
                <a:spcPts val="0"/>
              </a:spcBef>
              <a:spcAft>
                <a:spcPts val="1800"/>
              </a:spcAft>
              <a:buClr>
                <a:srgbClr val="EF282F"/>
              </a:buClr>
              <a:buFont typeface="Webdings" panose="05030102010509060703" pitchFamily="18" charset="2"/>
              <a:buChar char="4"/>
            </a:pPr>
            <a:r>
              <a:rPr lang="en-US" sz="1800" dirty="0">
                <a:solidFill>
                  <a:srgbClr val="0061AA"/>
                </a:solidFill>
              </a:rPr>
              <a:t>When: </a:t>
            </a:r>
            <a:r>
              <a:rPr lang="en-US" sz="1800" dirty="0"/>
              <a:t>Summer 2019</a:t>
            </a:r>
          </a:p>
          <a:p>
            <a:pPr marL="285750" indent="-285750">
              <a:spcBef>
                <a:spcPts val="0"/>
              </a:spcBef>
              <a:spcAft>
                <a:spcPts val="1800"/>
              </a:spcAft>
              <a:buClr>
                <a:srgbClr val="EF282F"/>
              </a:buClr>
              <a:buFont typeface="Webdings" panose="05030102010509060703" pitchFamily="18" charset="2"/>
              <a:buChar char="4"/>
            </a:pPr>
            <a:endParaRPr lang="en-US" sz="1800" dirty="0" smtClean="0"/>
          </a:p>
        </p:txBody>
      </p:sp>
      <p:pic>
        <p:nvPicPr>
          <p:cNvPr id="42" name="Picture 4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86427" y="4735134"/>
            <a:ext cx="2478563" cy="1645920"/>
          </a:xfrm>
          <a:prstGeom prst="rect">
            <a:avLst/>
          </a:prstGeom>
          <a:ln>
            <a:noFill/>
          </a:ln>
          <a:effectLst>
            <a:outerShdw blurRad="292100" dist="139700" dir="2700000" algn="tl" rotWithShape="0">
              <a:srgbClr val="333333">
                <a:alpha val="65000"/>
              </a:srgbClr>
            </a:outerShdw>
          </a:effectLst>
        </p:spPr>
      </p:pic>
      <p:pic>
        <p:nvPicPr>
          <p:cNvPr id="43" name="Picture 4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6710" y="4735134"/>
            <a:ext cx="2442638" cy="1645920"/>
          </a:xfrm>
          <a:prstGeom prst="rect">
            <a:avLst/>
          </a:prstGeom>
          <a:ln>
            <a:noFill/>
          </a:ln>
          <a:effectLst>
            <a:outerShdw blurRad="292100" dist="139700" dir="2700000" algn="tl" rotWithShape="0">
              <a:srgbClr val="333333">
                <a:alpha val="65000"/>
              </a:srgbClr>
            </a:outerShdw>
          </a:effectLst>
        </p:spPr>
      </p:pic>
      <p:grpSp>
        <p:nvGrpSpPr>
          <p:cNvPr id="44" name="Group 43"/>
          <p:cNvGrpSpPr/>
          <p:nvPr/>
        </p:nvGrpSpPr>
        <p:grpSpPr>
          <a:xfrm>
            <a:off x="6082453" y="4733199"/>
            <a:ext cx="3735982" cy="1755654"/>
            <a:chOff x="637003" y="5290691"/>
            <a:chExt cx="3691983" cy="1087366"/>
          </a:xfrm>
        </p:grpSpPr>
        <p:sp>
          <p:nvSpPr>
            <p:cNvPr id="45" name="Text Placeholder 5"/>
            <p:cNvSpPr txBox="1">
              <a:spLocks/>
            </p:cNvSpPr>
            <p:nvPr/>
          </p:nvSpPr>
          <p:spPr>
            <a:xfrm>
              <a:off x="638105" y="5307539"/>
              <a:ext cx="3690881" cy="1070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This opportunity takes place in the summer, however even if you are not a summer participant you are welcome to come. It’s open to the public and many alumni attend!</a:t>
              </a:r>
              <a:endParaRPr lang="en-US" sz="1800" dirty="0" smtClean="0"/>
            </a:p>
          </p:txBody>
        </p:sp>
        <p:sp>
          <p:nvSpPr>
            <p:cNvPr id="46" name="Rounded Rectangle 45"/>
            <p:cNvSpPr/>
            <p:nvPr/>
          </p:nvSpPr>
          <p:spPr>
            <a:xfrm>
              <a:off x="637003" y="5290691"/>
              <a:ext cx="3691983" cy="108736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0632977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print">
            <a:extLst>
              <a:ext uri="{28A0092B-C50C-407E-A947-70E740481C1C}">
                <a14:useLocalDpi xmlns:a14="http://schemas.microsoft.com/office/drawing/2010/main" val="0"/>
              </a:ext>
            </a:extLst>
          </a:blip>
          <a:srcRect l="791" t="5673" r="960" b="55319"/>
          <a:stretch/>
        </p:blipFill>
        <p:spPr>
          <a:xfrm rot="16200000">
            <a:off x="7715250" y="2381247"/>
            <a:ext cx="6858002" cy="209550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smtClean="0">
                <a:solidFill>
                  <a:srgbClr val="0061AA"/>
                </a:solidFill>
              </a:rPr>
              <a:t>Virtual Poster Session</a:t>
            </a:r>
            <a:endParaRPr lang="en-US" dirty="0">
              <a:solidFill>
                <a:srgbClr val="0061AA"/>
              </a:solidFill>
            </a:endParaRP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0" name="Text Placeholder 5"/>
          <p:cNvSpPr txBox="1">
            <a:spLocks/>
          </p:cNvSpPr>
          <p:nvPr/>
        </p:nvSpPr>
        <p:spPr>
          <a:xfrm>
            <a:off x="322121" y="1209673"/>
            <a:ext cx="9668545" cy="554672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EF282F"/>
              </a:buClr>
            </a:pPr>
            <a:r>
              <a:rPr lang="en-US" sz="1800" dirty="0">
                <a:solidFill>
                  <a:srgbClr val="0061AA"/>
                </a:solidFill>
              </a:rPr>
              <a:t>What is the VPS?</a:t>
            </a:r>
          </a:p>
          <a:p>
            <a:pPr marL="285750" indent="-285750">
              <a:spcBef>
                <a:spcPts val="0"/>
              </a:spcBef>
              <a:spcAft>
                <a:spcPts val="600"/>
              </a:spcAft>
              <a:buClr>
                <a:srgbClr val="EF282F"/>
              </a:buClr>
              <a:buFont typeface="Webdings" panose="05030102010509060703" pitchFamily="18" charset="2"/>
              <a:buChar char="4"/>
            </a:pPr>
            <a:r>
              <a:rPr lang="en-US" sz="1600" dirty="0"/>
              <a:t>Since 2011, DEVELOP has regularly showcased the work of participants through a series of short, informative videos. These videos are the most publically viewed deliverables and display the impressive work conducted by each team through the use of a digital medium. The VPS is hosted on our YouTube channel and allows the teams to </a:t>
            </a:r>
            <a:r>
              <a:rPr lang="en-US" sz="1600" dirty="0" smtClean="0"/>
              <a:t>share </a:t>
            </a:r>
            <a:r>
              <a:rPr lang="en-US" sz="1600" dirty="0"/>
              <a:t>their work. </a:t>
            </a:r>
            <a:endParaRPr lang="en-US" sz="1600" dirty="0" smtClean="0"/>
          </a:p>
          <a:p>
            <a:pPr marL="285750" indent="-285750">
              <a:spcBef>
                <a:spcPts val="0"/>
              </a:spcBef>
              <a:spcAft>
                <a:spcPts val="600"/>
              </a:spcAft>
              <a:buClr>
                <a:srgbClr val="EF282F"/>
              </a:buClr>
              <a:buFont typeface="Webdings" panose="05030102010509060703" pitchFamily="18" charset="2"/>
              <a:buChar char="4"/>
            </a:pPr>
            <a:r>
              <a:rPr lang="en-US" sz="1600" dirty="0" smtClean="0"/>
              <a:t>The </a:t>
            </a:r>
            <a:r>
              <a:rPr lang="en-US" sz="1600" dirty="0"/>
              <a:t>VPS is one of the most unique ways in which teams communicate Earth science to the public! There is a light-hearted, internal competition for the best video, and judges </a:t>
            </a:r>
            <a:r>
              <a:rPr lang="en-US" sz="1600" dirty="0" smtClean="0"/>
              <a:t>include DEVELOP alumni, </a:t>
            </a:r>
            <a:r>
              <a:rPr lang="en-US" sz="1600" dirty="0"/>
              <a:t>science </a:t>
            </a:r>
            <a:r>
              <a:rPr lang="en-US" sz="1600" dirty="0" smtClean="0"/>
              <a:t>advisors, and NASA HQ personnel.</a:t>
            </a:r>
            <a:endParaRPr lang="en-US" sz="1600" dirty="0"/>
          </a:p>
          <a:p>
            <a:pPr marL="285750" indent="-285750">
              <a:spcBef>
                <a:spcPts val="0"/>
              </a:spcBef>
              <a:spcAft>
                <a:spcPts val="600"/>
              </a:spcAft>
              <a:buClr>
                <a:srgbClr val="EF282F"/>
              </a:buClr>
              <a:buFont typeface="Webdings" panose="05030102010509060703" pitchFamily="18" charset="2"/>
              <a:buChar char="4"/>
            </a:pPr>
            <a:r>
              <a:rPr lang="en-US" sz="1600" dirty="0"/>
              <a:t>Thousands of people from around the world view these project videos –  For example, the 2017 Spring VPS had visitors from 85 different counties with over 4,000 video views</a:t>
            </a:r>
            <a:r>
              <a:rPr lang="en-US" sz="1600" dirty="0" smtClean="0"/>
              <a:t>!</a:t>
            </a:r>
          </a:p>
          <a:p>
            <a:pPr marL="285750" indent="-285750">
              <a:spcBef>
                <a:spcPts val="0"/>
              </a:spcBef>
              <a:spcAft>
                <a:spcPts val="600"/>
              </a:spcAft>
              <a:buClr>
                <a:srgbClr val="EF282F"/>
              </a:buClr>
              <a:buFont typeface="Webdings" panose="05030102010509060703" pitchFamily="18" charset="2"/>
              <a:buChar char="4"/>
            </a:pPr>
            <a:endParaRPr lang="en-US" sz="1800" dirty="0"/>
          </a:p>
          <a:p>
            <a:pPr marL="285750" indent="-285750">
              <a:spcBef>
                <a:spcPts val="0"/>
              </a:spcBef>
              <a:spcAft>
                <a:spcPts val="600"/>
              </a:spcAft>
              <a:buClr>
                <a:srgbClr val="EF282F"/>
              </a:buClr>
              <a:buFont typeface="Webdings" panose="05030102010509060703" pitchFamily="18" charset="2"/>
              <a:buChar char="4"/>
            </a:pPr>
            <a:r>
              <a:rPr lang="en-US" sz="1800" dirty="0"/>
              <a:t>Key Dates:</a:t>
            </a:r>
          </a:p>
          <a:p>
            <a:pPr marL="742950" lvl="1" indent="-285750">
              <a:spcBef>
                <a:spcPts val="0"/>
              </a:spcBef>
              <a:spcAft>
                <a:spcPts val="600"/>
              </a:spcAft>
              <a:buClr>
                <a:srgbClr val="EF282F"/>
              </a:buClr>
              <a:buFont typeface="Arial" panose="020B0604020202020204" pitchFamily="34" charset="0"/>
              <a:buChar char="•"/>
            </a:pPr>
            <a:r>
              <a:rPr lang="en-US" sz="1200" dirty="0"/>
              <a:t>Video Outline – due Week 5</a:t>
            </a:r>
          </a:p>
          <a:p>
            <a:pPr marL="742950" lvl="1" indent="-285750">
              <a:spcBef>
                <a:spcPts val="0"/>
              </a:spcBef>
              <a:spcAft>
                <a:spcPts val="600"/>
              </a:spcAft>
              <a:buClr>
                <a:srgbClr val="EF282F"/>
              </a:buClr>
              <a:buFont typeface="Arial" panose="020B0604020202020204" pitchFamily="34" charset="0"/>
              <a:buChar char="•"/>
            </a:pPr>
            <a:r>
              <a:rPr lang="en-US" sz="1200" dirty="0"/>
              <a:t>Comm Team Check-In – Week 6</a:t>
            </a:r>
          </a:p>
          <a:p>
            <a:pPr marL="742950" lvl="1" indent="-285750">
              <a:spcBef>
                <a:spcPts val="0"/>
              </a:spcBef>
              <a:spcAft>
                <a:spcPts val="600"/>
              </a:spcAft>
              <a:buClr>
                <a:srgbClr val="EF282F"/>
              </a:buClr>
              <a:buFont typeface="Arial" panose="020B0604020202020204" pitchFamily="34" charset="0"/>
              <a:buChar char="•"/>
            </a:pPr>
            <a:r>
              <a:rPr lang="en-US" sz="1200" dirty="0"/>
              <a:t>VPS Video &amp; Transcript – due Week 8 </a:t>
            </a:r>
          </a:p>
          <a:p>
            <a:pPr marL="742950" lvl="1" indent="-285750">
              <a:spcBef>
                <a:spcPts val="0"/>
              </a:spcBef>
              <a:spcAft>
                <a:spcPts val="600"/>
              </a:spcAft>
              <a:buClr>
                <a:srgbClr val="EF282F"/>
              </a:buClr>
              <a:buFont typeface="Arial" panose="020B0604020202020204" pitchFamily="34" charset="0"/>
              <a:buChar char="•"/>
            </a:pPr>
            <a:r>
              <a:rPr lang="en-US" sz="1200" dirty="0"/>
              <a:t>VPS Launch – Week </a:t>
            </a:r>
            <a:r>
              <a:rPr lang="en-US" sz="1200" dirty="0" smtClean="0"/>
              <a:t>10</a:t>
            </a:r>
            <a:endParaRPr lang="en-US" sz="1200" dirty="0"/>
          </a:p>
        </p:txBody>
      </p:sp>
      <p:sp>
        <p:nvSpPr>
          <p:cNvPr id="22" name="TextBox 21"/>
          <p:cNvSpPr txBox="1"/>
          <p:nvPr/>
        </p:nvSpPr>
        <p:spPr>
          <a:xfrm>
            <a:off x="4966424" y="6412682"/>
            <a:ext cx="5257800" cy="307777"/>
          </a:xfrm>
          <a:prstGeom prst="rect">
            <a:avLst/>
          </a:prstGeom>
          <a:noFill/>
        </p:spPr>
        <p:txBody>
          <a:bodyPr wrap="square" rtlCol="0">
            <a:spAutoFit/>
          </a:bodyPr>
          <a:lstStyle/>
          <a:p>
            <a:pPr>
              <a:defRPr/>
            </a:pPr>
            <a:r>
              <a:rPr lang="en-US" sz="1400" dirty="0" smtClean="0">
                <a:solidFill>
                  <a:srgbClr val="EF282F"/>
                </a:solidFill>
                <a:latin typeface="Century Gothic" charset="0"/>
                <a:ea typeface="Century Gothic" charset="0"/>
                <a:cs typeface="Century Gothic" charset="0"/>
              </a:rPr>
              <a:t>DEVELOP VPS Archive: </a:t>
            </a:r>
            <a:r>
              <a:rPr lang="en-US" sz="1400" u="sng" dirty="0" smtClean="0">
                <a:solidFill>
                  <a:schemeClr val="bg2">
                    <a:lumMod val="25000"/>
                  </a:schemeClr>
                </a:solidFill>
                <a:latin typeface="Century Gothic" charset="0"/>
                <a:ea typeface="Century Gothic" charset="0"/>
                <a:cs typeface="Century Gothic" charset="0"/>
                <a:hlinkClick r:id="rId4"/>
              </a:rPr>
              <a:t>www.youtube.com/nasadevelop</a:t>
            </a:r>
            <a:r>
              <a:rPr lang="en-US" sz="1400" u="sng" dirty="0" smtClean="0">
                <a:solidFill>
                  <a:schemeClr val="bg2">
                    <a:lumMod val="25000"/>
                  </a:schemeClr>
                </a:solidFill>
                <a:latin typeface="Century Gothic" charset="0"/>
                <a:ea typeface="Century Gothic" charset="0"/>
                <a:cs typeface="Century Gothic" charset="0"/>
              </a:rPr>
              <a:t> </a:t>
            </a:r>
            <a:endParaRPr lang="en-US" sz="1400" u="sng" dirty="0">
              <a:solidFill>
                <a:schemeClr val="bg2">
                  <a:lumMod val="25000"/>
                </a:schemeClr>
              </a:solidFill>
              <a:latin typeface="Century Gothic" charset="0"/>
              <a:ea typeface="Century Gothic" charset="0"/>
              <a:cs typeface="Century Gothic" charset="0"/>
            </a:endParaRPr>
          </a:p>
        </p:txBody>
      </p:sp>
      <p:pic>
        <p:nvPicPr>
          <p:cNvPr id="41" name="Picture 40"/>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70831" y="4210159"/>
            <a:ext cx="1421192" cy="1160830"/>
          </a:xfrm>
          <a:prstGeom prst="rect">
            <a:avLst/>
          </a:prstGeom>
          <a:ln>
            <a:noFill/>
          </a:ln>
          <a:effectLst>
            <a:outerShdw blurRad="292100" dist="139700" dir="2700000" algn="tl" rotWithShape="0">
              <a:srgbClr val="333333">
                <a:alpha val="65000"/>
              </a:srgbClr>
            </a:outerShdw>
          </a:effectLst>
        </p:spPr>
      </p:pic>
      <p:pic>
        <p:nvPicPr>
          <p:cNvPr id="43" name="Picture 4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092117" y="4221256"/>
            <a:ext cx="1407607" cy="1149733"/>
          </a:xfrm>
          <a:prstGeom prst="rect">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038272" y="4221256"/>
            <a:ext cx="1407608" cy="1149733"/>
          </a:xfrm>
          <a:prstGeom prst="rect">
            <a:avLst/>
          </a:prstGeom>
          <a:ln>
            <a:noFill/>
          </a:ln>
          <a:effectLst>
            <a:outerShdw blurRad="292100" dist="139700" dir="2700000" algn="tl" rotWithShape="0">
              <a:srgbClr val="333333">
                <a:alpha val="65000"/>
              </a:srgbClr>
            </a:outerShdw>
          </a:effectLst>
        </p:spPr>
      </p:pic>
      <p:grpSp>
        <p:nvGrpSpPr>
          <p:cNvPr id="46" name="Group 45"/>
          <p:cNvGrpSpPr/>
          <p:nvPr/>
        </p:nvGrpSpPr>
        <p:grpSpPr>
          <a:xfrm>
            <a:off x="826871" y="5502947"/>
            <a:ext cx="3311635" cy="1092672"/>
            <a:chOff x="637003" y="5290691"/>
            <a:chExt cx="3691983" cy="1087366"/>
          </a:xfrm>
        </p:grpSpPr>
        <p:sp>
          <p:nvSpPr>
            <p:cNvPr id="47" name="Text Placeholder 5"/>
            <p:cNvSpPr txBox="1">
              <a:spLocks/>
            </p:cNvSpPr>
            <p:nvPr/>
          </p:nvSpPr>
          <p:spPr>
            <a:xfrm>
              <a:off x="638105" y="5307539"/>
              <a:ext cx="3690881" cy="10705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spcAft>
                  <a:spcPts val="600"/>
                </a:spcAft>
                <a:buClr>
                  <a:srgbClr val="0078C1"/>
                </a:buClr>
              </a:pPr>
              <a:r>
                <a:rPr lang="en-US" sz="1600" b="1" i="1" dirty="0" smtClean="0">
                  <a:solidFill>
                    <a:srgbClr val="0061AA"/>
                  </a:solidFill>
                </a:rPr>
                <a:t>By The Way</a:t>
              </a:r>
            </a:p>
            <a:p>
              <a:pPr algn="ctr">
                <a:spcBef>
                  <a:spcPts val="0"/>
                </a:spcBef>
                <a:buClr>
                  <a:srgbClr val="0078C1"/>
                </a:buClr>
              </a:pPr>
              <a:r>
                <a:rPr lang="en-US" sz="1600" dirty="0" smtClean="0"/>
                <a:t>Questions? Contact the Comm Team with any questions relating to the video.</a:t>
              </a:r>
              <a:endParaRPr lang="en-US" sz="1800" dirty="0" smtClean="0"/>
            </a:p>
          </p:txBody>
        </p:sp>
        <p:sp>
          <p:nvSpPr>
            <p:cNvPr id="48" name="Rounded Rectangle 47"/>
            <p:cNvSpPr/>
            <p:nvPr/>
          </p:nvSpPr>
          <p:spPr>
            <a:xfrm>
              <a:off x="637003" y="5290691"/>
              <a:ext cx="3691983" cy="1087366"/>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1692706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260</TotalTime>
  <Words>2591</Words>
  <Application>Microsoft Office PowerPoint</Application>
  <PresentationFormat>Widescreen</PresentationFormat>
  <Paragraphs>265</Paragraphs>
  <Slides>21</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21</vt:i4>
      </vt:variant>
    </vt:vector>
  </HeadingPairs>
  <TitlesOfParts>
    <vt:vector size="26" baseType="lpstr">
      <vt:lpstr>Arial</vt:lpstr>
      <vt:lpstr>Calibri</vt:lpstr>
      <vt:lpstr>Century Gothic</vt:lpstr>
      <vt:lpstr>Webdings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42</cp:revision>
  <dcterms:created xsi:type="dcterms:W3CDTF">2019-01-24T15:36:39Z</dcterms:created>
  <dcterms:modified xsi:type="dcterms:W3CDTF">2019-01-26T00:08:42Z</dcterms:modified>
</cp:coreProperties>
</file>