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61" r:id="rId2"/>
  </p:sldIdLst>
  <p:sldSz cx="27432000" cy="36576000"/>
  <p:notesSz cx="7010400" cy="9296400"/>
  <p:defaultTextStyle>
    <a:defPPr>
      <a:defRPr lang="en-US"/>
    </a:defPPr>
    <a:lvl1pPr marL="0" algn="l" defTabSz="3072384" rtl="0" eaLnBrk="1" latinLnBrk="0" hangingPunct="1">
      <a:defRPr sz="6048" kern="1200">
        <a:solidFill>
          <a:schemeClr val="tx1"/>
        </a:solidFill>
        <a:latin typeface="+mn-lt"/>
        <a:ea typeface="+mn-ea"/>
        <a:cs typeface="+mn-cs"/>
      </a:defRPr>
    </a:lvl1pPr>
    <a:lvl2pPr marL="1536192" algn="l" defTabSz="3072384" rtl="0" eaLnBrk="1" latinLnBrk="0" hangingPunct="1">
      <a:defRPr sz="6048" kern="1200">
        <a:solidFill>
          <a:schemeClr val="tx1"/>
        </a:solidFill>
        <a:latin typeface="+mn-lt"/>
        <a:ea typeface="+mn-ea"/>
        <a:cs typeface="+mn-cs"/>
      </a:defRPr>
    </a:lvl2pPr>
    <a:lvl3pPr marL="3072384" algn="l" defTabSz="3072384" rtl="0" eaLnBrk="1" latinLnBrk="0" hangingPunct="1">
      <a:defRPr sz="6048" kern="1200">
        <a:solidFill>
          <a:schemeClr val="tx1"/>
        </a:solidFill>
        <a:latin typeface="+mn-lt"/>
        <a:ea typeface="+mn-ea"/>
        <a:cs typeface="+mn-cs"/>
      </a:defRPr>
    </a:lvl3pPr>
    <a:lvl4pPr marL="4608576" algn="l" defTabSz="3072384" rtl="0" eaLnBrk="1" latinLnBrk="0" hangingPunct="1">
      <a:defRPr sz="6048" kern="1200">
        <a:solidFill>
          <a:schemeClr val="tx1"/>
        </a:solidFill>
        <a:latin typeface="+mn-lt"/>
        <a:ea typeface="+mn-ea"/>
        <a:cs typeface="+mn-cs"/>
      </a:defRPr>
    </a:lvl4pPr>
    <a:lvl5pPr marL="6144768" algn="l" defTabSz="3072384" rtl="0" eaLnBrk="1" latinLnBrk="0" hangingPunct="1">
      <a:defRPr sz="6048" kern="1200">
        <a:solidFill>
          <a:schemeClr val="tx1"/>
        </a:solidFill>
        <a:latin typeface="+mn-lt"/>
        <a:ea typeface="+mn-ea"/>
        <a:cs typeface="+mn-cs"/>
      </a:defRPr>
    </a:lvl5pPr>
    <a:lvl6pPr marL="7680960" algn="l" defTabSz="3072384" rtl="0" eaLnBrk="1" latinLnBrk="0" hangingPunct="1">
      <a:defRPr sz="6048" kern="1200">
        <a:solidFill>
          <a:schemeClr val="tx1"/>
        </a:solidFill>
        <a:latin typeface="+mn-lt"/>
        <a:ea typeface="+mn-ea"/>
        <a:cs typeface="+mn-cs"/>
      </a:defRPr>
    </a:lvl6pPr>
    <a:lvl7pPr marL="9217152" algn="l" defTabSz="3072384" rtl="0" eaLnBrk="1" latinLnBrk="0" hangingPunct="1">
      <a:defRPr sz="6048" kern="1200">
        <a:solidFill>
          <a:schemeClr val="tx1"/>
        </a:solidFill>
        <a:latin typeface="+mn-lt"/>
        <a:ea typeface="+mn-ea"/>
        <a:cs typeface="+mn-cs"/>
      </a:defRPr>
    </a:lvl7pPr>
    <a:lvl8pPr marL="10753344" algn="l" defTabSz="3072384" rtl="0" eaLnBrk="1" latinLnBrk="0" hangingPunct="1">
      <a:defRPr sz="6048" kern="1200">
        <a:solidFill>
          <a:schemeClr val="tx1"/>
        </a:solidFill>
        <a:latin typeface="+mn-lt"/>
        <a:ea typeface="+mn-ea"/>
        <a:cs typeface="+mn-cs"/>
      </a:defRPr>
    </a:lvl8pPr>
    <a:lvl9pPr marL="12289536" algn="l" defTabSz="3072384" rtl="0" eaLnBrk="1" latinLnBrk="0" hangingPunct="1">
      <a:defRPr sz="604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layton, Amanda L. (LARC-E3)[SSAI DEVELOP]" initials="CAL(D" lastIdx="1" clrIdx="0">
    <p:extLst>
      <p:ext uri="{19B8F6BF-5375-455C-9EA6-DF929625EA0E}">
        <p15:presenceInfo xmlns:p15="http://schemas.microsoft.com/office/powerpoint/2012/main" userId="S-1-5-21-330711430-3775241029-4075259233-6824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89CC4"/>
    <a:srgbClr val="1C57B0"/>
    <a:srgbClr val="9199A8"/>
    <a:srgbClr val="7F7F7F"/>
    <a:srgbClr val="964035"/>
    <a:srgbClr val="E9A14A"/>
    <a:srgbClr val="3E4268"/>
    <a:srgbClr val="262626"/>
    <a:srgbClr val="7FB662"/>
    <a:srgbClr val="C9E1B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p:scale>
          <a:sx n="91" d="100"/>
          <a:sy n="91" d="100"/>
        </p:scale>
        <p:origin x="-6804" y="-7314"/>
      </p:cViewPr>
      <p:guideLst/>
    </p:cSldViewPr>
  </p:slideViewPr>
  <p:notesTextViewPr>
    <p:cViewPr>
      <p:scale>
        <a:sx n="1" d="1"/>
        <a:sy n="1" d="1"/>
      </p:scale>
      <p:origin x="0" y="0"/>
    </p:cViewPr>
  </p:notesTextViewPr>
  <p:sorterViewPr>
    <p:cViewPr>
      <p:scale>
        <a:sx n="152" d="100"/>
        <a:sy n="152" d="100"/>
      </p:scale>
      <p:origin x="0" y="0"/>
    </p:cViewPr>
  </p:sorter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commentAuthors" Target="commentAuthors.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Dane\Desktop\OverallStatistic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Dane\Downloads\OverallStatistics%20(1).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Dane\Downloads\OverallStatistics%20(1).xlsx" TargetMode="External"/><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1" i="0" u="none" strike="noStrike" kern="1200" baseline="0">
                <a:solidFill>
                  <a:schemeClr val="tx1">
                    <a:lumMod val="65000"/>
                    <a:lumOff val="35000"/>
                  </a:schemeClr>
                </a:solidFill>
                <a:latin typeface="Century Gothic" panose="020B0502020202020204" pitchFamily="34" charset="0"/>
                <a:ea typeface="+mn-ea"/>
                <a:cs typeface="+mn-cs"/>
              </a:defRPr>
            </a:pPr>
            <a:r>
              <a:rPr lang="en-US" sz="2400">
                <a:latin typeface="Century Gothic" panose="020B0502020202020204" pitchFamily="34" charset="0"/>
              </a:rPr>
              <a:t>Precipitation August 2014</a:t>
            </a:r>
          </a:p>
        </c:rich>
      </c:tx>
      <c:layout/>
      <c:overlay val="0"/>
      <c:spPr>
        <a:noFill/>
        <a:ln>
          <a:noFill/>
        </a:ln>
        <a:effectLst/>
      </c:spPr>
      <c:txPr>
        <a:bodyPr rot="0" spcFirstLastPara="1" vertOverflow="ellipsis" vert="horz" wrap="square" anchor="ctr" anchorCtr="1"/>
        <a:lstStyle/>
        <a:p>
          <a:pPr>
            <a:defRPr sz="2400" b="1"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autoTitleDeleted val="0"/>
    <c:plotArea>
      <c:layout/>
      <c:scatterChart>
        <c:scatterStyle val="lineMarker"/>
        <c:varyColors val="0"/>
        <c:ser>
          <c:idx val="0"/>
          <c:order val="0"/>
          <c:tx>
            <c:v>Weather Station</c:v>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c:spPr>
          </c:marker>
          <c:trendline>
            <c:spPr>
              <a:ln w="19050" cap="rnd">
                <a:solidFill>
                  <a:schemeClr val="accent1"/>
                </a:solidFill>
              </a:ln>
              <a:effectLst/>
            </c:spPr>
            <c:trendlineType val="movingAvg"/>
            <c:period val="2"/>
            <c:dispRSqr val="0"/>
            <c:dispEq val="0"/>
          </c:trendline>
          <c:xVal>
            <c:numRef>
              <c:f>Betatakin!$A$436:$A$466</c:f>
              <c:numCache>
                <c:formatCode>m/d/yyyy</c:formatCode>
                <c:ptCount val="31"/>
                <c:pt idx="0">
                  <c:v>41852</c:v>
                </c:pt>
                <c:pt idx="1">
                  <c:v>41853</c:v>
                </c:pt>
                <c:pt idx="2">
                  <c:v>41854</c:v>
                </c:pt>
                <c:pt idx="3">
                  <c:v>41855</c:v>
                </c:pt>
                <c:pt idx="4">
                  <c:v>41856</c:v>
                </c:pt>
                <c:pt idx="5">
                  <c:v>41857</c:v>
                </c:pt>
                <c:pt idx="6">
                  <c:v>41858</c:v>
                </c:pt>
                <c:pt idx="7">
                  <c:v>41859</c:v>
                </c:pt>
                <c:pt idx="8">
                  <c:v>41860</c:v>
                </c:pt>
                <c:pt idx="9">
                  <c:v>41861</c:v>
                </c:pt>
                <c:pt idx="10">
                  <c:v>41862</c:v>
                </c:pt>
                <c:pt idx="11">
                  <c:v>41863</c:v>
                </c:pt>
                <c:pt idx="12">
                  <c:v>41864</c:v>
                </c:pt>
                <c:pt idx="13">
                  <c:v>41865</c:v>
                </c:pt>
                <c:pt idx="14">
                  <c:v>41866</c:v>
                </c:pt>
                <c:pt idx="15">
                  <c:v>41867</c:v>
                </c:pt>
                <c:pt idx="16">
                  <c:v>41868</c:v>
                </c:pt>
                <c:pt idx="17">
                  <c:v>41869</c:v>
                </c:pt>
                <c:pt idx="18">
                  <c:v>41870</c:v>
                </c:pt>
                <c:pt idx="19">
                  <c:v>41871</c:v>
                </c:pt>
                <c:pt idx="20">
                  <c:v>41872</c:v>
                </c:pt>
                <c:pt idx="21">
                  <c:v>41873</c:v>
                </c:pt>
                <c:pt idx="22">
                  <c:v>41874</c:v>
                </c:pt>
                <c:pt idx="23">
                  <c:v>41875</c:v>
                </c:pt>
                <c:pt idx="24">
                  <c:v>41876</c:v>
                </c:pt>
                <c:pt idx="25">
                  <c:v>41877</c:v>
                </c:pt>
                <c:pt idx="26">
                  <c:v>41878</c:v>
                </c:pt>
                <c:pt idx="27">
                  <c:v>41879</c:v>
                </c:pt>
                <c:pt idx="28">
                  <c:v>41880</c:v>
                </c:pt>
                <c:pt idx="29">
                  <c:v>41881</c:v>
                </c:pt>
                <c:pt idx="30">
                  <c:v>41882</c:v>
                </c:pt>
              </c:numCache>
            </c:numRef>
          </c:xVal>
          <c:yVal>
            <c:numRef>
              <c:f>Betatakin!$E$436:$E$466</c:f>
              <c:numCache>
                <c:formatCode>General</c:formatCode>
                <c:ptCount val="31"/>
                <c:pt idx="0">
                  <c:v>0</c:v>
                </c:pt>
                <c:pt idx="1">
                  <c:v>0</c:v>
                </c:pt>
                <c:pt idx="2">
                  <c:v>0</c:v>
                </c:pt>
                <c:pt idx="3">
                  <c:v>0</c:v>
                </c:pt>
                <c:pt idx="4">
                  <c:v>0</c:v>
                </c:pt>
                <c:pt idx="5">
                  <c:v>0</c:v>
                </c:pt>
                <c:pt idx="6">
                  <c:v>0</c:v>
                </c:pt>
                <c:pt idx="7">
                  <c:v>0</c:v>
                </c:pt>
                <c:pt idx="8">
                  <c:v>0</c:v>
                </c:pt>
                <c:pt idx="9">
                  <c:v>0</c:v>
                </c:pt>
                <c:pt idx="10">
                  <c:v>0</c:v>
                </c:pt>
                <c:pt idx="11">
                  <c:v>0.7619999999999999</c:v>
                </c:pt>
                <c:pt idx="12">
                  <c:v>21.843999999999998</c:v>
                </c:pt>
                <c:pt idx="13">
                  <c:v>9.9060000000000006</c:v>
                </c:pt>
                <c:pt idx="14">
                  <c:v>0</c:v>
                </c:pt>
                <c:pt idx="15">
                  <c:v>0</c:v>
                </c:pt>
                <c:pt idx="16">
                  <c:v>0</c:v>
                </c:pt>
                <c:pt idx="17">
                  <c:v>0</c:v>
                </c:pt>
                <c:pt idx="18">
                  <c:v>6.35</c:v>
                </c:pt>
                <c:pt idx="19">
                  <c:v>0</c:v>
                </c:pt>
                <c:pt idx="20">
                  <c:v>2.54</c:v>
                </c:pt>
                <c:pt idx="21">
                  <c:v>1.5239999999999998</c:v>
                </c:pt>
                <c:pt idx="22">
                  <c:v>0</c:v>
                </c:pt>
                <c:pt idx="23">
                  <c:v>0</c:v>
                </c:pt>
                <c:pt idx="24">
                  <c:v>0</c:v>
                </c:pt>
                <c:pt idx="25">
                  <c:v>0.254</c:v>
                </c:pt>
                <c:pt idx="26">
                  <c:v>2.54</c:v>
                </c:pt>
                <c:pt idx="27">
                  <c:v>0</c:v>
                </c:pt>
                <c:pt idx="28">
                  <c:v>0</c:v>
                </c:pt>
                <c:pt idx="29">
                  <c:v>0</c:v>
                </c:pt>
                <c:pt idx="30">
                  <c:v>0</c:v>
                </c:pt>
              </c:numCache>
            </c:numRef>
          </c:yVal>
          <c:smooth val="0"/>
        </c:ser>
        <c:ser>
          <c:idx val="1"/>
          <c:order val="1"/>
          <c:tx>
            <c:v>GPM</c:v>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c:spPr>
          </c:marker>
          <c:trendline>
            <c:spPr>
              <a:ln w="19050" cap="rnd">
                <a:solidFill>
                  <a:schemeClr val="accent2"/>
                </a:solidFill>
              </a:ln>
              <a:effectLst/>
            </c:spPr>
            <c:trendlineType val="movingAvg"/>
            <c:period val="2"/>
            <c:dispRSqr val="0"/>
            <c:dispEq val="0"/>
          </c:trendline>
          <c:xVal>
            <c:numRef>
              <c:f>Betatakin!$A$436:$A$466</c:f>
              <c:numCache>
                <c:formatCode>m/d/yyyy</c:formatCode>
                <c:ptCount val="31"/>
                <c:pt idx="0">
                  <c:v>41852</c:v>
                </c:pt>
                <c:pt idx="1">
                  <c:v>41853</c:v>
                </c:pt>
                <c:pt idx="2">
                  <c:v>41854</c:v>
                </c:pt>
                <c:pt idx="3">
                  <c:v>41855</c:v>
                </c:pt>
                <c:pt idx="4">
                  <c:v>41856</c:v>
                </c:pt>
                <c:pt idx="5">
                  <c:v>41857</c:v>
                </c:pt>
                <c:pt idx="6">
                  <c:v>41858</c:v>
                </c:pt>
                <c:pt idx="7">
                  <c:v>41859</c:v>
                </c:pt>
                <c:pt idx="8">
                  <c:v>41860</c:v>
                </c:pt>
                <c:pt idx="9">
                  <c:v>41861</c:v>
                </c:pt>
                <c:pt idx="10">
                  <c:v>41862</c:v>
                </c:pt>
                <c:pt idx="11">
                  <c:v>41863</c:v>
                </c:pt>
                <c:pt idx="12">
                  <c:v>41864</c:v>
                </c:pt>
                <c:pt idx="13">
                  <c:v>41865</c:v>
                </c:pt>
                <c:pt idx="14">
                  <c:v>41866</c:v>
                </c:pt>
                <c:pt idx="15">
                  <c:v>41867</c:v>
                </c:pt>
                <c:pt idx="16">
                  <c:v>41868</c:v>
                </c:pt>
                <c:pt idx="17">
                  <c:v>41869</c:v>
                </c:pt>
                <c:pt idx="18">
                  <c:v>41870</c:v>
                </c:pt>
                <c:pt idx="19">
                  <c:v>41871</c:v>
                </c:pt>
                <c:pt idx="20">
                  <c:v>41872</c:v>
                </c:pt>
                <c:pt idx="21">
                  <c:v>41873</c:v>
                </c:pt>
                <c:pt idx="22">
                  <c:v>41874</c:v>
                </c:pt>
                <c:pt idx="23">
                  <c:v>41875</c:v>
                </c:pt>
                <c:pt idx="24">
                  <c:v>41876</c:v>
                </c:pt>
                <c:pt idx="25">
                  <c:v>41877</c:v>
                </c:pt>
                <c:pt idx="26">
                  <c:v>41878</c:v>
                </c:pt>
                <c:pt idx="27">
                  <c:v>41879</c:v>
                </c:pt>
                <c:pt idx="28">
                  <c:v>41880</c:v>
                </c:pt>
                <c:pt idx="29">
                  <c:v>41881</c:v>
                </c:pt>
                <c:pt idx="30">
                  <c:v>41882</c:v>
                </c:pt>
              </c:numCache>
            </c:numRef>
          </c:xVal>
          <c:yVal>
            <c:numRef>
              <c:f>Betatakin!$G$436:$G$466</c:f>
              <c:numCache>
                <c:formatCode>General</c:formatCode>
                <c:ptCount val="31"/>
                <c:pt idx="0">
                  <c:v>0.17100000000000001</c:v>
                </c:pt>
                <c:pt idx="1">
                  <c:v>0.49149999999999999</c:v>
                </c:pt>
                <c:pt idx="2">
                  <c:v>0.97499999999999998</c:v>
                </c:pt>
                <c:pt idx="3">
                  <c:v>1.2370000000000001</c:v>
                </c:pt>
                <c:pt idx="4">
                  <c:v>0.81100000000000005</c:v>
                </c:pt>
                <c:pt idx="5">
                  <c:v>0</c:v>
                </c:pt>
                <c:pt idx="6">
                  <c:v>0</c:v>
                </c:pt>
                <c:pt idx="7">
                  <c:v>0</c:v>
                </c:pt>
                <c:pt idx="8">
                  <c:v>0</c:v>
                </c:pt>
                <c:pt idx="9">
                  <c:v>0</c:v>
                </c:pt>
                <c:pt idx="10">
                  <c:v>0</c:v>
                </c:pt>
                <c:pt idx="11">
                  <c:v>2.4289999999999998</c:v>
                </c:pt>
                <c:pt idx="12">
                  <c:v>2.6995</c:v>
                </c:pt>
                <c:pt idx="13">
                  <c:v>13.765000000000001</c:v>
                </c:pt>
                <c:pt idx="14">
                  <c:v>0.64849999999999997</c:v>
                </c:pt>
                <c:pt idx="15">
                  <c:v>0</c:v>
                </c:pt>
                <c:pt idx="16">
                  <c:v>0</c:v>
                </c:pt>
                <c:pt idx="17">
                  <c:v>0</c:v>
                </c:pt>
                <c:pt idx="18">
                  <c:v>4.5715000000000003</c:v>
                </c:pt>
                <c:pt idx="19">
                  <c:v>5.7645</c:v>
                </c:pt>
                <c:pt idx="20">
                  <c:v>0</c:v>
                </c:pt>
                <c:pt idx="21">
                  <c:v>7.4855</c:v>
                </c:pt>
                <c:pt idx="22">
                  <c:v>0.3775</c:v>
                </c:pt>
                <c:pt idx="23">
                  <c:v>0</c:v>
                </c:pt>
                <c:pt idx="24">
                  <c:v>0</c:v>
                </c:pt>
                <c:pt idx="25">
                  <c:v>0.24299999999999999</c:v>
                </c:pt>
                <c:pt idx="26">
                  <c:v>9.4570000000000007</c:v>
                </c:pt>
                <c:pt idx="27">
                  <c:v>3.2315</c:v>
                </c:pt>
                <c:pt idx="28">
                  <c:v>0</c:v>
                </c:pt>
                <c:pt idx="29">
                  <c:v>0</c:v>
                </c:pt>
                <c:pt idx="30">
                  <c:v>0.68600000000000005</c:v>
                </c:pt>
              </c:numCache>
            </c:numRef>
          </c:yVal>
          <c:smooth val="0"/>
        </c:ser>
        <c:ser>
          <c:idx val="2"/>
          <c:order val="2"/>
          <c:tx>
            <c:v>TRMM</c:v>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c:spPr>
          </c:marker>
          <c:trendline>
            <c:spPr>
              <a:ln w="19050" cap="rnd">
                <a:solidFill>
                  <a:schemeClr val="accent3"/>
                </a:solidFill>
              </a:ln>
              <a:effectLst/>
            </c:spPr>
            <c:trendlineType val="movingAvg"/>
            <c:period val="2"/>
            <c:dispRSqr val="0"/>
            <c:dispEq val="0"/>
          </c:trendline>
          <c:xVal>
            <c:numRef>
              <c:f>Betatakin!$A$436:$A$466</c:f>
              <c:numCache>
                <c:formatCode>m/d/yyyy</c:formatCode>
                <c:ptCount val="31"/>
                <c:pt idx="0">
                  <c:v>41852</c:v>
                </c:pt>
                <c:pt idx="1">
                  <c:v>41853</c:v>
                </c:pt>
                <c:pt idx="2">
                  <c:v>41854</c:v>
                </c:pt>
                <c:pt idx="3">
                  <c:v>41855</c:v>
                </c:pt>
                <c:pt idx="4">
                  <c:v>41856</c:v>
                </c:pt>
                <c:pt idx="5">
                  <c:v>41857</c:v>
                </c:pt>
                <c:pt idx="6">
                  <c:v>41858</c:v>
                </c:pt>
                <c:pt idx="7">
                  <c:v>41859</c:v>
                </c:pt>
                <c:pt idx="8">
                  <c:v>41860</c:v>
                </c:pt>
                <c:pt idx="9">
                  <c:v>41861</c:v>
                </c:pt>
                <c:pt idx="10">
                  <c:v>41862</c:v>
                </c:pt>
                <c:pt idx="11">
                  <c:v>41863</c:v>
                </c:pt>
                <c:pt idx="12">
                  <c:v>41864</c:v>
                </c:pt>
                <c:pt idx="13">
                  <c:v>41865</c:v>
                </c:pt>
                <c:pt idx="14">
                  <c:v>41866</c:v>
                </c:pt>
                <c:pt idx="15">
                  <c:v>41867</c:v>
                </c:pt>
                <c:pt idx="16">
                  <c:v>41868</c:v>
                </c:pt>
                <c:pt idx="17">
                  <c:v>41869</c:v>
                </c:pt>
                <c:pt idx="18">
                  <c:v>41870</c:v>
                </c:pt>
                <c:pt idx="19">
                  <c:v>41871</c:v>
                </c:pt>
                <c:pt idx="20">
                  <c:v>41872</c:v>
                </c:pt>
                <c:pt idx="21">
                  <c:v>41873</c:v>
                </c:pt>
                <c:pt idx="22">
                  <c:v>41874</c:v>
                </c:pt>
                <c:pt idx="23">
                  <c:v>41875</c:v>
                </c:pt>
                <c:pt idx="24">
                  <c:v>41876</c:v>
                </c:pt>
                <c:pt idx="25">
                  <c:v>41877</c:v>
                </c:pt>
                <c:pt idx="26">
                  <c:v>41878</c:v>
                </c:pt>
                <c:pt idx="27">
                  <c:v>41879</c:v>
                </c:pt>
                <c:pt idx="28">
                  <c:v>41880</c:v>
                </c:pt>
                <c:pt idx="29">
                  <c:v>41881</c:v>
                </c:pt>
                <c:pt idx="30">
                  <c:v>41882</c:v>
                </c:pt>
              </c:numCache>
            </c:numRef>
          </c:xVal>
          <c:yVal>
            <c:numRef>
              <c:f>Betatakin!$F$436:$F$466</c:f>
              <c:numCache>
                <c:formatCode>General</c:formatCode>
                <c:ptCount val="31"/>
                <c:pt idx="0">
                  <c:v>4.923</c:v>
                </c:pt>
                <c:pt idx="1">
                  <c:v>0</c:v>
                </c:pt>
                <c:pt idx="2">
                  <c:v>0.96</c:v>
                </c:pt>
                <c:pt idx="3">
                  <c:v>3.5250000000000004</c:v>
                </c:pt>
                <c:pt idx="4">
                  <c:v>0</c:v>
                </c:pt>
                <c:pt idx="5">
                  <c:v>0</c:v>
                </c:pt>
                <c:pt idx="6">
                  <c:v>0</c:v>
                </c:pt>
                <c:pt idx="7">
                  <c:v>0</c:v>
                </c:pt>
                <c:pt idx="8">
                  <c:v>0</c:v>
                </c:pt>
                <c:pt idx="9">
                  <c:v>0</c:v>
                </c:pt>
                <c:pt idx="10">
                  <c:v>1.26</c:v>
                </c:pt>
                <c:pt idx="11">
                  <c:v>2.2199999999999998</c:v>
                </c:pt>
                <c:pt idx="12">
                  <c:v>9.9359999999999999</c:v>
                </c:pt>
                <c:pt idx="13">
                  <c:v>11.262</c:v>
                </c:pt>
                <c:pt idx="14">
                  <c:v>0</c:v>
                </c:pt>
                <c:pt idx="15">
                  <c:v>0</c:v>
                </c:pt>
                <c:pt idx="16">
                  <c:v>0</c:v>
                </c:pt>
                <c:pt idx="17">
                  <c:v>0</c:v>
                </c:pt>
                <c:pt idx="18">
                  <c:v>0.98399999999999999</c:v>
                </c:pt>
                <c:pt idx="19">
                  <c:v>7.0739999999999998</c:v>
                </c:pt>
                <c:pt idx="20">
                  <c:v>0</c:v>
                </c:pt>
                <c:pt idx="21">
                  <c:v>0</c:v>
                </c:pt>
                <c:pt idx="22">
                  <c:v>0</c:v>
                </c:pt>
                <c:pt idx="23">
                  <c:v>0</c:v>
                </c:pt>
                <c:pt idx="24">
                  <c:v>0</c:v>
                </c:pt>
                <c:pt idx="25">
                  <c:v>0</c:v>
                </c:pt>
                <c:pt idx="26">
                  <c:v>1.4430000000000001</c:v>
                </c:pt>
                <c:pt idx="27">
                  <c:v>0</c:v>
                </c:pt>
                <c:pt idx="28">
                  <c:v>0</c:v>
                </c:pt>
                <c:pt idx="29">
                  <c:v>0</c:v>
                </c:pt>
                <c:pt idx="30">
                  <c:v>0</c:v>
                </c:pt>
              </c:numCache>
            </c:numRef>
          </c:yVal>
          <c:smooth val="0"/>
        </c:ser>
        <c:ser>
          <c:idx val="3"/>
          <c:order val="3"/>
          <c:tx>
            <c:v>PRISM</c:v>
          </c:tx>
          <c:spPr>
            <a:ln w="25400" cap="rnd">
              <a:noFill/>
              <a:round/>
            </a:ln>
            <a:effectLst>
              <a:outerShdw blurRad="57150" dist="19050" dir="5400000" algn="ctr" rotWithShape="0">
                <a:srgbClr val="000000">
                  <a:alpha val="63000"/>
                </a:srgbClr>
              </a:outerShdw>
            </a:effectLst>
          </c:spPr>
          <c:marker>
            <c:symbol val="circle"/>
            <c:size val="6"/>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9525" cap="rnd">
                <a:solidFill>
                  <a:schemeClr val="accent4"/>
                </a:solidFill>
                <a:round/>
              </a:ln>
              <a:effectLst>
                <a:outerShdw blurRad="57150" dist="19050" dir="5400000" algn="ctr" rotWithShape="0">
                  <a:srgbClr val="000000">
                    <a:alpha val="63000"/>
                  </a:srgbClr>
                </a:outerShdw>
              </a:effectLst>
            </c:spPr>
          </c:marker>
          <c:trendline>
            <c:spPr>
              <a:ln w="19050" cap="rnd">
                <a:solidFill>
                  <a:schemeClr val="accent4"/>
                </a:solidFill>
              </a:ln>
              <a:effectLst/>
            </c:spPr>
            <c:trendlineType val="movingAvg"/>
            <c:period val="2"/>
            <c:dispRSqr val="0"/>
            <c:dispEq val="0"/>
          </c:trendline>
          <c:xVal>
            <c:numRef>
              <c:f>Betatakin!$A$436:$A$466</c:f>
              <c:numCache>
                <c:formatCode>m/d/yyyy</c:formatCode>
                <c:ptCount val="31"/>
                <c:pt idx="0">
                  <c:v>41852</c:v>
                </c:pt>
                <c:pt idx="1">
                  <c:v>41853</c:v>
                </c:pt>
                <c:pt idx="2">
                  <c:v>41854</c:v>
                </c:pt>
                <c:pt idx="3">
                  <c:v>41855</c:v>
                </c:pt>
                <c:pt idx="4">
                  <c:v>41856</c:v>
                </c:pt>
                <c:pt idx="5">
                  <c:v>41857</c:v>
                </c:pt>
                <c:pt idx="6">
                  <c:v>41858</c:v>
                </c:pt>
                <c:pt idx="7">
                  <c:v>41859</c:v>
                </c:pt>
                <c:pt idx="8">
                  <c:v>41860</c:v>
                </c:pt>
                <c:pt idx="9">
                  <c:v>41861</c:v>
                </c:pt>
                <c:pt idx="10">
                  <c:v>41862</c:v>
                </c:pt>
                <c:pt idx="11">
                  <c:v>41863</c:v>
                </c:pt>
                <c:pt idx="12">
                  <c:v>41864</c:v>
                </c:pt>
                <c:pt idx="13">
                  <c:v>41865</c:v>
                </c:pt>
                <c:pt idx="14">
                  <c:v>41866</c:v>
                </c:pt>
                <c:pt idx="15">
                  <c:v>41867</c:v>
                </c:pt>
                <c:pt idx="16">
                  <c:v>41868</c:v>
                </c:pt>
                <c:pt idx="17">
                  <c:v>41869</c:v>
                </c:pt>
                <c:pt idx="18">
                  <c:v>41870</c:v>
                </c:pt>
                <c:pt idx="19">
                  <c:v>41871</c:v>
                </c:pt>
                <c:pt idx="20">
                  <c:v>41872</c:v>
                </c:pt>
                <c:pt idx="21">
                  <c:v>41873</c:v>
                </c:pt>
                <c:pt idx="22">
                  <c:v>41874</c:v>
                </c:pt>
                <c:pt idx="23">
                  <c:v>41875</c:v>
                </c:pt>
                <c:pt idx="24">
                  <c:v>41876</c:v>
                </c:pt>
                <c:pt idx="25">
                  <c:v>41877</c:v>
                </c:pt>
                <c:pt idx="26">
                  <c:v>41878</c:v>
                </c:pt>
                <c:pt idx="27">
                  <c:v>41879</c:v>
                </c:pt>
                <c:pt idx="28">
                  <c:v>41880</c:v>
                </c:pt>
                <c:pt idx="29">
                  <c:v>41881</c:v>
                </c:pt>
                <c:pt idx="30">
                  <c:v>41882</c:v>
                </c:pt>
              </c:numCache>
            </c:numRef>
          </c:xVal>
          <c:yVal>
            <c:numRef>
              <c:f>Betatakin!$J$436:$J$466</c:f>
              <c:numCache>
                <c:formatCode>General</c:formatCode>
                <c:ptCount val="31"/>
                <c:pt idx="0">
                  <c:v>0</c:v>
                </c:pt>
                <c:pt idx="1">
                  <c:v>0</c:v>
                </c:pt>
                <c:pt idx="2">
                  <c:v>0.3</c:v>
                </c:pt>
                <c:pt idx="3">
                  <c:v>0</c:v>
                </c:pt>
                <c:pt idx="4">
                  <c:v>0</c:v>
                </c:pt>
                <c:pt idx="5">
                  <c:v>0</c:v>
                </c:pt>
                <c:pt idx="6">
                  <c:v>0</c:v>
                </c:pt>
                <c:pt idx="7">
                  <c:v>0</c:v>
                </c:pt>
                <c:pt idx="8">
                  <c:v>0</c:v>
                </c:pt>
                <c:pt idx="9">
                  <c:v>0</c:v>
                </c:pt>
                <c:pt idx="10">
                  <c:v>0</c:v>
                </c:pt>
                <c:pt idx="11">
                  <c:v>0</c:v>
                </c:pt>
                <c:pt idx="12">
                  <c:v>17.05</c:v>
                </c:pt>
                <c:pt idx="13">
                  <c:v>15.23</c:v>
                </c:pt>
                <c:pt idx="14">
                  <c:v>0</c:v>
                </c:pt>
                <c:pt idx="15">
                  <c:v>0</c:v>
                </c:pt>
                <c:pt idx="16">
                  <c:v>0</c:v>
                </c:pt>
                <c:pt idx="17">
                  <c:v>0</c:v>
                </c:pt>
                <c:pt idx="18">
                  <c:v>0</c:v>
                </c:pt>
                <c:pt idx="19">
                  <c:v>8.9</c:v>
                </c:pt>
                <c:pt idx="20">
                  <c:v>0</c:v>
                </c:pt>
                <c:pt idx="21">
                  <c:v>1.5</c:v>
                </c:pt>
                <c:pt idx="22">
                  <c:v>0</c:v>
                </c:pt>
                <c:pt idx="23">
                  <c:v>0</c:v>
                </c:pt>
                <c:pt idx="24">
                  <c:v>0</c:v>
                </c:pt>
                <c:pt idx="25">
                  <c:v>0</c:v>
                </c:pt>
                <c:pt idx="26">
                  <c:v>3.05</c:v>
                </c:pt>
                <c:pt idx="27">
                  <c:v>0</c:v>
                </c:pt>
                <c:pt idx="28">
                  <c:v>0</c:v>
                </c:pt>
                <c:pt idx="29">
                  <c:v>0</c:v>
                </c:pt>
                <c:pt idx="30">
                  <c:v>0</c:v>
                </c:pt>
              </c:numCache>
            </c:numRef>
          </c:yVal>
          <c:smooth val="0"/>
        </c:ser>
        <c:dLbls>
          <c:showLegendKey val="0"/>
          <c:showVal val="0"/>
          <c:showCatName val="0"/>
          <c:showSerName val="0"/>
          <c:showPercent val="0"/>
          <c:showBubbleSize val="0"/>
        </c:dLbls>
        <c:axId val="573323296"/>
        <c:axId val="573323688"/>
      </c:scatterChart>
      <c:valAx>
        <c:axId val="573323296"/>
        <c:scaling>
          <c:orientation val="minMax"/>
          <c:max val="41883"/>
          <c:min val="41852"/>
        </c:scaling>
        <c:delete val="0"/>
        <c:axPos val="b"/>
        <c:majorGridlines>
          <c:spPr>
            <a:ln w="9525" cap="flat" cmpd="sng" algn="ctr">
              <a:solidFill>
                <a:schemeClr val="tx1">
                  <a:lumMod val="15000"/>
                  <a:lumOff val="85000"/>
                </a:schemeClr>
              </a:solidFill>
              <a:round/>
            </a:ln>
            <a:effectLst/>
          </c:spPr>
        </c:majorGridlines>
        <c:numFmt formatCode="m/d;@" sourceLinked="0"/>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573323688"/>
        <c:crosses val="autoZero"/>
        <c:crossBetween val="midCat"/>
      </c:valAx>
      <c:valAx>
        <c:axId val="57332368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2000">
                    <a:latin typeface="Century Gothic" panose="020B0502020202020204" pitchFamily="34" charset="0"/>
                  </a:rPr>
                  <a:t>mm/day</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j-lt"/>
                <a:ea typeface="+mn-ea"/>
                <a:cs typeface="+mn-cs"/>
              </a:defRPr>
            </a:pPr>
            <a:endParaRPr lang="en-US"/>
          </a:p>
        </c:txPr>
        <c:crossAx val="573323296"/>
        <c:crosses val="autoZero"/>
        <c:crossBetween val="midCat"/>
      </c:valAx>
      <c:spPr>
        <a:noFill/>
        <a:ln>
          <a:noFill/>
        </a:ln>
        <a:effectLst/>
      </c:spPr>
    </c:plotArea>
    <c:legend>
      <c:legendPos val="b"/>
      <c:legendEntry>
        <c:idx val="4"/>
        <c:delete val="1"/>
      </c:legendEntry>
      <c:legendEntry>
        <c:idx val="5"/>
        <c:delete val="1"/>
      </c:legendEntry>
      <c:legendEntry>
        <c:idx val="6"/>
        <c:delete val="1"/>
      </c:legendEntry>
      <c:legendEntry>
        <c:idx val="7"/>
        <c:delete val="1"/>
      </c:legendEntry>
      <c:layout/>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dirty="0">
                <a:latin typeface="+mj-lt"/>
              </a:rPr>
              <a:t>Total August Precipitation</a:t>
            </a:r>
          </a:p>
        </c:rich>
      </c:tx>
      <c:layout>
        <c:manualLayout>
          <c:xMode val="edge"/>
          <c:yMode val="edge"/>
          <c:x val="0.26853925295951281"/>
          <c:y val="0.1056523156991022"/>
        </c:manualLayout>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0"/>
          <c:spPr>
            <a:solidFill>
              <a:schemeClr val="accent1"/>
            </a:solidFill>
            <a:ln>
              <a:noFill/>
            </a:ln>
            <a:effectLst/>
          </c:spPr>
          <c:invertIfNegative val="0"/>
          <c:cat>
            <c:numRef>
              <c:f>'[OverallStatistics (1).xlsx]Sheet2'!$J$2:$J$19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'[OverallStatistics (1).xlsx]Sheet2'!$K$2:$K$19</c:f>
              <c:numCache>
                <c:formatCode>General</c:formatCode>
                <c:ptCount val="18"/>
                <c:pt idx="0">
                  <c:v>32.322000000000003</c:v>
                </c:pt>
                <c:pt idx="1">
                  <c:v>25.364999999999995</c:v>
                </c:pt>
                <c:pt idx="2">
                  <c:v>18.696000000000002</c:v>
                </c:pt>
                <c:pt idx="3">
                  <c:v>20.735999999999997</c:v>
                </c:pt>
                <c:pt idx="4">
                  <c:v>25.047000000000004</c:v>
                </c:pt>
                <c:pt idx="5">
                  <c:v>58.182000000000002</c:v>
                </c:pt>
                <c:pt idx="6">
                  <c:v>32.534999999999997</c:v>
                </c:pt>
                <c:pt idx="7">
                  <c:v>20.58</c:v>
                </c:pt>
                <c:pt idx="8">
                  <c:v>50.706000000000003</c:v>
                </c:pt>
                <c:pt idx="9">
                  <c:v>14.969999999999999</c:v>
                </c:pt>
                <c:pt idx="10">
                  <c:v>45.237000000000009</c:v>
                </c:pt>
                <c:pt idx="11">
                  <c:v>29.276999999999997</c:v>
                </c:pt>
                <c:pt idx="12">
                  <c:v>23.556000000000001</c:v>
                </c:pt>
                <c:pt idx="13">
                  <c:v>63.516000000000005</c:v>
                </c:pt>
                <c:pt idx="14">
                  <c:v>55.043999999999997</c:v>
                </c:pt>
                <c:pt idx="15">
                  <c:v>88.577500000000029</c:v>
                </c:pt>
                <c:pt idx="16">
                  <c:v>65.710999999999999</c:v>
                </c:pt>
                <c:pt idx="17">
                  <c:v>19.782500000000002</c:v>
                </c:pt>
              </c:numCache>
            </c:numRef>
          </c:val>
        </c:ser>
        <c:dLbls>
          <c:showLegendKey val="0"/>
          <c:showVal val="0"/>
          <c:showCatName val="0"/>
          <c:showSerName val="0"/>
          <c:showPercent val="0"/>
          <c:showBubbleSize val="0"/>
        </c:dLbls>
        <c:gapWidth val="219"/>
        <c:overlap val="-27"/>
        <c:axId val="573324472"/>
        <c:axId val="573324864"/>
      </c:barChart>
      <c:catAx>
        <c:axId val="5733244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3324864"/>
        <c:crosses val="autoZero"/>
        <c:auto val="1"/>
        <c:lblAlgn val="ctr"/>
        <c:lblOffset val="100"/>
        <c:noMultiLvlLbl val="0"/>
      </c:catAx>
      <c:valAx>
        <c:axId val="573324864"/>
        <c:scaling>
          <c:orientation val="minMax"/>
        </c:scaling>
        <c:delete val="0"/>
        <c:axPos val="l"/>
        <c:title>
          <c:tx>
            <c:rich>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2000" dirty="0">
                    <a:latin typeface="Century Gothic" panose="020B0502020202020204" pitchFamily="34" charset="0"/>
                  </a:rPr>
                  <a:t>Precipitation(mm)</a:t>
                </a:r>
              </a:p>
            </c:rich>
          </c:tx>
          <c:layout/>
          <c:overlay val="0"/>
          <c:spPr>
            <a:noFill/>
            <a:ln>
              <a:noFill/>
            </a:ln>
            <a:effectLst/>
          </c:spPr>
          <c:txPr>
            <a:bodyPr rot="-5400000" spcFirstLastPara="1" vertOverflow="ellipsis" vert="horz" wrap="square" anchor="ctr" anchorCtr="1"/>
            <a:lstStyle/>
            <a:p>
              <a:pPr>
                <a:defRPr sz="20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733244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j-lt"/>
                <a:ea typeface="+mn-ea"/>
                <a:cs typeface="+mn-cs"/>
              </a:defRPr>
            </a:pPr>
            <a:r>
              <a:rPr lang="en-US" sz="2400" dirty="0" smtClean="0">
                <a:latin typeface="+mj-lt"/>
              </a:rPr>
              <a:t>Average</a:t>
            </a:r>
            <a:r>
              <a:rPr lang="en-US" sz="2400" baseline="0" dirty="0" smtClean="0">
                <a:latin typeface="+mj-lt"/>
              </a:rPr>
              <a:t> Precipitation per Rainy Day </a:t>
            </a:r>
            <a:r>
              <a:rPr lang="en-US" sz="2400" baseline="0" smtClean="0">
                <a:latin typeface="+mj-lt"/>
              </a:rPr>
              <a:t>(August)</a:t>
            </a:r>
            <a:endParaRPr lang="en-US" sz="2400" dirty="0">
              <a:latin typeface="+mj-lt"/>
            </a:endParaRPr>
          </a:p>
        </c:rich>
      </c:tx>
      <c:layout>
        <c:manualLayout>
          <c:xMode val="edge"/>
          <c:yMode val="edge"/>
          <c:x val="0.3275036984013362"/>
          <c:y val="5.1495759202586144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j-lt"/>
              <a:ea typeface="+mn-ea"/>
              <a:cs typeface="+mn-cs"/>
            </a:defRPr>
          </a:pPr>
          <a:endParaRPr lang="en-US"/>
        </a:p>
      </c:txPr>
    </c:title>
    <c:autoTitleDeleted val="0"/>
    <c:plotArea>
      <c:layout/>
      <c:barChart>
        <c:barDir val="col"/>
        <c:grouping val="clustered"/>
        <c:varyColors val="0"/>
        <c:ser>
          <c:idx val="1"/>
          <c:order val="0"/>
          <c:tx>
            <c:strRef>
              <c:f>'[OverallStatistics (1).xlsx]Sheet2'!$L$1</c:f>
              <c:strCache>
                <c:ptCount val="1"/>
                <c:pt idx="0">
                  <c:v>Average Rainy Day (mm)</c:v>
                </c:pt>
              </c:strCache>
            </c:strRef>
          </c:tx>
          <c:spPr>
            <a:solidFill>
              <a:schemeClr val="accent2"/>
            </a:solidFill>
            <a:ln>
              <a:noFill/>
            </a:ln>
            <a:effectLst/>
          </c:spPr>
          <c:invertIfNegative val="0"/>
          <c:cat>
            <c:numRef>
              <c:f>'[OverallStatistics (1).xlsx]Sheet2'!$J$2:$J$19</c:f>
              <c:numCache>
                <c:formatCode>General</c:formatCode>
                <c:ptCount val="18"/>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numCache>
            </c:numRef>
          </c:cat>
          <c:val>
            <c:numRef>
              <c:f>'[OverallStatistics (1).xlsx]Sheet2'!$L$2:$L$19</c:f>
              <c:numCache>
                <c:formatCode>General</c:formatCode>
                <c:ptCount val="18"/>
                <c:pt idx="0">
                  <c:v>2.3087142857142857</c:v>
                </c:pt>
                <c:pt idx="1">
                  <c:v>2.1137499999999996</c:v>
                </c:pt>
                <c:pt idx="2">
                  <c:v>6.2320000000000002</c:v>
                </c:pt>
                <c:pt idx="3">
                  <c:v>1.8850909090909089</c:v>
                </c:pt>
                <c:pt idx="4">
                  <c:v>3.5781428571428577</c:v>
                </c:pt>
                <c:pt idx="5">
                  <c:v>3.6363750000000001</c:v>
                </c:pt>
                <c:pt idx="6">
                  <c:v>2.9577272727272725</c:v>
                </c:pt>
                <c:pt idx="7">
                  <c:v>2.2866666666666666</c:v>
                </c:pt>
                <c:pt idx="8">
                  <c:v>4.6096363636363638</c:v>
                </c:pt>
                <c:pt idx="9">
                  <c:v>7.4849999999999994</c:v>
                </c:pt>
                <c:pt idx="10">
                  <c:v>6.462428571428573</c:v>
                </c:pt>
                <c:pt idx="11">
                  <c:v>2.2520769230769231</c:v>
                </c:pt>
                <c:pt idx="12">
                  <c:v>1.4722500000000001</c:v>
                </c:pt>
                <c:pt idx="13">
                  <c:v>4.8858461538461544</c:v>
                </c:pt>
                <c:pt idx="14">
                  <c:v>3.2378823529411762</c:v>
                </c:pt>
                <c:pt idx="15">
                  <c:v>5.5360937500000018</c:v>
                </c:pt>
                <c:pt idx="16">
                  <c:v>3.650611111111111</c:v>
                </c:pt>
                <c:pt idx="17">
                  <c:v>2.1980555555555559</c:v>
                </c:pt>
              </c:numCache>
            </c:numRef>
          </c:val>
        </c:ser>
        <c:dLbls>
          <c:showLegendKey val="0"/>
          <c:showVal val="0"/>
          <c:showCatName val="0"/>
          <c:showSerName val="0"/>
          <c:showPercent val="0"/>
          <c:showBubbleSize val="0"/>
        </c:dLbls>
        <c:gapWidth val="219"/>
        <c:overlap val="-27"/>
        <c:axId val="580259920"/>
        <c:axId val="580260312"/>
      </c:barChart>
      <c:catAx>
        <c:axId val="5802599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80260312"/>
        <c:crosses val="autoZero"/>
        <c:auto val="1"/>
        <c:lblAlgn val="ctr"/>
        <c:lblOffset val="100"/>
        <c:noMultiLvlLbl val="0"/>
      </c:catAx>
      <c:valAx>
        <c:axId val="580260312"/>
        <c:scaling>
          <c:orientation val="minMax"/>
        </c:scaling>
        <c:delete val="0"/>
        <c:axPos val="l"/>
        <c:title>
          <c:tx>
            <c:rich>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j-lt"/>
                    <a:ea typeface="+mn-ea"/>
                    <a:cs typeface="+mn-cs"/>
                  </a:defRPr>
                </a:pPr>
                <a:r>
                  <a:rPr lang="en-US" sz="2000" b="0" i="0" baseline="0">
                    <a:effectLst/>
                    <a:latin typeface="+mj-lt"/>
                  </a:rPr>
                  <a:t>Precipitation(mm)</a:t>
                </a:r>
                <a:endParaRPr lang="en-US" sz="2000">
                  <a:effectLst/>
                  <a:latin typeface="+mj-lt"/>
                </a:endParaRPr>
              </a:p>
              <a:p>
                <a:pPr marL="0" marR="0" lvl="0" indent="0" algn="ctr" defTabSz="914400" rtl="0" eaLnBrk="1" fontAlgn="auto" latinLnBrk="0" hangingPunct="1">
                  <a:lnSpc>
                    <a:spcPct val="100000"/>
                  </a:lnSpc>
                  <a:spcBef>
                    <a:spcPts val="0"/>
                  </a:spcBef>
                  <a:spcAft>
                    <a:spcPts val="0"/>
                  </a:spcAft>
                  <a:buClrTx/>
                  <a:buSzTx/>
                  <a:buFontTx/>
                  <a:buNone/>
                  <a:tabLst/>
                  <a:defRPr sz="2000">
                    <a:solidFill>
                      <a:sysClr val="windowText" lastClr="000000">
                        <a:lumMod val="65000"/>
                        <a:lumOff val="35000"/>
                      </a:sysClr>
                    </a:solidFill>
                    <a:latin typeface="+mj-lt"/>
                  </a:defRPr>
                </a:pPr>
                <a:endParaRPr lang="en-US" sz="2000">
                  <a:latin typeface="+mj-lt"/>
                </a:endParaRPr>
              </a:p>
            </c:rich>
          </c:tx>
          <c:layout>
            <c:manualLayout>
              <c:xMode val="edge"/>
              <c:yMode val="edge"/>
              <c:x val="1.9696969696969695E-2"/>
              <c:y val="0.10642080539083519"/>
            </c:manualLayout>
          </c:layout>
          <c:overlay val="0"/>
          <c:spPr>
            <a:noFill/>
            <a:ln>
              <a:noFill/>
            </a:ln>
            <a:effectLst/>
          </c:spPr>
          <c:txPr>
            <a:bodyPr rot="-5400000" spcFirstLastPara="1" vertOverflow="ellipsis" vert="horz" wrap="square"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2000" b="0" i="0" u="none" strike="noStrike" kern="1200" baseline="0">
                  <a:solidFill>
                    <a:sysClr val="windowText" lastClr="000000">
                      <a:lumMod val="65000"/>
                      <a:lumOff val="35000"/>
                    </a:sysClr>
                  </a:solidFill>
                  <a:latin typeface="+mj-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en-US"/>
          </a:p>
        </c:txPr>
        <c:crossAx val="5802599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75" y="0"/>
            <a:ext cx="27431450" cy="36575998"/>
          </a:xfrm>
          <a:prstGeom prst="rect">
            <a:avLst/>
          </a:prstGeom>
        </p:spPr>
      </p:pic>
      <p:sp>
        <p:nvSpPr>
          <p:cNvPr id="9" name="Subtitle"/>
          <p:cNvSpPr>
            <a:spLocks noGrp="1"/>
          </p:cNvSpPr>
          <p:nvPr>
            <p:ph type="body" sz="quarter" idx="13" hasCustomPrompt="1"/>
          </p:nvPr>
        </p:nvSpPr>
        <p:spPr>
          <a:xfrm>
            <a:off x="914400" y="438150"/>
            <a:ext cx="17183100" cy="3383280"/>
          </a:xfrm>
          <a:prstGeom prst="rect">
            <a:avLst/>
          </a:prstGeom>
        </p:spPr>
        <p:txBody>
          <a:bodyPr anchor="ctr"/>
          <a:lstStyle>
            <a:lvl1pPr marL="0" indent="0" algn="l">
              <a:spcBef>
                <a:spcPts val="0"/>
              </a:spcBef>
              <a:buNone/>
              <a:defRPr sz="6000" b="1" baseline="0">
                <a:solidFill>
                  <a:srgbClr val="389CC4"/>
                </a:solidFill>
                <a:latin typeface="+mj-lt"/>
              </a:defRPr>
            </a:lvl1pPr>
            <a:lvl2pPr>
              <a:defRPr sz="4800"/>
            </a:lvl2pPr>
            <a:lvl3pPr>
              <a:defRPr sz="4000"/>
            </a:lvl3pPr>
            <a:lvl4pPr>
              <a:defRPr sz="3600"/>
            </a:lvl4pPr>
            <a:lvl5pPr>
              <a:defRPr sz="3600"/>
            </a:lvl5pPr>
          </a:lstStyle>
          <a:p>
            <a:pPr lvl="0"/>
            <a:r>
              <a:rPr lang="en-US" dirty="0" smtClean="0"/>
              <a:t>Project Subtitle </a:t>
            </a:r>
          </a:p>
          <a:p>
            <a:pPr lvl="0"/>
            <a:r>
              <a:rPr lang="en-US" dirty="0" smtClean="0"/>
              <a:t>[Use Title Case]</a:t>
            </a:r>
          </a:p>
        </p:txBody>
      </p:sp>
      <p:sp>
        <p:nvSpPr>
          <p:cNvPr id="4" name="TextBox 3"/>
          <p:cNvSpPr txBox="1"/>
          <p:nvPr userDrawn="1"/>
        </p:nvSpPr>
        <p:spPr>
          <a:xfrm>
            <a:off x="3286898" y="35904895"/>
            <a:ext cx="23230702" cy="213905"/>
          </a:xfrm>
          <a:prstGeom prst="rect">
            <a:avLst/>
          </a:prstGeom>
          <a:noFill/>
        </p:spPr>
        <p:txBody>
          <a:bodyPr wrap="square" rtlCol="0">
            <a:spAutoFit/>
          </a:bodyPr>
          <a:lstStyle/>
          <a:p>
            <a:pPr algn="ctr"/>
            <a:r>
              <a:rPr lang="en-US" sz="790" i="1" dirty="0" smtClean="0">
                <a:solidFill>
                  <a:schemeClr val="bg1">
                    <a:lumMod val="65000"/>
                  </a:schemeClr>
                </a:solidFill>
                <a:latin typeface="+mj-lt"/>
              </a:rPr>
              <a:t>This material is based upon work supported by NASA through contract NNL16AA05C and cooperative agreement NNX14AB60A.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lang="en-US" sz="790" i="1" dirty="0">
              <a:solidFill>
                <a:schemeClr val="bg1">
                  <a:lumMod val="65000"/>
                </a:schemeClr>
              </a:solidFill>
              <a:latin typeface="+mj-lt"/>
            </a:endParaRPr>
          </a:p>
        </p:txBody>
      </p:sp>
    </p:spTree>
    <p:extLst>
      <p:ext uri="{BB962C8B-B14F-4D97-AF65-F5344CB8AC3E}">
        <p14:creationId xmlns:p14="http://schemas.microsoft.com/office/powerpoint/2010/main" val="36038083"/>
      </p:ext>
    </p:extLst>
  </p:cSld>
  <p:clrMapOvr>
    <a:masterClrMapping/>
  </p:clrMapOvr>
  <p:timing>
    <p:tnLst>
      <p:par>
        <p:cTn id="1" dur="indefinite" restart="never" nodeType="tmRoot"/>
      </p:par>
    </p:tnLst>
  </p:timing>
  <p:extLst mod="1">
    <p:ext uri="{DCECCB84-F9BA-43D5-87BE-67443E8EF086}">
      <p15:sldGuideLst xmlns:p15="http://schemas.microsoft.com/office/powerpoint/2012/main">
        <p15:guide id="1" pos="16704" userDrawn="1">
          <p15:clr>
            <a:srgbClr val="FBAE40"/>
          </p15:clr>
        </p15:guide>
        <p15:guide id="2" pos="576" userDrawn="1">
          <p15:clr>
            <a:srgbClr val="FBAE40"/>
          </p15:clr>
        </p15:guide>
        <p15:guide id="3" pos="8640" userDrawn="1">
          <p15:clr>
            <a:srgbClr val="FBAE40"/>
          </p15:clr>
        </p15:guide>
        <p15:guide id="4" orient="horz" pos="264" userDrawn="1">
          <p15:clr>
            <a:srgbClr val="FBAE40"/>
          </p15:clr>
        </p15:guide>
        <p15:guide id="5" orient="horz" pos="22752" userDrawn="1">
          <p15:clr>
            <a:srgbClr val="FBAE40"/>
          </p15:clr>
        </p15:guide>
        <p15:guide id="7" orient="horz" pos="3240" userDrawn="1">
          <p15:clr>
            <a:srgbClr val="FBAE40"/>
          </p15:clr>
        </p15:guide>
        <p15:guide id="9" orient="horz" pos="21120" userDrawn="1">
          <p15:clr>
            <a:srgbClr val="FBAE40"/>
          </p15:clr>
        </p15:guide>
        <p15:guide id="10" orient="horz" pos="1872" userDrawn="1">
          <p15:clr>
            <a:srgbClr val="FBAE40"/>
          </p15:clr>
        </p15:guide>
        <p15:guide id="11" pos="11424" userDrawn="1">
          <p15:clr>
            <a:srgbClr val="FBAE40"/>
          </p15:clr>
        </p15:guide>
      </p15:sldGuideLst>
    </p:ext>
  </p:extLst>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3459984"/>
      </p:ext>
    </p:extLst>
  </p:cSld>
  <p:clrMap bg1="lt1" tx1="dk1" bg2="lt2" tx2="dk2" accent1="accent1" accent2="accent2" accent3="accent3" accent4="accent4" accent5="accent5" accent6="accent6" hlink="hlink" folHlink="folHlink"/>
  <p:sldLayoutIdLst>
    <p:sldLayoutId id="2147483661" r:id="rId1"/>
  </p:sldLayoutIdLst>
  <p:timing>
    <p:tnLst>
      <p:par>
        <p:cTn id="1" dur="indefinite" restart="never" nodeType="tmRoot"/>
      </p:par>
    </p:tnLst>
  </p:timing>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0.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9.png"/><Relationship Id="rId2" Type="http://schemas.openxmlformats.org/officeDocument/2006/relationships/image" Target="../media/image2.png"/><Relationship Id="rId16"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6.png"/><Relationship Id="rId11" Type="http://schemas.openxmlformats.org/officeDocument/2006/relationships/chart" Target="../charts/chart3.xml"/><Relationship Id="rId5" Type="http://schemas.openxmlformats.org/officeDocument/2006/relationships/image" Target="../media/image5.png"/><Relationship Id="rId15" Type="http://schemas.openxmlformats.org/officeDocument/2006/relationships/image" Target="../media/image12.png"/><Relationship Id="rId10" Type="http://schemas.openxmlformats.org/officeDocument/2006/relationships/chart" Target="../charts/chart2.xml"/><Relationship Id="rId4" Type="http://schemas.openxmlformats.org/officeDocument/2006/relationships/image" Target="../media/image4.png"/><Relationship Id="rId9" Type="http://schemas.openxmlformats.org/officeDocument/2006/relationships/chart" Target="../charts/chart1.xml"/><Relationship Id="rId1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16"/>
          <p:cNvSpPr txBox="1">
            <a:spLocks/>
          </p:cNvSpPr>
          <p:nvPr/>
        </p:nvSpPr>
        <p:spPr>
          <a:xfrm>
            <a:off x="864037" y="5885270"/>
            <a:ext cx="16721834" cy="2726874"/>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500" dirty="0">
                <a:solidFill>
                  <a:schemeClr val="tx1">
                    <a:lumMod val="75000"/>
                    <a:lumOff val="25000"/>
                  </a:schemeClr>
                </a:solidFill>
              </a:rPr>
              <a:t>Increasing yearly monsoonal precipitation severity in Navajo National Monument (NAVA) is exacerbating erosion and arroyo cutting, affecting culturally significant archaeological sites in the area. In order to better understand and mitigate erosional processes, land managers at the park would benefit from comprehensive rainfall data and maps of where erosion hazards are more likely to occur. The Idaho NASA DEVELOP team developed virtual rain gauges called Rainfall Intensity Graphs (RIG) and erosion hazard maps that utilize NASA Earth observations to provide a more complete picture of rainfall measurements at the monument. RIG was developed in Google Earth Engine API from Global Precipitation Measurement (GPM) Microwave Imager (GMI) and Tropical Rainfall Measuring Mission (TRMM) Precipitation Radar (PR) satellite data. Rainfall data from RIG were synthetically validated against each other and PRISM data, and were also compared to ground-based weather stations near the monument. The data displayed a weak statistical correlation between satellite derived data and ground based weather stations for the study area. However, peaks within the data showed temporal similarities suggesting that the differences within the data were representative of regional variability. In future work, rainfall data from RIG can be used as temporal and intensity parameters, which combined with Shuttle Radar Topography Mission (SRTM</a:t>
            </a:r>
            <a:r>
              <a:rPr lang="en-US" sz="2500" dirty="0" smtClean="0">
                <a:solidFill>
                  <a:schemeClr val="tx1">
                    <a:lumMod val="75000"/>
                    <a:lumOff val="25000"/>
                  </a:schemeClr>
                </a:solidFill>
              </a:rPr>
              <a:t>) -</a:t>
            </a:r>
            <a:r>
              <a:rPr lang="en-US" sz="2500" dirty="0">
                <a:solidFill>
                  <a:schemeClr val="tx1">
                    <a:lumMod val="75000"/>
                    <a:lumOff val="25000"/>
                  </a:schemeClr>
                </a:solidFill>
              </a:rPr>
              <a:t>derived hazard maps, can help target erosion mitigation.</a:t>
            </a:r>
          </a:p>
        </p:txBody>
      </p:sp>
      <p:sp>
        <p:nvSpPr>
          <p:cNvPr id="87" name="TextBox 86"/>
          <p:cNvSpPr txBox="1"/>
          <p:nvPr/>
        </p:nvSpPr>
        <p:spPr>
          <a:xfrm>
            <a:off x="862695" y="14118975"/>
            <a:ext cx="13005156" cy="757312"/>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Methodology</a:t>
            </a:r>
          </a:p>
        </p:txBody>
      </p:sp>
      <p:sp>
        <p:nvSpPr>
          <p:cNvPr id="15" name="TextBox 14"/>
          <p:cNvSpPr txBox="1"/>
          <p:nvPr/>
        </p:nvSpPr>
        <p:spPr>
          <a:xfrm>
            <a:off x="862695" y="10227892"/>
            <a:ext cx="40005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Objectives</a:t>
            </a:r>
            <a:endParaRPr lang="en-US" sz="4400" b="1" dirty="0">
              <a:solidFill>
                <a:srgbClr val="389CC4"/>
              </a:solidFill>
              <a:latin typeface="Century Gothic" panose="020B0502020202020204" pitchFamily="34" charset="0"/>
            </a:endParaRPr>
          </a:p>
        </p:txBody>
      </p:sp>
      <p:sp>
        <p:nvSpPr>
          <p:cNvPr id="8" name="Text Placeholder 16"/>
          <p:cNvSpPr txBox="1">
            <a:spLocks/>
          </p:cNvSpPr>
          <p:nvPr/>
        </p:nvSpPr>
        <p:spPr>
          <a:xfrm>
            <a:off x="14467115" y="31024071"/>
            <a:ext cx="8588828" cy="2503929"/>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just"/>
            <a:r>
              <a:rPr lang="en-US" sz="2600" spc="-50" dirty="0">
                <a:solidFill>
                  <a:schemeClr val="tx1">
                    <a:lumMod val="75000"/>
                    <a:lumOff val="25000"/>
                  </a:schemeClr>
                </a:solidFill>
              </a:rPr>
              <a:t>The </a:t>
            </a:r>
            <a:r>
              <a:rPr lang="en-US" sz="2600" spc="-50" dirty="0" smtClean="0">
                <a:solidFill>
                  <a:schemeClr val="tx1">
                    <a:lumMod val="75000"/>
                    <a:lumOff val="25000"/>
                  </a:schemeClr>
                </a:solidFill>
              </a:rPr>
              <a:t>Navajo National Monument team </a:t>
            </a:r>
            <a:r>
              <a:rPr lang="en-US" sz="2600" spc="-50" dirty="0">
                <a:solidFill>
                  <a:schemeClr val="tx1">
                    <a:lumMod val="75000"/>
                    <a:lumOff val="25000"/>
                  </a:schemeClr>
                </a:solidFill>
              </a:rPr>
              <a:t>would like to thank </a:t>
            </a:r>
            <a:r>
              <a:rPr lang="en-US" sz="2600" spc="-50" dirty="0" smtClean="0">
                <a:solidFill>
                  <a:schemeClr val="tx1">
                    <a:lumMod val="75000"/>
                    <a:lumOff val="25000"/>
                  </a:schemeClr>
                </a:solidFill>
              </a:rPr>
              <a:t>our partners, advisors, collaborators, and contributors </a:t>
            </a:r>
            <a:r>
              <a:rPr lang="en-US" sz="2600" spc="-50" dirty="0">
                <a:solidFill>
                  <a:schemeClr val="tx1">
                    <a:lumMod val="75000"/>
                    <a:lumOff val="25000"/>
                  </a:schemeClr>
                </a:solidFill>
              </a:rPr>
              <a:t>for their </a:t>
            </a:r>
            <a:r>
              <a:rPr lang="en-US" sz="2600" spc="-50" dirty="0" smtClean="0">
                <a:solidFill>
                  <a:schemeClr val="tx1">
                    <a:lumMod val="75000"/>
                    <a:lumOff val="25000"/>
                  </a:schemeClr>
                </a:solidFill>
              </a:rPr>
              <a:t>help: Keith </a:t>
            </a:r>
            <a:r>
              <a:rPr lang="en-US" sz="2600" spc="-50" dirty="0">
                <a:solidFill>
                  <a:schemeClr val="tx1">
                    <a:lumMod val="75000"/>
                    <a:lumOff val="25000"/>
                  </a:schemeClr>
                </a:solidFill>
              </a:rPr>
              <a:t>Weber (GIS Training and Research Center at ISU</a:t>
            </a:r>
            <a:r>
              <a:rPr lang="en-US" sz="2600" spc="-50" dirty="0" smtClean="0">
                <a:solidFill>
                  <a:schemeClr val="tx1">
                    <a:lumMod val="75000"/>
                    <a:lumOff val="25000"/>
                  </a:schemeClr>
                </a:solidFill>
              </a:rPr>
              <a:t>); Dr. Gregory Luna </a:t>
            </a:r>
            <a:r>
              <a:rPr lang="en-US" sz="2600" spc="-50" dirty="0" err="1" smtClean="0">
                <a:solidFill>
                  <a:schemeClr val="tx1">
                    <a:lumMod val="75000"/>
                    <a:lumOff val="25000"/>
                  </a:schemeClr>
                </a:solidFill>
              </a:rPr>
              <a:t>Golya</a:t>
            </a:r>
            <a:r>
              <a:rPr lang="en-US" sz="2600" spc="-50" dirty="0" smtClean="0">
                <a:solidFill>
                  <a:schemeClr val="tx1">
                    <a:lumMod val="75000"/>
                    <a:lumOff val="25000"/>
                  </a:schemeClr>
                </a:solidFill>
              </a:rPr>
              <a:t> (National Park Service); </a:t>
            </a:r>
            <a:r>
              <a:rPr lang="en-US" sz="2600" spc="-50" dirty="0" err="1" smtClean="0">
                <a:solidFill>
                  <a:schemeClr val="tx1">
                    <a:lumMod val="75000"/>
                    <a:lumOff val="25000"/>
                  </a:schemeClr>
                </a:solidFill>
              </a:rPr>
              <a:t>Dr</a:t>
            </a:r>
            <a:r>
              <a:rPr lang="en-US" sz="2600" spc="-50" dirty="0" smtClean="0">
                <a:solidFill>
                  <a:schemeClr val="tx1">
                    <a:lumMod val="75000"/>
                    <a:lumOff val="25000"/>
                  </a:schemeClr>
                </a:solidFill>
              </a:rPr>
              <a:t> Jeremy Shaw (Colorado State University); and Amy Schott (National Park Service).</a:t>
            </a:r>
            <a:endParaRPr lang="en-US" sz="2600" dirty="0" smtClean="0">
              <a:solidFill>
                <a:schemeClr val="tx1">
                  <a:lumMod val="75000"/>
                  <a:lumOff val="25000"/>
                </a:schemeClr>
              </a:solidFill>
            </a:endParaRPr>
          </a:p>
        </p:txBody>
      </p:sp>
      <p:sp>
        <p:nvSpPr>
          <p:cNvPr id="16" name="TextBox 15"/>
          <p:cNvSpPr txBox="1"/>
          <p:nvPr/>
        </p:nvSpPr>
        <p:spPr>
          <a:xfrm>
            <a:off x="881745" y="5025877"/>
            <a:ext cx="5255211"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Abstract</a:t>
            </a:r>
          </a:p>
        </p:txBody>
      </p:sp>
      <p:sp>
        <p:nvSpPr>
          <p:cNvPr id="18" name="TextBox 17"/>
          <p:cNvSpPr txBox="1"/>
          <p:nvPr/>
        </p:nvSpPr>
        <p:spPr>
          <a:xfrm>
            <a:off x="18170535" y="6325814"/>
            <a:ext cx="82296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Study Area</a:t>
            </a:r>
          </a:p>
        </p:txBody>
      </p:sp>
      <p:sp>
        <p:nvSpPr>
          <p:cNvPr id="21" name="TextBox 20"/>
          <p:cNvSpPr txBox="1"/>
          <p:nvPr/>
        </p:nvSpPr>
        <p:spPr>
          <a:xfrm>
            <a:off x="14467115" y="29863883"/>
            <a:ext cx="82296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Partner &amp; Acknowledgements</a:t>
            </a:r>
          </a:p>
        </p:txBody>
      </p:sp>
      <p:sp>
        <p:nvSpPr>
          <p:cNvPr id="40" name="TextBox 39"/>
          <p:cNvSpPr txBox="1"/>
          <p:nvPr/>
        </p:nvSpPr>
        <p:spPr>
          <a:xfrm>
            <a:off x="881745" y="27014272"/>
            <a:ext cx="8229600"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Conclusions</a:t>
            </a:r>
          </a:p>
        </p:txBody>
      </p:sp>
      <p:sp>
        <p:nvSpPr>
          <p:cNvPr id="56" name="TextBox 55"/>
          <p:cNvSpPr txBox="1"/>
          <p:nvPr/>
        </p:nvSpPr>
        <p:spPr>
          <a:xfrm>
            <a:off x="16408400" y="34696400"/>
            <a:ext cx="10109200" cy="812801"/>
          </a:xfrm>
          <a:prstGeom prst="rect">
            <a:avLst/>
          </a:prstGeom>
          <a:noFill/>
        </p:spPr>
        <p:txBody>
          <a:bodyPr wrap="square" rtlCol="0" anchor="ctr">
            <a:noAutofit/>
          </a:bodyPr>
          <a:lstStyle/>
          <a:p>
            <a:pPr algn="r"/>
            <a:r>
              <a:rPr lang="en-US" sz="4000" dirty="0" smtClean="0">
                <a:solidFill>
                  <a:schemeClr val="bg1"/>
                </a:solidFill>
                <a:latin typeface="+mj-lt"/>
              </a:rPr>
              <a:t>Idaho – Pocatello | Spring 2018</a:t>
            </a:r>
            <a:endParaRPr lang="en-US" sz="4000" dirty="0">
              <a:solidFill>
                <a:schemeClr val="bg1"/>
              </a:solidFill>
              <a:latin typeface="+mj-lt"/>
            </a:endParaRPr>
          </a:p>
        </p:txBody>
      </p:sp>
      <p:sp>
        <p:nvSpPr>
          <p:cNvPr id="57" name="TextBox 56"/>
          <p:cNvSpPr txBox="1"/>
          <p:nvPr/>
        </p:nvSpPr>
        <p:spPr>
          <a:xfrm>
            <a:off x="3522133" y="34696400"/>
            <a:ext cx="11354452" cy="795867"/>
          </a:xfrm>
          <a:prstGeom prst="rect">
            <a:avLst/>
          </a:prstGeom>
          <a:noFill/>
        </p:spPr>
        <p:txBody>
          <a:bodyPr wrap="square" rtlCol="0" anchor="ctr">
            <a:noAutofit/>
          </a:bodyPr>
          <a:lstStyle/>
          <a:p>
            <a:r>
              <a:rPr lang="en-US" sz="4000" dirty="0" smtClean="0">
                <a:solidFill>
                  <a:schemeClr val="bg1"/>
                </a:solidFill>
                <a:latin typeface="+mj-lt"/>
              </a:rPr>
              <a:t>Navajo National Monument Water Resources</a:t>
            </a:r>
            <a:endParaRPr lang="en-US" sz="4000" dirty="0">
              <a:solidFill>
                <a:schemeClr val="bg1"/>
              </a:solidFill>
              <a:latin typeface="+mj-lt"/>
            </a:endParaRPr>
          </a:p>
        </p:txBody>
      </p:sp>
      <p:sp>
        <p:nvSpPr>
          <p:cNvPr id="74" name="Subtitle"/>
          <p:cNvSpPr>
            <a:spLocks noGrp="1"/>
          </p:cNvSpPr>
          <p:nvPr>
            <p:ph type="body" sz="quarter" idx="13" hasCustomPrompt="1"/>
          </p:nvPr>
        </p:nvSpPr>
        <p:spPr>
          <a:xfrm>
            <a:off x="914400" y="419100"/>
            <a:ext cx="17221200" cy="2933700"/>
          </a:xfrm>
          <a:prstGeom prst="rect">
            <a:avLst/>
          </a:prstGeom>
        </p:spPr>
        <p:txBody>
          <a:bodyPr anchor="ctr"/>
          <a:lstStyle>
            <a:lvl1pPr marL="0" indent="0" algn="ctr">
              <a:spcBef>
                <a:spcPts val="0"/>
              </a:spcBef>
              <a:buNone/>
              <a:defRPr sz="6000" b="1" baseline="0">
                <a:solidFill>
                  <a:srgbClr val="EA7845"/>
                </a:solidFill>
                <a:latin typeface="+mj-lt"/>
              </a:defRPr>
            </a:lvl1pPr>
            <a:lvl2pPr>
              <a:defRPr sz="4800"/>
            </a:lvl2pPr>
            <a:lvl3pPr>
              <a:defRPr sz="4000"/>
            </a:lvl3pPr>
            <a:lvl4pPr>
              <a:defRPr sz="3600"/>
            </a:lvl4pPr>
            <a:lvl5pPr>
              <a:defRPr sz="3600"/>
            </a:lvl5pPr>
          </a:lstStyle>
          <a:p>
            <a:pPr lvl="0" algn="l"/>
            <a:r>
              <a:rPr lang="en-US" sz="5400" dirty="0">
                <a:solidFill>
                  <a:srgbClr val="389CC4"/>
                </a:solidFill>
              </a:rPr>
              <a:t>Monitoring and Forecasting Precipitation Patterns and Erosion Potential to Enhance Archaeological Preservation and Decision Making</a:t>
            </a:r>
            <a:endParaRPr lang="en-US" sz="5400" dirty="0" smtClean="0">
              <a:solidFill>
                <a:srgbClr val="389CC4"/>
              </a:solidFill>
            </a:endParaRPr>
          </a:p>
        </p:txBody>
      </p:sp>
      <p:sp>
        <p:nvSpPr>
          <p:cNvPr id="93" name="Text Placeholder 16"/>
          <p:cNvSpPr txBox="1">
            <a:spLocks/>
          </p:cNvSpPr>
          <p:nvPr/>
        </p:nvSpPr>
        <p:spPr>
          <a:xfrm>
            <a:off x="772769" y="10981652"/>
            <a:ext cx="11235075" cy="2394858"/>
          </a:xfrm>
          <a:prstGeom prst="rect">
            <a:avLst/>
          </a:prstGeom>
        </p:spPr>
        <p:txBody>
          <a:bodyPr numCol="1"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lvl="0" fontAlgn="base"/>
            <a:r>
              <a:rPr lang="en-US" sz="2500" b="1" dirty="0" smtClean="0">
                <a:solidFill>
                  <a:srgbClr val="389CC4"/>
                </a:solidFill>
              </a:rPr>
              <a:t>Leverage</a:t>
            </a:r>
            <a:r>
              <a:rPr lang="en-US" sz="2500" dirty="0" smtClean="0">
                <a:solidFill>
                  <a:srgbClr val="7FB662"/>
                </a:solidFill>
              </a:rPr>
              <a:t> </a:t>
            </a:r>
            <a:r>
              <a:rPr lang="en-US" sz="2500" dirty="0" smtClean="0">
                <a:solidFill>
                  <a:schemeClr val="tx1">
                    <a:lumMod val="75000"/>
                    <a:lumOff val="25000"/>
                  </a:schemeClr>
                </a:solidFill>
              </a:rPr>
              <a:t>Google </a:t>
            </a:r>
            <a:r>
              <a:rPr lang="en-US" sz="2500" dirty="0">
                <a:solidFill>
                  <a:schemeClr val="tx1">
                    <a:lumMod val="75000"/>
                    <a:lumOff val="25000"/>
                  </a:schemeClr>
                </a:solidFill>
              </a:rPr>
              <a:t>Earth Engine API to create virtual rain gauges for </a:t>
            </a:r>
            <a:r>
              <a:rPr lang="en-US" sz="2500" dirty="0" smtClean="0">
                <a:solidFill>
                  <a:schemeClr val="tx1">
                    <a:lumMod val="75000"/>
                    <a:lumOff val="25000"/>
                  </a:schemeClr>
                </a:solidFill>
              </a:rPr>
              <a:t>Navajo National Monument (NAVA) </a:t>
            </a:r>
          </a:p>
          <a:p>
            <a:pPr fontAlgn="base"/>
            <a:r>
              <a:rPr lang="en-US" sz="2500" b="1" spc="-50" dirty="0" smtClean="0">
                <a:solidFill>
                  <a:srgbClr val="389CC4"/>
                </a:solidFill>
              </a:rPr>
              <a:t>Integrate</a:t>
            </a:r>
            <a:r>
              <a:rPr lang="en-US" sz="2500" spc="-50" dirty="0" smtClean="0">
                <a:solidFill>
                  <a:srgbClr val="7FB662"/>
                </a:solidFill>
              </a:rPr>
              <a:t> </a:t>
            </a:r>
            <a:r>
              <a:rPr lang="en-US" sz="2500" spc="-50" dirty="0" smtClean="0">
                <a:solidFill>
                  <a:schemeClr val="tx1">
                    <a:lumMod val="75000"/>
                    <a:lumOff val="25000"/>
                  </a:schemeClr>
                </a:solidFill>
              </a:rPr>
              <a:t>rain gauge </a:t>
            </a:r>
            <a:r>
              <a:rPr lang="en-US" sz="2500" spc="-50" dirty="0">
                <a:solidFill>
                  <a:schemeClr val="tx1">
                    <a:lumMod val="75000"/>
                    <a:lumOff val="25000"/>
                  </a:schemeClr>
                </a:solidFill>
              </a:rPr>
              <a:t>data </a:t>
            </a:r>
            <a:r>
              <a:rPr lang="en-US" sz="2500" spc="-50" dirty="0" smtClean="0">
                <a:solidFill>
                  <a:schemeClr val="tx1">
                    <a:lumMod val="75000"/>
                    <a:lumOff val="25000"/>
                  </a:schemeClr>
                </a:solidFill>
              </a:rPr>
              <a:t>with geospatial </a:t>
            </a:r>
            <a:r>
              <a:rPr lang="en-US" sz="2500" spc="-50" dirty="0">
                <a:solidFill>
                  <a:schemeClr val="tx1">
                    <a:lumMod val="75000"/>
                    <a:lumOff val="25000"/>
                  </a:schemeClr>
                </a:solidFill>
              </a:rPr>
              <a:t>analysis tools </a:t>
            </a:r>
            <a:r>
              <a:rPr lang="en-US" sz="2500" spc="-50" dirty="0" smtClean="0">
                <a:solidFill>
                  <a:schemeClr val="tx1">
                    <a:lumMod val="75000"/>
                    <a:lumOff val="25000"/>
                  </a:schemeClr>
                </a:solidFill>
              </a:rPr>
              <a:t>to map targets for erosion mitigation </a:t>
            </a:r>
          </a:p>
          <a:p>
            <a:pPr lvl="0" fontAlgn="base"/>
            <a:r>
              <a:rPr lang="en-US" sz="2500" b="1" dirty="0" smtClean="0">
                <a:solidFill>
                  <a:srgbClr val="389CC4"/>
                </a:solidFill>
              </a:rPr>
              <a:t>Produce</a:t>
            </a:r>
            <a:r>
              <a:rPr lang="en-US" sz="2500" dirty="0" smtClean="0"/>
              <a:t> </a:t>
            </a:r>
            <a:r>
              <a:rPr lang="en-US" sz="2500" dirty="0" smtClean="0">
                <a:solidFill>
                  <a:schemeClr val="tx1">
                    <a:lumMod val="75000"/>
                    <a:lumOff val="25000"/>
                  </a:schemeClr>
                </a:solidFill>
              </a:rPr>
              <a:t>maps of areas most at risk of erosion from fluvial channel incision </a:t>
            </a:r>
          </a:p>
          <a:p>
            <a:pPr lvl="0" fontAlgn="base"/>
            <a:r>
              <a:rPr lang="en-US" sz="2500" b="1" dirty="0" smtClean="0">
                <a:solidFill>
                  <a:srgbClr val="389CC4"/>
                </a:solidFill>
              </a:rPr>
              <a:t>Document </a:t>
            </a:r>
            <a:r>
              <a:rPr lang="en-US" sz="2500" dirty="0" smtClean="0">
                <a:solidFill>
                  <a:schemeClr val="tx1">
                    <a:lumMod val="75000"/>
                    <a:lumOff val="25000"/>
                  </a:schemeClr>
                </a:solidFill>
              </a:rPr>
              <a:t>methodology to allow straightforward reproducibility</a:t>
            </a:r>
            <a:endParaRPr lang="en-US" sz="2500" dirty="0">
              <a:solidFill>
                <a:schemeClr val="tx1">
                  <a:lumMod val="75000"/>
                  <a:lumOff val="25000"/>
                </a:schemeClr>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860133" y="29879604"/>
            <a:ext cx="2204185" cy="2869850"/>
          </a:xfrm>
          <a:prstGeom prst="rect">
            <a:avLst/>
          </a:prstGeom>
        </p:spPr>
      </p:pic>
      <p:sp>
        <p:nvSpPr>
          <p:cNvPr id="5" name="TextBox 4"/>
          <p:cNvSpPr txBox="1"/>
          <p:nvPr/>
        </p:nvSpPr>
        <p:spPr>
          <a:xfrm>
            <a:off x="843645" y="19197944"/>
            <a:ext cx="11473592"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Results</a:t>
            </a:r>
          </a:p>
        </p:txBody>
      </p:sp>
      <p:sp>
        <p:nvSpPr>
          <p:cNvPr id="49" name="Text Placeholder 16"/>
          <p:cNvSpPr txBox="1">
            <a:spLocks/>
          </p:cNvSpPr>
          <p:nvPr/>
        </p:nvSpPr>
        <p:spPr>
          <a:xfrm>
            <a:off x="22315703" y="11769899"/>
            <a:ext cx="277736" cy="27078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r>
              <a:rPr lang="en-US" sz="1200" dirty="0" smtClean="0"/>
              <a:t>N</a:t>
            </a:r>
          </a:p>
        </p:txBody>
      </p:sp>
      <p:sp>
        <p:nvSpPr>
          <p:cNvPr id="46" name="TextBox 45"/>
          <p:cNvSpPr txBox="1"/>
          <p:nvPr/>
        </p:nvSpPr>
        <p:spPr>
          <a:xfrm>
            <a:off x="900795" y="29863883"/>
            <a:ext cx="4542503"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Team Members</a:t>
            </a:r>
          </a:p>
        </p:txBody>
      </p:sp>
      <p:grpSp>
        <p:nvGrpSpPr>
          <p:cNvPr id="27" name="Group 26"/>
          <p:cNvGrpSpPr/>
          <p:nvPr/>
        </p:nvGrpSpPr>
        <p:grpSpPr>
          <a:xfrm>
            <a:off x="751116" y="30619831"/>
            <a:ext cx="12909887" cy="3019529"/>
            <a:chOff x="914401" y="30410500"/>
            <a:chExt cx="12909887" cy="3019529"/>
          </a:xfrm>
        </p:grpSpPr>
        <p:sp>
          <p:nvSpPr>
            <p:cNvPr id="48" name="Text Placeholder 16"/>
            <p:cNvSpPr txBox="1">
              <a:spLocks/>
            </p:cNvSpPr>
            <p:nvPr/>
          </p:nvSpPr>
          <p:spPr>
            <a:xfrm>
              <a:off x="914401" y="32548114"/>
              <a:ext cx="2346158" cy="88191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0"/>
                </a:spcBef>
              </a:pPr>
              <a:r>
                <a:rPr lang="en-US" sz="2400" dirty="0" smtClean="0">
                  <a:solidFill>
                    <a:schemeClr val="tx1">
                      <a:lumMod val="75000"/>
                      <a:lumOff val="25000"/>
                    </a:schemeClr>
                  </a:solidFill>
                </a:rPr>
                <a:t>Dane Coats</a:t>
              </a:r>
            </a:p>
            <a:p>
              <a:pPr algn="ctr">
                <a:lnSpc>
                  <a:spcPct val="100000"/>
                </a:lnSpc>
                <a:spcBef>
                  <a:spcPts val="0"/>
                </a:spcBef>
              </a:pPr>
              <a:r>
                <a:rPr lang="en-US" sz="2400" dirty="0" smtClean="0">
                  <a:solidFill>
                    <a:schemeClr val="tx1">
                      <a:lumMod val="75000"/>
                      <a:lumOff val="25000"/>
                    </a:schemeClr>
                  </a:solidFill>
                </a:rPr>
                <a:t>Project Lead</a:t>
              </a:r>
            </a:p>
          </p:txBody>
        </p:sp>
        <p:sp>
          <p:nvSpPr>
            <p:cNvPr id="51" name="Text Placeholder 16"/>
            <p:cNvSpPr txBox="1">
              <a:spLocks/>
            </p:cNvSpPr>
            <p:nvPr/>
          </p:nvSpPr>
          <p:spPr>
            <a:xfrm>
              <a:off x="3207896" y="32548114"/>
              <a:ext cx="3283238" cy="88191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lumOff val="25000"/>
                    </a:schemeClr>
                  </a:solidFill>
                </a:rPr>
                <a:t>Brandon Crawford</a:t>
              </a:r>
            </a:p>
          </p:txBody>
        </p:sp>
        <p:sp>
          <p:nvSpPr>
            <p:cNvPr id="53" name="Text Placeholder 16"/>
            <p:cNvSpPr txBox="1">
              <a:spLocks/>
            </p:cNvSpPr>
            <p:nvPr/>
          </p:nvSpPr>
          <p:spPr>
            <a:xfrm>
              <a:off x="6355830" y="32548114"/>
              <a:ext cx="2289429" cy="88191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lumOff val="25000"/>
                    </a:schemeClr>
                  </a:solidFill>
                </a:rPr>
                <a:t>Leah </a:t>
              </a:r>
              <a:r>
                <a:rPr lang="en-US" sz="2400" dirty="0" err="1" smtClean="0">
                  <a:solidFill>
                    <a:schemeClr val="tx1">
                      <a:lumMod val="75000"/>
                      <a:lumOff val="25000"/>
                    </a:schemeClr>
                  </a:solidFill>
                </a:rPr>
                <a:t>Kucera</a:t>
              </a:r>
              <a:endParaRPr lang="en-US" sz="2400" dirty="0" smtClean="0">
                <a:solidFill>
                  <a:schemeClr val="tx1">
                    <a:lumMod val="75000"/>
                    <a:lumOff val="25000"/>
                  </a:schemeClr>
                </a:solidFill>
              </a:endParaRPr>
            </a:p>
          </p:txBody>
        </p:sp>
        <p:sp>
          <p:nvSpPr>
            <p:cNvPr id="55" name="Text Placeholder 16"/>
            <p:cNvSpPr txBox="1">
              <a:spLocks/>
            </p:cNvSpPr>
            <p:nvPr/>
          </p:nvSpPr>
          <p:spPr>
            <a:xfrm>
              <a:off x="8769246" y="32548114"/>
              <a:ext cx="2495540" cy="88191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lumOff val="25000"/>
                    </a:schemeClr>
                  </a:solidFill>
                </a:rPr>
                <a:t>Theresa Condo</a:t>
              </a:r>
            </a:p>
          </p:txBody>
        </p:sp>
        <p:sp>
          <p:nvSpPr>
            <p:cNvPr id="43" name="Text Placeholder 16"/>
            <p:cNvSpPr txBox="1">
              <a:spLocks/>
            </p:cNvSpPr>
            <p:nvPr/>
          </p:nvSpPr>
          <p:spPr>
            <a:xfrm>
              <a:off x="11586414" y="32548114"/>
              <a:ext cx="2237874" cy="88191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pPr>
              <a:r>
                <a:rPr lang="en-US" sz="2400" dirty="0" smtClean="0">
                  <a:solidFill>
                    <a:schemeClr val="tx1">
                      <a:lumMod val="75000"/>
                      <a:lumOff val="25000"/>
                    </a:schemeClr>
                  </a:solidFill>
                </a:rPr>
                <a:t>Zach </a:t>
              </a:r>
              <a:r>
                <a:rPr lang="en-US" sz="2400" dirty="0" err="1" smtClean="0">
                  <a:solidFill>
                    <a:schemeClr val="tx1">
                      <a:lumMod val="75000"/>
                      <a:lumOff val="25000"/>
                    </a:schemeClr>
                  </a:solidFill>
                </a:rPr>
                <a:t>Sforzo</a:t>
              </a:r>
              <a:endParaRPr lang="en-US" sz="2400" dirty="0" smtClean="0">
                <a:solidFill>
                  <a:schemeClr val="tx1">
                    <a:lumMod val="75000"/>
                    <a:lumOff val="25000"/>
                  </a:schemeClr>
                </a:solidFill>
              </a:endParaRPr>
            </a:p>
          </p:txBody>
        </p:sp>
        <p:grpSp>
          <p:nvGrpSpPr>
            <p:cNvPr id="13" name="Group 12"/>
            <p:cNvGrpSpPr/>
            <p:nvPr/>
          </p:nvGrpSpPr>
          <p:grpSpPr>
            <a:xfrm>
              <a:off x="6471842" y="30410500"/>
              <a:ext cx="2057404" cy="2046184"/>
              <a:chOff x="18996849" y="30290180"/>
              <a:chExt cx="2057404" cy="2046184"/>
            </a:xfrm>
          </p:grpSpPr>
          <p:pic>
            <p:nvPicPr>
              <p:cNvPr id="89" name="Picture 8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96849" y="30290180"/>
                <a:ext cx="2057404" cy="204618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201066" y="30490311"/>
                <a:ext cx="1648971" cy="1645923"/>
              </a:xfrm>
              <a:prstGeom prst="rect">
                <a:avLst/>
              </a:prstGeom>
            </p:spPr>
          </p:pic>
        </p:grpSp>
        <p:grpSp>
          <p:nvGrpSpPr>
            <p:cNvPr id="14" name="Group 13"/>
            <p:cNvGrpSpPr/>
            <p:nvPr/>
          </p:nvGrpSpPr>
          <p:grpSpPr>
            <a:xfrm>
              <a:off x="8988314" y="30410500"/>
              <a:ext cx="2057404" cy="2046184"/>
              <a:chOff x="21451458" y="30290180"/>
              <a:chExt cx="2057404" cy="2046184"/>
            </a:xfrm>
          </p:grpSpPr>
          <p:pic>
            <p:nvPicPr>
              <p:cNvPr id="91" name="Picture 9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51458" y="30290180"/>
                <a:ext cx="2057404" cy="2046184"/>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55675" y="30490311"/>
                <a:ext cx="1648971" cy="1645923"/>
              </a:xfrm>
              <a:prstGeom prst="rect">
                <a:avLst/>
              </a:prstGeom>
            </p:spPr>
          </p:pic>
        </p:grpSp>
        <p:grpSp>
          <p:nvGrpSpPr>
            <p:cNvPr id="12" name="Group 11"/>
            <p:cNvGrpSpPr/>
            <p:nvPr/>
          </p:nvGrpSpPr>
          <p:grpSpPr>
            <a:xfrm>
              <a:off x="1058778" y="30410500"/>
              <a:ext cx="2057404" cy="2046184"/>
              <a:chOff x="13860378" y="30290180"/>
              <a:chExt cx="2057404" cy="2046184"/>
            </a:xfrm>
          </p:grpSpPr>
          <p:pic>
            <p:nvPicPr>
              <p:cNvPr id="90" name="Picture 8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860378" y="30290180"/>
                <a:ext cx="2057404" cy="2046184"/>
              </a:xfrm>
              <a:prstGeom prst="rect">
                <a:avLst/>
              </a:prstGeom>
            </p:spPr>
          </p:pic>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66119" y="30488787"/>
                <a:ext cx="1645923" cy="1648971"/>
              </a:xfrm>
              <a:prstGeom prst="rect">
                <a:avLst/>
              </a:prstGeom>
            </p:spPr>
          </p:pic>
        </p:grpSp>
        <p:grpSp>
          <p:nvGrpSpPr>
            <p:cNvPr id="20" name="Group 19"/>
            <p:cNvGrpSpPr/>
            <p:nvPr/>
          </p:nvGrpSpPr>
          <p:grpSpPr>
            <a:xfrm>
              <a:off x="11676649" y="30410500"/>
              <a:ext cx="2057404" cy="2046184"/>
              <a:chOff x="24155947" y="30290180"/>
              <a:chExt cx="2057404" cy="2046184"/>
            </a:xfrm>
          </p:grpSpPr>
          <p:pic>
            <p:nvPicPr>
              <p:cNvPr id="44" name="Picture 4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55947" y="30290180"/>
                <a:ext cx="2057404" cy="2046184"/>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361688" y="30490311"/>
                <a:ext cx="1645923" cy="1645923"/>
              </a:xfrm>
              <a:prstGeom prst="rect">
                <a:avLst/>
              </a:prstGeom>
            </p:spPr>
          </p:pic>
        </p:grpSp>
        <p:grpSp>
          <p:nvGrpSpPr>
            <p:cNvPr id="22" name="Group 21"/>
            <p:cNvGrpSpPr/>
            <p:nvPr/>
          </p:nvGrpSpPr>
          <p:grpSpPr>
            <a:xfrm>
              <a:off x="3820813" y="30410500"/>
              <a:ext cx="2057404" cy="2046184"/>
              <a:chOff x="16560408" y="30410500"/>
              <a:chExt cx="2057404" cy="2046184"/>
            </a:xfrm>
          </p:grpSpPr>
          <p:pic>
            <p:nvPicPr>
              <p:cNvPr id="88" name="Picture 8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0408" y="30410500"/>
                <a:ext cx="2057404" cy="2046184"/>
              </a:xfrm>
              <a:prstGeom prst="rect">
                <a:avLst/>
              </a:prstGeo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766149" y="30609107"/>
                <a:ext cx="1645923" cy="1648971"/>
              </a:xfrm>
              <a:prstGeom prst="rect">
                <a:avLst/>
              </a:prstGeom>
            </p:spPr>
          </p:pic>
        </p:grpSp>
      </p:grpSp>
      <p:graphicFrame>
        <p:nvGraphicFramePr>
          <p:cNvPr id="138" name="Chart 137"/>
          <p:cNvGraphicFramePr>
            <a:graphicFrameLocks/>
          </p:cNvGraphicFramePr>
          <p:nvPr>
            <p:extLst>
              <p:ext uri="{D42A27DB-BD31-4B8C-83A1-F6EECF244321}">
                <p14:modId xmlns:p14="http://schemas.microsoft.com/office/powerpoint/2010/main" val="2404228637"/>
              </p:ext>
            </p:extLst>
          </p:nvPr>
        </p:nvGraphicFramePr>
        <p:xfrm>
          <a:off x="14473646" y="19755611"/>
          <a:ext cx="12043954" cy="4480561"/>
        </p:xfrm>
        <a:graphic>
          <a:graphicData uri="http://schemas.openxmlformats.org/drawingml/2006/chart">
            <c:chart xmlns:c="http://schemas.openxmlformats.org/drawingml/2006/chart" xmlns:r="http://schemas.openxmlformats.org/officeDocument/2006/relationships" r:id="rId9"/>
          </a:graphicData>
        </a:graphic>
      </p:graphicFrame>
      <p:grpSp>
        <p:nvGrpSpPr>
          <p:cNvPr id="132" name="Group 131"/>
          <p:cNvGrpSpPr/>
          <p:nvPr/>
        </p:nvGrpSpPr>
        <p:grpSpPr>
          <a:xfrm>
            <a:off x="990600" y="15019243"/>
            <a:ext cx="4835387" cy="3923612"/>
            <a:chOff x="914400" y="14813637"/>
            <a:chExt cx="4835387" cy="3923612"/>
          </a:xfrm>
        </p:grpSpPr>
        <p:sp>
          <p:nvSpPr>
            <p:cNvPr id="113" name="Rectangle 112"/>
            <p:cNvSpPr/>
            <p:nvPr/>
          </p:nvSpPr>
          <p:spPr>
            <a:xfrm>
              <a:off x="914400" y="14988209"/>
              <a:ext cx="4835387" cy="3749040"/>
            </a:xfrm>
            <a:prstGeom prst="rect">
              <a:avLst/>
            </a:prstGeom>
            <a:no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p:cNvSpPr/>
            <p:nvPr/>
          </p:nvSpPr>
          <p:spPr>
            <a:xfrm>
              <a:off x="2015412" y="14813637"/>
              <a:ext cx="2633362" cy="545123"/>
            </a:xfrm>
            <a:prstGeom prst="rect">
              <a:avLst/>
            </a:prstGeom>
            <a:solidFill>
              <a:schemeClr val="bg1"/>
            </a:solid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400"/>
            </a:p>
          </p:txBody>
        </p:sp>
        <p:sp>
          <p:nvSpPr>
            <p:cNvPr id="31" name="Rectangle 30"/>
            <p:cNvSpPr/>
            <p:nvPr/>
          </p:nvSpPr>
          <p:spPr>
            <a:xfrm>
              <a:off x="1573632" y="15674012"/>
              <a:ext cx="3516923" cy="1421928"/>
            </a:xfrm>
            <a:prstGeom prst="rect">
              <a:avLst/>
            </a:prstGeom>
          </p:spPr>
          <p:txBody>
            <a:bodyPr wrap="square">
              <a:spAutoFit/>
            </a:bodyPr>
            <a:lstStyle/>
            <a:p>
              <a:pPr lvl="0" algn="ctr" defTabSz="914400">
                <a:lnSpc>
                  <a:spcPct val="90000"/>
                </a:lnSpc>
                <a:spcBef>
                  <a:spcPts val="1000"/>
                </a:spcBef>
                <a:defRPr/>
              </a:pPr>
              <a:r>
                <a:rPr lang="en-US" sz="2400" b="1" dirty="0" smtClean="0">
                  <a:solidFill>
                    <a:srgbClr val="5B9BD5">
                      <a:lumMod val="50000"/>
                    </a:srgbClr>
                  </a:solidFill>
                  <a:latin typeface="+mj-lt"/>
                </a:rPr>
                <a:t>Precipitation:</a:t>
              </a:r>
              <a:r>
                <a:rPr lang="en-US" sz="2400" b="1" dirty="0">
                  <a:solidFill>
                    <a:srgbClr val="5B9BD5">
                      <a:lumMod val="50000"/>
                    </a:srgbClr>
                  </a:solidFill>
                  <a:latin typeface="+mj-lt"/>
                </a:rPr>
                <a:t> </a:t>
              </a:r>
              <a:r>
                <a:rPr lang="en-US" sz="2400" b="1" dirty="0" smtClean="0">
                  <a:solidFill>
                    <a:srgbClr val="5B9BD5">
                      <a:lumMod val="50000"/>
                    </a:srgbClr>
                  </a:solidFill>
                  <a:latin typeface="+mj-lt"/>
                </a:rPr>
                <a:t>      </a:t>
              </a:r>
              <a:r>
                <a:rPr lang="en-US" sz="2400" dirty="0" smtClean="0">
                  <a:solidFill>
                    <a:srgbClr val="5B9BD5">
                      <a:lumMod val="50000"/>
                    </a:srgbClr>
                  </a:solidFill>
                  <a:latin typeface="+mj-lt"/>
                </a:rPr>
                <a:t>TRMM Precipitation Radar, GPM </a:t>
              </a:r>
              <a:r>
                <a:rPr lang="en-US" sz="2400" dirty="0">
                  <a:solidFill>
                    <a:srgbClr val="5B9BD5">
                      <a:lumMod val="50000"/>
                    </a:srgbClr>
                  </a:solidFill>
                  <a:latin typeface="+mj-lt"/>
                </a:rPr>
                <a:t>Microwave </a:t>
              </a:r>
              <a:r>
                <a:rPr lang="en-US" sz="2400" dirty="0" smtClean="0">
                  <a:solidFill>
                    <a:srgbClr val="5B9BD5">
                      <a:lumMod val="50000"/>
                    </a:srgbClr>
                  </a:solidFill>
                  <a:latin typeface="+mj-lt"/>
                </a:rPr>
                <a:t>Imager</a:t>
              </a:r>
              <a:endParaRPr lang="en-US" sz="2400" dirty="0">
                <a:solidFill>
                  <a:srgbClr val="5B9BD5">
                    <a:lumMod val="50000"/>
                  </a:srgbClr>
                </a:solidFill>
                <a:latin typeface="+mj-lt"/>
              </a:endParaRPr>
            </a:p>
          </p:txBody>
        </p:sp>
        <p:sp>
          <p:nvSpPr>
            <p:cNvPr id="42" name="Rectangle 41"/>
            <p:cNvSpPr/>
            <p:nvPr/>
          </p:nvSpPr>
          <p:spPr>
            <a:xfrm>
              <a:off x="1740686" y="17705786"/>
              <a:ext cx="3182815" cy="830997"/>
            </a:xfrm>
            <a:prstGeom prst="rect">
              <a:avLst/>
            </a:prstGeom>
          </p:spPr>
          <p:txBody>
            <a:bodyPr wrap="square">
              <a:spAutoFit/>
            </a:bodyPr>
            <a:lstStyle/>
            <a:p>
              <a:pPr lvl="0" algn="ctr">
                <a:defRPr/>
              </a:pPr>
              <a:r>
                <a:rPr lang="en-US" sz="2400" b="1" dirty="0">
                  <a:solidFill>
                    <a:srgbClr val="7030A0"/>
                  </a:solidFill>
                  <a:latin typeface="+mj-lt"/>
                </a:rPr>
                <a:t>Elevation/Slope:</a:t>
              </a:r>
            </a:p>
            <a:p>
              <a:pPr lvl="0" algn="ctr">
                <a:defRPr/>
              </a:pPr>
              <a:r>
                <a:rPr lang="en-US" sz="2400" dirty="0">
                  <a:solidFill>
                    <a:srgbClr val="7030A0"/>
                  </a:solidFill>
                  <a:latin typeface="+mj-lt"/>
                </a:rPr>
                <a:t>SRTM </a:t>
              </a:r>
              <a:r>
                <a:rPr lang="en-US" sz="2400" dirty="0" smtClean="0">
                  <a:solidFill>
                    <a:srgbClr val="7030A0"/>
                  </a:solidFill>
                  <a:latin typeface="+mj-lt"/>
                </a:rPr>
                <a:t>Elevation</a:t>
              </a:r>
              <a:endParaRPr lang="en-US" sz="2400" dirty="0">
                <a:solidFill>
                  <a:srgbClr val="7030A0"/>
                </a:solidFill>
                <a:latin typeface="+mj-lt"/>
              </a:endParaRPr>
            </a:p>
          </p:txBody>
        </p:sp>
        <p:sp>
          <p:nvSpPr>
            <p:cNvPr id="94" name="Text Placeholder 19"/>
            <p:cNvSpPr txBox="1">
              <a:spLocks/>
            </p:cNvSpPr>
            <p:nvPr/>
          </p:nvSpPr>
          <p:spPr>
            <a:xfrm>
              <a:off x="1645594" y="14839480"/>
              <a:ext cx="3372998" cy="533193"/>
            </a:xfrm>
            <a:prstGeom prst="rect">
              <a:avLst/>
            </a:prstGeom>
            <a:noFill/>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3289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DATA INPUTS</a:t>
              </a:r>
              <a:endParaRPr kumimoji="0" lang="en-US" sz="28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grpSp>
      <p:grpSp>
        <p:nvGrpSpPr>
          <p:cNvPr id="124" name="Group 123"/>
          <p:cNvGrpSpPr/>
          <p:nvPr/>
        </p:nvGrpSpPr>
        <p:grpSpPr>
          <a:xfrm>
            <a:off x="6939586" y="15019243"/>
            <a:ext cx="4835387" cy="3923612"/>
            <a:chOff x="7262575" y="14813637"/>
            <a:chExt cx="4835387" cy="3923612"/>
          </a:xfrm>
        </p:grpSpPr>
        <p:sp>
          <p:nvSpPr>
            <p:cNvPr id="119" name="Rectangle 118"/>
            <p:cNvSpPr/>
            <p:nvPr/>
          </p:nvSpPr>
          <p:spPr>
            <a:xfrm>
              <a:off x="7262575" y="14988209"/>
              <a:ext cx="4835387" cy="3749040"/>
            </a:xfrm>
            <a:prstGeom prst="rect">
              <a:avLst/>
            </a:prstGeom>
            <a:no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7666830" y="15595016"/>
              <a:ext cx="4026877" cy="1579920"/>
            </a:xfrm>
            <a:prstGeom prst="rect">
              <a:avLst/>
            </a:prstGeom>
          </p:spPr>
          <p:txBody>
            <a:bodyPr wrap="square">
              <a:spAutoFit/>
            </a:bodyPr>
            <a:lstStyle/>
            <a:p>
              <a:pPr lvl="0" algn="ctr" defTabSz="914400">
                <a:lnSpc>
                  <a:spcPts val="2880"/>
                </a:lnSpc>
                <a:spcBef>
                  <a:spcPts val="1000"/>
                </a:spcBef>
                <a:defRPr/>
              </a:pPr>
              <a:r>
                <a:rPr lang="en-US" sz="2400" b="1" dirty="0">
                  <a:solidFill>
                    <a:srgbClr val="5B9BD5">
                      <a:lumMod val="50000"/>
                    </a:srgbClr>
                  </a:solidFill>
                  <a:latin typeface="+mj-lt"/>
                </a:rPr>
                <a:t>Google Earth Engine </a:t>
              </a:r>
              <a:r>
                <a:rPr lang="en-US" sz="2400" b="1" dirty="0" smtClean="0">
                  <a:solidFill>
                    <a:srgbClr val="5B9BD5">
                      <a:lumMod val="50000"/>
                    </a:srgbClr>
                  </a:solidFill>
                  <a:latin typeface="+mj-lt"/>
                </a:rPr>
                <a:t>API: </a:t>
              </a:r>
              <a:r>
                <a:rPr lang="en-US" sz="2400" dirty="0" smtClean="0">
                  <a:solidFill>
                    <a:srgbClr val="5B9BD5">
                      <a:lumMod val="50000"/>
                    </a:srgbClr>
                  </a:solidFill>
                  <a:latin typeface="+mj-lt"/>
                </a:rPr>
                <a:t>Confine </a:t>
              </a:r>
              <a:r>
                <a:rPr lang="en-US" sz="2400" dirty="0">
                  <a:solidFill>
                    <a:srgbClr val="5B9BD5">
                      <a:lumMod val="50000"/>
                    </a:srgbClr>
                  </a:solidFill>
                  <a:latin typeface="+mj-lt"/>
                </a:rPr>
                <a:t>rainfall data to specified spatial and temporal </a:t>
              </a:r>
              <a:r>
                <a:rPr lang="en-US" sz="2400" dirty="0" smtClean="0">
                  <a:solidFill>
                    <a:srgbClr val="5B9BD5">
                      <a:lumMod val="50000"/>
                    </a:srgbClr>
                  </a:solidFill>
                  <a:latin typeface="+mj-lt"/>
                </a:rPr>
                <a:t>scales</a:t>
              </a:r>
              <a:endParaRPr lang="en-US" sz="2400" dirty="0">
                <a:solidFill>
                  <a:srgbClr val="5B9BD5">
                    <a:lumMod val="50000"/>
                  </a:srgbClr>
                </a:solidFill>
                <a:latin typeface="+mj-lt"/>
              </a:endParaRPr>
            </a:p>
          </p:txBody>
        </p:sp>
        <p:sp>
          <p:nvSpPr>
            <p:cNvPr id="45" name="Rectangle 44"/>
            <p:cNvSpPr/>
            <p:nvPr/>
          </p:nvSpPr>
          <p:spPr>
            <a:xfrm>
              <a:off x="7678759" y="17908918"/>
              <a:ext cx="4003019" cy="424732"/>
            </a:xfrm>
            <a:prstGeom prst="rect">
              <a:avLst/>
            </a:prstGeom>
          </p:spPr>
          <p:txBody>
            <a:bodyPr wrap="none">
              <a:spAutoFit/>
            </a:bodyPr>
            <a:lstStyle/>
            <a:p>
              <a:pPr lvl="0" algn="ctr" defTabSz="914400">
                <a:lnSpc>
                  <a:spcPct val="90000"/>
                </a:lnSpc>
                <a:spcBef>
                  <a:spcPts val="1000"/>
                </a:spcBef>
                <a:defRPr/>
              </a:pPr>
              <a:r>
                <a:rPr lang="en-US" sz="2400" b="1" dirty="0">
                  <a:solidFill>
                    <a:srgbClr val="7030A0"/>
                  </a:solidFill>
                  <a:latin typeface="+mj-lt"/>
                </a:rPr>
                <a:t>GIS E</a:t>
              </a:r>
              <a:r>
                <a:rPr lang="en-US" sz="2400" b="1" dirty="0" smtClean="0">
                  <a:solidFill>
                    <a:srgbClr val="7030A0"/>
                  </a:solidFill>
                  <a:latin typeface="+mj-lt"/>
                </a:rPr>
                <a:t>rosion Hazard Model</a:t>
              </a:r>
              <a:endParaRPr lang="en-US" sz="2400" b="1" dirty="0">
                <a:solidFill>
                  <a:srgbClr val="7030A0"/>
                </a:solidFill>
                <a:latin typeface="+mj-lt"/>
              </a:endParaRPr>
            </a:p>
          </p:txBody>
        </p:sp>
        <p:sp>
          <p:nvSpPr>
            <p:cNvPr id="107" name="Rectangle 106"/>
            <p:cNvSpPr/>
            <p:nvPr/>
          </p:nvSpPr>
          <p:spPr>
            <a:xfrm>
              <a:off x="8344348" y="14813637"/>
              <a:ext cx="2671841" cy="545123"/>
            </a:xfrm>
            <a:prstGeom prst="rect">
              <a:avLst/>
            </a:prstGeom>
            <a:solidFill>
              <a:schemeClr val="bg1"/>
            </a:solid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96" name="Text Placeholder 22"/>
            <p:cNvSpPr txBox="1">
              <a:spLocks/>
            </p:cNvSpPr>
            <p:nvPr/>
          </p:nvSpPr>
          <p:spPr>
            <a:xfrm>
              <a:off x="7840659" y="14829540"/>
              <a:ext cx="3679218" cy="55307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3289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PROCESSING</a:t>
              </a:r>
              <a:endParaRPr kumimoji="0" lang="en-US" sz="28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grpSp>
      <p:grpSp>
        <p:nvGrpSpPr>
          <p:cNvPr id="125" name="Group 124"/>
          <p:cNvGrpSpPr/>
          <p:nvPr/>
        </p:nvGrpSpPr>
        <p:grpSpPr>
          <a:xfrm>
            <a:off x="12888573" y="15019243"/>
            <a:ext cx="4835387" cy="3923612"/>
            <a:chOff x="13070787" y="14813637"/>
            <a:chExt cx="4835387" cy="3923612"/>
          </a:xfrm>
        </p:grpSpPr>
        <p:sp>
          <p:nvSpPr>
            <p:cNvPr id="121" name="Rectangle 120"/>
            <p:cNvSpPr/>
            <p:nvPr/>
          </p:nvSpPr>
          <p:spPr>
            <a:xfrm>
              <a:off x="13070787" y="14988209"/>
              <a:ext cx="4835387" cy="3749040"/>
            </a:xfrm>
            <a:prstGeom prst="rect">
              <a:avLst/>
            </a:prstGeom>
            <a:no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p:nvSpPr>
          <p:spPr>
            <a:xfrm>
              <a:off x="13278681" y="15969478"/>
              <a:ext cx="4419599" cy="830997"/>
            </a:xfrm>
            <a:prstGeom prst="rect">
              <a:avLst/>
            </a:prstGeom>
          </p:spPr>
          <p:txBody>
            <a:bodyPr wrap="square">
              <a:spAutoFit/>
            </a:bodyPr>
            <a:lstStyle/>
            <a:p>
              <a:pPr lvl="0" algn="ctr" defTabSz="914400">
                <a:spcBef>
                  <a:spcPts val="1000"/>
                </a:spcBef>
                <a:defRPr/>
              </a:pPr>
              <a:r>
                <a:rPr lang="en-US" sz="2400" b="1" dirty="0" smtClean="0">
                  <a:solidFill>
                    <a:srgbClr val="5B9BD5">
                      <a:lumMod val="50000"/>
                    </a:srgbClr>
                  </a:solidFill>
                  <a:latin typeface="Century Gothic" panose="020B0502020202020204" pitchFamily="34" charset="0"/>
                </a:rPr>
                <a:t>RIG Virtual </a:t>
              </a:r>
              <a:r>
                <a:rPr lang="en-US" sz="2400" b="1" dirty="0">
                  <a:solidFill>
                    <a:srgbClr val="5B9BD5">
                      <a:lumMod val="50000"/>
                    </a:srgbClr>
                  </a:solidFill>
                  <a:latin typeface="Century Gothic" panose="020B0502020202020204" pitchFamily="34" charset="0"/>
                </a:rPr>
                <a:t>Rain </a:t>
              </a:r>
              <a:r>
                <a:rPr lang="en-US" sz="2400" b="1" dirty="0" smtClean="0">
                  <a:solidFill>
                    <a:srgbClr val="5B9BD5">
                      <a:lumMod val="50000"/>
                    </a:srgbClr>
                  </a:solidFill>
                  <a:latin typeface="Century Gothic" panose="020B0502020202020204" pitchFamily="34" charset="0"/>
                </a:rPr>
                <a:t>Gauge </a:t>
              </a:r>
              <a:r>
                <a:rPr lang="en-US" sz="2400" dirty="0" smtClean="0">
                  <a:solidFill>
                    <a:srgbClr val="5B9BD5">
                      <a:lumMod val="50000"/>
                    </a:srgbClr>
                  </a:solidFill>
                  <a:latin typeface="Century Gothic" panose="020B0502020202020204" pitchFamily="34" charset="0"/>
                </a:rPr>
                <a:t>(Rainfall </a:t>
              </a:r>
              <a:r>
                <a:rPr lang="en-US" sz="2400" dirty="0">
                  <a:solidFill>
                    <a:srgbClr val="5B9BD5">
                      <a:lumMod val="50000"/>
                    </a:srgbClr>
                  </a:solidFill>
                  <a:latin typeface="Century Gothic" panose="020B0502020202020204" pitchFamily="34" charset="0"/>
                </a:rPr>
                <a:t>Intensity Graphs</a:t>
              </a:r>
              <a:r>
                <a:rPr lang="en-US" sz="2400" dirty="0" smtClean="0">
                  <a:solidFill>
                    <a:srgbClr val="5B9BD5">
                      <a:lumMod val="50000"/>
                    </a:srgbClr>
                  </a:solidFill>
                  <a:latin typeface="Century Gothic" panose="020B0502020202020204" pitchFamily="34" charset="0"/>
                </a:rPr>
                <a:t>)</a:t>
              </a:r>
              <a:endParaRPr lang="en-US" sz="2400" dirty="0">
                <a:solidFill>
                  <a:srgbClr val="5B9BD5">
                    <a:lumMod val="50000"/>
                  </a:srgbClr>
                </a:solidFill>
                <a:latin typeface="Century Gothic" panose="020B0502020202020204" pitchFamily="34" charset="0"/>
              </a:endParaRPr>
            </a:p>
          </p:txBody>
        </p:sp>
        <p:sp>
          <p:nvSpPr>
            <p:cNvPr id="47" name="Rectangle 46"/>
            <p:cNvSpPr/>
            <p:nvPr/>
          </p:nvSpPr>
          <p:spPr>
            <a:xfrm>
              <a:off x="13847646" y="17908918"/>
              <a:ext cx="3281668" cy="424732"/>
            </a:xfrm>
            <a:prstGeom prst="rect">
              <a:avLst/>
            </a:prstGeom>
          </p:spPr>
          <p:txBody>
            <a:bodyPr wrap="none">
              <a:spAutoFit/>
            </a:bodyPr>
            <a:lstStyle/>
            <a:p>
              <a:pPr lvl="0" algn="ctr" defTabSz="914400">
                <a:lnSpc>
                  <a:spcPct val="90000"/>
                </a:lnSpc>
                <a:spcBef>
                  <a:spcPts val="1000"/>
                </a:spcBef>
                <a:defRPr/>
              </a:pPr>
              <a:r>
                <a:rPr lang="en-US" sz="2400" b="1" dirty="0" smtClean="0">
                  <a:solidFill>
                    <a:srgbClr val="7030A0"/>
                  </a:solidFill>
                  <a:latin typeface="Century Gothic" panose="020B0502020202020204" pitchFamily="34" charset="0"/>
                </a:rPr>
                <a:t>Erosion Hazard </a:t>
              </a:r>
              <a:r>
                <a:rPr lang="en-US" sz="2400" b="1" dirty="0">
                  <a:solidFill>
                    <a:srgbClr val="7030A0"/>
                  </a:solidFill>
                  <a:latin typeface="Century Gothic" panose="020B0502020202020204" pitchFamily="34" charset="0"/>
                </a:rPr>
                <a:t>Maps</a:t>
              </a:r>
            </a:p>
          </p:txBody>
        </p:sp>
        <p:sp>
          <p:nvSpPr>
            <p:cNvPr id="108" name="Rectangle 107"/>
            <p:cNvSpPr/>
            <p:nvPr/>
          </p:nvSpPr>
          <p:spPr>
            <a:xfrm>
              <a:off x="14006785" y="14813637"/>
              <a:ext cx="2963390" cy="545123"/>
            </a:xfrm>
            <a:prstGeom prst="rect">
              <a:avLst/>
            </a:prstGeom>
            <a:solidFill>
              <a:schemeClr val="bg1"/>
            </a:solidFill>
            <a:ln w="38100">
              <a:solidFill>
                <a:srgbClr val="389CC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Text Placeholder 21"/>
            <p:cNvSpPr txBox="1">
              <a:spLocks/>
            </p:cNvSpPr>
            <p:nvPr/>
          </p:nvSpPr>
          <p:spPr>
            <a:xfrm>
              <a:off x="13800337" y="14839480"/>
              <a:ext cx="3376287" cy="533193"/>
            </a:xfrm>
            <a:prstGeom prst="rect">
              <a:avLst/>
            </a:prstGeom>
          </p:spPr>
          <p:txBody>
            <a:bodyPr vert="horz" lIns="91440" tIns="45720" rIns="91440" bIns="45720" rtlCol="0" anchor="ctr">
              <a:normAutofit/>
            </a:bodyPr>
            <a:lstStyle>
              <a:lvl1pPr marL="0" indent="0" algn="l" defTabSz="914400" rtl="0" eaLnBrk="1" latinLnBrk="0" hangingPunct="1">
                <a:lnSpc>
                  <a:spcPct val="90000"/>
                </a:lnSpc>
                <a:spcBef>
                  <a:spcPts val="1000"/>
                </a:spcBef>
                <a:buFont typeface="Arial" panose="020B0604020202020204" pitchFamily="34" charset="0"/>
                <a:buNone/>
                <a:defRPr sz="3600" b="0" kern="1200" baseline="0">
                  <a:solidFill>
                    <a:srgbClr val="3289B4"/>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75000"/>
                      <a:lumOff val="25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smtClean="0">
                  <a:ln>
                    <a:noFill/>
                  </a:ln>
                  <a:solidFill>
                    <a:srgbClr val="3289B4"/>
                  </a:solidFill>
                  <a:effectLst/>
                  <a:uLnTx/>
                  <a:uFillTx/>
                  <a:latin typeface="Century Gothic" panose="020B0502020202020204" pitchFamily="34" charset="0"/>
                  <a:ea typeface="+mn-ea"/>
                  <a:cs typeface="+mn-cs"/>
                </a:rPr>
                <a:t>END PRODUCTS</a:t>
              </a:r>
              <a:endParaRPr kumimoji="0" lang="en-US" sz="2800" b="1" i="0" u="none" strike="noStrike" kern="1200" cap="none" spc="0" normalizeH="0" baseline="0" noProof="0" dirty="0">
                <a:ln>
                  <a:noFill/>
                </a:ln>
                <a:solidFill>
                  <a:srgbClr val="3289B4"/>
                </a:solidFill>
                <a:effectLst/>
                <a:uLnTx/>
                <a:uFillTx/>
                <a:latin typeface="Century Gothic" panose="020B0502020202020204" pitchFamily="34" charset="0"/>
                <a:ea typeface="+mn-ea"/>
                <a:cs typeface="+mn-cs"/>
              </a:endParaRPr>
            </a:p>
          </p:txBody>
        </p:sp>
      </p:grpSp>
      <p:cxnSp>
        <p:nvCxnSpPr>
          <p:cNvPr id="139" name="Straight Arrow Connector 138"/>
          <p:cNvCxnSpPr/>
          <p:nvPr/>
        </p:nvCxnSpPr>
        <p:spPr>
          <a:xfrm>
            <a:off x="11877675" y="18322567"/>
            <a:ext cx="914400" cy="0"/>
          </a:xfrm>
          <a:prstGeom prst="straightConnector1">
            <a:avLst/>
          </a:prstGeom>
          <a:noFill/>
          <a:ln w="57150" cap="flat" cmpd="sng" algn="ctr">
            <a:solidFill>
              <a:srgbClr val="7030A0"/>
            </a:solidFill>
            <a:prstDash val="solid"/>
            <a:miter lim="800000"/>
            <a:tailEnd type="triangle"/>
          </a:ln>
          <a:effectLst/>
        </p:spPr>
      </p:cxnSp>
      <p:cxnSp>
        <p:nvCxnSpPr>
          <p:cNvPr id="140" name="Straight Arrow Connector 139"/>
          <p:cNvCxnSpPr/>
          <p:nvPr/>
        </p:nvCxnSpPr>
        <p:spPr>
          <a:xfrm flipV="1">
            <a:off x="11889478" y="16274692"/>
            <a:ext cx="890795" cy="11246"/>
          </a:xfrm>
          <a:prstGeom prst="straightConnector1">
            <a:avLst/>
          </a:prstGeom>
          <a:noFill/>
          <a:ln w="57150" cap="flat" cmpd="sng" algn="ctr">
            <a:solidFill>
              <a:srgbClr val="2A577F"/>
            </a:solidFill>
            <a:prstDash val="solid"/>
            <a:miter lim="800000"/>
            <a:tailEnd type="triangle"/>
          </a:ln>
          <a:effectLst/>
        </p:spPr>
      </p:cxnSp>
      <p:cxnSp>
        <p:nvCxnSpPr>
          <p:cNvPr id="86" name="Straight Arrow Connector 85"/>
          <p:cNvCxnSpPr/>
          <p:nvPr/>
        </p:nvCxnSpPr>
        <p:spPr>
          <a:xfrm>
            <a:off x="5953125" y="18322567"/>
            <a:ext cx="914400" cy="0"/>
          </a:xfrm>
          <a:prstGeom prst="straightConnector1">
            <a:avLst/>
          </a:prstGeom>
          <a:noFill/>
          <a:ln w="57150" cap="flat" cmpd="sng" algn="ctr">
            <a:solidFill>
              <a:srgbClr val="7030A0"/>
            </a:solidFill>
            <a:prstDash val="solid"/>
            <a:miter lim="800000"/>
            <a:tailEnd type="triangle"/>
          </a:ln>
          <a:effectLst/>
        </p:spPr>
      </p:cxnSp>
      <p:cxnSp>
        <p:nvCxnSpPr>
          <p:cNvPr id="92" name="Straight Arrow Connector 91"/>
          <p:cNvCxnSpPr/>
          <p:nvPr/>
        </p:nvCxnSpPr>
        <p:spPr>
          <a:xfrm flipV="1">
            <a:off x="5964928" y="16274692"/>
            <a:ext cx="890795" cy="11246"/>
          </a:xfrm>
          <a:prstGeom prst="straightConnector1">
            <a:avLst/>
          </a:prstGeom>
          <a:noFill/>
          <a:ln w="57150" cap="flat" cmpd="sng" algn="ctr">
            <a:solidFill>
              <a:srgbClr val="2A577F"/>
            </a:solidFill>
            <a:prstDash val="solid"/>
            <a:miter lim="800000"/>
            <a:tailEnd type="triangle"/>
          </a:ln>
          <a:effectLst/>
        </p:spPr>
      </p:cxnSp>
      <p:graphicFrame>
        <p:nvGraphicFramePr>
          <p:cNvPr id="103" name="Chart 102"/>
          <p:cNvGraphicFramePr>
            <a:graphicFrameLocks/>
          </p:cNvGraphicFramePr>
          <p:nvPr>
            <p:extLst>
              <p:ext uri="{D42A27DB-BD31-4B8C-83A1-F6EECF244321}">
                <p14:modId xmlns:p14="http://schemas.microsoft.com/office/powerpoint/2010/main" val="3408187407"/>
              </p:ext>
            </p:extLst>
          </p:nvPr>
        </p:nvGraphicFramePr>
        <p:xfrm>
          <a:off x="18170535" y="12331377"/>
          <a:ext cx="8324850" cy="3005140"/>
        </p:xfrm>
        <a:graphic>
          <a:graphicData uri="http://schemas.openxmlformats.org/drawingml/2006/chart">
            <c:chart xmlns:c="http://schemas.openxmlformats.org/drawingml/2006/chart" xmlns:r="http://schemas.openxmlformats.org/officeDocument/2006/relationships" r:id="rId10"/>
          </a:graphicData>
        </a:graphic>
      </p:graphicFrame>
      <p:graphicFrame>
        <p:nvGraphicFramePr>
          <p:cNvPr id="104" name="Chart 103"/>
          <p:cNvGraphicFramePr>
            <a:graphicFrameLocks/>
          </p:cNvGraphicFramePr>
          <p:nvPr>
            <p:extLst>
              <p:ext uri="{D42A27DB-BD31-4B8C-83A1-F6EECF244321}">
                <p14:modId xmlns:p14="http://schemas.microsoft.com/office/powerpoint/2010/main" val="3129115203"/>
              </p:ext>
            </p:extLst>
          </p:nvPr>
        </p:nvGraphicFramePr>
        <p:xfrm>
          <a:off x="18135600" y="15675591"/>
          <a:ext cx="8382000" cy="2959467"/>
        </p:xfrm>
        <a:graphic>
          <a:graphicData uri="http://schemas.openxmlformats.org/drawingml/2006/chart">
            <c:chart xmlns:c="http://schemas.openxmlformats.org/drawingml/2006/chart" xmlns:r="http://schemas.openxmlformats.org/officeDocument/2006/relationships" r:id="rId11"/>
          </a:graphicData>
        </a:graphic>
      </p:graphicFrame>
      <p:grpSp>
        <p:nvGrpSpPr>
          <p:cNvPr id="83" name="Group 82"/>
          <p:cNvGrpSpPr/>
          <p:nvPr/>
        </p:nvGrpSpPr>
        <p:grpSpPr>
          <a:xfrm>
            <a:off x="995583" y="20055253"/>
            <a:ext cx="12801600" cy="6621615"/>
            <a:chOff x="686696" y="1197678"/>
            <a:chExt cx="10761234" cy="5566238"/>
          </a:xfrm>
        </p:grpSpPr>
        <p:pic>
          <p:nvPicPr>
            <p:cNvPr id="112" name="Picture 111"/>
            <p:cNvPicPr>
              <a:picLocks noChangeAspect="1"/>
            </p:cNvPicPr>
            <p:nvPr/>
          </p:nvPicPr>
          <p:blipFill rotWithShape="1">
            <a:blip r:embed="rId12" cstate="print">
              <a:extLst>
                <a:ext uri="{28A0092B-C50C-407E-A947-70E740481C1C}">
                  <a14:useLocalDpi xmlns:a14="http://schemas.microsoft.com/office/drawing/2010/main" val="0"/>
                </a:ext>
              </a:extLst>
            </a:blip>
            <a:srcRect t="3538"/>
            <a:stretch/>
          </p:blipFill>
          <p:spPr>
            <a:xfrm>
              <a:off x="686696" y="1197678"/>
              <a:ext cx="10761234" cy="5566238"/>
            </a:xfrm>
            <a:prstGeom prst="rect">
              <a:avLst/>
            </a:prstGeom>
            <a:ln w="19050">
              <a:solidFill>
                <a:schemeClr val="tx1">
                  <a:lumMod val="85000"/>
                  <a:lumOff val="15000"/>
                </a:schemeClr>
              </a:solidFill>
            </a:ln>
          </p:spPr>
        </p:pic>
        <p:sp>
          <p:nvSpPr>
            <p:cNvPr id="114" name="TextBox 113"/>
            <p:cNvSpPr txBox="1"/>
            <p:nvPr/>
          </p:nvSpPr>
          <p:spPr>
            <a:xfrm>
              <a:off x="959636" y="5660782"/>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very light</a:t>
              </a:r>
            </a:p>
          </p:txBody>
        </p:sp>
        <p:sp>
          <p:nvSpPr>
            <p:cNvPr id="115" name="TextBox 114"/>
            <p:cNvSpPr txBox="1"/>
            <p:nvPr/>
          </p:nvSpPr>
          <p:spPr>
            <a:xfrm>
              <a:off x="959635" y="5816457"/>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light</a:t>
              </a:r>
            </a:p>
          </p:txBody>
        </p:sp>
        <p:sp>
          <p:nvSpPr>
            <p:cNvPr id="116" name="TextBox 115"/>
            <p:cNvSpPr txBox="1"/>
            <p:nvPr/>
          </p:nvSpPr>
          <p:spPr>
            <a:xfrm>
              <a:off x="959633" y="5975154"/>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moderate</a:t>
              </a:r>
            </a:p>
          </p:txBody>
        </p:sp>
        <p:sp>
          <p:nvSpPr>
            <p:cNvPr id="117" name="TextBox 116"/>
            <p:cNvSpPr txBox="1"/>
            <p:nvPr/>
          </p:nvSpPr>
          <p:spPr>
            <a:xfrm>
              <a:off x="959635" y="6130832"/>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heavy</a:t>
              </a:r>
            </a:p>
          </p:txBody>
        </p:sp>
        <p:sp>
          <p:nvSpPr>
            <p:cNvPr id="118" name="TextBox 117"/>
            <p:cNvSpPr txBox="1"/>
            <p:nvPr/>
          </p:nvSpPr>
          <p:spPr>
            <a:xfrm>
              <a:off x="959633" y="6281754"/>
              <a:ext cx="1007969" cy="223138"/>
            </a:xfrm>
            <a:prstGeom prst="rect">
              <a:avLst/>
            </a:prstGeom>
            <a:noFill/>
          </p:spPr>
          <p:txBody>
            <a:bodyPr wrap="square" rtlCol="0">
              <a:spAutoFit/>
            </a:bodyPr>
            <a:lstStyle/>
            <a:p>
              <a:r>
                <a:rPr lang="en-US" sz="850" dirty="0">
                  <a:solidFill>
                    <a:prstClr val="black">
                      <a:lumMod val="75000"/>
                      <a:lumOff val="25000"/>
                    </a:prstClr>
                  </a:solidFill>
                  <a:latin typeface="Arial" panose="020B0604020202020204" pitchFamily="34" charset="0"/>
                  <a:cs typeface="Arial" panose="020B0604020202020204" pitchFamily="34" charset="0"/>
                </a:rPr>
                <a:t>v</a:t>
              </a:r>
              <a:r>
                <a:rPr lang="en-US" sz="850" dirty="0" smtClean="0">
                  <a:solidFill>
                    <a:prstClr val="black">
                      <a:lumMod val="75000"/>
                      <a:lumOff val="25000"/>
                    </a:prstClr>
                  </a:solidFill>
                  <a:latin typeface="Arial" panose="020B0604020202020204" pitchFamily="34" charset="0"/>
                  <a:cs typeface="Arial" panose="020B0604020202020204" pitchFamily="34" charset="0"/>
                </a:rPr>
                <a:t>ery heavy</a:t>
              </a:r>
            </a:p>
          </p:txBody>
        </p:sp>
        <p:sp>
          <p:nvSpPr>
            <p:cNvPr id="120" name="TextBox 119"/>
            <p:cNvSpPr txBox="1"/>
            <p:nvPr/>
          </p:nvSpPr>
          <p:spPr>
            <a:xfrm>
              <a:off x="959637" y="6450304"/>
              <a:ext cx="1276914" cy="187573"/>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NAVA boundaries</a:t>
              </a:r>
            </a:p>
          </p:txBody>
        </p:sp>
        <p:sp>
          <p:nvSpPr>
            <p:cNvPr id="122" name="TextBox 121"/>
            <p:cNvSpPr txBox="1"/>
            <p:nvPr/>
          </p:nvSpPr>
          <p:spPr>
            <a:xfrm>
              <a:off x="800288" y="5500132"/>
              <a:ext cx="1867016" cy="194041"/>
            </a:xfrm>
            <a:prstGeom prst="rect">
              <a:avLst/>
            </a:prstGeom>
            <a:noFill/>
          </p:spPr>
          <p:txBody>
            <a:bodyPr wrap="square" rtlCol="0">
              <a:spAutoFit/>
            </a:bodyPr>
            <a:lstStyle/>
            <a:p>
              <a:r>
                <a:rPr lang="en-US" sz="900" b="1" dirty="0" smtClean="0">
                  <a:solidFill>
                    <a:prstClr val="black">
                      <a:lumMod val="75000"/>
                      <a:lumOff val="25000"/>
                    </a:prstClr>
                  </a:solidFill>
                  <a:latin typeface="Arial" panose="020B0604020202020204" pitchFamily="34" charset="0"/>
                  <a:cs typeface="Arial" panose="020B0604020202020204" pitchFamily="34" charset="0"/>
                </a:rPr>
                <a:t>Precipitation Intensity</a:t>
              </a:r>
            </a:p>
          </p:txBody>
        </p:sp>
        <p:sp>
          <p:nvSpPr>
            <p:cNvPr id="123" name="Rectangle 122"/>
            <p:cNvSpPr/>
            <p:nvPr/>
          </p:nvSpPr>
          <p:spPr>
            <a:xfrm>
              <a:off x="799106" y="5506125"/>
              <a:ext cx="1178550" cy="1170432"/>
            </a:xfrm>
            <a:prstGeom prst="rect">
              <a:avLst/>
            </a:prstGeom>
            <a:noFill/>
            <a:ln w="254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pSp>
        <p:nvGrpSpPr>
          <p:cNvPr id="84" name="Group 83"/>
          <p:cNvGrpSpPr/>
          <p:nvPr/>
        </p:nvGrpSpPr>
        <p:grpSpPr>
          <a:xfrm>
            <a:off x="7984207" y="23281699"/>
            <a:ext cx="5798469" cy="3375868"/>
            <a:chOff x="6516644" y="3892547"/>
            <a:chExt cx="4874288" cy="2837810"/>
          </a:xfrm>
        </p:grpSpPr>
        <p:sp>
          <p:nvSpPr>
            <p:cNvPr id="85" name="TextBox 84"/>
            <p:cNvSpPr txBox="1"/>
            <p:nvPr/>
          </p:nvSpPr>
          <p:spPr>
            <a:xfrm>
              <a:off x="6516644" y="3907984"/>
              <a:ext cx="3585181" cy="284594"/>
            </a:xfrm>
            <a:prstGeom prst="rect">
              <a:avLst/>
            </a:prstGeom>
            <a:noFill/>
          </p:spPr>
          <p:txBody>
            <a:bodyPr wrap="square" rtlCol="0">
              <a:spAutoFit/>
            </a:bodyPr>
            <a:lstStyle/>
            <a:p>
              <a:r>
                <a:rPr lang="en-US" sz="1600" b="1" dirty="0" smtClean="0">
                  <a:solidFill>
                    <a:prstClr val="black">
                      <a:lumMod val="75000"/>
                      <a:lumOff val="25000"/>
                    </a:prstClr>
                  </a:solidFill>
                  <a:latin typeface="Arial" panose="020B0604020202020204" pitchFamily="34" charset="0"/>
                  <a:cs typeface="Arial" panose="020B0604020202020204" pitchFamily="34" charset="0"/>
                </a:rPr>
                <a:t>GPM IR Precipitation Intensity Over Time</a:t>
              </a:r>
            </a:p>
          </p:txBody>
        </p:sp>
        <p:sp>
          <p:nvSpPr>
            <p:cNvPr id="97" name="TextBox 96"/>
            <p:cNvSpPr txBox="1"/>
            <p:nvPr/>
          </p:nvSpPr>
          <p:spPr>
            <a:xfrm>
              <a:off x="6754418" y="4242246"/>
              <a:ext cx="1007969" cy="2316019"/>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6.0</a:t>
              </a:r>
            </a:p>
            <a:p>
              <a:endParaRPr lang="en-US" sz="850" dirty="0" smtClean="0">
                <a:solidFill>
                  <a:prstClr val="black">
                    <a:lumMod val="75000"/>
                    <a:lumOff val="25000"/>
                  </a:prstClr>
                </a:solidFill>
                <a:latin typeface="Arial" panose="020B0604020202020204" pitchFamily="34" charset="0"/>
                <a:cs typeface="Arial" panose="020B0604020202020204" pitchFamily="34" charset="0"/>
              </a:endParaRP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r>
                <a:rPr lang="en-US" sz="850" dirty="0" smtClean="0">
                  <a:solidFill>
                    <a:prstClr val="black">
                      <a:lumMod val="75000"/>
                      <a:lumOff val="25000"/>
                    </a:prstClr>
                  </a:solidFill>
                  <a:latin typeface="Arial" panose="020B0604020202020204" pitchFamily="34" charset="0"/>
                  <a:cs typeface="Arial" panose="020B0604020202020204" pitchFamily="34" charset="0"/>
                </a:rPr>
                <a:t>4.5</a:t>
              </a: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endParaRPr lang="en-US" sz="850" dirty="0" smtClean="0">
                <a:solidFill>
                  <a:prstClr val="black">
                    <a:lumMod val="75000"/>
                    <a:lumOff val="25000"/>
                  </a:prstClr>
                </a:solidFill>
                <a:latin typeface="Arial" panose="020B0604020202020204" pitchFamily="34" charset="0"/>
                <a:cs typeface="Arial" panose="020B0604020202020204" pitchFamily="34" charset="0"/>
              </a:endParaRP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r>
                <a:rPr lang="en-US" sz="850" dirty="0" smtClean="0">
                  <a:solidFill>
                    <a:prstClr val="black">
                      <a:lumMod val="75000"/>
                      <a:lumOff val="25000"/>
                    </a:prstClr>
                  </a:solidFill>
                  <a:latin typeface="Arial" panose="020B0604020202020204" pitchFamily="34" charset="0"/>
                  <a:cs typeface="Arial" panose="020B0604020202020204" pitchFamily="34" charset="0"/>
                </a:rPr>
                <a:t>3.0</a:t>
              </a: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endParaRPr lang="en-US" sz="850" dirty="0" smtClean="0">
                <a:solidFill>
                  <a:prstClr val="black">
                    <a:lumMod val="75000"/>
                    <a:lumOff val="25000"/>
                  </a:prstClr>
                </a:solidFill>
                <a:latin typeface="Arial" panose="020B0604020202020204" pitchFamily="34" charset="0"/>
                <a:cs typeface="Arial" panose="020B0604020202020204" pitchFamily="34" charset="0"/>
              </a:endParaRP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r>
                <a:rPr lang="en-US" sz="850" dirty="0" smtClean="0">
                  <a:solidFill>
                    <a:prstClr val="black">
                      <a:lumMod val="75000"/>
                      <a:lumOff val="25000"/>
                    </a:prstClr>
                  </a:solidFill>
                  <a:latin typeface="Arial" panose="020B0604020202020204" pitchFamily="34" charset="0"/>
                  <a:cs typeface="Arial" panose="020B0604020202020204" pitchFamily="34" charset="0"/>
                </a:rPr>
                <a:t>1.5</a:t>
              </a: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endParaRPr lang="en-US" sz="850" dirty="0" smtClean="0">
                <a:solidFill>
                  <a:prstClr val="black">
                    <a:lumMod val="75000"/>
                    <a:lumOff val="25000"/>
                  </a:prstClr>
                </a:solidFill>
                <a:latin typeface="Arial" panose="020B0604020202020204" pitchFamily="34" charset="0"/>
                <a:cs typeface="Arial" panose="020B0604020202020204" pitchFamily="34" charset="0"/>
              </a:endParaRPr>
            </a:p>
            <a:p>
              <a:endParaRPr lang="en-US" sz="850" dirty="0">
                <a:solidFill>
                  <a:prstClr val="black">
                    <a:lumMod val="75000"/>
                    <a:lumOff val="25000"/>
                  </a:prstClr>
                </a:solidFill>
                <a:latin typeface="Arial" panose="020B0604020202020204" pitchFamily="34" charset="0"/>
                <a:cs typeface="Arial" panose="020B0604020202020204" pitchFamily="34" charset="0"/>
              </a:endParaRPr>
            </a:p>
            <a:p>
              <a:r>
                <a:rPr lang="en-US" sz="850" dirty="0" smtClean="0">
                  <a:solidFill>
                    <a:prstClr val="black">
                      <a:lumMod val="75000"/>
                      <a:lumOff val="25000"/>
                    </a:prstClr>
                  </a:solidFill>
                  <a:latin typeface="Arial" panose="020B0604020202020204" pitchFamily="34" charset="0"/>
                  <a:cs typeface="Arial" panose="020B0604020202020204" pitchFamily="34" charset="0"/>
                </a:rPr>
                <a:t>0.0</a:t>
              </a:r>
            </a:p>
          </p:txBody>
        </p:sp>
        <p:sp>
          <p:nvSpPr>
            <p:cNvPr id="98" name="TextBox 97"/>
            <p:cNvSpPr txBox="1"/>
            <p:nvPr/>
          </p:nvSpPr>
          <p:spPr>
            <a:xfrm rot="16200000">
              <a:off x="5781818" y="4991098"/>
              <a:ext cx="1707426" cy="187573"/>
            </a:xfrm>
            <a:prstGeom prst="rect">
              <a:avLst/>
            </a:prstGeom>
            <a:noFill/>
          </p:spPr>
          <p:txBody>
            <a:bodyPr wrap="square" rtlCol="0">
              <a:spAutoFit/>
            </a:bodyPr>
            <a:lstStyle/>
            <a:p>
              <a:r>
                <a:rPr lang="en-US" sz="850" dirty="0">
                  <a:solidFill>
                    <a:prstClr val="black">
                      <a:lumMod val="75000"/>
                      <a:lumOff val="25000"/>
                    </a:prstClr>
                  </a:solidFill>
                  <a:latin typeface="Arial" panose="020B0604020202020204" pitchFamily="34" charset="0"/>
                  <a:cs typeface="Arial" panose="020B0604020202020204" pitchFamily="34" charset="0"/>
                </a:rPr>
                <a:t>P</a:t>
              </a:r>
              <a:r>
                <a:rPr lang="en-US" sz="850" dirty="0" smtClean="0">
                  <a:solidFill>
                    <a:prstClr val="black">
                      <a:lumMod val="75000"/>
                      <a:lumOff val="25000"/>
                    </a:prstClr>
                  </a:solidFill>
                  <a:latin typeface="Arial" panose="020B0604020202020204" pitchFamily="34" charset="0"/>
                  <a:cs typeface="Arial" panose="020B0604020202020204" pitchFamily="34" charset="0"/>
                </a:rPr>
                <a:t>recipitation rate (mm/hr)</a:t>
              </a:r>
            </a:p>
          </p:txBody>
        </p:sp>
        <p:sp>
          <p:nvSpPr>
            <p:cNvPr id="99" name="TextBox 98"/>
            <p:cNvSpPr txBox="1"/>
            <p:nvPr/>
          </p:nvSpPr>
          <p:spPr>
            <a:xfrm>
              <a:off x="7265720" y="6379002"/>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08/05/17</a:t>
              </a:r>
            </a:p>
          </p:txBody>
        </p:sp>
        <p:sp>
          <p:nvSpPr>
            <p:cNvPr id="100" name="TextBox 99"/>
            <p:cNvSpPr txBox="1"/>
            <p:nvPr/>
          </p:nvSpPr>
          <p:spPr>
            <a:xfrm>
              <a:off x="8177619" y="6371572"/>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08/12/17</a:t>
              </a:r>
            </a:p>
          </p:txBody>
        </p:sp>
        <p:sp>
          <p:nvSpPr>
            <p:cNvPr id="101" name="TextBox 100"/>
            <p:cNvSpPr txBox="1"/>
            <p:nvPr/>
          </p:nvSpPr>
          <p:spPr>
            <a:xfrm>
              <a:off x="9096835" y="6378158"/>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08/19/17</a:t>
              </a:r>
            </a:p>
          </p:txBody>
        </p:sp>
        <p:sp>
          <p:nvSpPr>
            <p:cNvPr id="102" name="TextBox 101"/>
            <p:cNvSpPr txBox="1"/>
            <p:nvPr/>
          </p:nvSpPr>
          <p:spPr>
            <a:xfrm>
              <a:off x="10023138" y="6371572"/>
              <a:ext cx="1007969" cy="223138"/>
            </a:xfrm>
            <a:prstGeom prst="rect">
              <a:avLst/>
            </a:prstGeom>
            <a:noFill/>
          </p:spPr>
          <p:txBody>
            <a:bodyPr wrap="square" rtlCol="0">
              <a:spAutoFit/>
            </a:bodyPr>
            <a:lstStyle/>
            <a:p>
              <a:r>
                <a:rPr lang="en-US" sz="850" dirty="0" smtClean="0">
                  <a:solidFill>
                    <a:prstClr val="black">
                      <a:lumMod val="75000"/>
                      <a:lumOff val="25000"/>
                    </a:prstClr>
                  </a:solidFill>
                  <a:latin typeface="Arial" panose="020B0604020202020204" pitchFamily="34" charset="0"/>
                  <a:cs typeface="Arial" panose="020B0604020202020204" pitchFamily="34" charset="0"/>
                </a:rPr>
                <a:t>08/26/17</a:t>
              </a:r>
            </a:p>
          </p:txBody>
        </p:sp>
        <p:cxnSp>
          <p:nvCxnSpPr>
            <p:cNvPr id="105" name="Straight Connector 104"/>
            <p:cNvCxnSpPr/>
            <p:nvPr/>
          </p:nvCxnSpPr>
          <p:spPr>
            <a:xfrm>
              <a:off x="10293992" y="4086400"/>
              <a:ext cx="106478" cy="0"/>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106" name="TextBox 105"/>
            <p:cNvSpPr txBox="1"/>
            <p:nvPr/>
          </p:nvSpPr>
          <p:spPr>
            <a:xfrm>
              <a:off x="10382963" y="3990850"/>
              <a:ext cx="1007969" cy="223138"/>
            </a:xfrm>
            <a:prstGeom prst="rect">
              <a:avLst/>
            </a:prstGeom>
            <a:noFill/>
          </p:spPr>
          <p:txBody>
            <a:bodyPr wrap="square" rtlCol="0">
              <a:spAutoFit/>
            </a:bodyPr>
            <a:lstStyle/>
            <a:p>
              <a:r>
                <a:rPr lang="en-US" sz="800" dirty="0" smtClean="0">
                  <a:solidFill>
                    <a:prstClr val="black">
                      <a:lumMod val="75000"/>
                      <a:lumOff val="25000"/>
                    </a:prstClr>
                  </a:solidFill>
                  <a:latin typeface="Arial" panose="020B0604020202020204" pitchFamily="34" charset="0"/>
                  <a:cs typeface="Arial" panose="020B0604020202020204" pitchFamily="34" charset="0"/>
                </a:rPr>
                <a:t>IR Precipitation</a:t>
              </a:r>
            </a:p>
          </p:txBody>
        </p:sp>
        <p:sp>
          <p:nvSpPr>
            <p:cNvPr id="109" name="Rectangle 108"/>
            <p:cNvSpPr/>
            <p:nvPr/>
          </p:nvSpPr>
          <p:spPr>
            <a:xfrm>
              <a:off x="6549976" y="6565696"/>
              <a:ext cx="4746474" cy="1623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sp>
          <p:nvSpPr>
            <p:cNvPr id="110" name="TextBox 109"/>
            <p:cNvSpPr txBox="1"/>
            <p:nvPr/>
          </p:nvSpPr>
          <p:spPr>
            <a:xfrm>
              <a:off x="8506439" y="6516911"/>
              <a:ext cx="1007969" cy="213446"/>
            </a:xfrm>
            <a:prstGeom prst="rect">
              <a:avLst/>
            </a:prstGeom>
            <a:noFill/>
          </p:spPr>
          <p:txBody>
            <a:bodyPr wrap="square" rtlCol="0">
              <a:spAutoFit/>
            </a:bodyPr>
            <a:lstStyle/>
            <a:p>
              <a:r>
                <a:rPr lang="en-US" sz="1050" dirty="0">
                  <a:solidFill>
                    <a:prstClr val="black">
                      <a:lumMod val="75000"/>
                      <a:lumOff val="25000"/>
                    </a:prstClr>
                  </a:solidFill>
                  <a:latin typeface="Arial" panose="020B0604020202020204" pitchFamily="34" charset="0"/>
                  <a:cs typeface="Arial" panose="020B0604020202020204" pitchFamily="34" charset="0"/>
                </a:rPr>
                <a:t>T</a:t>
              </a:r>
              <a:r>
                <a:rPr lang="en-US" sz="1050" dirty="0" smtClean="0">
                  <a:solidFill>
                    <a:prstClr val="black">
                      <a:lumMod val="75000"/>
                      <a:lumOff val="25000"/>
                    </a:prstClr>
                  </a:solidFill>
                  <a:latin typeface="Arial" panose="020B0604020202020204" pitchFamily="34" charset="0"/>
                  <a:cs typeface="Arial" panose="020B0604020202020204" pitchFamily="34" charset="0"/>
                </a:rPr>
                <a:t>ime (months)</a:t>
              </a:r>
            </a:p>
          </p:txBody>
        </p:sp>
        <p:sp>
          <p:nvSpPr>
            <p:cNvPr id="111" name="Rectangle 110"/>
            <p:cNvSpPr/>
            <p:nvPr/>
          </p:nvSpPr>
          <p:spPr>
            <a:xfrm>
              <a:off x="6523962" y="3892547"/>
              <a:ext cx="4767654" cy="281758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prstClr val="white"/>
                </a:solidFill>
              </a:endParaRPr>
            </a:p>
          </p:txBody>
        </p:sp>
      </p:grpSp>
      <p:graphicFrame>
        <p:nvGraphicFramePr>
          <p:cNvPr id="126" name="Table 125"/>
          <p:cNvGraphicFramePr>
            <a:graphicFrameLocks noGrp="1"/>
          </p:cNvGraphicFramePr>
          <p:nvPr>
            <p:extLst>
              <p:ext uri="{D42A27DB-BD31-4B8C-83A1-F6EECF244321}">
                <p14:modId xmlns:p14="http://schemas.microsoft.com/office/powerpoint/2010/main" val="2142012394"/>
              </p:ext>
            </p:extLst>
          </p:nvPr>
        </p:nvGraphicFramePr>
        <p:xfrm>
          <a:off x="14503722" y="24404331"/>
          <a:ext cx="12013879" cy="2241285"/>
        </p:xfrm>
        <a:graphic>
          <a:graphicData uri="http://schemas.openxmlformats.org/drawingml/2006/table">
            <a:tbl>
              <a:tblPr>
                <a:tableStyleId>{5C22544A-7EE6-4342-B048-85BDC9FD1C3A}</a:tableStyleId>
              </a:tblPr>
              <a:tblGrid>
                <a:gridCol w="3967158"/>
                <a:gridCol w="2482082"/>
                <a:gridCol w="1701292"/>
                <a:gridCol w="1701290"/>
                <a:gridCol w="2162057"/>
              </a:tblGrid>
              <a:tr h="313509">
                <a:tc>
                  <a:txBody>
                    <a:bodyPr/>
                    <a:lstStyle/>
                    <a:p>
                      <a:pPr algn="ctr" fontAlgn="b"/>
                      <a:r>
                        <a:rPr lang="en-US" sz="2400" u="none" strike="noStrike" dirty="0">
                          <a:solidFill>
                            <a:schemeClr val="tx1">
                              <a:lumMod val="75000"/>
                              <a:lumOff val="25000"/>
                            </a:schemeClr>
                          </a:solidFill>
                          <a:effectLst/>
                        </a:rPr>
                        <a:t>CORRELATION</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RIG (TRMM)</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 RIG (GPM)</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a:solidFill>
                            <a:schemeClr val="tx1">
                              <a:lumMod val="75000"/>
                              <a:lumOff val="25000"/>
                            </a:schemeClr>
                          </a:solidFill>
                          <a:effectLst/>
                        </a:rPr>
                        <a:t>PRISM</a:t>
                      </a:r>
                      <a:endParaRPr lang="en-US" sz="2400" b="1" i="0" u="none" strike="noStrike">
                        <a:solidFill>
                          <a:schemeClr val="tx1">
                            <a:lumMod val="75000"/>
                            <a:lumOff val="25000"/>
                          </a:schemeClr>
                        </a:solidFill>
                        <a:effectLst/>
                        <a:latin typeface="Calibri" panose="020F0502020204030204" pitchFamily="34" charset="0"/>
                      </a:endParaRPr>
                    </a:p>
                  </a:txBody>
                  <a:tcPr marL="17635" marR="17635" marT="17635" marB="0" anchor="b">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GPMHQ</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496788">
                <a:tc>
                  <a:txBody>
                    <a:bodyPr/>
                    <a:lstStyle/>
                    <a:p>
                      <a:pPr algn="l" fontAlgn="b"/>
                      <a:r>
                        <a:rPr lang="en-US" sz="2400" u="none" strike="noStrike" dirty="0" smtClean="0">
                          <a:solidFill>
                            <a:schemeClr val="tx1">
                              <a:lumMod val="75000"/>
                              <a:lumOff val="25000"/>
                            </a:schemeClr>
                          </a:solidFill>
                          <a:effectLst/>
                        </a:rPr>
                        <a:t>  Weather </a:t>
                      </a:r>
                      <a:r>
                        <a:rPr lang="en-US" sz="2400" u="none" strike="noStrike" dirty="0">
                          <a:solidFill>
                            <a:schemeClr val="tx1">
                              <a:lumMod val="75000"/>
                              <a:lumOff val="25000"/>
                            </a:schemeClr>
                          </a:solidFill>
                          <a:effectLst/>
                        </a:rPr>
                        <a:t>Station (2000-2017)</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c>
                  <a:txBody>
                    <a:bodyPr/>
                    <a:lstStyle/>
                    <a:p>
                      <a:pPr algn="ctr" fontAlgn="b"/>
                      <a:r>
                        <a:rPr lang="en-US" sz="2400" u="none" strike="noStrike" dirty="0">
                          <a:solidFill>
                            <a:schemeClr val="tx1">
                              <a:lumMod val="75000"/>
                              <a:lumOff val="25000"/>
                            </a:schemeClr>
                          </a:solidFill>
                          <a:effectLst/>
                        </a:rPr>
                        <a:t>0.30</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algn="ctr" fontAlgn="b"/>
                      <a:r>
                        <a:rPr lang="en-US" sz="2400" u="none" strike="noStrike" dirty="0">
                          <a:solidFill>
                            <a:schemeClr val="tx1">
                              <a:lumMod val="75000"/>
                              <a:lumOff val="25000"/>
                            </a:schemeClr>
                          </a:solidFill>
                          <a:effectLst/>
                        </a:rPr>
                        <a:t>0.29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T w="12700" cap="flat" cmpd="sng" algn="ctr">
                      <a:solidFill>
                        <a:schemeClr val="tx1"/>
                      </a:solidFill>
                      <a:prstDash val="solid"/>
                      <a:round/>
                      <a:headEnd type="none" w="med" len="med"/>
                      <a:tailEnd type="none" w="med" len="med"/>
                    </a:lnT>
                    <a:noFill/>
                  </a:tcPr>
                </a:tc>
                <a:tc>
                  <a:txBody>
                    <a:bodyPr/>
                    <a:lstStyle/>
                    <a:p>
                      <a:pPr algn="ctr" fontAlgn="b"/>
                      <a:r>
                        <a:rPr lang="en-US" sz="2400" u="none" strike="noStrike">
                          <a:solidFill>
                            <a:schemeClr val="tx1">
                              <a:lumMod val="75000"/>
                              <a:lumOff val="25000"/>
                            </a:schemeClr>
                          </a:solidFill>
                          <a:effectLst/>
                        </a:rPr>
                        <a:t>0.63</a:t>
                      </a:r>
                      <a:endParaRPr lang="en-US" sz="2400" b="0" i="0" u="none" strike="noStrike">
                        <a:solidFill>
                          <a:schemeClr val="tx1">
                            <a:lumMod val="75000"/>
                            <a:lumOff val="25000"/>
                          </a:schemeClr>
                        </a:solidFill>
                        <a:effectLst/>
                        <a:latin typeface="Calibri" panose="020F0502020204030204" pitchFamily="34" charset="0"/>
                      </a:endParaRPr>
                    </a:p>
                  </a:txBody>
                  <a:tcPr marL="17635" marR="17635" marT="17635" marB="0" anchor="ctr">
                    <a:lnT w="12700" cap="flat" cmpd="sng" algn="ctr">
                      <a:solidFill>
                        <a:schemeClr val="tx1"/>
                      </a:solidFill>
                      <a:prstDash val="solid"/>
                      <a:round/>
                      <a:headEnd type="none" w="med" len="med"/>
                      <a:tailEnd type="none" w="med" len="med"/>
                    </a:lnT>
                    <a:noFill/>
                  </a:tcPr>
                </a:tc>
                <a:tc>
                  <a:txBody>
                    <a:bodyPr/>
                    <a:lstStyle/>
                    <a:p>
                      <a:pPr algn="ctr" fontAlgn="b"/>
                      <a:r>
                        <a:rPr lang="en-US" sz="2400" u="none" strike="noStrike" dirty="0">
                          <a:solidFill>
                            <a:schemeClr val="tx1">
                              <a:lumMod val="75000"/>
                              <a:lumOff val="25000"/>
                            </a:schemeClr>
                          </a:solidFill>
                          <a:effectLst/>
                        </a:rPr>
                        <a:t>0.19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tr>
              <a:tr h="473310">
                <a:tc>
                  <a:txBody>
                    <a:bodyPr/>
                    <a:lstStyle/>
                    <a:p>
                      <a:pPr algn="l" fontAlgn="b"/>
                      <a:r>
                        <a:rPr lang="en-US" sz="2400" u="none" strike="noStrike" dirty="0" smtClean="0">
                          <a:solidFill>
                            <a:schemeClr val="tx1">
                              <a:lumMod val="75000"/>
                              <a:lumOff val="25000"/>
                            </a:schemeClr>
                          </a:solidFill>
                          <a:effectLst/>
                        </a:rPr>
                        <a:t>  PRISM</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b"/>
                      <a:r>
                        <a:rPr lang="en-US" sz="2400" u="none" strike="noStrike" dirty="0">
                          <a:solidFill>
                            <a:schemeClr val="tx1">
                              <a:lumMod val="75000"/>
                              <a:lumOff val="25000"/>
                            </a:schemeClr>
                          </a:solidFill>
                          <a:effectLst/>
                        </a:rPr>
                        <a:t>0.73</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noFill/>
                  </a:tcPr>
                </a:tc>
                <a:tc>
                  <a:txBody>
                    <a:bodyPr/>
                    <a:lstStyle/>
                    <a:p>
                      <a:pPr algn="ctr" fontAlgn="b"/>
                      <a:r>
                        <a:rPr lang="en-US" sz="2400" u="none" strike="noStrike" dirty="0">
                          <a:solidFill>
                            <a:schemeClr val="tx1">
                              <a:lumMod val="75000"/>
                              <a:lumOff val="25000"/>
                            </a:schemeClr>
                          </a:solidFill>
                          <a:effectLst/>
                        </a:rPr>
                        <a:t>0.49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noFill/>
                  </a:tcPr>
                </a:tc>
                <a:tc>
                  <a:txBody>
                    <a:bodyPr/>
                    <a:lstStyle/>
                    <a:p>
                      <a:pPr algn="ctr" fontAlgn="b"/>
                      <a:r>
                        <a:rPr lang="en-US" sz="2400" u="none" strike="noStrike" dirty="0">
                          <a:solidFill>
                            <a:schemeClr val="tx1">
                              <a:lumMod val="75000"/>
                              <a:lumOff val="25000"/>
                            </a:schemeClr>
                          </a:solidFill>
                          <a:effectLst/>
                        </a:rPr>
                        <a:t>1.00</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noFill/>
                  </a:tcPr>
                </a:tc>
                <a:tc>
                  <a:txBody>
                    <a:bodyPr/>
                    <a:lstStyle/>
                    <a:p>
                      <a:pPr algn="ctr" fontAlgn="b"/>
                      <a:r>
                        <a:rPr lang="en-US" sz="2400" u="none" strike="noStrike" dirty="0">
                          <a:solidFill>
                            <a:schemeClr val="tx1">
                              <a:lumMod val="75000"/>
                              <a:lumOff val="25000"/>
                            </a:schemeClr>
                          </a:solidFill>
                          <a:effectLst/>
                        </a:rPr>
                        <a:t>0.44</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R w="12700" cap="flat" cmpd="sng" algn="ctr">
                      <a:solidFill>
                        <a:schemeClr val="tx1"/>
                      </a:solidFill>
                      <a:prstDash val="solid"/>
                      <a:round/>
                      <a:headEnd type="none" w="med" len="med"/>
                      <a:tailEnd type="none" w="med" len="med"/>
                    </a:lnR>
                    <a:noFill/>
                  </a:tcPr>
                </a:tc>
              </a:tr>
              <a:tr h="394882">
                <a:tc>
                  <a:txBody>
                    <a:bodyPr/>
                    <a:lstStyle/>
                    <a:p>
                      <a:pPr algn="l" fontAlgn="b"/>
                      <a:r>
                        <a:rPr lang="en-US" sz="2400" u="none" strike="noStrike" dirty="0" smtClean="0">
                          <a:solidFill>
                            <a:schemeClr val="tx1">
                              <a:lumMod val="75000"/>
                              <a:lumOff val="25000"/>
                            </a:schemeClr>
                          </a:solidFill>
                          <a:effectLst/>
                        </a:rPr>
                        <a:t>  Weather </a:t>
                      </a:r>
                      <a:r>
                        <a:rPr lang="en-US" sz="2400" u="none" strike="noStrike" dirty="0">
                          <a:solidFill>
                            <a:schemeClr val="tx1">
                              <a:lumMod val="75000"/>
                              <a:lumOff val="25000"/>
                            </a:schemeClr>
                          </a:solidFill>
                          <a:effectLst/>
                        </a:rPr>
                        <a:t>Station (2014-2017)</a:t>
                      </a:r>
                      <a:endParaRPr lang="en-US" sz="2400" b="1"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noFill/>
                  </a:tcPr>
                </a:tc>
                <a:tc>
                  <a:txBody>
                    <a:bodyPr/>
                    <a:lstStyle/>
                    <a:p>
                      <a:pPr algn="ctr" fontAlgn="b"/>
                      <a:r>
                        <a:rPr lang="en-US" sz="2400" u="none" strike="noStrike" dirty="0">
                          <a:solidFill>
                            <a:schemeClr val="tx1">
                              <a:lumMod val="75000"/>
                              <a:lumOff val="25000"/>
                            </a:schemeClr>
                          </a:solidFill>
                          <a:effectLst/>
                        </a:rPr>
                        <a:t>0.39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noFill/>
                  </a:tcPr>
                </a:tc>
                <a:tc>
                  <a:txBody>
                    <a:bodyPr/>
                    <a:lstStyle/>
                    <a:p>
                      <a:pPr algn="ctr" fontAlgn="b"/>
                      <a:r>
                        <a:rPr lang="en-US" sz="2400" u="none" strike="noStrike" dirty="0">
                          <a:solidFill>
                            <a:schemeClr val="tx1">
                              <a:lumMod val="75000"/>
                              <a:lumOff val="25000"/>
                            </a:schemeClr>
                          </a:solidFill>
                          <a:effectLst/>
                        </a:rPr>
                        <a:t>0.29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noFill/>
                  </a:tcPr>
                </a:tc>
                <a:tc>
                  <a:txBody>
                    <a:bodyPr/>
                    <a:lstStyle/>
                    <a:p>
                      <a:pPr algn="ctr" fontAlgn="b"/>
                      <a:r>
                        <a:rPr lang="en-US" sz="2400" u="none" strike="noStrike" dirty="0">
                          <a:solidFill>
                            <a:schemeClr val="tx1">
                              <a:lumMod val="75000"/>
                              <a:lumOff val="25000"/>
                            </a:schemeClr>
                          </a:solidFill>
                          <a:effectLst/>
                        </a:rPr>
                        <a:t>0.63</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noFill/>
                  </a:tcPr>
                </a:tc>
                <a:tc>
                  <a:txBody>
                    <a:bodyPr/>
                    <a:lstStyle/>
                    <a:p>
                      <a:pPr algn="ctr" fontAlgn="b"/>
                      <a:r>
                        <a:rPr lang="en-US" sz="2400" u="none" strike="noStrike" dirty="0">
                          <a:solidFill>
                            <a:schemeClr val="tx1">
                              <a:lumMod val="75000"/>
                              <a:lumOff val="25000"/>
                            </a:schemeClr>
                          </a:solidFill>
                          <a:effectLst/>
                        </a:rPr>
                        <a:t>0.19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R w="12700" cap="flat" cmpd="sng" algn="ctr">
                      <a:solidFill>
                        <a:schemeClr val="tx1"/>
                      </a:solidFill>
                      <a:prstDash val="solid"/>
                      <a:round/>
                      <a:headEnd type="none" w="med" len="med"/>
                      <a:tailEnd type="none" w="med" len="med"/>
                    </a:lnR>
                    <a:noFill/>
                  </a:tcPr>
                </a:tc>
              </a:tr>
              <a:tr h="492910">
                <a:tc>
                  <a:txBody>
                    <a:bodyPr/>
                    <a:lstStyle/>
                    <a:p>
                      <a:pPr algn="l" fontAlgn="b">
                        <a:spcAft>
                          <a:spcPts val="1800"/>
                        </a:spcAft>
                      </a:pPr>
                      <a:r>
                        <a:rPr lang="en-US" sz="2400" u="none" strike="noStrike" dirty="0" smtClean="0">
                          <a:solidFill>
                            <a:schemeClr val="tx1">
                              <a:lumMod val="75000"/>
                              <a:lumOff val="25000"/>
                            </a:schemeClr>
                          </a:solidFill>
                          <a:effectLst/>
                        </a:rPr>
                        <a:t>  RIG (GPM)</a:t>
                      </a:r>
                    </a:p>
                  </a:txBody>
                  <a:tcPr marL="17635" marR="17635" marT="17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0.54</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a:solidFill>
                            <a:schemeClr val="tx1">
                              <a:lumMod val="75000"/>
                              <a:lumOff val="25000"/>
                            </a:schemeClr>
                          </a:solidFill>
                          <a:effectLst/>
                        </a:rPr>
                        <a:t>1.00</a:t>
                      </a:r>
                      <a:endParaRPr lang="en-US" sz="2400" b="0" i="0" u="none" strike="noStrike">
                        <a:solidFill>
                          <a:schemeClr val="tx1">
                            <a:lumMod val="75000"/>
                            <a:lumOff val="25000"/>
                          </a:schemeClr>
                        </a:solidFill>
                        <a:effectLst/>
                        <a:latin typeface="Calibri" panose="020F0502020204030204" pitchFamily="34" charset="0"/>
                      </a:endParaRPr>
                    </a:p>
                  </a:txBody>
                  <a:tcPr marL="17635" marR="17635" marT="17635" marB="0" anchor="ctr">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0.49</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B w="12700" cap="flat" cmpd="sng" algn="ctr">
                      <a:solidFill>
                        <a:schemeClr val="tx1"/>
                      </a:solidFill>
                      <a:prstDash val="solid"/>
                      <a:round/>
                      <a:headEnd type="none" w="med" len="med"/>
                      <a:tailEnd type="none" w="med" len="med"/>
                    </a:lnB>
                    <a:noFill/>
                  </a:tcPr>
                </a:tc>
                <a:tc>
                  <a:txBody>
                    <a:bodyPr/>
                    <a:lstStyle/>
                    <a:p>
                      <a:pPr algn="ctr" fontAlgn="b"/>
                      <a:r>
                        <a:rPr lang="en-US" sz="2400" u="none" strike="noStrike" dirty="0">
                          <a:solidFill>
                            <a:schemeClr val="tx1">
                              <a:lumMod val="75000"/>
                              <a:lumOff val="25000"/>
                            </a:schemeClr>
                          </a:solidFill>
                          <a:effectLst/>
                        </a:rPr>
                        <a:t>0.70</a:t>
                      </a:r>
                      <a:endParaRPr lang="en-US" sz="2400" b="0" i="0" u="none" strike="noStrike" dirty="0">
                        <a:solidFill>
                          <a:schemeClr val="tx1">
                            <a:lumMod val="75000"/>
                            <a:lumOff val="25000"/>
                          </a:schemeClr>
                        </a:solidFill>
                        <a:effectLst/>
                        <a:latin typeface="Calibri" panose="020F0502020204030204" pitchFamily="34" charset="0"/>
                      </a:endParaRPr>
                    </a:p>
                  </a:txBody>
                  <a:tcPr marL="17635" marR="17635" marT="17635"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tr>
            </a:tbl>
          </a:graphicData>
        </a:graphic>
      </p:graphicFrame>
      <p:pic>
        <p:nvPicPr>
          <p:cNvPr id="60" name="Picture 5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1090369">
            <a:off x="12395139" y="11442578"/>
            <a:ext cx="2065641" cy="1753247"/>
          </a:xfrm>
          <a:prstGeom prst="rect">
            <a:avLst/>
          </a:prstGeom>
        </p:spPr>
      </p:pic>
      <p:sp>
        <p:nvSpPr>
          <p:cNvPr id="70" name="Rectangle 69"/>
          <p:cNvSpPr/>
          <p:nvPr/>
        </p:nvSpPr>
        <p:spPr>
          <a:xfrm>
            <a:off x="12337150" y="12969711"/>
            <a:ext cx="1757668" cy="475130"/>
          </a:xfrm>
          <a:prstGeom prst="rect">
            <a:avLst/>
          </a:prstGeom>
        </p:spPr>
        <p:txBody>
          <a:bodyPr wrap="square">
            <a:spAutoFit/>
          </a:bodyPr>
          <a:lstStyle/>
          <a:p>
            <a:pPr>
              <a:lnSpc>
                <a:spcPct val="107000"/>
              </a:lnSpc>
              <a:spcAft>
                <a:spcPts val="800"/>
              </a:spcAft>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TRMM</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67" name="Picture 66" descr="http://www.devpedia.developexchange.com/dp/images/a/ab/12_SRTM.pn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rot="18000000">
            <a:off x="13765634" y="11010228"/>
            <a:ext cx="1846539" cy="2114750"/>
          </a:xfrm>
          <a:prstGeom prst="rect">
            <a:avLst/>
          </a:prstGeom>
          <a:noFill/>
          <a:ln>
            <a:noFill/>
          </a:ln>
        </p:spPr>
      </p:pic>
      <p:sp>
        <p:nvSpPr>
          <p:cNvPr id="68" name="Rectangle 67"/>
          <p:cNvSpPr/>
          <p:nvPr/>
        </p:nvSpPr>
        <p:spPr>
          <a:xfrm>
            <a:off x="14402594" y="11195775"/>
            <a:ext cx="966098" cy="475130"/>
          </a:xfrm>
          <a:prstGeom prst="rect">
            <a:avLst/>
          </a:prstGeom>
        </p:spPr>
        <p:txBody>
          <a:bodyPr wrap="none">
            <a:spAutoFit/>
          </a:bodyPr>
          <a:lstStyle/>
          <a:p>
            <a:pPr>
              <a:lnSpc>
                <a:spcPct val="107000"/>
              </a:lnSpc>
              <a:spcAft>
                <a:spcPts val="800"/>
              </a:spcAft>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SRTM</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p:txBody>
      </p:sp>
      <p:pic>
        <p:nvPicPr>
          <p:cNvPr id="62" name="Picture 6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rot="18851205">
            <a:off x="15165425" y="11239007"/>
            <a:ext cx="2601006" cy="1307685"/>
          </a:xfrm>
          <a:prstGeom prst="rect">
            <a:avLst/>
          </a:prstGeom>
        </p:spPr>
      </p:pic>
      <p:sp>
        <p:nvSpPr>
          <p:cNvPr id="69" name="Rectangle 68"/>
          <p:cNvSpPr/>
          <p:nvPr/>
        </p:nvSpPr>
        <p:spPr>
          <a:xfrm>
            <a:off x="16558547" y="12969711"/>
            <a:ext cx="2256316" cy="475130"/>
          </a:xfrm>
          <a:prstGeom prst="rect">
            <a:avLst/>
          </a:prstGeom>
        </p:spPr>
        <p:txBody>
          <a:bodyPr wrap="square">
            <a:spAutoFit/>
          </a:bodyPr>
          <a:lstStyle/>
          <a:p>
            <a:pPr>
              <a:lnSpc>
                <a:spcPct val="107000"/>
              </a:lnSpc>
              <a:spcAft>
                <a:spcPts val="800"/>
              </a:spcAft>
            </a:pPr>
            <a:r>
              <a:rPr lang="en-US" sz="2400" dirty="0" smtClean="0">
                <a:solidFill>
                  <a:schemeClr val="tx1">
                    <a:lumMod val="75000"/>
                    <a:lumOff val="25000"/>
                  </a:schemeClr>
                </a:solidFill>
                <a:ea typeface="Calibri" panose="020F0502020204030204" pitchFamily="34" charset="0"/>
                <a:cs typeface="Times New Roman" panose="02020603050405020304" pitchFamily="18" charset="0"/>
              </a:rPr>
              <a:t>GPM</a:t>
            </a:r>
            <a:endParaRPr lang="en-US" sz="2400" dirty="0">
              <a:solidFill>
                <a:schemeClr val="tx1">
                  <a:lumMod val="75000"/>
                  <a:lumOff val="25000"/>
                </a:schemeClr>
              </a:solidFill>
              <a:ea typeface="Calibri" panose="020F0502020204030204" pitchFamily="34" charset="0"/>
              <a:cs typeface="Times New Roman" panose="02020603050405020304" pitchFamily="18" charset="0"/>
            </a:endParaRPr>
          </a:p>
        </p:txBody>
      </p:sp>
      <p:sp>
        <p:nvSpPr>
          <p:cNvPr id="19" name="TextBox 18"/>
          <p:cNvSpPr txBox="1"/>
          <p:nvPr/>
        </p:nvSpPr>
        <p:spPr>
          <a:xfrm>
            <a:off x="12414065" y="10227892"/>
            <a:ext cx="5242559" cy="769441"/>
          </a:xfrm>
          <a:prstGeom prst="rect">
            <a:avLst/>
          </a:prstGeom>
          <a:noFill/>
        </p:spPr>
        <p:txBody>
          <a:bodyPr wrap="square" rtlCol="0">
            <a:spAutoFit/>
          </a:bodyPr>
          <a:lstStyle/>
          <a:p>
            <a:r>
              <a:rPr lang="en-US" sz="4400" b="1" dirty="0" smtClean="0">
                <a:solidFill>
                  <a:srgbClr val="389CC4"/>
                </a:solidFill>
                <a:latin typeface="Century Gothic" panose="020B0502020202020204" pitchFamily="34" charset="0"/>
              </a:rPr>
              <a:t>Earth Observations</a:t>
            </a:r>
          </a:p>
        </p:txBody>
      </p:sp>
      <p:sp>
        <p:nvSpPr>
          <p:cNvPr id="127" name="Text Placeholder 16"/>
          <p:cNvSpPr txBox="1">
            <a:spLocks/>
          </p:cNvSpPr>
          <p:nvPr/>
        </p:nvSpPr>
        <p:spPr>
          <a:xfrm>
            <a:off x="749482" y="27876472"/>
            <a:ext cx="25806218" cy="2035193"/>
          </a:xfrm>
          <a:prstGeom prst="rect">
            <a:avLst/>
          </a:prstGeom>
        </p:spPr>
        <p:txBody>
          <a:bodyPr numCol="2" spcCol="640080"/>
          <a:lstStyle>
            <a:lvl1pPr marL="457200" indent="-457200" algn="l" defTabSz="2743200" rtl="0" eaLnBrk="1" latinLnBrk="0" hangingPunct="1">
              <a:lnSpc>
                <a:spcPct val="90000"/>
              </a:lnSpc>
              <a:spcBef>
                <a:spcPts val="1800"/>
              </a:spcBef>
              <a:buClr>
                <a:schemeClr val="accent1"/>
              </a:buClr>
              <a:buFont typeface="Webdings" panose="05030102010509060703" pitchFamily="18" charset="2"/>
              <a:buChar char="4"/>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marL="347663" indent="-347663" algn="just">
              <a:buClr>
                <a:srgbClr val="389CC4"/>
              </a:buClr>
            </a:pPr>
            <a:r>
              <a:rPr lang="en-US" dirty="0">
                <a:solidFill>
                  <a:schemeClr val="tx1">
                    <a:lumMod val="75000"/>
                    <a:lumOff val="25000"/>
                  </a:schemeClr>
                </a:solidFill>
              </a:rPr>
              <a:t>The rainfall data from RIG </a:t>
            </a:r>
            <a:r>
              <a:rPr lang="en-US" dirty="0" smtClean="0">
                <a:solidFill>
                  <a:schemeClr val="tx1">
                    <a:lumMod val="75000"/>
                    <a:lumOff val="25000"/>
                  </a:schemeClr>
                </a:solidFill>
              </a:rPr>
              <a:t>was </a:t>
            </a:r>
            <a:r>
              <a:rPr lang="en-US" dirty="0" smtClean="0">
                <a:solidFill>
                  <a:schemeClr val="tx1">
                    <a:lumMod val="75000"/>
                    <a:lumOff val="25000"/>
                  </a:schemeClr>
                </a:solidFill>
              </a:rPr>
              <a:t>positively correlated </a:t>
            </a:r>
            <a:r>
              <a:rPr lang="en-US" dirty="0" smtClean="0">
                <a:solidFill>
                  <a:schemeClr val="tx1">
                    <a:lumMod val="75000"/>
                    <a:lumOff val="25000"/>
                  </a:schemeClr>
                </a:solidFill>
              </a:rPr>
              <a:t>with ground-based </a:t>
            </a:r>
            <a:r>
              <a:rPr lang="en-US" dirty="0">
                <a:solidFill>
                  <a:schemeClr val="tx1">
                    <a:lumMod val="75000"/>
                    <a:lumOff val="25000"/>
                  </a:schemeClr>
                </a:solidFill>
              </a:rPr>
              <a:t>weather stations for the study area</a:t>
            </a:r>
            <a:r>
              <a:rPr lang="en-US" dirty="0" smtClean="0">
                <a:solidFill>
                  <a:schemeClr val="tx1">
                    <a:lumMod val="75000"/>
                    <a:lumOff val="25000"/>
                  </a:schemeClr>
                </a:solidFill>
              </a:rPr>
              <a:t>. </a:t>
            </a:r>
            <a:endParaRPr lang="en-US" dirty="0">
              <a:solidFill>
                <a:schemeClr val="tx1">
                  <a:lumMod val="75000"/>
                  <a:lumOff val="25000"/>
                </a:schemeClr>
              </a:solidFill>
            </a:endParaRPr>
          </a:p>
          <a:p>
            <a:pPr marL="347663" indent="-347663" algn="just">
              <a:buClr>
                <a:srgbClr val="389CC4"/>
              </a:buClr>
            </a:pPr>
            <a:r>
              <a:rPr lang="en-US" dirty="0" smtClean="0">
                <a:solidFill>
                  <a:schemeClr val="tx1">
                    <a:lumMod val="75000"/>
                    <a:lumOff val="25000"/>
                  </a:schemeClr>
                </a:solidFill>
              </a:rPr>
              <a:t>RIG provides near-real time and historical representations of the timing and intensity of rainfall events at the watershed scale.</a:t>
            </a:r>
            <a:endParaRPr lang="en-US" dirty="0">
              <a:solidFill>
                <a:schemeClr val="tx1">
                  <a:lumMod val="75000"/>
                  <a:lumOff val="25000"/>
                </a:schemeClr>
              </a:solidFill>
            </a:endParaRPr>
          </a:p>
          <a:p>
            <a:pPr marL="347663" indent="-347663" algn="just">
              <a:buClr>
                <a:srgbClr val="389CC4"/>
              </a:buClr>
            </a:pPr>
            <a:r>
              <a:rPr lang="en-US" dirty="0">
                <a:solidFill>
                  <a:schemeClr val="tx1">
                    <a:lumMod val="75000"/>
                    <a:lumOff val="25000"/>
                  </a:schemeClr>
                </a:solidFill>
              </a:rPr>
              <a:t>Peaks within the data show temporal similarities suggesting differences within the data are representative of regional variability</a:t>
            </a:r>
            <a:r>
              <a:rPr lang="en-US" dirty="0" smtClean="0">
                <a:solidFill>
                  <a:schemeClr val="tx1">
                    <a:lumMod val="75000"/>
                    <a:lumOff val="25000"/>
                  </a:schemeClr>
                </a:solidFill>
              </a:rPr>
              <a:t>.</a:t>
            </a:r>
          </a:p>
          <a:p>
            <a:pPr marL="347663" indent="-347663" algn="just">
              <a:buClr>
                <a:srgbClr val="389CC4"/>
              </a:buClr>
            </a:pPr>
            <a:r>
              <a:rPr lang="en-US" dirty="0">
                <a:solidFill>
                  <a:schemeClr val="tx1">
                    <a:lumMod val="75000"/>
                    <a:lumOff val="25000"/>
                  </a:schemeClr>
                </a:solidFill>
              </a:rPr>
              <a:t>Data can differentiate high intensity rainfall in months with few rainy days, or months that show many rainy days with low intensity rains. </a:t>
            </a:r>
          </a:p>
        </p:txBody>
      </p:sp>
      <p:grpSp>
        <p:nvGrpSpPr>
          <p:cNvPr id="17" name="Group 16"/>
          <p:cNvGrpSpPr/>
          <p:nvPr/>
        </p:nvGrpSpPr>
        <p:grpSpPr>
          <a:xfrm>
            <a:off x="17951633" y="5758133"/>
            <a:ext cx="8762655" cy="6677707"/>
            <a:chOff x="17951633" y="5758133"/>
            <a:chExt cx="8762655" cy="6677707"/>
          </a:xfrm>
        </p:grpSpPr>
        <p:grpSp>
          <p:nvGrpSpPr>
            <p:cNvPr id="28" name="Group 27"/>
            <p:cNvGrpSpPr/>
            <p:nvPr/>
          </p:nvGrpSpPr>
          <p:grpSpPr>
            <a:xfrm>
              <a:off x="17951633" y="5758133"/>
              <a:ext cx="8762655" cy="6604555"/>
              <a:chOff x="17951633" y="5630117"/>
              <a:chExt cx="8762655" cy="6604555"/>
            </a:xfrm>
          </p:grpSpPr>
          <p:pic>
            <p:nvPicPr>
              <p:cNvPr id="3" name="Picture 2"/>
              <p:cNvPicPr>
                <a:picLocks noChangeAspect="1"/>
              </p:cNvPicPr>
              <p:nvPr/>
            </p:nvPicPr>
            <p:blipFill rotWithShape="1">
              <a:blip r:embed="rId16" cstate="print">
                <a:extLst>
                  <a:ext uri="{28A0092B-C50C-407E-A947-70E740481C1C}">
                    <a14:useLocalDpi xmlns:a14="http://schemas.microsoft.com/office/drawing/2010/main" val="0"/>
                  </a:ext>
                </a:extLst>
              </a:blip>
              <a:srcRect b="2460"/>
              <a:stretch/>
            </p:blipFill>
            <p:spPr>
              <a:xfrm>
                <a:off x="17951633" y="5630117"/>
                <a:ext cx="8762655" cy="6604555"/>
              </a:xfrm>
              <a:prstGeom prst="rect">
                <a:avLst/>
              </a:prstGeom>
            </p:spPr>
          </p:pic>
          <p:sp>
            <p:nvSpPr>
              <p:cNvPr id="50" name="Text Placeholder 16"/>
              <p:cNvSpPr txBox="1">
                <a:spLocks/>
              </p:cNvSpPr>
              <p:nvPr/>
            </p:nvSpPr>
            <p:spPr>
              <a:xfrm>
                <a:off x="22866391" y="11306503"/>
                <a:ext cx="1602953" cy="531686"/>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nSpc>
                    <a:spcPts val="2880"/>
                  </a:lnSpc>
                </a:pPr>
                <a:r>
                  <a:rPr lang="en-US" sz="1600" spc="-120" dirty="0" smtClean="0">
                    <a:latin typeface="+mj-lt"/>
                  </a:rPr>
                  <a:t>Park Boundaries</a:t>
                </a:r>
              </a:p>
            </p:txBody>
          </p:sp>
        </p:grpSp>
        <p:sp>
          <p:nvSpPr>
            <p:cNvPr id="4" name="Rectangle 3"/>
            <p:cNvSpPr/>
            <p:nvPr/>
          </p:nvSpPr>
          <p:spPr>
            <a:xfrm>
              <a:off x="18135600" y="12070080"/>
              <a:ext cx="3389376" cy="3657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557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animEffect transition="in" filter="fade">
                                      <p:cBhvr>
                                        <p:cTn id="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1">
      <a:majorFont>
        <a:latin typeface="Century Gothic"/>
        <a:ea typeface=""/>
        <a:cs typeface=""/>
      </a:majorFont>
      <a:minorFont>
        <a:latin typeface="Garamond"/>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numCol="1" spcCol="640080"/>
      <a:lstStyle>
        <a:defPPr algn="just">
          <a:defRPr dirty="0" smtClean="0">
            <a:solidFill>
              <a:schemeClr val="tx1">
                <a:lumMod val="75000"/>
                <a:lumOff val="2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6704</TotalTime>
  <Words>640</Words>
  <Application>Microsoft Office PowerPoint</Application>
  <PresentationFormat>Custom</PresentationFormat>
  <Paragraphs>106</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Arial</vt:lpstr>
      <vt:lpstr>Calibri</vt:lpstr>
      <vt:lpstr>Century Gothic</vt:lpstr>
      <vt:lpstr>Garamond</vt:lpstr>
      <vt:lpstr>Times New Roman</vt:lpstr>
      <vt:lpstr>Webdings</vt:lpstr>
      <vt:lpstr>Office Theme</vt:lpstr>
      <vt:lpstr>PowerPoint Presentation</vt:lpstr>
    </vt:vector>
  </TitlesOfParts>
  <Company>HPES ACES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Yankoski, Robert A. (LARC-E3)[SSAI DEVELOP]</dc:creator>
  <cp:lastModifiedBy>Clayton, Amanda L. (LARC-E3)[SSAI DEVELOP]</cp:lastModifiedBy>
  <cp:revision>233</cp:revision>
  <cp:lastPrinted>2018-03-22T21:09:21Z</cp:lastPrinted>
  <dcterms:created xsi:type="dcterms:W3CDTF">2017-06-02T16:06:25Z</dcterms:created>
  <dcterms:modified xsi:type="dcterms:W3CDTF">2018-04-07T20:17:29Z</dcterms:modified>
</cp:coreProperties>
</file>