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19"/>
  </p:notesMasterIdLst>
  <p:sldIdLst>
    <p:sldId id="256" r:id="rId2"/>
    <p:sldId id="258" r:id="rId3"/>
    <p:sldId id="259" r:id="rId4"/>
    <p:sldId id="260" r:id="rId5"/>
    <p:sldId id="261" r:id="rId6"/>
    <p:sldId id="262" r:id="rId7"/>
    <p:sldId id="263" r:id="rId8"/>
    <p:sldId id="264" r:id="rId9"/>
    <p:sldId id="265" r:id="rId10"/>
    <p:sldId id="267" r:id="rId11"/>
    <p:sldId id="275" r:id="rId12"/>
    <p:sldId id="268" r:id="rId13"/>
    <p:sldId id="273" r:id="rId14"/>
    <p:sldId id="269" r:id="rId15"/>
    <p:sldId id="270" r:id="rId16"/>
    <p:sldId id="271" r:id="rId17"/>
    <p:sldId id="272" r:id="rId18"/>
  </p:sldIdLst>
  <p:sldSz cx="12192000" cy="6858000"/>
  <p:notesSz cx="6858000" cy="9144000"/>
  <p:embeddedFontLst>
    <p:embeddedFont>
      <p:font typeface="Questrial" panose="020B0604020202020204" charset="0"/>
      <p:regular r:id="rId20"/>
    </p:embeddedFont>
    <p:embeddedFont>
      <p:font typeface="Webdings" panose="05030102010509060703" pitchFamily="18" charset="2"/>
      <p:regular r:id="rId21"/>
    </p:embeddedFont>
    <p:embeddedFont>
      <p:font typeface="Garamond" panose="02020404030301010803" pitchFamily="18" charset="0"/>
      <p:regular r:id="rId22"/>
      <p:bold r:id="rId23"/>
      <p:italic r:id="rId24"/>
    </p:embeddedFont>
    <p:embeddedFont>
      <p:font typeface="Calibri" panose="020F0502020204030204" pitchFamily="34" charset="0"/>
      <p:regular r:id="rId25"/>
      <p:bold r:id="rId26"/>
      <p:italic r:id="rId27"/>
      <p:boldItalic r:id="rId28"/>
    </p:embeddedFont>
    <p:embeddedFont>
      <p:font typeface="Cambria Math" panose="02040503050406030204" pitchFamily="18" charset="0"/>
      <p:regular r:id="rId29"/>
    </p:embeddedFont>
    <p:embeddedFont>
      <p:font typeface="Century Gothic" panose="020B050202020202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dison Davis" initials="" lastIdx="1" clrIdx="0"/>
  <p:cmAuthor id="1" name="Rachel Durham"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FE0A55-CB9A-4D67-9E70-27BD92AC085F}">
  <a:tblStyle styleId="{71FE0A55-CB9A-4D67-9E70-27BD92AC085F}" styleName="Table_0"/>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253" autoAdjust="0"/>
  </p:normalViewPr>
  <p:slideViewPr>
    <p:cSldViewPr snapToGrid="0">
      <p:cViewPr varScale="1">
        <p:scale>
          <a:sx n="93" d="100"/>
          <a:sy n="93" d="100"/>
        </p:scale>
        <p:origin x="12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12426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presidencia.go.c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lipartbest.com/free-printable-weather-symbol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 name="Shape 6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Hi, my name is </a:t>
            </a:r>
            <a:r>
              <a:rPr lang="en-US" sz="1200" b="0" i="0" u="none" strike="noStrike" cap="none" dirty="0" err="1">
                <a:solidFill>
                  <a:schemeClr val="dk1"/>
                </a:solidFill>
                <a:latin typeface="Arial"/>
                <a:ea typeface="Arial"/>
                <a:cs typeface="Arial"/>
                <a:sym typeface="Arial"/>
              </a:rPr>
              <a:t>María</a:t>
            </a:r>
            <a:r>
              <a:rPr lang="en-US" sz="1200" b="0" i="0" u="none" strike="noStrike" cap="none" dirty="0">
                <a:solidFill>
                  <a:schemeClr val="dk1"/>
                </a:solidFill>
                <a:latin typeface="Arial"/>
                <a:ea typeface="Arial"/>
                <a:cs typeface="Arial"/>
                <a:sym typeface="Arial"/>
              </a:rPr>
              <a:t> José </a:t>
            </a:r>
            <a:r>
              <a:rPr lang="en-US" sz="1200" b="0" i="0" u="none" strike="noStrike" cap="none" dirty="0" smtClean="0">
                <a:solidFill>
                  <a:schemeClr val="dk1"/>
                </a:solidFill>
                <a:latin typeface="Arial"/>
                <a:ea typeface="Arial"/>
                <a:cs typeface="Arial"/>
                <a:sym typeface="Arial"/>
              </a:rPr>
              <a:t>Rivera-Araya </a:t>
            </a:r>
            <a:r>
              <a:rPr lang="en-US" sz="1200" b="0" i="0" u="none" strike="noStrike" cap="none" dirty="0">
                <a:solidFill>
                  <a:schemeClr val="dk1"/>
                </a:solidFill>
                <a:latin typeface="Arial"/>
                <a:ea typeface="Arial"/>
                <a:cs typeface="Arial"/>
                <a:sym typeface="Arial"/>
              </a:rPr>
              <a:t>and I am the team co-lead on this </a:t>
            </a:r>
            <a:r>
              <a:rPr lang="en-US" sz="1200" b="0" i="0" u="none" strike="noStrike" cap="none" dirty="0" smtClean="0">
                <a:solidFill>
                  <a:schemeClr val="dk1"/>
                </a:solidFill>
                <a:latin typeface="Arial"/>
                <a:ea typeface="Arial"/>
                <a:cs typeface="Arial"/>
                <a:sym typeface="Arial"/>
              </a:rPr>
              <a:t>project</a:t>
            </a:r>
            <a:r>
              <a:rPr lang="en-US" sz="1200" b="0" i="0" u="none" strike="noStrike" cap="none" baseline="0" dirty="0" smtClean="0">
                <a:solidFill>
                  <a:schemeClr val="dk1"/>
                </a:solidFill>
                <a:latin typeface="Arial"/>
                <a:ea typeface="Arial"/>
                <a:cs typeface="Arial"/>
                <a:sym typeface="Arial"/>
              </a:rPr>
              <a:t> and I have a B.S. in Chemistry from the University of Costa Rica.</a:t>
            </a:r>
            <a:r>
              <a:rPr lang="en-US" sz="1200" b="0" i="0" u="none" strike="noStrike" cap="none" dirty="0" smtClean="0">
                <a:solidFill>
                  <a:schemeClr val="dk1"/>
                </a:solidFill>
                <a:latin typeface="Arial"/>
                <a:ea typeface="Arial"/>
                <a:cs typeface="Arial"/>
                <a:sym typeface="Arial"/>
              </a:rPr>
              <a:t> </a:t>
            </a:r>
            <a:r>
              <a:rPr lang="en-US" sz="1200" b="0" i="0" u="none" strike="noStrike" cap="none" dirty="0">
                <a:solidFill>
                  <a:schemeClr val="dk1"/>
                </a:solidFill>
                <a:latin typeface="Arial"/>
                <a:ea typeface="Arial"/>
                <a:cs typeface="Arial"/>
                <a:sym typeface="Arial"/>
              </a:rPr>
              <a:t>I am a current </a:t>
            </a:r>
            <a:r>
              <a:rPr lang="en-US" sz="1200" b="0" i="0" u="none" strike="noStrike" cap="none" dirty="0" smtClean="0">
                <a:solidFill>
                  <a:schemeClr val="dk1"/>
                </a:solidFill>
                <a:latin typeface="Arial"/>
                <a:ea typeface="Arial"/>
                <a:cs typeface="Arial"/>
                <a:sym typeface="Arial"/>
              </a:rPr>
              <a:t>student at the University</a:t>
            </a:r>
            <a:r>
              <a:rPr lang="en-US" sz="1200" b="0" i="0" u="none" strike="noStrike" cap="none" baseline="0" dirty="0" smtClean="0">
                <a:solidFill>
                  <a:schemeClr val="dk1"/>
                </a:solidFill>
                <a:latin typeface="Arial"/>
                <a:ea typeface="Arial"/>
                <a:cs typeface="Arial"/>
                <a:sym typeface="Arial"/>
              </a:rPr>
              <a:t> of Georgia pursuing my </a:t>
            </a:r>
            <a:r>
              <a:rPr lang="en-US" sz="1200" b="0" i="0" u="none" strike="noStrike" cap="none" baseline="0" dirty="0" err="1" smtClean="0">
                <a:solidFill>
                  <a:schemeClr val="dk1"/>
                </a:solidFill>
                <a:latin typeface="Arial"/>
                <a:ea typeface="Arial"/>
                <a:cs typeface="Arial"/>
                <a:sym typeface="Arial"/>
              </a:rPr>
              <a:t>Ph.D</a:t>
            </a:r>
            <a:r>
              <a:rPr lang="en-US" sz="1200" b="0" i="0" u="none" strike="noStrike" cap="none" baseline="0" dirty="0" smtClean="0">
                <a:solidFill>
                  <a:schemeClr val="dk1"/>
                </a:solidFill>
                <a:latin typeface="Arial"/>
                <a:ea typeface="Arial"/>
                <a:cs typeface="Arial"/>
                <a:sym typeface="Arial"/>
              </a:rPr>
              <a:t> in Geography. </a:t>
            </a:r>
            <a:endParaRPr lang="en-US" sz="1200" b="0" i="0" u="none" strike="noStrike" cap="none" dirty="0">
              <a:solidFill>
                <a:schemeClr val="dk1"/>
              </a:solidFill>
              <a:latin typeface="Arial"/>
              <a:ea typeface="Arial"/>
              <a:cs typeface="Arial"/>
              <a:sym typeface="Arial"/>
            </a:endParaRPr>
          </a:p>
          <a:p>
            <a:pPr lvl="0" rtl="0">
              <a:lnSpc>
                <a:spcPct val="115000"/>
              </a:lnSpc>
              <a:spcBef>
                <a:spcPts val="0"/>
              </a:spcBef>
              <a:buClr>
                <a:schemeClr val="dk1"/>
              </a:buClr>
              <a:buSzPct val="25000"/>
              <a:buFont typeface="Arial"/>
              <a:buNone/>
            </a:pPr>
            <a:r>
              <a:rPr lang="en-US" dirty="0">
                <a:latin typeface="Arial"/>
                <a:ea typeface="Arial"/>
                <a:cs typeface="Arial"/>
                <a:sym typeface="Arial"/>
              </a:rPr>
              <a:t>Hi my name is Rachel </a:t>
            </a:r>
            <a:r>
              <a:rPr lang="en-US" dirty="0" smtClean="0">
                <a:latin typeface="Arial"/>
                <a:ea typeface="Arial"/>
                <a:cs typeface="Arial"/>
                <a:sym typeface="Arial"/>
              </a:rPr>
              <a:t>Durham </a:t>
            </a:r>
            <a:r>
              <a:rPr lang="en-US" dirty="0">
                <a:latin typeface="Arial"/>
                <a:ea typeface="Arial"/>
                <a:cs typeface="Arial"/>
                <a:sym typeface="Arial"/>
              </a:rPr>
              <a:t>and I am the team co-lead on this project. I hold a </a:t>
            </a:r>
            <a:r>
              <a:rPr lang="en-US" dirty="0" smtClean="0">
                <a:latin typeface="Arial"/>
                <a:ea typeface="Arial"/>
                <a:cs typeface="Arial"/>
                <a:sym typeface="Arial"/>
              </a:rPr>
              <a:t>B.S</a:t>
            </a:r>
            <a:r>
              <a:rPr lang="en-US" dirty="0">
                <a:latin typeface="Arial"/>
                <a:ea typeface="Arial"/>
                <a:cs typeface="Arial"/>
                <a:sym typeface="Arial"/>
              </a:rPr>
              <a:t>. Environmental Science from Florida State University and recently graduated from the University of Georgia with my Master of Environmental Planning and Design.</a:t>
            </a:r>
          </a:p>
          <a:p>
            <a:pPr lvl="0" rtl="0">
              <a:lnSpc>
                <a:spcPct val="115000"/>
              </a:lnSpc>
              <a:spcBef>
                <a:spcPts val="0"/>
              </a:spcBef>
              <a:buClr>
                <a:schemeClr val="dk1"/>
              </a:buClr>
              <a:buSzPct val="25000"/>
              <a:buFont typeface="Arial"/>
              <a:buNone/>
            </a:pPr>
            <a:endParaRPr lang="en-US" sz="1200" b="0" i="0" u="none" strike="noStrike" cap="none" dirty="0" smtClean="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ct val="25000"/>
              <a:buFont typeface="Arial"/>
              <a:buNone/>
            </a:pPr>
            <a:r>
              <a:rPr lang="en-US" sz="1200" b="0" i="0" u="none" strike="noStrike" cap="none" dirty="0" smtClean="0">
                <a:solidFill>
                  <a:schemeClr val="dk1"/>
                </a:solidFill>
                <a:latin typeface="Arial"/>
                <a:ea typeface="Arial"/>
                <a:cs typeface="Arial"/>
                <a:sym typeface="Arial"/>
              </a:rPr>
              <a:t>We were</a:t>
            </a:r>
            <a:r>
              <a:rPr lang="en-US" sz="1200" b="0" i="0" u="none" strike="noStrike" cap="none" baseline="0" dirty="0" smtClean="0">
                <a:solidFill>
                  <a:schemeClr val="dk1"/>
                </a:solidFill>
                <a:latin typeface="Arial"/>
                <a:ea typeface="Arial"/>
                <a:cs typeface="Arial"/>
                <a:sym typeface="Arial"/>
              </a:rPr>
              <a:t> co-leads on the UGA Costa Rica Water Resources team. Our team consisted of ourselves and two other members, Madison and </a:t>
            </a:r>
            <a:r>
              <a:rPr lang="en-US" sz="1200" b="0" i="0" u="none" strike="noStrike" cap="none" baseline="0" dirty="0" err="1" smtClean="0">
                <a:solidFill>
                  <a:schemeClr val="dk1"/>
                </a:solidFill>
                <a:latin typeface="Arial"/>
                <a:ea typeface="Arial"/>
                <a:cs typeface="Arial"/>
                <a:sym typeface="Arial"/>
              </a:rPr>
              <a:t>Diyang</a:t>
            </a:r>
            <a:r>
              <a:rPr lang="en-US" sz="1200" b="0" i="0" u="none" strike="noStrike" cap="none" baseline="0" dirty="0" smtClean="0">
                <a:solidFill>
                  <a:schemeClr val="dk1"/>
                </a:solidFill>
                <a:latin typeface="Arial"/>
                <a:ea typeface="Arial"/>
                <a:cs typeface="Arial"/>
                <a:sym typeface="Arial"/>
              </a:rPr>
              <a:t>, from UGA and Nelson and Luis, two students at the University of Costa Rica.</a:t>
            </a:r>
            <a:endParaRPr lang="en-US" sz="1200" b="0" i="0" u="none" strike="noStrike" cap="none" dirty="0">
              <a:solidFill>
                <a:schemeClr val="dk1"/>
              </a:solidFill>
              <a:latin typeface="Arial"/>
              <a:ea typeface="Arial"/>
              <a:cs typeface="Arial"/>
              <a:sym typeface="Arial"/>
            </a:endParaRPr>
          </a:p>
        </p:txBody>
      </p:sp>
      <p:sp>
        <p:nvSpPr>
          <p:cNvPr id="66" name="Shape 6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3770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dirty="0" smtClean="0"/>
              <a:t>When</a:t>
            </a:r>
            <a:r>
              <a:rPr lang="en-US" baseline="0" dirty="0" smtClean="0"/>
              <a:t> complete, the near-time monitoring tool will download MODIS and GPM data directly from NASA’s Earth Observations, process these components, and produce monthly SDCI values for the study area. This is a key end product for our partners, as it will provide them with information long after this project is complete.</a:t>
            </a:r>
            <a:endParaRPr dirty="0"/>
          </a:p>
        </p:txBody>
      </p:sp>
      <p:sp>
        <p:nvSpPr>
          <p:cNvPr id="250" name="Shape 2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8092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lnSpc>
                <a:spcPct val="115000"/>
              </a:lnSpc>
              <a:spcBef>
                <a:spcPts val="0"/>
              </a:spcBef>
              <a:buNone/>
            </a:pPr>
            <a:r>
              <a:rPr lang="en-US" dirty="0">
                <a:solidFill>
                  <a:srgbClr val="585454"/>
                </a:solidFill>
                <a:latin typeface="Garamond"/>
                <a:ea typeface="Garamond"/>
                <a:cs typeface="Garamond"/>
                <a:sym typeface="Garamond"/>
              </a:rPr>
              <a:t>The two indices used to monitor drought were analyzed spatially and temporally. A time series plot was created for the indices </a:t>
            </a:r>
            <a:r>
              <a:rPr lang="en-US" dirty="0" smtClean="0">
                <a:solidFill>
                  <a:srgbClr val="585454"/>
                </a:solidFill>
                <a:latin typeface="Garamond"/>
                <a:ea typeface="Garamond"/>
                <a:cs typeface="Garamond"/>
                <a:sym typeface="Garamond"/>
              </a:rPr>
              <a:t>for</a:t>
            </a:r>
            <a:r>
              <a:rPr lang="en-US" baseline="0" dirty="0" smtClean="0">
                <a:solidFill>
                  <a:srgbClr val="585454"/>
                </a:solidFill>
                <a:latin typeface="Garamond"/>
                <a:ea typeface="Garamond"/>
                <a:cs typeface="Garamond"/>
                <a:sym typeface="Garamond"/>
              </a:rPr>
              <a:t> the duration of the study period </a:t>
            </a:r>
            <a:r>
              <a:rPr lang="en-US" dirty="0" smtClean="0">
                <a:solidFill>
                  <a:srgbClr val="585454"/>
                </a:solidFill>
                <a:latin typeface="Garamond"/>
                <a:ea typeface="Garamond"/>
                <a:cs typeface="Garamond"/>
                <a:sym typeface="Garamond"/>
              </a:rPr>
              <a:t>at </a:t>
            </a:r>
            <a:r>
              <a:rPr lang="en-US" dirty="0">
                <a:solidFill>
                  <a:srgbClr val="585454"/>
                </a:solidFill>
                <a:latin typeface="Garamond"/>
                <a:ea typeface="Garamond"/>
                <a:cs typeface="Garamond"/>
                <a:sym typeface="Garamond"/>
              </a:rPr>
              <a:t>any of the weather stations in the study area. From the time series plot </a:t>
            </a:r>
            <a:r>
              <a:rPr lang="en-US" dirty="0" smtClean="0">
                <a:solidFill>
                  <a:srgbClr val="585454"/>
                </a:solidFill>
                <a:latin typeface="Garamond"/>
                <a:ea typeface="Garamond"/>
                <a:cs typeface="Garamond"/>
                <a:sym typeface="Garamond"/>
              </a:rPr>
              <a:t>for </a:t>
            </a:r>
            <a:r>
              <a:rPr lang="en-US" dirty="0">
                <a:solidFill>
                  <a:srgbClr val="585454"/>
                </a:solidFill>
                <a:latin typeface="Garamond"/>
                <a:ea typeface="Garamond"/>
                <a:cs typeface="Garamond"/>
                <a:sym typeface="Garamond"/>
              </a:rPr>
              <a:t>the </a:t>
            </a:r>
            <a:r>
              <a:rPr lang="en-US" dirty="0" err="1">
                <a:solidFill>
                  <a:srgbClr val="585454"/>
                </a:solidFill>
                <a:latin typeface="Garamond"/>
                <a:ea typeface="Garamond"/>
                <a:cs typeface="Garamond"/>
                <a:sym typeface="Garamond"/>
              </a:rPr>
              <a:t>Pelon</a:t>
            </a:r>
            <a:r>
              <a:rPr lang="en-US" dirty="0">
                <a:solidFill>
                  <a:srgbClr val="585454"/>
                </a:solidFill>
                <a:latin typeface="Garamond"/>
                <a:ea typeface="Garamond"/>
                <a:cs typeface="Garamond"/>
                <a:sym typeface="Garamond"/>
              </a:rPr>
              <a:t> de la </a:t>
            </a:r>
            <a:r>
              <a:rPr lang="en-US" dirty="0" err="1">
                <a:solidFill>
                  <a:srgbClr val="585454"/>
                </a:solidFill>
                <a:latin typeface="Garamond"/>
                <a:ea typeface="Garamond"/>
                <a:cs typeface="Garamond"/>
                <a:sym typeface="Garamond"/>
              </a:rPr>
              <a:t>Bajura</a:t>
            </a:r>
            <a:r>
              <a:rPr lang="en-US" dirty="0">
                <a:solidFill>
                  <a:srgbClr val="585454"/>
                </a:solidFill>
                <a:latin typeface="Garamond"/>
                <a:ea typeface="Garamond"/>
                <a:cs typeface="Garamond"/>
                <a:sym typeface="Garamond"/>
              </a:rPr>
              <a:t> Station, located in the central area of the </a:t>
            </a:r>
            <a:r>
              <a:rPr lang="en-US" dirty="0" err="1" smtClean="0">
                <a:solidFill>
                  <a:srgbClr val="585454"/>
                </a:solidFill>
                <a:latin typeface="Garamond"/>
                <a:ea typeface="Garamond"/>
                <a:cs typeface="Garamond"/>
                <a:sym typeface="Garamond"/>
              </a:rPr>
              <a:t>Arenal-Tempisque</a:t>
            </a:r>
            <a:r>
              <a:rPr lang="en-US" dirty="0" smtClean="0">
                <a:solidFill>
                  <a:srgbClr val="585454"/>
                </a:solidFill>
                <a:latin typeface="Garamond"/>
                <a:ea typeface="Garamond"/>
                <a:cs typeface="Garamond"/>
                <a:sym typeface="Garamond"/>
              </a:rPr>
              <a:t> watershed, </a:t>
            </a:r>
            <a:r>
              <a:rPr lang="en-US" dirty="0">
                <a:solidFill>
                  <a:srgbClr val="585454"/>
                </a:solidFill>
                <a:latin typeface="Garamond"/>
                <a:ea typeface="Garamond"/>
                <a:cs typeface="Garamond"/>
                <a:sym typeface="Garamond"/>
              </a:rPr>
              <a:t>it is possible to recognize the drought conditions that characterized the area </a:t>
            </a:r>
            <a:r>
              <a:rPr lang="en-US" dirty="0" smtClean="0">
                <a:solidFill>
                  <a:srgbClr val="585454"/>
                </a:solidFill>
                <a:latin typeface="Garamond"/>
                <a:ea typeface="Garamond"/>
                <a:cs typeface="Garamond"/>
                <a:sym typeface="Garamond"/>
              </a:rPr>
              <a:t>during throughout</a:t>
            </a:r>
            <a:r>
              <a:rPr lang="en-US" baseline="0" dirty="0" smtClean="0">
                <a:solidFill>
                  <a:srgbClr val="585454"/>
                </a:solidFill>
                <a:latin typeface="Garamond"/>
                <a:ea typeface="Garamond"/>
                <a:cs typeface="Garamond"/>
                <a:sym typeface="Garamond"/>
              </a:rPr>
              <a:t> the p</a:t>
            </a:r>
            <a:r>
              <a:rPr lang="en-US" dirty="0" smtClean="0">
                <a:solidFill>
                  <a:srgbClr val="585454"/>
                </a:solidFill>
                <a:latin typeface="Garamond"/>
                <a:ea typeface="Garamond"/>
                <a:cs typeface="Garamond"/>
                <a:sym typeface="Garamond"/>
              </a:rPr>
              <a:t>ast </a:t>
            </a:r>
            <a:r>
              <a:rPr lang="en-US" dirty="0">
                <a:solidFill>
                  <a:srgbClr val="585454"/>
                </a:solidFill>
                <a:latin typeface="Garamond"/>
                <a:ea typeface="Garamond"/>
                <a:cs typeface="Garamond"/>
                <a:sym typeface="Garamond"/>
              </a:rPr>
              <a:t>4 years</a:t>
            </a:r>
            <a:r>
              <a:rPr lang="en-US" dirty="0" smtClean="0">
                <a:solidFill>
                  <a:srgbClr val="585454"/>
                </a:solidFill>
                <a:latin typeface="Garamond"/>
                <a:ea typeface="Garamond"/>
                <a:cs typeface="Garamond"/>
                <a:sym typeface="Garamond"/>
              </a:rPr>
              <a:t>. A</a:t>
            </a:r>
            <a:r>
              <a:rPr lang="en-US" baseline="0" dirty="0" smtClean="0">
                <a:solidFill>
                  <a:srgbClr val="585454"/>
                </a:solidFill>
                <a:latin typeface="Garamond"/>
                <a:ea typeface="Garamond"/>
                <a:cs typeface="Garamond"/>
                <a:sym typeface="Garamond"/>
              </a:rPr>
              <a:t> drought</a:t>
            </a:r>
            <a:r>
              <a:rPr lang="en-US" dirty="0" smtClean="0">
                <a:solidFill>
                  <a:srgbClr val="585454"/>
                </a:solidFill>
                <a:latin typeface="Garamond"/>
                <a:ea typeface="Garamond"/>
                <a:cs typeface="Garamond"/>
                <a:sym typeface="Garamond"/>
              </a:rPr>
              <a:t> anomaly can be observed during the</a:t>
            </a:r>
            <a:r>
              <a:rPr lang="en-US" baseline="0" dirty="0" smtClean="0">
                <a:solidFill>
                  <a:srgbClr val="585454"/>
                </a:solidFill>
                <a:latin typeface="Garamond"/>
                <a:ea typeface="Garamond"/>
                <a:cs typeface="Garamond"/>
                <a:sym typeface="Garamond"/>
              </a:rPr>
              <a:t> month of December 2015.</a:t>
            </a:r>
            <a:r>
              <a:rPr lang="en-US" dirty="0" smtClean="0">
                <a:solidFill>
                  <a:srgbClr val="585454"/>
                </a:solidFill>
                <a:latin typeface="Garamond"/>
                <a:ea typeface="Garamond"/>
                <a:cs typeface="Garamond"/>
                <a:sym typeface="Garamond"/>
              </a:rPr>
              <a:t> </a:t>
            </a:r>
          </a:p>
          <a:p>
            <a:pPr lvl="0" rtl="0">
              <a:lnSpc>
                <a:spcPct val="115000"/>
              </a:lnSpc>
              <a:spcBef>
                <a:spcPts val="0"/>
              </a:spcBef>
              <a:buNone/>
            </a:pPr>
            <a:endParaRPr lang="en-US" dirty="0" smtClean="0">
              <a:solidFill>
                <a:srgbClr val="585454"/>
              </a:solidFill>
              <a:latin typeface="Garamond"/>
              <a:ea typeface="Garamond"/>
              <a:cs typeface="Garamond"/>
              <a:sym typeface="Garamond"/>
            </a:endParaRPr>
          </a:p>
          <a:p>
            <a:pPr lvl="0">
              <a:lnSpc>
                <a:spcPct val="115000"/>
              </a:lnSpc>
              <a:spcBef>
                <a:spcPts val="0"/>
              </a:spcBef>
              <a:buClr>
                <a:schemeClr val="dk1"/>
              </a:buClr>
              <a:buSzPct val="91666"/>
              <a:buFont typeface="Arial"/>
              <a:buNone/>
            </a:pPr>
            <a:endParaRPr dirty="0">
              <a:solidFill>
                <a:srgbClr val="585454"/>
              </a:solidFill>
              <a:latin typeface="Garamond"/>
              <a:ea typeface="Garamond"/>
              <a:cs typeface="Garamond"/>
              <a:sym typeface="Garamond"/>
            </a:endParaRPr>
          </a:p>
          <a:p>
            <a:pPr lvl="0" rtl="0">
              <a:spcBef>
                <a:spcPts val="0"/>
              </a:spcBef>
              <a:buNone/>
            </a:pPr>
            <a:endParaRPr dirty="0"/>
          </a:p>
        </p:txBody>
      </p:sp>
      <p:sp>
        <p:nvSpPr>
          <p:cNvPr id="269" name="Shape 2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6162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lnSpc>
                <a:spcPct val="115000"/>
              </a:lnSpc>
              <a:spcBef>
                <a:spcPts val="0"/>
              </a:spcBef>
              <a:buNone/>
            </a:pPr>
            <a:r>
              <a:rPr lang="en-US" dirty="0" smtClean="0">
                <a:solidFill>
                  <a:srgbClr val="585454"/>
                </a:solidFill>
                <a:latin typeface="Garamond"/>
                <a:ea typeface="Garamond"/>
                <a:cs typeface="Garamond"/>
                <a:sym typeface="Garamond"/>
              </a:rPr>
              <a:t>The </a:t>
            </a:r>
            <a:r>
              <a:rPr lang="en-US" dirty="0">
                <a:solidFill>
                  <a:srgbClr val="585454"/>
                </a:solidFill>
                <a:latin typeface="Garamond"/>
                <a:ea typeface="Garamond"/>
                <a:cs typeface="Garamond"/>
                <a:sym typeface="Garamond"/>
              </a:rPr>
              <a:t>index maps at this time substantiate these conditions throughout the study area. The maps show one of the drought anomalies that took place more recently, in December 2015.</a:t>
            </a:r>
          </a:p>
          <a:p>
            <a:pPr lvl="0">
              <a:lnSpc>
                <a:spcPct val="115000"/>
              </a:lnSpc>
              <a:spcBef>
                <a:spcPts val="0"/>
              </a:spcBef>
              <a:buClr>
                <a:schemeClr val="dk1"/>
              </a:buClr>
              <a:buSzPct val="91666"/>
              <a:buFont typeface="Arial"/>
              <a:buNone/>
            </a:pPr>
            <a:endParaRPr dirty="0">
              <a:solidFill>
                <a:srgbClr val="585454"/>
              </a:solidFill>
              <a:latin typeface="Garamond"/>
              <a:ea typeface="Garamond"/>
              <a:cs typeface="Garamond"/>
              <a:sym typeface="Garamond"/>
            </a:endParaRPr>
          </a:p>
          <a:p>
            <a:pPr lvl="0" rtl="0">
              <a:spcBef>
                <a:spcPts val="0"/>
              </a:spcBef>
              <a:buNone/>
            </a:pPr>
            <a:endParaRPr dirty="0"/>
          </a:p>
        </p:txBody>
      </p:sp>
      <p:sp>
        <p:nvSpPr>
          <p:cNvPr id="269" name="Shape 2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8979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lnSpc>
                <a:spcPct val="115000"/>
              </a:lnSpc>
              <a:spcBef>
                <a:spcPts val="0"/>
              </a:spcBef>
              <a:buClr>
                <a:schemeClr val="dk1"/>
              </a:buClr>
              <a:buSzPct val="91666"/>
              <a:buFont typeface="Arial"/>
              <a:buNone/>
            </a:pPr>
            <a:r>
              <a:rPr lang="en-US" dirty="0" smtClean="0">
                <a:solidFill>
                  <a:srgbClr val="585454"/>
                </a:solidFill>
                <a:latin typeface="Garamond"/>
                <a:ea typeface="Garamond"/>
                <a:cs typeface="Garamond"/>
                <a:sym typeface="Garamond"/>
              </a:rPr>
              <a:t>The </a:t>
            </a:r>
            <a:r>
              <a:rPr lang="en-US" dirty="0" err="1" smtClean="0">
                <a:solidFill>
                  <a:srgbClr val="585454"/>
                </a:solidFill>
                <a:latin typeface="Garamond"/>
                <a:ea typeface="Garamond"/>
                <a:cs typeface="Garamond"/>
                <a:sym typeface="Garamond"/>
              </a:rPr>
              <a:t>AecSWAT</a:t>
            </a:r>
            <a:r>
              <a:rPr lang="en-US" dirty="0" smtClean="0">
                <a:solidFill>
                  <a:srgbClr val="585454"/>
                </a:solidFill>
                <a:latin typeface="Garamond"/>
                <a:ea typeface="Garamond"/>
                <a:cs typeface="Garamond"/>
                <a:sym typeface="Garamond"/>
              </a:rPr>
              <a:t> </a:t>
            </a:r>
            <a:r>
              <a:rPr lang="en-US" dirty="0">
                <a:solidFill>
                  <a:srgbClr val="585454"/>
                </a:solidFill>
                <a:latin typeface="Garamond"/>
                <a:ea typeface="Garamond"/>
                <a:cs typeface="Garamond"/>
                <a:sym typeface="Garamond"/>
              </a:rPr>
              <a:t>analysis </a:t>
            </a:r>
            <a:r>
              <a:rPr lang="en-US" dirty="0" smtClean="0">
                <a:solidFill>
                  <a:srgbClr val="585454"/>
                </a:solidFill>
                <a:latin typeface="Garamond"/>
                <a:ea typeface="Garamond"/>
                <a:cs typeface="Garamond"/>
                <a:sym typeface="Garamond"/>
              </a:rPr>
              <a:t>provided </a:t>
            </a:r>
            <a:r>
              <a:rPr lang="en-US" dirty="0">
                <a:solidFill>
                  <a:srgbClr val="585454"/>
                </a:solidFill>
                <a:latin typeface="Garamond"/>
                <a:ea typeface="Garamond"/>
                <a:cs typeface="Garamond"/>
                <a:sym typeface="Garamond"/>
              </a:rPr>
              <a:t>a series of averaged outputs per year for the whole watershed </a:t>
            </a:r>
            <a:r>
              <a:rPr lang="en-US" dirty="0" smtClean="0">
                <a:solidFill>
                  <a:srgbClr val="585454"/>
                </a:solidFill>
                <a:latin typeface="Garamond"/>
                <a:ea typeface="Garamond"/>
                <a:cs typeface="Garamond"/>
                <a:sym typeface="Garamond"/>
              </a:rPr>
              <a:t>and </a:t>
            </a:r>
            <a:r>
              <a:rPr lang="en-US" dirty="0">
                <a:solidFill>
                  <a:srgbClr val="585454"/>
                </a:solidFill>
                <a:latin typeface="Garamond"/>
                <a:ea typeface="Garamond"/>
                <a:cs typeface="Garamond"/>
                <a:sym typeface="Garamond"/>
              </a:rPr>
              <a:t>monthly results for each hydrological response unit and </a:t>
            </a:r>
            <a:r>
              <a:rPr lang="en-US" dirty="0" err="1">
                <a:solidFill>
                  <a:srgbClr val="585454"/>
                </a:solidFill>
                <a:latin typeface="Garamond"/>
                <a:ea typeface="Garamond"/>
                <a:cs typeface="Garamond"/>
                <a:sym typeface="Garamond"/>
              </a:rPr>
              <a:t>subbasin</a:t>
            </a:r>
            <a:r>
              <a:rPr lang="en-US" dirty="0">
                <a:solidFill>
                  <a:srgbClr val="585454"/>
                </a:solidFill>
                <a:latin typeface="Garamond"/>
                <a:ea typeface="Garamond"/>
                <a:cs typeface="Garamond"/>
                <a:sym typeface="Garamond"/>
              </a:rPr>
              <a:t>. The maps show the averaged, </a:t>
            </a:r>
            <a:r>
              <a:rPr lang="en-US" dirty="0" smtClean="0">
                <a:solidFill>
                  <a:srgbClr val="585454"/>
                </a:solidFill>
                <a:latin typeface="Garamond"/>
                <a:ea typeface="Garamond"/>
                <a:cs typeface="Garamond"/>
                <a:sym typeface="Garamond"/>
              </a:rPr>
              <a:t>modeled </a:t>
            </a:r>
            <a:r>
              <a:rPr lang="en-US" dirty="0">
                <a:solidFill>
                  <a:srgbClr val="585454"/>
                </a:solidFill>
                <a:latin typeface="Garamond"/>
                <a:ea typeface="Garamond"/>
                <a:cs typeface="Garamond"/>
                <a:sym typeface="Garamond"/>
              </a:rPr>
              <a:t>superficial streamflow and evapotranspiration rates for the whole watershed for the year 2013. In conjunction with the analysis of other factors, </a:t>
            </a:r>
            <a:r>
              <a:rPr lang="en-US" dirty="0" smtClean="0">
                <a:solidFill>
                  <a:srgbClr val="585454"/>
                </a:solidFill>
                <a:latin typeface="Garamond"/>
                <a:ea typeface="Garamond"/>
                <a:cs typeface="Garamond"/>
                <a:sym typeface="Garamond"/>
              </a:rPr>
              <a:t>both results have </a:t>
            </a:r>
            <a:r>
              <a:rPr lang="en-US" dirty="0">
                <a:solidFill>
                  <a:srgbClr val="585454"/>
                </a:solidFill>
                <a:latin typeface="Garamond"/>
                <a:ea typeface="Garamond"/>
                <a:cs typeface="Garamond"/>
                <a:sym typeface="Garamond"/>
              </a:rPr>
              <a:t>a great potential to understand the effect of land use, crop management and orography in the development of drought. Although they were not calibrated, the results suggest that drought had a higher impact in the  west part of the watershed. This </a:t>
            </a:r>
            <a:r>
              <a:rPr lang="en-US" dirty="0" smtClean="0">
                <a:solidFill>
                  <a:srgbClr val="585454"/>
                </a:solidFill>
                <a:latin typeface="Garamond"/>
                <a:ea typeface="Garamond"/>
                <a:cs typeface="Garamond"/>
                <a:sym typeface="Garamond"/>
              </a:rPr>
              <a:t>corresponds </a:t>
            </a:r>
            <a:r>
              <a:rPr lang="en-US" dirty="0">
                <a:solidFill>
                  <a:srgbClr val="585454"/>
                </a:solidFill>
                <a:latin typeface="Garamond"/>
                <a:ea typeface="Garamond"/>
                <a:cs typeface="Garamond"/>
                <a:sym typeface="Garamond"/>
              </a:rPr>
              <a:t>with both the drought analyses indices and the record of precipitation for the </a:t>
            </a:r>
            <a:r>
              <a:rPr lang="en-US" dirty="0" smtClean="0">
                <a:solidFill>
                  <a:srgbClr val="585454"/>
                </a:solidFill>
                <a:latin typeface="Garamond"/>
                <a:ea typeface="Garamond"/>
                <a:cs typeface="Garamond"/>
                <a:sym typeface="Garamond"/>
              </a:rPr>
              <a:t>area,</a:t>
            </a:r>
            <a:r>
              <a:rPr lang="en-US" baseline="0" dirty="0" smtClean="0">
                <a:solidFill>
                  <a:srgbClr val="585454"/>
                </a:solidFill>
                <a:latin typeface="Garamond"/>
                <a:ea typeface="Garamond"/>
                <a:cs typeface="Garamond"/>
                <a:sym typeface="Garamond"/>
              </a:rPr>
              <a:t> p</a:t>
            </a:r>
            <a:r>
              <a:rPr lang="en-US" dirty="0" smtClean="0">
                <a:solidFill>
                  <a:srgbClr val="585454"/>
                </a:solidFill>
                <a:latin typeface="Garamond"/>
                <a:ea typeface="Garamond"/>
                <a:cs typeface="Garamond"/>
                <a:sym typeface="Garamond"/>
              </a:rPr>
              <a:t>rompting further research in this direction. </a:t>
            </a:r>
            <a:endParaRPr dirty="0"/>
          </a:p>
        </p:txBody>
      </p:sp>
      <p:sp>
        <p:nvSpPr>
          <p:cNvPr id="269" name="Shape 2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1889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dirty="0"/>
              <a:t>Our main limitations included the lack of streamflow in situ data in order to calibrate the outputs of the SWAT </a:t>
            </a:r>
            <a:r>
              <a:rPr lang="en-US" dirty="0" smtClean="0"/>
              <a:t>model.</a:t>
            </a:r>
            <a:r>
              <a:rPr lang="en-US" baseline="0" dirty="0" smtClean="0"/>
              <a:t> </a:t>
            </a:r>
            <a:r>
              <a:rPr lang="en-US" dirty="0" smtClean="0"/>
              <a:t>We </a:t>
            </a:r>
            <a:r>
              <a:rPr lang="en-US" dirty="0"/>
              <a:t>had only 14 years of meteorological information as </a:t>
            </a:r>
            <a:r>
              <a:rPr lang="en-US" dirty="0" smtClean="0"/>
              <a:t>input to the model, with the factors</a:t>
            </a:r>
            <a:r>
              <a:rPr lang="en-US" baseline="0" dirty="0" smtClean="0"/>
              <a:t> </a:t>
            </a:r>
            <a:r>
              <a:rPr lang="en-US" dirty="0" smtClean="0"/>
              <a:t>restricted </a:t>
            </a:r>
            <a:r>
              <a:rPr lang="en-US" dirty="0"/>
              <a:t>to precipitation and rainfall. in most cases, relative humidity, wind and solar radiation were missing.</a:t>
            </a:r>
          </a:p>
        </p:txBody>
      </p:sp>
      <p:sp>
        <p:nvSpPr>
          <p:cNvPr id="282" name="Shape 2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1889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lnSpc>
                <a:spcPct val="115000"/>
              </a:lnSpc>
              <a:spcBef>
                <a:spcPts val="0"/>
              </a:spcBef>
              <a:buClr>
                <a:schemeClr val="dk1"/>
              </a:buClr>
              <a:buSzPct val="91666"/>
              <a:buFont typeface="Arial"/>
              <a:buNone/>
            </a:pPr>
            <a:r>
              <a:rPr lang="en-US" dirty="0"/>
              <a:t>The project contributed to a better understanding of the development of drought through time. This project also addressed NASA’s national water resources application area by contributing to the valuation of water balance metrics in the </a:t>
            </a:r>
            <a:r>
              <a:rPr lang="en-US" dirty="0" err="1"/>
              <a:t>Arenal-Tempisque</a:t>
            </a:r>
            <a:r>
              <a:rPr lang="en-US" dirty="0"/>
              <a:t> watershed. Monitoring the historical development of the drought achieved a better understanding of the drought’s </a:t>
            </a:r>
            <a:r>
              <a:rPr lang="en-US" dirty="0" smtClean="0"/>
              <a:t>drivers.</a:t>
            </a:r>
            <a:r>
              <a:rPr lang="en-US" baseline="0" dirty="0" smtClean="0"/>
              <a:t> </a:t>
            </a:r>
            <a:r>
              <a:rPr lang="en-US" dirty="0" smtClean="0"/>
              <a:t>The </a:t>
            </a:r>
            <a:r>
              <a:rPr lang="en-US" dirty="0"/>
              <a:t>end-products for our partners included a </a:t>
            </a:r>
            <a:r>
              <a:rPr lang="en-US" dirty="0" smtClean="0"/>
              <a:t>foundational script for a near-real </a:t>
            </a:r>
            <a:r>
              <a:rPr lang="en-US" dirty="0"/>
              <a:t>time monitoring tool, which will allow them to better assess </a:t>
            </a:r>
            <a:r>
              <a:rPr lang="en-US" dirty="0" smtClean="0"/>
              <a:t>drought. This tool will</a:t>
            </a:r>
            <a:r>
              <a:rPr lang="en-US" baseline="0" dirty="0" smtClean="0"/>
              <a:t> be completed by the next team in the upcoming term. </a:t>
            </a:r>
            <a:r>
              <a:rPr lang="en-US" dirty="0" smtClean="0"/>
              <a:t>Finally</a:t>
            </a:r>
            <a:r>
              <a:rPr lang="en-US" dirty="0"/>
              <a:t>, a short manual describing the input, processing and analysis of data to run the SWAT model will be provided to the partners, so they can replicate it in the future.</a:t>
            </a:r>
          </a:p>
        </p:txBody>
      </p:sp>
      <p:sp>
        <p:nvSpPr>
          <p:cNvPr id="291" name="Shape 2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3019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r>
              <a:rPr lang="en-US" dirty="0" smtClean="0"/>
              <a:t>This project will</a:t>
            </a:r>
            <a:r>
              <a:rPr lang="en-US" baseline="0" dirty="0" smtClean="0"/>
              <a:t> be continued </a:t>
            </a:r>
            <a:r>
              <a:rPr lang="en-US" dirty="0" smtClean="0"/>
              <a:t>in </a:t>
            </a:r>
            <a:r>
              <a:rPr lang="en-US" dirty="0"/>
              <a:t>the future by obtaining in situ data that allows us to calibrate the SWAT </a:t>
            </a:r>
            <a:r>
              <a:rPr lang="en-US" dirty="0" smtClean="0"/>
              <a:t>model. The python</a:t>
            </a:r>
            <a:r>
              <a:rPr lang="en-US" baseline="0" dirty="0" smtClean="0"/>
              <a:t> script for the </a:t>
            </a:r>
            <a:r>
              <a:rPr lang="en-US" dirty="0" smtClean="0"/>
              <a:t>SDCI near-real time monitoring tool will be completed to provide partners with a highly valuable</a:t>
            </a:r>
            <a:r>
              <a:rPr lang="en-US" baseline="0" dirty="0" smtClean="0"/>
              <a:t> end product to track drought using NASA Earth Observations. </a:t>
            </a:r>
            <a:r>
              <a:rPr lang="en-US" dirty="0" smtClean="0"/>
              <a:t>Additional spatial and temporal indices could be pursued to monitor drought in this area. </a:t>
            </a:r>
            <a:r>
              <a:rPr lang="en-US" dirty="0" err="1" smtClean="0">
                <a:latin typeface="Century Gothic" panose="020B0502020202020204" pitchFamily="34" charset="0"/>
              </a:rPr>
              <a:t>ArcSWAT</a:t>
            </a:r>
            <a:r>
              <a:rPr lang="en-US" dirty="0" smtClean="0">
                <a:latin typeface="Century Gothic" panose="020B0502020202020204" pitchFamily="34" charset="0"/>
              </a:rPr>
              <a:t> outputs can be further studied to understand hydrology of the area. </a:t>
            </a:r>
          </a:p>
          <a:p>
            <a:pPr lvl="0">
              <a:spcBef>
                <a:spcPts val="0"/>
              </a:spcBef>
              <a:buNone/>
            </a:pPr>
            <a:endParaRPr lang="en-US" dirty="0" smtClean="0"/>
          </a:p>
          <a:p>
            <a:pPr lvl="0">
              <a:spcBef>
                <a:spcPts val="0"/>
              </a:spcBef>
              <a:buNone/>
            </a:pPr>
            <a:endParaRPr lang="en-US" baseline="0" dirty="0" smtClean="0"/>
          </a:p>
        </p:txBody>
      </p:sp>
      <p:sp>
        <p:nvSpPr>
          <p:cNvPr id="303" name="Shape 303"/>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16</a:t>
            </a:fld>
            <a:endParaRPr lang="en-US"/>
          </a:p>
        </p:txBody>
      </p:sp>
    </p:spTree>
    <p:extLst>
      <p:ext uri="{BB962C8B-B14F-4D97-AF65-F5344CB8AC3E}">
        <p14:creationId xmlns:p14="http://schemas.microsoft.com/office/powerpoint/2010/main" val="2841926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2" name="Shape 3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3078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9" name="Shape 8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dirty="0" smtClean="0">
                <a:solidFill>
                  <a:srgbClr val="767171"/>
                </a:solidFill>
                <a:latin typeface="Questrial"/>
                <a:ea typeface="Questrial"/>
                <a:cs typeface="Questrial"/>
                <a:sym typeface="Questrial"/>
              </a:rPr>
              <a:t>The </a:t>
            </a:r>
            <a:r>
              <a:rPr lang="en-US" dirty="0" err="1" smtClean="0">
                <a:solidFill>
                  <a:srgbClr val="767171"/>
                </a:solidFill>
                <a:latin typeface="Questrial"/>
                <a:ea typeface="Questrial"/>
                <a:cs typeface="Questrial"/>
                <a:sym typeface="Questrial"/>
              </a:rPr>
              <a:t>Arenal-Tempisque</a:t>
            </a:r>
            <a:r>
              <a:rPr lang="en-US" dirty="0" smtClean="0">
                <a:solidFill>
                  <a:srgbClr val="767171"/>
                </a:solidFill>
                <a:latin typeface="Questrial"/>
                <a:ea typeface="Questrial"/>
                <a:cs typeface="Questrial"/>
                <a:sym typeface="Questrial"/>
              </a:rPr>
              <a:t> Watershed is located in Northwestern Costa Rica, specifically the Guanacaste Province. </a:t>
            </a:r>
            <a:r>
              <a:rPr lang="en-US" dirty="0" smtClean="0"/>
              <a:t>70% of Costa Rica’s power is generated with hydroelectric power, which depends on climate and water availability.</a:t>
            </a:r>
            <a:r>
              <a:rPr lang="en-US" baseline="0" dirty="0" smtClean="0"/>
              <a:t> </a:t>
            </a:r>
            <a:r>
              <a:rPr lang="en-US" dirty="0" smtClean="0">
                <a:solidFill>
                  <a:srgbClr val="767171"/>
                </a:solidFill>
                <a:latin typeface="Questrial"/>
                <a:ea typeface="Questrial"/>
                <a:cs typeface="Questrial"/>
                <a:sym typeface="Questrial"/>
              </a:rPr>
              <a:t> Guanacaste is known for the </a:t>
            </a:r>
            <a:r>
              <a:rPr lang="en-US" dirty="0" err="1" smtClean="0">
                <a:solidFill>
                  <a:srgbClr val="767171"/>
                </a:solidFill>
                <a:latin typeface="Questrial"/>
                <a:ea typeface="Questrial"/>
                <a:cs typeface="Questrial"/>
                <a:sym typeface="Questrial"/>
              </a:rPr>
              <a:t>Arenal</a:t>
            </a:r>
            <a:r>
              <a:rPr lang="en-US" dirty="0" smtClean="0">
                <a:solidFill>
                  <a:srgbClr val="767171"/>
                </a:solidFill>
                <a:latin typeface="Questrial"/>
                <a:ea typeface="Questrial"/>
                <a:cs typeface="Questrial"/>
                <a:sym typeface="Questrial"/>
              </a:rPr>
              <a:t> Volcano and reservoir, which is considered the most important source of power in the country. It generates 20% of the hydroelectric power of the country.</a:t>
            </a:r>
            <a:r>
              <a:rPr lang="en-US" baseline="0" dirty="0" smtClean="0">
                <a:solidFill>
                  <a:srgbClr val="767171"/>
                </a:solidFill>
                <a:latin typeface="Questrial"/>
                <a:ea typeface="Questrial"/>
                <a:cs typeface="Questrial"/>
                <a:sym typeface="Questrial"/>
              </a:rPr>
              <a:t> </a:t>
            </a:r>
            <a:r>
              <a:rPr lang="en-US" dirty="0" smtClean="0"/>
              <a:t>Agriculture is one</a:t>
            </a:r>
            <a:r>
              <a:rPr lang="en-US" baseline="0" dirty="0" smtClean="0"/>
              <a:t> of the top land uses in this area,</a:t>
            </a:r>
            <a:r>
              <a:rPr lang="en-US" dirty="0" smtClean="0"/>
              <a:t> contributing 32% </a:t>
            </a:r>
            <a:r>
              <a:rPr lang="en-US" dirty="0"/>
              <a:t>of the gross domestic product of Costa </a:t>
            </a:r>
            <a:r>
              <a:rPr lang="en-US" dirty="0" smtClean="0"/>
              <a:t>Rica</a:t>
            </a:r>
            <a:r>
              <a:rPr lang="en-US" baseline="0" dirty="0" smtClean="0"/>
              <a:t> </a:t>
            </a:r>
            <a:r>
              <a:rPr lang="en-US" dirty="0" smtClean="0"/>
              <a:t>with over 1/3</a:t>
            </a:r>
            <a:r>
              <a:rPr lang="en-US" baseline="0" dirty="0" smtClean="0"/>
              <a:t> of the country dedicated to this purpose</a:t>
            </a:r>
            <a:r>
              <a:rPr lang="en-US" dirty="0" smtClean="0"/>
              <a:t>. This area produces most of the sugarcane and great part of rice for the country.</a:t>
            </a:r>
          </a:p>
          <a:p>
            <a:pPr lvl="0" rtl="0">
              <a:lnSpc>
                <a:spcPct val="115000"/>
              </a:lnSpc>
              <a:spcBef>
                <a:spcPts val="0"/>
              </a:spcBef>
              <a:buClr>
                <a:schemeClr val="dk1"/>
              </a:buClr>
              <a:buSzPct val="91666"/>
              <a:buFont typeface="Arial"/>
              <a:buNone/>
            </a:pPr>
            <a:endParaRPr lang="en-US" dirty="0" smtClean="0"/>
          </a:p>
          <a:p>
            <a:pPr marL="0" marR="0" lvl="0" indent="0" algn="l" defTabSz="914400" rtl="0" eaLnBrk="1" fontAlgn="auto" latinLnBrk="0" hangingPunct="1">
              <a:lnSpc>
                <a:spcPct val="115000"/>
              </a:lnSpc>
              <a:spcBef>
                <a:spcPts val="0"/>
              </a:spcBef>
              <a:spcAft>
                <a:spcPts val="0"/>
              </a:spcAft>
              <a:buClr>
                <a:schemeClr val="dk1"/>
              </a:buClr>
              <a:buSzPct val="91666"/>
              <a:buFont typeface="Arial"/>
              <a:buNone/>
              <a:tabLst/>
              <a:defRPr/>
            </a:pPr>
            <a:endParaRPr lang="en-US" dirty="0" smtClean="0"/>
          </a:p>
          <a:p>
            <a:pPr marL="0" marR="0" lvl="0" indent="0" algn="l" defTabSz="914400" rtl="0" eaLnBrk="1" fontAlgn="auto" latinLnBrk="0" hangingPunct="1">
              <a:lnSpc>
                <a:spcPct val="115000"/>
              </a:lnSpc>
              <a:spcBef>
                <a:spcPts val="0"/>
              </a:spcBef>
              <a:spcAft>
                <a:spcPts val="0"/>
              </a:spcAft>
              <a:buClr>
                <a:schemeClr val="dk1"/>
              </a:buClr>
              <a:buSzPct val="91666"/>
              <a:buFont typeface="Arial"/>
              <a:buNone/>
              <a:tabLst/>
              <a:defRPr/>
            </a:pPr>
            <a:r>
              <a:rPr lang="en-US" dirty="0" smtClean="0"/>
              <a:t>Service</a:t>
            </a:r>
            <a:r>
              <a:rPr lang="en-US" baseline="0" dirty="0" smtClean="0"/>
              <a:t> Layer Credits: ESRI, USGS, NOAA</a:t>
            </a:r>
            <a:endParaRPr lang="en-US" dirty="0" smtClean="0"/>
          </a:p>
          <a:p>
            <a:pPr marL="0" marR="0" lvl="0" indent="0" algn="l" defTabSz="914400" rtl="0" eaLnBrk="1" fontAlgn="auto" latinLnBrk="0" hangingPunct="1">
              <a:lnSpc>
                <a:spcPct val="115000"/>
              </a:lnSpc>
              <a:spcBef>
                <a:spcPts val="0"/>
              </a:spcBef>
              <a:spcAft>
                <a:spcPts val="0"/>
              </a:spcAft>
              <a:buClr>
                <a:schemeClr val="dk1"/>
              </a:buClr>
              <a:buSzPct val="91666"/>
              <a:buFont typeface="Arial"/>
              <a:buNone/>
              <a:tabLst/>
              <a:defRPr/>
            </a:pPr>
            <a:endParaRPr lang="en-US" dirty="0" smtClean="0"/>
          </a:p>
          <a:p>
            <a:pPr lvl="0" rtl="0">
              <a:lnSpc>
                <a:spcPct val="115000"/>
              </a:lnSpc>
              <a:spcBef>
                <a:spcPts val="0"/>
              </a:spcBef>
              <a:buClr>
                <a:schemeClr val="dk1"/>
              </a:buClr>
              <a:buSzPct val="91666"/>
              <a:buFont typeface="Arial"/>
              <a:buNone/>
            </a:pPr>
            <a:endParaRPr lang="en-US" dirty="0" smtClean="0"/>
          </a:p>
          <a:p>
            <a:pPr marL="0" marR="0" lvl="0" indent="0" algn="l" rtl="0">
              <a:spcBef>
                <a:spcPts val="0"/>
              </a:spcBef>
              <a:buClr>
                <a:schemeClr val="dk1"/>
              </a:buClr>
              <a:buSzPct val="25000"/>
              <a:buFont typeface="Calibri"/>
              <a:buNone/>
            </a:pPr>
            <a:endParaRPr dirty="0"/>
          </a:p>
        </p:txBody>
      </p:sp>
      <p:sp>
        <p:nvSpPr>
          <p:cNvPr id="90" name="Shape 90"/>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5346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2" name="Shape 102"/>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dirty="0" smtClean="0"/>
              <a:t>Guanacaste has experienced more than four consecutive years of drought, limiting water resources, agriculture, environment, economy, and livelihoods of citizens.  This period of drought is considered the worst since 1930, leading the government to declare a state of emergency in 2014 due to these dry conditions. Monitoring and assessment of climatic</a:t>
            </a:r>
            <a:r>
              <a:rPr lang="en-US" baseline="0" dirty="0" smtClean="0"/>
              <a:t> conditions</a:t>
            </a:r>
            <a:r>
              <a:rPr lang="en-US" dirty="0" smtClean="0"/>
              <a:t> are a priority for mitigating the negative impacts of drought for the area and the country.</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dirty="0" smtClean="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dirty="0" smtClean="0">
                <a:latin typeface="Arial"/>
                <a:ea typeface="Arial"/>
                <a:cs typeface="Arial"/>
                <a:sym typeface="Arial"/>
              </a:rPr>
              <a:t>The </a:t>
            </a:r>
            <a:r>
              <a:rPr lang="en-US" dirty="0">
                <a:latin typeface="Arial"/>
                <a:ea typeface="Arial"/>
                <a:cs typeface="Arial"/>
                <a:sym typeface="Arial"/>
              </a:rPr>
              <a:t>local economy </a:t>
            </a:r>
            <a:r>
              <a:rPr lang="en-US" dirty="0" smtClean="0">
                <a:latin typeface="Arial"/>
                <a:ea typeface="Arial"/>
                <a:cs typeface="Arial"/>
                <a:sym typeface="Arial"/>
              </a:rPr>
              <a:t>within </a:t>
            </a:r>
            <a:r>
              <a:rPr lang="en-US" dirty="0">
                <a:latin typeface="Arial"/>
                <a:ea typeface="Arial"/>
                <a:cs typeface="Arial"/>
                <a:sym typeface="Arial"/>
              </a:rPr>
              <a:t>the </a:t>
            </a:r>
            <a:r>
              <a:rPr lang="en-US" dirty="0" err="1" smtClean="0">
                <a:latin typeface="Arial"/>
                <a:ea typeface="Arial"/>
                <a:cs typeface="Arial"/>
                <a:sym typeface="Arial"/>
              </a:rPr>
              <a:t>Arenal-Tempisque</a:t>
            </a:r>
            <a:r>
              <a:rPr lang="en-US" dirty="0" smtClean="0">
                <a:latin typeface="Arial"/>
                <a:ea typeface="Arial"/>
                <a:cs typeface="Arial"/>
                <a:sym typeface="Arial"/>
              </a:rPr>
              <a:t> </a:t>
            </a:r>
            <a:r>
              <a:rPr lang="en-US" dirty="0">
                <a:latin typeface="Arial"/>
                <a:ea typeface="Arial"/>
                <a:cs typeface="Arial"/>
                <a:sym typeface="Arial"/>
              </a:rPr>
              <a:t>watershed is highly dependent on agriculture and </a:t>
            </a:r>
            <a:r>
              <a:rPr lang="en-US" dirty="0" smtClean="0">
                <a:latin typeface="Arial"/>
                <a:ea typeface="Arial"/>
                <a:cs typeface="Arial"/>
                <a:sym typeface="Arial"/>
              </a:rPr>
              <a:t>tourism,</a:t>
            </a:r>
            <a:r>
              <a:rPr lang="en-US" baseline="0" dirty="0" smtClean="0">
                <a:latin typeface="Arial"/>
                <a:ea typeface="Arial"/>
                <a:cs typeface="Arial"/>
                <a:sym typeface="Arial"/>
              </a:rPr>
              <a:t> requiring a consistent </a:t>
            </a:r>
            <a:r>
              <a:rPr lang="en-US" dirty="0" smtClean="0">
                <a:latin typeface="Arial"/>
                <a:ea typeface="Arial"/>
                <a:cs typeface="Arial"/>
                <a:sym typeface="Arial"/>
              </a:rPr>
              <a:t>water supply to meet the needs of the area.</a:t>
            </a:r>
            <a:r>
              <a:rPr lang="en-US" baseline="0" dirty="0">
                <a:latin typeface="Arial"/>
                <a:ea typeface="Arial"/>
                <a:cs typeface="Arial"/>
                <a:sym typeface="Arial"/>
              </a:rPr>
              <a:t> </a:t>
            </a:r>
            <a:r>
              <a:rPr lang="en-US" dirty="0" smtClean="0">
                <a:latin typeface="Arial"/>
                <a:ea typeface="Arial"/>
                <a:cs typeface="Arial"/>
                <a:sym typeface="Arial"/>
              </a:rPr>
              <a:t>The </a:t>
            </a:r>
            <a:r>
              <a:rPr lang="en-US" dirty="0">
                <a:latin typeface="Arial"/>
                <a:ea typeface="Arial"/>
                <a:cs typeface="Arial"/>
                <a:sym typeface="Arial"/>
              </a:rPr>
              <a:t>well-being of the </a:t>
            </a:r>
            <a:r>
              <a:rPr lang="en-US" dirty="0" smtClean="0">
                <a:latin typeface="Arial"/>
                <a:ea typeface="Arial"/>
                <a:cs typeface="Arial"/>
                <a:sym typeface="Arial"/>
              </a:rPr>
              <a:t>local community </a:t>
            </a:r>
            <a:r>
              <a:rPr lang="en-US" dirty="0">
                <a:latin typeface="Arial"/>
                <a:ea typeface="Arial"/>
                <a:cs typeface="Arial"/>
                <a:sym typeface="Arial"/>
              </a:rPr>
              <a:t>is negatively affected by the shortage of drinking </a:t>
            </a:r>
            <a:r>
              <a:rPr lang="en-US" dirty="0" smtClean="0">
                <a:latin typeface="Arial"/>
                <a:ea typeface="Arial"/>
                <a:cs typeface="Arial"/>
                <a:sym typeface="Arial"/>
              </a:rPr>
              <a:t>water. </a:t>
            </a:r>
            <a:r>
              <a:rPr lang="en-US" sz="1200" b="0" i="0" u="none" strike="noStrike" kern="1200" cap="none" dirty="0" smtClean="0">
                <a:solidFill>
                  <a:schemeClr val="dk1"/>
                </a:solidFill>
                <a:effectLst/>
                <a:latin typeface="Calibri"/>
                <a:ea typeface="Calibri"/>
                <a:cs typeface="Calibri"/>
                <a:sym typeface="Calibri"/>
              </a:rPr>
              <a:t>The demand of available water resources for all uses in Costa Rica will increase from 5% to 35% until 2020 (</a:t>
            </a:r>
            <a:r>
              <a:rPr lang="en-US" sz="1200" b="0" i="0" u="none" strike="noStrike" kern="1200" cap="none" dirty="0" err="1" smtClean="0">
                <a:solidFill>
                  <a:schemeClr val="dk1"/>
                </a:solidFill>
                <a:effectLst/>
                <a:latin typeface="Calibri"/>
                <a:ea typeface="Calibri"/>
                <a:cs typeface="Calibri"/>
                <a:sym typeface="Calibri"/>
              </a:rPr>
              <a:t>Ballestero</a:t>
            </a:r>
            <a:r>
              <a:rPr lang="en-US" sz="1200" b="0" i="0" u="none" strike="noStrike" kern="1200" cap="none" dirty="0" smtClean="0">
                <a:solidFill>
                  <a:schemeClr val="dk1"/>
                </a:solidFill>
                <a:effectLst/>
                <a:latin typeface="Calibri"/>
                <a:ea typeface="Calibri"/>
                <a:cs typeface="Calibri"/>
                <a:sym typeface="Calibri"/>
              </a:rPr>
              <a:t> et al., 2007). Rapid urbanization and overexploitation of water resources are intensifying the rate of demand.</a:t>
            </a:r>
            <a:r>
              <a:rPr lang="en-US" baseline="0" dirty="0" smtClean="0">
                <a:latin typeface="Arial"/>
                <a:ea typeface="Arial"/>
                <a:cs typeface="Arial"/>
                <a:sym typeface="Arial"/>
              </a:rPr>
              <a:t> </a:t>
            </a:r>
            <a:endParaRPr dirty="0">
              <a:latin typeface="Arial"/>
              <a:ea typeface="Arial"/>
              <a:cs typeface="Arial"/>
              <a:sym typeface="Arial"/>
            </a:endParaRPr>
          </a:p>
          <a:p>
            <a:pPr marL="0" marR="0" lvl="0" indent="0" algn="l" rtl="0">
              <a:spcBef>
                <a:spcPts val="0"/>
              </a:spcBef>
              <a:buClr>
                <a:schemeClr val="dk1"/>
              </a:buClr>
              <a:buSzPct val="25000"/>
              <a:buFont typeface="Calibri"/>
              <a:buNone/>
            </a:pPr>
            <a:endParaRPr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dirty="0" smtClean="0">
                <a:latin typeface="Arial"/>
                <a:ea typeface="Arial"/>
                <a:cs typeface="Arial"/>
                <a:sym typeface="Arial"/>
              </a:rPr>
              <a:t>Image Source: </a:t>
            </a:r>
            <a:r>
              <a:rPr lang="en-US" u="sng" dirty="0" smtClean="0">
                <a:solidFill>
                  <a:schemeClr val="hlink"/>
                </a:solidFill>
                <a:latin typeface="Arial"/>
                <a:ea typeface="Arial"/>
                <a:cs typeface="Arial"/>
                <a:sym typeface="Arial"/>
                <a:hlinkClick r:id="rId3"/>
              </a:rPr>
              <a:t>http://presidencia.go.cr/</a:t>
            </a:r>
          </a:p>
          <a:p>
            <a:pPr marL="0" marR="0" lvl="0" indent="0" algn="l" rtl="0">
              <a:spcBef>
                <a:spcPts val="0"/>
              </a:spcBef>
              <a:buClr>
                <a:schemeClr val="dk1"/>
              </a:buClr>
              <a:buSzPct val="25000"/>
              <a:buFont typeface="Calibri"/>
              <a:buNone/>
            </a:pPr>
            <a:endParaRPr dirty="0">
              <a:latin typeface="Arial"/>
              <a:ea typeface="Arial"/>
              <a:cs typeface="Arial"/>
              <a:sym typeface="Arial"/>
            </a:endParaRPr>
          </a:p>
          <a:p>
            <a:pPr marL="0" marR="0" lvl="0" indent="0" algn="l" rtl="0">
              <a:spcBef>
                <a:spcPts val="0"/>
              </a:spcBef>
              <a:buClr>
                <a:schemeClr val="dk1"/>
              </a:buClr>
              <a:buSzPct val="25000"/>
              <a:buFont typeface="Calibri"/>
              <a:buNone/>
            </a:pPr>
            <a:endParaRPr dirty="0">
              <a:latin typeface="Arial"/>
              <a:ea typeface="Arial"/>
              <a:cs typeface="Arial"/>
              <a:sym typeface="Arial"/>
            </a:endParaRPr>
          </a:p>
        </p:txBody>
      </p:sp>
      <p:sp>
        <p:nvSpPr>
          <p:cNvPr id="103" name="Shape 10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3544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dirty="0"/>
              <a:t>The primary goal of this project was to evaluate drought conditions within the </a:t>
            </a:r>
            <a:r>
              <a:rPr lang="en-US" dirty="0" err="1"/>
              <a:t>Arenal-Tempisque</a:t>
            </a:r>
            <a:r>
              <a:rPr lang="en-US" dirty="0"/>
              <a:t> Watershed in </a:t>
            </a:r>
            <a:r>
              <a:rPr lang="en-US" dirty="0" smtClean="0"/>
              <a:t>Guanacaste to</a:t>
            </a:r>
            <a:r>
              <a:rPr lang="en-US" baseline="0" dirty="0" smtClean="0"/>
              <a:t> aid in the creation of decision-support tools to be used by our partners</a:t>
            </a:r>
            <a:r>
              <a:rPr lang="en-US" dirty="0" smtClean="0"/>
              <a:t>. </a:t>
            </a:r>
            <a:r>
              <a:rPr lang="en-US" dirty="0"/>
              <a:t>Using </a:t>
            </a:r>
            <a:r>
              <a:rPr lang="en-US" dirty="0" smtClean="0"/>
              <a:t>the Standardized Precipitation Index and Standardized</a:t>
            </a:r>
            <a:r>
              <a:rPr lang="en-US" baseline="0" dirty="0" smtClean="0"/>
              <a:t> Drought Condition Index</a:t>
            </a:r>
            <a:r>
              <a:rPr lang="en-US" dirty="0" smtClean="0"/>
              <a:t> values calculated by</a:t>
            </a:r>
            <a:r>
              <a:rPr lang="en-US" baseline="0" dirty="0" smtClean="0"/>
              <a:t> our team</a:t>
            </a:r>
            <a:r>
              <a:rPr lang="en-US" dirty="0" smtClean="0"/>
              <a:t>, a time </a:t>
            </a:r>
            <a:r>
              <a:rPr lang="en-US" dirty="0"/>
              <a:t>series could be created for each weather station.  </a:t>
            </a:r>
            <a:r>
              <a:rPr lang="en-US" dirty="0" smtClean="0"/>
              <a:t>The</a:t>
            </a:r>
            <a:r>
              <a:rPr lang="en-US" baseline="0" dirty="0" smtClean="0"/>
              <a:t> foundational python script for a</a:t>
            </a:r>
            <a:r>
              <a:rPr lang="en-US" dirty="0" smtClean="0"/>
              <a:t> </a:t>
            </a:r>
            <a:r>
              <a:rPr lang="en-US" dirty="0"/>
              <a:t>near-real time drought monitoring tool was </a:t>
            </a:r>
            <a:r>
              <a:rPr lang="en-US" dirty="0" smtClean="0"/>
              <a:t>written. This will later </a:t>
            </a:r>
            <a:r>
              <a:rPr lang="en-US" dirty="0"/>
              <a:t>provide partners the materials and methods to continually monitor agricultural </a:t>
            </a:r>
            <a:r>
              <a:rPr lang="en-US" dirty="0" smtClean="0"/>
              <a:t>drought using the SDCI index </a:t>
            </a:r>
            <a:r>
              <a:rPr lang="en-US" dirty="0"/>
              <a:t>after the project was completed</a:t>
            </a:r>
            <a:r>
              <a:rPr lang="en-US" dirty="0" smtClean="0"/>
              <a:t>. We tested the potential of the Soil and Water Assessment Tool (SWAT) for modeling water resources in the area. These </a:t>
            </a:r>
            <a:r>
              <a:rPr lang="en-US" dirty="0" err="1"/>
              <a:t>ArcSWAT</a:t>
            </a:r>
            <a:r>
              <a:rPr lang="en-US" dirty="0"/>
              <a:t> results provided detailed evapotranspiration and superficial flow, which will be used by partners to create a water balance assessment toolset.</a:t>
            </a:r>
          </a:p>
          <a:p>
            <a:pPr marL="0" marR="0" lvl="0" indent="0" algn="l" rtl="0">
              <a:spcBef>
                <a:spcPts val="0"/>
              </a:spcBef>
              <a:buClr>
                <a:schemeClr val="dk1"/>
              </a:buClr>
              <a:buSzPct val="25000"/>
              <a:buFont typeface="Calibri"/>
              <a:buNone/>
            </a:pPr>
            <a:endParaRPr dirty="0"/>
          </a:p>
        </p:txBody>
      </p:sp>
      <p:sp>
        <p:nvSpPr>
          <p:cNvPr id="113" name="Shape 11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167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lvl="0" rtl="0">
              <a:lnSpc>
                <a:spcPct val="115000"/>
              </a:lnSpc>
              <a:spcBef>
                <a:spcPts val="0"/>
              </a:spcBef>
              <a:buClr>
                <a:schemeClr val="dk1"/>
              </a:buClr>
              <a:buSzPct val="91666"/>
              <a:buFont typeface="Arial"/>
              <a:buNone/>
            </a:pPr>
            <a:r>
              <a:rPr lang="en-US" dirty="0" smtClean="0"/>
              <a:t>Precipitation </a:t>
            </a:r>
            <a:r>
              <a:rPr lang="en-US" dirty="0"/>
              <a:t>data was acquired for the two drought indices, as well as the near-real time drought monitoring tool. </a:t>
            </a:r>
            <a:r>
              <a:rPr lang="en-US" dirty="0" smtClean="0"/>
              <a:t>Monthly </a:t>
            </a:r>
            <a:r>
              <a:rPr lang="en-US" dirty="0"/>
              <a:t>precipitation data was acquired from the Tropical Rainfall Measuring Mission- Precipitation Radar satellite and sensors from January 2000-present. This was used to calculate the Standardized Precipitation Index, or SPI, and the Scaled Drought Condition Index, or SDCI. Monthly precipitation data is utilized from the Global Precipitation Measurement - Dual-frequency precipitation Radar (GPM-DPR) satellites for the near-real time drought monitoring tool.</a:t>
            </a:r>
          </a:p>
          <a:p>
            <a:pPr marL="0" marR="0" lvl="0" indent="0" algn="l" rtl="0">
              <a:spcBef>
                <a:spcPts val="0"/>
              </a:spcBef>
              <a:buClr>
                <a:schemeClr val="dk1"/>
              </a:buClr>
              <a:buSzPct val="25000"/>
              <a:buFont typeface="Calibri"/>
              <a:buNone/>
            </a:pPr>
            <a:endParaRPr dirty="0"/>
          </a:p>
        </p:txBody>
      </p:sp>
      <p:sp>
        <p:nvSpPr>
          <p:cNvPr id="122" name="Shape 12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2155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9" name="Shape 139"/>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a:t>Digital elevation models were retrieved from SRTM v-2 C-Band. The most updated data land use was produced using data from eMODIS and Landsat 8. Finally, soil data was acquired through HWSD and the Soil Digital Map by the Center for Agronomic Research (CIA) at University of Costa Rica.</a:t>
            </a:r>
            <a:br>
              <a:rPr lang="en-US"/>
            </a:br>
            <a:endParaRPr lang="en-US"/>
          </a:p>
        </p:txBody>
      </p:sp>
      <p:sp>
        <p:nvSpPr>
          <p:cNvPr id="140" name="Shape 14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6727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lnSpc>
                <a:spcPct val="120000"/>
              </a:lnSpc>
              <a:spcBef>
                <a:spcPts val="0"/>
              </a:spcBef>
              <a:buClr>
                <a:schemeClr val="dk1"/>
              </a:buClr>
              <a:buSzPct val="91666"/>
              <a:buFont typeface="Arial"/>
              <a:buNone/>
            </a:pPr>
            <a:r>
              <a:rPr lang="en-US" dirty="0" smtClean="0"/>
              <a:t>SPI </a:t>
            </a:r>
            <a:r>
              <a:rPr lang="en-US" dirty="0"/>
              <a:t>was calculated to show the conditions of Meteorological Drought in a specific place at a specific time. The TRMM-PR provided monthly precipitation data. The data was processed in MATLAB by fitting it to a</a:t>
            </a:r>
            <a:r>
              <a:rPr lang="en-US" sz="1000" dirty="0">
                <a:solidFill>
                  <a:srgbClr val="333333"/>
                </a:solidFill>
                <a:highlight>
                  <a:srgbClr val="FFFFFF"/>
                </a:highlight>
                <a:latin typeface="Arial"/>
                <a:ea typeface="Arial"/>
                <a:cs typeface="Arial"/>
                <a:sym typeface="Arial"/>
              </a:rPr>
              <a:t> Gamma function to convert precipitation measurements to a probability of rainfall in a specific time and area. These probabilities were then standardized, producing the SPI value. </a:t>
            </a:r>
            <a:r>
              <a:rPr lang="en-US" dirty="0"/>
              <a:t>The values, which represent a z-score, were ranked according to rainfall conditions, as shown by the table. **</a:t>
            </a:r>
            <a:r>
              <a:rPr lang="en-US" i="1" dirty="0"/>
              <a:t>MAKE TABLE APPEAR</a:t>
            </a:r>
            <a:r>
              <a:rPr lang="en-US" dirty="0"/>
              <a:t>** Drought conditions begin when SPI is less than or equal to -0.5. </a:t>
            </a:r>
            <a:endParaRPr dirty="0"/>
          </a:p>
          <a:p>
            <a:pPr lvl="0" rtl="0">
              <a:spcBef>
                <a:spcPts val="0"/>
              </a:spcBef>
              <a:buNone/>
            </a:pPr>
            <a:endParaRPr dirty="0"/>
          </a:p>
        </p:txBody>
      </p:sp>
      <p:sp>
        <p:nvSpPr>
          <p:cNvPr id="154" name="Shape 1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2872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smtClean="0"/>
              <a:t>The </a:t>
            </a:r>
            <a:r>
              <a:rPr lang="en-US" dirty="0"/>
              <a:t>Scaled Drought Condition Index uses monthly averages from Terra MODIS for land surface temperature and normalized difference vegetation index, and monthly precipitation from TRMM-PR to assess drought conditions. These variables were each scaled from 0 to 1 from their minimum and maximum values, then weighted using regression analysis and added together to produce a scaled index from 0 to 1, with 0 indicating the driest conditions. Drought conditions begin when SDCI &lt;= 0.5.  </a:t>
            </a:r>
          </a:p>
        </p:txBody>
      </p:sp>
      <p:sp>
        <p:nvSpPr>
          <p:cNvPr id="177" name="Shape 1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0658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8" name="Shape 20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dirty="0" smtClean="0"/>
              <a:t>The </a:t>
            </a:r>
            <a:r>
              <a:rPr lang="en-US" dirty="0"/>
              <a:t>DEM used in the </a:t>
            </a:r>
            <a:r>
              <a:rPr lang="en-US" dirty="0" err="1" smtClean="0"/>
              <a:t>ArcSWAT</a:t>
            </a:r>
            <a:r>
              <a:rPr lang="en-US" dirty="0" smtClean="0"/>
              <a:t> model </a:t>
            </a:r>
            <a:r>
              <a:rPr lang="en-US" dirty="0"/>
              <a:t>is from the </a:t>
            </a:r>
            <a:r>
              <a:rPr lang="en-US" dirty="0" smtClean="0"/>
              <a:t>SRTM, which was used to calculate </a:t>
            </a:r>
            <a:r>
              <a:rPr lang="en-US" dirty="0"/>
              <a:t>the flow accumulation and </a:t>
            </a:r>
            <a:r>
              <a:rPr lang="en-US" dirty="0" smtClean="0"/>
              <a:t>direction in the </a:t>
            </a:r>
            <a:r>
              <a:rPr lang="en-US" dirty="0" err="1" smtClean="0"/>
              <a:t>ArcSWAT</a:t>
            </a:r>
            <a:r>
              <a:rPr lang="en-US" dirty="0" smtClean="0"/>
              <a:t> watershed</a:t>
            </a:r>
            <a:r>
              <a:rPr lang="en-US" baseline="0" dirty="0" smtClean="0"/>
              <a:t> delineation</a:t>
            </a:r>
            <a:r>
              <a:rPr lang="en-US" dirty="0" smtClean="0"/>
              <a:t>. </a:t>
            </a:r>
            <a:r>
              <a:rPr lang="en-US" dirty="0"/>
              <a:t>T</a:t>
            </a:r>
            <a:r>
              <a:rPr lang="en-US" dirty="0" smtClean="0"/>
              <a:t>his </a:t>
            </a:r>
            <a:r>
              <a:rPr lang="en-US" dirty="0"/>
              <a:t>process </a:t>
            </a:r>
            <a:r>
              <a:rPr lang="en-US" dirty="0" smtClean="0"/>
              <a:t>resulted</a:t>
            </a:r>
            <a:r>
              <a:rPr lang="en-US" baseline="0" dirty="0" smtClean="0"/>
              <a:t> in </a:t>
            </a:r>
            <a:r>
              <a:rPr lang="en-US" dirty="0" smtClean="0"/>
              <a:t>34 </a:t>
            </a:r>
            <a:r>
              <a:rPr lang="en-US" dirty="0"/>
              <a:t>sub-basins, </a:t>
            </a:r>
            <a:r>
              <a:rPr lang="en-US" dirty="0" smtClean="0"/>
              <a:t>within which</a:t>
            </a:r>
            <a:r>
              <a:rPr lang="en-US" baseline="0" dirty="0" smtClean="0"/>
              <a:t> the model also </a:t>
            </a:r>
            <a:r>
              <a:rPr lang="en-US" dirty="0" smtClean="0"/>
              <a:t>calculated </a:t>
            </a:r>
            <a:r>
              <a:rPr lang="en-US" dirty="0"/>
              <a:t>the </a:t>
            </a:r>
            <a:r>
              <a:rPr lang="en-US" dirty="0" smtClean="0"/>
              <a:t>slope, maximum </a:t>
            </a:r>
            <a:r>
              <a:rPr lang="en-US" dirty="0"/>
              <a:t>and </a:t>
            </a:r>
            <a:r>
              <a:rPr lang="en-US" dirty="0" smtClean="0"/>
              <a:t>minimum elevation, </a:t>
            </a:r>
            <a:r>
              <a:rPr lang="en-US" dirty="0"/>
              <a:t>and </a:t>
            </a:r>
            <a:r>
              <a:rPr lang="en-US" dirty="0" smtClean="0"/>
              <a:t>other variables.</a:t>
            </a:r>
            <a:r>
              <a:rPr lang="en-US" baseline="0" dirty="0" smtClean="0"/>
              <a:t> </a:t>
            </a:r>
            <a:r>
              <a:rPr lang="en-US" dirty="0" smtClean="0"/>
              <a:t>The soil</a:t>
            </a:r>
            <a:r>
              <a:rPr lang="en-US" baseline="0" dirty="0" smtClean="0"/>
              <a:t> information </a:t>
            </a:r>
            <a:r>
              <a:rPr lang="en-US" dirty="0" smtClean="0"/>
              <a:t>was </a:t>
            </a:r>
            <a:r>
              <a:rPr lang="en-US" dirty="0"/>
              <a:t>obtained from the Harmonized World </a:t>
            </a:r>
            <a:r>
              <a:rPr lang="en-US" dirty="0" err="1" smtClean="0"/>
              <a:t>DataBase</a:t>
            </a:r>
            <a:r>
              <a:rPr lang="en-US" dirty="0" smtClean="0"/>
              <a:t>. In </a:t>
            </a:r>
            <a:r>
              <a:rPr lang="en-US" dirty="0"/>
              <a:t>the </a:t>
            </a:r>
            <a:r>
              <a:rPr lang="en-US" dirty="0" err="1"/>
              <a:t>Arenal-Tempisque</a:t>
            </a:r>
            <a:r>
              <a:rPr lang="en-US" dirty="0"/>
              <a:t> basin there </a:t>
            </a:r>
            <a:r>
              <a:rPr lang="en-US" dirty="0" smtClean="0"/>
              <a:t>were </a:t>
            </a:r>
            <a:r>
              <a:rPr lang="en-US" dirty="0"/>
              <a:t>12 different </a:t>
            </a:r>
            <a:r>
              <a:rPr lang="en-US" dirty="0" smtClean="0"/>
              <a:t>soils classified</a:t>
            </a:r>
            <a:r>
              <a:rPr lang="en-US" baseline="0" dirty="0" smtClean="0"/>
              <a:t> </a:t>
            </a:r>
            <a:r>
              <a:rPr lang="en-US" dirty="0" smtClean="0"/>
              <a:t>by texture </a:t>
            </a:r>
            <a:r>
              <a:rPr lang="en-US" dirty="0"/>
              <a:t>and hydrologic </a:t>
            </a:r>
            <a:r>
              <a:rPr lang="en-US" dirty="0" smtClean="0"/>
              <a:t>characteristics. Soil classification was vital in </a:t>
            </a:r>
            <a:r>
              <a:rPr lang="en-US" dirty="0"/>
              <a:t>hydrologic modeling because the soil has capacity of increasing the amount of superficial flows or the rate of infiltration. </a:t>
            </a:r>
          </a:p>
          <a:p>
            <a:pPr marL="0" marR="0" lvl="0" indent="0" algn="l" rtl="0">
              <a:spcBef>
                <a:spcPts val="0"/>
              </a:spcBef>
              <a:spcAft>
                <a:spcPts val="0"/>
              </a:spcAft>
              <a:buClr>
                <a:schemeClr val="dk1"/>
              </a:buClr>
              <a:buSzPct val="25000"/>
              <a:buFont typeface="Calibri"/>
              <a:buNone/>
            </a:pPr>
            <a:r>
              <a:rPr lang="en-US" dirty="0"/>
              <a:t>The meteorological information was obtained from the Meteorological National </a:t>
            </a:r>
            <a:r>
              <a:rPr lang="en-US" dirty="0" smtClean="0"/>
              <a:t>Institute and provided 14 </a:t>
            </a:r>
            <a:r>
              <a:rPr lang="en-US" dirty="0"/>
              <a:t>different stations with daily </a:t>
            </a:r>
            <a:r>
              <a:rPr lang="en-US" dirty="0" smtClean="0"/>
              <a:t>information. The data provided by the weather was inconsistent by type and temporally, but provided</a:t>
            </a:r>
            <a:r>
              <a:rPr lang="en-US" baseline="0" dirty="0" smtClean="0"/>
              <a:t> enough knowledge to run the </a:t>
            </a:r>
            <a:r>
              <a:rPr lang="en-US" baseline="0" dirty="0" err="1" smtClean="0"/>
              <a:t>ArcSWAT</a:t>
            </a:r>
            <a:r>
              <a:rPr lang="en-US" baseline="0" dirty="0" smtClean="0"/>
              <a:t> model to understand the basic hydrological characteristics of the watershed. </a:t>
            </a:r>
            <a:endParaRPr lang="en-US" dirty="0"/>
          </a:p>
          <a:p>
            <a:pPr marL="0" marR="0" lvl="0" indent="0" algn="l" rtl="0">
              <a:spcBef>
                <a:spcPts val="0"/>
              </a:spcBef>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cap="none" dirty="0" smtClean="0">
                <a:solidFill>
                  <a:schemeClr val="dk1"/>
                </a:solidFill>
                <a:latin typeface="Calibri"/>
                <a:ea typeface="Calibri"/>
                <a:cs typeface="Calibri"/>
                <a:sym typeface="Calibri"/>
              </a:rPr>
              <a:t>Weather Image Source: Clip Art Best, </a:t>
            </a:r>
            <a:r>
              <a:rPr lang="en-US" sz="1200" b="0" i="0" u="sng" strike="noStrike" cap="none" dirty="0" smtClean="0">
                <a:solidFill>
                  <a:schemeClr val="hlink"/>
                </a:solidFill>
                <a:latin typeface="Calibri"/>
                <a:ea typeface="Calibri"/>
                <a:cs typeface="Calibri"/>
                <a:sym typeface="Calibri"/>
                <a:hlinkClick r:id="rId3"/>
              </a:rPr>
              <a:t>http://www.clipartbest.com/free-printable-weather-symbols</a:t>
            </a: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209" name="Shape 209"/>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43529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and Authors Slide">
    <p:spTree>
      <p:nvGrpSpPr>
        <p:cNvPr id="1" name="Shape 10"/>
        <p:cNvGrpSpPr/>
        <p:nvPr/>
      </p:nvGrpSpPr>
      <p:grpSpPr>
        <a:xfrm>
          <a:off x="0" y="0"/>
          <a:ext cx="0" cy="0"/>
          <a:chOff x="0" y="0"/>
          <a:chExt cx="0" cy="0"/>
        </a:xfrm>
      </p:grpSpPr>
      <p:pic>
        <p:nvPicPr>
          <p:cNvPr id="11" name="Shape 11"/>
          <p:cNvPicPr preferRelativeResize="0"/>
          <p:nvPr/>
        </p:nvPicPr>
        <p:blipFill rotWithShape="1">
          <a:blip r:embed="rId2">
            <a:alphaModFix/>
          </a:blip>
          <a:srcRect/>
          <a:stretch/>
        </p:blipFill>
        <p:spPr>
          <a:xfrm>
            <a:off x="10953750" y="238125"/>
            <a:ext cx="870608" cy="741585"/>
          </a:xfrm>
          <a:prstGeom prst="rect">
            <a:avLst/>
          </a:prstGeom>
          <a:noFill/>
          <a:ln>
            <a:noFill/>
          </a:ln>
        </p:spPr>
      </p:pic>
      <p:sp>
        <p:nvSpPr>
          <p:cNvPr id="12" name="Shape 12"/>
          <p:cNvSpPr txBox="1"/>
          <p:nvPr/>
        </p:nvSpPr>
        <p:spPr>
          <a:xfrm>
            <a:off x="8047038" y="442912"/>
            <a:ext cx="1962149" cy="4154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50" b="0" i="0" u="none" strike="noStrike" cap="none">
                <a:solidFill>
                  <a:schemeClr val="dk1"/>
                </a:solidFill>
                <a:latin typeface="Arial"/>
                <a:ea typeface="Arial"/>
                <a:cs typeface="Arial"/>
                <a:sym typeface="Arial"/>
              </a:rPr>
              <a:t>National Aeronautics and</a:t>
            </a:r>
          </a:p>
          <a:p>
            <a:pPr marL="0" marR="0" lvl="0" indent="0" algn="r" rtl="0">
              <a:lnSpc>
                <a:spcPct val="100000"/>
              </a:lnSpc>
              <a:spcBef>
                <a:spcPts val="0"/>
              </a:spcBef>
              <a:spcAft>
                <a:spcPts val="0"/>
              </a:spcAft>
              <a:buClr>
                <a:schemeClr val="dk1"/>
              </a:buClr>
              <a:buSzPct val="25000"/>
              <a:buFont typeface="Arial"/>
              <a:buNone/>
            </a:pPr>
            <a:r>
              <a:rPr lang="en-US" sz="1050" b="0" i="0" u="none" strike="noStrike" cap="none">
                <a:solidFill>
                  <a:schemeClr val="dk1"/>
                </a:solidFill>
                <a:latin typeface="Arial"/>
                <a:ea typeface="Arial"/>
                <a:cs typeface="Arial"/>
                <a:sym typeface="Arial"/>
              </a:rPr>
              <a:t>Space Administration</a:t>
            </a:r>
          </a:p>
        </p:txBody>
      </p:sp>
      <p:cxnSp>
        <p:nvCxnSpPr>
          <p:cNvPr id="13" name="Shape 13"/>
          <p:cNvCxnSpPr/>
          <p:nvPr/>
        </p:nvCxnSpPr>
        <p:spPr>
          <a:xfrm>
            <a:off x="10475913" y="304800"/>
            <a:ext cx="0" cy="616952"/>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Image Right Text Slide">
    <p:spTree>
      <p:nvGrpSpPr>
        <p:cNvPr id="1" name="Shape 14"/>
        <p:cNvGrpSpPr/>
        <p:nvPr/>
      </p:nvGrpSpPr>
      <p:grpSpPr>
        <a:xfrm>
          <a:off x="0" y="0"/>
          <a:ext cx="0" cy="0"/>
          <a:chOff x="0" y="0"/>
          <a:chExt cx="0" cy="0"/>
        </a:xfrm>
      </p:grpSpPr>
      <p:sp>
        <p:nvSpPr>
          <p:cNvPr id="15" name="Shape 15"/>
          <p:cNvSpPr/>
          <p:nvPr/>
        </p:nvSpPr>
        <p:spPr>
          <a:xfrm>
            <a:off x="0" y="388647"/>
            <a:ext cx="12192000" cy="840075"/>
          </a:xfrm>
          <a:prstGeom prst="rect">
            <a:avLst/>
          </a:prstGeom>
          <a:solidFill>
            <a:srgbClr val="73A9D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16" name="Shape 16"/>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0" i="0" u="none" strike="noStrike" cap="none">
                <a:solidFill>
                  <a:schemeClr val="lt1"/>
                </a:solidFill>
                <a:latin typeface="Questrial"/>
                <a:ea typeface="Questrial"/>
                <a:cs typeface="Questrial"/>
                <a:sym typeface="Questrial"/>
              </a:rPr>
              <a:t>             </a:t>
            </a:r>
          </a:p>
        </p:txBody>
      </p:sp>
      <p:sp>
        <p:nvSpPr>
          <p:cNvPr id="17" name="Shape 17"/>
          <p:cNvSpPr txBox="1">
            <a:spLocks noGrp="1"/>
          </p:cNvSpPr>
          <p:nvPr>
            <p:ph type="body" idx="1"/>
          </p:nvPr>
        </p:nvSpPr>
        <p:spPr>
          <a:xfrm>
            <a:off x="6748271" y="1722500"/>
            <a:ext cx="4791454" cy="4529963"/>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8" name="Shape 18"/>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9" name="Shape 19"/>
          <p:cNvSpPr txBox="1">
            <a:spLocks noGrp="1"/>
          </p:cNvSpPr>
          <p:nvPr>
            <p:ph type="body" idx="3"/>
          </p:nvPr>
        </p:nvSpPr>
        <p:spPr>
          <a:xfrm>
            <a:off x="3438144" y="6456680"/>
            <a:ext cx="265785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pic>
        <p:nvPicPr>
          <p:cNvPr id="20" name="Shape 20"/>
          <p:cNvPicPr preferRelativeResize="0"/>
          <p:nvPr/>
        </p:nvPicPr>
        <p:blipFill rotWithShape="1">
          <a:blip r:embed="rId2">
            <a:alphaModFix/>
          </a:blip>
          <a:srcRect/>
          <a:stretch/>
        </p:blipFill>
        <p:spPr>
          <a:xfrm>
            <a:off x="0" y="6750903"/>
            <a:ext cx="12192000" cy="107096"/>
          </a:xfrm>
          <a:prstGeom prst="rect">
            <a:avLst/>
          </a:prstGeom>
          <a:noFill/>
          <a:ln>
            <a:noFill/>
          </a:ln>
        </p:spPr>
      </p:pic>
      <p:pic>
        <p:nvPicPr>
          <p:cNvPr id="21" name="Shape 21"/>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Acknowledgements Slide - Logo">
    <p:spTree>
      <p:nvGrpSpPr>
        <p:cNvPr id="1" name="Shape 22"/>
        <p:cNvGrpSpPr/>
        <p:nvPr/>
      </p:nvGrpSpPr>
      <p:grpSpPr>
        <a:xfrm>
          <a:off x="0" y="0"/>
          <a:ext cx="0" cy="0"/>
          <a:chOff x="0" y="0"/>
          <a:chExt cx="0" cy="0"/>
        </a:xfrm>
      </p:grpSpPr>
      <p:sp>
        <p:nvSpPr>
          <p:cNvPr id="23" name="Shape 23"/>
          <p:cNvSpPr/>
          <p:nvPr/>
        </p:nvSpPr>
        <p:spPr>
          <a:xfrm>
            <a:off x="0" y="388647"/>
            <a:ext cx="12192000" cy="840075"/>
          </a:xfrm>
          <a:prstGeom prst="rect">
            <a:avLst/>
          </a:prstGeom>
          <a:solidFill>
            <a:srgbClr val="73A9D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24" name="Shape 24"/>
          <p:cNvSpPr/>
          <p:nvPr/>
        </p:nvSpPr>
        <p:spPr>
          <a:xfrm>
            <a:off x="10313900"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0" i="0" u="none" strike="noStrike" cap="none">
                <a:solidFill>
                  <a:schemeClr val="lt1"/>
                </a:solidFill>
                <a:latin typeface="Questrial"/>
                <a:ea typeface="Questrial"/>
                <a:cs typeface="Questrial"/>
                <a:sym typeface="Questrial"/>
              </a:rPr>
              <a:t>             </a:t>
            </a:r>
          </a:p>
        </p:txBody>
      </p:sp>
      <p:pic>
        <p:nvPicPr>
          <p:cNvPr id="25" name="Shape 25"/>
          <p:cNvPicPr preferRelativeResize="0"/>
          <p:nvPr/>
        </p:nvPicPr>
        <p:blipFill rotWithShape="1">
          <a:blip r:embed="rId2">
            <a:alphaModFix/>
          </a:blip>
          <a:srcRect/>
          <a:stretch/>
        </p:blipFill>
        <p:spPr>
          <a:xfrm>
            <a:off x="10369835" y="239654"/>
            <a:ext cx="1124648" cy="1138066"/>
          </a:xfrm>
          <a:prstGeom prst="rect">
            <a:avLst/>
          </a:prstGeom>
          <a:noFill/>
          <a:ln>
            <a:noFill/>
          </a:ln>
        </p:spPr>
      </p:pic>
      <p:sp>
        <p:nvSpPr>
          <p:cNvPr id="26" name="Shape 26"/>
          <p:cNvSpPr txBox="1"/>
          <p:nvPr/>
        </p:nvSpPr>
        <p:spPr>
          <a:xfrm>
            <a:off x="717899" y="366406"/>
            <a:ext cx="8878103" cy="8309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Questrial"/>
              <a:buNone/>
            </a:pPr>
            <a:r>
              <a:rPr lang="en-US" sz="4800" b="0" i="0" u="none" strike="noStrike" cap="none">
                <a:solidFill>
                  <a:schemeClr val="lt1"/>
                </a:solidFill>
                <a:latin typeface="Questrial"/>
                <a:ea typeface="Questrial"/>
                <a:cs typeface="Questrial"/>
                <a:sym typeface="Questrial"/>
              </a:rPr>
              <a:t>Acknowledgements</a:t>
            </a:r>
          </a:p>
        </p:txBody>
      </p:sp>
      <p:sp>
        <p:nvSpPr>
          <p:cNvPr id="27" name="Shape 27"/>
          <p:cNvSpPr txBox="1">
            <a:spLocks noGrp="1"/>
          </p:cNvSpPr>
          <p:nvPr>
            <p:ph type="body" idx="1"/>
          </p:nvPr>
        </p:nvSpPr>
        <p:spPr>
          <a:xfrm>
            <a:off x="761610" y="2056133"/>
            <a:ext cx="10732872"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28" name="Shape 28"/>
          <p:cNvSpPr txBox="1">
            <a:spLocks noGrp="1"/>
          </p:cNvSpPr>
          <p:nvPr>
            <p:ph type="body" idx="2"/>
          </p:nvPr>
        </p:nvSpPr>
        <p:spPr>
          <a:xfrm>
            <a:off x="761610" y="3646687"/>
            <a:ext cx="10732872"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29" name="Shape 29"/>
          <p:cNvSpPr txBox="1">
            <a:spLocks noGrp="1"/>
          </p:cNvSpPr>
          <p:nvPr>
            <p:ph type="body" idx="3"/>
          </p:nvPr>
        </p:nvSpPr>
        <p:spPr>
          <a:xfrm>
            <a:off x="761610" y="5263567"/>
            <a:ext cx="10732872"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pic>
        <p:nvPicPr>
          <p:cNvPr id="30" name="Shape 30"/>
          <p:cNvPicPr preferRelativeResize="0"/>
          <p:nvPr/>
        </p:nvPicPr>
        <p:blipFill rotWithShape="1">
          <a:blip r:embed="rId3">
            <a:alphaModFix/>
          </a:blip>
          <a:srcRect/>
          <a:stretch/>
        </p:blipFill>
        <p:spPr>
          <a:xfrm>
            <a:off x="0" y="6750903"/>
            <a:ext cx="12192000" cy="107096"/>
          </a:xfrm>
          <a:prstGeom prst="rect">
            <a:avLst/>
          </a:prstGeom>
          <a:noFill/>
          <a:ln>
            <a:noFill/>
          </a:ln>
        </p:spPr>
      </p:pic>
      <p:sp>
        <p:nvSpPr>
          <p:cNvPr id="31" name="Shape 31"/>
          <p:cNvSpPr/>
          <p:nvPr/>
        </p:nvSpPr>
        <p:spPr>
          <a:xfrm>
            <a:off x="0" y="6566236"/>
            <a:ext cx="12192000" cy="18466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600" b="0" i="1" u="none" strike="noStrike" cap="none">
                <a:solidFill>
                  <a:srgbClr val="7F7F7F"/>
                </a:solidFill>
                <a:latin typeface="Arial"/>
                <a:ea typeface="Arial"/>
                <a:cs typeface="Arial"/>
                <a:sym typeface="Arial"/>
              </a:rPr>
              <a:t>This material is based upon work supported by NASA through contract NNL11AA00B and cooperative agreement NNX14AB60A. 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lank Slide">
    <p:spTree>
      <p:nvGrpSpPr>
        <p:cNvPr id="1" name="Shape 32"/>
        <p:cNvGrpSpPr/>
        <p:nvPr/>
      </p:nvGrpSpPr>
      <p:grpSpPr>
        <a:xfrm>
          <a:off x="0" y="0"/>
          <a:ext cx="0" cy="0"/>
          <a:chOff x="0" y="0"/>
          <a:chExt cx="0" cy="0"/>
        </a:xfrm>
      </p:grpSpPr>
      <p:pic>
        <p:nvPicPr>
          <p:cNvPr id="33" name="Shape 33"/>
          <p:cNvPicPr preferRelativeResize="0"/>
          <p:nvPr/>
        </p:nvPicPr>
        <p:blipFill rotWithShape="1">
          <a:blip r:embed="rId2">
            <a:alphaModFix/>
          </a:blip>
          <a:srcRect/>
          <a:stretch/>
        </p:blipFill>
        <p:spPr>
          <a:xfrm>
            <a:off x="0" y="6750903"/>
            <a:ext cx="12192000" cy="10709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4"/>
        <p:cNvGrpSpPr/>
        <p:nvPr/>
      </p:nvGrpSpPr>
      <p:grpSpPr>
        <a:xfrm>
          <a:off x="0" y="0"/>
          <a:ext cx="0" cy="0"/>
          <a:chOff x="0" y="0"/>
          <a:chExt cx="0" cy="0"/>
        </a:xfrm>
      </p:grpSpPr>
      <p:sp>
        <p:nvSpPr>
          <p:cNvPr id="35" name="Shape 35"/>
          <p:cNvSpPr/>
          <p:nvPr/>
        </p:nvSpPr>
        <p:spPr>
          <a:xfrm>
            <a:off x="0" y="388647"/>
            <a:ext cx="12192000" cy="840075"/>
          </a:xfrm>
          <a:prstGeom prst="rect">
            <a:avLst/>
          </a:prstGeom>
          <a:solidFill>
            <a:srgbClr val="73A9D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36" name="Shape 36"/>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0" i="0" u="none" strike="noStrike" cap="none">
                <a:solidFill>
                  <a:schemeClr val="lt1"/>
                </a:solidFill>
                <a:latin typeface="Questrial"/>
                <a:ea typeface="Questrial"/>
                <a:cs typeface="Questrial"/>
                <a:sym typeface="Questrial"/>
              </a:rPr>
              <a:t>             </a:t>
            </a:r>
          </a:p>
        </p:txBody>
      </p:sp>
      <p:sp>
        <p:nvSpPr>
          <p:cNvPr id="37" name="Shape 37"/>
          <p:cNvSpPr txBox="1">
            <a:spLocks noGrp="1"/>
          </p:cNvSpPr>
          <p:nvPr>
            <p:ph type="body" idx="1"/>
          </p:nvPr>
        </p:nvSpPr>
        <p:spPr>
          <a:xfrm>
            <a:off x="6748271" y="1722500"/>
            <a:ext cx="4791454" cy="4529963"/>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8" name="Shape 38"/>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9" name="Shape 39"/>
          <p:cNvSpPr txBox="1">
            <a:spLocks noGrp="1"/>
          </p:cNvSpPr>
          <p:nvPr>
            <p:ph type="body" idx="3"/>
          </p:nvPr>
        </p:nvSpPr>
        <p:spPr>
          <a:xfrm>
            <a:off x="3438144" y="6456680"/>
            <a:ext cx="265785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pic>
        <p:nvPicPr>
          <p:cNvPr id="40" name="Shape 40"/>
          <p:cNvPicPr preferRelativeResize="0"/>
          <p:nvPr/>
        </p:nvPicPr>
        <p:blipFill rotWithShape="1">
          <a:blip r:embed="rId2">
            <a:alphaModFix/>
          </a:blip>
          <a:srcRect/>
          <a:stretch/>
        </p:blipFill>
        <p:spPr>
          <a:xfrm>
            <a:off x="0" y="6750903"/>
            <a:ext cx="12192000" cy="107096"/>
          </a:xfrm>
          <a:prstGeom prst="rect">
            <a:avLst/>
          </a:prstGeom>
          <a:noFill/>
          <a:ln>
            <a:noFill/>
          </a:ln>
        </p:spPr>
      </p:pic>
      <p:pic>
        <p:nvPicPr>
          <p:cNvPr id="41" name="Shape 41"/>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42"/>
        <p:cNvGrpSpPr/>
        <p:nvPr/>
      </p:nvGrpSpPr>
      <p:grpSpPr>
        <a:xfrm>
          <a:off x="0" y="0"/>
          <a:ext cx="0" cy="0"/>
          <a:chOff x="0" y="0"/>
          <a:chExt cx="0" cy="0"/>
        </a:xfrm>
      </p:grpSpPr>
      <p:sp>
        <p:nvSpPr>
          <p:cNvPr id="43" name="Shape 43"/>
          <p:cNvSpPr>
            <a:spLocks noGrp="1"/>
          </p:cNvSpPr>
          <p:nvPr>
            <p:ph type="pic" idx="2"/>
          </p:nvPr>
        </p:nvSpPr>
        <p:spPr>
          <a:xfrm>
            <a:off x="0" y="117988"/>
            <a:ext cx="12192000" cy="3311012"/>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4" name="Shape 44"/>
          <p:cNvSpPr txBox="1">
            <a:spLocks noGrp="1"/>
          </p:cNvSpPr>
          <p:nvPr>
            <p:ph type="body" idx="1"/>
          </p:nvPr>
        </p:nvSpPr>
        <p:spPr>
          <a:xfrm>
            <a:off x="8253984" y="3429000"/>
            <a:ext cx="3060190"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979393"/>
              </a:buClr>
              <a:buFont typeface="Arial"/>
              <a:buNone/>
              <a:defRPr sz="1200" b="0" i="0" u="none" strike="noStrike" cap="none">
                <a:solidFill>
                  <a:srgbClr val="979393"/>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5" name="Shape 45"/>
          <p:cNvSpPr txBox="1">
            <a:spLocks noGrp="1"/>
          </p:cNvSpPr>
          <p:nvPr>
            <p:ph type="body" idx="3"/>
          </p:nvPr>
        </p:nvSpPr>
        <p:spPr>
          <a:xfrm>
            <a:off x="6010655" y="4540967"/>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6" name="Shape 46"/>
          <p:cNvSpPr txBox="1">
            <a:spLocks noGrp="1"/>
          </p:cNvSpPr>
          <p:nvPr>
            <p:ph type="body" idx="4"/>
          </p:nvPr>
        </p:nvSpPr>
        <p:spPr>
          <a:xfrm>
            <a:off x="890016" y="446651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spcAft>
                <a:spcPts val="0"/>
              </a:spcAft>
              <a:buClr>
                <a:srgbClr val="73A9DB"/>
              </a:buClr>
              <a:buFont typeface="Arial"/>
              <a:buNone/>
              <a:defRPr sz="4800" b="1" i="0" u="none" strike="noStrike" cap="none">
                <a:solidFill>
                  <a:srgbClr val="73A9DB"/>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cxnSp>
        <p:nvCxnSpPr>
          <p:cNvPr id="47" name="Shape 47"/>
          <p:cNvCxnSpPr/>
          <p:nvPr/>
        </p:nvCxnSpPr>
        <p:spPr>
          <a:xfrm>
            <a:off x="5474589" y="4540967"/>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48" name="Shape 48"/>
          <p:cNvPicPr preferRelativeResize="0"/>
          <p:nvPr/>
        </p:nvPicPr>
        <p:blipFill rotWithShape="1">
          <a:blip r:embed="rId2">
            <a:alphaModFix/>
          </a:blip>
          <a:srcRect/>
          <a:stretch/>
        </p:blipFill>
        <p:spPr>
          <a:xfrm>
            <a:off x="0" y="0"/>
            <a:ext cx="12192000" cy="10709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6108192" y="750018"/>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1" name="Shape 51"/>
          <p:cNvSpPr txBox="1">
            <a:spLocks noGrp="1"/>
          </p:cNvSpPr>
          <p:nvPr>
            <p:ph type="body" idx="2"/>
          </p:nvPr>
        </p:nvSpPr>
        <p:spPr>
          <a:xfrm>
            <a:off x="987550" y="67556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spcAft>
                <a:spcPts val="0"/>
              </a:spcAft>
              <a:buClr>
                <a:srgbClr val="73A9DB"/>
              </a:buClr>
              <a:buFont typeface="Arial"/>
              <a:buNone/>
              <a:defRPr sz="4800" b="1" i="0" u="none" strike="noStrike" cap="none">
                <a:solidFill>
                  <a:srgbClr val="73A9DB"/>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2" name="Shape 52"/>
          <p:cNvSpPr>
            <a:spLocks noGrp="1"/>
          </p:cNvSpPr>
          <p:nvPr>
            <p:ph type="pic" idx="3"/>
          </p:nvPr>
        </p:nvSpPr>
        <p:spPr>
          <a:xfrm>
            <a:off x="0" y="3429000"/>
            <a:ext cx="12192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3" name="Shape 53"/>
          <p:cNvSpPr txBox="1">
            <a:spLocks noGrp="1"/>
          </p:cNvSpPr>
          <p:nvPr>
            <p:ph type="body" idx="4"/>
          </p:nvPr>
        </p:nvSpPr>
        <p:spPr>
          <a:xfrm>
            <a:off x="8253984" y="3154680"/>
            <a:ext cx="3060190"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979393"/>
              </a:buClr>
              <a:buFont typeface="Arial"/>
              <a:buNone/>
              <a:defRPr sz="1200" b="0" i="0" u="none" strike="noStrike" cap="none">
                <a:solidFill>
                  <a:srgbClr val="979393"/>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cxnSp>
        <p:nvCxnSpPr>
          <p:cNvPr id="54" name="Shape 54"/>
          <p:cNvCxnSpPr/>
          <p:nvPr/>
        </p:nvCxnSpPr>
        <p:spPr>
          <a:xfrm>
            <a:off x="5572125" y="750018"/>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55" name="Shape 55"/>
          <p:cNvPicPr preferRelativeResize="0"/>
          <p:nvPr/>
        </p:nvPicPr>
        <p:blipFill rotWithShape="1">
          <a:blip r:embed="rId2">
            <a:alphaModFix/>
          </a:blip>
          <a:srcRect/>
          <a:stretch/>
        </p:blipFill>
        <p:spPr>
          <a:xfrm>
            <a:off x="0" y="0"/>
            <a:ext cx="12192000" cy="10709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56"/>
        <p:cNvGrpSpPr/>
        <p:nvPr/>
      </p:nvGrpSpPr>
      <p:grpSpPr>
        <a:xfrm>
          <a:off x="0" y="0"/>
          <a:ext cx="0" cy="0"/>
          <a:chOff x="0" y="0"/>
          <a:chExt cx="0" cy="0"/>
        </a:xfrm>
      </p:grpSpPr>
      <p:sp>
        <p:nvSpPr>
          <p:cNvPr id="57" name="Shape 57"/>
          <p:cNvSpPr txBox="1">
            <a:spLocks noGrp="1"/>
          </p:cNvSpPr>
          <p:nvPr>
            <p:ph type="body" idx="1"/>
          </p:nvPr>
        </p:nvSpPr>
        <p:spPr>
          <a:xfrm>
            <a:off x="999744" y="2255518"/>
            <a:ext cx="10204703" cy="3706366"/>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rgbClr val="7F7F7F"/>
              </a:buClr>
              <a:buFont typeface="Arial"/>
              <a:buNone/>
              <a:defRPr sz="48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8" name="Shape 58"/>
          <p:cNvSpPr/>
          <p:nvPr/>
        </p:nvSpPr>
        <p:spPr>
          <a:xfrm>
            <a:off x="0" y="388647"/>
            <a:ext cx="12192000" cy="840075"/>
          </a:xfrm>
          <a:prstGeom prst="rect">
            <a:avLst/>
          </a:prstGeom>
          <a:solidFill>
            <a:srgbClr val="73A9D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9" name="Shape 59"/>
          <p:cNvSpPr txBox="1"/>
          <p:nvPr/>
        </p:nvSpPr>
        <p:spPr>
          <a:xfrm>
            <a:off x="2743199" y="397728"/>
            <a:ext cx="8461249" cy="83099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0" i="0" u="none" strike="noStrike" cap="none">
                <a:solidFill>
                  <a:schemeClr val="lt1"/>
                </a:solidFill>
                <a:latin typeface="Questrial"/>
                <a:ea typeface="Questrial"/>
                <a:cs typeface="Questrial"/>
                <a:sym typeface="Questrial"/>
              </a:rPr>
              <a:t>Acronym</a:t>
            </a:r>
          </a:p>
        </p:txBody>
      </p:sp>
      <p:sp>
        <p:nvSpPr>
          <p:cNvPr id="60" name="Shape 60"/>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800" b="0" i="0" u="none" strike="noStrike" cap="none">
                <a:solidFill>
                  <a:schemeClr val="lt1"/>
                </a:solidFill>
                <a:latin typeface="Questrial"/>
                <a:ea typeface="Questrial"/>
                <a:cs typeface="Questrial"/>
                <a:sym typeface="Questrial"/>
              </a:rPr>
              <a:t>             </a:t>
            </a:r>
          </a:p>
        </p:txBody>
      </p:sp>
      <p:pic>
        <p:nvPicPr>
          <p:cNvPr id="61" name="Shape 61"/>
          <p:cNvPicPr preferRelativeResize="0"/>
          <p:nvPr/>
        </p:nvPicPr>
        <p:blipFill rotWithShape="1">
          <a:blip r:embed="rId2">
            <a:alphaModFix/>
          </a:blip>
          <a:srcRect/>
          <a:stretch/>
        </p:blipFill>
        <p:spPr>
          <a:xfrm>
            <a:off x="0" y="6750903"/>
            <a:ext cx="12192000" cy="107096"/>
          </a:xfrm>
          <a:prstGeom prst="rect">
            <a:avLst/>
          </a:prstGeom>
          <a:noFill/>
          <a:ln>
            <a:noFill/>
          </a:ln>
        </p:spPr>
      </p:pic>
      <p:pic>
        <p:nvPicPr>
          <p:cNvPr id="62" name="Shape 62"/>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g"/><Relationship Id="rId11" Type="http://schemas.openxmlformats.org/officeDocument/2006/relationships/image" Target="../media/image34.png"/><Relationship Id="rId5" Type="http://schemas.openxmlformats.org/officeDocument/2006/relationships/image" Target="../media/image28.jp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Shape 68"/>
          <p:cNvPicPr preferRelativeResize="0"/>
          <p:nvPr/>
        </p:nvPicPr>
        <p:blipFill rotWithShape="1">
          <a:blip r:embed="rId3">
            <a:alphaModFix/>
          </a:blip>
          <a:srcRect t="14104" r="21500"/>
          <a:stretch/>
        </p:blipFill>
        <p:spPr>
          <a:xfrm>
            <a:off x="1775125" y="-34800"/>
            <a:ext cx="6359100" cy="5764800"/>
          </a:xfrm>
          <a:prstGeom prst="rect">
            <a:avLst/>
          </a:prstGeom>
          <a:noFill/>
          <a:ln>
            <a:noFill/>
          </a:ln>
        </p:spPr>
      </p:pic>
      <p:pic>
        <p:nvPicPr>
          <p:cNvPr id="69" name="Shape 69"/>
          <p:cNvPicPr preferRelativeResize="0"/>
          <p:nvPr/>
        </p:nvPicPr>
        <p:blipFill rotWithShape="1">
          <a:blip r:embed="rId4">
            <a:alphaModFix/>
          </a:blip>
          <a:srcRect/>
          <a:stretch/>
        </p:blipFill>
        <p:spPr>
          <a:xfrm>
            <a:off x="-193638" y="-13285"/>
            <a:ext cx="8327846" cy="7005755"/>
          </a:xfrm>
          <a:prstGeom prst="rect">
            <a:avLst/>
          </a:prstGeom>
          <a:noFill/>
          <a:ln>
            <a:noFill/>
          </a:ln>
        </p:spPr>
      </p:pic>
      <p:sp>
        <p:nvSpPr>
          <p:cNvPr id="70" name="Shape 70"/>
          <p:cNvSpPr txBox="1">
            <a:spLocks noGrp="1"/>
          </p:cNvSpPr>
          <p:nvPr>
            <p:ph type="title"/>
          </p:nvPr>
        </p:nvSpPr>
        <p:spPr>
          <a:xfrm>
            <a:off x="977430" y="3889987"/>
            <a:ext cx="5726097" cy="16147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200" b="0" i="0" u="none" strike="noStrike" cap="none" dirty="0">
                <a:solidFill>
                  <a:schemeClr val="lt1"/>
                </a:solidFill>
                <a:latin typeface="Century Gothic" panose="020B0502020202020204" pitchFamily="34" charset="0"/>
                <a:ea typeface="Questrial"/>
                <a:cs typeface="Questrial"/>
                <a:sym typeface="Questrial"/>
              </a:rPr>
              <a:t>Monitoring Drought and Water Balance in the Guanacaste Province to Enhance</a:t>
            </a:r>
          </a:p>
          <a:p>
            <a:pPr marL="0" marR="0" lvl="0" indent="0" algn="ctr" rtl="0">
              <a:lnSpc>
                <a:spcPct val="90000"/>
              </a:lnSpc>
              <a:spcBef>
                <a:spcPts val="0"/>
              </a:spcBef>
              <a:spcAft>
                <a:spcPts val="0"/>
              </a:spcAft>
              <a:buClr>
                <a:schemeClr val="lt1"/>
              </a:buClr>
              <a:buSzPct val="25000"/>
              <a:buFont typeface="Questrial"/>
              <a:buNone/>
            </a:pPr>
            <a:r>
              <a:rPr lang="en-US" sz="2200" b="0" i="0" u="none" strike="noStrike" cap="none" dirty="0">
                <a:solidFill>
                  <a:schemeClr val="lt1"/>
                </a:solidFill>
                <a:latin typeface="Century Gothic" panose="020B0502020202020204" pitchFamily="34" charset="0"/>
                <a:ea typeface="Questrial"/>
                <a:cs typeface="Questrial"/>
                <a:sym typeface="Questrial"/>
              </a:rPr>
              <a:t>Decision Making and Response Planning in Costa Rica</a:t>
            </a:r>
          </a:p>
        </p:txBody>
      </p:sp>
      <p:sp>
        <p:nvSpPr>
          <p:cNvPr id="71" name="Shape 71"/>
          <p:cNvSpPr txBox="1"/>
          <p:nvPr/>
        </p:nvSpPr>
        <p:spPr>
          <a:xfrm>
            <a:off x="589277" y="3273261"/>
            <a:ext cx="6502399" cy="523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800" b="1" i="0" u="none" strike="noStrike" cap="none" dirty="0">
                <a:solidFill>
                  <a:schemeClr val="lt1"/>
                </a:solidFill>
                <a:latin typeface="Century Gothic" panose="020B0502020202020204" pitchFamily="34" charset="0"/>
                <a:ea typeface="Questrial"/>
                <a:cs typeface="Questrial"/>
                <a:sym typeface="Questrial"/>
              </a:rPr>
              <a:t>COSTA RICA WATER RESOURCES</a:t>
            </a:r>
          </a:p>
        </p:txBody>
      </p:sp>
      <p:grpSp>
        <p:nvGrpSpPr>
          <p:cNvPr id="2" name="Group 1"/>
          <p:cNvGrpSpPr/>
          <p:nvPr/>
        </p:nvGrpSpPr>
        <p:grpSpPr>
          <a:xfrm>
            <a:off x="8277524" y="2847600"/>
            <a:ext cx="3776100" cy="3031232"/>
            <a:chOff x="8415969" y="2836786"/>
            <a:chExt cx="3776100" cy="3031232"/>
          </a:xfrm>
        </p:grpSpPr>
        <p:sp>
          <p:nvSpPr>
            <p:cNvPr id="72" name="Shape 72"/>
            <p:cNvSpPr txBox="1"/>
            <p:nvPr/>
          </p:nvSpPr>
          <p:spPr>
            <a:xfrm>
              <a:off x="8415969" y="2836786"/>
              <a:ext cx="3204900" cy="533798"/>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Clr>
                  <a:srgbClr val="757070"/>
                </a:buClr>
                <a:buSzPct val="25000"/>
                <a:buFont typeface="Arial"/>
                <a:buNone/>
              </a:pPr>
              <a:r>
                <a:rPr lang="en-US" sz="2380" b="0" i="0" u="none" strike="noStrike" cap="none" dirty="0">
                  <a:solidFill>
                    <a:srgbClr val="757070"/>
                  </a:solidFill>
                  <a:latin typeface="Century Gothic" panose="020B0502020202020204" pitchFamily="34" charset="0"/>
                  <a:ea typeface="Questrial"/>
                  <a:cs typeface="Questrial"/>
                  <a:sym typeface="Questrial"/>
                </a:rPr>
                <a:t>Rachel </a:t>
              </a:r>
              <a:r>
                <a:rPr lang="en-US" sz="2380" b="0" i="0" u="none" strike="noStrike" cap="none" dirty="0" smtClean="0">
                  <a:solidFill>
                    <a:srgbClr val="757070"/>
                  </a:solidFill>
                  <a:latin typeface="Century Gothic" panose="020B0502020202020204" pitchFamily="34" charset="0"/>
                  <a:ea typeface="Questrial"/>
                  <a:cs typeface="Questrial"/>
                  <a:sym typeface="Questrial"/>
                </a:rPr>
                <a:t>Durham (Project Lead)</a:t>
              </a:r>
              <a:endParaRPr lang="en-US" sz="2380" b="0" i="0" u="none" strike="noStrike" cap="none" dirty="0">
                <a:solidFill>
                  <a:srgbClr val="757070"/>
                </a:solidFill>
                <a:latin typeface="Century Gothic" panose="020B0502020202020204" pitchFamily="34" charset="0"/>
                <a:ea typeface="Questrial"/>
                <a:cs typeface="Questrial"/>
                <a:sym typeface="Questrial"/>
              </a:endParaRPr>
            </a:p>
          </p:txBody>
        </p:sp>
        <p:sp>
          <p:nvSpPr>
            <p:cNvPr id="73" name="Shape 73"/>
            <p:cNvSpPr txBox="1"/>
            <p:nvPr/>
          </p:nvSpPr>
          <p:spPr>
            <a:xfrm>
              <a:off x="8415969" y="3500035"/>
              <a:ext cx="3776100" cy="369300"/>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Clr>
                  <a:srgbClr val="757070"/>
                </a:buClr>
                <a:buSzPct val="25000"/>
                <a:buFont typeface="Arial"/>
                <a:buNone/>
              </a:pPr>
              <a:r>
                <a:rPr lang="en-US" sz="2380" b="0" i="0" u="none" strike="noStrike" cap="none" dirty="0" err="1">
                  <a:solidFill>
                    <a:srgbClr val="757070"/>
                  </a:solidFill>
                  <a:latin typeface="Century Gothic" panose="020B0502020202020204" pitchFamily="34" charset="0"/>
                  <a:ea typeface="Questrial"/>
                  <a:cs typeface="Questrial"/>
                  <a:sym typeface="Questrial"/>
                </a:rPr>
                <a:t>María</a:t>
              </a:r>
              <a:r>
                <a:rPr lang="en-US" sz="2380" b="0" i="0" u="none" strike="noStrike" cap="none" dirty="0">
                  <a:solidFill>
                    <a:srgbClr val="757070"/>
                  </a:solidFill>
                  <a:latin typeface="Century Gothic" panose="020B0502020202020204" pitchFamily="34" charset="0"/>
                  <a:ea typeface="Questrial"/>
                  <a:cs typeface="Questrial"/>
                  <a:sym typeface="Questrial"/>
                </a:rPr>
                <a:t> José Rivera-Araya</a:t>
              </a:r>
            </a:p>
          </p:txBody>
        </p:sp>
        <p:sp>
          <p:nvSpPr>
            <p:cNvPr id="74" name="Shape 74"/>
            <p:cNvSpPr txBox="1"/>
            <p:nvPr/>
          </p:nvSpPr>
          <p:spPr>
            <a:xfrm>
              <a:off x="8419092" y="5498686"/>
              <a:ext cx="3204838" cy="369332"/>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Clr>
                  <a:srgbClr val="757070"/>
                </a:buClr>
                <a:buSzPct val="25000"/>
                <a:buFont typeface="Arial"/>
                <a:buNone/>
              </a:pPr>
              <a:r>
                <a:rPr lang="en-US" sz="2380" b="0" i="0" u="none" strike="noStrike" cap="none" dirty="0" err="1">
                  <a:solidFill>
                    <a:srgbClr val="757070"/>
                  </a:solidFill>
                  <a:latin typeface="Century Gothic" panose="020B0502020202020204" pitchFamily="34" charset="0"/>
                  <a:ea typeface="Questrial"/>
                  <a:cs typeface="Questrial"/>
                  <a:sym typeface="Questrial"/>
                </a:rPr>
                <a:t>Diyang</a:t>
              </a:r>
              <a:r>
                <a:rPr lang="en-US" sz="2380" b="0" i="0" u="none" strike="noStrike" cap="none" dirty="0">
                  <a:solidFill>
                    <a:srgbClr val="757070"/>
                  </a:solidFill>
                  <a:latin typeface="Century Gothic" panose="020B0502020202020204" pitchFamily="34" charset="0"/>
                  <a:ea typeface="Questrial"/>
                  <a:cs typeface="Questrial"/>
                  <a:sym typeface="Questrial"/>
                </a:rPr>
                <a:t> Cui</a:t>
              </a:r>
            </a:p>
          </p:txBody>
        </p:sp>
        <p:sp>
          <p:nvSpPr>
            <p:cNvPr id="75" name="Shape 75"/>
            <p:cNvSpPr txBox="1"/>
            <p:nvPr/>
          </p:nvSpPr>
          <p:spPr>
            <a:xfrm>
              <a:off x="8415969" y="3998442"/>
              <a:ext cx="3204900" cy="374700"/>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Clr>
                  <a:srgbClr val="757070"/>
                </a:buClr>
                <a:buSzPct val="25000"/>
                <a:buFont typeface="Arial"/>
                <a:buNone/>
              </a:pPr>
              <a:r>
                <a:rPr lang="en-US" sz="2380" b="0" i="0" u="none" strike="noStrike" cap="none" dirty="0">
                  <a:solidFill>
                    <a:srgbClr val="757070"/>
                  </a:solidFill>
                  <a:latin typeface="Century Gothic" panose="020B0502020202020204" pitchFamily="34" charset="0"/>
                  <a:ea typeface="Questrial"/>
                  <a:cs typeface="Questrial"/>
                  <a:sym typeface="Questrial"/>
                </a:rPr>
                <a:t>Madison Davis</a:t>
              </a:r>
            </a:p>
          </p:txBody>
        </p:sp>
        <p:sp>
          <p:nvSpPr>
            <p:cNvPr id="76" name="Shape 76"/>
            <p:cNvSpPr txBox="1"/>
            <p:nvPr/>
          </p:nvSpPr>
          <p:spPr>
            <a:xfrm>
              <a:off x="8415969" y="4501873"/>
              <a:ext cx="3204900" cy="369299"/>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Clr>
                  <a:srgbClr val="757070"/>
                </a:buClr>
                <a:buSzPct val="25000"/>
                <a:buFont typeface="Arial"/>
                <a:buNone/>
              </a:pPr>
              <a:r>
                <a:rPr lang="en-US" sz="2380" b="0" i="0" u="none" strike="noStrike" cap="none" dirty="0">
                  <a:solidFill>
                    <a:srgbClr val="757070"/>
                  </a:solidFill>
                  <a:latin typeface="Century Gothic" panose="020B0502020202020204" pitchFamily="34" charset="0"/>
                  <a:ea typeface="Questrial"/>
                  <a:cs typeface="Questrial"/>
                  <a:sym typeface="Questrial"/>
                </a:rPr>
                <a:t>Luis Quesada</a:t>
              </a:r>
            </a:p>
          </p:txBody>
        </p:sp>
        <p:sp>
          <p:nvSpPr>
            <p:cNvPr id="77" name="Shape 77"/>
            <p:cNvSpPr txBox="1"/>
            <p:nvPr/>
          </p:nvSpPr>
          <p:spPr>
            <a:xfrm>
              <a:off x="8416031" y="4999903"/>
              <a:ext cx="3204838" cy="369332"/>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Clr>
                  <a:srgbClr val="757070"/>
                </a:buClr>
                <a:buSzPct val="25000"/>
                <a:buFont typeface="Arial"/>
                <a:buNone/>
              </a:pPr>
              <a:r>
                <a:rPr lang="en-US" sz="2380" b="0" i="0" u="none" strike="noStrike" cap="none" dirty="0">
                  <a:solidFill>
                    <a:srgbClr val="757070"/>
                  </a:solidFill>
                  <a:latin typeface="Century Gothic" panose="020B0502020202020204" pitchFamily="34" charset="0"/>
                  <a:ea typeface="Questrial"/>
                  <a:cs typeface="Questrial"/>
                  <a:sym typeface="Questrial"/>
                </a:rPr>
                <a:t>Nelson Venegas</a:t>
              </a: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3" name="Shape 253"/>
          <p:cNvSpPr txBox="1"/>
          <p:nvPr/>
        </p:nvSpPr>
        <p:spPr>
          <a:xfrm>
            <a:off x="117236" y="1777522"/>
            <a:ext cx="4174500" cy="2126400"/>
          </a:xfrm>
          <a:prstGeom prst="rect">
            <a:avLst/>
          </a:prstGeom>
          <a:solidFill>
            <a:srgbClr val="BBD6EE"/>
          </a:solidFill>
          <a:ln>
            <a:noFill/>
          </a:ln>
          <a:effectLst>
            <a:outerShdw blurRad="50799" dist="38100" dir="2700000" algn="tl" rotWithShape="0">
              <a:srgbClr val="000000">
                <a:alpha val="40000"/>
              </a:srgbClr>
            </a:outerShdw>
          </a:effectLst>
        </p:spPr>
        <p:txBody>
          <a:bodyPr lIns="14630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a:solidFill>
                  <a:srgbClr val="525252"/>
                </a:solidFill>
                <a:latin typeface="Century Gothic" panose="020B0502020202020204" pitchFamily="34" charset="0"/>
                <a:ea typeface="Questrial"/>
                <a:cs typeface="Questrial"/>
                <a:sym typeface="Questrial"/>
              </a:rPr>
              <a:t>Terra MODIS</a:t>
            </a:r>
            <a:br>
              <a:rPr lang="en-US" sz="2000" b="1" i="0" u="none" strike="noStrike" cap="none">
                <a:solidFill>
                  <a:srgbClr val="525252"/>
                </a:solidFill>
                <a:latin typeface="Century Gothic" panose="020B0502020202020204" pitchFamily="34" charset="0"/>
                <a:ea typeface="Questrial"/>
                <a:cs typeface="Questrial"/>
                <a:sym typeface="Questrial"/>
              </a:rPr>
            </a:br>
            <a:r>
              <a:rPr lang="en-US" sz="2000" b="0" i="0" u="none" strike="noStrike" cap="none">
                <a:solidFill>
                  <a:srgbClr val="525252"/>
                </a:solidFill>
                <a:latin typeface="Century Gothic" panose="020B0502020202020204" pitchFamily="34" charset="0"/>
                <a:ea typeface="Questrial"/>
                <a:cs typeface="Questrial"/>
                <a:sym typeface="Questrial"/>
              </a:rPr>
              <a:t>Monthly average LST, NDVI</a:t>
            </a:r>
          </a:p>
          <a:p>
            <a:pPr marL="0" marR="0" lvl="0" indent="0" algn="ctr" rtl="0">
              <a:lnSpc>
                <a:spcPct val="100000"/>
              </a:lnSpc>
              <a:spcBef>
                <a:spcPts val="0"/>
              </a:spcBef>
              <a:spcAft>
                <a:spcPts val="0"/>
              </a:spcAft>
              <a:buClr>
                <a:schemeClr val="dk1"/>
              </a:buClr>
              <a:buSzPct val="25000"/>
              <a:buFont typeface="Questrial"/>
              <a:buNone/>
            </a:pPr>
            <a:r>
              <a:rPr lang="en-US" sz="2000">
                <a:solidFill>
                  <a:srgbClr val="525252"/>
                </a:solidFill>
                <a:latin typeface="Century Gothic" panose="020B0502020202020204" pitchFamily="34" charset="0"/>
                <a:ea typeface="Questrial"/>
                <a:cs typeface="Questrial"/>
                <a:sym typeface="Questrial"/>
              </a:rPr>
              <a:t>0.1° &amp; </a:t>
            </a:r>
            <a:r>
              <a:rPr lang="en-US" sz="2000" b="0" i="0" u="none" strike="noStrike" cap="none">
                <a:solidFill>
                  <a:srgbClr val="525252"/>
                </a:solidFill>
                <a:latin typeface="Century Gothic" panose="020B0502020202020204" pitchFamily="34" charset="0"/>
                <a:ea typeface="Questrial"/>
                <a:cs typeface="Questrial"/>
                <a:sym typeface="Questrial"/>
              </a:rPr>
              <a:t>0.05°-Spatial Resolution</a:t>
            </a:r>
          </a:p>
          <a:p>
            <a:pPr marL="0" marR="0" lvl="0" indent="0" algn="ctr" rtl="0">
              <a:lnSpc>
                <a:spcPct val="100000"/>
              </a:lnSpc>
              <a:spcBef>
                <a:spcPts val="0"/>
              </a:spcBef>
              <a:spcAft>
                <a:spcPts val="0"/>
              </a:spcAft>
              <a:buClr>
                <a:schemeClr val="dk1"/>
              </a:buClr>
              <a:buSzPct val="25000"/>
              <a:buFont typeface="Questrial"/>
              <a:buNone/>
            </a:pPr>
            <a:r>
              <a:rPr lang="en-US" sz="2000" b="0" i="0" u="none" strike="noStrike" cap="none">
                <a:solidFill>
                  <a:srgbClr val="525252"/>
                </a:solidFill>
                <a:latin typeface="Century Gothic" panose="020B0502020202020204" pitchFamily="34" charset="0"/>
                <a:ea typeface="Questrial"/>
                <a:cs typeface="Questrial"/>
                <a:sym typeface="Questrial"/>
              </a:rPr>
              <a:t>Level 3 Product</a:t>
            </a:r>
          </a:p>
        </p:txBody>
      </p:sp>
      <p:pic>
        <p:nvPicPr>
          <p:cNvPr id="254" name="Shape 254" descr="05 Terra.png"/>
          <p:cNvPicPr preferRelativeResize="0"/>
          <p:nvPr/>
        </p:nvPicPr>
        <p:blipFill rotWithShape="1">
          <a:blip r:embed="rId3">
            <a:alphaModFix/>
          </a:blip>
          <a:srcRect/>
          <a:stretch/>
        </p:blipFill>
        <p:spPr>
          <a:xfrm>
            <a:off x="418791" y="2374731"/>
            <a:ext cx="1173000" cy="882000"/>
          </a:xfrm>
          <a:prstGeom prst="rect">
            <a:avLst/>
          </a:prstGeom>
          <a:noFill/>
          <a:ln>
            <a:noFill/>
          </a:ln>
        </p:spPr>
      </p:pic>
      <p:sp>
        <p:nvSpPr>
          <p:cNvPr id="255" name="Shape 255"/>
          <p:cNvSpPr txBox="1"/>
          <p:nvPr/>
        </p:nvSpPr>
        <p:spPr>
          <a:xfrm>
            <a:off x="117236" y="4014197"/>
            <a:ext cx="4174500" cy="2126400"/>
          </a:xfrm>
          <a:prstGeom prst="rect">
            <a:avLst/>
          </a:prstGeom>
          <a:solidFill>
            <a:srgbClr val="BBD6EE"/>
          </a:solidFill>
          <a:ln>
            <a:noFill/>
          </a:ln>
          <a:effectLst>
            <a:outerShdw blurRad="50799" dist="38100" dir="2700000" algn="tl" rotWithShape="0">
              <a:srgbClr val="000000">
                <a:alpha val="40000"/>
              </a:srgbClr>
            </a:outerShdw>
          </a:effectLst>
        </p:spPr>
        <p:txBody>
          <a:bodyPr lIns="1463025" tIns="45700" rIns="91425" bIns="45700" anchor="ctr" anchorCtr="0">
            <a:noAutofit/>
          </a:bodyPr>
          <a:lstStyle/>
          <a:p>
            <a:pPr marL="0" marR="0" lvl="0" indent="0" algn="ctr" rtl="0">
              <a:lnSpc>
                <a:spcPct val="100000"/>
              </a:lnSpc>
              <a:spcBef>
                <a:spcPts val="0"/>
              </a:spcBef>
              <a:spcAft>
                <a:spcPts val="0"/>
              </a:spcAft>
              <a:buClr>
                <a:schemeClr val="dk1"/>
              </a:buClr>
              <a:buFont typeface="Questrial"/>
              <a:buNone/>
            </a:pPr>
            <a:endParaRPr sz="2000" b="1"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dk1"/>
              </a:buClr>
              <a:buSzPct val="25000"/>
              <a:buFont typeface="Questrial"/>
              <a:buNone/>
            </a:pPr>
            <a:r>
              <a:rPr lang="en-US" sz="2000" b="1" dirty="0">
                <a:solidFill>
                  <a:srgbClr val="525252"/>
                </a:solidFill>
                <a:latin typeface="Century Gothic" panose="020B0502020202020204" pitchFamily="34" charset="0"/>
                <a:ea typeface="Questrial"/>
                <a:cs typeface="Questrial"/>
                <a:sym typeface="Questrial"/>
              </a:rPr>
              <a:t>GPM IMERG</a:t>
            </a:r>
            <a:r>
              <a:rPr lang="en-US" sz="2000" b="1" i="0" u="none" strike="noStrike" cap="none" dirty="0">
                <a:solidFill>
                  <a:srgbClr val="525252"/>
                </a:solidFill>
                <a:latin typeface="Century Gothic" panose="020B0502020202020204" pitchFamily="34" charset="0"/>
                <a:ea typeface="Questrial"/>
                <a:cs typeface="Questrial"/>
                <a:sym typeface="Questrial"/>
              </a:rPr>
              <a:t/>
            </a:r>
            <a:br>
              <a:rPr lang="en-US" sz="2000" b="1" i="0" u="none" strike="noStrike" cap="none" dirty="0">
                <a:solidFill>
                  <a:srgbClr val="525252"/>
                </a:solidFill>
                <a:latin typeface="Century Gothic" panose="020B0502020202020204" pitchFamily="34" charset="0"/>
                <a:ea typeface="Questrial"/>
                <a:cs typeface="Questrial"/>
                <a:sym typeface="Questrial"/>
              </a:rPr>
            </a:br>
            <a:r>
              <a:rPr lang="en-US" sz="2000" dirty="0">
                <a:solidFill>
                  <a:srgbClr val="525252"/>
                </a:solidFill>
                <a:latin typeface="Century Gothic" panose="020B0502020202020204" pitchFamily="34" charset="0"/>
                <a:ea typeface="Questrial"/>
                <a:cs typeface="Questrial"/>
                <a:sym typeface="Questrial"/>
              </a:rPr>
              <a:t>D</a:t>
            </a:r>
            <a:r>
              <a:rPr lang="en-US" sz="2000" b="0" i="0" u="none" strike="noStrike" cap="none" dirty="0" smtClean="0">
                <a:solidFill>
                  <a:srgbClr val="525252"/>
                </a:solidFill>
                <a:latin typeface="Century Gothic" panose="020B0502020202020204" pitchFamily="34" charset="0"/>
                <a:ea typeface="Questrial"/>
                <a:cs typeface="Questrial"/>
                <a:sym typeface="Questrial"/>
              </a:rPr>
              <a:t>aily </a:t>
            </a:r>
            <a:r>
              <a:rPr lang="en-US" sz="2000" dirty="0">
                <a:solidFill>
                  <a:srgbClr val="525252"/>
                </a:solidFill>
                <a:latin typeface="Century Gothic" panose="020B0502020202020204" pitchFamily="34" charset="0"/>
                <a:ea typeface="Questrial"/>
                <a:cs typeface="Questrial"/>
                <a:sym typeface="Questrial"/>
              </a:rPr>
              <a:t>Precipitation</a:t>
            </a:r>
          </a:p>
          <a:p>
            <a:pPr marL="0" marR="0" lvl="0" indent="0" algn="ctr" rtl="0">
              <a:lnSpc>
                <a:spcPct val="100000"/>
              </a:lnSpc>
              <a:spcBef>
                <a:spcPts val="0"/>
              </a:spcBef>
              <a:spcAft>
                <a:spcPts val="0"/>
              </a:spcAft>
              <a:buClr>
                <a:schemeClr val="dk1"/>
              </a:buClr>
              <a:buSzPct val="25000"/>
              <a:buFont typeface="Questrial"/>
              <a:buNone/>
            </a:pPr>
            <a:r>
              <a:rPr lang="en-US" sz="2000" dirty="0">
                <a:solidFill>
                  <a:srgbClr val="525252"/>
                </a:solidFill>
                <a:latin typeface="Century Gothic" panose="020B0502020202020204" pitchFamily="34" charset="0"/>
                <a:ea typeface="Questrial"/>
                <a:cs typeface="Questrial"/>
                <a:sym typeface="Questrial"/>
              </a:rPr>
              <a:t>0.1° -Spatial Resolution</a:t>
            </a:r>
          </a:p>
          <a:p>
            <a:pPr marL="0" marR="0" lvl="0" indent="0" algn="ctr" rtl="0">
              <a:lnSpc>
                <a:spcPct val="100000"/>
              </a:lnSpc>
              <a:spcBef>
                <a:spcPts val="0"/>
              </a:spcBef>
              <a:spcAft>
                <a:spcPts val="0"/>
              </a:spcAft>
              <a:buClr>
                <a:schemeClr val="dk1"/>
              </a:buClr>
              <a:buSzPct val="25000"/>
              <a:buFont typeface="Questrial"/>
              <a:buNone/>
            </a:pPr>
            <a:r>
              <a:rPr lang="en-US" sz="2000" dirty="0">
                <a:solidFill>
                  <a:srgbClr val="525252"/>
                </a:solidFill>
                <a:latin typeface="Century Gothic" panose="020B0502020202020204" pitchFamily="34" charset="0"/>
                <a:ea typeface="Questrial"/>
                <a:cs typeface="Questrial"/>
                <a:sym typeface="Questrial"/>
              </a:rPr>
              <a:t>Level 3 Product</a:t>
            </a:r>
          </a:p>
          <a:p>
            <a:pPr marL="0" marR="0" lvl="0" indent="0" algn="ctr" rtl="0">
              <a:lnSpc>
                <a:spcPct val="100000"/>
              </a:lnSpc>
              <a:spcBef>
                <a:spcPts val="0"/>
              </a:spcBef>
              <a:spcAft>
                <a:spcPts val="0"/>
              </a:spcAft>
              <a:buClr>
                <a:schemeClr val="dk1"/>
              </a:buClr>
              <a:buFont typeface="Questrial"/>
              <a:buNone/>
            </a:pPr>
            <a:endParaRPr sz="2000" b="1" i="0" u="none" strike="noStrike" cap="none" dirty="0">
              <a:solidFill>
                <a:srgbClr val="525252"/>
              </a:solidFill>
              <a:latin typeface="Century Gothic" panose="020B0502020202020204" pitchFamily="34" charset="0"/>
              <a:ea typeface="Questrial"/>
              <a:cs typeface="Questrial"/>
              <a:sym typeface="Questrial"/>
            </a:endParaRPr>
          </a:p>
        </p:txBody>
      </p:sp>
      <p:pic>
        <p:nvPicPr>
          <p:cNvPr id="256" name="Shape 256"/>
          <p:cNvPicPr preferRelativeResize="0"/>
          <p:nvPr/>
        </p:nvPicPr>
        <p:blipFill rotWithShape="1">
          <a:blip r:embed="rId4">
            <a:alphaModFix/>
          </a:blip>
          <a:srcRect/>
          <a:stretch/>
        </p:blipFill>
        <p:spPr>
          <a:xfrm>
            <a:off x="117225" y="4529725"/>
            <a:ext cx="1564500" cy="783300"/>
          </a:xfrm>
          <a:prstGeom prst="rect">
            <a:avLst/>
          </a:prstGeom>
          <a:noFill/>
          <a:ln>
            <a:noFill/>
          </a:ln>
        </p:spPr>
      </p:pic>
      <p:cxnSp>
        <p:nvCxnSpPr>
          <p:cNvPr id="257" name="Shape 257"/>
          <p:cNvCxnSpPr/>
          <p:nvPr/>
        </p:nvCxnSpPr>
        <p:spPr>
          <a:xfrm>
            <a:off x="4291725" y="2704886"/>
            <a:ext cx="328292" cy="0"/>
          </a:xfrm>
          <a:prstGeom prst="straightConnector1">
            <a:avLst/>
          </a:prstGeom>
          <a:noFill/>
          <a:ln w="28575" cap="flat" cmpd="sng">
            <a:solidFill>
              <a:srgbClr val="5597D3"/>
            </a:solidFill>
            <a:prstDash val="solid"/>
            <a:round/>
            <a:headEnd type="none" w="med" len="med"/>
            <a:tailEnd type="none" w="med" len="med"/>
          </a:ln>
        </p:spPr>
      </p:cxnSp>
      <p:cxnSp>
        <p:nvCxnSpPr>
          <p:cNvPr id="258" name="Shape 258"/>
          <p:cNvCxnSpPr/>
          <p:nvPr/>
        </p:nvCxnSpPr>
        <p:spPr>
          <a:xfrm>
            <a:off x="4605317" y="2704886"/>
            <a:ext cx="14700" cy="2758800"/>
          </a:xfrm>
          <a:prstGeom prst="straightConnector1">
            <a:avLst/>
          </a:prstGeom>
          <a:noFill/>
          <a:ln w="28575" cap="flat" cmpd="sng">
            <a:solidFill>
              <a:srgbClr val="5597D3"/>
            </a:solidFill>
            <a:prstDash val="solid"/>
            <a:round/>
            <a:headEnd type="none" w="med" len="med"/>
            <a:tailEnd type="none" w="med" len="med"/>
          </a:ln>
        </p:spPr>
      </p:cxnSp>
      <p:cxnSp>
        <p:nvCxnSpPr>
          <p:cNvPr id="259" name="Shape 259"/>
          <p:cNvCxnSpPr/>
          <p:nvPr/>
        </p:nvCxnSpPr>
        <p:spPr>
          <a:xfrm>
            <a:off x="4291725" y="5463686"/>
            <a:ext cx="328292" cy="0"/>
          </a:xfrm>
          <a:prstGeom prst="straightConnector1">
            <a:avLst/>
          </a:prstGeom>
          <a:noFill/>
          <a:ln w="28575" cap="flat" cmpd="sng">
            <a:solidFill>
              <a:srgbClr val="5597D3"/>
            </a:solidFill>
            <a:prstDash val="solid"/>
            <a:round/>
            <a:headEnd type="none" w="med" len="med"/>
            <a:tailEnd type="none" w="med" len="med"/>
          </a:ln>
        </p:spPr>
      </p:cxnSp>
      <p:sp>
        <p:nvSpPr>
          <p:cNvPr id="260" name="Shape 260"/>
          <p:cNvSpPr txBox="1"/>
          <p:nvPr/>
        </p:nvSpPr>
        <p:spPr>
          <a:xfrm>
            <a:off x="5123757" y="3387632"/>
            <a:ext cx="1892523" cy="1390500"/>
          </a:xfrm>
          <a:prstGeom prst="rect">
            <a:avLst/>
          </a:prstGeom>
          <a:solidFill>
            <a:srgbClr val="BBD6EE"/>
          </a:solidFill>
          <a:ln>
            <a:noFill/>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dirty="0">
                <a:solidFill>
                  <a:srgbClr val="525252"/>
                </a:solidFill>
                <a:latin typeface="Century Gothic" panose="020B0502020202020204" pitchFamily="34" charset="0"/>
                <a:ea typeface="Questrial"/>
                <a:cs typeface="Questrial"/>
                <a:sym typeface="Questrial"/>
              </a:rPr>
              <a:t> </a:t>
            </a:r>
          </a:p>
          <a:p>
            <a:pPr marL="0" marR="0" lvl="0" indent="0" algn="ctr" rtl="0">
              <a:lnSpc>
                <a:spcPct val="100000"/>
              </a:lnSpc>
              <a:spcBef>
                <a:spcPts val="0"/>
              </a:spcBef>
              <a:spcAft>
                <a:spcPts val="0"/>
              </a:spcAft>
              <a:buClr>
                <a:schemeClr val="dk1"/>
              </a:buClr>
              <a:buFont typeface="Questrial"/>
              <a:buNone/>
            </a:pPr>
            <a:endParaRPr sz="2000" b="1"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dk1"/>
              </a:buClr>
              <a:buFont typeface="Questrial"/>
              <a:buNone/>
            </a:pPr>
            <a:endParaRPr sz="2000" b="1"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dirty="0">
                <a:solidFill>
                  <a:srgbClr val="525252"/>
                </a:solidFill>
                <a:latin typeface="Century Gothic" panose="020B0502020202020204" pitchFamily="34" charset="0"/>
                <a:ea typeface="Questrial"/>
                <a:cs typeface="Questrial"/>
                <a:sym typeface="Questrial"/>
              </a:rPr>
              <a:t>P</a:t>
            </a:r>
            <a:r>
              <a:rPr lang="en-US" sz="2000" b="1" dirty="0">
                <a:solidFill>
                  <a:srgbClr val="525252"/>
                </a:solidFill>
                <a:latin typeface="Century Gothic" panose="020B0502020202020204" pitchFamily="34" charset="0"/>
                <a:ea typeface="Questrial"/>
                <a:cs typeface="Questrial"/>
                <a:sym typeface="Questrial"/>
              </a:rPr>
              <a:t>ython </a:t>
            </a:r>
            <a:endParaRPr lang="en-US" sz="2000" b="1" dirty="0" smtClean="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dk1"/>
              </a:buClr>
              <a:buSzPct val="25000"/>
              <a:buFont typeface="Questrial"/>
              <a:buNone/>
            </a:pPr>
            <a:r>
              <a:rPr lang="en-US" sz="2000" b="1" dirty="0" smtClean="0">
                <a:solidFill>
                  <a:srgbClr val="525252"/>
                </a:solidFill>
                <a:latin typeface="Century Gothic" panose="020B0502020202020204" pitchFamily="34" charset="0"/>
                <a:ea typeface="Questrial"/>
                <a:cs typeface="Questrial"/>
                <a:sym typeface="Questrial"/>
              </a:rPr>
              <a:t>Script</a:t>
            </a:r>
            <a:endParaRPr lang="en-US" sz="2000" b="1"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dk1"/>
              </a:buClr>
              <a:buFont typeface="Arial"/>
              <a:buNone/>
            </a:pPr>
            <a:endParaRPr sz="2000" b="1" i="0" u="none" strike="noStrike" cap="none"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dk1"/>
              </a:buClr>
              <a:buFont typeface="Arial"/>
              <a:buNone/>
            </a:pPr>
            <a:endParaRPr sz="2000" b="1" i="0" u="none" strike="noStrike" cap="none"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dk1"/>
              </a:buClr>
              <a:buFont typeface="Arial"/>
              <a:buNone/>
            </a:pPr>
            <a:endParaRPr sz="2000" b="0" i="0" u="none" strike="noStrike" cap="none" dirty="0">
              <a:solidFill>
                <a:srgbClr val="525252"/>
              </a:solidFill>
              <a:latin typeface="Century Gothic" panose="020B0502020202020204" pitchFamily="34" charset="0"/>
              <a:ea typeface="Questrial"/>
              <a:cs typeface="Questrial"/>
              <a:sym typeface="Questrial"/>
            </a:endParaRPr>
          </a:p>
        </p:txBody>
      </p:sp>
      <p:cxnSp>
        <p:nvCxnSpPr>
          <p:cNvPr id="261" name="Shape 261"/>
          <p:cNvCxnSpPr/>
          <p:nvPr/>
        </p:nvCxnSpPr>
        <p:spPr>
          <a:xfrm>
            <a:off x="4620017" y="4084273"/>
            <a:ext cx="327874" cy="9"/>
          </a:xfrm>
          <a:prstGeom prst="straightConnector1">
            <a:avLst/>
          </a:prstGeom>
          <a:noFill/>
          <a:ln w="28575" cap="flat" cmpd="sng">
            <a:solidFill>
              <a:srgbClr val="5597D3"/>
            </a:solidFill>
            <a:prstDash val="solid"/>
            <a:round/>
            <a:headEnd type="none" w="med" len="med"/>
            <a:tailEnd type="none" w="med" len="med"/>
          </a:ln>
        </p:spPr>
      </p:cxnSp>
      <p:cxnSp>
        <p:nvCxnSpPr>
          <p:cNvPr id="262" name="Shape 262"/>
          <p:cNvCxnSpPr/>
          <p:nvPr/>
        </p:nvCxnSpPr>
        <p:spPr>
          <a:xfrm flipV="1">
            <a:off x="4948029" y="4084273"/>
            <a:ext cx="167668" cy="9"/>
          </a:xfrm>
          <a:prstGeom prst="straightConnector1">
            <a:avLst/>
          </a:prstGeom>
          <a:noFill/>
          <a:ln w="28575" cap="flat" cmpd="sng">
            <a:solidFill>
              <a:srgbClr val="5597D3"/>
            </a:solidFill>
            <a:prstDash val="solid"/>
            <a:round/>
            <a:headEnd type="none" w="med" len="med"/>
            <a:tailEnd type="triangle" w="lg" len="lg"/>
          </a:ln>
        </p:spPr>
      </p:cxnSp>
      <p:cxnSp>
        <p:nvCxnSpPr>
          <p:cNvPr id="264" name="Shape 264"/>
          <p:cNvCxnSpPr/>
          <p:nvPr/>
        </p:nvCxnSpPr>
        <p:spPr>
          <a:xfrm>
            <a:off x="7031993" y="4082882"/>
            <a:ext cx="487500" cy="0"/>
          </a:xfrm>
          <a:prstGeom prst="straightConnector1">
            <a:avLst/>
          </a:prstGeom>
          <a:noFill/>
          <a:ln w="28575" cap="flat" cmpd="sng">
            <a:solidFill>
              <a:srgbClr val="5597D3"/>
            </a:solidFill>
            <a:prstDash val="solid"/>
            <a:round/>
            <a:headEnd type="none" w="med" len="med"/>
            <a:tailEnd type="triangle" w="lg" len="lg"/>
          </a:ln>
        </p:spPr>
      </p:cxnSp>
      <p:sp>
        <p:nvSpPr>
          <p:cNvPr id="265" name="Shape 265"/>
          <p:cNvSpPr txBox="1"/>
          <p:nvPr/>
        </p:nvSpPr>
        <p:spPr>
          <a:xfrm>
            <a:off x="7628463" y="1554587"/>
            <a:ext cx="4196953" cy="4846214"/>
          </a:xfrm>
          <a:prstGeom prst="rect">
            <a:avLst/>
          </a:prstGeom>
          <a:solidFill>
            <a:srgbClr val="BBD6EE"/>
          </a:solidFill>
          <a:ln>
            <a:noFill/>
          </a:ln>
          <a:effectLst>
            <a:outerShdw blurRad="50799" dist="38100" dir="2700000" algn="tl" rotWithShape="0">
              <a:srgbClr val="000000">
                <a:alpha val="40000"/>
              </a:srgbClr>
            </a:outerShdw>
          </a:effectLst>
        </p:spPr>
        <p:txBody>
          <a:bodyPr lIns="91425" tIns="45700" rIns="1828800" bIns="45700" anchor="ctr" anchorCtr="0">
            <a:noAutofit/>
          </a:bodyPr>
          <a:lstStyle/>
          <a:p>
            <a:pPr marL="0" marR="0" lvl="0" indent="0" rtl="0">
              <a:lnSpc>
                <a:spcPct val="90000"/>
              </a:lnSpc>
              <a:spcBef>
                <a:spcPts val="0"/>
              </a:spcBef>
              <a:spcAft>
                <a:spcPts val="0"/>
              </a:spcAft>
              <a:buClr>
                <a:schemeClr val="dk1"/>
              </a:buClr>
              <a:buFont typeface="Arial"/>
              <a:buNone/>
            </a:pPr>
            <a:endParaRPr sz="2000" dirty="0">
              <a:solidFill>
                <a:srgbClr val="525252"/>
              </a:solidFill>
              <a:latin typeface="Century Gothic" panose="020B0502020202020204" pitchFamily="34" charset="0"/>
            </a:endParaRPr>
          </a:p>
          <a:p>
            <a:pPr marL="0" marR="0" lvl="0" indent="0" algn="ctr" rtl="0">
              <a:lnSpc>
                <a:spcPct val="90000"/>
              </a:lnSpc>
              <a:spcBef>
                <a:spcPts val="0"/>
              </a:spcBef>
              <a:spcAft>
                <a:spcPts val="0"/>
              </a:spcAft>
              <a:buClr>
                <a:schemeClr val="dk1"/>
              </a:buClr>
              <a:buFont typeface="Arial"/>
              <a:buNone/>
            </a:pPr>
            <a:endParaRPr sz="2000" dirty="0">
              <a:solidFill>
                <a:srgbClr val="525252"/>
              </a:solidFill>
              <a:latin typeface="Century Gothic" panose="020B0502020202020204" pitchFamily="34" charset="0"/>
            </a:endParaRPr>
          </a:p>
          <a:p>
            <a:pPr marL="0" marR="0" lvl="0" indent="0" algn="ctr" rtl="0">
              <a:lnSpc>
                <a:spcPct val="90000"/>
              </a:lnSpc>
              <a:spcBef>
                <a:spcPts val="0"/>
              </a:spcBef>
              <a:spcAft>
                <a:spcPts val="0"/>
              </a:spcAft>
              <a:buClr>
                <a:schemeClr val="dk1"/>
              </a:buClr>
              <a:buFont typeface="Arial"/>
              <a:buNone/>
            </a:pPr>
            <a:endParaRPr sz="2000" dirty="0">
              <a:solidFill>
                <a:srgbClr val="525252"/>
              </a:solidFill>
              <a:latin typeface="Century Gothic" panose="020B0502020202020204" pitchFamily="34" charset="0"/>
            </a:endParaRPr>
          </a:p>
          <a:p>
            <a:pPr marL="0" marR="0" lvl="0" indent="0" algn="ctr" rtl="0">
              <a:lnSpc>
                <a:spcPct val="90000"/>
              </a:lnSpc>
              <a:spcBef>
                <a:spcPts val="0"/>
              </a:spcBef>
              <a:spcAft>
                <a:spcPts val="0"/>
              </a:spcAft>
              <a:buClr>
                <a:schemeClr val="dk1"/>
              </a:buClr>
              <a:buFont typeface="Arial"/>
              <a:buNone/>
            </a:pPr>
            <a:endParaRPr sz="2000" dirty="0">
              <a:solidFill>
                <a:srgbClr val="525252"/>
              </a:solidFill>
              <a:latin typeface="Century Gothic" panose="020B0502020202020204" pitchFamily="34" charset="0"/>
            </a:endParaRPr>
          </a:p>
          <a:p>
            <a:pPr marL="0" marR="0" lvl="0" indent="0" algn="ctr" rtl="0">
              <a:lnSpc>
                <a:spcPct val="90000"/>
              </a:lnSpc>
              <a:spcBef>
                <a:spcPts val="0"/>
              </a:spcBef>
              <a:spcAft>
                <a:spcPts val="0"/>
              </a:spcAft>
              <a:buClr>
                <a:schemeClr val="dk1"/>
              </a:buClr>
              <a:buFont typeface="Arial"/>
              <a:buNone/>
            </a:pPr>
            <a:endParaRPr sz="2000" dirty="0">
              <a:solidFill>
                <a:srgbClr val="525252"/>
              </a:solidFill>
              <a:latin typeface="Century Gothic" panose="020B0502020202020204" pitchFamily="34" charset="0"/>
            </a:endParaRPr>
          </a:p>
          <a:p>
            <a:pPr marL="0" marR="0" lvl="0" indent="0" algn="ctr" rtl="0">
              <a:lnSpc>
                <a:spcPct val="90000"/>
              </a:lnSpc>
              <a:spcBef>
                <a:spcPts val="0"/>
              </a:spcBef>
              <a:spcAft>
                <a:spcPts val="0"/>
              </a:spcAft>
              <a:buClr>
                <a:schemeClr val="dk1"/>
              </a:buClr>
              <a:buFont typeface="Arial"/>
              <a:buNone/>
            </a:pPr>
            <a:endParaRPr sz="2000" dirty="0">
              <a:solidFill>
                <a:srgbClr val="525252"/>
              </a:solidFill>
              <a:latin typeface="Century Gothic" panose="020B0502020202020204" pitchFamily="34" charset="0"/>
            </a:endParaRPr>
          </a:p>
          <a:p>
            <a:pPr marL="0" marR="0" lvl="0" indent="0" algn="ctr" rtl="0">
              <a:lnSpc>
                <a:spcPct val="90000"/>
              </a:lnSpc>
              <a:spcBef>
                <a:spcPts val="0"/>
              </a:spcBef>
              <a:spcAft>
                <a:spcPts val="0"/>
              </a:spcAft>
              <a:buClr>
                <a:schemeClr val="dk1"/>
              </a:buClr>
              <a:buFont typeface="Arial"/>
              <a:buNone/>
            </a:pPr>
            <a:endParaRPr sz="2000" dirty="0">
              <a:solidFill>
                <a:srgbClr val="525252"/>
              </a:solidFill>
              <a:latin typeface="Century Gothic" panose="020B0502020202020204" pitchFamily="34" charset="0"/>
            </a:endParaRPr>
          </a:p>
          <a:p>
            <a:pPr marL="0" marR="0" lvl="0" indent="0" algn="ctr" rtl="0">
              <a:lnSpc>
                <a:spcPct val="90000"/>
              </a:lnSpc>
              <a:spcBef>
                <a:spcPts val="0"/>
              </a:spcBef>
              <a:spcAft>
                <a:spcPts val="0"/>
              </a:spcAft>
              <a:buClr>
                <a:schemeClr val="dk1"/>
              </a:buClr>
              <a:buFont typeface="Arial"/>
              <a:buNone/>
            </a:pPr>
            <a:endParaRPr sz="2000" dirty="0">
              <a:solidFill>
                <a:srgbClr val="525252"/>
              </a:solidFill>
              <a:latin typeface="Century Gothic" panose="020B0502020202020204" pitchFamily="34" charset="0"/>
            </a:endParaRPr>
          </a:p>
          <a:p>
            <a:pPr marL="0" marR="0" lvl="0" indent="0" algn="ctr" rtl="0">
              <a:lnSpc>
                <a:spcPct val="90000"/>
              </a:lnSpc>
              <a:spcBef>
                <a:spcPts val="0"/>
              </a:spcBef>
              <a:spcAft>
                <a:spcPts val="0"/>
              </a:spcAft>
              <a:buClr>
                <a:schemeClr val="dk1"/>
              </a:buClr>
              <a:buFont typeface="Arial"/>
              <a:buNone/>
            </a:pPr>
            <a:endParaRPr sz="2000" dirty="0">
              <a:solidFill>
                <a:srgbClr val="525252"/>
              </a:solidFill>
              <a:latin typeface="Century Gothic" panose="020B0502020202020204" pitchFamily="34" charset="0"/>
            </a:endParaRPr>
          </a:p>
          <a:p>
            <a:pPr marL="0" marR="0" lvl="0" indent="0" algn="ctr" rtl="0">
              <a:lnSpc>
                <a:spcPct val="90000"/>
              </a:lnSpc>
              <a:spcBef>
                <a:spcPts val="0"/>
              </a:spcBef>
              <a:spcAft>
                <a:spcPts val="0"/>
              </a:spcAft>
              <a:buClr>
                <a:schemeClr val="dk1"/>
              </a:buClr>
              <a:buFont typeface="Arial"/>
              <a:buNone/>
            </a:pPr>
            <a:endParaRPr sz="2000" dirty="0">
              <a:solidFill>
                <a:srgbClr val="525252"/>
              </a:solidFill>
              <a:latin typeface="Century Gothic" panose="020B0502020202020204" pitchFamily="34" charset="0"/>
            </a:endParaRPr>
          </a:p>
          <a:p>
            <a:pPr marL="0" marR="0" lvl="0" indent="0" algn="ctr" rtl="0">
              <a:lnSpc>
                <a:spcPct val="90000"/>
              </a:lnSpc>
              <a:spcBef>
                <a:spcPts val="0"/>
              </a:spcBef>
              <a:spcAft>
                <a:spcPts val="0"/>
              </a:spcAft>
              <a:buClr>
                <a:schemeClr val="dk1"/>
              </a:buClr>
              <a:buFont typeface="Arial"/>
              <a:buNone/>
            </a:pPr>
            <a:endParaRPr sz="2000" dirty="0">
              <a:solidFill>
                <a:srgbClr val="525252"/>
              </a:solidFill>
              <a:latin typeface="Century Gothic" panose="020B0502020202020204" pitchFamily="34" charset="0"/>
            </a:endParaRPr>
          </a:p>
        </p:txBody>
      </p:sp>
      <p:sp>
        <p:nvSpPr>
          <p:cNvPr id="266" name="Shape 266"/>
          <p:cNvSpPr txBox="1"/>
          <p:nvPr/>
        </p:nvSpPr>
        <p:spPr>
          <a:xfrm>
            <a:off x="7720311" y="1554587"/>
            <a:ext cx="2974500" cy="991500"/>
          </a:xfrm>
          <a:prstGeom prst="rect">
            <a:avLst/>
          </a:prstGeom>
          <a:noFill/>
          <a:ln>
            <a:noFill/>
          </a:ln>
        </p:spPr>
        <p:txBody>
          <a:bodyPr lIns="91425" tIns="91425" rIns="91425" bIns="91425" anchor="t" anchorCtr="0">
            <a:noAutofit/>
          </a:bodyPr>
          <a:lstStyle/>
          <a:p>
            <a:pPr lvl="0">
              <a:spcBef>
                <a:spcPts val="0"/>
              </a:spcBef>
              <a:buNone/>
            </a:pPr>
            <a:r>
              <a:rPr lang="en-US" sz="3000" dirty="0">
                <a:solidFill>
                  <a:srgbClr val="666666"/>
                </a:solidFill>
                <a:latin typeface="Century Gothic" panose="020B0502020202020204" pitchFamily="34" charset="0"/>
              </a:rPr>
              <a:t>SDCI </a:t>
            </a:r>
            <a:r>
              <a:rPr lang="en-US" sz="3000" dirty="0" err="1">
                <a:solidFill>
                  <a:srgbClr val="666666"/>
                </a:solidFill>
                <a:latin typeface="Century Gothic" panose="020B0502020202020204" pitchFamily="34" charset="0"/>
              </a:rPr>
              <a:t>Rasters</a:t>
            </a:r>
            <a:endParaRPr lang="en-US" sz="3000" dirty="0">
              <a:solidFill>
                <a:srgbClr val="666666"/>
              </a:solidFill>
              <a:latin typeface="Century Gothic" panose="020B0502020202020204" pitchFamily="34" charset="0"/>
            </a:endParaRPr>
          </a:p>
          <a:p>
            <a:pPr lvl="0">
              <a:spcBef>
                <a:spcPts val="0"/>
              </a:spcBef>
              <a:buNone/>
            </a:pPr>
            <a:r>
              <a:rPr lang="en-US" sz="1800" dirty="0">
                <a:solidFill>
                  <a:srgbClr val="666666"/>
                </a:solidFill>
                <a:latin typeface="Century Gothic" panose="020B0502020202020204" pitchFamily="34" charset="0"/>
              </a:rPr>
              <a:t>1-month temporal resolution</a:t>
            </a:r>
          </a:p>
        </p:txBody>
      </p:sp>
      <p:grpSp>
        <p:nvGrpSpPr>
          <p:cNvPr id="14" name="Group 13"/>
          <p:cNvGrpSpPr/>
          <p:nvPr/>
        </p:nvGrpSpPr>
        <p:grpSpPr>
          <a:xfrm>
            <a:off x="7140963" y="2347784"/>
            <a:ext cx="5287320" cy="5105354"/>
            <a:chOff x="7288862" y="651232"/>
            <a:chExt cx="5491106" cy="5302127"/>
          </a:xfrm>
        </p:grpSpPr>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24094"/>
            <a:stretch/>
          </p:blipFill>
          <p:spPr>
            <a:xfrm>
              <a:off x="9340227" y="651232"/>
              <a:ext cx="3362255" cy="330278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7713" y="1555184"/>
              <a:ext cx="3362255" cy="4351153"/>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28590"/>
            <a:stretch/>
          </p:blipFill>
          <p:spPr>
            <a:xfrm>
              <a:off x="7288862" y="869393"/>
              <a:ext cx="3362255" cy="3107158"/>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8862" y="1602206"/>
              <a:ext cx="3362255" cy="4351153"/>
            </a:xfrm>
            <a:prstGeom prst="rect">
              <a:avLst/>
            </a:prstGeom>
          </p:spPr>
        </p:pic>
      </p:grpSp>
      <p:sp>
        <p:nvSpPr>
          <p:cNvPr id="30" name="Shape 92"/>
          <p:cNvSpPr txBox="1"/>
          <p:nvPr/>
        </p:nvSpPr>
        <p:spPr>
          <a:xfrm>
            <a:off x="1986801" y="515886"/>
            <a:ext cx="10040099" cy="597000"/>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chemeClr val="lt1"/>
              </a:buClr>
              <a:buSzPct val="25000"/>
              <a:buFont typeface="Arial"/>
              <a:buNone/>
            </a:pPr>
            <a:r>
              <a:rPr lang="en-US" sz="4000" b="0" i="0" u="none" strike="noStrike" cap="none" dirty="0" smtClean="0">
                <a:solidFill>
                  <a:schemeClr val="lt1"/>
                </a:solidFill>
                <a:latin typeface="Century Gothic" panose="020B0502020202020204" pitchFamily="34" charset="0"/>
                <a:ea typeface="Questrial"/>
                <a:cs typeface="Questrial"/>
                <a:sym typeface="Questrial"/>
              </a:rPr>
              <a:t>Near-Real Time Monitoring Tool</a:t>
            </a:r>
            <a:endParaRPr lang="en-US" sz="4000" b="0" i="0" u="none" strike="noStrike" cap="none" dirty="0">
              <a:solidFill>
                <a:schemeClr val="lt1"/>
              </a:solidFill>
              <a:latin typeface="Century Gothic" panose="020B0502020202020204" pitchFamily="34" charset="0"/>
              <a:ea typeface="Questrial"/>
              <a:cs typeface="Questrial"/>
              <a:sym typeface="Questrial"/>
            </a:endParaRPr>
          </a:p>
        </p:txBody>
      </p:sp>
      <p:sp>
        <p:nvSpPr>
          <p:cNvPr id="21" name="Shape 166"/>
          <p:cNvSpPr txBox="1"/>
          <p:nvPr/>
        </p:nvSpPr>
        <p:spPr>
          <a:xfrm>
            <a:off x="1243934" y="6255925"/>
            <a:ext cx="2248032" cy="400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B7B7B"/>
              </a:buClr>
              <a:buSzPct val="25000"/>
              <a:buFont typeface="Questrial"/>
              <a:buNone/>
            </a:pPr>
            <a:r>
              <a:rPr lang="en-US" sz="2000" dirty="0" smtClean="0">
                <a:solidFill>
                  <a:srgbClr val="7B7B7B"/>
                </a:solidFill>
                <a:latin typeface="Century Gothic" panose="020B0502020202020204" pitchFamily="34" charset="0"/>
                <a:ea typeface="Questrial"/>
                <a:cs typeface="Questrial"/>
                <a:sym typeface="Questrial"/>
              </a:rPr>
              <a:t>Daily </a:t>
            </a:r>
            <a:r>
              <a:rPr lang="en-US" sz="2000" dirty="0" smtClean="0">
                <a:solidFill>
                  <a:srgbClr val="7B7B7B"/>
                </a:solidFill>
                <a:latin typeface="Century Gothic" panose="020B0502020202020204" pitchFamily="34" charset="0"/>
                <a:ea typeface="Questrial"/>
                <a:cs typeface="Questrial"/>
                <a:sym typeface="Wingdings" panose="05000000000000000000" pitchFamily="2" charset="2"/>
              </a:rPr>
              <a:t> Monthly</a:t>
            </a:r>
            <a:endParaRPr lang="en-US" sz="2000" b="0" i="0" u="none" strike="noStrike" cap="none" dirty="0">
              <a:solidFill>
                <a:srgbClr val="7B7B7B"/>
              </a:solidFill>
              <a:latin typeface="Century Gothic" panose="020B0502020202020204" pitchFamily="34" charset="0"/>
              <a:ea typeface="Questrial"/>
              <a:cs typeface="Questrial"/>
              <a:sym typeface="Quest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grpSp>
        <p:nvGrpSpPr>
          <p:cNvPr id="6" name="Group 5"/>
          <p:cNvGrpSpPr/>
          <p:nvPr/>
        </p:nvGrpSpPr>
        <p:grpSpPr>
          <a:xfrm>
            <a:off x="801473" y="1282175"/>
            <a:ext cx="11568327" cy="5393117"/>
            <a:chOff x="1384987" y="1345164"/>
            <a:chExt cx="11568327" cy="5393117"/>
          </a:xfrm>
        </p:grpSpPr>
        <p:grpSp>
          <p:nvGrpSpPr>
            <p:cNvPr id="5" name="Group 4"/>
            <p:cNvGrpSpPr/>
            <p:nvPr/>
          </p:nvGrpSpPr>
          <p:grpSpPr>
            <a:xfrm>
              <a:off x="1384987" y="2158469"/>
              <a:ext cx="11568327" cy="4579812"/>
              <a:chOff x="1842187" y="1593763"/>
              <a:chExt cx="11568327" cy="4579812"/>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624"/>
              <a:stretch/>
            </p:blipFill>
            <p:spPr>
              <a:xfrm>
                <a:off x="1842187" y="1593763"/>
                <a:ext cx="9835978" cy="4579812"/>
              </a:xfrm>
              <a:prstGeom prst="rect">
                <a:avLst/>
              </a:prstGeom>
            </p:spPr>
          </p:pic>
          <p:sp>
            <p:nvSpPr>
              <p:cNvPr id="14" name="Shape 355"/>
              <p:cNvSpPr txBox="1"/>
              <p:nvPr/>
            </p:nvSpPr>
            <p:spPr>
              <a:xfrm>
                <a:off x="11525765" y="1718262"/>
                <a:ext cx="1884749" cy="161320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000" dirty="0" smtClean="0">
                    <a:solidFill>
                      <a:srgbClr val="585454"/>
                    </a:solidFill>
                    <a:latin typeface="Century Gothic" panose="020B0502020202020204" pitchFamily="34" charset="0"/>
                    <a:ea typeface="Garamond"/>
                    <a:cs typeface="Garamond"/>
                    <a:sym typeface="Garamond"/>
                  </a:rPr>
                  <a:t>Drought condition begins when </a:t>
                </a:r>
                <a:r>
                  <a:rPr lang="en-US" sz="2000" dirty="0">
                    <a:solidFill>
                      <a:srgbClr val="585454"/>
                    </a:solidFill>
                    <a:latin typeface="Century Gothic" panose="020B0502020202020204" pitchFamily="34" charset="0"/>
                    <a:ea typeface="Garamond"/>
                    <a:cs typeface="Garamond"/>
                    <a:sym typeface="Garamond"/>
                  </a:rPr>
                  <a:t>SDCI </a:t>
                </a:r>
                <a:r>
                  <a:rPr lang="en-US" sz="2000" dirty="0" smtClean="0">
                    <a:solidFill>
                      <a:srgbClr val="585454"/>
                    </a:solidFill>
                    <a:latin typeface="Century Gothic" panose="020B0502020202020204" pitchFamily="34" charset="0"/>
                    <a:ea typeface="Garamond"/>
                    <a:cs typeface="Garamond"/>
                    <a:sym typeface="Garamond"/>
                  </a:rPr>
                  <a:t>≤ 0.5 </a:t>
                </a:r>
                <a:endParaRPr lang="en-US" sz="2000" dirty="0">
                  <a:solidFill>
                    <a:srgbClr val="585454"/>
                  </a:solidFill>
                  <a:latin typeface="Century Gothic" panose="020B0502020202020204" pitchFamily="34" charset="0"/>
                  <a:ea typeface="Garamond"/>
                  <a:cs typeface="Garamond"/>
                  <a:sym typeface="Garamond"/>
                </a:endParaRPr>
              </a:p>
            </p:txBody>
          </p:sp>
          <p:sp>
            <p:nvSpPr>
              <p:cNvPr id="15" name="Shape 355"/>
              <p:cNvSpPr txBox="1"/>
              <p:nvPr/>
            </p:nvSpPr>
            <p:spPr>
              <a:xfrm>
                <a:off x="11525765" y="3738124"/>
                <a:ext cx="1794476" cy="1878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000" dirty="0" smtClean="0">
                    <a:solidFill>
                      <a:srgbClr val="585454"/>
                    </a:solidFill>
                    <a:latin typeface="Century Gothic" panose="020B0502020202020204" pitchFamily="34" charset="0"/>
                    <a:ea typeface="Garamond"/>
                    <a:cs typeface="Garamond"/>
                    <a:sym typeface="Garamond"/>
                  </a:rPr>
                  <a:t>Drought condition begins when SPI ≤ -0.5 </a:t>
                </a:r>
                <a:endParaRPr lang="en-US" sz="2000" dirty="0">
                  <a:solidFill>
                    <a:srgbClr val="585454"/>
                  </a:solidFill>
                  <a:latin typeface="Century Gothic" panose="020B0502020202020204" pitchFamily="34" charset="0"/>
                  <a:ea typeface="Garamond"/>
                  <a:cs typeface="Garamond"/>
                  <a:sym typeface="Garamond"/>
                </a:endParaRPr>
              </a:p>
            </p:txBody>
          </p:sp>
        </p:grpSp>
        <p:sp>
          <p:nvSpPr>
            <p:cNvPr id="16" name="Shape 355"/>
            <p:cNvSpPr txBox="1"/>
            <p:nvPr/>
          </p:nvSpPr>
          <p:spPr>
            <a:xfrm>
              <a:off x="2453923" y="1345164"/>
              <a:ext cx="8669904" cy="813305"/>
            </a:xfrm>
            <a:prstGeom prst="rect">
              <a:avLst/>
            </a:prstGeom>
            <a:noFill/>
            <a:ln>
              <a:noFill/>
            </a:ln>
          </p:spPr>
          <p:txBody>
            <a:bodyPr lIns="91425" tIns="45700" rIns="91425" bIns="45700" anchor="t" anchorCtr="0">
              <a:noAutofit/>
            </a:bodyPr>
            <a:lstStyle/>
            <a:p>
              <a:pPr lvl="0" algn="ctr">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Monthly Drought Indices for </a:t>
              </a:r>
              <a:r>
                <a:rPr lang="en-US" sz="2400" dirty="0" err="1" smtClean="0">
                  <a:solidFill>
                    <a:srgbClr val="585454"/>
                  </a:solidFill>
                  <a:latin typeface="Century Gothic" panose="020B0502020202020204" pitchFamily="34" charset="0"/>
                  <a:ea typeface="Garamond"/>
                  <a:cs typeface="Garamond"/>
                  <a:sym typeface="Garamond"/>
                </a:rPr>
                <a:t>Estación</a:t>
              </a:r>
              <a:r>
                <a:rPr lang="en-US" sz="2400" dirty="0" smtClean="0">
                  <a:solidFill>
                    <a:srgbClr val="585454"/>
                  </a:solidFill>
                  <a:latin typeface="Century Gothic" panose="020B0502020202020204" pitchFamily="34" charset="0"/>
                  <a:ea typeface="Garamond"/>
                  <a:cs typeface="Garamond"/>
                  <a:sym typeface="Garamond"/>
                </a:rPr>
                <a:t> de </a:t>
              </a:r>
              <a:r>
                <a:rPr lang="en-US" sz="2400" dirty="0" err="1" smtClean="0">
                  <a:solidFill>
                    <a:srgbClr val="585454"/>
                  </a:solidFill>
                  <a:latin typeface="Century Gothic" panose="020B0502020202020204" pitchFamily="34" charset="0"/>
                  <a:ea typeface="Garamond"/>
                  <a:cs typeface="Garamond"/>
                  <a:sym typeface="Garamond"/>
                </a:rPr>
                <a:t>Pelon</a:t>
              </a:r>
              <a:r>
                <a:rPr lang="en-US" sz="2400" dirty="0" smtClean="0">
                  <a:solidFill>
                    <a:srgbClr val="585454"/>
                  </a:solidFill>
                  <a:latin typeface="Century Gothic" panose="020B0502020202020204" pitchFamily="34" charset="0"/>
                  <a:ea typeface="Garamond"/>
                  <a:cs typeface="Garamond"/>
                  <a:sym typeface="Garamond"/>
                </a:rPr>
                <a:t> de La </a:t>
              </a:r>
              <a:r>
                <a:rPr lang="en-US" sz="2400" dirty="0" err="1" smtClean="0">
                  <a:solidFill>
                    <a:srgbClr val="585454"/>
                  </a:solidFill>
                  <a:latin typeface="Century Gothic" panose="020B0502020202020204" pitchFamily="34" charset="0"/>
                  <a:ea typeface="Garamond"/>
                  <a:cs typeface="Garamond"/>
                  <a:sym typeface="Garamond"/>
                </a:rPr>
                <a:t>Bajura</a:t>
              </a:r>
              <a:r>
                <a:rPr lang="en-US" sz="2400" dirty="0" smtClean="0">
                  <a:solidFill>
                    <a:srgbClr val="585454"/>
                  </a:solidFill>
                  <a:latin typeface="Century Gothic" panose="020B0502020202020204" pitchFamily="34" charset="0"/>
                  <a:ea typeface="Garamond"/>
                  <a:cs typeface="Garamond"/>
                  <a:sym typeface="Garamond"/>
                </a:rPr>
                <a:t> Guanacaste Province: January 2000 - </a:t>
              </a:r>
              <a:r>
                <a:rPr lang="en-US" sz="2400" dirty="0">
                  <a:solidFill>
                    <a:srgbClr val="585454"/>
                  </a:solidFill>
                  <a:latin typeface="Century Gothic" panose="020B0502020202020204" pitchFamily="34" charset="0"/>
                  <a:ea typeface="Garamond"/>
                  <a:cs typeface="Garamond"/>
                  <a:sym typeface="Garamond"/>
                </a:rPr>
                <a:t>M</a:t>
              </a:r>
              <a:r>
                <a:rPr lang="en-US" sz="2400" dirty="0" smtClean="0">
                  <a:solidFill>
                    <a:srgbClr val="585454"/>
                  </a:solidFill>
                  <a:latin typeface="Century Gothic" panose="020B0502020202020204" pitchFamily="34" charset="0"/>
                  <a:ea typeface="Garamond"/>
                  <a:cs typeface="Garamond"/>
                  <a:sym typeface="Garamond"/>
                </a:rPr>
                <a:t>arch 2016</a:t>
              </a:r>
              <a:endParaRPr lang="en-US" sz="2400" dirty="0">
                <a:solidFill>
                  <a:srgbClr val="585454"/>
                </a:solidFill>
                <a:latin typeface="Century Gothic" panose="020B0502020202020204" pitchFamily="34" charset="0"/>
                <a:ea typeface="Garamond"/>
                <a:cs typeface="Garamond"/>
                <a:sym typeface="Garamond"/>
              </a:endParaRPr>
            </a:p>
          </p:txBody>
        </p:sp>
      </p:grpSp>
      <p:sp>
        <p:nvSpPr>
          <p:cNvPr id="10" name="Shape 92"/>
          <p:cNvSpPr txBox="1"/>
          <p:nvPr/>
        </p:nvSpPr>
        <p:spPr>
          <a:xfrm>
            <a:off x="1975098" y="502468"/>
            <a:ext cx="10040099" cy="597000"/>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chemeClr val="lt1"/>
              </a:buClr>
              <a:buSzPct val="25000"/>
              <a:buFont typeface="Arial"/>
              <a:buNone/>
            </a:pPr>
            <a:r>
              <a:rPr lang="en-US" sz="4000" b="0" i="0" u="none" strike="noStrike" cap="none" dirty="0" smtClean="0">
                <a:solidFill>
                  <a:schemeClr val="lt1"/>
                </a:solidFill>
                <a:latin typeface="Century Gothic" panose="020B0502020202020204" pitchFamily="34" charset="0"/>
                <a:ea typeface="Questrial"/>
                <a:cs typeface="Questrial"/>
                <a:sym typeface="Questrial"/>
              </a:rPr>
              <a:t>Results and Discussion</a:t>
            </a:r>
            <a:endParaRPr lang="en-US" sz="4000" b="0" i="0" u="none" strike="noStrike" cap="none" dirty="0">
              <a:solidFill>
                <a:schemeClr val="lt1"/>
              </a:solidFill>
              <a:latin typeface="Century Gothic" panose="020B0502020202020204" pitchFamily="34" charset="0"/>
              <a:ea typeface="Questrial"/>
              <a:cs typeface="Questrial"/>
              <a:sym typeface="Questria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620" y="3136857"/>
            <a:ext cx="1849478" cy="1683754"/>
          </a:xfrm>
          <a:prstGeom prst="rect">
            <a:avLst/>
          </a:prstGeom>
        </p:spPr>
      </p:pic>
      <p:sp>
        <p:nvSpPr>
          <p:cNvPr id="3" name="Rectangle 2"/>
          <p:cNvSpPr/>
          <p:nvPr/>
        </p:nvSpPr>
        <p:spPr>
          <a:xfrm>
            <a:off x="719887" y="3978734"/>
            <a:ext cx="163172" cy="196759"/>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8" name="Straight Connector 7"/>
          <p:cNvCxnSpPr/>
          <p:nvPr/>
        </p:nvCxnSpPr>
        <p:spPr>
          <a:xfrm flipV="1">
            <a:off x="883059" y="2095480"/>
            <a:ext cx="987350" cy="1883254"/>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7" name="Straight Connector 16"/>
          <p:cNvCxnSpPr/>
          <p:nvPr/>
        </p:nvCxnSpPr>
        <p:spPr>
          <a:xfrm>
            <a:off x="883059" y="4175493"/>
            <a:ext cx="1152979" cy="1943247"/>
          </a:xfrm>
          <a:prstGeom prst="line">
            <a:avLst/>
          </a:prstGeom>
          <a:ln w="285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7485465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907" y="1950192"/>
            <a:ext cx="9646242" cy="4297645"/>
          </a:xfrm>
          <a:prstGeom prst="rect">
            <a:avLst/>
          </a:prstGeom>
        </p:spPr>
      </p:pic>
      <p:sp>
        <p:nvSpPr>
          <p:cNvPr id="29" name="Shape 355"/>
          <p:cNvSpPr txBox="1"/>
          <p:nvPr/>
        </p:nvSpPr>
        <p:spPr>
          <a:xfrm>
            <a:off x="3155791" y="1457518"/>
            <a:ext cx="6004474" cy="340032"/>
          </a:xfrm>
          <a:prstGeom prst="rect">
            <a:avLst/>
          </a:prstGeom>
          <a:noFill/>
          <a:ln>
            <a:noFill/>
          </a:ln>
        </p:spPr>
        <p:txBody>
          <a:bodyPr lIns="91425" tIns="45700" rIns="91425" bIns="45700" anchor="t" anchorCtr="0">
            <a:noAutofit/>
          </a:bodyPr>
          <a:lstStyle/>
          <a:p>
            <a:pPr lvl="0" algn="just">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Drought Anomaly in December 2015</a:t>
            </a:r>
            <a:endParaRPr lang="en-US" sz="2400" dirty="0">
              <a:solidFill>
                <a:srgbClr val="585454"/>
              </a:solidFill>
              <a:latin typeface="Century Gothic" panose="020B0502020202020204" pitchFamily="34" charset="0"/>
              <a:ea typeface="Garamond"/>
              <a:cs typeface="Garamond"/>
              <a:sym typeface="Garamond"/>
            </a:endParaRPr>
          </a:p>
        </p:txBody>
      </p:sp>
      <p:grpSp>
        <p:nvGrpSpPr>
          <p:cNvPr id="7" name="Group 6"/>
          <p:cNvGrpSpPr/>
          <p:nvPr/>
        </p:nvGrpSpPr>
        <p:grpSpPr>
          <a:xfrm>
            <a:off x="6158028" y="5286122"/>
            <a:ext cx="1104142" cy="927222"/>
            <a:chOff x="5924022" y="5147827"/>
            <a:chExt cx="1104142" cy="927222"/>
          </a:xfrm>
        </p:grpSpPr>
        <p:sp>
          <p:nvSpPr>
            <p:cNvPr id="21" name="Shape 355"/>
            <p:cNvSpPr txBox="1"/>
            <p:nvPr/>
          </p:nvSpPr>
          <p:spPr>
            <a:xfrm>
              <a:off x="6471921" y="5797968"/>
              <a:ext cx="350870" cy="277081"/>
            </a:xfrm>
            <a:prstGeom prst="rect">
              <a:avLst/>
            </a:prstGeom>
            <a:noFill/>
            <a:ln>
              <a:noFill/>
            </a:ln>
          </p:spPr>
          <p:txBody>
            <a:bodyPr lIns="91425" tIns="45700" rIns="91425" bIns="45700" anchor="t" anchorCtr="0">
              <a:noAutofit/>
            </a:bodyPr>
            <a:lstStyle/>
            <a:p>
              <a:pPr lvl="0" algn="ctr">
                <a:lnSpc>
                  <a:spcPct val="90000"/>
                </a:lnSpc>
                <a:buClr>
                  <a:srgbClr val="585454"/>
                </a:buClr>
                <a:buSzPct val="25000"/>
              </a:pPr>
              <a:r>
                <a:rPr lang="en-US" sz="2000" dirty="0" smtClean="0">
                  <a:solidFill>
                    <a:srgbClr val="585454"/>
                  </a:solidFill>
                  <a:latin typeface="Century Gothic" panose="020B0502020202020204" pitchFamily="34" charset="0"/>
                  <a:ea typeface="Garamond"/>
                  <a:cs typeface="Garamond"/>
                  <a:sym typeface="Garamond"/>
                </a:rPr>
                <a:t>0   </a:t>
              </a:r>
              <a:endParaRPr lang="en-US" sz="2000" dirty="0">
                <a:solidFill>
                  <a:srgbClr val="585454"/>
                </a:solidFill>
                <a:latin typeface="Century Gothic" panose="020B0502020202020204" pitchFamily="34" charset="0"/>
                <a:ea typeface="Garamond"/>
                <a:cs typeface="Garamond"/>
                <a:sym typeface="Garamond"/>
              </a:endParaRPr>
            </a:p>
          </p:txBody>
        </p:sp>
        <p:sp>
          <p:nvSpPr>
            <p:cNvPr id="23" name="Shape 355"/>
            <p:cNvSpPr txBox="1"/>
            <p:nvPr/>
          </p:nvSpPr>
          <p:spPr>
            <a:xfrm>
              <a:off x="5924022" y="5147827"/>
              <a:ext cx="1104142" cy="302916"/>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000" b="1" dirty="0" smtClean="0">
                  <a:solidFill>
                    <a:srgbClr val="585454"/>
                  </a:solidFill>
                  <a:latin typeface="Century Gothic" panose="020B0502020202020204" pitchFamily="34" charset="0"/>
                  <a:ea typeface="Garamond"/>
                  <a:cs typeface="Garamond"/>
                  <a:sym typeface="Garamond"/>
                </a:rPr>
                <a:t>SDCI   </a:t>
              </a:r>
              <a:endParaRPr lang="en-US" sz="2000" b="1" dirty="0">
                <a:solidFill>
                  <a:srgbClr val="585454"/>
                </a:solidFill>
                <a:latin typeface="Century Gothic" panose="020B0502020202020204" pitchFamily="34" charset="0"/>
                <a:ea typeface="Garamond"/>
                <a:cs typeface="Garamond"/>
                <a:sym typeface="Garamond"/>
              </a:endParaRPr>
            </a:p>
          </p:txBody>
        </p:sp>
        <p:sp>
          <p:nvSpPr>
            <p:cNvPr id="24" name="Shape 355"/>
            <p:cNvSpPr txBox="1"/>
            <p:nvPr/>
          </p:nvSpPr>
          <p:spPr>
            <a:xfrm>
              <a:off x="6471921" y="5393886"/>
              <a:ext cx="333149" cy="284223"/>
            </a:xfrm>
            <a:prstGeom prst="rect">
              <a:avLst/>
            </a:prstGeom>
            <a:noFill/>
            <a:ln>
              <a:noFill/>
            </a:ln>
          </p:spPr>
          <p:txBody>
            <a:bodyPr lIns="91425" tIns="45700" rIns="91425" bIns="45700" anchor="t" anchorCtr="0">
              <a:noAutofit/>
            </a:bodyPr>
            <a:lstStyle/>
            <a:p>
              <a:pPr lvl="0" algn="ctr">
                <a:lnSpc>
                  <a:spcPct val="90000"/>
                </a:lnSpc>
                <a:buClr>
                  <a:srgbClr val="585454"/>
                </a:buClr>
                <a:buSzPct val="25000"/>
              </a:pPr>
              <a:r>
                <a:rPr lang="en-US" sz="2000" dirty="0" smtClean="0">
                  <a:solidFill>
                    <a:srgbClr val="585454"/>
                  </a:solidFill>
                  <a:latin typeface="Century Gothic" panose="020B0502020202020204" pitchFamily="34" charset="0"/>
                  <a:ea typeface="Garamond"/>
                  <a:cs typeface="Garamond"/>
                  <a:sym typeface="Garamond"/>
                </a:rPr>
                <a:t>1   </a:t>
              </a:r>
              <a:endParaRPr lang="en-US" sz="2000" dirty="0">
                <a:solidFill>
                  <a:srgbClr val="585454"/>
                </a:solidFill>
                <a:latin typeface="Century Gothic" panose="020B0502020202020204" pitchFamily="34" charset="0"/>
                <a:ea typeface="Garamond"/>
                <a:cs typeface="Garamond"/>
                <a:sym typeface="Garamond"/>
              </a:endParaRPr>
            </a:p>
          </p:txBody>
        </p:sp>
      </p:grpSp>
      <p:grpSp>
        <p:nvGrpSpPr>
          <p:cNvPr id="8" name="Group 7"/>
          <p:cNvGrpSpPr/>
          <p:nvPr/>
        </p:nvGrpSpPr>
        <p:grpSpPr>
          <a:xfrm>
            <a:off x="1537237" y="5227609"/>
            <a:ext cx="1058364" cy="1172870"/>
            <a:chOff x="1495685" y="4505719"/>
            <a:chExt cx="1058364" cy="1172870"/>
          </a:xfrm>
        </p:grpSpPr>
        <p:sp>
          <p:nvSpPr>
            <p:cNvPr id="22" name="Shape 355"/>
            <p:cNvSpPr txBox="1"/>
            <p:nvPr/>
          </p:nvSpPr>
          <p:spPr>
            <a:xfrm>
              <a:off x="2158094" y="4790021"/>
              <a:ext cx="278143" cy="276945"/>
            </a:xfrm>
            <a:prstGeom prst="rect">
              <a:avLst/>
            </a:prstGeom>
            <a:noFill/>
            <a:ln>
              <a:noFill/>
            </a:ln>
          </p:spPr>
          <p:txBody>
            <a:bodyPr lIns="91425" tIns="45700" rIns="91425" bIns="45700" anchor="t" anchorCtr="0">
              <a:noAutofit/>
            </a:bodyPr>
            <a:lstStyle/>
            <a:p>
              <a:pPr lvl="0" algn="ctr">
                <a:lnSpc>
                  <a:spcPct val="90000"/>
                </a:lnSpc>
                <a:buClr>
                  <a:srgbClr val="585454"/>
                </a:buClr>
                <a:buSzPct val="25000"/>
              </a:pPr>
              <a:r>
                <a:rPr lang="en-US" sz="2000" dirty="0" smtClean="0">
                  <a:solidFill>
                    <a:srgbClr val="585454"/>
                  </a:solidFill>
                  <a:latin typeface="Century Gothic" panose="020B0502020202020204" pitchFamily="34" charset="0"/>
                  <a:ea typeface="Garamond"/>
                  <a:cs typeface="Garamond"/>
                  <a:sym typeface="Garamond"/>
                </a:rPr>
                <a:t>3   </a:t>
              </a:r>
              <a:endParaRPr lang="en-US" sz="2000" dirty="0">
                <a:solidFill>
                  <a:srgbClr val="585454"/>
                </a:solidFill>
                <a:latin typeface="Century Gothic" panose="020B0502020202020204" pitchFamily="34" charset="0"/>
                <a:ea typeface="Garamond"/>
                <a:cs typeface="Garamond"/>
                <a:sym typeface="Garamond"/>
              </a:endParaRPr>
            </a:p>
          </p:txBody>
        </p:sp>
        <p:sp>
          <p:nvSpPr>
            <p:cNvPr id="25" name="Shape 355"/>
            <p:cNvSpPr txBox="1"/>
            <p:nvPr/>
          </p:nvSpPr>
          <p:spPr>
            <a:xfrm>
              <a:off x="1495685" y="4505719"/>
              <a:ext cx="685165" cy="302916"/>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000" b="1" dirty="0" smtClean="0">
                  <a:solidFill>
                    <a:srgbClr val="585454"/>
                  </a:solidFill>
                  <a:latin typeface="Century Gothic" panose="020B0502020202020204" pitchFamily="34" charset="0"/>
                  <a:ea typeface="Garamond"/>
                  <a:cs typeface="Garamond"/>
                  <a:sym typeface="Garamond"/>
                </a:rPr>
                <a:t>SPI   </a:t>
              </a:r>
              <a:endParaRPr lang="en-US" sz="2000" b="1" dirty="0">
                <a:solidFill>
                  <a:srgbClr val="585454"/>
                </a:solidFill>
                <a:latin typeface="Century Gothic" panose="020B0502020202020204" pitchFamily="34" charset="0"/>
                <a:ea typeface="Garamond"/>
                <a:cs typeface="Garamond"/>
                <a:sym typeface="Garamond"/>
              </a:endParaRPr>
            </a:p>
          </p:txBody>
        </p:sp>
        <p:sp>
          <p:nvSpPr>
            <p:cNvPr id="26" name="Shape 355"/>
            <p:cNvSpPr txBox="1"/>
            <p:nvPr/>
          </p:nvSpPr>
          <p:spPr>
            <a:xfrm>
              <a:off x="1962801" y="5346905"/>
              <a:ext cx="591248" cy="331684"/>
            </a:xfrm>
            <a:prstGeom prst="rect">
              <a:avLst/>
            </a:prstGeom>
            <a:noFill/>
            <a:ln>
              <a:noFill/>
            </a:ln>
          </p:spPr>
          <p:txBody>
            <a:bodyPr lIns="91425" tIns="45700" rIns="91425" bIns="45700" anchor="t" anchorCtr="0">
              <a:noAutofit/>
            </a:bodyPr>
            <a:lstStyle/>
            <a:p>
              <a:pPr lvl="0" algn="ctr">
                <a:lnSpc>
                  <a:spcPct val="90000"/>
                </a:lnSpc>
                <a:buClr>
                  <a:srgbClr val="585454"/>
                </a:buClr>
                <a:buSzPct val="25000"/>
              </a:pPr>
              <a:r>
                <a:rPr lang="en-US" sz="2000" dirty="0" smtClean="0">
                  <a:solidFill>
                    <a:srgbClr val="585454"/>
                  </a:solidFill>
                  <a:latin typeface="Century Gothic" panose="020B0502020202020204" pitchFamily="34" charset="0"/>
                  <a:ea typeface="Garamond"/>
                  <a:cs typeface="Garamond"/>
                  <a:sym typeface="Garamond"/>
                </a:rPr>
                <a:t>-3   </a:t>
              </a:r>
              <a:endParaRPr lang="en-US" sz="2000" dirty="0">
                <a:solidFill>
                  <a:srgbClr val="585454"/>
                </a:solidFill>
                <a:latin typeface="Century Gothic" panose="020B0502020202020204" pitchFamily="34" charset="0"/>
                <a:ea typeface="Garamond"/>
                <a:cs typeface="Garamond"/>
                <a:sym typeface="Garamond"/>
              </a:endParaRPr>
            </a:p>
          </p:txBody>
        </p:sp>
      </p:grpSp>
      <p:sp>
        <p:nvSpPr>
          <p:cNvPr id="34" name="Shape 92"/>
          <p:cNvSpPr txBox="1"/>
          <p:nvPr/>
        </p:nvSpPr>
        <p:spPr>
          <a:xfrm>
            <a:off x="1986801" y="515886"/>
            <a:ext cx="10040099" cy="597000"/>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chemeClr val="lt1"/>
              </a:buClr>
              <a:buSzPct val="25000"/>
              <a:buFont typeface="Arial"/>
              <a:buNone/>
            </a:pPr>
            <a:r>
              <a:rPr lang="en-US" sz="4000" b="0" i="0" u="none" strike="noStrike" cap="none" dirty="0" smtClean="0">
                <a:solidFill>
                  <a:schemeClr val="lt1"/>
                </a:solidFill>
                <a:latin typeface="Century Gothic" panose="020B0502020202020204" pitchFamily="34" charset="0"/>
                <a:ea typeface="Questrial"/>
                <a:cs typeface="Questrial"/>
                <a:sym typeface="Questrial"/>
              </a:rPr>
              <a:t>Results and Discussion</a:t>
            </a:r>
            <a:endParaRPr lang="en-US" sz="4000" b="0" i="0" u="none" strike="noStrike" cap="none" dirty="0">
              <a:solidFill>
                <a:schemeClr val="lt1"/>
              </a:solidFill>
              <a:latin typeface="Century Gothic" panose="020B0502020202020204" pitchFamily="34" charset="0"/>
              <a:ea typeface="Questrial"/>
              <a:cs typeface="Questrial"/>
              <a:sym typeface="Questrial"/>
            </a:endParaRPr>
          </a:p>
        </p:txBody>
      </p:sp>
      <p:sp>
        <p:nvSpPr>
          <p:cNvPr id="13" name="Shape 355"/>
          <p:cNvSpPr txBox="1"/>
          <p:nvPr/>
        </p:nvSpPr>
        <p:spPr>
          <a:xfrm>
            <a:off x="15434" y="4979101"/>
            <a:ext cx="1794476" cy="1878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000" dirty="0" smtClean="0">
                <a:solidFill>
                  <a:srgbClr val="585454"/>
                </a:solidFill>
                <a:latin typeface="Century Gothic" panose="020B0502020202020204" pitchFamily="34" charset="0"/>
                <a:ea typeface="Garamond"/>
                <a:cs typeface="Garamond"/>
                <a:sym typeface="Garamond"/>
              </a:rPr>
              <a:t>Drought condition begins when SPI ≤ -0.5 </a:t>
            </a:r>
            <a:endParaRPr lang="en-US" sz="2000" dirty="0">
              <a:solidFill>
                <a:srgbClr val="585454"/>
              </a:solidFill>
              <a:latin typeface="Century Gothic" panose="020B0502020202020204" pitchFamily="34" charset="0"/>
              <a:ea typeface="Garamond"/>
              <a:cs typeface="Garamond"/>
              <a:sym typeface="Garamond"/>
            </a:endParaRPr>
          </a:p>
        </p:txBody>
      </p:sp>
      <p:sp>
        <p:nvSpPr>
          <p:cNvPr id="14" name="Shape 355"/>
          <p:cNvSpPr txBox="1"/>
          <p:nvPr/>
        </p:nvSpPr>
        <p:spPr>
          <a:xfrm>
            <a:off x="10781093" y="4787270"/>
            <a:ext cx="1418429" cy="161320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000" dirty="0" smtClean="0">
                <a:solidFill>
                  <a:srgbClr val="585454"/>
                </a:solidFill>
                <a:latin typeface="Century Gothic" panose="020B0502020202020204" pitchFamily="34" charset="0"/>
                <a:ea typeface="Garamond"/>
                <a:cs typeface="Garamond"/>
                <a:sym typeface="Garamond"/>
              </a:rPr>
              <a:t>Drought condition begins when </a:t>
            </a:r>
            <a:r>
              <a:rPr lang="en-US" sz="2000" dirty="0">
                <a:solidFill>
                  <a:srgbClr val="585454"/>
                </a:solidFill>
                <a:latin typeface="Century Gothic" panose="020B0502020202020204" pitchFamily="34" charset="0"/>
                <a:ea typeface="Garamond"/>
                <a:cs typeface="Garamond"/>
                <a:sym typeface="Garamond"/>
              </a:rPr>
              <a:t>SDCI </a:t>
            </a:r>
            <a:r>
              <a:rPr lang="en-US" sz="2000" dirty="0" smtClean="0">
                <a:solidFill>
                  <a:srgbClr val="585454"/>
                </a:solidFill>
                <a:latin typeface="Century Gothic" panose="020B0502020202020204" pitchFamily="34" charset="0"/>
                <a:ea typeface="Garamond"/>
                <a:cs typeface="Garamond"/>
                <a:sym typeface="Garamond"/>
              </a:rPr>
              <a:t>≤ 0.5 </a:t>
            </a:r>
            <a:endParaRPr lang="en-US" sz="2000" dirty="0">
              <a:solidFill>
                <a:srgbClr val="585454"/>
              </a:solidFill>
              <a:latin typeface="Century Gothic" panose="020B0502020202020204" pitchFamily="34" charset="0"/>
              <a:ea typeface="Garamond"/>
              <a:cs typeface="Garamond"/>
              <a:sym typeface="Garamond"/>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t="1133"/>
          <a:stretch/>
        </p:blipFill>
        <p:spPr>
          <a:xfrm>
            <a:off x="7814344" y="2427613"/>
            <a:ext cx="4061949" cy="3280516"/>
          </a:xfrm>
          <a:prstGeom prst="rect">
            <a:avLst/>
          </a:prstGeom>
        </p:spPr>
      </p:pic>
      <p:sp>
        <p:nvSpPr>
          <p:cNvPr id="24" name="Shape 355"/>
          <p:cNvSpPr txBox="1"/>
          <p:nvPr/>
        </p:nvSpPr>
        <p:spPr>
          <a:xfrm>
            <a:off x="7359113" y="1690828"/>
            <a:ext cx="4972410" cy="774894"/>
          </a:xfrm>
          <a:prstGeom prst="rect">
            <a:avLst/>
          </a:prstGeom>
          <a:noFill/>
          <a:ln>
            <a:noFill/>
          </a:ln>
        </p:spPr>
        <p:txBody>
          <a:bodyPr lIns="91425" tIns="45700" rIns="91425" bIns="45700" anchor="t" anchorCtr="0">
            <a:noAutofit/>
          </a:bodyPr>
          <a:lstStyle/>
          <a:p>
            <a:pPr lvl="0" algn="ctr">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Evapotranspiration Rates </a:t>
            </a:r>
          </a:p>
          <a:p>
            <a:pPr lvl="0" algn="ctr">
              <a:lnSpc>
                <a:spcPct val="90000"/>
              </a:lnSpc>
              <a:buClr>
                <a:srgbClr val="585454"/>
              </a:buClr>
              <a:buSzPct val="25000"/>
            </a:pPr>
            <a:r>
              <a:rPr lang="en-US" sz="2000" dirty="0" smtClean="0">
                <a:solidFill>
                  <a:srgbClr val="585454"/>
                </a:solidFill>
                <a:latin typeface="Century Gothic" panose="020B0502020202020204" pitchFamily="34" charset="0"/>
                <a:ea typeface="Garamond"/>
                <a:cs typeface="Garamond"/>
                <a:sym typeface="Garamond"/>
              </a:rPr>
              <a:t>Identified by the SWAT model</a:t>
            </a:r>
            <a:endParaRPr lang="en-US" sz="2000" dirty="0">
              <a:solidFill>
                <a:srgbClr val="585454"/>
              </a:solidFill>
              <a:latin typeface="Century Gothic" panose="020B0502020202020204" pitchFamily="34" charset="0"/>
              <a:ea typeface="Garamond"/>
              <a:cs typeface="Garamond"/>
              <a:sym typeface="Garamond"/>
            </a:endParaRPr>
          </a:p>
        </p:txBody>
      </p:sp>
      <p:grpSp>
        <p:nvGrpSpPr>
          <p:cNvPr id="6" name="Group 5"/>
          <p:cNvGrpSpPr/>
          <p:nvPr/>
        </p:nvGrpSpPr>
        <p:grpSpPr>
          <a:xfrm>
            <a:off x="7969560" y="4992311"/>
            <a:ext cx="895761" cy="598827"/>
            <a:chOff x="6888995" y="5715501"/>
            <a:chExt cx="895761" cy="598827"/>
          </a:xfrm>
        </p:grpSpPr>
        <p:sp>
          <p:nvSpPr>
            <p:cNvPr id="21" name="Shape 355"/>
            <p:cNvSpPr txBox="1"/>
            <p:nvPr/>
          </p:nvSpPr>
          <p:spPr>
            <a:xfrm>
              <a:off x="6888995" y="5715501"/>
              <a:ext cx="895761" cy="240918"/>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1600" dirty="0" smtClean="0">
                  <a:solidFill>
                    <a:srgbClr val="585454"/>
                  </a:solidFill>
                  <a:latin typeface="Century Gothic" panose="020B0502020202020204" pitchFamily="34" charset="0"/>
                  <a:ea typeface="Garamond"/>
                  <a:cs typeface="Garamond"/>
                  <a:sym typeface="Garamond"/>
                </a:rPr>
                <a:t>High   </a:t>
              </a:r>
              <a:endParaRPr lang="en-US" sz="1600" dirty="0">
                <a:solidFill>
                  <a:srgbClr val="585454"/>
                </a:solidFill>
                <a:latin typeface="Century Gothic" panose="020B0502020202020204" pitchFamily="34" charset="0"/>
                <a:ea typeface="Garamond"/>
                <a:cs typeface="Garamond"/>
                <a:sym typeface="Garamond"/>
              </a:endParaRPr>
            </a:p>
          </p:txBody>
        </p:sp>
        <p:sp>
          <p:nvSpPr>
            <p:cNvPr id="22" name="Shape 355"/>
            <p:cNvSpPr txBox="1"/>
            <p:nvPr/>
          </p:nvSpPr>
          <p:spPr>
            <a:xfrm>
              <a:off x="6888995" y="6073410"/>
              <a:ext cx="895761" cy="240918"/>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1600" dirty="0" smtClean="0">
                  <a:solidFill>
                    <a:srgbClr val="585454"/>
                  </a:solidFill>
                  <a:latin typeface="Century Gothic" panose="020B0502020202020204" pitchFamily="34" charset="0"/>
                  <a:ea typeface="Garamond"/>
                  <a:cs typeface="Garamond"/>
                  <a:sym typeface="Garamond"/>
                </a:rPr>
                <a:t>Low  </a:t>
              </a:r>
              <a:endParaRPr lang="en-US" sz="1600" dirty="0">
                <a:solidFill>
                  <a:srgbClr val="585454"/>
                </a:solidFill>
                <a:latin typeface="Century Gothic" panose="020B0502020202020204" pitchFamily="34" charset="0"/>
                <a:ea typeface="Garamond"/>
                <a:cs typeface="Garamond"/>
                <a:sym typeface="Garamond"/>
              </a:endParaRPr>
            </a:p>
          </p:txBody>
        </p:sp>
      </p:grpSp>
      <p:sp>
        <p:nvSpPr>
          <p:cNvPr id="25" name="Shape 355"/>
          <p:cNvSpPr txBox="1"/>
          <p:nvPr/>
        </p:nvSpPr>
        <p:spPr>
          <a:xfrm>
            <a:off x="3269269" y="1692561"/>
            <a:ext cx="4972410" cy="774894"/>
          </a:xfrm>
          <a:prstGeom prst="rect">
            <a:avLst/>
          </a:prstGeom>
          <a:noFill/>
          <a:ln>
            <a:noFill/>
          </a:ln>
        </p:spPr>
        <p:txBody>
          <a:bodyPr lIns="91425" tIns="45700" rIns="91425" bIns="45700" anchor="t" anchorCtr="0">
            <a:noAutofit/>
          </a:bodyPr>
          <a:lstStyle/>
          <a:p>
            <a:pPr lvl="0" algn="ctr">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Superficial Flow</a:t>
            </a:r>
          </a:p>
          <a:p>
            <a:pPr lvl="0" algn="ctr">
              <a:lnSpc>
                <a:spcPct val="90000"/>
              </a:lnSpc>
              <a:buClr>
                <a:srgbClr val="585454"/>
              </a:buClr>
              <a:buSzPct val="25000"/>
            </a:pPr>
            <a:r>
              <a:rPr lang="en-US" sz="2000" dirty="0" smtClean="0">
                <a:solidFill>
                  <a:srgbClr val="585454"/>
                </a:solidFill>
                <a:latin typeface="Century Gothic" panose="020B0502020202020204" pitchFamily="34" charset="0"/>
                <a:ea typeface="Garamond"/>
                <a:cs typeface="Garamond"/>
                <a:sym typeface="Garamond"/>
              </a:rPr>
              <a:t>Identified by the SWAT model</a:t>
            </a:r>
            <a:endParaRPr lang="en-US" sz="2000" dirty="0">
              <a:solidFill>
                <a:srgbClr val="585454"/>
              </a:solidFill>
              <a:latin typeface="Century Gothic" panose="020B0502020202020204" pitchFamily="34" charset="0"/>
              <a:ea typeface="Garamond"/>
              <a:cs typeface="Garamond"/>
              <a:sym typeface="Garamond"/>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642" y="2422599"/>
            <a:ext cx="4358818" cy="3145751"/>
          </a:xfrm>
          <a:prstGeom prst="rect">
            <a:avLst/>
          </a:prstGeom>
        </p:spPr>
      </p:pic>
      <p:sp>
        <p:nvSpPr>
          <p:cNvPr id="29" name="Shape 355"/>
          <p:cNvSpPr txBox="1"/>
          <p:nvPr/>
        </p:nvSpPr>
        <p:spPr>
          <a:xfrm>
            <a:off x="3828948" y="4908236"/>
            <a:ext cx="895761" cy="240918"/>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1600" dirty="0" smtClean="0">
                <a:solidFill>
                  <a:srgbClr val="585454"/>
                </a:solidFill>
                <a:latin typeface="Century Gothic" panose="020B0502020202020204" pitchFamily="34" charset="0"/>
                <a:ea typeface="Garamond"/>
                <a:cs typeface="Garamond"/>
                <a:sym typeface="Garamond"/>
              </a:rPr>
              <a:t>High   </a:t>
            </a:r>
            <a:endParaRPr lang="en-US" sz="1600" dirty="0">
              <a:solidFill>
                <a:srgbClr val="585454"/>
              </a:solidFill>
              <a:latin typeface="Century Gothic" panose="020B0502020202020204" pitchFamily="34" charset="0"/>
              <a:ea typeface="Garamond"/>
              <a:cs typeface="Garamond"/>
              <a:sym typeface="Garamond"/>
            </a:endParaRPr>
          </a:p>
        </p:txBody>
      </p:sp>
      <p:sp>
        <p:nvSpPr>
          <p:cNvPr id="30" name="Shape 355"/>
          <p:cNvSpPr txBox="1"/>
          <p:nvPr/>
        </p:nvSpPr>
        <p:spPr>
          <a:xfrm>
            <a:off x="3828948" y="5321051"/>
            <a:ext cx="895761" cy="240918"/>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1600" dirty="0" smtClean="0">
                <a:solidFill>
                  <a:srgbClr val="585454"/>
                </a:solidFill>
                <a:latin typeface="Century Gothic" panose="020B0502020202020204" pitchFamily="34" charset="0"/>
                <a:ea typeface="Garamond"/>
                <a:cs typeface="Garamond"/>
                <a:sym typeface="Garamond"/>
              </a:rPr>
              <a:t>Low  </a:t>
            </a:r>
            <a:endParaRPr lang="en-US" sz="1600" dirty="0">
              <a:solidFill>
                <a:srgbClr val="585454"/>
              </a:solidFill>
              <a:latin typeface="Century Gothic" panose="020B0502020202020204" pitchFamily="34" charset="0"/>
              <a:ea typeface="Garamond"/>
              <a:cs typeface="Garamond"/>
              <a:sym typeface="Garamond"/>
            </a:endParaRPr>
          </a:p>
        </p:txBody>
      </p:sp>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t="78166" r="93603"/>
          <a:stretch/>
        </p:blipFill>
        <p:spPr>
          <a:xfrm>
            <a:off x="3700144" y="4977257"/>
            <a:ext cx="257611" cy="718297"/>
          </a:xfrm>
          <a:prstGeom prst="rect">
            <a:avLst/>
          </a:prstGeom>
        </p:spPr>
      </p:pic>
      <p:sp>
        <p:nvSpPr>
          <p:cNvPr id="34" name="Shape 92"/>
          <p:cNvSpPr txBox="1"/>
          <p:nvPr/>
        </p:nvSpPr>
        <p:spPr>
          <a:xfrm>
            <a:off x="1986801" y="515886"/>
            <a:ext cx="10040099" cy="597000"/>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chemeClr val="lt1"/>
              </a:buClr>
              <a:buSzPct val="25000"/>
              <a:buFont typeface="Arial"/>
              <a:buNone/>
            </a:pPr>
            <a:r>
              <a:rPr lang="en-US" sz="4000" b="0" i="0" u="none" strike="noStrike" cap="none" dirty="0" err="1" smtClean="0">
                <a:solidFill>
                  <a:schemeClr val="lt1"/>
                </a:solidFill>
                <a:latin typeface="Century Gothic" panose="020B0502020202020204" pitchFamily="34" charset="0"/>
                <a:ea typeface="Questrial"/>
                <a:cs typeface="Questrial"/>
                <a:sym typeface="Questrial"/>
              </a:rPr>
              <a:t>ArcSWAT</a:t>
            </a:r>
            <a:r>
              <a:rPr lang="en-US" sz="4000" b="0" i="0" u="none" strike="noStrike" cap="none" dirty="0" smtClean="0">
                <a:solidFill>
                  <a:schemeClr val="lt1"/>
                </a:solidFill>
                <a:latin typeface="Century Gothic" panose="020B0502020202020204" pitchFamily="34" charset="0"/>
                <a:ea typeface="Questrial"/>
                <a:cs typeface="Questrial"/>
                <a:sym typeface="Questrial"/>
              </a:rPr>
              <a:t> Results and Discussion</a:t>
            </a:r>
            <a:endParaRPr lang="en-US" sz="4000" b="0" i="0" u="none" strike="noStrike" cap="none" dirty="0">
              <a:solidFill>
                <a:schemeClr val="lt1"/>
              </a:solidFill>
              <a:latin typeface="Century Gothic" panose="020B0502020202020204" pitchFamily="34" charset="0"/>
              <a:ea typeface="Questrial"/>
              <a:cs typeface="Questrial"/>
              <a:sym typeface="Questrial"/>
            </a:endParaRPr>
          </a:p>
        </p:txBody>
      </p:sp>
      <p:sp>
        <p:nvSpPr>
          <p:cNvPr id="15" name="Shape 355"/>
          <p:cNvSpPr txBox="1"/>
          <p:nvPr/>
        </p:nvSpPr>
        <p:spPr>
          <a:xfrm>
            <a:off x="-638162" y="1690828"/>
            <a:ext cx="4972410" cy="774894"/>
          </a:xfrm>
          <a:prstGeom prst="rect">
            <a:avLst/>
          </a:prstGeom>
          <a:noFill/>
          <a:ln>
            <a:noFill/>
          </a:ln>
        </p:spPr>
        <p:txBody>
          <a:bodyPr lIns="91425" tIns="45700" rIns="91425" bIns="45700" anchor="t" anchorCtr="0">
            <a:noAutofit/>
          </a:bodyPr>
          <a:lstStyle/>
          <a:p>
            <a:pPr lvl="0" algn="ctr">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Land Cover</a:t>
            </a:r>
          </a:p>
          <a:p>
            <a:pPr lvl="0" algn="ctr">
              <a:lnSpc>
                <a:spcPct val="90000"/>
              </a:lnSpc>
              <a:buClr>
                <a:srgbClr val="585454"/>
              </a:buClr>
              <a:buSzPct val="25000"/>
            </a:pPr>
            <a:r>
              <a:rPr lang="en-US" sz="2000" dirty="0" smtClean="0">
                <a:solidFill>
                  <a:srgbClr val="585454"/>
                </a:solidFill>
                <a:latin typeface="Century Gothic" panose="020B0502020202020204" pitchFamily="34" charset="0"/>
                <a:ea typeface="Garamond"/>
                <a:cs typeface="Garamond"/>
                <a:sym typeface="Garamond"/>
              </a:rPr>
              <a:t>Supervised Classification</a:t>
            </a:r>
            <a:endParaRPr lang="en-US" sz="2000" dirty="0">
              <a:solidFill>
                <a:srgbClr val="585454"/>
              </a:solidFill>
              <a:latin typeface="Century Gothic" panose="020B0502020202020204" pitchFamily="34" charset="0"/>
              <a:ea typeface="Garamond"/>
              <a:cs typeface="Garamond"/>
              <a:sym typeface="Garamond"/>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10647" t="14816" r="39268" b="24444"/>
          <a:stretch/>
        </p:blipFill>
        <p:spPr>
          <a:xfrm>
            <a:off x="223910" y="2407683"/>
            <a:ext cx="3610915" cy="3383943"/>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08" y="5695554"/>
            <a:ext cx="5740523" cy="972374"/>
          </a:xfrm>
          <a:prstGeom prst="rect">
            <a:avLst/>
          </a:prstGeom>
        </p:spPr>
      </p:pic>
    </p:spTree>
    <p:extLst>
      <p:ext uri="{BB962C8B-B14F-4D97-AF65-F5344CB8AC3E}">
        <p14:creationId xmlns:p14="http://schemas.microsoft.com/office/powerpoint/2010/main" val="19787366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body" idx="1"/>
          </p:nvPr>
        </p:nvSpPr>
        <p:spPr>
          <a:xfrm>
            <a:off x="6024282" y="1722500"/>
            <a:ext cx="5515443" cy="4529963"/>
          </a:xfrm>
          <a:prstGeom prst="rect">
            <a:avLst/>
          </a:prstGeom>
          <a:noFill/>
          <a:ln>
            <a:noFill/>
          </a:ln>
        </p:spPr>
        <p:txBody>
          <a:bodyPr lIns="91425" tIns="91425" rIns="91425" bIns="91425" anchor="ctr" anchorCtr="0">
            <a:noAutofit/>
          </a:bodyPr>
          <a:lstStyle/>
          <a:p>
            <a:pPr marL="342900" marR="0" lvl="0" indent="-342900" algn="l" rtl="0">
              <a:lnSpc>
                <a:spcPct val="90000"/>
              </a:lnSpc>
              <a:spcBef>
                <a:spcPts val="0"/>
              </a:spcBef>
              <a:spcAft>
                <a:spcPts val="0"/>
              </a:spcAft>
              <a:buClr>
                <a:schemeClr val="accent1">
                  <a:lumMod val="75000"/>
                </a:schemeClr>
              </a:buClr>
              <a:buSzPct val="100000"/>
              <a:buFont typeface="Webdings" panose="05030102010509060703" pitchFamily="18" charset="2"/>
              <a:buChar char=""/>
            </a:pPr>
            <a:r>
              <a:rPr lang="en-US" dirty="0" smtClean="0">
                <a:latin typeface="Century Gothic" panose="020B0502020202020204" pitchFamily="34" charset="0"/>
              </a:rPr>
              <a:t>Lack </a:t>
            </a:r>
            <a:r>
              <a:rPr lang="en-US" dirty="0">
                <a:latin typeface="Century Gothic" panose="020B0502020202020204" pitchFamily="34" charset="0"/>
              </a:rPr>
              <a:t>of </a:t>
            </a:r>
            <a:r>
              <a:rPr lang="en-US" i="1" dirty="0" smtClean="0">
                <a:latin typeface="Century Gothic" panose="020B0502020202020204" pitchFamily="34" charset="0"/>
              </a:rPr>
              <a:t>in situ</a:t>
            </a:r>
            <a:r>
              <a:rPr lang="en-US" dirty="0">
                <a:latin typeface="Century Gothic" panose="020B0502020202020204" pitchFamily="34" charset="0"/>
              </a:rPr>
              <a:t>, streamflow measurements</a:t>
            </a:r>
          </a:p>
          <a:p>
            <a:pPr marL="342900" marR="0" lvl="0" indent="-342900" algn="l" rtl="0">
              <a:lnSpc>
                <a:spcPct val="90000"/>
              </a:lnSpc>
              <a:spcBef>
                <a:spcPts val="0"/>
              </a:spcBef>
              <a:spcAft>
                <a:spcPts val="0"/>
              </a:spcAft>
              <a:buClr>
                <a:schemeClr val="accent1">
                  <a:lumMod val="75000"/>
                </a:schemeClr>
              </a:buClr>
              <a:buSzPct val="100000"/>
              <a:buFont typeface="Webdings" panose="05030102010509060703" pitchFamily="18" charset="2"/>
              <a:buChar char=""/>
            </a:pPr>
            <a:endParaRPr dirty="0">
              <a:latin typeface="Century Gothic" panose="020B0502020202020204" pitchFamily="34" charset="0"/>
            </a:endParaRPr>
          </a:p>
          <a:p>
            <a:pPr marL="342900" marR="0" lvl="0" indent="-342900" algn="l" rtl="0">
              <a:lnSpc>
                <a:spcPct val="90000"/>
              </a:lnSpc>
              <a:spcBef>
                <a:spcPts val="0"/>
              </a:spcBef>
              <a:spcAft>
                <a:spcPts val="0"/>
              </a:spcAft>
              <a:buClr>
                <a:schemeClr val="accent1">
                  <a:lumMod val="75000"/>
                </a:schemeClr>
              </a:buClr>
              <a:buSzPct val="100000"/>
              <a:buFont typeface="Webdings" panose="05030102010509060703" pitchFamily="18" charset="2"/>
              <a:buChar char=""/>
            </a:pPr>
            <a:r>
              <a:rPr lang="en-US" dirty="0">
                <a:latin typeface="Century Gothic" panose="020B0502020202020204" pitchFamily="34" charset="0"/>
              </a:rPr>
              <a:t>SWAT results are not calibrated </a:t>
            </a:r>
          </a:p>
          <a:p>
            <a:pPr marL="342900" marR="0" lvl="0" indent="-342900" algn="l" rtl="0">
              <a:lnSpc>
                <a:spcPct val="90000"/>
              </a:lnSpc>
              <a:spcBef>
                <a:spcPts val="0"/>
              </a:spcBef>
              <a:spcAft>
                <a:spcPts val="0"/>
              </a:spcAft>
              <a:buClr>
                <a:schemeClr val="accent1">
                  <a:lumMod val="75000"/>
                </a:schemeClr>
              </a:buClr>
              <a:buSzPct val="100000"/>
              <a:buFont typeface="Webdings" panose="05030102010509060703" pitchFamily="18" charset="2"/>
              <a:buChar char=""/>
            </a:pPr>
            <a:endParaRPr dirty="0">
              <a:latin typeface="Century Gothic" panose="020B0502020202020204" pitchFamily="34" charset="0"/>
            </a:endParaRPr>
          </a:p>
          <a:p>
            <a:pPr marL="342900" marR="0" lvl="0" indent="-342900" algn="l" rtl="0">
              <a:lnSpc>
                <a:spcPct val="90000"/>
              </a:lnSpc>
              <a:spcBef>
                <a:spcPts val="0"/>
              </a:spcBef>
              <a:spcAft>
                <a:spcPts val="0"/>
              </a:spcAft>
              <a:buClr>
                <a:schemeClr val="accent1">
                  <a:lumMod val="75000"/>
                </a:schemeClr>
              </a:buClr>
              <a:buSzPct val="100000"/>
              <a:buFont typeface="Webdings" panose="05030102010509060703" pitchFamily="18" charset="2"/>
              <a:buChar char=""/>
            </a:pPr>
            <a:r>
              <a:rPr lang="en-US" dirty="0">
                <a:latin typeface="Century Gothic" panose="020B0502020202020204" pitchFamily="34" charset="0"/>
              </a:rPr>
              <a:t>Only fourteen years of meteorological information measured in the study area</a:t>
            </a:r>
          </a:p>
          <a:p>
            <a:pPr marL="342900" marR="0" lvl="0" indent="-342900" algn="l" rtl="0">
              <a:lnSpc>
                <a:spcPct val="90000"/>
              </a:lnSpc>
              <a:spcBef>
                <a:spcPts val="0"/>
              </a:spcBef>
              <a:spcAft>
                <a:spcPts val="0"/>
              </a:spcAft>
              <a:buClr>
                <a:schemeClr val="accent1">
                  <a:lumMod val="75000"/>
                </a:schemeClr>
              </a:buClr>
              <a:buSzPct val="100000"/>
              <a:buFont typeface="Webdings" panose="05030102010509060703" pitchFamily="18" charset="2"/>
              <a:buChar char=""/>
            </a:pPr>
            <a:endParaRPr dirty="0">
              <a:latin typeface="Century Gothic" panose="020B0502020202020204" pitchFamily="34" charset="0"/>
            </a:endParaRPr>
          </a:p>
          <a:p>
            <a:pPr marL="342900" lvl="0" indent="-342900">
              <a:spcBef>
                <a:spcPts val="0"/>
              </a:spcBef>
              <a:buClr>
                <a:schemeClr val="accent1">
                  <a:lumMod val="75000"/>
                </a:schemeClr>
              </a:buClr>
              <a:buSzPct val="100000"/>
              <a:buFont typeface="Webdings" panose="05030102010509060703" pitchFamily="18" charset="2"/>
              <a:buChar char=""/>
            </a:pPr>
            <a:r>
              <a:rPr lang="en-US" dirty="0" smtClean="0">
                <a:latin typeface="Century Gothic" panose="020B0502020202020204" pitchFamily="34" charset="0"/>
              </a:rPr>
              <a:t>Weather station </a:t>
            </a:r>
            <a:r>
              <a:rPr lang="en-US" dirty="0">
                <a:latin typeface="Century Gothic" panose="020B0502020202020204" pitchFamily="34" charset="0"/>
              </a:rPr>
              <a:t>data </a:t>
            </a:r>
            <a:r>
              <a:rPr lang="en-US" dirty="0" smtClean="0">
                <a:latin typeface="Century Gothic" panose="020B0502020202020204" pitchFamily="34" charset="0"/>
              </a:rPr>
              <a:t>inconsistent </a:t>
            </a:r>
            <a:r>
              <a:rPr lang="en-US" dirty="0">
                <a:latin typeface="Century Gothic" panose="020B0502020202020204" pitchFamily="34" charset="0"/>
              </a:rPr>
              <a:t>both </a:t>
            </a:r>
            <a:r>
              <a:rPr lang="en-US" dirty="0" smtClean="0">
                <a:latin typeface="Century Gothic" panose="020B0502020202020204" pitchFamily="34" charset="0"/>
              </a:rPr>
              <a:t>by type and temporally</a:t>
            </a:r>
            <a:endParaRPr lang="en-US" dirty="0">
              <a:latin typeface="Century Gothic" panose="020B0502020202020204" pitchFamily="34" charset="0"/>
            </a:endParaRPr>
          </a:p>
          <a:p>
            <a:pPr marL="0" marR="0" lvl="0" indent="0" algn="l" rtl="0">
              <a:lnSpc>
                <a:spcPct val="90000"/>
              </a:lnSpc>
              <a:spcBef>
                <a:spcPts val="0"/>
              </a:spcBef>
              <a:spcAft>
                <a:spcPts val="0"/>
              </a:spcAft>
              <a:buClr>
                <a:srgbClr val="7F7F7F"/>
              </a:buClr>
              <a:buSzPct val="25000"/>
              <a:buFont typeface="Arial"/>
              <a:buNone/>
            </a:pPr>
            <a:endParaRPr dirty="0">
              <a:latin typeface="Century Gothic" panose="020B0502020202020204" pitchFamily="34" charset="0"/>
            </a:endParaRPr>
          </a:p>
        </p:txBody>
      </p:sp>
      <p:pic>
        <p:nvPicPr>
          <p:cNvPr id="288" name="Shape 288"/>
          <p:cNvPicPr preferRelativeResize="0"/>
          <p:nvPr/>
        </p:nvPicPr>
        <p:blipFill rotWithShape="1">
          <a:blip r:embed="rId3">
            <a:extLst>
              <a:ext uri="{28A0092B-C50C-407E-A947-70E740481C1C}">
                <a14:useLocalDpi xmlns:a14="http://schemas.microsoft.com/office/drawing/2010/main" val="0"/>
              </a:ext>
            </a:extLst>
          </a:blip>
          <a:srcRect t="26309"/>
          <a:stretch/>
        </p:blipFill>
        <p:spPr>
          <a:xfrm>
            <a:off x="1" y="1470212"/>
            <a:ext cx="5902390" cy="5290972"/>
          </a:xfrm>
          <a:prstGeom prst="rect">
            <a:avLst/>
          </a:prstGeom>
          <a:noFill/>
          <a:ln>
            <a:noFill/>
          </a:ln>
        </p:spPr>
      </p:pic>
      <p:sp>
        <p:nvSpPr>
          <p:cNvPr id="9" name="Shape 117"/>
          <p:cNvSpPr txBox="1">
            <a:spLocks noGrp="1"/>
          </p:cNvSpPr>
          <p:nvPr>
            <p:ph type="body" idx="3"/>
          </p:nvPr>
        </p:nvSpPr>
        <p:spPr>
          <a:xfrm>
            <a:off x="2614138" y="6385974"/>
            <a:ext cx="3073099" cy="27431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Arial"/>
              <a:buNone/>
            </a:pPr>
            <a:r>
              <a:rPr lang="en-US" sz="1200" b="0" i="0" u="none" strike="noStrike" cap="none" dirty="0">
                <a:solidFill>
                  <a:schemeClr val="lt1"/>
                </a:solidFill>
                <a:latin typeface="Questrial"/>
                <a:ea typeface="Questrial"/>
                <a:cs typeface="Questrial"/>
                <a:sym typeface="Questrial"/>
              </a:rPr>
              <a:t>Image Credit: Javier </a:t>
            </a:r>
            <a:r>
              <a:rPr lang="en-US" sz="1200" b="0" i="0" u="none" strike="noStrike" cap="none" dirty="0" err="1">
                <a:solidFill>
                  <a:schemeClr val="lt1"/>
                </a:solidFill>
                <a:latin typeface="Questrial"/>
                <a:ea typeface="Questrial"/>
                <a:cs typeface="Questrial"/>
                <a:sym typeface="Questrial"/>
              </a:rPr>
              <a:t>Artinano</a:t>
            </a:r>
            <a:r>
              <a:rPr lang="en-US" sz="1200" b="0" i="0" u="none" strike="noStrike" cap="none" dirty="0">
                <a:solidFill>
                  <a:schemeClr val="lt1"/>
                </a:solidFill>
                <a:latin typeface="Questrial"/>
                <a:ea typeface="Questrial"/>
                <a:cs typeface="Questrial"/>
                <a:sym typeface="Questrial"/>
              </a:rPr>
              <a:t>, SENARA</a:t>
            </a:r>
          </a:p>
        </p:txBody>
      </p:sp>
      <p:sp>
        <p:nvSpPr>
          <p:cNvPr id="10" name="Shape 92"/>
          <p:cNvSpPr txBox="1"/>
          <p:nvPr/>
        </p:nvSpPr>
        <p:spPr>
          <a:xfrm>
            <a:off x="1986801" y="515886"/>
            <a:ext cx="10040099" cy="597000"/>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chemeClr val="lt1"/>
              </a:buClr>
              <a:buSzPct val="25000"/>
              <a:buFont typeface="Arial"/>
              <a:buNone/>
            </a:pPr>
            <a:r>
              <a:rPr lang="en-US" sz="4000" b="0" i="0" u="none" strike="noStrike" cap="none" dirty="0" smtClean="0">
                <a:solidFill>
                  <a:schemeClr val="lt1"/>
                </a:solidFill>
                <a:latin typeface="Century Gothic" panose="020B0502020202020204" pitchFamily="34" charset="0"/>
                <a:ea typeface="Questrial"/>
                <a:cs typeface="Questrial"/>
                <a:sym typeface="Questrial"/>
              </a:rPr>
              <a:t>Limitations</a:t>
            </a:r>
            <a:endParaRPr lang="en-US" sz="4000" b="0" i="0" u="none" strike="noStrike" cap="none" dirty="0">
              <a:solidFill>
                <a:schemeClr val="lt1"/>
              </a:solidFill>
              <a:latin typeface="Century Gothic" panose="020B0502020202020204" pitchFamily="34" charset="0"/>
              <a:ea typeface="Questrial"/>
              <a:cs typeface="Questrial"/>
              <a:sym typeface="Questria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10" name="Shape 293"/>
          <p:cNvSpPr txBox="1">
            <a:spLocks noGrp="1"/>
          </p:cNvSpPr>
          <p:nvPr>
            <p:ph type="body" idx="1"/>
          </p:nvPr>
        </p:nvSpPr>
        <p:spPr>
          <a:xfrm>
            <a:off x="5795320" y="1677034"/>
            <a:ext cx="3274540" cy="4983257"/>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7F7F7F"/>
              </a:buClr>
              <a:buSzPct val="25000"/>
              <a:buFont typeface="Arial"/>
              <a:buNone/>
            </a:pPr>
            <a:r>
              <a:rPr lang="en-US" dirty="0" smtClean="0">
                <a:latin typeface="Century Gothic" panose="020B0502020202020204" pitchFamily="34" charset="0"/>
              </a:rPr>
              <a:t>Data for monthly SDCI and SPI values for 38 weather stations in the </a:t>
            </a:r>
            <a:r>
              <a:rPr lang="en-US" dirty="0" err="1" smtClean="0">
                <a:latin typeface="Century Gothic" panose="020B0502020202020204" pitchFamily="34" charset="0"/>
              </a:rPr>
              <a:t>Arenal</a:t>
            </a:r>
            <a:r>
              <a:rPr lang="en-US" dirty="0" err="1">
                <a:latin typeface="Century Gothic" panose="020B0502020202020204" pitchFamily="34" charset="0"/>
              </a:rPr>
              <a:t>-</a:t>
            </a:r>
            <a:r>
              <a:rPr lang="en-US" dirty="0" err="1" smtClean="0">
                <a:latin typeface="Century Gothic" panose="020B0502020202020204" pitchFamily="34" charset="0"/>
              </a:rPr>
              <a:t>Tempisque</a:t>
            </a:r>
            <a:r>
              <a:rPr lang="en-US" dirty="0" smtClean="0">
                <a:latin typeface="Century Gothic" panose="020B0502020202020204" pitchFamily="34" charset="0"/>
              </a:rPr>
              <a:t> watershed</a:t>
            </a:r>
            <a:endParaRPr dirty="0">
              <a:latin typeface="Century Gothic" panose="020B0502020202020204" pitchFamily="34" charset="0"/>
            </a:endParaRPr>
          </a:p>
          <a:p>
            <a:pPr marL="0" marR="0" lvl="0" indent="0" algn="l" rtl="0">
              <a:lnSpc>
                <a:spcPct val="90000"/>
              </a:lnSpc>
              <a:spcBef>
                <a:spcPts val="0"/>
              </a:spcBef>
              <a:spcAft>
                <a:spcPts val="0"/>
              </a:spcAft>
              <a:buClr>
                <a:srgbClr val="7F7F7F"/>
              </a:buClr>
              <a:buSzPct val="25000"/>
              <a:buFont typeface="Arial"/>
              <a:buNone/>
            </a:pPr>
            <a:endParaRPr lang="en-US" dirty="0">
              <a:latin typeface="Century Gothic" panose="020B0502020202020204" pitchFamily="34" charset="0"/>
            </a:endParaRPr>
          </a:p>
          <a:p>
            <a:pPr lvl="0">
              <a:spcBef>
                <a:spcPts val="0"/>
              </a:spcBef>
              <a:buSzPct val="25000"/>
            </a:pPr>
            <a:r>
              <a:rPr lang="en-US" dirty="0">
                <a:latin typeface="Century Gothic" panose="020B0502020202020204" pitchFamily="34" charset="0"/>
              </a:rPr>
              <a:t>Updated Land Cover data for future use</a:t>
            </a:r>
          </a:p>
          <a:p>
            <a:pPr lvl="0">
              <a:spcBef>
                <a:spcPts val="0"/>
              </a:spcBef>
              <a:buSzPct val="25000"/>
            </a:pPr>
            <a:endParaRPr lang="en-US" dirty="0">
              <a:latin typeface="Century Gothic" panose="020B0502020202020204" pitchFamily="34" charset="0"/>
            </a:endParaRPr>
          </a:p>
          <a:p>
            <a:pPr lvl="0">
              <a:spcBef>
                <a:spcPts val="0"/>
              </a:spcBef>
              <a:buSzPct val="25000"/>
            </a:pPr>
            <a:r>
              <a:rPr lang="en-US" dirty="0">
                <a:latin typeface="Century Gothic" panose="020B0502020202020204" pitchFamily="34" charset="0"/>
              </a:rPr>
              <a:t>SWAT manual for partners for watershed </a:t>
            </a:r>
            <a:r>
              <a:rPr lang="en-US" dirty="0" smtClean="0">
                <a:latin typeface="Century Gothic" panose="020B0502020202020204" pitchFamily="34" charset="0"/>
              </a:rPr>
              <a:t>modeling </a:t>
            </a:r>
            <a:endParaRPr lang="en-US" dirty="0">
              <a:latin typeface="Century Gothic" panose="020B0502020202020204" pitchFamily="34" charset="0"/>
            </a:endParaRPr>
          </a:p>
          <a:p>
            <a:pPr marL="0" marR="0" lvl="0" indent="0" algn="l" rtl="0">
              <a:lnSpc>
                <a:spcPct val="90000"/>
              </a:lnSpc>
              <a:spcBef>
                <a:spcPts val="0"/>
              </a:spcBef>
              <a:spcAft>
                <a:spcPts val="0"/>
              </a:spcAft>
              <a:buClr>
                <a:srgbClr val="7F7F7F"/>
              </a:buClr>
              <a:buSzPct val="25000"/>
              <a:buFont typeface="Arial"/>
              <a:buNone/>
            </a:pPr>
            <a:endParaRPr lang="en-US" dirty="0" smtClean="0">
              <a:solidFill>
                <a:srgbClr val="7F7F7F"/>
              </a:solidFill>
              <a:latin typeface="Century Gothic" panose="020B0502020202020204" pitchFamily="34" charset="0"/>
              <a:ea typeface="Arial"/>
              <a:cs typeface="Arial"/>
              <a:sym typeface="Arial"/>
            </a:endParaRPr>
          </a:p>
          <a:p>
            <a:pPr marL="0" marR="0" lvl="0" indent="0" algn="l" rtl="0">
              <a:lnSpc>
                <a:spcPct val="90000"/>
              </a:lnSpc>
              <a:spcBef>
                <a:spcPts val="0"/>
              </a:spcBef>
              <a:spcAft>
                <a:spcPts val="0"/>
              </a:spcAft>
              <a:buClr>
                <a:srgbClr val="7F7F7F"/>
              </a:buClr>
              <a:buSzPct val="25000"/>
              <a:buFont typeface="Arial"/>
              <a:buNone/>
            </a:pPr>
            <a:r>
              <a:rPr lang="en-US" dirty="0" smtClean="0">
                <a:latin typeface="Century Gothic" panose="020B0502020202020204" pitchFamily="34" charset="0"/>
                <a:ea typeface="Arial"/>
                <a:cs typeface="Arial"/>
                <a:sym typeface="Arial"/>
              </a:rPr>
              <a:t>Working script for near-real SDCI monitoring tool</a:t>
            </a:r>
            <a:endParaRPr lang="en-US" dirty="0">
              <a:solidFill>
                <a:srgbClr val="7F7F7F"/>
              </a:solidFill>
              <a:latin typeface="Century Gothic" panose="020B0502020202020204" pitchFamily="34" charset="0"/>
              <a:ea typeface="Arial"/>
              <a:cs typeface="Arial"/>
              <a:sym typeface="Arial"/>
            </a:endParaRPr>
          </a:p>
        </p:txBody>
      </p:sp>
      <p:sp>
        <p:nvSpPr>
          <p:cNvPr id="293" name="Shape 293"/>
          <p:cNvSpPr txBox="1">
            <a:spLocks noGrp="1"/>
          </p:cNvSpPr>
          <p:nvPr>
            <p:ph type="body" idx="1"/>
          </p:nvPr>
        </p:nvSpPr>
        <p:spPr>
          <a:xfrm>
            <a:off x="9515694" y="2450678"/>
            <a:ext cx="2557847" cy="3455851"/>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rgbClr val="7F7F7F"/>
              </a:buClr>
              <a:buSzPct val="25000"/>
              <a:buFont typeface="Arial"/>
              <a:buNone/>
            </a:pPr>
            <a:r>
              <a:rPr lang="en-US" sz="2400" dirty="0" smtClean="0">
                <a:solidFill>
                  <a:srgbClr val="7F7F7F"/>
                </a:solidFill>
                <a:latin typeface="Century Gothic" panose="020B0502020202020204" pitchFamily="34" charset="0"/>
                <a:ea typeface="Arial"/>
                <a:cs typeface="Arial"/>
                <a:sym typeface="Arial"/>
              </a:rPr>
              <a:t>Better decision-support tools to enhance mitigation </a:t>
            </a:r>
            <a:r>
              <a:rPr lang="en-US" sz="2400" dirty="0">
                <a:solidFill>
                  <a:srgbClr val="7F7F7F"/>
                </a:solidFill>
                <a:latin typeface="Century Gothic" panose="020B0502020202020204" pitchFamily="34" charset="0"/>
                <a:ea typeface="Arial"/>
                <a:cs typeface="Arial"/>
                <a:sym typeface="Arial"/>
              </a:rPr>
              <a:t>of </a:t>
            </a:r>
            <a:r>
              <a:rPr lang="en-US" sz="2400" dirty="0" smtClean="0">
                <a:solidFill>
                  <a:srgbClr val="7F7F7F"/>
                </a:solidFill>
                <a:latin typeface="Century Gothic" panose="020B0502020202020204" pitchFamily="34" charset="0"/>
                <a:ea typeface="Arial"/>
                <a:cs typeface="Arial"/>
                <a:sym typeface="Arial"/>
              </a:rPr>
              <a:t>the negative impacts caused by drought</a:t>
            </a:r>
            <a:endParaRPr lang="en-US" sz="2400" dirty="0">
              <a:solidFill>
                <a:srgbClr val="7F7F7F"/>
              </a:solidFill>
              <a:latin typeface="Century Gothic" panose="020B0502020202020204" pitchFamily="34" charset="0"/>
              <a:ea typeface="Arial"/>
              <a:cs typeface="Arial"/>
              <a:sym typeface="Arial"/>
            </a:endParaRPr>
          </a:p>
        </p:txBody>
      </p:sp>
      <p:pic>
        <p:nvPicPr>
          <p:cNvPr id="9" name="Shape 288"/>
          <p:cNvPicPr preferRelativeResize="0"/>
          <p:nvPr/>
        </p:nvPicPr>
        <p:blipFill rotWithShape="1">
          <a:blip r:embed="rId3">
            <a:extLst>
              <a:ext uri="{28A0092B-C50C-407E-A947-70E740481C1C}">
                <a14:useLocalDpi xmlns:a14="http://schemas.microsoft.com/office/drawing/2010/main" val="0"/>
              </a:ext>
            </a:extLst>
          </a:blip>
          <a:srcRect t="18057"/>
          <a:stretch/>
        </p:blipFill>
        <p:spPr>
          <a:xfrm>
            <a:off x="0" y="1461247"/>
            <a:ext cx="5687237" cy="5288691"/>
          </a:xfrm>
          <a:prstGeom prst="rect">
            <a:avLst/>
          </a:prstGeom>
          <a:noFill/>
          <a:ln>
            <a:noFill/>
          </a:ln>
        </p:spPr>
      </p:pic>
      <p:sp>
        <p:nvSpPr>
          <p:cNvPr id="2" name="Right Brace 1"/>
          <p:cNvSpPr/>
          <p:nvPr/>
        </p:nvSpPr>
        <p:spPr>
          <a:xfrm>
            <a:off x="8822724" y="1677035"/>
            <a:ext cx="839804" cy="4760836"/>
          </a:xfrm>
          <a:prstGeom prst="rightBrace">
            <a:avLst>
              <a:gd name="adj1" fmla="val 8333"/>
              <a:gd name="adj2" fmla="val 50268"/>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hape 117"/>
          <p:cNvSpPr txBox="1">
            <a:spLocks noGrp="1"/>
          </p:cNvSpPr>
          <p:nvPr>
            <p:ph type="body" idx="3"/>
          </p:nvPr>
        </p:nvSpPr>
        <p:spPr>
          <a:xfrm>
            <a:off x="2614138" y="6385973"/>
            <a:ext cx="3073099" cy="27431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Arial"/>
              <a:buNone/>
            </a:pPr>
            <a:r>
              <a:rPr lang="en-US" sz="1200" b="0" i="0" u="none" strike="noStrike" cap="none" dirty="0">
                <a:solidFill>
                  <a:schemeClr val="lt1"/>
                </a:solidFill>
                <a:latin typeface="Questrial"/>
                <a:ea typeface="Questrial"/>
                <a:cs typeface="Questrial"/>
                <a:sym typeface="Questrial"/>
              </a:rPr>
              <a:t>Image Credit: Javier </a:t>
            </a:r>
            <a:r>
              <a:rPr lang="en-US" sz="1200" b="0" i="0" u="none" strike="noStrike" cap="none" dirty="0" err="1">
                <a:solidFill>
                  <a:schemeClr val="lt1"/>
                </a:solidFill>
                <a:latin typeface="Questrial"/>
                <a:ea typeface="Questrial"/>
                <a:cs typeface="Questrial"/>
                <a:sym typeface="Questrial"/>
              </a:rPr>
              <a:t>Artinano</a:t>
            </a:r>
            <a:r>
              <a:rPr lang="en-US" sz="1200" b="0" i="0" u="none" strike="noStrike" cap="none" dirty="0">
                <a:solidFill>
                  <a:schemeClr val="lt1"/>
                </a:solidFill>
                <a:latin typeface="Questrial"/>
                <a:ea typeface="Questrial"/>
                <a:cs typeface="Questrial"/>
                <a:sym typeface="Questrial"/>
              </a:rPr>
              <a:t>, SENARA</a:t>
            </a:r>
          </a:p>
        </p:txBody>
      </p:sp>
      <p:sp>
        <p:nvSpPr>
          <p:cNvPr id="13" name="Shape 92"/>
          <p:cNvSpPr txBox="1"/>
          <p:nvPr/>
        </p:nvSpPr>
        <p:spPr>
          <a:xfrm>
            <a:off x="1986801" y="515886"/>
            <a:ext cx="10040099" cy="597000"/>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chemeClr val="lt1"/>
              </a:buClr>
              <a:buSzPct val="25000"/>
              <a:buFont typeface="Arial"/>
              <a:buNone/>
            </a:pPr>
            <a:r>
              <a:rPr lang="en-US" sz="4000" b="0" i="0" u="none" strike="noStrike" cap="none" dirty="0" smtClean="0">
                <a:solidFill>
                  <a:schemeClr val="lt1"/>
                </a:solidFill>
                <a:latin typeface="Century Gothic" panose="020B0502020202020204" pitchFamily="34" charset="0"/>
                <a:ea typeface="Questrial"/>
                <a:cs typeface="Questrial"/>
                <a:sym typeface="Questrial"/>
              </a:rPr>
              <a:t>Outcome and Benefits</a:t>
            </a:r>
            <a:endParaRPr lang="en-US" sz="4000" b="0" i="0" u="none" strike="noStrike" cap="none" dirty="0">
              <a:solidFill>
                <a:schemeClr val="lt1"/>
              </a:solidFill>
              <a:latin typeface="Century Gothic" panose="020B0502020202020204" pitchFamily="34" charset="0"/>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0" build="p"/>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body" idx="1"/>
          </p:nvPr>
        </p:nvSpPr>
        <p:spPr>
          <a:xfrm>
            <a:off x="5895654" y="1715222"/>
            <a:ext cx="5732053" cy="4530000"/>
          </a:xfrm>
          <a:prstGeom prst="rect">
            <a:avLst/>
          </a:prstGeom>
        </p:spPr>
        <p:txBody>
          <a:bodyPr lIns="91425" tIns="91425" rIns="91425" bIns="91425" anchor="ctr" anchorCtr="0">
            <a:noAutofit/>
          </a:bodyPr>
          <a:lstStyle/>
          <a:p>
            <a:pPr marL="342900" lvl="0" indent="-342900">
              <a:spcBef>
                <a:spcPts val="0"/>
              </a:spcBef>
              <a:buClr>
                <a:schemeClr val="accent1">
                  <a:lumMod val="75000"/>
                </a:schemeClr>
              </a:buClr>
              <a:buFont typeface="Webdings" panose="05030102010509060703" pitchFamily="18" charset="2"/>
              <a:buChar char="4"/>
            </a:pPr>
            <a:r>
              <a:rPr lang="en-US" dirty="0" smtClean="0">
                <a:latin typeface="Century Gothic" panose="020B0502020202020204" pitchFamily="34" charset="0"/>
              </a:rPr>
              <a:t>Use streamflow </a:t>
            </a:r>
            <a:r>
              <a:rPr lang="en-US" i="1" dirty="0">
                <a:latin typeface="Century Gothic" panose="020B0502020202020204" pitchFamily="34" charset="0"/>
              </a:rPr>
              <a:t>in situ </a:t>
            </a:r>
            <a:r>
              <a:rPr lang="en-US" dirty="0" smtClean="0">
                <a:latin typeface="Century Gothic" panose="020B0502020202020204" pitchFamily="34" charset="0"/>
              </a:rPr>
              <a:t>data to run SWAT-CUP and calibrate SWAT results</a:t>
            </a:r>
            <a:endParaRPr lang="en-US" dirty="0">
              <a:latin typeface="Century Gothic" panose="020B0502020202020204" pitchFamily="34" charset="0"/>
            </a:endParaRPr>
          </a:p>
          <a:p>
            <a:pPr marL="342900" lvl="0" indent="-342900">
              <a:spcBef>
                <a:spcPts val="0"/>
              </a:spcBef>
              <a:buClr>
                <a:schemeClr val="accent1">
                  <a:lumMod val="75000"/>
                </a:schemeClr>
              </a:buClr>
              <a:buFont typeface="Webdings" panose="05030102010509060703" pitchFamily="18" charset="2"/>
              <a:buChar char="4"/>
            </a:pPr>
            <a:endParaRPr lang="en-US" dirty="0">
              <a:latin typeface="Century Gothic" panose="020B0502020202020204" pitchFamily="34" charset="0"/>
            </a:endParaRPr>
          </a:p>
          <a:p>
            <a:pPr marL="342900" lvl="0" indent="-342900">
              <a:spcBef>
                <a:spcPts val="0"/>
              </a:spcBef>
              <a:buClr>
                <a:schemeClr val="accent1">
                  <a:lumMod val="75000"/>
                </a:schemeClr>
              </a:buClr>
              <a:buFont typeface="Webdings" panose="05030102010509060703" pitchFamily="18" charset="2"/>
              <a:buChar char="4"/>
            </a:pPr>
            <a:r>
              <a:rPr lang="en-US" dirty="0" smtClean="0">
                <a:latin typeface="Century Gothic" panose="020B0502020202020204" pitchFamily="34" charset="0"/>
              </a:rPr>
              <a:t>Complete SDCI near-real time monitoring tool for future use by partners</a:t>
            </a:r>
            <a:endParaRPr dirty="0">
              <a:latin typeface="Century Gothic" panose="020B0502020202020204" pitchFamily="34" charset="0"/>
            </a:endParaRPr>
          </a:p>
          <a:p>
            <a:pPr marL="342900" lvl="0" indent="-342900">
              <a:spcBef>
                <a:spcPts val="0"/>
              </a:spcBef>
              <a:buClr>
                <a:schemeClr val="accent1">
                  <a:lumMod val="75000"/>
                </a:schemeClr>
              </a:buClr>
              <a:buFont typeface="Webdings" panose="05030102010509060703" pitchFamily="18" charset="2"/>
              <a:buChar char="4"/>
            </a:pPr>
            <a:endParaRPr dirty="0">
              <a:latin typeface="Century Gothic" panose="020B0502020202020204" pitchFamily="34" charset="0"/>
            </a:endParaRPr>
          </a:p>
          <a:p>
            <a:pPr marL="342900" lvl="0" indent="-342900">
              <a:spcBef>
                <a:spcPts val="0"/>
              </a:spcBef>
              <a:buClr>
                <a:schemeClr val="accent1">
                  <a:lumMod val="75000"/>
                </a:schemeClr>
              </a:buClr>
              <a:buFont typeface="Webdings" panose="05030102010509060703" pitchFamily="18" charset="2"/>
              <a:buChar char="4"/>
            </a:pPr>
            <a:r>
              <a:rPr lang="en-US" dirty="0" smtClean="0">
                <a:latin typeface="Century Gothic" panose="020B0502020202020204" pitchFamily="34" charset="0"/>
              </a:rPr>
              <a:t>Additional drought indices can be used to produce more </a:t>
            </a:r>
            <a:r>
              <a:rPr lang="en-US" dirty="0">
                <a:latin typeface="Century Gothic" panose="020B0502020202020204" pitchFamily="34" charset="0"/>
              </a:rPr>
              <a:t>detailed spatial and temporal analyses </a:t>
            </a:r>
          </a:p>
          <a:p>
            <a:pPr marL="342900" lvl="0" indent="-342900">
              <a:spcBef>
                <a:spcPts val="0"/>
              </a:spcBef>
              <a:buClr>
                <a:schemeClr val="accent1">
                  <a:lumMod val="75000"/>
                </a:schemeClr>
              </a:buClr>
              <a:buFont typeface="Webdings" panose="05030102010509060703" pitchFamily="18" charset="2"/>
              <a:buChar char="4"/>
            </a:pPr>
            <a:endParaRPr dirty="0">
              <a:latin typeface="Century Gothic" panose="020B0502020202020204" pitchFamily="34" charset="0"/>
            </a:endParaRPr>
          </a:p>
          <a:p>
            <a:pPr marL="342900" lvl="0" indent="-342900">
              <a:spcBef>
                <a:spcPts val="0"/>
              </a:spcBef>
              <a:buClr>
                <a:schemeClr val="accent1">
                  <a:lumMod val="75000"/>
                </a:schemeClr>
              </a:buClr>
              <a:buFont typeface="Webdings" panose="05030102010509060703" pitchFamily="18" charset="2"/>
              <a:buChar char="4"/>
            </a:pPr>
            <a:r>
              <a:rPr lang="en-US" dirty="0" err="1" smtClean="0">
                <a:latin typeface="Century Gothic" panose="020B0502020202020204" pitchFamily="34" charset="0"/>
              </a:rPr>
              <a:t>ArcSWAT</a:t>
            </a:r>
            <a:r>
              <a:rPr lang="en-US" dirty="0" smtClean="0">
                <a:latin typeface="Century Gothic" panose="020B0502020202020204" pitchFamily="34" charset="0"/>
              </a:rPr>
              <a:t> outputs can be further studied to understand hydrology of the area</a:t>
            </a:r>
            <a:endParaRPr lang="en-US" dirty="0">
              <a:latin typeface="Century Gothic" panose="020B0502020202020204" pitchFamily="34" charset="0"/>
            </a:endParaRPr>
          </a:p>
        </p:txBody>
      </p:sp>
      <p:pic>
        <p:nvPicPr>
          <p:cNvPr id="7" name="Shape 288"/>
          <p:cNvPicPr preferRelativeResize="0"/>
          <p:nvPr/>
        </p:nvPicPr>
        <p:blipFill rotWithShape="1">
          <a:blip r:embed="rId3">
            <a:extLst>
              <a:ext uri="{28A0092B-C50C-407E-A947-70E740481C1C}">
                <a14:useLocalDpi xmlns:a14="http://schemas.microsoft.com/office/drawing/2010/main" val="0"/>
              </a:ext>
            </a:extLst>
          </a:blip>
          <a:srcRect t="13256"/>
          <a:stretch/>
        </p:blipFill>
        <p:spPr>
          <a:xfrm>
            <a:off x="0" y="1479176"/>
            <a:ext cx="5687236" cy="5279728"/>
          </a:xfrm>
          <a:prstGeom prst="rect">
            <a:avLst/>
          </a:prstGeom>
          <a:noFill/>
          <a:ln>
            <a:noFill/>
          </a:ln>
        </p:spPr>
      </p:pic>
      <p:sp>
        <p:nvSpPr>
          <p:cNvPr id="8" name="Shape 117"/>
          <p:cNvSpPr txBox="1">
            <a:spLocks noGrp="1"/>
          </p:cNvSpPr>
          <p:nvPr>
            <p:ph type="body" idx="3"/>
          </p:nvPr>
        </p:nvSpPr>
        <p:spPr>
          <a:xfrm>
            <a:off x="2614137" y="6378676"/>
            <a:ext cx="3073099" cy="27431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Arial"/>
              <a:buNone/>
            </a:pPr>
            <a:r>
              <a:rPr lang="en-US" sz="1200" b="0" i="0" u="none" strike="noStrike" cap="none" dirty="0">
                <a:solidFill>
                  <a:schemeClr val="lt1"/>
                </a:solidFill>
                <a:latin typeface="Questrial"/>
                <a:ea typeface="Questrial"/>
                <a:cs typeface="Questrial"/>
                <a:sym typeface="Questrial"/>
              </a:rPr>
              <a:t>Image Credit: Javier </a:t>
            </a:r>
            <a:r>
              <a:rPr lang="en-US" sz="1200" b="0" i="0" u="none" strike="noStrike" cap="none" dirty="0" err="1">
                <a:solidFill>
                  <a:schemeClr val="lt1"/>
                </a:solidFill>
                <a:latin typeface="Questrial"/>
                <a:ea typeface="Questrial"/>
                <a:cs typeface="Questrial"/>
                <a:sym typeface="Questrial"/>
              </a:rPr>
              <a:t>Artinano</a:t>
            </a:r>
            <a:r>
              <a:rPr lang="en-US" sz="1200" b="0" i="0" u="none" strike="noStrike" cap="none" dirty="0">
                <a:solidFill>
                  <a:schemeClr val="lt1"/>
                </a:solidFill>
                <a:latin typeface="Questrial"/>
                <a:ea typeface="Questrial"/>
                <a:cs typeface="Questrial"/>
                <a:sym typeface="Questrial"/>
              </a:rPr>
              <a:t>, SENARA</a:t>
            </a:r>
          </a:p>
        </p:txBody>
      </p:sp>
      <p:sp>
        <p:nvSpPr>
          <p:cNvPr id="9" name="Shape 92"/>
          <p:cNvSpPr txBox="1"/>
          <p:nvPr/>
        </p:nvSpPr>
        <p:spPr>
          <a:xfrm>
            <a:off x="1986801" y="515886"/>
            <a:ext cx="10040099" cy="597000"/>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chemeClr val="lt1"/>
              </a:buClr>
              <a:buSzPct val="25000"/>
              <a:buFont typeface="Arial"/>
              <a:buNone/>
            </a:pPr>
            <a:r>
              <a:rPr lang="en-US" sz="4000" b="0" i="0" u="none" strike="noStrike" cap="none" dirty="0" smtClean="0">
                <a:solidFill>
                  <a:schemeClr val="lt1"/>
                </a:solidFill>
                <a:latin typeface="Century Gothic" panose="020B0502020202020204" pitchFamily="34" charset="0"/>
                <a:ea typeface="Questrial"/>
                <a:cs typeface="Questrial"/>
                <a:sym typeface="Questrial"/>
              </a:rPr>
              <a:t>Future Research</a:t>
            </a:r>
            <a:endParaRPr lang="en-US" sz="4000" b="0" i="0" u="none" strike="noStrike" cap="none" dirty="0">
              <a:solidFill>
                <a:schemeClr val="lt1"/>
              </a:solidFill>
              <a:latin typeface="Century Gothic" panose="020B0502020202020204" pitchFamily="34" charset="0"/>
              <a:ea typeface="Questrial"/>
              <a:cs typeface="Questrial"/>
              <a:sym typeface="Quest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body" idx="2"/>
          </p:nvPr>
        </p:nvSpPr>
        <p:spPr>
          <a:xfrm>
            <a:off x="611908" y="4464597"/>
            <a:ext cx="11303865" cy="2216349"/>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rgbClr val="757070"/>
              </a:buClr>
              <a:buSzPct val="25000"/>
              <a:buFont typeface="Arial"/>
              <a:buNone/>
            </a:pPr>
            <a:r>
              <a:rPr lang="en-US" sz="2000" i="0" u="none" strike="noStrike" cap="none" dirty="0">
                <a:solidFill>
                  <a:srgbClr val="757070"/>
                </a:solidFill>
                <a:latin typeface="Century Gothic" panose="020B0502020202020204" pitchFamily="34" charset="0"/>
                <a:sym typeface="Questrial"/>
              </a:rPr>
              <a:t>Dr. Marguerite Madden, University of Georgia Department of Geography, Director</a:t>
            </a:r>
          </a:p>
          <a:p>
            <a:pPr marL="0" marR="0" lvl="0" indent="0" algn="l" rtl="0">
              <a:lnSpc>
                <a:spcPct val="80000"/>
              </a:lnSpc>
              <a:spcBef>
                <a:spcPts val="1000"/>
              </a:spcBef>
              <a:spcAft>
                <a:spcPts val="0"/>
              </a:spcAft>
              <a:buClr>
                <a:srgbClr val="757070"/>
              </a:buClr>
              <a:buSzPct val="25000"/>
              <a:buFont typeface="Arial"/>
              <a:buNone/>
            </a:pPr>
            <a:r>
              <a:rPr lang="en-US" sz="2000" i="0" u="none" strike="noStrike" cap="none" dirty="0">
                <a:solidFill>
                  <a:srgbClr val="757070"/>
                </a:solidFill>
                <a:latin typeface="Century Gothic" panose="020B0502020202020204" pitchFamily="34" charset="0"/>
                <a:sym typeface="Questrial"/>
              </a:rPr>
              <a:t>Dr. Sergio </a:t>
            </a:r>
            <a:r>
              <a:rPr lang="en-US" sz="2000" i="0" u="none" strike="noStrike" cap="none" dirty="0" err="1">
                <a:solidFill>
                  <a:srgbClr val="757070"/>
                </a:solidFill>
                <a:latin typeface="Century Gothic" panose="020B0502020202020204" pitchFamily="34" charset="0"/>
                <a:sym typeface="Questrial"/>
              </a:rPr>
              <a:t>Bernardes</a:t>
            </a:r>
            <a:r>
              <a:rPr lang="en-US" sz="2000" i="0" u="none" strike="noStrike" cap="none" dirty="0">
                <a:solidFill>
                  <a:srgbClr val="757070"/>
                </a:solidFill>
                <a:latin typeface="Century Gothic" panose="020B0502020202020204" pitchFamily="34" charset="0"/>
                <a:sym typeface="Questrial"/>
              </a:rPr>
              <a:t>, University of Georgia Department of Geography, Associate Director </a:t>
            </a:r>
          </a:p>
          <a:p>
            <a:pPr marL="0" marR="0" lvl="0" indent="0" algn="l" rtl="0">
              <a:lnSpc>
                <a:spcPct val="80000"/>
              </a:lnSpc>
              <a:spcBef>
                <a:spcPts val="1000"/>
              </a:spcBef>
              <a:spcAft>
                <a:spcPts val="0"/>
              </a:spcAft>
              <a:buClr>
                <a:srgbClr val="757070"/>
              </a:buClr>
              <a:buSzPct val="25000"/>
              <a:buFont typeface="Arial"/>
              <a:buNone/>
            </a:pPr>
            <a:r>
              <a:rPr lang="en-US" sz="2000" i="0" u="none" strike="noStrike" cap="none" dirty="0">
                <a:solidFill>
                  <a:srgbClr val="757070"/>
                </a:solidFill>
                <a:latin typeface="Century Gothic" panose="020B0502020202020204" pitchFamily="34" charset="0"/>
                <a:sym typeface="Questrial"/>
              </a:rPr>
              <a:t>Dr. Adam </a:t>
            </a:r>
            <a:r>
              <a:rPr lang="en-US" sz="2000" i="0" u="none" strike="noStrike" cap="none" dirty="0" err="1">
                <a:solidFill>
                  <a:srgbClr val="757070"/>
                </a:solidFill>
                <a:latin typeface="Century Gothic" panose="020B0502020202020204" pitchFamily="34" charset="0"/>
                <a:sym typeface="Questrial"/>
              </a:rPr>
              <a:t>Milewski</a:t>
            </a:r>
            <a:r>
              <a:rPr lang="en-US" sz="2000" i="0" u="none" strike="noStrike" cap="none" dirty="0">
                <a:solidFill>
                  <a:srgbClr val="757070"/>
                </a:solidFill>
                <a:latin typeface="Century Gothic" panose="020B0502020202020204" pitchFamily="34" charset="0"/>
                <a:sym typeface="Questrial"/>
              </a:rPr>
              <a:t>, University of Georgia Department of Geology, Assistant Professor</a:t>
            </a:r>
          </a:p>
          <a:p>
            <a:pPr marL="0" marR="0" lvl="0" indent="0" algn="l" rtl="0">
              <a:lnSpc>
                <a:spcPct val="80000"/>
              </a:lnSpc>
              <a:spcBef>
                <a:spcPts val="1000"/>
              </a:spcBef>
              <a:spcAft>
                <a:spcPts val="0"/>
              </a:spcAft>
              <a:buClr>
                <a:srgbClr val="757070"/>
              </a:buClr>
              <a:buSzPct val="25000"/>
              <a:buFont typeface="Arial"/>
              <a:buNone/>
            </a:pPr>
            <a:r>
              <a:rPr lang="en-US" sz="2000" i="0" u="none" strike="noStrike" cap="none" dirty="0">
                <a:solidFill>
                  <a:srgbClr val="757070"/>
                </a:solidFill>
                <a:latin typeface="Century Gothic" panose="020B0502020202020204" pitchFamily="34" charset="0"/>
                <a:sym typeface="Questrial"/>
              </a:rPr>
              <a:t>Dr. Angelica Gutierrez, </a:t>
            </a:r>
            <a:r>
              <a:rPr lang="en-US" sz="2000" b="0" i="0" u="none" strike="noStrike" cap="none" dirty="0">
                <a:solidFill>
                  <a:srgbClr val="757070"/>
                </a:solidFill>
                <a:latin typeface="Century Gothic" panose="020B0502020202020204" pitchFamily="34" charset="0"/>
                <a:sym typeface="Questrial"/>
              </a:rPr>
              <a:t>National Oceanic and Atmospheric Administration </a:t>
            </a:r>
          </a:p>
        </p:txBody>
      </p:sp>
      <p:sp>
        <p:nvSpPr>
          <p:cNvPr id="315" name="Shape 315"/>
          <p:cNvSpPr txBox="1"/>
          <p:nvPr/>
        </p:nvSpPr>
        <p:spPr>
          <a:xfrm>
            <a:off x="611910" y="3941397"/>
            <a:ext cx="5819880" cy="523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5AADB"/>
              </a:buClr>
              <a:buSzPct val="25000"/>
              <a:buFont typeface="Questrial"/>
              <a:buNone/>
            </a:pPr>
            <a:r>
              <a:rPr lang="en-US" sz="2600" b="1" i="0" u="none" strike="noStrike" cap="none">
                <a:solidFill>
                  <a:srgbClr val="75AADB"/>
                </a:solidFill>
                <a:latin typeface="Century Gothic" panose="020B0502020202020204" pitchFamily="34" charset="0"/>
                <a:ea typeface="Questrial"/>
                <a:cs typeface="Questrial"/>
                <a:sym typeface="Questrial"/>
              </a:rPr>
              <a:t>Science Advisors &amp; Mentors:</a:t>
            </a:r>
          </a:p>
        </p:txBody>
      </p:sp>
      <p:sp>
        <p:nvSpPr>
          <p:cNvPr id="316" name="Shape 316"/>
          <p:cNvSpPr txBox="1"/>
          <p:nvPr/>
        </p:nvSpPr>
        <p:spPr>
          <a:xfrm>
            <a:off x="601635" y="1384247"/>
            <a:ext cx="3345273" cy="523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5AADB"/>
              </a:buClr>
              <a:buSzPct val="25000"/>
              <a:buFont typeface="Questrial"/>
              <a:buNone/>
            </a:pPr>
            <a:r>
              <a:rPr lang="en-US" sz="2600" b="1" i="0" u="none" strike="noStrike" cap="none" dirty="0">
                <a:solidFill>
                  <a:srgbClr val="75AADB"/>
                </a:solidFill>
                <a:latin typeface="Century Gothic" panose="020B0502020202020204" pitchFamily="34" charset="0"/>
                <a:ea typeface="Questrial"/>
                <a:cs typeface="Questrial"/>
                <a:sym typeface="Questrial"/>
              </a:rPr>
              <a:t>Project Partners:</a:t>
            </a:r>
          </a:p>
        </p:txBody>
      </p:sp>
      <p:sp>
        <p:nvSpPr>
          <p:cNvPr id="317" name="Shape 317"/>
          <p:cNvSpPr txBox="1"/>
          <p:nvPr/>
        </p:nvSpPr>
        <p:spPr>
          <a:xfrm>
            <a:off x="611900" y="1858590"/>
            <a:ext cx="10189500" cy="24267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rgbClr val="757070"/>
              </a:buClr>
              <a:buSzPct val="25000"/>
              <a:buFont typeface="Questrial"/>
              <a:buNone/>
            </a:pPr>
            <a:r>
              <a:rPr lang="en-US" sz="2000" b="0" i="0" u="none" strike="noStrike" cap="none" dirty="0">
                <a:solidFill>
                  <a:srgbClr val="757070"/>
                </a:solidFill>
                <a:latin typeface="Century Gothic" panose="020B0502020202020204" pitchFamily="34" charset="0"/>
                <a:ea typeface="Questrial"/>
                <a:cs typeface="Questrial"/>
                <a:sym typeface="Questrial"/>
              </a:rPr>
              <a:t>Costa Rica Ministry of Energy and the Environment (MINAE)</a:t>
            </a:r>
          </a:p>
          <a:p>
            <a:pPr marL="0" marR="0" lvl="0" indent="0" algn="l" rtl="0">
              <a:lnSpc>
                <a:spcPct val="80000"/>
              </a:lnSpc>
              <a:spcBef>
                <a:spcPts val="0"/>
              </a:spcBef>
              <a:spcAft>
                <a:spcPts val="0"/>
              </a:spcAft>
              <a:buClr>
                <a:srgbClr val="757070"/>
              </a:buClr>
              <a:buFont typeface="Questrial"/>
              <a:buNone/>
            </a:pPr>
            <a:endParaRPr sz="2000" dirty="0">
              <a:solidFill>
                <a:srgbClr val="757070"/>
              </a:solidFill>
              <a:latin typeface="Century Gothic" panose="020B0502020202020204" pitchFamily="34" charset="0"/>
              <a:ea typeface="Questrial"/>
              <a:cs typeface="Questrial"/>
              <a:sym typeface="Questrial"/>
            </a:endParaRPr>
          </a:p>
          <a:p>
            <a:pPr marL="0" marR="0" lvl="0" indent="0" algn="l" rtl="0">
              <a:lnSpc>
                <a:spcPct val="80000"/>
              </a:lnSpc>
              <a:spcBef>
                <a:spcPts val="0"/>
              </a:spcBef>
              <a:spcAft>
                <a:spcPts val="0"/>
              </a:spcAft>
              <a:buClr>
                <a:srgbClr val="757070"/>
              </a:buClr>
              <a:buSzPct val="25000"/>
              <a:buFont typeface="Questrial"/>
              <a:buNone/>
            </a:pPr>
            <a:r>
              <a:rPr lang="en-US" sz="2000" b="0" i="0" u="none" strike="noStrike" cap="none" dirty="0">
                <a:solidFill>
                  <a:srgbClr val="757070"/>
                </a:solidFill>
                <a:latin typeface="Century Gothic" panose="020B0502020202020204" pitchFamily="34" charset="0"/>
                <a:ea typeface="Questrial"/>
                <a:cs typeface="Questrial"/>
                <a:sym typeface="Questrial"/>
              </a:rPr>
              <a:t>Costa Rica’s National Service of Underground Water, Irrigation, and Drainage (SENARA)</a:t>
            </a:r>
          </a:p>
          <a:p>
            <a:pPr marL="0" marR="0" lvl="0" indent="0" algn="l" rtl="0">
              <a:lnSpc>
                <a:spcPct val="80000"/>
              </a:lnSpc>
              <a:spcBef>
                <a:spcPts val="0"/>
              </a:spcBef>
              <a:spcAft>
                <a:spcPts val="0"/>
              </a:spcAft>
              <a:buClr>
                <a:srgbClr val="757070"/>
              </a:buClr>
              <a:buFont typeface="Questrial"/>
              <a:buNone/>
            </a:pPr>
            <a:endParaRPr sz="2000" dirty="0">
              <a:solidFill>
                <a:srgbClr val="757070"/>
              </a:solidFill>
              <a:latin typeface="Century Gothic" panose="020B0502020202020204" pitchFamily="34" charset="0"/>
              <a:ea typeface="Questrial"/>
              <a:cs typeface="Questrial"/>
              <a:sym typeface="Questrial"/>
            </a:endParaRPr>
          </a:p>
          <a:p>
            <a:pPr marL="0" marR="0" lvl="0" indent="0" algn="l" rtl="0">
              <a:lnSpc>
                <a:spcPct val="80000"/>
              </a:lnSpc>
              <a:spcBef>
                <a:spcPts val="0"/>
              </a:spcBef>
              <a:spcAft>
                <a:spcPts val="0"/>
              </a:spcAft>
              <a:buClr>
                <a:srgbClr val="757070"/>
              </a:buClr>
              <a:buSzPct val="25000"/>
              <a:buFont typeface="Questrial"/>
              <a:buNone/>
            </a:pPr>
            <a:r>
              <a:rPr lang="en-US" sz="2000" b="0" i="0" u="none" strike="noStrike" cap="none" dirty="0">
                <a:solidFill>
                  <a:srgbClr val="757070"/>
                </a:solidFill>
                <a:latin typeface="Century Gothic" panose="020B0502020202020204" pitchFamily="34" charset="0"/>
                <a:ea typeface="Questrial"/>
                <a:cs typeface="Questrial"/>
                <a:sym typeface="Questrial"/>
              </a:rPr>
              <a:t>Embassy of Costa Rica to the United States</a:t>
            </a:r>
          </a:p>
          <a:p>
            <a:pPr marL="0" marR="0" lvl="0" indent="0" algn="l" rtl="0">
              <a:lnSpc>
                <a:spcPct val="80000"/>
              </a:lnSpc>
              <a:spcBef>
                <a:spcPts val="0"/>
              </a:spcBef>
              <a:spcAft>
                <a:spcPts val="0"/>
              </a:spcAft>
              <a:buClr>
                <a:srgbClr val="757070"/>
              </a:buClr>
              <a:buFont typeface="Questrial"/>
              <a:buNone/>
            </a:pPr>
            <a:endParaRPr sz="2000" dirty="0">
              <a:solidFill>
                <a:srgbClr val="757070"/>
              </a:solidFill>
              <a:latin typeface="Century Gothic" panose="020B0502020202020204" pitchFamily="34" charset="0"/>
              <a:ea typeface="Questrial"/>
              <a:cs typeface="Questrial"/>
              <a:sym typeface="Questrial"/>
            </a:endParaRPr>
          </a:p>
          <a:p>
            <a:pPr marL="0" marR="0" lvl="0" indent="0" algn="l" rtl="0">
              <a:lnSpc>
                <a:spcPct val="80000"/>
              </a:lnSpc>
              <a:spcBef>
                <a:spcPts val="0"/>
              </a:spcBef>
              <a:spcAft>
                <a:spcPts val="0"/>
              </a:spcAft>
              <a:buClr>
                <a:srgbClr val="757070"/>
              </a:buClr>
              <a:buSzPct val="25000"/>
              <a:buFont typeface="Questrial"/>
              <a:buNone/>
            </a:pPr>
            <a:r>
              <a:rPr lang="en-US" sz="2000" b="0" i="0" u="none" strike="noStrike" cap="none" dirty="0">
                <a:solidFill>
                  <a:srgbClr val="757070"/>
                </a:solidFill>
                <a:latin typeface="Century Gothic" panose="020B0502020202020204" pitchFamily="34" charset="0"/>
                <a:ea typeface="Questrial"/>
                <a:cs typeface="Questrial"/>
                <a:sym typeface="Questrial"/>
              </a:rPr>
              <a:t>University of Costa Rica (UCR)</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p:nvPr/>
        </p:nvSpPr>
        <p:spPr>
          <a:xfrm>
            <a:off x="1986801" y="515886"/>
            <a:ext cx="10040099" cy="597000"/>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chemeClr val="lt1"/>
              </a:buClr>
              <a:buSzPct val="25000"/>
              <a:buFont typeface="Arial"/>
              <a:buNone/>
            </a:pPr>
            <a:r>
              <a:rPr lang="en-US" sz="4000" b="0" i="0" u="none" strike="noStrike" cap="none" dirty="0">
                <a:solidFill>
                  <a:schemeClr val="lt1"/>
                </a:solidFill>
                <a:latin typeface="Century Gothic" panose="020B0502020202020204" pitchFamily="34" charset="0"/>
                <a:ea typeface="Questrial"/>
                <a:cs typeface="Questrial"/>
                <a:sym typeface="Questrial"/>
              </a:rPr>
              <a:t>Study Area &amp; Period</a:t>
            </a:r>
          </a:p>
        </p:txBody>
      </p:sp>
      <p:pic>
        <p:nvPicPr>
          <p:cNvPr id="94" name="Shape 94"/>
          <p:cNvPicPr preferRelativeResize="0">
            <a:picLocks noGrp="1"/>
          </p:cNvPicPr>
          <p:nvPr>
            <p:ph type="pic" idx="2"/>
          </p:nvPr>
        </p:nvPicPr>
        <p:blipFill rotWithShape="1">
          <a:blip r:embed="rId3">
            <a:alphaModFix/>
          </a:blip>
          <a:srcRect l="9333" t="8291" r="7047" b="8121"/>
          <a:stretch/>
        </p:blipFill>
        <p:spPr>
          <a:xfrm>
            <a:off x="0" y="1695449"/>
            <a:ext cx="6267449" cy="4705350"/>
          </a:xfrm>
          <a:prstGeom prst="rect">
            <a:avLst/>
          </a:prstGeom>
          <a:noFill/>
          <a:ln>
            <a:noFill/>
          </a:ln>
        </p:spPr>
      </p:pic>
      <p:sp>
        <p:nvSpPr>
          <p:cNvPr id="95" name="Shape 95"/>
          <p:cNvSpPr txBox="1"/>
          <p:nvPr/>
        </p:nvSpPr>
        <p:spPr>
          <a:xfrm>
            <a:off x="-10190942" y="12002240"/>
            <a:ext cx="1652608" cy="761940"/>
          </a:xfrm>
          <a:prstGeom prst="rect">
            <a:avLst/>
          </a:prstGeom>
          <a:noFill/>
          <a:ln>
            <a:noFill/>
          </a:ln>
        </p:spPr>
        <p:txBody>
          <a:bodyPr lIns="91425" tIns="45700" rIns="91425" bIns="45700" anchor="t" anchorCtr="0">
            <a:noAutofit/>
          </a:bodyPr>
          <a:lstStyle/>
          <a:p>
            <a:pPr marL="347663" marR="0" lvl="0" indent="-347663" algn="l" rtl="0">
              <a:lnSpc>
                <a:spcPct val="100000"/>
              </a:lnSpc>
              <a:spcBef>
                <a:spcPts val="0"/>
              </a:spcBef>
              <a:spcAft>
                <a:spcPts val="0"/>
              </a:spcAft>
              <a:buClr>
                <a:srgbClr val="75AADB"/>
              </a:buClr>
              <a:buSzPct val="25000"/>
              <a:buFont typeface="Garamond"/>
              <a:buNone/>
            </a:pPr>
            <a:r>
              <a:rPr lang="en-US" sz="1600" b="0" i="0" u="none" strike="noStrike" cap="none">
                <a:solidFill>
                  <a:schemeClr val="dk1"/>
                </a:solidFill>
                <a:latin typeface="Garamond"/>
                <a:ea typeface="Garamond"/>
                <a:cs typeface="Garamond"/>
                <a:sym typeface="Garamond"/>
              </a:rPr>
              <a:t>Arenal-Tempisque Watershed</a:t>
            </a:r>
          </a:p>
        </p:txBody>
      </p:sp>
      <p:cxnSp>
        <p:nvCxnSpPr>
          <p:cNvPr id="96" name="Shape 96"/>
          <p:cNvCxnSpPr/>
          <p:nvPr/>
        </p:nvCxnSpPr>
        <p:spPr>
          <a:xfrm rot="10800000" flipH="1">
            <a:off x="-10584493" y="12344335"/>
            <a:ext cx="640079" cy="208003"/>
          </a:xfrm>
          <a:prstGeom prst="straightConnector1">
            <a:avLst/>
          </a:prstGeom>
          <a:noFill/>
          <a:ln w="12700" cap="flat" cmpd="sng">
            <a:solidFill>
              <a:schemeClr val="dk1"/>
            </a:solidFill>
            <a:prstDash val="solid"/>
            <a:round/>
            <a:headEnd type="none" w="med" len="med"/>
            <a:tailEnd type="none" w="med" len="med"/>
          </a:ln>
        </p:spPr>
      </p:cxnSp>
      <p:sp>
        <p:nvSpPr>
          <p:cNvPr id="97" name="Shape 97"/>
          <p:cNvSpPr txBox="1"/>
          <p:nvPr/>
        </p:nvSpPr>
        <p:spPr>
          <a:xfrm>
            <a:off x="2721166" y="3457575"/>
            <a:ext cx="2584259" cy="46166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3A3838"/>
              </a:buClr>
              <a:buSzPct val="25000"/>
              <a:buFont typeface="Questrial"/>
              <a:buNone/>
            </a:pPr>
            <a:r>
              <a:rPr lang="en-US" sz="3200" b="0" i="0" u="none" strike="noStrike" cap="none" dirty="0">
                <a:solidFill>
                  <a:srgbClr val="3A3838"/>
                </a:solidFill>
                <a:latin typeface="Century Gothic" panose="020B0502020202020204" pitchFamily="34" charset="0"/>
                <a:ea typeface="Questrial"/>
                <a:cs typeface="Questrial"/>
                <a:sym typeface="Questrial"/>
              </a:rPr>
              <a:t>Costa Rica</a:t>
            </a:r>
          </a:p>
        </p:txBody>
      </p:sp>
      <p:sp>
        <p:nvSpPr>
          <p:cNvPr id="98" name="Shape 98"/>
          <p:cNvSpPr txBox="1"/>
          <p:nvPr/>
        </p:nvSpPr>
        <p:spPr>
          <a:xfrm>
            <a:off x="2067319" y="2351157"/>
            <a:ext cx="2576484" cy="707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3A3838"/>
              </a:buClr>
              <a:buSzPct val="25000"/>
              <a:buFont typeface="Questrial"/>
              <a:buNone/>
            </a:pPr>
            <a:r>
              <a:rPr lang="en-US" sz="2000" b="0" i="0" u="none" strike="noStrike" cap="none" dirty="0" err="1">
                <a:solidFill>
                  <a:srgbClr val="3A3838"/>
                </a:solidFill>
                <a:latin typeface="Century Gothic" panose="020B0502020202020204" pitchFamily="34" charset="0"/>
                <a:ea typeface="Questrial"/>
                <a:cs typeface="Questrial"/>
                <a:sym typeface="Questrial"/>
              </a:rPr>
              <a:t>Arenal-Tempisque</a:t>
            </a:r>
            <a:r>
              <a:rPr lang="en-US" sz="2000" b="0" i="0" u="none" strike="noStrike" cap="none" dirty="0">
                <a:solidFill>
                  <a:srgbClr val="3A3838"/>
                </a:solidFill>
                <a:latin typeface="Century Gothic" panose="020B0502020202020204" pitchFamily="34" charset="0"/>
                <a:ea typeface="Questrial"/>
                <a:cs typeface="Questrial"/>
                <a:sym typeface="Questrial"/>
              </a:rPr>
              <a:t> Watershed</a:t>
            </a:r>
          </a:p>
        </p:txBody>
      </p:sp>
      <p:cxnSp>
        <p:nvCxnSpPr>
          <p:cNvPr id="99" name="Shape 99"/>
          <p:cNvCxnSpPr/>
          <p:nvPr/>
        </p:nvCxnSpPr>
        <p:spPr>
          <a:xfrm flipH="1">
            <a:off x="1438277" y="2590800"/>
            <a:ext cx="784223" cy="228600"/>
          </a:xfrm>
          <a:prstGeom prst="straightConnector1">
            <a:avLst/>
          </a:prstGeom>
          <a:noFill/>
          <a:ln w="9525" cap="flat" cmpd="sng">
            <a:solidFill>
              <a:srgbClr val="3A3838"/>
            </a:solidFill>
            <a:prstDash val="solid"/>
            <a:round/>
            <a:headEnd type="none" w="med" len="med"/>
            <a:tailEnd type="none" w="med" len="med"/>
          </a:ln>
        </p:spPr>
      </p:cxnSp>
      <p:sp>
        <p:nvSpPr>
          <p:cNvPr id="11" name="Text Placeholder 1"/>
          <p:cNvSpPr txBox="1">
            <a:spLocks/>
          </p:cNvSpPr>
          <p:nvPr/>
        </p:nvSpPr>
        <p:spPr>
          <a:xfrm>
            <a:off x="6238990" y="1879601"/>
            <a:ext cx="5787910" cy="4521198"/>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marR="0" lvl="0" indent="-342900" algn="l" defTabSz="914400" rtl="0" eaLnBrk="1" fontAlgn="auto" latinLnBrk="0" hangingPunct="1">
              <a:lnSpc>
                <a:spcPct val="100000"/>
              </a:lnSpc>
              <a:spcBef>
                <a:spcPts val="200"/>
              </a:spcBef>
              <a:spcAft>
                <a:spcPts val="0"/>
              </a:spcAft>
              <a:buClr>
                <a:schemeClr val="accent1">
                  <a:lumMod val="75000"/>
                </a:schemeClr>
              </a:buClr>
              <a:buSzTx/>
              <a:buFont typeface="Webdings" panose="05030102010509060703" pitchFamily="18" charset="2"/>
              <a:buChar char="4"/>
              <a:tabLst/>
              <a:defRPr/>
            </a:pPr>
            <a: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sym typeface="Arial"/>
              </a:rPr>
              <a:t>Guanacaste Province, Costa Rica</a:t>
            </a:r>
          </a:p>
          <a:p>
            <a:pPr marL="342900" marR="0" lvl="0" indent="-342900" algn="l" defTabSz="914400" rtl="0" eaLnBrk="1" fontAlgn="auto" latinLnBrk="0" hangingPunct="1">
              <a:lnSpc>
                <a:spcPct val="100000"/>
              </a:lnSpc>
              <a:spcBef>
                <a:spcPts val="200"/>
              </a:spcBef>
              <a:spcAft>
                <a:spcPts val="0"/>
              </a:spcAft>
              <a:buClr>
                <a:schemeClr val="accent1">
                  <a:lumMod val="75000"/>
                </a:schemeClr>
              </a:buClr>
              <a:buSzTx/>
              <a:buFont typeface="Webdings" panose="05030102010509060703" pitchFamily="18" charset="2"/>
              <a:buChar char="4"/>
              <a:tabLst/>
              <a:defRPr/>
            </a:pPr>
            <a:endPar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sym typeface="Arial"/>
            </a:endParaRPr>
          </a:p>
          <a:p>
            <a:pPr marL="342900" marR="0" lvl="0" indent="-342900" algn="l" defTabSz="914400" rtl="0" eaLnBrk="1" fontAlgn="auto" latinLnBrk="0" hangingPunct="1">
              <a:lnSpc>
                <a:spcPct val="100000"/>
              </a:lnSpc>
              <a:spcBef>
                <a:spcPts val="200"/>
              </a:spcBef>
              <a:spcAft>
                <a:spcPts val="0"/>
              </a:spcAft>
              <a:buClr>
                <a:schemeClr val="accent1">
                  <a:lumMod val="75000"/>
                </a:schemeClr>
              </a:buClr>
              <a:buSzTx/>
              <a:buFont typeface="Webdings" panose="05030102010509060703" pitchFamily="18" charset="2"/>
              <a:buChar char="4"/>
              <a:tabLst/>
              <a:defRPr/>
            </a:pPr>
            <a: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sym typeface="Arial"/>
              </a:rPr>
              <a:t>20% of Costa</a:t>
            </a:r>
            <a:r>
              <a:rPr kumimoji="0" lang="en-US" sz="2000" b="0" i="0" u="none" strike="noStrike" kern="0" cap="none" spc="0" normalizeH="0" noProof="0" dirty="0" smtClean="0">
                <a:ln>
                  <a:noFill/>
                </a:ln>
                <a:solidFill>
                  <a:srgbClr val="E7E6E6">
                    <a:lumMod val="50000"/>
                  </a:srgbClr>
                </a:solidFill>
                <a:effectLst/>
                <a:uLnTx/>
                <a:uFillTx/>
                <a:latin typeface="Century Gothic" panose="020B0502020202020204" pitchFamily="34" charset="0"/>
                <a:sym typeface="Arial"/>
              </a:rPr>
              <a:t> Rica’s</a:t>
            </a:r>
            <a: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sym typeface="Arial"/>
              </a:rPr>
              <a:t> hydroelectric power comes from the </a:t>
            </a:r>
            <a:r>
              <a:rPr kumimoji="0" lang="en-US" sz="2000" b="0" i="0" u="none" strike="noStrike" kern="0" cap="none" spc="0" normalizeH="0" baseline="0" noProof="0" dirty="0" err="1" smtClean="0">
                <a:ln>
                  <a:noFill/>
                </a:ln>
                <a:solidFill>
                  <a:srgbClr val="E7E6E6">
                    <a:lumMod val="50000"/>
                  </a:srgbClr>
                </a:solidFill>
                <a:effectLst/>
                <a:uLnTx/>
                <a:uFillTx/>
                <a:latin typeface="Century Gothic" panose="020B0502020202020204" pitchFamily="34" charset="0"/>
                <a:sym typeface="Arial"/>
              </a:rPr>
              <a:t>Arenal</a:t>
            </a:r>
            <a: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sym typeface="Arial"/>
              </a:rPr>
              <a:t> Reservoir </a:t>
            </a:r>
          </a:p>
          <a:p>
            <a:pPr marL="342900" marR="0" lvl="0" indent="-342900" algn="l" defTabSz="914400" rtl="0" eaLnBrk="1" fontAlgn="auto" latinLnBrk="0" hangingPunct="1">
              <a:lnSpc>
                <a:spcPct val="100000"/>
              </a:lnSpc>
              <a:spcBef>
                <a:spcPts val="200"/>
              </a:spcBef>
              <a:spcAft>
                <a:spcPts val="0"/>
              </a:spcAft>
              <a:buClr>
                <a:schemeClr val="accent1">
                  <a:lumMod val="75000"/>
                </a:schemeClr>
              </a:buClr>
              <a:buSzTx/>
              <a:buFont typeface="Webdings" panose="05030102010509060703" pitchFamily="18" charset="2"/>
              <a:buChar char="4"/>
              <a:tabLst/>
              <a:defRPr/>
            </a:pPr>
            <a:endPar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sym typeface="Arial"/>
            </a:endParaRPr>
          </a:p>
          <a:p>
            <a:pPr marL="342900" marR="0" lvl="0" indent="-342900" algn="l" defTabSz="914400" rtl="0" eaLnBrk="1" fontAlgn="auto" latinLnBrk="0" hangingPunct="1">
              <a:lnSpc>
                <a:spcPct val="100000"/>
              </a:lnSpc>
              <a:spcBef>
                <a:spcPts val="200"/>
              </a:spcBef>
              <a:spcAft>
                <a:spcPts val="0"/>
              </a:spcAft>
              <a:buClr>
                <a:schemeClr val="accent1">
                  <a:lumMod val="75000"/>
                </a:schemeClr>
              </a:buClr>
              <a:buSzTx/>
              <a:buFont typeface="Webdings" panose="05030102010509060703" pitchFamily="18" charset="2"/>
              <a:buChar char="4"/>
              <a:tabLst/>
              <a:defRPr/>
            </a:pPr>
            <a: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sym typeface="Arial"/>
              </a:rPr>
              <a:t>Predominance of sugarcane, and rice agriculture</a:t>
            </a:r>
          </a:p>
          <a:p>
            <a:pPr marL="342900" marR="0" lvl="0" indent="-342900" algn="l" defTabSz="914400" rtl="0" eaLnBrk="1" fontAlgn="auto" latinLnBrk="0" hangingPunct="1">
              <a:lnSpc>
                <a:spcPct val="100000"/>
              </a:lnSpc>
              <a:spcBef>
                <a:spcPts val="200"/>
              </a:spcBef>
              <a:spcAft>
                <a:spcPts val="0"/>
              </a:spcAft>
              <a:buClr>
                <a:schemeClr val="accent1">
                  <a:lumMod val="75000"/>
                </a:schemeClr>
              </a:buClr>
              <a:buSzTx/>
              <a:buFont typeface="Webdings" panose="05030102010509060703" pitchFamily="18" charset="2"/>
              <a:buChar char="4"/>
              <a:tabLst/>
              <a:defRPr/>
            </a:pPr>
            <a:endPar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sym typeface="Arial"/>
            </a:endParaRPr>
          </a:p>
          <a:p>
            <a:pPr marL="342900" marR="0" lvl="0" indent="-342900" algn="l" defTabSz="914400" rtl="0" eaLnBrk="1" fontAlgn="auto" latinLnBrk="0" hangingPunct="1">
              <a:lnSpc>
                <a:spcPct val="100000"/>
              </a:lnSpc>
              <a:spcBef>
                <a:spcPts val="200"/>
              </a:spcBef>
              <a:spcAft>
                <a:spcPts val="0"/>
              </a:spcAft>
              <a:buClr>
                <a:schemeClr val="accent1">
                  <a:lumMod val="75000"/>
                </a:schemeClr>
              </a:buClr>
              <a:buSzTx/>
              <a:buFont typeface="Webdings" panose="05030102010509060703" pitchFamily="18" charset="2"/>
              <a:buChar char="4"/>
              <a:tabLst/>
              <a:defRPr/>
            </a:pPr>
            <a: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sym typeface="Arial"/>
              </a:rPr>
              <a:t>Great variety of life zones, biodiversity, and climate</a:t>
            </a:r>
            <a:b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sym typeface="Arial"/>
              </a:rPr>
            </a:br>
            <a:endPar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sym typeface="Arial"/>
            </a:endParaRPr>
          </a:p>
          <a:p>
            <a:pPr marL="342900" marR="0" lvl="0" indent="-342900" algn="l" defTabSz="914400" rtl="0" eaLnBrk="1" fontAlgn="auto" latinLnBrk="0" hangingPunct="1">
              <a:lnSpc>
                <a:spcPct val="100000"/>
              </a:lnSpc>
              <a:spcBef>
                <a:spcPts val="200"/>
              </a:spcBef>
              <a:spcAft>
                <a:spcPts val="0"/>
              </a:spcAft>
              <a:buClr>
                <a:schemeClr val="accent1">
                  <a:lumMod val="75000"/>
                </a:schemeClr>
              </a:buClr>
              <a:buSzTx/>
              <a:buFont typeface="Webdings" panose="05030102010509060703" pitchFamily="18" charset="2"/>
              <a:buChar char="4"/>
              <a:tabLst/>
              <a:defRPr/>
            </a:pPr>
            <a:r>
              <a:rPr kumimoji="0" lang="en-US" sz="2000" b="0" i="0" u="none" strike="noStrike" kern="0" cap="none" spc="0" normalizeH="0" baseline="0" noProof="0" dirty="0" smtClean="0">
                <a:ln>
                  <a:noFill/>
                </a:ln>
                <a:solidFill>
                  <a:srgbClr val="E7E6E6">
                    <a:lumMod val="50000"/>
                  </a:srgbClr>
                </a:solidFill>
                <a:effectLst/>
                <a:uLnTx/>
                <a:uFillTx/>
                <a:latin typeface="Century Gothic" panose="020B0502020202020204" pitchFamily="34" charset="0"/>
                <a:sym typeface="Arial"/>
              </a:rPr>
              <a:t>Study period: January 2000 to March 2016</a:t>
            </a:r>
            <a:endParaRPr kumimoji="0" lang="en-US" sz="2000" b="0" i="0" u="none" strike="noStrike" kern="0" cap="none" spc="0" normalizeH="0" baseline="0" noProof="0" dirty="0">
              <a:ln>
                <a:noFill/>
              </a:ln>
              <a:solidFill>
                <a:srgbClr val="E7E6E6">
                  <a:lumMod val="50000"/>
                </a:srgbClr>
              </a:solidFill>
              <a:effectLst/>
              <a:uLnTx/>
              <a:uFillTx/>
              <a:latin typeface="Century Gothic" panose="020B0502020202020204" pitchFamily="34" charset="0"/>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6330899" y="1811246"/>
            <a:ext cx="5818550" cy="4464229"/>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1000"/>
              </a:spcBef>
              <a:spcAft>
                <a:spcPts val="0"/>
              </a:spcAft>
              <a:buClr>
                <a:schemeClr val="accent1">
                  <a:lumMod val="75000"/>
                </a:schemeClr>
              </a:buClr>
              <a:buFont typeface="Webdings" panose="05030102010509060703" pitchFamily="18" charset="2"/>
              <a:buChar char="4"/>
            </a:pPr>
            <a:r>
              <a:rPr lang="en-US" dirty="0" smtClean="0">
                <a:latin typeface="Century Gothic" panose="020B0502020202020204" pitchFamily="34" charset="0"/>
              </a:rPr>
              <a:t>Four consecutive years of drought</a:t>
            </a:r>
          </a:p>
          <a:p>
            <a:pPr marL="342900" marR="0" lvl="0" indent="-342900" algn="l" rtl="0">
              <a:lnSpc>
                <a:spcPct val="90000"/>
              </a:lnSpc>
              <a:spcBef>
                <a:spcPts val="1000"/>
              </a:spcBef>
              <a:spcAft>
                <a:spcPts val="0"/>
              </a:spcAft>
              <a:buClr>
                <a:schemeClr val="accent1">
                  <a:lumMod val="75000"/>
                </a:schemeClr>
              </a:buClr>
              <a:buFont typeface="Webdings" panose="05030102010509060703" pitchFamily="18" charset="2"/>
              <a:buChar char="4"/>
            </a:pPr>
            <a:endParaRPr lang="en-US" b="0" i="0" u="none" strike="noStrike" cap="none" dirty="0">
              <a:solidFill>
                <a:srgbClr val="7F7F7F"/>
              </a:solidFill>
              <a:latin typeface="Century Gothic" panose="020B0502020202020204" pitchFamily="34" charset="0"/>
              <a:sym typeface="Questrial"/>
            </a:endParaRPr>
          </a:p>
          <a:p>
            <a:pPr marL="342900" marR="0" lvl="0" indent="-342900" algn="l" rtl="0">
              <a:lnSpc>
                <a:spcPct val="90000"/>
              </a:lnSpc>
              <a:spcBef>
                <a:spcPts val="1000"/>
              </a:spcBef>
              <a:spcAft>
                <a:spcPts val="0"/>
              </a:spcAft>
              <a:buClr>
                <a:schemeClr val="accent1">
                  <a:lumMod val="75000"/>
                </a:schemeClr>
              </a:buClr>
              <a:buFont typeface="Webdings" panose="05030102010509060703" pitchFamily="18" charset="2"/>
              <a:buChar char="4"/>
            </a:pPr>
            <a:r>
              <a:rPr lang="en-US" dirty="0" smtClean="0">
                <a:latin typeface="Century Gothic" panose="020B0502020202020204" pitchFamily="34" charset="0"/>
              </a:rPr>
              <a:t>Estimated $25 million economic loss in agricultural production</a:t>
            </a:r>
            <a:endParaRPr lang="en-US" b="0" i="0" u="none" strike="noStrike" cap="none" dirty="0" smtClean="0">
              <a:solidFill>
                <a:srgbClr val="7F7F7F"/>
              </a:solidFill>
              <a:latin typeface="Century Gothic" panose="020B0502020202020204" pitchFamily="34" charset="0"/>
              <a:sym typeface="Questrial"/>
            </a:endParaRPr>
          </a:p>
          <a:p>
            <a:pPr marL="457200" marR="0" lvl="0" indent="-457200" algn="l" rtl="0">
              <a:lnSpc>
                <a:spcPct val="90000"/>
              </a:lnSpc>
              <a:spcBef>
                <a:spcPts val="1000"/>
              </a:spcBef>
              <a:spcAft>
                <a:spcPts val="0"/>
              </a:spcAft>
              <a:buClr>
                <a:schemeClr val="accent1">
                  <a:lumMod val="75000"/>
                </a:schemeClr>
              </a:buClr>
              <a:buSzPct val="100000"/>
              <a:buFont typeface="Webdings" panose="05030102010509060703" pitchFamily="18" charset="2"/>
              <a:buChar char="4"/>
            </a:pPr>
            <a:endParaRPr b="0" i="0" u="none" strike="noStrike" cap="none" dirty="0">
              <a:solidFill>
                <a:srgbClr val="7F7F7F"/>
              </a:solidFill>
              <a:latin typeface="Century Gothic" panose="020B0502020202020204" pitchFamily="34" charset="0"/>
              <a:sym typeface="Questrial"/>
            </a:endParaRPr>
          </a:p>
          <a:p>
            <a:pPr marL="342900" marR="0" lvl="0" indent="-342900" algn="l" rtl="0">
              <a:lnSpc>
                <a:spcPct val="90000"/>
              </a:lnSpc>
              <a:spcBef>
                <a:spcPts val="1000"/>
              </a:spcBef>
              <a:spcAft>
                <a:spcPts val="0"/>
              </a:spcAft>
              <a:buClr>
                <a:schemeClr val="accent1">
                  <a:lumMod val="75000"/>
                </a:schemeClr>
              </a:buClr>
              <a:buFont typeface="Webdings" panose="05030102010509060703" pitchFamily="18" charset="2"/>
              <a:buChar char="4"/>
            </a:pPr>
            <a:r>
              <a:rPr lang="en-US" dirty="0">
                <a:latin typeface="Century Gothic" panose="020B0502020202020204" pitchFamily="34" charset="0"/>
              </a:rPr>
              <a:t>D</a:t>
            </a:r>
            <a:r>
              <a:rPr lang="en-US" b="0" i="0" u="none" strike="noStrike" cap="none" dirty="0" smtClean="0">
                <a:solidFill>
                  <a:srgbClr val="7F7F7F"/>
                </a:solidFill>
                <a:latin typeface="Century Gothic" panose="020B0502020202020204" pitchFamily="34" charset="0"/>
                <a:sym typeface="Questrial"/>
              </a:rPr>
              <a:t>rinking </a:t>
            </a:r>
            <a:r>
              <a:rPr lang="en-US" b="0" i="0" u="none" strike="noStrike" cap="none" dirty="0">
                <a:solidFill>
                  <a:srgbClr val="7F7F7F"/>
                </a:solidFill>
                <a:latin typeface="Century Gothic" panose="020B0502020202020204" pitchFamily="34" charset="0"/>
                <a:sym typeface="Questrial"/>
              </a:rPr>
              <a:t>water </a:t>
            </a:r>
            <a:r>
              <a:rPr lang="en-US" b="0" i="0" u="none" strike="noStrike" cap="none" dirty="0" smtClean="0">
                <a:solidFill>
                  <a:srgbClr val="7F7F7F"/>
                </a:solidFill>
                <a:latin typeface="Century Gothic" panose="020B0502020202020204" pitchFamily="34" charset="0"/>
                <a:sym typeface="Questrial"/>
              </a:rPr>
              <a:t>shortage to the local community</a:t>
            </a:r>
          </a:p>
          <a:p>
            <a:pPr marL="342900" marR="0" lvl="0" indent="-342900" algn="l" rtl="0">
              <a:lnSpc>
                <a:spcPct val="90000"/>
              </a:lnSpc>
              <a:spcBef>
                <a:spcPts val="1000"/>
              </a:spcBef>
              <a:spcAft>
                <a:spcPts val="0"/>
              </a:spcAft>
              <a:buClr>
                <a:schemeClr val="accent1">
                  <a:lumMod val="75000"/>
                </a:schemeClr>
              </a:buClr>
              <a:buFont typeface="Webdings" panose="05030102010509060703" pitchFamily="18" charset="2"/>
              <a:buChar char="4"/>
            </a:pPr>
            <a:endParaRPr lang="en-US" b="0" i="0" u="none" strike="noStrike" cap="none" dirty="0" smtClean="0">
              <a:solidFill>
                <a:srgbClr val="7F7F7F"/>
              </a:solidFill>
              <a:latin typeface="Century Gothic" panose="020B0502020202020204" pitchFamily="34" charset="0"/>
              <a:sym typeface="Questrial"/>
            </a:endParaRPr>
          </a:p>
          <a:p>
            <a:pPr marL="342900" lvl="0" indent="-342900">
              <a:buClr>
                <a:schemeClr val="accent1">
                  <a:lumMod val="75000"/>
                </a:schemeClr>
              </a:buClr>
              <a:buFont typeface="Webdings" panose="05030102010509060703" pitchFamily="18" charset="2"/>
              <a:buChar char="4"/>
            </a:pPr>
            <a:r>
              <a:rPr lang="en-US" dirty="0" smtClean="0">
                <a:latin typeface="Century Gothic" panose="020B0502020202020204" pitchFamily="34" charset="0"/>
              </a:rPr>
              <a:t>Demand on </a:t>
            </a:r>
            <a:r>
              <a:rPr lang="en-US" dirty="0">
                <a:latin typeface="Century Gothic" panose="020B0502020202020204" pitchFamily="34" charset="0"/>
              </a:rPr>
              <a:t>available water resources for all uses in Costa Rica will increase from 5% to 35% until 2020 </a:t>
            </a:r>
            <a:endParaRPr lang="en-US" b="0" i="0" u="none" strike="noStrike" cap="none" dirty="0">
              <a:solidFill>
                <a:srgbClr val="7F7F7F"/>
              </a:solidFill>
              <a:latin typeface="Century Gothic" panose="020B0502020202020204" pitchFamily="34" charset="0"/>
              <a:sym typeface="Questrial"/>
            </a:endParaRPr>
          </a:p>
        </p:txBody>
      </p:sp>
      <p:pic>
        <p:nvPicPr>
          <p:cNvPr id="108" name="Shape 108"/>
          <p:cNvPicPr preferRelativeResize="0"/>
          <p:nvPr/>
        </p:nvPicPr>
        <p:blipFill rotWithShape="1">
          <a:blip r:embed="rId3">
            <a:alphaModFix/>
          </a:blip>
          <a:srcRect l="216" t="3543" r="-154" b="10184"/>
          <a:stretch/>
        </p:blipFill>
        <p:spPr>
          <a:xfrm>
            <a:off x="0" y="1442300"/>
            <a:ext cx="6096000" cy="5276551"/>
          </a:xfrm>
          <a:prstGeom prst="rect">
            <a:avLst/>
          </a:prstGeom>
          <a:noFill/>
          <a:ln>
            <a:noFill/>
          </a:ln>
        </p:spPr>
      </p:pic>
      <p:sp>
        <p:nvSpPr>
          <p:cNvPr id="109" name="Shape 109"/>
          <p:cNvSpPr txBox="1">
            <a:spLocks noGrp="1"/>
          </p:cNvSpPr>
          <p:nvPr>
            <p:ph type="body" idx="3"/>
          </p:nvPr>
        </p:nvSpPr>
        <p:spPr>
          <a:xfrm>
            <a:off x="0" y="6402426"/>
            <a:ext cx="5825700" cy="603599"/>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a:solidFill>
                  <a:schemeClr val="lt1"/>
                </a:solidFill>
              </a:rPr>
              <a:t>Photo Credit</a:t>
            </a:r>
            <a:r>
              <a:rPr lang="en-US" sz="1200" b="0" i="0" u="none" strike="noStrike" cap="none">
                <a:solidFill>
                  <a:schemeClr val="lt1"/>
                </a:solidFill>
                <a:latin typeface="Questrial"/>
                <a:ea typeface="Questrial"/>
                <a:cs typeface="Questrial"/>
                <a:sym typeface="Questrial"/>
              </a:rPr>
              <a:t>: Official webpage Presidency of the Republic of Costa Rica</a:t>
            </a:r>
          </a:p>
          <a:p>
            <a:pPr marL="0" marR="0" lvl="0" indent="0" algn="r" rtl="0">
              <a:lnSpc>
                <a:spcPct val="90000"/>
              </a:lnSpc>
              <a:spcBef>
                <a:spcPts val="1000"/>
              </a:spcBef>
              <a:spcAft>
                <a:spcPts val="0"/>
              </a:spcAft>
              <a:buClr>
                <a:schemeClr val="dk1"/>
              </a:buClr>
              <a:buSzPct val="25000"/>
              <a:buFont typeface="Arial"/>
              <a:buNone/>
            </a:pPr>
            <a:r>
              <a:rPr lang="en-US" sz="1200" b="0" i="0" u="none" strike="noStrike" cap="none">
                <a:solidFill>
                  <a:schemeClr val="lt1"/>
                </a:solidFill>
                <a:latin typeface="Questrial"/>
                <a:ea typeface="Questrial"/>
                <a:cs typeface="Questrial"/>
                <a:sym typeface="Questrial"/>
              </a:rPr>
              <a:t> </a:t>
            </a:r>
          </a:p>
        </p:txBody>
      </p:sp>
      <p:sp>
        <p:nvSpPr>
          <p:cNvPr id="7" name="Shape 92"/>
          <p:cNvSpPr txBox="1"/>
          <p:nvPr/>
        </p:nvSpPr>
        <p:spPr>
          <a:xfrm>
            <a:off x="1986801" y="515886"/>
            <a:ext cx="10040099" cy="597000"/>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chemeClr val="lt1"/>
              </a:buClr>
              <a:buSzPct val="25000"/>
              <a:buFont typeface="Arial"/>
              <a:buNone/>
            </a:pPr>
            <a:r>
              <a:rPr lang="en-US" sz="4000" b="0" i="0" u="none" strike="noStrike" cap="none" dirty="0" smtClean="0">
                <a:solidFill>
                  <a:schemeClr val="lt1"/>
                </a:solidFill>
                <a:latin typeface="Century Gothic" panose="020B0502020202020204" pitchFamily="34" charset="0"/>
                <a:ea typeface="Questrial"/>
                <a:cs typeface="Questrial"/>
                <a:sym typeface="Questrial"/>
              </a:rPr>
              <a:t>Community Concerns</a:t>
            </a:r>
            <a:endParaRPr lang="en-US" sz="4000" b="0" i="0" u="none" strike="noStrike" cap="none" dirty="0">
              <a:solidFill>
                <a:schemeClr val="lt1"/>
              </a:solidFill>
              <a:latin typeface="Century Gothic" panose="020B0502020202020204" pitchFamily="34" charset="0"/>
              <a:ea typeface="Questrial"/>
              <a:cs typeface="Questrial"/>
              <a:sym typeface="Quest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6440038" y="1432875"/>
            <a:ext cx="5366951" cy="4807504"/>
          </a:xfrm>
          <a:prstGeom prst="rect">
            <a:avLst/>
          </a:prstGeom>
          <a:noFill/>
          <a:ln>
            <a:noFill/>
          </a:ln>
        </p:spPr>
        <p:txBody>
          <a:bodyPr lIns="91425" tIns="91425" rIns="91425" bIns="91425" anchor="t" anchorCtr="0">
            <a:noAutofit/>
          </a:bodyPr>
          <a:lstStyle/>
          <a:p>
            <a:pPr marL="101600" lvl="0" rtl="0">
              <a:lnSpc>
                <a:spcPct val="115000"/>
              </a:lnSpc>
              <a:spcBef>
                <a:spcPts val="0"/>
              </a:spcBef>
              <a:buSzPct val="100000"/>
            </a:pPr>
            <a:r>
              <a:rPr lang="en-US" b="1" dirty="0">
                <a:solidFill>
                  <a:srgbClr val="65A5CC"/>
                </a:solidFill>
                <a:latin typeface="Century Gothic" panose="020B0502020202020204" pitchFamily="34" charset="0"/>
              </a:rPr>
              <a:t>Develop</a:t>
            </a:r>
            <a:r>
              <a:rPr lang="en-US" dirty="0">
                <a:solidFill>
                  <a:srgbClr val="595555"/>
                </a:solidFill>
                <a:latin typeface="Century Gothic" panose="020B0502020202020204" pitchFamily="34" charset="0"/>
              </a:rPr>
              <a:t> </a:t>
            </a:r>
            <a:r>
              <a:rPr lang="en-US" dirty="0">
                <a:solidFill>
                  <a:schemeClr val="bg1">
                    <a:lumMod val="50000"/>
                  </a:schemeClr>
                </a:solidFill>
                <a:latin typeface="Century Gothic" panose="020B0502020202020204" pitchFamily="34" charset="0"/>
              </a:rPr>
              <a:t>a time series for the meteorological and agricultural drought indices for the study area</a:t>
            </a:r>
            <a:r>
              <a:rPr lang="en-US" dirty="0">
                <a:solidFill>
                  <a:srgbClr val="595555"/>
                </a:solidFill>
                <a:latin typeface="Century Gothic" panose="020B0502020202020204" pitchFamily="34" charset="0"/>
              </a:rPr>
              <a:t/>
            </a:r>
            <a:br>
              <a:rPr lang="en-US" dirty="0">
                <a:solidFill>
                  <a:srgbClr val="595555"/>
                </a:solidFill>
                <a:latin typeface="Century Gothic" panose="020B0502020202020204" pitchFamily="34" charset="0"/>
              </a:rPr>
            </a:br>
            <a:endParaRPr lang="en-US" dirty="0">
              <a:solidFill>
                <a:srgbClr val="595555"/>
              </a:solidFill>
              <a:latin typeface="Century Gothic" panose="020B0502020202020204" pitchFamily="34" charset="0"/>
            </a:endParaRPr>
          </a:p>
          <a:p>
            <a:pPr marL="101600" lvl="0" rtl="0">
              <a:lnSpc>
                <a:spcPct val="115000"/>
              </a:lnSpc>
              <a:spcBef>
                <a:spcPts val="0"/>
              </a:spcBef>
              <a:buSzPct val="100000"/>
            </a:pPr>
            <a:r>
              <a:rPr lang="en-US" b="1" dirty="0" smtClean="0">
                <a:solidFill>
                  <a:srgbClr val="65A5CC"/>
                </a:solidFill>
                <a:latin typeface="Century Gothic" panose="020B0502020202020204" pitchFamily="34" charset="0"/>
              </a:rPr>
              <a:t>Create</a:t>
            </a:r>
            <a:r>
              <a:rPr lang="en-US" dirty="0" smtClean="0">
                <a:solidFill>
                  <a:srgbClr val="65A5CC"/>
                </a:solidFill>
                <a:latin typeface="Century Gothic" panose="020B0502020202020204" pitchFamily="34" charset="0"/>
              </a:rPr>
              <a:t> </a:t>
            </a:r>
            <a:r>
              <a:rPr lang="en-US" dirty="0" smtClean="0">
                <a:solidFill>
                  <a:schemeClr val="bg1">
                    <a:lumMod val="50000"/>
                  </a:schemeClr>
                </a:solidFill>
                <a:latin typeface="Century Gothic" panose="020B0502020202020204" pitchFamily="34" charset="0"/>
              </a:rPr>
              <a:t>a </a:t>
            </a:r>
            <a:r>
              <a:rPr lang="en-US" dirty="0">
                <a:solidFill>
                  <a:schemeClr val="bg1">
                    <a:lumMod val="50000"/>
                  </a:schemeClr>
                </a:solidFill>
                <a:latin typeface="Century Gothic" panose="020B0502020202020204" pitchFamily="34" charset="0"/>
              </a:rPr>
              <a:t>near-real time drought monitoring tool for the </a:t>
            </a:r>
            <a:r>
              <a:rPr lang="en-US" dirty="0" err="1">
                <a:solidFill>
                  <a:schemeClr val="bg1">
                    <a:lumMod val="50000"/>
                  </a:schemeClr>
                </a:solidFill>
                <a:latin typeface="Century Gothic" panose="020B0502020202020204" pitchFamily="34" charset="0"/>
              </a:rPr>
              <a:t>Arenal-Tempisque</a:t>
            </a:r>
            <a:r>
              <a:rPr lang="en-US" dirty="0">
                <a:solidFill>
                  <a:schemeClr val="bg1">
                    <a:lumMod val="50000"/>
                  </a:schemeClr>
                </a:solidFill>
                <a:latin typeface="Century Gothic" panose="020B0502020202020204" pitchFamily="34" charset="0"/>
              </a:rPr>
              <a:t> watershed for partners to utilize in the </a:t>
            </a:r>
            <a:r>
              <a:rPr lang="en-US" dirty="0" smtClean="0">
                <a:solidFill>
                  <a:schemeClr val="bg1">
                    <a:lumMod val="50000"/>
                  </a:schemeClr>
                </a:solidFill>
                <a:latin typeface="Century Gothic" panose="020B0502020202020204" pitchFamily="34" charset="0"/>
              </a:rPr>
              <a:t>future</a:t>
            </a:r>
            <a:r>
              <a:rPr lang="en-US" dirty="0">
                <a:solidFill>
                  <a:srgbClr val="595555"/>
                </a:solidFill>
                <a:latin typeface="Century Gothic" panose="020B0502020202020204" pitchFamily="34" charset="0"/>
              </a:rPr>
              <a:t/>
            </a:r>
            <a:br>
              <a:rPr lang="en-US" dirty="0">
                <a:solidFill>
                  <a:srgbClr val="595555"/>
                </a:solidFill>
                <a:latin typeface="Century Gothic" panose="020B0502020202020204" pitchFamily="34" charset="0"/>
              </a:rPr>
            </a:br>
            <a:endParaRPr lang="en-US" dirty="0">
              <a:solidFill>
                <a:srgbClr val="595555"/>
              </a:solidFill>
              <a:latin typeface="Century Gothic" panose="020B0502020202020204" pitchFamily="34" charset="0"/>
            </a:endParaRPr>
          </a:p>
          <a:p>
            <a:pPr marL="101600" lvl="0" rtl="0">
              <a:lnSpc>
                <a:spcPct val="115000"/>
              </a:lnSpc>
              <a:spcBef>
                <a:spcPts val="0"/>
              </a:spcBef>
              <a:buSzPct val="100000"/>
            </a:pPr>
            <a:r>
              <a:rPr lang="en-US" b="1" dirty="0">
                <a:solidFill>
                  <a:srgbClr val="65A5CC"/>
                </a:solidFill>
                <a:latin typeface="Century Gothic" panose="020B0502020202020204" pitchFamily="34" charset="0"/>
              </a:rPr>
              <a:t>Analyze</a:t>
            </a:r>
            <a:r>
              <a:rPr lang="en-US" dirty="0">
                <a:solidFill>
                  <a:srgbClr val="65A5CC"/>
                </a:solidFill>
                <a:latin typeface="Century Gothic" panose="020B0502020202020204" pitchFamily="34" charset="0"/>
              </a:rPr>
              <a:t> </a:t>
            </a:r>
            <a:r>
              <a:rPr lang="en-US" dirty="0">
                <a:solidFill>
                  <a:schemeClr val="bg1">
                    <a:lumMod val="50000"/>
                  </a:schemeClr>
                </a:solidFill>
                <a:latin typeface="Century Gothic" panose="020B0502020202020204" pitchFamily="34" charset="0"/>
              </a:rPr>
              <a:t>local water systems using </a:t>
            </a:r>
            <a:r>
              <a:rPr lang="en-US" dirty="0" err="1">
                <a:solidFill>
                  <a:schemeClr val="bg1">
                    <a:lumMod val="50000"/>
                  </a:schemeClr>
                </a:solidFill>
                <a:latin typeface="Century Gothic" panose="020B0502020202020204" pitchFamily="34" charset="0"/>
              </a:rPr>
              <a:t>ArcSWAT</a:t>
            </a:r>
            <a:r>
              <a:rPr lang="en-US" dirty="0">
                <a:solidFill>
                  <a:schemeClr val="bg1">
                    <a:lumMod val="50000"/>
                  </a:schemeClr>
                </a:solidFill>
                <a:latin typeface="Century Gothic" panose="020B0502020202020204" pitchFamily="34" charset="0"/>
              </a:rPr>
              <a:t>  to produce results that will be incorporated into a water balance assessment toolset </a:t>
            </a:r>
          </a:p>
        </p:txBody>
      </p:sp>
      <p:pic>
        <p:nvPicPr>
          <p:cNvPr id="116" name="Shape 116"/>
          <p:cNvPicPr preferRelativeResize="0">
            <a:picLocks noGrp="1"/>
          </p:cNvPicPr>
          <p:nvPr>
            <p:ph type="pic" idx="2"/>
          </p:nvPr>
        </p:nvPicPr>
        <p:blipFill rotWithShape="1">
          <a:blip r:embed="rId3">
            <a:alphaModFix/>
          </a:blip>
          <a:srcRect l="9391" t="2379" r="9390"/>
          <a:stretch/>
        </p:blipFill>
        <p:spPr>
          <a:xfrm>
            <a:off x="0" y="1432874"/>
            <a:ext cx="6096000" cy="5298124"/>
          </a:xfrm>
          <a:prstGeom prst="rect">
            <a:avLst/>
          </a:prstGeom>
          <a:noFill/>
          <a:ln>
            <a:noFill/>
          </a:ln>
        </p:spPr>
      </p:pic>
      <p:sp>
        <p:nvSpPr>
          <p:cNvPr id="117" name="Shape 117"/>
          <p:cNvSpPr txBox="1">
            <a:spLocks noGrp="1"/>
          </p:cNvSpPr>
          <p:nvPr>
            <p:ph type="body" idx="3"/>
          </p:nvPr>
        </p:nvSpPr>
        <p:spPr>
          <a:xfrm>
            <a:off x="3022900" y="6456680"/>
            <a:ext cx="3073099" cy="27431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Arial"/>
              <a:buNone/>
            </a:pPr>
            <a:r>
              <a:rPr lang="en-US" sz="1200" b="0" i="0" u="none" strike="noStrike" cap="none" dirty="0">
                <a:solidFill>
                  <a:schemeClr val="lt1"/>
                </a:solidFill>
                <a:latin typeface="Questrial"/>
                <a:ea typeface="Questrial"/>
                <a:cs typeface="Questrial"/>
                <a:sym typeface="Questrial"/>
              </a:rPr>
              <a:t>Image Credit: Javier </a:t>
            </a:r>
            <a:r>
              <a:rPr lang="en-US" sz="1200" b="0" i="0" u="none" strike="noStrike" cap="none" dirty="0" err="1">
                <a:solidFill>
                  <a:schemeClr val="lt1"/>
                </a:solidFill>
                <a:latin typeface="Questrial"/>
                <a:ea typeface="Questrial"/>
                <a:cs typeface="Questrial"/>
                <a:sym typeface="Questrial"/>
              </a:rPr>
              <a:t>Artinano</a:t>
            </a:r>
            <a:r>
              <a:rPr lang="en-US" sz="1200" b="0" i="0" u="none" strike="noStrike" cap="none" dirty="0">
                <a:solidFill>
                  <a:schemeClr val="lt1"/>
                </a:solidFill>
                <a:latin typeface="Questrial"/>
                <a:ea typeface="Questrial"/>
                <a:cs typeface="Questrial"/>
                <a:sym typeface="Questrial"/>
              </a:rPr>
              <a:t>, SENARA</a:t>
            </a:r>
          </a:p>
        </p:txBody>
      </p:sp>
      <p:sp>
        <p:nvSpPr>
          <p:cNvPr id="9" name="Shape 92"/>
          <p:cNvSpPr txBox="1"/>
          <p:nvPr/>
        </p:nvSpPr>
        <p:spPr>
          <a:xfrm>
            <a:off x="1986801" y="515886"/>
            <a:ext cx="10040099" cy="597000"/>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chemeClr val="lt1"/>
              </a:buClr>
              <a:buSzPct val="25000"/>
              <a:buFont typeface="Arial"/>
              <a:buNone/>
            </a:pPr>
            <a:r>
              <a:rPr lang="en-US" sz="4000" b="0" i="0" u="none" strike="noStrike" cap="none" dirty="0" smtClean="0">
                <a:solidFill>
                  <a:schemeClr val="lt1"/>
                </a:solidFill>
                <a:latin typeface="Century Gothic" panose="020B0502020202020204" pitchFamily="34" charset="0"/>
                <a:ea typeface="Questrial"/>
                <a:cs typeface="Questrial"/>
                <a:sym typeface="Questrial"/>
              </a:rPr>
              <a:t>Objectives</a:t>
            </a:r>
            <a:endParaRPr lang="en-US" sz="4000" b="0" i="0" u="none" strike="noStrike" cap="none" dirty="0">
              <a:solidFill>
                <a:schemeClr val="lt1"/>
              </a:solidFill>
              <a:latin typeface="Century Gothic" panose="020B0502020202020204" pitchFamily="34" charset="0"/>
              <a:ea typeface="Questrial"/>
              <a:cs typeface="Questrial"/>
              <a:sym typeface="Quest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p:nvPr/>
        </p:nvSpPr>
        <p:spPr>
          <a:xfrm>
            <a:off x="547365" y="2607354"/>
            <a:ext cx="3511367" cy="3355500"/>
          </a:xfrm>
          <a:prstGeom prst="rect">
            <a:avLst/>
          </a:prstGeom>
          <a:solidFill>
            <a:srgbClr val="BBD6EE"/>
          </a:solidFill>
          <a:ln>
            <a:noFill/>
          </a:ln>
          <a:effectLst>
            <a:outerShdw blurRad="50799" dist="38100" dir="2700000" algn="tl" rotWithShape="0">
              <a:srgbClr val="000000">
                <a:alpha val="40000"/>
              </a:srgbClr>
            </a:outerShdw>
          </a:effectLst>
        </p:spPr>
        <p:txBody>
          <a:bodyPr lIns="91425" tIns="45700" rIns="1828800" bIns="45700" anchor="ctr" anchorCtr="0">
            <a:noAutofit/>
          </a:bodyPr>
          <a:lstStyle/>
          <a:p>
            <a:pPr marL="0" marR="0" lvl="0" indent="0" algn="ctr" rtl="0">
              <a:lnSpc>
                <a:spcPct val="90000"/>
              </a:lnSpc>
              <a:spcBef>
                <a:spcPts val="0"/>
              </a:spcBef>
              <a:spcAft>
                <a:spcPts val="0"/>
              </a:spcAft>
              <a:buClr>
                <a:schemeClr val="dk1"/>
              </a:buClr>
              <a:buFont typeface="Arial"/>
              <a:buNone/>
            </a:pPr>
            <a:endParaRPr sz="2000" b="0" i="0" u="none" strike="noStrike" cap="none">
              <a:solidFill>
                <a:srgbClr val="525252"/>
              </a:solidFill>
              <a:latin typeface="Arial"/>
              <a:ea typeface="Arial"/>
              <a:cs typeface="Arial"/>
              <a:sym typeface="Arial"/>
            </a:endParaRPr>
          </a:p>
        </p:txBody>
      </p:sp>
      <p:sp>
        <p:nvSpPr>
          <p:cNvPr id="126" name="Shape 126"/>
          <p:cNvSpPr txBox="1"/>
          <p:nvPr/>
        </p:nvSpPr>
        <p:spPr>
          <a:xfrm>
            <a:off x="547365" y="2626418"/>
            <a:ext cx="3519683" cy="333643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25252"/>
              </a:buClr>
              <a:buSzPct val="25000"/>
              <a:buFont typeface="Questrial"/>
              <a:buNone/>
            </a:pPr>
            <a:r>
              <a:rPr lang="en-US" sz="2000" b="1" i="0" u="none" strike="noStrike" cap="none" dirty="0">
                <a:solidFill>
                  <a:srgbClr val="525252"/>
                </a:solidFill>
                <a:latin typeface="Century Gothic" panose="020B0502020202020204" pitchFamily="34" charset="0"/>
                <a:ea typeface="Questrial"/>
                <a:cs typeface="Questrial"/>
                <a:sym typeface="Questrial"/>
              </a:rPr>
              <a:t>T</a:t>
            </a:r>
            <a:r>
              <a:rPr lang="en-US" sz="2000" b="0" i="0" u="none" strike="noStrike" cap="none" dirty="0">
                <a:solidFill>
                  <a:srgbClr val="525252"/>
                </a:solidFill>
                <a:latin typeface="Century Gothic" panose="020B0502020202020204" pitchFamily="34" charset="0"/>
                <a:ea typeface="Questrial"/>
                <a:cs typeface="Questrial"/>
                <a:sym typeface="Questrial"/>
              </a:rPr>
              <a:t>ropical </a:t>
            </a:r>
            <a:r>
              <a:rPr lang="en-US" sz="2000" b="1" i="0" u="none" strike="noStrike" cap="none" dirty="0">
                <a:solidFill>
                  <a:srgbClr val="525252"/>
                </a:solidFill>
                <a:latin typeface="Century Gothic" panose="020B0502020202020204" pitchFamily="34" charset="0"/>
                <a:ea typeface="Questrial"/>
                <a:cs typeface="Questrial"/>
                <a:sym typeface="Questrial"/>
              </a:rPr>
              <a:t>R</a:t>
            </a:r>
            <a:r>
              <a:rPr lang="en-US" sz="2000" b="0" i="0" u="none" strike="noStrike" cap="none" dirty="0">
                <a:solidFill>
                  <a:srgbClr val="525252"/>
                </a:solidFill>
                <a:latin typeface="Century Gothic" panose="020B0502020202020204" pitchFamily="34" charset="0"/>
                <a:ea typeface="Questrial"/>
                <a:cs typeface="Questrial"/>
                <a:sym typeface="Questrial"/>
              </a:rPr>
              <a:t>ainfall </a:t>
            </a:r>
            <a:r>
              <a:rPr lang="en-US" sz="2000" b="1" i="0" u="none" strike="noStrike" cap="none" dirty="0">
                <a:solidFill>
                  <a:srgbClr val="525252"/>
                </a:solidFill>
                <a:latin typeface="Century Gothic" panose="020B0502020202020204" pitchFamily="34" charset="0"/>
                <a:ea typeface="Questrial"/>
                <a:cs typeface="Questrial"/>
                <a:sym typeface="Questrial"/>
              </a:rPr>
              <a:t>M</a:t>
            </a:r>
            <a:r>
              <a:rPr lang="en-US" sz="2000" b="0" i="0" u="none" strike="noStrike" cap="none" dirty="0">
                <a:solidFill>
                  <a:srgbClr val="525252"/>
                </a:solidFill>
                <a:latin typeface="Century Gothic" panose="020B0502020202020204" pitchFamily="34" charset="0"/>
                <a:ea typeface="Questrial"/>
                <a:cs typeface="Questrial"/>
                <a:sym typeface="Questrial"/>
              </a:rPr>
              <a:t>easuring </a:t>
            </a:r>
            <a:r>
              <a:rPr lang="en-US" sz="2000" b="1" i="0" u="none" strike="noStrike" cap="none" dirty="0">
                <a:solidFill>
                  <a:srgbClr val="525252"/>
                </a:solidFill>
                <a:latin typeface="Century Gothic" panose="020B0502020202020204" pitchFamily="34" charset="0"/>
                <a:ea typeface="Questrial"/>
                <a:cs typeface="Questrial"/>
                <a:sym typeface="Questrial"/>
              </a:rPr>
              <a:t>M</a:t>
            </a:r>
            <a:r>
              <a:rPr lang="en-US" sz="2000" b="0" i="0" u="none" strike="noStrike" cap="none" dirty="0">
                <a:solidFill>
                  <a:srgbClr val="525252"/>
                </a:solidFill>
                <a:latin typeface="Century Gothic" panose="020B0502020202020204" pitchFamily="34" charset="0"/>
                <a:ea typeface="Questrial"/>
                <a:cs typeface="Questrial"/>
                <a:sym typeface="Questrial"/>
              </a:rPr>
              <a:t>ission – </a:t>
            </a:r>
            <a:r>
              <a:rPr lang="en-US" sz="2000" b="1" i="0" u="none" strike="noStrike" cap="none" dirty="0">
                <a:solidFill>
                  <a:srgbClr val="525252"/>
                </a:solidFill>
                <a:latin typeface="Century Gothic" panose="020B0502020202020204" pitchFamily="34" charset="0"/>
                <a:ea typeface="Questrial"/>
                <a:cs typeface="Questrial"/>
                <a:sym typeface="Questrial"/>
              </a:rPr>
              <a:t>P</a:t>
            </a:r>
            <a:r>
              <a:rPr lang="en-US" sz="2000" b="0" i="0" u="none" strike="noStrike" cap="none" dirty="0">
                <a:solidFill>
                  <a:srgbClr val="525252"/>
                </a:solidFill>
                <a:latin typeface="Century Gothic" panose="020B0502020202020204" pitchFamily="34" charset="0"/>
                <a:ea typeface="Questrial"/>
                <a:cs typeface="Questrial"/>
                <a:sym typeface="Questrial"/>
              </a:rPr>
              <a:t>recipitation </a:t>
            </a:r>
            <a:r>
              <a:rPr lang="en-US" sz="2000" b="1" i="0" u="none" strike="noStrike" cap="none" dirty="0">
                <a:solidFill>
                  <a:srgbClr val="525252"/>
                </a:solidFill>
                <a:latin typeface="Century Gothic" panose="020B0502020202020204" pitchFamily="34" charset="0"/>
                <a:ea typeface="Questrial"/>
                <a:cs typeface="Questrial"/>
                <a:sym typeface="Questrial"/>
              </a:rPr>
              <a:t>R</a:t>
            </a:r>
            <a:r>
              <a:rPr lang="en-US" sz="2000" b="0" i="0" u="none" strike="noStrike" cap="none" dirty="0">
                <a:solidFill>
                  <a:srgbClr val="525252"/>
                </a:solidFill>
                <a:latin typeface="Century Gothic" panose="020B0502020202020204" pitchFamily="34" charset="0"/>
                <a:ea typeface="Questrial"/>
                <a:cs typeface="Questrial"/>
                <a:sym typeface="Questrial"/>
              </a:rPr>
              <a:t>adar</a:t>
            </a:r>
          </a:p>
          <a:p>
            <a:pPr marL="0" marR="0" lvl="0" indent="0" algn="ctr" rtl="0">
              <a:lnSpc>
                <a:spcPct val="100000"/>
              </a:lnSpc>
              <a:spcBef>
                <a:spcPts val="600"/>
              </a:spcBef>
              <a:spcAft>
                <a:spcPts val="0"/>
              </a:spcAft>
              <a:buClr>
                <a:srgbClr val="525252"/>
              </a:buClr>
              <a:buSzPct val="25000"/>
              <a:buFont typeface="Questrial"/>
              <a:buNone/>
            </a:pPr>
            <a:r>
              <a:rPr lang="en-US" sz="2000" b="0" i="0" u="none" strike="noStrike" cap="none" dirty="0">
                <a:solidFill>
                  <a:srgbClr val="525252"/>
                </a:solidFill>
                <a:latin typeface="Century Gothic" panose="020B0502020202020204" pitchFamily="34" charset="0"/>
                <a:ea typeface="Questrial"/>
                <a:cs typeface="Questrial"/>
                <a:sym typeface="Questrial"/>
              </a:rPr>
              <a:t>(</a:t>
            </a:r>
            <a:r>
              <a:rPr lang="en-US" sz="2000" b="1" i="0" u="none" strike="noStrike" cap="none" dirty="0">
                <a:solidFill>
                  <a:srgbClr val="525252"/>
                </a:solidFill>
                <a:latin typeface="Century Gothic" panose="020B0502020202020204" pitchFamily="34" charset="0"/>
                <a:ea typeface="Questrial"/>
                <a:cs typeface="Questrial"/>
                <a:sym typeface="Questrial"/>
              </a:rPr>
              <a:t>TRMM-PR</a:t>
            </a:r>
            <a:r>
              <a:rPr lang="en-US" sz="2000" b="0" i="0" u="none" strike="noStrike" cap="none" dirty="0">
                <a:solidFill>
                  <a:srgbClr val="525252"/>
                </a:solidFill>
                <a:latin typeface="Century Gothic" panose="020B0502020202020204" pitchFamily="34" charset="0"/>
                <a:ea typeface="Questrial"/>
                <a:cs typeface="Questrial"/>
                <a:sym typeface="Questrial"/>
              </a:rPr>
              <a:t>)</a:t>
            </a:r>
          </a:p>
          <a:p>
            <a:pPr marL="0" marR="0" lvl="0" indent="0" algn="ctr" rtl="0">
              <a:lnSpc>
                <a:spcPct val="100000"/>
              </a:lnSpc>
              <a:spcBef>
                <a:spcPts val="600"/>
              </a:spcBef>
              <a:spcAft>
                <a:spcPts val="0"/>
              </a:spcAft>
              <a:buClr>
                <a:srgbClr val="000000"/>
              </a:buClr>
              <a:buFont typeface="Arial"/>
              <a:buNone/>
            </a:pPr>
            <a:endParaRPr sz="2000" b="0" i="0" u="none" strike="noStrike" cap="none" dirty="0">
              <a:solidFill>
                <a:srgbClr val="525252"/>
              </a:solidFill>
              <a:latin typeface="Century Gothic" panose="020B0502020202020204" pitchFamily="34" charset="0"/>
              <a:ea typeface="Questrial"/>
              <a:cs typeface="Questrial"/>
              <a:sym typeface="Questrial"/>
            </a:endParaRPr>
          </a:p>
          <a:p>
            <a:pPr marL="0" marR="0" lvl="0" indent="0" algn="l" rtl="0">
              <a:lnSpc>
                <a:spcPct val="100000"/>
              </a:lnSpc>
              <a:spcBef>
                <a:spcPts val="600"/>
              </a:spcBef>
              <a:spcAft>
                <a:spcPts val="0"/>
              </a:spcAft>
              <a:buClr>
                <a:srgbClr val="000000"/>
              </a:buClr>
              <a:buFont typeface="Arial"/>
              <a:buNone/>
            </a:pPr>
            <a:endParaRPr sz="2000" b="1" i="0" u="none" strike="noStrike" cap="none"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600"/>
              </a:spcBef>
              <a:spcAft>
                <a:spcPts val="0"/>
              </a:spcAft>
              <a:buClr>
                <a:srgbClr val="000000"/>
              </a:buClr>
              <a:buFont typeface="Arial"/>
              <a:buNone/>
            </a:pPr>
            <a:endParaRPr lang="en-US" sz="2000" b="1" i="0" u="none" strike="noStrike" cap="none" dirty="0" smtClean="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600"/>
              </a:spcBef>
              <a:spcAft>
                <a:spcPts val="0"/>
              </a:spcAft>
              <a:buClr>
                <a:srgbClr val="000000"/>
              </a:buClr>
              <a:buFont typeface="Arial"/>
              <a:buNone/>
            </a:pPr>
            <a:endParaRPr sz="2000" b="1" i="0" u="none" strike="noStrike" cap="none"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600"/>
              </a:spcBef>
              <a:spcAft>
                <a:spcPts val="0"/>
              </a:spcAft>
              <a:buClr>
                <a:srgbClr val="525252"/>
              </a:buClr>
              <a:buSzPct val="25000"/>
              <a:buFont typeface="Questrial"/>
              <a:buNone/>
            </a:pPr>
            <a:r>
              <a:rPr lang="en-US" sz="2000" b="0" i="0" u="none" strike="noStrike" cap="none" dirty="0">
                <a:solidFill>
                  <a:srgbClr val="525252"/>
                </a:solidFill>
                <a:latin typeface="Century Gothic" panose="020B0502020202020204" pitchFamily="34" charset="0"/>
                <a:ea typeface="Questrial"/>
                <a:cs typeface="Questrial"/>
                <a:sym typeface="Questrial"/>
              </a:rPr>
              <a:t>January 2000 - </a:t>
            </a:r>
            <a:r>
              <a:rPr lang="en-US" sz="2000" b="0" i="0" u="none" strike="noStrike" cap="none" dirty="0" smtClean="0">
                <a:solidFill>
                  <a:srgbClr val="525252"/>
                </a:solidFill>
                <a:latin typeface="Century Gothic" panose="020B0502020202020204" pitchFamily="34" charset="0"/>
                <a:ea typeface="Questrial"/>
                <a:cs typeface="Questrial"/>
                <a:sym typeface="Questrial"/>
              </a:rPr>
              <a:t>March </a:t>
            </a:r>
            <a:r>
              <a:rPr lang="en-US" sz="2000" b="0" i="0" u="none" strike="noStrike" cap="none" dirty="0">
                <a:solidFill>
                  <a:srgbClr val="525252"/>
                </a:solidFill>
                <a:latin typeface="Century Gothic" panose="020B0502020202020204" pitchFamily="34" charset="0"/>
                <a:ea typeface="Questrial"/>
                <a:cs typeface="Questrial"/>
                <a:sym typeface="Questrial"/>
              </a:rPr>
              <a:t>2016</a:t>
            </a: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000000"/>
              </a:solidFill>
              <a:latin typeface="Century Gothic" panose="020B0502020202020204" pitchFamily="34" charset="0"/>
              <a:sym typeface="Arial"/>
            </a:endParaRPr>
          </a:p>
        </p:txBody>
      </p:sp>
      <p:pic>
        <p:nvPicPr>
          <p:cNvPr id="127" name="Shape 127"/>
          <p:cNvPicPr preferRelativeResize="0"/>
          <p:nvPr/>
        </p:nvPicPr>
        <p:blipFill rotWithShape="1">
          <a:blip r:embed="rId3">
            <a:alphaModFix/>
          </a:blip>
          <a:srcRect/>
          <a:stretch/>
        </p:blipFill>
        <p:spPr>
          <a:xfrm>
            <a:off x="1561284" y="4231899"/>
            <a:ext cx="1877100" cy="1331250"/>
          </a:xfrm>
          <a:prstGeom prst="rect">
            <a:avLst/>
          </a:prstGeom>
          <a:noFill/>
          <a:ln>
            <a:noFill/>
          </a:ln>
        </p:spPr>
      </p:pic>
      <p:sp>
        <p:nvSpPr>
          <p:cNvPr id="128" name="Shape 128"/>
          <p:cNvSpPr txBox="1"/>
          <p:nvPr/>
        </p:nvSpPr>
        <p:spPr>
          <a:xfrm>
            <a:off x="878131" y="2013999"/>
            <a:ext cx="2746200" cy="3873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2E75B5"/>
              </a:buClr>
              <a:buSzPct val="25000"/>
              <a:buFont typeface="Questrial"/>
              <a:buNone/>
            </a:pPr>
            <a:r>
              <a:rPr lang="en-US" sz="2400" b="0" i="0" u="none" strike="noStrike" cap="none" dirty="0">
                <a:solidFill>
                  <a:srgbClr val="2E75B5"/>
                </a:solidFill>
                <a:latin typeface="Century Gothic" panose="020B0502020202020204" pitchFamily="34" charset="0"/>
                <a:ea typeface="Questrial"/>
                <a:cs typeface="Questrial"/>
                <a:sym typeface="Questrial"/>
              </a:rPr>
              <a:t>Precipitation</a:t>
            </a:r>
          </a:p>
        </p:txBody>
      </p:sp>
      <p:sp>
        <p:nvSpPr>
          <p:cNvPr id="129" name="Shape 129"/>
          <p:cNvSpPr txBox="1"/>
          <p:nvPr/>
        </p:nvSpPr>
        <p:spPr>
          <a:xfrm>
            <a:off x="4314768" y="2607354"/>
            <a:ext cx="3511367" cy="3359100"/>
          </a:xfrm>
          <a:prstGeom prst="rect">
            <a:avLst/>
          </a:prstGeom>
          <a:solidFill>
            <a:srgbClr val="BBD6EE"/>
          </a:solidFill>
          <a:ln>
            <a:noFill/>
          </a:ln>
          <a:effectLst>
            <a:outerShdw blurRad="50799" dist="38100" dir="2700000" algn="tl" rotWithShape="0">
              <a:srgbClr val="000000">
                <a:alpha val="40000"/>
              </a:srgbClr>
            </a:outerShdw>
          </a:effectLst>
        </p:spPr>
        <p:txBody>
          <a:bodyPr lIns="91425" tIns="45700" rIns="1828800" bIns="45700" anchor="ctr" anchorCtr="0">
            <a:noAutofit/>
          </a:bodyPr>
          <a:lstStyle/>
          <a:p>
            <a:pPr marL="0" marR="0" lvl="0" indent="0" algn="ctr" rtl="0">
              <a:lnSpc>
                <a:spcPct val="90000"/>
              </a:lnSpc>
              <a:spcBef>
                <a:spcPts val="0"/>
              </a:spcBef>
              <a:spcAft>
                <a:spcPts val="0"/>
              </a:spcAft>
              <a:buClr>
                <a:schemeClr val="dk1"/>
              </a:buClr>
              <a:buFont typeface="Arial"/>
              <a:buNone/>
            </a:pPr>
            <a:endParaRPr sz="2000" b="0" i="0" u="none" strike="noStrike" cap="none">
              <a:solidFill>
                <a:srgbClr val="525252"/>
              </a:solidFill>
              <a:latin typeface="Arial"/>
              <a:ea typeface="Arial"/>
              <a:cs typeface="Arial"/>
              <a:sym typeface="Arial"/>
            </a:endParaRPr>
          </a:p>
        </p:txBody>
      </p:sp>
      <p:sp>
        <p:nvSpPr>
          <p:cNvPr id="130" name="Shape 130"/>
          <p:cNvSpPr txBox="1"/>
          <p:nvPr/>
        </p:nvSpPr>
        <p:spPr>
          <a:xfrm>
            <a:off x="4347530" y="2746397"/>
            <a:ext cx="3527999" cy="34195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25252"/>
              </a:buClr>
              <a:buSzPct val="25000"/>
              <a:buFont typeface="Questrial"/>
              <a:buNone/>
            </a:pPr>
            <a:r>
              <a:rPr lang="en-US" sz="2000" b="1" i="0" u="none" strike="noStrike" cap="none" dirty="0">
                <a:solidFill>
                  <a:srgbClr val="525252"/>
                </a:solidFill>
                <a:latin typeface="Century Gothic" panose="020B0502020202020204" pitchFamily="34" charset="0"/>
                <a:ea typeface="Questrial"/>
                <a:cs typeface="Questrial"/>
                <a:sym typeface="Questrial"/>
              </a:rPr>
              <a:t>G</a:t>
            </a:r>
            <a:r>
              <a:rPr lang="en-US" sz="2000" b="0" i="0" u="none" strike="noStrike" cap="none" dirty="0">
                <a:solidFill>
                  <a:srgbClr val="525252"/>
                </a:solidFill>
                <a:latin typeface="Century Gothic" panose="020B0502020202020204" pitchFamily="34" charset="0"/>
                <a:ea typeface="Questrial"/>
                <a:cs typeface="Questrial"/>
                <a:sym typeface="Questrial"/>
              </a:rPr>
              <a:t>lobal </a:t>
            </a:r>
            <a:r>
              <a:rPr lang="en-US" sz="2000" b="1" i="0" u="none" strike="noStrike" cap="none" dirty="0">
                <a:solidFill>
                  <a:srgbClr val="525252"/>
                </a:solidFill>
                <a:latin typeface="Century Gothic" panose="020B0502020202020204" pitchFamily="34" charset="0"/>
                <a:ea typeface="Questrial"/>
                <a:cs typeface="Questrial"/>
                <a:sym typeface="Questrial"/>
              </a:rPr>
              <a:t>P</a:t>
            </a:r>
            <a:r>
              <a:rPr lang="en-US" sz="2000" b="0" i="0" u="none" strike="noStrike" cap="none" dirty="0">
                <a:solidFill>
                  <a:srgbClr val="525252"/>
                </a:solidFill>
                <a:latin typeface="Century Gothic" panose="020B0502020202020204" pitchFamily="34" charset="0"/>
                <a:ea typeface="Questrial"/>
                <a:cs typeface="Questrial"/>
                <a:sym typeface="Questrial"/>
              </a:rPr>
              <a:t>recipitation </a:t>
            </a:r>
            <a:r>
              <a:rPr lang="en-US" sz="2000" b="1" i="0" u="none" strike="noStrike" cap="none" dirty="0">
                <a:solidFill>
                  <a:srgbClr val="525252"/>
                </a:solidFill>
                <a:latin typeface="Century Gothic" panose="020B0502020202020204" pitchFamily="34" charset="0"/>
                <a:ea typeface="Questrial"/>
                <a:cs typeface="Questrial"/>
                <a:sym typeface="Questrial"/>
              </a:rPr>
              <a:t>M</a:t>
            </a:r>
            <a:r>
              <a:rPr lang="en-US" sz="2000" b="0" i="0" u="none" strike="noStrike" cap="none" dirty="0">
                <a:solidFill>
                  <a:srgbClr val="525252"/>
                </a:solidFill>
                <a:latin typeface="Century Gothic" panose="020B0502020202020204" pitchFamily="34" charset="0"/>
                <a:ea typeface="Questrial"/>
                <a:cs typeface="Questrial"/>
                <a:sym typeface="Questrial"/>
              </a:rPr>
              <a:t>easurement – </a:t>
            </a:r>
            <a:r>
              <a:rPr lang="en-US" sz="2000" b="1" i="0" u="none" strike="noStrike" cap="none" dirty="0">
                <a:solidFill>
                  <a:srgbClr val="525252"/>
                </a:solidFill>
                <a:latin typeface="Century Gothic" panose="020B0502020202020204" pitchFamily="34" charset="0"/>
                <a:ea typeface="Questrial"/>
                <a:cs typeface="Questrial"/>
                <a:sym typeface="Questrial"/>
              </a:rPr>
              <a:t>D</a:t>
            </a:r>
            <a:r>
              <a:rPr lang="en-US" sz="2000" b="0" i="0" u="none" strike="noStrike" cap="none" dirty="0">
                <a:solidFill>
                  <a:srgbClr val="525252"/>
                </a:solidFill>
                <a:latin typeface="Century Gothic" panose="020B0502020202020204" pitchFamily="34" charset="0"/>
                <a:ea typeface="Questrial"/>
                <a:cs typeface="Questrial"/>
                <a:sym typeface="Questrial"/>
              </a:rPr>
              <a:t>ual-frequency </a:t>
            </a:r>
            <a:r>
              <a:rPr lang="en-US" sz="2000" b="1" i="0" u="none" strike="noStrike" cap="none" dirty="0">
                <a:solidFill>
                  <a:srgbClr val="525252"/>
                </a:solidFill>
                <a:latin typeface="Century Gothic" panose="020B0502020202020204" pitchFamily="34" charset="0"/>
                <a:ea typeface="Questrial"/>
                <a:cs typeface="Questrial"/>
                <a:sym typeface="Questrial"/>
              </a:rPr>
              <a:t>P</a:t>
            </a:r>
            <a:r>
              <a:rPr lang="en-US" sz="2000" b="0" i="0" u="none" strike="noStrike" cap="none" dirty="0">
                <a:solidFill>
                  <a:srgbClr val="525252"/>
                </a:solidFill>
                <a:latin typeface="Century Gothic" panose="020B0502020202020204" pitchFamily="34" charset="0"/>
                <a:ea typeface="Questrial"/>
                <a:cs typeface="Questrial"/>
                <a:sym typeface="Questrial"/>
              </a:rPr>
              <a:t>recipitation </a:t>
            </a:r>
            <a:r>
              <a:rPr lang="en-US" sz="2000" b="1" i="0" u="none" strike="noStrike" cap="none" dirty="0">
                <a:solidFill>
                  <a:srgbClr val="525252"/>
                </a:solidFill>
                <a:latin typeface="Century Gothic" panose="020B0502020202020204" pitchFamily="34" charset="0"/>
                <a:ea typeface="Questrial"/>
                <a:cs typeface="Questrial"/>
                <a:sym typeface="Questrial"/>
              </a:rPr>
              <a:t>R</a:t>
            </a:r>
            <a:r>
              <a:rPr lang="en-US" sz="2000" b="0" i="0" u="none" strike="noStrike" cap="none" dirty="0">
                <a:solidFill>
                  <a:srgbClr val="525252"/>
                </a:solidFill>
                <a:latin typeface="Century Gothic" panose="020B0502020202020204" pitchFamily="34" charset="0"/>
                <a:ea typeface="Questrial"/>
                <a:cs typeface="Questrial"/>
                <a:sym typeface="Questrial"/>
              </a:rPr>
              <a:t>adar</a:t>
            </a:r>
            <a:br>
              <a:rPr lang="en-US" sz="2000" b="0" i="0" u="none" strike="noStrike" cap="none" dirty="0">
                <a:solidFill>
                  <a:srgbClr val="525252"/>
                </a:solidFill>
                <a:latin typeface="Century Gothic" panose="020B0502020202020204" pitchFamily="34" charset="0"/>
                <a:ea typeface="Questrial"/>
                <a:cs typeface="Questrial"/>
                <a:sym typeface="Questrial"/>
              </a:rPr>
            </a:br>
            <a:r>
              <a:rPr lang="en-US" sz="2000" b="0" i="0" u="none" strike="noStrike" cap="none" dirty="0">
                <a:solidFill>
                  <a:srgbClr val="525252"/>
                </a:solidFill>
                <a:latin typeface="Century Gothic" panose="020B0502020202020204" pitchFamily="34" charset="0"/>
                <a:ea typeface="Questrial"/>
                <a:cs typeface="Questrial"/>
                <a:sym typeface="Questrial"/>
              </a:rPr>
              <a:t>(</a:t>
            </a:r>
            <a:r>
              <a:rPr lang="en-US" sz="2000" b="1" i="0" u="none" strike="noStrike" cap="none" dirty="0">
                <a:solidFill>
                  <a:srgbClr val="525252"/>
                </a:solidFill>
                <a:latin typeface="Century Gothic" panose="020B0502020202020204" pitchFamily="34" charset="0"/>
                <a:ea typeface="Questrial"/>
                <a:cs typeface="Questrial"/>
                <a:sym typeface="Questrial"/>
              </a:rPr>
              <a:t>GPM- DPR</a:t>
            </a:r>
            <a:r>
              <a:rPr lang="en-US" sz="2000" b="0" i="0" u="none" strike="noStrike" cap="none" dirty="0" smtClean="0">
                <a:solidFill>
                  <a:srgbClr val="525252"/>
                </a:solidFill>
                <a:latin typeface="Century Gothic" panose="020B0502020202020204" pitchFamily="34" charset="0"/>
                <a:ea typeface="Questrial"/>
                <a:cs typeface="Questrial"/>
                <a:sym typeface="Questrial"/>
              </a:rPr>
              <a:t>)</a:t>
            </a:r>
            <a:endParaRPr lang="en-US" sz="2000" b="0" i="0" u="none" strike="noStrike" cap="none"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600"/>
              </a:spcBef>
              <a:spcAft>
                <a:spcPts val="0"/>
              </a:spcAft>
              <a:buClr>
                <a:srgbClr val="000000"/>
              </a:buClr>
              <a:buFont typeface="Arial"/>
              <a:buNone/>
            </a:pPr>
            <a:endParaRPr sz="2000" b="0" i="0" u="none" strike="noStrike" cap="none"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600"/>
              </a:spcBef>
              <a:spcAft>
                <a:spcPts val="0"/>
              </a:spcAft>
              <a:buClr>
                <a:srgbClr val="000000"/>
              </a:buClr>
              <a:buFont typeface="Arial"/>
              <a:buNone/>
            </a:pPr>
            <a:endParaRPr lang="en-US" sz="2000" b="1"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600"/>
              </a:spcBef>
              <a:spcAft>
                <a:spcPts val="0"/>
              </a:spcAft>
              <a:buClr>
                <a:srgbClr val="000000"/>
              </a:buClr>
              <a:buFont typeface="Arial"/>
              <a:buNone/>
            </a:pPr>
            <a:endParaRPr sz="2000" b="1" i="0" u="none" strike="noStrike" cap="none"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600"/>
              </a:spcBef>
              <a:spcAft>
                <a:spcPts val="0"/>
              </a:spcAft>
              <a:buClr>
                <a:srgbClr val="525252"/>
              </a:buClr>
              <a:buSzPct val="25000"/>
              <a:buFont typeface="Questrial"/>
              <a:buNone/>
            </a:pPr>
            <a:r>
              <a:rPr lang="en-US" sz="2000" b="0" i="0" u="none" strike="noStrike" cap="none" dirty="0" smtClean="0">
                <a:solidFill>
                  <a:srgbClr val="525252"/>
                </a:solidFill>
                <a:latin typeface="Century Gothic" panose="020B0502020202020204" pitchFamily="34" charset="0"/>
                <a:ea typeface="Questrial"/>
                <a:cs typeface="Questrial"/>
                <a:sym typeface="Questrial"/>
              </a:rPr>
              <a:t>April 2015 </a:t>
            </a:r>
            <a:r>
              <a:rPr lang="en-US" sz="2000" b="0" i="0" u="none" strike="noStrike" cap="none" dirty="0">
                <a:solidFill>
                  <a:srgbClr val="525252"/>
                </a:solidFill>
                <a:latin typeface="Century Gothic" panose="020B0502020202020204" pitchFamily="34" charset="0"/>
                <a:ea typeface="Questrial"/>
                <a:cs typeface="Questrial"/>
                <a:sym typeface="Questrial"/>
              </a:rPr>
              <a:t>- Present</a:t>
            </a: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000000"/>
              </a:solidFill>
              <a:latin typeface="Century Gothic" panose="020B0502020202020204" pitchFamily="34" charset="0"/>
              <a:sym typeface="Arial"/>
            </a:endParaRPr>
          </a:p>
        </p:txBody>
      </p:sp>
      <p:sp>
        <p:nvSpPr>
          <p:cNvPr id="131" name="Shape 131"/>
          <p:cNvSpPr txBox="1"/>
          <p:nvPr/>
        </p:nvSpPr>
        <p:spPr>
          <a:xfrm>
            <a:off x="4673801" y="2013999"/>
            <a:ext cx="2793300" cy="3939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2E75B5"/>
              </a:buClr>
              <a:buSzPct val="25000"/>
              <a:buFont typeface="Questrial"/>
              <a:buNone/>
            </a:pPr>
            <a:r>
              <a:rPr lang="en-US" sz="2400" b="0" i="0" u="none" strike="noStrike" cap="none" dirty="0">
                <a:solidFill>
                  <a:srgbClr val="2E75B5"/>
                </a:solidFill>
                <a:latin typeface="Century Gothic" panose="020B0502020202020204" pitchFamily="34" charset="0"/>
                <a:ea typeface="Questrial"/>
                <a:cs typeface="Questrial"/>
                <a:sym typeface="Questrial"/>
              </a:rPr>
              <a:t>Precipitation</a:t>
            </a:r>
          </a:p>
        </p:txBody>
      </p:sp>
      <p:pic>
        <p:nvPicPr>
          <p:cNvPr id="132" name="Shape 132"/>
          <p:cNvPicPr preferRelativeResize="0"/>
          <p:nvPr/>
        </p:nvPicPr>
        <p:blipFill rotWithShape="1">
          <a:blip r:embed="rId4">
            <a:alphaModFix/>
          </a:blip>
          <a:srcRect/>
          <a:stretch/>
        </p:blipFill>
        <p:spPr>
          <a:xfrm>
            <a:off x="5039727" y="4231899"/>
            <a:ext cx="2127600" cy="1065000"/>
          </a:xfrm>
          <a:prstGeom prst="rect">
            <a:avLst/>
          </a:prstGeom>
          <a:noFill/>
          <a:ln>
            <a:noFill/>
          </a:ln>
        </p:spPr>
      </p:pic>
      <p:sp>
        <p:nvSpPr>
          <p:cNvPr id="133" name="Shape 133"/>
          <p:cNvSpPr txBox="1"/>
          <p:nvPr/>
        </p:nvSpPr>
        <p:spPr>
          <a:xfrm>
            <a:off x="8082171" y="2628114"/>
            <a:ext cx="3476100" cy="3334740"/>
          </a:xfrm>
          <a:prstGeom prst="rect">
            <a:avLst/>
          </a:prstGeom>
          <a:solidFill>
            <a:srgbClr val="BBD6EE"/>
          </a:solidFill>
          <a:ln>
            <a:noFill/>
          </a:ln>
          <a:effectLst>
            <a:outerShdw blurRad="50799" dist="38100" dir="2700000" algn="tl" rotWithShape="0">
              <a:srgbClr val="000000">
                <a:alpha val="40000"/>
              </a:srgbClr>
            </a:outerShdw>
          </a:effectLst>
        </p:spPr>
        <p:txBody>
          <a:bodyPr lIns="91425" tIns="45700" rIns="1828800" bIns="45700" anchor="ctr" anchorCtr="0">
            <a:noAutofit/>
          </a:bodyPr>
          <a:lstStyle/>
          <a:p>
            <a:pPr marL="0" marR="0" lvl="0" indent="0" algn="ctr" rtl="0">
              <a:lnSpc>
                <a:spcPct val="90000"/>
              </a:lnSpc>
              <a:spcBef>
                <a:spcPts val="0"/>
              </a:spcBef>
              <a:spcAft>
                <a:spcPts val="0"/>
              </a:spcAft>
              <a:buClr>
                <a:schemeClr val="dk1"/>
              </a:buClr>
              <a:buFont typeface="Arial"/>
              <a:buNone/>
            </a:pPr>
            <a:endParaRPr sz="2000" b="0" i="0" u="none" strike="noStrike" cap="none">
              <a:solidFill>
                <a:srgbClr val="525252"/>
              </a:solidFill>
              <a:latin typeface="Arial"/>
              <a:ea typeface="Arial"/>
              <a:cs typeface="Arial"/>
              <a:sym typeface="Arial"/>
            </a:endParaRPr>
          </a:p>
        </p:txBody>
      </p:sp>
      <p:sp>
        <p:nvSpPr>
          <p:cNvPr id="134" name="Shape 134"/>
          <p:cNvSpPr txBox="1"/>
          <p:nvPr/>
        </p:nvSpPr>
        <p:spPr>
          <a:xfrm>
            <a:off x="8690718" y="2013999"/>
            <a:ext cx="2259004" cy="6393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2E75B5"/>
              </a:buClr>
              <a:buSzPct val="25000"/>
              <a:buFont typeface="Questrial"/>
              <a:buNone/>
            </a:pPr>
            <a:r>
              <a:rPr lang="en-US" sz="2400" b="0" i="0" u="none" strike="noStrike" cap="none" dirty="0">
                <a:solidFill>
                  <a:srgbClr val="2E75B5"/>
                </a:solidFill>
                <a:latin typeface="Century Gothic" panose="020B0502020202020204" pitchFamily="34" charset="0"/>
                <a:ea typeface="Questrial"/>
                <a:cs typeface="Questrial"/>
                <a:sym typeface="Questrial"/>
              </a:rPr>
              <a:t>L</a:t>
            </a:r>
            <a:r>
              <a:rPr lang="en-US" sz="2400" dirty="0">
                <a:solidFill>
                  <a:srgbClr val="2E75B5"/>
                </a:solidFill>
                <a:latin typeface="Century Gothic" panose="020B0502020202020204" pitchFamily="34" charset="0"/>
                <a:ea typeface="Questrial"/>
                <a:cs typeface="Questrial"/>
                <a:sym typeface="Questrial"/>
              </a:rPr>
              <a:t>ST, NDVI</a:t>
            </a:r>
          </a:p>
        </p:txBody>
      </p:sp>
      <p:sp>
        <p:nvSpPr>
          <p:cNvPr id="135" name="Shape 135"/>
          <p:cNvSpPr txBox="1"/>
          <p:nvPr/>
        </p:nvSpPr>
        <p:spPr>
          <a:xfrm>
            <a:off x="8090487" y="2603754"/>
            <a:ext cx="3467784" cy="321627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25252"/>
              </a:buClr>
              <a:buSzPct val="25000"/>
              <a:buFont typeface="Questrial"/>
              <a:buNone/>
            </a:pPr>
            <a:r>
              <a:rPr lang="en-US" sz="2000" b="1" i="0" u="none" strike="noStrike" cap="none" dirty="0">
                <a:solidFill>
                  <a:srgbClr val="525252"/>
                </a:solidFill>
                <a:latin typeface="Century Gothic" panose="020B0502020202020204" pitchFamily="34" charset="0"/>
                <a:ea typeface="Questrial"/>
                <a:cs typeface="Questrial"/>
                <a:sym typeface="Questrial"/>
              </a:rPr>
              <a:t>Terra</a:t>
            </a:r>
          </a:p>
          <a:p>
            <a:pPr marL="0" marR="0" lvl="0" indent="0" algn="ctr" rtl="0">
              <a:lnSpc>
                <a:spcPct val="100000"/>
              </a:lnSpc>
              <a:spcBef>
                <a:spcPts val="600"/>
              </a:spcBef>
              <a:spcAft>
                <a:spcPts val="0"/>
              </a:spcAft>
              <a:buClr>
                <a:srgbClr val="525252"/>
              </a:buClr>
              <a:buSzPct val="25000"/>
              <a:buFont typeface="Questrial"/>
              <a:buNone/>
            </a:pPr>
            <a:r>
              <a:rPr lang="en-US" sz="2000" b="1" i="0" u="none" strike="noStrike" cap="none" dirty="0" err="1">
                <a:solidFill>
                  <a:srgbClr val="525252"/>
                </a:solidFill>
                <a:latin typeface="Century Gothic" panose="020B0502020202020204" pitchFamily="34" charset="0"/>
                <a:ea typeface="Questrial"/>
                <a:cs typeface="Questrial"/>
                <a:sym typeface="Questrial"/>
              </a:rPr>
              <a:t>MOD</a:t>
            </a:r>
            <a:r>
              <a:rPr lang="en-US" sz="2000" b="0" i="0" u="none" strike="noStrike" cap="none" dirty="0" err="1">
                <a:solidFill>
                  <a:srgbClr val="525252"/>
                </a:solidFill>
                <a:latin typeface="Century Gothic" panose="020B0502020202020204" pitchFamily="34" charset="0"/>
                <a:ea typeface="Questrial"/>
                <a:cs typeface="Questrial"/>
                <a:sym typeface="Questrial"/>
              </a:rPr>
              <a:t>erate</a:t>
            </a:r>
            <a:r>
              <a:rPr lang="en-US" sz="2000" b="0" i="0" u="none" strike="noStrike" cap="none" dirty="0">
                <a:solidFill>
                  <a:srgbClr val="525252"/>
                </a:solidFill>
                <a:latin typeface="Century Gothic" panose="020B0502020202020204" pitchFamily="34" charset="0"/>
                <a:ea typeface="Questrial"/>
                <a:cs typeface="Questrial"/>
                <a:sym typeface="Questrial"/>
              </a:rPr>
              <a:t> </a:t>
            </a:r>
            <a:r>
              <a:rPr lang="en-US" sz="2000" i="0" u="none" strike="noStrike" cap="none" dirty="0">
                <a:solidFill>
                  <a:srgbClr val="525252"/>
                </a:solidFill>
                <a:latin typeface="Century Gothic" panose="020B0502020202020204" pitchFamily="34" charset="0"/>
                <a:ea typeface="Questrial"/>
                <a:cs typeface="Questrial"/>
                <a:sym typeface="Questrial"/>
              </a:rPr>
              <a:t>R</a:t>
            </a:r>
            <a:r>
              <a:rPr lang="en-US" sz="2000" b="0" i="0" u="none" strike="noStrike" cap="none" dirty="0">
                <a:solidFill>
                  <a:srgbClr val="525252"/>
                </a:solidFill>
                <a:latin typeface="Century Gothic" panose="020B0502020202020204" pitchFamily="34" charset="0"/>
                <a:ea typeface="Questrial"/>
                <a:cs typeface="Questrial"/>
                <a:sym typeface="Questrial"/>
              </a:rPr>
              <a:t>esolution </a:t>
            </a:r>
            <a:r>
              <a:rPr lang="en-US" sz="2000" b="1" i="0" u="none" strike="noStrike" cap="none" dirty="0">
                <a:solidFill>
                  <a:srgbClr val="525252"/>
                </a:solidFill>
                <a:latin typeface="Century Gothic" panose="020B0502020202020204" pitchFamily="34" charset="0"/>
                <a:ea typeface="Questrial"/>
                <a:cs typeface="Questrial"/>
                <a:sym typeface="Questrial"/>
              </a:rPr>
              <a:t>I</a:t>
            </a:r>
            <a:r>
              <a:rPr lang="en-US" sz="2000" b="0" i="0" u="none" strike="noStrike" cap="none" dirty="0">
                <a:solidFill>
                  <a:srgbClr val="525252"/>
                </a:solidFill>
                <a:latin typeface="Century Gothic" panose="020B0502020202020204" pitchFamily="34" charset="0"/>
                <a:ea typeface="Questrial"/>
                <a:cs typeface="Questrial"/>
                <a:sym typeface="Questrial"/>
              </a:rPr>
              <a:t>maging </a:t>
            </a:r>
            <a:r>
              <a:rPr lang="en-US" sz="2000" b="1" i="0" u="none" strike="noStrike" cap="none" dirty="0" err="1">
                <a:solidFill>
                  <a:srgbClr val="525252"/>
                </a:solidFill>
                <a:latin typeface="Century Gothic" panose="020B0502020202020204" pitchFamily="34" charset="0"/>
                <a:ea typeface="Questrial"/>
                <a:cs typeface="Questrial"/>
                <a:sym typeface="Questrial"/>
              </a:rPr>
              <a:t>S</a:t>
            </a:r>
            <a:r>
              <a:rPr lang="en-US" sz="2000" b="0" i="0" u="none" strike="noStrike" cap="none" dirty="0" err="1">
                <a:solidFill>
                  <a:srgbClr val="525252"/>
                </a:solidFill>
                <a:latin typeface="Century Gothic" panose="020B0502020202020204" pitchFamily="34" charset="0"/>
                <a:ea typeface="Questrial"/>
                <a:cs typeface="Questrial"/>
                <a:sym typeface="Questrial"/>
              </a:rPr>
              <a:t>pectroradiometer</a:t>
            </a:r>
            <a:r>
              <a:rPr lang="en-US" sz="2000" b="0" i="0" u="none" strike="noStrike" cap="none" dirty="0">
                <a:solidFill>
                  <a:srgbClr val="525252"/>
                </a:solidFill>
                <a:latin typeface="Century Gothic" panose="020B0502020202020204" pitchFamily="34" charset="0"/>
                <a:ea typeface="Questrial"/>
                <a:cs typeface="Questrial"/>
                <a:sym typeface="Questrial"/>
              </a:rPr>
              <a:t> </a:t>
            </a:r>
          </a:p>
          <a:p>
            <a:pPr marL="0" marR="0" lvl="0" indent="0" algn="ctr" rtl="0">
              <a:lnSpc>
                <a:spcPct val="100000"/>
              </a:lnSpc>
              <a:spcBef>
                <a:spcPts val="600"/>
              </a:spcBef>
              <a:spcAft>
                <a:spcPts val="0"/>
              </a:spcAft>
              <a:buClr>
                <a:srgbClr val="525252"/>
              </a:buClr>
              <a:buSzPct val="25000"/>
              <a:buFont typeface="Questrial"/>
              <a:buNone/>
            </a:pPr>
            <a:r>
              <a:rPr lang="en-US" sz="2000" b="1" i="0" u="none" strike="noStrike" cap="none" dirty="0">
                <a:solidFill>
                  <a:srgbClr val="525252"/>
                </a:solidFill>
                <a:latin typeface="Century Gothic" panose="020B0502020202020204" pitchFamily="34" charset="0"/>
                <a:ea typeface="Questrial"/>
                <a:cs typeface="Questrial"/>
                <a:sym typeface="Questrial"/>
              </a:rPr>
              <a:t>(MODIS)</a:t>
            </a:r>
          </a:p>
          <a:p>
            <a:pPr marL="0" marR="0" lvl="0" indent="0" algn="ctr" rtl="0">
              <a:lnSpc>
                <a:spcPct val="100000"/>
              </a:lnSpc>
              <a:spcBef>
                <a:spcPts val="600"/>
              </a:spcBef>
              <a:spcAft>
                <a:spcPts val="0"/>
              </a:spcAft>
              <a:buClr>
                <a:srgbClr val="000000"/>
              </a:buClr>
              <a:buFont typeface="Arial"/>
              <a:buNone/>
            </a:pPr>
            <a:endParaRPr sz="2000" b="0" i="0" u="none" strike="noStrike" cap="none"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600"/>
              </a:spcBef>
              <a:spcAft>
                <a:spcPts val="0"/>
              </a:spcAft>
              <a:buClr>
                <a:srgbClr val="000000"/>
              </a:buClr>
              <a:buFont typeface="Arial"/>
              <a:buNone/>
            </a:pPr>
            <a:endParaRPr sz="2000" b="1" i="0" u="none" strike="noStrike" cap="none"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600"/>
              </a:spcBef>
              <a:spcAft>
                <a:spcPts val="0"/>
              </a:spcAft>
              <a:buClr>
                <a:srgbClr val="525252"/>
              </a:buClr>
              <a:buSzPct val="25000"/>
              <a:buFont typeface="Questrial"/>
              <a:buNone/>
            </a:pPr>
            <a:endParaRPr lang="en-US" sz="2000" b="0" i="0" u="none" strike="noStrike" cap="none" dirty="0" smtClean="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600"/>
              </a:spcBef>
              <a:spcAft>
                <a:spcPts val="0"/>
              </a:spcAft>
              <a:buClr>
                <a:srgbClr val="525252"/>
              </a:buClr>
              <a:buSzPct val="25000"/>
              <a:buFont typeface="Questrial"/>
              <a:buNone/>
            </a:pPr>
            <a:r>
              <a:rPr lang="en-US" sz="2000" dirty="0" smtClean="0">
                <a:solidFill>
                  <a:srgbClr val="525252"/>
                </a:solidFill>
                <a:latin typeface="Century Gothic" panose="020B0502020202020204" pitchFamily="34" charset="0"/>
                <a:ea typeface="Questrial"/>
                <a:cs typeface="Questrial"/>
                <a:sym typeface="Questrial"/>
              </a:rPr>
              <a:t>March</a:t>
            </a:r>
            <a:r>
              <a:rPr lang="en-US" sz="2000" b="0" i="0" u="none" strike="noStrike" cap="none" dirty="0" smtClean="0">
                <a:solidFill>
                  <a:srgbClr val="525252"/>
                </a:solidFill>
                <a:latin typeface="Century Gothic" panose="020B0502020202020204" pitchFamily="34" charset="0"/>
                <a:ea typeface="Questrial"/>
                <a:cs typeface="Questrial"/>
                <a:sym typeface="Questrial"/>
              </a:rPr>
              <a:t> 2000-March </a:t>
            </a:r>
            <a:r>
              <a:rPr lang="en-US" sz="2000" b="0" i="0" u="none" strike="noStrike" cap="none" dirty="0">
                <a:solidFill>
                  <a:srgbClr val="525252"/>
                </a:solidFill>
                <a:latin typeface="Century Gothic" panose="020B0502020202020204" pitchFamily="34" charset="0"/>
                <a:ea typeface="Questrial"/>
                <a:cs typeface="Questrial"/>
                <a:sym typeface="Questrial"/>
              </a:rPr>
              <a:t>2016</a:t>
            </a: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000000"/>
              </a:solidFill>
              <a:latin typeface="Century Gothic" panose="020B0502020202020204" pitchFamily="34" charset="0"/>
              <a:sym typeface="Arial"/>
            </a:endParaRPr>
          </a:p>
        </p:txBody>
      </p:sp>
      <p:pic>
        <p:nvPicPr>
          <p:cNvPr id="136" name="Shape 136" descr="05 Terra.png"/>
          <p:cNvPicPr preferRelativeResize="0"/>
          <p:nvPr/>
        </p:nvPicPr>
        <p:blipFill rotWithShape="1">
          <a:blip r:embed="rId5">
            <a:alphaModFix/>
          </a:blip>
          <a:srcRect/>
          <a:stretch/>
        </p:blipFill>
        <p:spPr>
          <a:xfrm>
            <a:off x="8987368" y="4431961"/>
            <a:ext cx="1665705" cy="1119156"/>
          </a:xfrm>
          <a:prstGeom prst="rect">
            <a:avLst/>
          </a:prstGeom>
          <a:noFill/>
          <a:ln>
            <a:noFill/>
          </a:ln>
        </p:spPr>
      </p:pic>
      <p:sp>
        <p:nvSpPr>
          <p:cNvPr id="15" name="Shape 92"/>
          <p:cNvSpPr txBox="1"/>
          <p:nvPr/>
        </p:nvSpPr>
        <p:spPr>
          <a:xfrm>
            <a:off x="1986801" y="515886"/>
            <a:ext cx="10040099" cy="597000"/>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chemeClr val="lt1"/>
              </a:buClr>
              <a:buSzPct val="25000"/>
              <a:buFont typeface="Arial"/>
              <a:buNone/>
            </a:pPr>
            <a:r>
              <a:rPr lang="en-US" sz="4000" b="0" i="0" u="none" strike="noStrike" cap="none" dirty="0" smtClean="0">
                <a:solidFill>
                  <a:schemeClr val="lt1"/>
                </a:solidFill>
                <a:latin typeface="Century Gothic" panose="020B0502020202020204" pitchFamily="34" charset="0"/>
                <a:ea typeface="Questrial"/>
                <a:cs typeface="Questrial"/>
                <a:sym typeface="Questrial"/>
              </a:rPr>
              <a:t>Earth Observations and Parameters</a:t>
            </a:r>
            <a:endParaRPr lang="en-US" sz="4000" b="0" i="0" u="none" strike="noStrike" cap="none" dirty="0">
              <a:solidFill>
                <a:schemeClr val="lt1"/>
              </a:solidFill>
              <a:latin typeface="Century Gothic" panose="020B0502020202020204" pitchFamily="34" charset="0"/>
              <a:ea typeface="Questrial"/>
              <a:cs typeface="Questrial"/>
              <a:sym typeface="Quest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p:nvPr/>
        </p:nvSpPr>
        <p:spPr>
          <a:xfrm>
            <a:off x="1561284" y="2251538"/>
            <a:ext cx="4058927" cy="4001095"/>
          </a:xfrm>
          <a:prstGeom prst="rect">
            <a:avLst/>
          </a:prstGeom>
          <a:solidFill>
            <a:srgbClr val="BBD6EE"/>
          </a:solidFill>
          <a:ln>
            <a:noFill/>
          </a:ln>
          <a:effectLst>
            <a:outerShdw blurRad="50799" dist="38100" dir="2700000" algn="tl" rotWithShape="0">
              <a:srgbClr val="000000">
                <a:alpha val="40000"/>
              </a:srgbClr>
            </a:outerShdw>
          </a:effectLst>
        </p:spPr>
        <p:txBody>
          <a:bodyPr lIns="91425" tIns="45700" rIns="1828800" bIns="45700" anchor="ctr" anchorCtr="0">
            <a:noAutofit/>
          </a:bodyPr>
          <a:lstStyle/>
          <a:p>
            <a:pPr marL="0" marR="0" lvl="0" indent="0" algn="ctr" rtl="0">
              <a:lnSpc>
                <a:spcPct val="90000"/>
              </a:lnSpc>
              <a:spcBef>
                <a:spcPts val="0"/>
              </a:spcBef>
              <a:spcAft>
                <a:spcPts val="0"/>
              </a:spcAft>
              <a:buClr>
                <a:schemeClr val="dk1"/>
              </a:buClr>
              <a:buFont typeface="Arial"/>
              <a:buNone/>
            </a:pPr>
            <a:endParaRPr sz="2000" b="0" i="0" u="none" strike="noStrike" cap="none">
              <a:solidFill>
                <a:srgbClr val="525252"/>
              </a:solidFill>
              <a:latin typeface="Century Gothic" panose="020B0502020202020204" pitchFamily="34" charset="0"/>
              <a:sym typeface="Arial"/>
            </a:endParaRPr>
          </a:p>
        </p:txBody>
      </p:sp>
      <p:sp>
        <p:nvSpPr>
          <p:cNvPr id="144" name="Shape 144"/>
          <p:cNvSpPr txBox="1"/>
          <p:nvPr/>
        </p:nvSpPr>
        <p:spPr>
          <a:xfrm>
            <a:off x="1574121" y="2405426"/>
            <a:ext cx="4046090" cy="361637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25252"/>
              </a:buClr>
              <a:buSzPct val="25000"/>
              <a:buFont typeface="Questrial"/>
              <a:buNone/>
            </a:pPr>
            <a:r>
              <a:rPr lang="en-US" sz="2000" b="1" i="0" u="none" strike="noStrike" cap="none" dirty="0">
                <a:solidFill>
                  <a:srgbClr val="525252"/>
                </a:solidFill>
                <a:latin typeface="Century Gothic" panose="020B0502020202020204" pitchFamily="34" charset="0"/>
                <a:ea typeface="Questrial"/>
                <a:cs typeface="Questrial"/>
                <a:sym typeface="Questrial"/>
              </a:rPr>
              <a:t>S</a:t>
            </a:r>
            <a:r>
              <a:rPr lang="en-US" sz="2000" b="0" i="0" u="none" strike="noStrike" cap="none" dirty="0">
                <a:solidFill>
                  <a:srgbClr val="525252"/>
                </a:solidFill>
                <a:latin typeface="Century Gothic" panose="020B0502020202020204" pitchFamily="34" charset="0"/>
                <a:ea typeface="Questrial"/>
                <a:cs typeface="Questrial"/>
                <a:sym typeface="Questrial"/>
              </a:rPr>
              <a:t>huttle </a:t>
            </a:r>
            <a:r>
              <a:rPr lang="en-US" sz="2000" b="1" i="0" u="none" strike="noStrike" cap="none" dirty="0">
                <a:solidFill>
                  <a:srgbClr val="525252"/>
                </a:solidFill>
                <a:latin typeface="Century Gothic" panose="020B0502020202020204" pitchFamily="34" charset="0"/>
                <a:ea typeface="Questrial"/>
                <a:cs typeface="Questrial"/>
                <a:sym typeface="Questrial"/>
              </a:rPr>
              <a:t>R</a:t>
            </a:r>
            <a:r>
              <a:rPr lang="en-US" sz="2000" b="0" i="0" u="none" strike="noStrike" cap="none" dirty="0">
                <a:solidFill>
                  <a:srgbClr val="525252"/>
                </a:solidFill>
                <a:latin typeface="Century Gothic" panose="020B0502020202020204" pitchFamily="34" charset="0"/>
                <a:ea typeface="Questrial"/>
                <a:cs typeface="Questrial"/>
                <a:sym typeface="Questrial"/>
              </a:rPr>
              <a:t>adar </a:t>
            </a:r>
            <a:r>
              <a:rPr lang="en-US" sz="2000" b="1" i="0" u="none" strike="noStrike" cap="none" dirty="0">
                <a:solidFill>
                  <a:srgbClr val="525252"/>
                </a:solidFill>
                <a:latin typeface="Century Gothic" panose="020B0502020202020204" pitchFamily="34" charset="0"/>
                <a:ea typeface="Questrial"/>
                <a:cs typeface="Questrial"/>
                <a:sym typeface="Questrial"/>
              </a:rPr>
              <a:t>T</a:t>
            </a:r>
            <a:r>
              <a:rPr lang="en-US" sz="2000" b="0" i="0" u="none" strike="noStrike" cap="none" dirty="0">
                <a:solidFill>
                  <a:srgbClr val="525252"/>
                </a:solidFill>
                <a:latin typeface="Century Gothic" panose="020B0502020202020204" pitchFamily="34" charset="0"/>
                <a:ea typeface="Questrial"/>
                <a:cs typeface="Questrial"/>
                <a:sym typeface="Questrial"/>
              </a:rPr>
              <a:t>opography </a:t>
            </a:r>
            <a:r>
              <a:rPr lang="en-US" sz="2000" b="1" i="0" u="none" strike="noStrike" cap="none" dirty="0">
                <a:solidFill>
                  <a:srgbClr val="525252"/>
                </a:solidFill>
                <a:latin typeface="Century Gothic" panose="020B0502020202020204" pitchFamily="34" charset="0"/>
                <a:ea typeface="Questrial"/>
                <a:cs typeface="Questrial"/>
                <a:sym typeface="Questrial"/>
              </a:rPr>
              <a:t>M</a:t>
            </a:r>
            <a:r>
              <a:rPr lang="en-US" sz="2000" b="0" i="0" u="none" strike="noStrike" cap="none" dirty="0">
                <a:solidFill>
                  <a:srgbClr val="525252"/>
                </a:solidFill>
                <a:latin typeface="Century Gothic" panose="020B0502020202020204" pitchFamily="34" charset="0"/>
                <a:ea typeface="Questrial"/>
                <a:cs typeface="Questrial"/>
                <a:sym typeface="Questrial"/>
              </a:rPr>
              <a:t>ission </a:t>
            </a:r>
          </a:p>
          <a:p>
            <a:pPr marL="0" marR="0" lvl="0" indent="0" algn="ctr" rtl="0">
              <a:lnSpc>
                <a:spcPct val="100000"/>
              </a:lnSpc>
              <a:spcBef>
                <a:spcPts val="600"/>
              </a:spcBef>
              <a:spcAft>
                <a:spcPts val="0"/>
              </a:spcAft>
              <a:buClr>
                <a:srgbClr val="525252"/>
              </a:buClr>
              <a:buSzPct val="25000"/>
              <a:buFont typeface="Questrial"/>
              <a:buNone/>
            </a:pPr>
            <a:r>
              <a:rPr lang="en-US" sz="2000" b="1" i="0" u="none" strike="noStrike" cap="none" dirty="0">
                <a:solidFill>
                  <a:srgbClr val="525252"/>
                </a:solidFill>
                <a:latin typeface="Century Gothic" panose="020B0502020202020204" pitchFamily="34" charset="0"/>
                <a:ea typeface="Questrial"/>
                <a:cs typeface="Questrial"/>
                <a:sym typeface="Questrial"/>
              </a:rPr>
              <a:t>(SRTM)</a:t>
            </a:r>
          </a:p>
          <a:p>
            <a:pPr marL="0" marR="0" lvl="0" indent="0" algn="ctr" rtl="0">
              <a:lnSpc>
                <a:spcPct val="100000"/>
              </a:lnSpc>
              <a:spcBef>
                <a:spcPts val="600"/>
              </a:spcBef>
              <a:spcAft>
                <a:spcPts val="0"/>
              </a:spcAft>
              <a:buClr>
                <a:srgbClr val="000000"/>
              </a:buClr>
              <a:buFont typeface="Arial"/>
              <a:buNone/>
            </a:pPr>
            <a:endParaRPr sz="2000" b="1" i="0" u="none" strike="noStrike" cap="none"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600"/>
              </a:spcBef>
              <a:spcAft>
                <a:spcPts val="0"/>
              </a:spcAft>
              <a:buClr>
                <a:srgbClr val="000000"/>
              </a:buClr>
              <a:buFont typeface="Arial"/>
              <a:buNone/>
            </a:pPr>
            <a:endParaRPr sz="2000" b="1" i="0" u="none" strike="noStrike" cap="none"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600"/>
              </a:spcBef>
              <a:spcAft>
                <a:spcPts val="0"/>
              </a:spcAft>
              <a:buClr>
                <a:srgbClr val="000000"/>
              </a:buClr>
              <a:buFont typeface="Arial"/>
              <a:buNone/>
            </a:pPr>
            <a:endParaRPr sz="2000" b="1" i="0" u="none" strike="noStrike" cap="none"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600"/>
              </a:spcBef>
              <a:spcAft>
                <a:spcPts val="0"/>
              </a:spcAft>
              <a:buClr>
                <a:srgbClr val="000000"/>
              </a:buClr>
              <a:buFont typeface="Arial"/>
              <a:buNone/>
            </a:pPr>
            <a:endParaRPr sz="2000" b="1" i="0" u="none" strike="noStrike" cap="none"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600"/>
              </a:spcBef>
              <a:spcAft>
                <a:spcPts val="0"/>
              </a:spcAft>
              <a:buClr>
                <a:srgbClr val="000000"/>
              </a:buClr>
              <a:buFont typeface="Arial"/>
              <a:buNone/>
            </a:pPr>
            <a:endParaRPr sz="2000" b="0" i="0" u="none" strike="noStrike" cap="none"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600"/>
              </a:spcBef>
              <a:spcAft>
                <a:spcPts val="0"/>
              </a:spcAft>
              <a:buClr>
                <a:srgbClr val="525252"/>
              </a:buClr>
              <a:buSzPct val="25000"/>
              <a:buFont typeface="Questrial"/>
              <a:buNone/>
            </a:pPr>
            <a:r>
              <a:rPr lang="en-US" sz="2000" dirty="0" smtClean="0">
                <a:solidFill>
                  <a:srgbClr val="525252"/>
                </a:solidFill>
                <a:latin typeface="Century Gothic" panose="020B0502020202020204" pitchFamily="34" charset="0"/>
                <a:ea typeface="Questrial"/>
                <a:cs typeface="Questrial"/>
                <a:sym typeface="Questrial"/>
              </a:rPr>
              <a:t>February</a:t>
            </a:r>
            <a:r>
              <a:rPr lang="en-US" sz="2000" b="0" i="0" u="none" strike="noStrike" cap="none" dirty="0" smtClean="0">
                <a:solidFill>
                  <a:srgbClr val="525252"/>
                </a:solidFill>
                <a:latin typeface="Century Gothic" panose="020B0502020202020204" pitchFamily="34" charset="0"/>
                <a:ea typeface="Questrial"/>
                <a:cs typeface="Questrial"/>
                <a:sym typeface="Questrial"/>
              </a:rPr>
              <a:t> 2000</a:t>
            </a:r>
            <a:endParaRPr sz="1400" b="0" i="0" u="none" strike="noStrike" cap="none" dirty="0">
              <a:solidFill>
                <a:srgbClr val="525252"/>
              </a:solidFill>
              <a:latin typeface="Century Gothic" panose="020B0502020202020204" pitchFamily="34" charset="0"/>
              <a:sym typeface="Arial"/>
            </a:endParaRPr>
          </a:p>
        </p:txBody>
      </p:sp>
      <p:sp>
        <p:nvSpPr>
          <p:cNvPr id="145" name="Shape 145"/>
          <p:cNvSpPr txBox="1"/>
          <p:nvPr/>
        </p:nvSpPr>
        <p:spPr>
          <a:xfrm>
            <a:off x="1645852" y="1742936"/>
            <a:ext cx="3761272" cy="46166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E75B5"/>
              </a:buClr>
              <a:buSzPct val="25000"/>
              <a:buFont typeface="Questrial"/>
              <a:buNone/>
            </a:pPr>
            <a:r>
              <a:rPr lang="en-US" sz="2400" b="0" i="0" u="none" strike="noStrike" cap="none" dirty="0">
                <a:solidFill>
                  <a:srgbClr val="2E75B5"/>
                </a:solidFill>
                <a:latin typeface="Century Gothic" panose="020B0502020202020204" pitchFamily="34" charset="0"/>
                <a:ea typeface="Questrial"/>
                <a:cs typeface="Questrial"/>
                <a:sym typeface="Questrial"/>
              </a:rPr>
              <a:t>Digital </a:t>
            </a:r>
            <a:r>
              <a:rPr lang="en-US" sz="2400" b="0" i="0" u="none" strike="noStrike" cap="none" dirty="0" smtClean="0">
                <a:solidFill>
                  <a:srgbClr val="2E75B5"/>
                </a:solidFill>
                <a:latin typeface="Century Gothic" panose="020B0502020202020204" pitchFamily="34" charset="0"/>
                <a:ea typeface="Questrial"/>
                <a:cs typeface="Questrial"/>
                <a:sym typeface="Questrial"/>
              </a:rPr>
              <a:t>Elevation Models</a:t>
            </a:r>
            <a:endParaRPr lang="en-US" sz="2400" b="0" i="0" u="none" strike="noStrike" cap="none" dirty="0">
              <a:solidFill>
                <a:srgbClr val="2E75B5"/>
              </a:solidFill>
              <a:latin typeface="Century Gothic" panose="020B0502020202020204" pitchFamily="34" charset="0"/>
              <a:ea typeface="Questrial"/>
              <a:cs typeface="Questrial"/>
              <a:sym typeface="Questrial"/>
            </a:endParaRPr>
          </a:p>
        </p:txBody>
      </p:sp>
      <p:sp>
        <p:nvSpPr>
          <p:cNvPr id="147" name="Shape 147"/>
          <p:cNvSpPr txBox="1"/>
          <p:nvPr/>
        </p:nvSpPr>
        <p:spPr>
          <a:xfrm>
            <a:off x="8467652" y="4565587"/>
            <a:ext cx="2354165" cy="21544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800" b="1" i="0" u="none" strike="noStrike" cap="none">
                <a:solidFill>
                  <a:schemeClr val="lt1"/>
                </a:solidFill>
                <a:latin typeface="Century Gothic" panose="020B0502020202020204" pitchFamily="34" charset="0"/>
                <a:sym typeface="Arial"/>
              </a:rPr>
              <a:t>Photo credit: European Space Agency</a:t>
            </a:r>
          </a:p>
        </p:txBody>
      </p:sp>
      <p:sp>
        <p:nvSpPr>
          <p:cNvPr id="148" name="Shape 148"/>
          <p:cNvSpPr txBox="1"/>
          <p:nvPr/>
        </p:nvSpPr>
        <p:spPr>
          <a:xfrm>
            <a:off x="6759351" y="2251538"/>
            <a:ext cx="4058927" cy="4001095"/>
          </a:xfrm>
          <a:prstGeom prst="rect">
            <a:avLst/>
          </a:prstGeom>
          <a:solidFill>
            <a:srgbClr val="BBD6EE"/>
          </a:solidFill>
          <a:ln>
            <a:noFill/>
          </a:ln>
          <a:effectLst>
            <a:outerShdw blurRad="50799" dist="38100" dir="2700000" algn="tl" rotWithShape="0">
              <a:srgbClr val="000000">
                <a:alpha val="40000"/>
              </a:srgbClr>
            </a:outerShdw>
          </a:effectLst>
        </p:spPr>
        <p:txBody>
          <a:bodyPr lIns="91425" tIns="45700" rIns="1828800" bIns="45700" anchor="ctr" anchorCtr="0">
            <a:noAutofit/>
          </a:bodyPr>
          <a:lstStyle/>
          <a:p>
            <a:pPr marL="0" marR="0" lvl="0" indent="0" algn="ctr" rtl="0">
              <a:lnSpc>
                <a:spcPct val="90000"/>
              </a:lnSpc>
              <a:spcBef>
                <a:spcPts val="0"/>
              </a:spcBef>
              <a:spcAft>
                <a:spcPts val="0"/>
              </a:spcAft>
              <a:buClr>
                <a:schemeClr val="dk1"/>
              </a:buClr>
              <a:buFont typeface="Arial"/>
              <a:buNone/>
            </a:pPr>
            <a:endParaRPr sz="2000" b="0" i="0" u="none" strike="noStrike" cap="none">
              <a:solidFill>
                <a:srgbClr val="525252"/>
              </a:solidFill>
              <a:latin typeface="Century Gothic" panose="020B0502020202020204" pitchFamily="34" charset="0"/>
              <a:sym typeface="Arial"/>
            </a:endParaRPr>
          </a:p>
        </p:txBody>
      </p:sp>
      <p:sp>
        <p:nvSpPr>
          <p:cNvPr id="149" name="Shape 149"/>
          <p:cNvSpPr txBox="1"/>
          <p:nvPr/>
        </p:nvSpPr>
        <p:spPr>
          <a:xfrm>
            <a:off x="7228641" y="1742936"/>
            <a:ext cx="3274539" cy="46166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E75B5"/>
              </a:buClr>
              <a:buSzPct val="25000"/>
              <a:buFont typeface="Questrial"/>
              <a:buNone/>
            </a:pPr>
            <a:r>
              <a:rPr lang="en-US" sz="2400" b="0" i="0" u="none" strike="noStrike" cap="none" dirty="0">
                <a:solidFill>
                  <a:srgbClr val="2E75B5"/>
                </a:solidFill>
                <a:latin typeface="Century Gothic" panose="020B0502020202020204" pitchFamily="34" charset="0"/>
                <a:ea typeface="Questrial"/>
                <a:cs typeface="Questrial"/>
                <a:sym typeface="Questrial"/>
              </a:rPr>
              <a:t>Surface </a:t>
            </a:r>
            <a:r>
              <a:rPr lang="en-US" sz="2400" b="0" i="0" u="none" strike="noStrike" cap="none" dirty="0" smtClean="0">
                <a:solidFill>
                  <a:srgbClr val="2E75B5"/>
                </a:solidFill>
                <a:latin typeface="Century Gothic" panose="020B0502020202020204" pitchFamily="34" charset="0"/>
                <a:ea typeface="Questrial"/>
                <a:cs typeface="Questrial"/>
                <a:sym typeface="Questrial"/>
              </a:rPr>
              <a:t>Reflectance</a:t>
            </a:r>
            <a:endParaRPr lang="en-US" sz="2400" b="0" i="0" u="none" strike="noStrike" cap="none" dirty="0">
              <a:solidFill>
                <a:srgbClr val="2E75B5"/>
              </a:solidFill>
              <a:latin typeface="Century Gothic" panose="020B0502020202020204" pitchFamily="34" charset="0"/>
              <a:ea typeface="Questrial"/>
              <a:cs typeface="Questrial"/>
              <a:sym typeface="Questrial"/>
            </a:endParaRPr>
          </a:p>
        </p:txBody>
      </p:sp>
      <p:sp>
        <p:nvSpPr>
          <p:cNvPr id="150" name="Shape 150"/>
          <p:cNvSpPr txBox="1"/>
          <p:nvPr/>
        </p:nvSpPr>
        <p:spPr>
          <a:xfrm>
            <a:off x="6913544" y="2405426"/>
            <a:ext cx="3904734" cy="369331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3A3838"/>
              </a:buClr>
              <a:buSzPct val="25000"/>
              <a:buFont typeface="Questrial"/>
              <a:buNone/>
            </a:pPr>
            <a:r>
              <a:rPr lang="en-US" sz="2000" b="0" i="0" u="none" strike="noStrike" cap="none" dirty="0">
                <a:solidFill>
                  <a:srgbClr val="3A3838"/>
                </a:solidFill>
                <a:latin typeface="Century Gothic" panose="020B0502020202020204" pitchFamily="34" charset="0"/>
                <a:ea typeface="Questrial"/>
                <a:cs typeface="Questrial"/>
                <a:sym typeface="Questrial"/>
              </a:rPr>
              <a:t>Landsat 8</a:t>
            </a:r>
          </a:p>
          <a:p>
            <a:pPr lvl="0" algn="ctr">
              <a:spcBef>
                <a:spcPts val="600"/>
              </a:spcBef>
              <a:buClr>
                <a:srgbClr val="3A3838"/>
              </a:buClr>
              <a:buSzPct val="25000"/>
            </a:pPr>
            <a:r>
              <a:rPr lang="en-US" sz="2000" b="1" dirty="0">
                <a:solidFill>
                  <a:srgbClr val="3A3838"/>
                </a:solidFill>
                <a:latin typeface="Century Gothic" panose="020B0502020202020204" pitchFamily="34" charset="0"/>
                <a:ea typeface="Questrial"/>
                <a:cs typeface="Questrial"/>
                <a:sym typeface="Questrial"/>
              </a:rPr>
              <a:t>O</a:t>
            </a:r>
            <a:r>
              <a:rPr lang="en-US" sz="2000" dirty="0">
                <a:solidFill>
                  <a:srgbClr val="3A3838"/>
                </a:solidFill>
                <a:latin typeface="Century Gothic" panose="020B0502020202020204" pitchFamily="34" charset="0"/>
                <a:ea typeface="Questrial"/>
                <a:cs typeface="Questrial"/>
                <a:sym typeface="Questrial"/>
              </a:rPr>
              <a:t>perational </a:t>
            </a:r>
            <a:r>
              <a:rPr lang="en-US" sz="2000" b="1" dirty="0">
                <a:solidFill>
                  <a:srgbClr val="3A3838"/>
                </a:solidFill>
                <a:latin typeface="Century Gothic" panose="020B0502020202020204" pitchFamily="34" charset="0"/>
                <a:ea typeface="Questrial"/>
                <a:cs typeface="Questrial"/>
                <a:sym typeface="Questrial"/>
              </a:rPr>
              <a:t>L</a:t>
            </a:r>
            <a:r>
              <a:rPr lang="en-US" sz="2000" dirty="0">
                <a:solidFill>
                  <a:srgbClr val="3A3838"/>
                </a:solidFill>
                <a:latin typeface="Century Gothic" panose="020B0502020202020204" pitchFamily="34" charset="0"/>
                <a:ea typeface="Questrial"/>
                <a:cs typeface="Questrial"/>
                <a:sym typeface="Questrial"/>
              </a:rPr>
              <a:t>and </a:t>
            </a:r>
            <a:r>
              <a:rPr lang="en-US" sz="2000" b="1" dirty="0">
                <a:solidFill>
                  <a:srgbClr val="3A3838"/>
                </a:solidFill>
                <a:latin typeface="Century Gothic" panose="020B0502020202020204" pitchFamily="34" charset="0"/>
                <a:ea typeface="Questrial"/>
                <a:cs typeface="Questrial"/>
                <a:sym typeface="Questrial"/>
              </a:rPr>
              <a:t>I</a:t>
            </a:r>
            <a:r>
              <a:rPr lang="en-US" sz="2000" dirty="0">
                <a:solidFill>
                  <a:srgbClr val="3A3838"/>
                </a:solidFill>
                <a:latin typeface="Century Gothic" panose="020B0502020202020204" pitchFamily="34" charset="0"/>
                <a:ea typeface="Questrial"/>
                <a:cs typeface="Questrial"/>
                <a:sym typeface="Questrial"/>
              </a:rPr>
              <a:t>mager </a:t>
            </a:r>
            <a:r>
              <a:rPr lang="en-US" sz="2000" b="1" dirty="0">
                <a:solidFill>
                  <a:srgbClr val="3A3838"/>
                </a:solidFill>
                <a:latin typeface="Century Gothic" panose="020B0502020202020204" pitchFamily="34" charset="0"/>
                <a:ea typeface="Questrial"/>
                <a:cs typeface="Questrial"/>
                <a:sym typeface="Questrial"/>
              </a:rPr>
              <a:t>(OLI)</a:t>
            </a:r>
            <a:endParaRPr sz="2000" b="1" i="0" u="none" strike="noStrike" cap="none" dirty="0">
              <a:solidFill>
                <a:srgbClr val="3A3838"/>
              </a:solidFill>
              <a:latin typeface="Century Gothic" panose="020B0502020202020204" pitchFamily="34" charset="0"/>
              <a:ea typeface="Questrial"/>
              <a:cs typeface="Questrial"/>
              <a:sym typeface="Questrial"/>
            </a:endParaRPr>
          </a:p>
          <a:p>
            <a:pPr marL="0" marR="0" lvl="0" indent="0" algn="ctr" rtl="0">
              <a:lnSpc>
                <a:spcPct val="100000"/>
              </a:lnSpc>
              <a:spcBef>
                <a:spcPts val="600"/>
              </a:spcBef>
              <a:spcAft>
                <a:spcPts val="0"/>
              </a:spcAft>
              <a:buClr>
                <a:srgbClr val="000000"/>
              </a:buClr>
              <a:buFont typeface="Arial"/>
              <a:buNone/>
            </a:pPr>
            <a:endParaRPr sz="2000" b="1" i="0" u="none" strike="noStrike" cap="none" dirty="0">
              <a:solidFill>
                <a:srgbClr val="3A3838"/>
              </a:solidFill>
              <a:latin typeface="Century Gothic" panose="020B0502020202020204" pitchFamily="34" charset="0"/>
              <a:ea typeface="Questrial"/>
              <a:cs typeface="Questrial"/>
              <a:sym typeface="Questrial"/>
            </a:endParaRPr>
          </a:p>
          <a:p>
            <a:pPr marL="0" marR="0" lvl="0" indent="0" algn="ctr" rtl="0">
              <a:lnSpc>
                <a:spcPct val="100000"/>
              </a:lnSpc>
              <a:spcBef>
                <a:spcPts val="600"/>
              </a:spcBef>
              <a:spcAft>
                <a:spcPts val="0"/>
              </a:spcAft>
              <a:buClr>
                <a:srgbClr val="000000"/>
              </a:buClr>
              <a:buFont typeface="Arial"/>
              <a:buNone/>
            </a:pPr>
            <a:endParaRPr sz="2000" b="1" i="0" u="none" strike="noStrike" cap="none"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600"/>
              </a:spcBef>
              <a:spcAft>
                <a:spcPts val="0"/>
              </a:spcAft>
              <a:buClr>
                <a:srgbClr val="000000"/>
              </a:buClr>
              <a:buFont typeface="Arial"/>
              <a:buNone/>
            </a:pPr>
            <a:endParaRPr sz="2000" b="1" i="0" u="none" strike="noStrike" cap="none"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600"/>
              </a:spcBef>
              <a:spcAft>
                <a:spcPts val="0"/>
              </a:spcAft>
              <a:buClr>
                <a:srgbClr val="000000"/>
              </a:buClr>
              <a:buFont typeface="Arial"/>
              <a:buNone/>
            </a:pPr>
            <a:endParaRPr lang="en-US" sz="2000" b="1" i="0" u="none" strike="noStrike" cap="none" dirty="0" smtClean="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600"/>
              </a:spcBef>
              <a:spcAft>
                <a:spcPts val="0"/>
              </a:spcAft>
              <a:buClr>
                <a:srgbClr val="000000"/>
              </a:buClr>
              <a:buFont typeface="Arial"/>
              <a:buNone/>
            </a:pPr>
            <a:endParaRPr sz="2000" b="1" i="0" u="none" strike="noStrike" cap="none"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600"/>
              </a:spcBef>
              <a:spcAft>
                <a:spcPts val="0"/>
              </a:spcAft>
              <a:buClr>
                <a:srgbClr val="525252"/>
              </a:buClr>
              <a:buSzPct val="25000"/>
              <a:buFont typeface="Questrial"/>
              <a:buNone/>
            </a:pPr>
            <a:r>
              <a:rPr lang="en-US" sz="2000" b="0" i="0" u="none" strike="noStrike" cap="none" dirty="0" smtClean="0">
                <a:solidFill>
                  <a:srgbClr val="525252"/>
                </a:solidFill>
                <a:latin typeface="Century Gothic" panose="020B0502020202020204" pitchFamily="34" charset="0"/>
                <a:ea typeface="Questrial"/>
                <a:cs typeface="Questrial"/>
                <a:sym typeface="Questrial"/>
              </a:rPr>
              <a:t>April 2013</a:t>
            </a:r>
            <a:endParaRPr lang="en-US" sz="2000" b="0" i="0" u="none" strike="noStrike" cap="none" dirty="0">
              <a:solidFill>
                <a:srgbClr val="525252"/>
              </a:solidFill>
              <a:latin typeface="Century Gothic" panose="020B0502020202020204" pitchFamily="34" charset="0"/>
              <a:ea typeface="Questrial"/>
              <a:cs typeface="Questrial"/>
              <a:sym typeface="Quest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Century Gothic" panose="020B0502020202020204" pitchFamily="34" charset="0"/>
              <a:sym typeface="Arial"/>
            </a:endParaRPr>
          </a:p>
        </p:txBody>
      </p:sp>
      <p:pic>
        <p:nvPicPr>
          <p:cNvPr id="151" name="Shape 151" descr="03 Landsat8.png"/>
          <p:cNvPicPr preferRelativeResize="0"/>
          <p:nvPr/>
        </p:nvPicPr>
        <p:blipFill rotWithShape="1">
          <a:blip r:embed="rId3">
            <a:alphaModFix/>
          </a:blip>
          <a:srcRect/>
          <a:stretch/>
        </p:blipFill>
        <p:spPr>
          <a:xfrm>
            <a:off x="7981348" y="3603705"/>
            <a:ext cx="2033833" cy="1660273"/>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1697" y="3568201"/>
            <a:ext cx="1534678" cy="1695777"/>
          </a:xfrm>
          <a:prstGeom prst="rect">
            <a:avLst/>
          </a:prstGeom>
        </p:spPr>
      </p:pic>
      <p:sp>
        <p:nvSpPr>
          <p:cNvPr id="13" name="Shape 92"/>
          <p:cNvSpPr txBox="1"/>
          <p:nvPr/>
        </p:nvSpPr>
        <p:spPr>
          <a:xfrm>
            <a:off x="1986801" y="515886"/>
            <a:ext cx="10040099" cy="597000"/>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chemeClr val="lt1"/>
              </a:buClr>
              <a:buSzPct val="25000"/>
              <a:buFont typeface="Arial"/>
              <a:buNone/>
            </a:pPr>
            <a:r>
              <a:rPr lang="en-US" sz="4000" b="0" i="0" u="none" strike="noStrike" cap="none" dirty="0" smtClean="0">
                <a:solidFill>
                  <a:schemeClr val="lt1"/>
                </a:solidFill>
                <a:latin typeface="Century Gothic" panose="020B0502020202020204" pitchFamily="34" charset="0"/>
                <a:ea typeface="Questrial"/>
                <a:cs typeface="Questrial"/>
                <a:sym typeface="Questrial"/>
              </a:rPr>
              <a:t>Earth Observations and Parameters</a:t>
            </a:r>
            <a:endParaRPr lang="en-US" sz="4000" b="0" i="0" u="none" strike="noStrike" cap="none" dirty="0">
              <a:solidFill>
                <a:schemeClr val="lt1"/>
              </a:solidFill>
              <a:latin typeface="Century Gothic" panose="020B0502020202020204" pitchFamily="34" charset="0"/>
              <a:ea typeface="Questrial"/>
              <a:cs typeface="Questrial"/>
              <a:sym typeface="Quest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pSp>
        <p:nvGrpSpPr>
          <p:cNvPr id="158" name="Shape 158"/>
          <p:cNvGrpSpPr/>
          <p:nvPr/>
        </p:nvGrpSpPr>
        <p:grpSpPr>
          <a:xfrm>
            <a:off x="186095" y="1913443"/>
            <a:ext cx="5623033" cy="1568100"/>
            <a:chOff x="-942625" y="2266060"/>
            <a:chExt cx="4553100" cy="1568100"/>
          </a:xfrm>
        </p:grpSpPr>
        <p:sp>
          <p:nvSpPr>
            <p:cNvPr id="159" name="Shape 159"/>
            <p:cNvSpPr txBox="1"/>
            <p:nvPr/>
          </p:nvSpPr>
          <p:spPr>
            <a:xfrm>
              <a:off x="-942625" y="2266060"/>
              <a:ext cx="4553100" cy="1568100"/>
            </a:xfrm>
            <a:prstGeom prst="rect">
              <a:avLst/>
            </a:prstGeom>
            <a:solidFill>
              <a:srgbClr val="BBD6EE"/>
            </a:solidFill>
            <a:ln>
              <a:noFill/>
            </a:ln>
            <a:effectLst>
              <a:outerShdw blurRad="50799" dist="38100" dir="2700000" algn="tl" rotWithShape="0">
                <a:srgbClr val="000000">
                  <a:alpha val="40000"/>
                </a:srgbClr>
              </a:outerShdw>
            </a:effectLst>
          </p:spPr>
          <p:txBody>
            <a:bodyPr lIns="14630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dirty="0">
                  <a:solidFill>
                    <a:srgbClr val="525252"/>
                  </a:solidFill>
                  <a:latin typeface="Century Gothic" panose="020B0502020202020204" pitchFamily="34" charset="0"/>
                  <a:ea typeface="Questrial"/>
                  <a:cs typeface="Questrial"/>
                  <a:sym typeface="Questrial"/>
                </a:rPr>
                <a:t>TRMM – PR</a:t>
              </a:r>
            </a:p>
            <a:p>
              <a:pPr marL="0" marR="0" lvl="0" indent="0" algn="ctr" rtl="0">
                <a:lnSpc>
                  <a:spcPct val="100000"/>
                </a:lnSpc>
                <a:spcBef>
                  <a:spcPts val="0"/>
                </a:spcBef>
                <a:spcAft>
                  <a:spcPts val="0"/>
                </a:spcAft>
                <a:buClr>
                  <a:schemeClr val="dk1"/>
                </a:buClr>
                <a:buSzPct val="25000"/>
                <a:buFont typeface="Questrial"/>
                <a:buNone/>
              </a:pPr>
              <a:r>
                <a:rPr lang="en-US" sz="2000" b="0" i="0" u="none" strike="noStrike" cap="none" dirty="0" smtClean="0">
                  <a:solidFill>
                    <a:srgbClr val="525252"/>
                  </a:solidFill>
                  <a:latin typeface="Century Gothic" panose="020B0502020202020204" pitchFamily="34" charset="0"/>
                  <a:ea typeface="Questrial"/>
                  <a:cs typeface="Questrial"/>
                  <a:sym typeface="Questrial"/>
                </a:rPr>
                <a:t>Monthly </a:t>
              </a:r>
              <a:r>
                <a:rPr lang="en-US" sz="2000" b="0" i="0" u="none" strike="noStrike" cap="none" dirty="0">
                  <a:solidFill>
                    <a:srgbClr val="525252"/>
                  </a:solidFill>
                  <a:latin typeface="Century Gothic" panose="020B0502020202020204" pitchFamily="34" charset="0"/>
                  <a:ea typeface="Questrial"/>
                  <a:cs typeface="Questrial"/>
                  <a:sym typeface="Questrial"/>
                </a:rPr>
                <a:t>precipitation (mm)</a:t>
              </a:r>
            </a:p>
            <a:p>
              <a:pPr marL="0" marR="0" lvl="0" indent="0" algn="ctr" rtl="0">
                <a:lnSpc>
                  <a:spcPct val="100000"/>
                </a:lnSpc>
                <a:spcBef>
                  <a:spcPts val="0"/>
                </a:spcBef>
                <a:spcAft>
                  <a:spcPts val="0"/>
                </a:spcAft>
                <a:buClr>
                  <a:schemeClr val="dk1"/>
                </a:buClr>
                <a:buSzPct val="25000"/>
                <a:buFont typeface="Questrial"/>
                <a:buNone/>
              </a:pPr>
              <a:r>
                <a:rPr lang="en-US" sz="2000" b="0" i="0" u="none" strike="noStrike" cap="none" dirty="0">
                  <a:solidFill>
                    <a:srgbClr val="525252"/>
                  </a:solidFill>
                  <a:latin typeface="Century Gothic" panose="020B0502020202020204" pitchFamily="34" charset="0"/>
                  <a:ea typeface="Questrial"/>
                  <a:cs typeface="Questrial"/>
                  <a:sym typeface="Questrial"/>
                </a:rPr>
                <a:t>0.25°-Spatial Resolution</a:t>
              </a:r>
            </a:p>
            <a:p>
              <a:pPr marL="0" marR="0" lvl="0" indent="0" algn="ctr" rtl="0">
                <a:lnSpc>
                  <a:spcPct val="100000"/>
                </a:lnSpc>
                <a:spcBef>
                  <a:spcPts val="0"/>
                </a:spcBef>
                <a:spcAft>
                  <a:spcPts val="0"/>
                </a:spcAft>
                <a:buClr>
                  <a:schemeClr val="dk1"/>
                </a:buClr>
                <a:buSzPct val="25000"/>
                <a:buFont typeface="Questrial"/>
                <a:buNone/>
              </a:pPr>
              <a:r>
                <a:rPr lang="en-US" sz="2000" b="0" i="0" u="none" strike="noStrike" cap="none" dirty="0">
                  <a:solidFill>
                    <a:srgbClr val="525252"/>
                  </a:solidFill>
                  <a:latin typeface="Century Gothic" panose="020B0502020202020204" pitchFamily="34" charset="0"/>
                  <a:ea typeface="Questrial"/>
                  <a:cs typeface="Questrial"/>
                  <a:sym typeface="Questrial"/>
                </a:rPr>
                <a:t>3B43 Level 3 product</a:t>
              </a:r>
            </a:p>
          </p:txBody>
        </p:sp>
        <p:pic>
          <p:nvPicPr>
            <p:cNvPr id="160" name="Shape 160"/>
            <p:cNvPicPr preferRelativeResize="0"/>
            <p:nvPr/>
          </p:nvPicPr>
          <p:blipFill rotWithShape="1">
            <a:blip r:embed="rId3">
              <a:alphaModFix/>
            </a:blip>
            <a:srcRect/>
            <a:stretch/>
          </p:blipFill>
          <p:spPr>
            <a:xfrm>
              <a:off x="-874326" y="2362541"/>
              <a:ext cx="1613099" cy="1375199"/>
            </a:xfrm>
            <a:prstGeom prst="rect">
              <a:avLst/>
            </a:prstGeom>
            <a:noFill/>
            <a:ln>
              <a:noFill/>
            </a:ln>
          </p:spPr>
        </p:pic>
      </p:grpSp>
      <p:sp>
        <p:nvSpPr>
          <p:cNvPr id="161" name="Shape 161"/>
          <p:cNvSpPr txBox="1"/>
          <p:nvPr/>
        </p:nvSpPr>
        <p:spPr>
          <a:xfrm>
            <a:off x="2462571" y="4326895"/>
            <a:ext cx="3077700" cy="1242300"/>
          </a:xfrm>
          <a:prstGeom prst="rect">
            <a:avLst/>
          </a:prstGeom>
          <a:solidFill>
            <a:srgbClr val="BBD6EE"/>
          </a:solidFill>
          <a:ln>
            <a:noFill/>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a:solidFill>
                  <a:srgbClr val="525252"/>
                </a:solidFill>
                <a:latin typeface="Century Gothic" panose="020B0502020202020204" pitchFamily="34" charset="0"/>
                <a:ea typeface="Questrial"/>
                <a:cs typeface="Questrial"/>
                <a:sym typeface="Questrial"/>
              </a:rPr>
              <a:t>Monthly Precipitation</a:t>
            </a:r>
          </a:p>
          <a:p>
            <a:pPr marL="0" marR="0" lvl="0" indent="0" algn="ctr" rtl="0">
              <a:lnSpc>
                <a:spcPct val="100000"/>
              </a:lnSpc>
              <a:spcBef>
                <a:spcPts val="0"/>
              </a:spcBef>
              <a:spcAft>
                <a:spcPts val="0"/>
              </a:spcAft>
              <a:buClr>
                <a:schemeClr val="dk1"/>
              </a:buClr>
              <a:buSzPct val="25000"/>
              <a:buFont typeface="Questrial"/>
              <a:buNone/>
            </a:pPr>
            <a:r>
              <a:rPr lang="en-US" sz="2000" b="0" i="0" u="none" strike="noStrike" cap="none">
                <a:solidFill>
                  <a:srgbClr val="525252"/>
                </a:solidFill>
                <a:latin typeface="Century Gothic" panose="020B0502020202020204" pitchFamily="34" charset="0"/>
                <a:ea typeface="Questrial"/>
                <a:cs typeface="Questrial"/>
                <a:sym typeface="Questrial"/>
              </a:rPr>
              <a:t>Resampled to</a:t>
            </a:r>
          </a:p>
          <a:p>
            <a:pPr marL="0" marR="0" lvl="0" indent="0" algn="ctr" rtl="0">
              <a:lnSpc>
                <a:spcPct val="100000"/>
              </a:lnSpc>
              <a:spcBef>
                <a:spcPts val="0"/>
              </a:spcBef>
              <a:spcAft>
                <a:spcPts val="0"/>
              </a:spcAft>
              <a:buClr>
                <a:schemeClr val="dk1"/>
              </a:buClr>
              <a:buSzPct val="25000"/>
              <a:buFont typeface="Questrial"/>
              <a:buNone/>
            </a:pPr>
            <a:r>
              <a:rPr lang="en-US" sz="2000" b="0" i="0" u="none" strike="noStrike" cap="none">
                <a:solidFill>
                  <a:srgbClr val="525252"/>
                </a:solidFill>
                <a:latin typeface="Century Gothic" panose="020B0502020202020204" pitchFamily="34" charset="0"/>
                <a:ea typeface="Questrial"/>
                <a:cs typeface="Questrial"/>
                <a:sym typeface="Questrial"/>
              </a:rPr>
              <a:t>0.1°-spatial resolution</a:t>
            </a:r>
          </a:p>
        </p:txBody>
      </p:sp>
      <p:sp>
        <p:nvSpPr>
          <p:cNvPr id="162" name="Shape 162"/>
          <p:cNvSpPr txBox="1"/>
          <p:nvPr/>
        </p:nvSpPr>
        <p:spPr>
          <a:xfrm>
            <a:off x="2692400" y="1170407"/>
            <a:ext cx="9334500" cy="523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E4E79"/>
              </a:buClr>
              <a:buSzPct val="25000"/>
              <a:buFont typeface="Questrial"/>
              <a:buNone/>
            </a:pPr>
            <a:r>
              <a:rPr lang="en-US" sz="2800" i="0" u="none" strike="noStrike" cap="none" dirty="0">
                <a:solidFill>
                  <a:srgbClr val="1E4E79"/>
                </a:solidFill>
                <a:latin typeface="Century Gothic" panose="020B0502020202020204" pitchFamily="34" charset="0"/>
                <a:ea typeface="Questrial"/>
                <a:cs typeface="Questrial"/>
                <a:sym typeface="Questrial"/>
              </a:rPr>
              <a:t>Meteorological Drought Time Series</a:t>
            </a:r>
          </a:p>
        </p:txBody>
      </p:sp>
      <p:cxnSp>
        <p:nvCxnSpPr>
          <p:cNvPr id="163" name="Shape 163"/>
          <p:cNvCxnSpPr/>
          <p:nvPr/>
        </p:nvCxnSpPr>
        <p:spPr>
          <a:xfrm>
            <a:off x="3325822" y="3948469"/>
            <a:ext cx="149" cy="378426"/>
          </a:xfrm>
          <a:prstGeom prst="straightConnector1">
            <a:avLst/>
          </a:prstGeom>
          <a:noFill/>
          <a:ln w="28575" cap="flat" cmpd="sng">
            <a:solidFill>
              <a:srgbClr val="2E75B5"/>
            </a:solidFill>
            <a:prstDash val="solid"/>
            <a:round/>
            <a:headEnd type="none" w="med" len="med"/>
            <a:tailEnd type="triangle" w="lg" len="lg"/>
          </a:ln>
        </p:spPr>
      </p:cxnSp>
      <p:cxnSp>
        <p:nvCxnSpPr>
          <p:cNvPr id="164" name="Shape 164"/>
          <p:cNvCxnSpPr/>
          <p:nvPr/>
        </p:nvCxnSpPr>
        <p:spPr>
          <a:xfrm>
            <a:off x="2462571" y="3481599"/>
            <a:ext cx="0" cy="466800"/>
          </a:xfrm>
          <a:prstGeom prst="straightConnector1">
            <a:avLst/>
          </a:prstGeom>
          <a:noFill/>
          <a:ln w="28575" cap="flat" cmpd="sng">
            <a:solidFill>
              <a:srgbClr val="2E75B5"/>
            </a:solidFill>
            <a:prstDash val="solid"/>
            <a:round/>
            <a:headEnd type="none" w="med" len="med"/>
            <a:tailEnd type="none" w="med" len="med"/>
          </a:ln>
        </p:spPr>
      </p:cxnSp>
      <p:cxnSp>
        <p:nvCxnSpPr>
          <p:cNvPr id="165" name="Shape 165"/>
          <p:cNvCxnSpPr/>
          <p:nvPr/>
        </p:nvCxnSpPr>
        <p:spPr>
          <a:xfrm>
            <a:off x="2462571" y="3948469"/>
            <a:ext cx="863400" cy="0"/>
          </a:xfrm>
          <a:prstGeom prst="straightConnector1">
            <a:avLst/>
          </a:prstGeom>
          <a:noFill/>
          <a:ln w="28575" cap="flat" cmpd="sng">
            <a:solidFill>
              <a:srgbClr val="2E75B5"/>
            </a:solidFill>
            <a:prstDash val="solid"/>
            <a:round/>
            <a:headEnd type="none" w="med" len="med"/>
            <a:tailEnd type="none" w="med" len="med"/>
          </a:ln>
        </p:spPr>
      </p:cxnSp>
      <p:sp>
        <p:nvSpPr>
          <p:cNvPr id="166" name="Shape 166"/>
          <p:cNvSpPr txBox="1"/>
          <p:nvPr/>
        </p:nvSpPr>
        <p:spPr>
          <a:xfrm>
            <a:off x="2462571" y="3537517"/>
            <a:ext cx="1815900" cy="400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B7B7B"/>
              </a:buClr>
              <a:buSzPct val="25000"/>
              <a:buFont typeface="Questrial"/>
              <a:buNone/>
            </a:pPr>
            <a:r>
              <a:rPr lang="en-US" sz="2000" b="0" i="0" u="none" strike="noStrike" cap="none" dirty="0">
                <a:solidFill>
                  <a:srgbClr val="7B7B7B"/>
                </a:solidFill>
                <a:latin typeface="Century Gothic" panose="020B0502020202020204" pitchFamily="34" charset="0"/>
                <a:ea typeface="Questrial"/>
                <a:cs typeface="Questrial"/>
                <a:sym typeface="Questrial"/>
              </a:rPr>
              <a:t>Python Script</a:t>
            </a:r>
          </a:p>
        </p:txBody>
      </p:sp>
      <p:sp>
        <p:nvSpPr>
          <p:cNvPr id="167" name="Shape 167"/>
          <p:cNvSpPr txBox="1"/>
          <p:nvPr/>
        </p:nvSpPr>
        <p:spPr>
          <a:xfrm>
            <a:off x="6980193" y="1828097"/>
            <a:ext cx="4813200" cy="4196100"/>
          </a:xfrm>
          <a:prstGeom prst="rect">
            <a:avLst/>
          </a:prstGeom>
          <a:solidFill>
            <a:srgbClr val="BBD6EE"/>
          </a:solidFill>
          <a:ln>
            <a:noFill/>
          </a:ln>
          <a:effectLst>
            <a:outerShdw blurRad="50799" dist="38100" dir="2700000" algn="tl" rotWithShape="0">
              <a:srgbClr val="000000">
                <a:alpha val="40000"/>
              </a:srgbClr>
            </a:outerShdw>
          </a:effectLst>
        </p:spPr>
        <p:txBody>
          <a:bodyPr lIns="91425" tIns="45700" rIns="1828800" bIns="45700" anchor="ctr" anchorCtr="0">
            <a:noAutofit/>
          </a:bodyPr>
          <a:lstStyle/>
          <a:p>
            <a:pPr marL="0" marR="0" lvl="0" indent="0" algn="ctr" rtl="0">
              <a:lnSpc>
                <a:spcPct val="90000"/>
              </a:lnSpc>
              <a:spcBef>
                <a:spcPts val="0"/>
              </a:spcBef>
              <a:spcAft>
                <a:spcPts val="0"/>
              </a:spcAft>
              <a:buClr>
                <a:schemeClr val="dk1"/>
              </a:buClr>
              <a:buFont typeface="Arial"/>
              <a:buNone/>
            </a:pPr>
            <a:endParaRPr sz="2000" b="0" i="0" u="none" strike="noStrike" cap="none">
              <a:solidFill>
                <a:srgbClr val="525252"/>
              </a:solidFill>
              <a:latin typeface="Century Gothic" panose="020B0502020202020204" pitchFamily="34" charset="0"/>
              <a:sym typeface="Arial"/>
            </a:endParaRPr>
          </a:p>
        </p:txBody>
      </p:sp>
      <p:sp>
        <p:nvSpPr>
          <p:cNvPr id="168" name="Shape 168"/>
          <p:cNvSpPr txBox="1"/>
          <p:nvPr/>
        </p:nvSpPr>
        <p:spPr>
          <a:xfrm>
            <a:off x="6759996" y="1911644"/>
            <a:ext cx="1791600" cy="16929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Questrial"/>
              <a:buNone/>
            </a:pPr>
            <a:r>
              <a:rPr lang="en-US" sz="4000" b="1" i="0" u="none" strike="noStrike" cap="none" dirty="0">
                <a:solidFill>
                  <a:srgbClr val="525252"/>
                </a:solidFill>
                <a:latin typeface="Century Gothic" panose="020B0502020202020204" pitchFamily="34" charset="0"/>
                <a:ea typeface="Questrial"/>
                <a:cs typeface="Questrial"/>
                <a:sym typeface="Questrial"/>
              </a:rPr>
              <a:t>SPI</a:t>
            </a:r>
          </a:p>
          <a:p>
            <a:pPr marL="0" marR="0" lvl="0" indent="0" algn="ctr" rtl="0">
              <a:lnSpc>
                <a:spcPct val="90000"/>
              </a:lnSpc>
              <a:spcBef>
                <a:spcPts val="0"/>
              </a:spcBef>
              <a:spcAft>
                <a:spcPts val="0"/>
              </a:spcAft>
              <a:buClr>
                <a:schemeClr val="dk1"/>
              </a:buClr>
              <a:buSzPct val="25000"/>
              <a:buFont typeface="Questrial"/>
              <a:buNone/>
            </a:pPr>
            <a:r>
              <a:rPr lang="en-US" sz="2000" b="0" i="0" u="none" strike="noStrike" cap="none" dirty="0">
                <a:solidFill>
                  <a:srgbClr val="525252"/>
                </a:solidFill>
                <a:latin typeface="Century Gothic" panose="020B0502020202020204" pitchFamily="34" charset="0"/>
                <a:ea typeface="Questrial"/>
                <a:cs typeface="Questrial"/>
                <a:sym typeface="Questrial"/>
              </a:rPr>
              <a:t>1-month temporal resolution</a:t>
            </a: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Century Gothic" panose="020B0502020202020204" pitchFamily="34" charset="0"/>
              <a:sym typeface="Arial"/>
            </a:endParaRPr>
          </a:p>
        </p:txBody>
      </p:sp>
      <p:cxnSp>
        <p:nvCxnSpPr>
          <p:cNvPr id="169" name="Shape 169"/>
          <p:cNvCxnSpPr>
            <a:stCxn id="161" idx="3"/>
          </p:cNvCxnSpPr>
          <p:nvPr/>
        </p:nvCxnSpPr>
        <p:spPr>
          <a:xfrm>
            <a:off x="5540271" y="4948045"/>
            <a:ext cx="1439922" cy="710278"/>
          </a:xfrm>
          <a:prstGeom prst="bentConnector3">
            <a:avLst>
              <a:gd name="adj1" fmla="val 50000"/>
            </a:avLst>
          </a:prstGeom>
          <a:noFill/>
          <a:ln w="28575" cap="flat" cmpd="sng">
            <a:solidFill>
              <a:srgbClr val="2E75B5"/>
            </a:solidFill>
            <a:prstDash val="solid"/>
            <a:round/>
            <a:headEnd type="none" w="med" len="med"/>
            <a:tailEnd type="triangle" w="lg" len="lg"/>
          </a:ln>
        </p:spPr>
      </p:cxnSp>
      <p:sp>
        <p:nvSpPr>
          <p:cNvPr id="170" name="Shape 170"/>
          <p:cNvSpPr txBox="1"/>
          <p:nvPr/>
        </p:nvSpPr>
        <p:spPr>
          <a:xfrm>
            <a:off x="5570064" y="4186376"/>
            <a:ext cx="1815899" cy="708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B7B7B"/>
              </a:buClr>
              <a:buSzPct val="25000"/>
              <a:buFont typeface="Questrial"/>
              <a:buNone/>
            </a:pPr>
            <a:r>
              <a:rPr lang="en-US" sz="2000" b="0" i="0" u="none" strike="noStrike" cap="none" dirty="0">
                <a:solidFill>
                  <a:srgbClr val="7B7B7B"/>
                </a:solidFill>
                <a:latin typeface="Century Gothic" panose="020B0502020202020204" pitchFamily="34" charset="0"/>
                <a:ea typeface="Questrial"/>
                <a:cs typeface="Questrial"/>
                <a:sym typeface="Questrial"/>
              </a:rPr>
              <a:t>MATLAB Script</a:t>
            </a:r>
          </a:p>
        </p:txBody>
      </p:sp>
      <p:pic>
        <p:nvPicPr>
          <p:cNvPr id="171" name="Shape 171"/>
          <p:cNvPicPr preferRelativeResize="0"/>
          <p:nvPr/>
        </p:nvPicPr>
        <p:blipFill rotWithShape="1">
          <a:blip r:embed="rId4">
            <a:alphaModFix/>
          </a:blip>
          <a:srcRect/>
          <a:stretch/>
        </p:blipFill>
        <p:spPr>
          <a:xfrm>
            <a:off x="7868575" y="1432823"/>
            <a:ext cx="3812400" cy="4225500"/>
          </a:xfrm>
          <a:prstGeom prst="rect">
            <a:avLst/>
          </a:prstGeom>
          <a:noFill/>
          <a:ln>
            <a:noFill/>
          </a:ln>
        </p:spPr>
      </p:pic>
      <p:sp>
        <p:nvSpPr>
          <p:cNvPr id="172" name="Shape 172"/>
          <p:cNvSpPr txBox="1"/>
          <p:nvPr/>
        </p:nvSpPr>
        <p:spPr>
          <a:xfrm>
            <a:off x="279672" y="2016669"/>
            <a:ext cx="3000000" cy="3000000"/>
          </a:xfrm>
          <a:prstGeom prst="rect">
            <a:avLst/>
          </a:prstGeom>
          <a:noFill/>
          <a:ln>
            <a:noFill/>
          </a:ln>
        </p:spPr>
        <p:txBody>
          <a:bodyPr lIns="91425" tIns="91425" rIns="91425" bIns="91425" anchor="ctr" anchorCtr="0">
            <a:noAutofit/>
          </a:bodyPr>
          <a:lstStyle/>
          <a:p>
            <a:pPr lvl="0" rtl="0">
              <a:spcBef>
                <a:spcPts val="0"/>
              </a:spcBef>
              <a:buNone/>
            </a:pPr>
            <a:endParaRPr>
              <a:latin typeface="Century Gothic" panose="020B0502020202020204" pitchFamily="34" charset="0"/>
            </a:endParaRPr>
          </a:p>
        </p:txBody>
      </p:sp>
      <p:sp>
        <p:nvSpPr>
          <p:cNvPr id="174" name="Shape 174"/>
          <p:cNvSpPr txBox="1"/>
          <p:nvPr/>
        </p:nvSpPr>
        <p:spPr>
          <a:xfrm>
            <a:off x="338497" y="1911644"/>
            <a:ext cx="2691574" cy="1862725"/>
          </a:xfrm>
          <a:prstGeom prst="rect">
            <a:avLst/>
          </a:prstGeom>
          <a:noFill/>
          <a:ln>
            <a:noFill/>
          </a:ln>
        </p:spPr>
        <p:txBody>
          <a:bodyPr lIns="91425" tIns="91425" rIns="91425" bIns="91425" anchor="ctr" anchorCtr="0">
            <a:noAutofit/>
          </a:bodyPr>
          <a:lstStyle/>
          <a:p>
            <a:pPr lvl="0" rtl="0">
              <a:spcBef>
                <a:spcPts val="0"/>
              </a:spcBef>
              <a:buNone/>
            </a:pPr>
            <a:endParaRPr>
              <a:latin typeface="Century Gothic" panose="020B0502020202020204" pitchFamily="34" charset="0"/>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726" t="9685" r="10400" b="13819"/>
          <a:stretch/>
        </p:blipFill>
        <p:spPr>
          <a:xfrm>
            <a:off x="7068859" y="5095165"/>
            <a:ext cx="344968" cy="860036"/>
          </a:xfrm>
          <a:prstGeom prst="rect">
            <a:avLst/>
          </a:prstGeom>
        </p:spPr>
      </p:pic>
      <p:graphicFrame>
        <p:nvGraphicFramePr>
          <p:cNvPr id="173" name="Shape 173"/>
          <p:cNvGraphicFramePr/>
          <p:nvPr>
            <p:extLst>
              <p:ext uri="{D42A27DB-BD31-4B8C-83A1-F6EECF244321}">
                <p14:modId xmlns:p14="http://schemas.microsoft.com/office/powerpoint/2010/main" val="1091286843"/>
              </p:ext>
            </p:extLst>
          </p:nvPr>
        </p:nvGraphicFramePr>
        <p:xfrm>
          <a:off x="202048" y="1751128"/>
          <a:ext cx="6536839" cy="4950986"/>
        </p:xfrm>
        <a:graphic>
          <a:graphicData uri="http://schemas.openxmlformats.org/drawingml/2006/table">
            <a:tbl>
              <a:tblPr>
                <a:tableStyleId>{3C2FFA5D-87B4-456A-9821-1D502468CF0F}</a:tableStyleId>
              </a:tblPr>
              <a:tblGrid>
                <a:gridCol w="3008068"/>
                <a:gridCol w="3528771"/>
              </a:tblGrid>
              <a:tr h="515341">
                <a:tc>
                  <a:txBody>
                    <a:bodyPr/>
                    <a:lstStyle/>
                    <a:p>
                      <a:pPr marL="0" lvl="0" indent="0" algn="ctr" rtl="0">
                        <a:lnSpc>
                          <a:spcPct val="144000"/>
                        </a:lnSpc>
                        <a:spcBef>
                          <a:spcPts val="0"/>
                        </a:spcBef>
                        <a:buNone/>
                      </a:pPr>
                      <a:r>
                        <a:rPr lang="en-US" sz="1800" b="1" dirty="0">
                          <a:latin typeface="Century Gothic" panose="020B0502020202020204" pitchFamily="34" charset="0"/>
                        </a:rPr>
                        <a:t>SPI Value</a:t>
                      </a:r>
                    </a:p>
                  </a:txBody>
                  <a:tcPr marL="76200" marR="76200" marT="91425" marB="91425"/>
                </a:tc>
                <a:tc>
                  <a:txBody>
                    <a:bodyPr/>
                    <a:lstStyle/>
                    <a:p>
                      <a:pPr marL="0" lvl="0" indent="0" algn="l" rtl="0">
                        <a:lnSpc>
                          <a:spcPct val="144000"/>
                        </a:lnSpc>
                        <a:spcBef>
                          <a:spcPts val="0"/>
                        </a:spcBef>
                        <a:buNone/>
                      </a:pPr>
                      <a:r>
                        <a:rPr lang="en-US" sz="1800" b="1" dirty="0">
                          <a:latin typeface="Century Gothic" panose="020B0502020202020204" pitchFamily="34" charset="0"/>
                        </a:rPr>
                        <a:t>Interpretation</a:t>
                      </a:r>
                    </a:p>
                  </a:txBody>
                  <a:tcPr marL="76200" marR="76200" marT="91425" marB="91425"/>
                </a:tc>
              </a:tr>
              <a:tr h="472934">
                <a:tc>
                  <a:txBody>
                    <a:bodyPr/>
                    <a:lstStyle/>
                    <a:p>
                      <a:pPr marL="0" lvl="0" indent="0" algn="ctr" rtl="0">
                        <a:lnSpc>
                          <a:spcPct val="144000"/>
                        </a:lnSpc>
                        <a:spcBef>
                          <a:spcPts val="0"/>
                        </a:spcBef>
                        <a:buNone/>
                      </a:pPr>
                      <a:r>
                        <a:rPr lang="en-US" sz="1600" dirty="0" smtClean="0">
                          <a:latin typeface="Century Gothic" panose="020B0502020202020204" pitchFamily="34" charset="0"/>
                        </a:rPr>
                        <a:t> ≥ 2.0</a:t>
                      </a:r>
                      <a:endParaRPr lang="en-US" sz="1600" dirty="0">
                        <a:latin typeface="Century Gothic" panose="020B0502020202020204" pitchFamily="34" charset="0"/>
                      </a:endParaRPr>
                    </a:p>
                  </a:txBody>
                  <a:tcPr marL="76200" marR="76200" marT="91425" marB="91425"/>
                </a:tc>
                <a:tc>
                  <a:txBody>
                    <a:bodyPr/>
                    <a:lstStyle/>
                    <a:p>
                      <a:pPr marL="139700" lvl="0" indent="0" rtl="0">
                        <a:lnSpc>
                          <a:spcPct val="144000"/>
                        </a:lnSpc>
                        <a:spcBef>
                          <a:spcPts val="0"/>
                        </a:spcBef>
                        <a:buNone/>
                      </a:pPr>
                      <a:r>
                        <a:rPr lang="en-US" sz="1600" dirty="0">
                          <a:latin typeface="Century Gothic" panose="020B0502020202020204" pitchFamily="34" charset="0"/>
                        </a:rPr>
                        <a:t>extreme wet condition</a:t>
                      </a:r>
                    </a:p>
                  </a:txBody>
                  <a:tcPr marL="76200" marR="76200" marT="91425" marB="91425"/>
                </a:tc>
              </a:tr>
              <a:tr h="472934">
                <a:tc>
                  <a:txBody>
                    <a:bodyPr/>
                    <a:lstStyle/>
                    <a:p>
                      <a:pPr marL="0" lvl="0" indent="0" algn="ctr" rtl="0">
                        <a:lnSpc>
                          <a:spcPct val="144000"/>
                        </a:lnSpc>
                        <a:spcBef>
                          <a:spcPts val="0"/>
                        </a:spcBef>
                        <a:buNone/>
                      </a:pPr>
                      <a:r>
                        <a:rPr lang="en-US" sz="1600" dirty="0">
                          <a:latin typeface="Century Gothic" panose="020B0502020202020204" pitchFamily="34" charset="0"/>
                        </a:rPr>
                        <a:t>1.5 to 1.99</a:t>
                      </a:r>
                    </a:p>
                  </a:txBody>
                  <a:tcPr marL="76200" marR="76200" marT="91425" marB="91425"/>
                </a:tc>
                <a:tc>
                  <a:txBody>
                    <a:bodyPr/>
                    <a:lstStyle/>
                    <a:p>
                      <a:pPr marL="139700" lvl="0" indent="0" rtl="0">
                        <a:lnSpc>
                          <a:spcPct val="144000"/>
                        </a:lnSpc>
                        <a:spcBef>
                          <a:spcPts val="0"/>
                        </a:spcBef>
                        <a:buNone/>
                      </a:pPr>
                      <a:r>
                        <a:rPr lang="en-US" sz="1600" dirty="0">
                          <a:latin typeface="Century Gothic" panose="020B0502020202020204" pitchFamily="34" charset="0"/>
                        </a:rPr>
                        <a:t>severe wet condition</a:t>
                      </a:r>
                    </a:p>
                  </a:txBody>
                  <a:tcPr marL="76200" marR="76200" marT="91425" marB="91425"/>
                </a:tc>
              </a:tr>
              <a:tr h="472934">
                <a:tc>
                  <a:txBody>
                    <a:bodyPr/>
                    <a:lstStyle/>
                    <a:p>
                      <a:pPr marL="0" lvl="0" indent="0" algn="ctr" rtl="0">
                        <a:lnSpc>
                          <a:spcPct val="144000"/>
                        </a:lnSpc>
                        <a:spcBef>
                          <a:spcPts val="0"/>
                        </a:spcBef>
                        <a:buNone/>
                      </a:pPr>
                      <a:r>
                        <a:rPr lang="en-US" sz="1600" dirty="0">
                          <a:latin typeface="Century Gothic" panose="020B0502020202020204" pitchFamily="34" charset="0"/>
                        </a:rPr>
                        <a:t>1.0 to 1.49</a:t>
                      </a:r>
                    </a:p>
                  </a:txBody>
                  <a:tcPr marL="76200" marR="76200" marT="91425" marB="91425"/>
                </a:tc>
                <a:tc>
                  <a:txBody>
                    <a:bodyPr/>
                    <a:lstStyle/>
                    <a:p>
                      <a:pPr marL="139700" lvl="0" indent="0" rtl="0">
                        <a:lnSpc>
                          <a:spcPct val="144000"/>
                        </a:lnSpc>
                        <a:spcBef>
                          <a:spcPts val="0"/>
                        </a:spcBef>
                        <a:buNone/>
                      </a:pPr>
                      <a:r>
                        <a:rPr lang="en-US" sz="1600" dirty="0">
                          <a:latin typeface="Century Gothic" panose="020B0502020202020204" pitchFamily="34" charset="0"/>
                        </a:rPr>
                        <a:t>moderate wet condition</a:t>
                      </a:r>
                    </a:p>
                  </a:txBody>
                  <a:tcPr marL="76200" marR="76200" marT="91425" marB="91425"/>
                </a:tc>
              </a:tr>
              <a:tr h="472934">
                <a:tc>
                  <a:txBody>
                    <a:bodyPr/>
                    <a:lstStyle/>
                    <a:p>
                      <a:pPr marL="0" lvl="0" indent="0" algn="ctr" rtl="0">
                        <a:lnSpc>
                          <a:spcPct val="144000"/>
                        </a:lnSpc>
                        <a:spcBef>
                          <a:spcPts val="0"/>
                        </a:spcBef>
                        <a:buNone/>
                      </a:pPr>
                      <a:r>
                        <a:rPr lang="en-US" sz="1600" dirty="0">
                          <a:latin typeface="Century Gothic" panose="020B0502020202020204" pitchFamily="34" charset="0"/>
                        </a:rPr>
                        <a:t>0.5 to 0.99</a:t>
                      </a:r>
                    </a:p>
                  </a:txBody>
                  <a:tcPr marL="76200" marR="76200" marT="91425" marB="91425"/>
                </a:tc>
                <a:tc>
                  <a:txBody>
                    <a:bodyPr/>
                    <a:lstStyle/>
                    <a:p>
                      <a:pPr marL="139700" lvl="0" indent="0" rtl="0">
                        <a:lnSpc>
                          <a:spcPct val="144000"/>
                        </a:lnSpc>
                        <a:spcBef>
                          <a:spcPts val="0"/>
                        </a:spcBef>
                        <a:buNone/>
                      </a:pPr>
                      <a:r>
                        <a:rPr lang="en-US" sz="1600" dirty="0">
                          <a:latin typeface="Century Gothic" panose="020B0502020202020204" pitchFamily="34" charset="0"/>
                        </a:rPr>
                        <a:t>mild wet condition</a:t>
                      </a:r>
                    </a:p>
                  </a:txBody>
                  <a:tcPr marL="76200" marR="76200" marT="91425" marB="91425"/>
                </a:tc>
              </a:tr>
              <a:tr h="472934">
                <a:tc>
                  <a:txBody>
                    <a:bodyPr/>
                    <a:lstStyle/>
                    <a:p>
                      <a:pPr marL="0" lvl="0" indent="0" algn="ctr" rtl="0">
                        <a:lnSpc>
                          <a:spcPct val="144000"/>
                        </a:lnSpc>
                        <a:spcBef>
                          <a:spcPts val="0"/>
                        </a:spcBef>
                        <a:buNone/>
                      </a:pPr>
                      <a:r>
                        <a:rPr lang="en-US" sz="1600" dirty="0">
                          <a:latin typeface="Century Gothic" panose="020B0502020202020204" pitchFamily="34" charset="0"/>
                        </a:rPr>
                        <a:t>-0.49 to 0.49</a:t>
                      </a:r>
                    </a:p>
                  </a:txBody>
                  <a:tcPr marL="76200" marR="76200" marT="91425" marB="91425"/>
                </a:tc>
                <a:tc>
                  <a:txBody>
                    <a:bodyPr/>
                    <a:lstStyle/>
                    <a:p>
                      <a:pPr marL="139700" lvl="0" indent="0" rtl="0">
                        <a:lnSpc>
                          <a:spcPct val="144000"/>
                        </a:lnSpc>
                        <a:spcBef>
                          <a:spcPts val="0"/>
                        </a:spcBef>
                        <a:buNone/>
                      </a:pPr>
                      <a:r>
                        <a:rPr lang="en-US" sz="1600" dirty="0">
                          <a:latin typeface="Century Gothic" panose="020B0502020202020204" pitchFamily="34" charset="0"/>
                        </a:rPr>
                        <a:t>optimum rainfall</a:t>
                      </a:r>
                    </a:p>
                  </a:txBody>
                  <a:tcPr marL="76200" marR="76200" marT="91425" marB="91425"/>
                </a:tc>
              </a:tr>
              <a:tr h="472934">
                <a:tc>
                  <a:txBody>
                    <a:bodyPr/>
                    <a:lstStyle/>
                    <a:p>
                      <a:pPr marL="0" lvl="0" indent="0" algn="ctr" rtl="0">
                        <a:lnSpc>
                          <a:spcPct val="144000"/>
                        </a:lnSpc>
                        <a:spcBef>
                          <a:spcPts val="0"/>
                        </a:spcBef>
                        <a:buNone/>
                      </a:pPr>
                      <a:r>
                        <a:rPr lang="en-US" sz="1600" dirty="0">
                          <a:latin typeface="Century Gothic" panose="020B0502020202020204" pitchFamily="34" charset="0"/>
                        </a:rPr>
                        <a:t>-0.5 to -0.99</a:t>
                      </a:r>
                    </a:p>
                  </a:txBody>
                  <a:tcPr marL="76200" marR="76200" marT="91425" marB="91425"/>
                </a:tc>
                <a:tc>
                  <a:txBody>
                    <a:bodyPr/>
                    <a:lstStyle/>
                    <a:p>
                      <a:pPr marL="139700" lvl="0" indent="0" rtl="0">
                        <a:lnSpc>
                          <a:spcPct val="144000"/>
                        </a:lnSpc>
                        <a:spcBef>
                          <a:spcPts val="0"/>
                        </a:spcBef>
                        <a:buNone/>
                      </a:pPr>
                      <a:r>
                        <a:rPr lang="en-US" sz="1600" dirty="0">
                          <a:latin typeface="Century Gothic" panose="020B0502020202020204" pitchFamily="34" charset="0"/>
                        </a:rPr>
                        <a:t>mild drought condition</a:t>
                      </a:r>
                    </a:p>
                  </a:txBody>
                  <a:tcPr marL="76200" marR="76200" marT="91425" marB="91425"/>
                </a:tc>
              </a:tr>
              <a:tr h="482653">
                <a:tc>
                  <a:txBody>
                    <a:bodyPr/>
                    <a:lstStyle/>
                    <a:p>
                      <a:pPr marL="0" lvl="0" indent="0" algn="ctr" rtl="0">
                        <a:lnSpc>
                          <a:spcPct val="144000"/>
                        </a:lnSpc>
                        <a:spcBef>
                          <a:spcPts val="0"/>
                        </a:spcBef>
                        <a:buNone/>
                      </a:pPr>
                      <a:r>
                        <a:rPr lang="en-US" sz="1600" dirty="0">
                          <a:latin typeface="Century Gothic" panose="020B0502020202020204" pitchFamily="34" charset="0"/>
                        </a:rPr>
                        <a:t>-1.0 to -1.49</a:t>
                      </a:r>
                    </a:p>
                  </a:txBody>
                  <a:tcPr marL="76200" marR="76200" marT="91425" marB="91425"/>
                </a:tc>
                <a:tc>
                  <a:txBody>
                    <a:bodyPr/>
                    <a:lstStyle/>
                    <a:p>
                      <a:pPr marL="139700" lvl="0" indent="0" rtl="0">
                        <a:lnSpc>
                          <a:spcPct val="144000"/>
                        </a:lnSpc>
                        <a:spcBef>
                          <a:spcPts val="0"/>
                        </a:spcBef>
                        <a:buNone/>
                      </a:pPr>
                      <a:r>
                        <a:rPr lang="en-US" sz="1600" dirty="0">
                          <a:latin typeface="Century Gothic" panose="020B0502020202020204" pitchFamily="34" charset="0"/>
                        </a:rPr>
                        <a:t>moderate drought condition</a:t>
                      </a:r>
                    </a:p>
                  </a:txBody>
                  <a:tcPr marL="76200" marR="76200" marT="91425" marB="91425"/>
                </a:tc>
              </a:tr>
              <a:tr h="482653">
                <a:tc>
                  <a:txBody>
                    <a:bodyPr/>
                    <a:lstStyle/>
                    <a:p>
                      <a:pPr marL="0" lvl="0" indent="0" algn="ctr" rtl="0">
                        <a:lnSpc>
                          <a:spcPct val="144000"/>
                        </a:lnSpc>
                        <a:spcBef>
                          <a:spcPts val="0"/>
                        </a:spcBef>
                        <a:buNone/>
                      </a:pPr>
                      <a:r>
                        <a:rPr lang="en-US" sz="1600" dirty="0">
                          <a:latin typeface="Century Gothic" panose="020B0502020202020204" pitchFamily="34" charset="0"/>
                        </a:rPr>
                        <a:t>-1.5 to -1.99</a:t>
                      </a:r>
                    </a:p>
                  </a:txBody>
                  <a:tcPr marL="76200" marR="76200" marT="91425" marB="91425"/>
                </a:tc>
                <a:tc>
                  <a:txBody>
                    <a:bodyPr/>
                    <a:lstStyle/>
                    <a:p>
                      <a:pPr marL="139700" lvl="0" indent="0" rtl="0">
                        <a:lnSpc>
                          <a:spcPct val="144000"/>
                        </a:lnSpc>
                        <a:spcBef>
                          <a:spcPts val="0"/>
                        </a:spcBef>
                        <a:buNone/>
                      </a:pPr>
                      <a:r>
                        <a:rPr lang="en-US" sz="1600" dirty="0">
                          <a:latin typeface="Century Gothic" panose="020B0502020202020204" pitchFamily="34" charset="0"/>
                        </a:rPr>
                        <a:t>severe drought condition</a:t>
                      </a:r>
                    </a:p>
                  </a:txBody>
                  <a:tcPr marL="76200" marR="76200" marT="91425" marB="91425"/>
                </a:tc>
              </a:tr>
              <a:tr h="482653">
                <a:tc>
                  <a:txBody>
                    <a:bodyPr/>
                    <a:lstStyle/>
                    <a:p>
                      <a:pPr marL="0" lvl="0" indent="0" algn="ctr" rtl="0">
                        <a:lnSpc>
                          <a:spcPct val="144000"/>
                        </a:lnSpc>
                        <a:spcBef>
                          <a:spcPts val="0"/>
                        </a:spcBef>
                        <a:buNone/>
                      </a:pPr>
                      <a:r>
                        <a:rPr lang="en-US" sz="1600" dirty="0">
                          <a:latin typeface="Century Gothic" panose="020B0502020202020204" pitchFamily="34" charset="0"/>
                        </a:rPr>
                        <a:t>≤ -2.0</a:t>
                      </a:r>
                    </a:p>
                  </a:txBody>
                  <a:tcPr marL="76200" marR="76200" marT="91425" marB="91425"/>
                </a:tc>
                <a:tc>
                  <a:txBody>
                    <a:bodyPr/>
                    <a:lstStyle/>
                    <a:p>
                      <a:pPr marL="139700" lvl="0" indent="0" rtl="0">
                        <a:lnSpc>
                          <a:spcPct val="144000"/>
                        </a:lnSpc>
                        <a:spcBef>
                          <a:spcPts val="0"/>
                        </a:spcBef>
                        <a:buNone/>
                      </a:pPr>
                      <a:r>
                        <a:rPr lang="en-US" sz="1600" dirty="0">
                          <a:latin typeface="Century Gothic" panose="020B0502020202020204" pitchFamily="34" charset="0"/>
                        </a:rPr>
                        <a:t>extreme drought condition</a:t>
                      </a:r>
                    </a:p>
                  </a:txBody>
                  <a:tcPr marL="76200" marR="76200" marT="91425" marB="91425"/>
                </a:tc>
              </a:tr>
            </a:tbl>
          </a:graphicData>
        </a:graphic>
      </p:graphicFrame>
      <p:sp>
        <p:nvSpPr>
          <p:cNvPr id="27" name="Shape 355"/>
          <p:cNvSpPr txBox="1"/>
          <p:nvPr/>
        </p:nvSpPr>
        <p:spPr>
          <a:xfrm>
            <a:off x="7385963" y="4966169"/>
            <a:ext cx="895761" cy="240918"/>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1600" dirty="0" smtClean="0">
                <a:solidFill>
                  <a:srgbClr val="585454"/>
                </a:solidFill>
                <a:latin typeface="Century Gothic" panose="020B0502020202020204" pitchFamily="34" charset="0"/>
                <a:ea typeface="Garamond"/>
                <a:cs typeface="Garamond"/>
                <a:sym typeface="Garamond"/>
              </a:rPr>
              <a:t>3 </a:t>
            </a:r>
            <a:endParaRPr lang="en-US" sz="1600" dirty="0">
              <a:solidFill>
                <a:srgbClr val="585454"/>
              </a:solidFill>
              <a:latin typeface="Century Gothic" panose="020B0502020202020204" pitchFamily="34" charset="0"/>
              <a:ea typeface="Garamond"/>
              <a:cs typeface="Garamond"/>
              <a:sym typeface="Garamond"/>
            </a:endParaRPr>
          </a:p>
        </p:txBody>
      </p:sp>
      <p:sp>
        <p:nvSpPr>
          <p:cNvPr id="28" name="Shape 355"/>
          <p:cNvSpPr txBox="1"/>
          <p:nvPr/>
        </p:nvSpPr>
        <p:spPr>
          <a:xfrm>
            <a:off x="7406448" y="5741870"/>
            <a:ext cx="895761" cy="240918"/>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1600" dirty="0" smtClean="0">
                <a:solidFill>
                  <a:srgbClr val="585454"/>
                </a:solidFill>
                <a:latin typeface="Century Gothic" panose="020B0502020202020204" pitchFamily="34" charset="0"/>
                <a:ea typeface="Garamond"/>
                <a:cs typeface="Garamond"/>
                <a:sym typeface="Garamond"/>
              </a:rPr>
              <a:t>-3</a:t>
            </a:r>
            <a:endParaRPr lang="en-US" sz="1600" dirty="0">
              <a:solidFill>
                <a:srgbClr val="585454"/>
              </a:solidFill>
              <a:latin typeface="Century Gothic" panose="020B0502020202020204" pitchFamily="34" charset="0"/>
              <a:ea typeface="Garamond"/>
              <a:cs typeface="Garamond"/>
              <a:sym typeface="Garamond"/>
            </a:endParaRPr>
          </a:p>
        </p:txBody>
      </p:sp>
      <p:sp>
        <p:nvSpPr>
          <p:cNvPr id="29" name="Shape 355"/>
          <p:cNvSpPr txBox="1"/>
          <p:nvPr/>
        </p:nvSpPr>
        <p:spPr>
          <a:xfrm>
            <a:off x="7406448" y="5404724"/>
            <a:ext cx="895761" cy="240918"/>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1600" dirty="0">
                <a:solidFill>
                  <a:srgbClr val="585454"/>
                </a:solidFill>
                <a:latin typeface="Century Gothic" panose="020B0502020202020204" pitchFamily="34" charset="0"/>
                <a:ea typeface="Garamond"/>
                <a:cs typeface="Garamond"/>
                <a:sym typeface="Garamond"/>
              </a:rPr>
              <a:t>0</a:t>
            </a:r>
          </a:p>
        </p:txBody>
      </p:sp>
      <p:sp>
        <p:nvSpPr>
          <p:cNvPr id="30" name="Shape 92"/>
          <p:cNvSpPr txBox="1"/>
          <p:nvPr/>
        </p:nvSpPr>
        <p:spPr>
          <a:xfrm>
            <a:off x="1986801" y="515886"/>
            <a:ext cx="10040099" cy="597000"/>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chemeClr val="lt1"/>
              </a:buClr>
              <a:buSzPct val="25000"/>
              <a:buFont typeface="Arial"/>
              <a:buNone/>
            </a:pPr>
            <a:r>
              <a:rPr lang="en-US" sz="4000" dirty="0" smtClean="0">
                <a:solidFill>
                  <a:schemeClr val="lt1"/>
                </a:solidFill>
                <a:latin typeface="Century Gothic" panose="020B0502020202020204" pitchFamily="34" charset="0"/>
                <a:ea typeface="Questrial"/>
                <a:cs typeface="Questrial"/>
                <a:sym typeface="Questrial"/>
              </a:rPr>
              <a:t>Standardized Precipitation Index (SPI)</a:t>
            </a:r>
            <a:endParaRPr lang="en-US" sz="4000" b="0" i="0" u="none" strike="noStrike" cap="none" dirty="0">
              <a:solidFill>
                <a:schemeClr val="lt1"/>
              </a:solidFill>
              <a:latin typeface="Century Gothic" panose="020B0502020202020204" pitchFamily="34" charset="0"/>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p:nvPr/>
        </p:nvSpPr>
        <p:spPr>
          <a:xfrm>
            <a:off x="168036" y="1890573"/>
            <a:ext cx="4174500" cy="2126400"/>
          </a:xfrm>
          <a:prstGeom prst="rect">
            <a:avLst/>
          </a:prstGeom>
          <a:solidFill>
            <a:srgbClr val="BBD6EE"/>
          </a:solidFill>
          <a:ln>
            <a:noFill/>
          </a:ln>
          <a:effectLst>
            <a:outerShdw blurRad="50799" dist="38100" dir="2700000" algn="tl" rotWithShape="0">
              <a:srgbClr val="000000">
                <a:alpha val="40000"/>
              </a:srgbClr>
            </a:outerShdw>
          </a:effectLst>
        </p:spPr>
        <p:txBody>
          <a:bodyPr lIns="14630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strike="noStrike" cap="none" dirty="0">
                <a:solidFill>
                  <a:srgbClr val="525252"/>
                </a:solidFill>
                <a:latin typeface="Century Gothic" panose="020B0502020202020204" pitchFamily="34" charset="0"/>
                <a:ea typeface="Questrial"/>
                <a:cs typeface="Questrial"/>
                <a:sym typeface="Questrial"/>
              </a:rPr>
              <a:t>Terra MODIS</a:t>
            </a:r>
            <a:br>
              <a:rPr lang="en-US" sz="2000" b="1" i="0" strike="noStrike" cap="none" dirty="0">
                <a:solidFill>
                  <a:srgbClr val="525252"/>
                </a:solidFill>
                <a:latin typeface="Century Gothic" panose="020B0502020202020204" pitchFamily="34" charset="0"/>
                <a:ea typeface="Questrial"/>
                <a:cs typeface="Questrial"/>
                <a:sym typeface="Questrial"/>
              </a:rPr>
            </a:br>
            <a:r>
              <a:rPr lang="en-US" sz="2000" b="0" i="0" strike="noStrike" cap="none" dirty="0">
                <a:solidFill>
                  <a:srgbClr val="525252"/>
                </a:solidFill>
                <a:latin typeface="Century Gothic" panose="020B0502020202020204" pitchFamily="34" charset="0"/>
                <a:ea typeface="Questrial"/>
                <a:cs typeface="Questrial"/>
                <a:sym typeface="Questrial"/>
              </a:rPr>
              <a:t>Monthly average LST, NDVI</a:t>
            </a:r>
          </a:p>
          <a:p>
            <a:pPr marL="0" marR="0" lvl="0" indent="0" algn="ctr" rtl="0">
              <a:lnSpc>
                <a:spcPct val="100000"/>
              </a:lnSpc>
              <a:spcBef>
                <a:spcPts val="0"/>
              </a:spcBef>
              <a:spcAft>
                <a:spcPts val="0"/>
              </a:spcAft>
              <a:buClr>
                <a:schemeClr val="dk1"/>
              </a:buClr>
              <a:buSzPct val="25000"/>
              <a:buFont typeface="Questrial"/>
              <a:buNone/>
            </a:pPr>
            <a:r>
              <a:rPr lang="en-US" sz="2000" dirty="0">
                <a:solidFill>
                  <a:srgbClr val="525252"/>
                </a:solidFill>
                <a:latin typeface="Century Gothic" panose="020B0502020202020204" pitchFamily="34" charset="0"/>
                <a:ea typeface="Questrial"/>
                <a:cs typeface="Questrial"/>
                <a:sym typeface="Questrial"/>
              </a:rPr>
              <a:t>0.1° &amp; </a:t>
            </a:r>
            <a:r>
              <a:rPr lang="en-US" sz="2000" b="0" i="0" strike="noStrike" cap="none" dirty="0">
                <a:solidFill>
                  <a:srgbClr val="525252"/>
                </a:solidFill>
                <a:latin typeface="Century Gothic" panose="020B0502020202020204" pitchFamily="34" charset="0"/>
                <a:ea typeface="Questrial"/>
                <a:cs typeface="Questrial"/>
                <a:sym typeface="Questrial"/>
              </a:rPr>
              <a:t>0.05°-Spatial Resolution</a:t>
            </a:r>
          </a:p>
          <a:p>
            <a:pPr marL="0" marR="0" lvl="0" indent="0" algn="ctr" rtl="0">
              <a:lnSpc>
                <a:spcPct val="100000"/>
              </a:lnSpc>
              <a:spcBef>
                <a:spcPts val="0"/>
              </a:spcBef>
              <a:spcAft>
                <a:spcPts val="0"/>
              </a:spcAft>
              <a:buClr>
                <a:schemeClr val="dk1"/>
              </a:buClr>
              <a:buSzPct val="25000"/>
              <a:buFont typeface="Questrial"/>
              <a:buNone/>
            </a:pPr>
            <a:r>
              <a:rPr lang="en-US" sz="2000" b="0" i="0" strike="noStrike" cap="none" dirty="0">
                <a:solidFill>
                  <a:srgbClr val="525252"/>
                </a:solidFill>
                <a:latin typeface="Century Gothic" panose="020B0502020202020204" pitchFamily="34" charset="0"/>
                <a:ea typeface="Questrial"/>
                <a:cs typeface="Questrial"/>
                <a:sym typeface="Questrial"/>
              </a:rPr>
              <a:t>Level 3 Product</a:t>
            </a:r>
          </a:p>
        </p:txBody>
      </p:sp>
      <p:sp>
        <p:nvSpPr>
          <p:cNvPr id="180" name="Shape 180"/>
          <p:cNvSpPr txBox="1">
            <a:spLocks noGrp="1"/>
          </p:cNvSpPr>
          <p:nvPr>
            <p:ph type="body" idx="1"/>
          </p:nvPr>
        </p:nvSpPr>
        <p:spPr>
          <a:xfrm>
            <a:off x="-7156174" y="8202813"/>
            <a:ext cx="4791600" cy="4530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7F7F7F"/>
              </a:buClr>
              <a:buSzPct val="25000"/>
              <a:buFont typeface="Arial"/>
              <a:buNone/>
            </a:pPr>
            <a:endParaRPr sz="2000" b="0" i="0" u="none" strike="noStrike" cap="none">
              <a:solidFill>
                <a:srgbClr val="7F7F7F"/>
              </a:solidFill>
              <a:latin typeface="Questrial"/>
              <a:ea typeface="Questrial"/>
              <a:cs typeface="Questrial"/>
              <a:sym typeface="Questrial"/>
            </a:endParaRPr>
          </a:p>
        </p:txBody>
      </p:sp>
      <p:sp>
        <p:nvSpPr>
          <p:cNvPr id="182" name="Shape 182"/>
          <p:cNvSpPr txBox="1"/>
          <p:nvPr/>
        </p:nvSpPr>
        <p:spPr>
          <a:xfrm>
            <a:off x="5039750" y="3369676"/>
            <a:ext cx="2783400" cy="1415700"/>
          </a:xfrm>
          <a:prstGeom prst="rect">
            <a:avLst/>
          </a:prstGeom>
          <a:solidFill>
            <a:srgbClr val="BBD6EE"/>
          </a:solidFill>
          <a:ln>
            <a:noFill/>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2000" b="1" i="0" strike="noStrike" cap="none" dirty="0">
                <a:solidFill>
                  <a:srgbClr val="525252"/>
                </a:solidFill>
                <a:latin typeface="Century Gothic" panose="020B0502020202020204" pitchFamily="34" charset="0"/>
                <a:ea typeface="Questrial"/>
                <a:cs typeface="Questrial"/>
                <a:sym typeface="Questrial"/>
              </a:rPr>
              <a:t>NDVI</a:t>
            </a:r>
          </a:p>
          <a:p>
            <a:pPr marL="0" marR="0" lvl="0" indent="0" algn="ctr" rtl="0">
              <a:lnSpc>
                <a:spcPct val="100000"/>
              </a:lnSpc>
              <a:spcBef>
                <a:spcPts val="0"/>
              </a:spcBef>
              <a:spcAft>
                <a:spcPts val="0"/>
              </a:spcAft>
              <a:buClr>
                <a:schemeClr val="dk1"/>
              </a:buClr>
              <a:buFont typeface="Arial"/>
              <a:buNone/>
            </a:pPr>
            <a:endParaRPr sz="2000" b="1" i="0" strike="noStrike" cap="none"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dk1"/>
              </a:buClr>
              <a:buFont typeface="Arial"/>
              <a:buNone/>
            </a:pPr>
            <a:endParaRPr sz="2000" b="1" i="0" strike="noStrike" cap="none"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dk1"/>
              </a:buClr>
              <a:buFont typeface="Arial"/>
              <a:buNone/>
            </a:pPr>
            <a:endParaRPr sz="2000" b="1" i="0" strike="noStrike" cap="none" dirty="0">
              <a:solidFill>
                <a:srgbClr val="525252"/>
              </a:solidFill>
              <a:latin typeface="Century Gothic" panose="020B0502020202020204" pitchFamily="34" charset="0"/>
              <a:ea typeface="Questrial"/>
              <a:cs typeface="Questrial"/>
              <a:sym typeface="Questrial"/>
            </a:endParaRPr>
          </a:p>
        </p:txBody>
      </p:sp>
      <p:sp>
        <p:nvSpPr>
          <p:cNvPr id="183" name="Shape 183"/>
          <p:cNvSpPr txBox="1"/>
          <p:nvPr/>
        </p:nvSpPr>
        <p:spPr>
          <a:xfrm>
            <a:off x="1911702" y="1250993"/>
            <a:ext cx="9334500" cy="5231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1E4E79"/>
              </a:buClr>
              <a:buSzPct val="25000"/>
              <a:buFont typeface="Questrial"/>
              <a:buNone/>
            </a:pPr>
            <a:r>
              <a:rPr lang="en-US" sz="2800" i="0" strike="noStrike" cap="none" dirty="0">
                <a:solidFill>
                  <a:srgbClr val="1E4E79"/>
                </a:solidFill>
                <a:latin typeface="Century Gothic" panose="020B0502020202020204" pitchFamily="34" charset="0"/>
                <a:ea typeface="Questrial"/>
                <a:cs typeface="Questrial"/>
                <a:sym typeface="Questrial"/>
              </a:rPr>
              <a:t>Agricultural Drought Time Series</a:t>
            </a:r>
          </a:p>
        </p:txBody>
      </p:sp>
      <p:sp>
        <p:nvSpPr>
          <p:cNvPr id="184" name="Shape 184"/>
          <p:cNvSpPr txBox="1"/>
          <p:nvPr/>
        </p:nvSpPr>
        <p:spPr>
          <a:xfrm>
            <a:off x="8624292" y="1567015"/>
            <a:ext cx="3430800" cy="4975825"/>
          </a:xfrm>
          <a:prstGeom prst="rect">
            <a:avLst/>
          </a:prstGeom>
          <a:solidFill>
            <a:srgbClr val="BBD6EE"/>
          </a:solidFill>
          <a:ln>
            <a:noFill/>
          </a:ln>
          <a:effectLst>
            <a:outerShdw blurRad="50799" dist="38100" dir="2700000" algn="tl" rotWithShape="0">
              <a:srgbClr val="000000">
                <a:alpha val="40000"/>
              </a:srgbClr>
            </a:outerShdw>
          </a:effectLst>
        </p:spPr>
        <p:txBody>
          <a:bodyPr lIns="91425" tIns="45700" rIns="1828800" bIns="45700" anchor="ctr" anchorCtr="0">
            <a:noAutofit/>
          </a:bodyPr>
          <a:lstStyle/>
          <a:p>
            <a:pPr marL="0" marR="0" lvl="0" indent="0" algn="ctr" rtl="0">
              <a:lnSpc>
                <a:spcPct val="90000"/>
              </a:lnSpc>
              <a:spcBef>
                <a:spcPts val="0"/>
              </a:spcBef>
              <a:spcAft>
                <a:spcPts val="0"/>
              </a:spcAft>
              <a:buClr>
                <a:schemeClr val="dk1"/>
              </a:buClr>
              <a:buFont typeface="Arial"/>
              <a:buNone/>
            </a:pPr>
            <a:endParaRPr sz="2000" b="0" i="0" strike="noStrike" cap="none">
              <a:solidFill>
                <a:srgbClr val="525252"/>
              </a:solidFill>
              <a:latin typeface="Century Gothic" panose="020B0502020202020204" pitchFamily="34" charset="0"/>
              <a:sym typeface="Arial"/>
            </a:endParaRPr>
          </a:p>
        </p:txBody>
      </p:sp>
      <p:sp>
        <p:nvSpPr>
          <p:cNvPr id="185" name="Shape 185"/>
          <p:cNvSpPr txBox="1"/>
          <p:nvPr/>
        </p:nvSpPr>
        <p:spPr>
          <a:xfrm>
            <a:off x="8624167" y="1629639"/>
            <a:ext cx="2505900" cy="1415700"/>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chemeClr val="dk1"/>
              </a:buClr>
              <a:buSzPct val="25000"/>
              <a:buFont typeface="Questrial"/>
              <a:buNone/>
            </a:pPr>
            <a:r>
              <a:rPr lang="en-US" sz="4000" b="1" i="0" strike="noStrike" cap="none" dirty="0">
                <a:solidFill>
                  <a:srgbClr val="525252"/>
                </a:solidFill>
                <a:latin typeface="Century Gothic" panose="020B0502020202020204" pitchFamily="34" charset="0"/>
                <a:ea typeface="Questrial"/>
                <a:cs typeface="Questrial"/>
                <a:sym typeface="Questrial"/>
              </a:rPr>
              <a:t>SDCI</a:t>
            </a:r>
          </a:p>
          <a:p>
            <a:pPr marL="0" marR="0" lvl="0" indent="0" rtl="0">
              <a:lnSpc>
                <a:spcPct val="90000"/>
              </a:lnSpc>
              <a:spcBef>
                <a:spcPts val="0"/>
              </a:spcBef>
              <a:spcAft>
                <a:spcPts val="0"/>
              </a:spcAft>
              <a:buClr>
                <a:schemeClr val="dk1"/>
              </a:buClr>
              <a:buSzPct val="25000"/>
              <a:buFont typeface="Questrial"/>
              <a:buNone/>
            </a:pPr>
            <a:r>
              <a:rPr lang="en-US" sz="2000" b="0" i="0" strike="noStrike" cap="none" dirty="0">
                <a:solidFill>
                  <a:srgbClr val="525252"/>
                </a:solidFill>
                <a:latin typeface="Century Gothic" panose="020B0502020202020204" pitchFamily="34" charset="0"/>
                <a:ea typeface="Questrial"/>
                <a:cs typeface="Questrial"/>
                <a:sym typeface="Questrial"/>
              </a:rPr>
              <a:t>1-month temporal resolution</a:t>
            </a:r>
          </a:p>
          <a:p>
            <a:pPr marL="0" marR="0" lvl="0" indent="0" algn="l" rtl="0">
              <a:lnSpc>
                <a:spcPct val="100000"/>
              </a:lnSpc>
              <a:spcBef>
                <a:spcPts val="0"/>
              </a:spcBef>
              <a:spcAft>
                <a:spcPts val="0"/>
              </a:spcAft>
              <a:buClr>
                <a:srgbClr val="000000"/>
              </a:buClr>
              <a:buFont typeface="Arial"/>
              <a:buNone/>
            </a:pPr>
            <a:endParaRPr sz="1400" b="0" i="0" strike="noStrike" cap="none" dirty="0">
              <a:solidFill>
                <a:srgbClr val="000000"/>
              </a:solidFill>
              <a:latin typeface="Century Gothic" panose="020B0502020202020204" pitchFamily="34" charset="0"/>
              <a:sym typeface="Arial"/>
            </a:endParaRPr>
          </a:p>
        </p:txBody>
      </p:sp>
      <p:sp>
        <p:nvSpPr>
          <p:cNvPr id="186" name="Shape 186"/>
          <p:cNvSpPr txBox="1"/>
          <p:nvPr/>
        </p:nvSpPr>
        <p:spPr>
          <a:xfrm>
            <a:off x="5039750" y="1780574"/>
            <a:ext cx="2783400" cy="1390500"/>
          </a:xfrm>
          <a:prstGeom prst="rect">
            <a:avLst/>
          </a:prstGeom>
          <a:solidFill>
            <a:srgbClr val="BBD6EE"/>
          </a:solidFill>
          <a:ln>
            <a:noFill/>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2000" b="1" i="0" strike="noStrike" cap="none">
                <a:solidFill>
                  <a:srgbClr val="525252"/>
                </a:solidFill>
                <a:latin typeface="Century Gothic" panose="020B0502020202020204" pitchFamily="34" charset="0"/>
                <a:ea typeface="Questrial"/>
                <a:cs typeface="Questrial"/>
                <a:sym typeface="Questrial"/>
              </a:rPr>
              <a:t>LST</a:t>
            </a:r>
          </a:p>
          <a:p>
            <a:pPr marL="0" marR="0" lvl="0" indent="0" algn="ctr" rtl="0">
              <a:lnSpc>
                <a:spcPct val="100000"/>
              </a:lnSpc>
              <a:spcBef>
                <a:spcPts val="0"/>
              </a:spcBef>
              <a:spcAft>
                <a:spcPts val="0"/>
              </a:spcAft>
              <a:buClr>
                <a:schemeClr val="dk1"/>
              </a:buClr>
              <a:buFont typeface="Arial"/>
              <a:buNone/>
            </a:pPr>
            <a:endParaRPr sz="2000" b="1" i="0" strike="noStrike" cap="none">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dk1"/>
              </a:buClr>
              <a:buFont typeface="Arial"/>
              <a:buNone/>
            </a:pPr>
            <a:endParaRPr sz="2000" b="1" i="0" strike="noStrike" cap="none">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dk1"/>
              </a:buClr>
              <a:buFont typeface="Arial"/>
              <a:buNone/>
            </a:pPr>
            <a:endParaRPr sz="2000" b="1" i="0" strike="noStrike" cap="none">
              <a:solidFill>
                <a:srgbClr val="525252"/>
              </a:solidFill>
              <a:latin typeface="Century Gothic" panose="020B0502020202020204" pitchFamily="34" charset="0"/>
              <a:ea typeface="Questrial"/>
              <a:cs typeface="Questrial"/>
              <a:sym typeface="Questrial"/>
            </a:endParaRPr>
          </a:p>
        </p:txBody>
      </p:sp>
      <p:sp>
        <p:nvSpPr>
          <p:cNvPr id="187" name="Shape 187"/>
          <p:cNvSpPr txBox="1"/>
          <p:nvPr/>
        </p:nvSpPr>
        <p:spPr>
          <a:xfrm>
            <a:off x="168036" y="4555020"/>
            <a:ext cx="4174500" cy="1941300"/>
          </a:xfrm>
          <a:prstGeom prst="rect">
            <a:avLst/>
          </a:prstGeom>
          <a:solidFill>
            <a:srgbClr val="BBD6EE"/>
          </a:solidFill>
          <a:ln>
            <a:noFill/>
          </a:ln>
          <a:effectLst>
            <a:outerShdw blurRad="50799" dist="38100" dir="2700000" algn="tl" rotWithShape="0">
              <a:srgbClr val="000000">
                <a:alpha val="40000"/>
              </a:srgbClr>
            </a:outerShdw>
          </a:effectLst>
        </p:spPr>
        <p:txBody>
          <a:bodyPr lIns="14630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strike="noStrike" cap="none" dirty="0">
                <a:solidFill>
                  <a:srgbClr val="525252"/>
                </a:solidFill>
                <a:latin typeface="Century Gothic" panose="020B0502020202020204" pitchFamily="34" charset="0"/>
                <a:ea typeface="Questrial"/>
                <a:cs typeface="Questrial"/>
                <a:sym typeface="Questrial"/>
              </a:rPr>
              <a:t>TRMM-PR</a:t>
            </a:r>
          </a:p>
          <a:p>
            <a:pPr marL="0" marR="0" lvl="0" indent="0" algn="ctr" rtl="0">
              <a:lnSpc>
                <a:spcPct val="100000"/>
              </a:lnSpc>
              <a:spcBef>
                <a:spcPts val="0"/>
              </a:spcBef>
              <a:spcAft>
                <a:spcPts val="0"/>
              </a:spcAft>
              <a:buClr>
                <a:schemeClr val="dk1"/>
              </a:buClr>
              <a:buSzPct val="25000"/>
              <a:buFont typeface="Questrial"/>
              <a:buNone/>
            </a:pPr>
            <a:r>
              <a:rPr lang="en-US" sz="2000" b="0" i="0" strike="noStrike" cap="none" dirty="0">
                <a:solidFill>
                  <a:srgbClr val="525252"/>
                </a:solidFill>
                <a:latin typeface="Century Gothic" panose="020B0502020202020204" pitchFamily="34" charset="0"/>
                <a:ea typeface="Questrial"/>
                <a:cs typeface="Questrial"/>
                <a:sym typeface="Questrial"/>
              </a:rPr>
              <a:t>Monthly precipitation (mm)</a:t>
            </a:r>
          </a:p>
          <a:p>
            <a:pPr marL="0" marR="0" lvl="0" indent="0" algn="ctr" rtl="0">
              <a:lnSpc>
                <a:spcPct val="100000"/>
              </a:lnSpc>
              <a:spcBef>
                <a:spcPts val="0"/>
              </a:spcBef>
              <a:spcAft>
                <a:spcPts val="0"/>
              </a:spcAft>
              <a:buClr>
                <a:schemeClr val="dk1"/>
              </a:buClr>
              <a:buSzPct val="25000"/>
              <a:buFont typeface="Questrial"/>
              <a:buNone/>
            </a:pPr>
            <a:r>
              <a:rPr lang="en-US" sz="2000" b="0" i="0" strike="noStrike" cap="none" dirty="0">
                <a:solidFill>
                  <a:srgbClr val="525252"/>
                </a:solidFill>
                <a:latin typeface="Century Gothic" panose="020B0502020202020204" pitchFamily="34" charset="0"/>
                <a:ea typeface="Questrial"/>
                <a:cs typeface="Questrial"/>
                <a:sym typeface="Questrial"/>
              </a:rPr>
              <a:t>0.25°-Spatial Resolution</a:t>
            </a:r>
          </a:p>
          <a:p>
            <a:pPr marL="0" marR="0" lvl="0" indent="0" algn="ctr" rtl="0">
              <a:lnSpc>
                <a:spcPct val="100000"/>
              </a:lnSpc>
              <a:spcBef>
                <a:spcPts val="0"/>
              </a:spcBef>
              <a:spcAft>
                <a:spcPts val="0"/>
              </a:spcAft>
              <a:buClr>
                <a:schemeClr val="dk1"/>
              </a:buClr>
              <a:buSzPct val="25000"/>
              <a:buFont typeface="Questrial"/>
              <a:buNone/>
            </a:pPr>
            <a:r>
              <a:rPr lang="en-US" sz="2000" b="0" i="0" strike="noStrike" cap="none" dirty="0">
                <a:solidFill>
                  <a:srgbClr val="525252"/>
                </a:solidFill>
                <a:latin typeface="Century Gothic" panose="020B0502020202020204" pitchFamily="34" charset="0"/>
                <a:ea typeface="Questrial"/>
                <a:cs typeface="Questrial"/>
                <a:sym typeface="Questrial"/>
              </a:rPr>
              <a:t>3B42 Level 3 product</a:t>
            </a:r>
          </a:p>
        </p:txBody>
      </p:sp>
      <p:sp>
        <p:nvSpPr>
          <p:cNvPr id="188" name="Shape 188"/>
          <p:cNvSpPr txBox="1"/>
          <p:nvPr/>
        </p:nvSpPr>
        <p:spPr>
          <a:xfrm>
            <a:off x="5039875" y="4922924"/>
            <a:ext cx="2783400" cy="1390500"/>
          </a:xfrm>
          <a:prstGeom prst="rect">
            <a:avLst/>
          </a:prstGeom>
          <a:solidFill>
            <a:srgbClr val="BBD6EE"/>
          </a:solidFill>
          <a:ln>
            <a:noFill/>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2000" b="1" i="0" strike="noStrike" cap="none" dirty="0">
                <a:solidFill>
                  <a:srgbClr val="525252"/>
                </a:solidFill>
                <a:latin typeface="Century Gothic" panose="020B0502020202020204" pitchFamily="34" charset="0"/>
                <a:ea typeface="Questrial"/>
                <a:cs typeface="Questrial"/>
                <a:sym typeface="Questrial"/>
              </a:rPr>
              <a:t> Precipitation</a:t>
            </a:r>
          </a:p>
          <a:p>
            <a:pPr marL="0" marR="0" lvl="0" indent="0" algn="ctr" rtl="0">
              <a:lnSpc>
                <a:spcPct val="100000"/>
              </a:lnSpc>
              <a:spcBef>
                <a:spcPts val="0"/>
              </a:spcBef>
              <a:spcAft>
                <a:spcPts val="0"/>
              </a:spcAft>
              <a:buClr>
                <a:schemeClr val="dk1"/>
              </a:buClr>
              <a:buFont typeface="Arial"/>
              <a:buNone/>
            </a:pPr>
            <a:endParaRPr sz="2000" b="1" i="0" strike="noStrike" cap="none"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dk1"/>
              </a:buClr>
              <a:buFont typeface="Arial"/>
              <a:buNone/>
            </a:pPr>
            <a:endParaRPr sz="2000" b="1" i="0" strike="noStrike" cap="none" dirty="0">
              <a:solidFill>
                <a:srgbClr val="525252"/>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dk1"/>
              </a:buClr>
              <a:buFont typeface="Arial"/>
              <a:buNone/>
            </a:pPr>
            <a:endParaRPr sz="2000" b="0" i="0" strike="noStrike" cap="none" dirty="0">
              <a:solidFill>
                <a:srgbClr val="525252"/>
              </a:solidFill>
              <a:latin typeface="Century Gothic" panose="020B0502020202020204" pitchFamily="34" charset="0"/>
              <a:ea typeface="Questrial"/>
              <a:cs typeface="Questrial"/>
              <a:sym typeface="Questrial"/>
            </a:endParaRPr>
          </a:p>
        </p:txBody>
      </p:sp>
      <p:cxnSp>
        <p:nvCxnSpPr>
          <p:cNvPr id="189" name="Shape 189"/>
          <p:cNvCxnSpPr/>
          <p:nvPr/>
        </p:nvCxnSpPr>
        <p:spPr>
          <a:xfrm>
            <a:off x="4342487" y="5333836"/>
            <a:ext cx="690000" cy="3600"/>
          </a:xfrm>
          <a:prstGeom prst="straightConnector1">
            <a:avLst/>
          </a:prstGeom>
          <a:noFill/>
          <a:ln w="28575" cap="flat" cmpd="sng">
            <a:solidFill>
              <a:srgbClr val="5597D3"/>
            </a:solidFill>
            <a:prstDash val="solid"/>
            <a:round/>
            <a:headEnd type="none" w="med" len="med"/>
            <a:tailEnd type="triangle" w="lg" len="lg"/>
          </a:ln>
        </p:spPr>
      </p:cxnSp>
      <p:cxnSp>
        <p:nvCxnSpPr>
          <p:cNvPr id="190" name="Shape 190"/>
          <p:cNvCxnSpPr/>
          <p:nvPr/>
        </p:nvCxnSpPr>
        <p:spPr>
          <a:xfrm>
            <a:off x="4342487" y="2953702"/>
            <a:ext cx="253800" cy="0"/>
          </a:xfrm>
          <a:prstGeom prst="straightConnector1">
            <a:avLst/>
          </a:prstGeom>
          <a:noFill/>
          <a:ln w="28575" cap="flat" cmpd="sng">
            <a:solidFill>
              <a:srgbClr val="5597D3"/>
            </a:solidFill>
            <a:prstDash val="solid"/>
            <a:round/>
            <a:headEnd type="none" w="med" len="med"/>
            <a:tailEnd type="none" w="med" len="med"/>
          </a:ln>
        </p:spPr>
      </p:cxnSp>
      <p:cxnSp>
        <p:nvCxnSpPr>
          <p:cNvPr id="191" name="Shape 191"/>
          <p:cNvCxnSpPr/>
          <p:nvPr/>
        </p:nvCxnSpPr>
        <p:spPr>
          <a:xfrm>
            <a:off x="4596423" y="2575112"/>
            <a:ext cx="0" cy="1390500"/>
          </a:xfrm>
          <a:prstGeom prst="straightConnector1">
            <a:avLst/>
          </a:prstGeom>
          <a:noFill/>
          <a:ln w="28575" cap="flat" cmpd="sng">
            <a:solidFill>
              <a:srgbClr val="5597D3"/>
            </a:solidFill>
            <a:prstDash val="solid"/>
            <a:round/>
            <a:headEnd type="none" w="med" len="med"/>
            <a:tailEnd type="none" w="med" len="med"/>
          </a:ln>
        </p:spPr>
      </p:cxnSp>
      <p:cxnSp>
        <p:nvCxnSpPr>
          <p:cNvPr id="192" name="Shape 192"/>
          <p:cNvCxnSpPr/>
          <p:nvPr/>
        </p:nvCxnSpPr>
        <p:spPr>
          <a:xfrm>
            <a:off x="4596423" y="2575112"/>
            <a:ext cx="436200" cy="0"/>
          </a:xfrm>
          <a:prstGeom prst="straightConnector1">
            <a:avLst/>
          </a:prstGeom>
          <a:noFill/>
          <a:ln w="28575" cap="flat" cmpd="sng">
            <a:solidFill>
              <a:srgbClr val="5597D3"/>
            </a:solidFill>
            <a:prstDash val="solid"/>
            <a:round/>
            <a:headEnd type="none" w="med" len="med"/>
            <a:tailEnd type="triangle" w="lg" len="lg"/>
          </a:ln>
        </p:spPr>
      </p:cxnSp>
      <p:cxnSp>
        <p:nvCxnSpPr>
          <p:cNvPr id="193" name="Shape 193"/>
          <p:cNvCxnSpPr/>
          <p:nvPr/>
        </p:nvCxnSpPr>
        <p:spPr>
          <a:xfrm>
            <a:off x="4596423" y="3965606"/>
            <a:ext cx="436200" cy="0"/>
          </a:xfrm>
          <a:prstGeom prst="straightConnector1">
            <a:avLst/>
          </a:prstGeom>
          <a:noFill/>
          <a:ln w="28575" cap="flat" cmpd="sng">
            <a:solidFill>
              <a:srgbClr val="5597D3"/>
            </a:solidFill>
            <a:prstDash val="solid"/>
            <a:round/>
            <a:headEnd type="none" w="med" len="med"/>
            <a:tailEnd type="triangle" w="lg" len="lg"/>
          </a:ln>
        </p:spPr>
      </p:cxnSp>
      <p:cxnSp>
        <p:nvCxnSpPr>
          <p:cNvPr id="194" name="Shape 194"/>
          <p:cNvCxnSpPr/>
          <p:nvPr/>
        </p:nvCxnSpPr>
        <p:spPr>
          <a:xfrm>
            <a:off x="7823200" y="2575112"/>
            <a:ext cx="328292" cy="0"/>
          </a:xfrm>
          <a:prstGeom prst="straightConnector1">
            <a:avLst/>
          </a:prstGeom>
          <a:noFill/>
          <a:ln w="28575" cap="flat" cmpd="sng">
            <a:solidFill>
              <a:srgbClr val="5597D3"/>
            </a:solidFill>
            <a:prstDash val="solid"/>
            <a:round/>
            <a:headEnd type="none" w="med" len="med"/>
            <a:tailEnd type="none" w="med" len="med"/>
          </a:ln>
        </p:spPr>
      </p:cxnSp>
      <p:cxnSp>
        <p:nvCxnSpPr>
          <p:cNvPr id="195" name="Shape 195"/>
          <p:cNvCxnSpPr/>
          <p:nvPr/>
        </p:nvCxnSpPr>
        <p:spPr>
          <a:xfrm>
            <a:off x="7837853" y="5333836"/>
            <a:ext cx="313639" cy="0"/>
          </a:xfrm>
          <a:prstGeom prst="straightConnector1">
            <a:avLst/>
          </a:prstGeom>
          <a:noFill/>
          <a:ln w="28575" cap="flat" cmpd="sng">
            <a:solidFill>
              <a:srgbClr val="5597D3"/>
            </a:solidFill>
            <a:prstDash val="solid"/>
            <a:round/>
            <a:headEnd type="none" w="med" len="med"/>
            <a:tailEnd type="none" w="med" len="med"/>
          </a:ln>
        </p:spPr>
      </p:cxnSp>
      <p:cxnSp>
        <p:nvCxnSpPr>
          <p:cNvPr id="196" name="Shape 196"/>
          <p:cNvCxnSpPr/>
          <p:nvPr/>
        </p:nvCxnSpPr>
        <p:spPr>
          <a:xfrm>
            <a:off x="7837853" y="4016833"/>
            <a:ext cx="298800" cy="0"/>
          </a:xfrm>
          <a:prstGeom prst="straightConnector1">
            <a:avLst/>
          </a:prstGeom>
          <a:noFill/>
          <a:ln w="28575" cap="flat" cmpd="sng">
            <a:solidFill>
              <a:srgbClr val="5597D3"/>
            </a:solidFill>
            <a:prstDash val="solid"/>
            <a:round/>
            <a:headEnd type="none" w="med" len="med"/>
            <a:tailEnd type="none" w="med" len="med"/>
          </a:ln>
        </p:spPr>
      </p:cxnSp>
      <p:cxnSp>
        <p:nvCxnSpPr>
          <p:cNvPr id="197" name="Shape 197"/>
          <p:cNvCxnSpPr/>
          <p:nvPr/>
        </p:nvCxnSpPr>
        <p:spPr>
          <a:xfrm>
            <a:off x="8136792" y="2575112"/>
            <a:ext cx="14700" cy="2758800"/>
          </a:xfrm>
          <a:prstGeom prst="straightConnector1">
            <a:avLst/>
          </a:prstGeom>
          <a:noFill/>
          <a:ln w="28575" cap="flat" cmpd="sng">
            <a:solidFill>
              <a:srgbClr val="5597D3"/>
            </a:solidFill>
            <a:prstDash val="solid"/>
            <a:round/>
            <a:headEnd type="none" w="med" len="med"/>
            <a:tailEnd type="none" w="med" len="med"/>
          </a:ln>
        </p:spPr>
      </p:cxnSp>
      <p:cxnSp>
        <p:nvCxnSpPr>
          <p:cNvPr id="198" name="Shape 198"/>
          <p:cNvCxnSpPr/>
          <p:nvPr/>
        </p:nvCxnSpPr>
        <p:spPr>
          <a:xfrm>
            <a:off x="8136792" y="4016833"/>
            <a:ext cx="487500" cy="0"/>
          </a:xfrm>
          <a:prstGeom prst="straightConnector1">
            <a:avLst/>
          </a:prstGeom>
          <a:noFill/>
          <a:ln w="28575" cap="flat" cmpd="sng">
            <a:solidFill>
              <a:srgbClr val="5597D3"/>
            </a:solidFill>
            <a:prstDash val="solid"/>
            <a:round/>
            <a:headEnd type="none" w="med" len="med"/>
            <a:tailEnd type="triangle" w="lg" len="lg"/>
          </a:ln>
        </p:spPr>
      </p:cxnSp>
      <p:pic>
        <p:nvPicPr>
          <p:cNvPr id="199" name="Shape 199" descr="05 Terra.png"/>
          <p:cNvPicPr preferRelativeResize="0"/>
          <p:nvPr/>
        </p:nvPicPr>
        <p:blipFill rotWithShape="1">
          <a:blip r:embed="rId3">
            <a:alphaModFix/>
          </a:blip>
          <a:srcRect/>
          <a:stretch/>
        </p:blipFill>
        <p:spPr>
          <a:xfrm>
            <a:off x="469591" y="2487782"/>
            <a:ext cx="1173000" cy="882000"/>
          </a:xfrm>
          <a:prstGeom prst="rect">
            <a:avLst/>
          </a:prstGeom>
          <a:noFill/>
          <a:ln>
            <a:noFill/>
          </a:ln>
        </p:spPr>
      </p:pic>
      <p:pic>
        <p:nvPicPr>
          <p:cNvPr id="200" name="Shape 200" descr="04 TRMM.png"/>
          <p:cNvPicPr preferRelativeResize="0"/>
          <p:nvPr/>
        </p:nvPicPr>
        <p:blipFill rotWithShape="1">
          <a:blip r:embed="rId4">
            <a:alphaModFix/>
          </a:blip>
          <a:srcRect/>
          <a:stretch/>
        </p:blipFill>
        <p:spPr>
          <a:xfrm>
            <a:off x="469591" y="4788902"/>
            <a:ext cx="1340400" cy="1140900"/>
          </a:xfrm>
          <a:prstGeom prst="rect">
            <a:avLst/>
          </a:prstGeom>
          <a:noFill/>
          <a:ln>
            <a:noFill/>
          </a:ln>
        </p:spPr>
      </p:pic>
      <p:pic>
        <p:nvPicPr>
          <p:cNvPr id="201" name="Shape 201"/>
          <p:cNvPicPr preferRelativeResize="0"/>
          <p:nvPr/>
        </p:nvPicPr>
        <p:blipFill rotWithShape="1">
          <a:blip r:embed="rId5">
            <a:alphaModFix/>
          </a:blip>
          <a:srcRect/>
          <a:stretch/>
        </p:blipFill>
        <p:spPr>
          <a:xfrm>
            <a:off x="5064317" y="2128720"/>
            <a:ext cx="1219200" cy="1103400"/>
          </a:xfrm>
          <a:prstGeom prst="rect">
            <a:avLst/>
          </a:prstGeom>
          <a:noFill/>
          <a:ln>
            <a:noFill/>
          </a:ln>
        </p:spPr>
      </p:pic>
      <p:pic>
        <p:nvPicPr>
          <p:cNvPr id="202" name="Shape 202"/>
          <p:cNvPicPr preferRelativeResize="0"/>
          <p:nvPr/>
        </p:nvPicPr>
        <p:blipFill rotWithShape="1">
          <a:blip r:embed="rId6">
            <a:alphaModFix/>
          </a:blip>
          <a:srcRect/>
          <a:stretch/>
        </p:blipFill>
        <p:spPr>
          <a:xfrm>
            <a:off x="5030732" y="3652679"/>
            <a:ext cx="1286400" cy="1134000"/>
          </a:xfrm>
          <a:prstGeom prst="rect">
            <a:avLst/>
          </a:prstGeom>
          <a:noFill/>
          <a:ln>
            <a:noFill/>
          </a:ln>
        </p:spPr>
      </p:pic>
      <p:pic>
        <p:nvPicPr>
          <p:cNvPr id="204" name="Shape 204"/>
          <p:cNvPicPr preferRelativeResize="0"/>
          <p:nvPr/>
        </p:nvPicPr>
        <p:blipFill rotWithShape="1">
          <a:blip r:embed="rId7">
            <a:alphaModFix/>
          </a:blip>
          <a:srcRect/>
          <a:stretch/>
        </p:blipFill>
        <p:spPr>
          <a:xfrm>
            <a:off x="5039867" y="5207227"/>
            <a:ext cx="1268100" cy="1170600"/>
          </a:xfrm>
          <a:prstGeom prst="rect">
            <a:avLst/>
          </a:prstGeom>
          <a:noFill/>
          <a:ln>
            <a:noFill/>
          </a:ln>
        </p:spPr>
      </p:pic>
      <p:pic>
        <p:nvPicPr>
          <p:cNvPr id="205" name="Shape 205"/>
          <p:cNvPicPr preferRelativeResize="0"/>
          <p:nvPr/>
        </p:nvPicPr>
        <p:blipFill rotWithShape="1">
          <a:blip r:embed="rId8">
            <a:alphaModFix/>
          </a:blip>
          <a:srcRect/>
          <a:stretch/>
        </p:blipFill>
        <p:spPr>
          <a:xfrm>
            <a:off x="8878043" y="2689881"/>
            <a:ext cx="3251700" cy="2991000"/>
          </a:xfrm>
          <a:prstGeom prst="rect">
            <a:avLst/>
          </a:prstGeom>
          <a:noFill/>
          <a:ln>
            <a:noFill/>
          </a:ln>
        </p:spPr>
      </p:pic>
      <mc:AlternateContent xmlns:mc="http://schemas.openxmlformats.org/markup-compatibility/2006" xmlns:a14="http://schemas.microsoft.com/office/drawing/2010/main">
        <mc:Choice Requires="a14">
          <p:sp>
            <p:nvSpPr>
              <p:cNvPr id="2" name="Rectangle 1"/>
              <p:cNvSpPr/>
              <p:nvPr/>
            </p:nvSpPr>
            <p:spPr>
              <a:xfrm>
                <a:off x="6139706" y="1990192"/>
                <a:ext cx="1459023" cy="786562"/>
              </a:xfrm>
              <a:prstGeom prst="rect">
                <a:avLst/>
              </a:prstGeom>
            </p:spPr>
            <p:txBody>
              <a:bodyPr wrap="square">
                <a:spAutoFit/>
              </a:bodyPr>
              <a:lstStyle/>
              <a:p>
                <a:r>
                  <a:rPr lang="en-US" dirty="0" smtClean="0">
                    <a:latin typeface="Century Gothic" panose="020B0502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2000" i="1">
                            <a:effectLst/>
                            <a:latin typeface="Cambria Math" panose="02040503050406030204" pitchFamily="18" charset="0"/>
                          </a:rPr>
                        </m:ctrlPr>
                      </m:fPr>
                      <m:num>
                        <m:sSub>
                          <m:sSubPr>
                            <m:ctrlPr>
                              <a:rPr lang="en-US" sz="2000" i="1">
                                <a:effectLst/>
                                <a:latin typeface="Cambria Math" panose="020405030504060302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𝐿𝑆𝑇</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𝑚𝑎𝑥</m:t>
                            </m:r>
                          </m:sub>
                        </m:sSub>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𝐿𝑆𝑇</m:t>
                        </m:r>
                      </m:num>
                      <m:den>
                        <m:sSub>
                          <m:sSubPr>
                            <m:ctrlPr>
                              <a:rPr lang="en-US" sz="2000" i="1">
                                <a:effectLst/>
                                <a:latin typeface="Cambria Math" panose="020405030504060302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𝐿𝑆𝑇</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𝑚𝑎𝑥</m:t>
                            </m:r>
                          </m:sub>
                        </m:sSub>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effectLst/>
                                <a:latin typeface="Cambria Math" panose="020405030504060302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𝐿𝑆𝑇</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𝑚𝑖𝑛</m:t>
                            </m:r>
                          </m:sub>
                        </m:sSub>
                      </m:den>
                    </m:f>
                  </m:oMath>
                </a14:m>
                <a:endParaRPr lang="en-US" dirty="0">
                  <a:latin typeface="Century Gothic" panose="020B0502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139706" y="1990192"/>
                <a:ext cx="1459023" cy="786562"/>
              </a:xfrm>
              <a:prstGeom prst="rect">
                <a:avLst/>
              </a:prstGeom>
              <a:blipFill rotWithShape="0">
                <a:blip r:embed="rId9"/>
                <a:stretch>
                  <a:fillRect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6202653" y="5379432"/>
                <a:ext cx="1461662" cy="59490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rPr>
                          </m:ctrlPr>
                        </m:fPr>
                        <m:num>
                          <m:r>
                            <a:rPr lang="en-US" sz="1600" i="1">
                              <a:latin typeface="Cambria Math" panose="02040503050406030204" pitchFamily="18" charset="0"/>
                            </a:rPr>
                            <m:t>𝑋</m:t>
                          </m:r>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𝑋</m:t>
                              </m:r>
                            </m:e>
                            <m:sub>
                              <m:r>
                                <a:rPr lang="en-US" sz="1600" i="1">
                                  <a:latin typeface="Cambria Math" panose="02040503050406030204" pitchFamily="18" charset="0"/>
                                </a:rPr>
                                <m:t>𝑚𝑖𝑛</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𝑋</m:t>
                              </m:r>
                            </m:e>
                            <m:sub>
                              <m:r>
                                <a:rPr lang="en-US" sz="1600" i="1">
                                  <a:latin typeface="Cambria Math" panose="02040503050406030204" pitchFamily="18" charset="0"/>
                                </a:rPr>
                                <m:t>𝑚𝑎𝑥</m:t>
                              </m:r>
                            </m:sub>
                          </m:sSub>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𝑋</m:t>
                              </m:r>
                            </m:e>
                            <m:sub>
                              <m:r>
                                <a:rPr lang="en-US" sz="1600" i="1">
                                  <a:latin typeface="Cambria Math" panose="02040503050406030204" pitchFamily="18" charset="0"/>
                                </a:rPr>
                                <m:t>𝑚𝑖𝑛</m:t>
                              </m:r>
                            </m:sub>
                          </m:sSub>
                        </m:den>
                      </m:f>
                    </m:oMath>
                  </m:oMathPara>
                </a14:m>
                <a:endParaRPr lang="en-US" sz="1800" dirty="0">
                  <a:latin typeface="Century Gothic" panose="020B0502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202653" y="5379432"/>
                <a:ext cx="1461662" cy="594906"/>
              </a:xfrm>
              <a:prstGeom prst="rect">
                <a:avLst/>
              </a:prstGeom>
              <a:blipFill rotWithShape="0">
                <a:blip r:embed="rId10"/>
                <a:stretch>
                  <a:fillRect/>
                </a:stretch>
              </a:blipFill>
            </p:spPr>
            <p:txBody>
              <a:bodyPr/>
              <a:lstStyle/>
              <a:p>
                <a:r>
                  <a:rPr lang="en-US">
                    <a:noFill/>
                  </a:rPr>
                  <a:t> </a:t>
                </a:r>
              </a:p>
            </p:txBody>
          </p:sp>
        </mc:Fallback>
      </mc:AlternateContent>
      <p:grpSp>
        <p:nvGrpSpPr>
          <p:cNvPr id="10" name="Group 9"/>
          <p:cNvGrpSpPr/>
          <p:nvPr/>
        </p:nvGrpSpPr>
        <p:grpSpPr>
          <a:xfrm>
            <a:off x="11307916" y="1874827"/>
            <a:ext cx="1302901" cy="909110"/>
            <a:chOff x="8710041" y="5265118"/>
            <a:chExt cx="1302901" cy="909110"/>
          </a:xfrm>
        </p:grpSpPr>
        <p:pic>
          <p:nvPicPr>
            <p:cNvPr id="36" name="Picture 35"/>
            <p:cNvPicPr>
              <a:picLocks noChangeAspect="1"/>
            </p:cNvPicPr>
            <p:nvPr/>
          </p:nvPicPr>
          <p:blipFill rotWithShape="1">
            <a:blip r:embed="rId11">
              <a:extLst>
                <a:ext uri="{28A0092B-C50C-407E-A947-70E740481C1C}">
                  <a14:useLocalDpi xmlns:a14="http://schemas.microsoft.com/office/drawing/2010/main" val="0"/>
                </a:ext>
              </a:extLst>
            </a:blip>
            <a:srcRect l="16563" t="7302" r="11204" b="5170"/>
            <a:stretch/>
          </p:blipFill>
          <p:spPr>
            <a:xfrm>
              <a:off x="8710041" y="5398414"/>
              <a:ext cx="407140" cy="762977"/>
            </a:xfrm>
            <a:prstGeom prst="rect">
              <a:avLst/>
            </a:prstGeom>
          </p:spPr>
        </p:pic>
        <p:sp>
          <p:nvSpPr>
            <p:cNvPr id="37" name="Shape 355"/>
            <p:cNvSpPr txBox="1"/>
            <p:nvPr/>
          </p:nvSpPr>
          <p:spPr>
            <a:xfrm>
              <a:off x="9117180" y="5265118"/>
              <a:ext cx="895761" cy="240918"/>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1600" dirty="0">
                  <a:solidFill>
                    <a:srgbClr val="585454"/>
                  </a:solidFill>
                  <a:latin typeface="Century Gothic" panose="020B0502020202020204" pitchFamily="34" charset="0"/>
                  <a:ea typeface="Garamond"/>
                  <a:cs typeface="Garamond"/>
                  <a:sym typeface="Garamond"/>
                </a:rPr>
                <a:t>1</a:t>
              </a:r>
              <a:r>
                <a:rPr lang="en-US" sz="1600" dirty="0" smtClean="0">
                  <a:solidFill>
                    <a:srgbClr val="585454"/>
                  </a:solidFill>
                  <a:latin typeface="Century Gothic" panose="020B0502020202020204" pitchFamily="34" charset="0"/>
                  <a:ea typeface="Garamond"/>
                  <a:cs typeface="Garamond"/>
                  <a:sym typeface="Garamond"/>
                </a:rPr>
                <a:t> </a:t>
              </a:r>
              <a:endParaRPr lang="en-US" sz="1600" dirty="0">
                <a:solidFill>
                  <a:srgbClr val="585454"/>
                </a:solidFill>
                <a:latin typeface="Century Gothic" panose="020B0502020202020204" pitchFamily="34" charset="0"/>
                <a:ea typeface="Garamond"/>
                <a:cs typeface="Garamond"/>
                <a:sym typeface="Garamond"/>
              </a:endParaRPr>
            </a:p>
          </p:txBody>
        </p:sp>
        <p:sp>
          <p:nvSpPr>
            <p:cNvPr id="38" name="Shape 355"/>
            <p:cNvSpPr txBox="1"/>
            <p:nvPr/>
          </p:nvSpPr>
          <p:spPr>
            <a:xfrm>
              <a:off x="9117181" y="5933310"/>
              <a:ext cx="895761" cy="240918"/>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1600" dirty="0" smtClean="0">
                  <a:solidFill>
                    <a:srgbClr val="585454"/>
                  </a:solidFill>
                  <a:latin typeface="Century Gothic" panose="020B0502020202020204" pitchFamily="34" charset="0"/>
                  <a:ea typeface="Garamond"/>
                  <a:cs typeface="Garamond"/>
                  <a:sym typeface="Garamond"/>
                </a:rPr>
                <a:t>0</a:t>
              </a:r>
              <a:endParaRPr lang="en-US" sz="1600" dirty="0">
                <a:solidFill>
                  <a:srgbClr val="585454"/>
                </a:solidFill>
                <a:latin typeface="Century Gothic" panose="020B0502020202020204" pitchFamily="34" charset="0"/>
                <a:ea typeface="Garamond"/>
                <a:cs typeface="Garamond"/>
                <a:sym typeface="Garamond"/>
              </a:endParaRPr>
            </a:p>
          </p:txBody>
        </p:sp>
      </p:grpSp>
      <mc:AlternateContent xmlns:mc="http://schemas.openxmlformats.org/markup-compatibility/2006" xmlns:a14="http://schemas.microsoft.com/office/drawing/2010/main">
        <mc:Choice Requires="a14">
          <p:sp>
            <p:nvSpPr>
              <p:cNvPr id="8" name="Rectangle 7"/>
              <p:cNvSpPr/>
              <p:nvPr/>
            </p:nvSpPr>
            <p:spPr>
              <a:xfrm>
                <a:off x="6028678" y="3746015"/>
                <a:ext cx="1854226" cy="532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𝑁𝐷𝑉𝐼</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𝑁𝐷𝑉𝐼</m:t>
                              </m:r>
                            </m:e>
                            <m:sub>
                              <m:r>
                                <a:rPr lang="en-US" i="1">
                                  <a:latin typeface="Cambria Math" panose="02040503050406030204" pitchFamily="18" charset="0"/>
                                </a:rPr>
                                <m:t>𝑚𝑖𝑛</m:t>
                              </m:r>
                            </m:sub>
                          </m:sSub>
                        </m:num>
                        <m:den>
                          <m:sSub>
                            <m:sSubPr>
                              <m:ctrlPr>
                                <a:rPr lang="en-US" i="1">
                                  <a:latin typeface="Cambria Math" panose="02040503050406030204" pitchFamily="18" charset="0"/>
                                </a:rPr>
                              </m:ctrlPr>
                            </m:sSubPr>
                            <m:e>
                              <m:r>
                                <a:rPr lang="en-US" i="1">
                                  <a:latin typeface="Cambria Math" panose="02040503050406030204" pitchFamily="18" charset="0"/>
                                </a:rPr>
                                <m:t>𝑁𝐷𝑉𝐼</m:t>
                              </m:r>
                            </m:e>
                            <m:sub>
                              <m:r>
                                <a:rPr lang="en-US" i="1">
                                  <a:latin typeface="Cambria Math" panose="02040503050406030204" pitchFamily="18" charset="0"/>
                                </a:rPr>
                                <m:t>𝑚𝑎𝑥</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𝑁𝐷𝑉𝐼</m:t>
                              </m:r>
                            </m:e>
                            <m:sub>
                              <m:r>
                                <a:rPr lang="en-US" i="1">
                                  <a:latin typeface="Cambria Math" panose="02040503050406030204" pitchFamily="18" charset="0"/>
                                </a:rPr>
                                <m:t>𝑚𝑖𝑛</m:t>
                              </m:r>
                            </m:sub>
                          </m:sSub>
                        </m:den>
                      </m:f>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6028678" y="3746015"/>
                <a:ext cx="1854226" cy="532005"/>
              </a:xfrm>
              <a:prstGeom prst="rect">
                <a:avLst/>
              </a:prstGeom>
              <a:blipFill rotWithShape="0">
                <a:blip r:embed="rId12"/>
                <a:stretch>
                  <a:fillRect/>
                </a:stretch>
              </a:blipFill>
            </p:spPr>
            <p:txBody>
              <a:bodyPr/>
              <a:lstStyle/>
              <a:p>
                <a:r>
                  <a:rPr lang="en-US">
                    <a:noFill/>
                  </a:rPr>
                  <a:t> </a:t>
                </a:r>
              </a:p>
            </p:txBody>
          </p:sp>
        </mc:Fallback>
      </mc:AlternateContent>
      <p:sp>
        <p:nvSpPr>
          <p:cNvPr id="9" name="Rectangle 8"/>
          <p:cNvSpPr/>
          <p:nvPr/>
        </p:nvSpPr>
        <p:spPr>
          <a:xfrm>
            <a:off x="8629292" y="5473409"/>
            <a:ext cx="3663182" cy="984885"/>
          </a:xfrm>
          <a:prstGeom prst="rect">
            <a:avLst/>
          </a:prstGeom>
        </p:spPr>
        <p:txBody>
          <a:bodyPr wrap="none">
            <a:spAutoFit/>
          </a:bodyPr>
          <a:lstStyle/>
          <a:p>
            <a:r>
              <a:rPr lang="en-US" sz="2000" dirty="0" smtClean="0">
                <a:latin typeface="Century Gothic" panose="020B0502020202020204" pitchFamily="34" charset="0"/>
              </a:rPr>
              <a:t>SDCI =  </a:t>
            </a:r>
            <a:r>
              <a:rPr lang="en-US" sz="1900" dirty="0" smtClean="0">
                <a:latin typeface="Century Gothic" panose="020B0502020202020204" pitchFamily="34" charset="0"/>
              </a:rPr>
              <a:t>(0.25 *Scaled LST) </a:t>
            </a:r>
            <a:br>
              <a:rPr lang="en-US" sz="1900" dirty="0" smtClean="0">
                <a:latin typeface="Century Gothic" panose="020B0502020202020204" pitchFamily="34" charset="0"/>
              </a:rPr>
            </a:br>
            <a:r>
              <a:rPr lang="en-US" sz="1900" dirty="0" smtClean="0">
                <a:latin typeface="Century Gothic" panose="020B0502020202020204" pitchFamily="34" charset="0"/>
              </a:rPr>
              <a:t>           + (0.25*  Scaled NDVI) </a:t>
            </a:r>
            <a:endParaRPr lang="en-US" sz="1900" dirty="0">
              <a:latin typeface="Century Gothic" panose="020B0502020202020204" pitchFamily="34" charset="0"/>
            </a:endParaRPr>
          </a:p>
          <a:p>
            <a:r>
              <a:rPr lang="en-US" sz="1900" dirty="0" smtClean="0">
                <a:latin typeface="Century Gothic" panose="020B0502020202020204" pitchFamily="34" charset="0"/>
              </a:rPr>
              <a:t>           + (0.5 * Scaled </a:t>
            </a:r>
            <a:r>
              <a:rPr lang="en-US" sz="1900" dirty="0" err="1" smtClean="0">
                <a:latin typeface="Century Gothic" panose="020B0502020202020204" pitchFamily="34" charset="0"/>
              </a:rPr>
              <a:t>Precip</a:t>
            </a:r>
            <a:r>
              <a:rPr lang="en-US" sz="1900" dirty="0" smtClean="0">
                <a:latin typeface="Century Gothic" panose="020B0502020202020204" pitchFamily="34" charset="0"/>
              </a:rPr>
              <a:t>) </a:t>
            </a:r>
            <a:endParaRPr lang="en-US" sz="1900" dirty="0">
              <a:latin typeface="Century Gothic" panose="020B0502020202020204" pitchFamily="34" charset="0"/>
            </a:endParaRPr>
          </a:p>
        </p:txBody>
      </p:sp>
      <p:sp>
        <p:nvSpPr>
          <p:cNvPr id="45" name="Shape 92"/>
          <p:cNvSpPr txBox="1"/>
          <p:nvPr/>
        </p:nvSpPr>
        <p:spPr>
          <a:xfrm>
            <a:off x="1986801" y="515886"/>
            <a:ext cx="10040099" cy="597000"/>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chemeClr val="lt1"/>
              </a:buClr>
              <a:buSzPct val="25000"/>
              <a:buFont typeface="Arial"/>
              <a:buNone/>
            </a:pPr>
            <a:r>
              <a:rPr lang="en-US" sz="4000" dirty="0" smtClean="0">
                <a:solidFill>
                  <a:schemeClr val="lt1"/>
                </a:solidFill>
                <a:latin typeface="Century Gothic" panose="020B0502020202020204" pitchFamily="34" charset="0"/>
                <a:ea typeface="Questrial"/>
                <a:cs typeface="Questrial"/>
                <a:sym typeface="Questrial"/>
              </a:rPr>
              <a:t>Sc</a:t>
            </a:r>
            <a:r>
              <a:rPr lang="en-US" sz="4000" b="0" i="0" u="none" strike="noStrike" cap="none" dirty="0" smtClean="0">
                <a:solidFill>
                  <a:schemeClr val="lt1"/>
                </a:solidFill>
                <a:latin typeface="Century Gothic" panose="020B0502020202020204" pitchFamily="34" charset="0"/>
                <a:ea typeface="Questrial"/>
                <a:cs typeface="Questrial"/>
                <a:sym typeface="Questrial"/>
              </a:rPr>
              <a:t>aled Drought Condition Index (SDCI)</a:t>
            </a:r>
            <a:endParaRPr lang="en-US" sz="4000" b="0" i="0" u="none" strike="noStrike" cap="none" dirty="0">
              <a:solidFill>
                <a:schemeClr val="lt1"/>
              </a:solidFill>
              <a:latin typeface="Century Gothic" panose="020B0502020202020204" pitchFamily="34" charset="0"/>
              <a:ea typeface="Questrial"/>
              <a:cs typeface="Questrial"/>
              <a:sym typeface="Quest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2" name="Shape 212" descr="C:\Users\luis\Desktop\Sin título.png"/>
          <p:cNvPicPr preferRelativeResize="0"/>
          <p:nvPr/>
        </p:nvPicPr>
        <p:blipFill rotWithShape="1">
          <a:blip r:embed="rId3">
            <a:alphaModFix/>
          </a:blip>
          <a:srcRect l="3163" r="5469"/>
          <a:stretch/>
        </p:blipFill>
        <p:spPr>
          <a:xfrm>
            <a:off x="1136822" y="1536151"/>
            <a:ext cx="1878227" cy="1511188"/>
          </a:xfrm>
          <a:prstGeom prst="rect">
            <a:avLst/>
          </a:prstGeom>
          <a:noFill/>
          <a:ln>
            <a:noFill/>
          </a:ln>
        </p:spPr>
      </p:pic>
      <p:sp>
        <p:nvSpPr>
          <p:cNvPr id="213" name="Shape 213"/>
          <p:cNvSpPr txBox="1"/>
          <p:nvPr/>
        </p:nvSpPr>
        <p:spPr>
          <a:xfrm>
            <a:off x="1502578" y="3028009"/>
            <a:ext cx="748923" cy="4001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525252"/>
              </a:buClr>
              <a:buSzPct val="25000"/>
              <a:buFont typeface="Questrial"/>
              <a:buNone/>
            </a:pPr>
            <a:r>
              <a:rPr lang="en-US" sz="2000" i="0" u="none" strike="noStrike" cap="none" dirty="0">
                <a:solidFill>
                  <a:srgbClr val="525252"/>
                </a:solidFill>
                <a:latin typeface="Century Gothic" panose="020B0502020202020204" pitchFamily="34" charset="0"/>
                <a:ea typeface="Questrial"/>
                <a:cs typeface="Questrial"/>
                <a:sym typeface="Questrial"/>
              </a:rPr>
              <a:t>DEM</a:t>
            </a:r>
          </a:p>
        </p:txBody>
      </p:sp>
      <p:pic>
        <p:nvPicPr>
          <p:cNvPr id="214" name="Shape 214" descr="C:\Users\luis\Desktop\sue.jpg"/>
          <p:cNvPicPr preferRelativeResize="0"/>
          <p:nvPr/>
        </p:nvPicPr>
        <p:blipFill rotWithShape="1">
          <a:blip r:embed="rId4">
            <a:alphaModFix/>
          </a:blip>
          <a:srcRect/>
          <a:stretch/>
        </p:blipFill>
        <p:spPr>
          <a:xfrm>
            <a:off x="4200780" y="1536151"/>
            <a:ext cx="1796207" cy="1511188"/>
          </a:xfrm>
          <a:prstGeom prst="rect">
            <a:avLst/>
          </a:prstGeom>
          <a:noFill/>
          <a:ln>
            <a:noFill/>
          </a:ln>
        </p:spPr>
      </p:pic>
      <p:sp>
        <p:nvSpPr>
          <p:cNvPr id="215" name="Shape 215"/>
          <p:cNvSpPr txBox="1"/>
          <p:nvPr/>
        </p:nvSpPr>
        <p:spPr>
          <a:xfrm>
            <a:off x="4365191" y="3055305"/>
            <a:ext cx="1645002" cy="4001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525252"/>
              </a:buClr>
              <a:buSzPct val="25000"/>
              <a:buFont typeface="Questrial"/>
              <a:buNone/>
            </a:pPr>
            <a:r>
              <a:rPr lang="en-US" sz="2000" i="0" u="none" strike="noStrike" cap="none" dirty="0">
                <a:solidFill>
                  <a:srgbClr val="525252"/>
                </a:solidFill>
                <a:latin typeface="Century Gothic" panose="020B0502020202020204" pitchFamily="34" charset="0"/>
                <a:ea typeface="Questrial"/>
                <a:cs typeface="Questrial"/>
                <a:sym typeface="Questrial"/>
              </a:rPr>
              <a:t>Land Cover</a:t>
            </a:r>
          </a:p>
        </p:txBody>
      </p:sp>
      <p:pic>
        <p:nvPicPr>
          <p:cNvPr id="216" name="Shape 216" descr="C:\Users\luis\Desktop\sue1.jpg"/>
          <p:cNvPicPr preferRelativeResize="0"/>
          <p:nvPr/>
        </p:nvPicPr>
        <p:blipFill rotWithShape="1">
          <a:blip r:embed="rId5">
            <a:alphaModFix/>
          </a:blip>
          <a:srcRect l="6894" r="9643"/>
          <a:stretch/>
        </p:blipFill>
        <p:spPr>
          <a:xfrm>
            <a:off x="7216346" y="1536151"/>
            <a:ext cx="1853514" cy="1511188"/>
          </a:xfrm>
          <a:prstGeom prst="rect">
            <a:avLst/>
          </a:prstGeom>
          <a:noFill/>
          <a:ln>
            <a:noFill/>
          </a:ln>
        </p:spPr>
      </p:pic>
      <p:sp>
        <p:nvSpPr>
          <p:cNvPr id="217" name="Shape 217"/>
          <p:cNvSpPr txBox="1"/>
          <p:nvPr/>
        </p:nvSpPr>
        <p:spPr>
          <a:xfrm>
            <a:off x="7702039" y="3028009"/>
            <a:ext cx="603049" cy="4001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525252"/>
              </a:buClr>
              <a:buSzPct val="25000"/>
              <a:buFont typeface="Questrial"/>
              <a:buNone/>
            </a:pPr>
            <a:r>
              <a:rPr lang="en-US" sz="2000" i="0" u="none" strike="noStrike" cap="none" dirty="0">
                <a:solidFill>
                  <a:srgbClr val="525252"/>
                </a:solidFill>
                <a:latin typeface="Century Gothic" panose="020B0502020202020204" pitchFamily="34" charset="0"/>
                <a:ea typeface="Questrial"/>
                <a:cs typeface="Questrial"/>
                <a:sym typeface="Questrial"/>
              </a:rPr>
              <a:t>Soil</a:t>
            </a:r>
          </a:p>
        </p:txBody>
      </p:sp>
      <p:sp>
        <p:nvSpPr>
          <p:cNvPr id="218" name="Shape 218"/>
          <p:cNvSpPr/>
          <p:nvPr/>
        </p:nvSpPr>
        <p:spPr>
          <a:xfrm rot="10800000">
            <a:off x="9198880" y="1484211"/>
            <a:ext cx="221145" cy="1717508"/>
          </a:xfrm>
          <a:prstGeom prst="leftBracket">
            <a:avLst>
              <a:gd name="adj" fmla="val 8333"/>
            </a:avLst>
          </a:prstGeom>
          <a:noFill/>
          <a:ln w="28575" cap="flat" cmpd="sng">
            <a:solidFill>
              <a:srgbClr val="2E75B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Century Gothic" panose="020B0502020202020204" pitchFamily="34" charset="0"/>
              <a:sym typeface="Arial"/>
            </a:endParaRPr>
          </a:p>
        </p:txBody>
      </p:sp>
      <p:pic>
        <p:nvPicPr>
          <p:cNvPr id="219" name="Shape 219" descr="C:\Users\luis\Desktop\cuenca.jpg"/>
          <p:cNvPicPr preferRelativeResize="0"/>
          <p:nvPr/>
        </p:nvPicPr>
        <p:blipFill rotWithShape="1">
          <a:blip r:embed="rId6">
            <a:alphaModFix/>
          </a:blip>
          <a:srcRect/>
          <a:stretch/>
        </p:blipFill>
        <p:spPr>
          <a:xfrm>
            <a:off x="337684" y="3559226"/>
            <a:ext cx="1824289" cy="1515190"/>
          </a:xfrm>
          <a:prstGeom prst="rect">
            <a:avLst/>
          </a:prstGeom>
          <a:noFill/>
          <a:ln>
            <a:noFill/>
          </a:ln>
        </p:spPr>
      </p:pic>
      <p:cxnSp>
        <p:nvCxnSpPr>
          <p:cNvPr id="220" name="Shape 220"/>
          <p:cNvCxnSpPr/>
          <p:nvPr/>
        </p:nvCxnSpPr>
        <p:spPr>
          <a:xfrm>
            <a:off x="1960305" y="4216030"/>
            <a:ext cx="2046760" cy="4618"/>
          </a:xfrm>
          <a:prstGeom prst="straightConnector1">
            <a:avLst/>
          </a:prstGeom>
          <a:noFill/>
          <a:ln w="28575" cap="flat" cmpd="sng">
            <a:solidFill>
              <a:srgbClr val="2E75B5"/>
            </a:solidFill>
            <a:prstDash val="solid"/>
            <a:round/>
            <a:headEnd type="none" w="med" len="med"/>
            <a:tailEnd type="stealth" w="lg" len="lg"/>
          </a:ln>
        </p:spPr>
      </p:cxnSp>
      <p:cxnSp>
        <p:nvCxnSpPr>
          <p:cNvPr id="221" name="Shape 221"/>
          <p:cNvCxnSpPr/>
          <p:nvPr/>
        </p:nvCxnSpPr>
        <p:spPr>
          <a:xfrm>
            <a:off x="6716204" y="4233073"/>
            <a:ext cx="2046760" cy="4618"/>
          </a:xfrm>
          <a:prstGeom prst="straightConnector1">
            <a:avLst/>
          </a:prstGeom>
          <a:noFill/>
          <a:ln w="28575" cap="flat" cmpd="sng">
            <a:solidFill>
              <a:srgbClr val="2E75B5"/>
            </a:solidFill>
            <a:prstDash val="solid"/>
            <a:round/>
            <a:headEnd type="none" w="med" len="med"/>
            <a:tailEnd type="stealth" w="lg" len="lg"/>
          </a:ln>
        </p:spPr>
      </p:cxnSp>
      <p:cxnSp>
        <p:nvCxnSpPr>
          <p:cNvPr id="222" name="Shape 222"/>
          <p:cNvCxnSpPr/>
          <p:nvPr/>
        </p:nvCxnSpPr>
        <p:spPr>
          <a:xfrm>
            <a:off x="5403203" y="4669889"/>
            <a:ext cx="595" cy="474061"/>
          </a:xfrm>
          <a:prstGeom prst="straightConnector1">
            <a:avLst/>
          </a:prstGeom>
          <a:noFill/>
          <a:ln w="28575" cap="flat" cmpd="sng">
            <a:solidFill>
              <a:srgbClr val="2E75B5"/>
            </a:solidFill>
            <a:prstDash val="solid"/>
            <a:round/>
            <a:headEnd type="none" w="med" len="med"/>
            <a:tailEnd type="stealth" w="lg" len="lg"/>
          </a:ln>
        </p:spPr>
      </p:cxnSp>
      <p:sp>
        <p:nvSpPr>
          <p:cNvPr id="223" name="Shape 223"/>
          <p:cNvSpPr/>
          <p:nvPr/>
        </p:nvSpPr>
        <p:spPr>
          <a:xfrm>
            <a:off x="2450225" y="5074419"/>
            <a:ext cx="137370" cy="1340469"/>
          </a:xfrm>
          <a:prstGeom prst="leftBracket">
            <a:avLst>
              <a:gd name="adj" fmla="val 8333"/>
            </a:avLst>
          </a:prstGeom>
          <a:noFill/>
          <a:ln w="28575" cap="flat" cmpd="sng">
            <a:solidFill>
              <a:srgbClr val="2E75B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i="0" u="none" strike="noStrike" cap="none">
              <a:solidFill>
                <a:schemeClr val="dk1"/>
              </a:solidFill>
              <a:latin typeface="Century Gothic" panose="020B0502020202020204" pitchFamily="34" charset="0"/>
              <a:sym typeface="Arial"/>
            </a:endParaRPr>
          </a:p>
        </p:txBody>
      </p:sp>
      <p:pic>
        <p:nvPicPr>
          <p:cNvPr id="224" name="Shape 224" descr="C:\Users\luis\Desktop\demcuen.jpg"/>
          <p:cNvPicPr preferRelativeResize="0"/>
          <p:nvPr/>
        </p:nvPicPr>
        <p:blipFill rotWithShape="1">
          <a:blip r:embed="rId7">
            <a:alphaModFix/>
          </a:blip>
          <a:srcRect/>
          <a:stretch/>
        </p:blipFill>
        <p:spPr>
          <a:xfrm>
            <a:off x="2799638" y="4838885"/>
            <a:ext cx="1633437" cy="1482421"/>
          </a:xfrm>
          <a:prstGeom prst="rect">
            <a:avLst/>
          </a:prstGeom>
          <a:noFill/>
          <a:ln>
            <a:noFill/>
          </a:ln>
        </p:spPr>
      </p:pic>
      <p:sp>
        <p:nvSpPr>
          <p:cNvPr id="225" name="Shape 225"/>
          <p:cNvSpPr txBox="1"/>
          <p:nvPr/>
        </p:nvSpPr>
        <p:spPr>
          <a:xfrm>
            <a:off x="3106715" y="6228230"/>
            <a:ext cx="748923" cy="4001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525252"/>
              </a:buClr>
              <a:buSzPct val="25000"/>
              <a:buFont typeface="Questrial"/>
              <a:buNone/>
            </a:pPr>
            <a:r>
              <a:rPr lang="en-US" sz="2000" i="0" u="none" strike="noStrike" cap="none" dirty="0">
                <a:solidFill>
                  <a:srgbClr val="525252"/>
                </a:solidFill>
                <a:latin typeface="Century Gothic" panose="020B0502020202020204" pitchFamily="34" charset="0"/>
                <a:ea typeface="Questrial"/>
                <a:cs typeface="Questrial"/>
                <a:sym typeface="Questrial"/>
              </a:rPr>
              <a:t>DEM</a:t>
            </a:r>
          </a:p>
        </p:txBody>
      </p:sp>
      <p:pic>
        <p:nvPicPr>
          <p:cNvPr id="226" name="Shape 226" descr="C:\Users\luis\Desktop\usoscuenca.jpg"/>
          <p:cNvPicPr preferRelativeResize="0"/>
          <p:nvPr/>
        </p:nvPicPr>
        <p:blipFill rotWithShape="1">
          <a:blip r:embed="rId8">
            <a:alphaModFix/>
          </a:blip>
          <a:srcRect/>
          <a:stretch/>
        </p:blipFill>
        <p:spPr>
          <a:xfrm>
            <a:off x="4631075" y="4906919"/>
            <a:ext cx="1597662" cy="1461566"/>
          </a:xfrm>
          <a:prstGeom prst="rect">
            <a:avLst/>
          </a:prstGeom>
          <a:noFill/>
          <a:ln>
            <a:noFill/>
          </a:ln>
        </p:spPr>
      </p:pic>
      <p:sp>
        <p:nvSpPr>
          <p:cNvPr id="227" name="Shape 227"/>
          <p:cNvSpPr txBox="1"/>
          <p:nvPr/>
        </p:nvSpPr>
        <p:spPr>
          <a:xfrm>
            <a:off x="4640478" y="6228230"/>
            <a:ext cx="1645002" cy="4001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525252"/>
              </a:buClr>
              <a:buSzPct val="25000"/>
              <a:buFont typeface="Questrial"/>
              <a:buNone/>
            </a:pPr>
            <a:r>
              <a:rPr lang="en-US" sz="2000" i="0" u="none" strike="noStrike" cap="none" dirty="0">
                <a:solidFill>
                  <a:srgbClr val="525252"/>
                </a:solidFill>
                <a:latin typeface="Century Gothic" panose="020B0502020202020204" pitchFamily="34" charset="0"/>
                <a:ea typeface="Questrial"/>
                <a:cs typeface="Questrial"/>
                <a:sym typeface="Questrial"/>
              </a:rPr>
              <a:t>Land Cover</a:t>
            </a:r>
          </a:p>
        </p:txBody>
      </p:sp>
      <p:pic>
        <p:nvPicPr>
          <p:cNvPr id="228" name="Shape 228" descr="C:\Users\luis\Desktop\sueloscuen.jpg"/>
          <p:cNvPicPr preferRelativeResize="0"/>
          <p:nvPr/>
        </p:nvPicPr>
        <p:blipFill rotWithShape="1">
          <a:blip r:embed="rId9">
            <a:alphaModFix/>
          </a:blip>
          <a:srcRect/>
          <a:stretch/>
        </p:blipFill>
        <p:spPr>
          <a:xfrm>
            <a:off x="6500771" y="4881276"/>
            <a:ext cx="1573988" cy="1487209"/>
          </a:xfrm>
          <a:prstGeom prst="rect">
            <a:avLst/>
          </a:prstGeom>
          <a:noFill/>
          <a:ln>
            <a:noFill/>
          </a:ln>
        </p:spPr>
      </p:pic>
      <p:sp>
        <p:nvSpPr>
          <p:cNvPr id="229" name="Shape 229"/>
          <p:cNvSpPr txBox="1"/>
          <p:nvPr/>
        </p:nvSpPr>
        <p:spPr>
          <a:xfrm>
            <a:off x="7019890" y="6196969"/>
            <a:ext cx="603049" cy="4001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525252"/>
              </a:buClr>
              <a:buSzPct val="25000"/>
              <a:buFont typeface="Questrial"/>
              <a:buNone/>
            </a:pPr>
            <a:r>
              <a:rPr lang="en-US" sz="2000" i="0" u="none" strike="noStrike" cap="none" dirty="0">
                <a:solidFill>
                  <a:srgbClr val="525252"/>
                </a:solidFill>
                <a:latin typeface="Century Gothic" panose="020B0502020202020204" pitchFamily="34" charset="0"/>
                <a:ea typeface="Questrial"/>
                <a:cs typeface="Questrial"/>
                <a:sym typeface="Questrial"/>
              </a:rPr>
              <a:t>Soil</a:t>
            </a:r>
          </a:p>
        </p:txBody>
      </p:sp>
      <p:sp>
        <p:nvSpPr>
          <p:cNvPr id="230" name="Shape 230"/>
          <p:cNvSpPr/>
          <p:nvPr/>
        </p:nvSpPr>
        <p:spPr>
          <a:xfrm rot="10800000">
            <a:off x="8508098" y="5074419"/>
            <a:ext cx="178715" cy="1320903"/>
          </a:xfrm>
          <a:prstGeom prst="leftBracket">
            <a:avLst>
              <a:gd name="adj" fmla="val 8333"/>
            </a:avLst>
          </a:prstGeom>
          <a:noFill/>
          <a:ln w="28575" cap="flat" cmpd="sng">
            <a:solidFill>
              <a:srgbClr val="2E75B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i="0" u="none" strike="noStrike" cap="none">
              <a:solidFill>
                <a:schemeClr val="dk1"/>
              </a:solidFill>
              <a:latin typeface="Century Gothic" panose="020B0502020202020204" pitchFamily="34" charset="0"/>
              <a:sym typeface="Arial"/>
            </a:endParaRPr>
          </a:p>
        </p:txBody>
      </p:sp>
      <p:pic>
        <p:nvPicPr>
          <p:cNvPr id="231" name="Shape 231" descr="C:\Users\luis\Desktop\weather.jpg"/>
          <p:cNvPicPr preferRelativeResize="0"/>
          <p:nvPr/>
        </p:nvPicPr>
        <p:blipFill rotWithShape="1">
          <a:blip r:embed="rId10">
            <a:alphaModFix/>
          </a:blip>
          <a:srcRect/>
          <a:stretch/>
        </p:blipFill>
        <p:spPr>
          <a:xfrm>
            <a:off x="9571970" y="5108185"/>
            <a:ext cx="1720796" cy="1218093"/>
          </a:xfrm>
          <a:prstGeom prst="rect">
            <a:avLst/>
          </a:prstGeom>
          <a:noFill/>
          <a:ln>
            <a:noFill/>
          </a:ln>
        </p:spPr>
      </p:pic>
      <p:sp>
        <p:nvSpPr>
          <p:cNvPr id="232" name="Shape 232"/>
          <p:cNvSpPr txBox="1"/>
          <p:nvPr/>
        </p:nvSpPr>
        <p:spPr>
          <a:xfrm>
            <a:off x="9852334" y="6228810"/>
            <a:ext cx="1260280" cy="4001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525252"/>
              </a:buClr>
              <a:buSzPct val="25000"/>
              <a:buFont typeface="Questrial"/>
              <a:buNone/>
            </a:pPr>
            <a:r>
              <a:rPr lang="en-US" sz="2000" i="0" u="none" strike="noStrike" cap="none" dirty="0">
                <a:solidFill>
                  <a:srgbClr val="525252"/>
                </a:solidFill>
                <a:latin typeface="Century Gothic" panose="020B0502020202020204" pitchFamily="34" charset="0"/>
                <a:ea typeface="Questrial"/>
                <a:cs typeface="Questrial"/>
                <a:sym typeface="Questrial"/>
              </a:rPr>
              <a:t>Weather</a:t>
            </a:r>
          </a:p>
        </p:txBody>
      </p:sp>
      <p:cxnSp>
        <p:nvCxnSpPr>
          <p:cNvPr id="233" name="Shape 233"/>
          <p:cNvCxnSpPr/>
          <p:nvPr/>
        </p:nvCxnSpPr>
        <p:spPr>
          <a:xfrm rot="10800000">
            <a:off x="10482475" y="4705654"/>
            <a:ext cx="1451" cy="402530"/>
          </a:xfrm>
          <a:prstGeom prst="straightConnector1">
            <a:avLst/>
          </a:prstGeom>
          <a:noFill/>
          <a:ln w="28575" cap="flat" cmpd="sng">
            <a:solidFill>
              <a:srgbClr val="2E75B5"/>
            </a:solidFill>
            <a:prstDash val="solid"/>
            <a:round/>
            <a:headEnd type="none" w="med" len="med"/>
            <a:tailEnd type="stealth" w="lg" len="lg"/>
          </a:ln>
        </p:spPr>
      </p:cxnSp>
      <p:sp>
        <p:nvSpPr>
          <p:cNvPr id="234" name="Shape 234"/>
          <p:cNvSpPr txBox="1"/>
          <p:nvPr/>
        </p:nvSpPr>
        <p:spPr>
          <a:xfrm>
            <a:off x="4200780" y="3686769"/>
            <a:ext cx="2272879" cy="917517"/>
          </a:xfrm>
          <a:prstGeom prst="rect">
            <a:avLst/>
          </a:prstGeom>
          <a:solidFill>
            <a:srgbClr val="BBD6EE"/>
          </a:solidFill>
          <a:ln>
            <a:noFill/>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endParaRPr sz="2000" i="0" u="none" strike="noStrike" cap="none">
              <a:solidFill>
                <a:srgbClr val="525252"/>
              </a:solidFill>
              <a:latin typeface="Century Gothic" panose="020B0502020202020204" pitchFamily="34" charset="0"/>
              <a:sym typeface="Arial"/>
            </a:endParaRPr>
          </a:p>
        </p:txBody>
      </p:sp>
      <p:sp>
        <p:nvSpPr>
          <p:cNvPr id="235" name="Shape 235"/>
          <p:cNvSpPr txBox="1"/>
          <p:nvPr/>
        </p:nvSpPr>
        <p:spPr>
          <a:xfrm>
            <a:off x="4348967" y="3945473"/>
            <a:ext cx="2108468" cy="4001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525252"/>
              </a:buClr>
              <a:buSzPct val="25000"/>
              <a:buFont typeface="Questrial"/>
              <a:buNone/>
            </a:pPr>
            <a:r>
              <a:rPr lang="en-US" sz="2000" b="1" i="0" u="none" strike="noStrike" cap="none" dirty="0">
                <a:solidFill>
                  <a:srgbClr val="525252"/>
                </a:solidFill>
                <a:latin typeface="Century Gothic" panose="020B0502020202020204" pitchFamily="34" charset="0"/>
                <a:ea typeface="Questrial"/>
                <a:cs typeface="Questrial"/>
                <a:sym typeface="Questrial"/>
              </a:rPr>
              <a:t>Reclassification</a:t>
            </a:r>
          </a:p>
        </p:txBody>
      </p:sp>
      <p:sp>
        <p:nvSpPr>
          <p:cNvPr id="236" name="Shape 236"/>
          <p:cNvSpPr txBox="1"/>
          <p:nvPr/>
        </p:nvSpPr>
        <p:spPr>
          <a:xfrm>
            <a:off x="9222925" y="3745742"/>
            <a:ext cx="1760561" cy="799569"/>
          </a:xfrm>
          <a:prstGeom prst="rect">
            <a:avLst/>
          </a:prstGeom>
          <a:solidFill>
            <a:srgbClr val="BBD6EE"/>
          </a:solidFill>
          <a:ln>
            <a:noFill/>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endParaRPr sz="2000" i="0" u="none" strike="noStrike" cap="none">
              <a:solidFill>
                <a:srgbClr val="525252"/>
              </a:solidFill>
              <a:latin typeface="Century Gothic" panose="020B0502020202020204" pitchFamily="34" charset="0"/>
              <a:sym typeface="Arial"/>
            </a:endParaRPr>
          </a:p>
        </p:txBody>
      </p:sp>
      <p:sp>
        <p:nvSpPr>
          <p:cNvPr id="237" name="Shape 237"/>
          <p:cNvSpPr txBox="1"/>
          <p:nvPr/>
        </p:nvSpPr>
        <p:spPr>
          <a:xfrm>
            <a:off x="9103410" y="3808633"/>
            <a:ext cx="2108468" cy="707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25252"/>
              </a:buClr>
              <a:buSzPct val="25000"/>
              <a:buFont typeface="Questrial"/>
              <a:buNone/>
            </a:pPr>
            <a:r>
              <a:rPr lang="en-US" sz="2000" b="1" i="0" u="none" strike="noStrike" cap="none" dirty="0">
                <a:solidFill>
                  <a:srgbClr val="525252"/>
                </a:solidFill>
                <a:latin typeface="Century Gothic" panose="020B0502020202020204" pitchFamily="34" charset="0"/>
                <a:ea typeface="Questrial"/>
                <a:cs typeface="Questrial"/>
                <a:sym typeface="Questrial"/>
              </a:rPr>
              <a:t>Run SWAT Model</a:t>
            </a:r>
          </a:p>
        </p:txBody>
      </p:sp>
      <p:sp>
        <p:nvSpPr>
          <p:cNvPr id="238" name="Shape 238"/>
          <p:cNvSpPr txBox="1"/>
          <p:nvPr/>
        </p:nvSpPr>
        <p:spPr>
          <a:xfrm>
            <a:off x="9766445" y="1747523"/>
            <a:ext cx="1743380" cy="1190884"/>
          </a:xfrm>
          <a:prstGeom prst="rect">
            <a:avLst/>
          </a:prstGeom>
          <a:solidFill>
            <a:srgbClr val="BBD6EE"/>
          </a:solidFill>
          <a:ln>
            <a:noFill/>
          </a:ln>
          <a:effectLst>
            <a:outerShdw blurRad="50799" dist="38100" dir="2700000" algn="tl" rotWithShape="0">
              <a:srgbClr val="000000">
                <a:alpha val="4000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endParaRPr sz="2000" i="0" u="none" strike="noStrike" cap="none">
              <a:solidFill>
                <a:srgbClr val="525252"/>
              </a:solidFill>
              <a:latin typeface="Century Gothic" panose="020B0502020202020204" pitchFamily="34" charset="0"/>
              <a:sym typeface="Arial"/>
            </a:endParaRPr>
          </a:p>
        </p:txBody>
      </p:sp>
      <p:sp>
        <p:nvSpPr>
          <p:cNvPr id="239" name="Shape 239"/>
          <p:cNvSpPr txBox="1"/>
          <p:nvPr/>
        </p:nvSpPr>
        <p:spPr>
          <a:xfrm>
            <a:off x="9766445" y="1978206"/>
            <a:ext cx="1743380" cy="707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25252"/>
              </a:buClr>
              <a:buSzPct val="25000"/>
              <a:buFont typeface="Questrial"/>
              <a:buNone/>
            </a:pPr>
            <a:r>
              <a:rPr lang="en-US" sz="2000" b="1" i="0" u="none" strike="noStrike" cap="none" dirty="0">
                <a:solidFill>
                  <a:srgbClr val="525252"/>
                </a:solidFill>
                <a:latin typeface="Century Gothic" panose="020B0502020202020204" pitchFamily="34" charset="0"/>
                <a:ea typeface="Questrial"/>
                <a:cs typeface="Questrial"/>
                <a:sym typeface="Questrial"/>
              </a:rPr>
              <a:t>Watershed Delineation</a:t>
            </a:r>
          </a:p>
        </p:txBody>
      </p:sp>
      <p:pic>
        <p:nvPicPr>
          <p:cNvPr id="240" name="Shape 240"/>
          <p:cNvPicPr preferRelativeResize="0"/>
          <p:nvPr/>
        </p:nvPicPr>
        <p:blipFill rotWithShape="1">
          <a:blip r:embed="rId11">
            <a:alphaModFix/>
          </a:blip>
          <a:srcRect/>
          <a:stretch/>
        </p:blipFill>
        <p:spPr>
          <a:xfrm rot="10800000">
            <a:off x="818391" y="1460346"/>
            <a:ext cx="243860" cy="1743606"/>
          </a:xfrm>
          <a:prstGeom prst="rect">
            <a:avLst/>
          </a:prstGeom>
          <a:noFill/>
          <a:ln>
            <a:noFill/>
          </a:ln>
        </p:spPr>
      </p:pic>
      <p:sp>
        <p:nvSpPr>
          <p:cNvPr id="32" name="Shape 92"/>
          <p:cNvSpPr txBox="1"/>
          <p:nvPr/>
        </p:nvSpPr>
        <p:spPr>
          <a:xfrm>
            <a:off x="1986801" y="515886"/>
            <a:ext cx="10040099" cy="597000"/>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chemeClr val="lt1"/>
              </a:buClr>
              <a:buSzPct val="25000"/>
              <a:buFont typeface="Arial"/>
              <a:buNone/>
            </a:pPr>
            <a:r>
              <a:rPr lang="en-US" sz="4000" b="0" i="0" u="none" strike="noStrike" cap="none" dirty="0" err="1" smtClean="0">
                <a:solidFill>
                  <a:schemeClr val="lt1"/>
                </a:solidFill>
                <a:latin typeface="Century Gothic" panose="020B0502020202020204" pitchFamily="34" charset="0"/>
                <a:ea typeface="Questrial"/>
                <a:cs typeface="Questrial"/>
                <a:sym typeface="Questrial"/>
              </a:rPr>
              <a:t>ArcSWAT</a:t>
            </a:r>
            <a:r>
              <a:rPr lang="en-US" sz="4000" b="0" i="0" u="none" strike="noStrike" cap="none" dirty="0" smtClean="0">
                <a:solidFill>
                  <a:schemeClr val="lt1"/>
                </a:solidFill>
                <a:latin typeface="Century Gothic" panose="020B0502020202020204" pitchFamily="34" charset="0"/>
                <a:ea typeface="Questrial"/>
                <a:cs typeface="Questrial"/>
                <a:sym typeface="Questrial"/>
              </a:rPr>
              <a:t> Inputs</a:t>
            </a:r>
            <a:endParaRPr lang="en-US" sz="4000" b="0" i="0" u="none" strike="noStrike" cap="none" dirty="0">
              <a:solidFill>
                <a:schemeClr val="lt1"/>
              </a:solidFill>
              <a:latin typeface="Century Gothic" panose="020B0502020202020204" pitchFamily="34" charset="0"/>
              <a:ea typeface="Questrial"/>
              <a:cs typeface="Questrial"/>
              <a:sym typeface="Quest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TotalTime>
  <Words>2440</Words>
  <Application>Microsoft Office PowerPoint</Application>
  <PresentationFormat>Widescreen</PresentationFormat>
  <Paragraphs>281</Paragraphs>
  <Slides>17</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Wingdings</vt:lpstr>
      <vt:lpstr>Questrial</vt:lpstr>
      <vt:lpstr>Webdings</vt:lpstr>
      <vt:lpstr>Garamond</vt:lpstr>
      <vt:lpstr>Times New Roman</vt:lpstr>
      <vt:lpstr>Calibri</vt:lpstr>
      <vt:lpstr>Cambria Math</vt:lpstr>
      <vt:lpstr>Century Gothic</vt:lpstr>
      <vt:lpstr>Office Theme</vt:lpstr>
      <vt:lpstr>Monitoring Drought and Water Balance in the Guanacaste Province to Enhance Decision Making and Response Planning in Costa 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Monitoring Drought and Water Balance in the Guanacaste Province to Enhance Decision Making and Response Planning in Costa Rica</dc:title>
  <dc:creator>Rachel Noelle Durham</dc:creator>
  <cp:lastModifiedBy>Fenn, Teresa E. (LARC-E3)[SSAI DEVELOP]</cp:lastModifiedBy>
  <cp:revision>48</cp:revision>
  <dcterms:modified xsi:type="dcterms:W3CDTF">2016-08-05T19:45:05Z</dcterms:modified>
</cp:coreProperties>
</file>