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60" r:id="rId4"/>
    <p:sldId id="259" r:id="rId5"/>
    <p:sldId id="258" r:id="rId6"/>
    <p:sldId id="261" r:id="rId7"/>
    <p:sldId id="263" r:id="rId8"/>
    <p:sldId id="262" r:id="rId9"/>
    <p:sldId id="277" r:id="rId10"/>
    <p:sldId id="271" r:id="rId11"/>
    <p:sldId id="275" r:id="rId12"/>
    <p:sldId id="276" r:id="rId13"/>
    <p:sldId id="272" r:id="rId14"/>
    <p:sldId id="273" r:id="rId15"/>
    <p:sldId id="274" r:id="rId16"/>
    <p:sldId id="265" r:id="rId17"/>
    <p:sldId id="278" r:id="rId18"/>
    <p:sldId id="267" r:id="rId19"/>
    <p:sldId id="268" r:id="rId20"/>
  </p:sldIdLst>
  <p:sldSz cx="12192000" cy="6858000"/>
  <p:notesSz cx="7010400" cy="9296400"/>
  <p:embeddedFontLst>
    <p:embeddedFont>
      <p:font typeface="Century Gothic" panose="020B0502020202020204" pitchFamily="34" charset="0"/>
      <p:regular r:id="rId22"/>
      <p:bold r:id="rId23"/>
      <p:italic r:id="rId24"/>
      <p:boldItalic r:id="rId25"/>
    </p:embeddedFont>
    <p:embeddedFont>
      <p:font typeface="Garamond" panose="02020404030301010803" pitchFamily="18" charset="0"/>
      <p:regular r:id="rId26"/>
      <p:bold r:id="rId27"/>
      <p:italic r:id="rId28"/>
    </p:embeddedFont>
    <p:embeddedFont>
      <p:font typeface="Questrial" panose="020B0604020202020204" charset="0"/>
      <p:regular r:id="rId29"/>
    </p:embeddedFont>
    <p:embeddedFont>
      <p:font typeface="Calibri" panose="020F050202020403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ily Gotschalk" initials="EG" lastIdx="5" clrIdx="0"/>
  <p:cmAuthor id="1" name="Moore, Kathleen D. (LARC-E3)[SSAI DEVELOP]" initials="MKD(D" lastIdx="6" clrIdx="1">
    <p:extLst/>
  </p:cmAuthor>
  <p:cmAuthor id="2" name="Rhodes, Tyler M. (LARC-E3)[SSAI DEVELOP]" initials="RTM(D" lastIdx="2" clrIdx="2">
    <p:extLst/>
  </p:cmAuthor>
  <p:cmAuthor id="3" name="Emma Baghel" initials="EB" lastIdx="3" clrIdx="3"/>
  <p:cmAuthor id="4" name="Arya, Vishal (LARC)[DEVELOP]" initials="AV(" lastIdx="16" clrIdx="4">
    <p:extLst/>
  </p:cmAuthor>
  <p:cmAuthor id="5" name="Cabosky, Rachel L. (LARC-E3)[DEVELOP]" initials="CRL(" lastIdx="1" clrIdx="5">
    <p:extLst/>
  </p:cmAuthor>
  <p:cmAuthor id="6" name="Gotschalk, Emily J. (LARC-E3)[SSAI DEVELOP]" initials="GEJ(D" lastIdx="5"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8938"/>
    <a:srgbClr val="EA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92" autoAdjust="0"/>
    <p:restoredTop sz="68819" autoAdjust="0"/>
  </p:normalViewPr>
  <p:slideViewPr>
    <p:cSldViewPr snapToGrid="0">
      <p:cViewPr>
        <p:scale>
          <a:sx n="88" d="100"/>
          <a:sy n="88" d="100"/>
        </p:scale>
        <p:origin x="-474" y="-1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37839" cy="466434"/>
          </a:xfrm>
          <a:prstGeom prst="rect">
            <a:avLst/>
          </a:prstGeom>
          <a:noFill/>
          <a:ln>
            <a:noFill/>
          </a:ln>
        </p:spPr>
        <p:txBody>
          <a:bodyPr lIns="93162" tIns="93162" rIns="93162" bIns="93162"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6434"/>
          </a:xfrm>
          <a:prstGeom prst="rect">
            <a:avLst/>
          </a:prstGeom>
          <a:noFill/>
          <a:ln>
            <a:noFill/>
          </a:ln>
        </p:spPr>
        <p:txBody>
          <a:bodyPr lIns="93162" tIns="93162" rIns="93162" bIns="93162"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1" y="4473892"/>
            <a:ext cx="5608319" cy="3660458"/>
          </a:xfrm>
          <a:prstGeom prst="rect">
            <a:avLst/>
          </a:prstGeom>
          <a:noFill/>
          <a:ln>
            <a:noFill/>
          </a:ln>
        </p:spPr>
        <p:txBody>
          <a:bodyPr lIns="93162" tIns="93162" rIns="93162" bIns="93162"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829967"/>
            <a:ext cx="3037839" cy="466432"/>
          </a:xfrm>
          <a:prstGeom prst="rect">
            <a:avLst/>
          </a:prstGeom>
          <a:noFill/>
          <a:ln>
            <a:noFill/>
          </a:ln>
        </p:spPr>
        <p:txBody>
          <a:bodyPr lIns="93162" tIns="93162" rIns="93162" bIns="93162"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829967"/>
            <a:ext cx="3037839" cy="466432"/>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690591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oogle.com/search?biw=1280&amp;bih=895&amp;site=imghp&amp;tbs=sur:fmc&amp;tbm=isch&amp;sa=1&amp;q=mangroves+cooktown&amp;oq=mangroves+cooktown&amp;gs_l=img.3...1320.2589.0.2773.9.7.0.0.0.0.123.123.0j1.1.0....0...1c.1.64.img..8.0.0.e9Y_8Rs6zDw#imgrc=sumnWMh_sxVv2M%3A"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google.com/search?biw=1280&amp;bih=895&amp;site=imghp&amp;tbs=sur:fmc&amp;tbm=isch&amp;sa=1&amp;q=mangroves+cooktown&amp;oq=mangroves+cooktown&amp;gs_l=img.3...1320.2589.0.2773.9.7.0.0.0.0.123.123.0j1.1.0....0...1c.1.64.img..8.0.0.e9Y_8Rs6zDw#imgrc=sumnWMh_sxVv2M%3A"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pload.wikimedia.org/wikipedia/commons/f/f0/Mangroves.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 name="Shape 90"/>
          <p:cNvSpPr txBox="1">
            <a:spLocks noGrp="1"/>
          </p:cNvSpPr>
          <p:nvPr>
            <p:ph type="body" idx="1"/>
          </p:nvPr>
        </p:nvSpPr>
        <p:spPr>
          <a:xfrm>
            <a:off x="701041" y="4473892"/>
            <a:ext cx="5608319" cy="3660458"/>
          </a:xfrm>
          <a:prstGeom prst="rect">
            <a:avLst/>
          </a:prstGeom>
          <a:noFill/>
          <a:ln>
            <a:noFill/>
          </a:ln>
        </p:spPr>
        <p:txBody>
          <a:bodyPr lIns="93162" tIns="46568" rIns="93162" bIns="46568" anchor="t" anchorCtr="0">
            <a:noAutofit/>
          </a:bodyPr>
          <a:lstStyle/>
          <a:p>
            <a:pPr>
              <a:buSzPct val="25000"/>
            </a:pPr>
            <a:r>
              <a:rPr lang="en-US" dirty="0"/>
              <a:t>[Introductions]</a:t>
            </a:r>
          </a:p>
          <a:p>
            <a:pPr>
              <a:buSzPct val="25000"/>
            </a:pPr>
            <a:r>
              <a:rPr lang="en-US" dirty="0"/>
              <a:t>Hello, I’m _____________, and I’m _____________, </a:t>
            </a:r>
            <a:r>
              <a:rPr lang="en-US" dirty="0" err="1"/>
              <a:t>etc</a:t>
            </a:r>
            <a:endParaRPr lang="en-US" dirty="0"/>
          </a:p>
          <a:p>
            <a:pPr>
              <a:buSzPct val="25000"/>
            </a:pPr>
            <a:r>
              <a:rPr lang="en-US" dirty="0" smtClean="0"/>
              <a:t>And with</a:t>
            </a:r>
            <a:r>
              <a:rPr lang="en-US" baseline="0" dirty="0" smtClean="0"/>
              <a:t> that I’d like to thank everyone for coming to </a:t>
            </a:r>
            <a:r>
              <a:rPr lang="en-US" baseline="0" smtClean="0"/>
              <a:t>our presentation.</a:t>
            </a:r>
            <a:r>
              <a:rPr lang="en-US" smtClean="0"/>
              <a:t> </a:t>
            </a:r>
            <a:r>
              <a:rPr lang="en-US" dirty="0"/>
              <a:t>W</a:t>
            </a:r>
            <a:r>
              <a:rPr lang="en-US" dirty="0" smtClean="0"/>
              <a:t>e </a:t>
            </a:r>
            <a:r>
              <a:rPr lang="en-US" dirty="0"/>
              <a:t>are the Everglades Ecological Forecasting </a:t>
            </a:r>
            <a:r>
              <a:rPr lang="en-US" dirty="0" smtClean="0"/>
              <a:t>Team</a:t>
            </a:r>
            <a:r>
              <a:rPr lang="en-US" baseline="0" dirty="0" smtClean="0"/>
              <a:t> and our focus was to utilize NASA Earth Observations to monitor the mangrove extent in the Florida Everglades. </a:t>
            </a:r>
            <a:endParaRPr lang="en-US" dirty="0"/>
          </a:p>
          <a:p>
            <a:pPr defTabSz="931774">
              <a:buSzPct val="25000"/>
              <a:defRPr/>
            </a:pPr>
            <a:endParaRPr lang="en-US" dirty="0"/>
          </a:p>
        </p:txBody>
      </p:sp>
      <p:sp>
        <p:nvSpPr>
          <p:cNvPr id="91" name="Shape 91"/>
          <p:cNvSpPr txBox="1">
            <a:spLocks noGrp="1"/>
          </p:cNvSpPr>
          <p:nvPr>
            <p:ph type="sldNum" idx="12"/>
          </p:nvPr>
        </p:nvSpPr>
        <p:spPr>
          <a:xfrm>
            <a:off x="3970937" y="8829967"/>
            <a:ext cx="3037839" cy="466432"/>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5851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701040" y="4473893"/>
            <a:ext cx="5608320" cy="3660610"/>
          </a:xfrm>
          <a:prstGeom prst="rect">
            <a:avLst/>
          </a:prstGeom>
        </p:spPr>
        <p:txBody>
          <a:bodyPr lIns="93162" tIns="93162" rIns="93162" bIns="93162" anchor="t" anchorCtr="0">
            <a:noAutofit/>
          </a:bodyPr>
          <a:lstStyle/>
          <a:p>
            <a:r>
              <a:rPr lang="en-US" sz="1200" b="0" i="0" u="none" strike="noStrike" kern="1200" cap="none" dirty="0" smtClean="0">
                <a:solidFill>
                  <a:schemeClr val="dk1"/>
                </a:solidFill>
                <a:effectLst/>
                <a:latin typeface="Calibri"/>
                <a:ea typeface="Calibri"/>
                <a:cs typeface="Calibri"/>
                <a:sym typeface="Calibri"/>
              </a:rPr>
              <a:t>Classification</a:t>
            </a:r>
            <a:r>
              <a:rPr lang="en-US" dirty="0" smtClean="0"/>
              <a:t/>
            </a:r>
            <a:br>
              <a:rPr lang="en-US" dirty="0" smtClean="0"/>
            </a:br>
            <a:r>
              <a:rPr lang="en-US" sz="1200" b="0" i="0" u="none" strike="noStrike" kern="1200" cap="none" dirty="0" smtClean="0">
                <a:solidFill>
                  <a:schemeClr val="dk1"/>
                </a:solidFill>
                <a:effectLst/>
                <a:latin typeface="Calibri"/>
                <a:ea typeface="Calibri"/>
                <a:cs typeface="Calibri"/>
                <a:sym typeface="Calibri"/>
              </a:rPr>
              <a:t>For our classification, we have a total of 7 subcategories</a:t>
            </a:r>
            <a:r>
              <a:rPr lang="en-US" dirty="0" smtClean="0"/>
              <a:t/>
            </a:r>
            <a:br>
              <a:rPr lang="en-US" dirty="0" smtClean="0"/>
            </a:br>
            <a:r>
              <a:rPr lang="en-US" sz="1200" b="0" i="0" u="none" strike="noStrike" kern="1200" cap="none" dirty="0" smtClean="0">
                <a:solidFill>
                  <a:schemeClr val="dk1"/>
                </a:solidFill>
                <a:effectLst/>
                <a:latin typeface="Calibri"/>
                <a:ea typeface="Calibri"/>
                <a:cs typeface="Calibri"/>
                <a:sym typeface="Calibri"/>
              </a:rPr>
              <a:t>Water- ponds, tidal zones, ocean</a:t>
            </a:r>
            <a:r>
              <a:rPr lang="en-US" dirty="0" smtClean="0"/>
              <a:t/>
            </a:r>
            <a:br>
              <a:rPr lang="en-US" dirty="0" smtClean="0"/>
            </a:br>
            <a:r>
              <a:rPr lang="en-US" sz="1200" b="0" i="0" u="none" strike="noStrike" kern="1200" cap="none" dirty="0" smtClean="0">
                <a:solidFill>
                  <a:schemeClr val="dk1"/>
                </a:solidFill>
                <a:effectLst/>
                <a:latin typeface="Calibri"/>
                <a:ea typeface="Calibri"/>
                <a:cs typeface="Calibri"/>
                <a:sym typeface="Calibri"/>
              </a:rPr>
              <a:t>Land- Forest Dense, Forest Scrub, Marsh wet, and marsh dry</a:t>
            </a:r>
            <a:r>
              <a:rPr lang="en-US" dirty="0" smtClean="0"/>
              <a:t/>
            </a:r>
            <a:br>
              <a:rPr lang="en-US" dirty="0" smtClean="0"/>
            </a:br>
            <a:r>
              <a:rPr lang="en-US" sz="1200" b="0" i="0" u="none" strike="noStrike" kern="1200" cap="none" dirty="0" smtClean="0">
                <a:solidFill>
                  <a:schemeClr val="dk1"/>
                </a:solidFill>
                <a:effectLst/>
                <a:latin typeface="Calibri"/>
                <a:ea typeface="Calibri"/>
                <a:cs typeface="Calibri"/>
                <a:sym typeface="Calibri"/>
              </a:rPr>
              <a:t>We made our own training points</a:t>
            </a:r>
            <a:endParaRPr lang="en-US" baseline="0" dirty="0" smtClean="0"/>
          </a:p>
        </p:txBody>
      </p:sp>
      <p:sp>
        <p:nvSpPr>
          <p:cNvPr id="156" name="Shape 156"/>
          <p:cNvSpPr txBox="1">
            <a:spLocks noGrp="1"/>
          </p:cNvSpPr>
          <p:nvPr>
            <p:ph type="sldNum" idx="12"/>
          </p:nvPr>
        </p:nvSpPr>
        <p:spPr>
          <a:xfrm>
            <a:off x="3970937" y="8829967"/>
            <a:ext cx="3037840" cy="466345"/>
          </a:xfrm>
          <a:prstGeom prst="rect">
            <a:avLst/>
          </a:prstGeom>
        </p:spPr>
        <p:txBody>
          <a:bodyPr lIns="93162" tIns="46568" rIns="93162" bIns="46568" anchor="b" anchorCtr="0">
            <a:noAutofit/>
          </a:bodyPr>
          <a:lstStyle/>
          <a:p>
            <a:pPr>
              <a:buClr>
                <a:srgbClr val="000000"/>
              </a:buClr>
              <a:buSzPct val="25000"/>
            </a:pPr>
            <a:fld id="{00000000-1234-1234-1234-123412341234}" type="slidenum">
              <a:rPr lang="en-US"/>
              <a:pPr>
                <a:buClr>
                  <a:srgbClr val="000000"/>
                </a:buClr>
                <a:buSzPct val="25000"/>
              </a:pPr>
              <a:t>10</a:t>
            </a:fld>
            <a:endParaRPr lang="en-US"/>
          </a:p>
        </p:txBody>
      </p:sp>
    </p:spTree>
    <p:extLst>
      <p:ext uri="{BB962C8B-B14F-4D97-AF65-F5344CB8AC3E}">
        <p14:creationId xmlns:p14="http://schemas.microsoft.com/office/powerpoint/2010/main" val="3043409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Looked at true color composite and false color composite. False color used bands used was short wave infrared, near infrared, and red to highlight vegetation in bright green.</a:t>
            </a:r>
            <a:endParaRPr lang="en-US" dirty="0" smtClean="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1954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solidFill>
                  <a:schemeClr val="tx1">
                    <a:lumMod val="50000"/>
                    <a:lumOff val="50000"/>
                  </a:schemeClr>
                </a:solidFill>
                <a:latin typeface="Century Gothic" panose="020B0502020202020204" pitchFamily="34" charset="0"/>
              </a:rPr>
              <a:t>The classification scheme that was developed within the sample region successfully categorized marsh forest and water, and was then extrapolated to the entire park.</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065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The classification scheme was extrapolated to the entire park to give a larger scope of the general trends. Keep in mind leaving the sample area region reduces the accuracy of the classification scheme. </a:t>
            </a:r>
            <a:r>
              <a:rPr lang="en-US" dirty="0" smtClean="0"/>
              <a:t/>
            </a:r>
            <a:br>
              <a:rPr lang="en-US" dirty="0" smtClean="0"/>
            </a:br>
            <a:r>
              <a:rPr lang="en-US" sz="1200" b="0" i="0" u="none" strike="noStrike" kern="1200" cap="none" dirty="0" smtClean="0">
                <a:solidFill>
                  <a:schemeClr val="dk1"/>
                </a:solidFill>
                <a:effectLst/>
                <a:latin typeface="Calibri"/>
                <a:ea typeface="Calibri"/>
                <a:cs typeface="Calibri"/>
                <a:sym typeface="Calibri"/>
              </a:rPr>
              <a:t>A trend we want to highlight is that in 2005 there appears to be less dark green for dense forest vegetation, particularly along the coast. We hypothesize that Hurricane Katrina may have been detrimental to coastal mangroves</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8643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To test the accuracy of the sample region, we ran an error matrix. The error matrix randomly selects 10% of the training points to test. The error matrix is run three times to produce a more robust average of accuracy. For 2015, the accuracy averaged to 84%. We did this to the 1995, 2005. The overall average of the three years was 85% accuracy.</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5256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These two maps illustrate the changes in forest cover between the three study</a:t>
            </a:r>
            <a:r>
              <a:rPr lang="en-US" baseline="0" dirty="0" smtClean="0"/>
              <a:t> years based on </a:t>
            </a:r>
            <a:r>
              <a:rPr lang="en-US" baseline="0" dirty="0" err="1" smtClean="0"/>
              <a:t>TerrSet’s</a:t>
            </a:r>
            <a:r>
              <a:rPr lang="en-US" baseline="0" dirty="0" smtClean="0"/>
              <a:t> Land Change Modeler. The models were generated using simplified classification images in which marsh classes, forest classes, and water classes respectively (e.g., </a:t>
            </a:r>
            <a:r>
              <a:rPr lang="en-US" baseline="0" dirty="0" err="1" smtClean="0"/>
              <a:t>marshDry</a:t>
            </a:r>
            <a:r>
              <a:rPr lang="en-US" baseline="0" dirty="0" smtClean="0"/>
              <a:t> and </a:t>
            </a:r>
            <a:r>
              <a:rPr lang="en-US" baseline="0" dirty="0" err="1" smtClean="0"/>
              <a:t>marshWet</a:t>
            </a:r>
            <a:r>
              <a:rPr lang="en-US" baseline="0" dirty="0" smtClean="0"/>
              <a:t> = marsh; pond, ocean, and </a:t>
            </a:r>
            <a:r>
              <a:rPr lang="en-US" baseline="0" dirty="0" err="1" smtClean="0"/>
              <a:t>tidalZone</a:t>
            </a:r>
            <a:r>
              <a:rPr lang="en-US" baseline="0" dirty="0" smtClean="0"/>
              <a:t> = water; </a:t>
            </a:r>
            <a:r>
              <a:rPr lang="en-US" baseline="0" dirty="0" err="1" smtClean="0"/>
              <a:t>forestDense</a:t>
            </a:r>
            <a:r>
              <a:rPr lang="en-US" baseline="0" dirty="0" smtClean="0"/>
              <a:t> and </a:t>
            </a:r>
            <a:r>
              <a:rPr lang="en-US" baseline="0" dirty="0" err="1" smtClean="0"/>
              <a:t>forestScrub</a:t>
            </a:r>
            <a:r>
              <a:rPr lang="en-US" baseline="0" dirty="0" smtClean="0"/>
              <a:t> = forest). The resulting images show gains, losses, and persistence in forest cover over the two ten year periods. Of particular interest is the changes in forest cover in the southeastern and eastern-central portions of these two maps, which highlight changes in urban development as well as transitions between forest and pasture. Finally, the loss of forests in the coastal zones of the 1995-2005 image may be related to consequences of Hurricane Katrina. </a:t>
            </a:r>
            <a:endParaRPr lang="en-US"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9658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701040" y="4473893"/>
            <a:ext cx="5608320" cy="3660610"/>
          </a:xfrm>
          <a:prstGeom prst="rect">
            <a:avLst/>
          </a:prstGeom>
        </p:spPr>
        <p:txBody>
          <a:bodyPr lIns="93162" tIns="93162" rIns="93162" bIns="93162" anchor="t" anchorCtr="0">
            <a:noAutofit/>
          </a:bodyPr>
          <a:lstStyle/>
          <a:p>
            <a:pPr defTabSz="931774">
              <a:defRPr/>
            </a:pPr>
            <a:r>
              <a:rPr lang="en-US" dirty="0" smtClean="0"/>
              <a:t>Image Credit:</a:t>
            </a:r>
            <a:r>
              <a:rPr lang="en-US" baseline="0" dirty="0" smtClean="0"/>
              <a:t> </a:t>
            </a:r>
            <a:r>
              <a:rPr lang="en-US" dirty="0">
                <a:hlinkClick r:id="rId3"/>
              </a:rPr>
              <a:t>https://www.google.com/</a:t>
            </a:r>
            <a:r>
              <a:rPr lang="en-US" dirty="0" err="1">
                <a:hlinkClick r:id="rId3"/>
              </a:rPr>
              <a:t>search?biw</a:t>
            </a:r>
            <a:r>
              <a:rPr lang="en-US" dirty="0">
                <a:hlinkClick r:id="rId3"/>
              </a:rPr>
              <a:t>=1280&amp;bih=895&amp;site=</a:t>
            </a:r>
            <a:r>
              <a:rPr lang="en-US" dirty="0" err="1">
                <a:hlinkClick r:id="rId3"/>
              </a:rPr>
              <a:t>imghp&amp;tbs</a:t>
            </a:r>
            <a:r>
              <a:rPr lang="en-US" dirty="0">
                <a:hlinkClick r:id="rId3"/>
              </a:rPr>
              <a:t>=sur%3Afmc&amp;tbm=</a:t>
            </a:r>
            <a:r>
              <a:rPr lang="en-US" dirty="0" err="1">
                <a:hlinkClick r:id="rId3"/>
              </a:rPr>
              <a:t>isch&amp;sa</a:t>
            </a:r>
            <a:r>
              <a:rPr lang="en-US" dirty="0">
                <a:hlinkClick r:id="rId3"/>
              </a:rPr>
              <a:t>=1&amp;q=</a:t>
            </a:r>
            <a:r>
              <a:rPr lang="en-US" dirty="0" err="1">
                <a:hlinkClick r:id="rId3"/>
              </a:rPr>
              <a:t>mangroves+cooktown&amp;oq</a:t>
            </a:r>
            <a:r>
              <a:rPr lang="en-US" dirty="0">
                <a:hlinkClick r:id="rId3"/>
              </a:rPr>
              <a:t>=</a:t>
            </a:r>
            <a:r>
              <a:rPr lang="en-US" dirty="0" err="1">
                <a:hlinkClick r:id="rId3"/>
              </a:rPr>
              <a:t>mangroves+cooktown&amp;gs_l</a:t>
            </a:r>
            <a:r>
              <a:rPr lang="en-US" dirty="0">
                <a:hlinkClick r:id="rId3"/>
              </a:rPr>
              <a:t>=img.3...1320.2589.0.2773.9.7.0.0.0.0.123.123.0j1.1.0....0...1c.1.64.img..8.0.0.e9Y_8Rs6zDw#imgrc=sumnWMh_sxVv2M%3A</a:t>
            </a:r>
            <a:endParaRPr lang="en-US" dirty="0"/>
          </a:p>
          <a:p>
            <a:endParaRPr lang="en-US" dirty="0" smtClean="0"/>
          </a:p>
          <a:p>
            <a:r>
              <a:rPr lang="en-US" dirty="0" smtClean="0"/>
              <a:t>In conclusion, we found that Google Earth Engine is a viable platform</a:t>
            </a:r>
            <a:r>
              <a:rPr lang="en-US" baseline="0" dirty="0" smtClean="0"/>
              <a:t> for classifying mangroves, and is especially impressive due to the cloud-based data accessibility and the easy-to-use geometry features. </a:t>
            </a:r>
            <a:endParaRPr lang="en-US" dirty="0" smtClean="0"/>
          </a:p>
          <a:p>
            <a:r>
              <a:rPr lang="en-US" baseline="0" dirty="0" smtClean="0"/>
              <a:t>Based on our results, we’ve seen that GEE has many build in capabilities, and is capable of reducing cloud cover, classification, and analysis. </a:t>
            </a:r>
          </a:p>
        </p:txBody>
      </p:sp>
      <p:sp>
        <p:nvSpPr>
          <p:cNvPr id="187" name="Shape 187"/>
          <p:cNvSpPr txBox="1">
            <a:spLocks noGrp="1"/>
          </p:cNvSpPr>
          <p:nvPr>
            <p:ph type="sldNum" idx="12"/>
          </p:nvPr>
        </p:nvSpPr>
        <p:spPr>
          <a:xfrm>
            <a:off x="3970937" y="8829967"/>
            <a:ext cx="3037840" cy="466345"/>
          </a:xfrm>
          <a:prstGeom prst="rect">
            <a:avLst/>
          </a:prstGeom>
        </p:spPr>
        <p:txBody>
          <a:bodyPr lIns="93162" tIns="46568" rIns="93162" bIns="46568" anchor="b" anchorCtr="0">
            <a:noAutofit/>
          </a:bodyPr>
          <a:lstStyle/>
          <a:p>
            <a:pPr>
              <a:buClr>
                <a:srgbClr val="000000"/>
              </a:buClr>
              <a:buSzPct val="25000"/>
            </a:pPr>
            <a:fld id="{00000000-1234-1234-1234-123412341234}" type="slidenum">
              <a:rPr lang="en-US"/>
              <a:pPr>
                <a:buClr>
                  <a:srgbClr val="000000"/>
                </a:buClr>
                <a:buSzPct val="25000"/>
              </a:pPr>
              <a:t>16</a:t>
            </a:fld>
            <a:endParaRPr lang="en-US"/>
          </a:p>
        </p:txBody>
      </p:sp>
    </p:spTree>
    <p:extLst>
      <p:ext uri="{BB962C8B-B14F-4D97-AF65-F5344CB8AC3E}">
        <p14:creationId xmlns:p14="http://schemas.microsoft.com/office/powerpoint/2010/main" val="2381664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buClr>
                <a:schemeClr val="dk1"/>
              </a:buClr>
              <a:buSzPct val="91666"/>
            </a:pPr>
            <a:r>
              <a:rPr lang="en-US" dirty="0" smtClean="0"/>
              <a:t>Though</a:t>
            </a:r>
            <a:r>
              <a:rPr lang="en-US" baseline="0" dirty="0" smtClean="0"/>
              <a:t> we feel we were successful, we do have several factors that could impact our results. </a:t>
            </a:r>
          </a:p>
          <a:p>
            <a:pPr>
              <a:buClr>
                <a:schemeClr val="dk1"/>
              </a:buClr>
              <a:buSzPct val="91666"/>
            </a:pPr>
            <a:endParaRPr lang="en-US" baseline="0" dirty="0" smtClean="0"/>
          </a:p>
          <a:p>
            <a:pPr>
              <a:buClr>
                <a:schemeClr val="dk1"/>
              </a:buClr>
              <a:buSzPct val="91666"/>
            </a:pPr>
            <a:r>
              <a:rPr lang="en-US" baseline="0" dirty="0" smtClean="0"/>
              <a:t>First, we only classified a small subset (10-15%) of the coastline, and then interpolated those classifications to the whole national park, which may not be representative samples of the entire coastline or the entire park region. </a:t>
            </a:r>
          </a:p>
          <a:p>
            <a:pPr>
              <a:buClr>
                <a:schemeClr val="dk1"/>
              </a:buClr>
              <a:buSzPct val="91666"/>
            </a:pPr>
            <a:endParaRPr lang="en-US" baseline="0" dirty="0" smtClean="0"/>
          </a:p>
          <a:p>
            <a:pPr>
              <a:buClr>
                <a:schemeClr val="dk1"/>
              </a:buClr>
              <a:buSzPct val="91666"/>
            </a:pPr>
            <a:r>
              <a:rPr lang="en-US" baseline="0" dirty="0" smtClean="0"/>
              <a:t>Secondly, our classification was trained without </a:t>
            </a:r>
            <a:r>
              <a:rPr lang="en-US" i="1" baseline="0" dirty="0" smtClean="0"/>
              <a:t>in situ </a:t>
            </a:r>
            <a:r>
              <a:rPr lang="en-US" i="0" baseline="0" dirty="0" smtClean="0"/>
              <a:t>data making it more difficult to distinguish between tree types. </a:t>
            </a:r>
          </a:p>
          <a:p>
            <a:pPr>
              <a:buClr>
                <a:schemeClr val="dk1"/>
              </a:buClr>
              <a:buSzPct val="91666"/>
            </a:pPr>
            <a:endParaRPr lang="en-US" i="0" baseline="0" dirty="0" smtClean="0"/>
          </a:p>
          <a:p>
            <a:pPr>
              <a:buClr>
                <a:schemeClr val="dk1"/>
              </a:buClr>
              <a:buSzPct val="91666"/>
            </a:pPr>
            <a:r>
              <a:rPr lang="en-US" i="0" baseline="0" dirty="0" smtClean="0"/>
              <a:t>Our error matrix calculations could also be affected due to the random 10% of the polygons selected. This affects the classifications because each polygon was drawn by hand, and does not have a consistent number of pixels. </a:t>
            </a:r>
          </a:p>
          <a:p>
            <a:pPr>
              <a:buClr>
                <a:schemeClr val="dk1"/>
              </a:buClr>
              <a:buSzPct val="91666"/>
            </a:pPr>
            <a:endParaRPr lang="en-US" i="0" baseline="0" dirty="0" smtClean="0"/>
          </a:p>
          <a:p>
            <a:pPr>
              <a:buClr>
                <a:schemeClr val="dk1"/>
              </a:buClr>
              <a:buSzPct val="91666"/>
            </a:pPr>
            <a:r>
              <a:rPr lang="en-US" i="0" baseline="0" smtClean="0"/>
              <a:t>Finally</a:t>
            </a:r>
            <a:r>
              <a:rPr lang="en-US" i="0" baseline="0" dirty="0" smtClean="0"/>
              <a:t>, our classifications ignore seasonality, which is present in the Everglades, due to the yearly aggregation of Landsat images in order to reduce cloud cover. </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290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701040" y="4473893"/>
            <a:ext cx="5608320" cy="3660610"/>
          </a:xfrm>
          <a:prstGeom prst="rect">
            <a:avLst/>
          </a:prstGeom>
        </p:spPr>
        <p:txBody>
          <a:bodyPr lIns="93162" tIns="93162" rIns="93162" bIns="93162" anchor="t" anchorCtr="0">
            <a:noAutofit/>
          </a:bodyPr>
          <a:lstStyle/>
          <a:p>
            <a:r>
              <a:rPr lang="en-US" dirty="0" smtClean="0"/>
              <a:t>Image Credit:</a:t>
            </a:r>
            <a:r>
              <a:rPr lang="en-US" baseline="0" dirty="0" smtClean="0"/>
              <a:t> </a:t>
            </a:r>
            <a:r>
              <a:rPr lang="en-US" dirty="0">
                <a:hlinkClick r:id="rId3"/>
              </a:rPr>
              <a:t>https://www.google.com/</a:t>
            </a:r>
            <a:r>
              <a:rPr lang="en-US" dirty="0" err="1">
                <a:hlinkClick r:id="rId3"/>
              </a:rPr>
              <a:t>search?biw</a:t>
            </a:r>
            <a:r>
              <a:rPr lang="en-US" dirty="0">
                <a:hlinkClick r:id="rId3"/>
              </a:rPr>
              <a:t>=1280&amp;bih=895&amp;site=</a:t>
            </a:r>
            <a:r>
              <a:rPr lang="en-US" dirty="0" err="1">
                <a:hlinkClick r:id="rId3"/>
              </a:rPr>
              <a:t>imghp&amp;tbs</a:t>
            </a:r>
            <a:r>
              <a:rPr lang="en-US" dirty="0">
                <a:hlinkClick r:id="rId3"/>
              </a:rPr>
              <a:t>=sur%3Afmc&amp;tbm=</a:t>
            </a:r>
            <a:r>
              <a:rPr lang="en-US" dirty="0" err="1">
                <a:hlinkClick r:id="rId3"/>
              </a:rPr>
              <a:t>isch&amp;sa</a:t>
            </a:r>
            <a:r>
              <a:rPr lang="en-US" dirty="0">
                <a:hlinkClick r:id="rId3"/>
              </a:rPr>
              <a:t>=1&amp;q=</a:t>
            </a:r>
            <a:r>
              <a:rPr lang="en-US" dirty="0" err="1">
                <a:hlinkClick r:id="rId3"/>
              </a:rPr>
              <a:t>mangroves+cooktown&amp;oq</a:t>
            </a:r>
            <a:r>
              <a:rPr lang="en-US" dirty="0">
                <a:hlinkClick r:id="rId3"/>
              </a:rPr>
              <a:t>=</a:t>
            </a:r>
            <a:r>
              <a:rPr lang="en-US" dirty="0" err="1">
                <a:hlinkClick r:id="rId3"/>
              </a:rPr>
              <a:t>mangroves+cooktown&amp;gs_l</a:t>
            </a:r>
            <a:r>
              <a:rPr lang="en-US" dirty="0">
                <a:hlinkClick r:id="rId3"/>
              </a:rPr>
              <a:t>=img.3...1320.2589.0.2773.9.7.0.0.0.0.123.123.0j1.1.0....0...1c.1.64.img..8.0.0.e9Y_8Rs6zDw#imgrc=sumnWMh_sxVv2M%3A</a:t>
            </a:r>
            <a:endParaRPr lang="en-US" dirty="0"/>
          </a:p>
          <a:p>
            <a:endParaRPr lang="en-US" dirty="0" smtClean="0"/>
          </a:p>
          <a:p>
            <a:r>
              <a:rPr lang="en-US" dirty="0" smtClean="0"/>
              <a:t>For</a:t>
            </a:r>
            <a:r>
              <a:rPr lang="en-US" baseline="0" dirty="0" smtClean="0"/>
              <a:t> the second term of this project, we would like to include </a:t>
            </a:r>
            <a:r>
              <a:rPr lang="en-US" i="1" baseline="0" dirty="0" smtClean="0"/>
              <a:t>in situ</a:t>
            </a:r>
            <a:r>
              <a:rPr lang="en-US" i="0" baseline="0" dirty="0" smtClean="0"/>
              <a:t> data to validate and train our classification, expand to other sampling methods (e.g., GRTS), and focus on ecological forecasting into the future. </a:t>
            </a:r>
            <a:endParaRPr lang="en-US" dirty="0" smtClean="0"/>
          </a:p>
          <a:p>
            <a:endParaRPr lang="en-US" dirty="0" smtClean="0"/>
          </a:p>
        </p:txBody>
      </p:sp>
      <p:sp>
        <p:nvSpPr>
          <p:cNvPr id="207" name="Shape 207"/>
          <p:cNvSpPr txBox="1">
            <a:spLocks noGrp="1"/>
          </p:cNvSpPr>
          <p:nvPr>
            <p:ph type="sldNum" idx="12"/>
          </p:nvPr>
        </p:nvSpPr>
        <p:spPr>
          <a:xfrm>
            <a:off x="3970937" y="8829967"/>
            <a:ext cx="3037840" cy="466345"/>
          </a:xfrm>
          <a:prstGeom prst="rect">
            <a:avLst/>
          </a:prstGeom>
        </p:spPr>
        <p:txBody>
          <a:bodyPr lIns="93162" tIns="46568" rIns="93162" bIns="46568" anchor="b" anchorCtr="0">
            <a:noAutofit/>
          </a:bodyPr>
          <a:lstStyle/>
          <a:p>
            <a:pPr>
              <a:buClr>
                <a:srgbClr val="000000"/>
              </a:buClr>
              <a:buSzPct val="25000"/>
            </a:pPr>
            <a:fld id="{00000000-1234-1234-1234-123412341234}" type="slidenum">
              <a:rPr lang="en-US"/>
              <a:pPr>
                <a:buClr>
                  <a:srgbClr val="000000"/>
                </a:buClr>
                <a:buSzPct val="25000"/>
              </a:pPr>
              <a:t>18</a:t>
            </a:fld>
            <a:endParaRPr lang="en-US"/>
          </a:p>
        </p:txBody>
      </p:sp>
    </p:spTree>
    <p:extLst>
      <p:ext uri="{BB962C8B-B14F-4D97-AF65-F5344CB8AC3E}">
        <p14:creationId xmlns:p14="http://schemas.microsoft.com/office/powerpoint/2010/main" val="4097769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701041" y="4473892"/>
            <a:ext cx="5608319" cy="3660458"/>
          </a:xfrm>
          <a:prstGeom prst="rect">
            <a:avLst/>
          </a:prstGeom>
        </p:spPr>
        <p:txBody>
          <a:bodyPr lIns="93162" tIns="93162" rIns="93162" bIns="93162" anchor="t" anchorCtr="0">
            <a:noAutofit/>
          </a:bodyPr>
          <a:lstStyle/>
          <a:p>
            <a:r>
              <a:rPr lang="en-US" dirty="0" smtClean="0"/>
              <a:t>We</a:t>
            </a:r>
            <a:r>
              <a:rPr lang="en-US" baseline="0" dirty="0" smtClean="0"/>
              <a:t> would not be where we are today without the help of a lot of patient people:</a:t>
            </a:r>
          </a:p>
          <a:p>
            <a:endParaRPr lang="en-US" baseline="0" dirty="0" smtClean="0"/>
          </a:p>
          <a:p>
            <a:r>
              <a:rPr lang="en-US" baseline="0" dirty="0" smtClean="0"/>
              <a:t>Our science advisor at DEVELOP Dr. Ross</a:t>
            </a:r>
          </a:p>
          <a:p>
            <a:r>
              <a:rPr lang="en-US" baseline="0" dirty="0" smtClean="0"/>
              <a:t>Our project partners, Jed Redwine, Dr. Plag, and Marguerite Madden. </a:t>
            </a:r>
          </a:p>
          <a:p>
            <a:r>
              <a:rPr lang="en-US" baseline="0" dirty="0" smtClean="0"/>
              <a:t>And for all their help with understanding the GEE coding, Brittany Zajic of DEVELOP and Noel </a:t>
            </a:r>
            <a:r>
              <a:rPr lang="en-US" baseline="0" dirty="0" err="1" smtClean="0"/>
              <a:t>Gorelick</a:t>
            </a:r>
            <a:r>
              <a:rPr lang="en-US" baseline="0" dirty="0" smtClean="0"/>
              <a:t> of GEE Developers.</a:t>
            </a:r>
          </a:p>
          <a:p>
            <a:endParaRPr lang="en-US" baseline="0" dirty="0" smtClean="0"/>
          </a:p>
        </p:txBody>
      </p:sp>
      <p:sp>
        <p:nvSpPr>
          <p:cNvPr id="215" name="Shape 215"/>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0031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701041" y="4473892"/>
            <a:ext cx="5608319" cy="3660458"/>
          </a:xfrm>
          <a:prstGeom prst="rect">
            <a:avLst/>
          </a:prstGeom>
          <a:noFill/>
          <a:ln>
            <a:noFill/>
          </a:ln>
        </p:spPr>
        <p:txBody>
          <a:bodyPr lIns="93162" tIns="46568" rIns="93162" bIns="46568" anchor="t" anchorCtr="0">
            <a:noAutofit/>
          </a:bodyPr>
          <a:lstStyle/>
          <a:p>
            <a:pPr>
              <a:buSzPct val="25000"/>
            </a:pPr>
            <a:r>
              <a:rPr lang="en-US" dirty="0" smtClean="0"/>
              <a:t>Image source: </a:t>
            </a:r>
            <a:r>
              <a:rPr lang="en-US" u="sng" dirty="0">
                <a:hlinkClick r:id="rId3"/>
              </a:rPr>
              <a:t>https://upload.wikimedia.org/wikipedia/commons/f/f0/Mangroves.jpg</a:t>
            </a:r>
            <a:r>
              <a:rPr lang="en-US" u="sng" dirty="0"/>
              <a:t> </a:t>
            </a:r>
          </a:p>
          <a:p>
            <a:pPr>
              <a:buSzPct val="25000"/>
            </a:pPr>
            <a:r>
              <a:rPr lang="en-US" u="sng" dirty="0"/>
              <a:t>Credit: </a:t>
            </a:r>
            <a:endParaRPr lang="en-US" dirty="0" smtClean="0"/>
          </a:p>
          <a:p>
            <a:pPr>
              <a:buSzPct val="25000"/>
            </a:pPr>
            <a:endParaRPr lang="en-US" dirty="0" smtClean="0"/>
          </a:p>
          <a:p>
            <a:pPr>
              <a:buSzPct val="25000"/>
            </a:pPr>
            <a:r>
              <a:rPr lang="en-US" dirty="0" smtClean="0"/>
              <a:t>Just to give you a quick outline</a:t>
            </a:r>
            <a:r>
              <a:rPr lang="en-US" baseline="0" dirty="0" smtClean="0"/>
              <a:t> of what we’d like to cover today,</a:t>
            </a:r>
          </a:p>
          <a:p>
            <a:pPr>
              <a:buSzPct val="25000"/>
            </a:pPr>
            <a:endParaRPr lang="en-US" baseline="0" dirty="0" smtClean="0"/>
          </a:p>
          <a:p>
            <a:pPr>
              <a:buSzPct val="25000"/>
            </a:pPr>
            <a:r>
              <a:rPr lang="en-US" baseline="0" dirty="0" smtClean="0"/>
              <a:t>We will discuss why we are interested in monitoring the Mangrove extent within the Everglades, and how this will help the National Park Service, as well as how we did this, and possible future work that this entails. </a:t>
            </a:r>
          </a:p>
          <a:p>
            <a:pPr>
              <a:buSzPct val="25000"/>
            </a:pPr>
            <a:endParaRPr lang="en-US" dirty="0" smtClean="0"/>
          </a:p>
          <a:p>
            <a:pPr>
              <a:buSzPct val="25000"/>
            </a:pPr>
            <a:endParaRPr lang="en-US" dirty="0" smtClean="0"/>
          </a:p>
          <a:p>
            <a:pPr>
              <a:buSzPct val="25000"/>
            </a:pPr>
            <a:endParaRPr lang="en-US" dirty="0"/>
          </a:p>
        </p:txBody>
      </p:sp>
      <p:sp>
        <p:nvSpPr>
          <p:cNvPr id="105" name="Shape 105"/>
          <p:cNvSpPr txBox="1">
            <a:spLocks noGrp="1"/>
          </p:cNvSpPr>
          <p:nvPr>
            <p:ph type="sldNum" idx="12"/>
          </p:nvPr>
        </p:nvSpPr>
        <p:spPr>
          <a:xfrm>
            <a:off x="3970937" y="8829967"/>
            <a:ext cx="3037839" cy="466432"/>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9793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701040" y="4473893"/>
            <a:ext cx="5608320" cy="3660610"/>
          </a:xfrm>
          <a:prstGeom prst="rect">
            <a:avLst/>
          </a:prstGeom>
        </p:spPr>
        <p:txBody>
          <a:bodyPr lIns="93162" tIns="93162" rIns="93162" bIns="93162" anchor="t" anchorCtr="0">
            <a:noAutofit/>
          </a:bodyPr>
          <a:lstStyle/>
          <a:p>
            <a:pPr>
              <a:lnSpc>
                <a:spcPct val="115000"/>
              </a:lnSpc>
            </a:pPr>
            <a:r>
              <a:rPr lang="en-US" dirty="0">
                <a:solidFill>
                  <a:srgbClr val="666666"/>
                </a:solidFill>
                <a:latin typeface="Questrial"/>
                <a:ea typeface="Questrial"/>
                <a:cs typeface="Questrial"/>
                <a:sym typeface="Questrial"/>
              </a:rPr>
              <a:t>Image credit: </a:t>
            </a:r>
            <a:r>
              <a:rPr lang="en-US" u="sng" dirty="0" smtClean="0">
                <a:solidFill>
                  <a:schemeClr val="hlink"/>
                </a:solidFill>
                <a:latin typeface="Questrial"/>
                <a:ea typeface="Questrial"/>
                <a:cs typeface="Questrial"/>
                <a:sym typeface="Questrial"/>
              </a:rPr>
              <a:t>https://en.wikipedia.org/wiki/Everglades_National_Park</a:t>
            </a:r>
          </a:p>
          <a:p>
            <a:pPr>
              <a:lnSpc>
                <a:spcPct val="115000"/>
              </a:lnSpc>
            </a:pPr>
            <a:r>
              <a:rPr lang="en-US" u="none" dirty="0" smtClean="0">
                <a:solidFill>
                  <a:schemeClr val="hlink"/>
                </a:solidFill>
                <a:latin typeface="Questrial"/>
                <a:ea typeface="Questrial"/>
                <a:cs typeface="Questrial"/>
                <a:sym typeface="Questrial"/>
              </a:rPr>
              <a:t>Image source: National Park Service </a:t>
            </a:r>
          </a:p>
          <a:p>
            <a:pPr>
              <a:lnSpc>
                <a:spcPct val="115000"/>
              </a:lnSpc>
            </a:pPr>
            <a:endParaRPr lang="en-US" dirty="0" smtClean="0">
              <a:solidFill>
                <a:srgbClr val="666666"/>
              </a:solidFill>
              <a:latin typeface="Questrial"/>
              <a:ea typeface="Questrial"/>
              <a:cs typeface="Questrial"/>
              <a:sym typeface="Questrial"/>
            </a:endParaRPr>
          </a:p>
          <a:p>
            <a:pPr defTabSz="931774">
              <a:lnSpc>
                <a:spcPct val="115000"/>
              </a:lnSpc>
              <a:defRPr/>
            </a:pPr>
            <a:r>
              <a:rPr lang="en-US" dirty="0"/>
              <a:t>The ecosystem of the Everglades is reliant on freshwater. </a:t>
            </a:r>
            <a:r>
              <a:rPr lang="en-US" dirty="0" smtClean="0"/>
              <a:t>Agricultural demand depleted much of the freshwater out of the park. The </a:t>
            </a:r>
            <a:r>
              <a:rPr lang="en-US" dirty="0"/>
              <a:t>National Park Service re-routing the </a:t>
            </a:r>
            <a:r>
              <a:rPr lang="en-US" dirty="0" smtClean="0"/>
              <a:t>freshwater </a:t>
            </a:r>
            <a:r>
              <a:rPr lang="en-US" dirty="0"/>
              <a:t>back into the </a:t>
            </a:r>
            <a:r>
              <a:rPr lang="en-US" dirty="0" smtClean="0"/>
              <a:t>park,</a:t>
            </a:r>
            <a:r>
              <a:rPr lang="en-US" baseline="0" dirty="0" smtClean="0"/>
              <a:t> and the way to monitoring how this will impact the health of the ecosystem is by monitoring the extent of mangroves. They mark the transition between salt and freshwater. </a:t>
            </a:r>
            <a:r>
              <a:rPr lang="en-US" dirty="0" smtClean="0"/>
              <a:t> </a:t>
            </a:r>
            <a:r>
              <a:rPr lang="en-US" dirty="0"/>
              <a:t>The issue with this is that the park has no way of continuously monitoring the mangrove extent within the </a:t>
            </a:r>
            <a:r>
              <a:rPr lang="en-US" dirty="0" smtClean="0"/>
              <a:t>park,</a:t>
            </a:r>
            <a:r>
              <a:rPr lang="en-US" baseline="0" dirty="0" smtClean="0"/>
              <a:t> and are using outdated maps. Our task included providing them an updated map. </a:t>
            </a:r>
            <a:r>
              <a:rPr lang="en-US" dirty="0" smtClean="0"/>
              <a:t> </a:t>
            </a:r>
            <a:endParaRPr lang="en-US" dirty="0"/>
          </a:p>
          <a:p>
            <a:pPr defTabSz="931774">
              <a:lnSpc>
                <a:spcPct val="115000"/>
              </a:lnSpc>
              <a:defRPr/>
            </a:pPr>
            <a:endParaRPr lang="en-US" dirty="0"/>
          </a:p>
        </p:txBody>
      </p:sp>
      <p:sp>
        <p:nvSpPr>
          <p:cNvPr id="135" name="Shape 135"/>
          <p:cNvSpPr txBox="1">
            <a:spLocks noGrp="1"/>
          </p:cNvSpPr>
          <p:nvPr>
            <p:ph type="sldNum" idx="12"/>
          </p:nvPr>
        </p:nvSpPr>
        <p:spPr>
          <a:xfrm>
            <a:off x="3970937" y="8829967"/>
            <a:ext cx="3037840" cy="466345"/>
          </a:xfrm>
          <a:prstGeom prst="rect">
            <a:avLst/>
          </a:prstGeom>
        </p:spPr>
        <p:txBody>
          <a:bodyPr lIns="93162" tIns="46568" rIns="93162" bIns="46568" anchor="b" anchorCtr="0">
            <a:noAutofit/>
          </a:bodyPr>
          <a:lstStyle/>
          <a:p>
            <a:pPr>
              <a:buClr>
                <a:srgbClr val="000000"/>
              </a:buClr>
              <a:buSzPct val="25000"/>
            </a:pPr>
            <a:fld id="{00000000-1234-1234-1234-123412341234}" type="slidenum">
              <a:rPr lang="en-US"/>
              <a:pPr>
                <a:buClr>
                  <a:srgbClr val="000000"/>
                </a:buClr>
                <a:buSzPct val="25000"/>
              </a:pPr>
              <a:t>3</a:t>
            </a:fld>
            <a:endParaRPr lang="en-US"/>
          </a:p>
        </p:txBody>
      </p:sp>
    </p:spTree>
    <p:extLst>
      <p:ext uri="{BB962C8B-B14F-4D97-AF65-F5344CB8AC3E}">
        <p14:creationId xmlns:p14="http://schemas.microsoft.com/office/powerpoint/2010/main" val="40892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 name="Shape 126"/>
          <p:cNvSpPr txBox="1">
            <a:spLocks noGrp="1"/>
          </p:cNvSpPr>
          <p:nvPr>
            <p:ph type="body" idx="1"/>
          </p:nvPr>
        </p:nvSpPr>
        <p:spPr>
          <a:xfrm>
            <a:off x="701040" y="4473893"/>
            <a:ext cx="5608320" cy="3660610"/>
          </a:xfrm>
          <a:prstGeom prst="rect">
            <a:avLst/>
          </a:prstGeom>
          <a:noFill/>
          <a:ln>
            <a:noFill/>
          </a:ln>
        </p:spPr>
        <p:txBody>
          <a:bodyPr lIns="93162" tIns="46568" rIns="93162" bIns="46568" anchor="t" anchorCtr="0">
            <a:noAutofit/>
          </a:bodyPr>
          <a:lstStyle/>
          <a:p>
            <a:pPr>
              <a:spcBef>
                <a:spcPts val="1834"/>
              </a:spcBef>
            </a:pPr>
            <a:r>
              <a:rPr lang="en-US" dirty="0" smtClean="0">
                <a:solidFill>
                  <a:srgbClr val="666666"/>
                </a:solidFill>
                <a:latin typeface="Garamond"/>
                <a:ea typeface="Garamond"/>
                <a:cs typeface="Garamond"/>
                <a:sym typeface="Garamond"/>
              </a:rPr>
              <a:t>Photo source:</a:t>
            </a:r>
            <a:r>
              <a:rPr lang="en-US" baseline="0" dirty="0" smtClean="0">
                <a:solidFill>
                  <a:srgbClr val="666666"/>
                </a:solidFill>
                <a:latin typeface="Garamond"/>
                <a:ea typeface="Garamond"/>
                <a:cs typeface="Garamond"/>
                <a:sym typeface="Garamond"/>
              </a:rPr>
              <a:t> </a:t>
            </a:r>
            <a:r>
              <a:rPr lang="en-US" dirty="0" smtClean="0">
                <a:solidFill>
                  <a:srgbClr val="666666"/>
                </a:solidFill>
                <a:latin typeface="Garamond"/>
                <a:ea typeface="Garamond"/>
                <a:cs typeface="Garamond"/>
                <a:sym typeface="Garamond"/>
              </a:rPr>
              <a:t>https://commons.wikimedia.org/wiki/File:Everglades_and_Turner_River.jpg </a:t>
            </a:r>
          </a:p>
          <a:p>
            <a:pPr>
              <a:spcBef>
                <a:spcPts val="1834"/>
              </a:spcBef>
            </a:pPr>
            <a:r>
              <a:rPr lang="en-US" dirty="0" smtClean="0">
                <a:solidFill>
                  <a:srgbClr val="666666"/>
                </a:solidFill>
                <a:latin typeface="Garamond"/>
                <a:ea typeface="Garamond"/>
                <a:cs typeface="Garamond"/>
                <a:sym typeface="Garamond"/>
              </a:rPr>
              <a:t>Image source: Chauncey Davis</a:t>
            </a:r>
            <a:r>
              <a:rPr lang="en-US" baseline="0" dirty="0" smtClean="0">
                <a:solidFill>
                  <a:srgbClr val="666666"/>
                </a:solidFill>
                <a:latin typeface="Garamond"/>
                <a:ea typeface="Garamond"/>
                <a:cs typeface="Garamond"/>
                <a:sym typeface="Garamond"/>
              </a:rPr>
              <a:t> under a Creative Commons Attribution-</a:t>
            </a:r>
            <a:r>
              <a:rPr lang="en-US" baseline="0" dirty="0" err="1" smtClean="0">
                <a:solidFill>
                  <a:srgbClr val="666666"/>
                </a:solidFill>
                <a:latin typeface="Garamond"/>
                <a:ea typeface="Garamond"/>
                <a:cs typeface="Garamond"/>
                <a:sym typeface="Garamond"/>
              </a:rPr>
              <a:t>NonCommercial</a:t>
            </a:r>
            <a:r>
              <a:rPr lang="en-US" baseline="0" dirty="0" smtClean="0">
                <a:solidFill>
                  <a:srgbClr val="666666"/>
                </a:solidFill>
                <a:latin typeface="Garamond"/>
                <a:ea typeface="Garamond"/>
                <a:cs typeface="Garamond"/>
                <a:sym typeface="Garamond"/>
              </a:rPr>
              <a:t> 3.0 </a:t>
            </a:r>
            <a:r>
              <a:rPr lang="en-US" baseline="0" dirty="0" err="1" smtClean="0">
                <a:solidFill>
                  <a:srgbClr val="666666"/>
                </a:solidFill>
                <a:latin typeface="Garamond"/>
                <a:ea typeface="Garamond"/>
                <a:cs typeface="Garamond"/>
                <a:sym typeface="Garamond"/>
              </a:rPr>
              <a:t>Unported</a:t>
            </a:r>
            <a:r>
              <a:rPr lang="en-US" baseline="0" dirty="0" smtClean="0">
                <a:solidFill>
                  <a:srgbClr val="666666"/>
                </a:solidFill>
                <a:latin typeface="Garamond"/>
                <a:ea typeface="Garamond"/>
                <a:cs typeface="Garamond"/>
                <a:sym typeface="Garamond"/>
              </a:rPr>
              <a:t> License.</a:t>
            </a:r>
          </a:p>
          <a:p>
            <a:pPr>
              <a:spcBef>
                <a:spcPts val="1834"/>
              </a:spcBef>
            </a:pPr>
            <a:endParaRPr lang="en-US" dirty="0" smtClean="0">
              <a:solidFill>
                <a:srgbClr val="666666"/>
              </a:solidFill>
              <a:latin typeface="Garamond"/>
              <a:ea typeface="Garamond"/>
              <a:cs typeface="Garamond"/>
              <a:sym typeface="Garamond"/>
            </a:endParaRPr>
          </a:p>
          <a:p>
            <a:pPr>
              <a:spcBef>
                <a:spcPts val="1834"/>
              </a:spcBef>
            </a:pPr>
            <a:r>
              <a:rPr lang="en-US" dirty="0" smtClean="0">
                <a:solidFill>
                  <a:srgbClr val="666666"/>
                </a:solidFill>
                <a:latin typeface="Garamond"/>
                <a:ea typeface="Garamond"/>
                <a:cs typeface="Garamond"/>
                <a:sym typeface="Garamond"/>
              </a:rPr>
              <a:t>To</a:t>
            </a:r>
            <a:r>
              <a:rPr lang="en-US" baseline="0" dirty="0" smtClean="0">
                <a:solidFill>
                  <a:srgbClr val="666666"/>
                </a:solidFill>
                <a:latin typeface="Garamond"/>
                <a:ea typeface="Garamond"/>
                <a:cs typeface="Garamond"/>
                <a:sym typeface="Garamond"/>
              </a:rPr>
              <a:t> do this we utilized NASA Earth Observations and Google Earth Engine to create a methodology that the NPS could replicate to monitor the mangrove extent, and potentially forecast this extent into a future year. </a:t>
            </a:r>
            <a:endParaRPr lang="en-US" dirty="0" smtClean="0">
              <a:solidFill>
                <a:srgbClr val="666666"/>
              </a:solidFill>
              <a:latin typeface="Garamond"/>
              <a:ea typeface="Garamond"/>
              <a:cs typeface="Garamond"/>
              <a:sym typeface="Garamond"/>
            </a:endParaRPr>
          </a:p>
          <a:p>
            <a:pPr>
              <a:spcBef>
                <a:spcPts val="1834"/>
              </a:spcBef>
            </a:pPr>
            <a:endParaRPr lang="en-US" dirty="0">
              <a:solidFill>
                <a:srgbClr val="666666"/>
              </a:solidFill>
              <a:latin typeface="Garamond"/>
              <a:ea typeface="Garamond"/>
              <a:cs typeface="Garamond"/>
              <a:sym typeface="Garamond"/>
            </a:endParaRPr>
          </a:p>
        </p:txBody>
      </p:sp>
      <p:sp>
        <p:nvSpPr>
          <p:cNvPr id="127" name="Shape 127"/>
          <p:cNvSpPr txBox="1">
            <a:spLocks noGrp="1"/>
          </p:cNvSpPr>
          <p:nvPr>
            <p:ph type="sldNum" idx="12"/>
          </p:nvPr>
        </p:nvSpPr>
        <p:spPr>
          <a:xfrm>
            <a:off x="3970937" y="8829967"/>
            <a:ext cx="3037840" cy="466345"/>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8399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701040" y="4473893"/>
            <a:ext cx="5608320" cy="3660610"/>
          </a:xfrm>
          <a:prstGeom prst="rect">
            <a:avLst/>
          </a:prstGeom>
          <a:noFill/>
          <a:ln>
            <a:noFill/>
          </a:ln>
        </p:spPr>
        <p:txBody>
          <a:bodyPr lIns="93162" tIns="46568" rIns="93162" bIns="46568" anchor="t" anchorCtr="0">
            <a:noAutofit/>
          </a:bodyPr>
          <a:lstStyle/>
          <a:p>
            <a:pPr>
              <a:buSzPct val="25000"/>
            </a:pPr>
            <a:r>
              <a:rPr lang="en-US" dirty="0" smtClean="0"/>
              <a:t>Our study area consisted of the Everglades National Park in southern</a:t>
            </a:r>
            <a:r>
              <a:rPr lang="en-US" baseline="0" dirty="0" smtClean="0"/>
              <a:t> Florida. We used stratified random sampling techniques to break up 10-15% of the coastline to analyze changes within these zones to analyze temporally the changes we saw. </a:t>
            </a:r>
            <a:endParaRPr dirty="0"/>
          </a:p>
          <a:p>
            <a:pPr>
              <a:buSzPct val="25000"/>
            </a:pPr>
            <a:endParaRPr lang="en-US" dirty="0" smtClean="0"/>
          </a:p>
        </p:txBody>
      </p:sp>
      <p:sp>
        <p:nvSpPr>
          <p:cNvPr id="115" name="Shape 115"/>
          <p:cNvSpPr txBox="1">
            <a:spLocks noGrp="1"/>
          </p:cNvSpPr>
          <p:nvPr>
            <p:ph type="sldNum" idx="12"/>
          </p:nvPr>
        </p:nvSpPr>
        <p:spPr>
          <a:xfrm>
            <a:off x="3970937" y="8829967"/>
            <a:ext cx="3037840" cy="466345"/>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0381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701040" y="4473893"/>
            <a:ext cx="5608320" cy="3660610"/>
          </a:xfrm>
          <a:prstGeom prst="rect">
            <a:avLst/>
          </a:prstGeom>
        </p:spPr>
        <p:txBody>
          <a:bodyPr lIns="93162" tIns="93162" rIns="93162" bIns="93162" anchor="t" anchorCtr="0">
            <a:noAutofit/>
          </a:bodyPr>
          <a:lstStyle/>
          <a:p>
            <a:r>
              <a:rPr lang="en-US" dirty="0" smtClean="0"/>
              <a:t>Image</a:t>
            </a:r>
            <a:r>
              <a:rPr lang="en-US" baseline="0" dirty="0" smtClean="0"/>
              <a:t> credit: </a:t>
            </a:r>
            <a:r>
              <a:rPr lang="en-US" dirty="0"/>
              <a:t>https://commons.wikimedia.org/wiki/File:Earth_Western_Hemisphere_transparent_background.png</a:t>
            </a:r>
            <a:endParaRPr lang="en-US" dirty="0" smtClean="0"/>
          </a:p>
          <a:p>
            <a:endParaRPr dirty="0"/>
          </a:p>
          <a:p>
            <a:r>
              <a:rPr lang="en-US" dirty="0" smtClean="0"/>
              <a:t>Landsat </a:t>
            </a:r>
            <a:r>
              <a:rPr lang="en-US" dirty="0"/>
              <a:t>data was used for </a:t>
            </a:r>
            <a:r>
              <a:rPr lang="en-US" dirty="0" smtClean="0"/>
              <a:t>map </a:t>
            </a:r>
            <a:r>
              <a:rPr lang="en-US" dirty="0"/>
              <a:t>compilation and analysis</a:t>
            </a:r>
          </a:p>
          <a:p>
            <a:r>
              <a:rPr lang="en-US" dirty="0"/>
              <a:t>It has higher resolution than MODIS data and covers a larger </a:t>
            </a:r>
            <a:r>
              <a:rPr lang="en-US" dirty="0" smtClean="0"/>
              <a:t>timeframe than sentinel</a:t>
            </a:r>
          </a:p>
          <a:p>
            <a:endParaRPr lang="en-US" dirty="0" smtClean="0"/>
          </a:p>
          <a:p>
            <a:r>
              <a:rPr lang="en-US" dirty="0" smtClean="0"/>
              <a:t>Landsat 5 was used for the classification of 1995 and 2005</a:t>
            </a:r>
          </a:p>
          <a:p>
            <a:r>
              <a:rPr lang="en-US" dirty="0" smtClean="0"/>
              <a:t>And Landsat 8</a:t>
            </a:r>
            <a:r>
              <a:rPr lang="en-US" baseline="0" dirty="0" smtClean="0"/>
              <a:t> was used for </a:t>
            </a:r>
            <a:r>
              <a:rPr lang="en-US" dirty="0" smtClean="0"/>
              <a:t>2015</a:t>
            </a:r>
          </a:p>
          <a:p>
            <a:endParaRPr lang="en-US" dirty="0"/>
          </a:p>
        </p:txBody>
      </p:sp>
      <p:sp>
        <p:nvSpPr>
          <p:cNvPr id="146" name="Shape 146"/>
          <p:cNvSpPr txBox="1">
            <a:spLocks noGrp="1"/>
          </p:cNvSpPr>
          <p:nvPr>
            <p:ph type="sldNum" idx="12"/>
          </p:nvPr>
        </p:nvSpPr>
        <p:spPr>
          <a:xfrm>
            <a:off x="3970937" y="8829967"/>
            <a:ext cx="3037840" cy="466345"/>
          </a:xfrm>
          <a:prstGeom prst="rect">
            <a:avLst/>
          </a:prstGeom>
        </p:spPr>
        <p:txBody>
          <a:bodyPr lIns="93162" tIns="46568" rIns="93162" bIns="46568" anchor="b" anchorCtr="0">
            <a:noAutofit/>
          </a:bodyPr>
          <a:lstStyle/>
          <a:p>
            <a:pPr>
              <a:buClr>
                <a:srgbClr val="000000"/>
              </a:buClr>
              <a:buSzPct val="25000"/>
            </a:pPr>
            <a:fld id="{00000000-1234-1234-1234-123412341234}" type="slidenum">
              <a:rPr lang="en-US"/>
              <a:pPr>
                <a:buClr>
                  <a:srgbClr val="000000"/>
                </a:buClr>
                <a:buSzPct val="25000"/>
              </a:pPr>
              <a:t>6</a:t>
            </a:fld>
            <a:endParaRPr lang="en-US"/>
          </a:p>
        </p:txBody>
      </p:sp>
    </p:spTree>
    <p:extLst>
      <p:ext uri="{BB962C8B-B14F-4D97-AF65-F5344CB8AC3E}">
        <p14:creationId xmlns:p14="http://schemas.microsoft.com/office/powerpoint/2010/main" val="1436860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7" name="Shape 167"/>
          <p:cNvSpPr txBox="1">
            <a:spLocks noGrp="1"/>
          </p:cNvSpPr>
          <p:nvPr>
            <p:ph type="body" idx="1"/>
          </p:nvPr>
        </p:nvSpPr>
        <p:spPr>
          <a:xfrm>
            <a:off x="701041" y="4473892"/>
            <a:ext cx="5608319" cy="3660458"/>
          </a:xfrm>
          <a:prstGeom prst="rect">
            <a:avLst/>
          </a:prstGeom>
          <a:noFill/>
          <a:ln>
            <a:noFill/>
          </a:ln>
        </p:spPr>
        <p:txBody>
          <a:bodyPr lIns="93162" tIns="46568" rIns="93162" bIns="46568" anchor="t" anchorCtr="0">
            <a:noAutofit/>
          </a:bodyPr>
          <a:lstStyle/>
          <a:p>
            <a:pPr>
              <a:buSzPct val="25000"/>
            </a:pPr>
            <a:r>
              <a:rPr lang="en-US" dirty="0" smtClean="0"/>
              <a:t>We used this imagery to analyze </a:t>
            </a:r>
            <a:r>
              <a:rPr lang="en-US" dirty="0"/>
              <a:t>marsh-mangrove transition zones on a decadal scale</a:t>
            </a:r>
            <a:r>
              <a:rPr lang="en-US" dirty="0" smtClean="0"/>
              <a:t>. </a:t>
            </a:r>
            <a:r>
              <a:rPr lang="en-US" baseline="0" dirty="0" smtClean="0"/>
              <a:t> </a:t>
            </a:r>
            <a:endParaRPr lang="en-US" dirty="0" smtClean="0"/>
          </a:p>
          <a:p>
            <a:pPr>
              <a:buSzPct val="25000"/>
            </a:pPr>
            <a:r>
              <a:rPr lang="en-US" dirty="0" smtClean="0"/>
              <a:t>Using stratified random sampling</a:t>
            </a:r>
            <a:r>
              <a:rPr lang="en-US" dirty="0"/>
              <a:t>, 5 ecotone boundaries were selected to scale </a:t>
            </a:r>
            <a:r>
              <a:rPr lang="en-US" dirty="0" smtClean="0"/>
              <a:t>our </a:t>
            </a:r>
            <a:r>
              <a:rPr lang="en-US" dirty="0"/>
              <a:t>study area to 10-15% of the coastline. </a:t>
            </a:r>
            <a:endParaRPr lang="en-US" dirty="0" smtClean="0"/>
          </a:p>
        </p:txBody>
      </p:sp>
      <p:sp>
        <p:nvSpPr>
          <p:cNvPr id="168" name="Shape 168"/>
          <p:cNvSpPr txBox="1">
            <a:spLocks noGrp="1"/>
          </p:cNvSpPr>
          <p:nvPr>
            <p:ph type="sldNum" idx="12"/>
          </p:nvPr>
        </p:nvSpPr>
        <p:spPr>
          <a:xfrm>
            <a:off x="3970937" y="8829967"/>
            <a:ext cx="3037839" cy="466432"/>
          </a:xfrm>
          <a:prstGeom prst="rect">
            <a:avLst/>
          </a:prstGeom>
          <a:noFill/>
          <a:ln>
            <a:noFill/>
          </a:ln>
        </p:spPr>
        <p:txBody>
          <a:bodyPr lIns="93162" tIns="46568" rIns="93162" bIns="4656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0823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701040" y="4473893"/>
            <a:ext cx="5608320" cy="3660610"/>
          </a:xfrm>
          <a:prstGeom prst="rect">
            <a:avLst/>
          </a:prstGeom>
        </p:spPr>
        <p:txBody>
          <a:bodyPr lIns="93162" tIns="93162" rIns="93162" bIns="93162" anchor="t" anchorCtr="0">
            <a:noAutofit/>
          </a:bodyPr>
          <a:lstStyle/>
          <a:p>
            <a:r>
              <a:rPr lang="en-US" dirty="0" smtClean="0"/>
              <a:t>Subtropical zones like the Everglades often experience a large percentage of cloud cover, as you can see in our</a:t>
            </a:r>
            <a:r>
              <a:rPr lang="en-US" baseline="0" dirty="0" smtClean="0"/>
              <a:t> images from June, July, and August</a:t>
            </a:r>
            <a:r>
              <a:rPr lang="en-US" dirty="0" smtClean="0"/>
              <a:t>. To remove clouds from our</a:t>
            </a:r>
            <a:r>
              <a:rPr lang="en-US" baseline="0" dirty="0" smtClean="0"/>
              <a:t> </a:t>
            </a:r>
            <a:r>
              <a:rPr lang="en-US" dirty="0" smtClean="0"/>
              <a:t>images, we applied an F-mask algorithm that was built into the Landsat collections.</a:t>
            </a:r>
          </a:p>
          <a:p>
            <a:endParaRPr dirty="0"/>
          </a:p>
        </p:txBody>
      </p:sp>
      <p:sp>
        <p:nvSpPr>
          <p:cNvPr id="156" name="Shape 156"/>
          <p:cNvSpPr txBox="1">
            <a:spLocks noGrp="1"/>
          </p:cNvSpPr>
          <p:nvPr>
            <p:ph type="sldNum" idx="12"/>
          </p:nvPr>
        </p:nvSpPr>
        <p:spPr>
          <a:xfrm>
            <a:off x="3970937" y="8829967"/>
            <a:ext cx="3037840" cy="466345"/>
          </a:xfrm>
          <a:prstGeom prst="rect">
            <a:avLst/>
          </a:prstGeom>
        </p:spPr>
        <p:txBody>
          <a:bodyPr lIns="93162" tIns="46568" rIns="93162" bIns="46568" anchor="b" anchorCtr="0">
            <a:noAutofit/>
          </a:bodyPr>
          <a:lstStyle/>
          <a:p>
            <a:pPr>
              <a:buClr>
                <a:srgbClr val="000000"/>
              </a:buClr>
              <a:buSzPct val="25000"/>
            </a:pPr>
            <a:fld id="{00000000-1234-1234-1234-123412341234}" type="slidenum">
              <a:rPr lang="en-US"/>
              <a:pPr>
                <a:buClr>
                  <a:srgbClr val="000000"/>
                </a:buClr>
                <a:buSzPct val="25000"/>
              </a:pPr>
              <a:t>8</a:t>
            </a:fld>
            <a:endParaRPr lang="en-US"/>
          </a:p>
        </p:txBody>
      </p:sp>
    </p:spTree>
    <p:extLst>
      <p:ext uri="{BB962C8B-B14F-4D97-AF65-F5344CB8AC3E}">
        <p14:creationId xmlns:p14="http://schemas.microsoft.com/office/powerpoint/2010/main" val="1398713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err="1" smtClean="0"/>
              <a:t>Fmask</a:t>
            </a:r>
            <a:r>
              <a:rPr lang="en-US" dirty="0" smtClean="0"/>
              <a:t> works by removing</a:t>
            </a:r>
            <a:r>
              <a:rPr lang="en-US" baseline="0" dirty="0" smtClean="0"/>
              <a:t> the image data where clouds are– essentially cutting them from the picture</a:t>
            </a:r>
            <a:endParaRPr lang="en-US" dirty="0" smtClean="0"/>
          </a:p>
          <a:p>
            <a:r>
              <a:rPr lang="en-US" dirty="0" smtClean="0"/>
              <a:t>However,</a:t>
            </a:r>
            <a:r>
              <a:rPr lang="en-US" baseline="0" dirty="0" smtClean="0"/>
              <a:t> this leaves “holes”</a:t>
            </a:r>
          </a:p>
          <a:p>
            <a:r>
              <a:rPr lang="en-US" dirty="0" smtClean="0"/>
              <a:t>Aggregating the</a:t>
            </a:r>
            <a:r>
              <a:rPr lang="en-US" baseline="0" dirty="0" smtClean="0"/>
              <a:t> year’s data</a:t>
            </a:r>
            <a:r>
              <a:rPr lang="en-US" dirty="0" smtClean="0"/>
              <a:t> creates a complete, cloudless image.</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88271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and Authors Slide">
    <p:spTree>
      <p:nvGrpSpPr>
        <p:cNvPr id="1" name="Shape 10"/>
        <p:cNvGrpSpPr/>
        <p:nvPr/>
      </p:nvGrpSpPr>
      <p:grpSpPr>
        <a:xfrm>
          <a:off x="0" y="0"/>
          <a:ext cx="0" cy="0"/>
          <a:chOff x="0" y="0"/>
          <a:chExt cx="0" cy="0"/>
        </a:xfrm>
      </p:grpSpPr>
      <p:pic>
        <p:nvPicPr>
          <p:cNvPr id="11" name="Shape 11"/>
          <p:cNvPicPr preferRelativeResize="0"/>
          <p:nvPr/>
        </p:nvPicPr>
        <p:blipFill rotWithShape="1">
          <a:blip r:embed="rId2">
            <a:alphaModFix/>
          </a:blip>
          <a:srcRect/>
          <a:stretch/>
        </p:blipFill>
        <p:spPr>
          <a:xfrm>
            <a:off x="10953750" y="238125"/>
            <a:ext cx="870608" cy="741585"/>
          </a:xfrm>
          <a:prstGeom prst="rect">
            <a:avLst/>
          </a:prstGeom>
          <a:noFill/>
          <a:ln>
            <a:noFill/>
          </a:ln>
        </p:spPr>
      </p:pic>
      <p:sp>
        <p:nvSpPr>
          <p:cNvPr id="12" name="Shape 12"/>
          <p:cNvSpPr txBox="1"/>
          <p:nvPr/>
        </p:nvSpPr>
        <p:spPr>
          <a:xfrm>
            <a:off x="8047038" y="442912"/>
            <a:ext cx="1962149" cy="415498"/>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National Aeronautics and</a:t>
            </a:r>
          </a:p>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Space Administration</a:t>
            </a:r>
          </a:p>
        </p:txBody>
      </p:sp>
      <p:cxnSp>
        <p:nvCxnSpPr>
          <p:cNvPr id="13" name="Shape 13"/>
          <p:cNvCxnSpPr/>
          <p:nvPr/>
        </p:nvCxnSpPr>
        <p:spPr>
          <a:xfrm>
            <a:off x="10475913" y="304800"/>
            <a:ext cx="0" cy="616952"/>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74"/>
        <p:cNvGrpSpPr/>
        <p:nvPr/>
      </p:nvGrpSpPr>
      <p:grpSpPr>
        <a:xfrm>
          <a:off x="0" y="0"/>
          <a:ext cx="0" cy="0"/>
          <a:chOff x="0" y="0"/>
          <a:chExt cx="0" cy="0"/>
        </a:xfrm>
      </p:grpSpPr>
      <p:sp>
        <p:nvSpPr>
          <p:cNvPr id="75" name="Shape 75"/>
          <p:cNvSpPr txBox="1">
            <a:spLocks noGrp="1"/>
          </p:cNvSpPr>
          <p:nvPr>
            <p:ph type="body" idx="1"/>
          </p:nvPr>
        </p:nvSpPr>
        <p:spPr>
          <a:xfrm>
            <a:off x="6108192" y="750018"/>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6" name="Shape 76"/>
          <p:cNvSpPr txBox="1">
            <a:spLocks noGrp="1"/>
          </p:cNvSpPr>
          <p:nvPr>
            <p:ph type="body" idx="2"/>
          </p:nvPr>
        </p:nvSpPr>
        <p:spPr>
          <a:xfrm>
            <a:off x="987551" y="67556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218754"/>
              </a:buClr>
              <a:buFont typeface="Arial"/>
              <a:buNone/>
              <a:defRPr sz="4800" b="1" i="0" u="none" strike="noStrike" cap="none">
                <a:solidFill>
                  <a:srgbClr val="218754"/>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7" name="Shape 77"/>
          <p:cNvSpPr>
            <a:spLocks noGrp="1"/>
          </p:cNvSpPr>
          <p:nvPr>
            <p:ph type="pic" idx="3"/>
          </p:nvPr>
        </p:nvSpPr>
        <p:spPr>
          <a:xfrm>
            <a:off x="0" y="3429000"/>
            <a:ext cx="12192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8" name="Shape 78"/>
          <p:cNvSpPr txBox="1">
            <a:spLocks noGrp="1"/>
          </p:cNvSpPr>
          <p:nvPr>
            <p:ph type="body" idx="4"/>
          </p:nvPr>
        </p:nvSpPr>
        <p:spPr>
          <a:xfrm>
            <a:off x="8253984" y="3154680"/>
            <a:ext cx="30601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979393"/>
              </a:buClr>
              <a:buFont typeface="Arial"/>
              <a:buNone/>
              <a:defRPr sz="1200" b="0" i="0" u="none" strike="noStrike" cap="none">
                <a:solidFill>
                  <a:srgbClr val="979393"/>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cxnSp>
        <p:nvCxnSpPr>
          <p:cNvPr id="79" name="Shape 79"/>
          <p:cNvCxnSpPr/>
          <p:nvPr/>
        </p:nvCxnSpPr>
        <p:spPr>
          <a:xfrm>
            <a:off x="5572125" y="750018"/>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80" name="Shape 80"/>
          <p:cNvPicPr preferRelativeResize="0"/>
          <p:nvPr/>
        </p:nvPicPr>
        <p:blipFill rotWithShape="1">
          <a:blip r:embed="rId2">
            <a:alphaModFix/>
          </a:blip>
          <a:srcRect/>
          <a:stretch/>
        </p:blipFill>
        <p:spPr>
          <a:xfrm>
            <a:off x="0" y="0"/>
            <a:ext cx="12192000" cy="1070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81"/>
        <p:cNvGrpSpPr/>
        <p:nvPr/>
      </p:nvGrpSpPr>
      <p:grpSpPr>
        <a:xfrm>
          <a:off x="0" y="0"/>
          <a:ext cx="0" cy="0"/>
          <a:chOff x="0" y="0"/>
          <a:chExt cx="0" cy="0"/>
        </a:xfrm>
      </p:grpSpPr>
      <p:sp>
        <p:nvSpPr>
          <p:cNvPr id="82" name="Shape 82"/>
          <p:cNvSpPr txBox="1">
            <a:spLocks noGrp="1"/>
          </p:cNvSpPr>
          <p:nvPr>
            <p:ph type="body" idx="1"/>
          </p:nvPr>
        </p:nvSpPr>
        <p:spPr>
          <a:xfrm>
            <a:off x="999744" y="2255519"/>
            <a:ext cx="10204703" cy="3706367"/>
          </a:xfrm>
          <a:prstGeom prst="rect">
            <a:avLst/>
          </a:prstGeom>
          <a:noFill/>
          <a:ln>
            <a:noFill/>
          </a:ln>
        </p:spPr>
        <p:txBody>
          <a:bodyPr lIns="91425" tIns="91425" rIns="91425" bIns="91425" anchor="t" anchorCtr="0"/>
          <a:lstStyle>
            <a:lvl1pPr marL="0" marR="0" lvl="0" indent="0" algn="ctr" rtl="0">
              <a:lnSpc>
                <a:spcPct val="90000"/>
              </a:lnSpc>
              <a:spcBef>
                <a:spcPts val="1000"/>
              </a:spcBef>
              <a:buClr>
                <a:srgbClr val="7F7F7F"/>
              </a:buClr>
              <a:buFont typeface="Arial"/>
              <a:buNone/>
              <a:defRPr sz="48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83" name="Shape 83"/>
          <p:cNvSpPr/>
          <p:nvPr/>
        </p:nvSpPr>
        <p:spPr>
          <a:xfrm>
            <a:off x="0" y="388648"/>
            <a:ext cx="12192000" cy="840075"/>
          </a:xfrm>
          <a:prstGeom prst="rect">
            <a:avLst/>
          </a:prstGeom>
          <a:solidFill>
            <a:srgbClr val="21875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84" name="Shape 84"/>
          <p:cNvSpPr txBox="1"/>
          <p:nvPr/>
        </p:nvSpPr>
        <p:spPr>
          <a:xfrm>
            <a:off x="2743199" y="397728"/>
            <a:ext cx="8461249" cy="83099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800">
                <a:solidFill>
                  <a:schemeClr val="lt1"/>
                </a:solidFill>
                <a:latin typeface="Questrial"/>
                <a:ea typeface="Questrial"/>
                <a:cs typeface="Questrial"/>
                <a:sym typeface="Questrial"/>
              </a:rPr>
              <a:t>Acronym</a:t>
            </a:r>
          </a:p>
        </p:txBody>
      </p:sp>
      <p:sp>
        <p:nvSpPr>
          <p:cNvPr id="85" name="Shape 85"/>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Questrial"/>
                <a:ea typeface="Questrial"/>
                <a:cs typeface="Questrial"/>
                <a:sym typeface="Questrial"/>
              </a:rPr>
              <a:t>             </a:t>
            </a:r>
          </a:p>
        </p:txBody>
      </p:sp>
      <p:pic>
        <p:nvPicPr>
          <p:cNvPr id="86" name="Shape 86"/>
          <p:cNvPicPr preferRelativeResize="0"/>
          <p:nvPr/>
        </p:nvPicPr>
        <p:blipFill rotWithShape="1">
          <a:blip r:embed="rId2">
            <a:alphaModFix/>
          </a:blip>
          <a:srcRect/>
          <a:stretch/>
        </p:blipFill>
        <p:spPr>
          <a:xfrm>
            <a:off x="0" y="6750904"/>
            <a:ext cx="12192000" cy="107094"/>
          </a:xfrm>
          <a:prstGeom prst="rect">
            <a:avLst/>
          </a:prstGeom>
          <a:noFill/>
          <a:ln>
            <a:noFill/>
          </a:ln>
        </p:spPr>
      </p:pic>
      <p:pic>
        <p:nvPicPr>
          <p:cNvPr id="87" name="Shape 87"/>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Image Right Text Slide">
    <p:spTree>
      <p:nvGrpSpPr>
        <p:cNvPr id="1" name="Shape 14"/>
        <p:cNvGrpSpPr/>
        <p:nvPr/>
      </p:nvGrpSpPr>
      <p:grpSpPr>
        <a:xfrm>
          <a:off x="0" y="0"/>
          <a:ext cx="0" cy="0"/>
          <a:chOff x="0" y="0"/>
          <a:chExt cx="0" cy="0"/>
        </a:xfrm>
      </p:grpSpPr>
      <p:sp>
        <p:nvSpPr>
          <p:cNvPr id="15" name="Shape 15"/>
          <p:cNvSpPr/>
          <p:nvPr/>
        </p:nvSpPr>
        <p:spPr>
          <a:xfrm>
            <a:off x="0" y="388648"/>
            <a:ext cx="12192000" cy="840075"/>
          </a:xfrm>
          <a:prstGeom prst="rect">
            <a:avLst/>
          </a:prstGeom>
          <a:solidFill>
            <a:srgbClr val="21875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16" name="Shape 16"/>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Questrial"/>
                <a:ea typeface="Questrial"/>
                <a:cs typeface="Questrial"/>
                <a:sym typeface="Questrial"/>
              </a:rPr>
              <a:t>             </a:t>
            </a:r>
          </a:p>
        </p:txBody>
      </p:sp>
      <p:sp>
        <p:nvSpPr>
          <p:cNvPr id="17" name="Shape 17"/>
          <p:cNvSpPr txBox="1">
            <a:spLocks noGrp="1"/>
          </p:cNvSpPr>
          <p:nvPr>
            <p:ph type="body" idx="1"/>
          </p:nvPr>
        </p:nvSpPr>
        <p:spPr>
          <a:xfrm>
            <a:off x="6748271" y="1722500"/>
            <a:ext cx="4791455" cy="4529963"/>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8" name="Shape 18"/>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19" name="Shape 19"/>
          <p:cNvSpPr txBox="1">
            <a:spLocks noGrp="1"/>
          </p:cNvSpPr>
          <p:nvPr>
            <p:ph type="body" idx="3"/>
          </p:nvPr>
        </p:nvSpPr>
        <p:spPr>
          <a:xfrm>
            <a:off x="3438144" y="6456680"/>
            <a:ext cx="2657855"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pic>
        <p:nvPicPr>
          <p:cNvPr id="20" name="Shape 20"/>
          <p:cNvPicPr preferRelativeResize="0"/>
          <p:nvPr/>
        </p:nvPicPr>
        <p:blipFill rotWithShape="1">
          <a:blip r:embed="rId2">
            <a:alphaModFix/>
          </a:blip>
          <a:srcRect/>
          <a:stretch/>
        </p:blipFill>
        <p:spPr>
          <a:xfrm>
            <a:off x="0" y="6750904"/>
            <a:ext cx="12192000" cy="107094"/>
          </a:xfrm>
          <a:prstGeom prst="rect">
            <a:avLst/>
          </a:prstGeom>
          <a:noFill/>
          <a:ln>
            <a:noFill/>
          </a:ln>
        </p:spPr>
      </p:pic>
      <p:pic>
        <p:nvPicPr>
          <p:cNvPr id="21" name="Shape 21"/>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22"/>
        <p:cNvGrpSpPr/>
        <p:nvPr/>
      </p:nvGrpSpPr>
      <p:grpSpPr>
        <a:xfrm>
          <a:off x="0" y="0"/>
          <a:ext cx="0" cy="0"/>
          <a:chOff x="0" y="0"/>
          <a:chExt cx="0" cy="0"/>
        </a:xfrm>
      </p:grpSpPr>
      <p:sp>
        <p:nvSpPr>
          <p:cNvPr id="23" name="Shape 23"/>
          <p:cNvSpPr txBox="1">
            <a:spLocks noGrp="1"/>
          </p:cNvSpPr>
          <p:nvPr>
            <p:ph type="body" idx="1"/>
          </p:nvPr>
        </p:nvSpPr>
        <p:spPr>
          <a:xfrm>
            <a:off x="694943" y="1676400"/>
            <a:ext cx="4791455" cy="478028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24" name="Shape 24"/>
          <p:cNvSpPr>
            <a:spLocks noGrp="1"/>
          </p:cNvSpPr>
          <p:nvPr>
            <p:ph type="pic" idx="2"/>
          </p:nvPr>
        </p:nvSpPr>
        <p:spPr>
          <a:xfrm>
            <a:off x="6096000" y="1228721"/>
            <a:ext cx="6096000" cy="5629277"/>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25" name="Shape 25"/>
          <p:cNvSpPr txBox="1">
            <a:spLocks noGrp="1"/>
          </p:cNvSpPr>
          <p:nvPr>
            <p:ph type="body" idx="3"/>
          </p:nvPr>
        </p:nvSpPr>
        <p:spPr>
          <a:xfrm>
            <a:off x="6096000" y="6456680"/>
            <a:ext cx="2657855" cy="274319"/>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26" name="Shape 26"/>
          <p:cNvSpPr/>
          <p:nvPr/>
        </p:nvSpPr>
        <p:spPr>
          <a:xfrm>
            <a:off x="0" y="388648"/>
            <a:ext cx="12192000" cy="840075"/>
          </a:xfrm>
          <a:prstGeom prst="rect">
            <a:avLst/>
          </a:prstGeom>
          <a:solidFill>
            <a:srgbClr val="21875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27" name="Shape 27"/>
          <p:cNvSpPr/>
          <p:nvPr/>
        </p:nvSpPr>
        <p:spPr>
          <a:xfrm>
            <a:off x="103234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Questrial"/>
                <a:ea typeface="Questrial"/>
                <a:cs typeface="Questrial"/>
                <a:sym typeface="Questrial"/>
              </a:rPr>
              <a:t>             </a:t>
            </a:r>
          </a:p>
        </p:txBody>
      </p:sp>
      <p:pic>
        <p:nvPicPr>
          <p:cNvPr id="28" name="Shape 28"/>
          <p:cNvPicPr preferRelativeResize="0"/>
          <p:nvPr/>
        </p:nvPicPr>
        <p:blipFill rotWithShape="1">
          <a:blip r:embed="rId2">
            <a:alphaModFix/>
          </a:blip>
          <a:srcRect/>
          <a:stretch/>
        </p:blipFill>
        <p:spPr>
          <a:xfrm>
            <a:off x="0" y="6750904"/>
            <a:ext cx="12192000" cy="107094"/>
          </a:xfrm>
          <a:prstGeom prst="rect">
            <a:avLst/>
          </a:prstGeom>
          <a:noFill/>
          <a:ln>
            <a:noFill/>
          </a:ln>
        </p:spPr>
      </p:pic>
      <p:pic>
        <p:nvPicPr>
          <p:cNvPr id="29" name="Shape 29"/>
          <p:cNvPicPr preferRelativeResize="0"/>
          <p:nvPr/>
        </p:nvPicPr>
        <p:blipFill rotWithShape="1">
          <a:blip r:embed="rId3">
            <a:alphaModFix/>
          </a:blip>
          <a:srcRect/>
          <a:stretch/>
        </p:blipFill>
        <p:spPr>
          <a:xfrm>
            <a:off x="10323424" y="190426"/>
            <a:ext cx="1236519" cy="12365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30"/>
        <p:cNvGrpSpPr/>
        <p:nvPr/>
      </p:nvGrpSpPr>
      <p:grpSpPr>
        <a:xfrm>
          <a:off x="0" y="0"/>
          <a:ext cx="0" cy="0"/>
          <a:chOff x="0" y="0"/>
          <a:chExt cx="0" cy="0"/>
        </a:xfrm>
      </p:grpSpPr>
      <p:sp>
        <p:nvSpPr>
          <p:cNvPr id="31" name="Shape 31"/>
          <p:cNvSpPr txBox="1">
            <a:spLocks noGrp="1"/>
          </p:cNvSpPr>
          <p:nvPr>
            <p:ph type="body" idx="1"/>
          </p:nvPr>
        </p:nvSpPr>
        <p:spPr>
          <a:xfrm>
            <a:off x="768095" y="4814316"/>
            <a:ext cx="10643616" cy="1444752"/>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2" name="Shape 32"/>
          <p:cNvSpPr txBox="1">
            <a:spLocks noGrp="1"/>
          </p:cNvSpPr>
          <p:nvPr>
            <p:ph type="body" idx="2"/>
          </p:nvPr>
        </p:nvSpPr>
        <p:spPr>
          <a:xfrm>
            <a:off x="768095" y="3954780"/>
            <a:ext cx="10643616"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218754"/>
              </a:buClr>
              <a:buFont typeface="Arial"/>
              <a:buNone/>
              <a:defRPr sz="4000" b="1" i="0" u="none" strike="noStrike" cap="none">
                <a:solidFill>
                  <a:srgbClr val="218754"/>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3" name="Shape 33"/>
          <p:cNvSpPr>
            <a:spLocks noGrp="1"/>
          </p:cNvSpPr>
          <p:nvPr>
            <p:ph type="pic" idx="3"/>
          </p:nvPr>
        </p:nvSpPr>
        <p:spPr>
          <a:xfrm>
            <a:off x="0" y="117986"/>
            <a:ext cx="12192000" cy="3193024"/>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4" name="Shape 34"/>
          <p:cNvSpPr txBox="1">
            <a:spLocks noGrp="1"/>
          </p:cNvSpPr>
          <p:nvPr>
            <p:ph type="body" idx="4"/>
          </p:nvPr>
        </p:nvSpPr>
        <p:spPr>
          <a:xfrm>
            <a:off x="8253984" y="3429000"/>
            <a:ext cx="30601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979393"/>
              </a:buClr>
              <a:buFont typeface="Arial"/>
              <a:buNone/>
              <a:defRPr sz="1200" b="0" i="0" u="none" strike="noStrike" cap="none">
                <a:solidFill>
                  <a:srgbClr val="979393"/>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pic>
        <p:nvPicPr>
          <p:cNvPr id="35" name="Shape 35"/>
          <p:cNvPicPr preferRelativeResize="0"/>
          <p:nvPr/>
        </p:nvPicPr>
        <p:blipFill rotWithShape="1">
          <a:blip r:embed="rId2">
            <a:alphaModFix/>
          </a:blip>
          <a:srcRect/>
          <a:stretch/>
        </p:blipFill>
        <p:spPr>
          <a:xfrm>
            <a:off x="0" y="0"/>
            <a:ext cx="12192000" cy="1070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36"/>
        <p:cNvGrpSpPr/>
        <p:nvPr/>
      </p:nvGrpSpPr>
      <p:grpSpPr>
        <a:xfrm>
          <a:off x="0" y="0"/>
          <a:ext cx="0" cy="0"/>
          <a:chOff x="0" y="0"/>
          <a:chExt cx="0" cy="0"/>
        </a:xfrm>
      </p:grpSpPr>
      <p:sp>
        <p:nvSpPr>
          <p:cNvPr id="37" name="Shape 37"/>
          <p:cNvSpPr txBox="1">
            <a:spLocks noGrp="1"/>
          </p:cNvSpPr>
          <p:nvPr>
            <p:ph type="body" idx="1"/>
          </p:nvPr>
        </p:nvSpPr>
        <p:spPr>
          <a:xfrm>
            <a:off x="6096000" y="4709160"/>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8" name="Shape 38"/>
          <p:cNvSpPr txBox="1">
            <a:spLocks noGrp="1"/>
          </p:cNvSpPr>
          <p:nvPr>
            <p:ph type="body" idx="2"/>
          </p:nvPr>
        </p:nvSpPr>
        <p:spPr>
          <a:xfrm>
            <a:off x="792479" y="2115311"/>
            <a:ext cx="4754879" cy="768095"/>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218754"/>
              </a:buClr>
              <a:buFont typeface="Arial"/>
              <a:buNone/>
              <a:defRPr sz="4400" b="0" i="0" u="none" strike="noStrike" cap="none">
                <a:solidFill>
                  <a:srgbClr val="218754"/>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39" name="Shape 39"/>
          <p:cNvSpPr txBox="1">
            <a:spLocks noGrp="1"/>
          </p:cNvSpPr>
          <p:nvPr>
            <p:ph type="body" idx="3"/>
          </p:nvPr>
        </p:nvSpPr>
        <p:spPr>
          <a:xfrm>
            <a:off x="6096000" y="2103119"/>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0" name="Shape 40"/>
          <p:cNvSpPr txBox="1">
            <a:spLocks noGrp="1"/>
          </p:cNvSpPr>
          <p:nvPr>
            <p:ph type="body" idx="4"/>
          </p:nvPr>
        </p:nvSpPr>
        <p:spPr>
          <a:xfrm>
            <a:off x="792479" y="4721351"/>
            <a:ext cx="4754879" cy="768095"/>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218754"/>
              </a:buClr>
              <a:buFont typeface="Arial"/>
              <a:buNone/>
              <a:defRPr sz="3600" b="0" i="0" u="none" strike="noStrike" cap="none">
                <a:solidFill>
                  <a:srgbClr val="218754"/>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1" name="Shape 41"/>
          <p:cNvSpPr txBox="1">
            <a:spLocks noGrp="1"/>
          </p:cNvSpPr>
          <p:nvPr>
            <p:ph type="body" idx="5"/>
          </p:nvPr>
        </p:nvSpPr>
        <p:spPr>
          <a:xfrm>
            <a:off x="792479" y="3418332"/>
            <a:ext cx="4754879" cy="768095"/>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218754"/>
              </a:buClr>
              <a:buFont typeface="Arial"/>
              <a:buNone/>
              <a:defRPr sz="4400" b="0" i="0" u="none" strike="noStrike" cap="none">
                <a:solidFill>
                  <a:srgbClr val="218754"/>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2" name="Shape 42"/>
          <p:cNvSpPr txBox="1">
            <a:spLocks noGrp="1"/>
          </p:cNvSpPr>
          <p:nvPr>
            <p:ph type="body" idx="6"/>
          </p:nvPr>
        </p:nvSpPr>
        <p:spPr>
          <a:xfrm>
            <a:off x="6096000" y="3406139"/>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43" name="Shape 43"/>
          <p:cNvSpPr/>
          <p:nvPr/>
        </p:nvSpPr>
        <p:spPr>
          <a:xfrm>
            <a:off x="0" y="388648"/>
            <a:ext cx="12192000" cy="840075"/>
          </a:xfrm>
          <a:prstGeom prst="rect">
            <a:avLst/>
          </a:prstGeom>
          <a:solidFill>
            <a:srgbClr val="21875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44" name="Shape 44"/>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Questrial"/>
                <a:ea typeface="Questrial"/>
                <a:cs typeface="Questrial"/>
                <a:sym typeface="Questrial"/>
              </a:rPr>
              <a:t>             </a:t>
            </a:r>
          </a:p>
        </p:txBody>
      </p:sp>
      <p:pic>
        <p:nvPicPr>
          <p:cNvPr id="45" name="Shape 45"/>
          <p:cNvPicPr preferRelativeResize="0"/>
          <p:nvPr/>
        </p:nvPicPr>
        <p:blipFill rotWithShape="1">
          <a:blip r:embed="rId2">
            <a:alphaModFix/>
          </a:blip>
          <a:srcRect/>
          <a:stretch/>
        </p:blipFill>
        <p:spPr>
          <a:xfrm>
            <a:off x="0" y="6750904"/>
            <a:ext cx="12192000" cy="107094"/>
          </a:xfrm>
          <a:prstGeom prst="rect">
            <a:avLst/>
          </a:prstGeom>
          <a:noFill/>
          <a:ln>
            <a:noFill/>
          </a:ln>
        </p:spPr>
      </p:pic>
      <p:pic>
        <p:nvPicPr>
          <p:cNvPr id="46" name="Shape 46"/>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Slide - Logo">
    <p:spTree>
      <p:nvGrpSpPr>
        <p:cNvPr id="1" name="Shape 47"/>
        <p:cNvGrpSpPr/>
        <p:nvPr/>
      </p:nvGrpSpPr>
      <p:grpSpPr>
        <a:xfrm>
          <a:off x="0" y="0"/>
          <a:ext cx="0" cy="0"/>
          <a:chOff x="0" y="0"/>
          <a:chExt cx="0" cy="0"/>
        </a:xfrm>
      </p:grpSpPr>
      <p:sp>
        <p:nvSpPr>
          <p:cNvPr id="48" name="Shape 48"/>
          <p:cNvSpPr/>
          <p:nvPr/>
        </p:nvSpPr>
        <p:spPr>
          <a:xfrm>
            <a:off x="0" y="388648"/>
            <a:ext cx="12192000" cy="840075"/>
          </a:xfrm>
          <a:prstGeom prst="rect">
            <a:avLst/>
          </a:prstGeom>
          <a:solidFill>
            <a:srgbClr val="21875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49" name="Shape 49"/>
          <p:cNvSpPr/>
          <p:nvPr/>
        </p:nvSpPr>
        <p:spPr>
          <a:xfrm>
            <a:off x="10313900"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Questrial"/>
                <a:ea typeface="Questrial"/>
                <a:cs typeface="Questrial"/>
                <a:sym typeface="Questrial"/>
              </a:rPr>
              <a:t>             </a:t>
            </a:r>
          </a:p>
        </p:txBody>
      </p:sp>
      <p:pic>
        <p:nvPicPr>
          <p:cNvPr id="50" name="Shape 50"/>
          <p:cNvPicPr preferRelativeResize="0"/>
          <p:nvPr/>
        </p:nvPicPr>
        <p:blipFill rotWithShape="1">
          <a:blip r:embed="rId2">
            <a:alphaModFix/>
          </a:blip>
          <a:srcRect/>
          <a:stretch/>
        </p:blipFill>
        <p:spPr>
          <a:xfrm>
            <a:off x="10369835" y="239654"/>
            <a:ext cx="1124648" cy="1138066"/>
          </a:xfrm>
          <a:prstGeom prst="rect">
            <a:avLst/>
          </a:prstGeom>
          <a:noFill/>
          <a:ln>
            <a:noFill/>
          </a:ln>
        </p:spPr>
      </p:pic>
      <p:sp>
        <p:nvSpPr>
          <p:cNvPr id="51" name="Shape 51"/>
          <p:cNvSpPr txBox="1"/>
          <p:nvPr/>
        </p:nvSpPr>
        <p:spPr>
          <a:xfrm>
            <a:off x="717899" y="366406"/>
            <a:ext cx="8878103"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800" b="0">
                <a:solidFill>
                  <a:schemeClr val="lt1"/>
                </a:solidFill>
                <a:latin typeface="Questrial"/>
                <a:ea typeface="Questrial"/>
                <a:cs typeface="Questrial"/>
                <a:sym typeface="Questrial"/>
              </a:rPr>
              <a:t>Acknowledgements</a:t>
            </a:r>
          </a:p>
        </p:txBody>
      </p:sp>
      <p:sp>
        <p:nvSpPr>
          <p:cNvPr id="52" name="Shape 52"/>
          <p:cNvSpPr txBox="1">
            <a:spLocks noGrp="1"/>
          </p:cNvSpPr>
          <p:nvPr>
            <p:ph type="body" idx="1"/>
          </p:nvPr>
        </p:nvSpPr>
        <p:spPr>
          <a:xfrm>
            <a:off x="761610" y="2056133"/>
            <a:ext cx="10732873"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3" name="Shape 53"/>
          <p:cNvSpPr txBox="1">
            <a:spLocks noGrp="1"/>
          </p:cNvSpPr>
          <p:nvPr>
            <p:ph type="body" idx="2"/>
          </p:nvPr>
        </p:nvSpPr>
        <p:spPr>
          <a:xfrm>
            <a:off x="761610" y="3646687"/>
            <a:ext cx="10732873"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4" name="Shape 54"/>
          <p:cNvSpPr txBox="1">
            <a:spLocks noGrp="1"/>
          </p:cNvSpPr>
          <p:nvPr>
            <p:ph type="body" idx="3"/>
          </p:nvPr>
        </p:nvSpPr>
        <p:spPr>
          <a:xfrm>
            <a:off x="761610" y="5263567"/>
            <a:ext cx="10732872"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55" name="Shape 55"/>
          <p:cNvSpPr/>
          <p:nvPr/>
        </p:nvSpPr>
        <p:spPr>
          <a:xfrm>
            <a:off x="0" y="6603344"/>
            <a:ext cx="12192000" cy="24622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 </a:t>
            </a:r>
            <a:r>
              <a:rPr lang="en-US" sz="600" i="1" dirty="0" smtClean="0">
                <a:solidFill>
                  <a:schemeClr val="bg2">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a:p>
            <a:pPr marL="0" marR="0" lvl="0" indent="0" algn="ctr" rtl="0">
              <a:spcBef>
                <a:spcPts val="0"/>
              </a:spcBef>
              <a:buSzPct val="25000"/>
              <a:buNone/>
            </a:pPr>
            <a:endParaRPr lang="en-US" sz="800" b="1" i="1" dirty="0">
              <a:solidFill>
                <a:srgbClr val="757070"/>
              </a:solidFill>
              <a:latin typeface="Arial"/>
              <a:ea typeface="Arial"/>
              <a:cs typeface="Arial"/>
              <a:sym typeface="Arial"/>
            </a:endParaRPr>
          </a:p>
        </p:txBody>
      </p:sp>
      <p:pic>
        <p:nvPicPr>
          <p:cNvPr id="56" name="Shape 56"/>
          <p:cNvPicPr preferRelativeResize="0"/>
          <p:nvPr/>
        </p:nvPicPr>
        <p:blipFill rotWithShape="1">
          <a:blip r:embed="rId3">
            <a:alphaModFix/>
          </a:blip>
          <a:srcRect/>
          <a:stretch/>
        </p:blipFill>
        <p:spPr>
          <a:xfrm>
            <a:off x="0" y="6750904"/>
            <a:ext cx="12192000" cy="1070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nk Slide">
    <p:spTree>
      <p:nvGrpSpPr>
        <p:cNvPr id="1" name="Shape 57"/>
        <p:cNvGrpSpPr/>
        <p:nvPr/>
      </p:nvGrpSpPr>
      <p:grpSpPr>
        <a:xfrm>
          <a:off x="0" y="0"/>
          <a:ext cx="0" cy="0"/>
          <a:chOff x="0" y="0"/>
          <a:chExt cx="0" cy="0"/>
        </a:xfrm>
      </p:grpSpPr>
      <p:pic>
        <p:nvPicPr>
          <p:cNvPr id="58" name="Shape 58"/>
          <p:cNvPicPr preferRelativeResize="0"/>
          <p:nvPr/>
        </p:nvPicPr>
        <p:blipFill rotWithShape="1">
          <a:blip r:embed="rId2">
            <a:alphaModFix/>
          </a:blip>
          <a:srcRect/>
          <a:stretch/>
        </p:blipFill>
        <p:spPr>
          <a:xfrm>
            <a:off x="0" y="6750904"/>
            <a:ext cx="12192000" cy="1070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59"/>
        <p:cNvGrpSpPr/>
        <p:nvPr/>
      </p:nvGrpSpPr>
      <p:grpSpPr>
        <a:xfrm>
          <a:off x="0" y="0"/>
          <a:ext cx="0" cy="0"/>
          <a:chOff x="0" y="0"/>
          <a:chExt cx="0" cy="0"/>
        </a:xfrm>
      </p:grpSpPr>
      <p:sp>
        <p:nvSpPr>
          <p:cNvPr id="60" name="Shape 60"/>
          <p:cNvSpPr/>
          <p:nvPr/>
        </p:nvSpPr>
        <p:spPr>
          <a:xfrm>
            <a:off x="0" y="388648"/>
            <a:ext cx="12192000" cy="840075"/>
          </a:xfrm>
          <a:prstGeom prst="rect">
            <a:avLst/>
          </a:prstGeom>
          <a:solidFill>
            <a:srgbClr val="21875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Questrial"/>
              <a:ea typeface="Questrial"/>
              <a:cs typeface="Questrial"/>
              <a:sym typeface="Questrial"/>
            </a:endParaRPr>
          </a:p>
        </p:txBody>
      </p:sp>
      <p:sp>
        <p:nvSpPr>
          <p:cNvPr id="61" name="Shape 61"/>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Questrial"/>
                <a:ea typeface="Questrial"/>
                <a:cs typeface="Questrial"/>
                <a:sym typeface="Questrial"/>
              </a:rPr>
              <a:t>             </a:t>
            </a:r>
          </a:p>
        </p:txBody>
      </p:sp>
      <p:sp>
        <p:nvSpPr>
          <p:cNvPr id="62" name="Shape 62"/>
          <p:cNvSpPr txBox="1">
            <a:spLocks noGrp="1"/>
          </p:cNvSpPr>
          <p:nvPr>
            <p:ph type="body" idx="1"/>
          </p:nvPr>
        </p:nvSpPr>
        <p:spPr>
          <a:xfrm>
            <a:off x="6748271" y="1722500"/>
            <a:ext cx="4791455" cy="4529963"/>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3" name="Shape 63"/>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4" name="Shape 64"/>
          <p:cNvSpPr txBox="1">
            <a:spLocks noGrp="1"/>
          </p:cNvSpPr>
          <p:nvPr>
            <p:ph type="body" idx="3"/>
          </p:nvPr>
        </p:nvSpPr>
        <p:spPr>
          <a:xfrm>
            <a:off x="3438144" y="6456680"/>
            <a:ext cx="2657855"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pic>
        <p:nvPicPr>
          <p:cNvPr id="65" name="Shape 65"/>
          <p:cNvPicPr preferRelativeResize="0"/>
          <p:nvPr/>
        </p:nvPicPr>
        <p:blipFill rotWithShape="1">
          <a:blip r:embed="rId2">
            <a:alphaModFix/>
          </a:blip>
          <a:srcRect/>
          <a:stretch/>
        </p:blipFill>
        <p:spPr>
          <a:xfrm>
            <a:off x="0" y="6750904"/>
            <a:ext cx="12192000" cy="107094"/>
          </a:xfrm>
          <a:prstGeom prst="rect">
            <a:avLst/>
          </a:prstGeom>
          <a:noFill/>
          <a:ln>
            <a:noFill/>
          </a:ln>
        </p:spPr>
      </p:pic>
      <p:pic>
        <p:nvPicPr>
          <p:cNvPr id="66" name="Shape 66"/>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67"/>
        <p:cNvGrpSpPr/>
        <p:nvPr/>
      </p:nvGrpSpPr>
      <p:grpSpPr>
        <a:xfrm>
          <a:off x="0" y="0"/>
          <a:ext cx="0" cy="0"/>
          <a:chOff x="0" y="0"/>
          <a:chExt cx="0" cy="0"/>
        </a:xfrm>
      </p:grpSpPr>
      <p:sp>
        <p:nvSpPr>
          <p:cNvPr id="68" name="Shape 68"/>
          <p:cNvSpPr>
            <a:spLocks noGrp="1"/>
          </p:cNvSpPr>
          <p:nvPr>
            <p:ph type="pic" idx="2"/>
          </p:nvPr>
        </p:nvSpPr>
        <p:spPr>
          <a:xfrm>
            <a:off x="0" y="117988"/>
            <a:ext cx="12192000" cy="3311012"/>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69" name="Shape 69"/>
          <p:cNvSpPr txBox="1">
            <a:spLocks noGrp="1"/>
          </p:cNvSpPr>
          <p:nvPr>
            <p:ph type="body" idx="1"/>
          </p:nvPr>
        </p:nvSpPr>
        <p:spPr>
          <a:xfrm>
            <a:off x="8253984" y="3429000"/>
            <a:ext cx="30601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979393"/>
              </a:buClr>
              <a:buFont typeface="Arial"/>
              <a:buNone/>
              <a:defRPr sz="1200" b="0" i="0" u="none" strike="noStrike" cap="none">
                <a:solidFill>
                  <a:srgbClr val="979393"/>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0" name="Shape 70"/>
          <p:cNvSpPr txBox="1">
            <a:spLocks noGrp="1"/>
          </p:cNvSpPr>
          <p:nvPr>
            <p:ph type="body" idx="3"/>
          </p:nvPr>
        </p:nvSpPr>
        <p:spPr>
          <a:xfrm>
            <a:off x="6010655" y="4540967"/>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sp>
        <p:nvSpPr>
          <p:cNvPr id="71" name="Shape 71"/>
          <p:cNvSpPr txBox="1">
            <a:spLocks noGrp="1"/>
          </p:cNvSpPr>
          <p:nvPr>
            <p:ph type="body" idx="4"/>
          </p:nvPr>
        </p:nvSpPr>
        <p:spPr>
          <a:xfrm>
            <a:off x="890016" y="446651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218754"/>
              </a:buClr>
              <a:buFont typeface="Arial"/>
              <a:buNone/>
              <a:defRPr sz="4800" b="1" i="0" u="none" strike="noStrike" cap="none">
                <a:solidFill>
                  <a:srgbClr val="218754"/>
                </a:solidFill>
                <a:latin typeface="Questrial"/>
                <a:ea typeface="Questrial"/>
                <a:cs typeface="Questrial"/>
                <a:sym typeface="Questrial"/>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endParaRPr/>
          </a:p>
        </p:txBody>
      </p:sp>
      <p:cxnSp>
        <p:nvCxnSpPr>
          <p:cNvPr id="72" name="Shape 72"/>
          <p:cNvCxnSpPr/>
          <p:nvPr/>
        </p:nvCxnSpPr>
        <p:spPr>
          <a:xfrm>
            <a:off x="5474589" y="4540967"/>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73" name="Shape 73"/>
          <p:cNvPicPr preferRelativeResize="0"/>
          <p:nvPr/>
        </p:nvPicPr>
        <p:blipFill rotWithShape="1">
          <a:blip r:embed="rId2">
            <a:alphaModFix/>
          </a:blip>
          <a:srcRect/>
          <a:stretch/>
        </p:blipFill>
        <p:spPr>
          <a:xfrm>
            <a:off x="0" y="0"/>
            <a:ext cx="12192000" cy="1070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0116"/>
          <a:stretch/>
        </p:blipFill>
        <p:spPr>
          <a:xfrm>
            <a:off x="1452824" y="-6826"/>
            <a:ext cx="6416295" cy="5036639"/>
          </a:xfrm>
          <a:prstGeom prst="rect">
            <a:avLst/>
          </a:prstGeom>
        </p:spPr>
      </p:pic>
      <p:pic>
        <p:nvPicPr>
          <p:cNvPr id="94" name="Shape 94"/>
          <p:cNvPicPr preferRelativeResize="0"/>
          <p:nvPr/>
        </p:nvPicPr>
        <p:blipFill rotWithShape="1">
          <a:blip r:embed="rId4">
            <a:alphaModFix/>
          </a:blip>
          <a:srcRect/>
          <a:stretch/>
        </p:blipFill>
        <p:spPr>
          <a:xfrm>
            <a:off x="-185822" y="4191"/>
            <a:ext cx="8052600" cy="6858000"/>
          </a:xfrm>
          <a:prstGeom prst="rect">
            <a:avLst/>
          </a:prstGeom>
          <a:noFill/>
          <a:ln>
            <a:noFill/>
          </a:ln>
        </p:spPr>
      </p:pic>
      <p:sp>
        <p:nvSpPr>
          <p:cNvPr id="97" name="Shape 97"/>
          <p:cNvSpPr txBox="1"/>
          <p:nvPr/>
        </p:nvSpPr>
        <p:spPr>
          <a:xfrm>
            <a:off x="8104717" y="4472646"/>
            <a:ext cx="4159326" cy="369332"/>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400" dirty="0">
                <a:solidFill>
                  <a:srgbClr val="757070"/>
                </a:solidFill>
                <a:latin typeface="Century Gothic" panose="020B0502020202020204" pitchFamily="34" charset="0"/>
                <a:ea typeface="Questrial"/>
                <a:cs typeface="Questrial"/>
                <a:sym typeface="Questrial"/>
              </a:rPr>
              <a:t>Donnie </a:t>
            </a:r>
            <a:r>
              <a:rPr lang="en-US" sz="2400" dirty="0" smtClean="0">
                <a:solidFill>
                  <a:srgbClr val="757070"/>
                </a:solidFill>
                <a:latin typeface="Century Gothic" panose="020B0502020202020204" pitchFamily="34" charset="0"/>
                <a:ea typeface="Questrial"/>
                <a:cs typeface="Questrial"/>
                <a:sym typeface="Questrial"/>
              </a:rPr>
              <a:t>Kirk (Project Lead)</a:t>
            </a:r>
            <a:endParaRPr lang="en-US" sz="2400" dirty="0">
              <a:solidFill>
                <a:srgbClr val="757070"/>
              </a:solidFill>
              <a:latin typeface="Century Gothic" panose="020B0502020202020204" pitchFamily="34" charset="0"/>
              <a:ea typeface="Questrial"/>
              <a:cs typeface="Questrial"/>
              <a:sym typeface="Questrial"/>
            </a:endParaRPr>
          </a:p>
        </p:txBody>
      </p:sp>
      <p:sp>
        <p:nvSpPr>
          <p:cNvPr id="98" name="Shape 98"/>
          <p:cNvSpPr txBox="1"/>
          <p:nvPr/>
        </p:nvSpPr>
        <p:spPr>
          <a:xfrm>
            <a:off x="8104717" y="4824637"/>
            <a:ext cx="3204839" cy="369332"/>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400" dirty="0">
                <a:solidFill>
                  <a:srgbClr val="757070"/>
                </a:solidFill>
                <a:latin typeface="Century Gothic" panose="020B0502020202020204" pitchFamily="34" charset="0"/>
                <a:ea typeface="Questrial"/>
                <a:cs typeface="Questrial"/>
                <a:sym typeface="Questrial"/>
              </a:rPr>
              <a:t>Caitlin Toner	</a:t>
            </a:r>
          </a:p>
        </p:txBody>
      </p:sp>
      <p:sp>
        <p:nvSpPr>
          <p:cNvPr id="99" name="Shape 99"/>
          <p:cNvSpPr txBox="1"/>
          <p:nvPr/>
        </p:nvSpPr>
        <p:spPr>
          <a:xfrm>
            <a:off x="8104717" y="5168411"/>
            <a:ext cx="3204839" cy="369332"/>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400" dirty="0">
                <a:solidFill>
                  <a:srgbClr val="757070"/>
                </a:solidFill>
                <a:latin typeface="Century Gothic" panose="020B0502020202020204" pitchFamily="34" charset="0"/>
                <a:ea typeface="Questrial"/>
                <a:cs typeface="Questrial"/>
                <a:sym typeface="Questrial"/>
              </a:rPr>
              <a:t>Emily Gotschalk</a:t>
            </a:r>
          </a:p>
        </p:txBody>
      </p:sp>
      <p:sp>
        <p:nvSpPr>
          <p:cNvPr id="100" name="Shape 100"/>
          <p:cNvSpPr txBox="1"/>
          <p:nvPr/>
        </p:nvSpPr>
        <p:spPr>
          <a:xfrm>
            <a:off x="8104656" y="5510781"/>
            <a:ext cx="3204900" cy="374700"/>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400" dirty="0">
                <a:solidFill>
                  <a:srgbClr val="757070"/>
                </a:solidFill>
                <a:latin typeface="Century Gothic" panose="020B0502020202020204" pitchFamily="34" charset="0"/>
                <a:ea typeface="Questrial"/>
                <a:cs typeface="Questrial"/>
                <a:sym typeface="Questrial"/>
              </a:rPr>
              <a:t>Rachel Cabosky</a:t>
            </a:r>
          </a:p>
        </p:txBody>
      </p:sp>
      <p:sp>
        <p:nvSpPr>
          <p:cNvPr id="11" name="Shape 100"/>
          <p:cNvSpPr txBox="1"/>
          <p:nvPr/>
        </p:nvSpPr>
        <p:spPr>
          <a:xfrm>
            <a:off x="8104656" y="5842536"/>
            <a:ext cx="3204900" cy="374700"/>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400" dirty="0" smtClean="0">
                <a:solidFill>
                  <a:srgbClr val="757070"/>
                </a:solidFill>
                <a:latin typeface="Century Gothic" panose="020B0502020202020204" pitchFamily="34" charset="0"/>
                <a:ea typeface="Questrial"/>
                <a:cs typeface="Questrial"/>
                <a:sym typeface="Questrial"/>
              </a:rPr>
              <a:t>Brad Gregory</a:t>
            </a:r>
            <a:endParaRPr lang="en-US" sz="2400" dirty="0">
              <a:solidFill>
                <a:srgbClr val="757070"/>
              </a:solidFill>
              <a:latin typeface="Century Gothic" panose="020B0502020202020204" pitchFamily="34" charset="0"/>
              <a:ea typeface="Questrial"/>
              <a:cs typeface="Questrial"/>
              <a:sym typeface="Questrial"/>
            </a:endParaRPr>
          </a:p>
        </p:txBody>
      </p:sp>
      <p:sp>
        <p:nvSpPr>
          <p:cNvPr id="12" name="Shape 100"/>
          <p:cNvSpPr txBox="1"/>
          <p:nvPr/>
        </p:nvSpPr>
        <p:spPr>
          <a:xfrm>
            <a:off x="8104656" y="6202293"/>
            <a:ext cx="3204900" cy="374700"/>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400" dirty="0" smtClean="0">
                <a:solidFill>
                  <a:srgbClr val="757070"/>
                </a:solidFill>
                <a:latin typeface="Century Gothic" panose="020B0502020202020204" pitchFamily="34" charset="0"/>
                <a:ea typeface="Questrial"/>
                <a:cs typeface="Questrial"/>
                <a:sym typeface="Questrial"/>
              </a:rPr>
              <a:t>Candace Kendall</a:t>
            </a:r>
            <a:endParaRPr lang="en-US" sz="2400" dirty="0">
              <a:solidFill>
                <a:srgbClr val="757070"/>
              </a:solidFill>
              <a:latin typeface="Century Gothic" panose="020B0502020202020204" pitchFamily="34" charset="0"/>
              <a:ea typeface="Questrial"/>
              <a:cs typeface="Questrial"/>
              <a:sym typeface="Questrial"/>
            </a:endParaRPr>
          </a:p>
        </p:txBody>
      </p:sp>
      <p:sp>
        <p:nvSpPr>
          <p:cNvPr id="95" name="Shape 95"/>
          <p:cNvSpPr txBox="1"/>
          <p:nvPr/>
        </p:nvSpPr>
        <p:spPr>
          <a:xfrm>
            <a:off x="977430" y="3578587"/>
            <a:ext cx="5726097" cy="981353"/>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Clr>
                <a:schemeClr val="lt1"/>
              </a:buClr>
              <a:buSzPct val="25000"/>
              <a:buFont typeface="Questrial"/>
              <a:buNone/>
            </a:pPr>
            <a:r>
              <a:rPr lang="en-US" sz="2200" dirty="0" smtClean="0">
                <a:solidFill>
                  <a:schemeClr val="lt1"/>
                </a:solidFill>
                <a:latin typeface="Century Gothic" panose="020B0502020202020204" pitchFamily="34" charset="0"/>
                <a:ea typeface="Questrial"/>
                <a:cs typeface="Questrial"/>
                <a:sym typeface="Questrial"/>
              </a:rPr>
              <a:t>Improving the Capacity of Everglades National Park to Monitor Mangrove Extent Using NASA Earth Observations</a:t>
            </a:r>
            <a:endParaRPr lang="en-US" sz="2200" dirty="0">
              <a:solidFill>
                <a:schemeClr val="lt1"/>
              </a:solidFill>
              <a:latin typeface="Century Gothic" panose="020B0502020202020204" pitchFamily="34" charset="0"/>
              <a:ea typeface="Questrial"/>
              <a:cs typeface="Questrial"/>
              <a:sym typeface="Questrial"/>
            </a:endParaRPr>
          </a:p>
        </p:txBody>
      </p:sp>
      <p:sp>
        <p:nvSpPr>
          <p:cNvPr id="96" name="Shape 96"/>
          <p:cNvSpPr txBox="1"/>
          <p:nvPr/>
        </p:nvSpPr>
        <p:spPr>
          <a:xfrm>
            <a:off x="864874" y="3020322"/>
            <a:ext cx="6241200" cy="6453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dirty="0">
                <a:solidFill>
                  <a:schemeClr val="lt1"/>
                </a:solidFill>
                <a:latin typeface="Century Gothic" panose="020B0502020202020204" pitchFamily="34" charset="0"/>
                <a:ea typeface="Questrial"/>
                <a:cs typeface="Questrial"/>
                <a:sym typeface="Questrial"/>
              </a:rPr>
              <a:t>Everglades Ecological Forecasting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2332" y="1967212"/>
            <a:ext cx="6463192" cy="4268488"/>
          </a:xfrm>
          <a:prstGeom prst="rect">
            <a:avLst/>
          </a:prstGeom>
        </p:spPr>
      </p:pic>
      <p:sp>
        <p:nvSpPr>
          <p:cNvPr id="158" name="Shape 158"/>
          <p:cNvSpPr txBox="1"/>
          <p:nvPr/>
        </p:nvSpPr>
        <p:spPr>
          <a:xfrm>
            <a:off x="570350" y="5205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panose="020B0502020202020204" pitchFamily="34" charset="0"/>
                <a:ea typeface="Questrial"/>
                <a:cs typeface="Questrial"/>
                <a:sym typeface="Questrial"/>
              </a:rPr>
              <a:t>Methodology</a:t>
            </a:r>
            <a:endParaRPr lang="en-US" sz="4000" dirty="0">
              <a:solidFill>
                <a:schemeClr val="lt1"/>
              </a:solidFill>
              <a:latin typeface="Century Gothic" panose="020B0502020202020204" pitchFamily="34" charset="0"/>
              <a:ea typeface="Questrial"/>
              <a:cs typeface="Questrial"/>
              <a:sym typeface="Questrial"/>
            </a:endParaRPr>
          </a:p>
        </p:txBody>
      </p:sp>
      <p:sp>
        <p:nvSpPr>
          <p:cNvPr id="9" name="Rectangle 8"/>
          <p:cNvSpPr/>
          <p:nvPr/>
        </p:nvSpPr>
        <p:spPr>
          <a:xfrm>
            <a:off x="326150" y="1322984"/>
            <a:ext cx="5040000" cy="584775"/>
          </a:xfrm>
          <a:prstGeom prst="rect">
            <a:avLst/>
          </a:prstGeom>
        </p:spPr>
        <p:txBody>
          <a:bodyPr wrap="square">
            <a:spAutoFit/>
          </a:bodyPr>
          <a:lstStyle/>
          <a:p>
            <a:pPr>
              <a:spcBef>
                <a:spcPts val="200"/>
              </a:spcBef>
              <a:buClr>
                <a:srgbClr val="218754"/>
              </a:buClr>
            </a:pPr>
            <a:r>
              <a:rPr lang="en-US" sz="3200" dirty="0" smtClean="0">
                <a:solidFill>
                  <a:schemeClr val="tx1">
                    <a:lumMod val="50000"/>
                    <a:lumOff val="50000"/>
                  </a:schemeClr>
                </a:solidFill>
                <a:latin typeface="Century Gothic" panose="020B0502020202020204" pitchFamily="34" charset="0"/>
              </a:rPr>
              <a:t>Classification</a:t>
            </a:r>
          </a:p>
        </p:txBody>
      </p:sp>
      <p:pic>
        <p:nvPicPr>
          <p:cNvPr id="11" name="Picture 10"/>
          <p:cNvPicPr>
            <a:picLocks noChangeAspect="1"/>
          </p:cNvPicPr>
          <p:nvPr/>
        </p:nvPicPr>
        <p:blipFill>
          <a:blip r:embed="rId4"/>
          <a:stretch>
            <a:fillRect/>
          </a:stretch>
        </p:blipFill>
        <p:spPr>
          <a:xfrm>
            <a:off x="7343671" y="1447329"/>
            <a:ext cx="4506549" cy="4315968"/>
          </a:xfrm>
          <a:prstGeom prst="rect">
            <a:avLst/>
          </a:prstGeom>
        </p:spPr>
      </p:pic>
      <p:cxnSp>
        <p:nvCxnSpPr>
          <p:cNvPr id="13" name="Straight Connector 12"/>
          <p:cNvCxnSpPr>
            <a:endCxn id="22" idx="1"/>
          </p:cNvCxnSpPr>
          <p:nvPr/>
        </p:nvCxnSpPr>
        <p:spPr>
          <a:xfrm flipV="1">
            <a:off x="3963312" y="2119238"/>
            <a:ext cx="4097654" cy="334565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a:stCxn id="19" idx="5"/>
            <a:endCxn id="22" idx="4"/>
          </p:cNvCxnSpPr>
          <p:nvPr/>
        </p:nvCxnSpPr>
        <p:spPr>
          <a:xfrm flipV="1">
            <a:off x="4136379" y="5696867"/>
            <a:ext cx="5455808" cy="208244"/>
          </a:xfrm>
          <a:prstGeom prst="line">
            <a:avLst/>
          </a:prstGeom>
        </p:spPr>
        <p:style>
          <a:lnRef idx="1">
            <a:schemeClr val="dk1"/>
          </a:lnRef>
          <a:fillRef idx="0">
            <a:schemeClr val="dk1"/>
          </a:fillRef>
          <a:effectRef idx="0">
            <a:schemeClr val="dk1"/>
          </a:effectRef>
          <a:fontRef idx="minor">
            <a:schemeClr val="tx1"/>
          </a:fontRef>
        </p:style>
      </p:cxnSp>
      <p:sp>
        <p:nvSpPr>
          <p:cNvPr id="19" name="Oval 18"/>
          <p:cNvSpPr/>
          <p:nvPr/>
        </p:nvSpPr>
        <p:spPr>
          <a:xfrm>
            <a:off x="3718560" y="5486400"/>
            <a:ext cx="489505" cy="49055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26713" y="1505414"/>
            <a:ext cx="4330948" cy="419145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703320" y="5477256"/>
            <a:ext cx="521208" cy="51206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236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1000"/>
                                        <p:tgtEl>
                                          <p:spTgt spid="13"/>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1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1000"/>
                                        <p:tgtEl>
                                          <p:spTgt spid="1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1000"/>
                                        <p:tgtEl>
                                          <p:spTgt spid="2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circle(in)">
                                      <p:cBhvr>
                                        <p:cTn id="2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81"/>
          <p:cNvSpPr txBox="1"/>
          <p:nvPr/>
        </p:nvSpPr>
        <p:spPr>
          <a:xfrm>
            <a:off x="570350" y="520525"/>
            <a:ext cx="9591600" cy="597000"/>
          </a:xfrm>
          <a:prstGeom prst="rect">
            <a:avLst/>
          </a:prstGeom>
          <a:noFill/>
          <a:ln>
            <a:noFill/>
          </a:ln>
        </p:spPr>
        <p:txBody>
          <a:bodyPr lIns="91425" tIns="45700" rIns="91425" bIns="45700" anchor="t" anchorCtr="0">
            <a:noAutofit/>
          </a:bodyPr>
          <a:lstStyle/>
          <a:p>
            <a:pPr lvl="0" algn="ctr">
              <a:lnSpc>
                <a:spcPct val="90000"/>
              </a:lnSpc>
              <a:buClr>
                <a:schemeClr val="lt1"/>
              </a:buClr>
              <a:buSzPct val="25000"/>
            </a:pPr>
            <a:r>
              <a:rPr lang="en-US" sz="4000" dirty="0">
                <a:solidFill>
                  <a:schemeClr val="lt1"/>
                </a:solidFill>
                <a:latin typeface="Century Gothic" panose="020B0502020202020204" pitchFamily="34" charset="0"/>
                <a:ea typeface="Questrial"/>
                <a:cs typeface="Questrial"/>
                <a:sym typeface="Questrial"/>
              </a:rPr>
              <a:t>Methodology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602" y="1665308"/>
            <a:ext cx="5209728" cy="47755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134" y="1665308"/>
            <a:ext cx="5104514" cy="4775584"/>
          </a:xfrm>
          <a:prstGeom prst="rect">
            <a:avLst/>
          </a:prstGeom>
        </p:spPr>
      </p:pic>
    </p:spTree>
    <p:extLst>
      <p:ext uri="{BB962C8B-B14F-4D97-AF65-F5344CB8AC3E}">
        <p14:creationId xmlns:p14="http://schemas.microsoft.com/office/powerpoint/2010/main" val="25330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2"/>
          </p:nvPr>
        </p:nvPicPr>
        <p:blipFill rotWithShape="1">
          <a:blip r:embed="rId3">
            <a:extLst>
              <a:ext uri="{28A0092B-C50C-407E-A947-70E740481C1C}">
                <a14:useLocalDpi xmlns:a14="http://schemas.microsoft.com/office/drawing/2010/main" val="0"/>
              </a:ext>
            </a:extLst>
          </a:blip>
          <a:srcRect l="15723" t="12172" r="15723" b="4754"/>
          <a:stretch/>
        </p:blipFill>
        <p:spPr>
          <a:xfrm>
            <a:off x="78107" y="1293222"/>
            <a:ext cx="7037399" cy="5398692"/>
          </a:xfrm>
        </p:spPr>
      </p:pic>
      <p:sp>
        <p:nvSpPr>
          <p:cNvPr id="5" name="Shape 181"/>
          <p:cNvSpPr txBox="1"/>
          <p:nvPr/>
        </p:nvSpPr>
        <p:spPr>
          <a:xfrm>
            <a:off x="570350" y="5205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panose="020B0502020202020204" pitchFamily="34" charset="0"/>
                <a:ea typeface="Questrial"/>
                <a:cs typeface="Questrial"/>
                <a:sym typeface="Questrial"/>
              </a:rPr>
              <a:t>Results</a:t>
            </a:r>
            <a:endParaRPr lang="en-US" sz="4000" dirty="0">
              <a:solidFill>
                <a:schemeClr val="lt1"/>
              </a:solidFill>
              <a:latin typeface="Century Gothic" panose="020B0502020202020204" pitchFamily="34" charset="0"/>
              <a:ea typeface="Questrial"/>
              <a:cs typeface="Questrial"/>
              <a:sym typeface="Questrial"/>
            </a:endParaRPr>
          </a:p>
        </p:txBody>
      </p:sp>
      <p:sp>
        <p:nvSpPr>
          <p:cNvPr id="7" name="Shape 174"/>
          <p:cNvSpPr txBox="1"/>
          <p:nvPr/>
        </p:nvSpPr>
        <p:spPr>
          <a:xfrm>
            <a:off x="7785461" y="2200943"/>
            <a:ext cx="2955519" cy="1585446"/>
          </a:xfrm>
          <a:prstGeom prst="rect">
            <a:avLst/>
          </a:prstGeom>
          <a:noFill/>
          <a:ln w="19050" cap="flat" cmpd="sng">
            <a:solidFill>
              <a:srgbClr val="218754"/>
            </a:solidFill>
            <a:prstDash val="solid"/>
            <a:round/>
            <a:headEnd type="none" w="med" len="med"/>
            <a:tailEnd type="none" w="med" len="med"/>
          </a:ln>
        </p:spPr>
        <p:txBody>
          <a:bodyPr lIns="91425" tIns="91425" rIns="91425" bIns="91425" anchor="t" anchorCtr="0">
            <a:noAutofit/>
          </a:bodyPr>
          <a:lstStyle/>
          <a:p>
            <a:pPr lvl="0">
              <a:spcBef>
                <a:spcPts val="0"/>
              </a:spcBef>
              <a:buNone/>
            </a:pPr>
            <a:r>
              <a:rPr lang="en-US" sz="2800" dirty="0" smtClean="0">
                <a:solidFill>
                  <a:schemeClr val="tx1">
                    <a:lumMod val="50000"/>
                    <a:lumOff val="50000"/>
                  </a:schemeClr>
                </a:solidFill>
                <a:latin typeface="Century Gothic" panose="020B0502020202020204" pitchFamily="34" charset="0"/>
              </a:rPr>
              <a:t>Classification of five ecotone samples</a:t>
            </a:r>
            <a:endParaRPr lang="en-US" sz="2800" dirty="0">
              <a:solidFill>
                <a:schemeClr val="tx1">
                  <a:lumMod val="50000"/>
                  <a:lumOff val="50000"/>
                </a:schemeClr>
              </a:solidFill>
              <a:latin typeface="Century Gothic" panose="020B0502020202020204" pitchFamily="34" charset="0"/>
            </a:endParaRPr>
          </a:p>
        </p:txBody>
      </p:sp>
      <p:sp>
        <p:nvSpPr>
          <p:cNvPr id="8" name="Shape 175"/>
          <p:cNvSpPr/>
          <p:nvPr/>
        </p:nvSpPr>
        <p:spPr>
          <a:xfrm rot="16200000">
            <a:off x="7258510" y="2410905"/>
            <a:ext cx="436200" cy="251408"/>
          </a:xfrm>
          <a:prstGeom prst="triangle">
            <a:avLst>
              <a:gd name="adj" fmla="val 50000"/>
            </a:avLst>
          </a:prstGeom>
          <a:solidFill>
            <a:srgbClr val="218754"/>
          </a:solidFill>
          <a:ln w="9525" cap="flat" cmpd="sng">
            <a:solidFill>
              <a:srgbClr val="218754"/>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4609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81"/>
          <p:cNvSpPr txBox="1"/>
          <p:nvPr/>
        </p:nvSpPr>
        <p:spPr>
          <a:xfrm>
            <a:off x="570350" y="5205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panose="020B0502020202020204" pitchFamily="34" charset="0"/>
                <a:ea typeface="Questrial"/>
                <a:cs typeface="Questrial"/>
                <a:sym typeface="Questrial"/>
              </a:rPr>
              <a:t>Results</a:t>
            </a:r>
            <a:endParaRPr lang="en-US" sz="4000" dirty="0">
              <a:solidFill>
                <a:schemeClr val="lt1"/>
              </a:solidFill>
              <a:latin typeface="Century Gothic" panose="020B0502020202020204" pitchFamily="34" charset="0"/>
              <a:ea typeface="Questrial"/>
              <a:cs typeface="Questrial"/>
              <a:sym typeface="Questrial"/>
            </a:endParaRPr>
          </a:p>
        </p:txBody>
      </p:sp>
      <p:pic>
        <p:nvPicPr>
          <p:cNvPr id="18" name="Picture 17"/>
          <p:cNvPicPr>
            <a:picLocks noChangeAspect="1"/>
          </p:cNvPicPr>
          <p:nvPr/>
        </p:nvPicPr>
        <p:blipFill>
          <a:blip r:embed="rId3"/>
          <a:stretch>
            <a:fillRect/>
          </a:stretch>
        </p:blipFill>
        <p:spPr>
          <a:xfrm>
            <a:off x="289356" y="2323895"/>
            <a:ext cx="3736464" cy="3831345"/>
          </a:xfrm>
          <a:prstGeom prst="rect">
            <a:avLst/>
          </a:prstGeom>
        </p:spPr>
      </p:pic>
      <p:pic>
        <p:nvPicPr>
          <p:cNvPr id="19" name="Picture 18"/>
          <p:cNvPicPr>
            <a:picLocks noChangeAspect="1"/>
          </p:cNvPicPr>
          <p:nvPr/>
        </p:nvPicPr>
        <p:blipFill rotWithShape="1">
          <a:blip r:embed="rId4"/>
          <a:srcRect r="967"/>
          <a:stretch/>
        </p:blipFill>
        <p:spPr>
          <a:xfrm>
            <a:off x="4346518" y="2323895"/>
            <a:ext cx="3685195" cy="3848243"/>
          </a:xfrm>
          <a:prstGeom prst="rect">
            <a:avLst/>
          </a:prstGeom>
        </p:spPr>
      </p:pic>
      <p:pic>
        <p:nvPicPr>
          <p:cNvPr id="20" name="Picture 19"/>
          <p:cNvPicPr>
            <a:picLocks noChangeAspect="1"/>
          </p:cNvPicPr>
          <p:nvPr/>
        </p:nvPicPr>
        <p:blipFill>
          <a:blip r:embed="rId5"/>
          <a:stretch>
            <a:fillRect/>
          </a:stretch>
        </p:blipFill>
        <p:spPr>
          <a:xfrm>
            <a:off x="8313597" y="2323895"/>
            <a:ext cx="3623266" cy="3831345"/>
          </a:xfrm>
          <a:prstGeom prst="rect">
            <a:avLst/>
          </a:prstGeom>
        </p:spPr>
      </p:pic>
      <p:pic>
        <p:nvPicPr>
          <p:cNvPr id="21" name="Picture 20"/>
          <p:cNvPicPr>
            <a:picLocks noChangeAspect="1"/>
          </p:cNvPicPr>
          <p:nvPr/>
        </p:nvPicPr>
        <p:blipFill rotWithShape="1">
          <a:blip r:embed="rId6"/>
          <a:srcRect l="34024" t="947" r="33190" b="1227"/>
          <a:stretch/>
        </p:blipFill>
        <p:spPr>
          <a:xfrm>
            <a:off x="4296622" y="2240855"/>
            <a:ext cx="3742739" cy="3976661"/>
          </a:xfrm>
          <a:prstGeom prst="rect">
            <a:avLst/>
          </a:prstGeom>
        </p:spPr>
      </p:pic>
      <p:pic>
        <p:nvPicPr>
          <p:cNvPr id="22" name="Picture 21"/>
          <p:cNvPicPr>
            <a:picLocks noChangeAspect="1"/>
          </p:cNvPicPr>
          <p:nvPr/>
        </p:nvPicPr>
        <p:blipFill rotWithShape="1">
          <a:blip r:embed="rId6"/>
          <a:srcRect l="67697" t="1606" r="438" b="1229"/>
          <a:stretch/>
        </p:blipFill>
        <p:spPr>
          <a:xfrm>
            <a:off x="8303646" y="2240855"/>
            <a:ext cx="3645543" cy="3958465"/>
          </a:xfrm>
          <a:prstGeom prst="rect">
            <a:avLst/>
          </a:prstGeom>
        </p:spPr>
      </p:pic>
      <p:pic>
        <p:nvPicPr>
          <p:cNvPr id="17" name="Picture 16"/>
          <p:cNvPicPr>
            <a:picLocks noChangeAspect="1"/>
          </p:cNvPicPr>
          <p:nvPr/>
        </p:nvPicPr>
        <p:blipFill rotWithShape="1">
          <a:blip r:embed="rId6"/>
          <a:srcRect l="183" t="391" r="66718" b="851"/>
          <a:stretch/>
        </p:blipFill>
        <p:spPr>
          <a:xfrm>
            <a:off x="289356" y="2240855"/>
            <a:ext cx="3740201" cy="3973963"/>
          </a:xfrm>
          <a:prstGeom prst="rect">
            <a:avLst/>
          </a:prstGeom>
        </p:spPr>
      </p:pic>
      <p:sp>
        <p:nvSpPr>
          <p:cNvPr id="27" name="TextBox 26"/>
          <p:cNvSpPr txBox="1"/>
          <p:nvPr/>
        </p:nvSpPr>
        <p:spPr>
          <a:xfrm>
            <a:off x="1721083" y="1784455"/>
            <a:ext cx="979755" cy="523220"/>
          </a:xfrm>
          <a:prstGeom prst="rect">
            <a:avLst/>
          </a:prstGeom>
          <a:noFill/>
        </p:spPr>
        <p:txBody>
          <a:bodyPr wrap="none" rtlCol="0">
            <a:spAutoFit/>
          </a:bodyPr>
          <a:lstStyle/>
          <a:p>
            <a:r>
              <a:rPr lang="en-US" sz="2800" dirty="0" smtClean="0">
                <a:solidFill>
                  <a:schemeClr val="tx1">
                    <a:lumMod val="50000"/>
                    <a:lumOff val="50000"/>
                  </a:schemeClr>
                </a:solidFill>
                <a:latin typeface="Century Gothic" panose="020B0502020202020204" pitchFamily="34" charset="0"/>
              </a:rPr>
              <a:t>1995</a:t>
            </a:r>
            <a:endParaRPr lang="en-US" sz="2800" dirty="0">
              <a:solidFill>
                <a:schemeClr val="tx1">
                  <a:lumMod val="50000"/>
                  <a:lumOff val="50000"/>
                </a:schemeClr>
              </a:solidFill>
              <a:latin typeface="Century Gothic" panose="020B0502020202020204" pitchFamily="34" charset="0"/>
            </a:endParaRPr>
          </a:p>
        </p:txBody>
      </p:sp>
      <p:sp>
        <p:nvSpPr>
          <p:cNvPr id="28" name="TextBox 27"/>
          <p:cNvSpPr txBox="1"/>
          <p:nvPr/>
        </p:nvSpPr>
        <p:spPr>
          <a:xfrm>
            <a:off x="5758119" y="1759840"/>
            <a:ext cx="979755" cy="523220"/>
          </a:xfrm>
          <a:prstGeom prst="rect">
            <a:avLst/>
          </a:prstGeom>
          <a:noFill/>
        </p:spPr>
        <p:txBody>
          <a:bodyPr wrap="none" rtlCol="0">
            <a:spAutoFit/>
          </a:bodyPr>
          <a:lstStyle/>
          <a:p>
            <a:r>
              <a:rPr lang="en-US" sz="2800" dirty="0" smtClean="0">
                <a:solidFill>
                  <a:schemeClr val="tx1">
                    <a:lumMod val="50000"/>
                    <a:lumOff val="50000"/>
                  </a:schemeClr>
                </a:solidFill>
                <a:latin typeface="Century Gothic" panose="020B0502020202020204" pitchFamily="34" charset="0"/>
              </a:rPr>
              <a:t>2005</a:t>
            </a:r>
            <a:endParaRPr lang="en-US" sz="2800" dirty="0">
              <a:solidFill>
                <a:schemeClr val="tx1">
                  <a:lumMod val="50000"/>
                  <a:lumOff val="50000"/>
                </a:schemeClr>
              </a:solidFill>
              <a:latin typeface="Century Gothic" panose="020B0502020202020204" pitchFamily="34" charset="0"/>
            </a:endParaRPr>
          </a:p>
        </p:txBody>
      </p:sp>
      <p:sp>
        <p:nvSpPr>
          <p:cNvPr id="29" name="TextBox 28"/>
          <p:cNvSpPr txBox="1"/>
          <p:nvPr/>
        </p:nvSpPr>
        <p:spPr>
          <a:xfrm>
            <a:off x="9737784" y="1755573"/>
            <a:ext cx="979755" cy="523220"/>
          </a:xfrm>
          <a:prstGeom prst="rect">
            <a:avLst/>
          </a:prstGeom>
          <a:noFill/>
        </p:spPr>
        <p:txBody>
          <a:bodyPr wrap="none" rtlCol="0">
            <a:spAutoFit/>
          </a:bodyPr>
          <a:lstStyle/>
          <a:p>
            <a:r>
              <a:rPr lang="en-US" sz="2800" dirty="0" smtClean="0">
                <a:solidFill>
                  <a:schemeClr val="tx1">
                    <a:lumMod val="50000"/>
                    <a:lumOff val="50000"/>
                  </a:schemeClr>
                </a:solidFill>
                <a:latin typeface="Century Gothic" panose="020B0502020202020204" pitchFamily="34" charset="0"/>
              </a:rPr>
              <a:t>2015</a:t>
            </a:r>
            <a:endParaRPr lang="en-US" sz="2800" dirty="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137521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81"/>
          <p:cNvSpPr txBox="1"/>
          <p:nvPr/>
        </p:nvSpPr>
        <p:spPr>
          <a:xfrm>
            <a:off x="570350" y="5205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panose="020B0502020202020204" pitchFamily="34" charset="0"/>
                <a:ea typeface="Questrial"/>
                <a:cs typeface="Questrial"/>
                <a:sym typeface="Questrial"/>
              </a:rPr>
              <a:t>Results</a:t>
            </a:r>
            <a:endParaRPr lang="en-US" sz="4000" dirty="0">
              <a:solidFill>
                <a:schemeClr val="lt1"/>
              </a:solidFill>
              <a:latin typeface="Century Gothic" panose="020B0502020202020204" pitchFamily="34" charset="0"/>
              <a:ea typeface="Questrial"/>
              <a:cs typeface="Questrial"/>
              <a:sym typeface="Questrial"/>
            </a:endParaRPr>
          </a:p>
        </p:txBody>
      </p:sp>
      <p:graphicFrame>
        <p:nvGraphicFramePr>
          <p:cNvPr id="6" name="Table 5"/>
          <p:cNvGraphicFramePr>
            <a:graphicFrameLocks noGrp="1"/>
          </p:cNvGraphicFramePr>
          <p:nvPr>
            <p:extLst>
              <p:ext uri="{D42A27DB-BD31-4B8C-83A1-F6EECF244321}">
                <p14:modId xmlns:p14="http://schemas.microsoft.com/office/powerpoint/2010/main" val="474941287"/>
              </p:ext>
            </p:extLst>
          </p:nvPr>
        </p:nvGraphicFramePr>
        <p:xfrm>
          <a:off x="1256008" y="2123365"/>
          <a:ext cx="9525000" cy="3017520"/>
        </p:xfrm>
        <a:graphic>
          <a:graphicData uri="http://schemas.openxmlformats.org/drawingml/2006/table">
            <a:tbl>
              <a:tblPr/>
              <a:tblGrid>
                <a:gridCol w="952500"/>
                <a:gridCol w="952500"/>
                <a:gridCol w="952500"/>
                <a:gridCol w="952500"/>
                <a:gridCol w="952500"/>
                <a:gridCol w="952500"/>
                <a:gridCol w="952500"/>
                <a:gridCol w="952500"/>
                <a:gridCol w="952500"/>
                <a:gridCol w="952500"/>
              </a:tblGrid>
              <a:tr h="200025">
                <a:tc>
                  <a:txBody>
                    <a:bodyPr/>
                    <a:lstStyle/>
                    <a:p>
                      <a:pPr rtl="0" fontAlgn="b"/>
                      <a:endParaRPr lang="en-US" dirty="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seed 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D9EEB"/>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92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a:effectLst/>
                        </a:rPr>
                        <a:t>11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55</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112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81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a:effectLst/>
                        </a:rPr>
                        <a:t>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20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13</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89</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dirty="0">
                          <a:effectLst/>
                        </a:rPr>
                        <a:t>12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84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3</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64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a:effectLst/>
                        </a:rPr>
                        <a:t>577</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643</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599"/>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Accuracy</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0.897356</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3C47D"/>
                    </a:solidFill>
                  </a:tcPr>
                </a:tc>
                <a:tc>
                  <a:txBody>
                    <a:bodyPr/>
                    <a:lstStyle/>
                    <a:p>
                      <a:pPr rtl="0" fontAlgn="b"/>
                      <a:r>
                        <a:rPr lang="en-US" dirty="0" smtClean="0">
                          <a:effectLst/>
                        </a:rPr>
                        <a:t>%</a:t>
                      </a:r>
                      <a:endParaRPr lang="en-US" dirty="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dirty="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316546361"/>
              </p:ext>
            </p:extLst>
          </p:nvPr>
        </p:nvGraphicFramePr>
        <p:xfrm>
          <a:off x="1256008" y="2123365"/>
          <a:ext cx="9525000" cy="3017520"/>
        </p:xfrm>
        <a:graphic>
          <a:graphicData uri="http://schemas.openxmlformats.org/drawingml/2006/table">
            <a:tbl>
              <a:tblPr/>
              <a:tblGrid>
                <a:gridCol w="952500"/>
                <a:gridCol w="952500"/>
                <a:gridCol w="952500"/>
                <a:gridCol w="952500"/>
                <a:gridCol w="952500"/>
                <a:gridCol w="952500"/>
                <a:gridCol w="952500"/>
                <a:gridCol w="952500"/>
                <a:gridCol w="952500"/>
                <a:gridCol w="952500"/>
              </a:tblGrid>
              <a:tr h="200025">
                <a:tc>
                  <a:txBody>
                    <a:bodyPr/>
                    <a:lstStyle/>
                    <a:p>
                      <a:pPr rtl="0" fontAlgn="b"/>
                      <a:endParaRPr lang="en-US" dirty="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seed 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D9EEB"/>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117</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a:effectLst/>
                        </a:rPr>
                        <a:t>5</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6</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44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52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35</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97</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17</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3</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30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3</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84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120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a:effectLst/>
                        </a:rPr>
                        <a:t>544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618</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599"/>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Accuracy</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0.880259</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3C47D"/>
                    </a:solidFill>
                  </a:tcPr>
                </a:tc>
                <a:tc>
                  <a:txBody>
                    <a:bodyPr/>
                    <a:lstStyle/>
                    <a:p>
                      <a:pPr rtl="0" fontAlgn="b"/>
                      <a:r>
                        <a:rPr lang="en-US" dirty="0" smtClean="0">
                          <a:effectLst/>
                        </a:rPr>
                        <a:t>%</a:t>
                      </a:r>
                      <a:endParaRPr lang="en-US" dirty="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dirty="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120236142"/>
              </p:ext>
            </p:extLst>
          </p:nvPr>
        </p:nvGraphicFramePr>
        <p:xfrm>
          <a:off x="1256008" y="2123365"/>
          <a:ext cx="9525000" cy="3017520"/>
        </p:xfrm>
        <a:graphic>
          <a:graphicData uri="http://schemas.openxmlformats.org/drawingml/2006/table">
            <a:tbl>
              <a:tblPr/>
              <a:tblGrid>
                <a:gridCol w="952500"/>
                <a:gridCol w="952500"/>
                <a:gridCol w="952500"/>
                <a:gridCol w="952500"/>
                <a:gridCol w="952500"/>
                <a:gridCol w="952500"/>
                <a:gridCol w="952500"/>
                <a:gridCol w="952500"/>
                <a:gridCol w="952500"/>
                <a:gridCol w="952500"/>
              </a:tblGrid>
              <a:tr h="200025">
                <a:tc>
                  <a:txBody>
                    <a:bodyPr/>
                    <a:lstStyle/>
                    <a:p>
                      <a:pPr rtl="0" fontAlgn="b"/>
                      <a:endParaRPr lang="en-US" dirty="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seed 42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D9EEB"/>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dirty="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40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a:effectLst/>
                        </a:rPr>
                        <a:t>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17</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64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8</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49</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3</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13</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36</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a:effectLst/>
                        </a:rPr>
                        <a:t>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44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8</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30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9</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34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3</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effectLst/>
                        </a:rPr>
                        <a:t>80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a:effectLst/>
                        </a:rPr>
                        <a:t>333</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450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599"/>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Accuracy</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0.74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3C47D"/>
                    </a:solidFill>
                  </a:tcPr>
                </a:tc>
                <a:tc>
                  <a:txBody>
                    <a:bodyPr/>
                    <a:lstStyle/>
                    <a:p>
                      <a:pPr rtl="0" fontAlgn="b"/>
                      <a:r>
                        <a:rPr lang="en-US" dirty="0" smtClean="0">
                          <a:effectLst/>
                        </a:rPr>
                        <a:t>%</a:t>
                      </a:r>
                      <a:endParaRPr lang="en-US" dirty="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dirty="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550342815"/>
              </p:ext>
            </p:extLst>
          </p:nvPr>
        </p:nvGraphicFramePr>
        <p:xfrm>
          <a:off x="7576249" y="5390253"/>
          <a:ext cx="3489542" cy="1005840"/>
        </p:xfrm>
        <a:graphic>
          <a:graphicData uri="http://schemas.openxmlformats.org/drawingml/2006/table">
            <a:tbl>
              <a:tblPr/>
              <a:tblGrid>
                <a:gridCol w="179678"/>
                <a:gridCol w="945675"/>
                <a:gridCol w="132395"/>
                <a:gridCol w="945675"/>
                <a:gridCol w="132395"/>
                <a:gridCol w="945675"/>
                <a:gridCol w="208049"/>
              </a:tblGrid>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a:effectLst/>
                        </a:rPr>
                        <a:t>Average</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algn="r" rtl="0" fontAlgn="b"/>
                      <a:r>
                        <a:rPr lang="en-US">
                          <a:effectLst/>
                        </a:rPr>
                        <a:t>(</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0.897356</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3C47D"/>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0.880259</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3C47D"/>
                    </a:solidFill>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a:effectLst/>
                        </a:rPr>
                        <a:t>0.74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93C47D"/>
                    </a:solidFill>
                  </a:tcPr>
                </a:tc>
                <a:tc>
                  <a:txBody>
                    <a:bodyPr/>
                    <a:lstStyle/>
                    <a:p>
                      <a:pPr rtl="0" fontAlgn="b"/>
                      <a:r>
                        <a:rPr lang="en-US">
                          <a:effectLst/>
                        </a:rPr>
                        <a:t>)</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00025">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a:effectLst/>
                        </a:rPr>
                        <a:t>0.839205</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D9EEB"/>
                    </a:solidFill>
                  </a:tcPr>
                </a:tc>
                <a:tc>
                  <a:txBody>
                    <a:bodyPr/>
                    <a:lstStyle/>
                    <a:p>
                      <a:pPr rtl="0" fontAlgn="b"/>
                      <a:r>
                        <a:rPr lang="en-US" dirty="0" smtClean="0">
                          <a:effectLst/>
                        </a:rPr>
                        <a:t>%</a:t>
                      </a:r>
                      <a:endParaRPr lang="en-US" dirty="0">
                        <a:effectLst/>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bl>
          </a:graphicData>
        </a:graphic>
      </p:graphicFrame>
      <p:sp>
        <p:nvSpPr>
          <p:cNvPr id="10" name="TextBox 9"/>
          <p:cNvSpPr txBox="1"/>
          <p:nvPr/>
        </p:nvSpPr>
        <p:spPr>
          <a:xfrm>
            <a:off x="1194016" y="1654411"/>
            <a:ext cx="3411511" cy="523220"/>
          </a:xfrm>
          <a:prstGeom prst="rect">
            <a:avLst/>
          </a:prstGeom>
          <a:noFill/>
        </p:spPr>
        <p:txBody>
          <a:bodyPr wrap="none" rtlCol="0">
            <a:spAutoFit/>
          </a:bodyPr>
          <a:lstStyle/>
          <a:p>
            <a:r>
              <a:rPr lang="en-US" sz="2800" dirty="0" smtClean="0">
                <a:latin typeface="Century Gothic" panose="020B0502020202020204" pitchFamily="34" charset="0"/>
              </a:rPr>
              <a:t>2015 Error Matrices</a:t>
            </a:r>
            <a:endParaRPr lang="en-US" sz="2800" dirty="0">
              <a:latin typeface="Century Gothic" panose="020B0502020202020204" pitchFamily="34" charset="0"/>
            </a:endParaRPr>
          </a:p>
        </p:txBody>
      </p:sp>
      <p:sp>
        <p:nvSpPr>
          <p:cNvPr id="11" name="Oval 10"/>
          <p:cNvSpPr/>
          <p:nvPr/>
        </p:nvSpPr>
        <p:spPr>
          <a:xfrm>
            <a:off x="8933563" y="4602997"/>
            <a:ext cx="814871" cy="37769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919642" y="6100231"/>
            <a:ext cx="991165" cy="37769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823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p:cNvGrpSpPr/>
          <p:nvPr/>
        </p:nvGrpSpPr>
        <p:grpSpPr>
          <a:xfrm>
            <a:off x="6629412" y="1291705"/>
            <a:ext cx="3923710" cy="5400530"/>
            <a:chOff x="6629412" y="1319001"/>
            <a:chExt cx="3923710" cy="540053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855" t="8050" r="10354" b="8150"/>
            <a:stretch/>
          </p:blipFill>
          <p:spPr>
            <a:xfrm>
              <a:off x="6629412" y="1319001"/>
              <a:ext cx="3923710" cy="5400530"/>
            </a:xfrm>
            <a:prstGeom prst="rect">
              <a:avLst/>
            </a:prstGeom>
          </p:spPr>
        </p:pic>
        <p:cxnSp>
          <p:nvCxnSpPr>
            <p:cNvPr id="9" name="Straight Connector 8"/>
            <p:cNvCxnSpPr/>
            <p:nvPr/>
          </p:nvCxnSpPr>
          <p:spPr>
            <a:xfrm>
              <a:off x="6629412" y="1319001"/>
              <a:ext cx="0" cy="540053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 name="Shape 181"/>
          <p:cNvSpPr txBox="1"/>
          <p:nvPr/>
        </p:nvSpPr>
        <p:spPr>
          <a:xfrm>
            <a:off x="570350" y="5205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panose="020B0502020202020204" pitchFamily="34" charset="0"/>
                <a:ea typeface="Questrial"/>
                <a:cs typeface="Questrial"/>
                <a:sym typeface="Questrial"/>
              </a:rPr>
              <a:t>Transition Maps</a:t>
            </a:r>
            <a:endParaRPr lang="en-US" sz="4000" dirty="0">
              <a:solidFill>
                <a:schemeClr val="lt1"/>
              </a:solidFill>
              <a:latin typeface="Century Gothic" panose="020B0502020202020204" pitchFamily="34" charset="0"/>
              <a:ea typeface="Questrial"/>
              <a:cs typeface="Questrial"/>
              <a:sym typeface="Questria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0489" t="8068" r="10550" b="8178"/>
          <a:stretch/>
        </p:blipFill>
        <p:spPr>
          <a:xfrm>
            <a:off x="1583145" y="1291705"/>
            <a:ext cx="3944202" cy="5414180"/>
          </a:xfrm>
          <a:prstGeom prst="rect">
            <a:avLst/>
          </a:prstGeom>
        </p:spPr>
      </p:pic>
      <p:sp>
        <p:nvSpPr>
          <p:cNvPr id="4" name="TextBox 3"/>
          <p:cNvSpPr txBox="1"/>
          <p:nvPr/>
        </p:nvSpPr>
        <p:spPr>
          <a:xfrm>
            <a:off x="2682337" y="1664318"/>
            <a:ext cx="1893467" cy="523220"/>
          </a:xfrm>
          <a:prstGeom prst="rect">
            <a:avLst/>
          </a:prstGeom>
          <a:noFill/>
        </p:spPr>
        <p:txBody>
          <a:bodyPr wrap="none" rtlCol="0">
            <a:spAutoFit/>
          </a:bodyPr>
          <a:lstStyle/>
          <a:p>
            <a:r>
              <a:rPr lang="en-US" sz="2800" dirty="0" smtClean="0">
                <a:latin typeface="Century Gothic" panose="020B0502020202020204" pitchFamily="34" charset="0"/>
              </a:rPr>
              <a:t>1995-2005</a:t>
            </a:r>
            <a:endParaRPr lang="en-US" sz="2800" dirty="0">
              <a:latin typeface="Century Gothic" panose="020B0502020202020204" pitchFamily="34" charset="0"/>
            </a:endParaRPr>
          </a:p>
        </p:txBody>
      </p:sp>
      <p:sp>
        <p:nvSpPr>
          <p:cNvPr id="6" name="TextBox 5"/>
          <p:cNvSpPr txBox="1"/>
          <p:nvPr/>
        </p:nvSpPr>
        <p:spPr>
          <a:xfrm>
            <a:off x="7666842" y="1664318"/>
            <a:ext cx="1893467" cy="523220"/>
          </a:xfrm>
          <a:prstGeom prst="rect">
            <a:avLst/>
          </a:prstGeom>
          <a:noFill/>
        </p:spPr>
        <p:txBody>
          <a:bodyPr wrap="none" rtlCol="0">
            <a:spAutoFit/>
          </a:bodyPr>
          <a:lstStyle/>
          <a:p>
            <a:r>
              <a:rPr lang="en-US" sz="2800" dirty="0" smtClean="0">
                <a:latin typeface="Century Gothic" panose="020B0502020202020204" pitchFamily="34" charset="0"/>
              </a:rPr>
              <a:t>2005-2015</a:t>
            </a:r>
            <a:endParaRPr lang="en-US" sz="2800" dirty="0">
              <a:latin typeface="Century Gothic" panose="020B0502020202020204" pitchFamily="34" charset="0"/>
            </a:endParaRPr>
          </a:p>
        </p:txBody>
      </p:sp>
    </p:spTree>
    <p:extLst>
      <p:ext uri="{BB962C8B-B14F-4D97-AF65-F5344CB8AC3E}">
        <p14:creationId xmlns:p14="http://schemas.microsoft.com/office/powerpoint/2010/main" val="428375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90" name="Shape 190"/>
          <p:cNvSpPr txBox="1"/>
          <p:nvPr/>
        </p:nvSpPr>
        <p:spPr>
          <a:xfrm>
            <a:off x="570350" y="5205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a:solidFill>
                  <a:schemeClr val="lt1"/>
                </a:solidFill>
                <a:latin typeface="Century Gothic" panose="020B0502020202020204" pitchFamily="34" charset="0"/>
                <a:ea typeface="Questrial"/>
                <a:cs typeface="Questrial"/>
                <a:sym typeface="Questrial"/>
              </a:rPr>
              <a:t>Conclusions</a:t>
            </a:r>
          </a:p>
        </p:txBody>
      </p:sp>
      <p:pic>
        <p:nvPicPr>
          <p:cNvPr id="4" name="Picture 3"/>
          <p:cNvPicPr>
            <a:picLocks noChangeAspect="1"/>
          </p:cNvPicPr>
          <p:nvPr/>
        </p:nvPicPr>
        <p:blipFill>
          <a:blip r:embed="rId3"/>
          <a:stretch>
            <a:fillRect/>
          </a:stretch>
        </p:blipFill>
        <p:spPr>
          <a:xfrm>
            <a:off x="0" y="1244694"/>
            <a:ext cx="11229975" cy="5486400"/>
          </a:xfrm>
          <a:prstGeom prst="rect">
            <a:avLst/>
          </a:prstGeom>
        </p:spPr>
      </p:pic>
      <p:sp>
        <p:nvSpPr>
          <p:cNvPr id="5" name="TextBox 4"/>
          <p:cNvSpPr txBox="1"/>
          <p:nvPr/>
        </p:nvSpPr>
        <p:spPr>
          <a:xfrm>
            <a:off x="3731336" y="6162689"/>
            <a:ext cx="1371603" cy="461665"/>
          </a:xfrm>
          <a:prstGeom prst="rect">
            <a:avLst/>
          </a:prstGeom>
          <a:noFill/>
        </p:spPr>
        <p:txBody>
          <a:bodyPr wrap="square" rtlCol="0">
            <a:spAutoFit/>
          </a:bodyPr>
          <a:lstStyle/>
          <a:p>
            <a:r>
              <a:rPr lang="en-US" sz="1200" dirty="0" smtClean="0">
                <a:solidFill>
                  <a:schemeClr val="bg1">
                    <a:lumMod val="50000"/>
                  </a:schemeClr>
                </a:solidFill>
                <a:latin typeface="Century Gothic" panose="020B0502020202020204" pitchFamily="34" charset="0"/>
              </a:rPr>
              <a:t>Image Source: </a:t>
            </a:r>
          </a:p>
          <a:p>
            <a:r>
              <a:rPr lang="en-US" sz="1200" dirty="0" smtClean="0">
                <a:solidFill>
                  <a:schemeClr val="bg1">
                    <a:lumMod val="50000"/>
                  </a:schemeClr>
                </a:solidFill>
                <a:latin typeface="Century Gothic" panose="020B0502020202020204" pitchFamily="34" charset="0"/>
              </a:rPr>
              <a:t>Wikimedia</a:t>
            </a:r>
            <a:endParaRPr lang="en-US" sz="1200" dirty="0">
              <a:solidFill>
                <a:schemeClr val="bg1">
                  <a:lumMod val="50000"/>
                </a:schemeClr>
              </a:solidFill>
              <a:latin typeface="Century Gothic" panose="020B0502020202020204" pitchFamily="34" charset="0"/>
            </a:endParaRPr>
          </a:p>
        </p:txBody>
      </p:sp>
      <p:pic>
        <p:nvPicPr>
          <p:cNvPr id="2" name="Picture 1"/>
          <p:cNvPicPr>
            <a:picLocks noChangeAspect="1"/>
          </p:cNvPicPr>
          <p:nvPr/>
        </p:nvPicPr>
        <p:blipFill>
          <a:blip r:embed="rId4"/>
          <a:stretch>
            <a:fillRect/>
          </a:stretch>
        </p:blipFill>
        <p:spPr>
          <a:xfrm>
            <a:off x="10113076" y="101040"/>
            <a:ext cx="1616470" cy="14124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63754" y="1545845"/>
            <a:ext cx="8842875" cy="4577771"/>
          </a:xfrm>
          <a:prstGeom prst="rect">
            <a:avLst/>
          </a:prstGeom>
        </p:spPr>
      </p:pic>
      <p:sp>
        <p:nvSpPr>
          <p:cNvPr id="8" name="TextBox 7"/>
          <p:cNvSpPr txBox="1"/>
          <p:nvPr/>
        </p:nvSpPr>
        <p:spPr>
          <a:xfrm>
            <a:off x="4318695" y="6041806"/>
            <a:ext cx="1890261" cy="677108"/>
          </a:xfrm>
          <a:prstGeom prst="rect">
            <a:avLst/>
          </a:prstGeom>
          <a:noFill/>
        </p:spPr>
        <p:txBody>
          <a:bodyPr wrap="none" rtlCol="0">
            <a:spAutoFit/>
          </a:bodyPr>
          <a:lstStyle/>
          <a:p>
            <a:pPr lvl="0"/>
            <a:r>
              <a:rPr lang="en-US" sz="2400" dirty="0" smtClean="0">
                <a:solidFill>
                  <a:srgbClr val="666666"/>
                </a:solidFill>
                <a:latin typeface="Century Gothic" panose="020B0502020202020204" pitchFamily="34" charset="0"/>
              </a:rPr>
              <a:t>Winter 2005</a:t>
            </a:r>
            <a:endParaRPr lang="en-US" sz="2400" dirty="0">
              <a:solidFill>
                <a:srgbClr val="666666"/>
              </a:solidFill>
              <a:latin typeface="Century Gothic" panose="020B0502020202020204" pitchFamily="34" charset="0"/>
            </a:endParaRPr>
          </a:p>
          <a:p>
            <a:endParaRPr lang="en-US" dirty="0"/>
          </a:p>
        </p:txBody>
      </p:sp>
      <p:sp>
        <p:nvSpPr>
          <p:cNvPr id="9" name="TextBox 8"/>
          <p:cNvSpPr txBox="1"/>
          <p:nvPr/>
        </p:nvSpPr>
        <p:spPr>
          <a:xfrm>
            <a:off x="8590554" y="6029055"/>
            <a:ext cx="2161169" cy="677108"/>
          </a:xfrm>
          <a:prstGeom prst="rect">
            <a:avLst/>
          </a:prstGeom>
          <a:noFill/>
        </p:spPr>
        <p:txBody>
          <a:bodyPr wrap="none" rtlCol="0">
            <a:spAutoFit/>
          </a:bodyPr>
          <a:lstStyle/>
          <a:p>
            <a:pPr lvl="0"/>
            <a:r>
              <a:rPr lang="en-US" sz="2400" dirty="0" smtClean="0">
                <a:solidFill>
                  <a:srgbClr val="666666"/>
                </a:solidFill>
                <a:latin typeface="Century Gothic" panose="020B0502020202020204" pitchFamily="34" charset="0"/>
              </a:rPr>
              <a:t>Summer 2005</a:t>
            </a:r>
            <a:endParaRPr lang="en-US" sz="2400" dirty="0">
              <a:solidFill>
                <a:srgbClr val="666666"/>
              </a:solidFill>
              <a:latin typeface="Century Gothic" panose="020B0502020202020204" pitchFamily="34" charset="0"/>
            </a:endParaRPr>
          </a:p>
          <a:p>
            <a:endParaRPr lang="en-US" dirty="0"/>
          </a:p>
        </p:txBody>
      </p:sp>
      <p:sp>
        <p:nvSpPr>
          <p:cNvPr id="10" name="Shape 190"/>
          <p:cNvSpPr txBox="1"/>
          <p:nvPr/>
        </p:nvSpPr>
        <p:spPr>
          <a:xfrm>
            <a:off x="570350" y="5205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smtClean="0">
                <a:solidFill>
                  <a:schemeClr val="lt1"/>
                </a:solidFill>
                <a:latin typeface="Century Gothic" panose="020B0502020202020204" pitchFamily="34" charset="0"/>
                <a:ea typeface="Questrial"/>
                <a:cs typeface="Questrial"/>
                <a:sym typeface="Questrial"/>
              </a:rPr>
              <a:t>Error and Uncertainties</a:t>
            </a:r>
            <a:endParaRPr lang="en-US" sz="4000" dirty="0">
              <a:solidFill>
                <a:schemeClr val="lt1"/>
              </a:solidFill>
              <a:latin typeface="Century Gothic" panose="020B0502020202020204" pitchFamily="34" charset="0"/>
              <a:ea typeface="Questrial"/>
              <a:cs typeface="Questrial"/>
              <a:sym typeface="Questrial"/>
            </a:endParaRPr>
          </a:p>
        </p:txBody>
      </p:sp>
      <p:sp>
        <p:nvSpPr>
          <p:cNvPr id="11" name="Rectangle 10"/>
          <p:cNvSpPr/>
          <p:nvPr/>
        </p:nvSpPr>
        <p:spPr>
          <a:xfrm>
            <a:off x="261384" y="1975246"/>
            <a:ext cx="2802370" cy="3718967"/>
          </a:xfrm>
          <a:prstGeom prst="rect">
            <a:avLst/>
          </a:prstGeom>
        </p:spPr>
        <p:txBody>
          <a:bodyPr wrap="none">
            <a:spAutoFit/>
          </a:bodyPr>
          <a:lstStyle/>
          <a:p>
            <a:pPr marL="342900" indent="-342900">
              <a:spcBef>
                <a:spcPts val="200"/>
              </a:spcBef>
              <a:buClr>
                <a:srgbClr val="218754"/>
              </a:buClr>
              <a:buFont typeface="Wingdings" panose="05000000000000000000" pitchFamily="2" charset="2"/>
              <a:buChar char="Ø"/>
            </a:pPr>
            <a:r>
              <a:rPr lang="en-US" sz="2800" dirty="0" smtClean="0">
                <a:solidFill>
                  <a:schemeClr val="tx1">
                    <a:lumMod val="50000"/>
                    <a:lumOff val="50000"/>
                  </a:schemeClr>
                </a:solidFill>
                <a:latin typeface="Century Gothic" panose="020B0502020202020204" pitchFamily="34" charset="0"/>
              </a:rPr>
              <a:t>Interpolation</a:t>
            </a:r>
          </a:p>
          <a:p>
            <a:pPr marL="342900" indent="-342900">
              <a:spcBef>
                <a:spcPts val="200"/>
              </a:spcBef>
              <a:buClr>
                <a:srgbClr val="218754"/>
              </a:buClr>
              <a:buFont typeface="Wingdings" panose="05000000000000000000" pitchFamily="2" charset="2"/>
              <a:buChar char="Ø"/>
            </a:pPr>
            <a:endParaRPr lang="en-US" sz="2800" dirty="0" smtClean="0">
              <a:solidFill>
                <a:schemeClr val="tx1">
                  <a:lumMod val="50000"/>
                  <a:lumOff val="50000"/>
                </a:schemeClr>
              </a:solidFill>
              <a:latin typeface="Century Gothic" panose="020B0502020202020204" pitchFamily="34" charset="0"/>
            </a:endParaRPr>
          </a:p>
          <a:p>
            <a:pPr marL="342900" indent="-342900">
              <a:spcBef>
                <a:spcPts val="200"/>
              </a:spcBef>
              <a:buClr>
                <a:srgbClr val="218754"/>
              </a:buClr>
              <a:buFont typeface="Wingdings" panose="05000000000000000000" pitchFamily="2" charset="2"/>
              <a:buChar char="Ø"/>
            </a:pPr>
            <a:r>
              <a:rPr lang="en-US" sz="2800" dirty="0" smtClean="0">
                <a:solidFill>
                  <a:schemeClr val="tx1">
                    <a:lumMod val="50000"/>
                    <a:lumOff val="50000"/>
                  </a:schemeClr>
                </a:solidFill>
                <a:latin typeface="Century Gothic" panose="020B0502020202020204" pitchFamily="34" charset="0"/>
              </a:rPr>
              <a:t>Classification</a:t>
            </a:r>
          </a:p>
          <a:p>
            <a:pPr marL="342900" indent="-342900">
              <a:spcBef>
                <a:spcPts val="200"/>
              </a:spcBef>
              <a:buClr>
                <a:srgbClr val="218754"/>
              </a:buClr>
              <a:buFont typeface="Wingdings" panose="05000000000000000000" pitchFamily="2" charset="2"/>
              <a:buChar char="Ø"/>
            </a:pPr>
            <a:endParaRPr lang="en-US" sz="2800" dirty="0" smtClean="0">
              <a:solidFill>
                <a:schemeClr val="tx1">
                  <a:lumMod val="50000"/>
                  <a:lumOff val="50000"/>
                </a:schemeClr>
              </a:solidFill>
              <a:latin typeface="Century Gothic" panose="020B0502020202020204" pitchFamily="34" charset="0"/>
            </a:endParaRPr>
          </a:p>
          <a:p>
            <a:pPr marL="342900" indent="-342900">
              <a:spcBef>
                <a:spcPts val="200"/>
              </a:spcBef>
              <a:buClr>
                <a:srgbClr val="218754"/>
              </a:buClr>
              <a:buFont typeface="Wingdings" panose="05000000000000000000" pitchFamily="2" charset="2"/>
              <a:buChar char="Ø"/>
            </a:pPr>
            <a:r>
              <a:rPr lang="en-US" sz="2800" dirty="0" smtClean="0">
                <a:solidFill>
                  <a:schemeClr val="tx1">
                    <a:lumMod val="50000"/>
                    <a:lumOff val="50000"/>
                  </a:schemeClr>
                </a:solidFill>
                <a:latin typeface="Century Gothic" panose="020B0502020202020204" pitchFamily="34" charset="0"/>
              </a:rPr>
              <a:t>Calculations</a:t>
            </a:r>
            <a:endParaRPr lang="en-US" sz="2800" dirty="0">
              <a:solidFill>
                <a:schemeClr val="tx1">
                  <a:lumMod val="50000"/>
                  <a:lumOff val="50000"/>
                </a:schemeClr>
              </a:solidFill>
              <a:latin typeface="Century Gothic" panose="020B0502020202020204" pitchFamily="34" charset="0"/>
            </a:endParaRPr>
          </a:p>
          <a:p>
            <a:pPr marL="342900" indent="-342900">
              <a:spcBef>
                <a:spcPts val="200"/>
              </a:spcBef>
              <a:buClr>
                <a:srgbClr val="218754"/>
              </a:buClr>
              <a:buFont typeface="Wingdings" panose="05000000000000000000" pitchFamily="2" charset="2"/>
              <a:buChar char="Ø"/>
            </a:pPr>
            <a:endParaRPr lang="en-US" sz="2800" dirty="0" smtClean="0">
              <a:solidFill>
                <a:schemeClr val="tx1">
                  <a:lumMod val="50000"/>
                  <a:lumOff val="50000"/>
                </a:schemeClr>
              </a:solidFill>
              <a:latin typeface="Century Gothic" panose="020B0502020202020204" pitchFamily="34" charset="0"/>
            </a:endParaRPr>
          </a:p>
          <a:p>
            <a:pPr marL="342900" indent="-342900">
              <a:spcBef>
                <a:spcPts val="200"/>
              </a:spcBef>
              <a:buClr>
                <a:srgbClr val="218754"/>
              </a:buClr>
              <a:buFont typeface="Wingdings" panose="05000000000000000000" pitchFamily="2" charset="2"/>
              <a:buChar char="Ø"/>
            </a:pPr>
            <a:r>
              <a:rPr lang="en-US" sz="2800" dirty="0" smtClean="0">
                <a:solidFill>
                  <a:schemeClr val="tx1">
                    <a:lumMod val="50000"/>
                    <a:lumOff val="50000"/>
                  </a:schemeClr>
                </a:solidFill>
                <a:latin typeface="Century Gothic" panose="020B0502020202020204" pitchFamily="34" charset="0"/>
              </a:rPr>
              <a:t>Seasonality</a:t>
            </a:r>
          </a:p>
          <a:p>
            <a:pPr>
              <a:spcBef>
                <a:spcPts val="200"/>
              </a:spcBef>
              <a:buClr>
                <a:srgbClr val="218754"/>
              </a:buClr>
            </a:pPr>
            <a:endParaRPr lang="en-US" sz="2800" dirty="0" smtClean="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164316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2" name="Shape 212"/>
          <p:cNvSpPr txBox="1"/>
          <p:nvPr/>
        </p:nvSpPr>
        <p:spPr>
          <a:xfrm>
            <a:off x="694943" y="503108"/>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a:solidFill>
                  <a:schemeClr val="lt1"/>
                </a:solidFill>
                <a:latin typeface="Century Gothic" panose="020B0502020202020204" pitchFamily="34" charset="0"/>
                <a:ea typeface="Questrial"/>
                <a:cs typeface="Questrial"/>
                <a:sym typeface="Questrial"/>
              </a:rPr>
              <a:t>Future Work</a:t>
            </a:r>
          </a:p>
        </p:txBody>
      </p:sp>
      <p:pic>
        <p:nvPicPr>
          <p:cNvPr id="3" name="Picture 2"/>
          <p:cNvPicPr>
            <a:picLocks noChangeAspect="1"/>
          </p:cNvPicPr>
          <p:nvPr/>
        </p:nvPicPr>
        <p:blipFill rotWithShape="1">
          <a:blip r:embed="rId3"/>
          <a:srcRect l="794" t="1260"/>
          <a:stretch/>
        </p:blipFill>
        <p:spPr>
          <a:xfrm>
            <a:off x="-5811" y="1228673"/>
            <a:ext cx="5998987" cy="5534556"/>
          </a:xfrm>
          <a:prstGeom prst="rect">
            <a:avLst/>
          </a:prstGeom>
        </p:spPr>
      </p:pic>
      <p:sp>
        <p:nvSpPr>
          <p:cNvPr id="2" name="TextBox 1"/>
          <p:cNvSpPr txBox="1"/>
          <p:nvPr/>
        </p:nvSpPr>
        <p:spPr>
          <a:xfrm>
            <a:off x="5258269" y="1841478"/>
            <a:ext cx="7233366" cy="2862322"/>
          </a:xfrm>
          <a:prstGeom prst="rect">
            <a:avLst/>
          </a:prstGeom>
          <a:noFill/>
        </p:spPr>
        <p:txBody>
          <a:bodyPr wrap="square" rtlCol="0">
            <a:spAutoFit/>
          </a:bodyPr>
          <a:lstStyle/>
          <a:p>
            <a:pPr marL="342900" indent="-342900">
              <a:buClr>
                <a:schemeClr val="accent6">
                  <a:lumMod val="75000"/>
                </a:schemeClr>
              </a:buClr>
              <a:buFont typeface="Wingdings" panose="05000000000000000000" pitchFamily="2" charset="2"/>
              <a:buChar char="Ø"/>
            </a:pPr>
            <a:r>
              <a:rPr lang="en-US" sz="2800" dirty="0" smtClean="0">
                <a:solidFill>
                  <a:schemeClr val="tx1">
                    <a:lumMod val="50000"/>
                    <a:lumOff val="50000"/>
                  </a:schemeClr>
                </a:solidFill>
                <a:latin typeface="Century Gothic" panose="020B0502020202020204" pitchFamily="34" charset="0"/>
              </a:rPr>
              <a:t>Use </a:t>
            </a:r>
            <a:r>
              <a:rPr lang="en-US" sz="2800" i="1" dirty="0" smtClean="0">
                <a:solidFill>
                  <a:schemeClr val="tx1">
                    <a:lumMod val="50000"/>
                    <a:lumOff val="50000"/>
                  </a:schemeClr>
                </a:solidFill>
                <a:latin typeface="Century Gothic" panose="020B0502020202020204" pitchFamily="34" charset="0"/>
              </a:rPr>
              <a:t>in situ </a:t>
            </a:r>
            <a:r>
              <a:rPr lang="en-US" sz="2800" dirty="0" smtClean="0">
                <a:solidFill>
                  <a:schemeClr val="tx1">
                    <a:lumMod val="50000"/>
                    <a:lumOff val="50000"/>
                  </a:schemeClr>
                </a:solidFill>
                <a:latin typeface="Century Gothic" panose="020B0502020202020204" pitchFamily="34" charset="0"/>
              </a:rPr>
              <a:t>data</a:t>
            </a:r>
          </a:p>
          <a:p>
            <a:pPr marL="342900" indent="-342900">
              <a:buClr>
                <a:schemeClr val="accent6">
                  <a:lumMod val="75000"/>
                </a:schemeClr>
              </a:buClr>
              <a:buFont typeface="Wingdings" panose="05000000000000000000" pitchFamily="2" charset="2"/>
              <a:buChar char="Ø"/>
            </a:pPr>
            <a:endParaRPr lang="en-US" sz="2800" dirty="0" smtClean="0">
              <a:solidFill>
                <a:schemeClr val="tx1">
                  <a:lumMod val="50000"/>
                  <a:lumOff val="50000"/>
                </a:schemeClr>
              </a:solidFill>
              <a:latin typeface="Century Gothic" panose="020B0502020202020204" pitchFamily="34" charset="0"/>
            </a:endParaRPr>
          </a:p>
          <a:p>
            <a:pPr marL="342900" indent="-342900">
              <a:buClr>
                <a:schemeClr val="accent6">
                  <a:lumMod val="75000"/>
                </a:schemeClr>
              </a:buClr>
              <a:buFont typeface="Wingdings" panose="05000000000000000000" pitchFamily="2" charset="2"/>
              <a:buChar char="Ø"/>
            </a:pPr>
            <a:r>
              <a:rPr lang="en-US" sz="2800" dirty="0" smtClean="0">
                <a:solidFill>
                  <a:schemeClr val="tx1">
                    <a:lumMod val="50000"/>
                    <a:lumOff val="50000"/>
                  </a:schemeClr>
                </a:solidFill>
                <a:latin typeface="Century Gothic" panose="020B0502020202020204" pitchFamily="34" charset="0"/>
              </a:rPr>
              <a:t>Include more samples</a:t>
            </a:r>
          </a:p>
          <a:p>
            <a:pPr marL="342900" indent="-342900">
              <a:buClr>
                <a:schemeClr val="accent6">
                  <a:lumMod val="75000"/>
                </a:schemeClr>
              </a:buClr>
              <a:buFont typeface="Wingdings" panose="05000000000000000000" pitchFamily="2" charset="2"/>
              <a:buChar char="Ø"/>
            </a:pPr>
            <a:endParaRPr lang="en-US" sz="2800" dirty="0" smtClean="0">
              <a:solidFill>
                <a:schemeClr val="tx1">
                  <a:lumMod val="50000"/>
                  <a:lumOff val="50000"/>
                </a:schemeClr>
              </a:solidFill>
              <a:latin typeface="Century Gothic" panose="020B0502020202020204" pitchFamily="34" charset="0"/>
            </a:endParaRPr>
          </a:p>
          <a:p>
            <a:pPr marL="342900" indent="-342900">
              <a:buClr>
                <a:schemeClr val="accent6">
                  <a:lumMod val="75000"/>
                </a:schemeClr>
              </a:buClr>
              <a:buFont typeface="Wingdings" panose="05000000000000000000" pitchFamily="2" charset="2"/>
              <a:buChar char="Ø"/>
            </a:pPr>
            <a:r>
              <a:rPr lang="en-US" sz="2800" dirty="0" smtClean="0">
                <a:solidFill>
                  <a:schemeClr val="tx1">
                    <a:lumMod val="50000"/>
                    <a:lumOff val="50000"/>
                  </a:schemeClr>
                </a:solidFill>
                <a:latin typeface="Century Gothic" panose="020B0502020202020204" pitchFamily="34" charset="0"/>
              </a:rPr>
              <a:t>Focus on ecological forecasting</a:t>
            </a:r>
          </a:p>
          <a:p>
            <a:pPr marL="342900" indent="-342900">
              <a:buClr>
                <a:schemeClr val="accent6">
                  <a:lumMod val="75000"/>
                </a:schemeClr>
              </a:buClr>
              <a:buFont typeface="Wingdings" panose="05000000000000000000" pitchFamily="2" charset="2"/>
              <a:buChar char="Ø"/>
            </a:pPr>
            <a:endParaRPr lang="en-US" sz="2000" dirty="0">
              <a:solidFill>
                <a:schemeClr val="tx1">
                  <a:lumMod val="50000"/>
                  <a:lumOff val="50000"/>
                </a:schemeClr>
              </a:solidFill>
              <a:latin typeface="Century Gothic" panose="020B0502020202020204" pitchFamily="34" charset="0"/>
            </a:endParaRPr>
          </a:p>
          <a:p>
            <a:pPr marL="342900" indent="-342900">
              <a:buClr>
                <a:schemeClr val="accent6">
                  <a:lumMod val="75000"/>
                </a:schemeClr>
              </a:buClr>
              <a:buFont typeface="Arial" panose="020B0604020202020204" pitchFamily="34" charset="0"/>
              <a:buChar char="•"/>
            </a:pPr>
            <a:endParaRPr lang="en-US" sz="2000" dirty="0">
              <a:latin typeface="Century Gothic" panose="020B0502020202020204" pitchFamily="34" charset="0"/>
            </a:endParaRPr>
          </a:p>
        </p:txBody>
      </p:sp>
      <p:sp>
        <p:nvSpPr>
          <p:cNvPr id="6" name="TextBox 5"/>
          <p:cNvSpPr txBox="1"/>
          <p:nvPr/>
        </p:nvSpPr>
        <p:spPr>
          <a:xfrm>
            <a:off x="4222314" y="6486981"/>
            <a:ext cx="3199002" cy="276999"/>
          </a:xfrm>
          <a:prstGeom prst="rect">
            <a:avLst/>
          </a:prstGeom>
          <a:noFill/>
        </p:spPr>
        <p:txBody>
          <a:bodyPr wrap="square" rtlCol="0">
            <a:spAutoFit/>
          </a:bodyPr>
          <a:lstStyle/>
          <a:p>
            <a:r>
              <a:rPr lang="en-US" sz="1200" dirty="0" smtClean="0">
                <a:solidFill>
                  <a:schemeClr val="bg1">
                    <a:lumMod val="65000"/>
                  </a:schemeClr>
                </a:solidFill>
              </a:rPr>
              <a:t>Image Source : Wikimedia</a:t>
            </a:r>
            <a:endParaRPr lang="en-US" sz="1200" dirty="0">
              <a:solidFill>
                <a:schemeClr val="bg1">
                  <a:lumMod val="65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body" idx="2"/>
          </p:nvPr>
        </p:nvSpPr>
        <p:spPr>
          <a:xfrm>
            <a:off x="384393" y="1804738"/>
            <a:ext cx="11403106" cy="476865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57070"/>
              </a:buClr>
              <a:buSzPct val="25000"/>
              <a:buFont typeface="Arial"/>
              <a:buNone/>
            </a:pPr>
            <a:r>
              <a:rPr lang="en-US" i="1" dirty="0">
                <a:solidFill>
                  <a:srgbClr val="666666"/>
                </a:solidFill>
                <a:latin typeface="Century Gothic" panose="020B0502020202020204" pitchFamily="34" charset="0"/>
              </a:rPr>
              <a:t>A special thank you to our contributors for their time and assistance with this </a:t>
            </a:r>
            <a:r>
              <a:rPr lang="en-US" i="1" dirty="0" smtClean="0">
                <a:solidFill>
                  <a:srgbClr val="666666"/>
                </a:solidFill>
                <a:latin typeface="Century Gothic" panose="020B0502020202020204" pitchFamily="34" charset="0"/>
              </a:rPr>
              <a:t>project</a:t>
            </a:r>
            <a:endParaRPr lang="en-US" i="1" dirty="0">
              <a:solidFill>
                <a:srgbClr val="666666"/>
              </a:solidFill>
              <a:latin typeface="Century Gothic" panose="020B0502020202020204" pitchFamily="34" charset="0"/>
            </a:endParaRPr>
          </a:p>
          <a:p>
            <a:pPr marL="0" marR="0" lvl="0" indent="0" algn="ctr" rtl="0">
              <a:lnSpc>
                <a:spcPct val="90000"/>
              </a:lnSpc>
              <a:spcBef>
                <a:spcPts val="0"/>
              </a:spcBef>
              <a:spcAft>
                <a:spcPts val="0"/>
              </a:spcAft>
              <a:buClr>
                <a:srgbClr val="757070"/>
              </a:buClr>
              <a:buSzPct val="25000"/>
              <a:buFont typeface="Arial"/>
              <a:buNone/>
            </a:pPr>
            <a:endParaRPr dirty="0">
              <a:solidFill>
                <a:srgbClr val="666666"/>
              </a:solidFill>
              <a:latin typeface="Century Gothic" panose="020B0502020202020204" pitchFamily="34" charset="0"/>
            </a:endParaRPr>
          </a:p>
          <a:p>
            <a:pPr marL="0" marR="0" lvl="0" indent="0" algn="ctr" rtl="0">
              <a:lnSpc>
                <a:spcPct val="90000"/>
              </a:lnSpc>
              <a:spcBef>
                <a:spcPts val="0"/>
              </a:spcBef>
              <a:spcAft>
                <a:spcPts val="0"/>
              </a:spcAft>
              <a:buClr>
                <a:srgbClr val="757070"/>
              </a:buClr>
              <a:buSzPct val="25000"/>
              <a:buFont typeface="Arial"/>
              <a:buNone/>
            </a:pPr>
            <a:r>
              <a:rPr lang="en-US" b="1" dirty="0">
                <a:solidFill>
                  <a:srgbClr val="666666"/>
                </a:solidFill>
                <a:latin typeface="Century Gothic" panose="020B0502020202020204" pitchFamily="34" charset="0"/>
              </a:rPr>
              <a:t>Advisors</a:t>
            </a:r>
            <a:r>
              <a:rPr lang="en-US" dirty="0">
                <a:solidFill>
                  <a:srgbClr val="666666"/>
                </a:solidFill>
                <a:latin typeface="Century Gothic" panose="020B0502020202020204" pitchFamily="34" charset="0"/>
              </a:rPr>
              <a:t> </a:t>
            </a:r>
          </a:p>
          <a:p>
            <a:pPr marL="0" marR="0" lvl="0" indent="0" algn="ctr" rtl="0">
              <a:lnSpc>
                <a:spcPct val="90000"/>
              </a:lnSpc>
              <a:spcBef>
                <a:spcPts val="0"/>
              </a:spcBef>
              <a:spcAft>
                <a:spcPts val="0"/>
              </a:spcAft>
              <a:buClr>
                <a:srgbClr val="757070"/>
              </a:buClr>
              <a:buSzPct val="25000"/>
              <a:buFont typeface="Arial"/>
              <a:buNone/>
            </a:pPr>
            <a:r>
              <a:rPr lang="en-US" dirty="0">
                <a:solidFill>
                  <a:srgbClr val="666666"/>
                </a:solidFill>
                <a:latin typeface="Century Gothic" panose="020B0502020202020204" pitchFamily="34" charset="0"/>
              </a:rPr>
              <a:t>Dr. Kenton </a:t>
            </a:r>
            <a:r>
              <a:rPr lang="en-US" dirty="0" smtClean="0">
                <a:solidFill>
                  <a:srgbClr val="666666"/>
                </a:solidFill>
                <a:latin typeface="Century Gothic" panose="020B0502020202020204" pitchFamily="34" charset="0"/>
              </a:rPr>
              <a:t>Ross, NASA DEVELOP National Program Science Advisor</a:t>
            </a:r>
            <a:endParaRPr lang="en-US" dirty="0">
              <a:solidFill>
                <a:srgbClr val="666666"/>
              </a:solidFill>
              <a:latin typeface="Century Gothic" panose="020B0502020202020204" pitchFamily="34" charset="0"/>
            </a:endParaRPr>
          </a:p>
          <a:p>
            <a:pPr marL="0" marR="0" lvl="0" indent="0" algn="ctr" rtl="0">
              <a:lnSpc>
                <a:spcPct val="90000"/>
              </a:lnSpc>
              <a:spcBef>
                <a:spcPts val="0"/>
              </a:spcBef>
              <a:spcAft>
                <a:spcPts val="0"/>
              </a:spcAft>
              <a:buClr>
                <a:srgbClr val="757070"/>
              </a:buClr>
              <a:buSzPct val="25000"/>
              <a:buFont typeface="Arial"/>
              <a:buNone/>
            </a:pPr>
            <a:endParaRPr dirty="0">
              <a:solidFill>
                <a:srgbClr val="666666"/>
              </a:solidFill>
              <a:latin typeface="Century Gothic" panose="020B0502020202020204" pitchFamily="34" charset="0"/>
            </a:endParaRPr>
          </a:p>
          <a:p>
            <a:pPr marL="0" marR="0" lvl="0" indent="0" algn="ctr" rtl="0">
              <a:lnSpc>
                <a:spcPct val="90000"/>
              </a:lnSpc>
              <a:spcBef>
                <a:spcPts val="0"/>
              </a:spcBef>
              <a:spcAft>
                <a:spcPts val="0"/>
              </a:spcAft>
              <a:buClr>
                <a:srgbClr val="757070"/>
              </a:buClr>
              <a:buSzPct val="25000"/>
              <a:buFont typeface="Arial"/>
              <a:buNone/>
            </a:pPr>
            <a:r>
              <a:rPr lang="en-US" b="1" dirty="0">
                <a:solidFill>
                  <a:srgbClr val="666666"/>
                </a:solidFill>
                <a:latin typeface="Century Gothic" panose="020B0502020202020204" pitchFamily="34" charset="0"/>
              </a:rPr>
              <a:t>Project Partners</a:t>
            </a:r>
            <a:r>
              <a:rPr lang="en-US" dirty="0">
                <a:solidFill>
                  <a:srgbClr val="666666"/>
                </a:solidFill>
                <a:latin typeface="Century Gothic" panose="020B0502020202020204" pitchFamily="34" charset="0"/>
              </a:rPr>
              <a:t> </a:t>
            </a:r>
          </a:p>
          <a:p>
            <a:pPr marL="0" marR="0" lvl="0" indent="0" algn="ctr" rtl="0">
              <a:lnSpc>
                <a:spcPct val="90000"/>
              </a:lnSpc>
              <a:spcBef>
                <a:spcPts val="0"/>
              </a:spcBef>
              <a:spcAft>
                <a:spcPts val="0"/>
              </a:spcAft>
              <a:buClr>
                <a:srgbClr val="757070"/>
              </a:buClr>
              <a:buSzPct val="25000"/>
              <a:buFont typeface="Arial"/>
              <a:buNone/>
            </a:pPr>
            <a:r>
              <a:rPr lang="en-US" dirty="0">
                <a:solidFill>
                  <a:srgbClr val="666666"/>
                </a:solidFill>
                <a:latin typeface="Century Gothic" panose="020B0502020202020204" pitchFamily="34" charset="0"/>
              </a:rPr>
              <a:t>Jed </a:t>
            </a:r>
            <a:r>
              <a:rPr lang="en-US" dirty="0" err="1" smtClean="0">
                <a:solidFill>
                  <a:srgbClr val="666666"/>
                </a:solidFill>
                <a:latin typeface="Century Gothic" panose="020B0502020202020204" pitchFamily="34" charset="0"/>
              </a:rPr>
              <a:t>Redwine</a:t>
            </a:r>
            <a:r>
              <a:rPr lang="en-US" dirty="0" smtClean="0">
                <a:solidFill>
                  <a:srgbClr val="666666"/>
                </a:solidFill>
                <a:latin typeface="Century Gothic" panose="020B0502020202020204" pitchFamily="34" charset="0"/>
              </a:rPr>
              <a:t>, </a:t>
            </a:r>
            <a:r>
              <a:rPr lang="en-US" dirty="0">
                <a:solidFill>
                  <a:srgbClr val="666666"/>
                </a:solidFill>
                <a:latin typeface="Century Gothic" panose="020B0502020202020204" pitchFamily="34" charset="0"/>
              </a:rPr>
              <a:t>National Park Service, Everglades National Park (ENP</a:t>
            </a:r>
            <a:r>
              <a:rPr lang="en-US" dirty="0" smtClean="0">
                <a:solidFill>
                  <a:srgbClr val="666666"/>
                </a:solidFill>
                <a:latin typeface="Century Gothic" panose="020B0502020202020204" pitchFamily="34" charset="0"/>
              </a:rPr>
              <a:t>)</a:t>
            </a:r>
          </a:p>
          <a:p>
            <a:pPr marL="0" marR="0" lvl="0" indent="0" algn="ctr" rtl="0">
              <a:lnSpc>
                <a:spcPct val="90000"/>
              </a:lnSpc>
              <a:spcBef>
                <a:spcPts val="0"/>
              </a:spcBef>
              <a:spcAft>
                <a:spcPts val="0"/>
              </a:spcAft>
              <a:buClr>
                <a:srgbClr val="757070"/>
              </a:buClr>
              <a:buSzPct val="25000"/>
              <a:buFont typeface="Arial"/>
              <a:buNone/>
            </a:pPr>
            <a:r>
              <a:rPr lang="en-US" dirty="0" smtClean="0">
                <a:solidFill>
                  <a:srgbClr val="666666"/>
                </a:solidFill>
                <a:latin typeface="Century Gothic" panose="020B0502020202020204" pitchFamily="34" charset="0"/>
              </a:rPr>
              <a:t>Ecologist, South Florida Natural Resources Center</a:t>
            </a:r>
            <a:endParaRPr lang="en-US" dirty="0">
              <a:solidFill>
                <a:srgbClr val="EA7845"/>
              </a:solidFill>
              <a:latin typeface="Century Gothic" panose="020B0502020202020204" pitchFamily="34" charset="0"/>
            </a:endParaRPr>
          </a:p>
          <a:p>
            <a:pPr marL="0" marR="0" lvl="0" indent="0" algn="ctr" rtl="0">
              <a:lnSpc>
                <a:spcPct val="90000"/>
              </a:lnSpc>
              <a:spcBef>
                <a:spcPts val="0"/>
              </a:spcBef>
              <a:spcAft>
                <a:spcPts val="0"/>
              </a:spcAft>
              <a:buClr>
                <a:srgbClr val="757070"/>
              </a:buClr>
              <a:buSzPct val="25000"/>
              <a:buFont typeface="Arial"/>
              <a:buNone/>
            </a:pPr>
            <a:r>
              <a:rPr lang="en-US" dirty="0">
                <a:solidFill>
                  <a:srgbClr val="666666"/>
                </a:solidFill>
                <a:latin typeface="Century Gothic" panose="020B0502020202020204" pitchFamily="34" charset="0"/>
              </a:rPr>
              <a:t>Dr. Hans-Peter Plag: Group on Earth Observations (GEO) Blue Planet Initiative (BPI) and Mitigation and Adaptation Research Institute (MARI)</a:t>
            </a:r>
          </a:p>
          <a:p>
            <a:pPr marL="0" marR="0" lvl="0" indent="0" algn="ctr" rtl="0">
              <a:lnSpc>
                <a:spcPct val="90000"/>
              </a:lnSpc>
              <a:spcBef>
                <a:spcPts val="0"/>
              </a:spcBef>
              <a:spcAft>
                <a:spcPts val="0"/>
              </a:spcAft>
              <a:buClr>
                <a:srgbClr val="757070"/>
              </a:buClr>
              <a:buSzPct val="25000"/>
              <a:buFont typeface="Arial"/>
              <a:buNone/>
            </a:pPr>
            <a:r>
              <a:rPr lang="en-US" dirty="0" smtClean="0">
                <a:solidFill>
                  <a:srgbClr val="666666"/>
                </a:solidFill>
                <a:latin typeface="Century Gothic" panose="020B0502020202020204" pitchFamily="34" charset="0"/>
              </a:rPr>
              <a:t>Marguerite Madden, University of Georgia</a:t>
            </a:r>
            <a:endParaRPr lang="en-US" dirty="0">
              <a:solidFill>
                <a:srgbClr val="EA7845"/>
              </a:solidFill>
              <a:latin typeface="Century Gothic" panose="020B0502020202020204" pitchFamily="34" charset="0"/>
            </a:endParaRPr>
          </a:p>
          <a:p>
            <a:pPr marL="0" marR="0" lvl="0" indent="0" algn="ctr" rtl="0">
              <a:lnSpc>
                <a:spcPct val="90000"/>
              </a:lnSpc>
              <a:spcBef>
                <a:spcPts val="0"/>
              </a:spcBef>
              <a:spcAft>
                <a:spcPts val="0"/>
              </a:spcAft>
              <a:buClr>
                <a:srgbClr val="757070"/>
              </a:buClr>
              <a:buSzPct val="25000"/>
              <a:buFont typeface="Arial"/>
              <a:buNone/>
            </a:pPr>
            <a:endParaRPr dirty="0">
              <a:solidFill>
                <a:srgbClr val="666666"/>
              </a:solidFill>
              <a:latin typeface="Century Gothic" panose="020B0502020202020204" pitchFamily="34" charset="0"/>
            </a:endParaRPr>
          </a:p>
          <a:p>
            <a:pPr marL="0" marR="0" lvl="0" indent="0" algn="ctr" rtl="0">
              <a:lnSpc>
                <a:spcPct val="90000"/>
              </a:lnSpc>
              <a:spcBef>
                <a:spcPts val="0"/>
              </a:spcBef>
              <a:spcAft>
                <a:spcPts val="0"/>
              </a:spcAft>
              <a:buClr>
                <a:srgbClr val="757070"/>
              </a:buClr>
              <a:buSzPct val="25000"/>
              <a:buFont typeface="Arial"/>
              <a:buNone/>
            </a:pPr>
            <a:r>
              <a:rPr lang="en-US" b="1" dirty="0">
                <a:solidFill>
                  <a:srgbClr val="666666"/>
                </a:solidFill>
                <a:latin typeface="Century Gothic" panose="020B0502020202020204" pitchFamily="34" charset="0"/>
              </a:rPr>
              <a:t>Others</a:t>
            </a:r>
          </a:p>
          <a:p>
            <a:pPr marL="0" marR="0" lvl="0" indent="0" algn="ctr" rtl="0">
              <a:lnSpc>
                <a:spcPct val="90000"/>
              </a:lnSpc>
              <a:spcBef>
                <a:spcPts val="0"/>
              </a:spcBef>
              <a:spcAft>
                <a:spcPts val="0"/>
              </a:spcAft>
              <a:buClr>
                <a:srgbClr val="757070"/>
              </a:buClr>
              <a:buSzPct val="25000"/>
              <a:buFont typeface="Arial"/>
              <a:buNone/>
            </a:pPr>
            <a:r>
              <a:rPr lang="en-US" dirty="0">
                <a:solidFill>
                  <a:srgbClr val="666666"/>
                </a:solidFill>
                <a:latin typeface="Century Gothic" panose="020B0502020202020204" pitchFamily="34" charset="0"/>
              </a:rPr>
              <a:t>Brittany </a:t>
            </a:r>
            <a:r>
              <a:rPr lang="en-US" dirty="0" err="1">
                <a:solidFill>
                  <a:srgbClr val="666666"/>
                </a:solidFill>
                <a:latin typeface="Century Gothic" panose="020B0502020202020204" pitchFamily="34" charset="0"/>
              </a:rPr>
              <a:t>Zajic</a:t>
            </a:r>
            <a:r>
              <a:rPr lang="en-US" dirty="0">
                <a:solidFill>
                  <a:srgbClr val="666666"/>
                </a:solidFill>
                <a:latin typeface="Century Gothic" panose="020B0502020202020204" pitchFamily="34" charset="0"/>
              </a:rPr>
              <a:t>, </a:t>
            </a:r>
            <a:r>
              <a:rPr lang="en-US" dirty="0" smtClean="0">
                <a:solidFill>
                  <a:srgbClr val="666666"/>
                </a:solidFill>
                <a:latin typeface="Century Gothic" panose="020B0502020202020204" pitchFamily="34" charset="0"/>
              </a:rPr>
              <a:t>NASA DEVELOP National Program </a:t>
            </a:r>
            <a:r>
              <a:rPr lang="en-US" dirty="0" err="1">
                <a:solidFill>
                  <a:srgbClr val="666666"/>
                </a:solidFill>
                <a:latin typeface="Century Gothic" panose="020B0502020202020204" pitchFamily="34" charset="0"/>
              </a:rPr>
              <a:t>Geoinformatics</a:t>
            </a:r>
            <a:r>
              <a:rPr lang="en-US" dirty="0">
                <a:solidFill>
                  <a:srgbClr val="666666"/>
                </a:solidFill>
                <a:latin typeface="Century Gothic" panose="020B0502020202020204" pitchFamily="34" charset="0"/>
              </a:rPr>
              <a:t> </a:t>
            </a:r>
            <a:r>
              <a:rPr lang="en-US" dirty="0" smtClean="0">
                <a:solidFill>
                  <a:srgbClr val="666666"/>
                </a:solidFill>
                <a:latin typeface="Century Gothic" panose="020B0502020202020204" pitchFamily="34" charset="0"/>
              </a:rPr>
              <a:t>Fellow</a:t>
            </a:r>
          </a:p>
          <a:p>
            <a:pPr marL="0" marR="0" lvl="0" indent="0" algn="ctr" rtl="0">
              <a:lnSpc>
                <a:spcPct val="90000"/>
              </a:lnSpc>
              <a:spcBef>
                <a:spcPts val="0"/>
              </a:spcBef>
              <a:spcAft>
                <a:spcPts val="0"/>
              </a:spcAft>
              <a:buClr>
                <a:srgbClr val="757070"/>
              </a:buClr>
              <a:buSzPct val="25000"/>
              <a:buFont typeface="Arial"/>
              <a:buNone/>
            </a:pPr>
            <a:r>
              <a:rPr lang="en-US" dirty="0" smtClean="0">
                <a:solidFill>
                  <a:srgbClr val="666666"/>
                </a:solidFill>
                <a:latin typeface="Century Gothic" panose="020B0502020202020204" pitchFamily="34" charset="0"/>
              </a:rPr>
              <a:t>Noel </a:t>
            </a:r>
            <a:r>
              <a:rPr lang="en-US" dirty="0" err="1" smtClean="0">
                <a:solidFill>
                  <a:srgbClr val="666666"/>
                </a:solidFill>
                <a:latin typeface="Century Gothic" panose="020B0502020202020204" pitchFamily="34" charset="0"/>
              </a:rPr>
              <a:t>Gorelick</a:t>
            </a:r>
            <a:r>
              <a:rPr lang="en-US" dirty="0" smtClean="0">
                <a:solidFill>
                  <a:srgbClr val="666666"/>
                </a:solidFill>
                <a:latin typeface="Century Gothic" panose="020B0502020202020204" pitchFamily="34" charset="0"/>
              </a:rPr>
              <a:t>, Engineer at Google</a:t>
            </a:r>
            <a:endParaRPr lang="en-US" dirty="0">
              <a:solidFill>
                <a:srgbClr val="666666"/>
              </a:solidFill>
              <a:latin typeface="Century Gothic" panose="020B0502020202020204" pitchFamily="34" charset="0"/>
            </a:endParaRPr>
          </a:p>
          <a:p>
            <a:pPr marL="0" marR="0" lvl="0" indent="0" algn="l" rtl="0">
              <a:lnSpc>
                <a:spcPct val="90000"/>
              </a:lnSpc>
              <a:spcBef>
                <a:spcPts val="0"/>
              </a:spcBef>
              <a:spcAft>
                <a:spcPts val="0"/>
              </a:spcAft>
              <a:buClr>
                <a:srgbClr val="757070"/>
              </a:buClr>
              <a:buSzPct val="25000"/>
              <a:buFont typeface="Arial"/>
              <a:buNone/>
            </a:pPr>
            <a:endParaRPr dirty="0">
              <a:solidFill>
                <a:srgbClr val="666666"/>
              </a:solidFill>
              <a:latin typeface="Century Gothic" panose="020B0502020202020204" pitchFamily="34" charset="0"/>
            </a:endParaRPr>
          </a:p>
          <a:p>
            <a:pPr marL="0" marR="0" lvl="0" indent="0" algn="l" rtl="0">
              <a:lnSpc>
                <a:spcPct val="90000"/>
              </a:lnSpc>
              <a:spcBef>
                <a:spcPts val="1000"/>
              </a:spcBef>
              <a:buClr>
                <a:srgbClr val="757070"/>
              </a:buClr>
              <a:buSzPct val="25000"/>
              <a:buFont typeface="Arial"/>
              <a:buNone/>
            </a:pPr>
            <a:endParaRPr sz="2000" b="0" i="0" u="none" strike="noStrike" cap="none" dirty="0">
              <a:solidFill>
                <a:srgbClr val="666666"/>
              </a:solidFill>
              <a:latin typeface="Century Gothic" panose="020B0502020202020204" pitchFamily="34" charset="0"/>
              <a:sym typeface="Questrial"/>
            </a:endParaRPr>
          </a:p>
        </p:txBody>
      </p:sp>
      <p:pic>
        <p:nvPicPr>
          <p:cNvPr id="2" name="Picture 1"/>
          <p:cNvPicPr>
            <a:picLocks noChangeAspect="1"/>
          </p:cNvPicPr>
          <p:nvPr/>
        </p:nvPicPr>
        <p:blipFill rotWithShape="1">
          <a:blip r:embed="rId3"/>
          <a:srcRect l="4777" t="1648" r="9243" b="52922"/>
          <a:stretch/>
        </p:blipFill>
        <p:spPr>
          <a:xfrm>
            <a:off x="-4218" y="5538650"/>
            <a:ext cx="660900" cy="1016661"/>
          </a:xfrm>
          <a:prstGeom prst="rect">
            <a:avLst/>
          </a:prstGeom>
        </p:spPr>
      </p:pic>
      <p:pic>
        <p:nvPicPr>
          <p:cNvPr id="3" name="Picture 2"/>
          <p:cNvPicPr>
            <a:picLocks noChangeAspect="1"/>
          </p:cNvPicPr>
          <p:nvPr/>
        </p:nvPicPr>
        <p:blipFill rotWithShape="1">
          <a:blip r:embed="rId4"/>
          <a:srcRect t="9142" b="7732"/>
          <a:stretch/>
        </p:blipFill>
        <p:spPr>
          <a:xfrm>
            <a:off x="1" y="4519746"/>
            <a:ext cx="657508" cy="966593"/>
          </a:xfrm>
          <a:prstGeom prst="rect">
            <a:avLst/>
          </a:prstGeom>
        </p:spPr>
      </p:pic>
      <p:pic>
        <p:nvPicPr>
          <p:cNvPr id="5" name="Picture 4"/>
          <p:cNvPicPr>
            <a:picLocks noChangeAspect="1"/>
          </p:cNvPicPr>
          <p:nvPr/>
        </p:nvPicPr>
        <p:blipFill rotWithShape="1">
          <a:blip r:embed="rId5"/>
          <a:srcRect t="1859"/>
          <a:stretch/>
        </p:blipFill>
        <p:spPr>
          <a:xfrm>
            <a:off x="1367" y="2394420"/>
            <a:ext cx="668150" cy="980378"/>
          </a:xfrm>
          <a:prstGeom prst="rect">
            <a:avLst/>
          </a:prstGeom>
        </p:spPr>
      </p:pic>
      <p:pic>
        <p:nvPicPr>
          <p:cNvPr id="6" name="Picture 5"/>
          <p:cNvPicPr>
            <a:picLocks noChangeAspect="1"/>
          </p:cNvPicPr>
          <p:nvPr/>
        </p:nvPicPr>
        <p:blipFill>
          <a:blip r:embed="rId6"/>
          <a:stretch>
            <a:fillRect/>
          </a:stretch>
        </p:blipFill>
        <p:spPr>
          <a:xfrm>
            <a:off x="-5235" y="1321056"/>
            <a:ext cx="674752" cy="1004133"/>
          </a:xfrm>
          <a:prstGeom prst="rect">
            <a:avLst/>
          </a:prstGeom>
        </p:spPr>
      </p:pic>
      <p:pic>
        <p:nvPicPr>
          <p:cNvPr id="8" name="Picture 7"/>
          <p:cNvPicPr>
            <a:picLocks noChangeAspect="1"/>
          </p:cNvPicPr>
          <p:nvPr/>
        </p:nvPicPr>
        <p:blipFill rotWithShape="1">
          <a:blip r:embed="rId7"/>
          <a:srcRect l="4777" t="2333" r="12858" b="52923"/>
          <a:stretch/>
        </p:blipFill>
        <p:spPr>
          <a:xfrm>
            <a:off x="-4217" y="3427109"/>
            <a:ext cx="657360" cy="1039663"/>
          </a:xfrm>
          <a:prstGeom prst="rect">
            <a:avLst/>
          </a:prstGeom>
        </p:spPr>
      </p:pic>
      <p:pic>
        <p:nvPicPr>
          <p:cNvPr id="9" name="Picture 8"/>
          <p:cNvPicPr>
            <a:picLocks noChangeAspect="1"/>
          </p:cNvPicPr>
          <p:nvPr/>
        </p:nvPicPr>
        <p:blipFill rotWithShape="1">
          <a:blip r:embed="rId3"/>
          <a:srcRect l="4777" t="1648" r="9243" b="52922"/>
          <a:stretch/>
        </p:blipFill>
        <p:spPr>
          <a:xfrm>
            <a:off x="11532155" y="1321056"/>
            <a:ext cx="660900" cy="1016661"/>
          </a:xfrm>
          <a:prstGeom prst="rect">
            <a:avLst/>
          </a:prstGeom>
        </p:spPr>
      </p:pic>
      <p:pic>
        <p:nvPicPr>
          <p:cNvPr id="10" name="Picture 9"/>
          <p:cNvPicPr>
            <a:picLocks noChangeAspect="1"/>
          </p:cNvPicPr>
          <p:nvPr/>
        </p:nvPicPr>
        <p:blipFill rotWithShape="1">
          <a:blip r:embed="rId4"/>
          <a:srcRect t="9142" b="7732"/>
          <a:stretch/>
        </p:blipFill>
        <p:spPr>
          <a:xfrm>
            <a:off x="11534492" y="2387608"/>
            <a:ext cx="657508" cy="966593"/>
          </a:xfrm>
          <a:prstGeom prst="rect">
            <a:avLst/>
          </a:prstGeom>
        </p:spPr>
      </p:pic>
      <p:pic>
        <p:nvPicPr>
          <p:cNvPr id="11" name="Picture 10"/>
          <p:cNvPicPr>
            <a:picLocks noChangeAspect="1"/>
          </p:cNvPicPr>
          <p:nvPr/>
        </p:nvPicPr>
        <p:blipFill rotWithShape="1">
          <a:blip r:embed="rId5"/>
          <a:srcRect t="1859"/>
          <a:stretch/>
        </p:blipFill>
        <p:spPr>
          <a:xfrm>
            <a:off x="11518266" y="4512853"/>
            <a:ext cx="668150" cy="980378"/>
          </a:xfrm>
          <a:prstGeom prst="rect">
            <a:avLst/>
          </a:prstGeom>
        </p:spPr>
      </p:pic>
      <p:pic>
        <p:nvPicPr>
          <p:cNvPr id="12" name="Picture 11"/>
          <p:cNvPicPr>
            <a:picLocks noChangeAspect="1"/>
          </p:cNvPicPr>
          <p:nvPr/>
        </p:nvPicPr>
        <p:blipFill>
          <a:blip r:embed="rId6"/>
          <a:stretch>
            <a:fillRect/>
          </a:stretch>
        </p:blipFill>
        <p:spPr>
          <a:xfrm>
            <a:off x="11522241" y="5551178"/>
            <a:ext cx="674752" cy="1004133"/>
          </a:xfrm>
          <a:prstGeom prst="rect">
            <a:avLst/>
          </a:prstGeom>
        </p:spPr>
      </p:pic>
      <p:pic>
        <p:nvPicPr>
          <p:cNvPr id="13" name="Picture 12"/>
          <p:cNvPicPr>
            <a:picLocks noChangeAspect="1"/>
          </p:cNvPicPr>
          <p:nvPr/>
        </p:nvPicPr>
        <p:blipFill rotWithShape="1">
          <a:blip r:embed="rId7"/>
          <a:srcRect l="4777" t="2333" r="12858" b="52923"/>
          <a:stretch/>
        </p:blipFill>
        <p:spPr>
          <a:xfrm>
            <a:off x="11530937" y="3413325"/>
            <a:ext cx="657360" cy="10396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8" name="Shape 108"/>
          <p:cNvSpPr txBox="1"/>
          <p:nvPr/>
        </p:nvSpPr>
        <p:spPr>
          <a:xfrm>
            <a:off x="2000250" y="514350"/>
            <a:ext cx="9591673" cy="6381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a:solidFill>
                  <a:schemeClr val="lt1"/>
                </a:solidFill>
                <a:latin typeface="Century Gothic" panose="020B0502020202020204" pitchFamily="34" charset="0"/>
                <a:ea typeface="Questrial"/>
                <a:cs typeface="Questrial"/>
                <a:sym typeface="Questrial"/>
              </a:rPr>
              <a:t>Components</a:t>
            </a:r>
          </a:p>
        </p:txBody>
      </p:sp>
      <p:sp>
        <p:nvSpPr>
          <p:cNvPr id="7" name="Text Placeholder 1"/>
          <p:cNvSpPr>
            <a:spLocks noGrp="1"/>
          </p:cNvSpPr>
          <p:nvPr/>
        </p:nvSpPr>
        <p:spPr>
          <a:xfrm>
            <a:off x="363636" y="2378127"/>
            <a:ext cx="4756150" cy="40862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00"/>
              </a:spcBef>
              <a:buClr>
                <a:srgbClr val="218754"/>
              </a:buClr>
              <a:buSzPct val="90000"/>
              <a:buFont typeface="Wingdings" panose="05000000000000000000" pitchFamily="2" charset="2"/>
              <a:buChar char="Ø"/>
            </a:pPr>
            <a:r>
              <a:rPr lang="en-US" sz="2400" dirty="0" smtClean="0">
                <a:solidFill>
                  <a:schemeClr val="tx1">
                    <a:lumMod val="50000"/>
                    <a:lumOff val="50000"/>
                  </a:schemeClr>
                </a:solidFill>
                <a:latin typeface="Century Gothic" panose="020B0502020202020204" pitchFamily="34" charset="0"/>
              </a:rPr>
              <a:t>Objectives</a:t>
            </a:r>
          </a:p>
          <a:p>
            <a:pPr>
              <a:spcBef>
                <a:spcPts val="200"/>
              </a:spcBef>
              <a:buClr>
                <a:srgbClr val="218754"/>
              </a:buClr>
              <a:buSzPct val="90000"/>
              <a:buFont typeface="Wingdings" panose="05000000000000000000" pitchFamily="2" charset="2"/>
              <a:buChar char="Ø"/>
            </a:pPr>
            <a:r>
              <a:rPr lang="en-US" sz="2400" dirty="0" smtClean="0">
                <a:solidFill>
                  <a:schemeClr val="tx1">
                    <a:lumMod val="50000"/>
                    <a:lumOff val="50000"/>
                  </a:schemeClr>
                </a:solidFill>
                <a:latin typeface="Century Gothic" panose="020B0502020202020204" pitchFamily="34" charset="0"/>
              </a:rPr>
              <a:t>Community Concerns</a:t>
            </a:r>
          </a:p>
          <a:p>
            <a:pPr>
              <a:spcBef>
                <a:spcPts val="200"/>
              </a:spcBef>
              <a:buClr>
                <a:srgbClr val="218754"/>
              </a:buClr>
              <a:buSzPct val="90000"/>
              <a:buFont typeface="Wingdings" panose="05000000000000000000" pitchFamily="2" charset="2"/>
              <a:buChar char="Ø"/>
            </a:pPr>
            <a:r>
              <a:rPr lang="en-US" sz="2400" dirty="0">
                <a:solidFill>
                  <a:schemeClr val="tx1">
                    <a:lumMod val="50000"/>
                    <a:lumOff val="50000"/>
                  </a:schemeClr>
                </a:solidFill>
                <a:latin typeface="Century Gothic" panose="020B0502020202020204" pitchFamily="34" charset="0"/>
              </a:rPr>
              <a:t>Study </a:t>
            </a:r>
            <a:r>
              <a:rPr lang="en-US" sz="2400" dirty="0" smtClean="0">
                <a:solidFill>
                  <a:schemeClr val="tx1">
                    <a:lumMod val="50000"/>
                    <a:lumOff val="50000"/>
                  </a:schemeClr>
                </a:solidFill>
                <a:latin typeface="Century Gothic" panose="020B0502020202020204" pitchFamily="34" charset="0"/>
              </a:rPr>
              <a:t>Area </a:t>
            </a:r>
            <a:r>
              <a:rPr lang="en-US" sz="2400" dirty="0">
                <a:solidFill>
                  <a:schemeClr val="tx1">
                    <a:lumMod val="50000"/>
                    <a:lumOff val="50000"/>
                  </a:schemeClr>
                </a:solidFill>
                <a:latin typeface="Century Gothic" panose="020B0502020202020204" pitchFamily="34" charset="0"/>
              </a:rPr>
              <a:t>and </a:t>
            </a:r>
            <a:r>
              <a:rPr lang="en-US" sz="2400" dirty="0" smtClean="0">
                <a:solidFill>
                  <a:schemeClr val="tx1">
                    <a:lumMod val="50000"/>
                    <a:lumOff val="50000"/>
                  </a:schemeClr>
                </a:solidFill>
                <a:latin typeface="Century Gothic" panose="020B0502020202020204" pitchFamily="34" charset="0"/>
              </a:rPr>
              <a:t>Period</a:t>
            </a:r>
          </a:p>
          <a:p>
            <a:pPr>
              <a:spcBef>
                <a:spcPts val="200"/>
              </a:spcBef>
              <a:buClr>
                <a:srgbClr val="218754"/>
              </a:buClr>
              <a:buSzPct val="90000"/>
              <a:buFont typeface="Wingdings" panose="05000000000000000000" pitchFamily="2" charset="2"/>
              <a:buChar char="Ø"/>
            </a:pPr>
            <a:r>
              <a:rPr lang="en-US" sz="2400" dirty="0" smtClean="0">
                <a:solidFill>
                  <a:schemeClr val="tx1">
                    <a:lumMod val="50000"/>
                    <a:lumOff val="50000"/>
                  </a:schemeClr>
                </a:solidFill>
                <a:latin typeface="Century Gothic" panose="020B0502020202020204" pitchFamily="34" charset="0"/>
              </a:rPr>
              <a:t>NASA Satellites &amp; Sensors</a:t>
            </a:r>
          </a:p>
          <a:p>
            <a:pPr>
              <a:spcBef>
                <a:spcPts val="200"/>
              </a:spcBef>
              <a:buClr>
                <a:srgbClr val="218754"/>
              </a:buClr>
              <a:buSzPct val="90000"/>
              <a:buFont typeface="Wingdings" panose="05000000000000000000" pitchFamily="2" charset="2"/>
              <a:buChar char="Ø"/>
            </a:pPr>
            <a:r>
              <a:rPr lang="en-US" sz="2400" dirty="0" smtClean="0">
                <a:solidFill>
                  <a:schemeClr val="tx1">
                    <a:lumMod val="50000"/>
                    <a:lumOff val="50000"/>
                  </a:schemeClr>
                </a:solidFill>
                <a:latin typeface="Century Gothic" panose="020B0502020202020204" pitchFamily="34" charset="0"/>
              </a:rPr>
              <a:t>Methodology</a:t>
            </a:r>
          </a:p>
          <a:p>
            <a:pPr>
              <a:spcBef>
                <a:spcPts val="200"/>
              </a:spcBef>
              <a:buClr>
                <a:srgbClr val="218754"/>
              </a:buClr>
              <a:buSzPct val="90000"/>
              <a:buFont typeface="Wingdings" panose="05000000000000000000" pitchFamily="2" charset="2"/>
              <a:buChar char="Ø"/>
            </a:pPr>
            <a:r>
              <a:rPr lang="en-US" sz="2400" dirty="0" smtClean="0">
                <a:solidFill>
                  <a:schemeClr val="tx1">
                    <a:lumMod val="50000"/>
                    <a:lumOff val="50000"/>
                  </a:schemeClr>
                </a:solidFill>
                <a:latin typeface="Century Gothic" panose="020B0502020202020204" pitchFamily="34" charset="0"/>
              </a:rPr>
              <a:t>Results</a:t>
            </a:r>
          </a:p>
          <a:p>
            <a:pPr>
              <a:spcBef>
                <a:spcPts val="200"/>
              </a:spcBef>
              <a:buClr>
                <a:srgbClr val="218754"/>
              </a:buClr>
              <a:buSzPct val="90000"/>
              <a:buFont typeface="Wingdings" panose="05000000000000000000" pitchFamily="2" charset="2"/>
              <a:buChar char="Ø"/>
            </a:pPr>
            <a:r>
              <a:rPr lang="en-US" sz="2400" dirty="0" smtClean="0">
                <a:solidFill>
                  <a:schemeClr val="tx1">
                    <a:lumMod val="50000"/>
                    <a:lumOff val="50000"/>
                  </a:schemeClr>
                </a:solidFill>
                <a:latin typeface="Century Gothic" panose="020B0502020202020204" pitchFamily="34" charset="0"/>
              </a:rPr>
              <a:t>Conclusions</a:t>
            </a:r>
          </a:p>
          <a:p>
            <a:pPr>
              <a:spcBef>
                <a:spcPts val="200"/>
              </a:spcBef>
              <a:buClr>
                <a:srgbClr val="218754"/>
              </a:buClr>
              <a:buSzPct val="90000"/>
              <a:buFont typeface="Wingdings" panose="05000000000000000000" pitchFamily="2" charset="2"/>
              <a:buChar char="Ø"/>
            </a:pPr>
            <a:r>
              <a:rPr lang="en-US" sz="2400" dirty="0" smtClean="0">
                <a:solidFill>
                  <a:schemeClr val="tx1">
                    <a:lumMod val="50000"/>
                    <a:lumOff val="50000"/>
                  </a:schemeClr>
                </a:solidFill>
                <a:latin typeface="Century Gothic" panose="020B0502020202020204" pitchFamily="34" charset="0"/>
              </a:rPr>
              <a:t>Errors &amp; Uncertainties</a:t>
            </a:r>
          </a:p>
          <a:p>
            <a:pPr>
              <a:spcBef>
                <a:spcPts val="200"/>
              </a:spcBef>
              <a:buClr>
                <a:srgbClr val="218754"/>
              </a:buClr>
              <a:buSzPct val="90000"/>
              <a:buFont typeface="Wingdings" panose="05000000000000000000" pitchFamily="2" charset="2"/>
              <a:buChar char="Ø"/>
            </a:pPr>
            <a:r>
              <a:rPr lang="en-US" sz="2400" dirty="0" smtClean="0">
                <a:solidFill>
                  <a:schemeClr val="tx1">
                    <a:lumMod val="50000"/>
                    <a:lumOff val="50000"/>
                  </a:schemeClr>
                </a:solidFill>
                <a:latin typeface="Century Gothic" panose="020B0502020202020204" pitchFamily="34" charset="0"/>
              </a:rPr>
              <a:t>Future Work</a:t>
            </a:r>
          </a:p>
        </p:txBody>
      </p:sp>
      <p:pic>
        <p:nvPicPr>
          <p:cNvPr id="2052" name="Picture 4" descr="https://lh6.googleusercontent.com/a8uKFOklXKslCj-EOu4CKsWyFe_XZKvphLEQ2xvomNU34BflEul4Ixq44seLk-gtwngI3pPP2d2lnbwzfJ9o5fBGgu3AILVtOyORXGDxtfBD6_M-Q0LnSkcv7kEuv6B54VM7HABK"/>
          <p:cNvPicPr>
            <a:picLocks noChangeAspect="1" noChangeArrowheads="1"/>
          </p:cNvPicPr>
          <p:nvPr/>
        </p:nvPicPr>
        <p:blipFill rotWithShape="1">
          <a:blip r:embed="rId3">
            <a:extLst>
              <a:ext uri="{28A0092B-C50C-407E-A947-70E740481C1C}">
                <a14:useLocalDpi xmlns:a14="http://schemas.microsoft.com/office/drawing/2010/main" val="0"/>
              </a:ext>
            </a:extLst>
          </a:blip>
          <a:srcRect l="14438" r="-224"/>
          <a:stretch/>
        </p:blipFill>
        <p:spPr bwMode="auto">
          <a:xfrm>
            <a:off x="4740813" y="1222365"/>
            <a:ext cx="7465255" cy="55189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058082" y="6464352"/>
            <a:ext cx="2133918" cy="276999"/>
          </a:xfrm>
          <a:prstGeom prst="rect">
            <a:avLst/>
          </a:prstGeom>
          <a:noFill/>
        </p:spPr>
        <p:txBody>
          <a:bodyPr wrap="none" rtlCol="0">
            <a:spAutoFit/>
          </a:bodyPr>
          <a:lstStyle/>
          <a:p>
            <a:r>
              <a:rPr lang="en-US" sz="1200" dirty="0" smtClean="0">
                <a:solidFill>
                  <a:schemeClr val="bg1"/>
                </a:solidFill>
                <a:latin typeface="Century Gothic" panose="020B0502020202020204" pitchFamily="34" charset="0"/>
              </a:rPr>
              <a:t>Image Source : Wikimedia</a:t>
            </a:r>
            <a:endParaRPr lang="en-US" sz="1200" dirty="0">
              <a:solidFill>
                <a:schemeClr val="bg1"/>
              </a:solidFill>
              <a:latin typeface="Century Gothic" panose="020B0502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p:nvPr/>
        </p:nvSpPr>
        <p:spPr>
          <a:xfrm>
            <a:off x="570350" y="5205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a:solidFill>
                  <a:schemeClr val="lt1"/>
                </a:solidFill>
                <a:latin typeface="Century Gothic" panose="020B0502020202020204" pitchFamily="34" charset="0"/>
                <a:ea typeface="Questrial"/>
                <a:cs typeface="Questrial"/>
                <a:sym typeface="Questrial"/>
              </a:rPr>
              <a:t>Community Concerns</a:t>
            </a:r>
          </a:p>
        </p:txBody>
      </p:sp>
      <p:sp>
        <p:nvSpPr>
          <p:cNvPr id="2" name="Rectangle 1"/>
          <p:cNvSpPr/>
          <p:nvPr/>
        </p:nvSpPr>
        <p:spPr>
          <a:xfrm>
            <a:off x="5964658" y="1902478"/>
            <a:ext cx="5624566" cy="4072910"/>
          </a:xfrm>
          <a:prstGeom prst="rect">
            <a:avLst/>
          </a:prstGeom>
        </p:spPr>
        <p:txBody>
          <a:bodyPr wrap="square">
            <a:spAutoFit/>
          </a:bodyPr>
          <a:lstStyle/>
          <a:p>
            <a:pPr marL="342900" indent="-342900">
              <a:spcBef>
                <a:spcPts val="200"/>
              </a:spcBef>
              <a:buClr>
                <a:srgbClr val="218754"/>
              </a:buClr>
              <a:buFont typeface="Wingdings" panose="05000000000000000000" pitchFamily="2" charset="2"/>
              <a:buChar char="Ø"/>
            </a:pPr>
            <a:r>
              <a:rPr lang="en-US" sz="2800" dirty="0" smtClean="0">
                <a:solidFill>
                  <a:schemeClr val="tx1">
                    <a:lumMod val="50000"/>
                    <a:lumOff val="50000"/>
                  </a:schemeClr>
                </a:solidFill>
                <a:latin typeface="Century Gothic" panose="020B0502020202020204" pitchFamily="34" charset="0"/>
              </a:rPr>
              <a:t>Freshwater is important for the Everglades</a:t>
            </a:r>
          </a:p>
          <a:p>
            <a:pPr marL="342900" indent="-342900">
              <a:spcBef>
                <a:spcPts val="200"/>
              </a:spcBef>
              <a:buClr>
                <a:srgbClr val="218754"/>
              </a:buClr>
              <a:buFont typeface="Wingdings" panose="05000000000000000000" pitchFamily="2" charset="2"/>
              <a:buChar char="Ø"/>
            </a:pPr>
            <a:endParaRPr lang="en-US" sz="2800" dirty="0" smtClean="0">
              <a:solidFill>
                <a:schemeClr val="tx1">
                  <a:lumMod val="50000"/>
                  <a:lumOff val="50000"/>
                </a:schemeClr>
              </a:solidFill>
              <a:latin typeface="Century Gothic" panose="020B0502020202020204" pitchFamily="34" charset="0"/>
            </a:endParaRPr>
          </a:p>
          <a:p>
            <a:pPr marL="342900" indent="-342900">
              <a:spcBef>
                <a:spcPts val="200"/>
              </a:spcBef>
              <a:buClr>
                <a:srgbClr val="218754"/>
              </a:buClr>
              <a:buFont typeface="Wingdings" panose="05000000000000000000" pitchFamily="2" charset="2"/>
              <a:buChar char="Ø"/>
            </a:pPr>
            <a:r>
              <a:rPr lang="en-US" sz="2800" dirty="0" smtClean="0">
                <a:solidFill>
                  <a:schemeClr val="tx1">
                    <a:lumMod val="50000"/>
                    <a:lumOff val="50000"/>
                  </a:schemeClr>
                </a:solidFill>
                <a:latin typeface="Century Gothic" panose="020B0502020202020204" pitchFamily="34" charset="0"/>
              </a:rPr>
              <a:t>Difficult to map and monitor mangrove extent</a:t>
            </a:r>
          </a:p>
          <a:p>
            <a:pPr>
              <a:spcBef>
                <a:spcPts val="200"/>
              </a:spcBef>
              <a:buClr>
                <a:srgbClr val="218754"/>
              </a:buClr>
            </a:pPr>
            <a:endParaRPr lang="en-US" sz="2800" dirty="0">
              <a:solidFill>
                <a:schemeClr val="tx1">
                  <a:lumMod val="50000"/>
                  <a:lumOff val="50000"/>
                </a:schemeClr>
              </a:solidFill>
              <a:latin typeface="Century Gothic" panose="020B0502020202020204" pitchFamily="34" charset="0"/>
            </a:endParaRPr>
          </a:p>
          <a:p>
            <a:pPr marL="342900" indent="-342900">
              <a:spcBef>
                <a:spcPts val="200"/>
              </a:spcBef>
              <a:buClr>
                <a:srgbClr val="218754"/>
              </a:buClr>
              <a:buFont typeface="Wingdings" panose="05000000000000000000" pitchFamily="2" charset="2"/>
              <a:buChar char="Ø"/>
            </a:pPr>
            <a:r>
              <a:rPr lang="en-US" sz="2800" dirty="0" smtClean="0">
                <a:solidFill>
                  <a:schemeClr val="tx1">
                    <a:lumMod val="50000"/>
                    <a:lumOff val="50000"/>
                  </a:schemeClr>
                </a:solidFill>
                <a:latin typeface="Century Gothic" panose="020B0502020202020204" pitchFamily="34" charset="0"/>
              </a:rPr>
              <a:t>The National Park Service (NPS) does not have updated maps</a:t>
            </a:r>
            <a:endParaRPr lang="en-US" sz="2800" dirty="0">
              <a:solidFill>
                <a:schemeClr val="tx1">
                  <a:lumMod val="50000"/>
                  <a:lumOff val="50000"/>
                </a:schemeClr>
              </a:solidFill>
              <a:latin typeface="Century Gothic" panose="020B0502020202020204" pitchFamily="34" charset="0"/>
            </a:endParaRPr>
          </a:p>
        </p:txBody>
      </p:sp>
      <p:pic>
        <p:nvPicPr>
          <p:cNvPr id="5124" name="Picture 4" descr="https://upload.wikimedia.org/wikipedia/commons/6/68/Everglades_National_Park_cypress.jpg"/>
          <p:cNvPicPr>
            <a:picLocks noChangeAspect="1" noChangeArrowheads="1"/>
          </p:cNvPicPr>
          <p:nvPr/>
        </p:nvPicPr>
        <p:blipFill rotWithShape="1">
          <a:blip r:embed="rId3">
            <a:extLst>
              <a:ext uri="{28A0092B-C50C-407E-A947-70E740481C1C}">
                <a14:useLocalDpi xmlns:a14="http://schemas.microsoft.com/office/drawing/2010/main" val="0"/>
              </a:ext>
            </a:extLst>
          </a:blip>
          <a:srcRect l="6773" r="26462" b="1972"/>
          <a:stretch/>
        </p:blipFill>
        <p:spPr bwMode="auto">
          <a:xfrm>
            <a:off x="-1" y="1248229"/>
            <a:ext cx="5610043" cy="54913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706" y="6499275"/>
            <a:ext cx="2885726" cy="276999"/>
          </a:xfrm>
          <a:prstGeom prst="rect">
            <a:avLst/>
          </a:prstGeom>
          <a:noFill/>
        </p:spPr>
        <p:txBody>
          <a:bodyPr wrap="none" rtlCol="0">
            <a:spAutoFit/>
          </a:bodyPr>
          <a:lstStyle/>
          <a:p>
            <a:r>
              <a:rPr lang="en-US" sz="1200" dirty="0" smtClean="0">
                <a:solidFill>
                  <a:schemeClr val="bg1"/>
                </a:solidFill>
                <a:latin typeface="Century Gothic" panose="020B0502020202020204" pitchFamily="34" charset="0"/>
              </a:rPr>
              <a:t>Image Credit : National Park Service</a:t>
            </a:r>
            <a:endParaRPr lang="en-US" sz="1200" dirty="0">
              <a:solidFill>
                <a:schemeClr val="bg1"/>
              </a:solidFill>
              <a:latin typeface="Century Gothic" panose="020B0502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30" name="Shape 130"/>
          <p:cNvSpPr txBox="1"/>
          <p:nvPr/>
        </p:nvSpPr>
        <p:spPr>
          <a:xfrm>
            <a:off x="527950" y="5099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a:solidFill>
                  <a:schemeClr val="lt1"/>
                </a:solidFill>
                <a:latin typeface="Century Gothic" panose="020B0502020202020204" pitchFamily="34" charset="0"/>
                <a:ea typeface="Questrial"/>
                <a:cs typeface="Questrial"/>
                <a:sym typeface="Questrial"/>
              </a:rPr>
              <a:t>Objectives</a:t>
            </a:r>
          </a:p>
        </p:txBody>
      </p:sp>
      <p:sp>
        <p:nvSpPr>
          <p:cNvPr id="129" name="Shape 129"/>
          <p:cNvSpPr txBox="1">
            <a:spLocks noGrp="1"/>
          </p:cNvSpPr>
          <p:nvPr>
            <p:ph type="body" idx="1"/>
          </p:nvPr>
        </p:nvSpPr>
        <p:spPr>
          <a:xfrm>
            <a:off x="7400400" y="1477428"/>
            <a:ext cx="4791600" cy="5380572"/>
          </a:xfrm>
          <a:prstGeom prst="rect">
            <a:avLst/>
          </a:prstGeom>
          <a:noFill/>
          <a:ln>
            <a:noFill/>
          </a:ln>
        </p:spPr>
        <p:txBody>
          <a:bodyPr lIns="91425" tIns="45700" rIns="91425" bIns="45700" anchor="t" anchorCtr="0">
            <a:noAutofit/>
          </a:bodyPr>
          <a:lstStyle/>
          <a:p>
            <a:pPr marL="57150" lvl="0" rtl="0">
              <a:spcBef>
                <a:spcPts val="1800"/>
              </a:spcBef>
              <a:buClr>
                <a:srgbClr val="666666"/>
              </a:buClr>
              <a:buSzPct val="100000"/>
            </a:pPr>
            <a:endParaRPr lang="en-US" dirty="0">
              <a:solidFill>
                <a:srgbClr val="666666"/>
              </a:solidFill>
              <a:latin typeface="Century Gothic" panose="020B0502020202020204" pitchFamily="34" charset="0"/>
            </a:endParaRPr>
          </a:p>
          <a:p>
            <a:pPr marL="514350" lvl="0" indent="-457200" rtl="0">
              <a:spcBef>
                <a:spcPts val="1800"/>
              </a:spcBef>
              <a:buClr>
                <a:schemeClr val="accent6">
                  <a:lumMod val="75000"/>
                </a:schemeClr>
              </a:buClr>
              <a:buSzPct val="100000"/>
              <a:buFont typeface="+mj-lt"/>
              <a:buAutoNum type="arabicPeriod"/>
            </a:pPr>
            <a:r>
              <a:rPr lang="en-US" sz="2800" dirty="0" smtClean="0">
                <a:solidFill>
                  <a:srgbClr val="666666"/>
                </a:solidFill>
                <a:latin typeface="Century Gothic" panose="020B0502020202020204" pitchFamily="34" charset="0"/>
              </a:rPr>
              <a:t>Utilize </a:t>
            </a:r>
            <a:r>
              <a:rPr lang="en-US" sz="2800" dirty="0">
                <a:solidFill>
                  <a:srgbClr val="666666"/>
                </a:solidFill>
                <a:latin typeface="Century Gothic" panose="020B0502020202020204" pitchFamily="34" charset="0"/>
              </a:rPr>
              <a:t>NASA Earth observations and Google Earth </a:t>
            </a:r>
            <a:r>
              <a:rPr lang="en-US" sz="2800" dirty="0" smtClean="0">
                <a:solidFill>
                  <a:srgbClr val="666666"/>
                </a:solidFill>
                <a:latin typeface="Century Gothic" panose="020B0502020202020204" pitchFamily="34" charset="0"/>
              </a:rPr>
              <a:t>Engine</a:t>
            </a:r>
            <a:endParaRPr lang="en-US" sz="2800" dirty="0">
              <a:solidFill>
                <a:srgbClr val="666666"/>
              </a:solidFill>
              <a:latin typeface="Century Gothic" panose="020B0502020202020204" pitchFamily="34" charset="0"/>
            </a:endParaRPr>
          </a:p>
          <a:p>
            <a:pPr marL="514350" lvl="0" indent="-457200" rtl="0">
              <a:spcBef>
                <a:spcPts val="1800"/>
              </a:spcBef>
              <a:buClr>
                <a:schemeClr val="accent6">
                  <a:lumMod val="75000"/>
                </a:schemeClr>
              </a:buClr>
              <a:buSzPct val="100000"/>
              <a:buFont typeface="+mj-lt"/>
              <a:buAutoNum type="arabicPeriod"/>
            </a:pPr>
            <a:r>
              <a:rPr lang="en-US" sz="2800" dirty="0">
                <a:solidFill>
                  <a:srgbClr val="666666"/>
                </a:solidFill>
                <a:latin typeface="Century Gothic" panose="020B0502020202020204" pitchFamily="34" charset="0"/>
              </a:rPr>
              <a:t>Create a replicable </a:t>
            </a:r>
            <a:r>
              <a:rPr lang="en-US" sz="2800" dirty="0" smtClean="0">
                <a:solidFill>
                  <a:srgbClr val="666666"/>
                </a:solidFill>
                <a:latin typeface="Century Gothic" panose="020B0502020202020204" pitchFamily="34" charset="0"/>
              </a:rPr>
              <a:t>methodology </a:t>
            </a:r>
            <a:endParaRPr lang="en-US" sz="2800" dirty="0">
              <a:solidFill>
                <a:srgbClr val="666666"/>
              </a:solidFill>
              <a:latin typeface="Century Gothic" panose="020B0502020202020204" pitchFamily="34" charset="0"/>
            </a:endParaRPr>
          </a:p>
          <a:p>
            <a:pPr marL="514350" lvl="0" indent="-457200" rtl="0">
              <a:spcBef>
                <a:spcPts val="1800"/>
              </a:spcBef>
              <a:buClr>
                <a:schemeClr val="accent6">
                  <a:lumMod val="75000"/>
                </a:schemeClr>
              </a:buClr>
              <a:buSzPct val="100000"/>
              <a:buFont typeface="+mj-lt"/>
              <a:buAutoNum type="arabicPeriod"/>
            </a:pPr>
            <a:r>
              <a:rPr lang="en-US" sz="2800" dirty="0">
                <a:solidFill>
                  <a:srgbClr val="666666"/>
                </a:solidFill>
                <a:latin typeface="Century Gothic" panose="020B0502020202020204" pitchFamily="34" charset="0"/>
              </a:rPr>
              <a:t>Map the extent of </a:t>
            </a:r>
            <a:r>
              <a:rPr lang="en-US" sz="2800" dirty="0" smtClean="0">
                <a:solidFill>
                  <a:srgbClr val="666666"/>
                </a:solidFill>
                <a:latin typeface="Century Gothic" panose="020B0502020202020204" pitchFamily="34" charset="0"/>
              </a:rPr>
              <a:t>change </a:t>
            </a:r>
            <a:endParaRPr lang="en-US" sz="2800" dirty="0">
              <a:solidFill>
                <a:srgbClr val="666666"/>
              </a:solidFill>
              <a:latin typeface="Century Gothic" panose="020B0502020202020204" pitchFamily="34" charset="0"/>
            </a:endParaRPr>
          </a:p>
          <a:p>
            <a:pPr marL="514350" lvl="0" indent="-457200" rtl="0">
              <a:spcBef>
                <a:spcPts val="1800"/>
              </a:spcBef>
              <a:buClr>
                <a:schemeClr val="accent6">
                  <a:lumMod val="75000"/>
                </a:schemeClr>
              </a:buClr>
              <a:buSzPct val="100000"/>
              <a:buFont typeface="+mj-lt"/>
              <a:buAutoNum type="arabicPeriod"/>
            </a:pPr>
            <a:r>
              <a:rPr lang="en-US" sz="2800" dirty="0">
                <a:solidFill>
                  <a:srgbClr val="666666"/>
                </a:solidFill>
                <a:latin typeface="Century Gothic" panose="020B0502020202020204" pitchFamily="34" charset="0"/>
              </a:rPr>
              <a:t>Forecast future changes to the </a:t>
            </a:r>
            <a:r>
              <a:rPr lang="en-US" sz="2800" dirty="0" smtClean="0">
                <a:solidFill>
                  <a:srgbClr val="666666"/>
                </a:solidFill>
                <a:latin typeface="Century Gothic" panose="020B0502020202020204" pitchFamily="34" charset="0"/>
              </a:rPr>
              <a:t>park</a:t>
            </a:r>
            <a:endParaRPr lang="en-US" sz="2800" dirty="0">
              <a:solidFill>
                <a:srgbClr val="666666"/>
              </a:solidFill>
              <a:latin typeface="Century Gothic" panose="020B0502020202020204" pitchFamily="34" charset="0"/>
            </a:endParaRPr>
          </a:p>
          <a:p>
            <a:pPr marL="0" marR="0" lvl="0" indent="0" algn="l" rtl="0">
              <a:lnSpc>
                <a:spcPct val="90000"/>
              </a:lnSpc>
              <a:spcBef>
                <a:spcPts val="1000"/>
              </a:spcBef>
              <a:spcAft>
                <a:spcPts val="0"/>
              </a:spcAft>
              <a:buClr>
                <a:srgbClr val="757070"/>
              </a:buClr>
              <a:buSzPct val="25000"/>
              <a:buFont typeface="Arial"/>
              <a:buNone/>
            </a:pPr>
            <a:endParaRPr b="1" dirty="0">
              <a:solidFill>
                <a:srgbClr val="757070"/>
              </a:solidFill>
              <a:latin typeface="Century Gothic" panose="020B0502020202020204" pitchFamily="34" charset="0"/>
            </a:endParaRPr>
          </a:p>
          <a:p>
            <a:pPr lvl="0" rtl="0">
              <a:lnSpc>
                <a:spcPct val="100000"/>
              </a:lnSpc>
              <a:spcBef>
                <a:spcPts val="0"/>
              </a:spcBef>
              <a:buClr>
                <a:srgbClr val="000000"/>
              </a:buClr>
              <a:buSzPct val="45833"/>
              <a:buFont typeface="Arial"/>
              <a:buNone/>
            </a:pPr>
            <a:endParaRPr dirty="0">
              <a:solidFill>
                <a:srgbClr val="757070"/>
              </a:solidFill>
              <a:latin typeface="Century Gothic" panose="020B0502020202020204" pitchFamily="34" charset="0"/>
            </a:endParaRPr>
          </a:p>
          <a:p>
            <a:pPr marL="0" marR="0" lvl="0" indent="0" algn="l" rtl="0">
              <a:lnSpc>
                <a:spcPct val="90000"/>
              </a:lnSpc>
              <a:spcBef>
                <a:spcPts val="1000"/>
              </a:spcBef>
              <a:buClr>
                <a:srgbClr val="757070"/>
              </a:buClr>
              <a:buSzPct val="25000"/>
              <a:buFont typeface="Arial"/>
              <a:buNone/>
            </a:pPr>
            <a:endParaRPr dirty="0">
              <a:solidFill>
                <a:srgbClr val="757070"/>
              </a:solidFill>
              <a:latin typeface="Century Gothic" panose="020B0502020202020204" pitchFamily="34" charset="0"/>
            </a:endParaRPr>
          </a:p>
        </p:txBody>
      </p:sp>
      <p:pic>
        <p:nvPicPr>
          <p:cNvPr id="3076" name="Picture 4" descr="https://upload.wikimedia.org/wikipedia/commons/f/f0/Everglades_and_Turner_River.jpg"/>
          <p:cNvPicPr>
            <a:picLocks noChangeAspect="1" noChangeArrowheads="1"/>
          </p:cNvPicPr>
          <p:nvPr/>
        </p:nvPicPr>
        <p:blipFill rotWithShape="1">
          <a:blip r:embed="rId3">
            <a:extLst>
              <a:ext uri="{28A0092B-C50C-407E-A947-70E740481C1C}">
                <a14:useLocalDpi xmlns:a14="http://schemas.microsoft.com/office/drawing/2010/main" val="0"/>
              </a:ext>
            </a:extLst>
          </a:blip>
          <a:srcRect l="3134" r="8525"/>
          <a:stretch/>
        </p:blipFill>
        <p:spPr bwMode="auto">
          <a:xfrm>
            <a:off x="-1" y="1230214"/>
            <a:ext cx="7286171" cy="55012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086" y="6487497"/>
            <a:ext cx="2133918" cy="276999"/>
          </a:xfrm>
          <a:prstGeom prst="rect">
            <a:avLst/>
          </a:prstGeom>
          <a:noFill/>
        </p:spPr>
        <p:txBody>
          <a:bodyPr wrap="none" rtlCol="0">
            <a:spAutoFit/>
          </a:bodyPr>
          <a:lstStyle/>
          <a:p>
            <a:r>
              <a:rPr lang="en-US" sz="1200" dirty="0" smtClean="0">
                <a:solidFill>
                  <a:schemeClr val="bg1"/>
                </a:solidFill>
                <a:latin typeface="Century Gothic" panose="020B0502020202020204" pitchFamily="34" charset="0"/>
              </a:rPr>
              <a:t>Image Source : Wikimedia</a:t>
            </a:r>
            <a:endParaRPr lang="en-US" sz="1200" dirty="0">
              <a:solidFill>
                <a:schemeClr val="bg1"/>
              </a:solidFill>
              <a:latin typeface="Century Gothic" panose="020B0502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Shape 118"/>
          <p:cNvSpPr txBox="1"/>
          <p:nvPr/>
        </p:nvSpPr>
        <p:spPr>
          <a:xfrm>
            <a:off x="570350" y="5205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a:solidFill>
                  <a:schemeClr val="lt1"/>
                </a:solidFill>
                <a:latin typeface="Century Gothic" panose="020B0502020202020204" pitchFamily="34" charset="0"/>
                <a:ea typeface="Questrial"/>
                <a:cs typeface="Questrial"/>
                <a:sym typeface="Questrial"/>
              </a:rPr>
              <a:t>Study Area</a:t>
            </a:r>
          </a:p>
        </p:txBody>
      </p:sp>
      <p:sp>
        <p:nvSpPr>
          <p:cNvPr id="2" name="TextBox 1"/>
          <p:cNvSpPr txBox="1"/>
          <p:nvPr/>
        </p:nvSpPr>
        <p:spPr>
          <a:xfrm>
            <a:off x="292458" y="1455407"/>
            <a:ext cx="5716740" cy="2174954"/>
          </a:xfrm>
          <a:prstGeom prst="rect">
            <a:avLst/>
          </a:prstGeom>
          <a:noFill/>
        </p:spPr>
        <p:txBody>
          <a:bodyPr wrap="square" rtlCol="0">
            <a:spAutoFit/>
          </a:bodyPr>
          <a:lstStyle/>
          <a:p>
            <a:pPr marL="342900" indent="-342900">
              <a:spcBef>
                <a:spcPts val="200"/>
              </a:spcBef>
              <a:buClr>
                <a:srgbClr val="218754"/>
              </a:buClr>
              <a:buFont typeface="Wingdings" panose="05000000000000000000" pitchFamily="2" charset="2"/>
              <a:buChar char="Ø"/>
            </a:pPr>
            <a:r>
              <a:rPr lang="en-US" sz="2800" dirty="0" smtClean="0">
                <a:solidFill>
                  <a:schemeClr val="tx1">
                    <a:lumMod val="50000"/>
                    <a:lumOff val="50000"/>
                  </a:schemeClr>
                </a:solidFill>
                <a:latin typeface="Century Gothic" panose="020B0502020202020204" pitchFamily="34" charset="0"/>
              </a:rPr>
              <a:t>Everglades National Park </a:t>
            </a:r>
            <a:r>
              <a:rPr lang="en-US" sz="2800" dirty="0">
                <a:solidFill>
                  <a:schemeClr val="tx1">
                    <a:lumMod val="50000"/>
                    <a:lumOff val="50000"/>
                  </a:schemeClr>
                </a:solidFill>
                <a:latin typeface="Century Gothic" panose="020B0502020202020204" pitchFamily="34" charset="0"/>
              </a:rPr>
              <a:t>c</a:t>
            </a:r>
            <a:r>
              <a:rPr lang="en-US" sz="2800" dirty="0" smtClean="0">
                <a:solidFill>
                  <a:schemeClr val="tx1">
                    <a:lumMod val="50000"/>
                    <a:lumOff val="50000"/>
                  </a:schemeClr>
                </a:solidFill>
                <a:latin typeface="Century Gothic" panose="020B0502020202020204" pitchFamily="34" charset="0"/>
              </a:rPr>
              <a:t>oastline</a:t>
            </a:r>
            <a:endParaRPr lang="en-US" sz="2800" dirty="0">
              <a:solidFill>
                <a:schemeClr val="tx1">
                  <a:lumMod val="50000"/>
                  <a:lumOff val="50000"/>
                </a:schemeClr>
              </a:solidFill>
              <a:latin typeface="Century Gothic" panose="020B0502020202020204" pitchFamily="34" charset="0"/>
            </a:endParaRPr>
          </a:p>
          <a:p>
            <a:pPr marL="342900" indent="-342900">
              <a:spcBef>
                <a:spcPts val="200"/>
              </a:spcBef>
              <a:buClr>
                <a:srgbClr val="218754"/>
              </a:buClr>
              <a:buFont typeface="Wingdings" panose="05000000000000000000" pitchFamily="2" charset="2"/>
              <a:buChar char="Ø"/>
            </a:pPr>
            <a:r>
              <a:rPr lang="en-US" sz="2800" dirty="0" smtClean="0">
                <a:solidFill>
                  <a:schemeClr val="tx1">
                    <a:lumMod val="50000"/>
                    <a:lumOff val="50000"/>
                  </a:schemeClr>
                </a:solidFill>
                <a:latin typeface="Century Gothic" panose="020B0502020202020204" pitchFamily="34" charset="0"/>
              </a:rPr>
              <a:t>Stratified random </a:t>
            </a:r>
            <a:r>
              <a:rPr lang="en-US" sz="2800" dirty="0">
                <a:solidFill>
                  <a:schemeClr val="tx1">
                    <a:lumMod val="50000"/>
                    <a:lumOff val="50000"/>
                  </a:schemeClr>
                </a:solidFill>
                <a:latin typeface="Century Gothic" panose="020B0502020202020204" pitchFamily="34" charset="0"/>
              </a:rPr>
              <a:t>s</a:t>
            </a:r>
            <a:r>
              <a:rPr lang="en-US" sz="2800" dirty="0" smtClean="0">
                <a:solidFill>
                  <a:schemeClr val="tx1">
                    <a:lumMod val="50000"/>
                    <a:lumOff val="50000"/>
                  </a:schemeClr>
                </a:solidFill>
                <a:latin typeface="Century Gothic" panose="020B0502020202020204" pitchFamily="34" charset="0"/>
              </a:rPr>
              <a:t>ampling</a:t>
            </a:r>
            <a:endParaRPr lang="en-US" sz="2800" dirty="0">
              <a:solidFill>
                <a:schemeClr val="tx1">
                  <a:lumMod val="50000"/>
                  <a:lumOff val="50000"/>
                </a:schemeClr>
              </a:solidFill>
              <a:latin typeface="Century Gothic" panose="020B0502020202020204" pitchFamily="34" charset="0"/>
            </a:endParaRPr>
          </a:p>
          <a:p>
            <a:pPr marL="342900" indent="-342900">
              <a:spcBef>
                <a:spcPts val="200"/>
              </a:spcBef>
              <a:buClr>
                <a:srgbClr val="218754"/>
              </a:buClr>
              <a:buFont typeface="Wingdings" panose="05000000000000000000" pitchFamily="2" charset="2"/>
              <a:buChar char="Ø"/>
            </a:pPr>
            <a:r>
              <a:rPr lang="en-US" sz="2800" dirty="0" smtClean="0">
                <a:solidFill>
                  <a:schemeClr val="tx1">
                    <a:lumMod val="50000"/>
                    <a:lumOff val="50000"/>
                  </a:schemeClr>
                </a:solidFill>
                <a:latin typeface="Century Gothic" panose="020B0502020202020204" pitchFamily="34" charset="0"/>
              </a:rPr>
              <a:t>Temporal analysis</a:t>
            </a:r>
            <a:endParaRPr lang="en-US" sz="2800" dirty="0">
              <a:solidFill>
                <a:schemeClr val="tx1">
                  <a:lumMod val="50000"/>
                  <a:lumOff val="50000"/>
                </a:schemeClr>
              </a:solidFill>
              <a:latin typeface="Century Gothic" panose="020B0502020202020204" pitchFamily="34" charset="0"/>
            </a:endParaRPr>
          </a:p>
          <a:p>
            <a:pPr marL="285750" indent="-285750">
              <a:buFont typeface="Wingdings" panose="05000000000000000000" pitchFamily="2" charset="2"/>
              <a:buChar char="Ø"/>
            </a:pPr>
            <a:endParaRPr lang="en-US" sz="2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6624" y="1455407"/>
            <a:ext cx="3672349" cy="497747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3875" y="5406351"/>
            <a:ext cx="1008075" cy="243993"/>
          </a:xfrm>
          <a:prstGeom prst="rect">
            <a:avLst/>
          </a:prstGeom>
        </p:spPr>
      </p:pic>
      <p:pic>
        <p:nvPicPr>
          <p:cNvPr id="4" name="Picture 3"/>
          <p:cNvPicPr>
            <a:picLocks noChangeAspect="1"/>
          </p:cNvPicPr>
          <p:nvPr/>
        </p:nvPicPr>
        <p:blipFill>
          <a:blip r:embed="rId5"/>
          <a:stretch>
            <a:fillRect/>
          </a:stretch>
        </p:blipFill>
        <p:spPr>
          <a:xfrm>
            <a:off x="6283724" y="1484373"/>
            <a:ext cx="5107441" cy="5128811"/>
          </a:xfrm>
          <a:prstGeom prst="rect">
            <a:avLst/>
          </a:prstGeom>
        </p:spPr>
      </p:pic>
      <p:pic>
        <p:nvPicPr>
          <p:cNvPr id="3" name="Picture 2"/>
          <p:cNvPicPr>
            <a:picLocks noChangeAspect="1"/>
          </p:cNvPicPr>
          <p:nvPr/>
        </p:nvPicPr>
        <p:blipFill>
          <a:blip r:embed="rId6"/>
          <a:stretch>
            <a:fillRect/>
          </a:stretch>
        </p:blipFill>
        <p:spPr>
          <a:xfrm>
            <a:off x="1622286" y="3444438"/>
            <a:ext cx="3872653" cy="31652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p:nvPr/>
        </p:nvSpPr>
        <p:spPr>
          <a:xfrm>
            <a:off x="570350" y="5205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a:solidFill>
                  <a:schemeClr val="lt1"/>
                </a:solidFill>
                <a:latin typeface="Century Gothic" panose="020B0502020202020204" pitchFamily="34" charset="0"/>
                <a:ea typeface="Questrial"/>
                <a:cs typeface="Questrial"/>
                <a:sym typeface="Questrial"/>
              </a:rPr>
              <a:t>NASA Satellites and Sensors</a:t>
            </a:r>
          </a:p>
        </p:txBody>
      </p:sp>
      <p:sp>
        <p:nvSpPr>
          <p:cNvPr id="152" name="Shape 152"/>
          <p:cNvSpPr txBox="1"/>
          <p:nvPr/>
        </p:nvSpPr>
        <p:spPr>
          <a:xfrm>
            <a:off x="9671730" y="3836655"/>
            <a:ext cx="2188800" cy="553500"/>
          </a:xfrm>
          <a:prstGeom prst="rect">
            <a:avLst/>
          </a:prstGeom>
          <a:noFill/>
          <a:ln>
            <a:noFill/>
          </a:ln>
        </p:spPr>
        <p:txBody>
          <a:bodyPr lIns="91425" tIns="91425" rIns="91425" bIns="91425" anchor="t" anchorCtr="0">
            <a:noAutofit/>
          </a:bodyPr>
          <a:lstStyle/>
          <a:p>
            <a:pPr lvl="0" rtl="0">
              <a:spcBef>
                <a:spcPts val="0"/>
              </a:spcBef>
              <a:buNone/>
            </a:pPr>
            <a:r>
              <a:rPr lang="en-US" sz="2700" dirty="0">
                <a:solidFill>
                  <a:schemeClr val="tx1">
                    <a:lumMod val="50000"/>
                    <a:lumOff val="50000"/>
                  </a:schemeClr>
                </a:solidFill>
                <a:latin typeface="Century Gothic" panose="020B0502020202020204" pitchFamily="34" charset="0"/>
                <a:ea typeface="Questrial"/>
                <a:cs typeface="Questrial"/>
                <a:sym typeface="Questrial"/>
              </a:rPr>
              <a:t>Landsat 8</a:t>
            </a:r>
          </a:p>
        </p:txBody>
      </p:sp>
      <p:pic>
        <p:nvPicPr>
          <p:cNvPr id="2" name="Picture 1"/>
          <p:cNvPicPr>
            <a:picLocks noChangeAspect="1"/>
          </p:cNvPicPr>
          <p:nvPr/>
        </p:nvPicPr>
        <p:blipFill>
          <a:blip r:embed="rId3"/>
          <a:stretch>
            <a:fillRect/>
          </a:stretch>
        </p:blipFill>
        <p:spPr>
          <a:xfrm>
            <a:off x="2194560" y="1234440"/>
            <a:ext cx="5362575" cy="4352925"/>
          </a:xfrm>
          <a:prstGeom prst="rect">
            <a:avLst/>
          </a:prstGeom>
        </p:spPr>
      </p:pic>
      <p:sp>
        <p:nvSpPr>
          <p:cNvPr id="151" name="Shape 151"/>
          <p:cNvSpPr txBox="1"/>
          <p:nvPr/>
        </p:nvSpPr>
        <p:spPr>
          <a:xfrm>
            <a:off x="3840136" y="5960510"/>
            <a:ext cx="2604000" cy="450600"/>
          </a:xfrm>
          <a:prstGeom prst="rect">
            <a:avLst/>
          </a:prstGeom>
          <a:noFill/>
          <a:ln>
            <a:noFill/>
          </a:ln>
        </p:spPr>
        <p:txBody>
          <a:bodyPr lIns="91425" tIns="91425" rIns="91425" bIns="91425" anchor="t" anchorCtr="0">
            <a:noAutofit/>
          </a:bodyPr>
          <a:lstStyle/>
          <a:p>
            <a:pPr lvl="0" rtl="0">
              <a:spcBef>
                <a:spcPts val="0"/>
              </a:spcBef>
              <a:buNone/>
            </a:pPr>
            <a:r>
              <a:rPr lang="en-US" sz="2700" dirty="0">
                <a:solidFill>
                  <a:schemeClr val="tx1">
                    <a:lumMod val="50000"/>
                    <a:lumOff val="50000"/>
                  </a:schemeClr>
                </a:solidFill>
                <a:latin typeface="Century Gothic" panose="020B0502020202020204" pitchFamily="34" charset="0"/>
                <a:ea typeface="Questrial"/>
                <a:cs typeface="Questrial"/>
                <a:sym typeface="Questrial"/>
              </a:rPr>
              <a:t>Landsat 5</a:t>
            </a:r>
          </a:p>
        </p:txBody>
      </p:sp>
      <p:pic>
        <p:nvPicPr>
          <p:cNvPr id="150" name="Shape 150"/>
          <p:cNvPicPr preferRelativeResize="0"/>
          <p:nvPr/>
        </p:nvPicPr>
        <p:blipFill>
          <a:blip r:embed="rId4">
            <a:alphaModFix/>
          </a:blip>
          <a:stretch>
            <a:fillRect/>
          </a:stretch>
        </p:blipFill>
        <p:spPr>
          <a:xfrm>
            <a:off x="7741510" y="1537557"/>
            <a:ext cx="3356090" cy="2742915"/>
          </a:xfrm>
          <a:prstGeom prst="rect">
            <a:avLst/>
          </a:prstGeom>
          <a:noFill/>
          <a:ln>
            <a:noFill/>
          </a:ln>
        </p:spPr>
      </p:pic>
      <p:pic>
        <p:nvPicPr>
          <p:cNvPr id="149" name="Shape 149"/>
          <p:cNvPicPr preferRelativeResize="0"/>
          <p:nvPr/>
        </p:nvPicPr>
        <p:blipFill>
          <a:blip r:embed="rId5">
            <a:alphaModFix/>
          </a:blip>
          <a:stretch>
            <a:fillRect/>
          </a:stretch>
        </p:blipFill>
        <p:spPr>
          <a:xfrm>
            <a:off x="77366" y="3288015"/>
            <a:ext cx="3578395" cy="34733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875E-6 3.33333E-6 L -1.875E-6 3.33333E-6 C -0.00313 -0.00394 -0.00638 -0.00764 -0.00925 -0.01181 C -0.02006 -0.02709 -0.00729 -0.01065 -0.01589 -0.02593 C -0.01693 -0.02778 -0.01849 -0.02894 -0.01979 -0.03056 C -0.02071 -0.03287 -0.02175 -0.03496 -0.0224 -0.0375 C -0.02305 -0.03982 -0.02292 -0.0426 -0.0237 -0.04468 C -0.02474 -0.04723 -0.02657 -0.04908 -0.02774 -0.05162 C -0.03099 -0.05857 -0.03021 -0.05973 -0.03295 -0.06806 C -0.03464 -0.07269 -0.03724 -0.07662 -0.03828 -0.08195 C -0.03946 -0.08866 -0.03998 -0.09098 -0.04089 -0.09838 C -0.04323 -0.11899 -0.04089 -0.10579 -0.04349 -0.11945 C -0.04388 -0.125 -0.04427 -0.13033 -0.04479 -0.13588 C -0.04519 -0.13889 -0.04584 -0.1419 -0.0461 -0.14514 C -0.04727 -0.15649 -0.04805 -0.17153 -0.0487 -0.18264 C -0.04922 -0.18889 -0.04961 -0.19514 -0.05 -0.20139 C -0.04961 -0.2551 -0.04961 -0.30903 -0.0487 -0.36274 C -0.0487 -0.36528 -0.04779 -0.36737 -0.0474 -0.36968 C -0.04688 -0.37292 -0.04662 -0.37593 -0.0461 -0.37917 C -0.04532 -0.3838 -0.04414 -0.38843 -0.04349 -0.39306 C -0.04154 -0.40741 -0.04271 -0.39954 -0.03959 -0.41644 L -0.03828 -0.42362 C -0.03776 -0.42593 -0.03789 -0.42894 -0.03685 -0.43056 C -0.03451 -0.43496 -0.03334 -0.43635 -0.03164 -0.44237 C -0.03099 -0.44445 -0.03099 -0.447 -0.03034 -0.44931 C -0.02865 -0.4551 -0.02748 -0.45672 -0.025 -0.46088 L -0.02644 -0.46088 " pathEditMode="relative" ptsTypes="AAAAAAAAAAAAAAAAAAAAAAAAAAA">
                                      <p:cBhvr>
                                        <p:cTn id="6" dur="1500" fill="hold"/>
                                        <p:tgtEl>
                                          <p:spTgt spid="149"/>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3.125E-6 3.7037E-7 L -3.125E-6 3.7037E-7 C 0.00052 0.00695 0.00078 0.01389 0.0013 0.02084 C 0.00169 0.02477 0.00273 0.02871 0.00273 0.03264 C 0.00273 0.05926 0.00221 0.08565 0.0013 0.11227 C 0.0013 0.11459 0.00039 0.1169 -3.125E-6 0.11922 C -0.00091 0.12547 -0.00182 0.13149 -0.0026 0.13797 C -0.003 0.14121 -0.0056 0.16922 -0.00781 0.17524 C -0.00872 0.17778 -0.00977 0.17986 -0.01055 0.18241 C -0.01589 0.20162 -0.0069 0.17616 -0.01445 0.1963 C -0.01537 0.20116 -0.0155 0.20625 -0.01706 0.21042 C -0.01888 0.21505 -0.02135 0.21922 -0.0224 0.22454 C -0.02279 0.22686 -0.02292 0.2294 -0.0237 0.23149 C -0.02435 0.23334 -0.02552 0.23449 -0.0263 0.23611 C -0.02773 0.23912 -0.02891 0.2426 -0.03021 0.24561 C -0.03099 0.24723 -0.03216 0.24838 -0.03294 0.25024 C -0.03477 0.25463 -0.0362 0.25973 -0.03815 0.26412 C -0.03932 0.2669 -0.04089 0.26875 -0.04206 0.2713 C -0.05326 0.29422 -0.04037 0.26899 -0.0487 0.2875 C -0.04948 0.28936 -0.05052 0.29051 -0.0513 0.29236 C -0.05234 0.29445 -0.05287 0.29723 -0.05391 0.29931 C -0.05508 0.30139 -0.05664 0.30232 -0.05794 0.30394 C -0.06354 0.31922 -0.05703 0.30371 -0.06445 0.31574 C -0.08047 0.34167 -0.06953 0.32778 -0.07891 0.33912 C -0.08125 0.34537 -0.08203 0.34815 -0.08555 0.35301 C -0.08802 0.35649 -0.09128 0.35857 -0.09349 0.3625 C -0.09479 0.36482 -0.09596 0.36736 -0.0974 0.36945 C -0.10638 0.38264 -0.09844 0.36899 -0.1026 0.37662 L -0.1013 0.37662 " pathEditMode="relative" ptsTypes="AAAAAAAAAAAAAAAAAAAAAAAAAAAAA">
                                      <p:cBhvr>
                                        <p:cTn id="8" dur="1500" fill="hold"/>
                                        <p:tgtEl>
                                          <p:spTgt spid="15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1" name="Shape 171"/>
          <p:cNvSpPr txBox="1">
            <a:spLocks noGrp="1"/>
          </p:cNvSpPr>
          <p:nvPr>
            <p:ph type="body" idx="2"/>
          </p:nvPr>
        </p:nvSpPr>
        <p:spPr>
          <a:xfrm>
            <a:off x="413765" y="4030979"/>
            <a:ext cx="10643616"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218754"/>
              </a:buClr>
              <a:buSzPct val="25000"/>
              <a:buFont typeface="Arial"/>
              <a:buNone/>
            </a:pPr>
            <a:r>
              <a:rPr lang="en-US" dirty="0" smtClean="0">
                <a:latin typeface="Century Gothic" panose="020B0502020202020204" pitchFamily="34" charset="0"/>
              </a:rPr>
              <a:t>Methodology</a:t>
            </a:r>
            <a:endParaRPr lang="en-US" dirty="0">
              <a:latin typeface="Century Gothic" panose="020B0502020202020204" pitchFamily="34" charset="0"/>
            </a:endParaRPr>
          </a:p>
        </p:txBody>
      </p:sp>
      <p:pic>
        <p:nvPicPr>
          <p:cNvPr id="173" name="Shape 173"/>
          <p:cNvPicPr preferRelativeResize="0"/>
          <p:nvPr/>
        </p:nvPicPr>
        <p:blipFill>
          <a:blip r:embed="rId3">
            <a:alphaModFix/>
          </a:blip>
          <a:stretch>
            <a:fillRect/>
          </a:stretch>
        </p:blipFill>
        <p:spPr>
          <a:xfrm>
            <a:off x="1" y="111000"/>
            <a:ext cx="12192000" cy="3843780"/>
          </a:xfrm>
          <a:prstGeom prst="rect">
            <a:avLst/>
          </a:prstGeom>
          <a:noFill/>
          <a:ln>
            <a:noFill/>
          </a:ln>
        </p:spPr>
      </p:pic>
      <p:sp>
        <p:nvSpPr>
          <p:cNvPr id="174" name="Shape 174"/>
          <p:cNvSpPr txBox="1"/>
          <p:nvPr/>
        </p:nvSpPr>
        <p:spPr>
          <a:xfrm>
            <a:off x="7913995" y="4273517"/>
            <a:ext cx="3498741" cy="1717608"/>
          </a:xfrm>
          <a:prstGeom prst="rect">
            <a:avLst/>
          </a:prstGeom>
          <a:noFill/>
          <a:ln w="19050" cap="flat" cmpd="sng">
            <a:solidFill>
              <a:srgbClr val="218754"/>
            </a:solidFill>
            <a:prstDash val="solid"/>
            <a:round/>
            <a:headEnd type="none" w="med" len="med"/>
            <a:tailEnd type="none" w="med" len="med"/>
          </a:ln>
        </p:spPr>
        <p:txBody>
          <a:bodyPr lIns="91425" tIns="91425" rIns="91425" bIns="91425" anchor="t" anchorCtr="0">
            <a:noAutofit/>
          </a:bodyPr>
          <a:lstStyle/>
          <a:p>
            <a:pPr lvl="0">
              <a:spcBef>
                <a:spcPts val="0"/>
              </a:spcBef>
              <a:buNone/>
            </a:pPr>
            <a:r>
              <a:rPr lang="en-US" sz="2400" dirty="0" smtClean="0">
                <a:solidFill>
                  <a:schemeClr val="tx1">
                    <a:lumMod val="50000"/>
                    <a:lumOff val="50000"/>
                  </a:schemeClr>
                </a:solidFill>
                <a:latin typeface="Century Gothic" panose="020B0502020202020204" pitchFamily="34" charset="0"/>
              </a:rPr>
              <a:t>This is a Landsat image clipped to the </a:t>
            </a:r>
            <a:r>
              <a:rPr lang="en-US" sz="2400" dirty="0">
                <a:solidFill>
                  <a:schemeClr val="tx1">
                    <a:lumMod val="50000"/>
                    <a:lumOff val="50000"/>
                  </a:schemeClr>
                </a:solidFill>
                <a:latin typeface="Century Gothic" panose="020B0502020202020204" pitchFamily="34" charset="0"/>
              </a:rPr>
              <a:t>ecotone samples </a:t>
            </a:r>
            <a:r>
              <a:rPr lang="en-US" sz="2400" dirty="0" smtClean="0">
                <a:solidFill>
                  <a:schemeClr val="tx1">
                    <a:lumMod val="50000"/>
                    <a:lumOff val="50000"/>
                  </a:schemeClr>
                </a:solidFill>
                <a:latin typeface="Century Gothic" panose="020B0502020202020204" pitchFamily="34" charset="0"/>
              </a:rPr>
              <a:t>in </a:t>
            </a:r>
            <a:r>
              <a:rPr lang="en-US" sz="2400" dirty="0">
                <a:solidFill>
                  <a:schemeClr val="tx1">
                    <a:lumMod val="50000"/>
                    <a:lumOff val="50000"/>
                  </a:schemeClr>
                </a:solidFill>
                <a:latin typeface="Century Gothic" panose="020B0502020202020204" pitchFamily="34" charset="0"/>
              </a:rPr>
              <a:t>a false color </a:t>
            </a:r>
            <a:r>
              <a:rPr lang="en-US" sz="2400" dirty="0" smtClean="0">
                <a:solidFill>
                  <a:schemeClr val="tx1">
                    <a:lumMod val="50000"/>
                    <a:lumOff val="50000"/>
                  </a:schemeClr>
                </a:solidFill>
                <a:latin typeface="Century Gothic" panose="020B0502020202020204" pitchFamily="34" charset="0"/>
              </a:rPr>
              <a:t>composite.</a:t>
            </a:r>
            <a:endParaRPr lang="en-US" sz="2400" dirty="0">
              <a:solidFill>
                <a:schemeClr val="tx1">
                  <a:lumMod val="50000"/>
                  <a:lumOff val="50000"/>
                </a:schemeClr>
              </a:solidFill>
              <a:latin typeface="Century Gothic" panose="020B0502020202020204" pitchFamily="34" charset="0"/>
            </a:endParaRPr>
          </a:p>
        </p:txBody>
      </p:sp>
      <p:sp>
        <p:nvSpPr>
          <p:cNvPr id="175" name="Shape 175"/>
          <p:cNvSpPr/>
          <p:nvPr/>
        </p:nvSpPr>
        <p:spPr>
          <a:xfrm>
            <a:off x="7913995" y="4096748"/>
            <a:ext cx="436200" cy="111000"/>
          </a:xfrm>
          <a:prstGeom prst="triangle">
            <a:avLst>
              <a:gd name="adj" fmla="val 50000"/>
            </a:avLst>
          </a:prstGeom>
          <a:solidFill>
            <a:srgbClr val="218754"/>
          </a:solidFill>
          <a:ln w="9525" cap="flat" cmpd="sng">
            <a:solidFill>
              <a:srgbClr val="218754"/>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 name="Rectangle 2"/>
          <p:cNvSpPr/>
          <p:nvPr/>
        </p:nvSpPr>
        <p:spPr>
          <a:xfrm>
            <a:off x="941371" y="4811266"/>
            <a:ext cx="3743332" cy="1436291"/>
          </a:xfrm>
          <a:prstGeom prst="rect">
            <a:avLst/>
          </a:prstGeom>
        </p:spPr>
        <p:txBody>
          <a:bodyPr wrap="none">
            <a:spAutoFit/>
          </a:bodyPr>
          <a:lstStyle/>
          <a:p>
            <a:pPr marL="342900" indent="-342900">
              <a:spcBef>
                <a:spcPts val="200"/>
              </a:spcBef>
              <a:buClr>
                <a:srgbClr val="218754"/>
              </a:buClr>
              <a:buFont typeface="Wingdings" panose="05000000000000000000" pitchFamily="2" charset="2"/>
              <a:buChar char="Ø"/>
            </a:pPr>
            <a:r>
              <a:rPr lang="en-US" sz="2800" dirty="0" smtClean="0">
                <a:solidFill>
                  <a:schemeClr val="tx1">
                    <a:lumMod val="50000"/>
                    <a:lumOff val="50000"/>
                  </a:schemeClr>
                </a:solidFill>
                <a:latin typeface="Century Gothic" panose="020B0502020202020204" pitchFamily="34" charset="0"/>
              </a:rPr>
              <a:t>Data Collection</a:t>
            </a:r>
          </a:p>
          <a:p>
            <a:pPr marL="342900" indent="-342900">
              <a:spcBef>
                <a:spcPts val="200"/>
              </a:spcBef>
              <a:buClr>
                <a:srgbClr val="218754"/>
              </a:buClr>
              <a:buFont typeface="Wingdings" panose="05000000000000000000" pitchFamily="2" charset="2"/>
              <a:buChar char="Ø"/>
            </a:pPr>
            <a:r>
              <a:rPr lang="en-US" sz="2800" dirty="0" smtClean="0">
                <a:solidFill>
                  <a:schemeClr val="tx1">
                    <a:lumMod val="50000"/>
                    <a:lumOff val="50000"/>
                  </a:schemeClr>
                </a:solidFill>
                <a:latin typeface="Century Gothic" panose="020B0502020202020204" pitchFamily="34" charset="0"/>
              </a:rPr>
              <a:t>Random Sampling</a:t>
            </a:r>
          </a:p>
          <a:p>
            <a:pPr marL="342900" indent="-342900">
              <a:spcBef>
                <a:spcPts val="200"/>
              </a:spcBef>
              <a:buClr>
                <a:srgbClr val="218754"/>
              </a:buClr>
              <a:buFont typeface="Wingdings" panose="05000000000000000000" pitchFamily="2" charset="2"/>
              <a:buChar char="Ø"/>
            </a:pPr>
            <a:r>
              <a:rPr lang="en-US" sz="2800" dirty="0" smtClean="0">
                <a:solidFill>
                  <a:schemeClr val="tx1">
                    <a:lumMod val="50000"/>
                    <a:lumOff val="50000"/>
                  </a:schemeClr>
                </a:solidFill>
                <a:latin typeface="Century Gothic" panose="020B0502020202020204" pitchFamily="34" charset="0"/>
              </a:rPr>
              <a:t>Spatial Analysis</a:t>
            </a:r>
            <a:endParaRPr lang="en-US" sz="2800" dirty="0">
              <a:solidFill>
                <a:schemeClr val="tx1">
                  <a:lumMod val="50000"/>
                  <a:lumOff val="50000"/>
                </a:schemeClr>
              </a:solidFill>
              <a:latin typeface="Century Gothic" panose="020B0502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p:nvPr/>
        </p:nvSpPr>
        <p:spPr>
          <a:xfrm>
            <a:off x="570350" y="5205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a:solidFill>
                  <a:schemeClr val="lt1"/>
                </a:solidFill>
                <a:latin typeface="Century Gothic" panose="020B0502020202020204" pitchFamily="34" charset="0"/>
                <a:ea typeface="Questrial"/>
                <a:cs typeface="Questrial"/>
                <a:sym typeface="Questrial"/>
              </a:rPr>
              <a:t>Methodology</a:t>
            </a:r>
          </a:p>
        </p:txBody>
      </p:sp>
      <p:sp>
        <p:nvSpPr>
          <p:cNvPr id="2" name="Rectangle 1"/>
          <p:cNvSpPr/>
          <p:nvPr/>
        </p:nvSpPr>
        <p:spPr>
          <a:xfrm>
            <a:off x="410274" y="1515321"/>
            <a:ext cx="5040000" cy="646331"/>
          </a:xfrm>
          <a:prstGeom prst="rect">
            <a:avLst/>
          </a:prstGeom>
        </p:spPr>
        <p:txBody>
          <a:bodyPr wrap="square">
            <a:spAutoFit/>
          </a:bodyPr>
          <a:lstStyle/>
          <a:p>
            <a:pPr>
              <a:spcBef>
                <a:spcPts val="200"/>
              </a:spcBef>
              <a:buClr>
                <a:srgbClr val="218754"/>
              </a:buClr>
            </a:pPr>
            <a:r>
              <a:rPr lang="en-US" sz="3600" dirty="0" smtClean="0">
                <a:solidFill>
                  <a:schemeClr val="tx1">
                    <a:lumMod val="50000"/>
                    <a:lumOff val="50000"/>
                  </a:schemeClr>
                </a:solidFill>
                <a:latin typeface="Century Gothic" panose="020B0502020202020204" pitchFamily="34" charset="0"/>
              </a:rPr>
              <a:t>Image Modification</a:t>
            </a:r>
          </a:p>
        </p:txBody>
      </p:sp>
      <p:pic>
        <p:nvPicPr>
          <p:cNvPr id="7" name="Picture 6"/>
          <p:cNvPicPr>
            <a:picLocks noChangeAspect="1"/>
          </p:cNvPicPr>
          <p:nvPr/>
        </p:nvPicPr>
        <p:blipFill>
          <a:blip r:embed="rId3"/>
          <a:stretch>
            <a:fillRect/>
          </a:stretch>
        </p:blipFill>
        <p:spPr>
          <a:xfrm>
            <a:off x="7575584" y="2374418"/>
            <a:ext cx="2443725" cy="3678614"/>
          </a:xfrm>
          <a:prstGeom prst="rect">
            <a:avLst/>
          </a:prstGeom>
        </p:spPr>
      </p:pic>
      <p:sp>
        <p:nvSpPr>
          <p:cNvPr id="15" name="Rectangle 14"/>
          <p:cNvSpPr/>
          <p:nvPr/>
        </p:nvSpPr>
        <p:spPr>
          <a:xfrm>
            <a:off x="8552090" y="6219387"/>
            <a:ext cx="1766814" cy="307777"/>
          </a:xfrm>
          <a:prstGeom prst="rect">
            <a:avLst/>
          </a:prstGeom>
        </p:spPr>
        <p:txBody>
          <a:bodyPr wrap="square">
            <a:spAutoFit/>
          </a:bodyPr>
          <a:lstStyle/>
          <a:p>
            <a:pPr>
              <a:spcBef>
                <a:spcPts val="200"/>
              </a:spcBef>
              <a:buClr>
                <a:srgbClr val="218754"/>
              </a:buClr>
            </a:pPr>
            <a:r>
              <a:rPr lang="en-US" dirty="0" smtClean="0">
                <a:solidFill>
                  <a:schemeClr val="tx1">
                    <a:lumMod val="50000"/>
                    <a:lumOff val="50000"/>
                  </a:schemeClr>
                </a:solidFill>
                <a:latin typeface="Century Gothic" panose="020B0502020202020204" pitchFamily="34" charset="0"/>
              </a:rPr>
              <a:t>Everglades 2015</a:t>
            </a:r>
          </a:p>
        </p:txBody>
      </p:sp>
      <p:pic>
        <p:nvPicPr>
          <p:cNvPr id="6" name="Picture 5"/>
          <p:cNvPicPr>
            <a:picLocks noChangeAspect="1"/>
          </p:cNvPicPr>
          <p:nvPr/>
        </p:nvPicPr>
        <p:blipFill rotWithShape="1">
          <a:blip r:embed="rId4"/>
          <a:srcRect l="16640" t="5982" r="8372" b="1520"/>
          <a:stretch/>
        </p:blipFill>
        <p:spPr>
          <a:xfrm>
            <a:off x="1517771" y="2360357"/>
            <a:ext cx="2729764" cy="3678614"/>
          </a:xfrm>
          <a:prstGeom prst="rect">
            <a:avLst/>
          </a:prstGeom>
        </p:spPr>
      </p:pic>
      <p:pic>
        <p:nvPicPr>
          <p:cNvPr id="9" name="Picture 8"/>
          <p:cNvPicPr>
            <a:picLocks noChangeAspect="1"/>
          </p:cNvPicPr>
          <p:nvPr/>
        </p:nvPicPr>
        <p:blipFill rotWithShape="1">
          <a:blip r:embed="rId5"/>
          <a:srcRect l="10050" t="5397" b="1587"/>
          <a:stretch/>
        </p:blipFill>
        <p:spPr>
          <a:xfrm>
            <a:off x="4549084" y="2374418"/>
            <a:ext cx="2691209" cy="3702552"/>
          </a:xfrm>
          <a:prstGeom prst="rect">
            <a:avLst/>
          </a:prstGeom>
        </p:spPr>
      </p:pic>
      <p:pic>
        <p:nvPicPr>
          <p:cNvPr id="10" name="Picture 9"/>
          <p:cNvPicPr>
            <a:picLocks noChangeAspect="1"/>
          </p:cNvPicPr>
          <p:nvPr/>
        </p:nvPicPr>
        <p:blipFill rotWithShape="1">
          <a:blip r:embed="rId6"/>
          <a:srcRect l="7992" t="5450" r="2519" b="1635"/>
          <a:stretch/>
        </p:blipFill>
        <p:spPr>
          <a:xfrm>
            <a:off x="1517771" y="2367387"/>
            <a:ext cx="2563186" cy="3664554"/>
          </a:xfrm>
          <a:prstGeom prst="rect">
            <a:avLst/>
          </a:prstGeom>
        </p:spPr>
      </p:pic>
      <p:pic>
        <p:nvPicPr>
          <p:cNvPr id="11" name="Picture 10"/>
          <p:cNvPicPr>
            <a:picLocks noChangeAspect="1"/>
          </p:cNvPicPr>
          <p:nvPr/>
        </p:nvPicPr>
        <p:blipFill rotWithShape="1">
          <a:blip r:embed="rId7"/>
          <a:srcRect l="10485" t="3491" r="1807" b="1430"/>
          <a:stretch/>
        </p:blipFill>
        <p:spPr>
          <a:xfrm>
            <a:off x="4549084" y="2374418"/>
            <a:ext cx="2552101" cy="3678614"/>
          </a:xfrm>
          <a:prstGeom prst="rect">
            <a:avLst/>
          </a:prstGeom>
        </p:spPr>
      </p:pic>
      <p:pic>
        <p:nvPicPr>
          <p:cNvPr id="12" name="Picture 11"/>
          <p:cNvPicPr>
            <a:picLocks noChangeAspect="1"/>
          </p:cNvPicPr>
          <p:nvPr/>
        </p:nvPicPr>
        <p:blipFill rotWithShape="1">
          <a:blip r:embed="rId8"/>
          <a:srcRect l="15055" t="6220" r="3981" b="1207"/>
          <a:stretch/>
        </p:blipFill>
        <p:spPr>
          <a:xfrm>
            <a:off x="7617836" y="2360357"/>
            <a:ext cx="2401473" cy="36531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7813" y="1415452"/>
            <a:ext cx="4907862" cy="4432436"/>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3"/>
          <a:stretch>
            <a:fillRect/>
          </a:stretch>
        </p:blipFill>
        <p:spPr>
          <a:xfrm>
            <a:off x="228429" y="1506068"/>
            <a:ext cx="4907862" cy="4432436"/>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3"/>
          <a:stretch>
            <a:fillRect/>
          </a:stretch>
        </p:blipFill>
        <p:spPr>
          <a:xfrm>
            <a:off x="319045" y="1596684"/>
            <a:ext cx="4907862" cy="4432436"/>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3"/>
          <a:stretch>
            <a:fillRect/>
          </a:stretch>
        </p:blipFill>
        <p:spPr>
          <a:xfrm>
            <a:off x="409661" y="1687300"/>
            <a:ext cx="4907862" cy="4432436"/>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3"/>
          <a:stretch>
            <a:fillRect/>
          </a:stretch>
        </p:blipFill>
        <p:spPr>
          <a:xfrm>
            <a:off x="500277" y="1777916"/>
            <a:ext cx="4907862" cy="4432436"/>
          </a:xfrm>
          <a:prstGeom prst="rect">
            <a:avLst/>
          </a:prstGeom>
          <a:ln>
            <a:noFill/>
          </a:ln>
          <a:effectLst>
            <a:outerShdw blurRad="190500" algn="tl" rotWithShape="0">
              <a:srgbClr val="000000">
                <a:alpha val="70000"/>
              </a:srgbClr>
            </a:outerShdw>
          </a:effectLst>
        </p:spPr>
      </p:pic>
      <p:sp>
        <p:nvSpPr>
          <p:cNvPr id="13" name="Right Arrow 12"/>
          <p:cNvSpPr/>
          <p:nvPr/>
        </p:nvSpPr>
        <p:spPr>
          <a:xfrm>
            <a:off x="5671750" y="3454556"/>
            <a:ext cx="988541" cy="716692"/>
          </a:xfrm>
          <a:prstGeom prst="rightArrow">
            <a:avLst/>
          </a:prstGeom>
          <a:ln>
            <a:solidFill>
              <a:srgbClr val="1F893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p:cNvPicPr>
            <a:picLocks noChangeAspect="1"/>
          </p:cNvPicPr>
          <p:nvPr/>
        </p:nvPicPr>
        <p:blipFill rotWithShape="1">
          <a:blip r:embed="rId4"/>
          <a:srcRect b="4449"/>
          <a:stretch/>
        </p:blipFill>
        <p:spPr>
          <a:xfrm>
            <a:off x="6833287" y="1596684"/>
            <a:ext cx="4953001" cy="4749739"/>
          </a:xfrm>
          <a:prstGeom prst="rect">
            <a:avLst/>
          </a:prstGeom>
        </p:spPr>
      </p:pic>
      <p:sp>
        <p:nvSpPr>
          <p:cNvPr id="15" name="Shape 158"/>
          <p:cNvSpPr txBox="1"/>
          <p:nvPr/>
        </p:nvSpPr>
        <p:spPr>
          <a:xfrm>
            <a:off x="570350" y="5205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a:solidFill>
                  <a:schemeClr val="lt1"/>
                </a:solidFill>
                <a:latin typeface="Century Gothic" panose="020B0502020202020204" pitchFamily="34" charset="0"/>
                <a:ea typeface="Questrial"/>
                <a:cs typeface="Questrial"/>
                <a:sym typeface="Questrial"/>
              </a:rPr>
              <a:t>Methodology</a:t>
            </a:r>
          </a:p>
        </p:txBody>
      </p:sp>
    </p:spTree>
    <p:extLst>
      <p:ext uri="{BB962C8B-B14F-4D97-AF65-F5344CB8AC3E}">
        <p14:creationId xmlns:p14="http://schemas.microsoft.com/office/powerpoint/2010/main" val="319738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3194</TotalTime>
  <Words>1664</Words>
  <Application>Microsoft Office PowerPoint</Application>
  <PresentationFormat>Custom</PresentationFormat>
  <Paragraphs>351</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Century Gothic</vt:lpstr>
      <vt:lpstr>Garamond</vt:lpstr>
      <vt:lpstr>Wingdings</vt:lpstr>
      <vt:lpstr>Questrial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Rhodes, Tyler M. (LARC-E3)[SSAI DEVELOP]</dc:creator>
  <cp:lastModifiedBy>Emma Baghel</cp:lastModifiedBy>
  <cp:revision>143</cp:revision>
  <cp:lastPrinted>2016-08-03T19:05:42Z</cp:lastPrinted>
  <dcterms:created xsi:type="dcterms:W3CDTF">2016-07-06T01:58:49Z</dcterms:created>
  <dcterms:modified xsi:type="dcterms:W3CDTF">2016-08-16T12:36:03Z</dcterms:modified>
</cp:coreProperties>
</file>