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9" r:id="rId1"/>
  </p:sldMasterIdLst>
  <p:notesMasterIdLst>
    <p:notesMasterId r:id="rId3"/>
  </p:notesMasterIdLst>
  <p:sldIdLst>
    <p:sldId id="256" r:id="rId2"/>
  </p:sldIdLst>
  <p:sldSz cx="27432000" cy="36576000"/>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ozniak, Daniel A. (LARC-E3)[SSAI DEVELOP]" initials="WDA(D" lastIdx="1" clrIdx="0">
    <p:extLst>
      <p:ext uri="{19B8F6BF-5375-455C-9EA6-DF929625EA0E}">
        <p15:presenceInfo xmlns:p15="http://schemas.microsoft.com/office/powerpoint/2012/main" userId="S-1-5-21-330711430-3775241029-4075259233-653906" providerId="AD"/>
      </p:ext>
    </p:extLst>
  </p:cmAuthor>
  <p:cmAuthor id="2" name="Adams, Emily C. (LARC-E3)[SSAI DEVELOP]" initials="AEC(D" lastIdx="6" clrIdx="1">
    <p:extLst>
      <p:ext uri="{19B8F6BF-5375-455C-9EA6-DF929625EA0E}">
        <p15:presenceInfo xmlns:p15="http://schemas.microsoft.com/office/powerpoint/2012/main" userId="S-1-5-21-330711430-3775241029-4075259233-641894" providerId="AD"/>
      </p:ext>
    </p:extLst>
  </p:cmAuthor>
  <p:cmAuthor id="3" name="Philbrick, Sarah A. (LARC-E3)[SSAI DEVELOP]" initials="PSA(D" lastIdx="6" clrIdx="2">
    <p:extLst>
      <p:ext uri="{19B8F6BF-5375-455C-9EA6-DF929625EA0E}">
        <p15:presenceInfo xmlns:p15="http://schemas.microsoft.com/office/powerpoint/2012/main" userId="S-1-5-21-330711430-3775241029-4075259233-66810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0651C3A-4460-11DB-9652-00E08161165F}">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p:restoredLeft sz="8929" autoAdjust="0"/>
    <p:restoredTop sz="94660"/>
  </p:normalViewPr>
  <p:slideViewPr>
    <p:cSldViewPr snapToGrid="0">
      <p:cViewPr>
        <p:scale>
          <a:sx n="50" d="100"/>
          <a:sy n="50" d="100"/>
        </p:scale>
        <p:origin x="144" y="-36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notesMaster" Target="notesMasters/notesMaster1.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 name="Shape 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a:spcBef>
                <a:spcPts val="0"/>
              </a:spcBef>
              <a:defRPr sz="1100"/>
            </a:lvl1pPr>
            <a:lvl2pPr>
              <a:spcBef>
                <a:spcPts val="0"/>
              </a:spcBef>
              <a:defRPr sz="1100"/>
            </a:lvl2pPr>
            <a:lvl3pPr>
              <a:spcBef>
                <a:spcPts val="0"/>
              </a:spcBef>
              <a:defRPr sz="1100"/>
            </a:lvl3pPr>
            <a:lvl4pPr>
              <a:spcBef>
                <a:spcPts val="0"/>
              </a:spcBef>
              <a:defRPr sz="1100"/>
            </a:lvl4pPr>
            <a:lvl5pPr>
              <a:spcBef>
                <a:spcPts val="0"/>
              </a:spcBef>
              <a:defRPr sz="1100"/>
            </a:lvl5pPr>
            <a:lvl6pPr>
              <a:spcBef>
                <a:spcPts val="0"/>
              </a:spcBef>
              <a:defRPr sz="1100"/>
            </a:lvl6pPr>
            <a:lvl7pPr>
              <a:spcBef>
                <a:spcPts val="0"/>
              </a:spcBef>
              <a:defRPr sz="1100"/>
            </a:lvl7pPr>
            <a:lvl8pPr>
              <a:spcBef>
                <a:spcPts val="0"/>
              </a:spcBef>
              <a:defRPr sz="1100"/>
            </a:lvl8pPr>
            <a:lvl9pPr>
              <a:spcBef>
                <a:spcPts val="0"/>
              </a:spcBef>
              <a:defRPr sz="1100"/>
            </a:lvl9pPr>
          </a:lstStyle>
          <a:p>
            <a:endParaRPr/>
          </a:p>
        </p:txBody>
      </p:sp>
    </p:spTree>
    <p:extLst>
      <p:ext uri="{BB962C8B-B14F-4D97-AF65-F5344CB8AC3E}">
        <p14:creationId xmlns:p14="http://schemas.microsoft.com/office/powerpoint/2010/main" val="4070982614"/>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Shape 8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81" name="Shape 81"/>
          <p:cNvSpPr>
            <a:spLocks noGrp="1" noRot="1" noChangeAspect="1"/>
          </p:cNvSpPr>
          <p:nvPr>
            <p:ph type="sldImg" idx="2"/>
          </p:nvPr>
        </p:nvSpPr>
        <p:spPr>
          <a:xfrm>
            <a:off x="2143125" y="685800"/>
            <a:ext cx="257175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3692950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Slide">
    <p:spTree>
      <p:nvGrpSpPr>
        <p:cNvPr id="1" name="Shape 10"/>
        <p:cNvGrpSpPr/>
        <p:nvPr/>
      </p:nvGrpSpPr>
      <p:grpSpPr>
        <a:xfrm>
          <a:off x="0" y="0"/>
          <a:ext cx="0" cy="0"/>
          <a:chOff x="0" y="0"/>
          <a:chExt cx="0" cy="0"/>
        </a:xfrm>
      </p:grpSpPr>
      <p:sp>
        <p:nvSpPr>
          <p:cNvPr id="11" name="Shape 11"/>
          <p:cNvSpPr txBox="1">
            <a:spLocks noGrp="1"/>
          </p:cNvSpPr>
          <p:nvPr>
            <p:ph type="body" idx="1"/>
          </p:nvPr>
        </p:nvSpPr>
        <p:spPr>
          <a:xfrm>
            <a:off x="685800" y="35350703"/>
            <a:ext cx="26060400" cy="594359"/>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2" name="Shape 12"/>
          <p:cNvSpPr txBox="1">
            <a:spLocks noGrp="1"/>
          </p:cNvSpPr>
          <p:nvPr>
            <p:ph type="body" idx="2"/>
          </p:nvPr>
        </p:nvSpPr>
        <p:spPr>
          <a:xfrm>
            <a:off x="4014216" y="2176272"/>
            <a:ext cx="19412711" cy="1216152"/>
          </a:xfrm>
          <a:prstGeom prst="rect">
            <a:avLst/>
          </a:prstGeom>
          <a:noFill/>
          <a:ln>
            <a:noFill/>
          </a:ln>
        </p:spPr>
        <p:txBody>
          <a:bodyPr lIns="91425" tIns="91425" rIns="91425" bIns="91425" anchor="t" anchorCtr="0"/>
          <a:lstStyle>
            <a:lvl1pPr marL="0" indent="0" algn="ctr"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3" name="Shape 13"/>
          <p:cNvSpPr txBox="1">
            <a:spLocks noGrp="1"/>
          </p:cNvSpPr>
          <p:nvPr>
            <p:ph type="body" idx="3"/>
          </p:nvPr>
        </p:nvSpPr>
        <p:spPr>
          <a:xfrm>
            <a:off x="4572000" y="914400"/>
            <a:ext cx="18288000" cy="1152144"/>
          </a:xfrm>
          <a:prstGeom prst="rect">
            <a:avLst/>
          </a:prstGeom>
          <a:noFill/>
          <a:ln>
            <a:noFill/>
          </a:ln>
        </p:spPr>
        <p:txBody>
          <a:bodyPr lIns="91425" tIns="91425" rIns="91425" bIns="91425" anchor="t" anchorCtr="0"/>
          <a:lstStyle>
            <a:lvl1pPr marL="0" indent="0" algn="ct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
        <p:cNvGrpSpPr/>
        <p:nvPr/>
      </p:nvGrpSpPr>
      <p:grpSpPr>
        <a:xfrm>
          <a:off x="0" y="0"/>
          <a:ext cx="0" cy="0"/>
          <a:chOff x="0" y="0"/>
          <a:chExt cx="0" cy="0"/>
        </a:xfrm>
      </p:grpSpPr>
      <p:cxnSp>
        <p:nvCxnSpPr>
          <p:cNvPr id="5" name="Shape 5"/>
          <p:cNvCxnSpPr/>
          <p:nvPr/>
        </p:nvCxnSpPr>
        <p:spPr>
          <a:xfrm>
            <a:off x="685800" y="34978415"/>
            <a:ext cx="26060400" cy="0"/>
          </a:xfrm>
          <a:prstGeom prst="straightConnector1">
            <a:avLst/>
          </a:prstGeom>
          <a:noFill/>
          <a:ln w="101600" cap="rnd" cmpd="sng">
            <a:solidFill>
              <a:schemeClr val="accent1"/>
            </a:solidFill>
            <a:prstDash val="solid"/>
            <a:round/>
            <a:headEnd type="none" w="med" len="med"/>
            <a:tailEnd type="none" w="med" len="med"/>
          </a:ln>
        </p:spPr>
      </p:cxnSp>
      <p:cxnSp>
        <p:nvCxnSpPr>
          <p:cNvPr id="6" name="Shape 6"/>
          <p:cNvCxnSpPr/>
          <p:nvPr/>
        </p:nvCxnSpPr>
        <p:spPr>
          <a:xfrm>
            <a:off x="685800" y="3918857"/>
            <a:ext cx="26060400" cy="0"/>
          </a:xfrm>
          <a:prstGeom prst="straightConnector1">
            <a:avLst/>
          </a:prstGeom>
          <a:noFill/>
          <a:ln w="101600" cap="rnd" cmpd="sng">
            <a:solidFill>
              <a:schemeClr val="accent1"/>
            </a:solidFill>
            <a:prstDash val="solid"/>
            <a:round/>
            <a:headEnd type="none" w="med" len="med"/>
            <a:tailEnd type="none" w="med" len="med"/>
          </a:ln>
        </p:spPr>
      </p:cxnSp>
      <p:pic>
        <p:nvPicPr>
          <p:cNvPr id="7" name="Shape 7"/>
          <p:cNvPicPr preferRelativeResize="0"/>
          <p:nvPr/>
        </p:nvPicPr>
        <p:blipFill rotWithShape="1">
          <a:blip r:embed="rId3">
            <a:alphaModFix/>
          </a:blip>
          <a:srcRect/>
          <a:stretch/>
        </p:blipFill>
        <p:spPr>
          <a:xfrm>
            <a:off x="24138370" y="948900"/>
            <a:ext cx="2329894" cy="1937313"/>
          </a:xfrm>
          <a:prstGeom prst="rect">
            <a:avLst/>
          </a:prstGeom>
          <a:noFill/>
          <a:ln>
            <a:noFill/>
          </a:ln>
        </p:spPr>
      </p:pic>
      <p:pic>
        <p:nvPicPr>
          <p:cNvPr id="8" name="Shape 8"/>
          <p:cNvPicPr preferRelativeResize="0"/>
          <p:nvPr/>
        </p:nvPicPr>
        <p:blipFill rotWithShape="1">
          <a:blip r:embed="rId4">
            <a:alphaModFix/>
          </a:blip>
          <a:srcRect/>
          <a:stretch/>
        </p:blipFill>
        <p:spPr>
          <a:xfrm>
            <a:off x="944495" y="661797"/>
            <a:ext cx="2158130" cy="2592449"/>
          </a:xfrm>
          <a:prstGeom prst="rect">
            <a:avLst/>
          </a:prstGeom>
          <a:noFill/>
          <a:ln>
            <a:noFill/>
          </a:ln>
        </p:spPr>
      </p:pic>
      <p:sp>
        <p:nvSpPr>
          <p:cNvPr id="9" name="Shape 9"/>
          <p:cNvSpPr/>
          <p:nvPr/>
        </p:nvSpPr>
        <p:spPr>
          <a:xfrm>
            <a:off x="21089073" y="35379525"/>
            <a:ext cx="5657127" cy="523219"/>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1400" b="0" i="1" u="none" strike="noStrike" cap="none" baseline="0" dirty="0">
                <a:solidFill>
                  <a:srgbClr val="7F7F7F"/>
                </a:solidFill>
                <a:latin typeface="Arial"/>
                <a:ea typeface="Arial"/>
                <a:cs typeface="Arial"/>
                <a:sym typeface="Arial"/>
              </a:rPr>
              <a:t>This material is based upon work supported by NASA through contract NNL11AA00B and cooperative agreement NNX14AB60A.</a:t>
            </a:r>
          </a:p>
        </p:txBody>
      </p:sp>
    </p:spTree>
  </p:cSld>
  <p:clrMap bg1="lt1" tx1="dk1" bg2="dk2" tx2="lt2" accent1="accent1" accent2="accent2" accent3="accent3" accent4="accent4" accent5="accent5" accent6="accent6" hlink="hlink" folHlink="folHlink"/>
  <p:sldLayoutIdLst>
    <p:sldLayoutId id="2147483648" r:id="rId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jpg"/><Relationship Id="rId18" Type="http://schemas.openxmlformats.org/officeDocument/2006/relationships/image" Target="../media/image18.png"/><Relationship Id="rId3" Type="http://schemas.openxmlformats.org/officeDocument/2006/relationships/image" Target="../media/image3.png"/><Relationship Id="rId21" Type="http://schemas.openxmlformats.org/officeDocument/2006/relationships/image" Target="../media/image21.png"/><Relationship Id="rId7" Type="http://schemas.openxmlformats.org/officeDocument/2006/relationships/image" Target="../media/image7.jpg"/><Relationship Id="rId12" Type="http://schemas.openxmlformats.org/officeDocument/2006/relationships/image" Target="../media/image12.jpg"/><Relationship Id="rId17" Type="http://schemas.openxmlformats.org/officeDocument/2006/relationships/image" Target="../media/image17.jpeg"/><Relationship Id="rId2" Type="http://schemas.openxmlformats.org/officeDocument/2006/relationships/notesSlide" Target="../notesSlides/notesSlide1.xml"/><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6.emf"/><Relationship Id="rId11" Type="http://schemas.openxmlformats.org/officeDocument/2006/relationships/image" Target="../media/image11.jpg"/><Relationship Id="rId5" Type="http://schemas.openxmlformats.org/officeDocument/2006/relationships/image" Target="../media/image5.jpg"/><Relationship Id="rId15" Type="http://schemas.openxmlformats.org/officeDocument/2006/relationships/image" Target="../media/image15.png"/><Relationship Id="rId23" Type="http://schemas.openxmlformats.org/officeDocument/2006/relationships/image" Target="../media/image23.JPG"/><Relationship Id="rId10" Type="http://schemas.openxmlformats.org/officeDocument/2006/relationships/image" Target="../media/image10.jp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jpg"/><Relationship Id="rId14" Type="http://schemas.openxmlformats.org/officeDocument/2006/relationships/image" Target="../media/image14.jpg"/><Relationship Id="rId22"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
        <p:cNvGrpSpPr/>
        <p:nvPr/>
      </p:nvGrpSpPr>
      <p:grpSpPr>
        <a:xfrm>
          <a:off x="0" y="0"/>
          <a:ext cx="0" cy="0"/>
          <a:chOff x="0" y="0"/>
          <a:chExt cx="0" cy="0"/>
        </a:xfrm>
      </p:grpSpPr>
      <p:graphicFrame>
        <p:nvGraphicFramePr>
          <p:cNvPr id="10" name="Table 9"/>
          <p:cNvGraphicFramePr>
            <a:graphicFrameLocks noGrp="1"/>
          </p:cNvGraphicFramePr>
          <p:nvPr>
            <p:extLst>
              <p:ext uri="{D42A27DB-BD31-4B8C-83A1-F6EECF244321}">
                <p14:modId xmlns:p14="http://schemas.microsoft.com/office/powerpoint/2010/main" val="2646767754"/>
              </p:ext>
            </p:extLst>
          </p:nvPr>
        </p:nvGraphicFramePr>
        <p:xfrm>
          <a:off x="924336" y="11942846"/>
          <a:ext cx="16877517" cy="6878146"/>
        </p:xfrm>
        <a:graphic>
          <a:graphicData uri="http://schemas.openxmlformats.org/drawingml/2006/table">
            <a:tbl>
              <a:tblPr firstRow="1" bandRow="1">
                <a:tableStyleId>{BC89EF96-8CEA-46FF-86C4-4CE0E7609802}</a:tableStyleId>
              </a:tblPr>
              <a:tblGrid>
                <a:gridCol w="16877517"/>
              </a:tblGrid>
              <a:tr h="2422859">
                <a:tc>
                  <a:txBody>
                    <a:bodyPr/>
                    <a:lstStyle/>
                    <a:p>
                      <a:endParaRPr lang="en-US" dirty="0"/>
                    </a:p>
                  </a:txBody>
                  <a:tcPr>
                    <a:solidFill>
                      <a:schemeClr val="accent1">
                        <a:lumMod val="40000"/>
                        <a:lumOff val="60000"/>
                      </a:schemeClr>
                    </a:solidFill>
                  </a:tcPr>
                </a:tc>
              </a:tr>
              <a:tr h="2563745">
                <a:tc>
                  <a:txBody>
                    <a:bodyPr/>
                    <a:lstStyle/>
                    <a:p>
                      <a:endParaRPr lang="en-US" dirty="0"/>
                    </a:p>
                  </a:txBody>
                  <a:tcPr/>
                </a:tc>
              </a:tr>
              <a:tr h="1891542">
                <a:tc>
                  <a:txBody>
                    <a:bodyPr/>
                    <a:lstStyle/>
                    <a:p>
                      <a:endParaRPr lang="en-US" dirty="0"/>
                    </a:p>
                  </a:txBody>
                  <a:tcPr>
                    <a:solidFill>
                      <a:schemeClr val="accent1">
                        <a:lumMod val="40000"/>
                        <a:lumOff val="60000"/>
                      </a:schemeClr>
                    </a:solidFill>
                  </a:tcPr>
                </a:tc>
              </a:tr>
            </a:tbl>
          </a:graphicData>
        </a:graphic>
      </p:graphicFrame>
      <p:sp>
        <p:nvSpPr>
          <p:cNvPr id="15" name="Shape 15"/>
          <p:cNvSpPr txBox="1">
            <a:spLocks noGrp="1"/>
          </p:cNvSpPr>
          <p:nvPr>
            <p:ph type="body" idx="1"/>
          </p:nvPr>
        </p:nvSpPr>
        <p:spPr>
          <a:xfrm>
            <a:off x="685800" y="35350703"/>
            <a:ext cx="26060400" cy="594359"/>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1"/>
              </a:buClr>
              <a:buSzPct val="25000"/>
              <a:buFont typeface="Arial"/>
              <a:buNone/>
            </a:pPr>
            <a:r>
              <a:rPr lang="en-US" sz="3600" b="1" i="0" u="none" strike="noStrike" cap="none" baseline="0" dirty="0">
                <a:solidFill>
                  <a:schemeClr val="dk1"/>
                </a:solidFill>
                <a:latin typeface="Century Gothic"/>
                <a:ea typeface="Century Gothic"/>
                <a:cs typeface="Century Gothic"/>
                <a:sym typeface="Century Gothic"/>
              </a:rPr>
              <a:t>NASA Langley Research Center</a:t>
            </a:r>
          </a:p>
        </p:txBody>
      </p:sp>
      <p:sp>
        <p:nvSpPr>
          <p:cNvPr id="16" name="Shape 16"/>
          <p:cNvSpPr txBox="1">
            <a:spLocks noGrp="1"/>
          </p:cNvSpPr>
          <p:nvPr>
            <p:ph type="body" idx="2"/>
          </p:nvPr>
        </p:nvSpPr>
        <p:spPr>
          <a:xfrm>
            <a:off x="4014216" y="2176272"/>
            <a:ext cx="19412711" cy="1216152"/>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dk1"/>
              </a:buClr>
              <a:buSzPct val="25000"/>
              <a:buFont typeface="Arial"/>
              <a:buNone/>
            </a:pPr>
            <a:r>
              <a:rPr lang="en-US" sz="3600" b="0" i="0" u="none" strike="noStrike" cap="none" baseline="0" dirty="0">
                <a:solidFill>
                  <a:schemeClr val="dk1"/>
                </a:solidFill>
                <a:latin typeface="Century Gothic"/>
                <a:ea typeface="Century Gothic"/>
                <a:cs typeface="Century Gothic"/>
                <a:sym typeface="Century Gothic"/>
              </a:rPr>
              <a:t>Assessing </a:t>
            </a:r>
            <a:r>
              <a:rPr lang="en-US" sz="3600" dirty="0">
                <a:solidFill>
                  <a:schemeClr val="dk1"/>
                </a:solidFill>
                <a:latin typeface="Century Gothic"/>
                <a:ea typeface="Century Gothic"/>
                <a:cs typeface="Century Gothic"/>
                <a:sym typeface="Century Gothic"/>
              </a:rPr>
              <a:t>c</a:t>
            </a:r>
            <a:r>
              <a:rPr lang="en-US" sz="3600" b="0" i="0" u="none" strike="noStrike" cap="none" baseline="0" dirty="0" smtClean="0">
                <a:solidFill>
                  <a:schemeClr val="dk1"/>
                </a:solidFill>
                <a:latin typeface="Century Gothic"/>
                <a:ea typeface="Century Gothic"/>
                <a:cs typeface="Century Gothic"/>
                <a:sym typeface="Century Gothic"/>
              </a:rPr>
              <a:t>urrent </a:t>
            </a:r>
            <a:r>
              <a:rPr lang="en-US" sz="3600" b="0" i="0" u="none" strike="noStrike" cap="none" baseline="0" dirty="0">
                <a:solidFill>
                  <a:schemeClr val="dk1"/>
                </a:solidFill>
                <a:latin typeface="Century Gothic"/>
                <a:ea typeface="Century Gothic"/>
                <a:cs typeface="Century Gothic"/>
                <a:sym typeface="Century Gothic"/>
              </a:rPr>
              <a:t>and </a:t>
            </a:r>
            <a:r>
              <a:rPr lang="en-US" sz="3600" dirty="0">
                <a:solidFill>
                  <a:schemeClr val="dk1"/>
                </a:solidFill>
                <a:latin typeface="Century Gothic"/>
                <a:ea typeface="Century Gothic"/>
                <a:cs typeface="Century Gothic"/>
                <a:sym typeface="Century Gothic"/>
              </a:rPr>
              <a:t>f</a:t>
            </a:r>
            <a:r>
              <a:rPr lang="en-US" sz="3600" b="0" i="0" u="none" strike="noStrike" cap="none" baseline="0" dirty="0" smtClean="0">
                <a:solidFill>
                  <a:schemeClr val="dk1"/>
                </a:solidFill>
                <a:latin typeface="Century Gothic"/>
                <a:ea typeface="Century Gothic"/>
                <a:cs typeface="Century Gothic"/>
                <a:sym typeface="Century Gothic"/>
              </a:rPr>
              <a:t>uture </a:t>
            </a:r>
            <a:r>
              <a:rPr lang="en-US" sz="3600" b="0" i="0" u="none" strike="noStrike" cap="none" baseline="0" dirty="0">
                <a:solidFill>
                  <a:schemeClr val="dk1"/>
                </a:solidFill>
                <a:latin typeface="Century Gothic"/>
                <a:ea typeface="Century Gothic"/>
                <a:cs typeface="Century Gothic"/>
                <a:sym typeface="Century Gothic"/>
              </a:rPr>
              <a:t>Plant Hardiness Zones for </a:t>
            </a:r>
            <a:r>
              <a:rPr lang="en-US" sz="3600" dirty="0">
                <a:solidFill>
                  <a:schemeClr val="dk1"/>
                </a:solidFill>
                <a:latin typeface="Century Gothic"/>
                <a:ea typeface="Century Gothic"/>
                <a:cs typeface="Century Gothic"/>
                <a:sym typeface="Century Gothic"/>
              </a:rPr>
              <a:t>a</a:t>
            </a:r>
            <a:r>
              <a:rPr lang="en-US" sz="3600" b="0" i="0" u="none" strike="noStrike" cap="none" baseline="0" dirty="0" smtClean="0">
                <a:solidFill>
                  <a:schemeClr val="dk1"/>
                </a:solidFill>
                <a:latin typeface="Century Gothic"/>
                <a:ea typeface="Century Gothic"/>
                <a:cs typeface="Century Gothic"/>
                <a:sym typeface="Century Gothic"/>
              </a:rPr>
              <a:t>pple </a:t>
            </a:r>
            <a:r>
              <a:rPr lang="en-US" sz="3600" dirty="0" smtClean="0">
                <a:solidFill>
                  <a:schemeClr val="dk1"/>
                </a:solidFill>
                <a:latin typeface="Century Gothic"/>
                <a:ea typeface="Century Gothic"/>
                <a:cs typeface="Century Gothic"/>
                <a:sym typeface="Century Gothic"/>
              </a:rPr>
              <a:t>pr</a:t>
            </a:r>
            <a:r>
              <a:rPr lang="en-US" sz="3600" b="0" i="0" u="none" strike="noStrike" cap="none" baseline="0" dirty="0" smtClean="0">
                <a:solidFill>
                  <a:schemeClr val="dk1"/>
                </a:solidFill>
                <a:latin typeface="Century Gothic"/>
                <a:ea typeface="Century Gothic"/>
                <a:cs typeface="Century Gothic"/>
                <a:sym typeface="Century Gothic"/>
              </a:rPr>
              <a:t>oduction </a:t>
            </a:r>
            <a:r>
              <a:rPr lang="en-US" sz="3600" b="0" i="0" u="none" strike="noStrike" cap="none" baseline="0" dirty="0">
                <a:solidFill>
                  <a:schemeClr val="dk1"/>
                </a:solidFill>
                <a:latin typeface="Century Gothic"/>
                <a:ea typeface="Century Gothic"/>
                <a:cs typeface="Century Gothic"/>
                <a:sym typeface="Century Gothic"/>
              </a:rPr>
              <a:t>in Washington State </a:t>
            </a:r>
            <a:r>
              <a:rPr lang="en-US" sz="3600" dirty="0">
                <a:solidFill>
                  <a:schemeClr val="dk1"/>
                </a:solidFill>
                <a:latin typeface="Century Gothic"/>
                <a:ea typeface="Century Gothic"/>
                <a:cs typeface="Century Gothic"/>
                <a:sym typeface="Century Gothic"/>
              </a:rPr>
              <a:t>u</a:t>
            </a:r>
            <a:r>
              <a:rPr lang="en-US" sz="3600" b="0" i="0" u="none" strike="noStrike" cap="none" baseline="0" dirty="0" smtClean="0">
                <a:solidFill>
                  <a:schemeClr val="dk1"/>
                </a:solidFill>
                <a:latin typeface="Century Gothic"/>
                <a:ea typeface="Century Gothic"/>
                <a:cs typeface="Century Gothic"/>
                <a:sym typeface="Century Gothic"/>
              </a:rPr>
              <a:t>sing climate </a:t>
            </a:r>
            <a:r>
              <a:rPr lang="en-US" sz="3600" dirty="0">
                <a:solidFill>
                  <a:schemeClr val="dk1"/>
                </a:solidFill>
                <a:latin typeface="Century Gothic"/>
                <a:ea typeface="Century Gothic"/>
                <a:cs typeface="Century Gothic"/>
                <a:sym typeface="Century Gothic"/>
              </a:rPr>
              <a:t>m</a:t>
            </a:r>
            <a:r>
              <a:rPr lang="en-US" sz="3600" b="0" i="0" u="none" strike="noStrike" cap="none" baseline="0" dirty="0" smtClean="0">
                <a:solidFill>
                  <a:schemeClr val="dk1"/>
                </a:solidFill>
                <a:latin typeface="Century Gothic"/>
                <a:ea typeface="Century Gothic"/>
                <a:cs typeface="Century Gothic"/>
                <a:sym typeface="Century Gothic"/>
              </a:rPr>
              <a:t>odels </a:t>
            </a:r>
            <a:r>
              <a:rPr lang="en-US" sz="3600" b="0" i="0" u="none" strike="noStrike" cap="none" baseline="0" dirty="0">
                <a:solidFill>
                  <a:schemeClr val="dk1"/>
                </a:solidFill>
                <a:latin typeface="Century Gothic"/>
                <a:ea typeface="Century Gothic"/>
                <a:cs typeface="Century Gothic"/>
                <a:sym typeface="Century Gothic"/>
              </a:rPr>
              <a:t>and NASA Earth </a:t>
            </a:r>
            <a:r>
              <a:rPr lang="en-US" sz="3600" dirty="0">
                <a:solidFill>
                  <a:schemeClr val="dk1"/>
                </a:solidFill>
                <a:latin typeface="Century Gothic"/>
                <a:ea typeface="Century Gothic"/>
                <a:cs typeface="Century Gothic"/>
                <a:sym typeface="Century Gothic"/>
              </a:rPr>
              <a:t>O</a:t>
            </a:r>
            <a:r>
              <a:rPr lang="en-US" sz="3600" b="0" i="0" u="none" strike="noStrike" cap="none" baseline="0" dirty="0" smtClean="0">
                <a:solidFill>
                  <a:schemeClr val="dk1"/>
                </a:solidFill>
                <a:latin typeface="Century Gothic"/>
                <a:ea typeface="Century Gothic"/>
                <a:cs typeface="Century Gothic"/>
                <a:sym typeface="Century Gothic"/>
              </a:rPr>
              <a:t>bservations</a:t>
            </a:r>
            <a:endParaRPr lang="en-US" sz="3600" b="0" i="0" u="none" strike="noStrike" cap="none" baseline="0" dirty="0">
              <a:solidFill>
                <a:schemeClr val="dk1"/>
              </a:solidFill>
              <a:latin typeface="Century Gothic"/>
              <a:ea typeface="Century Gothic"/>
              <a:cs typeface="Century Gothic"/>
              <a:sym typeface="Century Gothic"/>
            </a:endParaRPr>
          </a:p>
          <a:p>
            <a:pPr marL="0" marR="0" lvl="0" indent="0" algn="ctr" rtl="0">
              <a:lnSpc>
                <a:spcPct val="90000"/>
              </a:lnSpc>
              <a:spcBef>
                <a:spcPts val="3000"/>
              </a:spcBef>
              <a:buClr>
                <a:schemeClr val="dk1"/>
              </a:buClr>
              <a:buFont typeface="Arial"/>
              <a:buNone/>
            </a:pPr>
            <a:endParaRPr sz="3600" b="0" i="0" u="none" strike="noStrike" cap="none" baseline="0" dirty="0">
              <a:solidFill>
                <a:schemeClr val="dk1"/>
              </a:solidFill>
              <a:latin typeface="Century Gothic"/>
              <a:ea typeface="Century Gothic"/>
              <a:cs typeface="Century Gothic"/>
              <a:sym typeface="Century Gothic"/>
            </a:endParaRPr>
          </a:p>
        </p:txBody>
      </p:sp>
      <p:sp>
        <p:nvSpPr>
          <p:cNvPr id="17" name="Shape 17"/>
          <p:cNvSpPr txBox="1">
            <a:spLocks noGrp="1"/>
          </p:cNvSpPr>
          <p:nvPr>
            <p:ph type="body" idx="3"/>
          </p:nvPr>
        </p:nvSpPr>
        <p:spPr>
          <a:xfrm>
            <a:off x="4014216" y="818704"/>
            <a:ext cx="19550743" cy="1152144"/>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accent1"/>
              </a:buClr>
              <a:buSzPct val="25000"/>
              <a:buFont typeface="Arial"/>
              <a:buNone/>
            </a:pPr>
            <a:r>
              <a:rPr lang="en-US" sz="8400" b="1" i="0" u="none" strike="noStrike" cap="none" baseline="0" dirty="0">
                <a:solidFill>
                  <a:schemeClr val="accent1"/>
                </a:solidFill>
                <a:latin typeface="Century Gothic"/>
                <a:ea typeface="Century Gothic"/>
                <a:cs typeface="Century Gothic"/>
                <a:sym typeface="Century Gothic"/>
              </a:rPr>
              <a:t>Northwest United States Agriculture III</a:t>
            </a:r>
          </a:p>
        </p:txBody>
      </p:sp>
      <p:sp>
        <p:nvSpPr>
          <p:cNvPr id="19" name="Shape 19"/>
          <p:cNvSpPr txBox="1"/>
          <p:nvPr/>
        </p:nvSpPr>
        <p:spPr>
          <a:xfrm>
            <a:off x="10817942" y="20018054"/>
            <a:ext cx="6893320" cy="4691469"/>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1"/>
              </a:buClr>
              <a:buSzPct val="25000"/>
              <a:buFont typeface="Arial"/>
              <a:buNone/>
            </a:pPr>
            <a:endParaRPr lang="en-US" sz="2700" b="0" i="0" u="none" strike="noStrike" cap="none" baseline="0" dirty="0">
              <a:solidFill>
                <a:schemeClr val="dk1"/>
              </a:solidFill>
              <a:latin typeface="Garamond"/>
              <a:ea typeface="Garamond"/>
              <a:cs typeface="Garamond"/>
              <a:sym typeface="Garamond"/>
            </a:endParaRPr>
          </a:p>
        </p:txBody>
      </p:sp>
      <p:sp>
        <p:nvSpPr>
          <p:cNvPr id="23" name="Shape 23"/>
          <p:cNvSpPr txBox="1"/>
          <p:nvPr/>
        </p:nvSpPr>
        <p:spPr>
          <a:xfrm>
            <a:off x="918222" y="6194419"/>
            <a:ext cx="16773395" cy="5143302"/>
          </a:xfrm>
          <a:prstGeom prst="rect">
            <a:avLst/>
          </a:prstGeom>
          <a:noFill/>
          <a:ln>
            <a:noFill/>
          </a:ln>
        </p:spPr>
        <p:txBody>
          <a:bodyPr lIns="91425" tIns="45700" rIns="91425" bIns="45700" anchor="t" anchorCtr="0">
            <a:noAutofit/>
          </a:bodyPr>
          <a:lstStyle/>
          <a:p>
            <a:r>
              <a:rPr lang="en-US" sz="2500" dirty="0">
                <a:solidFill>
                  <a:schemeClr val="tx1"/>
                </a:solidFill>
                <a:latin typeface="Garamond" panose="02020404030301010803" pitchFamily="18" charset="0"/>
              </a:rPr>
              <a:t>Washington State produces 65% of the nation’s apples, adding 2.2 billion dollars to the nation’s economy. Washington’s warm, dry summers and cool, wet winters provide excellent conditions for apple growth. However, there is a strong likelihood that Washington’s suitability for apple </a:t>
            </a:r>
            <a:r>
              <a:rPr lang="en-US" sz="2500" dirty="0" smtClean="0">
                <a:solidFill>
                  <a:schemeClr val="tx1"/>
                </a:solidFill>
                <a:latin typeface="Garamond" panose="02020404030301010803" pitchFamily="18" charset="0"/>
              </a:rPr>
              <a:t>orchards </a:t>
            </a:r>
            <a:r>
              <a:rPr lang="en-US" sz="2500" dirty="0">
                <a:solidFill>
                  <a:schemeClr val="tx1"/>
                </a:solidFill>
                <a:latin typeface="Garamond" panose="02020404030301010803" pitchFamily="18" charset="0"/>
              </a:rPr>
              <a:t>could be altered by current and future climate change. Currently, the USDA determines which plant species will thrive in a particular location based on their Plant Hardiness Zone (PHZ) Map. Apples grow best when climate conditions match zones 5, 6, or 7. By creating maps of current and projected PHZs, apple growers will be able to decide both if it would be beneficial to move apple orchards in the upcoming decades and where the most suitable conditions will be located. Using Aqua MODIS Land Surface Temperature (LST) from 2002 to 2015, minimum temperatures per day and month were extracted to create a present-day PHZ map. Additionally, future climate model air temperature forecasts </a:t>
            </a:r>
            <a:r>
              <a:rPr lang="en-US" sz="2500" dirty="0" smtClean="0">
                <a:solidFill>
                  <a:schemeClr val="tx1"/>
                </a:solidFill>
                <a:latin typeface="Garamond" panose="02020404030301010803" pitchFamily="18" charset="0"/>
              </a:rPr>
              <a:t>from the NASA </a:t>
            </a:r>
            <a:r>
              <a:rPr lang="en-US" sz="2500" dirty="0">
                <a:solidFill>
                  <a:schemeClr val="tx1"/>
                </a:solidFill>
                <a:latin typeface="Garamond" panose="02020404030301010803" pitchFamily="18" charset="0"/>
              </a:rPr>
              <a:t>Earth Exchange </a:t>
            </a:r>
            <a:r>
              <a:rPr lang="en-US" sz="2500" dirty="0" smtClean="0">
                <a:solidFill>
                  <a:schemeClr val="tx1"/>
                </a:solidFill>
                <a:latin typeface="Garamond" panose="02020404030301010803" pitchFamily="18" charset="0"/>
              </a:rPr>
              <a:t>Downscaled </a:t>
            </a:r>
            <a:r>
              <a:rPr lang="en-US" sz="2500" dirty="0">
                <a:solidFill>
                  <a:schemeClr val="tx1"/>
                </a:solidFill>
                <a:latin typeface="Garamond" panose="02020404030301010803" pitchFamily="18" charset="0"/>
              </a:rPr>
              <a:t>Climate </a:t>
            </a:r>
            <a:r>
              <a:rPr lang="en-US" sz="2500" dirty="0" smtClean="0">
                <a:solidFill>
                  <a:schemeClr val="tx1"/>
                </a:solidFill>
                <a:latin typeface="Garamond" panose="02020404030301010803" pitchFamily="18" charset="0"/>
              </a:rPr>
              <a:t>Projections (NEX-DCP30</a:t>
            </a:r>
            <a:r>
              <a:rPr lang="en-US" sz="2500" dirty="0">
                <a:solidFill>
                  <a:schemeClr val="tx1"/>
                </a:solidFill>
                <a:latin typeface="Garamond" panose="02020404030301010803" pitchFamily="18" charset="0"/>
              </a:rPr>
              <a:t>) </a:t>
            </a:r>
            <a:r>
              <a:rPr lang="en-US" sz="2500" dirty="0" smtClean="0">
                <a:solidFill>
                  <a:schemeClr val="tx1"/>
                </a:solidFill>
                <a:latin typeface="Garamond" panose="02020404030301010803" pitchFamily="18" charset="0"/>
              </a:rPr>
              <a:t>dataset for 2040 </a:t>
            </a:r>
            <a:r>
              <a:rPr lang="en-US" sz="2500" dirty="0">
                <a:solidFill>
                  <a:schemeClr val="tx1"/>
                </a:solidFill>
                <a:latin typeface="Garamond" panose="02020404030301010803" pitchFamily="18" charset="0"/>
              </a:rPr>
              <a:t>to </a:t>
            </a:r>
            <a:r>
              <a:rPr lang="en-US" sz="2500" dirty="0" smtClean="0">
                <a:solidFill>
                  <a:schemeClr val="tx1"/>
                </a:solidFill>
                <a:latin typeface="Garamond" panose="02020404030301010803" pitchFamily="18" charset="0"/>
              </a:rPr>
              <a:t>2099 were </a:t>
            </a:r>
            <a:r>
              <a:rPr lang="en-US" sz="2500" dirty="0">
                <a:solidFill>
                  <a:schemeClr val="tx1"/>
                </a:solidFill>
                <a:latin typeface="Garamond" panose="02020404030301010803" pitchFamily="18" charset="0"/>
              </a:rPr>
              <a:t>used to determine future </a:t>
            </a:r>
            <a:r>
              <a:rPr lang="en-US" sz="2500" dirty="0" smtClean="0">
                <a:solidFill>
                  <a:schemeClr val="tx1"/>
                </a:solidFill>
                <a:latin typeface="Garamond" panose="02020404030301010803" pitchFamily="18" charset="0"/>
              </a:rPr>
              <a:t>PHZs. </a:t>
            </a:r>
            <a:r>
              <a:rPr lang="en-US" sz="2500" dirty="0">
                <a:solidFill>
                  <a:schemeClr val="tx1"/>
                </a:solidFill>
                <a:latin typeface="Garamond" panose="02020404030301010803" pitchFamily="18" charset="0"/>
              </a:rPr>
              <a:t>Growing Degree Days (GDD) were also calculated to create orchard suitability maps. Since the ability of apple trees to thrive is dependent on GDDs, PHZs, and average growing season temperature, these maps </a:t>
            </a:r>
            <a:r>
              <a:rPr lang="en-US" sz="2500" dirty="0" smtClean="0">
                <a:solidFill>
                  <a:schemeClr val="tx1"/>
                </a:solidFill>
                <a:latin typeface="Garamond" panose="02020404030301010803" pitchFamily="18" charset="0"/>
              </a:rPr>
              <a:t>provide further </a:t>
            </a:r>
            <a:r>
              <a:rPr lang="en-US" sz="2500" dirty="0">
                <a:solidFill>
                  <a:schemeClr val="tx1"/>
                </a:solidFill>
                <a:latin typeface="Garamond" panose="02020404030301010803" pitchFamily="18" charset="0"/>
              </a:rPr>
              <a:t>insight into which regions of Washington State may be suitable for apple orchards in the future</a:t>
            </a:r>
            <a:r>
              <a:rPr lang="en-US" sz="2500" dirty="0" smtClean="0">
                <a:solidFill>
                  <a:schemeClr val="tx1"/>
                </a:solidFill>
                <a:latin typeface="Garamond" panose="02020404030301010803" pitchFamily="18" charset="0"/>
              </a:rPr>
              <a:t>.</a:t>
            </a:r>
            <a:r>
              <a:rPr lang="en-US" sz="2500" dirty="0">
                <a:solidFill>
                  <a:schemeClr val="tx1"/>
                </a:solidFill>
                <a:latin typeface="Garamond" panose="02020404030301010803" pitchFamily="18" charset="0"/>
              </a:rPr>
              <a:t> Final current and forecasted PHZ and suitability maps will allow stakeholders to identify regions that are currently optimal for apple production, and see how those regions may move with forecasted climate change.</a:t>
            </a:r>
          </a:p>
        </p:txBody>
      </p:sp>
      <p:sp>
        <p:nvSpPr>
          <p:cNvPr id="25" name="Shape 25"/>
          <p:cNvSpPr txBox="1"/>
          <p:nvPr/>
        </p:nvSpPr>
        <p:spPr>
          <a:xfrm>
            <a:off x="914400" y="5534771"/>
            <a:ext cx="16916399" cy="76944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a:ea typeface="Century Gothic"/>
                <a:cs typeface="Century Gothic"/>
                <a:sym typeface="Century Gothic"/>
              </a:rPr>
              <a:t>Abstract</a:t>
            </a:r>
          </a:p>
        </p:txBody>
      </p:sp>
      <p:sp>
        <p:nvSpPr>
          <p:cNvPr id="26" name="Shape 26"/>
          <p:cNvSpPr txBox="1"/>
          <p:nvPr/>
        </p:nvSpPr>
        <p:spPr>
          <a:xfrm>
            <a:off x="18528630" y="5504987"/>
            <a:ext cx="8229600" cy="76944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a:ea typeface="Century Gothic"/>
                <a:cs typeface="Century Gothic"/>
                <a:sym typeface="Century Gothic"/>
              </a:rPr>
              <a:t>Objectives</a:t>
            </a:r>
          </a:p>
        </p:txBody>
      </p:sp>
      <p:sp>
        <p:nvSpPr>
          <p:cNvPr id="27" name="Shape 27"/>
          <p:cNvSpPr txBox="1"/>
          <p:nvPr/>
        </p:nvSpPr>
        <p:spPr>
          <a:xfrm>
            <a:off x="914400" y="11168499"/>
            <a:ext cx="16916400" cy="76944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a:ea typeface="Century Gothic"/>
                <a:cs typeface="Century Gothic"/>
                <a:sym typeface="Century Gothic"/>
              </a:rPr>
              <a:t>Methodology</a:t>
            </a:r>
          </a:p>
        </p:txBody>
      </p:sp>
      <p:sp>
        <p:nvSpPr>
          <p:cNvPr id="29" name="Shape 29"/>
          <p:cNvSpPr txBox="1"/>
          <p:nvPr/>
        </p:nvSpPr>
        <p:spPr>
          <a:xfrm>
            <a:off x="18528630" y="16778926"/>
            <a:ext cx="8229600" cy="76944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a:ea typeface="Century Gothic"/>
                <a:cs typeface="Century Gothic"/>
                <a:sym typeface="Century Gothic"/>
              </a:rPr>
              <a:t>Earth Observations</a:t>
            </a:r>
          </a:p>
        </p:txBody>
      </p:sp>
      <p:sp>
        <p:nvSpPr>
          <p:cNvPr id="28" name="Shape 28"/>
          <p:cNvSpPr txBox="1"/>
          <p:nvPr/>
        </p:nvSpPr>
        <p:spPr>
          <a:xfrm>
            <a:off x="18528628" y="9974392"/>
            <a:ext cx="8229600" cy="7695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a:ea typeface="Century Gothic"/>
                <a:cs typeface="Century Gothic"/>
                <a:sym typeface="Century Gothic"/>
              </a:rPr>
              <a:t>Study Area</a:t>
            </a:r>
          </a:p>
        </p:txBody>
      </p:sp>
      <p:sp>
        <p:nvSpPr>
          <p:cNvPr id="30" name="Shape 30"/>
          <p:cNvSpPr txBox="1"/>
          <p:nvPr/>
        </p:nvSpPr>
        <p:spPr>
          <a:xfrm>
            <a:off x="885456" y="18804268"/>
            <a:ext cx="16916397" cy="76944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a:ea typeface="Century Gothic"/>
                <a:cs typeface="Century Gothic"/>
                <a:sym typeface="Century Gothic"/>
              </a:rPr>
              <a:t>Results</a:t>
            </a:r>
          </a:p>
        </p:txBody>
      </p:sp>
      <p:sp>
        <p:nvSpPr>
          <p:cNvPr id="31" name="Shape 31"/>
          <p:cNvSpPr txBox="1"/>
          <p:nvPr/>
        </p:nvSpPr>
        <p:spPr>
          <a:xfrm>
            <a:off x="18528630" y="21004248"/>
            <a:ext cx="8229600" cy="76944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a:ea typeface="Century Gothic"/>
                <a:cs typeface="Century Gothic"/>
                <a:sym typeface="Century Gothic"/>
              </a:rPr>
              <a:t>Conclusions</a:t>
            </a:r>
          </a:p>
        </p:txBody>
      </p:sp>
      <p:sp>
        <p:nvSpPr>
          <p:cNvPr id="32" name="Shape 32"/>
          <p:cNvSpPr txBox="1"/>
          <p:nvPr/>
        </p:nvSpPr>
        <p:spPr>
          <a:xfrm>
            <a:off x="18528630" y="27843600"/>
            <a:ext cx="8229600" cy="76944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a:ea typeface="Century Gothic"/>
                <a:cs typeface="Century Gothic"/>
                <a:sym typeface="Century Gothic"/>
              </a:rPr>
              <a:t>Acknowledgements</a:t>
            </a:r>
          </a:p>
        </p:txBody>
      </p:sp>
      <p:sp>
        <p:nvSpPr>
          <p:cNvPr id="33" name="Shape 33"/>
          <p:cNvSpPr txBox="1"/>
          <p:nvPr/>
        </p:nvSpPr>
        <p:spPr>
          <a:xfrm>
            <a:off x="11117178" y="29517997"/>
            <a:ext cx="8229600" cy="76944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a:ea typeface="Century Gothic"/>
                <a:cs typeface="Century Gothic"/>
                <a:sym typeface="Century Gothic"/>
              </a:rPr>
              <a:t>Project Partners</a:t>
            </a:r>
          </a:p>
        </p:txBody>
      </p:sp>
      <p:sp>
        <p:nvSpPr>
          <p:cNvPr id="34" name="Shape 34"/>
          <p:cNvSpPr txBox="1"/>
          <p:nvPr/>
        </p:nvSpPr>
        <p:spPr>
          <a:xfrm>
            <a:off x="914400" y="29375010"/>
            <a:ext cx="8229600" cy="76944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a:ea typeface="Century Gothic"/>
                <a:cs typeface="Century Gothic"/>
                <a:sym typeface="Century Gothic"/>
              </a:rPr>
              <a:t>Team Members</a:t>
            </a:r>
          </a:p>
        </p:txBody>
      </p:sp>
      <p:sp>
        <p:nvSpPr>
          <p:cNvPr id="35" name="Shape 35"/>
          <p:cNvSpPr txBox="1"/>
          <p:nvPr/>
        </p:nvSpPr>
        <p:spPr>
          <a:xfrm>
            <a:off x="914400" y="4148883"/>
            <a:ext cx="25603199" cy="950976"/>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dk1"/>
              </a:buClr>
              <a:buSzPct val="25000"/>
              <a:buFont typeface="Arial"/>
              <a:buNone/>
            </a:pPr>
            <a:r>
              <a:rPr lang="en-US" sz="3200" b="0" i="0" u="none" strike="noStrike" cap="none" baseline="0" dirty="0">
                <a:solidFill>
                  <a:schemeClr val="dk1"/>
                </a:solidFill>
                <a:latin typeface="Garamond"/>
                <a:ea typeface="Garamond"/>
                <a:cs typeface="Garamond"/>
                <a:sym typeface="Garamond"/>
              </a:rPr>
              <a:t>Madeline Ruid (Team Lead), Teresa Fenn, </a:t>
            </a:r>
            <a:r>
              <a:rPr lang="en-US" sz="3200" b="0" i="0" u="none" strike="noStrike" cap="none" baseline="0" dirty="0" smtClean="0">
                <a:solidFill>
                  <a:schemeClr val="dk1"/>
                </a:solidFill>
                <a:latin typeface="Garamond"/>
                <a:ea typeface="Garamond"/>
                <a:cs typeface="Garamond"/>
                <a:sym typeface="Garamond"/>
              </a:rPr>
              <a:t>Matthew </a:t>
            </a:r>
            <a:r>
              <a:rPr lang="en-US" sz="3200" b="0" i="0" u="none" strike="noStrike" cap="none" baseline="0" dirty="0">
                <a:solidFill>
                  <a:schemeClr val="dk1"/>
                </a:solidFill>
                <a:latin typeface="Garamond"/>
                <a:ea typeface="Garamond"/>
                <a:cs typeface="Garamond"/>
                <a:sym typeface="Garamond"/>
              </a:rPr>
              <a:t>Mullen, Sarah Philbrick, James </a:t>
            </a:r>
            <a:r>
              <a:rPr lang="en-US" sz="3200" b="0" i="0" u="none" strike="noStrike" cap="none" baseline="0" dirty="0" smtClean="0">
                <a:solidFill>
                  <a:schemeClr val="dk1"/>
                </a:solidFill>
                <a:latin typeface="Garamond"/>
                <a:ea typeface="Garamond"/>
                <a:cs typeface="Garamond"/>
                <a:sym typeface="Garamond"/>
              </a:rPr>
              <a:t>Hendrickson</a:t>
            </a:r>
            <a:endParaRPr lang="en-US" sz="3200" b="0" i="0" u="none" strike="noStrike" cap="none" baseline="0" dirty="0">
              <a:solidFill>
                <a:schemeClr val="dk1"/>
              </a:solidFill>
              <a:latin typeface="Garamond"/>
              <a:ea typeface="Garamond"/>
              <a:cs typeface="Garamond"/>
              <a:sym typeface="Garamond"/>
            </a:endParaRPr>
          </a:p>
          <a:p>
            <a:pPr lvl="0" algn="ctr">
              <a:lnSpc>
                <a:spcPct val="90000"/>
              </a:lnSpc>
              <a:buClr>
                <a:schemeClr val="dk1"/>
              </a:buClr>
            </a:pPr>
            <a:r>
              <a:rPr lang="en-US" sz="2400" dirty="0">
                <a:solidFill>
                  <a:schemeClr val="dk1"/>
                </a:solidFill>
                <a:latin typeface="Garamond"/>
                <a:ea typeface="Garamond"/>
                <a:cs typeface="Garamond"/>
                <a:sym typeface="Garamond"/>
              </a:rPr>
              <a:t>NASA DEVELOP National Program at NASA Langley Research Center</a:t>
            </a:r>
            <a:endParaRPr sz="2400" b="0" i="0" u="none" strike="noStrike" cap="none" baseline="0" dirty="0">
              <a:solidFill>
                <a:schemeClr val="dk1"/>
              </a:solidFill>
              <a:latin typeface="Garamond"/>
              <a:ea typeface="Garamond"/>
              <a:cs typeface="Garamond"/>
              <a:sym typeface="Garamond"/>
            </a:endParaRPr>
          </a:p>
        </p:txBody>
      </p:sp>
      <p:pic>
        <p:nvPicPr>
          <p:cNvPr id="36" name="Shape 36"/>
          <p:cNvPicPr preferRelativeResize="0"/>
          <p:nvPr/>
        </p:nvPicPr>
        <p:blipFill rotWithShape="1">
          <a:blip r:embed="rId3">
            <a:alphaModFix/>
          </a:blip>
          <a:srcRect/>
          <a:stretch/>
        </p:blipFill>
        <p:spPr>
          <a:xfrm>
            <a:off x="18619866" y="17244667"/>
            <a:ext cx="5247687" cy="3991895"/>
          </a:xfrm>
          <a:prstGeom prst="rect">
            <a:avLst/>
          </a:prstGeom>
          <a:noFill/>
          <a:ln>
            <a:noFill/>
          </a:ln>
        </p:spPr>
      </p:pic>
      <p:sp>
        <p:nvSpPr>
          <p:cNvPr id="37" name="Shape 37"/>
          <p:cNvSpPr txBox="1"/>
          <p:nvPr/>
        </p:nvSpPr>
        <p:spPr>
          <a:xfrm>
            <a:off x="21911043" y="19580907"/>
            <a:ext cx="3005085" cy="58477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200" b="1" i="0" u="none" strike="noStrike" cap="none" baseline="0" dirty="0">
                <a:solidFill>
                  <a:schemeClr val="dk1"/>
                </a:solidFill>
                <a:latin typeface="Garamond"/>
                <a:ea typeface="Garamond"/>
                <a:cs typeface="Garamond"/>
                <a:sym typeface="Garamond"/>
              </a:rPr>
              <a:t>Aqua</a:t>
            </a:r>
          </a:p>
        </p:txBody>
      </p:sp>
      <p:sp>
        <p:nvSpPr>
          <p:cNvPr id="38" name="Shape 38"/>
          <p:cNvSpPr txBox="1"/>
          <p:nvPr/>
        </p:nvSpPr>
        <p:spPr>
          <a:xfrm>
            <a:off x="11117178" y="30289764"/>
            <a:ext cx="8090417" cy="41856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1"/>
              </a:buClr>
              <a:buSzPct val="25000"/>
              <a:buFont typeface="Arial"/>
              <a:buNone/>
            </a:pPr>
            <a:r>
              <a:rPr lang="en-US" sz="3600" b="1" i="0" u="none" strike="noStrike" cap="none" baseline="0" dirty="0">
                <a:solidFill>
                  <a:schemeClr val="dk1"/>
                </a:solidFill>
                <a:latin typeface="Garamond"/>
                <a:ea typeface="Garamond"/>
                <a:cs typeface="Garamond"/>
                <a:sym typeface="Garamond"/>
              </a:rPr>
              <a:t>Dr. Michael Glenn</a:t>
            </a:r>
          </a:p>
          <a:p>
            <a:pPr marL="0" marR="0" lvl="0" indent="0" algn="l" rtl="0">
              <a:lnSpc>
                <a:spcPct val="90000"/>
              </a:lnSpc>
              <a:spcBef>
                <a:spcPts val="600"/>
              </a:spcBef>
              <a:buClr>
                <a:schemeClr val="dk1"/>
              </a:buClr>
              <a:buSzPct val="25000"/>
              <a:buFont typeface="Arial"/>
              <a:buNone/>
            </a:pPr>
            <a:r>
              <a:rPr lang="en-US" sz="2800" b="0" i="0" u="none" strike="noStrike" cap="none" baseline="0" dirty="0">
                <a:solidFill>
                  <a:schemeClr val="dk1"/>
                </a:solidFill>
                <a:latin typeface="Garamond"/>
                <a:ea typeface="Garamond"/>
                <a:cs typeface="Garamond"/>
                <a:sym typeface="Garamond"/>
              </a:rPr>
              <a:t>Appalachian Fruit Research Station</a:t>
            </a:r>
          </a:p>
          <a:p>
            <a:pPr marL="0" marR="0" lvl="0" indent="0" algn="l" rtl="0">
              <a:lnSpc>
                <a:spcPct val="90000"/>
              </a:lnSpc>
              <a:spcBef>
                <a:spcPts val="600"/>
              </a:spcBef>
              <a:buClr>
                <a:schemeClr val="dk1"/>
              </a:buClr>
              <a:buSzPct val="25000"/>
              <a:buFont typeface="Arial"/>
              <a:buNone/>
            </a:pPr>
            <a:r>
              <a:rPr lang="en-US" sz="2800" b="0" i="0" u="none" strike="noStrike" cap="none" baseline="0" dirty="0">
                <a:solidFill>
                  <a:schemeClr val="dk1"/>
                </a:solidFill>
                <a:latin typeface="Garamond"/>
                <a:ea typeface="Garamond"/>
                <a:cs typeface="Garamond"/>
                <a:sym typeface="Garamond"/>
              </a:rPr>
              <a:t>USDA- Agriculture Research Service</a:t>
            </a:r>
          </a:p>
        </p:txBody>
      </p:sp>
      <p:pic>
        <p:nvPicPr>
          <p:cNvPr id="39" name="Shape 39"/>
          <p:cNvPicPr preferRelativeResize="0"/>
          <p:nvPr/>
        </p:nvPicPr>
        <p:blipFill rotWithShape="1">
          <a:blip r:embed="rId4">
            <a:alphaModFix/>
          </a:blip>
          <a:srcRect/>
          <a:stretch/>
        </p:blipFill>
        <p:spPr>
          <a:xfrm>
            <a:off x="11212310" y="31879982"/>
            <a:ext cx="3989563" cy="2848528"/>
          </a:xfrm>
          <a:prstGeom prst="rect">
            <a:avLst/>
          </a:prstGeom>
          <a:noFill/>
          <a:ln>
            <a:noFill/>
          </a:ln>
        </p:spPr>
      </p:pic>
      <p:sp>
        <p:nvSpPr>
          <p:cNvPr id="40" name="Shape 40"/>
          <p:cNvSpPr txBox="1"/>
          <p:nvPr/>
        </p:nvSpPr>
        <p:spPr>
          <a:xfrm>
            <a:off x="18566730" y="28617371"/>
            <a:ext cx="8008619" cy="5698392"/>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buClr>
                <a:schemeClr val="dk1"/>
              </a:buClr>
              <a:buSzPct val="25000"/>
              <a:buFont typeface="Arial"/>
              <a:buNone/>
            </a:pPr>
            <a:r>
              <a:rPr lang="en-US" sz="2600" b="1" i="0" u="none" strike="noStrike" cap="none" baseline="0" dirty="0">
                <a:solidFill>
                  <a:schemeClr val="dk1"/>
                </a:solidFill>
                <a:latin typeface="Garamond"/>
                <a:ea typeface="Garamond"/>
                <a:cs typeface="Garamond"/>
                <a:sym typeface="Garamond"/>
              </a:rPr>
              <a:t>Dr. Kenton Ross</a:t>
            </a:r>
          </a:p>
          <a:p>
            <a:pPr marL="0" marR="0" lvl="0" indent="0" algn="l" rtl="0">
              <a:lnSpc>
                <a:spcPct val="100000"/>
              </a:lnSpc>
              <a:spcBef>
                <a:spcPts val="0"/>
              </a:spcBef>
              <a:buClr>
                <a:schemeClr val="dk1"/>
              </a:buClr>
              <a:buSzPct val="25000"/>
              <a:buFont typeface="Arial"/>
              <a:buNone/>
            </a:pPr>
            <a:r>
              <a:rPr lang="en-US" sz="2600" b="0" i="0" u="none" strike="noStrike" cap="none" baseline="0" dirty="0">
                <a:solidFill>
                  <a:schemeClr val="dk1"/>
                </a:solidFill>
                <a:latin typeface="Garamond"/>
                <a:ea typeface="Garamond"/>
                <a:cs typeface="Garamond"/>
                <a:sym typeface="Garamond"/>
              </a:rPr>
              <a:t>NASA DEVELOP National Program Science Advisor</a:t>
            </a:r>
          </a:p>
          <a:p>
            <a:pPr marL="0" marR="0" lvl="0" indent="0" algn="l" rtl="0">
              <a:lnSpc>
                <a:spcPct val="90000"/>
              </a:lnSpc>
              <a:spcBef>
                <a:spcPts val="1800"/>
              </a:spcBef>
              <a:buClr>
                <a:schemeClr val="dk1"/>
              </a:buClr>
              <a:buSzPct val="25000"/>
              <a:buFont typeface="Arial"/>
              <a:buNone/>
            </a:pPr>
            <a:r>
              <a:rPr lang="en-US" sz="2600" b="1" i="0" u="none" strike="noStrike" cap="none" baseline="0" dirty="0">
                <a:solidFill>
                  <a:schemeClr val="dk1"/>
                </a:solidFill>
                <a:latin typeface="Garamond"/>
                <a:ea typeface="Garamond"/>
                <a:cs typeface="Garamond"/>
                <a:sym typeface="Garamond"/>
              </a:rPr>
              <a:t>Dr. Noel Baker</a:t>
            </a:r>
          </a:p>
          <a:p>
            <a:pPr marL="0" marR="0" lvl="0" indent="0" algn="l" rtl="0">
              <a:lnSpc>
                <a:spcPct val="90000"/>
              </a:lnSpc>
              <a:spcBef>
                <a:spcPts val="0"/>
              </a:spcBef>
              <a:buClr>
                <a:schemeClr val="dk1"/>
              </a:buClr>
              <a:buSzPct val="25000"/>
              <a:buFont typeface="Arial"/>
              <a:buNone/>
            </a:pPr>
            <a:r>
              <a:rPr lang="en-US" sz="2600" b="0" i="0" u="none" strike="noStrike" cap="none" baseline="0" dirty="0">
                <a:solidFill>
                  <a:schemeClr val="dk1"/>
                </a:solidFill>
                <a:latin typeface="Garamond"/>
                <a:ea typeface="Garamond"/>
                <a:cs typeface="Garamond"/>
                <a:sym typeface="Garamond"/>
              </a:rPr>
              <a:t>NASA Postdoctoral Program Fellow</a:t>
            </a:r>
          </a:p>
          <a:p>
            <a:pPr marL="0" marR="0" lvl="0" indent="0" algn="l" rtl="0">
              <a:lnSpc>
                <a:spcPct val="90000"/>
              </a:lnSpc>
              <a:spcBef>
                <a:spcPts val="1800"/>
              </a:spcBef>
              <a:buClr>
                <a:schemeClr val="dk1"/>
              </a:buClr>
              <a:buSzPct val="25000"/>
              <a:buFont typeface="Arial"/>
              <a:buNone/>
            </a:pPr>
            <a:r>
              <a:rPr lang="en-US" sz="2600" b="1" i="0" u="none" strike="noStrike" cap="none" baseline="0" dirty="0">
                <a:solidFill>
                  <a:schemeClr val="dk1"/>
                </a:solidFill>
                <a:latin typeface="Garamond"/>
                <a:ea typeface="Garamond"/>
                <a:cs typeface="Garamond"/>
                <a:sym typeface="Garamond"/>
              </a:rPr>
              <a:t>Jeffry Ely</a:t>
            </a:r>
          </a:p>
          <a:p>
            <a:pPr marL="0" marR="0" lvl="0" indent="0" algn="l" rtl="0">
              <a:lnSpc>
                <a:spcPct val="90000"/>
              </a:lnSpc>
              <a:spcBef>
                <a:spcPts val="0"/>
              </a:spcBef>
              <a:buClr>
                <a:schemeClr val="dk1"/>
              </a:buClr>
              <a:buSzPct val="25000"/>
              <a:buFont typeface="Arial"/>
              <a:buNone/>
            </a:pPr>
            <a:r>
              <a:rPr lang="en-US" sz="2600" b="0" i="0" u="none" strike="noStrike" cap="none" baseline="0" dirty="0">
                <a:solidFill>
                  <a:schemeClr val="dk1"/>
                </a:solidFill>
                <a:latin typeface="Garamond"/>
                <a:ea typeface="Garamond"/>
                <a:cs typeface="Garamond"/>
                <a:sym typeface="Garamond"/>
              </a:rPr>
              <a:t>NASA DEVELOP Geoinformation Scientist</a:t>
            </a:r>
          </a:p>
          <a:p>
            <a:pPr marL="0" marR="0" lvl="0" indent="0" algn="l" rtl="0">
              <a:lnSpc>
                <a:spcPct val="90000"/>
              </a:lnSpc>
              <a:spcBef>
                <a:spcPts val="1800"/>
              </a:spcBef>
              <a:buClr>
                <a:schemeClr val="dk1"/>
              </a:buClr>
              <a:buSzPct val="25000"/>
              <a:buFont typeface="Arial"/>
              <a:buNone/>
            </a:pPr>
            <a:r>
              <a:rPr lang="en-US" sz="2600" b="1" i="0" u="none" strike="noStrike" cap="none" baseline="0" dirty="0">
                <a:solidFill>
                  <a:schemeClr val="dk1"/>
                </a:solidFill>
                <a:latin typeface="Garamond"/>
                <a:ea typeface="Garamond"/>
                <a:cs typeface="Garamond"/>
                <a:sym typeface="Garamond"/>
              </a:rPr>
              <a:t>Emily Adams</a:t>
            </a:r>
          </a:p>
          <a:p>
            <a:pPr marL="0" marR="0" lvl="0" indent="0" algn="l" rtl="0">
              <a:lnSpc>
                <a:spcPct val="90000"/>
              </a:lnSpc>
              <a:spcBef>
                <a:spcPts val="0"/>
              </a:spcBef>
              <a:buClr>
                <a:schemeClr val="dk1"/>
              </a:buClr>
              <a:buSzPct val="25000"/>
              <a:buFont typeface="Arial"/>
              <a:buNone/>
            </a:pPr>
            <a:r>
              <a:rPr lang="en-US" sz="2600" b="0" i="0" u="none" strike="noStrike" cap="none" baseline="0" dirty="0">
                <a:solidFill>
                  <a:schemeClr val="dk1"/>
                </a:solidFill>
                <a:latin typeface="Garamond"/>
                <a:ea typeface="Garamond"/>
                <a:cs typeface="Garamond"/>
                <a:sym typeface="Garamond"/>
              </a:rPr>
              <a:t>NASA DEVELOP – Langley Center Lead</a:t>
            </a:r>
          </a:p>
          <a:p>
            <a:pPr marL="0" marR="0" lvl="0" indent="0" algn="l" rtl="0">
              <a:lnSpc>
                <a:spcPct val="90000"/>
              </a:lnSpc>
              <a:spcBef>
                <a:spcPts val="1800"/>
              </a:spcBef>
              <a:buClr>
                <a:schemeClr val="dk1"/>
              </a:buClr>
              <a:buSzPct val="25000"/>
              <a:buFont typeface="Arial"/>
              <a:buNone/>
            </a:pPr>
            <a:r>
              <a:rPr lang="en-US" sz="2600" b="1" i="0" u="none" strike="noStrike" cap="none" baseline="0" dirty="0">
                <a:solidFill>
                  <a:schemeClr val="dk1"/>
                </a:solidFill>
                <a:latin typeface="Garamond"/>
                <a:ea typeface="Garamond"/>
                <a:cs typeface="Garamond"/>
                <a:sym typeface="Garamond"/>
              </a:rPr>
              <a:t>Dan Wozniak</a:t>
            </a:r>
          </a:p>
          <a:p>
            <a:pPr marL="0" marR="0" lvl="0" indent="0" algn="l" rtl="0">
              <a:lnSpc>
                <a:spcPct val="90000"/>
              </a:lnSpc>
              <a:spcBef>
                <a:spcPts val="0"/>
              </a:spcBef>
              <a:buClr>
                <a:schemeClr val="dk1"/>
              </a:buClr>
              <a:buSzPct val="25000"/>
              <a:buFont typeface="Arial"/>
              <a:buNone/>
            </a:pPr>
            <a:r>
              <a:rPr lang="en-US" sz="2600" b="0" i="0" u="none" strike="noStrike" cap="none" baseline="0" dirty="0">
                <a:solidFill>
                  <a:schemeClr val="dk1"/>
                </a:solidFill>
                <a:latin typeface="Garamond"/>
                <a:ea typeface="Garamond"/>
                <a:cs typeface="Garamond"/>
                <a:sym typeface="Garamond"/>
              </a:rPr>
              <a:t>NASA DEVELOP – Langley Assistant Center Lead</a:t>
            </a:r>
          </a:p>
          <a:p>
            <a:pPr marL="0" marR="0" lvl="0" indent="0" algn="l" rtl="0">
              <a:lnSpc>
                <a:spcPct val="90000"/>
              </a:lnSpc>
              <a:spcBef>
                <a:spcPts val="0"/>
              </a:spcBef>
              <a:buClr>
                <a:schemeClr val="dk1"/>
              </a:buClr>
              <a:buFont typeface="Arial"/>
              <a:buNone/>
            </a:pPr>
            <a:endParaRPr sz="2600" b="0" i="0" u="none" strike="noStrike" cap="none" baseline="0" dirty="0">
              <a:solidFill>
                <a:schemeClr val="dk1"/>
              </a:solidFill>
              <a:latin typeface="Garamond"/>
              <a:ea typeface="Garamond"/>
              <a:cs typeface="Garamond"/>
              <a:sym typeface="Garamond"/>
            </a:endParaRPr>
          </a:p>
          <a:p>
            <a:pPr marL="0" marR="0" lvl="0" indent="0" algn="l" rtl="0">
              <a:lnSpc>
                <a:spcPct val="90000"/>
              </a:lnSpc>
              <a:spcBef>
                <a:spcPts val="0"/>
              </a:spcBef>
              <a:buClr>
                <a:schemeClr val="dk1"/>
              </a:buClr>
              <a:buSzPct val="25000"/>
              <a:buFont typeface="Arial"/>
              <a:buNone/>
            </a:pPr>
            <a:r>
              <a:rPr lang="en-US" sz="2600" b="1" i="0" u="none" strike="noStrike" cap="none" baseline="0" dirty="0">
                <a:solidFill>
                  <a:schemeClr val="dk1"/>
                </a:solidFill>
                <a:latin typeface="Garamond"/>
                <a:ea typeface="Garamond"/>
                <a:cs typeface="Garamond"/>
                <a:sym typeface="Garamond"/>
              </a:rPr>
              <a:t>Northwest US Agriculture I, II</a:t>
            </a:r>
          </a:p>
          <a:p>
            <a:pPr marL="0" marR="0" lvl="0" indent="0" algn="l" rtl="0">
              <a:lnSpc>
                <a:spcPct val="90000"/>
              </a:lnSpc>
              <a:spcBef>
                <a:spcPts val="0"/>
              </a:spcBef>
              <a:buClr>
                <a:schemeClr val="dk1"/>
              </a:buClr>
              <a:buSzPct val="25000"/>
              <a:buFont typeface="Arial"/>
              <a:buNone/>
            </a:pPr>
            <a:r>
              <a:rPr lang="en-US" sz="2600" b="0" i="0" u="none" strike="noStrike" cap="none" baseline="0" dirty="0">
                <a:solidFill>
                  <a:schemeClr val="dk1"/>
                </a:solidFill>
                <a:latin typeface="Garamond"/>
                <a:ea typeface="Garamond"/>
                <a:cs typeface="Garamond"/>
                <a:sym typeface="Garamond"/>
              </a:rPr>
              <a:t>NASA DEVELOP – Fall 2014, Spring 2015</a:t>
            </a:r>
          </a:p>
          <a:p>
            <a:pPr marL="0" marR="0" lvl="0" indent="0" algn="l" rtl="0">
              <a:lnSpc>
                <a:spcPct val="90000"/>
              </a:lnSpc>
              <a:spcBef>
                <a:spcPts val="0"/>
              </a:spcBef>
              <a:buClr>
                <a:schemeClr val="dk1"/>
              </a:buClr>
              <a:buFont typeface="Arial"/>
              <a:buNone/>
            </a:pPr>
            <a:endParaRPr sz="2600" b="0" i="0" u="none" strike="noStrike" cap="none" baseline="0" dirty="0">
              <a:solidFill>
                <a:schemeClr val="dk1"/>
              </a:solidFill>
              <a:latin typeface="Garamond"/>
              <a:ea typeface="Garamond"/>
              <a:cs typeface="Garamond"/>
              <a:sym typeface="Garamond"/>
            </a:endParaRPr>
          </a:p>
        </p:txBody>
      </p:sp>
      <p:grpSp>
        <p:nvGrpSpPr>
          <p:cNvPr id="8" name="Group 7"/>
          <p:cNvGrpSpPr/>
          <p:nvPr/>
        </p:nvGrpSpPr>
        <p:grpSpPr>
          <a:xfrm>
            <a:off x="18524836" y="10681229"/>
            <a:ext cx="7776194" cy="6008877"/>
            <a:chOff x="18284206" y="11881379"/>
            <a:chExt cx="7776194" cy="6008877"/>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84206" y="11881379"/>
              <a:ext cx="7776194" cy="6008877"/>
            </a:xfrm>
            <a:prstGeom prst="rect">
              <a:avLst/>
            </a:prstGeom>
          </p:spPr>
        </p:pic>
        <p:pic>
          <p:nvPicPr>
            <p:cNvPr id="79" name="Picture 78"/>
            <p:cNvPicPr/>
            <p:nvPr/>
          </p:nvPicPr>
          <p:blipFill>
            <a:blip r:embed="rId6">
              <a:extLst>
                <a:ext uri="{28A0092B-C50C-407E-A947-70E740481C1C}">
                  <a14:useLocalDpi xmlns:a14="http://schemas.microsoft.com/office/drawing/2010/main" val="0"/>
                </a:ext>
              </a:extLst>
            </a:blip>
            <a:srcRect/>
            <a:stretch>
              <a:fillRect/>
            </a:stretch>
          </p:blipFill>
          <p:spPr bwMode="auto">
            <a:xfrm>
              <a:off x="18483335" y="17295581"/>
              <a:ext cx="2198091" cy="304049"/>
            </a:xfrm>
            <a:prstGeom prst="rect">
              <a:avLst/>
            </a:prstGeom>
            <a:noFill/>
            <a:ln>
              <a:noFill/>
            </a:ln>
          </p:spPr>
        </p:pic>
      </p:grpSp>
      <p:sp>
        <p:nvSpPr>
          <p:cNvPr id="41" name="Shape 41"/>
          <p:cNvSpPr txBox="1"/>
          <p:nvPr/>
        </p:nvSpPr>
        <p:spPr>
          <a:xfrm>
            <a:off x="1243577" y="13962782"/>
            <a:ext cx="8871496" cy="2866262"/>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1"/>
              </a:buClr>
              <a:buFont typeface="Arial"/>
              <a:buNone/>
            </a:pPr>
            <a:endParaRPr sz="2700" b="0" i="0" u="none" strike="noStrike" cap="none" baseline="0" dirty="0">
              <a:solidFill>
                <a:schemeClr val="dk1"/>
              </a:solidFill>
              <a:latin typeface="Garamond"/>
              <a:ea typeface="Garamond"/>
              <a:cs typeface="Garamond"/>
              <a:sym typeface="Garamond"/>
            </a:endParaRPr>
          </a:p>
        </p:txBody>
      </p:sp>
      <p:cxnSp>
        <p:nvCxnSpPr>
          <p:cNvPr id="60" name="Shape 60"/>
          <p:cNvCxnSpPr/>
          <p:nvPr/>
        </p:nvCxnSpPr>
        <p:spPr>
          <a:xfrm>
            <a:off x="9490393" y="14415816"/>
            <a:ext cx="33717" cy="2464743"/>
          </a:xfrm>
          <a:prstGeom prst="straightConnector1">
            <a:avLst/>
          </a:prstGeom>
          <a:noFill/>
          <a:ln w="9525" cap="flat" cmpd="sng">
            <a:solidFill>
              <a:schemeClr val="dk1"/>
            </a:solidFill>
            <a:prstDash val="solid"/>
            <a:miter/>
            <a:headEnd type="none" w="med" len="med"/>
            <a:tailEnd type="none" w="med" len="med"/>
          </a:ln>
        </p:spPr>
      </p:cxnSp>
      <p:cxnSp>
        <p:nvCxnSpPr>
          <p:cNvPr id="71" name="Shape 71"/>
          <p:cNvCxnSpPr/>
          <p:nvPr/>
        </p:nvCxnSpPr>
        <p:spPr>
          <a:xfrm flipH="1">
            <a:off x="9500070" y="16944120"/>
            <a:ext cx="14362" cy="1884536"/>
          </a:xfrm>
          <a:prstGeom prst="straightConnector1">
            <a:avLst/>
          </a:prstGeom>
          <a:noFill/>
          <a:ln w="9525" cap="flat" cmpd="sng">
            <a:solidFill>
              <a:schemeClr val="dk1"/>
            </a:solidFill>
            <a:prstDash val="solid"/>
            <a:miter/>
            <a:headEnd type="none" w="med" len="med"/>
            <a:tailEnd type="none" w="med" len="med"/>
          </a:ln>
        </p:spPr>
      </p:cxnSp>
      <p:grpSp>
        <p:nvGrpSpPr>
          <p:cNvPr id="7" name="Group 6"/>
          <p:cNvGrpSpPr/>
          <p:nvPr/>
        </p:nvGrpSpPr>
        <p:grpSpPr>
          <a:xfrm>
            <a:off x="1078798" y="12099300"/>
            <a:ext cx="16612819" cy="6447619"/>
            <a:chOff x="988158" y="13346714"/>
            <a:chExt cx="13222770" cy="5898373"/>
          </a:xfrm>
        </p:grpSpPr>
        <p:sp>
          <p:nvSpPr>
            <p:cNvPr id="43" name="Shape 43"/>
            <p:cNvSpPr/>
            <p:nvPr/>
          </p:nvSpPr>
          <p:spPr>
            <a:xfrm>
              <a:off x="2759402" y="13420170"/>
              <a:ext cx="1881471" cy="754593"/>
            </a:xfrm>
            <a:prstGeom prst="roundRect">
              <a:avLst>
                <a:gd name="adj" fmla="val 16667"/>
              </a:avLst>
            </a:prstGeom>
            <a:solidFill>
              <a:schemeClr val="accent3"/>
            </a:solidFill>
            <a:ln w="12700" cap="flat" cmpd="sng">
              <a:solidFill>
                <a:srgbClr val="394D64"/>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800" b="0" i="0" u="none" strike="noStrike" cap="none" baseline="0" dirty="0">
                  <a:solidFill>
                    <a:schemeClr val="lt1"/>
                  </a:solidFill>
                  <a:latin typeface="Garamond"/>
                  <a:ea typeface="Garamond"/>
                  <a:cs typeface="Garamond"/>
                  <a:sym typeface="Garamond"/>
                </a:rPr>
                <a:t>Download MODIS LST Data</a:t>
              </a:r>
            </a:p>
          </p:txBody>
        </p:sp>
        <p:sp>
          <p:nvSpPr>
            <p:cNvPr id="44" name="Shape 44"/>
            <p:cNvSpPr/>
            <p:nvPr/>
          </p:nvSpPr>
          <p:spPr>
            <a:xfrm>
              <a:off x="2759401" y="14426293"/>
              <a:ext cx="1881471" cy="754593"/>
            </a:xfrm>
            <a:prstGeom prst="roundRect">
              <a:avLst>
                <a:gd name="adj" fmla="val 16667"/>
              </a:avLst>
            </a:prstGeom>
            <a:solidFill>
              <a:schemeClr val="accent3"/>
            </a:solidFill>
            <a:ln w="12700" cap="flat" cmpd="sng">
              <a:solidFill>
                <a:srgbClr val="394D64"/>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800" b="0" i="0" u="none" strike="noStrike" cap="none" baseline="0" dirty="0">
                  <a:solidFill>
                    <a:schemeClr val="lt1"/>
                  </a:solidFill>
                  <a:latin typeface="Garamond"/>
                  <a:ea typeface="Garamond"/>
                  <a:cs typeface="Garamond"/>
                  <a:sym typeface="Garamond"/>
                </a:rPr>
                <a:t>Download Climate Model Data</a:t>
              </a:r>
            </a:p>
          </p:txBody>
        </p:sp>
        <p:sp>
          <p:nvSpPr>
            <p:cNvPr id="45" name="Shape 45"/>
            <p:cNvSpPr/>
            <p:nvPr/>
          </p:nvSpPr>
          <p:spPr>
            <a:xfrm>
              <a:off x="5067167" y="13542371"/>
              <a:ext cx="1396647" cy="520409"/>
            </a:xfrm>
            <a:prstGeom prst="roundRect">
              <a:avLst>
                <a:gd name="adj" fmla="val 16667"/>
              </a:avLst>
            </a:prstGeom>
            <a:solidFill>
              <a:schemeClr val="accent3"/>
            </a:solidFill>
            <a:ln w="12700" cap="flat" cmpd="sng">
              <a:solidFill>
                <a:srgbClr val="394D64"/>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800" b="0" i="0" u="none" strike="noStrike" cap="none" baseline="0" dirty="0">
                  <a:solidFill>
                    <a:schemeClr val="lt1"/>
                  </a:solidFill>
                  <a:latin typeface="Garamond"/>
                  <a:ea typeface="Garamond"/>
                  <a:cs typeface="Garamond"/>
                  <a:sym typeface="Garamond"/>
                </a:rPr>
                <a:t>Mosaic images</a:t>
              </a:r>
            </a:p>
          </p:txBody>
        </p:sp>
        <p:sp>
          <p:nvSpPr>
            <p:cNvPr id="46" name="Shape 46"/>
            <p:cNvSpPr/>
            <p:nvPr/>
          </p:nvSpPr>
          <p:spPr>
            <a:xfrm>
              <a:off x="5539338" y="14239818"/>
              <a:ext cx="1396647" cy="520409"/>
            </a:xfrm>
            <a:prstGeom prst="roundRect">
              <a:avLst>
                <a:gd name="adj" fmla="val 16667"/>
              </a:avLst>
            </a:prstGeom>
            <a:solidFill>
              <a:schemeClr val="accent3"/>
            </a:solidFill>
            <a:ln w="12700" cap="flat" cmpd="sng">
              <a:solidFill>
                <a:srgbClr val="394D64"/>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800" b="0" i="0" u="none" strike="noStrike" cap="none" baseline="0" dirty="0">
                  <a:solidFill>
                    <a:schemeClr val="lt1"/>
                  </a:solidFill>
                  <a:latin typeface="Garamond"/>
                  <a:ea typeface="Garamond"/>
                  <a:cs typeface="Garamond"/>
                  <a:sym typeface="Garamond"/>
                </a:rPr>
                <a:t>Mask to study area</a:t>
              </a:r>
            </a:p>
          </p:txBody>
        </p:sp>
        <p:sp>
          <p:nvSpPr>
            <p:cNvPr id="47" name="Shape 47"/>
            <p:cNvSpPr/>
            <p:nvPr/>
          </p:nvSpPr>
          <p:spPr>
            <a:xfrm>
              <a:off x="7183342" y="14239818"/>
              <a:ext cx="1396647" cy="520409"/>
            </a:xfrm>
            <a:prstGeom prst="roundRect">
              <a:avLst>
                <a:gd name="adj" fmla="val 16667"/>
              </a:avLst>
            </a:prstGeom>
            <a:solidFill>
              <a:schemeClr val="accent3"/>
            </a:solidFill>
            <a:ln w="12700" cap="flat" cmpd="sng">
              <a:solidFill>
                <a:srgbClr val="394D64"/>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600" b="0" i="0" u="none" strike="noStrike" cap="none" baseline="0" dirty="0">
                  <a:solidFill>
                    <a:schemeClr val="lt1"/>
                  </a:solidFill>
                  <a:latin typeface="Garamond"/>
                  <a:ea typeface="Garamond"/>
                  <a:cs typeface="Garamond"/>
                  <a:sym typeface="Garamond"/>
                </a:rPr>
                <a:t>Convert data from  K to C</a:t>
              </a:r>
            </a:p>
          </p:txBody>
        </p:sp>
        <p:sp>
          <p:nvSpPr>
            <p:cNvPr id="48" name="Shape 48"/>
            <p:cNvSpPr/>
            <p:nvPr/>
          </p:nvSpPr>
          <p:spPr>
            <a:xfrm>
              <a:off x="8827345" y="14239818"/>
              <a:ext cx="1396647" cy="520409"/>
            </a:xfrm>
            <a:prstGeom prst="roundRect">
              <a:avLst>
                <a:gd name="adj" fmla="val 16667"/>
              </a:avLst>
            </a:prstGeom>
            <a:solidFill>
              <a:schemeClr val="accent3"/>
            </a:solidFill>
            <a:ln w="12700" cap="flat" cmpd="sng">
              <a:solidFill>
                <a:srgbClr val="394D64"/>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800" b="0" i="0" u="none" strike="noStrike" cap="none" baseline="0" dirty="0">
                  <a:solidFill>
                    <a:schemeClr val="lt1"/>
                  </a:solidFill>
                  <a:latin typeface="Garamond"/>
                  <a:ea typeface="Garamond"/>
                  <a:cs typeface="Garamond"/>
                  <a:sym typeface="Garamond"/>
                </a:rPr>
                <a:t>Project data</a:t>
              </a:r>
            </a:p>
          </p:txBody>
        </p:sp>
        <p:sp>
          <p:nvSpPr>
            <p:cNvPr id="49" name="Shape 49"/>
            <p:cNvSpPr/>
            <p:nvPr/>
          </p:nvSpPr>
          <p:spPr>
            <a:xfrm>
              <a:off x="9210379" y="13485222"/>
              <a:ext cx="1696355" cy="530434"/>
            </a:xfrm>
            <a:prstGeom prst="roundRect">
              <a:avLst>
                <a:gd name="adj" fmla="val 16667"/>
              </a:avLst>
            </a:prstGeom>
            <a:solidFill>
              <a:schemeClr val="accent3"/>
            </a:solidFill>
            <a:ln w="12700" cap="flat" cmpd="sng">
              <a:solidFill>
                <a:srgbClr val="394D64"/>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800" b="0" i="0" u="none" strike="noStrike" cap="none" baseline="0" dirty="0">
                  <a:solidFill>
                    <a:schemeClr val="lt1"/>
                  </a:solidFill>
                  <a:latin typeface="Garamond"/>
                  <a:ea typeface="Garamond"/>
                  <a:cs typeface="Garamond"/>
                  <a:sym typeface="Garamond"/>
                </a:rPr>
                <a:t>Estimate air temp from LST</a:t>
              </a:r>
            </a:p>
          </p:txBody>
        </p:sp>
        <p:sp>
          <p:nvSpPr>
            <p:cNvPr id="50" name="Shape 50"/>
            <p:cNvSpPr/>
            <p:nvPr/>
          </p:nvSpPr>
          <p:spPr>
            <a:xfrm>
              <a:off x="11198433" y="13493638"/>
              <a:ext cx="1396647" cy="520409"/>
            </a:xfrm>
            <a:prstGeom prst="roundRect">
              <a:avLst>
                <a:gd name="adj" fmla="val 16667"/>
              </a:avLst>
            </a:prstGeom>
            <a:solidFill>
              <a:schemeClr val="accent3"/>
            </a:solidFill>
            <a:ln w="12700" cap="flat" cmpd="sng">
              <a:solidFill>
                <a:srgbClr val="394D64"/>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800" b="0" i="0" u="none" strike="noStrike" cap="none" baseline="0" dirty="0">
                  <a:solidFill>
                    <a:schemeClr val="lt1"/>
                  </a:solidFill>
                  <a:latin typeface="Garamond"/>
                  <a:ea typeface="Garamond"/>
                  <a:cs typeface="Garamond"/>
                  <a:sym typeface="Garamond"/>
                </a:rPr>
                <a:t>Remove outliers</a:t>
              </a:r>
            </a:p>
          </p:txBody>
        </p:sp>
        <p:sp>
          <p:nvSpPr>
            <p:cNvPr id="51" name="Shape 51"/>
            <p:cNvSpPr/>
            <p:nvPr/>
          </p:nvSpPr>
          <p:spPr>
            <a:xfrm>
              <a:off x="12879607" y="13495854"/>
              <a:ext cx="1331321" cy="520409"/>
            </a:xfrm>
            <a:prstGeom prst="roundRect">
              <a:avLst>
                <a:gd name="adj" fmla="val 16667"/>
              </a:avLst>
            </a:prstGeom>
            <a:solidFill>
              <a:schemeClr val="accent3"/>
            </a:solidFill>
            <a:ln w="12700" cap="flat" cmpd="sng">
              <a:solidFill>
                <a:srgbClr val="394D64"/>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800" dirty="0" smtClean="0">
                  <a:solidFill>
                    <a:schemeClr val="lt1"/>
                  </a:solidFill>
                  <a:latin typeface="Garamond"/>
                  <a:ea typeface="Garamond"/>
                  <a:cs typeface="Garamond"/>
                  <a:sym typeface="Garamond"/>
                </a:rPr>
                <a:t>Ro</a:t>
              </a:r>
              <a:r>
                <a:rPr lang="en-US" sz="1800" b="0" i="0" u="none" strike="noStrike" cap="none" baseline="0" dirty="0" smtClean="0">
                  <a:solidFill>
                    <a:schemeClr val="lt1"/>
                  </a:solidFill>
                  <a:latin typeface="Garamond"/>
                  <a:ea typeface="Garamond"/>
                  <a:cs typeface="Garamond"/>
                  <a:sym typeface="Garamond"/>
                </a:rPr>
                <a:t>lling </a:t>
              </a:r>
              <a:r>
                <a:rPr lang="en-US" sz="1800" b="0" i="0" u="none" strike="noStrike" cap="none" baseline="0" dirty="0">
                  <a:solidFill>
                    <a:schemeClr val="lt1"/>
                  </a:solidFill>
                  <a:latin typeface="Garamond"/>
                  <a:ea typeface="Garamond"/>
                  <a:cs typeface="Garamond"/>
                  <a:sym typeface="Garamond"/>
                </a:rPr>
                <a:t>averages</a:t>
              </a:r>
            </a:p>
          </p:txBody>
        </p:sp>
        <p:cxnSp>
          <p:nvCxnSpPr>
            <p:cNvPr id="52" name="Shape 52"/>
            <p:cNvCxnSpPr>
              <a:stCxn id="45" idx="2"/>
            </p:cNvCxnSpPr>
            <p:nvPr/>
          </p:nvCxnSpPr>
          <p:spPr>
            <a:xfrm>
              <a:off x="5765492" y="14062781"/>
              <a:ext cx="259170" cy="234056"/>
            </a:xfrm>
            <a:prstGeom prst="straightConnector1">
              <a:avLst/>
            </a:prstGeom>
            <a:noFill/>
            <a:ln w="9525" cap="flat" cmpd="sng">
              <a:solidFill>
                <a:srgbClr val="002060"/>
              </a:solidFill>
              <a:prstDash val="solid"/>
              <a:miter/>
              <a:headEnd type="none" w="med" len="med"/>
              <a:tailEnd type="triangle" w="lg" len="lg"/>
            </a:ln>
            <a:effectLst>
              <a:outerShdw blurRad="50800" dist="38100" dir="2700000" algn="tl" rotWithShape="0">
                <a:prstClr val="black">
                  <a:alpha val="40000"/>
                </a:prstClr>
              </a:outerShdw>
            </a:effectLst>
          </p:spPr>
        </p:cxnSp>
        <p:cxnSp>
          <p:nvCxnSpPr>
            <p:cNvPr id="53" name="Shape 53"/>
            <p:cNvCxnSpPr>
              <a:stCxn id="43" idx="3"/>
              <a:endCxn id="45" idx="1"/>
            </p:cNvCxnSpPr>
            <p:nvPr/>
          </p:nvCxnSpPr>
          <p:spPr>
            <a:xfrm>
              <a:off x="4640873" y="13797467"/>
              <a:ext cx="426294" cy="5109"/>
            </a:xfrm>
            <a:prstGeom prst="straightConnector1">
              <a:avLst/>
            </a:prstGeom>
            <a:noFill/>
            <a:ln w="9525" cap="flat" cmpd="sng">
              <a:solidFill>
                <a:srgbClr val="002060"/>
              </a:solidFill>
              <a:prstDash val="solid"/>
              <a:miter/>
              <a:headEnd type="none" w="med" len="med"/>
              <a:tailEnd type="triangle" w="lg" len="lg"/>
            </a:ln>
            <a:effectLst>
              <a:outerShdw blurRad="50800" dist="38100" dir="2700000" algn="tl" rotWithShape="0">
                <a:prstClr val="black">
                  <a:alpha val="40000"/>
                </a:prstClr>
              </a:outerShdw>
            </a:effectLst>
          </p:spPr>
        </p:cxnSp>
        <p:cxnSp>
          <p:nvCxnSpPr>
            <p:cNvPr id="54" name="Shape 54"/>
            <p:cNvCxnSpPr>
              <a:stCxn id="46" idx="3"/>
              <a:endCxn id="47" idx="1"/>
            </p:cNvCxnSpPr>
            <p:nvPr/>
          </p:nvCxnSpPr>
          <p:spPr>
            <a:xfrm>
              <a:off x="6935985" y="14500023"/>
              <a:ext cx="247357" cy="0"/>
            </a:xfrm>
            <a:prstGeom prst="straightConnector1">
              <a:avLst/>
            </a:prstGeom>
            <a:noFill/>
            <a:ln w="9525" cap="flat" cmpd="sng">
              <a:solidFill>
                <a:srgbClr val="002060"/>
              </a:solidFill>
              <a:prstDash val="solid"/>
              <a:miter/>
              <a:headEnd type="none" w="med" len="med"/>
              <a:tailEnd type="triangle" w="lg" len="lg"/>
            </a:ln>
            <a:effectLst>
              <a:outerShdw blurRad="50800" dist="38100" dir="2700000" algn="tl" rotWithShape="0">
                <a:prstClr val="black">
                  <a:alpha val="40000"/>
                </a:prstClr>
              </a:outerShdw>
            </a:effectLst>
          </p:spPr>
        </p:cxnSp>
        <p:cxnSp>
          <p:nvCxnSpPr>
            <p:cNvPr id="55" name="Shape 55"/>
            <p:cNvCxnSpPr>
              <a:stCxn id="47" idx="3"/>
              <a:endCxn id="48" idx="1"/>
            </p:cNvCxnSpPr>
            <p:nvPr/>
          </p:nvCxnSpPr>
          <p:spPr>
            <a:xfrm>
              <a:off x="8579989" y="14500023"/>
              <a:ext cx="247356" cy="0"/>
            </a:xfrm>
            <a:prstGeom prst="straightConnector1">
              <a:avLst/>
            </a:prstGeom>
            <a:noFill/>
            <a:ln w="9525" cap="flat" cmpd="sng">
              <a:solidFill>
                <a:srgbClr val="002060"/>
              </a:solidFill>
              <a:prstDash val="solid"/>
              <a:miter/>
              <a:headEnd type="none" w="med" len="med"/>
              <a:tailEnd type="triangle" w="lg" len="lg"/>
            </a:ln>
            <a:effectLst>
              <a:outerShdw blurRad="50800" dist="38100" dir="2700000" algn="tl" rotWithShape="0">
                <a:prstClr val="black">
                  <a:alpha val="40000"/>
                </a:prstClr>
              </a:outerShdw>
            </a:effectLst>
          </p:spPr>
        </p:cxnSp>
        <p:cxnSp>
          <p:nvCxnSpPr>
            <p:cNvPr id="56" name="Shape 56"/>
            <p:cNvCxnSpPr>
              <a:stCxn id="49" idx="3"/>
              <a:endCxn id="50" idx="1"/>
            </p:cNvCxnSpPr>
            <p:nvPr/>
          </p:nvCxnSpPr>
          <p:spPr>
            <a:xfrm>
              <a:off x="10906734" y="13750439"/>
              <a:ext cx="291699" cy="3404"/>
            </a:xfrm>
            <a:prstGeom prst="straightConnector1">
              <a:avLst/>
            </a:prstGeom>
            <a:noFill/>
            <a:ln w="9525" cap="flat" cmpd="sng">
              <a:solidFill>
                <a:srgbClr val="002060"/>
              </a:solidFill>
              <a:prstDash val="solid"/>
              <a:miter/>
              <a:headEnd type="none" w="med" len="med"/>
              <a:tailEnd type="triangle" w="lg" len="lg"/>
            </a:ln>
            <a:effectLst>
              <a:outerShdw blurRad="50800" dist="38100" dir="2700000" algn="tl" rotWithShape="0">
                <a:prstClr val="black">
                  <a:alpha val="40000"/>
                </a:prstClr>
              </a:outerShdw>
            </a:effectLst>
          </p:spPr>
        </p:cxnSp>
        <p:cxnSp>
          <p:nvCxnSpPr>
            <p:cNvPr id="57" name="Shape 57"/>
            <p:cNvCxnSpPr>
              <a:stCxn id="50" idx="3"/>
              <a:endCxn id="51" idx="1"/>
            </p:cNvCxnSpPr>
            <p:nvPr/>
          </p:nvCxnSpPr>
          <p:spPr>
            <a:xfrm>
              <a:off x="12595081" y="13753842"/>
              <a:ext cx="284526" cy="2216"/>
            </a:xfrm>
            <a:prstGeom prst="straightConnector1">
              <a:avLst/>
            </a:prstGeom>
            <a:noFill/>
            <a:ln w="9525" cap="flat" cmpd="sng">
              <a:solidFill>
                <a:srgbClr val="002060"/>
              </a:solidFill>
              <a:prstDash val="solid"/>
              <a:miter/>
              <a:headEnd type="none" w="med" len="med"/>
              <a:tailEnd type="triangle" w="lg" len="lg"/>
            </a:ln>
            <a:effectLst>
              <a:outerShdw blurRad="50800" dist="38100" dir="2700000" algn="tl" rotWithShape="0">
                <a:prstClr val="black">
                  <a:alpha val="40000"/>
                </a:prstClr>
              </a:outerShdw>
            </a:effectLst>
          </p:spPr>
        </p:cxnSp>
        <p:cxnSp>
          <p:nvCxnSpPr>
            <p:cNvPr id="58" name="Shape 58"/>
            <p:cNvCxnSpPr/>
            <p:nvPr/>
          </p:nvCxnSpPr>
          <p:spPr>
            <a:xfrm rot="10800000" flipH="1">
              <a:off x="4666438" y="14669152"/>
              <a:ext cx="885702" cy="199493"/>
            </a:xfrm>
            <a:prstGeom prst="straightConnector1">
              <a:avLst/>
            </a:prstGeom>
            <a:noFill/>
            <a:ln w="9525" cap="flat" cmpd="sng">
              <a:solidFill>
                <a:srgbClr val="002060"/>
              </a:solidFill>
              <a:prstDash val="solid"/>
              <a:miter/>
              <a:headEnd type="none" w="med" len="med"/>
              <a:tailEnd type="triangle" w="lg" len="lg"/>
            </a:ln>
            <a:effectLst>
              <a:outerShdw blurRad="50800" dist="38100" dir="2700000" algn="tl" rotWithShape="0">
                <a:prstClr val="black">
                  <a:alpha val="40000"/>
                </a:prstClr>
              </a:outerShdw>
            </a:effectLst>
          </p:spPr>
        </p:cxnSp>
        <p:cxnSp>
          <p:nvCxnSpPr>
            <p:cNvPr id="59" name="Shape 59"/>
            <p:cNvCxnSpPr/>
            <p:nvPr/>
          </p:nvCxnSpPr>
          <p:spPr>
            <a:xfrm flipV="1">
              <a:off x="9506619" y="14015656"/>
              <a:ext cx="418588" cy="224162"/>
            </a:xfrm>
            <a:prstGeom prst="straightConnector1">
              <a:avLst/>
            </a:prstGeom>
            <a:noFill/>
            <a:ln w="9525" cap="flat" cmpd="sng">
              <a:solidFill>
                <a:srgbClr val="002060"/>
              </a:solidFill>
              <a:prstDash val="solid"/>
              <a:miter/>
              <a:headEnd type="none" w="med" len="med"/>
              <a:tailEnd type="triangle" w="lg" len="lg"/>
            </a:ln>
            <a:effectLst>
              <a:outerShdw blurRad="50800" dist="38100" dir="2700000" algn="tl" rotWithShape="0">
                <a:prstClr val="black">
                  <a:alpha val="40000"/>
                </a:prstClr>
              </a:outerShdw>
            </a:effectLst>
          </p:spPr>
        </p:cxnSp>
        <p:sp>
          <p:nvSpPr>
            <p:cNvPr id="61" name="Shape 61"/>
            <p:cNvSpPr/>
            <p:nvPr/>
          </p:nvSpPr>
          <p:spPr>
            <a:xfrm>
              <a:off x="2784966" y="15931144"/>
              <a:ext cx="4751502" cy="754593"/>
            </a:xfrm>
            <a:prstGeom prst="roundRect">
              <a:avLst>
                <a:gd name="adj" fmla="val 16667"/>
              </a:avLst>
            </a:prstGeom>
            <a:solidFill>
              <a:schemeClr val="accent3"/>
            </a:solidFill>
            <a:ln w="12700" cap="flat" cmpd="sng">
              <a:solidFill>
                <a:srgbClr val="394D64"/>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800" b="0" i="0" u="none" strike="noStrike" cap="none" baseline="0" dirty="0">
                  <a:solidFill>
                    <a:schemeClr val="lt1"/>
                  </a:solidFill>
                  <a:latin typeface="Garamond"/>
                  <a:ea typeface="Garamond"/>
                  <a:cs typeface="Garamond"/>
                  <a:sym typeface="Garamond"/>
                </a:rPr>
                <a:t>Find minimum value per year for each pixel and average from 2002-2015</a:t>
              </a:r>
            </a:p>
          </p:txBody>
        </p:sp>
        <p:sp>
          <p:nvSpPr>
            <p:cNvPr id="62" name="Shape 62"/>
            <p:cNvSpPr/>
            <p:nvPr/>
          </p:nvSpPr>
          <p:spPr>
            <a:xfrm>
              <a:off x="2759401" y="16854873"/>
              <a:ext cx="4751502" cy="754593"/>
            </a:xfrm>
            <a:prstGeom prst="roundRect">
              <a:avLst>
                <a:gd name="adj" fmla="val 16667"/>
              </a:avLst>
            </a:prstGeom>
            <a:solidFill>
              <a:schemeClr val="accent3"/>
            </a:solidFill>
            <a:ln w="12700" cap="flat" cmpd="sng">
              <a:solidFill>
                <a:srgbClr val="394D64"/>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800" b="0" i="0" u="none" strike="noStrike" cap="none" baseline="0" dirty="0">
                  <a:solidFill>
                    <a:schemeClr val="lt1"/>
                  </a:solidFill>
                  <a:latin typeface="Garamond"/>
                  <a:ea typeface="Garamond"/>
                  <a:cs typeface="Garamond"/>
                  <a:sym typeface="Garamond"/>
                </a:rPr>
                <a:t>Classify into PHZ</a:t>
              </a:r>
            </a:p>
          </p:txBody>
        </p:sp>
        <p:cxnSp>
          <p:nvCxnSpPr>
            <p:cNvPr id="63" name="Shape 63"/>
            <p:cNvCxnSpPr>
              <a:stCxn id="61" idx="2"/>
            </p:cNvCxnSpPr>
            <p:nvPr/>
          </p:nvCxnSpPr>
          <p:spPr>
            <a:xfrm>
              <a:off x="5160718" y="16685738"/>
              <a:ext cx="0" cy="316497"/>
            </a:xfrm>
            <a:prstGeom prst="straightConnector1">
              <a:avLst/>
            </a:prstGeom>
            <a:noFill/>
            <a:ln w="9525" cap="flat" cmpd="sng">
              <a:solidFill>
                <a:srgbClr val="002060"/>
              </a:solidFill>
              <a:prstDash val="solid"/>
              <a:miter/>
              <a:headEnd type="none" w="med" len="med"/>
              <a:tailEnd type="triangle" w="lg" len="lg"/>
            </a:ln>
            <a:effectLst>
              <a:outerShdw blurRad="50800" dist="38100" dir="2700000" algn="tl" rotWithShape="0">
                <a:prstClr val="black">
                  <a:alpha val="40000"/>
                </a:prstClr>
              </a:outerShdw>
            </a:effectLst>
          </p:spPr>
        </p:cxnSp>
        <p:sp>
          <p:nvSpPr>
            <p:cNvPr id="64" name="Shape 64"/>
            <p:cNvSpPr/>
            <p:nvPr/>
          </p:nvSpPr>
          <p:spPr>
            <a:xfrm>
              <a:off x="8247030" y="15935478"/>
              <a:ext cx="1437787" cy="754593"/>
            </a:xfrm>
            <a:prstGeom prst="roundRect">
              <a:avLst>
                <a:gd name="adj" fmla="val 16667"/>
              </a:avLst>
            </a:prstGeom>
            <a:solidFill>
              <a:schemeClr val="accent3"/>
            </a:solidFill>
            <a:ln w="12700" cap="flat" cmpd="sng">
              <a:solidFill>
                <a:srgbClr val="394D64"/>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800" b="0" i="0" u="none" strike="noStrike" cap="none" baseline="0" dirty="0">
                  <a:solidFill>
                    <a:schemeClr val="lt1"/>
                  </a:solidFill>
                  <a:latin typeface="Garamond"/>
                  <a:ea typeface="Garamond"/>
                  <a:cs typeface="Garamond"/>
                  <a:sym typeface="Garamond"/>
                </a:rPr>
                <a:t>Calculate GDD</a:t>
              </a:r>
            </a:p>
          </p:txBody>
        </p:sp>
        <p:sp>
          <p:nvSpPr>
            <p:cNvPr id="65" name="Shape 65"/>
            <p:cNvSpPr/>
            <p:nvPr/>
          </p:nvSpPr>
          <p:spPr>
            <a:xfrm>
              <a:off x="8221465" y="16859206"/>
              <a:ext cx="4751502" cy="754593"/>
            </a:xfrm>
            <a:prstGeom prst="roundRect">
              <a:avLst>
                <a:gd name="adj" fmla="val 16667"/>
              </a:avLst>
            </a:prstGeom>
            <a:solidFill>
              <a:schemeClr val="accent3"/>
            </a:solidFill>
            <a:ln w="12700" cap="flat" cmpd="sng">
              <a:solidFill>
                <a:srgbClr val="394D64"/>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800" b="0" i="0" u="none" strike="noStrike" cap="none" baseline="0" dirty="0">
                  <a:solidFill>
                    <a:schemeClr val="lt1"/>
                  </a:solidFill>
                  <a:latin typeface="Garamond"/>
                  <a:ea typeface="Garamond"/>
                  <a:cs typeface="Garamond"/>
                  <a:sym typeface="Garamond"/>
                </a:rPr>
                <a:t>Apply weights and classify into Suitability Regions</a:t>
              </a:r>
            </a:p>
          </p:txBody>
        </p:sp>
        <p:sp>
          <p:nvSpPr>
            <p:cNvPr id="66" name="Shape 66"/>
            <p:cNvSpPr/>
            <p:nvPr/>
          </p:nvSpPr>
          <p:spPr>
            <a:xfrm>
              <a:off x="9849370" y="15931144"/>
              <a:ext cx="1437787" cy="754593"/>
            </a:xfrm>
            <a:prstGeom prst="roundRect">
              <a:avLst>
                <a:gd name="adj" fmla="val 16667"/>
              </a:avLst>
            </a:prstGeom>
            <a:solidFill>
              <a:schemeClr val="accent3"/>
            </a:solidFill>
            <a:ln w="12700" cap="flat" cmpd="sng">
              <a:solidFill>
                <a:srgbClr val="394D64"/>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800" b="0" i="0" u="none" strike="noStrike" cap="none" baseline="0" dirty="0">
                  <a:solidFill>
                    <a:schemeClr val="lt1"/>
                  </a:solidFill>
                  <a:latin typeface="Garamond"/>
                  <a:ea typeface="Garamond"/>
                  <a:cs typeface="Garamond"/>
                  <a:sym typeface="Garamond"/>
                </a:rPr>
                <a:t>Calculate avg growing season temp</a:t>
              </a:r>
            </a:p>
          </p:txBody>
        </p:sp>
        <p:sp>
          <p:nvSpPr>
            <p:cNvPr id="67" name="Shape 67"/>
            <p:cNvSpPr/>
            <p:nvPr/>
          </p:nvSpPr>
          <p:spPr>
            <a:xfrm>
              <a:off x="11451709" y="15931144"/>
              <a:ext cx="1437787" cy="754593"/>
            </a:xfrm>
            <a:prstGeom prst="roundRect">
              <a:avLst>
                <a:gd name="adj" fmla="val 16667"/>
              </a:avLst>
            </a:prstGeom>
            <a:solidFill>
              <a:schemeClr val="accent3"/>
            </a:solidFill>
            <a:ln w="12700" cap="flat" cmpd="sng">
              <a:solidFill>
                <a:srgbClr val="394D64"/>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800" b="0" i="0" u="none" strike="noStrike" cap="none" baseline="0" dirty="0">
                  <a:solidFill>
                    <a:schemeClr val="lt1"/>
                  </a:solidFill>
                  <a:latin typeface="Garamond"/>
                  <a:ea typeface="Garamond"/>
                  <a:cs typeface="Garamond"/>
                  <a:sym typeface="Garamond"/>
                </a:rPr>
                <a:t>Import PHZ</a:t>
              </a:r>
            </a:p>
          </p:txBody>
        </p:sp>
        <p:cxnSp>
          <p:nvCxnSpPr>
            <p:cNvPr id="68" name="Shape 68"/>
            <p:cNvCxnSpPr/>
            <p:nvPr/>
          </p:nvCxnSpPr>
          <p:spPr>
            <a:xfrm>
              <a:off x="8929777" y="16696580"/>
              <a:ext cx="0" cy="316585"/>
            </a:xfrm>
            <a:prstGeom prst="straightConnector1">
              <a:avLst/>
            </a:prstGeom>
            <a:noFill/>
            <a:ln w="9525" cap="flat" cmpd="sng">
              <a:solidFill>
                <a:srgbClr val="002060"/>
              </a:solidFill>
              <a:prstDash val="solid"/>
              <a:miter/>
              <a:headEnd type="none" w="med" len="med"/>
              <a:tailEnd type="triangle" w="lg" len="lg"/>
            </a:ln>
            <a:effectLst>
              <a:outerShdw blurRad="50800" dist="38100" dir="2700000" algn="tl" rotWithShape="0">
                <a:prstClr val="black">
                  <a:alpha val="40000"/>
                </a:prstClr>
              </a:outerShdw>
            </a:effectLst>
          </p:spPr>
        </p:cxnSp>
        <p:cxnSp>
          <p:nvCxnSpPr>
            <p:cNvPr id="69" name="Shape 69"/>
            <p:cNvCxnSpPr/>
            <p:nvPr/>
          </p:nvCxnSpPr>
          <p:spPr>
            <a:xfrm>
              <a:off x="10563835" y="16696580"/>
              <a:ext cx="0" cy="316585"/>
            </a:xfrm>
            <a:prstGeom prst="straightConnector1">
              <a:avLst/>
            </a:prstGeom>
            <a:noFill/>
            <a:ln w="9525" cap="flat" cmpd="sng">
              <a:solidFill>
                <a:srgbClr val="002060"/>
              </a:solidFill>
              <a:prstDash val="solid"/>
              <a:miter/>
              <a:headEnd type="none" w="med" len="med"/>
              <a:tailEnd type="triangle" w="lg" len="lg"/>
            </a:ln>
            <a:effectLst>
              <a:outerShdw blurRad="50800" dist="38100" dir="2700000" algn="tl" rotWithShape="0">
                <a:prstClr val="black">
                  <a:alpha val="40000"/>
                </a:prstClr>
              </a:outerShdw>
            </a:effectLst>
          </p:spPr>
        </p:cxnSp>
        <p:cxnSp>
          <p:nvCxnSpPr>
            <p:cNvPr id="70" name="Shape 70"/>
            <p:cNvCxnSpPr/>
            <p:nvPr/>
          </p:nvCxnSpPr>
          <p:spPr>
            <a:xfrm>
              <a:off x="12170602" y="16685739"/>
              <a:ext cx="0" cy="316585"/>
            </a:xfrm>
            <a:prstGeom prst="straightConnector1">
              <a:avLst/>
            </a:prstGeom>
            <a:noFill/>
            <a:ln w="9525" cap="flat" cmpd="sng">
              <a:solidFill>
                <a:srgbClr val="002060"/>
              </a:solidFill>
              <a:prstDash val="solid"/>
              <a:miter/>
              <a:headEnd type="none" w="med" len="med"/>
              <a:tailEnd type="triangle" w="lg" len="lg"/>
            </a:ln>
            <a:effectLst>
              <a:outerShdw blurRad="50800" dist="38100" dir="2700000" algn="tl" rotWithShape="0">
                <a:prstClr val="black">
                  <a:alpha val="40000"/>
                </a:prstClr>
              </a:outerShdw>
            </a:effectLst>
          </p:spPr>
        </p:cxnSp>
        <p:sp>
          <p:nvSpPr>
            <p:cNvPr id="72" name="Shape 72"/>
            <p:cNvSpPr/>
            <p:nvPr/>
          </p:nvSpPr>
          <p:spPr>
            <a:xfrm>
              <a:off x="2733536" y="18215782"/>
              <a:ext cx="4751502" cy="754593"/>
            </a:xfrm>
            <a:prstGeom prst="roundRect">
              <a:avLst>
                <a:gd name="adj" fmla="val 16667"/>
              </a:avLst>
            </a:prstGeom>
            <a:solidFill>
              <a:schemeClr val="accent3"/>
            </a:solidFill>
            <a:ln w="12700" cap="flat" cmpd="sng">
              <a:solidFill>
                <a:srgbClr val="394D64"/>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800" b="0" i="0" u="none" strike="noStrike" cap="none" baseline="0" dirty="0">
                  <a:solidFill>
                    <a:schemeClr val="lt1"/>
                  </a:solidFill>
                  <a:latin typeface="Garamond"/>
                  <a:ea typeface="Garamond"/>
                  <a:cs typeface="Garamond"/>
                  <a:sym typeface="Garamond"/>
                </a:rPr>
                <a:t>Compare MODIS produced PHZ maps </a:t>
              </a:r>
              <a:r>
                <a:rPr lang="en-US" sz="1800" b="0" i="0" u="none" strike="noStrike" cap="none" baseline="0" dirty="0" smtClean="0">
                  <a:solidFill>
                    <a:schemeClr val="lt1"/>
                  </a:solidFill>
                  <a:latin typeface="Garamond"/>
                  <a:ea typeface="Garamond"/>
                  <a:cs typeface="Garamond"/>
                  <a:sym typeface="Garamond"/>
                </a:rPr>
                <a:t>to PRISM produced PHZ maps to</a:t>
              </a:r>
              <a:r>
                <a:rPr lang="en-US" sz="1800" b="0" i="0" u="none" strike="noStrike" cap="none" dirty="0" smtClean="0">
                  <a:solidFill>
                    <a:schemeClr val="lt1"/>
                  </a:solidFill>
                  <a:latin typeface="Garamond"/>
                  <a:ea typeface="Garamond"/>
                  <a:cs typeface="Garamond"/>
                  <a:sym typeface="Garamond"/>
                </a:rPr>
                <a:t> test accuracy of MODIS data</a:t>
              </a:r>
              <a:endParaRPr lang="en-US" sz="1800" b="0" i="0" u="none" strike="noStrike" cap="none" baseline="0" dirty="0">
                <a:solidFill>
                  <a:schemeClr val="lt1"/>
                </a:solidFill>
                <a:latin typeface="Garamond"/>
                <a:ea typeface="Garamond"/>
                <a:cs typeface="Garamond"/>
                <a:sym typeface="Garamond"/>
              </a:endParaRPr>
            </a:p>
          </p:txBody>
        </p:sp>
        <p:sp>
          <p:nvSpPr>
            <p:cNvPr id="74" name="Shape 74"/>
            <p:cNvSpPr/>
            <p:nvPr/>
          </p:nvSpPr>
          <p:spPr>
            <a:xfrm>
              <a:off x="8247030" y="18214346"/>
              <a:ext cx="4751502" cy="754593"/>
            </a:xfrm>
            <a:prstGeom prst="roundRect">
              <a:avLst>
                <a:gd name="adj" fmla="val 16667"/>
              </a:avLst>
            </a:prstGeom>
            <a:solidFill>
              <a:schemeClr val="accent3"/>
            </a:solidFill>
            <a:ln w="12700" cap="flat" cmpd="sng">
              <a:solidFill>
                <a:srgbClr val="394D64"/>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800" b="0" i="0" u="none" strike="noStrike" cap="none" baseline="0" dirty="0" smtClean="0">
                  <a:solidFill>
                    <a:schemeClr val="lt1"/>
                  </a:solidFill>
                  <a:latin typeface="Garamond"/>
                  <a:ea typeface="Garamond"/>
                  <a:cs typeface="Garamond"/>
                  <a:sym typeface="Garamond"/>
                </a:rPr>
                <a:t>Quantify</a:t>
              </a:r>
              <a:r>
                <a:rPr lang="en-US" sz="1800" b="0" i="0" u="none" strike="noStrike" cap="none" dirty="0" smtClean="0">
                  <a:solidFill>
                    <a:schemeClr val="lt1"/>
                  </a:solidFill>
                  <a:latin typeface="Garamond"/>
                  <a:ea typeface="Garamond"/>
                  <a:cs typeface="Garamond"/>
                  <a:sym typeface="Garamond"/>
                </a:rPr>
                <a:t> degree of Plant Hardiness Zone change</a:t>
              </a:r>
              <a:endParaRPr lang="en-US" sz="1800" b="0" i="0" u="none" strike="noStrike" cap="none" baseline="0" dirty="0">
                <a:solidFill>
                  <a:schemeClr val="lt1"/>
                </a:solidFill>
                <a:latin typeface="Garamond"/>
                <a:ea typeface="Garamond"/>
                <a:cs typeface="Garamond"/>
                <a:sym typeface="Garamond"/>
              </a:endParaRPr>
            </a:p>
          </p:txBody>
        </p:sp>
        <p:sp>
          <p:nvSpPr>
            <p:cNvPr id="75" name="Shape 75"/>
            <p:cNvSpPr/>
            <p:nvPr/>
          </p:nvSpPr>
          <p:spPr>
            <a:xfrm>
              <a:off x="988168" y="13346714"/>
              <a:ext cx="1656584" cy="1993425"/>
            </a:xfrm>
            <a:prstGeom prst="roundRect">
              <a:avLst>
                <a:gd name="adj" fmla="val 16667"/>
              </a:avLst>
            </a:prstGeom>
            <a:noFill/>
            <a:ln w="12700" cap="flat" cmpd="sng">
              <a:solidFill>
                <a:srgbClr val="5C8647"/>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2400" b="0" i="0" u="none" strike="noStrike" cap="none" baseline="0" dirty="0">
                  <a:solidFill>
                    <a:schemeClr val="tx1">
                      <a:lumMod val="75000"/>
                    </a:schemeClr>
                  </a:solidFill>
                  <a:latin typeface="Garamond"/>
                  <a:ea typeface="Garamond"/>
                  <a:cs typeface="Garamond"/>
                  <a:sym typeface="Garamond"/>
                </a:rPr>
                <a:t>Pre-</a:t>
              </a:r>
            </a:p>
            <a:p>
              <a:pPr marL="0" marR="0" lvl="0" indent="0" algn="ctr" rtl="0">
                <a:spcBef>
                  <a:spcPts val="0"/>
                </a:spcBef>
                <a:buSzPct val="25000"/>
                <a:buNone/>
              </a:pPr>
              <a:r>
                <a:rPr lang="en-US" sz="2400" b="0" i="0" u="none" strike="noStrike" cap="none" baseline="0" dirty="0">
                  <a:solidFill>
                    <a:schemeClr val="tx1">
                      <a:lumMod val="75000"/>
                    </a:schemeClr>
                  </a:solidFill>
                  <a:latin typeface="Garamond"/>
                  <a:ea typeface="Garamond"/>
                  <a:cs typeface="Garamond"/>
                  <a:sym typeface="Garamond"/>
                </a:rPr>
                <a:t>Processing</a:t>
              </a:r>
            </a:p>
          </p:txBody>
        </p:sp>
        <p:sp>
          <p:nvSpPr>
            <p:cNvPr id="76" name="Shape 76"/>
            <p:cNvSpPr/>
            <p:nvPr/>
          </p:nvSpPr>
          <p:spPr>
            <a:xfrm>
              <a:off x="988160" y="15623892"/>
              <a:ext cx="1656593" cy="1993742"/>
            </a:xfrm>
            <a:prstGeom prst="roundRect">
              <a:avLst>
                <a:gd name="adj" fmla="val 16667"/>
              </a:avLst>
            </a:prstGeom>
            <a:noFill/>
            <a:ln w="12700" cap="flat" cmpd="sng">
              <a:solidFill>
                <a:srgbClr val="5C8647"/>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2400" b="0" i="0" u="none" strike="noStrike" cap="none" baseline="0" dirty="0">
                  <a:solidFill>
                    <a:schemeClr val="tx1">
                      <a:lumMod val="75000"/>
                    </a:schemeClr>
                  </a:solidFill>
                  <a:latin typeface="Garamond"/>
                  <a:ea typeface="Garamond"/>
                  <a:cs typeface="Garamond"/>
                  <a:sym typeface="Garamond"/>
                </a:rPr>
                <a:t>Data Analysis</a:t>
              </a:r>
            </a:p>
          </p:txBody>
        </p:sp>
        <p:sp>
          <p:nvSpPr>
            <p:cNvPr id="77" name="Shape 77"/>
            <p:cNvSpPr/>
            <p:nvPr/>
          </p:nvSpPr>
          <p:spPr>
            <a:xfrm>
              <a:off x="988158" y="17855149"/>
              <a:ext cx="1656593" cy="1389938"/>
            </a:xfrm>
            <a:prstGeom prst="roundRect">
              <a:avLst>
                <a:gd name="adj" fmla="val 16667"/>
              </a:avLst>
            </a:prstGeom>
            <a:noFill/>
            <a:ln w="12700" cap="flat" cmpd="sng">
              <a:solidFill>
                <a:srgbClr val="5C8647"/>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2400" b="0" i="0" u="none" strike="noStrike" cap="none" baseline="0" dirty="0">
                  <a:solidFill>
                    <a:schemeClr val="tx1">
                      <a:lumMod val="75000"/>
                    </a:schemeClr>
                  </a:solidFill>
                  <a:latin typeface="Garamond"/>
                  <a:ea typeface="Garamond"/>
                  <a:cs typeface="Garamond"/>
                  <a:sym typeface="Garamond"/>
                </a:rPr>
                <a:t>Post Analysis</a:t>
              </a:r>
            </a:p>
          </p:txBody>
        </p:sp>
        <p:sp>
          <p:nvSpPr>
            <p:cNvPr id="4" name="Right Arrow 3"/>
            <p:cNvSpPr/>
            <p:nvPr/>
          </p:nvSpPr>
          <p:spPr>
            <a:xfrm rot="5400000">
              <a:off x="1453652" y="15004004"/>
              <a:ext cx="773968" cy="963455"/>
            </a:xfrm>
            <a:prstGeom prst="rightArrow">
              <a:avLst/>
            </a:prstGeom>
            <a:solidFill>
              <a:schemeClr val="tx2">
                <a:lumMod val="65000"/>
              </a:schemeClr>
            </a:solidFill>
            <a:ln>
              <a:solidFill>
                <a:schemeClr val="accent3">
                  <a:lumMod val="75000"/>
                </a:schemeClr>
              </a:solid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80" name="Right Arrow 79"/>
            <p:cNvSpPr/>
            <p:nvPr/>
          </p:nvSpPr>
          <p:spPr>
            <a:xfrm rot="5400000">
              <a:off x="1438448" y="17192049"/>
              <a:ext cx="812705" cy="1017771"/>
            </a:xfrm>
            <a:prstGeom prst="rightArrow">
              <a:avLst/>
            </a:prstGeom>
            <a:solidFill>
              <a:schemeClr val="tx2">
                <a:lumMod val="65000"/>
              </a:schemeClr>
            </a:solidFill>
            <a:ln>
              <a:solidFill>
                <a:schemeClr val="accent3">
                  <a:lumMod val="75000"/>
                </a:schemeClr>
              </a:solid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3" name="TextBox 2"/>
            <p:cNvSpPr txBox="1"/>
            <p:nvPr/>
          </p:nvSpPr>
          <p:spPr>
            <a:xfrm>
              <a:off x="3261391" y="15457677"/>
              <a:ext cx="3798652" cy="461665"/>
            </a:xfrm>
            <a:prstGeom prst="rect">
              <a:avLst/>
            </a:prstGeom>
            <a:noFill/>
          </p:spPr>
          <p:txBody>
            <a:bodyPr wrap="square" rtlCol="0">
              <a:spAutoFit/>
            </a:bodyPr>
            <a:lstStyle/>
            <a:p>
              <a:pPr algn="ctr"/>
              <a:r>
                <a:rPr lang="en-US" sz="2400" dirty="0" smtClean="0">
                  <a:solidFill>
                    <a:schemeClr val="tx1">
                      <a:lumMod val="75000"/>
                    </a:schemeClr>
                  </a:solidFill>
                  <a:latin typeface="Garamond" panose="02020404030301010803" pitchFamily="18" charset="0"/>
                </a:rPr>
                <a:t>Plant Hardiness Zones</a:t>
              </a:r>
              <a:endParaRPr lang="en-US" sz="2400" dirty="0">
                <a:solidFill>
                  <a:schemeClr val="tx1">
                    <a:lumMod val="75000"/>
                  </a:schemeClr>
                </a:solidFill>
                <a:latin typeface="Garamond" panose="02020404030301010803" pitchFamily="18" charset="0"/>
              </a:endParaRPr>
            </a:p>
          </p:txBody>
        </p:sp>
        <p:sp>
          <p:nvSpPr>
            <p:cNvPr id="78" name="TextBox 77"/>
            <p:cNvSpPr txBox="1"/>
            <p:nvPr/>
          </p:nvSpPr>
          <p:spPr>
            <a:xfrm>
              <a:off x="8664571" y="15416040"/>
              <a:ext cx="3798652" cy="461665"/>
            </a:xfrm>
            <a:prstGeom prst="rect">
              <a:avLst/>
            </a:prstGeom>
            <a:noFill/>
          </p:spPr>
          <p:txBody>
            <a:bodyPr wrap="square" rtlCol="0">
              <a:spAutoFit/>
            </a:bodyPr>
            <a:lstStyle/>
            <a:p>
              <a:pPr algn="ctr"/>
              <a:r>
                <a:rPr lang="en-US" sz="2400" dirty="0" smtClean="0">
                  <a:solidFill>
                    <a:schemeClr val="tx1">
                      <a:lumMod val="75000"/>
                    </a:schemeClr>
                  </a:solidFill>
                  <a:latin typeface="Garamond" panose="02020404030301010803" pitchFamily="18" charset="0"/>
                </a:rPr>
                <a:t>Suitability Maps</a:t>
              </a:r>
              <a:endParaRPr lang="en-US" sz="2400" dirty="0">
                <a:solidFill>
                  <a:schemeClr val="tx1">
                    <a:lumMod val="75000"/>
                  </a:schemeClr>
                </a:solidFill>
                <a:latin typeface="Garamond" panose="02020404030301010803" pitchFamily="18" charset="0"/>
              </a:endParaRPr>
            </a:p>
          </p:txBody>
        </p:sp>
        <p:sp>
          <p:nvSpPr>
            <p:cNvPr id="81" name="TextBox 80"/>
            <p:cNvSpPr txBox="1"/>
            <p:nvPr/>
          </p:nvSpPr>
          <p:spPr>
            <a:xfrm>
              <a:off x="8702608" y="17720677"/>
              <a:ext cx="3798652" cy="461665"/>
            </a:xfrm>
            <a:prstGeom prst="rect">
              <a:avLst/>
            </a:prstGeom>
            <a:noFill/>
          </p:spPr>
          <p:txBody>
            <a:bodyPr wrap="square" rtlCol="0">
              <a:spAutoFit/>
            </a:bodyPr>
            <a:lstStyle/>
            <a:p>
              <a:pPr algn="ctr"/>
              <a:r>
                <a:rPr lang="en-US" sz="2400" dirty="0" smtClean="0">
                  <a:solidFill>
                    <a:schemeClr val="tx1">
                      <a:lumMod val="75000"/>
                    </a:schemeClr>
                  </a:solidFill>
                  <a:latin typeface="Garamond" panose="02020404030301010803" pitchFamily="18" charset="0"/>
                </a:rPr>
                <a:t>Change Analysis</a:t>
              </a:r>
              <a:endParaRPr lang="en-US" sz="2400" dirty="0">
                <a:solidFill>
                  <a:schemeClr val="tx1">
                    <a:lumMod val="75000"/>
                  </a:schemeClr>
                </a:solidFill>
                <a:latin typeface="Garamond" panose="02020404030301010803" pitchFamily="18" charset="0"/>
              </a:endParaRPr>
            </a:p>
          </p:txBody>
        </p:sp>
        <p:sp>
          <p:nvSpPr>
            <p:cNvPr id="82" name="TextBox 81"/>
            <p:cNvSpPr txBox="1"/>
            <p:nvPr/>
          </p:nvSpPr>
          <p:spPr>
            <a:xfrm>
              <a:off x="3209961" y="17677805"/>
              <a:ext cx="3798652" cy="461665"/>
            </a:xfrm>
            <a:prstGeom prst="rect">
              <a:avLst/>
            </a:prstGeom>
            <a:noFill/>
          </p:spPr>
          <p:txBody>
            <a:bodyPr wrap="square" rtlCol="0">
              <a:spAutoFit/>
            </a:bodyPr>
            <a:lstStyle/>
            <a:p>
              <a:pPr algn="ctr"/>
              <a:r>
                <a:rPr lang="en-US" sz="2400" dirty="0" smtClean="0">
                  <a:solidFill>
                    <a:schemeClr val="tx1">
                      <a:lumMod val="75000"/>
                    </a:schemeClr>
                  </a:solidFill>
                  <a:latin typeface="Garamond" panose="02020404030301010803" pitchFamily="18" charset="0"/>
                </a:rPr>
                <a:t>Accuracy Assessment</a:t>
              </a:r>
              <a:endParaRPr lang="en-US" sz="2400" dirty="0">
                <a:solidFill>
                  <a:schemeClr val="tx1">
                    <a:lumMod val="75000"/>
                  </a:schemeClr>
                </a:solidFill>
                <a:latin typeface="Garamond" panose="02020404030301010803" pitchFamily="18" charset="0"/>
              </a:endParaRPr>
            </a:p>
          </p:txBody>
        </p:sp>
      </p:grpSp>
      <p:sp>
        <p:nvSpPr>
          <p:cNvPr id="73" name="Text Placeholder 16"/>
          <p:cNvSpPr txBox="1">
            <a:spLocks/>
          </p:cNvSpPr>
          <p:nvPr/>
        </p:nvSpPr>
        <p:spPr>
          <a:xfrm>
            <a:off x="18456239" y="6242545"/>
            <a:ext cx="8229600" cy="4065143"/>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lvl="0" indent="-347663"/>
            <a:r>
              <a:rPr lang="en-US" sz="3000" dirty="0">
                <a:solidFill>
                  <a:schemeClr val="dk1"/>
                </a:solidFill>
                <a:latin typeface="Garamond"/>
                <a:ea typeface="Garamond"/>
                <a:cs typeface="Garamond"/>
                <a:sym typeface="Garamond"/>
              </a:rPr>
              <a:t>Create a current Plant Hardiness Zone (PHZ) map specific to Washington </a:t>
            </a:r>
            <a:r>
              <a:rPr lang="en-US" sz="3000" dirty="0" smtClean="0">
                <a:solidFill>
                  <a:schemeClr val="dk1"/>
                </a:solidFill>
                <a:latin typeface="Garamond"/>
                <a:ea typeface="Garamond"/>
                <a:cs typeface="Garamond"/>
                <a:sym typeface="Garamond"/>
              </a:rPr>
              <a:t>State</a:t>
            </a:r>
          </a:p>
          <a:p>
            <a:pPr marL="347663" indent="-347663"/>
            <a:r>
              <a:rPr lang="en-US" sz="3000" dirty="0">
                <a:solidFill>
                  <a:schemeClr val="dk1"/>
                </a:solidFill>
                <a:latin typeface="Garamond"/>
                <a:ea typeface="Garamond"/>
                <a:cs typeface="Garamond"/>
                <a:sym typeface="Garamond"/>
              </a:rPr>
              <a:t>Forecast PHZs through </a:t>
            </a:r>
            <a:r>
              <a:rPr lang="en-US" sz="3000" dirty="0" smtClean="0">
                <a:solidFill>
                  <a:schemeClr val="dk1"/>
                </a:solidFill>
                <a:latin typeface="Garamond"/>
                <a:ea typeface="Garamond"/>
                <a:cs typeface="Garamond"/>
                <a:sym typeface="Garamond"/>
              </a:rPr>
              <a:t>2095</a:t>
            </a:r>
          </a:p>
          <a:p>
            <a:pPr marL="347663" lvl="0" indent="-347663"/>
            <a:r>
              <a:rPr lang="en-US" sz="3000" dirty="0">
                <a:solidFill>
                  <a:schemeClr val="dk1"/>
                </a:solidFill>
                <a:latin typeface="Garamond"/>
                <a:ea typeface="Garamond"/>
                <a:cs typeface="Garamond"/>
                <a:sym typeface="Garamond"/>
              </a:rPr>
              <a:t>Generate a current suitability map for apples in Washington </a:t>
            </a:r>
            <a:r>
              <a:rPr lang="en-US" sz="3000" dirty="0" smtClean="0">
                <a:solidFill>
                  <a:schemeClr val="dk1"/>
                </a:solidFill>
                <a:latin typeface="Garamond"/>
                <a:ea typeface="Garamond"/>
                <a:cs typeface="Garamond"/>
                <a:sym typeface="Garamond"/>
              </a:rPr>
              <a:t>State</a:t>
            </a:r>
          </a:p>
          <a:p>
            <a:pPr marL="347663" indent="-347663"/>
            <a:r>
              <a:rPr lang="en-US" sz="3000" dirty="0">
                <a:solidFill>
                  <a:schemeClr val="dk1"/>
                </a:solidFill>
                <a:latin typeface="Garamond"/>
                <a:ea typeface="Garamond"/>
                <a:cs typeface="Garamond"/>
                <a:sym typeface="Garamond"/>
              </a:rPr>
              <a:t>Forecast the locations of suitable apple growing regions through </a:t>
            </a:r>
            <a:r>
              <a:rPr lang="en-US" sz="3000" dirty="0" smtClean="0">
                <a:solidFill>
                  <a:schemeClr val="dk1"/>
                </a:solidFill>
                <a:latin typeface="Garamond"/>
                <a:ea typeface="Garamond"/>
                <a:cs typeface="Garamond"/>
                <a:sym typeface="Garamond"/>
              </a:rPr>
              <a:t>2095</a:t>
            </a:r>
            <a:endParaRPr lang="en-US" sz="3000" dirty="0">
              <a:solidFill>
                <a:schemeClr val="dk1"/>
              </a:solidFill>
              <a:latin typeface="Garamond"/>
              <a:ea typeface="Garamond"/>
              <a:cs typeface="Garamond"/>
              <a:sym typeface="Garamond"/>
            </a:endParaRPr>
          </a:p>
        </p:txBody>
      </p:sp>
      <p:sp>
        <p:nvSpPr>
          <p:cNvPr id="83" name="Text Placeholder 16"/>
          <p:cNvSpPr txBox="1">
            <a:spLocks/>
          </p:cNvSpPr>
          <p:nvPr/>
        </p:nvSpPr>
        <p:spPr>
          <a:xfrm>
            <a:off x="18478410" y="21874028"/>
            <a:ext cx="8229600" cy="5760720"/>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r>
              <a:rPr lang="en-US" sz="3000" dirty="0" smtClean="0">
                <a:latin typeface="Garamond" panose="02020404030301010803" pitchFamily="18" charset="0"/>
              </a:rPr>
              <a:t>Washington is currently well-suited to growing apples.</a:t>
            </a:r>
          </a:p>
          <a:p>
            <a:pPr marL="347663" indent="-347663"/>
            <a:r>
              <a:rPr lang="en-US" sz="3000" dirty="0" smtClean="0">
                <a:latin typeface="Garamond" panose="02020404030301010803" pitchFamily="18" charset="0"/>
              </a:rPr>
              <a:t>The moderate scenario shows conditions steadily worsening, becoming only marginally acceptable by 2095.</a:t>
            </a:r>
          </a:p>
          <a:p>
            <a:pPr marL="347663" indent="-347663"/>
            <a:r>
              <a:rPr lang="en-US" sz="3000" dirty="0" smtClean="0">
                <a:latin typeface="Garamond" panose="02020404030301010803" pitchFamily="18" charset="0"/>
              </a:rPr>
              <a:t>The extreme scenario shows conditions drastically worsening, becoming completely unfit by 2095.</a:t>
            </a:r>
          </a:p>
          <a:p>
            <a:pPr marL="347663" indent="-347663"/>
            <a:r>
              <a:rPr lang="en-US" sz="3000" dirty="0">
                <a:latin typeface="Garamond" panose="02020404030301010803" pitchFamily="18" charset="0"/>
              </a:rPr>
              <a:t>The southern part of the state becomes unsuitable before the north</a:t>
            </a:r>
            <a:r>
              <a:rPr lang="en-US" sz="3000" dirty="0" smtClean="0">
                <a:latin typeface="Garamond" panose="02020404030301010803" pitchFamily="18" charset="0"/>
              </a:rPr>
              <a:t>.</a:t>
            </a:r>
          </a:p>
          <a:p>
            <a:pPr marL="347663" indent="-347663"/>
            <a:r>
              <a:rPr lang="en-US" sz="3000" dirty="0" smtClean="0">
                <a:latin typeface="Garamond" panose="02020404030301010803" pitchFamily="18" charset="0"/>
              </a:rPr>
              <a:t>By 2095, the only region that shows reasonable suitability is in the Cascades.</a:t>
            </a:r>
          </a:p>
        </p:txBody>
      </p:sp>
      <p:grpSp>
        <p:nvGrpSpPr>
          <p:cNvPr id="11" name="Group 10"/>
          <p:cNvGrpSpPr/>
          <p:nvPr/>
        </p:nvGrpSpPr>
        <p:grpSpPr>
          <a:xfrm>
            <a:off x="935676" y="19275591"/>
            <a:ext cx="17306706" cy="5089824"/>
            <a:chOff x="914399" y="20132644"/>
            <a:chExt cx="16270346" cy="4528060"/>
          </a:xfrm>
        </p:grpSpPr>
        <p:pic>
          <p:nvPicPr>
            <p:cNvPr id="22" name="Picture 21"/>
            <p:cNvPicPr>
              <a:picLocks noChangeAspect="1"/>
            </p:cNvPicPr>
            <p:nvPr/>
          </p:nvPicPr>
          <p:blipFill rotWithShape="1">
            <a:blip r:embed="rId7">
              <a:extLst>
                <a:ext uri="{28A0092B-C50C-407E-A947-70E740481C1C}">
                  <a14:useLocalDpi xmlns:a14="http://schemas.microsoft.com/office/drawing/2010/main" val="0"/>
                </a:ext>
              </a:extLst>
            </a:blip>
            <a:srcRect l="1470" t="2031" r="839" b="1609"/>
            <a:stretch/>
          </p:blipFill>
          <p:spPr>
            <a:xfrm>
              <a:off x="6641855" y="20604183"/>
              <a:ext cx="2769810" cy="2000219"/>
            </a:xfrm>
            <a:prstGeom prst="rect">
              <a:avLst/>
            </a:prstGeom>
          </p:spPr>
        </p:pic>
        <p:pic>
          <p:nvPicPr>
            <p:cNvPr id="93" name="Picture 92"/>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303197" y="20579812"/>
              <a:ext cx="1881548" cy="4070634"/>
            </a:xfrm>
            <a:prstGeom prst="rect">
              <a:avLst/>
            </a:prstGeom>
            <a:noFill/>
            <a:ln>
              <a:noFill/>
            </a:ln>
          </p:spPr>
        </p:pic>
        <p:sp>
          <p:nvSpPr>
            <p:cNvPr id="6" name="TextBox 5"/>
            <p:cNvSpPr txBox="1"/>
            <p:nvPr/>
          </p:nvSpPr>
          <p:spPr>
            <a:xfrm>
              <a:off x="914399" y="20154284"/>
              <a:ext cx="5592630" cy="464009"/>
            </a:xfrm>
            <a:prstGeom prst="rect">
              <a:avLst/>
            </a:prstGeom>
            <a:noFill/>
          </p:spPr>
          <p:txBody>
            <a:bodyPr wrap="square" rtlCol="0">
              <a:spAutoFit/>
            </a:bodyPr>
            <a:lstStyle/>
            <a:p>
              <a:pPr algn="ctr"/>
              <a:r>
                <a:rPr lang="en-US" sz="2800" b="1" dirty="0" smtClean="0"/>
                <a:t>2002-2015</a:t>
              </a:r>
              <a:endParaRPr lang="en-US" sz="2800" b="1" dirty="0"/>
            </a:p>
          </p:txBody>
        </p:sp>
        <p:sp>
          <p:nvSpPr>
            <p:cNvPr id="84" name="TextBox 83"/>
            <p:cNvSpPr txBox="1"/>
            <p:nvPr/>
          </p:nvSpPr>
          <p:spPr>
            <a:xfrm>
              <a:off x="6633365" y="20132644"/>
              <a:ext cx="2792661" cy="464009"/>
            </a:xfrm>
            <a:prstGeom prst="rect">
              <a:avLst/>
            </a:prstGeom>
            <a:noFill/>
          </p:spPr>
          <p:txBody>
            <a:bodyPr wrap="square" rtlCol="0">
              <a:spAutoFit/>
            </a:bodyPr>
            <a:lstStyle/>
            <a:p>
              <a:pPr algn="ctr"/>
              <a:r>
                <a:rPr lang="en-US" sz="2800" b="1" dirty="0" smtClean="0"/>
                <a:t>2040 - 2049</a:t>
              </a:r>
              <a:endParaRPr lang="en-US" sz="2800" b="1" dirty="0"/>
            </a:p>
          </p:txBody>
        </p:sp>
        <p:sp>
          <p:nvSpPr>
            <p:cNvPr id="85" name="TextBox 84"/>
            <p:cNvSpPr txBox="1"/>
            <p:nvPr/>
          </p:nvSpPr>
          <p:spPr>
            <a:xfrm>
              <a:off x="12488611" y="20149909"/>
              <a:ext cx="2799252" cy="464009"/>
            </a:xfrm>
            <a:prstGeom prst="rect">
              <a:avLst/>
            </a:prstGeom>
            <a:noFill/>
          </p:spPr>
          <p:txBody>
            <a:bodyPr wrap="square" rtlCol="0">
              <a:spAutoFit/>
            </a:bodyPr>
            <a:lstStyle/>
            <a:p>
              <a:pPr algn="ctr"/>
              <a:r>
                <a:rPr lang="en-US" sz="2800" b="1" dirty="0" smtClean="0"/>
                <a:t>2090 - 2099</a:t>
              </a:r>
              <a:endParaRPr lang="en-US" sz="2800" b="1" dirty="0"/>
            </a:p>
          </p:txBody>
        </p:sp>
        <p:sp>
          <p:nvSpPr>
            <p:cNvPr id="90" name="TextBox 89"/>
            <p:cNvSpPr txBox="1"/>
            <p:nvPr/>
          </p:nvSpPr>
          <p:spPr>
            <a:xfrm>
              <a:off x="9594752" y="20136410"/>
              <a:ext cx="2766767" cy="464009"/>
            </a:xfrm>
            <a:prstGeom prst="rect">
              <a:avLst/>
            </a:prstGeom>
            <a:noFill/>
          </p:spPr>
          <p:txBody>
            <a:bodyPr wrap="square" rtlCol="0">
              <a:spAutoFit/>
            </a:bodyPr>
            <a:lstStyle/>
            <a:p>
              <a:pPr algn="ctr"/>
              <a:r>
                <a:rPr lang="en-US" sz="2800" b="1" dirty="0" smtClean="0"/>
                <a:t>2060 - 2069</a:t>
              </a:r>
              <a:endParaRPr lang="en-US" sz="2800" b="1" dirty="0"/>
            </a:p>
          </p:txBody>
        </p:sp>
        <p:pic>
          <p:nvPicPr>
            <p:cNvPr id="13" name="Picture 12"/>
            <p:cNvPicPr>
              <a:picLocks noChangeAspect="1"/>
            </p:cNvPicPr>
            <p:nvPr/>
          </p:nvPicPr>
          <p:blipFill rotWithShape="1">
            <a:blip r:embed="rId9">
              <a:extLst>
                <a:ext uri="{28A0092B-C50C-407E-A947-70E740481C1C}">
                  <a14:useLocalDpi xmlns:a14="http://schemas.microsoft.com/office/drawing/2010/main" val="0"/>
                </a:ext>
              </a:extLst>
            </a:blip>
            <a:srcRect l="1153" t="2062" r="883" b="1361"/>
            <a:stretch/>
          </p:blipFill>
          <p:spPr>
            <a:xfrm>
              <a:off x="914399" y="20613918"/>
              <a:ext cx="5592630" cy="4036528"/>
            </a:xfrm>
            <a:prstGeom prst="rect">
              <a:avLst/>
            </a:prstGeom>
          </p:spPr>
        </p:pic>
        <p:sp>
          <p:nvSpPr>
            <p:cNvPr id="14" name="TextBox 13"/>
            <p:cNvSpPr txBox="1"/>
            <p:nvPr/>
          </p:nvSpPr>
          <p:spPr>
            <a:xfrm>
              <a:off x="2511825" y="20732751"/>
              <a:ext cx="3320706" cy="300241"/>
            </a:xfrm>
            <a:prstGeom prst="rect">
              <a:avLst/>
            </a:prstGeom>
            <a:noFill/>
          </p:spPr>
          <p:txBody>
            <a:bodyPr wrap="none" rtlCol="0">
              <a:spAutoFit/>
            </a:bodyPr>
            <a:lstStyle/>
            <a:p>
              <a:r>
                <a:rPr lang="en-US" sz="1600" b="1" dirty="0" smtClean="0"/>
                <a:t>Current Plant Hardiness Zone Map</a:t>
              </a:r>
              <a:endParaRPr lang="en-US" sz="1600" b="1" dirty="0"/>
            </a:p>
          </p:txBody>
        </p:sp>
        <p:pic>
          <p:nvPicPr>
            <p:cNvPr id="24" name="Picture 23"/>
            <p:cNvPicPr>
              <a:picLocks noChangeAspect="1"/>
            </p:cNvPicPr>
            <p:nvPr/>
          </p:nvPicPr>
          <p:blipFill rotWithShape="1">
            <a:blip r:embed="rId10">
              <a:extLst>
                <a:ext uri="{28A0092B-C50C-407E-A947-70E740481C1C}">
                  <a14:useLocalDpi xmlns:a14="http://schemas.microsoft.com/office/drawing/2010/main" val="0"/>
                </a:ext>
              </a:extLst>
            </a:blip>
            <a:srcRect l="1227" t="2007" r="794" b="1633"/>
            <a:stretch/>
          </p:blipFill>
          <p:spPr>
            <a:xfrm>
              <a:off x="6636390" y="22654849"/>
              <a:ext cx="2781685" cy="2002877"/>
            </a:xfrm>
            <a:prstGeom prst="rect">
              <a:avLst/>
            </a:prstGeom>
          </p:spPr>
        </p:pic>
        <p:sp>
          <p:nvSpPr>
            <p:cNvPr id="94" name="TextBox 93"/>
            <p:cNvSpPr txBox="1"/>
            <p:nvPr/>
          </p:nvSpPr>
          <p:spPr>
            <a:xfrm>
              <a:off x="7318463" y="20616749"/>
              <a:ext cx="1955333" cy="232004"/>
            </a:xfrm>
            <a:prstGeom prst="rect">
              <a:avLst/>
            </a:prstGeom>
            <a:noFill/>
          </p:spPr>
          <p:txBody>
            <a:bodyPr wrap="none" rtlCol="0">
              <a:spAutoFit/>
            </a:bodyPr>
            <a:lstStyle/>
            <a:p>
              <a:r>
                <a:rPr lang="en-US" sz="1100" b="1" dirty="0" smtClean="0"/>
                <a:t>Moderate Scenario PHZ Map</a:t>
              </a:r>
              <a:endParaRPr lang="en-US" sz="1100" b="1" dirty="0"/>
            </a:p>
          </p:txBody>
        </p:sp>
        <p:sp>
          <p:nvSpPr>
            <p:cNvPr id="95" name="TextBox 94"/>
            <p:cNvSpPr txBox="1"/>
            <p:nvPr/>
          </p:nvSpPr>
          <p:spPr>
            <a:xfrm>
              <a:off x="7328991" y="22659858"/>
              <a:ext cx="1889315" cy="232004"/>
            </a:xfrm>
            <a:prstGeom prst="rect">
              <a:avLst/>
            </a:prstGeom>
            <a:noFill/>
          </p:spPr>
          <p:txBody>
            <a:bodyPr wrap="none" rtlCol="0">
              <a:spAutoFit/>
            </a:bodyPr>
            <a:lstStyle/>
            <a:p>
              <a:r>
                <a:rPr lang="en-US" sz="1100" b="1" dirty="0" smtClean="0"/>
                <a:t>Extreme Scenario PHZ Map</a:t>
              </a:r>
              <a:endParaRPr lang="en-US" sz="1100" b="1" dirty="0"/>
            </a:p>
          </p:txBody>
        </p:sp>
        <p:pic>
          <p:nvPicPr>
            <p:cNvPr id="100" name="Picture 99"/>
            <p:cNvPicPr>
              <a:picLocks noChangeAspect="1"/>
            </p:cNvPicPr>
            <p:nvPr/>
          </p:nvPicPr>
          <p:blipFill rotWithShape="1">
            <a:blip r:embed="rId11">
              <a:extLst>
                <a:ext uri="{28A0092B-C50C-407E-A947-70E740481C1C}">
                  <a14:useLocalDpi xmlns:a14="http://schemas.microsoft.com/office/drawing/2010/main" val="0"/>
                </a:ext>
              </a:extLst>
            </a:blip>
            <a:srcRect l="1326" t="1961" r="758" b="1716"/>
            <a:stretch/>
          </p:blipFill>
          <p:spPr>
            <a:xfrm>
              <a:off x="9565704" y="20593603"/>
              <a:ext cx="2763811" cy="2010799"/>
            </a:xfrm>
            <a:prstGeom prst="rect">
              <a:avLst/>
            </a:prstGeom>
          </p:spPr>
        </p:pic>
        <p:pic>
          <p:nvPicPr>
            <p:cNvPr id="101" name="Picture 100"/>
            <p:cNvPicPr>
              <a:picLocks noChangeAspect="1"/>
            </p:cNvPicPr>
            <p:nvPr/>
          </p:nvPicPr>
          <p:blipFill rotWithShape="1">
            <a:blip r:embed="rId12">
              <a:extLst>
                <a:ext uri="{28A0092B-C50C-407E-A947-70E740481C1C}">
                  <a14:useLocalDpi xmlns:a14="http://schemas.microsoft.com/office/drawing/2010/main" val="0"/>
                </a:ext>
              </a:extLst>
            </a:blip>
            <a:srcRect l="947" t="1961" r="758" b="1470"/>
            <a:stretch/>
          </p:blipFill>
          <p:spPr>
            <a:xfrm>
              <a:off x="9555431" y="22662985"/>
              <a:ext cx="2774084" cy="1994740"/>
            </a:xfrm>
            <a:prstGeom prst="rect">
              <a:avLst/>
            </a:prstGeom>
          </p:spPr>
        </p:pic>
        <p:pic>
          <p:nvPicPr>
            <p:cNvPr id="102" name="Picture 101"/>
            <p:cNvPicPr>
              <a:picLocks noChangeAspect="1"/>
            </p:cNvPicPr>
            <p:nvPr/>
          </p:nvPicPr>
          <p:blipFill rotWithShape="1">
            <a:blip r:embed="rId13">
              <a:extLst>
                <a:ext uri="{28A0092B-C50C-407E-A947-70E740481C1C}">
                  <a14:useLocalDpi xmlns:a14="http://schemas.microsoft.com/office/drawing/2010/main" val="0"/>
                </a:ext>
              </a:extLst>
            </a:blip>
            <a:srcRect l="1515" t="2206" r="947" b="1716"/>
            <a:stretch/>
          </p:blipFill>
          <p:spPr>
            <a:xfrm>
              <a:off x="12495078" y="20598834"/>
              <a:ext cx="2727551" cy="2010799"/>
            </a:xfrm>
            <a:prstGeom prst="rect">
              <a:avLst/>
            </a:prstGeom>
          </p:spPr>
        </p:pic>
        <p:pic>
          <p:nvPicPr>
            <p:cNvPr id="103" name="Picture 102"/>
            <p:cNvPicPr>
              <a:picLocks noChangeAspect="1"/>
            </p:cNvPicPr>
            <p:nvPr/>
          </p:nvPicPr>
          <p:blipFill rotWithShape="1">
            <a:blip r:embed="rId14">
              <a:extLst>
                <a:ext uri="{28A0092B-C50C-407E-A947-70E740481C1C}">
                  <a14:useLocalDpi xmlns:a14="http://schemas.microsoft.com/office/drawing/2010/main" val="0"/>
                </a:ext>
              </a:extLst>
            </a:blip>
            <a:srcRect l="1326" t="2206" r="947" b="1716"/>
            <a:stretch/>
          </p:blipFill>
          <p:spPr>
            <a:xfrm>
              <a:off x="12486739" y="22662985"/>
              <a:ext cx="2744227" cy="1997719"/>
            </a:xfrm>
            <a:prstGeom prst="rect">
              <a:avLst/>
            </a:prstGeom>
          </p:spPr>
        </p:pic>
        <p:sp>
          <p:nvSpPr>
            <p:cNvPr id="104" name="TextBox 103"/>
            <p:cNvSpPr txBox="1"/>
            <p:nvPr/>
          </p:nvSpPr>
          <p:spPr>
            <a:xfrm>
              <a:off x="13142949" y="20602127"/>
              <a:ext cx="1955333" cy="232004"/>
            </a:xfrm>
            <a:prstGeom prst="rect">
              <a:avLst/>
            </a:prstGeom>
            <a:noFill/>
          </p:spPr>
          <p:txBody>
            <a:bodyPr wrap="none" rtlCol="0">
              <a:spAutoFit/>
            </a:bodyPr>
            <a:lstStyle/>
            <a:p>
              <a:r>
                <a:rPr lang="en-US" sz="1100" b="1" dirty="0" smtClean="0"/>
                <a:t>Moderate Scenario PHZ Map</a:t>
              </a:r>
              <a:endParaRPr lang="en-US" sz="1100" b="1" dirty="0"/>
            </a:p>
          </p:txBody>
        </p:sp>
        <p:sp>
          <p:nvSpPr>
            <p:cNvPr id="105" name="TextBox 104"/>
            <p:cNvSpPr txBox="1"/>
            <p:nvPr/>
          </p:nvSpPr>
          <p:spPr>
            <a:xfrm>
              <a:off x="10236426" y="20613047"/>
              <a:ext cx="1955333" cy="232004"/>
            </a:xfrm>
            <a:prstGeom prst="rect">
              <a:avLst/>
            </a:prstGeom>
            <a:noFill/>
          </p:spPr>
          <p:txBody>
            <a:bodyPr wrap="none" rtlCol="0">
              <a:spAutoFit/>
            </a:bodyPr>
            <a:lstStyle/>
            <a:p>
              <a:r>
                <a:rPr lang="en-US" sz="1100" b="1" dirty="0" smtClean="0"/>
                <a:t>Moderate Scenario PHZ Map</a:t>
              </a:r>
              <a:endParaRPr lang="en-US" sz="1100" b="1" dirty="0"/>
            </a:p>
          </p:txBody>
        </p:sp>
        <p:sp>
          <p:nvSpPr>
            <p:cNvPr id="106" name="TextBox 105"/>
            <p:cNvSpPr txBox="1"/>
            <p:nvPr/>
          </p:nvSpPr>
          <p:spPr>
            <a:xfrm>
              <a:off x="13158851" y="22672743"/>
              <a:ext cx="1889315" cy="232004"/>
            </a:xfrm>
            <a:prstGeom prst="rect">
              <a:avLst/>
            </a:prstGeom>
            <a:noFill/>
          </p:spPr>
          <p:txBody>
            <a:bodyPr wrap="none" rtlCol="0">
              <a:spAutoFit/>
            </a:bodyPr>
            <a:lstStyle/>
            <a:p>
              <a:r>
                <a:rPr lang="en-US" sz="1100" b="1" dirty="0" smtClean="0"/>
                <a:t>Extreme Scenario PHZ Map</a:t>
              </a:r>
              <a:endParaRPr lang="en-US" sz="1100" b="1" dirty="0"/>
            </a:p>
          </p:txBody>
        </p:sp>
        <p:sp>
          <p:nvSpPr>
            <p:cNvPr id="107" name="TextBox 106"/>
            <p:cNvSpPr txBox="1"/>
            <p:nvPr/>
          </p:nvSpPr>
          <p:spPr>
            <a:xfrm>
              <a:off x="10246234" y="22678887"/>
              <a:ext cx="1889315" cy="232004"/>
            </a:xfrm>
            <a:prstGeom prst="rect">
              <a:avLst/>
            </a:prstGeom>
            <a:noFill/>
          </p:spPr>
          <p:txBody>
            <a:bodyPr wrap="none" rtlCol="0">
              <a:spAutoFit/>
            </a:bodyPr>
            <a:lstStyle/>
            <a:p>
              <a:r>
                <a:rPr lang="en-US" sz="1100" b="1" dirty="0" smtClean="0"/>
                <a:t>Extreme Scenario PHZ Map</a:t>
              </a:r>
              <a:endParaRPr lang="en-US" sz="1100" b="1" dirty="0"/>
            </a:p>
          </p:txBody>
        </p:sp>
      </p:grpSp>
      <p:grpSp>
        <p:nvGrpSpPr>
          <p:cNvPr id="120" name="Group 119"/>
          <p:cNvGrpSpPr/>
          <p:nvPr/>
        </p:nvGrpSpPr>
        <p:grpSpPr>
          <a:xfrm>
            <a:off x="887550" y="24422037"/>
            <a:ext cx="17574432" cy="4971558"/>
            <a:chOff x="908903" y="24788128"/>
            <a:chExt cx="16802359" cy="4506968"/>
          </a:xfrm>
        </p:grpSpPr>
        <p:pic>
          <p:nvPicPr>
            <p:cNvPr id="119" name="Picture 118"/>
            <p:cNvPicPr>
              <a:picLocks noChangeAspect="1"/>
            </p:cNvPicPr>
            <p:nvPr/>
          </p:nvPicPr>
          <p:blipFill>
            <a:blip r:embed="rId15"/>
            <a:stretch>
              <a:fillRect/>
            </a:stretch>
          </p:blipFill>
          <p:spPr>
            <a:xfrm>
              <a:off x="12647897" y="27097297"/>
              <a:ext cx="2790461" cy="2193416"/>
            </a:xfrm>
            <a:prstGeom prst="rect">
              <a:avLst/>
            </a:prstGeom>
          </p:spPr>
        </p:pic>
        <p:pic>
          <p:nvPicPr>
            <p:cNvPr id="118" name="Picture 117"/>
            <p:cNvPicPr>
              <a:picLocks noChangeAspect="1"/>
            </p:cNvPicPr>
            <p:nvPr/>
          </p:nvPicPr>
          <p:blipFill>
            <a:blip r:embed="rId16"/>
            <a:stretch>
              <a:fillRect/>
            </a:stretch>
          </p:blipFill>
          <p:spPr>
            <a:xfrm>
              <a:off x="12641216" y="24797770"/>
              <a:ext cx="2785110" cy="2253652"/>
            </a:xfrm>
            <a:prstGeom prst="rect">
              <a:avLst/>
            </a:prstGeom>
          </p:spPr>
        </p:pic>
        <p:pic>
          <p:nvPicPr>
            <p:cNvPr id="116" name="Picture 115"/>
            <p:cNvPicPr>
              <a:picLocks/>
            </p:cNvPicPr>
            <p:nvPr/>
          </p:nvPicPr>
          <p:blipFill rotWithShape="1">
            <a:blip r:embed="rId17" cstate="print">
              <a:extLst>
                <a:ext uri="{28A0092B-C50C-407E-A947-70E740481C1C}">
                  <a14:useLocalDpi xmlns:a14="http://schemas.microsoft.com/office/drawing/2010/main" val="0"/>
                </a:ext>
              </a:extLst>
            </a:blip>
            <a:srcRect l="1493" t="1625" r="1086" b="1976"/>
            <a:stretch/>
          </p:blipFill>
          <p:spPr>
            <a:xfrm>
              <a:off x="9680865" y="27093427"/>
              <a:ext cx="2788265" cy="2201669"/>
            </a:xfrm>
            <a:prstGeom prst="rect">
              <a:avLst/>
            </a:prstGeom>
          </p:spPr>
        </p:pic>
        <p:pic>
          <p:nvPicPr>
            <p:cNvPr id="115" name="Picture 114"/>
            <p:cNvPicPr>
              <a:picLocks noChangeAspect="1"/>
            </p:cNvPicPr>
            <p:nvPr/>
          </p:nvPicPr>
          <p:blipFill>
            <a:blip r:embed="rId18"/>
            <a:stretch>
              <a:fillRect/>
            </a:stretch>
          </p:blipFill>
          <p:spPr>
            <a:xfrm>
              <a:off x="9686353" y="24803326"/>
              <a:ext cx="2782777" cy="2248096"/>
            </a:xfrm>
            <a:prstGeom prst="rect">
              <a:avLst/>
            </a:prstGeom>
          </p:spPr>
        </p:pic>
        <p:pic>
          <p:nvPicPr>
            <p:cNvPr id="96" name="Picture 95"/>
            <p:cNvPicPr>
              <a:picLocks noChangeAspect="1"/>
            </p:cNvPicPr>
            <p:nvPr/>
          </p:nvPicPr>
          <p:blipFill>
            <a:blip r:embed="rId19"/>
            <a:stretch>
              <a:fillRect/>
            </a:stretch>
          </p:blipFill>
          <p:spPr>
            <a:xfrm>
              <a:off x="6709947" y="27102868"/>
              <a:ext cx="2797508" cy="2177595"/>
            </a:xfrm>
            <a:prstGeom prst="rect">
              <a:avLst/>
            </a:prstGeom>
          </p:spPr>
        </p:pic>
        <p:pic>
          <p:nvPicPr>
            <p:cNvPr id="91" name="Picture 90"/>
            <p:cNvPicPr>
              <a:picLocks noChangeAspect="1"/>
            </p:cNvPicPr>
            <p:nvPr/>
          </p:nvPicPr>
          <p:blipFill>
            <a:blip r:embed="rId20"/>
            <a:stretch>
              <a:fillRect/>
            </a:stretch>
          </p:blipFill>
          <p:spPr>
            <a:xfrm>
              <a:off x="6709947" y="24806152"/>
              <a:ext cx="2812901" cy="2247386"/>
            </a:xfrm>
            <a:prstGeom prst="rect">
              <a:avLst/>
            </a:prstGeom>
          </p:spPr>
        </p:pic>
        <p:pic>
          <p:nvPicPr>
            <p:cNvPr id="88" name="Picture 87"/>
            <p:cNvPicPr>
              <a:picLocks noChangeAspect="1"/>
            </p:cNvPicPr>
            <p:nvPr/>
          </p:nvPicPr>
          <p:blipFill>
            <a:blip r:embed="rId21"/>
            <a:stretch>
              <a:fillRect/>
            </a:stretch>
          </p:blipFill>
          <p:spPr>
            <a:xfrm>
              <a:off x="908903" y="24814974"/>
              <a:ext cx="5668854" cy="4456059"/>
            </a:xfrm>
            <a:prstGeom prst="rect">
              <a:avLst/>
            </a:prstGeom>
          </p:spPr>
        </p:pic>
        <p:grpSp>
          <p:nvGrpSpPr>
            <p:cNvPr id="89" name="Group 88"/>
            <p:cNvGrpSpPr/>
            <p:nvPr/>
          </p:nvGrpSpPr>
          <p:grpSpPr>
            <a:xfrm>
              <a:off x="2992056" y="24788128"/>
              <a:ext cx="14719206" cy="2927867"/>
              <a:chOff x="2955338" y="24912438"/>
              <a:chExt cx="14459071" cy="2630141"/>
            </a:xfrm>
          </p:grpSpPr>
          <p:sp>
            <p:nvSpPr>
              <p:cNvPr id="97" name="TextBox 96"/>
              <p:cNvSpPr txBox="1"/>
              <p:nvPr/>
            </p:nvSpPr>
            <p:spPr>
              <a:xfrm>
                <a:off x="2955338" y="25041770"/>
                <a:ext cx="2433680" cy="338554"/>
              </a:xfrm>
              <a:prstGeom prst="rect">
                <a:avLst/>
              </a:prstGeom>
              <a:noFill/>
            </p:spPr>
            <p:txBody>
              <a:bodyPr wrap="none" rtlCol="0">
                <a:spAutoFit/>
              </a:bodyPr>
              <a:lstStyle/>
              <a:p>
                <a:r>
                  <a:rPr lang="en-US" sz="1600" b="1" dirty="0" smtClean="0"/>
                  <a:t>Current Suitability Map</a:t>
                </a:r>
                <a:endParaRPr lang="en-US" sz="1600" b="1" dirty="0"/>
              </a:p>
            </p:txBody>
          </p:sp>
          <p:sp>
            <p:nvSpPr>
              <p:cNvPr id="99" name="TextBox 98"/>
              <p:cNvSpPr txBox="1"/>
              <p:nvPr/>
            </p:nvSpPr>
            <p:spPr>
              <a:xfrm>
                <a:off x="7483547" y="24923247"/>
                <a:ext cx="1446230" cy="261610"/>
              </a:xfrm>
              <a:prstGeom prst="rect">
                <a:avLst/>
              </a:prstGeom>
              <a:noFill/>
            </p:spPr>
            <p:txBody>
              <a:bodyPr wrap="none" rtlCol="0">
                <a:spAutoFit/>
              </a:bodyPr>
              <a:lstStyle/>
              <a:p>
                <a:r>
                  <a:rPr lang="en-US" sz="1100" b="1" dirty="0" smtClean="0"/>
                  <a:t>Moderate Scenario</a:t>
                </a:r>
                <a:endParaRPr lang="en-US" sz="1100" b="1" dirty="0"/>
              </a:p>
            </p:txBody>
          </p:sp>
          <p:sp>
            <p:nvSpPr>
              <p:cNvPr id="108" name="TextBox 107"/>
              <p:cNvSpPr txBox="1"/>
              <p:nvPr/>
            </p:nvSpPr>
            <p:spPr>
              <a:xfrm>
                <a:off x="7564360" y="26991864"/>
                <a:ext cx="1375698" cy="261610"/>
              </a:xfrm>
              <a:prstGeom prst="rect">
                <a:avLst/>
              </a:prstGeom>
              <a:noFill/>
            </p:spPr>
            <p:txBody>
              <a:bodyPr wrap="none" rtlCol="0">
                <a:spAutoFit/>
              </a:bodyPr>
              <a:lstStyle/>
              <a:p>
                <a:r>
                  <a:rPr lang="en-US" sz="1100" b="1" dirty="0" smtClean="0"/>
                  <a:t>Extreme Scenario</a:t>
                </a:r>
                <a:endParaRPr lang="en-US" sz="1100" b="1" dirty="0"/>
              </a:p>
            </p:txBody>
          </p:sp>
          <p:sp>
            <p:nvSpPr>
              <p:cNvPr id="109" name="TextBox 108"/>
              <p:cNvSpPr txBox="1"/>
              <p:nvPr/>
            </p:nvSpPr>
            <p:spPr>
              <a:xfrm>
                <a:off x="10382687" y="24912438"/>
                <a:ext cx="1446230" cy="261610"/>
              </a:xfrm>
              <a:prstGeom prst="rect">
                <a:avLst/>
              </a:prstGeom>
              <a:noFill/>
            </p:spPr>
            <p:txBody>
              <a:bodyPr wrap="none" rtlCol="0">
                <a:spAutoFit/>
              </a:bodyPr>
              <a:lstStyle/>
              <a:p>
                <a:r>
                  <a:rPr lang="en-US" sz="1100" b="1" dirty="0" smtClean="0"/>
                  <a:t>Moderate Scenario</a:t>
                </a:r>
                <a:endParaRPr lang="en-US" sz="1100" b="1" dirty="0"/>
              </a:p>
            </p:txBody>
          </p:sp>
          <p:sp>
            <p:nvSpPr>
              <p:cNvPr id="110" name="TextBox 109"/>
              <p:cNvSpPr txBox="1"/>
              <p:nvPr/>
            </p:nvSpPr>
            <p:spPr>
              <a:xfrm>
                <a:off x="10504844" y="26970247"/>
                <a:ext cx="1375698" cy="261610"/>
              </a:xfrm>
              <a:prstGeom prst="rect">
                <a:avLst/>
              </a:prstGeom>
              <a:noFill/>
            </p:spPr>
            <p:txBody>
              <a:bodyPr wrap="none" rtlCol="0">
                <a:spAutoFit/>
              </a:bodyPr>
              <a:lstStyle/>
              <a:p>
                <a:r>
                  <a:rPr lang="en-US" sz="1100" b="1" dirty="0" smtClean="0"/>
                  <a:t>Extreme Scenario</a:t>
                </a:r>
                <a:endParaRPr lang="en-US" sz="1100" b="1" dirty="0"/>
              </a:p>
            </p:txBody>
          </p:sp>
          <p:sp>
            <p:nvSpPr>
              <p:cNvPr id="111" name="TextBox 110"/>
              <p:cNvSpPr txBox="1"/>
              <p:nvPr/>
            </p:nvSpPr>
            <p:spPr>
              <a:xfrm>
                <a:off x="13282609" y="24920602"/>
                <a:ext cx="1446230" cy="261610"/>
              </a:xfrm>
              <a:prstGeom prst="rect">
                <a:avLst/>
              </a:prstGeom>
              <a:noFill/>
            </p:spPr>
            <p:txBody>
              <a:bodyPr wrap="none" rtlCol="0">
                <a:spAutoFit/>
              </a:bodyPr>
              <a:lstStyle/>
              <a:p>
                <a:r>
                  <a:rPr lang="en-US" sz="1100" b="1" dirty="0" smtClean="0"/>
                  <a:t>Moderate Scenario</a:t>
                </a:r>
                <a:endParaRPr lang="en-US" sz="1100" b="1" dirty="0"/>
              </a:p>
            </p:txBody>
          </p:sp>
          <p:sp>
            <p:nvSpPr>
              <p:cNvPr id="112" name="TextBox 111"/>
              <p:cNvSpPr txBox="1"/>
              <p:nvPr/>
            </p:nvSpPr>
            <p:spPr>
              <a:xfrm>
                <a:off x="13402212" y="26970247"/>
                <a:ext cx="1375698" cy="261610"/>
              </a:xfrm>
              <a:prstGeom prst="rect">
                <a:avLst/>
              </a:prstGeom>
              <a:noFill/>
            </p:spPr>
            <p:txBody>
              <a:bodyPr wrap="none" rtlCol="0">
                <a:spAutoFit/>
              </a:bodyPr>
              <a:lstStyle/>
              <a:p>
                <a:r>
                  <a:rPr lang="en-US" sz="1100" b="1" dirty="0" smtClean="0"/>
                  <a:t>Extreme Scenario</a:t>
                </a:r>
                <a:endParaRPr lang="en-US" sz="1100" b="1" dirty="0"/>
              </a:p>
            </p:txBody>
          </p:sp>
          <p:pic>
            <p:nvPicPr>
              <p:cNvPr id="113" name="Picture 112"/>
              <p:cNvPicPr/>
              <p:nvPr/>
            </p:nvPicPr>
            <p:blipFill>
              <a:blip r:embed="rId2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389483" y="26324432"/>
                <a:ext cx="2024926" cy="1218147"/>
              </a:xfrm>
              <a:prstGeom prst="rect">
                <a:avLst/>
              </a:prstGeom>
              <a:noFill/>
              <a:ln>
                <a:noFill/>
              </a:ln>
            </p:spPr>
          </p:pic>
        </p:grpSp>
      </p:grpSp>
      <p:pic>
        <p:nvPicPr>
          <p:cNvPr id="98" name="Picture 97"/>
          <p:cNvPicPr>
            <a:picLocks noChangeAspect="1"/>
          </p:cNvPicPr>
          <p:nvPr/>
        </p:nvPicPr>
        <p:blipFill rotWithShape="1">
          <a:blip r:embed="rId23">
            <a:extLst>
              <a:ext uri="{28A0092B-C50C-407E-A947-70E740481C1C}">
                <a14:useLocalDpi xmlns:a14="http://schemas.microsoft.com/office/drawing/2010/main" val="0"/>
              </a:ext>
            </a:extLst>
          </a:blip>
          <a:srcRect l="5712" t="3020" b="18131"/>
          <a:stretch/>
        </p:blipFill>
        <p:spPr>
          <a:xfrm>
            <a:off x="996806" y="30144451"/>
            <a:ext cx="7307413" cy="4583181"/>
          </a:xfrm>
          <a:prstGeom prst="rect">
            <a:avLst/>
          </a:prstGeom>
        </p:spPr>
      </p:pic>
      <p:sp>
        <p:nvSpPr>
          <p:cNvPr id="114" name="TextBox 113"/>
          <p:cNvSpPr txBox="1"/>
          <p:nvPr/>
        </p:nvSpPr>
        <p:spPr>
          <a:xfrm>
            <a:off x="8326076" y="33379638"/>
            <a:ext cx="2769244" cy="1477328"/>
          </a:xfrm>
          <a:prstGeom prst="rect">
            <a:avLst/>
          </a:prstGeom>
          <a:noFill/>
        </p:spPr>
        <p:txBody>
          <a:bodyPr wrap="square" rtlCol="0">
            <a:spAutoFit/>
          </a:bodyPr>
          <a:lstStyle/>
          <a:p>
            <a:r>
              <a:rPr lang="en-US" sz="1800" dirty="0" smtClean="0">
                <a:solidFill>
                  <a:schemeClr val="tx1"/>
                </a:solidFill>
                <a:latin typeface="Garamond" panose="02020404030301010803" pitchFamily="18" charset="0"/>
              </a:rPr>
              <a:t>From left: Matthew Mullen, Sarah Philbrick, Teresa </a:t>
            </a:r>
            <a:r>
              <a:rPr lang="en-US" sz="1800" dirty="0" err="1" smtClean="0">
                <a:solidFill>
                  <a:schemeClr val="tx1"/>
                </a:solidFill>
                <a:latin typeface="Garamond" panose="02020404030301010803" pitchFamily="18" charset="0"/>
              </a:rPr>
              <a:t>Fenn</a:t>
            </a:r>
            <a:r>
              <a:rPr lang="en-US" sz="1800" dirty="0" smtClean="0">
                <a:solidFill>
                  <a:schemeClr val="tx1"/>
                </a:solidFill>
                <a:latin typeface="Garamond" panose="02020404030301010803" pitchFamily="18" charset="0"/>
              </a:rPr>
              <a:t>, Madeline </a:t>
            </a:r>
            <a:r>
              <a:rPr lang="en-US" sz="1800" dirty="0" err="1" smtClean="0">
                <a:solidFill>
                  <a:schemeClr val="tx1"/>
                </a:solidFill>
                <a:latin typeface="Garamond" panose="02020404030301010803" pitchFamily="18" charset="0"/>
              </a:rPr>
              <a:t>Ruid</a:t>
            </a:r>
            <a:r>
              <a:rPr lang="en-US" sz="1800" dirty="0">
                <a:solidFill>
                  <a:schemeClr val="tx1"/>
                </a:solidFill>
                <a:latin typeface="Garamond" panose="02020404030301010803" pitchFamily="18" charset="0"/>
              </a:rPr>
              <a:t> </a:t>
            </a:r>
            <a:endParaRPr lang="en-US" sz="1800" dirty="0" smtClean="0">
              <a:solidFill>
                <a:schemeClr val="tx1"/>
              </a:solidFill>
              <a:latin typeface="Garamond" panose="02020404030301010803" pitchFamily="18" charset="0"/>
            </a:endParaRPr>
          </a:p>
          <a:p>
            <a:r>
              <a:rPr lang="en-US" sz="1800" dirty="0" smtClean="0">
                <a:solidFill>
                  <a:schemeClr val="tx1"/>
                </a:solidFill>
                <a:latin typeface="Garamond" panose="02020404030301010803" pitchFamily="18" charset="0"/>
              </a:rPr>
              <a:t>Not pictured: James </a:t>
            </a:r>
            <a:r>
              <a:rPr lang="en-US" sz="1800" dirty="0">
                <a:solidFill>
                  <a:schemeClr val="tx1"/>
                </a:solidFill>
                <a:latin typeface="Garamond" panose="02020404030301010803" pitchFamily="18" charset="0"/>
                <a:ea typeface="Garamond"/>
                <a:cs typeface="Garamond"/>
                <a:sym typeface="Garamond"/>
              </a:rPr>
              <a:t>Hendrickson</a:t>
            </a:r>
            <a:endParaRPr lang="en-US" sz="1800" dirty="0">
              <a:solidFill>
                <a:schemeClr val="tx1"/>
              </a:solidFill>
              <a:latin typeface="Garamond" panose="02020404030301010803" pitchFamily="18" charset="0"/>
            </a:endParaRPr>
          </a:p>
        </p:txBody>
      </p:sp>
    </p:spTree>
  </p:cSld>
  <p:clrMapOvr>
    <a:masterClrMapping/>
  </p:clrMapOvr>
  <p:transition spd="slow">
    <p:cut/>
  </p:transition>
  <p:timing>
    <p:tnLst>
      <p:par>
        <p:cTn id="1" dur="indefinite" restart="never" nodeType="tmRoot"/>
      </p:par>
    </p:tnLst>
  </p:timing>
</p:sld>
</file>

<file path=ppt/theme/theme1.xml><?xml version="1.0" encoding="utf-8"?>
<a:theme xmlns:a="http://schemas.openxmlformats.org/drawingml/2006/main" name="Office Theme">
  <a:themeElements>
    <a:clrScheme name="Agriculture 15">
      <a:dk1>
        <a:srgbClr val="767171"/>
      </a:dk1>
      <a:lt1>
        <a:srgbClr val="FFFFFF"/>
      </a:lt1>
      <a:dk2>
        <a:srgbClr val="767171"/>
      </a:dk2>
      <a:lt2>
        <a:srgbClr val="FFFFFF"/>
      </a:lt2>
      <a:accent1>
        <a:srgbClr val="7EB761"/>
      </a:accent1>
      <a:accent2>
        <a:srgbClr val="638E7C"/>
      </a:accent2>
      <a:accent3>
        <a:srgbClr val="4E6A89"/>
      </a:accent3>
      <a:accent4>
        <a:srgbClr val="D2AB70"/>
      </a:accent4>
      <a:accent5>
        <a:srgbClr val="CA8978"/>
      </a:accent5>
      <a:accent6>
        <a:srgbClr val="C3677B"/>
      </a:accent6>
      <a:hlink>
        <a:srgbClr val="7EB761"/>
      </a:hlink>
      <a:folHlink>
        <a:srgbClr val="7EB76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897</TotalTime>
  <Words>702</Words>
  <Application>Microsoft Office PowerPoint</Application>
  <PresentationFormat>Custom</PresentationFormat>
  <Paragraphs>87</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Century Gothic</vt:lpstr>
      <vt:lpstr>Garamond</vt:lpstr>
      <vt:lpstr>Webdings</vt:lpstr>
      <vt:lpstr>Office Theme</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Philbrick, Sarah A. (LARC-E3)[SSAI DEVELOP]</dc:creator>
  <cp:lastModifiedBy>Philbrick, Sarah A. (LARC-E3)[SSAI DEVELOP]</cp:lastModifiedBy>
  <cp:revision>58</cp:revision>
  <dcterms:modified xsi:type="dcterms:W3CDTF">2015-08-03T15:17:18Z</dcterms:modified>
</cp:coreProperties>
</file>