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5831"/>
    <a:srgbClr val="848484"/>
    <a:srgbClr val="75B552"/>
    <a:srgbClr val="397916"/>
    <a:srgbClr val="4D8D2A"/>
    <a:srgbClr val="61A1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1244" autoAdjust="0"/>
  </p:normalViewPr>
  <p:slideViewPr>
    <p:cSldViewPr snapToGrid="0">
      <p:cViewPr>
        <p:scale>
          <a:sx n="125" d="100"/>
          <a:sy n="125" d="100"/>
        </p:scale>
        <p:origin x="-1272" y="2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9D98BE-55AE-4A7D-A675-54A373C2E182}" type="datetimeFigureOut">
              <a:rPr lang="en-US" smtClean="0"/>
              <a:pPr/>
              <a:t>8/5/2015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8AE8ED-86F5-4F6D-A549-4F3CBCC92EF9}" type="slidenum">
              <a:rPr lang="en-US" smtClean="0"/>
              <a:pPr/>
              <a:t>‹#›</a:t>
            </a:fld>
            <a:endParaRPr lang="en-US"/>
          </a:p>
        </p:txBody>
      </p:sp>
    </p:spTree>
    <p:extLst>
      <p:ext uri="{BB962C8B-B14F-4D97-AF65-F5344CB8AC3E}">
        <p14:creationId xmlns:p14="http://schemas.microsoft.com/office/powerpoint/2010/main" val="9719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8AE8ED-86F5-4F6D-A549-4F3CBCC92EF9}" type="slidenum">
              <a:rPr lang="en-US" smtClean="0"/>
              <a:pPr/>
              <a:t>1</a:t>
            </a:fld>
            <a:endParaRPr lang="en-US"/>
          </a:p>
        </p:txBody>
      </p:sp>
    </p:spTree>
    <p:extLst>
      <p:ext uri="{BB962C8B-B14F-4D97-AF65-F5344CB8AC3E}">
        <p14:creationId xmlns:p14="http://schemas.microsoft.com/office/powerpoint/2010/main" val="34526202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6372225" y="1022350"/>
            <a:ext cx="2771775" cy="5835650"/>
          </a:xfrm>
          <a:prstGeom prst="rect">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pic>
        <p:nvPicPr>
          <p:cNvPr id="8" name="Picture 2"/>
          <p:cNvPicPr>
            <a:picLocks noChangeAspect="1" noChangeArrowheads="1"/>
          </p:cNvPicPr>
          <p:nvPr userDrawn="1"/>
        </p:nvPicPr>
        <p:blipFill>
          <a:blip r:embed="rId2" cstate="print"/>
          <a:srcRect/>
          <a:stretch>
            <a:fillRect/>
          </a:stretch>
        </p:blipFill>
        <p:spPr bwMode="auto">
          <a:xfrm>
            <a:off x="6416571" y="1187877"/>
            <a:ext cx="2689330" cy="5662503"/>
          </a:xfrm>
          <a:prstGeom prst="rect">
            <a:avLst/>
          </a:prstGeom>
          <a:noFill/>
          <a:ln w="9525">
            <a:noFill/>
            <a:miter lim="800000"/>
            <a:headEnd/>
            <a:tailEnd/>
          </a:ln>
        </p:spPr>
      </p:pic>
      <p:sp>
        <p:nvSpPr>
          <p:cNvPr id="9" name="Rectangle 8"/>
          <p:cNvSpPr/>
          <p:nvPr userDrawn="1"/>
        </p:nvSpPr>
        <p:spPr>
          <a:xfrm>
            <a:off x="2940050" y="1022350"/>
            <a:ext cx="3206750" cy="5835650"/>
          </a:xfrm>
          <a:prstGeom prst="rect">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10" name="Rectangle 9"/>
          <p:cNvSpPr/>
          <p:nvPr userDrawn="1"/>
        </p:nvSpPr>
        <p:spPr>
          <a:xfrm>
            <a:off x="0" y="1022350"/>
            <a:ext cx="2717799" cy="5835650"/>
          </a:xfrm>
          <a:prstGeom prst="rect">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11" name="Rectangle 10"/>
          <p:cNvSpPr/>
          <p:nvPr userDrawn="1"/>
        </p:nvSpPr>
        <p:spPr>
          <a:xfrm>
            <a:off x="6385560" y="5913120"/>
            <a:ext cx="2758440" cy="944880"/>
          </a:xfrm>
          <a:prstGeom prst="rect">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12" name="Rectangle 11"/>
          <p:cNvSpPr/>
          <p:nvPr userDrawn="1"/>
        </p:nvSpPr>
        <p:spPr>
          <a:xfrm>
            <a:off x="-28575" y="6457949"/>
            <a:ext cx="9201149" cy="42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13" name="TextBox 12"/>
          <p:cNvSpPr txBox="1"/>
          <p:nvPr userDrawn="1"/>
        </p:nvSpPr>
        <p:spPr>
          <a:xfrm>
            <a:off x="6324600" y="6553165"/>
            <a:ext cx="2057400" cy="200055"/>
          </a:xfrm>
          <a:prstGeom prst="rect">
            <a:avLst/>
          </a:prstGeom>
          <a:noFill/>
        </p:spPr>
        <p:txBody>
          <a:bodyPr wrap="square" rtlCol="0">
            <a:spAutoFit/>
          </a:bodyPr>
          <a:lstStyle/>
          <a:p>
            <a:r>
              <a:rPr lang="en-US" sz="700" b="1" dirty="0" smtClean="0">
                <a:latin typeface="Century Gothic" pitchFamily="34" charset="0"/>
                <a:cs typeface="Arial" pitchFamily="34" charset="0"/>
              </a:rPr>
              <a:t>www.nasa.gov</a:t>
            </a:r>
            <a:endParaRPr lang="en-US" sz="700" b="1" dirty="0">
              <a:latin typeface="Century Gothic" pitchFamily="34" charset="0"/>
              <a:cs typeface="Arial" pitchFamily="34" charset="0"/>
            </a:endParaRPr>
          </a:p>
        </p:txBody>
      </p:sp>
      <p:grpSp>
        <p:nvGrpSpPr>
          <p:cNvPr id="14" name="Group 13"/>
          <p:cNvGrpSpPr/>
          <p:nvPr userDrawn="1"/>
        </p:nvGrpSpPr>
        <p:grpSpPr>
          <a:xfrm>
            <a:off x="6296498" y="33156"/>
            <a:ext cx="2803326" cy="745811"/>
            <a:chOff x="6296498" y="33156"/>
            <a:chExt cx="2803326" cy="745811"/>
          </a:xfrm>
        </p:grpSpPr>
        <p:sp>
          <p:nvSpPr>
            <p:cNvPr id="15" name="TextBox 14"/>
            <p:cNvSpPr txBox="1"/>
            <p:nvPr/>
          </p:nvSpPr>
          <p:spPr>
            <a:xfrm>
              <a:off x="6296498" y="280429"/>
              <a:ext cx="1376362" cy="307777"/>
            </a:xfrm>
            <a:prstGeom prst="rect">
              <a:avLst/>
            </a:prstGeom>
            <a:noFill/>
          </p:spPr>
          <p:txBody>
            <a:bodyPr wrap="square" rtlCol="0">
              <a:spAutoFit/>
            </a:bodyPr>
            <a:lstStyle/>
            <a:p>
              <a:r>
                <a:rPr lang="en-US" sz="700" dirty="0" smtClean="0">
                  <a:latin typeface="Century Gothic" pitchFamily="34" charset="0"/>
                  <a:cs typeface="Arial" pitchFamily="34" charset="0"/>
                </a:rPr>
                <a:t>National Aeronautics and</a:t>
              </a:r>
            </a:p>
            <a:p>
              <a:r>
                <a:rPr lang="en-US" sz="700" dirty="0" smtClean="0">
                  <a:latin typeface="Century Gothic" pitchFamily="34" charset="0"/>
                  <a:cs typeface="Arial" pitchFamily="34" charset="0"/>
                </a:rPr>
                <a:t>Space Administration</a:t>
              </a:r>
              <a:endParaRPr lang="en-US" sz="700" dirty="0">
                <a:latin typeface="Century Gothic" pitchFamily="34" charset="0"/>
                <a:cs typeface="Arial" pitchFamily="34" charset="0"/>
              </a:endParaRPr>
            </a:p>
          </p:txBody>
        </p:sp>
        <p:pic>
          <p:nvPicPr>
            <p:cNvPr id="16" name="Picture 15" descr="Correct_NASA insigniaCMYK.png"/>
            <p:cNvPicPr>
              <a:picLocks noChangeAspect="1"/>
            </p:cNvPicPr>
            <p:nvPr/>
          </p:nvPicPr>
          <p:blipFill>
            <a:blip r:embed="rId3" cstate="print"/>
            <a:stretch>
              <a:fillRect/>
            </a:stretch>
          </p:blipFill>
          <p:spPr>
            <a:xfrm>
              <a:off x="8224256" y="33156"/>
              <a:ext cx="875568" cy="745811"/>
            </a:xfrm>
            <a:prstGeom prst="rect">
              <a:avLst/>
            </a:prstGeom>
          </p:spPr>
        </p:pic>
      </p:grpSp>
      <p:cxnSp>
        <p:nvCxnSpPr>
          <p:cNvPr id="17" name="Straight Connector 16"/>
          <p:cNvCxnSpPr/>
          <p:nvPr userDrawn="1"/>
        </p:nvCxnSpPr>
        <p:spPr>
          <a:xfrm flipV="1">
            <a:off x="6150769" y="0"/>
            <a:ext cx="0" cy="101441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6149636" y="6457950"/>
            <a:ext cx="0" cy="40005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2937669" y="0"/>
            <a:ext cx="0" cy="101441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2936536" y="6457949"/>
            <a:ext cx="0" cy="40005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3067049" y="5815069"/>
            <a:ext cx="2238375" cy="954107"/>
          </a:xfrm>
          <a:prstGeom prst="rect">
            <a:avLst/>
          </a:prstGeom>
          <a:noFill/>
        </p:spPr>
        <p:txBody>
          <a:bodyPr wrap="square" rtlCol="0">
            <a:spAutoFit/>
          </a:bodyPr>
          <a:lstStyle/>
          <a:p>
            <a:r>
              <a:rPr lang="en-US" sz="700" b="1" dirty="0" smtClean="0">
                <a:solidFill>
                  <a:schemeClr val="bg1"/>
                </a:solidFill>
                <a:latin typeface="Century Gothic" pitchFamily="34" charset="0"/>
                <a:cs typeface="Arial" pitchFamily="34" charset="0"/>
              </a:rPr>
              <a:t>The DEVELOP</a:t>
            </a:r>
          </a:p>
          <a:p>
            <a:r>
              <a:rPr lang="en-US" sz="700" b="1" dirty="0" smtClean="0">
                <a:solidFill>
                  <a:schemeClr val="bg1"/>
                </a:solidFill>
                <a:latin typeface="Century Gothic" pitchFamily="34" charset="0"/>
                <a:cs typeface="Arial" pitchFamily="34" charset="0"/>
              </a:rPr>
              <a:t>National Program</a:t>
            </a:r>
          </a:p>
          <a:p>
            <a:endParaRPr lang="en-US" sz="700" b="1" dirty="0" smtClean="0">
              <a:solidFill>
                <a:schemeClr val="bg1"/>
              </a:solidFill>
              <a:latin typeface="Century Gothic" pitchFamily="34" charset="0"/>
              <a:cs typeface="Arial" pitchFamily="34" charset="0"/>
            </a:endParaRPr>
          </a:p>
          <a:p>
            <a:r>
              <a:rPr lang="en-US" sz="700" b="1" dirty="0" smtClean="0">
                <a:solidFill>
                  <a:schemeClr val="bg1"/>
                </a:solidFill>
                <a:latin typeface="Century Gothic" pitchFamily="34" charset="0"/>
                <a:cs typeface="Arial" pitchFamily="34" charset="0"/>
              </a:rPr>
              <a:t>National Aeronautics and</a:t>
            </a:r>
          </a:p>
          <a:p>
            <a:r>
              <a:rPr lang="en-US" sz="700" b="1" dirty="0" smtClean="0">
                <a:solidFill>
                  <a:schemeClr val="bg1"/>
                </a:solidFill>
                <a:latin typeface="Century Gothic" pitchFamily="34" charset="0"/>
                <a:cs typeface="Arial" pitchFamily="34" charset="0"/>
              </a:rPr>
              <a:t>Space Administration</a:t>
            </a:r>
          </a:p>
          <a:p>
            <a:endParaRPr lang="en-US" sz="700" b="1" dirty="0" smtClean="0">
              <a:solidFill>
                <a:schemeClr val="bg1"/>
              </a:solidFill>
              <a:latin typeface="Century Gothic" pitchFamily="34" charset="0"/>
              <a:cs typeface="Arial" pitchFamily="34" charset="0"/>
            </a:endParaRPr>
          </a:p>
          <a:p>
            <a:endParaRPr lang="en-US" sz="700" b="1" dirty="0" smtClean="0">
              <a:solidFill>
                <a:schemeClr val="bg1"/>
              </a:solidFill>
              <a:latin typeface="Century Gothic" pitchFamily="34" charset="0"/>
              <a:cs typeface="Arial" pitchFamily="34" charset="0"/>
            </a:endParaRPr>
          </a:p>
          <a:p>
            <a:r>
              <a:rPr lang="en-US" sz="700" b="1" dirty="0" smtClean="0">
                <a:latin typeface="Century Gothic" pitchFamily="34" charset="0"/>
                <a:cs typeface="Arial" pitchFamily="34" charset="0"/>
              </a:rPr>
              <a:t>http://develop.larc.nasa.gov</a:t>
            </a:r>
            <a:endParaRPr lang="en-US" sz="700" b="1" dirty="0">
              <a:latin typeface="Century Gothic" pitchFamily="34" charset="0"/>
              <a:cs typeface="Arial" pitchFamily="34" charset="0"/>
            </a:endParaRPr>
          </a:p>
        </p:txBody>
      </p:sp>
      <p:sp>
        <p:nvSpPr>
          <p:cNvPr id="22" name="TextBox 21"/>
          <p:cNvSpPr txBox="1"/>
          <p:nvPr userDrawn="1"/>
        </p:nvSpPr>
        <p:spPr>
          <a:xfrm>
            <a:off x="6202680" y="5791200"/>
            <a:ext cx="3093720" cy="784830"/>
          </a:xfrm>
          <a:prstGeom prst="rect">
            <a:avLst/>
          </a:prstGeom>
          <a:noFill/>
        </p:spPr>
        <p:txBody>
          <a:bodyPr wrap="square" rtlCol="0">
            <a:spAutoFit/>
          </a:bodyPr>
          <a:lstStyle/>
          <a:p>
            <a:pPr algn="ctr"/>
            <a:r>
              <a:rPr lang="en-US" sz="4500" b="1" dirty="0" smtClean="0">
                <a:solidFill>
                  <a:schemeClr val="bg1"/>
                </a:solidFill>
                <a:latin typeface="Century Gothic" pitchFamily="34" charset="0"/>
                <a:cs typeface="Arial" pitchFamily="34" charset="0"/>
              </a:rPr>
              <a:t>DEVELOP</a:t>
            </a:r>
            <a:endParaRPr lang="en-US" sz="4500" b="1" dirty="0">
              <a:solidFill>
                <a:schemeClr val="bg1"/>
              </a:solidFill>
              <a:latin typeface="Century Gothic" pitchFamily="34" charset="0"/>
              <a:cs typeface="Arial" pitchFamily="34" charset="0"/>
            </a:endParaRPr>
          </a:p>
        </p:txBody>
      </p:sp>
      <p:grpSp>
        <p:nvGrpSpPr>
          <p:cNvPr id="23" name="Group 22"/>
          <p:cNvGrpSpPr/>
          <p:nvPr userDrawn="1"/>
        </p:nvGrpSpPr>
        <p:grpSpPr>
          <a:xfrm>
            <a:off x="-30956" y="1079420"/>
            <a:ext cx="9203531" cy="76280"/>
            <a:chOff x="-30956" y="1079420"/>
            <a:chExt cx="9203531" cy="76280"/>
          </a:xfrm>
        </p:grpSpPr>
        <p:sp>
          <p:nvSpPr>
            <p:cNvPr id="24" name="Rectangle 23"/>
            <p:cNvSpPr/>
            <p:nvPr/>
          </p:nvSpPr>
          <p:spPr>
            <a:xfrm>
              <a:off x="-30956" y="1083469"/>
              <a:ext cx="9203531" cy="64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25" name="Chevron 24"/>
            <p:cNvSpPr/>
            <p:nvPr/>
          </p:nvSpPr>
          <p:spPr>
            <a:xfrm>
              <a:off x="6705600" y="1079500"/>
              <a:ext cx="76200" cy="76200"/>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26" name="Chevron 25"/>
            <p:cNvSpPr/>
            <p:nvPr/>
          </p:nvSpPr>
          <p:spPr>
            <a:xfrm>
              <a:off x="8721897" y="1079500"/>
              <a:ext cx="76200" cy="76200"/>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27" name="Chevron 26"/>
            <p:cNvSpPr/>
            <p:nvPr/>
          </p:nvSpPr>
          <p:spPr>
            <a:xfrm>
              <a:off x="8493257" y="1079484"/>
              <a:ext cx="76200" cy="76200"/>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28" name="Chevron 27"/>
            <p:cNvSpPr/>
            <p:nvPr/>
          </p:nvSpPr>
          <p:spPr>
            <a:xfrm>
              <a:off x="6938971" y="1079484"/>
              <a:ext cx="76200" cy="76200"/>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29" name="Chevron 28"/>
            <p:cNvSpPr/>
            <p:nvPr/>
          </p:nvSpPr>
          <p:spPr>
            <a:xfrm>
              <a:off x="7053267" y="1079468"/>
              <a:ext cx="76200" cy="76200"/>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0" name="Chevron 29"/>
            <p:cNvSpPr/>
            <p:nvPr/>
          </p:nvSpPr>
          <p:spPr>
            <a:xfrm>
              <a:off x="8369403" y="1079468"/>
              <a:ext cx="76200" cy="76200"/>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1" name="Chevron 30"/>
            <p:cNvSpPr/>
            <p:nvPr/>
          </p:nvSpPr>
          <p:spPr>
            <a:xfrm>
              <a:off x="7138985" y="1079452"/>
              <a:ext cx="76200" cy="76200"/>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2" name="Chevron 31"/>
            <p:cNvSpPr/>
            <p:nvPr/>
          </p:nvSpPr>
          <p:spPr>
            <a:xfrm>
              <a:off x="8283653" y="1079452"/>
              <a:ext cx="76200" cy="76200"/>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3" name="Chevron 32"/>
            <p:cNvSpPr/>
            <p:nvPr/>
          </p:nvSpPr>
          <p:spPr>
            <a:xfrm>
              <a:off x="7253281" y="1079436"/>
              <a:ext cx="76200" cy="76200"/>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4" name="Chevron 33"/>
            <p:cNvSpPr/>
            <p:nvPr/>
          </p:nvSpPr>
          <p:spPr>
            <a:xfrm>
              <a:off x="7491431" y="1079436"/>
              <a:ext cx="76200" cy="76200"/>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5" name="Chevron 34"/>
            <p:cNvSpPr/>
            <p:nvPr/>
          </p:nvSpPr>
          <p:spPr>
            <a:xfrm>
              <a:off x="8159799" y="1079436"/>
              <a:ext cx="76200" cy="76200"/>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6" name="Chevron 35"/>
            <p:cNvSpPr/>
            <p:nvPr/>
          </p:nvSpPr>
          <p:spPr>
            <a:xfrm>
              <a:off x="7921633" y="1079420"/>
              <a:ext cx="76200" cy="76200"/>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grpSp>
      <p:sp>
        <p:nvSpPr>
          <p:cNvPr id="37" name="TextBox 36"/>
          <p:cNvSpPr txBox="1"/>
          <p:nvPr userDrawn="1"/>
        </p:nvSpPr>
        <p:spPr>
          <a:xfrm>
            <a:off x="3467100" y="2076450"/>
            <a:ext cx="2152650" cy="2246769"/>
          </a:xfrm>
          <a:prstGeom prst="rect">
            <a:avLst/>
          </a:prstGeom>
          <a:noFill/>
        </p:spPr>
        <p:txBody>
          <a:bodyPr wrap="square" rtlCol="0">
            <a:spAutoFit/>
          </a:bodyPr>
          <a:lstStyle/>
          <a:p>
            <a:pPr algn="ctr"/>
            <a:r>
              <a:rPr lang="en-US" sz="2800" b="1" dirty="0" smtClean="0">
                <a:solidFill>
                  <a:schemeClr val="bg1"/>
                </a:solidFill>
                <a:latin typeface="Century Gothic" pitchFamily="34" charset="0"/>
                <a:cs typeface="Arial" pitchFamily="34" charset="0"/>
              </a:rPr>
              <a:t>Dream.</a:t>
            </a:r>
          </a:p>
          <a:p>
            <a:pPr algn="ctr"/>
            <a:endParaRPr lang="en-US" sz="2800" b="1" dirty="0" smtClean="0">
              <a:solidFill>
                <a:schemeClr val="bg1"/>
              </a:solidFill>
              <a:latin typeface="Century Gothic" pitchFamily="34" charset="0"/>
              <a:cs typeface="Arial" pitchFamily="34" charset="0"/>
            </a:endParaRPr>
          </a:p>
          <a:p>
            <a:pPr algn="ctr"/>
            <a:r>
              <a:rPr lang="en-US" sz="2800" b="1" dirty="0" smtClean="0">
                <a:solidFill>
                  <a:schemeClr val="bg1"/>
                </a:solidFill>
                <a:latin typeface="Century Gothic" pitchFamily="34" charset="0"/>
                <a:cs typeface="Arial" pitchFamily="34" charset="0"/>
              </a:rPr>
              <a:t>Discover.</a:t>
            </a:r>
          </a:p>
          <a:p>
            <a:pPr algn="ctr"/>
            <a:endParaRPr lang="en-US" sz="2800" b="1" dirty="0" smtClean="0">
              <a:solidFill>
                <a:schemeClr val="bg1"/>
              </a:solidFill>
              <a:latin typeface="Century Gothic" pitchFamily="34" charset="0"/>
              <a:cs typeface="Arial" pitchFamily="34" charset="0"/>
            </a:endParaRPr>
          </a:p>
          <a:p>
            <a:pPr algn="ctr"/>
            <a:r>
              <a:rPr lang="en-US" sz="2800" b="1" dirty="0" smtClean="0">
                <a:solidFill>
                  <a:schemeClr val="bg1"/>
                </a:solidFill>
                <a:latin typeface="Century Gothic" pitchFamily="34" charset="0"/>
                <a:cs typeface="Arial" pitchFamily="34" charset="0"/>
              </a:rPr>
              <a:t>DEVELOP.</a:t>
            </a:r>
            <a:endParaRPr lang="en-US" sz="2800" b="1" dirty="0">
              <a:solidFill>
                <a:schemeClr val="bg1"/>
              </a:solidFill>
              <a:latin typeface="Century Gothic" pitchFamily="34" charset="0"/>
              <a:cs typeface="Arial" pitchFamily="34" charset="0"/>
            </a:endParaRPr>
          </a:p>
        </p:txBody>
      </p:sp>
      <p:grpSp>
        <p:nvGrpSpPr>
          <p:cNvPr id="38" name="Group 37"/>
          <p:cNvGrpSpPr/>
          <p:nvPr userDrawn="1"/>
        </p:nvGrpSpPr>
        <p:grpSpPr>
          <a:xfrm>
            <a:off x="-213360" y="3956774"/>
            <a:ext cx="2923222" cy="277308"/>
            <a:chOff x="-213360" y="3956774"/>
            <a:chExt cx="2923222" cy="277308"/>
          </a:xfrm>
        </p:grpSpPr>
        <p:sp>
          <p:nvSpPr>
            <p:cNvPr id="39" name="Chevron 38"/>
            <p:cNvSpPr/>
            <p:nvPr/>
          </p:nvSpPr>
          <p:spPr>
            <a:xfrm>
              <a:off x="266700" y="3956774"/>
              <a:ext cx="2176923"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0" name="Pentagon 39"/>
            <p:cNvSpPr/>
            <p:nvPr/>
          </p:nvSpPr>
          <p:spPr>
            <a:xfrm>
              <a:off x="-213360" y="3959844"/>
              <a:ext cx="522765" cy="273278"/>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hevron 40"/>
            <p:cNvSpPr/>
            <p:nvPr/>
          </p:nvSpPr>
          <p:spPr>
            <a:xfrm>
              <a:off x="2412026" y="3958223"/>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2" name="TextBox 41"/>
            <p:cNvSpPr txBox="1"/>
            <p:nvPr/>
          </p:nvSpPr>
          <p:spPr>
            <a:xfrm>
              <a:off x="-1" y="3957083"/>
              <a:ext cx="2709863" cy="276999"/>
            </a:xfrm>
            <a:prstGeom prst="rect">
              <a:avLst/>
            </a:prstGeom>
            <a:noFill/>
          </p:spPr>
          <p:txBody>
            <a:bodyPr wrap="square" rtlCol="0">
              <a:spAutoFit/>
            </a:bodyPr>
            <a:lstStyle/>
            <a:p>
              <a:pPr algn="ctr"/>
              <a:r>
                <a:rPr lang="en-US" sz="1200" b="1" dirty="0" smtClean="0">
                  <a:solidFill>
                    <a:sysClr val="windowText" lastClr="000000"/>
                  </a:solidFill>
                  <a:latin typeface="Century Gothic" pitchFamily="34" charset="0"/>
                  <a:cs typeface="Arial" pitchFamily="34" charset="0"/>
                </a:rPr>
                <a:t>Earth Observations</a:t>
              </a:r>
              <a:endParaRPr lang="en-US" sz="1200" b="1" dirty="0">
                <a:solidFill>
                  <a:sysClr val="windowText" lastClr="000000"/>
                </a:solidFill>
                <a:latin typeface="Century Gothic" pitchFamily="34" charset="0"/>
                <a:cs typeface="Arial" pitchFamily="34" charset="0"/>
              </a:endParaRPr>
            </a:p>
          </p:txBody>
        </p:sp>
      </p:grpSp>
      <p:grpSp>
        <p:nvGrpSpPr>
          <p:cNvPr id="43" name="Group 42"/>
          <p:cNvGrpSpPr/>
          <p:nvPr userDrawn="1"/>
        </p:nvGrpSpPr>
        <p:grpSpPr>
          <a:xfrm>
            <a:off x="-219075" y="1200335"/>
            <a:ext cx="2928937" cy="280802"/>
            <a:chOff x="-219075" y="1200335"/>
            <a:chExt cx="2928937" cy="280802"/>
          </a:xfrm>
        </p:grpSpPr>
        <p:sp>
          <p:nvSpPr>
            <p:cNvPr id="44" name="Pentagon 43"/>
            <p:cNvSpPr/>
            <p:nvPr/>
          </p:nvSpPr>
          <p:spPr>
            <a:xfrm>
              <a:off x="-219075" y="1207859"/>
              <a:ext cx="542857" cy="273278"/>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hevron 44"/>
            <p:cNvSpPr/>
            <p:nvPr/>
          </p:nvSpPr>
          <p:spPr>
            <a:xfrm>
              <a:off x="2410527" y="1206238"/>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6" name="Chevron 45"/>
            <p:cNvSpPr/>
            <p:nvPr/>
          </p:nvSpPr>
          <p:spPr>
            <a:xfrm>
              <a:off x="2017466" y="1206239"/>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7" name="Chevron 46"/>
            <p:cNvSpPr/>
            <p:nvPr/>
          </p:nvSpPr>
          <p:spPr>
            <a:xfrm>
              <a:off x="671513" y="1206238"/>
              <a:ext cx="1386295"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8" name="TextBox 47"/>
            <p:cNvSpPr txBox="1"/>
            <p:nvPr/>
          </p:nvSpPr>
          <p:spPr>
            <a:xfrm>
              <a:off x="-1" y="1200335"/>
              <a:ext cx="2709863" cy="276999"/>
            </a:xfrm>
            <a:prstGeom prst="rect">
              <a:avLst/>
            </a:prstGeom>
            <a:noFill/>
          </p:spPr>
          <p:txBody>
            <a:bodyPr wrap="square" rtlCol="0">
              <a:spAutoFit/>
            </a:bodyPr>
            <a:lstStyle/>
            <a:p>
              <a:pPr algn="ctr"/>
              <a:r>
                <a:rPr lang="en-US" sz="1200" b="1" dirty="0" smtClean="0">
                  <a:solidFill>
                    <a:sysClr val="windowText" lastClr="000000"/>
                  </a:solidFill>
                  <a:latin typeface="Century Gothic" pitchFamily="34" charset="0"/>
                  <a:cs typeface="Arial" pitchFamily="34" charset="0"/>
                </a:rPr>
                <a:t>Authors</a:t>
              </a:r>
              <a:endParaRPr lang="en-US" sz="1200" b="1" dirty="0">
                <a:solidFill>
                  <a:sysClr val="windowText" lastClr="000000"/>
                </a:solidFill>
                <a:latin typeface="Century Gothic" pitchFamily="34" charset="0"/>
                <a:cs typeface="Arial" pitchFamily="34" charset="0"/>
              </a:endParaRPr>
            </a:p>
          </p:txBody>
        </p:sp>
        <p:sp>
          <p:nvSpPr>
            <p:cNvPr id="49" name="Chevron 48"/>
            <p:cNvSpPr/>
            <p:nvPr/>
          </p:nvSpPr>
          <p:spPr>
            <a:xfrm>
              <a:off x="278955" y="1206223"/>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grpSp>
      <p:grpSp>
        <p:nvGrpSpPr>
          <p:cNvPr id="50" name="Group 49"/>
          <p:cNvGrpSpPr/>
          <p:nvPr userDrawn="1"/>
        </p:nvGrpSpPr>
        <p:grpSpPr>
          <a:xfrm>
            <a:off x="-214328" y="2585225"/>
            <a:ext cx="2928952" cy="280918"/>
            <a:chOff x="-214328" y="2585225"/>
            <a:chExt cx="2928952" cy="280918"/>
          </a:xfrm>
        </p:grpSpPr>
        <p:sp>
          <p:nvSpPr>
            <p:cNvPr id="51" name="Chevron 50"/>
            <p:cNvSpPr/>
            <p:nvPr/>
          </p:nvSpPr>
          <p:spPr>
            <a:xfrm>
              <a:off x="676260" y="2591244"/>
              <a:ext cx="1386295"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52" name="TextBox 51"/>
            <p:cNvSpPr txBox="1"/>
            <p:nvPr/>
          </p:nvSpPr>
          <p:spPr>
            <a:xfrm>
              <a:off x="-1" y="2585225"/>
              <a:ext cx="2714625" cy="276999"/>
            </a:xfrm>
            <a:prstGeom prst="rect">
              <a:avLst/>
            </a:prstGeom>
            <a:noFill/>
          </p:spPr>
          <p:txBody>
            <a:bodyPr wrap="square" rtlCol="0">
              <a:spAutoFit/>
            </a:bodyPr>
            <a:lstStyle/>
            <a:p>
              <a:pPr algn="ctr"/>
              <a:r>
                <a:rPr lang="en-US" sz="1200" b="1" dirty="0" smtClean="0">
                  <a:solidFill>
                    <a:sysClr val="windowText" lastClr="000000"/>
                  </a:solidFill>
                  <a:latin typeface="Century Gothic" pitchFamily="34" charset="0"/>
                  <a:cs typeface="Arial" pitchFamily="34" charset="0"/>
                </a:rPr>
                <a:t>Advisors</a:t>
              </a:r>
              <a:endParaRPr lang="en-US" sz="1200" b="1" dirty="0">
                <a:solidFill>
                  <a:sysClr val="windowText" lastClr="000000"/>
                </a:solidFill>
                <a:latin typeface="Century Gothic" pitchFamily="34" charset="0"/>
                <a:cs typeface="Arial" pitchFamily="34" charset="0"/>
              </a:endParaRPr>
            </a:p>
          </p:txBody>
        </p:sp>
        <p:sp>
          <p:nvSpPr>
            <p:cNvPr id="53" name="Pentagon 52"/>
            <p:cNvSpPr/>
            <p:nvPr/>
          </p:nvSpPr>
          <p:spPr>
            <a:xfrm>
              <a:off x="-214328" y="2592865"/>
              <a:ext cx="542857" cy="273278"/>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hevron 53"/>
            <p:cNvSpPr/>
            <p:nvPr/>
          </p:nvSpPr>
          <p:spPr>
            <a:xfrm>
              <a:off x="2415274" y="2591244"/>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55" name="Chevron 54"/>
            <p:cNvSpPr/>
            <p:nvPr/>
          </p:nvSpPr>
          <p:spPr>
            <a:xfrm>
              <a:off x="2022213" y="2591245"/>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56" name="Chevron 55"/>
            <p:cNvSpPr/>
            <p:nvPr/>
          </p:nvSpPr>
          <p:spPr>
            <a:xfrm>
              <a:off x="283702" y="2591229"/>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D0022A-4CEF-4E73-9589-F2192E57DA9A}" type="datetimeFigureOut">
              <a:rPr lang="en-US" smtClean="0"/>
              <a:pPr/>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99BF1-C56F-4D9B-9172-AC57FA328E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D0022A-4CEF-4E73-9589-F2192E57DA9A}" type="datetimeFigureOut">
              <a:rPr lang="en-US" smtClean="0"/>
              <a:pPr/>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99BF1-C56F-4D9B-9172-AC57FA328E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479324"/>
            <a:ext cx="2771775" cy="3346704"/>
          </a:xfrm>
          <a:prstGeom prst="rect">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8" name="Rectangle 7"/>
          <p:cNvSpPr/>
          <p:nvPr userDrawn="1"/>
        </p:nvSpPr>
        <p:spPr>
          <a:xfrm>
            <a:off x="2982580" y="479323"/>
            <a:ext cx="6161420" cy="6378677"/>
          </a:xfrm>
          <a:prstGeom prst="rect">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9" name="Rectangle 8"/>
          <p:cNvSpPr/>
          <p:nvPr userDrawn="1"/>
        </p:nvSpPr>
        <p:spPr>
          <a:xfrm>
            <a:off x="-28575" y="6457949"/>
            <a:ext cx="9201149" cy="42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10" name="Rectangle 9"/>
          <p:cNvSpPr/>
          <p:nvPr userDrawn="1"/>
        </p:nvSpPr>
        <p:spPr>
          <a:xfrm>
            <a:off x="-30956" y="1083469"/>
            <a:ext cx="9203531" cy="64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grpSp>
        <p:nvGrpSpPr>
          <p:cNvPr id="11" name="Group 10"/>
          <p:cNvGrpSpPr/>
          <p:nvPr userDrawn="1"/>
        </p:nvGrpSpPr>
        <p:grpSpPr>
          <a:xfrm>
            <a:off x="-219075" y="639911"/>
            <a:ext cx="2928937" cy="280802"/>
            <a:chOff x="-219075" y="639911"/>
            <a:chExt cx="2928937" cy="280802"/>
          </a:xfrm>
        </p:grpSpPr>
        <p:sp>
          <p:nvSpPr>
            <p:cNvPr id="12" name="Pentagon 11"/>
            <p:cNvSpPr/>
            <p:nvPr/>
          </p:nvSpPr>
          <p:spPr>
            <a:xfrm>
              <a:off x="-219075" y="647435"/>
              <a:ext cx="542857" cy="273278"/>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13" name="Chevron 12"/>
            <p:cNvSpPr/>
            <p:nvPr/>
          </p:nvSpPr>
          <p:spPr>
            <a:xfrm>
              <a:off x="2410527" y="645814"/>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14" name="Chevron 13"/>
            <p:cNvSpPr/>
            <p:nvPr/>
          </p:nvSpPr>
          <p:spPr>
            <a:xfrm>
              <a:off x="2017466" y="645815"/>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15" name="Chevron 14"/>
            <p:cNvSpPr/>
            <p:nvPr/>
          </p:nvSpPr>
          <p:spPr>
            <a:xfrm>
              <a:off x="671513" y="645814"/>
              <a:ext cx="1386295"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16" name="TextBox 15"/>
            <p:cNvSpPr txBox="1"/>
            <p:nvPr/>
          </p:nvSpPr>
          <p:spPr>
            <a:xfrm>
              <a:off x="-1" y="639911"/>
              <a:ext cx="2709863" cy="276999"/>
            </a:xfrm>
            <a:prstGeom prst="rect">
              <a:avLst/>
            </a:prstGeom>
            <a:noFill/>
          </p:spPr>
          <p:txBody>
            <a:bodyPr wrap="square" rtlCol="0">
              <a:spAutoFit/>
            </a:bodyPr>
            <a:lstStyle/>
            <a:p>
              <a:pPr algn="ctr"/>
              <a:r>
                <a:rPr lang="en-US" sz="1200" b="1" dirty="0" smtClean="0">
                  <a:solidFill>
                    <a:sysClr val="windowText" lastClr="000000"/>
                  </a:solidFill>
                  <a:latin typeface="Century Gothic" pitchFamily="34" charset="0"/>
                  <a:cs typeface="Arial" pitchFamily="34" charset="0"/>
                </a:rPr>
                <a:t>DEVELOP</a:t>
              </a:r>
              <a:endParaRPr lang="en-US" sz="1200" b="1" dirty="0">
                <a:solidFill>
                  <a:sysClr val="windowText" lastClr="000000"/>
                </a:solidFill>
                <a:latin typeface="Century Gothic" pitchFamily="34" charset="0"/>
                <a:cs typeface="Arial" pitchFamily="34" charset="0"/>
              </a:endParaRPr>
            </a:p>
          </p:txBody>
        </p:sp>
        <p:sp>
          <p:nvSpPr>
            <p:cNvPr id="17" name="Chevron 16"/>
            <p:cNvSpPr/>
            <p:nvPr/>
          </p:nvSpPr>
          <p:spPr>
            <a:xfrm>
              <a:off x="278955" y="645799"/>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grpSp>
      <p:sp>
        <p:nvSpPr>
          <p:cNvPr id="18" name="Rectangle 17"/>
          <p:cNvSpPr/>
          <p:nvPr userDrawn="1"/>
        </p:nvSpPr>
        <p:spPr>
          <a:xfrm>
            <a:off x="-114300" y="1215990"/>
            <a:ext cx="2943225" cy="1264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grpSp>
        <p:nvGrpSpPr>
          <p:cNvPr id="20" name="Group 19"/>
          <p:cNvGrpSpPr/>
          <p:nvPr userDrawn="1"/>
        </p:nvGrpSpPr>
        <p:grpSpPr>
          <a:xfrm>
            <a:off x="-214328" y="2558891"/>
            <a:ext cx="2928952" cy="280918"/>
            <a:chOff x="-214328" y="2558891"/>
            <a:chExt cx="2928952" cy="280918"/>
          </a:xfrm>
        </p:grpSpPr>
        <p:sp>
          <p:nvSpPr>
            <p:cNvPr id="21" name="Chevron 20"/>
            <p:cNvSpPr/>
            <p:nvPr/>
          </p:nvSpPr>
          <p:spPr>
            <a:xfrm>
              <a:off x="676260" y="2564910"/>
              <a:ext cx="1386295"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22" name="TextBox 21"/>
            <p:cNvSpPr txBox="1"/>
            <p:nvPr/>
          </p:nvSpPr>
          <p:spPr>
            <a:xfrm>
              <a:off x="-1" y="2558891"/>
              <a:ext cx="2714625" cy="276999"/>
            </a:xfrm>
            <a:prstGeom prst="rect">
              <a:avLst/>
            </a:prstGeom>
            <a:noFill/>
          </p:spPr>
          <p:txBody>
            <a:bodyPr wrap="square" rtlCol="0">
              <a:spAutoFit/>
            </a:bodyPr>
            <a:lstStyle/>
            <a:p>
              <a:pPr algn="ctr"/>
              <a:r>
                <a:rPr lang="en-US" sz="1200" b="1" dirty="0" smtClean="0">
                  <a:solidFill>
                    <a:sysClr val="windowText" lastClr="000000"/>
                  </a:solidFill>
                  <a:latin typeface="Century Gothic" pitchFamily="34" charset="0"/>
                  <a:cs typeface="Arial" pitchFamily="34" charset="0"/>
                </a:rPr>
                <a:t>Partners</a:t>
              </a:r>
            </a:p>
          </p:txBody>
        </p:sp>
        <p:sp>
          <p:nvSpPr>
            <p:cNvPr id="23" name="Pentagon 22"/>
            <p:cNvSpPr/>
            <p:nvPr/>
          </p:nvSpPr>
          <p:spPr>
            <a:xfrm>
              <a:off x="-214328" y="2566531"/>
              <a:ext cx="542857" cy="273278"/>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24" name="Chevron 23"/>
            <p:cNvSpPr/>
            <p:nvPr/>
          </p:nvSpPr>
          <p:spPr>
            <a:xfrm>
              <a:off x="2415274" y="2564910"/>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25" name="Chevron 24"/>
            <p:cNvSpPr/>
            <p:nvPr/>
          </p:nvSpPr>
          <p:spPr>
            <a:xfrm>
              <a:off x="2022213" y="2564911"/>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26" name="Chevron 25"/>
            <p:cNvSpPr/>
            <p:nvPr/>
          </p:nvSpPr>
          <p:spPr>
            <a:xfrm>
              <a:off x="283702" y="2564895"/>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grpSp>
      <p:grpSp>
        <p:nvGrpSpPr>
          <p:cNvPr id="30" name="Group 29"/>
          <p:cNvGrpSpPr/>
          <p:nvPr userDrawn="1"/>
        </p:nvGrpSpPr>
        <p:grpSpPr>
          <a:xfrm>
            <a:off x="2844804" y="3955331"/>
            <a:ext cx="6342836" cy="286244"/>
            <a:chOff x="2844804" y="3955331"/>
            <a:chExt cx="6342836" cy="286244"/>
          </a:xfrm>
        </p:grpSpPr>
        <p:sp>
          <p:nvSpPr>
            <p:cNvPr id="31" name="Pentagon 30"/>
            <p:cNvSpPr/>
            <p:nvPr/>
          </p:nvSpPr>
          <p:spPr>
            <a:xfrm>
              <a:off x="2844804" y="3968297"/>
              <a:ext cx="414496" cy="273278"/>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32" name="Chevron 31"/>
            <p:cNvSpPr/>
            <p:nvPr/>
          </p:nvSpPr>
          <p:spPr>
            <a:xfrm>
              <a:off x="5372464" y="3966676"/>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3" name="Chevron 32"/>
            <p:cNvSpPr/>
            <p:nvPr/>
          </p:nvSpPr>
          <p:spPr>
            <a:xfrm>
              <a:off x="4967498" y="3966677"/>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4" name="Chevron 33"/>
            <p:cNvSpPr/>
            <p:nvPr/>
          </p:nvSpPr>
          <p:spPr>
            <a:xfrm>
              <a:off x="3621545" y="3966676"/>
              <a:ext cx="1386295"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5" name="TextBox 34"/>
            <p:cNvSpPr txBox="1"/>
            <p:nvPr/>
          </p:nvSpPr>
          <p:spPr>
            <a:xfrm>
              <a:off x="2950031" y="3960773"/>
              <a:ext cx="2709863" cy="276999"/>
            </a:xfrm>
            <a:prstGeom prst="rect">
              <a:avLst/>
            </a:prstGeom>
            <a:noFill/>
          </p:spPr>
          <p:txBody>
            <a:bodyPr wrap="square" rtlCol="0">
              <a:spAutoFit/>
            </a:bodyPr>
            <a:lstStyle/>
            <a:p>
              <a:pPr algn="ctr"/>
              <a:r>
                <a:rPr lang="en-US" sz="1200" b="1" dirty="0" smtClean="0">
                  <a:solidFill>
                    <a:sysClr val="windowText" lastClr="000000"/>
                  </a:solidFill>
                  <a:latin typeface="Century Gothic" pitchFamily="34" charset="0"/>
                  <a:cs typeface="Arial" pitchFamily="34" charset="0"/>
                </a:rPr>
                <a:t>Concern</a:t>
              </a:r>
              <a:endParaRPr lang="en-US" sz="1200" b="1" dirty="0">
                <a:solidFill>
                  <a:sysClr val="windowText" lastClr="000000"/>
                </a:solidFill>
                <a:latin typeface="Century Gothic" pitchFamily="34" charset="0"/>
                <a:cs typeface="Arial" pitchFamily="34" charset="0"/>
              </a:endParaRPr>
            </a:p>
          </p:txBody>
        </p:sp>
        <p:sp>
          <p:nvSpPr>
            <p:cNvPr id="36" name="Chevron 35"/>
            <p:cNvSpPr/>
            <p:nvPr/>
          </p:nvSpPr>
          <p:spPr>
            <a:xfrm>
              <a:off x="3228987" y="3966661"/>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7" name="Chevron 36"/>
            <p:cNvSpPr/>
            <p:nvPr/>
          </p:nvSpPr>
          <p:spPr>
            <a:xfrm>
              <a:off x="8903734" y="3959422"/>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8" name="Chevron 37"/>
            <p:cNvSpPr/>
            <p:nvPr/>
          </p:nvSpPr>
          <p:spPr>
            <a:xfrm>
              <a:off x="8510673" y="3959423"/>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9" name="Chevron 38"/>
            <p:cNvSpPr/>
            <p:nvPr/>
          </p:nvSpPr>
          <p:spPr>
            <a:xfrm>
              <a:off x="6789345" y="3959422"/>
              <a:ext cx="1767514"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0" name="TextBox 39"/>
            <p:cNvSpPr txBox="1"/>
            <p:nvPr/>
          </p:nvSpPr>
          <p:spPr>
            <a:xfrm>
              <a:off x="6368081" y="3955331"/>
              <a:ext cx="2709863" cy="276999"/>
            </a:xfrm>
            <a:prstGeom prst="rect">
              <a:avLst/>
            </a:prstGeom>
            <a:noFill/>
          </p:spPr>
          <p:txBody>
            <a:bodyPr wrap="square" rtlCol="0">
              <a:spAutoFit/>
            </a:bodyPr>
            <a:lstStyle/>
            <a:p>
              <a:pPr algn="ctr"/>
              <a:r>
                <a:rPr lang="en-US" sz="1200" b="1" dirty="0" smtClean="0">
                  <a:solidFill>
                    <a:sysClr val="windowText" lastClr="000000"/>
                  </a:solidFill>
                  <a:latin typeface="Century Gothic" pitchFamily="34" charset="0"/>
                  <a:cs typeface="Arial" pitchFamily="34" charset="0"/>
                </a:rPr>
                <a:t>Decision</a:t>
              </a:r>
              <a:r>
                <a:rPr lang="en-US" sz="1200" b="1" dirty="0" smtClean="0">
                  <a:solidFill>
                    <a:srgbClr val="397916"/>
                  </a:solidFill>
                  <a:latin typeface="Century Gothic" pitchFamily="34" charset="0"/>
                  <a:cs typeface="Arial" pitchFamily="34" charset="0"/>
                </a:rPr>
                <a:t> </a:t>
              </a:r>
              <a:r>
                <a:rPr lang="en-US" sz="1200" b="1" dirty="0" smtClean="0">
                  <a:solidFill>
                    <a:sysClr val="windowText" lastClr="000000"/>
                  </a:solidFill>
                  <a:latin typeface="Century Gothic" pitchFamily="34" charset="0"/>
                  <a:cs typeface="Arial" pitchFamily="34" charset="0"/>
                </a:rPr>
                <a:t>Support</a:t>
              </a:r>
              <a:endParaRPr lang="en-US" sz="1200" b="1" dirty="0">
                <a:solidFill>
                  <a:sysClr val="windowText" lastClr="000000"/>
                </a:solidFill>
                <a:latin typeface="Century Gothic" pitchFamily="34" charset="0"/>
                <a:cs typeface="Arial" pitchFamily="34" charset="0"/>
              </a:endParaRPr>
            </a:p>
          </p:txBody>
        </p:sp>
        <p:sp>
          <p:nvSpPr>
            <p:cNvPr id="41" name="Chevron 40"/>
            <p:cNvSpPr/>
            <p:nvPr/>
          </p:nvSpPr>
          <p:spPr>
            <a:xfrm>
              <a:off x="6406412" y="3959407"/>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2" name="Chevron 41"/>
            <p:cNvSpPr/>
            <p:nvPr/>
          </p:nvSpPr>
          <p:spPr>
            <a:xfrm>
              <a:off x="5629628" y="3966692"/>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3" name="Chevron 42"/>
            <p:cNvSpPr/>
            <p:nvPr/>
          </p:nvSpPr>
          <p:spPr>
            <a:xfrm>
              <a:off x="5889173" y="3966708"/>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4" name="Chevron 43"/>
            <p:cNvSpPr/>
            <p:nvPr/>
          </p:nvSpPr>
          <p:spPr>
            <a:xfrm>
              <a:off x="6146337" y="3966724"/>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grpSp>
      <p:sp>
        <p:nvSpPr>
          <p:cNvPr id="48" name="Rectangle 47"/>
          <p:cNvSpPr/>
          <p:nvPr userDrawn="1"/>
        </p:nvSpPr>
        <p:spPr>
          <a:xfrm>
            <a:off x="2950369" y="3836829"/>
            <a:ext cx="6212046" cy="64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grpSp>
        <p:nvGrpSpPr>
          <p:cNvPr id="49" name="Group 48"/>
          <p:cNvGrpSpPr/>
          <p:nvPr userDrawn="1"/>
        </p:nvGrpSpPr>
        <p:grpSpPr>
          <a:xfrm>
            <a:off x="-206303" y="3951441"/>
            <a:ext cx="2928952" cy="280918"/>
            <a:chOff x="-206303" y="3951441"/>
            <a:chExt cx="2928952" cy="280918"/>
          </a:xfrm>
        </p:grpSpPr>
        <p:sp>
          <p:nvSpPr>
            <p:cNvPr id="50" name="Chevron 49"/>
            <p:cNvSpPr/>
            <p:nvPr/>
          </p:nvSpPr>
          <p:spPr>
            <a:xfrm>
              <a:off x="684285" y="3957460"/>
              <a:ext cx="1386295" cy="274775"/>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51" name="TextBox 50"/>
            <p:cNvSpPr txBox="1"/>
            <p:nvPr/>
          </p:nvSpPr>
          <p:spPr>
            <a:xfrm>
              <a:off x="8024" y="3951441"/>
              <a:ext cx="2714625" cy="276999"/>
            </a:xfrm>
            <a:prstGeom prst="rect">
              <a:avLst/>
            </a:prstGeom>
            <a:noFill/>
          </p:spPr>
          <p:txBody>
            <a:bodyPr wrap="square" rtlCol="0">
              <a:spAutoFit/>
            </a:bodyPr>
            <a:lstStyle/>
            <a:p>
              <a:pPr algn="ctr"/>
              <a:r>
                <a:rPr lang="en-US" sz="1200" b="1" dirty="0" smtClean="0">
                  <a:solidFill>
                    <a:schemeClr val="bg1"/>
                  </a:solidFill>
                  <a:latin typeface="Century Gothic" pitchFamily="34" charset="0"/>
                  <a:cs typeface="Arial" pitchFamily="34" charset="0"/>
                </a:rPr>
                <a:t>Case Study</a:t>
              </a:r>
            </a:p>
          </p:txBody>
        </p:sp>
        <p:sp>
          <p:nvSpPr>
            <p:cNvPr id="52" name="Pentagon 51"/>
            <p:cNvSpPr/>
            <p:nvPr/>
          </p:nvSpPr>
          <p:spPr>
            <a:xfrm>
              <a:off x="-206303" y="3959081"/>
              <a:ext cx="542857" cy="273278"/>
            </a:xfrm>
            <a:prstGeom prst="homePlate">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53" name="Chevron 52"/>
            <p:cNvSpPr/>
            <p:nvPr/>
          </p:nvSpPr>
          <p:spPr>
            <a:xfrm>
              <a:off x="2423299" y="3957460"/>
              <a:ext cx="283906" cy="274777"/>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54" name="Chevron 53"/>
            <p:cNvSpPr/>
            <p:nvPr/>
          </p:nvSpPr>
          <p:spPr>
            <a:xfrm>
              <a:off x="2030238" y="3957461"/>
              <a:ext cx="430867" cy="274775"/>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55" name="Chevron 54"/>
            <p:cNvSpPr/>
            <p:nvPr/>
          </p:nvSpPr>
          <p:spPr>
            <a:xfrm>
              <a:off x="291727" y="3957445"/>
              <a:ext cx="430867" cy="274775"/>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grpSp>
      <p:sp>
        <p:nvSpPr>
          <p:cNvPr id="45" name="TextBox 44"/>
          <p:cNvSpPr txBox="1"/>
          <p:nvPr userDrawn="1"/>
        </p:nvSpPr>
        <p:spPr>
          <a:xfrm>
            <a:off x="0" y="1240990"/>
            <a:ext cx="2820202" cy="1246495"/>
          </a:xfrm>
          <a:prstGeom prst="rect">
            <a:avLst/>
          </a:prstGeom>
          <a:noFill/>
        </p:spPr>
        <p:txBody>
          <a:bodyPr wrap="square" rtlCol="0">
            <a:spAutoFit/>
          </a:bodyPr>
          <a:lstStyle/>
          <a:p>
            <a:pPr algn="ctr"/>
            <a:r>
              <a:rPr lang="en-US" sz="1250" baseline="30000" dirty="0" smtClean="0">
                <a:latin typeface="Century Gothic" pitchFamily="34" charset="0"/>
                <a:cs typeface="Arial" pitchFamily="34" charset="0"/>
              </a:rPr>
              <a:t>The Applied Sciences’ DEVELOP National Program addresses environmental and policy issues through interdisciplinary research projects that apply NASA Earth observations to community concerns around the globe. DEVELOP bridges the gap between NASA Earth Science and society, building capacity in both its interns and partner organizations to better prepare them to handle the challenges that face our society along with future generations.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D0022A-4CEF-4E73-9589-F2192E57DA9A}" type="datetimeFigureOut">
              <a:rPr lang="en-US" smtClean="0"/>
              <a:pPr/>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99BF1-C56F-4D9B-9172-AC57FA328E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D0022A-4CEF-4E73-9589-F2192E57DA9A}" type="datetimeFigureOut">
              <a:rPr lang="en-US" smtClean="0"/>
              <a:pPr/>
              <a:t>8/5/2015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B99BF1-C56F-4D9B-9172-AC57FA328E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D0022A-4CEF-4E73-9589-F2192E57DA9A}" type="datetimeFigureOut">
              <a:rPr lang="en-US" smtClean="0"/>
              <a:pPr/>
              <a:t>8/5/2015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B99BF1-C56F-4D9B-9172-AC57FA328E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D0022A-4CEF-4E73-9589-F2192E57DA9A}" type="datetimeFigureOut">
              <a:rPr lang="en-US" smtClean="0"/>
              <a:pPr/>
              <a:t>8/5/2015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B99BF1-C56F-4D9B-9172-AC57FA328E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D0022A-4CEF-4E73-9589-F2192E57DA9A}" type="datetimeFigureOut">
              <a:rPr lang="en-US" smtClean="0"/>
              <a:pPr/>
              <a:t>8/5/2015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B99BF1-C56F-4D9B-9172-AC57FA328E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D0022A-4CEF-4E73-9589-F2192E57DA9A}" type="datetimeFigureOut">
              <a:rPr lang="en-US" smtClean="0"/>
              <a:pPr/>
              <a:t>8/5/2015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B99BF1-C56F-4D9B-9172-AC57FA328E6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D0022A-4CEF-4E73-9589-F2192E57DA9A}" type="datetimeFigureOut">
              <a:rPr lang="en-US" smtClean="0"/>
              <a:pPr/>
              <a:t>8/5/2015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B99BF1-C56F-4D9B-9172-AC57FA328E6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0022A-4CEF-4E73-9589-F2192E57DA9A}" type="datetimeFigureOut">
              <a:rPr lang="en-US" smtClean="0"/>
              <a:pPr/>
              <a:t>8/5/2015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B99BF1-C56F-4D9B-9172-AC57FA328E6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0" y="1466850"/>
            <a:ext cx="2705100" cy="1107996"/>
          </a:xfrm>
          <a:prstGeom prst="rect">
            <a:avLst/>
          </a:prstGeom>
          <a:noFill/>
        </p:spPr>
        <p:txBody>
          <a:bodyPr wrap="square" rtlCol="0">
            <a:spAutoFit/>
          </a:bodyPr>
          <a:lstStyle/>
          <a:p>
            <a:endParaRPr lang="en-US" sz="1100" dirty="0" smtClean="0">
              <a:solidFill>
                <a:schemeClr val="bg1"/>
              </a:solidFill>
              <a:latin typeface="Century Gothic" pitchFamily="34" charset="0"/>
              <a:cs typeface="Arial" pitchFamily="34" charset="0"/>
            </a:endParaRPr>
          </a:p>
          <a:p>
            <a:r>
              <a:rPr lang="en-US" sz="1100" dirty="0" smtClean="0">
                <a:solidFill>
                  <a:schemeClr val="bg1"/>
                </a:solidFill>
                <a:latin typeface="Century Gothic" pitchFamily="34" charset="0"/>
                <a:cs typeface="Arial" pitchFamily="34" charset="0"/>
              </a:rPr>
              <a:t>Leigh Sinclair (Team Lead)</a:t>
            </a:r>
          </a:p>
          <a:p>
            <a:r>
              <a:rPr lang="en-US" sz="1100" dirty="0" err="1" smtClean="0">
                <a:solidFill>
                  <a:schemeClr val="bg1"/>
                </a:solidFill>
                <a:latin typeface="Century Gothic" pitchFamily="34" charset="0"/>
                <a:cs typeface="Arial" pitchFamily="34" charset="0"/>
              </a:rPr>
              <a:t>Padraic</a:t>
            </a:r>
            <a:r>
              <a:rPr lang="en-US" sz="1100" dirty="0" smtClean="0">
                <a:solidFill>
                  <a:schemeClr val="bg1"/>
                </a:solidFill>
                <a:latin typeface="Century Gothic" pitchFamily="34" charset="0"/>
                <a:cs typeface="Arial" pitchFamily="34" charset="0"/>
              </a:rPr>
              <a:t> Conner (Co-Team Lead)</a:t>
            </a:r>
          </a:p>
          <a:p>
            <a:r>
              <a:rPr lang="en-US" sz="1100" dirty="0" smtClean="0">
                <a:solidFill>
                  <a:schemeClr val="bg1"/>
                </a:solidFill>
                <a:latin typeface="Century Gothic" pitchFamily="34" charset="0"/>
                <a:cs typeface="Arial" pitchFamily="34" charset="0"/>
              </a:rPr>
              <a:t>Tyler Finley</a:t>
            </a:r>
          </a:p>
          <a:p>
            <a:r>
              <a:rPr lang="en-US" sz="1100" dirty="0" err="1" smtClean="0">
                <a:solidFill>
                  <a:schemeClr val="bg1"/>
                </a:solidFill>
                <a:latin typeface="Century Gothic" pitchFamily="34" charset="0"/>
                <a:cs typeface="Arial" pitchFamily="34" charset="0"/>
              </a:rPr>
              <a:t>Jeanné</a:t>
            </a:r>
            <a:r>
              <a:rPr lang="en-US" sz="1100" dirty="0" smtClean="0">
                <a:solidFill>
                  <a:schemeClr val="bg1"/>
                </a:solidFill>
                <a:latin typeface="Century Gothic" pitchFamily="34" charset="0"/>
                <a:cs typeface="Arial" pitchFamily="34" charset="0"/>
              </a:rPr>
              <a:t> </a:t>
            </a:r>
            <a:r>
              <a:rPr lang="en-US" sz="1100" dirty="0">
                <a:solidFill>
                  <a:schemeClr val="bg1"/>
                </a:solidFill>
                <a:latin typeface="Century Gothic" pitchFamily="34" charset="0"/>
                <a:cs typeface="Arial" pitchFamily="34" charset="0"/>
              </a:rPr>
              <a:t>le Roux</a:t>
            </a:r>
            <a:endParaRPr lang="en-US" sz="1100" dirty="0" smtClean="0">
              <a:solidFill>
                <a:schemeClr val="bg1"/>
              </a:solidFill>
              <a:latin typeface="Century Gothic" pitchFamily="34" charset="0"/>
              <a:cs typeface="Arial" pitchFamily="34" charset="0"/>
            </a:endParaRPr>
          </a:p>
          <a:p>
            <a:endParaRPr lang="en-US" sz="1100" dirty="0" smtClean="0">
              <a:solidFill>
                <a:schemeClr val="bg1"/>
              </a:solidFill>
              <a:latin typeface="Century Gothic" pitchFamily="34" charset="0"/>
              <a:cs typeface="Arial" pitchFamily="34" charset="0"/>
            </a:endParaRPr>
          </a:p>
        </p:txBody>
      </p:sp>
      <p:sp>
        <p:nvSpPr>
          <p:cNvPr id="60" name="TextBox 59"/>
          <p:cNvSpPr txBox="1"/>
          <p:nvPr/>
        </p:nvSpPr>
        <p:spPr>
          <a:xfrm>
            <a:off x="0" y="2847975"/>
            <a:ext cx="2705100" cy="938719"/>
          </a:xfrm>
          <a:prstGeom prst="rect">
            <a:avLst/>
          </a:prstGeom>
          <a:noFill/>
        </p:spPr>
        <p:txBody>
          <a:bodyPr wrap="square" rtlCol="0">
            <a:spAutoFit/>
          </a:bodyPr>
          <a:lstStyle/>
          <a:p>
            <a:endParaRPr lang="en-US" sz="1100" dirty="0" smtClean="0">
              <a:solidFill>
                <a:schemeClr val="bg1"/>
              </a:solidFill>
              <a:latin typeface="Century Gothic" pitchFamily="34" charset="0"/>
              <a:cs typeface="Arial" pitchFamily="34" charset="0"/>
            </a:endParaRPr>
          </a:p>
          <a:p>
            <a:r>
              <a:rPr lang="en-US" sz="1100" dirty="0" smtClean="0">
                <a:solidFill>
                  <a:schemeClr val="bg1"/>
                </a:solidFill>
                <a:latin typeface="Century Gothic" pitchFamily="34" charset="0"/>
                <a:cs typeface="Arial" pitchFamily="34" charset="0"/>
              </a:rPr>
              <a:t>Dr. Jeffrey </a:t>
            </a:r>
            <a:r>
              <a:rPr lang="en-US" sz="1100" dirty="0" err="1" smtClean="0">
                <a:solidFill>
                  <a:schemeClr val="bg1"/>
                </a:solidFill>
                <a:latin typeface="Century Gothic" pitchFamily="34" charset="0"/>
                <a:cs typeface="Arial" pitchFamily="34" charset="0"/>
              </a:rPr>
              <a:t>Luvall</a:t>
            </a:r>
            <a:r>
              <a:rPr lang="en-US" sz="1100" dirty="0" smtClean="0">
                <a:solidFill>
                  <a:schemeClr val="bg1"/>
                </a:solidFill>
                <a:latin typeface="Century Gothic" pitchFamily="34" charset="0"/>
                <a:cs typeface="Arial" pitchFamily="34" charset="0"/>
              </a:rPr>
              <a:t>, </a:t>
            </a:r>
          </a:p>
          <a:p>
            <a:r>
              <a:rPr lang="en-US" sz="1100" dirty="0" smtClean="0">
                <a:solidFill>
                  <a:schemeClr val="bg1"/>
                </a:solidFill>
                <a:latin typeface="Century Gothic" pitchFamily="34" charset="0"/>
                <a:cs typeface="Arial" pitchFamily="34" charset="0"/>
              </a:rPr>
              <a:t>      NASA at NSSTC</a:t>
            </a:r>
          </a:p>
          <a:p>
            <a:r>
              <a:rPr lang="en-US" sz="1100" dirty="0" smtClean="0">
                <a:solidFill>
                  <a:schemeClr val="bg1"/>
                </a:solidFill>
                <a:latin typeface="Century Gothic" pitchFamily="34" charset="0"/>
                <a:cs typeface="Arial" pitchFamily="34" charset="0"/>
              </a:rPr>
              <a:t>Dr. Robert Griffin,</a:t>
            </a:r>
          </a:p>
          <a:p>
            <a:r>
              <a:rPr lang="en-US" sz="1100" dirty="0">
                <a:solidFill>
                  <a:schemeClr val="bg1"/>
                </a:solidFill>
                <a:latin typeface="Century Gothic" pitchFamily="34" charset="0"/>
                <a:cs typeface="Arial" pitchFamily="34" charset="0"/>
              </a:rPr>
              <a:t> </a:t>
            </a:r>
            <a:r>
              <a:rPr lang="en-US" sz="1100" dirty="0" smtClean="0">
                <a:solidFill>
                  <a:schemeClr val="bg1"/>
                </a:solidFill>
                <a:latin typeface="Century Gothic" pitchFamily="34" charset="0"/>
                <a:cs typeface="Arial" pitchFamily="34" charset="0"/>
              </a:rPr>
              <a:t>     University of Alabama in Huntsville </a:t>
            </a:r>
          </a:p>
        </p:txBody>
      </p:sp>
      <p:sp>
        <p:nvSpPr>
          <p:cNvPr id="61" name="TextBox 60"/>
          <p:cNvSpPr txBox="1"/>
          <p:nvPr/>
        </p:nvSpPr>
        <p:spPr>
          <a:xfrm>
            <a:off x="35242" y="5151581"/>
            <a:ext cx="1263016" cy="261610"/>
          </a:xfrm>
          <a:prstGeom prst="rect">
            <a:avLst/>
          </a:prstGeom>
          <a:noFill/>
        </p:spPr>
        <p:txBody>
          <a:bodyPr wrap="square" rtlCol="0">
            <a:spAutoFit/>
          </a:bodyPr>
          <a:lstStyle/>
          <a:p>
            <a:pPr algn="ctr"/>
            <a:r>
              <a:rPr lang="en-US" sz="1100" dirty="0" smtClean="0">
                <a:solidFill>
                  <a:schemeClr val="bg1"/>
                </a:solidFill>
                <a:latin typeface="Century Gothic" pitchFamily="34" charset="0"/>
                <a:cs typeface="Arial" pitchFamily="34" charset="0"/>
              </a:rPr>
              <a:t>Landsat 8 OLI</a:t>
            </a:r>
          </a:p>
        </p:txBody>
      </p:sp>
      <p:sp>
        <p:nvSpPr>
          <p:cNvPr id="65" name="TextBox 64"/>
          <p:cNvSpPr txBox="1"/>
          <p:nvPr/>
        </p:nvSpPr>
        <p:spPr>
          <a:xfrm>
            <a:off x="1562100" y="5151581"/>
            <a:ext cx="933450" cy="261610"/>
          </a:xfrm>
          <a:prstGeom prst="rect">
            <a:avLst/>
          </a:prstGeom>
          <a:noFill/>
        </p:spPr>
        <p:txBody>
          <a:bodyPr wrap="square" rtlCol="0">
            <a:spAutoFit/>
          </a:bodyPr>
          <a:lstStyle/>
          <a:p>
            <a:pPr algn="ctr"/>
            <a:r>
              <a:rPr lang="en-US" sz="1100" dirty="0" smtClean="0">
                <a:solidFill>
                  <a:schemeClr val="bg1"/>
                </a:solidFill>
                <a:latin typeface="Century Gothic" pitchFamily="34" charset="0"/>
                <a:cs typeface="Arial" pitchFamily="34" charset="0"/>
              </a:rPr>
              <a:t>SRTM-V2</a:t>
            </a:r>
          </a:p>
        </p:txBody>
      </p:sp>
      <p:sp>
        <p:nvSpPr>
          <p:cNvPr id="81" name="TextBox 80"/>
          <p:cNvSpPr txBox="1"/>
          <p:nvPr/>
        </p:nvSpPr>
        <p:spPr>
          <a:xfrm>
            <a:off x="200025" y="6107430"/>
            <a:ext cx="933450" cy="261610"/>
          </a:xfrm>
          <a:prstGeom prst="rect">
            <a:avLst/>
          </a:prstGeom>
          <a:noFill/>
        </p:spPr>
        <p:txBody>
          <a:bodyPr wrap="square" rtlCol="0">
            <a:spAutoFit/>
          </a:bodyPr>
          <a:lstStyle/>
          <a:p>
            <a:pPr algn="ctr"/>
            <a:r>
              <a:rPr lang="en-US" sz="1100" dirty="0" smtClean="0">
                <a:solidFill>
                  <a:schemeClr val="bg1"/>
                </a:solidFill>
                <a:latin typeface="Century Gothic" pitchFamily="34" charset="0"/>
                <a:cs typeface="Arial" pitchFamily="34" charset="0"/>
              </a:rPr>
              <a:t>GPM DPR</a:t>
            </a:r>
          </a:p>
        </p:txBody>
      </p:sp>
      <p:sp>
        <p:nvSpPr>
          <p:cNvPr id="82" name="TextBox 81"/>
          <p:cNvSpPr txBox="1"/>
          <p:nvPr/>
        </p:nvSpPr>
        <p:spPr>
          <a:xfrm>
            <a:off x="1478280" y="6107430"/>
            <a:ext cx="1074420" cy="261610"/>
          </a:xfrm>
          <a:prstGeom prst="rect">
            <a:avLst/>
          </a:prstGeom>
          <a:noFill/>
        </p:spPr>
        <p:txBody>
          <a:bodyPr wrap="square" rtlCol="0">
            <a:spAutoFit/>
          </a:bodyPr>
          <a:lstStyle/>
          <a:p>
            <a:pPr algn="ctr"/>
            <a:r>
              <a:rPr lang="en-US" sz="1100" dirty="0" smtClean="0">
                <a:solidFill>
                  <a:schemeClr val="bg1"/>
                </a:solidFill>
                <a:latin typeface="Century Gothic" pitchFamily="34" charset="0"/>
                <a:cs typeface="Arial" pitchFamily="34" charset="0"/>
              </a:rPr>
              <a:t>TRMM TMPA</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842" y="4503420"/>
            <a:ext cx="805816" cy="648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8280" y="4384111"/>
            <a:ext cx="960120"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1934" y="5349239"/>
            <a:ext cx="869632" cy="80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46849" y="5413191"/>
            <a:ext cx="867751" cy="756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1666" y="4243928"/>
            <a:ext cx="3009201" cy="261610"/>
          </a:xfrm>
          <a:prstGeom prst="rect">
            <a:avLst/>
          </a:prstGeom>
          <a:noFill/>
        </p:spPr>
        <p:txBody>
          <a:bodyPr wrap="square" rtlCol="0">
            <a:spAutoFit/>
          </a:bodyPr>
          <a:lstStyle/>
          <a:p>
            <a:pPr algn="just"/>
            <a:r>
              <a:rPr lang="en-US" sz="1050" dirty="0" smtClean="0">
                <a:latin typeface="Century Gothic" pitchFamily="34" charset="0"/>
                <a:cs typeface="Arial" pitchFamily="34" charset="0"/>
              </a:rPr>
              <a:t>East Africa, January 2010 – Present Day</a:t>
            </a:r>
          </a:p>
        </p:txBody>
      </p:sp>
      <p:sp>
        <p:nvSpPr>
          <p:cNvPr id="5" name="TextBox 4"/>
          <p:cNvSpPr txBox="1"/>
          <p:nvPr/>
        </p:nvSpPr>
        <p:spPr>
          <a:xfrm>
            <a:off x="0" y="2824072"/>
            <a:ext cx="2776180" cy="1031051"/>
          </a:xfrm>
          <a:prstGeom prst="rect">
            <a:avLst/>
          </a:prstGeom>
          <a:noFill/>
        </p:spPr>
        <p:txBody>
          <a:bodyPr wrap="square" rtlCol="0">
            <a:spAutoFit/>
          </a:bodyPr>
          <a:lstStyle/>
          <a:p>
            <a:r>
              <a:rPr lang="en-US" sz="1000" dirty="0" smtClean="0">
                <a:solidFill>
                  <a:schemeClr val="bg1"/>
                </a:solidFill>
                <a:latin typeface="Century Gothic" pitchFamily="34" charset="0"/>
                <a:cs typeface="Arial" pitchFamily="34" charset="0"/>
              </a:rPr>
              <a:t>Eric Anderson, </a:t>
            </a:r>
          </a:p>
          <a:p>
            <a:r>
              <a:rPr lang="en-US" sz="1000" dirty="0" smtClean="0">
                <a:solidFill>
                  <a:schemeClr val="bg1"/>
                </a:solidFill>
                <a:latin typeface="Century Gothic" pitchFamily="34" charset="0"/>
                <a:cs typeface="Arial" pitchFamily="34" charset="0"/>
              </a:rPr>
              <a:t>    SERVIR Coordination Office at MSFC</a:t>
            </a:r>
          </a:p>
          <a:p>
            <a:r>
              <a:rPr lang="en-US" sz="1000" dirty="0" smtClean="0">
                <a:solidFill>
                  <a:schemeClr val="bg1"/>
                </a:solidFill>
                <a:latin typeface="Century Gothic" pitchFamily="34" charset="0"/>
                <a:cs typeface="Arial" pitchFamily="34" charset="0"/>
              </a:rPr>
              <a:t>Dr. Dalia </a:t>
            </a:r>
            <a:r>
              <a:rPr lang="en-US" sz="1000" dirty="0" err="1" smtClean="0">
                <a:solidFill>
                  <a:schemeClr val="bg1"/>
                </a:solidFill>
                <a:latin typeface="Century Gothic" pitchFamily="34" charset="0"/>
                <a:cs typeface="Arial" pitchFamily="34" charset="0"/>
              </a:rPr>
              <a:t>Kirschbaum</a:t>
            </a:r>
            <a:r>
              <a:rPr lang="en-US" sz="1000" dirty="0" smtClean="0">
                <a:solidFill>
                  <a:schemeClr val="bg1"/>
                </a:solidFill>
                <a:latin typeface="Century Gothic" pitchFamily="34" charset="0"/>
                <a:cs typeface="Arial" pitchFamily="34" charset="0"/>
              </a:rPr>
              <a:t>, </a:t>
            </a:r>
          </a:p>
          <a:p>
            <a:r>
              <a:rPr lang="en-US" sz="1000" dirty="0" smtClean="0">
                <a:solidFill>
                  <a:schemeClr val="bg1"/>
                </a:solidFill>
                <a:latin typeface="Century Gothic" pitchFamily="34" charset="0"/>
                <a:cs typeface="Arial" pitchFamily="34" charset="0"/>
              </a:rPr>
              <a:t>    SERVIR Applied Sciences Team at GSFC </a:t>
            </a:r>
          </a:p>
          <a:p>
            <a:r>
              <a:rPr lang="en-US" sz="1000" dirty="0" smtClean="0">
                <a:solidFill>
                  <a:schemeClr val="bg1"/>
                </a:solidFill>
                <a:latin typeface="Century Gothic" pitchFamily="34" charset="0"/>
                <a:cs typeface="Arial" pitchFamily="34" charset="0"/>
              </a:rPr>
              <a:t>Denis </a:t>
            </a:r>
            <a:r>
              <a:rPr lang="en-US" sz="1000" dirty="0" err="1" smtClean="0">
                <a:solidFill>
                  <a:schemeClr val="bg1"/>
                </a:solidFill>
                <a:latin typeface="Century Gothic" pitchFamily="34" charset="0"/>
                <a:cs typeface="Arial" pitchFamily="34" charset="0"/>
              </a:rPr>
              <a:t>Macharia</a:t>
            </a:r>
            <a:r>
              <a:rPr lang="en-US" sz="1000" dirty="0" smtClean="0">
                <a:solidFill>
                  <a:schemeClr val="bg1"/>
                </a:solidFill>
                <a:latin typeface="Century Gothic" pitchFamily="34" charset="0"/>
                <a:cs typeface="Arial" pitchFamily="34" charset="0"/>
              </a:rPr>
              <a:t>, </a:t>
            </a:r>
          </a:p>
          <a:p>
            <a:r>
              <a:rPr lang="en-US" sz="1100" dirty="0" smtClean="0">
                <a:solidFill>
                  <a:schemeClr val="bg1"/>
                </a:solidFill>
                <a:latin typeface="Century Gothic" pitchFamily="34" charset="0"/>
                <a:cs typeface="Arial" pitchFamily="34" charset="0"/>
              </a:rPr>
              <a:t>    RCMRD in Nairobi, Kenya</a:t>
            </a:r>
          </a:p>
        </p:txBody>
      </p:sp>
      <p:sp>
        <p:nvSpPr>
          <p:cNvPr id="6" name="TextBox 5"/>
          <p:cNvSpPr txBox="1"/>
          <p:nvPr/>
        </p:nvSpPr>
        <p:spPr>
          <a:xfrm>
            <a:off x="2984950" y="4194732"/>
            <a:ext cx="2891971" cy="2292935"/>
          </a:xfrm>
          <a:prstGeom prst="rect">
            <a:avLst/>
          </a:prstGeom>
          <a:noFill/>
        </p:spPr>
        <p:txBody>
          <a:bodyPr wrap="square" rtlCol="0">
            <a:spAutoFit/>
          </a:bodyPr>
          <a:lstStyle/>
          <a:p>
            <a:pPr algn="just"/>
            <a:r>
              <a:rPr lang="en-US" sz="1100" dirty="0" smtClean="0">
                <a:solidFill>
                  <a:schemeClr val="bg1"/>
                </a:solidFill>
                <a:latin typeface="Century Gothic" pitchFamily="34" charset="0"/>
                <a:cs typeface="Arial" pitchFamily="34" charset="0"/>
              </a:rPr>
              <a:t>Landslides threaten people’s lives as well as croplands that are critical to national economies. They can also block vital roadways for long periods of time. A lack of spatial and temporal information makes landslide risk management difficult for Ugandan and Rwandan officials. A means of mapping landslide susceptibility is needed since many people living in historically at-risk areas are unwilling to relocate for cultural and economic reasons.</a:t>
            </a:r>
          </a:p>
        </p:txBody>
      </p:sp>
      <p:sp>
        <p:nvSpPr>
          <p:cNvPr id="7" name="TextBox 6"/>
          <p:cNvSpPr txBox="1"/>
          <p:nvPr/>
        </p:nvSpPr>
        <p:spPr>
          <a:xfrm>
            <a:off x="6248399" y="4194732"/>
            <a:ext cx="2823029" cy="2292935"/>
          </a:xfrm>
          <a:prstGeom prst="rect">
            <a:avLst/>
          </a:prstGeom>
          <a:noFill/>
        </p:spPr>
        <p:txBody>
          <a:bodyPr wrap="square" rtlCol="0">
            <a:spAutoFit/>
          </a:bodyPr>
          <a:lstStyle/>
          <a:p>
            <a:pPr algn="just"/>
            <a:r>
              <a:rPr lang="en-US" sz="1100" dirty="0" smtClean="0">
                <a:solidFill>
                  <a:schemeClr val="bg1"/>
                </a:solidFill>
                <a:latin typeface="Century Gothic" pitchFamily="34" charset="0"/>
                <a:cs typeface="Arial" pitchFamily="34" charset="0"/>
              </a:rPr>
              <a:t>This project provided a Landslide Susceptibility Map illustrating areas highly susceptible to landslides, a Landslide Hazard Map highlighting at-risk populations, and a preliminary assessment of the GPM and TRMM satellite missions at predicting landslide conditions. The project also added 13 new landslides to the GLC. These end products will be used by SERVIR and the RCMRD to aid disaster risk management efforts and land use planning in the region.       </a:t>
            </a:r>
          </a:p>
        </p:txBody>
      </p:sp>
      <p:sp>
        <p:nvSpPr>
          <p:cNvPr id="9" name="TextBox 8"/>
          <p:cNvSpPr txBox="1"/>
          <p:nvPr/>
        </p:nvSpPr>
        <p:spPr>
          <a:xfrm>
            <a:off x="141666" y="4505538"/>
            <a:ext cx="2723949" cy="2031325"/>
          </a:xfrm>
          <a:prstGeom prst="rect">
            <a:avLst/>
          </a:prstGeom>
          <a:noFill/>
        </p:spPr>
        <p:txBody>
          <a:bodyPr wrap="square" rtlCol="0">
            <a:spAutoFit/>
          </a:bodyPr>
          <a:lstStyle/>
          <a:p>
            <a:pPr algn="just"/>
            <a:r>
              <a:rPr lang="en-US" sz="900" dirty="0">
                <a:latin typeface="Century Gothic" pitchFamily="34" charset="0"/>
                <a:cs typeface="Arial" pitchFamily="34" charset="0"/>
              </a:rPr>
              <a:t>The East African countries of Uganda and Rwanda have a history of landslide disasters due to a combination of intense rainfall events and populations living on or near steep slopes. This project aimed to assess and map landslide-prone regions of Uganda and Rwanda by utilizing a host of geospatial datasets along with historical landslide accounts recorded in the Global Landslide </a:t>
            </a:r>
            <a:r>
              <a:rPr lang="en-US" sz="900" dirty="0" smtClean="0">
                <a:latin typeface="Century Gothic" pitchFamily="34" charset="0"/>
                <a:cs typeface="Arial" pitchFamily="34" charset="0"/>
              </a:rPr>
              <a:t>Catalog (GLC</a:t>
            </a:r>
            <a:r>
              <a:rPr lang="en-US" sz="900" dirty="0">
                <a:latin typeface="Century Gothic" pitchFamily="34" charset="0"/>
                <a:cs typeface="Arial" pitchFamily="34" charset="0"/>
              </a:rPr>
              <a:t>). A more refined understanding of regional landslide triggers will aid local mitigation efforts and help educate those living in susceptible areas about signs of imminent landslides.</a:t>
            </a:r>
            <a:endParaRPr lang="en-US" sz="900" dirty="0" smtClean="0">
              <a:latin typeface="Century Gothic" pitchFamily="34" charset="0"/>
              <a:cs typeface="Arial" pitchFamily="34" charset="0"/>
            </a:endParaRPr>
          </a:p>
        </p:txBody>
      </p:sp>
      <p:sp>
        <p:nvSpPr>
          <p:cNvPr id="10" name="TextBox 9"/>
          <p:cNvSpPr txBox="1"/>
          <p:nvPr/>
        </p:nvSpPr>
        <p:spPr>
          <a:xfrm>
            <a:off x="3122600" y="451898"/>
            <a:ext cx="5873912" cy="646331"/>
          </a:xfrm>
          <a:prstGeom prst="rect">
            <a:avLst/>
          </a:prstGeom>
          <a:noFill/>
        </p:spPr>
        <p:txBody>
          <a:bodyPr wrap="square" rtlCol="0">
            <a:spAutoFit/>
          </a:bodyPr>
          <a:lstStyle/>
          <a:p>
            <a:pPr algn="ctr"/>
            <a:r>
              <a:rPr lang="en-US" sz="1200" i="1" dirty="0" smtClean="0">
                <a:solidFill>
                  <a:schemeClr val="bg1"/>
                </a:solidFill>
                <a:latin typeface="Century Gothic" pitchFamily="34" charset="0"/>
                <a:cs typeface="Arial" pitchFamily="34" charset="0"/>
              </a:rPr>
              <a:t>The Landslide Susceptibility Map (Left) shows areas that are highly susceptible to landslides, while the Landslide Hazard Map (Right) shows at-risk populations</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4950" y="1165378"/>
            <a:ext cx="3019610" cy="2657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8860" y="1165379"/>
            <a:ext cx="3025140" cy="2657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6753" y="1327150"/>
            <a:ext cx="781267" cy="618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98941" y="1327150"/>
            <a:ext cx="885520" cy="311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60011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948</TotalTime>
  <Words>348</Words>
  <Application>Microsoft Office PowerPoint</Application>
  <PresentationFormat>On-screen Show (4:3)</PresentationFormat>
  <Paragraphs>26</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Sherry baggett</cp:lastModifiedBy>
  <cp:revision>74</cp:revision>
  <dcterms:created xsi:type="dcterms:W3CDTF">2012-09-07T15:01:58Z</dcterms:created>
  <dcterms:modified xsi:type="dcterms:W3CDTF">2015-08-05T18:36:28Z</dcterms:modified>
</cp:coreProperties>
</file>