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handoutMasterIdLst>
    <p:handoutMasterId r:id="rId13"/>
  </p:handoutMasterIdLst>
  <p:sldIdLst>
    <p:sldId id="319" r:id="rId5"/>
    <p:sldId id="351" r:id="rId6"/>
    <p:sldId id="355" r:id="rId7"/>
    <p:sldId id="356" r:id="rId8"/>
    <p:sldId id="357" r:id="rId9"/>
    <p:sldId id="358"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27" autoAdjust="0"/>
    <p:restoredTop sz="94762" autoAdjust="0"/>
  </p:normalViewPr>
  <p:slideViewPr>
    <p:cSldViewPr snapToGrid="0">
      <p:cViewPr>
        <p:scale>
          <a:sx n="82" d="100"/>
          <a:sy n="82" d="100"/>
        </p:scale>
        <p:origin x="355" y="6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3/1/2022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331890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62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1839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97208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84888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hyperlink" Target="https://develop.larc.nasa.gov/projects.php" TargetMode="Externa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hyperlink" Target="https://develop.larc.nasa.gov/pdfs/Brochure_RecruitingFlyer2019_e.pdf" TargetMode="Externa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jpg"/><Relationship Id="rId3" Type="http://schemas.openxmlformats.org/officeDocument/2006/relationships/image" Target="../media/image17.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9.jpg"/><Relationship Id="rId10" Type="http://schemas.openxmlformats.org/officeDocument/2006/relationships/image" Target="../media/image10.wmf"/><Relationship Id="rId4" Type="http://schemas.openxmlformats.org/officeDocument/2006/relationships/hyperlink" Target="http://resizeimage.net/" TargetMode="External"/><Relationship Id="rId9" Type="http://schemas.openxmlformats.org/officeDocument/2006/relationships/image" Target="../media/image9.wmf"/><Relationship Id="rId14" Type="http://schemas.openxmlformats.org/officeDocument/2006/relationships/hyperlink" Target="https://develop.larc.nasa.gov/project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4.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2.jp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develop.larc.nasa.gov/2018/fall/ChesapeakeBayAgII.html" TargetMode="External"/><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hyperlink" Target="https://develop.larc.nasa.gov/2018/fall/OhioRiverValleyTI.html" TargetMode="External"/><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200" b="0" dirty="0">
                <a:solidFill>
                  <a:schemeClr val="tx1">
                    <a:lumMod val="65000"/>
                    <a:lumOff val="35000"/>
                  </a:schemeClr>
                </a:solidFill>
              </a:rPr>
              <a:t>Project Short Title</a:t>
            </a:r>
          </a:p>
          <a:p>
            <a:r>
              <a:rPr lang="en-US" sz="3200" b="0" dirty="0">
                <a:solidFill>
                  <a:schemeClr val="tx1">
                    <a:lumMod val="65000"/>
                    <a:lumOff val="35000"/>
                  </a:schemeClr>
                </a:solidFill>
              </a:rPr>
              <a:t>DEVELOP Node Name (ex: Virginia – Langley)</a:t>
            </a:r>
            <a:endParaRPr lang="en-US" sz="24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solidFill>
                  <a:schemeClr val="accent1"/>
                </a:solidFill>
              </a:rPr>
              <a:t>Website Image</a:t>
            </a:r>
          </a:p>
          <a:p>
            <a:r>
              <a:rPr lang="en-US" sz="4000" b="0" dirty="0">
                <a:solidFill>
                  <a:schemeClr val="tx1">
                    <a:lumMod val="65000"/>
                    <a:lumOff val="35000"/>
                  </a:schemeClr>
                </a:solidFill>
              </a:rPr>
              <a:t>Spring 2022</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215913"/>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Purpose and Overview</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67904" y="1070352"/>
            <a:ext cx="4220719"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600" b="0" i="0" u="none" strike="noStrike" cap="none" dirty="0">
                <a:solidFill>
                  <a:srgbClr val="3F3F3F"/>
                </a:solidFill>
                <a:latin typeface="Century Gothic"/>
                <a:ea typeface="Century Gothic"/>
                <a:cs typeface="Century Gothic"/>
                <a:sym typeface="Century Gothic"/>
              </a:rPr>
              <a:t>This image should be an attractive, </a:t>
            </a:r>
            <a:r>
              <a:rPr lang="en-US" sz="1600" b="1" i="0" u="none" strike="noStrike" cap="none" dirty="0">
                <a:solidFill>
                  <a:srgbClr val="3F3F3F"/>
                </a:solidFill>
                <a:latin typeface="Century Gothic"/>
                <a:ea typeface="Century Gothic"/>
                <a:cs typeface="Century Gothic"/>
                <a:sym typeface="Century Gothic"/>
              </a:rPr>
              <a:t>processed image of your study area </a:t>
            </a:r>
            <a:r>
              <a:rPr lang="en-US" sz="1600" b="0" i="0" u="none" strike="noStrike" cap="none" dirty="0">
                <a:solidFill>
                  <a:srgbClr val="3F3F3F"/>
                </a:solidFill>
                <a:latin typeface="Century Gothic"/>
                <a:ea typeface="Century Gothic"/>
                <a:cs typeface="Century Gothic"/>
                <a:sym typeface="Century Gothic"/>
              </a:rPr>
              <a:t>that will be</a:t>
            </a:r>
            <a:r>
              <a:rPr lang="en-US" sz="1600" b="1" i="0" u="none" strike="noStrike" cap="none" dirty="0">
                <a:solidFill>
                  <a:srgbClr val="3F3F3F"/>
                </a:solidFill>
                <a:latin typeface="Century Gothic"/>
                <a:ea typeface="Century Gothic"/>
                <a:cs typeface="Century Gothic"/>
                <a:sym typeface="Century Gothic"/>
              </a:rPr>
              <a:t> used to represent the project</a:t>
            </a:r>
            <a:r>
              <a:rPr lang="en-US" sz="1600" b="0" i="0" u="none" strike="noStrike" cap="none" dirty="0">
                <a:solidFill>
                  <a:srgbClr val="3F3F3F"/>
                </a:solidFill>
                <a:latin typeface="Century Gothic"/>
                <a:ea typeface="Century Gothic"/>
                <a:cs typeface="Century Gothic"/>
                <a:sym typeface="Century Gothic"/>
              </a:rPr>
              <a:t>. This image will be used as </a:t>
            </a:r>
            <a:r>
              <a:rPr lang="en-US" sz="1600" b="1" i="0" u="none" strike="noStrike" cap="none" dirty="0">
                <a:solidFill>
                  <a:srgbClr val="3F3F3F"/>
                </a:solidFill>
                <a:latin typeface="Century Gothic"/>
                <a:ea typeface="Century Gothic"/>
                <a:cs typeface="Century Gothic"/>
                <a:sym typeface="Century Gothic"/>
              </a:rPr>
              <a:t>a</a:t>
            </a:r>
            <a:r>
              <a:rPr lang="en-US" sz="1600" b="0" i="0" u="none" strike="noStrike" cap="none" dirty="0">
                <a:solidFill>
                  <a:srgbClr val="3F3F3F"/>
                </a:solidFill>
                <a:latin typeface="Century Gothic"/>
                <a:ea typeface="Century Gothic"/>
                <a:cs typeface="Century Gothic"/>
                <a:sym typeface="Century Gothic"/>
              </a:rPr>
              <a:t> </a:t>
            </a:r>
            <a:r>
              <a:rPr lang="en-US" sz="1600" b="1" i="0" u="none" strike="noStrike" cap="none" dirty="0">
                <a:solidFill>
                  <a:srgbClr val="3F3F3F"/>
                </a:solidFill>
                <a:latin typeface="Century Gothic"/>
                <a:ea typeface="Century Gothic"/>
                <a:cs typeface="Century Gothic"/>
                <a:sym typeface="Century Gothic"/>
              </a:rPr>
              <a:t>cover image on the project page </a:t>
            </a:r>
            <a:r>
              <a:rPr lang="en-US" sz="1600" b="0" i="0" u="none" strike="noStrike" cap="none" dirty="0">
                <a:solidFill>
                  <a:srgbClr val="3F3F3F"/>
                </a:solidFill>
                <a:latin typeface="Century Gothic"/>
                <a:ea typeface="Century Gothic"/>
                <a:cs typeface="Century Gothic"/>
                <a:sym typeface="Century Gothic"/>
              </a:rPr>
              <a:t>of the </a:t>
            </a:r>
            <a:r>
              <a:rPr lang="en-US" sz="1600" b="0" i="0" u="sng" strike="noStrike" cap="none" dirty="0">
                <a:solidFill>
                  <a:srgbClr val="3F3F3F"/>
                </a:solidFill>
                <a:latin typeface="Century Gothic"/>
                <a:ea typeface="Century Gothic"/>
                <a:cs typeface="Century Gothic"/>
                <a:sym typeface="Century Gothic"/>
                <a:hlinkClick r:id="rId3"/>
              </a:rPr>
              <a:t>DEVELOP website</a:t>
            </a:r>
            <a:r>
              <a:rPr lang="en-US" sz="1600" b="0" i="0" u="none" strike="noStrike" cap="none" dirty="0">
                <a:solidFill>
                  <a:srgbClr val="3F3F3F"/>
                </a:solidFill>
                <a:latin typeface="Century Gothic"/>
                <a:ea typeface="Century Gothic"/>
                <a:cs typeface="Century Gothic"/>
                <a:sym typeface="Century Gothic"/>
              </a:rPr>
              <a:t>, the project’s </a:t>
            </a:r>
            <a:r>
              <a:rPr lang="en-US" sz="1600" b="1" i="0" u="none" strike="noStrike" cap="none" dirty="0">
                <a:solidFill>
                  <a:srgbClr val="3F3F3F"/>
                </a:solidFill>
                <a:latin typeface="Century Gothic"/>
                <a:ea typeface="Century Gothic"/>
                <a:cs typeface="Century Gothic"/>
                <a:sym typeface="Century Gothic"/>
              </a:rPr>
              <a:t>close-out presentation image</a:t>
            </a:r>
            <a:r>
              <a:rPr lang="en-US" sz="1600" b="0" i="0" u="none" strike="noStrike" cap="none" dirty="0">
                <a:solidFill>
                  <a:srgbClr val="3F3F3F"/>
                </a:solidFill>
                <a:latin typeface="Century Gothic"/>
                <a:ea typeface="Century Gothic"/>
                <a:cs typeface="Century Gothic"/>
                <a:sym typeface="Century Gothic"/>
              </a:rPr>
              <a:t>, the project image on </a:t>
            </a:r>
            <a:r>
              <a:rPr lang="en-US" sz="1600" b="0" i="0" u="sng" strike="noStrike" cap="none" dirty="0">
                <a:solidFill>
                  <a:srgbClr val="3F3F3F"/>
                </a:solidFill>
                <a:latin typeface="Century Gothic"/>
                <a:ea typeface="Century Gothic"/>
                <a:cs typeface="Century Gothic"/>
                <a:sym typeface="Century Gothic"/>
                <a:hlinkClick r:id="rId4"/>
              </a:rPr>
              <a:t>NASA’s Applied Sciences eBooks</a:t>
            </a:r>
            <a:r>
              <a:rPr lang="en-US" sz="1600" b="0" i="0" u="none" strike="noStrike" cap="none" dirty="0">
                <a:solidFill>
                  <a:srgbClr val="3F3F3F"/>
                </a:solidFill>
                <a:latin typeface="Century Gothic"/>
                <a:ea typeface="Century Gothic"/>
                <a:cs typeface="Century Gothic"/>
                <a:sym typeface="Century Gothic"/>
              </a:rPr>
              <a:t> website, and imagery that can be used by </a:t>
            </a:r>
            <a:r>
              <a:rPr lang="en-US" sz="1600" b="1" i="0" u="none" strike="noStrike" cap="none" dirty="0">
                <a:solidFill>
                  <a:srgbClr val="3F3F3F"/>
                </a:solidFill>
                <a:latin typeface="Century Gothic"/>
                <a:ea typeface="Century Gothic"/>
                <a:cs typeface="Century Gothic"/>
                <a:sym typeface="Century Gothic"/>
              </a:rPr>
              <a:t>DEVELOP’s Communications Team</a:t>
            </a:r>
            <a:r>
              <a:rPr lang="en-US" sz="1600" b="0" i="0" u="none" strike="noStrike" cap="none" dirty="0">
                <a:solidFill>
                  <a:srgbClr val="3F3F3F"/>
                </a:solidFill>
                <a:latin typeface="Century Gothic"/>
                <a:ea typeface="Century Gothic"/>
                <a:cs typeface="Century Gothic"/>
                <a:sym typeface="Century Gothic"/>
              </a:rPr>
              <a:t> for future publications and </a:t>
            </a:r>
            <a:r>
              <a:rPr lang="en-US" sz="1600" b="0" i="0" u="sng" strike="noStrike" cap="none" dirty="0">
                <a:solidFill>
                  <a:srgbClr val="3F3F3F"/>
                </a:solidFill>
                <a:latin typeface="Century Gothic"/>
                <a:ea typeface="Century Gothic"/>
                <a:cs typeface="Century Gothic"/>
                <a:sym typeface="Century Gothic"/>
                <a:hlinkClick r:id="rId5"/>
              </a:rPr>
              <a:t>promotional materials</a:t>
            </a:r>
            <a:r>
              <a:rPr lang="en-US" sz="1600" b="0" i="0" u="none" strike="noStrike" cap="none" dirty="0">
                <a:solidFill>
                  <a:srgbClr val="3F3F3F"/>
                </a:solidFill>
                <a:latin typeface="Century Gothic"/>
                <a:ea typeface="Century Gothic"/>
                <a:cs typeface="Century Gothic"/>
                <a:sym typeface="Century Gothic"/>
              </a:rPr>
              <a:t>.</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3577"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67136"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70754"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65337"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61760"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868945"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872550"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61756" y="5995304"/>
            <a:ext cx="805436" cy="809462"/>
          </a:xfrm>
          <a:prstGeom prst="rect">
            <a:avLst/>
          </a:prstGeom>
        </p:spPr>
      </p:pic>
      <p:pic>
        <p:nvPicPr>
          <p:cNvPr id="15" name="Google Shape;105;p2">
            <a:extLst>
              <a:ext uri="{FF2B5EF4-FFF2-40B4-BE49-F238E27FC236}">
                <a16:creationId xmlns:a16="http://schemas.microsoft.com/office/drawing/2014/main" id="{21A2EEF2-64EC-4E1E-A04F-40FE0B0789F5}"/>
              </a:ext>
            </a:extLst>
          </p:cNvPr>
          <p:cNvPicPr preferRelativeResize="0"/>
          <p:nvPr/>
        </p:nvPicPr>
        <p:blipFill rotWithShape="1">
          <a:blip r:embed="rId14">
            <a:alphaModFix/>
          </a:blip>
          <a:srcRect/>
          <a:stretch/>
        </p:blipFill>
        <p:spPr>
          <a:xfrm>
            <a:off x="358588" y="1108917"/>
            <a:ext cx="3352813" cy="2558145"/>
          </a:xfrm>
          <a:prstGeom prst="rect">
            <a:avLst/>
          </a:prstGeom>
          <a:noFill/>
          <a:ln w="38100" cap="flat" cmpd="sng">
            <a:solidFill>
              <a:srgbClr val="3F3F3F"/>
            </a:solidFill>
            <a:prstDash val="solid"/>
            <a:round/>
            <a:headEnd type="none" w="sm" len="sm"/>
            <a:tailEnd type="none" w="sm" len="sm"/>
          </a:ln>
        </p:spPr>
      </p:pic>
      <p:pic>
        <p:nvPicPr>
          <p:cNvPr id="16" name="Google Shape;106;p2">
            <a:extLst>
              <a:ext uri="{FF2B5EF4-FFF2-40B4-BE49-F238E27FC236}">
                <a16:creationId xmlns:a16="http://schemas.microsoft.com/office/drawing/2014/main" id="{1BBAC345-5CA4-4281-BA90-7DDEE6CF0A44}"/>
              </a:ext>
            </a:extLst>
          </p:cNvPr>
          <p:cNvPicPr preferRelativeResize="0"/>
          <p:nvPr/>
        </p:nvPicPr>
        <p:blipFill rotWithShape="1">
          <a:blip r:embed="rId15">
            <a:alphaModFix/>
          </a:blip>
          <a:srcRect/>
          <a:stretch/>
        </p:blipFill>
        <p:spPr>
          <a:xfrm>
            <a:off x="2743187" y="2262883"/>
            <a:ext cx="3352813" cy="2558145"/>
          </a:xfrm>
          <a:prstGeom prst="rect">
            <a:avLst/>
          </a:prstGeom>
          <a:noFill/>
          <a:ln w="38100" cap="flat" cmpd="sng">
            <a:solidFill>
              <a:srgbClr val="3F3F3F"/>
            </a:solidFill>
            <a:prstDash val="solid"/>
            <a:round/>
            <a:headEnd type="none" w="sm" len="sm"/>
            <a:tailEnd type="none" w="sm" len="sm"/>
          </a:ln>
        </p:spPr>
      </p:pic>
      <p:pic>
        <p:nvPicPr>
          <p:cNvPr id="19" name="Google Shape;107;p2">
            <a:extLst>
              <a:ext uri="{FF2B5EF4-FFF2-40B4-BE49-F238E27FC236}">
                <a16:creationId xmlns:a16="http://schemas.microsoft.com/office/drawing/2014/main" id="{12552233-25AE-4A6B-9994-1568840ACD6F}"/>
              </a:ext>
            </a:extLst>
          </p:cNvPr>
          <p:cNvPicPr preferRelativeResize="0"/>
          <p:nvPr/>
        </p:nvPicPr>
        <p:blipFill rotWithShape="1">
          <a:blip r:embed="rId16">
            <a:alphaModFix/>
          </a:blip>
          <a:srcRect/>
          <a:stretch/>
        </p:blipFill>
        <p:spPr>
          <a:xfrm>
            <a:off x="358588" y="4026985"/>
            <a:ext cx="3352813" cy="2558145"/>
          </a:xfrm>
          <a:prstGeom prst="rect">
            <a:avLst/>
          </a:prstGeom>
          <a:noFill/>
          <a:ln w="38100" cap="flat" cmpd="sng">
            <a:solidFill>
              <a:srgbClr val="3F3F3F"/>
            </a:solidFill>
            <a:prstDash val="solid"/>
            <a:round/>
            <a:headEnd type="none" w="sm" len="sm"/>
            <a:tailEnd type="none" w="sm" len="sm"/>
          </a:ln>
        </p:spPr>
      </p:pic>
      <p:pic>
        <p:nvPicPr>
          <p:cNvPr id="24" name="Google Shape;109;p2">
            <a:extLst>
              <a:ext uri="{FF2B5EF4-FFF2-40B4-BE49-F238E27FC236}">
                <a16:creationId xmlns:a16="http://schemas.microsoft.com/office/drawing/2014/main" id="{FDB6CA70-FC8A-40B4-B035-291EF7A0180C}"/>
              </a:ext>
            </a:extLst>
          </p:cNvPr>
          <p:cNvPicPr preferRelativeResize="0"/>
          <p:nvPr/>
        </p:nvPicPr>
        <p:blipFill rotWithShape="1">
          <a:blip r:embed="rId17">
            <a:alphaModFix/>
          </a:blip>
          <a:srcRect l="28904" t="16239" r="30073" b="57735"/>
          <a:stretch/>
        </p:blipFill>
        <p:spPr>
          <a:xfrm>
            <a:off x="6367904" y="4925776"/>
            <a:ext cx="4190564" cy="1723744"/>
          </a:xfrm>
          <a:prstGeom prst="rect">
            <a:avLst/>
          </a:prstGeom>
          <a:noFill/>
          <a:ln w="38100" cap="flat" cmpd="sng">
            <a:solidFill>
              <a:srgbClr val="3F3F3F"/>
            </a:solidFill>
            <a:prstDash val="solid"/>
            <a:round/>
            <a:headEnd type="none" w="sm" len="sm"/>
            <a:tailEnd type="none" w="sm" len="sm"/>
          </a:ln>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1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120;p3" descr="https://lh6.googleusercontent.com/32EeSTnBZ-m3t_Xd3Fr_80bkCgU6AUburNr_Wc-6uCl9h7089kIux_w5vpsl9uPUWZsR3HcclW94czWKrTaJEfMGqCeqXNPBuYVCgqTi83jkG8GTxZFaqwXxtxdlW4pwrxAM59YSewc">
            <a:extLst>
              <a:ext uri="{FF2B5EF4-FFF2-40B4-BE49-F238E27FC236}">
                <a16:creationId xmlns:a16="http://schemas.microsoft.com/office/drawing/2014/main" id="{A1D0E200-925F-4850-A84E-FE94F9725AB8}"/>
              </a:ext>
            </a:extLst>
          </p:cNvPr>
          <p:cNvPicPr preferRelativeResize="0"/>
          <p:nvPr/>
        </p:nvPicPr>
        <p:blipFill rotWithShape="1">
          <a:blip r:embed="rId3">
            <a:alphaModFix/>
          </a:blip>
          <a:srcRect l="522"/>
          <a:stretch/>
        </p:blipFill>
        <p:spPr>
          <a:xfrm>
            <a:off x="3051597" y="4733011"/>
            <a:ext cx="1457105" cy="796823"/>
          </a:xfrm>
          <a:prstGeom prst="rect">
            <a:avLst/>
          </a:prstGeom>
          <a:noFill/>
          <a:ln>
            <a:noFill/>
          </a:ln>
        </p:spPr>
      </p:pic>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389030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a:t>
            </a:r>
            <a:r>
              <a:rPr lang="en-US" sz="2100" b="1" dirty="0">
                <a:solidFill>
                  <a:schemeClr val="tx1">
                    <a:lumMod val="75000"/>
                    <a:lumOff val="25000"/>
                  </a:schemeClr>
                </a:solidFill>
                <a:latin typeface="Century Gothic" panose="020B0502020202020204" pitchFamily="34" charset="0"/>
                <a:ea typeface="+mn-ea"/>
                <a:cs typeface="+mn-cs"/>
                <a:sym typeface="Century Gothic"/>
              </a:rPr>
              <a:t>1440</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(300+ dpi), landscape orientation</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(2020 to 2021)</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lang="en-US"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lang="en-US" sz="2100" b="1"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9" name="Google Shape;115;p3">
            <a:extLst>
              <a:ext uri="{FF2B5EF4-FFF2-40B4-BE49-F238E27FC236}">
                <a16:creationId xmlns:a16="http://schemas.microsoft.com/office/drawing/2014/main" id="{FCAF5CC4-19D9-4E68-B7F6-3720ECF68D67}"/>
              </a:ext>
            </a:extLst>
          </p:cNvPr>
          <p:cNvPicPr preferRelativeResize="0"/>
          <p:nvPr/>
        </p:nvPicPr>
        <p:blipFill rotWithShape="1">
          <a:blip r:embed="rId13">
            <a:alphaModFix/>
          </a:blip>
          <a:srcRect/>
          <a:stretch/>
        </p:blipFill>
        <p:spPr>
          <a:xfrm>
            <a:off x="4557293" y="4735135"/>
            <a:ext cx="1412798" cy="794699"/>
          </a:xfrm>
          <a:prstGeom prst="rect">
            <a:avLst/>
          </a:prstGeom>
          <a:noFill/>
          <a:ln>
            <a:noFill/>
          </a:ln>
        </p:spPr>
      </p:pic>
      <p:sp>
        <p:nvSpPr>
          <p:cNvPr id="30" name="Google Shape;118;p3">
            <a:extLst>
              <a:ext uri="{FF2B5EF4-FFF2-40B4-BE49-F238E27FC236}">
                <a16:creationId xmlns:a16="http://schemas.microsoft.com/office/drawing/2014/main" id="{C37D7189-4FE5-4C19-B064-033440F6C1A2}"/>
              </a:ext>
            </a:extLst>
          </p:cNvPr>
          <p:cNvSpPr/>
          <p:nvPr/>
        </p:nvSpPr>
        <p:spPr>
          <a:xfrm>
            <a:off x="1763363" y="5755813"/>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14"/>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1" name="Google Shape;121;p3">
            <a:extLst>
              <a:ext uri="{FF2B5EF4-FFF2-40B4-BE49-F238E27FC236}">
                <a16:creationId xmlns:a16="http://schemas.microsoft.com/office/drawing/2014/main" id="{B0657BED-4E8C-4898-8533-0A1E9ECA5D71}"/>
              </a:ext>
            </a:extLst>
          </p:cNvPr>
          <p:cNvPicPr preferRelativeResize="0"/>
          <p:nvPr/>
        </p:nvPicPr>
        <p:blipFill rotWithShape="1">
          <a:blip r:embed="rId15">
            <a:alphaModFix/>
          </a:blip>
          <a:srcRect/>
          <a:stretch/>
        </p:blipFill>
        <p:spPr>
          <a:xfrm>
            <a:off x="7962995" y="775326"/>
            <a:ext cx="3901440" cy="2194560"/>
          </a:xfrm>
          <a:prstGeom prst="rect">
            <a:avLst/>
          </a:prstGeom>
          <a:noFill/>
          <a:ln w="38100" cap="flat" cmpd="sng">
            <a:solidFill>
              <a:srgbClr val="3F3F3F"/>
            </a:solidFill>
            <a:prstDash val="solid"/>
            <a:round/>
            <a:headEnd type="none" w="sm" len="sm"/>
            <a:tailEnd type="none" w="sm" len="sm"/>
          </a:ln>
        </p:spPr>
      </p:pic>
      <p:pic>
        <p:nvPicPr>
          <p:cNvPr id="32" name="Google Shape;122;p3">
            <a:extLst>
              <a:ext uri="{FF2B5EF4-FFF2-40B4-BE49-F238E27FC236}">
                <a16:creationId xmlns:a16="http://schemas.microsoft.com/office/drawing/2014/main" id="{DE017451-33D3-410F-A3E6-8DF00DDB0824}"/>
              </a:ext>
            </a:extLst>
          </p:cNvPr>
          <p:cNvPicPr preferRelativeResize="0"/>
          <p:nvPr/>
        </p:nvPicPr>
        <p:blipFill rotWithShape="1">
          <a:blip r:embed="rId16">
            <a:alphaModFix/>
          </a:blip>
          <a:srcRect/>
          <a:stretch/>
        </p:blipFill>
        <p:spPr>
          <a:xfrm>
            <a:off x="6973294" y="2273942"/>
            <a:ext cx="3902591" cy="2194559"/>
          </a:xfrm>
          <a:prstGeom prst="rect">
            <a:avLst/>
          </a:prstGeom>
          <a:noFill/>
          <a:ln w="38100" cap="flat" cmpd="sng">
            <a:solidFill>
              <a:schemeClr val="dk1"/>
            </a:solidFill>
            <a:prstDash val="solid"/>
            <a:round/>
            <a:headEnd type="none" w="sm" len="sm"/>
            <a:tailEnd type="none" w="sm" len="sm"/>
          </a:ln>
        </p:spPr>
      </p:pic>
      <p:pic>
        <p:nvPicPr>
          <p:cNvPr id="33" name="Google Shape;123;p3">
            <a:extLst>
              <a:ext uri="{FF2B5EF4-FFF2-40B4-BE49-F238E27FC236}">
                <a16:creationId xmlns:a16="http://schemas.microsoft.com/office/drawing/2014/main" id="{8CA8403B-1F33-4C95-9E9E-A14F6D297126}"/>
              </a:ext>
            </a:extLst>
          </p:cNvPr>
          <p:cNvPicPr preferRelativeResize="0"/>
          <p:nvPr/>
        </p:nvPicPr>
        <p:blipFill rotWithShape="1">
          <a:blip r:embed="rId17">
            <a:alphaModFix/>
          </a:blip>
          <a:srcRect r="3282"/>
          <a:stretch/>
        </p:blipFill>
        <p:spPr>
          <a:xfrm>
            <a:off x="7964786" y="3525668"/>
            <a:ext cx="3899649" cy="2194560"/>
          </a:xfrm>
          <a:prstGeom prst="rect">
            <a:avLst/>
          </a:prstGeom>
          <a:noFill/>
          <a:ln w="38100" cap="flat" cmpd="sng">
            <a:solidFill>
              <a:srgbClr val="3F3F3F"/>
            </a:solidFill>
            <a:prstDash val="solid"/>
            <a:round/>
            <a:headEnd type="none" w="sm" len="sm"/>
            <a:tailEnd type="none" w="sm" len="sm"/>
          </a:ln>
        </p:spPr>
      </p:pic>
      <p:sp>
        <p:nvSpPr>
          <p:cNvPr id="34" name="Google Shape;124;p3">
            <a:extLst>
              <a:ext uri="{FF2B5EF4-FFF2-40B4-BE49-F238E27FC236}">
                <a16:creationId xmlns:a16="http://schemas.microsoft.com/office/drawing/2014/main" id="{376B5E1E-FC05-4433-ACC4-30BB3A4B273C}"/>
              </a:ext>
            </a:extLst>
          </p:cNvPr>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5" name="Google Shape;125;p3">
            <a:extLst>
              <a:ext uri="{FF2B5EF4-FFF2-40B4-BE49-F238E27FC236}">
                <a16:creationId xmlns:a16="http://schemas.microsoft.com/office/drawing/2014/main" id="{97B2944D-110E-488B-8D63-C10C4B686FAF}"/>
              </a:ext>
            </a:extLst>
          </p:cNvPr>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954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525056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lang="en-US" sz="2100" b="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lang="en-US"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4" name="Google Shape;131;p4">
            <a:extLst>
              <a:ext uri="{FF2B5EF4-FFF2-40B4-BE49-F238E27FC236}">
                <a16:creationId xmlns:a16="http://schemas.microsoft.com/office/drawing/2014/main" id="{AE903A64-4F83-4155-AD61-8CA05614BD79}"/>
              </a:ext>
            </a:extLst>
          </p:cNvPr>
          <p:cNvPicPr preferRelativeResize="0"/>
          <p:nvPr/>
        </p:nvPicPr>
        <p:blipFill rotWithShape="1">
          <a:blip r:embed="rId11">
            <a:alphaModFix/>
          </a:blip>
          <a:srcRect/>
          <a:stretch/>
        </p:blipFill>
        <p:spPr>
          <a:xfrm>
            <a:off x="7949772" y="888508"/>
            <a:ext cx="3901440" cy="2194560"/>
          </a:xfrm>
          <a:prstGeom prst="rect">
            <a:avLst/>
          </a:prstGeom>
          <a:noFill/>
          <a:ln w="38100" cap="flat" cmpd="sng">
            <a:solidFill>
              <a:srgbClr val="3F3F3F"/>
            </a:solidFill>
            <a:prstDash val="solid"/>
            <a:round/>
            <a:headEnd type="none" w="sm" len="sm"/>
            <a:tailEnd type="none" w="sm" len="sm"/>
          </a:ln>
        </p:spPr>
      </p:pic>
      <p:pic>
        <p:nvPicPr>
          <p:cNvPr id="37" name="Google Shape;135;p4">
            <a:extLst>
              <a:ext uri="{FF2B5EF4-FFF2-40B4-BE49-F238E27FC236}">
                <a16:creationId xmlns:a16="http://schemas.microsoft.com/office/drawing/2014/main" id="{32EE4780-982E-40A6-B386-C0DBF064EE97}"/>
              </a:ext>
            </a:extLst>
          </p:cNvPr>
          <p:cNvPicPr preferRelativeResize="0"/>
          <p:nvPr/>
        </p:nvPicPr>
        <p:blipFill rotWithShape="1">
          <a:blip r:embed="rId12">
            <a:alphaModFix/>
          </a:blip>
          <a:srcRect/>
          <a:stretch/>
        </p:blipFill>
        <p:spPr>
          <a:xfrm>
            <a:off x="6760281" y="2550293"/>
            <a:ext cx="3901439" cy="2194560"/>
          </a:xfrm>
          <a:prstGeom prst="rect">
            <a:avLst/>
          </a:prstGeom>
          <a:noFill/>
          <a:ln w="38100" cap="flat" cmpd="sng">
            <a:solidFill>
              <a:srgbClr val="3F3F3F"/>
            </a:solidFill>
            <a:prstDash val="solid"/>
            <a:round/>
            <a:headEnd type="none" w="sm" len="sm"/>
            <a:tailEnd type="none" w="sm" len="sm"/>
          </a:ln>
        </p:spPr>
      </p:pic>
      <p:pic>
        <p:nvPicPr>
          <p:cNvPr id="38" name="Google Shape;136;p4">
            <a:extLst>
              <a:ext uri="{FF2B5EF4-FFF2-40B4-BE49-F238E27FC236}">
                <a16:creationId xmlns:a16="http://schemas.microsoft.com/office/drawing/2014/main" id="{E4D14FFF-E88B-4B77-80B2-8A76824DBA42}"/>
              </a:ext>
            </a:extLst>
          </p:cNvPr>
          <p:cNvPicPr preferRelativeResize="0"/>
          <p:nvPr/>
        </p:nvPicPr>
        <p:blipFill rotWithShape="1">
          <a:blip r:embed="rId13">
            <a:alphaModFix/>
          </a:blip>
          <a:srcRect/>
          <a:stretch/>
        </p:blipFill>
        <p:spPr>
          <a:xfrm>
            <a:off x="7949772" y="4212078"/>
            <a:ext cx="3901440" cy="2194560"/>
          </a:xfrm>
          <a:prstGeom prst="rect">
            <a:avLst/>
          </a:prstGeom>
          <a:noFill/>
          <a:ln w="38100" cap="flat" cmpd="sng">
            <a:solidFill>
              <a:srgbClr val="3F3F3F"/>
            </a:solidFill>
            <a:prstDash val="solid"/>
            <a:round/>
            <a:headEnd type="none" w="sm" len="sm"/>
            <a:tailEnd type="none" w="sm" len="sm"/>
          </a:ln>
        </p:spPr>
      </p:pic>
    </p:spTree>
    <p:extLst>
      <p:ext uri="{BB962C8B-B14F-4D97-AF65-F5344CB8AC3E}">
        <p14:creationId xmlns:p14="http://schemas.microsoft.com/office/powerpoint/2010/main" val="2231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12548" y="1088281"/>
            <a:ext cx="9802553" cy="540908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Questions to answer:</a:t>
            </a:r>
            <a:endParaRPr lang="en-US" sz="2600" dirty="0"/>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p>
          <a:p>
            <a:pPr marL="0" marR="0" lvl="0" indent="0" algn="l" rtl="0">
              <a:spcBef>
                <a:spcPts val="0"/>
              </a:spcBef>
              <a:spcAft>
                <a:spcPts val="0"/>
              </a:spcAft>
              <a:buNone/>
            </a:pPr>
            <a:endParaRPr lang="en-US" sz="26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Not so great captions:</a:t>
            </a:r>
            <a:endParaRPr lang="en-US" sz="2600" dirty="0"/>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520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430306" y="1088281"/>
            <a:ext cx="10201835" cy="54090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lang="en-US"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lang="en-US"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endParaRPr lang="en-US"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3715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Project Short Title Here</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Caption</a:t>
            </a:r>
            <a:r>
              <a:rPr lang="en-US" sz="1500" dirty="0">
                <a:solidFill>
                  <a:schemeClr val="tx1">
                    <a:lumMod val="75000"/>
                    <a:lumOff val="25000"/>
                  </a:schemeClr>
                </a:solidFill>
                <a:latin typeface="Century Gothic" panose="020B0502020202020204" pitchFamily="34" charset="0"/>
              </a:rPr>
              <a:t>: Make sure to include the NASA satellite(s)/sensor(s) and the date from which the image is derived. You should also include what the image is (EX: NDVI) and how it can be used for decision making. The caption needs to </a:t>
            </a:r>
            <a:r>
              <a:rPr lang="en-US" sz="1500" b="1" dirty="0">
                <a:solidFill>
                  <a:schemeClr val="tx1">
                    <a:lumMod val="75000"/>
                    <a:lumOff val="25000"/>
                  </a:schemeClr>
                </a:solidFill>
                <a:latin typeface="Century Gothic" panose="020B0502020202020204" pitchFamily="34" charset="0"/>
              </a:rPr>
              <a:t>answer all the questions found on slide 5 </a:t>
            </a:r>
            <a:r>
              <a:rPr lang="en-US" sz="1500" dirty="0">
                <a:solidFill>
                  <a:schemeClr val="tx1">
                    <a:lumMod val="75000"/>
                    <a:lumOff val="25000"/>
                  </a:schemeClr>
                </a:solidFill>
                <a:latin typeface="Century Gothic" panose="020B0502020202020204" pitchFamily="34" charset="0"/>
              </a:rPr>
              <a:t>of this template. </a:t>
            </a:r>
            <a:r>
              <a:rPr lang="en-US" sz="1500" b="1" dirty="0">
                <a:solidFill>
                  <a:schemeClr val="tx1">
                    <a:lumMod val="75000"/>
                    <a:lumOff val="25000"/>
                  </a:schemeClr>
                </a:solidFill>
                <a:latin typeface="Century Gothic" panose="020B0502020202020204" pitchFamily="34" charset="0"/>
              </a:rPr>
              <a:t>75 word limit.</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Metadata Tags</a:t>
            </a:r>
            <a:r>
              <a:rPr lang="en-US" sz="1500" dirty="0">
                <a:solidFill>
                  <a:schemeClr val="tx1">
                    <a:lumMod val="75000"/>
                    <a:lumOff val="25000"/>
                  </a:schemeClr>
                </a:solidFill>
                <a:latin typeface="Century Gothic" panose="020B0502020202020204" pitchFamily="34" charset="0"/>
              </a:rPr>
              <a:t>: List any keywords or project participant names that you would like to be included in the photo’s metadata.</a:t>
            </a:r>
          </a:p>
        </p:txBody>
      </p:sp>
      <p:sp>
        <p:nvSpPr>
          <p:cNvPr id="6" name="Google Shape;159;p7">
            <a:extLst>
              <a:ext uri="{FF2B5EF4-FFF2-40B4-BE49-F238E27FC236}">
                <a16:creationId xmlns:a16="http://schemas.microsoft.com/office/drawing/2014/main" id="{ABA92DA9-952F-4D60-A054-FD28451FDC03}"/>
              </a:ext>
            </a:extLst>
          </p:cNvPr>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Deliverable Submission folder in Teams.</a:t>
            </a: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5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DEF2C7-1912-4E3A-9401-C19146CAE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FDFCBE-D257-4D16-965F-B1EE504B6A50}">
  <ds:schemaRefs>
    <ds:schemaRef ds:uri="http://schemas.microsoft.com/sharepoint/v3/contenttype/forms"/>
  </ds:schemaRefs>
</ds:datastoreItem>
</file>

<file path=customXml/itemProps3.xml><?xml version="1.0" encoding="utf-8"?>
<ds:datastoreItem xmlns:ds="http://schemas.openxmlformats.org/officeDocument/2006/customXml" ds:itemID="{C2E5E546-5346-431B-89AB-1D18FB8519D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1_Theme2</Template>
  <TotalTime>8899</TotalTime>
  <Words>814</Words>
  <Application>Microsoft Office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211</cp:revision>
  <dcterms:created xsi:type="dcterms:W3CDTF">2019-10-30T16:09:36Z</dcterms:created>
  <dcterms:modified xsi:type="dcterms:W3CDTF">2022-03-01T18:02:44Z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