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71"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pos="5400" userDrawn="1">
          <p15:clr>
            <a:srgbClr val="A4A3A4"/>
          </p15:clr>
        </p15:guide>
        <p15:guide id="2" orient="horz" pos="134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9" clrIdx="0">
    <p:extLst/>
  </p:cmAuthor>
  <p:cmAuthor id="2" name="Emma Baghel" initials="EB"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555"/>
    <a:srgbClr val="00FA71"/>
    <a:srgbClr val="0192FF"/>
    <a:srgbClr val="0A187C"/>
    <a:srgbClr val="BDD7EE"/>
    <a:srgbClr val="8CB8E2"/>
    <a:srgbClr val="75AADB"/>
    <a:srgbClr val="94A3D3"/>
    <a:srgbClr val="73A9DB"/>
    <a:srgbClr val="2F8A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464" autoAdjust="0"/>
    <p:restoredTop sz="94660"/>
  </p:normalViewPr>
  <p:slideViewPr>
    <p:cSldViewPr snapToGrid="0">
      <p:cViewPr>
        <p:scale>
          <a:sx n="20" d="100"/>
          <a:sy n="20" d="100"/>
        </p:scale>
        <p:origin x="3504" y="510"/>
      </p:cViewPr>
      <p:guideLst>
        <p:guide pos="5400"/>
        <p:guide orient="horz" pos="134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42161C-5008-4AED-A5FB-B495539E38E5}" type="datetimeFigureOut">
              <a:rPr lang="en-US" smtClean="0"/>
              <a:t>8/5/2016</a:t>
            </a:fld>
            <a:endParaRPr lang="en-US" dirty="0"/>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6159D-5288-49CF-806F-6DFC35732526}" type="slidenum">
              <a:rPr lang="en-US" smtClean="0"/>
              <a:t>‹#›</a:t>
            </a:fld>
            <a:endParaRPr lang="en-US" dirty="0"/>
          </a:p>
        </p:txBody>
      </p:sp>
    </p:spTree>
    <p:extLst>
      <p:ext uri="{BB962C8B-B14F-4D97-AF65-F5344CB8AC3E}">
        <p14:creationId xmlns:p14="http://schemas.microsoft.com/office/powerpoint/2010/main" val="1393665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DB86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27847" y="21990384"/>
            <a:ext cx="21373432" cy="2314074"/>
          </a:xfrm>
          <a:prstGeom prst="rect">
            <a:avLst/>
          </a:prstGeom>
        </p:spPr>
        <p:txBody>
          <a:bodyPr/>
          <a:lstStyle>
            <a:lvl1pPr marL="0" indent="0" algn="l">
              <a:buNone/>
              <a:defRPr sz="16000" b="0" baseline="0">
                <a:solidFill>
                  <a:srgbClr val="7EB76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771900"/>
            <a:ext cx="27432001"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28729"/>
            <a:ext cx="27432000" cy="1878944"/>
          </a:xfrm>
          <a:prstGeom prst="rect">
            <a:avLst/>
          </a:prstGeom>
        </p:spPr>
      </p:pic>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ather">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94A3D3"/>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94A3D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571321680"/>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limate">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9A149"/>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20352" y="22182889"/>
            <a:ext cx="20988422" cy="2314074"/>
          </a:xfrm>
          <a:prstGeom prst="rect">
            <a:avLst/>
          </a:prstGeom>
        </p:spPr>
        <p:txBody>
          <a:bodyPr/>
          <a:lstStyle>
            <a:lvl1pPr marL="0" indent="0" algn="l">
              <a:buNone/>
              <a:defRPr sz="16000" b="0" baseline="0">
                <a:solidFill>
                  <a:srgbClr val="E9A149"/>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3382560518"/>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ross Cut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49037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2186971387"/>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aster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86991"/>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57688F"/>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spTree>
    <p:extLst>
      <p:ext uri="{BB962C8B-B14F-4D97-AF65-F5344CB8AC3E}">
        <p14:creationId xmlns:p14="http://schemas.microsoft.com/office/powerpoint/2010/main" val="130741380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coForecasting">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1875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144415" y="22206952"/>
            <a:ext cx="20940296" cy="2314074"/>
          </a:xfrm>
          <a:prstGeom prst="rect">
            <a:avLst/>
          </a:prstGeom>
        </p:spPr>
        <p:txBody>
          <a:bodyPr/>
          <a:lstStyle>
            <a:lvl1pPr marL="0" indent="0" algn="l">
              <a:buNone/>
              <a:defRPr sz="16000" b="0" baseline="0">
                <a:solidFill>
                  <a:srgbClr val="2E8652"/>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76508846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erg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52B37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072225" y="22134763"/>
            <a:ext cx="21084675" cy="2314074"/>
          </a:xfrm>
          <a:prstGeom prst="rect">
            <a:avLst/>
          </a:prstGeom>
        </p:spPr>
        <p:txBody>
          <a:bodyPr/>
          <a:lstStyle>
            <a:lvl1pPr marL="0" indent="0" algn="l">
              <a:buNone/>
              <a:defRPr sz="16000" b="0" baseline="0">
                <a:solidFill>
                  <a:srgbClr val="56B27B"/>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771901"/>
            <a:ext cx="27432000" cy="335280"/>
          </a:xfrm>
          <a:prstGeom prst="rect">
            <a:avLst/>
          </a:prstGeom>
        </p:spPr>
      </p:pic>
    </p:spTree>
    <p:extLst>
      <p:ext uri="{BB962C8B-B14F-4D97-AF65-F5344CB8AC3E}">
        <p14:creationId xmlns:p14="http://schemas.microsoft.com/office/powerpoint/2010/main" val="2161174045"/>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lth &amp; Air Quality">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C15442"/>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BE5341"/>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3771900"/>
            <a:ext cx="27432000" cy="335281"/>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102227128"/>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cean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2F8AB4"/>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3289B4"/>
                </a:solidFill>
                <a:latin typeface="+mj-lt"/>
              </a:defRPr>
            </a:lvl1pPr>
          </a:lstStyle>
          <a:p>
            <a:pPr lvl="0"/>
            <a:r>
              <a:rPr lang="en-US" dirty="0"/>
              <a:t>Short Title [Title Case]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213800"/>
            <a:ext cx="27432000" cy="1880615"/>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1" y="3771900"/>
            <a:ext cx="27432000" cy="335280"/>
          </a:xfrm>
          <a:prstGeom prst="rect">
            <a:avLst/>
          </a:prstGeom>
        </p:spPr>
      </p:pic>
    </p:spTree>
    <p:extLst>
      <p:ext uri="{BB962C8B-B14F-4D97-AF65-F5344CB8AC3E}">
        <p14:creationId xmlns:p14="http://schemas.microsoft.com/office/powerpoint/2010/main" val="2832765254"/>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ater Resources">
    <p:spTree>
      <p:nvGrpSpPr>
        <p:cNvPr id="1" name=""/>
        <p:cNvGrpSpPr/>
        <p:nvPr/>
      </p:nvGrpSpPr>
      <p:grpSpPr>
        <a:xfrm>
          <a:off x="0" y="0"/>
          <a:ext cx="0" cy="0"/>
          <a:chOff x="0" y="0"/>
          <a:chExt cx="0" cy="0"/>
        </a:xfrm>
      </p:grpSpPr>
      <p:sp>
        <p:nvSpPr>
          <p:cNvPr id="10" name="Subtitle"/>
          <p:cNvSpPr>
            <a:spLocks noGrp="1"/>
          </p:cNvSpPr>
          <p:nvPr>
            <p:ph type="body" sz="quarter" idx="11" hasCustomPrompt="1"/>
          </p:nvPr>
        </p:nvSpPr>
        <p:spPr>
          <a:xfrm>
            <a:off x="4009644" y="787400"/>
            <a:ext cx="19412712" cy="2069432"/>
          </a:xfrm>
          <a:prstGeom prst="rect">
            <a:avLst/>
          </a:prstGeom>
        </p:spPr>
        <p:txBody>
          <a:bodyPr/>
          <a:lstStyle>
            <a:lvl1pPr marL="0" indent="0" algn="ctr">
              <a:buNone/>
              <a:defRPr sz="6000" b="1" baseline="0">
                <a:solidFill>
                  <a:srgbClr val="73A9DB"/>
                </a:solidFill>
                <a:latin typeface="+mj-lt"/>
              </a:defRPr>
            </a:lvl1pPr>
            <a:lvl2pPr>
              <a:defRPr sz="4800"/>
            </a:lvl2pPr>
            <a:lvl3pPr>
              <a:defRPr sz="4000"/>
            </a:lvl3pPr>
            <a:lvl4pPr>
              <a:defRPr sz="3600"/>
            </a:lvl4pPr>
            <a:lvl5pPr>
              <a:defRPr sz="3600"/>
            </a:lvl5pPr>
          </a:lstStyle>
          <a:p>
            <a:pPr lvl="0"/>
            <a:r>
              <a:rPr lang="en-US" dirty="0"/>
              <a:t>Project Subtitle </a:t>
            </a:r>
          </a:p>
          <a:p>
            <a:pPr lvl="0"/>
            <a:r>
              <a:rPr lang="en-US" dirty="0"/>
              <a:t>[Use Title Case]</a:t>
            </a:r>
          </a:p>
        </p:txBody>
      </p:sp>
      <p:sp>
        <p:nvSpPr>
          <p:cNvPr id="8" name="Main Title"/>
          <p:cNvSpPr>
            <a:spLocks noGrp="1"/>
          </p:cNvSpPr>
          <p:nvPr>
            <p:ph type="body" sz="quarter" idx="10" hasCustomPrompt="1"/>
          </p:nvPr>
        </p:nvSpPr>
        <p:spPr>
          <a:xfrm rot="16200000">
            <a:off x="15240667" y="22303205"/>
            <a:ext cx="20747791" cy="2314074"/>
          </a:xfrm>
          <a:prstGeom prst="rect">
            <a:avLst/>
          </a:prstGeom>
        </p:spPr>
        <p:txBody>
          <a:bodyPr/>
          <a:lstStyle>
            <a:lvl1pPr marL="0" indent="0" algn="l">
              <a:buNone/>
              <a:defRPr sz="16000" b="0" baseline="0">
                <a:solidFill>
                  <a:srgbClr val="75AADB"/>
                </a:solidFill>
                <a:latin typeface="+mj-lt"/>
              </a:defRPr>
            </a:lvl1pPr>
          </a:lstStyle>
          <a:p>
            <a:pPr lvl="0"/>
            <a:r>
              <a:rPr lang="en-US" dirty="0"/>
              <a:t>Short Title [Title Case]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771900"/>
            <a:ext cx="27432000" cy="33528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4213800"/>
            <a:ext cx="27432000" cy="1878944"/>
          </a:xfrm>
          <a:prstGeom prst="rect">
            <a:avLst/>
          </a:prstGeom>
        </p:spPr>
      </p:pic>
    </p:spTree>
    <p:extLst>
      <p:ext uri="{BB962C8B-B14F-4D97-AF65-F5344CB8AC3E}">
        <p14:creationId xmlns:p14="http://schemas.microsoft.com/office/powerpoint/2010/main" val="3112809566"/>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23028" y="698499"/>
            <a:ext cx="2482776" cy="2512397"/>
          </a:xfrm>
          <a:prstGeom prst="rect">
            <a:avLst/>
          </a:prstGeom>
        </p:spPr>
      </p:pic>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47757" y="768108"/>
            <a:ext cx="2856345" cy="2365617"/>
          </a:xfrm>
          <a:prstGeom prst="rect">
            <a:avLst/>
          </a:prstGeom>
        </p:spPr>
      </p:pic>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088" userDrawn="1">
          <p15:clr>
            <a:srgbClr val="F26B43"/>
          </p15:clr>
        </p15:guide>
        <p15:guide id="2" orient="horz" pos="2376" userDrawn="1">
          <p15:clr>
            <a:srgbClr val="F26B43"/>
          </p15:clr>
        </p15:guide>
        <p15:guide id="3" pos="576" userDrawn="1">
          <p15:clr>
            <a:srgbClr val="F26B43"/>
          </p15:clr>
        </p15:guide>
        <p15:guide id="4" pos="15000" userDrawn="1">
          <p15:clr>
            <a:srgbClr val="F26B43"/>
          </p15:clr>
        </p15:guide>
        <p15:guide id="5" orient="horz" pos="21624" userDrawn="1">
          <p15:clr>
            <a:srgbClr val="F26B43"/>
          </p15:clr>
        </p15:guide>
        <p15:guide id="6" orient="horz" pos="2784" userDrawn="1">
          <p15:clr>
            <a:srgbClr val="F26B43"/>
          </p15:clr>
        </p15:guide>
        <p15:guide id="7" pos="4224" userDrawn="1">
          <p15:clr>
            <a:srgbClr val="A4A3A4"/>
          </p15:clr>
        </p15:guide>
        <p15:guide id="8" pos="4512" userDrawn="1">
          <p15:clr>
            <a:srgbClr val="A4A3A4"/>
          </p15:clr>
        </p15:guide>
        <p15:guide id="9" pos="11736" userDrawn="1">
          <p15:clr>
            <a:srgbClr val="A4A3A4"/>
          </p15:clr>
        </p15:guide>
        <p15:guide id="10" pos="11424" userDrawn="1">
          <p15:clr>
            <a:srgbClr val="A4A3A4"/>
          </p15:clr>
        </p15:guide>
        <p15:guide id="11" orient="horz" pos="22416" userDrawn="1">
          <p15:clr>
            <a:srgbClr val="F26B43"/>
          </p15:clr>
        </p15:guide>
        <p15:guide id="12" orient="horz" pos="115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png"/><Relationship Id="rId2" Type="http://schemas.openxmlformats.org/officeDocument/2006/relationships/image" Target="../media/image23.PNG"/><Relationship Id="rId16" Type="http://schemas.openxmlformats.org/officeDocument/2006/relationships/image" Target="../media/image37.jpeg"/><Relationship Id="rId1" Type="http://schemas.openxmlformats.org/officeDocument/2006/relationships/slideLayout" Target="../slideLayouts/slideLayout9.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11387"/>
          <a:stretch/>
        </p:blipFill>
        <p:spPr>
          <a:xfrm>
            <a:off x="5743839" y="21260994"/>
            <a:ext cx="8891253" cy="3264167"/>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13274"/>
          <a:stretch/>
        </p:blipFill>
        <p:spPr>
          <a:xfrm>
            <a:off x="5666320" y="24567968"/>
            <a:ext cx="8968773" cy="3170839"/>
          </a:xfrm>
          <a:prstGeom prst="rect">
            <a:avLst/>
          </a:prstGeom>
        </p:spPr>
      </p:pic>
      <p:sp>
        <p:nvSpPr>
          <p:cNvPr id="17" name="Text Placeholder 16"/>
          <p:cNvSpPr>
            <a:spLocks noGrp="1"/>
          </p:cNvSpPr>
          <p:nvPr>
            <p:ph type="body" sz="quarter" idx="11"/>
          </p:nvPr>
        </p:nvSpPr>
        <p:spPr>
          <a:xfrm>
            <a:off x="4009644" y="787400"/>
            <a:ext cx="19412712" cy="2603500"/>
          </a:xfrm>
        </p:spPr>
        <p:txBody>
          <a:bodyPr/>
          <a:lstStyle/>
          <a:p>
            <a:r>
              <a:rPr lang="en-US" dirty="0"/>
              <a:t>Identifying Key Urban Areas to Reduce Stormwater Runoff and Maximize Conservation Efforts                           in Metropolitan Atlanta</a:t>
            </a:r>
          </a:p>
        </p:txBody>
      </p:sp>
      <p:sp>
        <p:nvSpPr>
          <p:cNvPr id="5" name="Text Placeholder 4"/>
          <p:cNvSpPr>
            <a:spLocks noGrp="1"/>
          </p:cNvSpPr>
          <p:nvPr>
            <p:ph type="body" sz="quarter" idx="10"/>
          </p:nvPr>
        </p:nvSpPr>
        <p:spPr>
          <a:xfrm rot="16200000">
            <a:off x="11395220" y="18076757"/>
            <a:ext cx="28438686" cy="2314074"/>
          </a:xfrm>
        </p:spPr>
        <p:txBody>
          <a:bodyPr/>
          <a:lstStyle/>
          <a:p>
            <a:r>
              <a:rPr lang="en-US" b="1" dirty="0"/>
              <a:t>Atlanta</a:t>
            </a:r>
            <a:r>
              <a:rPr lang="en-US" dirty="0"/>
              <a:t> Water Resources II</a:t>
            </a:r>
          </a:p>
        </p:txBody>
      </p:sp>
      <p:sp>
        <p:nvSpPr>
          <p:cNvPr id="9" name="Text Placeholder 16"/>
          <p:cNvSpPr txBox="1">
            <a:spLocks/>
          </p:cNvSpPr>
          <p:nvPr/>
        </p:nvSpPr>
        <p:spPr>
          <a:xfrm>
            <a:off x="244526" y="30902530"/>
            <a:ext cx="3092572"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400" dirty="0">
                <a:solidFill>
                  <a:srgbClr val="595555"/>
                </a:solidFill>
              </a:rPr>
              <a:t>Christopher Cameron</a:t>
            </a:r>
          </a:p>
          <a:p>
            <a:pPr algn="ctr">
              <a:lnSpc>
                <a:spcPct val="100000"/>
              </a:lnSpc>
              <a:spcBef>
                <a:spcPts val="0"/>
              </a:spcBef>
            </a:pPr>
            <a:r>
              <a:rPr lang="en-US" sz="2400" i="1" dirty="0" smtClean="0">
                <a:solidFill>
                  <a:srgbClr val="595555"/>
                </a:solidFill>
              </a:rPr>
              <a:t>Project </a:t>
            </a:r>
            <a:r>
              <a:rPr lang="en-US" sz="2400" i="1" dirty="0">
                <a:solidFill>
                  <a:srgbClr val="595555"/>
                </a:solidFill>
              </a:rPr>
              <a:t>Lead</a:t>
            </a:r>
          </a:p>
        </p:txBody>
      </p:sp>
      <p:sp>
        <p:nvSpPr>
          <p:cNvPr id="11" name="Text Placeholder 16"/>
          <p:cNvSpPr txBox="1">
            <a:spLocks/>
          </p:cNvSpPr>
          <p:nvPr/>
        </p:nvSpPr>
        <p:spPr>
          <a:xfrm>
            <a:off x="8495561" y="28750727"/>
            <a:ext cx="6908753" cy="585759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595555"/>
                </a:solidFill>
              </a:rPr>
              <a:t>We would like to thank our science advisors, Dr. Rosanna Rivero and Dr. Marguerite Madden, for their advice and guidance on this project. </a:t>
            </a:r>
          </a:p>
          <a:p>
            <a:r>
              <a:rPr lang="en-US" dirty="0" smtClean="0">
                <a:solidFill>
                  <a:srgbClr val="595555"/>
                </a:solidFill>
              </a:rPr>
              <a:t>We </a:t>
            </a:r>
            <a:r>
              <a:rPr lang="en-US" dirty="0">
                <a:solidFill>
                  <a:srgbClr val="595555"/>
                </a:solidFill>
              </a:rPr>
              <a:t>would like to thank our partners at The Nature Conservancy, Sara Gottlieb, Myriam Dormer, and Whitney Palanci, for their support and involvement throughout the project.</a:t>
            </a:r>
          </a:p>
          <a:p>
            <a:r>
              <a:rPr lang="en-US" dirty="0" smtClean="0">
                <a:solidFill>
                  <a:srgbClr val="595555"/>
                </a:solidFill>
              </a:rPr>
              <a:t>We would also like to thank previous </a:t>
            </a:r>
            <a:r>
              <a:rPr lang="en-US" dirty="0">
                <a:solidFill>
                  <a:srgbClr val="595555"/>
                </a:solidFill>
              </a:rPr>
              <a:t>team members Beatriz Avila, Wenjing Xu, Veronica Fay, Jason Reynolds, and Jacob Spaulding.</a:t>
            </a:r>
          </a:p>
          <a:p>
            <a:endParaRPr lang="en-US" sz="2000" i="1" dirty="0">
              <a:solidFill>
                <a:srgbClr val="595555"/>
              </a:solidFill>
            </a:endParaRPr>
          </a:p>
          <a:p>
            <a:pPr lvl="0" defTabSz="914400">
              <a:lnSpc>
                <a:spcPct val="100000"/>
              </a:lnSpc>
              <a:spcBef>
                <a:spcPts val="600"/>
              </a:spcBef>
            </a:pPr>
            <a:r>
              <a:rPr lang="en-US" sz="1400" i="1" kern="0" dirty="0" smtClean="0">
                <a:solidFill>
                  <a:srgbClr val="595555"/>
                </a:solidFill>
                <a:latin typeface="Garamond" panose="02020404030301010803" pitchFamily="18" charset="0"/>
                <a:cs typeface="Arial"/>
                <a:sym typeface="Arial"/>
              </a:rPr>
              <a:t>Any </a:t>
            </a:r>
            <a:r>
              <a:rPr lang="en-US" sz="1400" i="1" kern="0" dirty="0">
                <a:solidFill>
                  <a:srgbClr val="595555"/>
                </a:solidFill>
                <a:latin typeface="Garamond" panose="02020404030301010803" pitchFamily="18" charset="0"/>
                <a:cs typeface="Arial"/>
                <a:sym typeface="Arial"/>
              </a:rPr>
              <a:t>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 </a:t>
            </a:r>
            <a:endParaRPr lang="en-US" dirty="0">
              <a:solidFill>
                <a:srgbClr val="595555"/>
              </a:solidFill>
            </a:endParaRPr>
          </a:p>
        </p:txBody>
      </p:sp>
      <p:sp>
        <p:nvSpPr>
          <p:cNvPr id="12" name="Text Placeholder 16"/>
          <p:cNvSpPr txBox="1">
            <a:spLocks/>
          </p:cNvSpPr>
          <p:nvPr/>
        </p:nvSpPr>
        <p:spPr>
          <a:xfrm>
            <a:off x="15577105" y="22201193"/>
            <a:ext cx="8229600" cy="597294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75AADB"/>
              </a:buClr>
            </a:pPr>
            <a:r>
              <a:rPr lang="en-US" dirty="0">
                <a:solidFill>
                  <a:srgbClr val="595555"/>
                </a:solidFill>
              </a:rPr>
              <a:t>NASA satellite data was successfully integrated into three water resource management goals in the MNGWPD.</a:t>
            </a:r>
          </a:p>
          <a:p>
            <a:pPr marL="347663" indent="-347663">
              <a:buClr>
                <a:srgbClr val="75AADB"/>
              </a:buClr>
            </a:pPr>
            <a:r>
              <a:rPr lang="en-US" dirty="0">
                <a:solidFill>
                  <a:srgbClr val="595555"/>
                </a:solidFill>
              </a:rPr>
              <a:t>The LUCIS suitability maps identified areas with high potential to affect local water resources in the MNGWPD by incorporating a variety of input datasets.</a:t>
            </a:r>
          </a:p>
          <a:p>
            <a:pPr marL="347663" indent="-347663">
              <a:buClr>
                <a:srgbClr val="75AADB"/>
              </a:buClr>
            </a:pPr>
            <a:r>
              <a:rPr lang="en-US" dirty="0">
                <a:solidFill>
                  <a:srgbClr val="595555"/>
                </a:solidFill>
              </a:rPr>
              <a:t>The SWAT model provided information about water quality parameters to be used in the LUCIS methodology for the Upper and Middle Chattahoochee watersheds.</a:t>
            </a:r>
          </a:p>
          <a:p>
            <a:pPr marL="347663" indent="-347663">
              <a:buClr>
                <a:srgbClr val="75AADB"/>
              </a:buClr>
            </a:pPr>
            <a:r>
              <a:rPr lang="en-US" dirty="0">
                <a:solidFill>
                  <a:srgbClr val="595555"/>
                </a:solidFill>
              </a:rPr>
              <a:t>Additional work will involve combining the LUCIS and SWAT methods for the Flint, Ocmulgee, and Etowah watersheds to help refine prioritization scenarios for both conservation and reforestation strategies to aid water resource management in the MNGWPD.</a:t>
            </a:r>
          </a:p>
          <a:p>
            <a:pPr marL="347663" indent="-347663">
              <a:buClr>
                <a:srgbClr val="75AADB"/>
              </a:buClr>
            </a:pPr>
            <a:endParaRPr lang="en-US" dirty="0">
              <a:solidFill>
                <a:srgbClr val="595555"/>
              </a:solidFill>
            </a:endParaRPr>
          </a:p>
        </p:txBody>
      </p:sp>
      <p:sp>
        <p:nvSpPr>
          <p:cNvPr id="6" name="Text Placeholder 16"/>
          <p:cNvSpPr txBox="1">
            <a:spLocks/>
          </p:cNvSpPr>
          <p:nvPr/>
        </p:nvSpPr>
        <p:spPr>
          <a:xfrm>
            <a:off x="995601" y="5292958"/>
            <a:ext cx="13749100" cy="61082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chemeClr val="tx1">
                    <a:lumMod val="75000"/>
                  </a:schemeClr>
                </a:solidFill>
              </a:rPr>
              <a:t>Residents of metro Atlanta pay the highest rates in the nation for municipal water and sewer, in part, due to massive recent investments in infrastructure to manage stormwater runoff.  Rapid urbanization in this region exacerbates this problem. Loss of forested land accelerates the runoff during storms, increases soil erosion as well as pollution to watersheds. Enabling the protection of existing green infrastructure, or strategically planting more trees to intercept stormwater runoff, will help reduce sediment and nutrient-laden stormwater runoff in local watersheds in addition to limiting the needs of future city infrastructure. The DEVELOP team at the University of Georgia partnered with The Nature Conservancy aimed at identifying conservation targets in the Atlanta region, improving existing green infrastructure and locating additional areas suitable for expansion of reforestation efforts using NASA data from Landsat 8 and Terra satellites. This was accomplished through a combined, watershed-scale assessment of metro Atlanta using the Land-Use Conflict Identification Strategy (LUCIS) and Soil and Water Assessment Tool (SWAT) models. The LUCIS model was employed in this project to identify areas of land use prioritization as it relates to existing and future conservation areas in Atlanta. The SWAT model produced an analysis of streamflow and runoff within the study area. Together, these model results provided project partners with an integrated understanding of water resource issues in metro Atlanta that emphasized land use scenarios. </a:t>
            </a:r>
          </a:p>
        </p:txBody>
      </p:sp>
      <p:sp>
        <p:nvSpPr>
          <p:cNvPr id="15" name="Text Placeholder 16"/>
          <p:cNvSpPr txBox="1">
            <a:spLocks/>
          </p:cNvSpPr>
          <p:nvPr/>
        </p:nvSpPr>
        <p:spPr>
          <a:xfrm>
            <a:off x="15486312" y="5292586"/>
            <a:ext cx="8379437" cy="280501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buClr>
                <a:srgbClr val="75AADB"/>
              </a:buClr>
            </a:pPr>
            <a:r>
              <a:rPr lang="en-US" b="1" dirty="0">
                <a:solidFill>
                  <a:srgbClr val="75AADB"/>
                </a:solidFill>
              </a:rPr>
              <a:t>Locate</a:t>
            </a:r>
            <a:r>
              <a:rPr lang="en-US" b="1" dirty="0"/>
              <a:t> </a:t>
            </a:r>
            <a:r>
              <a:rPr lang="en-US" dirty="0">
                <a:solidFill>
                  <a:srgbClr val="595555"/>
                </a:solidFill>
              </a:rPr>
              <a:t>areas within the Atlanta region for conservation and forested land protection efforts using the LUCIS model </a:t>
            </a:r>
          </a:p>
          <a:p>
            <a:pPr marL="347663" indent="-347663">
              <a:spcBef>
                <a:spcPts val="0"/>
              </a:spcBef>
              <a:buClr>
                <a:srgbClr val="75AADB"/>
              </a:buClr>
            </a:pPr>
            <a:endParaRPr lang="en-US" dirty="0"/>
          </a:p>
          <a:p>
            <a:pPr marL="347663" indent="-347663">
              <a:spcBef>
                <a:spcPts val="0"/>
              </a:spcBef>
              <a:buClr>
                <a:srgbClr val="75AADB"/>
              </a:buClr>
            </a:pPr>
            <a:r>
              <a:rPr lang="en-US" b="1" dirty="0">
                <a:solidFill>
                  <a:srgbClr val="75AADB"/>
                </a:solidFill>
              </a:rPr>
              <a:t>Analyze</a:t>
            </a:r>
            <a:r>
              <a:rPr lang="en-US" dirty="0">
                <a:solidFill>
                  <a:srgbClr val="75AADB"/>
                </a:solidFill>
              </a:rPr>
              <a:t> </a:t>
            </a:r>
            <a:r>
              <a:rPr lang="en-US" dirty="0">
                <a:solidFill>
                  <a:srgbClr val="595555"/>
                </a:solidFill>
              </a:rPr>
              <a:t>watershed processes using the SWAT model</a:t>
            </a:r>
          </a:p>
          <a:p>
            <a:pPr marL="347663" indent="-347663">
              <a:spcBef>
                <a:spcPts val="0"/>
              </a:spcBef>
              <a:buClr>
                <a:srgbClr val="75AADB"/>
              </a:buClr>
            </a:pPr>
            <a:endParaRPr lang="en-US" b="1" dirty="0">
              <a:solidFill>
                <a:srgbClr val="75AADB"/>
              </a:solidFill>
            </a:endParaRPr>
          </a:p>
          <a:p>
            <a:pPr marL="347663" indent="-347663">
              <a:spcBef>
                <a:spcPts val="0"/>
              </a:spcBef>
              <a:buClr>
                <a:srgbClr val="75AADB"/>
              </a:buClr>
            </a:pPr>
            <a:r>
              <a:rPr lang="en-US" b="1" dirty="0">
                <a:solidFill>
                  <a:srgbClr val="75AADB"/>
                </a:solidFill>
              </a:rPr>
              <a:t>Identify </a:t>
            </a:r>
            <a:r>
              <a:rPr lang="en-US" dirty="0">
                <a:solidFill>
                  <a:srgbClr val="595555"/>
                </a:solidFill>
              </a:rPr>
              <a:t>reforestation targets to help reduce harmful stormwater runoff in the Atlanta region</a:t>
            </a:r>
          </a:p>
          <a:p>
            <a:pPr marL="347663" indent="-347663">
              <a:spcBef>
                <a:spcPts val="0"/>
              </a:spcBef>
              <a:buClr>
                <a:srgbClr val="75AADB"/>
              </a:buClr>
            </a:pPr>
            <a:endParaRPr lang="en-US" dirty="0">
              <a:solidFill>
                <a:schemeClr val="tx1">
                  <a:lumMod val="75000"/>
                </a:schemeClr>
              </a:solidFill>
            </a:endParaRPr>
          </a:p>
        </p:txBody>
      </p:sp>
      <p:sp>
        <p:nvSpPr>
          <p:cNvPr id="16" name="TextBox 15"/>
          <p:cNvSpPr txBox="1"/>
          <p:nvPr/>
        </p:nvSpPr>
        <p:spPr>
          <a:xfrm>
            <a:off x="780215" y="4493747"/>
            <a:ext cx="1151634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Abstract</a:t>
            </a:r>
          </a:p>
        </p:txBody>
      </p:sp>
      <p:sp>
        <p:nvSpPr>
          <p:cNvPr id="23" name="TextBox 22"/>
          <p:cNvSpPr txBox="1"/>
          <p:nvPr/>
        </p:nvSpPr>
        <p:spPr>
          <a:xfrm>
            <a:off x="15336475" y="4492094"/>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Objectives</a:t>
            </a:r>
          </a:p>
        </p:txBody>
      </p:sp>
      <p:sp>
        <p:nvSpPr>
          <p:cNvPr id="24" name="TextBox 23"/>
          <p:cNvSpPr txBox="1"/>
          <p:nvPr/>
        </p:nvSpPr>
        <p:spPr>
          <a:xfrm>
            <a:off x="780215" y="11395744"/>
            <a:ext cx="11407715"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Methodology</a:t>
            </a:r>
          </a:p>
        </p:txBody>
      </p:sp>
      <p:sp>
        <p:nvSpPr>
          <p:cNvPr id="25" name="TextBox 24"/>
          <p:cNvSpPr txBox="1"/>
          <p:nvPr/>
        </p:nvSpPr>
        <p:spPr>
          <a:xfrm>
            <a:off x="15336476" y="8349706"/>
            <a:ext cx="9150654"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Study Area</a:t>
            </a:r>
          </a:p>
        </p:txBody>
      </p:sp>
      <p:sp>
        <p:nvSpPr>
          <p:cNvPr id="26" name="TextBox 25"/>
          <p:cNvSpPr txBox="1"/>
          <p:nvPr/>
        </p:nvSpPr>
        <p:spPr>
          <a:xfrm>
            <a:off x="15336476" y="17603576"/>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Earth Observations</a:t>
            </a:r>
          </a:p>
        </p:txBody>
      </p:sp>
      <p:sp>
        <p:nvSpPr>
          <p:cNvPr id="27" name="TextBox 26"/>
          <p:cNvSpPr txBox="1"/>
          <p:nvPr/>
        </p:nvSpPr>
        <p:spPr>
          <a:xfrm>
            <a:off x="780215" y="20814915"/>
            <a:ext cx="13857837"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Results</a:t>
            </a:r>
          </a:p>
        </p:txBody>
      </p:sp>
      <p:sp>
        <p:nvSpPr>
          <p:cNvPr id="28" name="TextBox 27"/>
          <p:cNvSpPr txBox="1"/>
          <p:nvPr/>
        </p:nvSpPr>
        <p:spPr>
          <a:xfrm>
            <a:off x="15336476" y="21320238"/>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Conclusions</a:t>
            </a:r>
          </a:p>
        </p:txBody>
      </p:sp>
      <p:sp>
        <p:nvSpPr>
          <p:cNvPr id="29" name="TextBox 28"/>
          <p:cNvSpPr txBox="1"/>
          <p:nvPr/>
        </p:nvSpPr>
        <p:spPr>
          <a:xfrm>
            <a:off x="8443962" y="28066236"/>
            <a:ext cx="8229600"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Acknowledgements</a:t>
            </a:r>
          </a:p>
        </p:txBody>
      </p:sp>
      <p:sp>
        <p:nvSpPr>
          <p:cNvPr id="30" name="TextBox 29"/>
          <p:cNvSpPr txBox="1"/>
          <p:nvPr/>
        </p:nvSpPr>
        <p:spPr>
          <a:xfrm>
            <a:off x="15577105" y="28171590"/>
            <a:ext cx="7020953"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Project Partners</a:t>
            </a:r>
          </a:p>
        </p:txBody>
      </p:sp>
      <p:sp>
        <p:nvSpPr>
          <p:cNvPr id="31" name="TextBox 30"/>
          <p:cNvSpPr txBox="1"/>
          <p:nvPr/>
        </p:nvSpPr>
        <p:spPr>
          <a:xfrm>
            <a:off x="780215" y="27998189"/>
            <a:ext cx="4542503" cy="769441"/>
          </a:xfrm>
          <a:prstGeom prst="rect">
            <a:avLst/>
          </a:prstGeom>
          <a:noFill/>
        </p:spPr>
        <p:txBody>
          <a:bodyPr wrap="square" rtlCol="0">
            <a:spAutoFit/>
          </a:bodyPr>
          <a:lstStyle/>
          <a:p>
            <a:r>
              <a:rPr lang="en-US" sz="4400" b="1" dirty="0">
                <a:solidFill>
                  <a:srgbClr val="75AADB"/>
                </a:solidFill>
                <a:latin typeface="Century Gothic" panose="020B0502020202020204" pitchFamily="34" charset="0"/>
              </a:rPr>
              <a:t>Team Members</a:t>
            </a:r>
          </a:p>
        </p:txBody>
      </p:sp>
      <p:sp>
        <p:nvSpPr>
          <p:cNvPr id="34" name="Text Placeholder 16"/>
          <p:cNvSpPr txBox="1">
            <a:spLocks/>
          </p:cNvSpPr>
          <p:nvPr/>
        </p:nvSpPr>
        <p:spPr>
          <a:xfrm>
            <a:off x="2740288" y="33895184"/>
            <a:ext cx="3542178" cy="13244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Natalia Bhattacharjee</a:t>
            </a:r>
          </a:p>
        </p:txBody>
      </p:sp>
      <p:sp>
        <p:nvSpPr>
          <p:cNvPr id="38" name="TextBox 37"/>
          <p:cNvSpPr txBox="1"/>
          <p:nvPr/>
        </p:nvSpPr>
        <p:spPr>
          <a:xfrm>
            <a:off x="843099" y="34694241"/>
            <a:ext cx="18035451" cy="871515"/>
          </a:xfrm>
          <a:prstGeom prst="rect">
            <a:avLst/>
          </a:prstGeom>
          <a:noFill/>
        </p:spPr>
        <p:txBody>
          <a:bodyPr wrap="square" rtlCol="0">
            <a:noAutofit/>
          </a:bodyPr>
          <a:lstStyle/>
          <a:p>
            <a:r>
              <a:rPr lang="en-US" sz="4800" dirty="0">
                <a:solidFill>
                  <a:schemeClr val="bg1"/>
                </a:solidFill>
                <a:latin typeface="+mj-lt"/>
              </a:rPr>
              <a:t>University of Georgia – Summer 2016</a:t>
            </a:r>
          </a:p>
        </p:txBody>
      </p:sp>
      <p:sp>
        <p:nvSpPr>
          <p:cNvPr id="47" name="Text Placeholder 16"/>
          <p:cNvSpPr txBox="1">
            <a:spLocks/>
          </p:cNvSpPr>
          <p:nvPr/>
        </p:nvSpPr>
        <p:spPr>
          <a:xfrm>
            <a:off x="16920264" y="20558892"/>
            <a:ext cx="1828733" cy="34835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a:solidFill>
                  <a:srgbClr val="595555"/>
                </a:solidFill>
              </a:rPr>
              <a:t>Landsat </a:t>
            </a:r>
            <a:r>
              <a:rPr lang="en-US" sz="2000" b="1" dirty="0" smtClean="0">
                <a:solidFill>
                  <a:srgbClr val="595555"/>
                </a:solidFill>
              </a:rPr>
              <a:t>8</a:t>
            </a:r>
            <a:r>
              <a:rPr lang="en-US" sz="2000" dirty="0" smtClean="0">
                <a:solidFill>
                  <a:srgbClr val="595555"/>
                </a:solidFill>
              </a:rPr>
              <a:t> </a:t>
            </a:r>
            <a:r>
              <a:rPr lang="en-US" sz="2000" dirty="0">
                <a:solidFill>
                  <a:srgbClr val="595555"/>
                </a:solidFill>
              </a:rPr>
              <a:t>OLI		</a:t>
            </a:r>
          </a:p>
        </p:txBody>
      </p:sp>
      <p:pic>
        <p:nvPicPr>
          <p:cNvPr id="48" name="Picture 47"/>
          <p:cNvPicPr>
            <a:picLocks noChangeAspect="1"/>
          </p:cNvPicPr>
          <p:nvPr/>
        </p:nvPicPr>
        <p:blipFill>
          <a:blip r:embed="rId4"/>
          <a:stretch>
            <a:fillRect/>
          </a:stretch>
        </p:blipFill>
        <p:spPr>
          <a:xfrm>
            <a:off x="16291206" y="18451653"/>
            <a:ext cx="2546268" cy="2076188"/>
          </a:xfrm>
          <a:prstGeom prst="rect">
            <a:avLst/>
          </a:prstGeom>
        </p:spPr>
      </p:pic>
      <p:pic>
        <p:nvPicPr>
          <p:cNvPr id="49" name="Picture 48"/>
          <p:cNvPicPr>
            <a:picLocks/>
          </p:cNvPicPr>
          <p:nvPr/>
        </p:nvPicPr>
        <p:blipFill>
          <a:blip r:embed="rId5"/>
          <a:stretch>
            <a:fillRect/>
          </a:stretch>
        </p:blipFill>
        <p:spPr>
          <a:xfrm>
            <a:off x="20243200" y="18451653"/>
            <a:ext cx="2548594" cy="2079116"/>
          </a:xfrm>
          <a:prstGeom prst="rect">
            <a:avLst/>
          </a:prstGeom>
        </p:spPr>
      </p:pic>
      <p:sp>
        <p:nvSpPr>
          <p:cNvPr id="50" name="Text Placeholder 16"/>
          <p:cNvSpPr txBox="1">
            <a:spLocks/>
          </p:cNvSpPr>
          <p:nvPr/>
        </p:nvSpPr>
        <p:spPr>
          <a:xfrm>
            <a:off x="20461873" y="20547557"/>
            <a:ext cx="1771173" cy="3397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000" b="1" dirty="0" smtClean="0">
                <a:solidFill>
                  <a:srgbClr val="595555"/>
                </a:solidFill>
              </a:rPr>
              <a:t>Terra</a:t>
            </a:r>
            <a:r>
              <a:rPr lang="en-US" sz="2000" dirty="0" smtClean="0">
                <a:solidFill>
                  <a:srgbClr val="595555"/>
                </a:solidFill>
              </a:rPr>
              <a:t> </a:t>
            </a:r>
            <a:r>
              <a:rPr lang="en-US" sz="2000" dirty="0">
                <a:solidFill>
                  <a:srgbClr val="595555"/>
                </a:solidFill>
              </a:rPr>
              <a:t>ASTER		</a:t>
            </a:r>
          </a:p>
        </p:txBody>
      </p:sp>
      <p:sp>
        <p:nvSpPr>
          <p:cNvPr id="46" name="Text Placeholder 16"/>
          <p:cNvSpPr txBox="1">
            <a:spLocks/>
          </p:cNvSpPr>
          <p:nvPr/>
        </p:nvSpPr>
        <p:spPr>
          <a:xfrm>
            <a:off x="2946979" y="3090253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rgbClr val="595555"/>
                </a:solidFill>
              </a:rPr>
              <a:t>Ike Sari Astuti</a:t>
            </a:r>
          </a:p>
        </p:txBody>
      </p:sp>
      <p:sp>
        <p:nvSpPr>
          <p:cNvPr id="51" name="Text Placeholder 16"/>
          <p:cNvSpPr txBox="1">
            <a:spLocks/>
          </p:cNvSpPr>
          <p:nvPr/>
        </p:nvSpPr>
        <p:spPr>
          <a:xfrm>
            <a:off x="5553530" y="30902530"/>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400" dirty="0">
                <a:solidFill>
                  <a:srgbClr val="595555"/>
                </a:solidFill>
              </a:rPr>
              <a:t>Mark Beatty</a:t>
            </a:r>
          </a:p>
        </p:txBody>
      </p:sp>
      <p:sp>
        <p:nvSpPr>
          <p:cNvPr id="52" name="Text Placeholder 16"/>
          <p:cNvSpPr txBox="1">
            <a:spLocks/>
          </p:cNvSpPr>
          <p:nvPr/>
        </p:nvSpPr>
        <p:spPr>
          <a:xfrm>
            <a:off x="5539643" y="338951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Alex Smith</a:t>
            </a:r>
          </a:p>
        </p:txBody>
      </p:sp>
      <p:sp>
        <p:nvSpPr>
          <p:cNvPr id="53" name="Text Placeholder 16"/>
          <p:cNvSpPr txBox="1">
            <a:spLocks/>
          </p:cNvSpPr>
          <p:nvPr/>
        </p:nvSpPr>
        <p:spPr>
          <a:xfrm>
            <a:off x="372791" y="3389518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a:solidFill>
                  <a:srgbClr val="595555"/>
                </a:solidFill>
              </a:rPr>
              <a:t>Manasi Parkhi</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r="28716"/>
          <a:stretch/>
        </p:blipFill>
        <p:spPr>
          <a:xfrm>
            <a:off x="780216" y="21561612"/>
            <a:ext cx="4790866" cy="5924450"/>
          </a:xfrm>
          <a:prstGeom prst="rect">
            <a:avLst/>
          </a:prstGeom>
        </p:spPr>
      </p:pic>
      <p:sp>
        <p:nvSpPr>
          <p:cNvPr id="54" name="Rectangle 53"/>
          <p:cNvSpPr/>
          <p:nvPr/>
        </p:nvSpPr>
        <p:spPr>
          <a:xfrm>
            <a:off x="1864763" y="27454730"/>
            <a:ext cx="2531907" cy="369332"/>
          </a:xfrm>
          <a:prstGeom prst="rect">
            <a:avLst/>
          </a:prstGeom>
        </p:spPr>
        <p:txBody>
          <a:bodyPr wrap="square">
            <a:spAutoFit/>
          </a:bodyPr>
          <a:lstStyle/>
          <a:p>
            <a:r>
              <a:rPr lang="en-US" sz="1800" b="1" dirty="0">
                <a:solidFill>
                  <a:srgbClr val="595555"/>
                </a:solidFill>
              </a:rPr>
              <a:t>Land Use Prioritization</a:t>
            </a:r>
          </a:p>
        </p:txBody>
      </p:sp>
      <p:grpSp>
        <p:nvGrpSpPr>
          <p:cNvPr id="20" name="Group 19"/>
          <p:cNvGrpSpPr/>
          <p:nvPr/>
        </p:nvGrpSpPr>
        <p:grpSpPr>
          <a:xfrm>
            <a:off x="1113463" y="12176579"/>
            <a:ext cx="13529916" cy="8398471"/>
            <a:chOff x="-14058901" y="13412119"/>
            <a:chExt cx="11621477" cy="6592674"/>
          </a:xfrm>
        </p:grpSpPr>
        <p:sp>
          <p:nvSpPr>
            <p:cNvPr id="123" name="Rectangle 122"/>
            <p:cNvSpPr/>
            <p:nvPr/>
          </p:nvSpPr>
          <p:spPr>
            <a:xfrm>
              <a:off x="-14058901" y="15703646"/>
              <a:ext cx="11621477" cy="4301147"/>
            </a:xfrm>
            <a:prstGeom prst="rect">
              <a:avLst/>
            </a:prstGeom>
            <a:solidFill>
              <a:srgbClr val="BDD7EE"/>
            </a:solidFill>
            <a:ln w="1905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4" name="Rounded Rectangle 123"/>
            <p:cNvSpPr/>
            <p:nvPr/>
          </p:nvSpPr>
          <p:spPr>
            <a:xfrm>
              <a:off x="-10021409" y="15944008"/>
              <a:ext cx="3472151" cy="1350906"/>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ounded Rectangle 124"/>
            <p:cNvSpPr/>
            <p:nvPr/>
          </p:nvSpPr>
          <p:spPr>
            <a:xfrm>
              <a:off x="-13917591" y="15944008"/>
              <a:ext cx="3479604" cy="1350906"/>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6" name="Rectangle 125"/>
            <p:cNvSpPr/>
            <p:nvPr/>
          </p:nvSpPr>
          <p:spPr>
            <a:xfrm>
              <a:off x="-8131159" y="13412119"/>
              <a:ext cx="5689160" cy="2043813"/>
            </a:xfrm>
            <a:prstGeom prst="rect">
              <a:avLst/>
            </a:prstGeom>
            <a:solidFill>
              <a:srgbClr val="BDD7EE"/>
            </a:solidFill>
            <a:ln w="19050"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7" name="TextBox 126"/>
            <p:cNvSpPr txBox="1"/>
            <p:nvPr/>
          </p:nvSpPr>
          <p:spPr>
            <a:xfrm>
              <a:off x="-7844071" y="13414792"/>
              <a:ext cx="1864827" cy="12321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Soil &amp; Watershed Assessment Tool (SWAT) </a:t>
              </a:r>
              <a:endParaRPr kumimoji="0" lang="en-US" sz="2400" b="0" i="0" u="none" strike="noStrike" kern="0" cap="none" spc="0" normalizeH="0" baseline="0" noProof="0" dirty="0">
                <a:ln>
                  <a:noFill/>
                </a:ln>
                <a:solidFill>
                  <a:srgbClr val="595555"/>
                </a:solidFill>
                <a:effectLst/>
                <a:uLnTx/>
                <a:uFillTx/>
              </a:endParaRPr>
            </a:p>
          </p:txBody>
        </p:sp>
        <p:sp>
          <p:nvSpPr>
            <p:cNvPr id="128" name="TextBox 127"/>
            <p:cNvSpPr txBox="1"/>
            <p:nvPr/>
          </p:nvSpPr>
          <p:spPr>
            <a:xfrm>
              <a:off x="-5816668" y="18979639"/>
              <a:ext cx="3148563" cy="94224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Land Use Conflict Identification Strategy (LUCIS)</a:t>
              </a:r>
              <a:endParaRPr kumimoji="0" lang="en-US" sz="2400" b="0" i="0" u="none" strike="noStrike" kern="0" cap="none" spc="0" normalizeH="0" baseline="0" noProof="0" dirty="0">
                <a:ln>
                  <a:noFill/>
                </a:ln>
                <a:solidFill>
                  <a:srgbClr val="595555"/>
                </a:solidFill>
                <a:effectLst/>
                <a:uLnTx/>
                <a:uFillTx/>
              </a:endParaRPr>
            </a:p>
          </p:txBody>
        </p:sp>
        <p:sp>
          <p:nvSpPr>
            <p:cNvPr id="129" name="Rectangle 128"/>
            <p:cNvSpPr/>
            <p:nvPr/>
          </p:nvSpPr>
          <p:spPr>
            <a:xfrm>
              <a:off x="-14058901" y="13438229"/>
              <a:ext cx="5640200" cy="2015808"/>
            </a:xfrm>
            <a:prstGeom prst="rect">
              <a:avLst/>
            </a:prstGeom>
            <a:solidFill>
              <a:srgbClr val="BDD7EE"/>
            </a:solidFill>
            <a:ln w="28575" cap="flat" cmpd="sng" algn="ctr">
              <a:solidFill>
                <a:schemeClr val="accent1"/>
              </a:solidFill>
              <a:prstDash val="sys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TextBox 129"/>
            <p:cNvSpPr txBox="1"/>
            <p:nvPr/>
          </p:nvSpPr>
          <p:spPr>
            <a:xfrm>
              <a:off x="-13861114" y="1602596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Stormwater Infrastructure</a:t>
              </a:r>
            </a:p>
          </p:txBody>
        </p:sp>
        <p:sp>
          <p:nvSpPr>
            <p:cNvPr id="131" name="TextBox 130"/>
            <p:cNvSpPr txBox="1"/>
            <p:nvPr/>
          </p:nvSpPr>
          <p:spPr>
            <a:xfrm>
              <a:off x="-12045612" y="16660439"/>
              <a:ext cx="1240149"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Open Spaces</a:t>
              </a:r>
            </a:p>
          </p:txBody>
        </p:sp>
        <p:sp>
          <p:nvSpPr>
            <p:cNvPr id="132" name="TextBox 131"/>
            <p:cNvSpPr txBox="1"/>
            <p:nvPr/>
          </p:nvSpPr>
          <p:spPr>
            <a:xfrm>
              <a:off x="-12166848" y="1602596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Proximity to Waterways</a:t>
              </a:r>
            </a:p>
          </p:txBody>
        </p:sp>
        <p:sp>
          <p:nvSpPr>
            <p:cNvPr id="133" name="TextBox 132"/>
            <p:cNvSpPr txBox="1"/>
            <p:nvPr/>
          </p:nvSpPr>
          <p:spPr>
            <a:xfrm>
              <a:off x="-13701878" y="16660439"/>
              <a:ext cx="1121794"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Pollution Sources</a:t>
              </a:r>
            </a:p>
          </p:txBody>
        </p:sp>
        <p:sp>
          <p:nvSpPr>
            <p:cNvPr id="134" name="TextBox 133"/>
            <p:cNvSpPr txBox="1"/>
            <p:nvPr/>
          </p:nvSpPr>
          <p:spPr>
            <a:xfrm>
              <a:off x="-14049480" y="14767113"/>
              <a:ext cx="868166" cy="6523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Input Data</a:t>
              </a:r>
              <a:endParaRPr kumimoji="0" lang="en-US" sz="2400" b="0" i="0" u="none" strike="noStrike" kern="0" cap="none" spc="0" normalizeH="0" baseline="0" noProof="0" dirty="0">
                <a:ln>
                  <a:noFill/>
                </a:ln>
                <a:solidFill>
                  <a:srgbClr val="595555"/>
                </a:solidFill>
                <a:effectLst/>
                <a:uLnTx/>
                <a:uFillTx/>
              </a:endParaRPr>
            </a:p>
          </p:txBody>
        </p:sp>
        <p:sp>
          <p:nvSpPr>
            <p:cNvPr id="135" name="Rounded Rectangle 134"/>
            <p:cNvSpPr/>
            <p:nvPr/>
          </p:nvSpPr>
          <p:spPr>
            <a:xfrm>
              <a:off x="-6129218" y="15944008"/>
              <a:ext cx="3482888" cy="1358294"/>
            </a:xfrm>
            <a:prstGeom prst="roundRect">
              <a:avLst/>
            </a:prstGeom>
            <a:solidFill>
              <a:sysClr val="window" lastClr="FFFFFF">
                <a:lumMod val="95000"/>
              </a:sysClr>
            </a:solidFill>
            <a:ln w="254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595555"/>
                </a:solidFill>
                <a:effectLst/>
                <a:uLnTx/>
                <a:uFillTx/>
                <a:latin typeface="Calibri" panose="020F0502020204030204"/>
                <a:ea typeface="+mn-ea"/>
                <a:cs typeface="+mn-cs"/>
              </a:endParaRPr>
            </a:p>
          </p:txBody>
        </p:sp>
        <p:sp>
          <p:nvSpPr>
            <p:cNvPr id="136" name="TextBox 135"/>
            <p:cNvSpPr txBox="1"/>
            <p:nvPr/>
          </p:nvSpPr>
          <p:spPr>
            <a:xfrm>
              <a:off x="-9952279" y="16343616"/>
              <a:ext cx="1514232"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Canopy Cover </a:t>
              </a:r>
            </a:p>
          </p:txBody>
        </p:sp>
        <p:sp>
          <p:nvSpPr>
            <p:cNvPr id="137" name="TextBox 136"/>
            <p:cNvSpPr txBox="1"/>
            <p:nvPr/>
          </p:nvSpPr>
          <p:spPr>
            <a:xfrm>
              <a:off x="-9949261" y="16645769"/>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Proximity to Waterways</a:t>
              </a:r>
            </a:p>
          </p:txBody>
        </p:sp>
        <p:sp>
          <p:nvSpPr>
            <p:cNvPr id="138" name="TextBox 137"/>
            <p:cNvSpPr txBox="1"/>
            <p:nvPr/>
          </p:nvSpPr>
          <p:spPr>
            <a:xfrm>
              <a:off x="-9952280" y="16019145"/>
              <a:ext cx="1504707"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Green Spaces</a:t>
              </a:r>
            </a:p>
          </p:txBody>
        </p:sp>
        <p:sp>
          <p:nvSpPr>
            <p:cNvPr id="139" name="TextBox 138"/>
            <p:cNvSpPr txBox="1"/>
            <p:nvPr/>
          </p:nvSpPr>
          <p:spPr>
            <a:xfrm>
              <a:off x="-8219567" y="1662383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Associated Land Cover</a:t>
              </a:r>
            </a:p>
          </p:txBody>
        </p:sp>
        <p:sp>
          <p:nvSpPr>
            <p:cNvPr id="140" name="TextBox 139"/>
            <p:cNvSpPr txBox="1"/>
            <p:nvPr/>
          </p:nvSpPr>
          <p:spPr>
            <a:xfrm>
              <a:off x="-8184913" y="16052513"/>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Community Impact</a:t>
              </a:r>
            </a:p>
          </p:txBody>
        </p:sp>
        <p:sp>
          <p:nvSpPr>
            <p:cNvPr id="141" name="Rounded Rectangle 140"/>
            <p:cNvSpPr/>
            <p:nvPr/>
          </p:nvSpPr>
          <p:spPr>
            <a:xfrm>
              <a:off x="-13888719" y="17461508"/>
              <a:ext cx="3479604" cy="809971"/>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2" name="TextBox 141"/>
            <p:cNvSpPr txBox="1"/>
            <p:nvPr/>
          </p:nvSpPr>
          <p:spPr>
            <a:xfrm>
              <a:off x="-13872782" y="17591063"/>
              <a:ext cx="3479604"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Minimize Untreated Stormwater Flow from Impervious Surface</a:t>
              </a:r>
              <a:endParaRPr kumimoji="0" lang="en-US" sz="2000" b="0" i="0" u="none" strike="noStrike" kern="0" cap="none" spc="0" normalizeH="0" baseline="0" noProof="0" dirty="0">
                <a:ln>
                  <a:noFill/>
                </a:ln>
                <a:solidFill>
                  <a:schemeClr val="bg1"/>
                </a:solidFill>
                <a:effectLst/>
                <a:uLnTx/>
                <a:uFillTx/>
              </a:endParaRPr>
            </a:p>
          </p:txBody>
        </p:sp>
        <p:sp>
          <p:nvSpPr>
            <p:cNvPr id="143" name="Rounded Rectangle 142"/>
            <p:cNvSpPr/>
            <p:nvPr/>
          </p:nvSpPr>
          <p:spPr>
            <a:xfrm>
              <a:off x="-9989960" y="17461507"/>
              <a:ext cx="3472150" cy="809972"/>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4" name="Rounded Rectangle 143"/>
            <p:cNvSpPr/>
            <p:nvPr/>
          </p:nvSpPr>
          <p:spPr>
            <a:xfrm>
              <a:off x="-6099525" y="17459544"/>
              <a:ext cx="3481247" cy="811935"/>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45" name="Rounded Rectangle 144"/>
            <p:cNvSpPr/>
            <p:nvPr/>
          </p:nvSpPr>
          <p:spPr>
            <a:xfrm>
              <a:off x="-9238763" y="18615859"/>
              <a:ext cx="2007878" cy="437759"/>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6" name="Rounded Rectangle 145"/>
            <p:cNvSpPr/>
            <p:nvPr/>
          </p:nvSpPr>
          <p:spPr>
            <a:xfrm>
              <a:off x="-9258567" y="19325402"/>
              <a:ext cx="2027682" cy="577567"/>
            </a:xfrm>
            <a:prstGeom prst="roundRect">
              <a:avLst/>
            </a:prstGeom>
            <a:solidFill>
              <a:srgbClr val="4472C4">
                <a:lumMod val="75000"/>
              </a:srgb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7" name="TextBox 146"/>
            <p:cNvSpPr txBox="1"/>
            <p:nvPr/>
          </p:nvSpPr>
          <p:spPr>
            <a:xfrm>
              <a:off x="-6054407" y="17566546"/>
              <a:ext cx="3458999"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Identify lands with a high potential to impact water quality</a:t>
              </a:r>
              <a:endParaRPr kumimoji="0" lang="en-US" sz="2000" b="0" i="0" u="none" strike="noStrike" kern="0" cap="none" spc="0" normalizeH="0" baseline="0" noProof="0" dirty="0">
                <a:ln>
                  <a:noFill/>
                </a:ln>
                <a:solidFill>
                  <a:schemeClr val="bg1"/>
                </a:solidFill>
                <a:effectLst/>
                <a:uLnTx/>
                <a:uFillTx/>
              </a:endParaRPr>
            </a:p>
          </p:txBody>
        </p:sp>
        <p:sp>
          <p:nvSpPr>
            <p:cNvPr id="148" name="TextBox 147"/>
            <p:cNvSpPr txBox="1"/>
            <p:nvPr/>
          </p:nvSpPr>
          <p:spPr>
            <a:xfrm>
              <a:off x="-9891138" y="17450994"/>
              <a:ext cx="3241398" cy="797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uLnTx/>
                  <a:uFillTx/>
                </a:rPr>
                <a:t>Protect existing green infrastructure and identify opportunities for conservation</a:t>
              </a:r>
              <a:endParaRPr kumimoji="0" lang="en-US" sz="2000" b="0" i="0" u="none" strike="noStrike" kern="0" cap="none" spc="0" normalizeH="0" baseline="0" noProof="0" dirty="0">
                <a:ln>
                  <a:noFill/>
                </a:ln>
                <a:solidFill>
                  <a:schemeClr val="bg1"/>
                </a:solidFill>
                <a:effectLst/>
                <a:uLnTx/>
                <a:uFillTx/>
              </a:endParaRPr>
            </a:p>
          </p:txBody>
        </p:sp>
        <p:sp>
          <p:nvSpPr>
            <p:cNvPr id="149" name="TextBox 148"/>
            <p:cNvSpPr txBox="1"/>
            <p:nvPr/>
          </p:nvSpPr>
          <p:spPr>
            <a:xfrm>
              <a:off x="-9112271" y="19325402"/>
              <a:ext cx="1850861" cy="52603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uLnTx/>
                  <a:uFillTx/>
                </a:rPr>
                <a:t>Land Use Prioritization</a:t>
              </a:r>
              <a:endParaRPr kumimoji="0" lang="en-US" sz="2000" b="0" i="0" u="none" strike="noStrike" kern="0" cap="none" spc="0" normalizeH="0" baseline="0" noProof="0" dirty="0">
                <a:ln>
                  <a:noFill/>
                </a:ln>
                <a:solidFill>
                  <a:prstClr val="white"/>
                </a:solidFill>
                <a:effectLst/>
                <a:uLnTx/>
                <a:uFillTx/>
              </a:endParaRPr>
            </a:p>
          </p:txBody>
        </p:sp>
        <p:sp>
          <p:nvSpPr>
            <p:cNvPr id="150" name="TextBox 149"/>
            <p:cNvSpPr txBox="1"/>
            <p:nvPr/>
          </p:nvSpPr>
          <p:spPr>
            <a:xfrm>
              <a:off x="-9181984" y="18685772"/>
              <a:ext cx="1894317" cy="297322"/>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595555"/>
                  </a:solidFill>
                  <a:effectLst/>
                  <a:uLnTx/>
                  <a:uFillTx/>
                </a:rPr>
                <a:t>Suitability Analysis</a:t>
              </a:r>
              <a:endParaRPr kumimoji="0" lang="en-US" sz="1800" b="0" i="0" u="none" strike="noStrike" kern="0" cap="none" spc="0" normalizeH="0" baseline="0" noProof="0" dirty="0">
                <a:ln>
                  <a:noFill/>
                </a:ln>
                <a:solidFill>
                  <a:srgbClr val="595555"/>
                </a:solidFill>
                <a:effectLst/>
                <a:uLnTx/>
                <a:uFillTx/>
              </a:endParaRPr>
            </a:p>
          </p:txBody>
        </p:sp>
        <p:sp>
          <p:nvSpPr>
            <p:cNvPr id="151" name="Rounded Rectangle 150"/>
            <p:cNvSpPr/>
            <p:nvPr/>
          </p:nvSpPr>
          <p:spPr>
            <a:xfrm>
              <a:off x="-5714063" y="13588521"/>
              <a:ext cx="1428283"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2" name="Rounded Rectangle 151"/>
            <p:cNvSpPr/>
            <p:nvPr/>
          </p:nvSpPr>
          <p:spPr>
            <a:xfrm>
              <a:off x="-4144172" y="13574884"/>
              <a:ext cx="1514769"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3" name="Rounded Rectangle 152"/>
            <p:cNvSpPr/>
            <p:nvPr/>
          </p:nvSpPr>
          <p:spPr>
            <a:xfrm>
              <a:off x="-5719276" y="14624522"/>
              <a:ext cx="1439450"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4" name="Rounded Rectangle 153"/>
            <p:cNvSpPr/>
            <p:nvPr/>
          </p:nvSpPr>
          <p:spPr>
            <a:xfrm>
              <a:off x="-4144172" y="14624522"/>
              <a:ext cx="1514769" cy="687214"/>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5" name="TextBox 154"/>
            <p:cNvSpPr txBox="1"/>
            <p:nvPr/>
          </p:nvSpPr>
          <p:spPr>
            <a:xfrm>
              <a:off x="-5614621" y="13604077"/>
              <a:ext cx="1171736" cy="6523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Soils &amp; Geology</a:t>
              </a:r>
              <a:endParaRPr kumimoji="0" lang="en-US" sz="2400" b="0" i="0" u="none" strike="noStrike" kern="0" cap="none" spc="0" normalizeH="0" baseline="0" noProof="0" dirty="0">
                <a:ln>
                  <a:noFill/>
                </a:ln>
                <a:solidFill>
                  <a:srgbClr val="595555"/>
                </a:solidFill>
                <a:effectLst/>
                <a:uLnTx/>
                <a:uFillTx/>
              </a:endParaRPr>
            </a:p>
          </p:txBody>
        </p:sp>
        <p:sp>
          <p:nvSpPr>
            <p:cNvPr id="156" name="TextBox 155"/>
            <p:cNvSpPr txBox="1"/>
            <p:nvPr/>
          </p:nvSpPr>
          <p:spPr>
            <a:xfrm>
              <a:off x="-4158036" y="13750902"/>
              <a:ext cx="1537052" cy="36240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Topography</a:t>
              </a:r>
              <a:endParaRPr kumimoji="0" lang="en-US" sz="2400" b="0" i="0" u="none" strike="noStrike" kern="0" cap="none" spc="0" normalizeH="0" baseline="0" noProof="0" dirty="0">
                <a:ln>
                  <a:noFill/>
                </a:ln>
                <a:solidFill>
                  <a:srgbClr val="595555"/>
                </a:solidFill>
                <a:effectLst/>
                <a:uLnTx/>
                <a:uFillTx/>
              </a:endParaRPr>
            </a:p>
          </p:txBody>
        </p:sp>
        <p:sp>
          <p:nvSpPr>
            <p:cNvPr id="157" name="TextBox 156"/>
            <p:cNvSpPr txBox="1"/>
            <p:nvPr/>
          </p:nvSpPr>
          <p:spPr>
            <a:xfrm>
              <a:off x="-5719276" y="14792052"/>
              <a:ext cx="1452335" cy="362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Land Cover</a:t>
              </a:r>
              <a:endParaRPr kumimoji="0" lang="en-US" sz="2400" b="0" i="0" u="none" strike="noStrike" kern="0" cap="none" spc="0" normalizeH="0" baseline="0" noProof="0" dirty="0">
                <a:ln>
                  <a:noFill/>
                </a:ln>
                <a:solidFill>
                  <a:srgbClr val="595555"/>
                </a:solidFill>
                <a:effectLst/>
                <a:uLnTx/>
                <a:uFillTx/>
              </a:endParaRPr>
            </a:p>
          </p:txBody>
        </p:sp>
        <p:sp>
          <p:nvSpPr>
            <p:cNvPr id="158" name="TextBox 157"/>
            <p:cNvSpPr txBox="1"/>
            <p:nvPr/>
          </p:nvSpPr>
          <p:spPr>
            <a:xfrm>
              <a:off x="-3884946" y="14781503"/>
              <a:ext cx="1073525" cy="362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595555"/>
                  </a:solidFill>
                  <a:effectLst/>
                  <a:uLnTx/>
                  <a:uFillTx/>
                </a:rPr>
                <a:t>Climate</a:t>
              </a:r>
              <a:endParaRPr kumimoji="0" lang="en-US" sz="2400" b="0" i="0" u="none" strike="noStrike" kern="0" cap="none" spc="0" normalizeH="0" baseline="0" noProof="0" dirty="0">
                <a:ln>
                  <a:noFill/>
                </a:ln>
                <a:solidFill>
                  <a:srgbClr val="595555"/>
                </a:solidFill>
                <a:effectLst/>
                <a:uLnTx/>
                <a:uFillTx/>
              </a:endParaRPr>
            </a:p>
          </p:txBody>
        </p:sp>
        <p:sp>
          <p:nvSpPr>
            <p:cNvPr id="159" name="Rounded Rectangle 158"/>
            <p:cNvSpPr/>
            <p:nvPr/>
          </p:nvSpPr>
          <p:spPr>
            <a:xfrm>
              <a:off x="-13890773" y="13519892"/>
              <a:ext cx="1905562"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0" name="TextBox 159"/>
            <p:cNvSpPr txBox="1"/>
            <p:nvPr/>
          </p:nvSpPr>
          <p:spPr>
            <a:xfrm>
              <a:off x="-13888719" y="13550478"/>
              <a:ext cx="1903508"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Landsat 8 imagery</a:t>
              </a:r>
              <a:endParaRPr kumimoji="0" lang="en-US" sz="2000" b="0" i="0" u="none" strike="noStrike" kern="0" cap="none" spc="0" normalizeH="0" baseline="0" noProof="0" dirty="0">
                <a:ln>
                  <a:noFill/>
                </a:ln>
                <a:solidFill>
                  <a:srgbClr val="595555"/>
                </a:solidFill>
                <a:effectLst/>
                <a:uLnTx/>
                <a:uFillTx/>
              </a:endParaRPr>
            </a:p>
          </p:txBody>
        </p:sp>
        <p:sp>
          <p:nvSpPr>
            <p:cNvPr id="161" name="Rounded Rectangle 160"/>
            <p:cNvSpPr/>
            <p:nvPr/>
          </p:nvSpPr>
          <p:spPr>
            <a:xfrm>
              <a:off x="-13887193" y="14018121"/>
              <a:ext cx="2989134"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2" name="TextBox 161"/>
            <p:cNvSpPr txBox="1"/>
            <p:nvPr/>
          </p:nvSpPr>
          <p:spPr>
            <a:xfrm>
              <a:off x="-13903061" y="14056297"/>
              <a:ext cx="3072664"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National Hydrography Dataset</a:t>
              </a:r>
              <a:endParaRPr kumimoji="0" lang="en-US" sz="2000" b="0" i="0" u="none" strike="noStrike" kern="0" cap="none" spc="0" normalizeH="0" baseline="0" noProof="0" dirty="0">
                <a:ln>
                  <a:noFill/>
                </a:ln>
                <a:solidFill>
                  <a:srgbClr val="595555"/>
                </a:solidFill>
                <a:effectLst/>
                <a:uLnTx/>
                <a:uFillTx/>
              </a:endParaRPr>
            </a:p>
          </p:txBody>
        </p:sp>
        <p:sp>
          <p:nvSpPr>
            <p:cNvPr id="163" name="Rounded Rectangle 162"/>
            <p:cNvSpPr/>
            <p:nvPr/>
          </p:nvSpPr>
          <p:spPr>
            <a:xfrm>
              <a:off x="-11443193" y="13515100"/>
              <a:ext cx="1192909" cy="37403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4" name="TextBox 163"/>
            <p:cNvSpPr txBox="1"/>
            <p:nvPr/>
          </p:nvSpPr>
          <p:spPr>
            <a:xfrm>
              <a:off x="-11477581" y="13558209"/>
              <a:ext cx="1302785"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U.S. Census</a:t>
              </a:r>
              <a:endParaRPr kumimoji="0" lang="en-US" sz="2000" b="0" i="0" u="none" strike="noStrike" kern="0" cap="none" spc="0" normalizeH="0" baseline="0" noProof="0" dirty="0">
                <a:ln>
                  <a:noFill/>
                </a:ln>
                <a:solidFill>
                  <a:srgbClr val="595555"/>
                </a:solidFill>
                <a:effectLst/>
                <a:uLnTx/>
                <a:uFillTx/>
              </a:endParaRPr>
            </a:p>
          </p:txBody>
        </p:sp>
        <p:sp>
          <p:nvSpPr>
            <p:cNvPr id="165" name="Rounded Rectangle 164"/>
            <p:cNvSpPr/>
            <p:nvPr/>
          </p:nvSpPr>
          <p:spPr>
            <a:xfrm>
              <a:off x="-11396666" y="14970562"/>
              <a:ext cx="2793866"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6" name="TextBox 165"/>
            <p:cNvSpPr txBox="1"/>
            <p:nvPr/>
          </p:nvSpPr>
          <p:spPr>
            <a:xfrm>
              <a:off x="-11431337" y="15003209"/>
              <a:ext cx="2925293"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National Land Cover Dataset</a:t>
              </a:r>
              <a:endParaRPr kumimoji="0" lang="en-US" sz="2000" b="0" i="0" u="none" strike="noStrike" kern="0" cap="none" spc="0" normalizeH="0" baseline="0" noProof="0" dirty="0">
                <a:ln>
                  <a:noFill/>
                </a:ln>
                <a:solidFill>
                  <a:srgbClr val="595555"/>
                </a:solidFill>
                <a:effectLst/>
                <a:uLnTx/>
                <a:uFillTx/>
              </a:endParaRPr>
            </a:p>
          </p:txBody>
        </p:sp>
        <p:sp>
          <p:nvSpPr>
            <p:cNvPr id="167" name="Rounded Rectangle 166"/>
            <p:cNvSpPr/>
            <p:nvPr/>
          </p:nvSpPr>
          <p:spPr>
            <a:xfrm>
              <a:off x="-9989960" y="13512754"/>
              <a:ext cx="1384813"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68" name="TextBox 167"/>
            <p:cNvSpPr txBox="1"/>
            <p:nvPr/>
          </p:nvSpPr>
          <p:spPr>
            <a:xfrm>
              <a:off x="-10016039" y="13549296"/>
              <a:ext cx="1481199"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ASTER DEM</a:t>
              </a:r>
              <a:endParaRPr kumimoji="0" lang="en-US" sz="2000" b="0" i="0" u="none" strike="noStrike" kern="0" cap="none" spc="0" normalizeH="0" baseline="0" noProof="0" dirty="0">
                <a:ln>
                  <a:noFill/>
                </a:ln>
                <a:solidFill>
                  <a:srgbClr val="595555"/>
                </a:solidFill>
                <a:effectLst/>
                <a:uLnTx/>
                <a:uFillTx/>
              </a:endParaRPr>
            </a:p>
          </p:txBody>
        </p:sp>
        <p:sp>
          <p:nvSpPr>
            <p:cNvPr id="169" name="Rounded Rectangle 168"/>
            <p:cNvSpPr/>
            <p:nvPr/>
          </p:nvSpPr>
          <p:spPr>
            <a:xfrm>
              <a:off x="-9726241" y="14506472"/>
              <a:ext cx="1121094" cy="355210"/>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0" name="TextBox 169"/>
            <p:cNvSpPr txBox="1"/>
            <p:nvPr/>
          </p:nvSpPr>
          <p:spPr>
            <a:xfrm>
              <a:off x="-9742050" y="14524586"/>
              <a:ext cx="1169119"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gSSURGO</a:t>
              </a:r>
              <a:endParaRPr kumimoji="0" lang="en-US" sz="2000" b="0" i="0" u="none" strike="noStrike" kern="0" cap="none" spc="0" normalizeH="0" baseline="0" noProof="0" dirty="0">
                <a:ln>
                  <a:noFill/>
                </a:ln>
                <a:solidFill>
                  <a:srgbClr val="595555"/>
                </a:solidFill>
                <a:effectLst/>
                <a:uLnTx/>
                <a:uFillTx/>
              </a:endParaRPr>
            </a:p>
          </p:txBody>
        </p:sp>
        <p:sp>
          <p:nvSpPr>
            <p:cNvPr id="171" name="Rounded Rectangle 170"/>
            <p:cNvSpPr/>
            <p:nvPr/>
          </p:nvSpPr>
          <p:spPr>
            <a:xfrm>
              <a:off x="-10794170" y="14026149"/>
              <a:ext cx="2201162" cy="381061"/>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2" name="TextBox 171"/>
            <p:cNvSpPr txBox="1"/>
            <p:nvPr/>
          </p:nvSpPr>
          <p:spPr>
            <a:xfrm>
              <a:off x="-10765808" y="14067496"/>
              <a:ext cx="2099090"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Global Weather Data</a:t>
              </a:r>
            </a:p>
          </p:txBody>
        </p:sp>
        <p:sp>
          <p:nvSpPr>
            <p:cNvPr id="173" name="Rounded Rectangle 172"/>
            <p:cNvSpPr/>
            <p:nvPr/>
          </p:nvSpPr>
          <p:spPr>
            <a:xfrm>
              <a:off x="-13308349" y="14492419"/>
              <a:ext cx="3417211" cy="383317"/>
            </a:xfrm>
            <a:prstGeom prst="roundRect">
              <a:avLst/>
            </a:prstGeom>
            <a:solidFill>
              <a:sysClr val="window" lastClr="FFFFFF">
                <a:lumMod val="95000"/>
              </a:sysClr>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4" name="TextBox 173"/>
            <p:cNvSpPr txBox="1"/>
            <p:nvPr/>
          </p:nvSpPr>
          <p:spPr>
            <a:xfrm>
              <a:off x="-13294988" y="14533629"/>
              <a:ext cx="3412974" cy="31408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595555"/>
                  </a:solidFill>
                  <a:effectLst/>
                  <a:uLnTx/>
                  <a:uFillTx/>
                </a:rPr>
                <a:t>USGS Streamflow &amp; Water Quality</a:t>
              </a:r>
              <a:endParaRPr kumimoji="0" lang="en-US" sz="2000" b="0" i="0" u="none" strike="noStrike" kern="0" cap="none" spc="0" normalizeH="0" baseline="0" noProof="0" dirty="0">
                <a:ln>
                  <a:noFill/>
                </a:ln>
                <a:solidFill>
                  <a:srgbClr val="595555"/>
                </a:solidFill>
                <a:effectLst/>
                <a:uLnTx/>
                <a:uFillTx/>
              </a:endParaRPr>
            </a:p>
          </p:txBody>
        </p:sp>
        <p:cxnSp>
          <p:nvCxnSpPr>
            <p:cNvPr id="175" name="Elbow Connector 174"/>
            <p:cNvCxnSpPr>
              <a:stCxn id="141" idx="2"/>
              <a:endCxn id="145" idx="1"/>
            </p:cNvCxnSpPr>
            <p:nvPr/>
          </p:nvCxnSpPr>
          <p:spPr>
            <a:xfrm rot="16200000" flipH="1">
              <a:off x="-10975470" y="17098032"/>
              <a:ext cx="563260" cy="2910154"/>
            </a:xfrm>
            <a:prstGeom prst="bentConnector2">
              <a:avLst/>
            </a:prstGeom>
            <a:noFill/>
            <a:ln w="38100" cap="flat" cmpd="sng" algn="ctr">
              <a:solidFill>
                <a:sysClr val="windowText" lastClr="000000"/>
              </a:solidFill>
              <a:prstDash val="solid"/>
              <a:miter lim="800000"/>
              <a:tailEnd type="triangle"/>
            </a:ln>
            <a:effectLst/>
          </p:spPr>
        </p:cxnSp>
        <p:cxnSp>
          <p:nvCxnSpPr>
            <p:cNvPr id="176" name="Elbow Connector 175"/>
            <p:cNvCxnSpPr>
              <a:stCxn id="144" idx="2"/>
              <a:endCxn id="145" idx="3"/>
            </p:cNvCxnSpPr>
            <p:nvPr/>
          </p:nvCxnSpPr>
          <p:spPr>
            <a:xfrm rot="5400000">
              <a:off x="-6076523" y="17117117"/>
              <a:ext cx="563260" cy="2871984"/>
            </a:xfrm>
            <a:prstGeom prst="bentConnector2">
              <a:avLst/>
            </a:prstGeom>
            <a:noFill/>
            <a:ln w="38100" cap="flat" cmpd="sng" algn="ctr">
              <a:solidFill>
                <a:sysClr val="windowText" lastClr="000000"/>
              </a:solidFill>
              <a:prstDash val="solid"/>
              <a:miter lim="800000"/>
              <a:tailEnd type="triangle"/>
            </a:ln>
            <a:effectLst/>
          </p:spPr>
        </p:cxnSp>
        <p:sp>
          <p:nvSpPr>
            <p:cNvPr id="177" name="TextBox 176"/>
            <p:cNvSpPr txBox="1"/>
            <p:nvPr/>
          </p:nvSpPr>
          <p:spPr>
            <a:xfrm>
              <a:off x="-3858278" y="16673685"/>
              <a:ext cx="1024321" cy="3140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Slope</a:t>
              </a:r>
            </a:p>
          </p:txBody>
        </p:sp>
        <p:sp>
          <p:nvSpPr>
            <p:cNvPr id="178" name="TextBox 177"/>
            <p:cNvSpPr txBox="1"/>
            <p:nvPr/>
          </p:nvSpPr>
          <p:spPr>
            <a:xfrm>
              <a:off x="-6011735" y="16030310"/>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Soil Permeability</a:t>
              </a:r>
            </a:p>
          </p:txBody>
        </p:sp>
        <p:sp>
          <p:nvSpPr>
            <p:cNvPr id="179" name="TextBox 178"/>
            <p:cNvSpPr txBox="1"/>
            <p:nvPr/>
          </p:nvSpPr>
          <p:spPr>
            <a:xfrm>
              <a:off x="-3980757" y="16030310"/>
              <a:ext cx="1269277"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Proximity to Forests</a:t>
              </a:r>
            </a:p>
          </p:txBody>
        </p:sp>
        <p:sp>
          <p:nvSpPr>
            <p:cNvPr id="180" name="TextBox 179"/>
            <p:cNvSpPr txBox="1"/>
            <p:nvPr/>
          </p:nvSpPr>
          <p:spPr>
            <a:xfrm>
              <a:off x="-6008116" y="16580744"/>
              <a:ext cx="1514232" cy="5556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595555"/>
                  </a:solidFill>
                  <a:effectLst/>
                  <a:uLnTx/>
                  <a:uFillTx/>
                </a:rPr>
                <a:t>Proximity to Waterways</a:t>
              </a:r>
            </a:p>
          </p:txBody>
        </p:sp>
        <p:sp>
          <p:nvSpPr>
            <p:cNvPr id="181" name="Striped Right Arrow 180"/>
            <p:cNvSpPr/>
            <p:nvPr/>
          </p:nvSpPr>
          <p:spPr>
            <a:xfrm rot="5400000">
              <a:off x="-12350852" y="1708773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2" name="Striped Right Arrow 181"/>
            <p:cNvSpPr/>
            <p:nvPr/>
          </p:nvSpPr>
          <p:spPr>
            <a:xfrm>
              <a:off x="-8545651" y="14041342"/>
              <a:ext cx="594975" cy="104111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3" name="Striped Right Arrow 182"/>
            <p:cNvSpPr/>
            <p:nvPr/>
          </p:nvSpPr>
          <p:spPr>
            <a:xfrm rot="5400000">
              <a:off x="-6196707" y="15107280"/>
              <a:ext cx="467720" cy="88124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4" name="Striped Right Arrow 183"/>
            <p:cNvSpPr/>
            <p:nvPr/>
          </p:nvSpPr>
          <p:spPr>
            <a:xfrm rot="5400000">
              <a:off x="-12185861" y="15082570"/>
              <a:ext cx="467720" cy="881249"/>
            </a:xfrm>
            <a:prstGeom prst="stripedRightArrow">
              <a:avLst>
                <a:gd name="adj1" fmla="val 47030"/>
                <a:gd name="adj2" fmla="val 44729"/>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algn="ctr" defTabSz="914400"/>
              <a:endParaRPr lang="en-US" sz="2400" kern="0" dirty="0">
                <a:solidFill>
                  <a:prstClr val="white"/>
                </a:solidFill>
                <a:latin typeface="Calibri" panose="020F0502020204030204"/>
              </a:endParaRPr>
            </a:p>
          </p:txBody>
        </p:sp>
        <p:sp>
          <p:nvSpPr>
            <p:cNvPr id="185" name="Striped Right Arrow 184"/>
            <p:cNvSpPr/>
            <p:nvPr/>
          </p:nvSpPr>
          <p:spPr>
            <a:xfrm rot="5400000">
              <a:off x="-8451210" y="1708773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86" name="Striped Right Arrow 185"/>
            <p:cNvSpPr/>
            <p:nvPr/>
          </p:nvSpPr>
          <p:spPr>
            <a:xfrm rot="5400000">
              <a:off x="-4496333" y="17044645"/>
              <a:ext cx="346125" cy="587873"/>
            </a:xfrm>
            <a:prstGeom prst="stripedRightArrow">
              <a:avLst>
                <a:gd name="adj1" fmla="val 47030"/>
                <a:gd name="adj2" fmla="val 41488"/>
              </a:avLst>
            </a:prstGeom>
            <a:solidFill>
              <a:sysClr val="window" lastClr="FFFFFF">
                <a:lumMod val="50000"/>
              </a:sysClr>
            </a:solidFill>
            <a:ln w="25400" cap="flat" cmpd="sng" algn="ctr">
              <a:solidFill>
                <a:sysClr val="windowText" lastClr="000000">
                  <a:lumMod val="95000"/>
                  <a:lumOff val="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187" name="Straight Arrow Connector 186"/>
            <p:cNvCxnSpPr/>
            <p:nvPr/>
          </p:nvCxnSpPr>
          <p:spPr>
            <a:xfrm flipH="1">
              <a:off x="-8205385" y="18277912"/>
              <a:ext cx="1" cy="347472"/>
            </a:xfrm>
            <a:prstGeom prst="straightConnector1">
              <a:avLst/>
            </a:prstGeom>
            <a:noFill/>
            <a:ln w="38100" cap="flat" cmpd="sng" algn="ctr">
              <a:solidFill>
                <a:sysClr val="windowText" lastClr="000000"/>
              </a:solidFill>
              <a:prstDash val="solid"/>
              <a:miter lim="800000"/>
              <a:tailEnd type="triangle"/>
            </a:ln>
            <a:effectLst/>
          </p:spPr>
        </p:cxnSp>
        <p:cxnSp>
          <p:nvCxnSpPr>
            <p:cNvPr id="188" name="Straight Arrow Connector 187"/>
            <p:cNvCxnSpPr/>
            <p:nvPr/>
          </p:nvCxnSpPr>
          <p:spPr>
            <a:xfrm flipH="1">
              <a:off x="-8234824" y="19051181"/>
              <a:ext cx="1" cy="283464"/>
            </a:xfrm>
            <a:prstGeom prst="straightConnector1">
              <a:avLst/>
            </a:prstGeom>
            <a:noFill/>
            <a:ln w="38100" cap="flat" cmpd="sng" algn="ctr">
              <a:solidFill>
                <a:sysClr val="windowText" lastClr="000000"/>
              </a:solidFill>
              <a:prstDash val="solid"/>
              <a:miter lim="800000"/>
              <a:tailEnd type="triangle"/>
            </a:ln>
            <a:effectLst/>
          </p:spPr>
        </p:cxn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37805" t="1091" r="2567" b="15711"/>
          <a:stretch/>
        </p:blipFill>
        <p:spPr>
          <a:xfrm>
            <a:off x="16291206" y="29257225"/>
            <a:ext cx="6780000" cy="4807107"/>
          </a:xfrm>
          <a:prstGeom prst="rect">
            <a:avLst/>
          </a:prstGeom>
          <a:ln>
            <a:solidFill>
              <a:schemeClr val="tx1">
                <a:lumMod val="50000"/>
              </a:schemeClr>
            </a:solidFill>
          </a:ln>
        </p:spPr>
      </p:pic>
      <p:sp>
        <p:nvSpPr>
          <p:cNvPr id="3" name="TextBox 2"/>
          <p:cNvSpPr txBox="1"/>
          <p:nvPr/>
        </p:nvSpPr>
        <p:spPr>
          <a:xfrm>
            <a:off x="16878513" y="30751252"/>
            <a:ext cx="5469030" cy="646331"/>
          </a:xfrm>
          <a:prstGeom prst="rect">
            <a:avLst/>
          </a:prstGeom>
          <a:noFill/>
        </p:spPr>
        <p:txBody>
          <a:bodyPr wrap="square" rtlCol="0">
            <a:spAutoFit/>
          </a:bodyPr>
          <a:lstStyle/>
          <a:p>
            <a:pPr algn="ctr"/>
            <a:r>
              <a:rPr lang="en-US" sz="3600" b="1" dirty="0">
                <a:solidFill>
                  <a:schemeClr val="bg1"/>
                </a:solidFill>
              </a:rPr>
              <a:t>The Nature Conservancy</a:t>
            </a:r>
          </a:p>
        </p:txBody>
      </p:sp>
      <p:sp>
        <p:nvSpPr>
          <p:cNvPr id="10" name="TextBox 9"/>
          <p:cNvSpPr txBox="1"/>
          <p:nvPr/>
        </p:nvSpPr>
        <p:spPr>
          <a:xfrm>
            <a:off x="6663197" y="21620380"/>
            <a:ext cx="7111391" cy="369332"/>
          </a:xfrm>
          <a:prstGeom prst="rect">
            <a:avLst/>
          </a:prstGeom>
          <a:noFill/>
        </p:spPr>
        <p:txBody>
          <a:bodyPr wrap="square" rtlCol="0">
            <a:spAutoFit/>
          </a:bodyPr>
          <a:lstStyle/>
          <a:p>
            <a:r>
              <a:rPr lang="en-US" sz="1800" b="1" dirty="0">
                <a:solidFill>
                  <a:srgbClr val="595555"/>
                </a:solidFill>
              </a:rPr>
              <a:t>Observed vs. SWAT Predicted Stream Flow (Upper Chattahoochee)</a:t>
            </a:r>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71512" y="9269068"/>
            <a:ext cx="6136026" cy="7940739"/>
          </a:xfrm>
          <a:prstGeom prst="rect">
            <a:avLst/>
          </a:prstGeom>
          <a:ln>
            <a:solidFill>
              <a:schemeClr val="tx1">
                <a:lumMod val="50000"/>
              </a:schemeClr>
            </a:solidFill>
          </a:ln>
        </p:spPr>
      </p:pic>
      <p:grpSp>
        <p:nvGrpSpPr>
          <p:cNvPr id="36" name="Group 35"/>
          <p:cNvGrpSpPr/>
          <p:nvPr/>
        </p:nvGrpSpPr>
        <p:grpSpPr>
          <a:xfrm>
            <a:off x="780215" y="31835523"/>
            <a:ext cx="2057404" cy="2081788"/>
            <a:chOff x="780215" y="31746324"/>
            <a:chExt cx="2057404" cy="2081788"/>
          </a:xfrm>
        </p:grpSpPr>
        <p:pic>
          <p:nvPicPr>
            <p:cNvPr id="40" name="Picture 3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215" y="31746324"/>
              <a:ext cx="2057404" cy="2081788"/>
            </a:xfrm>
            <a:prstGeom prst="rect">
              <a:avLst/>
            </a:prstGeom>
          </p:spPr>
        </p:pic>
        <p:pic>
          <p:nvPicPr>
            <p:cNvPr id="42" name="Picture 41"/>
            <p:cNvPicPr>
              <a:picLocks noChangeAspect="1"/>
            </p:cNvPicPr>
            <p:nvPr/>
          </p:nvPicPr>
          <p:blipFill rotWithShape="1">
            <a:blip r:embed="rId10" cstate="print">
              <a:extLst>
                <a:ext uri="{28A0092B-C50C-407E-A947-70E740481C1C}">
                  <a14:useLocalDpi xmlns:a14="http://schemas.microsoft.com/office/drawing/2010/main" val="0"/>
                </a:ext>
              </a:extLst>
            </a:blip>
            <a:srcRect l="5644" t="-112" r="5315" b="72"/>
            <a:stretch/>
          </p:blipFill>
          <p:spPr>
            <a:xfrm>
              <a:off x="985957" y="31964258"/>
              <a:ext cx="1645920" cy="1645920"/>
            </a:xfrm>
            <a:prstGeom prst="ellipse">
              <a:avLst/>
            </a:prstGeom>
          </p:spPr>
        </p:pic>
      </p:grpSp>
      <p:grpSp>
        <p:nvGrpSpPr>
          <p:cNvPr id="22" name="Group 21"/>
          <p:cNvGrpSpPr/>
          <p:nvPr/>
        </p:nvGrpSpPr>
        <p:grpSpPr>
          <a:xfrm>
            <a:off x="3344591" y="28871809"/>
            <a:ext cx="2057404" cy="2081788"/>
            <a:chOff x="3344591" y="29016168"/>
            <a:chExt cx="2057404" cy="2081788"/>
          </a:xfrm>
        </p:grpSpPr>
        <p:pic>
          <p:nvPicPr>
            <p:cNvPr id="35" name="Pictur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591" y="29016168"/>
              <a:ext cx="2057404" cy="2081788"/>
            </a:xfrm>
            <a:prstGeom prst="rect">
              <a:avLst/>
            </a:prstGeom>
          </p:spPr>
        </p:pic>
        <p:pic>
          <p:nvPicPr>
            <p:cNvPr id="43" name="Picture 42"/>
            <p:cNvPicPr>
              <a:picLocks noChangeAspect="1"/>
            </p:cNvPicPr>
            <p:nvPr/>
          </p:nvPicPr>
          <p:blipFill rotWithShape="1">
            <a:blip r:embed="rId11" cstate="print">
              <a:extLst>
                <a:ext uri="{28A0092B-C50C-407E-A947-70E740481C1C}">
                  <a14:useLocalDpi xmlns:a14="http://schemas.microsoft.com/office/drawing/2010/main" val="0"/>
                </a:ext>
              </a:extLst>
            </a:blip>
            <a:srcRect l="7980" t="620" r="10563" b="4315"/>
            <a:stretch/>
          </p:blipFill>
          <p:spPr>
            <a:xfrm>
              <a:off x="3550333" y="29234102"/>
              <a:ext cx="1645920" cy="1645920"/>
            </a:xfrm>
            <a:prstGeom prst="ellipse">
              <a:avLst/>
            </a:prstGeom>
          </p:spPr>
        </p:pic>
      </p:grpSp>
      <p:grpSp>
        <p:nvGrpSpPr>
          <p:cNvPr id="33" name="Group 32"/>
          <p:cNvGrpSpPr/>
          <p:nvPr/>
        </p:nvGrpSpPr>
        <p:grpSpPr>
          <a:xfrm>
            <a:off x="5947067" y="28871809"/>
            <a:ext cx="2057404" cy="2081788"/>
            <a:chOff x="5947067" y="29060656"/>
            <a:chExt cx="2057404" cy="2081788"/>
          </a:xfrm>
        </p:grpSpPr>
        <p:pic>
          <p:nvPicPr>
            <p:cNvPr id="189" name="Picture 1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7067" y="29060656"/>
              <a:ext cx="2057404" cy="2081788"/>
            </a:xfrm>
            <a:prstGeom prst="rect">
              <a:avLst/>
            </a:prstGeom>
          </p:spPr>
        </p:pic>
        <p:pic>
          <p:nvPicPr>
            <p:cNvPr id="44" name="Picture 43"/>
            <p:cNvPicPr>
              <a:picLocks noChangeAspect="1"/>
            </p:cNvPicPr>
            <p:nvPr/>
          </p:nvPicPr>
          <p:blipFill rotWithShape="1">
            <a:blip r:embed="rId12" cstate="print">
              <a:extLst>
                <a:ext uri="{28A0092B-C50C-407E-A947-70E740481C1C}">
                  <a14:useLocalDpi xmlns:a14="http://schemas.microsoft.com/office/drawing/2010/main" val="0"/>
                </a:ext>
              </a:extLst>
            </a:blip>
            <a:srcRect l="16481" t="6259" r="13600" b="9778"/>
            <a:stretch/>
          </p:blipFill>
          <p:spPr>
            <a:xfrm>
              <a:off x="6152809" y="29278590"/>
              <a:ext cx="1645920" cy="1645920"/>
            </a:xfrm>
            <a:prstGeom prst="ellipse">
              <a:avLst/>
            </a:prstGeom>
          </p:spPr>
        </p:pic>
      </p:grpSp>
      <p:grpSp>
        <p:nvGrpSpPr>
          <p:cNvPr id="39" name="Group 38"/>
          <p:cNvGrpSpPr/>
          <p:nvPr/>
        </p:nvGrpSpPr>
        <p:grpSpPr>
          <a:xfrm>
            <a:off x="3344591" y="31835523"/>
            <a:ext cx="2057404" cy="2081788"/>
            <a:chOff x="3344591" y="31844998"/>
            <a:chExt cx="2057404" cy="2081788"/>
          </a:xfrm>
        </p:grpSpPr>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44591" y="31844998"/>
              <a:ext cx="2057404" cy="2081788"/>
            </a:xfrm>
            <a:prstGeom prst="rect">
              <a:avLst/>
            </a:prstGeom>
          </p:spPr>
        </p:pic>
        <p:pic>
          <p:nvPicPr>
            <p:cNvPr id="55" name="Picture 54"/>
            <p:cNvPicPr>
              <a:picLocks noChangeAspect="1"/>
            </p:cNvPicPr>
            <p:nvPr/>
          </p:nvPicPr>
          <p:blipFill rotWithShape="1">
            <a:blip r:embed="rId13" cstate="print">
              <a:extLst>
                <a:ext uri="{28A0092B-C50C-407E-A947-70E740481C1C}">
                  <a14:useLocalDpi xmlns:a14="http://schemas.microsoft.com/office/drawing/2010/main" val="0"/>
                </a:ext>
              </a:extLst>
            </a:blip>
            <a:srcRect l="6764" t="-1" r="7159" b="-671"/>
            <a:stretch/>
          </p:blipFill>
          <p:spPr>
            <a:xfrm>
              <a:off x="3550333" y="32062932"/>
              <a:ext cx="1645920" cy="1645920"/>
            </a:xfrm>
            <a:prstGeom prst="ellipse">
              <a:avLst/>
            </a:prstGeom>
          </p:spPr>
        </p:pic>
      </p:grpSp>
      <p:sp>
        <p:nvSpPr>
          <p:cNvPr id="204" name="TextBox 203"/>
          <p:cNvSpPr txBox="1"/>
          <p:nvPr/>
        </p:nvSpPr>
        <p:spPr>
          <a:xfrm>
            <a:off x="6723083" y="24882751"/>
            <a:ext cx="7084458" cy="369332"/>
          </a:xfrm>
          <a:prstGeom prst="rect">
            <a:avLst/>
          </a:prstGeom>
          <a:noFill/>
        </p:spPr>
        <p:txBody>
          <a:bodyPr wrap="square" rtlCol="0">
            <a:spAutoFit/>
          </a:bodyPr>
          <a:lstStyle/>
          <a:p>
            <a:r>
              <a:rPr lang="en-US" sz="1800" b="1" dirty="0">
                <a:solidFill>
                  <a:srgbClr val="595555"/>
                </a:solidFill>
              </a:rPr>
              <a:t>Observed vs. SWAT Predicted Stream Flow (Middle Chattahoochee)</a:t>
            </a:r>
          </a:p>
        </p:txBody>
      </p:sp>
      <p:grpSp>
        <p:nvGrpSpPr>
          <p:cNvPr id="210" name="Group 209"/>
          <p:cNvGrpSpPr/>
          <p:nvPr/>
        </p:nvGrpSpPr>
        <p:grpSpPr>
          <a:xfrm>
            <a:off x="13487204" y="24890843"/>
            <a:ext cx="1110130" cy="552228"/>
            <a:chOff x="13020979" y="21726379"/>
            <a:chExt cx="1110130" cy="552228"/>
          </a:xfrm>
        </p:grpSpPr>
        <p:sp>
          <p:nvSpPr>
            <p:cNvPr id="211" name="Isosceles Triangle 210"/>
            <p:cNvSpPr/>
            <p:nvPr/>
          </p:nvSpPr>
          <p:spPr>
            <a:xfrm>
              <a:off x="13020979" y="21758312"/>
              <a:ext cx="181535" cy="12711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2" name="Group 211"/>
            <p:cNvGrpSpPr/>
            <p:nvPr/>
          </p:nvGrpSpPr>
          <p:grpSpPr>
            <a:xfrm>
              <a:off x="13020979" y="21951636"/>
              <a:ext cx="181535" cy="93552"/>
              <a:chOff x="13020979" y="21951636"/>
              <a:chExt cx="181535" cy="93552"/>
            </a:xfrm>
          </p:grpSpPr>
          <p:cxnSp>
            <p:nvCxnSpPr>
              <p:cNvPr id="219" name="Straight Connector 218"/>
              <p:cNvCxnSpPr/>
              <p:nvPr/>
            </p:nvCxnSpPr>
            <p:spPr>
              <a:xfrm flipV="1">
                <a:off x="13020979" y="21951636"/>
                <a:ext cx="90767" cy="93552"/>
              </a:xfrm>
              <a:prstGeom prst="line">
                <a:avLst/>
              </a:prstGeom>
              <a:ln>
                <a:solidFill>
                  <a:srgbClr val="0192FF"/>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3111746" y="21951636"/>
                <a:ext cx="90768" cy="93552"/>
              </a:xfrm>
              <a:prstGeom prst="line">
                <a:avLst/>
              </a:prstGeom>
              <a:ln>
                <a:solidFill>
                  <a:srgbClr val="0192FF"/>
                </a:solidFill>
              </a:ln>
            </p:spPr>
            <p:style>
              <a:lnRef idx="1">
                <a:schemeClr val="accent1"/>
              </a:lnRef>
              <a:fillRef idx="0">
                <a:schemeClr val="accent1"/>
              </a:fillRef>
              <a:effectRef idx="0">
                <a:schemeClr val="accent1"/>
              </a:effectRef>
              <a:fontRef idx="minor">
                <a:schemeClr val="tx1"/>
              </a:fontRef>
            </p:style>
          </p:cxnSp>
        </p:grpSp>
        <p:grpSp>
          <p:nvGrpSpPr>
            <p:cNvPr id="213" name="Group 212"/>
            <p:cNvGrpSpPr/>
            <p:nvPr/>
          </p:nvGrpSpPr>
          <p:grpSpPr>
            <a:xfrm>
              <a:off x="13020979" y="22103836"/>
              <a:ext cx="181535" cy="93552"/>
              <a:chOff x="13020979" y="21951636"/>
              <a:chExt cx="181535" cy="93552"/>
            </a:xfrm>
          </p:grpSpPr>
          <p:cxnSp>
            <p:nvCxnSpPr>
              <p:cNvPr id="217" name="Straight Connector 216"/>
              <p:cNvCxnSpPr/>
              <p:nvPr/>
            </p:nvCxnSpPr>
            <p:spPr>
              <a:xfrm flipV="1">
                <a:off x="13020979" y="21951636"/>
                <a:ext cx="90767" cy="93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a:off x="13111746" y="21951636"/>
                <a:ext cx="90768" cy="93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4" name="TextBox 213"/>
            <p:cNvSpPr txBox="1"/>
            <p:nvPr/>
          </p:nvSpPr>
          <p:spPr>
            <a:xfrm>
              <a:off x="13210898" y="21726379"/>
              <a:ext cx="496389" cy="215444"/>
            </a:xfrm>
            <a:prstGeom prst="rect">
              <a:avLst/>
            </a:prstGeom>
            <a:noFill/>
          </p:spPr>
          <p:txBody>
            <a:bodyPr wrap="square" rtlCol="0">
              <a:spAutoFit/>
            </a:bodyPr>
            <a:lstStyle/>
            <a:p>
              <a:r>
                <a:rPr lang="en-US" sz="800" dirty="0"/>
                <a:t>95PPU</a:t>
              </a:r>
            </a:p>
          </p:txBody>
        </p:sp>
        <p:sp>
          <p:nvSpPr>
            <p:cNvPr id="215" name="TextBox 214"/>
            <p:cNvSpPr txBox="1"/>
            <p:nvPr/>
          </p:nvSpPr>
          <p:spPr>
            <a:xfrm>
              <a:off x="13210898" y="21901982"/>
              <a:ext cx="798291" cy="215444"/>
            </a:xfrm>
            <a:prstGeom prst="rect">
              <a:avLst/>
            </a:prstGeom>
            <a:noFill/>
          </p:spPr>
          <p:txBody>
            <a:bodyPr wrap="square" rtlCol="0">
              <a:spAutoFit/>
            </a:bodyPr>
            <a:lstStyle/>
            <a:p>
              <a:r>
                <a:rPr lang="en-US" sz="800" dirty="0"/>
                <a:t>Observed</a:t>
              </a:r>
            </a:p>
          </p:txBody>
        </p:sp>
        <p:sp>
          <p:nvSpPr>
            <p:cNvPr id="216" name="TextBox 215"/>
            <p:cNvSpPr txBox="1"/>
            <p:nvPr/>
          </p:nvSpPr>
          <p:spPr>
            <a:xfrm>
              <a:off x="13210897" y="22063163"/>
              <a:ext cx="920212" cy="215444"/>
            </a:xfrm>
            <a:prstGeom prst="rect">
              <a:avLst/>
            </a:prstGeom>
            <a:noFill/>
          </p:spPr>
          <p:txBody>
            <a:bodyPr wrap="square" rtlCol="0">
              <a:spAutoFit/>
            </a:bodyPr>
            <a:lstStyle/>
            <a:p>
              <a:r>
                <a:rPr lang="en-US" sz="800" dirty="0"/>
                <a:t>Best Estimation</a:t>
              </a:r>
            </a:p>
          </p:txBody>
        </p:sp>
      </p:grpSp>
      <p:grpSp>
        <p:nvGrpSpPr>
          <p:cNvPr id="45" name="Group 44"/>
          <p:cNvGrpSpPr/>
          <p:nvPr/>
        </p:nvGrpSpPr>
        <p:grpSpPr>
          <a:xfrm>
            <a:off x="5947067" y="31835523"/>
            <a:ext cx="2057404" cy="2081788"/>
            <a:chOff x="5947067" y="31739724"/>
            <a:chExt cx="2057404" cy="2081788"/>
          </a:xfrm>
        </p:grpSpPr>
        <p:pic>
          <p:nvPicPr>
            <p:cNvPr id="41" name="Picture 4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7067" y="31739724"/>
              <a:ext cx="2057404" cy="2081788"/>
            </a:xfrm>
            <a:prstGeom prst="rect">
              <a:avLst/>
            </a:prstGeom>
          </p:spPr>
        </p:pic>
        <p:pic>
          <p:nvPicPr>
            <p:cNvPr id="222" name="Picture 221"/>
            <p:cNvPicPr>
              <a:picLocks noChangeAspect="1"/>
            </p:cNvPicPr>
            <p:nvPr/>
          </p:nvPicPr>
          <p:blipFill rotWithShape="1">
            <a:blip r:embed="rId14" cstate="print">
              <a:extLst>
                <a:ext uri="{28A0092B-C50C-407E-A947-70E740481C1C}">
                  <a14:useLocalDpi xmlns:a14="http://schemas.microsoft.com/office/drawing/2010/main" val="0"/>
                </a:ext>
              </a:extLst>
            </a:blip>
            <a:srcRect l="7275" t="6652" r="9445" b="5800"/>
            <a:stretch/>
          </p:blipFill>
          <p:spPr>
            <a:xfrm>
              <a:off x="6152809" y="31957658"/>
              <a:ext cx="1645920" cy="1645920"/>
            </a:xfrm>
            <a:prstGeom prst="ellipse">
              <a:avLst/>
            </a:prstGeom>
          </p:spPr>
        </p:pic>
      </p:grpSp>
      <p:sp>
        <p:nvSpPr>
          <p:cNvPr id="14" name="Rectangle 13"/>
          <p:cNvSpPr/>
          <p:nvPr/>
        </p:nvSpPr>
        <p:spPr>
          <a:xfrm>
            <a:off x="4079333" y="26172715"/>
            <a:ext cx="1294697" cy="1398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04"/>
          <p:cNvGrpSpPr/>
          <p:nvPr/>
        </p:nvGrpSpPr>
        <p:grpSpPr>
          <a:xfrm>
            <a:off x="4152611" y="26269506"/>
            <a:ext cx="1386529" cy="1261594"/>
            <a:chOff x="5157319" y="26001497"/>
            <a:chExt cx="1386529" cy="1261594"/>
          </a:xfrm>
        </p:grpSpPr>
        <p:sp>
          <p:nvSpPr>
            <p:cNvPr id="56" name="Rectangle 55"/>
            <p:cNvSpPr/>
            <p:nvPr/>
          </p:nvSpPr>
          <p:spPr>
            <a:xfrm>
              <a:off x="5163881" y="26030712"/>
              <a:ext cx="249196" cy="1781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0" name="Rectangle 189"/>
            <p:cNvSpPr/>
            <p:nvPr/>
          </p:nvSpPr>
          <p:spPr>
            <a:xfrm>
              <a:off x="5163881" y="26325926"/>
              <a:ext cx="249196" cy="178130"/>
            </a:xfrm>
            <a:prstGeom prst="rect">
              <a:avLst/>
            </a:prstGeom>
            <a:noFill/>
            <a:ln w="285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a:off x="5163881" y="26621140"/>
              <a:ext cx="249196" cy="178130"/>
            </a:xfrm>
            <a:prstGeom prst="rect">
              <a:avLst/>
            </a:prstGeom>
            <a:solidFill>
              <a:srgbClr val="0A187C"/>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60000"/>
                    <a:lumOff val="40000"/>
                  </a:schemeClr>
                </a:solidFill>
              </a:endParaRPr>
            </a:p>
          </p:txBody>
        </p:sp>
        <p:pic>
          <p:nvPicPr>
            <p:cNvPr id="57" name="Picture 56"/>
            <p:cNvPicPr>
              <a:picLocks noChangeAspect="1"/>
            </p:cNvPicPr>
            <p:nvPr/>
          </p:nvPicPr>
          <p:blipFill rotWithShape="1">
            <a:blip r:embed="rId15" cstate="print">
              <a:extLst>
                <a:ext uri="{28A0092B-C50C-407E-A947-70E740481C1C}">
                  <a14:useLocalDpi xmlns:a14="http://schemas.microsoft.com/office/drawing/2010/main" val="0"/>
                </a:ext>
              </a:extLst>
            </a:blip>
            <a:srcRect l="72324" t="89610" r="21869" b="3850"/>
            <a:stretch/>
          </p:blipFill>
          <p:spPr>
            <a:xfrm>
              <a:off x="5157319" y="26916353"/>
              <a:ext cx="262319" cy="273451"/>
            </a:xfrm>
            <a:prstGeom prst="rect">
              <a:avLst/>
            </a:prstGeom>
          </p:spPr>
        </p:pic>
        <p:sp>
          <p:nvSpPr>
            <p:cNvPr id="58" name="TextBox 57"/>
            <p:cNvSpPr txBox="1"/>
            <p:nvPr/>
          </p:nvSpPr>
          <p:spPr>
            <a:xfrm>
              <a:off x="5463959" y="26001497"/>
              <a:ext cx="1054793" cy="246221"/>
            </a:xfrm>
            <a:prstGeom prst="rect">
              <a:avLst/>
            </a:prstGeom>
            <a:noFill/>
          </p:spPr>
          <p:txBody>
            <a:bodyPr wrap="square" rtlCol="0">
              <a:spAutoFit/>
            </a:bodyPr>
            <a:lstStyle/>
            <a:p>
              <a:r>
                <a:rPr lang="en-US" sz="1000" dirty="0"/>
                <a:t>Study Boundary</a:t>
              </a:r>
            </a:p>
          </p:txBody>
        </p:sp>
        <p:sp>
          <p:nvSpPr>
            <p:cNvPr id="59" name="TextBox 58"/>
            <p:cNvSpPr txBox="1"/>
            <p:nvPr/>
          </p:nvSpPr>
          <p:spPr>
            <a:xfrm>
              <a:off x="5463959" y="26300098"/>
              <a:ext cx="1057450" cy="246221"/>
            </a:xfrm>
            <a:prstGeom prst="rect">
              <a:avLst/>
            </a:prstGeom>
            <a:noFill/>
          </p:spPr>
          <p:txBody>
            <a:bodyPr wrap="square" rtlCol="0">
              <a:spAutoFit/>
            </a:bodyPr>
            <a:lstStyle/>
            <a:p>
              <a:r>
                <a:rPr lang="en-US" sz="1000" dirty="0"/>
                <a:t>Counties</a:t>
              </a:r>
            </a:p>
          </p:txBody>
        </p:sp>
        <p:sp>
          <p:nvSpPr>
            <p:cNvPr id="60" name="TextBox 59"/>
            <p:cNvSpPr txBox="1"/>
            <p:nvPr/>
          </p:nvSpPr>
          <p:spPr>
            <a:xfrm>
              <a:off x="5463959" y="26598700"/>
              <a:ext cx="1079889" cy="246221"/>
            </a:xfrm>
            <a:prstGeom prst="rect">
              <a:avLst/>
            </a:prstGeom>
            <a:noFill/>
          </p:spPr>
          <p:txBody>
            <a:bodyPr wrap="square" rtlCol="0">
              <a:spAutoFit/>
            </a:bodyPr>
            <a:lstStyle/>
            <a:p>
              <a:r>
                <a:rPr lang="en-US" sz="1000" dirty="0"/>
                <a:t>Water Bodies</a:t>
              </a:r>
            </a:p>
          </p:txBody>
        </p:sp>
        <p:sp>
          <p:nvSpPr>
            <p:cNvPr id="61" name="TextBox 60"/>
            <p:cNvSpPr txBox="1"/>
            <p:nvPr/>
          </p:nvSpPr>
          <p:spPr>
            <a:xfrm>
              <a:off x="5463959" y="26867828"/>
              <a:ext cx="878522" cy="215444"/>
            </a:xfrm>
            <a:prstGeom prst="rect">
              <a:avLst/>
            </a:prstGeom>
            <a:noFill/>
          </p:spPr>
          <p:txBody>
            <a:bodyPr wrap="square" rtlCol="0">
              <a:spAutoFit/>
            </a:bodyPr>
            <a:lstStyle/>
            <a:p>
              <a:r>
                <a:rPr lang="en-US" sz="800" dirty="0"/>
                <a:t>High Priority</a:t>
              </a:r>
            </a:p>
          </p:txBody>
        </p:sp>
        <p:sp>
          <p:nvSpPr>
            <p:cNvPr id="192" name="TextBox 191"/>
            <p:cNvSpPr txBox="1"/>
            <p:nvPr/>
          </p:nvSpPr>
          <p:spPr>
            <a:xfrm>
              <a:off x="5463959" y="27047647"/>
              <a:ext cx="878522" cy="215444"/>
            </a:xfrm>
            <a:prstGeom prst="rect">
              <a:avLst/>
            </a:prstGeom>
            <a:noFill/>
          </p:spPr>
          <p:txBody>
            <a:bodyPr wrap="square" rtlCol="0">
              <a:spAutoFit/>
            </a:bodyPr>
            <a:lstStyle/>
            <a:p>
              <a:r>
                <a:rPr lang="en-US" sz="800" dirty="0"/>
                <a:t>Low Priority</a:t>
              </a:r>
            </a:p>
          </p:txBody>
        </p:sp>
      </p:grpSp>
      <p:grpSp>
        <p:nvGrpSpPr>
          <p:cNvPr id="202" name="Group 201"/>
          <p:cNvGrpSpPr/>
          <p:nvPr/>
        </p:nvGrpSpPr>
        <p:grpSpPr>
          <a:xfrm>
            <a:off x="13433080" y="21652770"/>
            <a:ext cx="1110130" cy="552228"/>
            <a:chOff x="13020979" y="21726379"/>
            <a:chExt cx="1110130" cy="552228"/>
          </a:xfrm>
        </p:grpSpPr>
        <p:sp>
          <p:nvSpPr>
            <p:cNvPr id="113" name="Isosceles Triangle 112"/>
            <p:cNvSpPr/>
            <p:nvPr/>
          </p:nvSpPr>
          <p:spPr>
            <a:xfrm>
              <a:off x="13020979" y="21758312"/>
              <a:ext cx="181535" cy="12711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1" name="Group 120"/>
            <p:cNvGrpSpPr/>
            <p:nvPr/>
          </p:nvGrpSpPr>
          <p:grpSpPr>
            <a:xfrm>
              <a:off x="13020979" y="21951636"/>
              <a:ext cx="181535" cy="93552"/>
              <a:chOff x="13020979" y="21951636"/>
              <a:chExt cx="181535" cy="93552"/>
            </a:xfrm>
          </p:grpSpPr>
          <p:cxnSp>
            <p:nvCxnSpPr>
              <p:cNvPr id="115" name="Straight Connector 114"/>
              <p:cNvCxnSpPr/>
              <p:nvPr/>
            </p:nvCxnSpPr>
            <p:spPr>
              <a:xfrm flipV="1">
                <a:off x="13020979" y="21951636"/>
                <a:ext cx="90767" cy="93552"/>
              </a:xfrm>
              <a:prstGeom prst="line">
                <a:avLst/>
              </a:prstGeom>
              <a:ln>
                <a:solidFill>
                  <a:srgbClr val="0192FF"/>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3111746" y="21951636"/>
                <a:ext cx="90768" cy="93552"/>
              </a:xfrm>
              <a:prstGeom prst="line">
                <a:avLst/>
              </a:prstGeom>
              <a:ln>
                <a:solidFill>
                  <a:srgbClr val="0192FF"/>
                </a:solidFill>
              </a:ln>
            </p:spPr>
            <p:style>
              <a:lnRef idx="1">
                <a:schemeClr val="accent1"/>
              </a:lnRef>
              <a:fillRef idx="0">
                <a:schemeClr val="accent1"/>
              </a:fillRef>
              <a:effectRef idx="0">
                <a:schemeClr val="accent1"/>
              </a:effectRef>
              <a:fontRef idx="minor">
                <a:schemeClr val="tx1"/>
              </a:fontRef>
            </p:style>
          </p:cxnSp>
        </p:grpSp>
        <p:grpSp>
          <p:nvGrpSpPr>
            <p:cNvPr id="197" name="Group 196"/>
            <p:cNvGrpSpPr/>
            <p:nvPr/>
          </p:nvGrpSpPr>
          <p:grpSpPr>
            <a:xfrm>
              <a:off x="13020979" y="22103836"/>
              <a:ext cx="181535" cy="93552"/>
              <a:chOff x="13020979" y="21951636"/>
              <a:chExt cx="181535" cy="93552"/>
            </a:xfrm>
          </p:grpSpPr>
          <p:cxnSp>
            <p:nvCxnSpPr>
              <p:cNvPr id="198" name="Straight Connector 197"/>
              <p:cNvCxnSpPr/>
              <p:nvPr/>
            </p:nvCxnSpPr>
            <p:spPr>
              <a:xfrm flipV="1">
                <a:off x="13020979" y="21951636"/>
                <a:ext cx="90767" cy="93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13111746" y="21951636"/>
                <a:ext cx="90768" cy="935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2" name="TextBox 121"/>
            <p:cNvSpPr txBox="1"/>
            <p:nvPr/>
          </p:nvSpPr>
          <p:spPr>
            <a:xfrm>
              <a:off x="13210898" y="21726379"/>
              <a:ext cx="496389" cy="215444"/>
            </a:xfrm>
            <a:prstGeom prst="rect">
              <a:avLst/>
            </a:prstGeom>
            <a:noFill/>
          </p:spPr>
          <p:txBody>
            <a:bodyPr wrap="square" rtlCol="0">
              <a:spAutoFit/>
            </a:bodyPr>
            <a:lstStyle/>
            <a:p>
              <a:r>
                <a:rPr lang="en-US" sz="800" dirty="0"/>
                <a:t>95PPU</a:t>
              </a:r>
            </a:p>
          </p:txBody>
        </p:sp>
        <p:sp>
          <p:nvSpPr>
            <p:cNvPr id="200" name="TextBox 199"/>
            <p:cNvSpPr txBox="1"/>
            <p:nvPr/>
          </p:nvSpPr>
          <p:spPr>
            <a:xfrm>
              <a:off x="13210898" y="21901982"/>
              <a:ext cx="798291" cy="215444"/>
            </a:xfrm>
            <a:prstGeom prst="rect">
              <a:avLst/>
            </a:prstGeom>
            <a:noFill/>
          </p:spPr>
          <p:txBody>
            <a:bodyPr wrap="square" rtlCol="0">
              <a:spAutoFit/>
            </a:bodyPr>
            <a:lstStyle/>
            <a:p>
              <a:r>
                <a:rPr lang="en-US" sz="800" dirty="0"/>
                <a:t>Observed</a:t>
              </a:r>
            </a:p>
          </p:txBody>
        </p:sp>
        <p:sp>
          <p:nvSpPr>
            <p:cNvPr id="201" name="TextBox 200"/>
            <p:cNvSpPr txBox="1"/>
            <p:nvPr/>
          </p:nvSpPr>
          <p:spPr>
            <a:xfrm>
              <a:off x="13210897" y="22063163"/>
              <a:ext cx="920212" cy="215444"/>
            </a:xfrm>
            <a:prstGeom prst="rect">
              <a:avLst/>
            </a:prstGeom>
            <a:noFill/>
          </p:spPr>
          <p:txBody>
            <a:bodyPr wrap="square" rtlCol="0">
              <a:spAutoFit/>
            </a:bodyPr>
            <a:lstStyle/>
            <a:p>
              <a:r>
                <a:rPr lang="en-US" sz="800" dirty="0"/>
                <a:t>Best Estimation</a:t>
              </a:r>
            </a:p>
          </p:txBody>
        </p:sp>
      </p:grpSp>
      <p:grpSp>
        <p:nvGrpSpPr>
          <p:cNvPr id="8" name="Group 7"/>
          <p:cNvGrpSpPr/>
          <p:nvPr/>
        </p:nvGrpSpPr>
        <p:grpSpPr>
          <a:xfrm>
            <a:off x="780215" y="28871809"/>
            <a:ext cx="2057404" cy="2081788"/>
            <a:chOff x="780215" y="28983415"/>
            <a:chExt cx="2057404" cy="2081788"/>
          </a:xfrm>
        </p:grpSpPr>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0215" y="28983415"/>
              <a:ext cx="2057404" cy="2081788"/>
            </a:xfrm>
            <a:prstGeom prst="rect">
              <a:avLst/>
            </a:prstGeom>
          </p:spPr>
        </p:pic>
        <p:pic>
          <p:nvPicPr>
            <p:cNvPr id="32" name="Picture 31"/>
            <p:cNvPicPr>
              <a:picLocks noChangeAspect="1"/>
            </p:cNvPicPr>
            <p:nvPr/>
          </p:nvPicPr>
          <p:blipFill rotWithShape="1">
            <a:blip r:embed="rId16" cstate="print">
              <a:extLst>
                <a:ext uri="{28A0092B-C50C-407E-A947-70E740481C1C}">
                  <a14:useLocalDpi xmlns:a14="http://schemas.microsoft.com/office/drawing/2010/main" val="0"/>
                </a:ext>
              </a:extLst>
            </a:blip>
            <a:srcRect l="21614" t="42977" r="61753" b="35031"/>
            <a:stretch/>
          </p:blipFill>
          <p:spPr>
            <a:xfrm rot="5400000">
              <a:off x="979055" y="29201349"/>
              <a:ext cx="1659724" cy="1645920"/>
            </a:xfrm>
            <a:prstGeom prst="ellipse">
              <a:avLst/>
            </a:prstGeom>
          </p:spPr>
        </p:pic>
      </p:grpSp>
    </p:spTree>
    <p:extLst>
      <p:ext uri="{BB962C8B-B14F-4D97-AF65-F5344CB8AC3E}">
        <p14:creationId xmlns:p14="http://schemas.microsoft.com/office/powerpoint/2010/main" val="28013792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3610</TotalTime>
  <Words>685</Words>
  <Application>Microsoft Office PowerPoint</Application>
  <PresentationFormat>Custom</PresentationFormat>
  <Paragraphs>85</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Kelley, Carrie L. (LARC-E3)[SSAI DEVELOP]</cp:lastModifiedBy>
  <cp:revision>248</cp:revision>
  <dcterms:created xsi:type="dcterms:W3CDTF">2015-06-02T14:58:58Z</dcterms:created>
  <dcterms:modified xsi:type="dcterms:W3CDTF">2016-08-05T17:41:39Z</dcterms:modified>
</cp:coreProperties>
</file>