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85" r:id="rId3"/>
    <p:sldId id="286" r:id="rId4"/>
    <p:sldId id="280" r:id="rId5"/>
    <p:sldId id="306" r:id="rId6"/>
    <p:sldId id="287" r:id="rId7"/>
    <p:sldId id="288" r:id="rId8"/>
    <p:sldId id="302" r:id="rId9"/>
    <p:sldId id="293" r:id="rId10"/>
    <p:sldId id="294" r:id="rId11"/>
    <p:sldId id="296" r:id="rId12"/>
    <p:sldId id="299" r:id="rId13"/>
    <p:sldId id="297" r:id="rId14"/>
    <p:sldId id="303" r:id="rId15"/>
    <p:sldId id="289" r:id="rId16"/>
    <p:sldId id="304" r:id="rId17"/>
    <p:sldId id="290" r:id="rId18"/>
    <p:sldId id="291" r:id="rId19"/>
    <p:sldId id="292"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5167" autoAdjust="0"/>
  </p:normalViewPr>
  <p:slideViewPr>
    <p:cSldViewPr snapToGrid="0">
      <p:cViewPr varScale="1">
        <p:scale>
          <a:sx n="111" d="100"/>
          <a:sy n="111" d="100"/>
        </p:scale>
        <p:origin x="1392" y="10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term of a 2-term project with The</a:t>
            </a:r>
            <a:r>
              <a:rPr lang="en-US" baseline="0" dirty="0" smtClean="0"/>
              <a:t> Nature Conservancy of Georgia and the UGA DEVELOP Node.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764494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767171"/>
                </a:solidFill>
              </a:rPr>
              <a:t>LUCIS was</a:t>
            </a:r>
            <a:r>
              <a:rPr lang="en-US" b="0" baseline="0" dirty="0" smtClean="0">
                <a:solidFill>
                  <a:srgbClr val="767171"/>
                </a:solidFill>
              </a:rPr>
              <a:t> developed by Carr and </a:t>
            </a:r>
            <a:r>
              <a:rPr lang="en-US" b="0" baseline="0" dirty="0" err="1" smtClean="0">
                <a:solidFill>
                  <a:srgbClr val="767171"/>
                </a:solidFill>
              </a:rPr>
              <a:t>Zwick</a:t>
            </a:r>
            <a:r>
              <a:rPr lang="en-US" b="0" baseline="0" dirty="0" smtClean="0">
                <a:solidFill>
                  <a:srgbClr val="767171"/>
                </a:solidFill>
              </a:rPr>
              <a:t> at the University of Florida. It was previously used in the UGA DEVELOP Miami Ecological Forecasting project (2014). LUCIS is a flexible model that can account for variations in stakeholder and local interest groups as it relates to land use allocation. </a:t>
            </a:r>
            <a:endParaRPr lang="en-US" b="0" dirty="0" smtClean="0">
              <a:solidFill>
                <a:srgbClr val="767171"/>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5139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reasoning: </a:t>
            </a:r>
          </a:p>
          <a:p>
            <a:endParaRPr lang="en-US" dirty="0" smtClean="0"/>
          </a:p>
          <a:p>
            <a:pPr marL="228600" indent="-228600" rtl="0" fontAlgn="base">
              <a:buAutoNum type="arabicPeriod"/>
            </a:pPr>
            <a:r>
              <a:rPr lang="en-US" sz="1200" b="0" i="0" u="none" strike="noStrike" kern="1200" dirty="0" smtClean="0">
                <a:solidFill>
                  <a:schemeClr val="tx1"/>
                </a:solidFill>
                <a:effectLst/>
                <a:latin typeface="+mn-lt"/>
                <a:ea typeface="+mn-ea"/>
                <a:cs typeface="+mn-cs"/>
              </a:rPr>
              <a:t>Higher compliance per watershed is preferred for retention ponds.  Residential and commercial property owners can reduce impact fees by as much as 50% by demonstrating compliance. Easements granted to the city for future sanitary outfalls shall be executed by the landowner (less outfalls equals more access to city sewer for developers and less cost)</a:t>
            </a:r>
          </a:p>
          <a:p>
            <a:pPr marL="228600" indent="-228600" rtl="0" fontAlgn="base">
              <a:buAutoNum type="arabicPeriod"/>
            </a:pPr>
            <a:endParaRPr lang="en-US" sz="1200" b="0" i="0" u="none" strike="noStrike" kern="1200" dirty="0" smtClean="0">
              <a:solidFill>
                <a:schemeClr val="tx1"/>
              </a:solidFill>
              <a:effectLst/>
              <a:latin typeface="+mn-lt"/>
              <a:ea typeface="+mn-ea"/>
              <a:cs typeface="+mn-cs"/>
            </a:endParaRPr>
          </a:p>
          <a:p>
            <a:pPr marL="228600" indent="-228600" rtl="0" fontAlgn="base">
              <a:spcBef>
                <a:spcPts val="0"/>
              </a:spcBef>
              <a:spcAft>
                <a:spcPts val="0"/>
              </a:spcAft>
              <a:buFont typeface="+mj-lt"/>
              <a:buAutoNum type="arabicPeriod"/>
            </a:pPr>
            <a:r>
              <a:rPr lang="en-US" b="0" i="0" u="none" strike="noStrike" dirty="0" smtClean="0">
                <a:solidFill>
                  <a:srgbClr val="000000"/>
                </a:solidFill>
                <a:effectLst/>
                <a:latin typeface="Century Gothic" panose="020B0502020202020204" pitchFamily="34" charset="0"/>
              </a:rPr>
              <a:t>The City of Atlanta has managed several programs and initiatives aimed at identifying, assessing and remediating brownfield sites throughout the city.  Brownfields is a real property whose expansion, redevelopment, or reuse may be complicated by the presences of potential hazardous substance, pollutant, or contaminant.</a:t>
            </a:r>
            <a:r>
              <a:rPr lang="en-US" b="0" i="0" u="none" strike="noStrike" baseline="0" dirty="0" smtClean="0">
                <a:solidFill>
                  <a:srgbClr val="000000"/>
                </a:solidFill>
                <a:effectLst/>
                <a:latin typeface="Century Gothic" panose="020B0502020202020204" pitchFamily="34" charset="0"/>
              </a:rPr>
              <a:t> </a:t>
            </a:r>
            <a:r>
              <a:rPr lang="en-US" b="0" i="0" u="none" strike="noStrike" dirty="0" smtClean="0">
                <a:solidFill>
                  <a:srgbClr val="000000"/>
                </a:solidFill>
                <a:effectLst/>
                <a:latin typeface="Century Gothic" panose="020B0502020202020204" pitchFamily="34" charset="0"/>
              </a:rPr>
              <a:t>Abandoned subdivision land is one large contiguous piece of property which make it more suitable than older neighborhoods to construct new development.  Developers would prefer such property because of reduced purchasing cost and construction cost.  Newer neighborhoods are preferred over older neighborhoods because the property is more “elastic”.  Elastic meaning that it lacks the same repetitive patterns of older neighborhoods, which are more “static”.</a:t>
            </a:r>
          </a:p>
          <a:p>
            <a:pPr marL="228600" indent="-228600" rtl="0" fontAlgn="base">
              <a:buAutoNum type="arabicPeriod"/>
            </a:pPr>
            <a:endParaRPr lang="en-US" sz="1200" b="0" i="0" u="none" strike="noStrike" kern="1200" dirty="0" smtClean="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smtClean="0">
                <a:solidFill>
                  <a:schemeClr val="tx1"/>
                </a:solidFill>
                <a:effectLst/>
                <a:latin typeface="+mn-lt"/>
                <a:ea typeface="+mn-ea"/>
                <a:cs typeface="+mn-cs"/>
              </a:rPr>
              <a:t>The City Areas with lower property values can be of higher interest for development, as well as conservation.  The reduced property value serves as an incentive for purchasing certain areas for development, but this is not always the case with a number of factors contributing to buyer preference.  These lands are also of value for conservation and reforestation.  Areas of lower property values and limited vegetation provides a unique opportunity for creating an equitable environment for people and to utilize under value land. Floodplain protection. The commissioner shall not authorize the approval of any permit authorizing the placement of fill or stored materials, or the construction of any building or other structure within the floodplain.</a:t>
            </a:r>
          </a:p>
          <a:p>
            <a:pPr marL="228600" indent="-228600" rtl="0" fontAlgn="base">
              <a:buFont typeface="+mj-lt"/>
              <a:buAutoNum type="arabicPeriod"/>
            </a:pPr>
            <a:endParaRPr lang="en-US" sz="1200" b="0" i="0" u="none" strike="noStrike" kern="1200" dirty="0" smtClean="0">
              <a:solidFill>
                <a:schemeClr val="tx1"/>
              </a:solidFill>
              <a:effectLst/>
              <a:latin typeface="+mn-lt"/>
              <a:ea typeface="+mn-ea"/>
              <a:cs typeface="+mn-cs"/>
            </a:endParaRPr>
          </a:p>
          <a:p>
            <a:pPr marL="228600" indent="-228600" rtl="0" fontAlgn="base">
              <a:buAutoNum type="arabicPeriod"/>
            </a:pPr>
            <a:endParaRPr lang="en-US" sz="1200" b="0" i="0" u="none" strike="noStrike" kern="1200" dirty="0" smtClean="0">
              <a:solidFill>
                <a:schemeClr val="tx1"/>
              </a:solidFill>
              <a:effectLst/>
              <a:latin typeface="+mn-lt"/>
              <a:ea typeface="+mn-ea"/>
              <a:cs typeface="+mn-cs"/>
            </a:endParaRPr>
          </a:p>
          <a:p>
            <a:pPr marL="228600" indent="-228600" rtl="0" fontAlgn="base">
              <a:buAutoNum type="arabicPeriod"/>
            </a:pP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0478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Reasoning for Objectives:</a:t>
            </a:r>
          </a:p>
          <a:p>
            <a:pPr marL="228600" indent="-228600" rtl="0">
              <a:buAutoNum type="arabicPeriod"/>
            </a:pPr>
            <a:r>
              <a:rPr lang="en-US" sz="1200" b="0" i="0" u="none" strike="noStrike" kern="1200" dirty="0" smtClean="0">
                <a:solidFill>
                  <a:schemeClr val="tx1"/>
                </a:solidFill>
                <a:effectLst/>
                <a:latin typeface="+mn-lt"/>
                <a:ea typeface="+mn-ea"/>
                <a:cs typeface="+mn-cs"/>
              </a:rPr>
              <a:t>Agricultural lands that are in a close proximity to streams and other waterbodies, have a higher risk of introducing organic nutrients, pesticides, and eroded sediment to these waterways during precipitation events.</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2</a:t>
            </a:r>
            <a:r>
              <a:rPr lang="en-US" sz="1200" b="0" i="0" u="none" strike="noStrike" kern="1200" dirty="0" smtClean="0">
                <a:solidFill>
                  <a:schemeClr val="tx1"/>
                </a:solidFill>
                <a:effectLst/>
                <a:latin typeface="+mn-lt"/>
                <a:ea typeface="+mn-ea"/>
                <a:cs typeface="+mn-cs"/>
              </a:rPr>
              <a:t>.  Agricultural lands that have a higher slope will increase the amount of surficial runoff during a precipitation event. It is a hydrologic principle that water will always travel from  </a:t>
            </a:r>
          </a:p>
          <a:p>
            <a:pPr rtl="0"/>
            <a:r>
              <a:rPr lang="en-US" sz="1200" b="0" i="0" u="none" strike="noStrike" kern="1200" dirty="0" smtClean="0">
                <a:solidFill>
                  <a:schemeClr val="tx1"/>
                </a:solidFill>
                <a:effectLst/>
                <a:latin typeface="+mn-lt"/>
                <a:ea typeface="+mn-ea"/>
                <a:cs typeface="+mn-cs"/>
              </a:rPr>
              <a:t>     a higher elevation to a lower elevation.</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3</a:t>
            </a:r>
            <a:r>
              <a:rPr lang="en-US" sz="1200" b="0" i="0" u="none" strike="noStrike" kern="1200" dirty="0" smtClean="0">
                <a:solidFill>
                  <a:schemeClr val="tx1"/>
                </a:solidFill>
                <a:effectLst/>
                <a:latin typeface="+mn-lt"/>
                <a:ea typeface="+mn-ea"/>
                <a:cs typeface="+mn-cs"/>
              </a:rPr>
              <a:t>. Low permeability soils, such as soils with high clay content, have low infiltration rates during precipitation events. Low infiltration rates increase surficial ponding and surficial  </a:t>
            </a:r>
          </a:p>
          <a:p>
            <a:pPr rtl="0"/>
            <a:r>
              <a:rPr lang="en-US" sz="1200" b="0" i="0" u="none" strike="noStrike" kern="1200" dirty="0" smtClean="0">
                <a:solidFill>
                  <a:schemeClr val="tx1"/>
                </a:solidFill>
                <a:effectLst/>
                <a:latin typeface="+mn-lt"/>
                <a:ea typeface="+mn-ea"/>
                <a:cs typeface="+mn-cs"/>
              </a:rPr>
              <a:t>    runoff.  Agricultural lands that have these types of soil have a higher risk of introducing higher volumes of surficial runoff and agricultural related nutrients to surrounding </a:t>
            </a:r>
          </a:p>
          <a:p>
            <a:pPr rtl="0"/>
            <a:r>
              <a:rPr lang="en-US" sz="1200" b="0" i="0" u="none" strike="noStrike" kern="120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waterways. </a:t>
            </a:r>
            <a:endParaRPr lang="en-US" b="0" dirty="0" smtClean="0">
              <a:effectLst/>
            </a:endParaRPr>
          </a:p>
          <a:p>
            <a:r>
              <a:rPr lang="en-US" b="0" dirty="0" smtClean="0">
                <a:effectLst/>
              </a:rPr>
              <a:t/>
            </a:r>
            <a:br>
              <a:rPr lang="en-US" b="0" dirty="0" smtClean="0">
                <a:effectLst/>
              </a:rPr>
            </a:b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9552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Objective</a:t>
            </a:r>
            <a:r>
              <a:rPr lang="en-US" b="0" baseline="0" dirty="0" smtClean="0">
                <a:effectLst/>
              </a:rPr>
              <a:t> Reasoning: </a:t>
            </a:r>
          </a:p>
          <a:p>
            <a:endParaRPr lang="en-US" b="0" baseline="0" dirty="0" smtClean="0">
              <a:effectLst/>
            </a:endParaRPr>
          </a:p>
          <a:p>
            <a:pPr marL="228600" indent="-228600">
              <a:buFont typeface="+mj-lt"/>
              <a:buAutoNum type="arabicPeriod"/>
            </a:pPr>
            <a:r>
              <a:rPr lang="en-US" b="0" baseline="0" dirty="0" smtClean="0">
                <a:effectLst/>
              </a:rPr>
              <a:t>Locating areas near existing protected lands or green spaces could facilitate expansion of conservation management locally and provide existing conditions for reforestation plots. </a:t>
            </a:r>
          </a:p>
          <a:p>
            <a:pPr marL="228600" indent="-228600">
              <a:buFont typeface="+mj-lt"/>
              <a:buAutoNum type="arabicPeriod"/>
            </a:pPr>
            <a:endParaRPr lang="en-US" b="0" baseline="0" dirty="0" smtClean="0">
              <a:effectLst/>
            </a:endParaRPr>
          </a:p>
          <a:p>
            <a:pPr marL="228600" indent="-228600">
              <a:buFont typeface="+mj-lt"/>
              <a:buAutoNum type="arabicPeriod"/>
            </a:pPr>
            <a:r>
              <a:rPr lang="en-US" b="0" baseline="0" dirty="0" smtClean="0">
                <a:effectLst/>
              </a:rPr>
              <a:t>Composition of existing vegetation communities could affect decisions related to reforestation – such as what types of trees to plant</a:t>
            </a:r>
          </a:p>
          <a:p>
            <a:pPr marL="228600" indent="-228600">
              <a:buFont typeface="+mj-lt"/>
              <a:buAutoNum type="arabicPeriod"/>
            </a:pPr>
            <a:endParaRPr lang="en-US" b="0" baseline="0" dirty="0" smtClean="0">
              <a:effectLst/>
            </a:endParaRPr>
          </a:p>
          <a:p>
            <a:pPr marL="228600" indent="-228600">
              <a:buFont typeface="+mj-lt"/>
              <a:buAutoNum type="arabicPeriod"/>
            </a:pPr>
            <a:r>
              <a:rPr lang="en-US" b="0" baseline="0" dirty="0" smtClean="0">
                <a:effectLst/>
              </a:rPr>
              <a:t>Significant changes in adjacent land cover could affect the suitability (particularly soils and pollution) for forestation</a:t>
            </a:r>
          </a:p>
          <a:p>
            <a:pPr marL="228600" indent="-228600">
              <a:buFont typeface="+mj-lt"/>
              <a:buAutoNum type="arabicPeriod"/>
            </a:pPr>
            <a:endParaRPr lang="en-US" b="0" baseline="0" dirty="0" smtClean="0">
              <a:effectLst/>
            </a:endParaRPr>
          </a:p>
          <a:p>
            <a:pPr marL="228600" indent="-228600">
              <a:buFont typeface="+mj-lt"/>
              <a:buAutoNum type="arabicPeriod"/>
            </a:pPr>
            <a:r>
              <a:rPr lang="en-US" b="0" baseline="0" dirty="0" smtClean="0">
                <a:effectLst/>
              </a:rPr>
              <a:t>Self </a:t>
            </a:r>
            <a:r>
              <a:rPr lang="en-US" b="0" baseline="0" dirty="0" err="1" smtClean="0">
                <a:effectLst/>
              </a:rPr>
              <a:t>explanitory</a:t>
            </a:r>
            <a:r>
              <a:rPr lang="en-US" b="0" baseline="0" dirty="0" smtClean="0">
                <a:effectLst/>
              </a:rPr>
              <a:t> </a:t>
            </a:r>
            <a:endParaRPr lang="en-US" b="0" dirty="0" smtClean="0">
              <a:effectLst/>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35977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Kappa measures the strength of classification on a 0 to 1 scale-</a:t>
            </a:r>
            <a:r>
              <a:rPr lang="en-US" baseline="0" dirty="0" smtClean="0"/>
              <a:t> a 0.75 value is considered substantially accurate. </a:t>
            </a:r>
          </a:p>
          <a:p>
            <a:endParaRPr lang="en-US" baseline="0" dirty="0" smtClean="0"/>
          </a:p>
          <a:p>
            <a:r>
              <a:rPr lang="en-US" baseline="0" dirty="0" smtClean="0"/>
              <a:t>The majority of misclassification came from the bare land class. This is likely due to the low number of accuracy assessment points (total of 3) compared to the other classes.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9545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 LUCIS model analysis will provide project partners with an understanding of potential land use conflicts</a:t>
            </a:r>
            <a:r>
              <a:rPr lang="en-US" baseline="0" dirty="0" smtClean="0"/>
              <a:t> from a spatial and stakeholder perspective. Additionally, these results will allow The Nature Conservancy to identify lands for future conservation efforts relating to reforestation.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40550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SWAT results will assess how land use is affecting the MNGWPD watersheds</a:t>
            </a:r>
            <a:r>
              <a:rPr lang="en-US" baseline="0" dirty="0" smtClean="0"/>
              <a:t> in addition to identifying how contaminants flow through the system from various pollution sources.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90396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16757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48793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5964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area focuses on the Metropolitan North Georgia Water </a:t>
            </a:r>
            <a:r>
              <a:rPr lang="en-US" dirty="0" smtClean="0"/>
              <a:t>Planning </a:t>
            </a:r>
            <a:r>
              <a:rPr lang="en-US" dirty="0" smtClean="0"/>
              <a:t>District,</a:t>
            </a:r>
            <a:r>
              <a:rPr lang="en-US" baseline="0" dirty="0" smtClean="0"/>
              <a:t> which is composed of  the following 15 </a:t>
            </a:r>
            <a:r>
              <a:rPr lang="en-US" baseline="0" dirty="0" smtClean="0"/>
              <a:t>counties in GA: </a:t>
            </a:r>
            <a:r>
              <a:rPr lang="en-US" sz="1200" kern="1200" dirty="0" smtClean="0">
                <a:solidFill>
                  <a:schemeClr val="tx1"/>
                </a:solidFill>
                <a:effectLst/>
                <a:latin typeface="+mn-lt"/>
                <a:ea typeface="+mn-ea"/>
                <a:cs typeface="+mn-cs"/>
              </a:rPr>
              <a:t>Bartow, Cherokee, Clayton, Cobb, Coweta, DeKalb, Douglas, Fayette, Forsyth, Fulton, Gwinnett, Hall, Henry, Paulding, and Rockdale.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Atlanta is one of the largest and most populated cities in the USA</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9 major watersheds that cross/are contained in the MNGWPD are: Upper Chattahoochee, Middle, Chattahoochee, Upper Ocmulgee, Flint, Upper Tallapoosa, Etowah, Upper Oconee, </a:t>
            </a:r>
            <a:r>
              <a:rPr lang="en-US" sz="1200" kern="1200" baseline="0" dirty="0" err="1" smtClean="0">
                <a:solidFill>
                  <a:schemeClr val="tx1"/>
                </a:solidFill>
                <a:effectLst/>
                <a:latin typeface="+mn-lt"/>
                <a:ea typeface="+mn-ea"/>
                <a:cs typeface="+mn-cs"/>
              </a:rPr>
              <a:t>Coosawattee</a:t>
            </a:r>
            <a:r>
              <a:rPr lang="en-US" sz="1200" kern="1200" baseline="0" dirty="0" smtClean="0">
                <a:solidFill>
                  <a:schemeClr val="tx1"/>
                </a:solidFill>
                <a:effectLst/>
                <a:latin typeface="+mn-lt"/>
                <a:ea typeface="+mn-ea"/>
                <a:cs typeface="+mn-cs"/>
              </a:rPr>
              <a:t>, and Oostanaula.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73414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 of this project were designed to assist The</a:t>
            </a:r>
            <a:r>
              <a:rPr lang="en-US" baseline="0" dirty="0" smtClean="0"/>
              <a:t> Nature Conservancy in their on-going work in the Atlanta region and to provide a spatial analysis for their proposed reforestation efforts.  The goal of this term of the project is to identify areas within the MNGWPS for further investigation as a reforestation site. Additionally, this project term attempted to produce a hydrologic characterizations of the MNGWPD watersheds to identify at-risk/vulnerable areas.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5513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Atlanta is one of the fastest growing</a:t>
            </a:r>
            <a:r>
              <a:rPr lang="en-US" baseline="0" dirty="0" smtClean="0"/>
              <a:t> cities in the nation. As the largest city in GA, key player in regional water resource use discussions, primarily due to the fact that the Chattahoochee river  flowing through the heart of the city. .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a:t>
            </a:r>
            <a:r>
              <a:rPr lang="en-US" baseline="0" dirty="0" smtClean="0"/>
              <a:t> infrastructure has a variety of direct and indirect benefits for local communities. Additionally, reforestation efforts are being pursued in Atlanta specifically due to on-going decision and policy regarding the construction of spaces such as the Atlanta Greenway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54594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obtained cloud-free Landsat 8 OLI images from</a:t>
            </a:r>
            <a:r>
              <a:rPr lang="en-US" baseline="0" dirty="0" smtClean="0"/>
              <a:t> October, 2015. Images were obtained for 2 Landsat scenes corresponding to the coverage of the MNGWPD by path-row.  </a:t>
            </a:r>
          </a:p>
          <a:p>
            <a:endParaRPr lang="en-US" baseline="0" dirty="0" smtClean="0"/>
          </a:p>
          <a:p>
            <a:r>
              <a:rPr lang="en-US" baseline="0" dirty="0" smtClean="0"/>
              <a:t>30m ASTER DEMs were used for elevation data</a:t>
            </a:r>
          </a:p>
          <a:p>
            <a:endParaRPr lang="en-US" baseline="0" dirty="0" smtClean="0"/>
          </a:p>
          <a:p>
            <a:r>
              <a:rPr lang="en-US" baseline="0" dirty="0" smtClean="0"/>
              <a:t>Both datasets were acquired through the USGS </a:t>
            </a:r>
            <a:r>
              <a:rPr lang="en-US" baseline="0" dirty="0" err="1" smtClean="0"/>
              <a:t>EarthExplorer</a:t>
            </a:r>
            <a:r>
              <a:rPr lang="en-US" baseline="0" dirty="0" smtClean="0"/>
              <a:t> website.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69545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methodology of the Atlanta Water Resources team is to</a:t>
            </a:r>
            <a:r>
              <a:rPr lang="en-US" baseline="0" dirty="0" smtClean="0"/>
              <a:t> integrate NASA EO datasets into both the LUCIS and SWAT models as necessary to produce suitability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2793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supervised land cover classification was performed in</a:t>
            </a:r>
            <a:r>
              <a:rPr lang="en-US" baseline="0" dirty="0" smtClean="0"/>
              <a:t> ENVI on our Landsat 8 images. This classification scheme is meant to reflect the major land use allocations in LUCIS. The accuracy assessment was done by generating 150 random points and interpreting them using NAIP imagery.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0765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SWAT</a:t>
            </a:r>
            <a:r>
              <a:rPr lang="en-US" baseline="0" dirty="0" smtClean="0"/>
              <a:t> is a widely used model created by Texas A&amp;M for the USDA. In this project, we used SWAT for watershed characterization and contaminant mapping.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1069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9.JP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Atlanta Water Resources</a:t>
            </a:r>
            <a:endParaRPr lang="en-US" dirty="0"/>
          </a:p>
        </p:txBody>
      </p:sp>
      <p:sp>
        <p:nvSpPr>
          <p:cNvPr id="9" name="Text Placeholder 8"/>
          <p:cNvSpPr>
            <a:spLocks noGrp="1"/>
          </p:cNvSpPr>
          <p:nvPr>
            <p:ph type="body" sz="quarter" idx="17"/>
          </p:nvPr>
        </p:nvSpPr>
        <p:spPr>
          <a:xfrm>
            <a:off x="228600" y="2279641"/>
            <a:ext cx="8613648" cy="653340"/>
          </a:xfrm>
        </p:spPr>
        <p:txBody>
          <a:bodyPr>
            <a:normAutofit fontScale="70000" lnSpcReduction="20000"/>
          </a:bodyPr>
          <a:lstStyle/>
          <a:p>
            <a:r>
              <a:rPr lang="en-US" dirty="0" smtClean="0"/>
              <a:t>Identifying Key Urban Areas to Reduce </a:t>
            </a:r>
            <a:r>
              <a:rPr lang="en-US" dirty="0" err="1" smtClean="0"/>
              <a:t>Stormwater</a:t>
            </a:r>
            <a:r>
              <a:rPr lang="en-US" dirty="0" smtClean="0"/>
              <a:t> Runoff and </a:t>
            </a:r>
          </a:p>
          <a:p>
            <a:r>
              <a:rPr lang="en-US" dirty="0" smtClean="0"/>
              <a:t>Maximize Conservation Efforts in Metropolitan Atlanta</a:t>
            </a:r>
            <a:endParaRPr lang="en-US" dirty="0"/>
          </a:p>
        </p:txBody>
      </p:sp>
      <p:sp>
        <p:nvSpPr>
          <p:cNvPr id="10" name="Text Placeholder 2"/>
          <p:cNvSpPr txBox="1">
            <a:spLocks/>
          </p:cNvSpPr>
          <p:nvPr/>
        </p:nvSpPr>
        <p:spPr>
          <a:xfrm>
            <a:off x="228599"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Christopher Cameron (Project Lead)</a:t>
            </a:r>
            <a:endParaRPr lang="en-US" sz="1600" dirty="0"/>
          </a:p>
        </p:txBody>
      </p:sp>
      <p:sp>
        <p:nvSpPr>
          <p:cNvPr id="12" name="Text Placeholder 2"/>
          <p:cNvSpPr txBox="1">
            <a:spLocks/>
          </p:cNvSpPr>
          <p:nvPr/>
        </p:nvSpPr>
        <p:spPr>
          <a:xfrm>
            <a:off x="228600" y="3647635"/>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Beatriz Avila</a:t>
            </a:r>
            <a:endParaRPr lang="en-US" sz="1600" dirty="0"/>
          </a:p>
        </p:txBody>
      </p:sp>
      <p:sp>
        <p:nvSpPr>
          <p:cNvPr id="13" name="Text Placeholder 2"/>
          <p:cNvSpPr txBox="1">
            <a:spLocks/>
          </p:cNvSpPr>
          <p:nvPr/>
        </p:nvSpPr>
        <p:spPr>
          <a:xfrm>
            <a:off x="228600" y="4036822"/>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Veronica Fay</a:t>
            </a:r>
            <a:endParaRPr lang="en-US" sz="1600" dirty="0"/>
          </a:p>
        </p:txBody>
      </p:sp>
      <p:sp>
        <p:nvSpPr>
          <p:cNvPr id="14" name="Text Placeholder 2"/>
          <p:cNvSpPr txBox="1">
            <a:spLocks/>
          </p:cNvSpPr>
          <p:nvPr/>
        </p:nvSpPr>
        <p:spPr>
          <a:xfrm>
            <a:off x="4665612" y="3260212"/>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Jason Reynolds           </a:t>
            </a:r>
            <a:r>
              <a:rPr lang="en-US" sz="1600" dirty="0" err="1" smtClean="0"/>
              <a:t>Wenjing</a:t>
            </a:r>
            <a:r>
              <a:rPr lang="en-US" sz="1600" dirty="0" smtClean="0"/>
              <a:t> Xu</a:t>
            </a:r>
            <a:endParaRPr lang="en-US" sz="1600" dirty="0"/>
          </a:p>
        </p:txBody>
      </p:sp>
      <p:sp>
        <p:nvSpPr>
          <p:cNvPr id="15" name="Text Placeholder 2"/>
          <p:cNvSpPr txBox="1">
            <a:spLocks/>
          </p:cNvSpPr>
          <p:nvPr/>
        </p:nvSpPr>
        <p:spPr>
          <a:xfrm>
            <a:off x="4665612" y="3649399"/>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Alex Smith</a:t>
            </a:r>
            <a:endParaRPr lang="en-US" sz="1600" dirty="0"/>
          </a:p>
        </p:txBody>
      </p:sp>
      <p:sp>
        <p:nvSpPr>
          <p:cNvPr id="16" name="Text Placeholder 2"/>
          <p:cNvSpPr txBox="1">
            <a:spLocks/>
          </p:cNvSpPr>
          <p:nvPr/>
        </p:nvSpPr>
        <p:spPr>
          <a:xfrm>
            <a:off x="4665612" y="4038586"/>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Jacob Spaulding</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03001"/>
            <a:ext cx="4102100" cy="3368964"/>
          </a:xfrm>
        </p:spPr>
        <p:txBody>
          <a:bodyPr/>
          <a:lstStyle/>
          <a:p>
            <a:r>
              <a:rPr lang="en-US" dirty="0" smtClean="0"/>
              <a:t>Land</a:t>
            </a:r>
          </a:p>
          <a:p>
            <a:r>
              <a:rPr lang="en-US" dirty="0" smtClean="0"/>
              <a:t>Use</a:t>
            </a:r>
          </a:p>
          <a:p>
            <a:r>
              <a:rPr lang="en-US" dirty="0" smtClean="0"/>
              <a:t>Conflict </a:t>
            </a:r>
          </a:p>
          <a:p>
            <a:r>
              <a:rPr lang="en-US" dirty="0" smtClean="0"/>
              <a:t>Identification </a:t>
            </a:r>
          </a:p>
          <a:p>
            <a:r>
              <a:rPr lang="en-US" dirty="0" smtClean="0"/>
              <a:t>Strategy (LUCIS)</a:t>
            </a:r>
            <a:endParaRPr lang="en-US" dirty="0"/>
          </a:p>
        </p:txBody>
      </p:sp>
      <p:sp>
        <p:nvSpPr>
          <p:cNvPr id="8" name="Text Placeholder 1"/>
          <p:cNvSpPr txBox="1">
            <a:spLocks/>
          </p:cNvSpPr>
          <p:nvPr/>
        </p:nvSpPr>
        <p:spPr>
          <a:xfrm>
            <a:off x="0" y="3471964"/>
            <a:ext cx="9144000" cy="33003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b="1" dirty="0"/>
              <a:t>Integrates</a:t>
            </a:r>
            <a:r>
              <a:rPr lang="en-US" dirty="0"/>
              <a:t> a broad range of input datasets to create suitability data layers based on defined goals and objectives for primary land use categories (urban, agriculture, and conservation)</a:t>
            </a:r>
          </a:p>
          <a:p>
            <a:pPr marL="342900" indent="-342900">
              <a:spcBef>
                <a:spcPts val="200"/>
              </a:spcBef>
              <a:buClr>
                <a:schemeClr val="accent1"/>
              </a:buClr>
              <a:buFont typeface="Webdings" panose="05030102010509060703" pitchFamily="18" charset="2"/>
              <a:buChar char="4"/>
            </a:pPr>
            <a:endParaRPr lang="en-US" b="1" dirty="0"/>
          </a:p>
          <a:p>
            <a:pPr marL="342900" lvl="0" indent="-342900">
              <a:spcBef>
                <a:spcPts val="200"/>
              </a:spcBef>
              <a:buClr>
                <a:schemeClr val="accent1"/>
              </a:buClr>
              <a:buFont typeface="Webdings" panose="05030102010509060703" pitchFamily="18" charset="2"/>
              <a:buChar char="4"/>
            </a:pPr>
            <a:r>
              <a:rPr lang="en-US" b="1" dirty="0" smtClean="0">
                <a:solidFill>
                  <a:srgbClr val="767171"/>
                </a:solidFill>
              </a:rPr>
              <a:t>Locates</a:t>
            </a:r>
            <a:r>
              <a:rPr lang="en-US" dirty="0" smtClean="0">
                <a:solidFill>
                  <a:srgbClr val="767171"/>
                </a:solidFill>
              </a:rPr>
              <a:t> </a:t>
            </a:r>
            <a:r>
              <a:rPr lang="en-US" dirty="0">
                <a:solidFill>
                  <a:srgbClr val="767171"/>
                </a:solidFill>
              </a:rPr>
              <a:t>areas of </a:t>
            </a:r>
            <a:r>
              <a:rPr lang="en-US" dirty="0" smtClean="0">
                <a:solidFill>
                  <a:srgbClr val="767171"/>
                </a:solidFill>
              </a:rPr>
              <a:t>potential </a:t>
            </a:r>
            <a:r>
              <a:rPr lang="en-US" dirty="0">
                <a:solidFill>
                  <a:srgbClr val="767171"/>
                </a:solidFill>
              </a:rPr>
              <a:t>land use </a:t>
            </a:r>
            <a:r>
              <a:rPr lang="en-US" dirty="0" smtClean="0">
                <a:solidFill>
                  <a:srgbClr val="767171"/>
                </a:solidFill>
              </a:rPr>
              <a:t>conflict based </a:t>
            </a:r>
            <a:r>
              <a:rPr lang="en-US" dirty="0">
                <a:solidFill>
                  <a:srgbClr val="767171"/>
                </a:solidFill>
              </a:rPr>
              <a:t>on suitability </a:t>
            </a:r>
            <a:r>
              <a:rPr lang="en-US" dirty="0" smtClean="0">
                <a:solidFill>
                  <a:srgbClr val="767171"/>
                </a:solidFill>
              </a:rPr>
              <a:t>prioritization and ranking </a:t>
            </a:r>
          </a:p>
          <a:p>
            <a:pPr marL="342900" lvl="0" indent="-342900">
              <a:spcBef>
                <a:spcPts val="200"/>
              </a:spcBef>
              <a:buClr>
                <a:schemeClr val="accent1"/>
              </a:buClr>
              <a:buFont typeface="Webdings" panose="05030102010509060703" pitchFamily="18" charset="2"/>
              <a:buChar char="4"/>
            </a:pPr>
            <a:endParaRPr lang="en-US" dirty="0">
              <a:solidFill>
                <a:srgbClr val="767171"/>
              </a:solidFill>
            </a:endParaRPr>
          </a:p>
          <a:p>
            <a:pPr marL="342900" indent="-342900">
              <a:spcBef>
                <a:spcPts val="200"/>
              </a:spcBef>
              <a:buClr>
                <a:schemeClr val="accent1"/>
              </a:buClr>
              <a:buFont typeface="Webdings" panose="05030102010509060703" pitchFamily="18" charset="2"/>
              <a:buChar char="4"/>
            </a:pPr>
            <a:r>
              <a:rPr lang="en-US" b="1" dirty="0"/>
              <a:t>Produces</a:t>
            </a:r>
            <a:r>
              <a:rPr lang="en-US" dirty="0"/>
              <a:t> </a:t>
            </a:r>
            <a:r>
              <a:rPr lang="en-US" dirty="0" smtClean="0"/>
              <a:t>flexible land </a:t>
            </a:r>
            <a:r>
              <a:rPr lang="en-US" dirty="0"/>
              <a:t>use allocation scenarios based on goals and objectives </a:t>
            </a:r>
            <a:r>
              <a:rPr lang="en-US" dirty="0" smtClean="0"/>
              <a:t>that can be adapted to </a:t>
            </a:r>
            <a:r>
              <a:rPr lang="en-US" dirty="0">
                <a:solidFill>
                  <a:srgbClr val="767171"/>
                </a:solidFill>
              </a:rPr>
              <a:t>a range of stakeholder and community preferences </a:t>
            </a:r>
            <a:endParaRPr lang="en-US" dirty="0" smtClean="0"/>
          </a:p>
        </p:txBody>
      </p:sp>
    </p:spTree>
    <p:extLst>
      <p:ext uri="{BB962C8B-B14F-4D97-AF65-F5344CB8AC3E}">
        <p14:creationId xmlns:p14="http://schemas.microsoft.com/office/powerpoint/2010/main" val="99032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298535" y="1677625"/>
            <a:ext cx="4666003" cy="4774450"/>
          </a:xfrm>
        </p:spPr>
        <p:txBody>
          <a:bodyPr>
            <a:normAutofit lnSpcReduction="10000"/>
          </a:bodyPr>
          <a:lstStyle/>
          <a:p>
            <a:r>
              <a:rPr lang="en-US" b="1" dirty="0" smtClean="0"/>
              <a:t>Goal</a:t>
            </a:r>
            <a:r>
              <a:rPr lang="en-US" dirty="0" smtClean="0"/>
              <a:t>: </a:t>
            </a:r>
          </a:p>
          <a:p>
            <a:r>
              <a:rPr lang="en-US" dirty="0" smtClean="0"/>
              <a:t>Minimize </a:t>
            </a:r>
            <a:r>
              <a:rPr lang="en-US" dirty="0"/>
              <a:t>u</a:t>
            </a:r>
            <a:r>
              <a:rPr lang="en-US" dirty="0" smtClean="0"/>
              <a:t>ntreated </a:t>
            </a:r>
            <a:r>
              <a:rPr lang="en-US" dirty="0" err="1"/>
              <a:t>s</a:t>
            </a:r>
            <a:r>
              <a:rPr lang="en-US" dirty="0" err="1" smtClean="0"/>
              <a:t>tormwater</a:t>
            </a:r>
            <a:r>
              <a:rPr lang="en-US" dirty="0" smtClean="0"/>
              <a:t> flow </a:t>
            </a:r>
            <a:r>
              <a:rPr lang="en-US" dirty="0"/>
              <a:t>into </a:t>
            </a:r>
            <a:r>
              <a:rPr lang="en-US" dirty="0" smtClean="0"/>
              <a:t>the Chattahoochee </a:t>
            </a:r>
            <a:r>
              <a:rPr lang="en-US" dirty="0"/>
              <a:t>from </a:t>
            </a:r>
            <a:r>
              <a:rPr lang="en-US" dirty="0" smtClean="0"/>
              <a:t>impervious </a:t>
            </a:r>
            <a:r>
              <a:rPr lang="en-US" dirty="0" smtClean="0"/>
              <a:t>s</a:t>
            </a:r>
            <a:r>
              <a:rPr lang="en-US" dirty="0" smtClean="0"/>
              <a:t>urfaces</a:t>
            </a:r>
            <a:endParaRPr lang="en-US" dirty="0"/>
          </a:p>
          <a:p>
            <a:endParaRPr lang="en-US" b="1" dirty="0" smtClean="0"/>
          </a:p>
          <a:p>
            <a:r>
              <a:rPr lang="en-US" b="1" dirty="0" smtClean="0"/>
              <a:t>Objectives</a:t>
            </a:r>
            <a:r>
              <a:rPr lang="en-US" b="1" dirty="0" smtClean="0"/>
              <a:t>: </a:t>
            </a:r>
          </a:p>
          <a:p>
            <a:pPr marL="457200" indent="-457200">
              <a:buAutoNum type="arabicPeriod"/>
            </a:pPr>
            <a:r>
              <a:rPr lang="en-US" dirty="0"/>
              <a:t>Identify location of </a:t>
            </a:r>
            <a:r>
              <a:rPr lang="en-US" dirty="0" err="1"/>
              <a:t>stormwater</a:t>
            </a:r>
            <a:r>
              <a:rPr lang="en-US" dirty="0"/>
              <a:t> retention ponds and outfalls (into the river</a:t>
            </a:r>
            <a:r>
              <a:rPr lang="en-US" dirty="0" smtClean="0"/>
              <a:t>)</a:t>
            </a:r>
          </a:p>
          <a:p>
            <a:pPr marL="457200" indent="-457200">
              <a:buAutoNum type="arabicPeriod"/>
            </a:pPr>
            <a:r>
              <a:rPr lang="en-US" dirty="0"/>
              <a:t>Identify Location of Brownfields, Abandoned Construction sites and open bare </a:t>
            </a:r>
            <a:r>
              <a:rPr lang="en-US" dirty="0" smtClean="0"/>
              <a:t>land</a:t>
            </a:r>
          </a:p>
          <a:p>
            <a:pPr marL="457200" indent="-457200">
              <a:buAutoNum type="arabicPeriod"/>
            </a:pPr>
            <a:r>
              <a:rPr lang="en-US" dirty="0"/>
              <a:t>Identify areas or locations of greater preference or suitability for construction (property zone values)</a:t>
            </a:r>
            <a:endParaRPr lang="en-US" dirty="0" smtClean="0"/>
          </a:p>
          <a:p>
            <a:endParaRPr lang="en-US" dirty="0"/>
          </a:p>
          <a:p>
            <a:endParaRPr lang="en-US" dirty="0" smtClean="0"/>
          </a:p>
          <a:p>
            <a:endParaRPr lang="en-US" dirty="0"/>
          </a:p>
        </p:txBody>
      </p:sp>
      <p:sp>
        <p:nvSpPr>
          <p:cNvPr id="3" name="Text Placeholder 2"/>
          <p:cNvSpPr>
            <a:spLocks noGrp="1"/>
          </p:cNvSpPr>
          <p:nvPr>
            <p:ph type="body" sz="quarter" idx="10"/>
          </p:nvPr>
        </p:nvSpPr>
        <p:spPr>
          <a:xfrm>
            <a:off x="4589091" y="104325"/>
            <a:ext cx="4084889" cy="1351091"/>
          </a:xfrm>
        </p:spPr>
        <p:txBody>
          <a:bodyPr>
            <a:normAutofit/>
          </a:bodyPr>
          <a:lstStyle/>
          <a:p>
            <a:pPr algn="ctr"/>
            <a:r>
              <a:rPr lang="en-US" dirty="0" smtClean="0"/>
              <a:t>Suitability: Urban </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823" t="5282" r="32644" b="10813"/>
          <a:stretch/>
        </p:blipFill>
        <p:spPr>
          <a:xfrm>
            <a:off x="500890" y="2281881"/>
            <a:ext cx="3797644" cy="4170194"/>
          </a:xfrm>
          <a:prstGeom prst="rect">
            <a:avLst/>
          </a:prstGeom>
        </p:spPr>
      </p:pic>
      <p:sp>
        <p:nvSpPr>
          <p:cNvPr id="10" name="TextBox 9"/>
          <p:cNvSpPr txBox="1"/>
          <p:nvPr/>
        </p:nvSpPr>
        <p:spPr>
          <a:xfrm>
            <a:off x="-1" y="2144346"/>
            <a:ext cx="1003997" cy="646331"/>
          </a:xfrm>
          <a:prstGeom prst="rect">
            <a:avLst/>
          </a:prstGeom>
          <a:noFill/>
        </p:spPr>
        <p:txBody>
          <a:bodyPr wrap="square" rtlCol="0">
            <a:spAutoFit/>
          </a:bodyPr>
          <a:lstStyle/>
          <a:p>
            <a:pPr algn="r"/>
            <a:r>
              <a:rPr lang="en-US" i="1" dirty="0" smtClean="0">
                <a:solidFill>
                  <a:schemeClr val="tx1">
                    <a:lumMod val="50000"/>
                  </a:schemeClr>
                </a:solidFill>
              </a:rPr>
              <a:t>NPDES </a:t>
            </a:r>
          </a:p>
          <a:p>
            <a:pPr algn="r"/>
            <a:r>
              <a:rPr lang="en-US" i="1" dirty="0" smtClean="0">
                <a:solidFill>
                  <a:schemeClr val="tx1">
                    <a:lumMod val="50000"/>
                  </a:schemeClr>
                </a:solidFill>
              </a:rPr>
              <a:t>sites</a:t>
            </a:r>
          </a:p>
        </p:txBody>
      </p:sp>
      <p:sp>
        <p:nvSpPr>
          <p:cNvPr id="11" name="TextBox 10"/>
          <p:cNvSpPr txBox="1"/>
          <p:nvPr/>
        </p:nvSpPr>
        <p:spPr>
          <a:xfrm>
            <a:off x="-304320" y="3062003"/>
            <a:ext cx="1580703" cy="646331"/>
          </a:xfrm>
          <a:prstGeom prst="rect">
            <a:avLst/>
          </a:prstGeom>
          <a:noFill/>
        </p:spPr>
        <p:txBody>
          <a:bodyPr wrap="square" rtlCol="0">
            <a:spAutoFit/>
          </a:bodyPr>
          <a:lstStyle/>
          <a:p>
            <a:pPr algn="r"/>
            <a:r>
              <a:rPr lang="en-US" i="1" dirty="0" smtClean="0">
                <a:solidFill>
                  <a:schemeClr val="tx1">
                    <a:lumMod val="50000"/>
                  </a:schemeClr>
                </a:solidFill>
              </a:rPr>
              <a:t>Superfund </a:t>
            </a:r>
          </a:p>
          <a:p>
            <a:pPr algn="r"/>
            <a:r>
              <a:rPr lang="en-US" i="1" dirty="0" smtClean="0">
                <a:solidFill>
                  <a:schemeClr val="tx1">
                    <a:lumMod val="50000"/>
                  </a:schemeClr>
                </a:solidFill>
              </a:rPr>
              <a:t>sites</a:t>
            </a:r>
          </a:p>
        </p:txBody>
      </p:sp>
      <p:sp>
        <p:nvSpPr>
          <p:cNvPr id="12" name="TextBox 11"/>
          <p:cNvSpPr txBox="1"/>
          <p:nvPr/>
        </p:nvSpPr>
        <p:spPr>
          <a:xfrm>
            <a:off x="-1158" y="3922348"/>
            <a:ext cx="2584795" cy="646331"/>
          </a:xfrm>
          <a:prstGeom prst="rect">
            <a:avLst/>
          </a:prstGeom>
          <a:noFill/>
        </p:spPr>
        <p:txBody>
          <a:bodyPr wrap="square" rtlCol="0">
            <a:spAutoFit/>
          </a:bodyPr>
          <a:lstStyle/>
          <a:p>
            <a:r>
              <a:rPr lang="en-US" i="1" dirty="0" smtClean="0">
                <a:solidFill>
                  <a:schemeClr val="tx1">
                    <a:lumMod val="50000"/>
                  </a:schemeClr>
                </a:solidFill>
              </a:rPr>
              <a:t>Old vs. New Neighborhoods</a:t>
            </a:r>
            <a:endParaRPr lang="en-US" i="1" dirty="0">
              <a:solidFill>
                <a:schemeClr val="tx1">
                  <a:lumMod val="50000"/>
                </a:schemeClr>
              </a:solidFill>
            </a:endParaRPr>
          </a:p>
        </p:txBody>
      </p:sp>
      <p:sp>
        <p:nvSpPr>
          <p:cNvPr id="13" name="TextBox 12"/>
          <p:cNvSpPr txBox="1"/>
          <p:nvPr/>
        </p:nvSpPr>
        <p:spPr>
          <a:xfrm>
            <a:off x="-1" y="4757039"/>
            <a:ext cx="2584795" cy="646331"/>
          </a:xfrm>
          <a:prstGeom prst="rect">
            <a:avLst/>
          </a:prstGeom>
          <a:noFill/>
        </p:spPr>
        <p:txBody>
          <a:bodyPr wrap="square" rtlCol="0">
            <a:spAutoFit/>
          </a:bodyPr>
          <a:lstStyle/>
          <a:p>
            <a:r>
              <a:rPr lang="en-US" i="1" dirty="0" smtClean="0">
                <a:solidFill>
                  <a:schemeClr val="tx1">
                    <a:lumMod val="50000"/>
                  </a:schemeClr>
                </a:solidFill>
              </a:rPr>
              <a:t>Floodplain </a:t>
            </a:r>
          </a:p>
          <a:p>
            <a:r>
              <a:rPr lang="en-US" i="1" dirty="0" smtClean="0">
                <a:solidFill>
                  <a:schemeClr val="tx1">
                    <a:lumMod val="50000"/>
                  </a:schemeClr>
                </a:solidFill>
              </a:rPr>
              <a:t>Zoning </a:t>
            </a:r>
          </a:p>
        </p:txBody>
      </p:sp>
      <p:sp>
        <p:nvSpPr>
          <p:cNvPr id="14" name="TextBox 13"/>
          <p:cNvSpPr txBox="1"/>
          <p:nvPr/>
        </p:nvSpPr>
        <p:spPr>
          <a:xfrm>
            <a:off x="0" y="5558390"/>
            <a:ext cx="972065" cy="923330"/>
          </a:xfrm>
          <a:prstGeom prst="rect">
            <a:avLst/>
          </a:prstGeom>
          <a:noFill/>
        </p:spPr>
        <p:txBody>
          <a:bodyPr wrap="square" rtlCol="0">
            <a:spAutoFit/>
          </a:bodyPr>
          <a:lstStyle/>
          <a:p>
            <a:r>
              <a:rPr lang="en-US" i="1" dirty="0" smtClean="0">
                <a:solidFill>
                  <a:schemeClr val="tx1">
                    <a:lumMod val="50000"/>
                  </a:schemeClr>
                </a:solidFill>
              </a:rPr>
              <a:t>Urban </a:t>
            </a:r>
          </a:p>
          <a:p>
            <a:r>
              <a:rPr lang="en-US" i="1" dirty="0" smtClean="0">
                <a:solidFill>
                  <a:schemeClr val="tx1">
                    <a:lumMod val="50000"/>
                  </a:schemeClr>
                </a:solidFill>
              </a:rPr>
              <a:t>Land </a:t>
            </a:r>
          </a:p>
          <a:p>
            <a:r>
              <a:rPr lang="en-US" i="1" dirty="0" smtClean="0">
                <a:solidFill>
                  <a:schemeClr val="tx1">
                    <a:lumMod val="50000"/>
                  </a:schemeClr>
                </a:solidFill>
              </a:rPr>
              <a:t>Cover</a:t>
            </a:r>
            <a:endParaRPr lang="en-US" i="1" dirty="0">
              <a:solidFill>
                <a:schemeClr val="tx1">
                  <a:lumMod val="50000"/>
                </a:schemeClr>
              </a:solidFill>
            </a:endParaRPr>
          </a:p>
        </p:txBody>
      </p:sp>
    </p:spTree>
    <p:extLst>
      <p:ext uri="{BB962C8B-B14F-4D97-AF65-F5344CB8AC3E}">
        <p14:creationId xmlns:p14="http://schemas.microsoft.com/office/powerpoint/2010/main" val="1212913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298535" y="1677624"/>
            <a:ext cx="4666003" cy="4989875"/>
          </a:xfrm>
        </p:spPr>
        <p:txBody>
          <a:bodyPr/>
          <a:lstStyle/>
          <a:p>
            <a:endParaRPr lang="en-US" b="1" dirty="0" smtClean="0"/>
          </a:p>
          <a:p>
            <a:r>
              <a:rPr lang="en-US" b="1" dirty="0" smtClean="0"/>
              <a:t>Goal</a:t>
            </a:r>
            <a:r>
              <a:rPr lang="en-US" dirty="0" smtClean="0"/>
              <a:t>: </a:t>
            </a:r>
            <a:r>
              <a:rPr lang="en-US" dirty="0"/>
              <a:t>Identify agricultural lands with a high potential to impact local water quality and </a:t>
            </a:r>
            <a:r>
              <a:rPr lang="en-US" dirty="0" err="1"/>
              <a:t>stormwater</a:t>
            </a:r>
            <a:r>
              <a:rPr lang="en-US" dirty="0"/>
              <a:t> </a:t>
            </a:r>
            <a:r>
              <a:rPr lang="en-US" dirty="0" smtClean="0"/>
              <a:t>runoff</a:t>
            </a:r>
          </a:p>
          <a:p>
            <a:endParaRPr lang="en-US" b="1" dirty="0" smtClean="0"/>
          </a:p>
          <a:p>
            <a:r>
              <a:rPr lang="en-US" b="1" dirty="0" smtClean="0"/>
              <a:t>Objectives</a:t>
            </a:r>
            <a:r>
              <a:rPr lang="en-US" b="1" dirty="0" smtClean="0"/>
              <a:t>: </a:t>
            </a:r>
          </a:p>
          <a:p>
            <a:pPr marL="457200" indent="-457200">
              <a:buAutoNum type="arabicPeriod"/>
            </a:pPr>
            <a:r>
              <a:rPr lang="en-US" dirty="0" smtClean="0"/>
              <a:t>Identify </a:t>
            </a:r>
            <a:r>
              <a:rPr lang="en-US" dirty="0" smtClean="0"/>
              <a:t>regions in close </a:t>
            </a:r>
            <a:r>
              <a:rPr lang="en-US" dirty="0" smtClean="0"/>
              <a:t>proximity </a:t>
            </a:r>
            <a:r>
              <a:rPr lang="en-US" dirty="0" smtClean="0"/>
              <a:t>to streams &amp; other waterways</a:t>
            </a:r>
          </a:p>
          <a:p>
            <a:pPr marL="457200" indent="-457200">
              <a:buAutoNum type="arabicPeriod"/>
            </a:pPr>
            <a:r>
              <a:rPr lang="en-US" dirty="0" smtClean="0"/>
              <a:t>Identify </a:t>
            </a:r>
            <a:r>
              <a:rPr lang="en-US" dirty="0" smtClean="0"/>
              <a:t>regions with high topographic gradients</a:t>
            </a:r>
          </a:p>
          <a:p>
            <a:pPr marL="457200" indent="-457200">
              <a:buAutoNum type="arabicPeriod"/>
            </a:pPr>
            <a:r>
              <a:rPr lang="en-US" dirty="0" smtClean="0"/>
              <a:t>Identify </a:t>
            </a:r>
            <a:r>
              <a:rPr lang="en-US" dirty="0"/>
              <a:t>r</a:t>
            </a:r>
            <a:r>
              <a:rPr lang="en-US" dirty="0" smtClean="0"/>
              <a:t>egions </a:t>
            </a:r>
            <a:r>
              <a:rPr lang="en-US" dirty="0" smtClean="0"/>
              <a:t>with </a:t>
            </a:r>
            <a:r>
              <a:rPr lang="en-US" dirty="0" smtClean="0"/>
              <a:t>highly permeable </a:t>
            </a:r>
            <a:r>
              <a:rPr lang="en-US" dirty="0" smtClean="0"/>
              <a:t>soils</a:t>
            </a:r>
            <a:endParaRPr lang="en-US" dirty="0" smtClean="0"/>
          </a:p>
          <a:p>
            <a:pPr marL="457200" indent="-457200">
              <a:buAutoNum type="arabicPeriod"/>
            </a:pPr>
            <a:endParaRPr lang="en-US" dirty="0"/>
          </a:p>
          <a:p>
            <a:endParaRPr lang="en-US" dirty="0" smtClean="0"/>
          </a:p>
          <a:p>
            <a:endParaRPr lang="en-US" dirty="0"/>
          </a:p>
          <a:p>
            <a:endParaRPr lang="en-US" dirty="0" smtClean="0"/>
          </a:p>
          <a:p>
            <a:endParaRPr lang="en-US" dirty="0"/>
          </a:p>
        </p:txBody>
      </p:sp>
      <p:sp>
        <p:nvSpPr>
          <p:cNvPr id="3" name="Text Placeholder 2"/>
          <p:cNvSpPr>
            <a:spLocks noGrp="1"/>
          </p:cNvSpPr>
          <p:nvPr>
            <p:ph type="body" sz="quarter" idx="10"/>
          </p:nvPr>
        </p:nvSpPr>
        <p:spPr>
          <a:xfrm>
            <a:off x="4589091" y="98253"/>
            <a:ext cx="4084889" cy="1351091"/>
          </a:xfrm>
        </p:spPr>
        <p:txBody>
          <a:bodyPr>
            <a:normAutofit/>
          </a:bodyPr>
          <a:lstStyle/>
          <a:p>
            <a:pPr algn="ctr"/>
            <a:r>
              <a:rPr lang="en-US" dirty="0" smtClean="0"/>
              <a:t>Suitability: Agriculture</a:t>
            </a: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991" t="28005" r="21671" b="5488"/>
          <a:stretch/>
        </p:blipFill>
        <p:spPr>
          <a:xfrm>
            <a:off x="0" y="2563744"/>
            <a:ext cx="4154879" cy="2932082"/>
          </a:xfrm>
          <a:prstGeom prst="rect">
            <a:avLst/>
          </a:prstGeom>
        </p:spPr>
      </p:pic>
      <p:sp>
        <p:nvSpPr>
          <p:cNvPr id="13" name="TextBox 12"/>
          <p:cNvSpPr txBox="1"/>
          <p:nvPr/>
        </p:nvSpPr>
        <p:spPr>
          <a:xfrm>
            <a:off x="159506" y="2280515"/>
            <a:ext cx="1569283" cy="646331"/>
          </a:xfrm>
          <a:prstGeom prst="rect">
            <a:avLst/>
          </a:prstGeom>
          <a:noFill/>
        </p:spPr>
        <p:txBody>
          <a:bodyPr wrap="square" rtlCol="0">
            <a:spAutoFit/>
          </a:bodyPr>
          <a:lstStyle/>
          <a:p>
            <a:r>
              <a:rPr lang="en-US" i="1" dirty="0" smtClean="0">
                <a:solidFill>
                  <a:schemeClr val="tx1">
                    <a:lumMod val="50000"/>
                  </a:schemeClr>
                </a:solidFill>
              </a:rPr>
              <a:t>Agricultural Land Cover</a:t>
            </a:r>
          </a:p>
        </p:txBody>
      </p:sp>
      <p:sp>
        <p:nvSpPr>
          <p:cNvPr id="14" name="TextBox 13"/>
          <p:cNvSpPr txBox="1"/>
          <p:nvPr/>
        </p:nvSpPr>
        <p:spPr>
          <a:xfrm>
            <a:off x="-11420" y="3450698"/>
            <a:ext cx="1580703" cy="369332"/>
          </a:xfrm>
          <a:prstGeom prst="rect">
            <a:avLst/>
          </a:prstGeom>
          <a:noFill/>
        </p:spPr>
        <p:txBody>
          <a:bodyPr wrap="square" rtlCol="0">
            <a:spAutoFit/>
          </a:bodyPr>
          <a:lstStyle/>
          <a:p>
            <a:pPr algn="r"/>
            <a:r>
              <a:rPr lang="en-US" i="1" dirty="0" smtClean="0">
                <a:solidFill>
                  <a:schemeClr val="tx1">
                    <a:lumMod val="50000"/>
                  </a:schemeClr>
                </a:solidFill>
              </a:rPr>
              <a:t>Waterways</a:t>
            </a:r>
          </a:p>
        </p:txBody>
      </p:sp>
      <p:sp>
        <p:nvSpPr>
          <p:cNvPr id="15" name="TextBox 14"/>
          <p:cNvSpPr txBox="1"/>
          <p:nvPr/>
        </p:nvSpPr>
        <p:spPr>
          <a:xfrm>
            <a:off x="159506" y="4018580"/>
            <a:ext cx="2584795" cy="369332"/>
          </a:xfrm>
          <a:prstGeom prst="rect">
            <a:avLst/>
          </a:prstGeom>
          <a:noFill/>
        </p:spPr>
        <p:txBody>
          <a:bodyPr wrap="square" rtlCol="0">
            <a:spAutoFit/>
          </a:bodyPr>
          <a:lstStyle/>
          <a:p>
            <a:r>
              <a:rPr lang="en-US" i="1" dirty="0" smtClean="0">
                <a:solidFill>
                  <a:schemeClr val="tx1">
                    <a:lumMod val="50000"/>
                  </a:schemeClr>
                </a:solidFill>
              </a:rPr>
              <a:t>Soil Permeability</a:t>
            </a:r>
            <a:endParaRPr lang="en-US" i="1" dirty="0">
              <a:solidFill>
                <a:schemeClr val="tx1">
                  <a:lumMod val="50000"/>
                </a:schemeClr>
              </a:solidFill>
            </a:endParaRPr>
          </a:p>
        </p:txBody>
      </p:sp>
      <p:sp>
        <p:nvSpPr>
          <p:cNvPr id="16" name="TextBox 15"/>
          <p:cNvSpPr txBox="1"/>
          <p:nvPr/>
        </p:nvSpPr>
        <p:spPr>
          <a:xfrm>
            <a:off x="159506" y="4586462"/>
            <a:ext cx="918494" cy="369332"/>
          </a:xfrm>
          <a:prstGeom prst="rect">
            <a:avLst/>
          </a:prstGeom>
          <a:noFill/>
        </p:spPr>
        <p:txBody>
          <a:bodyPr wrap="square" rtlCol="0">
            <a:spAutoFit/>
          </a:bodyPr>
          <a:lstStyle/>
          <a:p>
            <a:r>
              <a:rPr lang="en-US" i="1" dirty="0" smtClean="0">
                <a:solidFill>
                  <a:schemeClr val="tx1">
                    <a:lumMod val="50000"/>
                  </a:schemeClr>
                </a:solidFill>
              </a:rPr>
              <a:t>Slope</a:t>
            </a:r>
          </a:p>
        </p:txBody>
      </p:sp>
    </p:spTree>
    <p:extLst>
      <p:ext uri="{BB962C8B-B14F-4D97-AF65-F5344CB8AC3E}">
        <p14:creationId xmlns:p14="http://schemas.microsoft.com/office/powerpoint/2010/main" val="1998357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89091" y="1462043"/>
            <a:ext cx="4375445" cy="5253081"/>
          </a:xfrm>
        </p:spPr>
        <p:txBody>
          <a:bodyPr>
            <a:noAutofit/>
          </a:bodyPr>
          <a:lstStyle/>
          <a:p>
            <a:endParaRPr lang="en-US" b="1" dirty="0" smtClean="0"/>
          </a:p>
          <a:p>
            <a:r>
              <a:rPr lang="en-US" b="1" dirty="0" smtClean="0"/>
              <a:t>Goal</a:t>
            </a:r>
            <a:r>
              <a:rPr lang="en-US" dirty="0" smtClean="0"/>
              <a:t>: </a:t>
            </a:r>
            <a:r>
              <a:rPr lang="en-US" dirty="0"/>
              <a:t>Protect existing green infrastructure and identify opportunities to </a:t>
            </a:r>
            <a:r>
              <a:rPr lang="en-US" dirty="0" smtClean="0"/>
              <a:t>increase or expand </a:t>
            </a:r>
            <a:r>
              <a:rPr lang="en-US" dirty="0"/>
              <a:t>green </a:t>
            </a:r>
            <a:r>
              <a:rPr lang="en-US" dirty="0" smtClean="0"/>
              <a:t>spaces</a:t>
            </a:r>
          </a:p>
          <a:p>
            <a:endParaRPr lang="en-US" b="1" dirty="0"/>
          </a:p>
          <a:p>
            <a:r>
              <a:rPr lang="en-US" b="1" dirty="0" smtClean="0"/>
              <a:t>Objectives</a:t>
            </a:r>
            <a:r>
              <a:rPr lang="en-US" b="1" dirty="0" smtClean="0"/>
              <a:t>: </a:t>
            </a:r>
          </a:p>
          <a:p>
            <a:pPr marL="457200" indent="-457200">
              <a:buAutoNum type="arabicPeriod"/>
            </a:pPr>
            <a:r>
              <a:rPr lang="en-US" dirty="0"/>
              <a:t>Identify existing protected areas/green </a:t>
            </a:r>
            <a:r>
              <a:rPr lang="en-US" dirty="0" smtClean="0"/>
              <a:t>spaces</a:t>
            </a:r>
          </a:p>
          <a:p>
            <a:pPr marL="457200" indent="-457200">
              <a:buAutoNum type="arabicPeriod"/>
            </a:pPr>
            <a:r>
              <a:rPr lang="en-US" dirty="0"/>
              <a:t>Analyze existing proportions of local vegetation and </a:t>
            </a:r>
            <a:r>
              <a:rPr lang="en-US" dirty="0" smtClean="0"/>
              <a:t>forests</a:t>
            </a:r>
          </a:p>
          <a:p>
            <a:pPr marL="457200" indent="-457200">
              <a:buAutoNum type="arabicPeriod"/>
            </a:pPr>
            <a:r>
              <a:rPr lang="en-US" dirty="0"/>
              <a:t>Identify associated land cover types for potential reforestation </a:t>
            </a:r>
            <a:r>
              <a:rPr lang="en-US" dirty="0" smtClean="0"/>
              <a:t>areas</a:t>
            </a:r>
          </a:p>
          <a:p>
            <a:pPr marL="457200" indent="-457200">
              <a:buAutoNum type="arabicPeriod"/>
            </a:pPr>
            <a:r>
              <a:rPr lang="en-US" dirty="0"/>
              <a:t>Prioritize reforestation </a:t>
            </a:r>
            <a:r>
              <a:rPr lang="en-US" dirty="0" smtClean="0"/>
              <a:t>targets</a:t>
            </a:r>
            <a:endParaRPr lang="en-US" dirty="0" smtClean="0"/>
          </a:p>
          <a:p>
            <a:endParaRPr lang="en-US" dirty="0"/>
          </a:p>
        </p:txBody>
      </p:sp>
      <p:sp>
        <p:nvSpPr>
          <p:cNvPr id="3" name="Text Placeholder 2"/>
          <p:cNvSpPr>
            <a:spLocks noGrp="1"/>
          </p:cNvSpPr>
          <p:nvPr>
            <p:ph type="body" sz="quarter" idx="10"/>
          </p:nvPr>
        </p:nvSpPr>
        <p:spPr>
          <a:xfrm>
            <a:off x="4589091" y="110953"/>
            <a:ext cx="4084889" cy="1351091"/>
          </a:xfrm>
        </p:spPr>
        <p:txBody>
          <a:bodyPr>
            <a:normAutofit/>
          </a:bodyPr>
          <a:lstStyle/>
          <a:p>
            <a:pPr algn="ctr"/>
            <a:r>
              <a:rPr lang="en-US" dirty="0" smtClean="0"/>
              <a:t>Suitability: Conservation </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1983" t="6050" r="33540" b="33653"/>
          <a:stretch/>
        </p:blipFill>
        <p:spPr>
          <a:xfrm>
            <a:off x="358888" y="1952367"/>
            <a:ext cx="4118920" cy="4079016"/>
          </a:xfrm>
          <a:prstGeom prst="rect">
            <a:avLst/>
          </a:prstGeom>
        </p:spPr>
      </p:pic>
      <p:sp>
        <p:nvSpPr>
          <p:cNvPr id="11" name="TextBox 10"/>
          <p:cNvSpPr txBox="1"/>
          <p:nvPr/>
        </p:nvSpPr>
        <p:spPr>
          <a:xfrm>
            <a:off x="120466" y="1790607"/>
            <a:ext cx="1619401" cy="923330"/>
          </a:xfrm>
          <a:prstGeom prst="rect">
            <a:avLst/>
          </a:prstGeom>
          <a:noFill/>
        </p:spPr>
        <p:txBody>
          <a:bodyPr wrap="square" rtlCol="0">
            <a:spAutoFit/>
          </a:bodyPr>
          <a:lstStyle/>
          <a:p>
            <a:r>
              <a:rPr lang="en-US" i="1" dirty="0" smtClean="0">
                <a:solidFill>
                  <a:schemeClr val="tx1">
                    <a:lumMod val="50000"/>
                  </a:schemeClr>
                </a:solidFill>
              </a:rPr>
              <a:t>Forested Land </a:t>
            </a:r>
          </a:p>
          <a:p>
            <a:r>
              <a:rPr lang="en-US" i="1" dirty="0" smtClean="0">
                <a:solidFill>
                  <a:schemeClr val="tx1">
                    <a:lumMod val="50000"/>
                  </a:schemeClr>
                </a:solidFill>
              </a:rPr>
              <a:t>Cover</a:t>
            </a:r>
          </a:p>
        </p:txBody>
      </p:sp>
      <p:sp>
        <p:nvSpPr>
          <p:cNvPr id="12" name="TextBox 11"/>
          <p:cNvSpPr txBox="1"/>
          <p:nvPr/>
        </p:nvSpPr>
        <p:spPr>
          <a:xfrm>
            <a:off x="120466" y="3198507"/>
            <a:ext cx="1733583" cy="646331"/>
          </a:xfrm>
          <a:prstGeom prst="rect">
            <a:avLst/>
          </a:prstGeom>
          <a:noFill/>
        </p:spPr>
        <p:txBody>
          <a:bodyPr wrap="square" rtlCol="0">
            <a:spAutoFit/>
          </a:bodyPr>
          <a:lstStyle/>
          <a:p>
            <a:pPr algn="r"/>
            <a:r>
              <a:rPr lang="en-US" i="1" dirty="0" smtClean="0">
                <a:solidFill>
                  <a:schemeClr val="tx1">
                    <a:lumMod val="50000"/>
                  </a:schemeClr>
                </a:solidFill>
              </a:rPr>
              <a:t>Development Density</a:t>
            </a:r>
          </a:p>
        </p:txBody>
      </p:sp>
      <p:sp>
        <p:nvSpPr>
          <p:cNvPr id="13" name="TextBox 12"/>
          <p:cNvSpPr txBox="1"/>
          <p:nvPr/>
        </p:nvSpPr>
        <p:spPr>
          <a:xfrm>
            <a:off x="123802" y="3844838"/>
            <a:ext cx="2584795" cy="646331"/>
          </a:xfrm>
          <a:prstGeom prst="rect">
            <a:avLst/>
          </a:prstGeom>
          <a:noFill/>
        </p:spPr>
        <p:txBody>
          <a:bodyPr wrap="square" rtlCol="0">
            <a:spAutoFit/>
          </a:bodyPr>
          <a:lstStyle/>
          <a:p>
            <a:r>
              <a:rPr lang="en-US" i="1" dirty="0" smtClean="0">
                <a:solidFill>
                  <a:schemeClr val="tx1">
                    <a:lumMod val="50000"/>
                  </a:schemeClr>
                </a:solidFill>
              </a:rPr>
              <a:t>Distance to </a:t>
            </a:r>
          </a:p>
          <a:p>
            <a:r>
              <a:rPr lang="en-US" i="1" dirty="0" smtClean="0">
                <a:solidFill>
                  <a:schemeClr val="tx1">
                    <a:lumMod val="50000"/>
                  </a:schemeClr>
                </a:solidFill>
              </a:rPr>
              <a:t>Water Bodies</a:t>
            </a:r>
            <a:endParaRPr lang="en-US" i="1" dirty="0">
              <a:solidFill>
                <a:schemeClr val="tx1">
                  <a:lumMod val="50000"/>
                </a:schemeClr>
              </a:solidFill>
            </a:endParaRPr>
          </a:p>
        </p:txBody>
      </p:sp>
      <p:sp>
        <p:nvSpPr>
          <p:cNvPr id="14" name="TextBox 13"/>
          <p:cNvSpPr txBox="1"/>
          <p:nvPr/>
        </p:nvSpPr>
        <p:spPr>
          <a:xfrm>
            <a:off x="123802" y="4629669"/>
            <a:ext cx="2584795" cy="369332"/>
          </a:xfrm>
          <a:prstGeom prst="rect">
            <a:avLst/>
          </a:prstGeom>
          <a:noFill/>
        </p:spPr>
        <p:txBody>
          <a:bodyPr wrap="square" rtlCol="0">
            <a:spAutoFit/>
          </a:bodyPr>
          <a:lstStyle/>
          <a:p>
            <a:r>
              <a:rPr lang="en-US" i="1" dirty="0" smtClean="0">
                <a:solidFill>
                  <a:schemeClr val="tx1">
                    <a:lumMod val="50000"/>
                  </a:schemeClr>
                </a:solidFill>
              </a:rPr>
              <a:t>Protection Status</a:t>
            </a:r>
          </a:p>
        </p:txBody>
      </p:sp>
      <p:sp>
        <p:nvSpPr>
          <p:cNvPr id="15" name="TextBox 14"/>
          <p:cNvSpPr txBox="1"/>
          <p:nvPr/>
        </p:nvSpPr>
        <p:spPr>
          <a:xfrm>
            <a:off x="111999" y="5069410"/>
            <a:ext cx="972065" cy="369332"/>
          </a:xfrm>
          <a:prstGeom prst="rect">
            <a:avLst/>
          </a:prstGeom>
          <a:noFill/>
        </p:spPr>
        <p:txBody>
          <a:bodyPr wrap="square" rtlCol="0">
            <a:spAutoFit/>
          </a:bodyPr>
          <a:lstStyle/>
          <a:p>
            <a:r>
              <a:rPr lang="en-US" i="1" dirty="0" smtClean="0">
                <a:solidFill>
                  <a:schemeClr val="tx1">
                    <a:lumMod val="50000"/>
                  </a:schemeClr>
                </a:solidFill>
              </a:rPr>
              <a:t>Slope</a:t>
            </a:r>
            <a:endParaRPr lang="en-US" i="1" dirty="0">
              <a:solidFill>
                <a:schemeClr val="tx1">
                  <a:lumMod val="50000"/>
                </a:schemeClr>
              </a:solidFill>
            </a:endParaRPr>
          </a:p>
        </p:txBody>
      </p:sp>
    </p:spTree>
    <p:extLst>
      <p:ext uri="{BB962C8B-B14F-4D97-AF65-F5344CB8AC3E}">
        <p14:creationId xmlns:p14="http://schemas.microsoft.com/office/powerpoint/2010/main" val="4251058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995986792"/>
              </p:ext>
            </p:extLst>
          </p:nvPr>
        </p:nvGraphicFramePr>
        <p:xfrm>
          <a:off x="312055" y="1295322"/>
          <a:ext cx="8447313" cy="2625862"/>
        </p:xfrm>
        <a:graphic>
          <a:graphicData uri="http://schemas.openxmlformats.org/drawingml/2006/table">
            <a:tbl>
              <a:tblPr firstRow="1" firstCol="1" bandRow="1">
                <a:tableStyleId>{5C22544A-7EE6-4342-B048-85BDC9FD1C3A}</a:tableStyleId>
              </a:tblPr>
              <a:tblGrid>
                <a:gridCol w="1206759"/>
                <a:gridCol w="1206759"/>
                <a:gridCol w="1206759"/>
                <a:gridCol w="1206759"/>
                <a:gridCol w="1206759"/>
                <a:gridCol w="1206759"/>
                <a:gridCol w="1206759"/>
              </a:tblGrid>
              <a:tr h="325203">
                <a:tc>
                  <a:txBody>
                    <a:bodyPr/>
                    <a:lstStyle/>
                    <a:p>
                      <a:pPr>
                        <a:lnSpc>
                          <a:spcPct val="107000"/>
                        </a:lnSpc>
                      </a:pPr>
                      <a:endParaRPr lang="en-US" sz="1100" dirty="0">
                        <a:effectLst/>
                        <a:latin typeface="Calibri" panose="020F050202020403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Urban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Agriculture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Water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Vegetation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Bare 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rPr>
                        <a:t>User Accuracy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Urban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25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Agriculture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31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Water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b="0" dirty="0">
                          <a:effectLst/>
                        </a:rPr>
                        <a:t>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Vegetation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57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b="0" dirty="0">
                          <a:effectLst/>
                        </a:rPr>
                        <a:t>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Bare 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smtClean="0">
                          <a:effectLst/>
                        </a:rPr>
                        <a:t>Producer Accuracy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rPr>
                        <a:t>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rPr>
                        <a:t>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81%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Kappa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0.75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21" name="Rectangle 20"/>
          <p:cNvSpPr/>
          <p:nvPr/>
        </p:nvSpPr>
        <p:spPr>
          <a:xfrm>
            <a:off x="0" y="43616"/>
            <a:ext cx="9144000" cy="707886"/>
          </a:xfrm>
          <a:prstGeom prst="rect">
            <a:avLst/>
          </a:prstGeom>
        </p:spPr>
        <p:txBody>
          <a:bodyPr wrap="square">
            <a:spAutoFit/>
          </a:bodyPr>
          <a:lstStyle/>
          <a:p>
            <a:r>
              <a:rPr lang="en-US" sz="4000" b="1" dirty="0" smtClean="0">
                <a:solidFill>
                  <a:srgbClr val="75AADB"/>
                </a:solidFill>
              </a:rPr>
              <a:t>Results: Land Cover Classification</a:t>
            </a:r>
            <a:endParaRPr lang="en-US" sz="4000" b="1" dirty="0">
              <a:solidFill>
                <a:srgbClr val="75AADB"/>
              </a:solidFill>
            </a:endParaRPr>
          </a:p>
        </p:txBody>
      </p:sp>
    </p:spTree>
    <p:extLst>
      <p:ext uri="{BB962C8B-B14F-4D97-AF65-F5344CB8AC3E}">
        <p14:creationId xmlns:p14="http://schemas.microsoft.com/office/powerpoint/2010/main" val="121912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96733"/>
            <a:ext cx="7982712" cy="704088"/>
          </a:xfrm>
        </p:spPr>
        <p:txBody>
          <a:bodyPr/>
          <a:lstStyle/>
          <a:p>
            <a:r>
              <a:rPr lang="en-US" dirty="0" smtClean="0"/>
              <a:t>Results: LUCIS </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
        <p:nvSpPr>
          <p:cNvPr id="7" name="Text Placeholder 1"/>
          <p:cNvSpPr txBox="1">
            <a:spLocks/>
          </p:cNvSpPr>
          <p:nvPr/>
        </p:nvSpPr>
        <p:spPr>
          <a:xfrm>
            <a:off x="0" y="1080058"/>
            <a:ext cx="9144000" cy="2052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Conflict Identification Maps</a:t>
            </a:r>
          </a:p>
          <a:p>
            <a:pPr marL="342900" indent="-342900">
              <a:spcBef>
                <a:spcPts val="200"/>
              </a:spcBef>
              <a:buClr>
                <a:srgbClr val="75AADB"/>
              </a:buClr>
              <a:buFont typeface="Webdings" panose="05030102010509060703" pitchFamily="18" charset="2"/>
              <a:buChar char="4"/>
            </a:pPr>
            <a:endParaRPr lang="en-US" sz="2100" dirty="0" smtClean="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Multiple allocation scenarios empathizing each of the major land use categories</a:t>
            </a:r>
          </a:p>
          <a:p>
            <a:pPr marL="342900" indent="-342900">
              <a:spcBef>
                <a:spcPts val="200"/>
              </a:spcBef>
              <a:buClr>
                <a:srgbClr val="75AADB"/>
              </a:buClr>
              <a:buFont typeface="Webdings" panose="05030102010509060703" pitchFamily="18" charset="2"/>
              <a:buChar char="4"/>
            </a:pPr>
            <a:endParaRPr lang="en-US" sz="2100" dirty="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Reforestation suitability </a:t>
            </a:r>
          </a:p>
          <a:p>
            <a:pPr marL="342900" indent="-342900">
              <a:spcBef>
                <a:spcPts val="200"/>
              </a:spcBef>
              <a:buClr>
                <a:srgbClr val="75AADB"/>
              </a:buClr>
              <a:buFont typeface="Webdings" panose="05030102010509060703" pitchFamily="18" charset="2"/>
              <a:buChar char="4"/>
            </a:pPr>
            <a:endParaRPr lang="en-US" sz="2100" dirty="0" smtClean="0">
              <a:solidFill>
                <a:srgbClr val="767171"/>
              </a:solidFill>
            </a:endParaRPr>
          </a:p>
        </p:txBody>
      </p:sp>
    </p:spTree>
    <p:extLst>
      <p:ext uri="{BB962C8B-B14F-4D97-AF65-F5344CB8AC3E}">
        <p14:creationId xmlns:p14="http://schemas.microsoft.com/office/powerpoint/2010/main" val="4143210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96733"/>
            <a:ext cx="7982712" cy="704088"/>
          </a:xfrm>
        </p:spPr>
        <p:txBody>
          <a:bodyPr/>
          <a:lstStyle/>
          <a:p>
            <a:r>
              <a:rPr lang="en-US" dirty="0" smtClean="0"/>
              <a:t>Results: SWAT </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
        <p:nvSpPr>
          <p:cNvPr id="7" name="Text Placeholder 1"/>
          <p:cNvSpPr txBox="1">
            <a:spLocks/>
          </p:cNvSpPr>
          <p:nvPr/>
        </p:nvSpPr>
        <p:spPr>
          <a:xfrm>
            <a:off x="0" y="1080058"/>
            <a:ext cx="9144000" cy="2052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Pollution source mapping</a:t>
            </a:r>
          </a:p>
          <a:p>
            <a:pPr marL="342900" indent="-342900">
              <a:spcBef>
                <a:spcPts val="200"/>
              </a:spcBef>
              <a:buClr>
                <a:srgbClr val="75AADB"/>
              </a:buClr>
              <a:buFont typeface="Webdings" panose="05030102010509060703" pitchFamily="18" charset="2"/>
              <a:buChar char="4"/>
            </a:pPr>
            <a:endParaRPr lang="en-US" sz="2100" dirty="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Hydrologic processes</a:t>
            </a:r>
          </a:p>
          <a:p>
            <a:pPr marL="342900" indent="-342900">
              <a:spcBef>
                <a:spcPts val="200"/>
              </a:spcBef>
              <a:buClr>
                <a:srgbClr val="75AADB"/>
              </a:buClr>
              <a:buFont typeface="Webdings" panose="05030102010509060703" pitchFamily="18" charset="2"/>
              <a:buChar char="4"/>
            </a:pPr>
            <a:endParaRPr lang="en-US" sz="2100" dirty="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Impacted </a:t>
            </a:r>
            <a:r>
              <a:rPr lang="en-US" sz="2100" dirty="0">
                <a:solidFill>
                  <a:srgbClr val="767171"/>
                </a:solidFill>
              </a:rPr>
              <a:t>a</a:t>
            </a:r>
            <a:r>
              <a:rPr lang="en-US" sz="2100" dirty="0" smtClean="0">
                <a:solidFill>
                  <a:srgbClr val="767171"/>
                </a:solidFill>
              </a:rPr>
              <a:t>reas </a:t>
            </a:r>
            <a:endParaRPr lang="en-US" sz="2100" dirty="0" smtClean="0">
              <a:solidFill>
                <a:srgbClr val="767171"/>
              </a:solidFill>
            </a:endParaRPr>
          </a:p>
        </p:txBody>
      </p:sp>
    </p:spTree>
    <p:extLst>
      <p:ext uri="{BB962C8B-B14F-4D97-AF65-F5344CB8AC3E}">
        <p14:creationId xmlns:p14="http://schemas.microsoft.com/office/powerpoint/2010/main" val="1937298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30281"/>
            <a:ext cx="7982712" cy="704088"/>
          </a:xfrm>
        </p:spPr>
        <p:txBody>
          <a:bodyPr/>
          <a:lstStyle/>
          <a:p>
            <a:r>
              <a:rPr lang="en-US" dirty="0" smtClean="0"/>
              <a:t>Conclusions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
        <p:nvSpPr>
          <p:cNvPr id="7" name="Text Placeholder 1"/>
          <p:cNvSpPr txBox="1">
            <a:spLocks/>
          </p:cNvSpPr>
          <p:nvPr/>
        </p:nvSpPr>
        <p:spPr>
          <a:xfrm>
            <a:off x="484631" y="1398442"/>
            <a:ext cx="8116443" cy="2052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Coming soon! </a:t>
            </a:r>
            <a:endParaRPr lang="en-US" sz="2100" dirty="0" smtClean="0">
              <a:solidFill>
                <a:srgbClr val="767171"/>
              </a:solidFill>
            </a:endParaRPr>
          </a:p>
        </p:txBody>
      </p:sp>
    </p:spTree>
    <p:extLst>
      <p:ext uri="{BB962C8B-B14F-4D97-AF65-F5344CB8AC3E}">
        <p14:creationId xmlns:p14="http://schemas.microsoft.com/office/powerpoint/2010/main" val="2504969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30281"/>
            <a:ext cx="7982712" cy="704088"/>
          </a:xfrm>
        </p:spPr>
        <p:txBody>
          <a:bodyPr/>
          <a:lstStyle/>
          <a:p>
            <a:r>
              <a:rPr lang="en-US" dirty="0" smtClean="0"/>
              <a:t>Errors and Uncertainties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
        <p:nvSpPr>
          <p:cNvPr id="7" name="Text Placeholder 1"/>
          <p:cNvSpPr txBox="1">
            <a:spLocks/>
          </p:cNvSpPr>
          <p:nvPr/>
        </p:nvSpPr>
        <p:spPr>
          <a:xfrm>
            <a:off x="484631" y="1398442"/>
            <a:ext cx="8116443" cy="2052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Land cover classification? </a:t>
            </a:r>
          </a:p>
          <a:p>
            <a:pPr marL="342900" indent="-342900">
              <a:spcBef>
                <a:spcPts val="200"/>
              </a:spcBef>
              <a:buClr>
                <a:srgbClr val="75AADB"/>
              </a:buClr>
              <a:buFont typeface="Webdings" panose="05030102010509060703" pitchFamily="18" charset="2"/>
              <a:buChar char="4"/>
            </a:pPr>
            <a:endParaRPr lang="en-US" sz="2100" dirty="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LUCIS weights? </a:t>
            </a:r>
          </a:p>
          <a:p>
            <a:pPr marL="342900" indent="-342900">
              <a:spcBef>
                <a:spcPts val="200"/>
              </a:spcBef>
              <a:buClr>
                <a:srgbClr val="75AADB"/>
              </a:buClr>
              <a:buFont typeface="Webdings" panose="05030102010509060703" pitchFamily="18" charset="2"/>
              <a:buChar char="4"/>
            </a:pPr>
            <a:endParaRPr lang="en-US" sz="2100" dirty="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SWAT outputs? </a:t>
            </a:r>
            <a:endParaRPr lang="en-US" sz="2100" dirty="0" smtClean="0">
              <a:solidFill>
                <a:srgbClr val="767171"/>
              </a:solidFill>
            </a:endParaRPr>
          </a:p>
        </p:txBody>
      </p:sp>
    </p:spTree>
    <p:extLst>
      <p:ext uri="{BB962C8B-B14F-4D97-AF65-F5344CB8AC3E}">
        <p14:creationId xmlns:p14="http://schemas.microsoft.com/office/powerpoint/2010/main" val="3723896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30281"/>
            <a:ext cx="7982712" cy="704088"/>
          </a:xfrm>
        </p:spPr>
        <p:txBody>
          <a:bodyPr/>
          <a:lstStyle/>
          <a:p>
            <a:r>
              <a:rPr lang="en-US" dirty="0" smtClean="0"/>
              <a:t>Future Work</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
        <p:nvSpPr>
          <p:cNvPr id="7" name="Text Placeholder 1"/>
          <p:cNvSpPr txBox="1">
            <a:spLocks/>
          </p:cNvSpPr>
          <p:nvPr/>
        </p:nvSpPr>
        <p:spPr>
          <a:xfrm>
            <a:off x="484631" y="1398442"/>
            <a:ext cx="8116443" cy="2052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Term 2 is scheduled for summer 2016</a:t>
            </a:r>
            <a:endParaRPr lang="en-US" sz="2100" dirty="0" smtClean="0">
              <a:solidFill>
                <a:srgbClr val="767171"/>
              </a:solidFill>
            </a:endParaRPr>
          </a:p>
        </p:txBody>
      </p:sp>
    </p:spTree>
    <p:extLst>
      <p:ext uri="{BB962C8B-B14F-4D97-AF65-F5344CB8AC3E}">
        <p14:creationId xmlns:p14="http://schemas.microsoft.com/office/powerpoint/2010/main" val="365323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13231"/>
            <a:ext cx="5156199" cy="585269"/>
          </a:xfrm>
        </p:spPr>
        <p:txBody>
          <a:bodyPr anchor="t">
            <a:normAutofit lnSpcReduction="10000"/>
          </a:bodyPr>
          <a:lstStyle/>
          <a:p>
            <a:pPr algn="ctr"/>
            <a:r>
              <a:rPr lang="en-US" dirty="0" smtClean="0"/>
              <a:t>Study Area &amp; Period</a:t>
            </a:r>
            <a:endParaRPr lang="en-US" dirty="0"/>
          </a:p>
        </p:txBody>
      </p:sp>
      <p:sp>
        <p:nvSpPr>
          <p:cNvPr id="7" name="Text Placeholder 1"/>
          <p:cNvSpPr txBox="1">
            <a:spLocks/>
          </p:cNvSpPr>
          <p:nvPr/>
        </p:nvSpPr>
        <p:spPr>
          <a:xfrm>
            <a:off x="0" y="1135117"/>
            <a:ext cx="5156199" cy="26186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b="1" dirty="0" smtClean="0"/>
              <a:t>Metropolitan North Georgia Water Planning District </a:t>
            </a:r>
            <a:r>
              <a:rPr lang="en-US" dirty="0" smtClean="0"/>
              <a:t>(MNGWPD) </a:t>
            </a:r>
          </a:p>
          <a:p>
            <a:pPr marL="1028700" lvl="1" indent="-342900">
              <a:spcBef>
                <a:spcPts val="200"/>
              </a:spcBef>
              <a:buClr>
                <a:schemeClr val="accent1"/>
              </a:buClr>
              <a:buFont typeface="Webdings" panose="05030102010509060703" pitchFamily="18" charset="2"/>
              <a:buChar char="4"/>
            </a:pPr>
            <a:r>
              <a:rPr lang="en-US" sz="2000" b="1" dirty="0" smtClean="0"/>
              <a:t>15 counties</a:t>
            </a:r>
          </a:p>
          <a:p>
            <a:pPr marL="1028700" lvl="1" indent="-342900">
              <a:spcBef>
                <a:spcPts val="200"/>
              </a:spcBef>
              <a:buClr>
                <a:schemeClr val="accent1"/>
              </a:buClr>
              <a:buFont typeface="Webdings" panose="05030102010509060703" pitchFamily="18" charset="2"/>
              <a:buChar char="4"/>
            </a:pPr>
            <a:r>
              <a:rPr lang="en-US" sz="2000" b="1" dirty="0" smtClean="0"/>
              <a:t>9 </a:t>
            </a:r>
            <a:r>
              <a:rPr lang="en-US" sz="2000" b="1" dirty="0"/>
              <a:t>major </a:t>
            </a:r>
            <a:r>
              <a:rPr lang="en-US" sz="2000" b="1" dirty="0" smtClean="0"/>
              <a:t>watersheds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Contains the greater Atlanta area</a:t>
            </a:r>
          </a:p>
          <a:p>
            <a:pPr marL="1028700" lvl="1" indent="-342900">
              <a:spcBef>
                <a:spcPts val="200"/>
              </a:spcBef>
              <a:buClr>
                <a:schemeClr val="accent1"/>
              </a:buClr>
              <a:buFont typeface="Webdings" panose="05030102010509060703" pitchFamily="18" charset="2"/>
              <a:buChar char="4"/>
            </a:pPr>
            <a:r>
              <a:rPr lang="en-US" sz="2000" dirty="0"/>
              <a:t>P</a:t>
            </a:r>
            <a:r>
              <a:rPr lang="en-US" sz="2000" dirty="0" smtClean="0"/>
              <a:t>opulation of approximately  5.2 million (U.S. Census, 2010) </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693" b="30595"/>
          <a:stretch/>
        </p:blipFill>
        <p:spPr>
          <a:xfrm>
            <a:off x="190500" y="3753803"/>
            <a:ext cx="4967629" cy="2685012"/>
          </a:xfrm>
          <a:prstGeom prst="rect">
            <a:avLst/>
          </a:prstGeom>
          <a:ln w="6350">
            <a:solidFill>
              <a:schemeClr val="bg2">
                <a:lumMod val="50000"/>
              </a:schemeClr>
            </a:solidFill>
          </a:ln>
        </p:spPr>
      </p:pic>
      <p:pic>
        <p:nvPicPr>
          <p:cNvPr id="16" name="Picture 15"/>
          <p:cNvPicPr>
            <a:picLocks noChangeAspect="1"/>
          </p:cNvPicPr>
          <p:nvPr/>
        </p:nvPicPr>
        <p:blipFill>
          <a:blip r:embed="rId4"/>
          <a:stretch>
            <a:fillRect/>
          </a:stretch>
        </p:blipFill>
        <p:spPr>
          <a:xfrm>
            <a:off x="1711660" y="6438815"/>
            <a:ext cx="3444539" cy="32921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6699" y="607209"/>
            <a:ext cx="1892943" cy="1971050"/>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10320" t="5917" r="7206" b="3877"/>
          <a:stretch/>
        </p:blipFill>
        <p:spPr>
          <a:xfrm>
            <a:off x="5346699" y="3036623"/>
            <a:ext cx="3371356" cy="3731405"/>
          </a:xfrm>
          <a:prstGeom prst="rect">
            <a:avLst/>
          </a:prstGeom>
        </p:spPr>
      </p:pic>
      <p:sp>
        <p:nvSpPr>
          <p:cNvPr id="20" name="TextBox 19"/>
          <p:cNvSpPr txBox="1"/>
          <p:nvPr/>
        </p:nvSpPr>
        <p:spPr>
          <a:xfrm>
            <a:off x="6857015" y="5222709"/>
            <a:ext cx="1122423" cy="307777"/>
          </a:xfrm>
          <a:prstGeom prst="rect">
            <a:avLst/>
          </a:prstGeom>
          <a:noFill/>
        </p:spPr>
        <p:txBody>
          <a:bodyPr wrap="none" rtlCol="0">
            <a:spAutoFit/>
          </a:bodyPr>
          <a:lstStyle/>
          <a:p>
            <a:r>
              <a:rPr lang="en-US" sz="1400" dirty="0" smtClean="0">
                <a:solidFill>
                  <a:srgbClr val="FFFF00"/>
                </a:solidFill>
              </a:rPr>
              <a:t>Ocmulgee</a:t>
            </a:r>
            <a:endParaRPr lang="en-US" sz="1400" dirty="0">
              <a:solidFill>
                <a:srgbClr val="FFFF00"/>
              </a:solidFill>
            </a:endParaRPr>
          </a:p>
        </p:txBody>
      </p:sp>
      <p:sp>
        <p:nvSpPr>
          <p:cNvPr id="21" name="TextBox 20"/>
          <p:cNvSpPr txBox="1"/>
          <p:nvPr/>
        </p:nvSpPr>
        <p:spPr>
          <a:xfrm>
            <a:off x="5801083" y="4206585"/>
            <a:ext cx="840295" cy="307777"/>
          </a:xfrm>
          <a:prstGeom prst="rect">
            <a:avLst/>
          </a:prstGeom>
          <a:noFill/>
        </p:spPr>
        <p:txBody>
          <a:bodyPr wrap="none" rtlCol="0">
            <a:spAutoFit/>
          </a:bodyPr>
          <a:lstStyle/>
          <a:p>
            <a:r>
              <a:rPr lang="en-US" sz="1400" dirty="0" smtClean="0">
                <a:solidFill>
                  <a:srgbClr val="FFFF00"/>
                </a:solidFill>
              </a:rPr>
              <a:t>Etowah</a:t>
            </a:r>
            <a:endParaRPr lang="en-US" sz="1400" dirty="0">
              <a:solidFill>
                <a:srgbClr val="FFFF00"/>
              </a:solidFill>
            </a:endParaRPr>
          </a:p>
        </p:txBody>
      </p:sp>
      <p:sp>
        <p:nvSpPr>
          <p:cNvPr id="22" name="TextBox 21"/>
          <p:cNvSpPr txBox="1"/>
          <p:nvPr/>
        </p:nvSpPr>
        <p:spPr>
          <a:xfrm>
            <a:off x="6385538" y="5841479"/>
            <a:ext cx="511679" cy="307777"/>
          </a:xfrm>
          <a:prstGeom prst="rect">
            <a:avLst/>
          </a:prstGeom>
          <a:noFill/>
        </p:spPr>
        <p:txBody>
          <a:bodyPr wrap="none" rtlCol="0">
            <a:spAutoFit/>
          </a:bodyPr>
          <a:lstStyle/>
          <a:p>
            <a:r>
              <a:rPr lang="en-US" sz="1400" dirty="0" smtClean="0">
                <a:solidFill>
                  <a:srgbClr val="FFFF00"/>
                </a:solidFill>
              </a:rPr>
              <a:t>Flint</a:t>
            </a:r>
            <a:endParaRPr lang="en-US" sz="1400" dirty="0">
              <a:solidFill>
                <a:srgbClr val="FFFF00"/>
              </a:solidFill>
            </a:endParaRPr>
          </a:p>
        </p:txBody>
      </p:sp>
      <p:sp>
        <p:nvSpPr>
          <p:cNvPr id="23" name="TextBox 22"/>
          <p:cNvSpPr txBox="1"/>
          <p:nvPr/>
        </p:nvSpPr>
        <p:spPr>
          <a:xfrm rot="18900000">
            <a:off x="6504813" y="3878335"/>
            <a:ext cx="2191626" cy="307777"/>
          </a:xfrm>
          <a:prstGeom prst="rect">
            <a:avLst/>
          </a:prstGeom>
          <a:noFill/>
        </p:spPr>
        <p:txBody>
          <a:bodyPr wrap="none" rtlCol="0">
            <a:spAutoFit/>
          </a:bodyPr>
          <a:lstStyle/>
          <a:p>
            <a:r>
              <a:rPr lang="en-US" sz="1400" dirty="0" smtClean="0">
                <a:solidFill>
                  <a:srgbClr val="FFFF00"/>
                </a:solidFill>
              </a:rPr>
              <a:t>Upper Chattahoochee</a:t>
            </a:r>
            <a:endParaRPr lang="en-US" sz="1400" dirty="0">
              <a:solidFill>
                <a:srgbClr val="FFFF00"/>
              </a:solidFill>
            </a:endParaRPr>
          </a:p>
        </p:txBody>
      </p:sp>
      <p:sp>
        <p:nvSpPr>
          <p:cNvPr id="24" name="TextBox 23"/>
          <p:cNvSpPr txBox="1"/>
          <p:nvPr/>
        </p:nvSpPr>
        <p:spPr>
          <a:xfrm rot="18900000">
            <a:off x="5416362" y="5268875"/>
            <a:ext cx="1609736" cy="523220"/>
          </a:xfrm>
          <a:prstGeom prst="rect">
            <a:avLst/>
          </a:prstGeom>
          <a:noFill/>
        </p:spPr>
        <p:txBody>
          <a:bodyPr wrap="none" rtlCol="0">
            <a:spAutoFit/>
          </a:bodyPr>
          <a:lstStyle/>
          <a:p>
            <a:pPr algn="r"/>
            <a:r>
              <a:rPr lang="en-US" sz="1400" dirty="0" smtClean="0">
                <a:solidFill>
                  <a:srgbClr val="FFFF00"/>
                </a:solidFill>
              </a:rPr>
              <a:t>Middle </a:t>
            </a:r>
          </a:p>
          <a:p>
            <a:r>
              <a:rPr lang="en-US" sz="1400" dirty="0" smtClean="0">
                <a:solidFill>
                  <a:srgbClr val="FFFF00"/>
                </a:solidFill>
              </a:rPr>
              <a:t>Chattahoochee</a:t>
            </a:r>
            <a:endParaRPr lang="en-US" sz="1400" dirty="0">
              <a:solidFill>
                <a:srgbClr val="FFFF00"/>
              </a:solidFill>
            </a:endParaRPr>
          </a:p>
        </p:txBody>
      </p:sp>
      <p:cxnSp>
        <p:nvCxnSpPr>
          <p:cNvPr id="26" name="Straight Connector 25"/>
          <p:cNvCxnSpPr/>
          <p:nvPr/>
        </p:nvCxnSpPr>
        <p:spPr>
          <a:xfrm>
            <a:off x="5864225" y="1167633"/>
            <a:ext cx="2620074" cy="1967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536407" y="1167633"/>
            <a:ext cx="327818" cy="2239611"/>
          </a:xfrm>
          <a:prstGeom prst="line">
            <a:avLst/>
          </a:prstGeom>
        </p:spPr>
        <p:style>
          <a:lnRef idx="1">
            <a:schemeClr val="accent1"/>
          </a:lnRef>
          <a:fillRef idx="0">
            <a:schemeClr val="accent1"/>
          </a:fillRef>
          <a:effectRef idx="0">
            <a:schemeClr val="accent1"/>
          </a:effectRef>
          <a:fontRef idx="minor">
            <a:schemeClr val="tx1"/>
          </a:fontRef>
        </p:style>
      </p:cxnSp>
      <p:sp>
        <p:nvSpPr>
          <p:cNvPr id="35" name="5-Point Star 34"/>
          <p:cNvSpPr/>
          <p:nvPr/>
        </p:nvSpPr>
        <p:spPr>
          <a:xfrm>
            <a:off x="5798253" y="1088849"/>
            <a:ext cx="131943" cy="130410"/>
          </a:xfrm>
          <a:prstGeom prst="star5">
            <a:avLst/>
          </a:prstGeom>
          <a:solidFill>
            <a:srgbClr val="FF0000"/>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930196" y="1060689"/>
            <a:ext cx="733910" cy="276999"/>
          </a:xfrm>
          <a:prstGeom prst="rect">
            <a:avLst/>
          </a:prstGeom>
          <a:noFill/>
        </p:spPr>
        <p:txBody>
          <a:bodyPr wrap="square" rtlCol="0">
            <a:spAutoFit/>
          </a:bodyPr>
          <a:lstStyle/>
          <a:p>
            <a:r>
              <a:rPr lang="en-US" sz="1200" i="1" dirty="0" smtClean="0">
                <a:solidFill>
                  <a:schemeClr val="tx1">
                    <a:lumMod val="75000"/>
                  </a:schemeClr>
                </a:solidFill>
              </a:rPr>
              <a:t>Atlanta</a:t>
            </a:r>
            <a:endParaRPr lang="en-US" sz="1200" i="1" dirty="0">
              <a:solidFill>
                <a:schemeClr val="tx1">
                  <a:lumMod val="75000"/>
                </a:schemeClr>
              </a:solidFill>
            </a:endParaRPr>
          </a:p>
        </p:txBody>
      </p:sp>
    </p:spTree>
    <p:extLst>
      <p:ext uri="{BB962C8B-B14F-4D97-AF65-F5344CB8AC3E}">
        <p14:creationId xmlns:p14="http://schemas.microsoft.com/office/powerpoint/2010/main" val="891190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dirty="0" smtClean="0"/>
              <a:t>Dr. Marguerite Madden, UGA Center for Geospatial Research</a:t>
            </a:r>
          </a:p>
          <a:p>
            <a:r>
              <a:rPr lang="en-US" dirty="0"/>
              <a:t>Dr. Rosanna </a:t>
            </a:r>
            <a:r>
              <a:rPr lang="en-US" dirty="0" err="1"/>
              <a:t>Rivero</a:t>
            </a:r>
            <a:r>
              <a:rPr lang="en-US" dirty="0"/>
              <a:t>, UGA College of Environment and Design</a:t>
            </a:r>
          </a:p>
          <a:p>
            <a:endParaRPr lang="en-US" dirty="0"/>
          </a:p>
        </p:txBody>
      </p:sp>
      <p:sp>
        <p:nvSpPr>
          <p:cNvPr id="3" name="Text Placeholder 2"/>
          <p:cNvSpPr>
            <a:spLocks noGrp="1"/>
          </p:cNvSpPr>
          <p:nvPr>
            <p:ph type="body" sz="quarter" idx="11"/>
          </p:nvPr>
        </p:nvSpPr>
        <p:spPr/>
        <p:txBody>
          <a:bodyPr>
            <a:noAutofit/>
          </a:bodyPr>
          <a:lstStyle/>
          <a:p>
            <a:r>
              <a:rPr lang="en-US" dirty="0" err="1" smtClean="0"/>
              <a:t>Myriam</a:t>
            </a:r>
            <a:r>
              <a:rPr lang="en-US" dirty="0" smtClean="0"/>
              <a:t> Dormer, The Nature Conservancy</a:t>
            </a:r>
          </a:p>
          <a:p>
            <a:r>
              <a:rPr lang="en-US" dirty="0"/>
              <a:t>Sara Gottlieb, The Nature Conservancy</a:t>
            </a:r>
          </a:p>
          <a:p>
            <a:endParaRPr lang="en-US" dirty="0"/>
          </a:p>
        </p:txBody>
      </p:sp>
      <p:sp>
        <p:nvSpPr>
          <p:cNvPr id="4" name="Text Placeholder 3"/>
          <p:cNvSpPr>
            <a:spLocks noGrp="1"/>
          </p:cNvSpPr>
          <p:nvPr>
            <p:ph type="body" sz="quarter" idx="12"/>
          </p:nvPr>
        </p:nvSpPr>
        <p:spPr>
          <a:xfrm>
            <a:off x="571208" y="4628567"/>
            <a:ext cx="8572792" cy="704088"/>
          </a:xfrm>
        </p:spPr>
        <p:txBody>
          <a:bodyPr>
            <a:normAutofit fontScale="92500" lnSpcReduction="10000"/>
          </a:bodyPr>
          <a:lstStyle/>
          <a:p>
            <a:r>
              <a:rPr lang="en-US" dirty="0" smtClean="0"/>
              <a:t>David </a:t>
            </a:r>
            <a:r>
              <a:rPr lang="en-US" dirty="0" err="1" smtClean="0"/>
              <a:t>Cotten</a:t>
            </a:r>
            <a:r>
              <a:rPr lang="en-US" dirty="0" smtClean="0"/>
              <a:t>, UGA Center for Geospatial Research </a:t>
            </a:r>
          </a:p>
          <a:p>
            <a:r>
              <a:rPr lang="en-US" dirty="0" err="1" smtClean="0"/>
              <a:t>Caren</a:t>
            </a:r>
            <a:r>
              <a:rPr lang="en-US" dirty="0" smtClean="0"/>
              <a:t> </a:t>
            </a:r>
            <a:r>
              <a:rPr lang="en-US" dirty="0" err="1" smtClean="0"/>
              <a:t>Remillard</a:t>
            </a:r>
            <a:r>
              <a:rPr lang="en-US" dirty="0" smtClean="0"/>
              <a:t>, NASA DEVELOP National Program</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 y="109220"/>
            <a:ext cx="7982712" cy="704088"/>
          </a:xfrm>
        </p:spPr>
        <p:txBody>
          <a:bodyPr/>
          <a:lstStyle/>
          <a:p>
            <a:r>
              <a:rPr lang="en-US" dirty="0" smtClean="0"/>
              <a:t>Objectives</a:t>
            </a:r>
            <a:endParaRPr lang="en-US" dirty="0"/>
          </a:p>
        </p:txBody>
      </p:sp>
      <p:sp>
        <p:nvSpPr>
          <p:cNvPr id="7" name="Text Placeholder 1"/>
          <p:cNvSpPr txBox="1">
            <a:spLocks/>
          </p:cNvSpPr>
          <p:nvPr/>
        </p:nvSpPr>
        <p:spPr>
          <a:xfrm>
            <a:off x="1" y="824611"/>
            <a:ext cx="9144000" cy="26909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b="1" dirty="0" smtClean="0"/>
              <a:t>Identify</a:t>
            </a:r>
            <a:r>
              <a:rPr lang="en-US" dirty="0" smtClean="0"/>
              <a:t> reforestation targets to help reduce harmful </a:t>
            </a:r>
            <a:r>
              <a:rPr lang="en-US" dirty="0" err="1" smtClean="0"/>
              <a:t>stormwater</a:t>
            </a:r>
            <a:r>
              <a:rPr lang="en-US" dirty="0" smtClean="0"/>
              <a:t> runoff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smtClean="0"/>
              <a:t>Analyze</a:t>
            </a:r>
            <a:r>
              <a:rPr lang="en-US" dirty="0" smtClean="0"/>
              <a:t> watershed processes using the Soil Water Assessment Tool (SWAT)</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smtClean="0"/>
              <a:t>Model </a:t>
            </a:r>
            <a:r>
              <a:rPr lang="en-US" dirty="0" smtClean="0"/>
              <a:t>multiple land allocation scenarios for reforestation purposes using the Land Use Conflict Identification Strategy (LUCIS)</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8976" b="41970"/>
          <a:stretch/>
        </p:blipFill>
        <p:spPr>
          <a:xfrm>
            <a:off x="196315" y="3291841"/>
            <a:ext cx="8741041" cy="3223259"/>
          </a:xfrm>
          <a:prstGeom prst="rect">
            <a:avLst/>
          </a:prstGeom>
          <a:ln w="6350">
            <a:solidFill>
              <a:schemeClr val="bg2">
                <a:lumMod val="50000"/>
              </a:schemeClr>
            </a:solidFill>
          </a:ln>
        </p:spPr>
      </p:pic>
      <p:sp>
        <p:nvSpPr>
          <p:cNvPr id="16" name="Text Placeholder 4"/>
          <p:cNvSpPr>
            <a:spLocks noGrp="1"/>
          </p:cNvSpPr>
          <p:nvPr>
            <p:ph type="body" sz="quarter" idx="13"/>
          </p:nvPr>
        </p:nvSpPr>
        <p:spPr>
          <a:xfrm>
            <a:off x="5492354" y="6515100"/>
            <a:ext cx="3445002" cy="274320"/>
          </a:xfrm>
        </p:spPr>
        <p:txBody>
          <a:bodyPr>
            <a:normAutofit/>
          </a:bodyPr>
          <a:lstStyle/>
          <a:p>
            <a:pPr algn="r"/>
            <a:r>
              <a:rPr lang="en-US" dirty="0" smtClean="0"/>
              <a:t>Image Credit: </a:t>
            </a:r>
            <a:r>
              <a:rPr lang="en-US" dirty="0" smtClean="0"/>
              <a:t>David </a:t>
            </a:r>
            <a:r>
              <a:rPr lang="en-US" dirty="0" err="1" smtClean="0"/>
              <a:t>Cotten</a:t>
            </a:r>
            <a:endParaRPr lang="en-US" dirty="0"/>
          </a:p>
        </p:txBody>
      </p:sp>
    </p:spTree>
    <p:extLst>
      <p:ext uri="{BB962C8B-B14F-4D97-AF65-F5344CB8AC3E}">
        <p14:creationId xmlns:p14="http://schemas.microsoft.com/office/powerpoint/2010/main" val="9931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3954780"/>
            <a:ext cx="7982712" cy="704088"/>
          </a:xfrm>
        </p:spPr>
        <p:txBody>
          <a:bodyPr/>
          <a:lstStyle/>
          <a:p>
            <a:r>
              <a:rPr lang="en-US" dirty="0" smtClean="0"/>
              <a:t>Community Concerns</a:t>
            </a:r>
            <a:endParaRPr lang="en-US" dirty="0"/>
          </a:p>
        </p:txBody>
      </p:sp>
      <p:sp>
        <p:nvSpPr>
          <p:cNvPr id="5" name="Text Placeholder 4"/>
          <p:cNvSpPr>
            <a:spLocks noGrp="1"/>
          </p:cNvSpPr>
          <p:nvPr>
            <p:ph type="body" sz="quarter" idx="13"/>
          </p:nvPr>
        </p:nvSpPr>
        <p:spPr>
          <a:xfrm>
            <a:off x="5553269" y="3755274"/>
            <a:ext cx="3445002" cy="274320"/>
          </a:xfrm>
        </p:spPr>
        <p:txBody>
          <a:bodyPr>
            <a:normAutofit/>
          </a:bodyPr>
          <a:lstStyle/>
          <a:p>
            <a:r>
              <a:rPr lang="en-US" dirty="0" smtClean="0"/>
              <a:t>Image </a:t>
            </a:r>
            <a:r>
              <a:rPr lang="en-US" dirty="0" smtClean="0"/>
              <a:t>Credits: </a:t>
            </a:r>
            <a:r>
              <a:rPr lang="en-US" dirty="0" smtClean="0"/>
              <a:t>David </a:t>
            </a:r>
            <a:r>
              <a:rPr lang="en-US" dirty="0" err="1" smtClean="0"/>
              <a:t>Cotten</a:t>
            </a:r>
            <a:endParaRPr lang="en-US" dirty="0"/>
          </a:p>
        </p:txBody>
      </p:sp>
      <p:sp>
        <p:nvSpPr>
          <p:cNvPr id="7" name="Text Placeholder 1"/>
          <p:cNvSpPr txBox="1">
            <a:spLocks/>
          </p:cNvSpPr>
          <p:nvPr/>
        </p:nvSpPr>
        <p:spPr>
          <a:xfrm>
            <a:off x="0" y="4658868"/>
            <a:ext cx="9144000" cy="205248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Costs of municipal water management in the metropolitan Atlanta area are rising due to an increased demand of infrastructure required to handle </a:t>
            </a:r>
            <a:r>
              <a:rPr lang="en-US" dirty="0" err="1" smtClean="0"/>
              <a:t>stormwater</a:t>
            </a:r>
            <a:r>
              <a:rPr lang="en-US" dirty="0" smtClean="0"/>
              <a:t> runoff</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Rapid, continued development in the city of Atlanta and its suburbs will expand areas of impervious surface cover, exacerbating </a:t>
            </a:r>
            <a:r>
              <a:rPr lang="en-US" dirty="0" err="1" smtClean="0"/>
              <a:t>stormwater</a:t>
            </a:r>
            <a:r>
              <a:rPr lang="en-US" dirty="0" smtClean="0"/>
              <a:t> management problems</a:t>
            </a:r>
            <a:endParaRPr lang="en-US" dirty="0" smtClean="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12361"/>
          <a:stretch/>
        </p:blipFill>
        <p:spPr>
          <a:xfrm>
            <a:off x="190403" y="324348"/>
            <a:ext cx="4029075" cy="3448012"/>
          </a:xfrm>
          <a:prstGeom prst="rect">
            <a:avLst/>
          </a:prstGeom>
          <a:ln w="6350">
            <a:solidFill>
              <a:schemeClr val="bg2">
                <a:lumMod val="50000"/>
              </a:schemeClr>
            </a:solidFill>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685" r="-1" b="6140"/>
          <a:stretch/>
        </p:blipFill>
        <p:spPr>
          <a:xfrm>
            <a:off x="4950146" y="324348"/>
            <a:ext cx="4048125" cy="3448012"/>
          </a:xfrm>
          <a:prstGeom prst="rect">
            <a:avLst/>
          </a:prstGeom>
          <a:ln w="6350">
            <a:solidFill>
              <a:schemeClr val="bg2">
                <a:lumMod val="50000"/>
              </a:schemeClr>
            </a:solidFill>
          </a:ln>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09968"/>
            <a:ext cx="9144000" cy="704088"/>
          </a:xfrm>
        </p:spPr>
        <p:txBody>
          <a:bodyPr/>
          <a:lstStyle/>
          <a:p>
            <a:r>
              <a:rPr lang="en-US" dirty="0" smtClean="0"/>
              <a:t>Green Infrastructure &amp; Reforestation</a:t>
            </a:r>
            <a:endParaRPr lang="en-US" dirty="0"/>
          </a:p>
        </p:txBody>
      </p:sp>
      <p:sp>
        <p:nvSpPr>
          <p:cNvPr id="7" name="Text Placeholder 1"/>
          <p:cNvSpPr txBox="1">
            <a:spLocks/>
          </p:cNvSpPr>
          <p:nvPr/>
        </p:nvSpPr>
        <p:spPr>
          <a:xfrm>
            <a:off x="1" y="814056"/>
            <a:ext cx="9144000" cy="33102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b="1" dirty="0" smtClean="0"/>
              <a:t>Green </a:t>
            </a:r>
            <a:r>
              <a:rPr lang="en-US" b="1" dirty="0"/>
              <a:t>infrastructure </a:t>
            </a:r>
            <a:r>
              <a:rPr lang="en-US" dirty="0"/>
              <a:t>refers to a network </a:t>
            </a:r>
            <a:r>
              <a:rPr lang="en-US" dirty="0" smtClean="0"/>
              <a:t>of </a:t>
            </a:r>
            <a:r>
              <a:rPr lang="en-US" dirty="0"/>
              <a:t>forests, wildlife </a:t>
            </a:r>
            <a:r>
              <a:rPr lang="en-US" dirty="0" smtClean="0"/>
              <a:t>habitats, parks, and natural </a:t>
            </a:r>
            <a:r>
              <a:rPr lang="en-US" dirty="0"/>
              <a:t>areas within urban </a:t>
            </a:r>
            <a:r>
              <a:rPr lang="en-US" dirty="0" smtClean="0"/>
              <a:t>landscapes (McMahon</a:t>
            </a:r>
            <a:r>
              <a:rPr lang="en-US" dirty="0"/>
              <a:t>, 2000</a:t>
            </a:r>
            <a:r>
              <a:rPr lang="en-US" dirty="0" smtClean="0"/>
              <a:t>)</a:t>
            </a:r>
            <a:endParaRPr lang="en-US" dirty="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a:t>Green spaces enrich the quality of life for local residents, provide recreational use, and enhance biodiversity (McMahon, 2000)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By </a:t>
            </a:r>
            <a:r>
              <a:rPr lang="en-US" dirty="0"/>
              <a:t>decreasing pollution in </a:t>
            </a:r>
            <a:r>
              <a:rPr lang="en-US" dirty="0" smtClean="0"/>
              <a:t>waterways, green infrastructure is an effective </a:t>
            </a:r>
            <a:r>
              <a:rPr lang="en-US" dirty="0"/>
              <a:t>tool </a:t>
            </a:r>
            <a:r>
              <a:rPr lang="en-US" dirty="0" smtClean="0"/>
              <a:t>for managing water quality in cities (</a:t>
            </a:r>
            <a:r>
              <a:rPr lang="en-US" dirty="0" err="1" smtClean="0"/>
              <a:t>Livesly</a:t>
            </a:r>
            <a:r>
              <a:rPr lang="en-US" dirty="0" smtClean="0"/>
              <a:t> </a:t>
            </a:r>
            <a:r>
              <a:rPr lang="en-US" dirty="0"/>
              <a:t>et. al., 2011</a:t>
            </a:r>
            <a:r>
              <a:rPr lang="en-US" dirty="0" smtClean="0"/>
              <a:t>)</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smtClean="0"/>
              <a:t>Urban </a:t>
            </a:r>
            <a:r>
              <a:rPr lang="en-US" b="1" dirty="0"/>
              <a:t>forests </a:t>
            </a:r>
            <a:r>
              <a:rPr lang="en-US" dirty="0" smtClean="0"/>
              <a:t>are known </a:t>
            </a:r>
            <a:r>
              <a:rPr lang="en-US" dirty="0"/>
              <a:t>to decrease </a:t>
            </a:r>
            <a:r>
              <a:rPr lang="en-US" dirty="0" err="1"/>
              <a:t>stormwater</a:t>
            </a:r>
            <a:r>
              <a:rPr lang="en-US" dirty="0"/>
              <a:t> runoff by allowing water </a:t>
            </a:r>
            <a:r>
              <a:rPr lang="en-US" dirty="0" smtClean="0"/>
              <a:t>to infiltrate </a:t>
            </a:r>
            <a:r>
              <a:rPr lang="en-US" dirty="0"/>
              <a:t>and </a:t>
            </a:r>
            <a:r>
              <a:rPr lang="en-US" dirty="0" smtClean="0"/>
              <a:t>soil </a:t>
            </a:r>
            <a:r>
              <a:rPr lang="en-US" dirty="0"/>
              <a:t>to absorb particles and </a:t>
            </a:r>
            <a:r>
              <a:rPr lang="en-US" dirty="0" smtClean="0"/>
              <a:t>contaminants</a:t>
            </a:r>
            <a:endParaRPr lang="en-US" dirty="0"/>
          </a:p>
          <a:p>
            <a:pPr marL="342900" indent="-342900">
              <a:spcBef>
                <a:spcPts val="200"/>
              </a:spcBef>
              <a:buClr>
                <a:schemeClr val="accent1"/>
              </a:buClr>
              <a:buFont typeface="Webdings" panose="05030102010509060703" pitchFamily="18" charset="2"/>
              <a:buChar char="4"/>
            </a:pPr>
            <a:endParaRPr lang="en-US" dirty="0" smtClean="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611" b="18693"/>
          <a:stretch/>
        </p:blipFill>
        <p:spPr>
          <a:xfrm>
            <a:off x="198293" y="4152899"/>
            <a:ext cx="4002232" cy="2362200"/>
          </a:xfrm>
          <a:prstGeom prst="rect">
            <a:avLst/>
          </a:prstGeom>
          <a:ln w="6350">
            <a:solidFill>
              <a:schemeClr val="bg2">
                <a:lumMod val="50000"/>
              </a:schemeClr>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6563" b="4741"/>
          <a:stretch/>
        </p:blipFill>
        <p:spPr>
          <a:xfrm>
            <a:off x="4939217" y="4152900"/>
            <a:ext cx="4002232" cy="2362200"/>
          </a:xfrm>
          <a:prstGeom prst="rect">
            <a:avLst/>
          </a:prstGeom>
          <a:ln w="6350">
            <a:solidFill>
              <a:schemeClr val="bg2">
                <a:lumMod val="50000"/>
              </a:schemeClr>
            </a:solidFill>
          </a:ln>
        </p:spPr>
      </p:pic>
      <p:sp>
        <p:nvSpPr>
          <p:cNvPr id="10" name="Text Placeholder 4"/>
          <p:cNvSpPr>
            <a:spLocks noGrp="1"/>
          </p:cNvSpPr>
          <p:nvPr>
            <p:ph type="body" sz="quarter" idx="13"/>
          </p:nvPr>
        </p:nvSpPr>
        <p:spPr>
          <a:xfrm>
            <a:off x="866013" y="6515099"/>
            <a:ext cx="3334512" cy="274320"/>
          </a:xfrm>
        </p:spPr>
        <p:txBody>
          <a:bodyPr>
            <a:normAutofit/>
          </a:bodyPr>
          <a:lstStyle/>
          <a:p>
            <a:r>
              <a:rPr lang="en-US" dirty="0" smtClean="0"/>
              <a:t>Image Credit: </a:t>
            </a:r>
            <a:r>
              <a:rPr lang="en-US" dirty="0" smtClean="0"/>
              <a:t>Hillary </a:t>
            </a:r>
            <a:r>
              <a:rPr lang="en-US" dirty="0" err="1" smtClean="0"/>
              <a:t>Essig</a:t>
            </a:r>
            <a:endParaRPr lang="en-US" dirty="0"/>
          </a:p>
        </p:txBody>
      </p:sp>
      <p:pic>
        <p:nvPicPr>
          <p:cNvPr id="11" name="Picture 10"/>
          <p:cNvPicPr>
            <a:picLocks noChangeAspect="1"/>
          </p:cNvPicPr>
          <p:nvPr/>
        </p:nvPicPr>
        <p:blipFill>
          <a:blip r:embed="rId5"/>
          <a:stretch>
            <a:fillRect/>
          </a:stretch>
        </p:blipFill>
        <p:spPr>
          <a:xfrm>
            <a:off x="5496910" y="6528787"/>
            <a:ext cx="3444539" cy="329213"/>
          </a:xfrm>
          <a:prstGeom prst="rect">
            <a:avLst/>
          </a:prstGeom>
        </p:spPr>
      </p:pic>
    </p:spTree>
    <p:extLst>
      <p:ext uri="{BB962C8B-B14F-4D97-AF65-F5344CB8AC3E}">
        <p14:creationId xmlns:p14="http://schemas.microsoft.com/office/powerpoint/2010/main" val="3706717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05156" y="4110228"/>
            <a:ext cx="7982712" cy="704088"/>
          </a:xfrm>
        </p:spPr>
        <p:txBody>
          <a:bodyPr/>
          <a:lstStyle/>
          <a:p>
            <a:r>
              <a:rPr lang="en-US" dirty="0" smtClean="0"/>
              <a:t>NASA Earth Observing Systems </a:t>
            </a:r>
            <a:endParaRPr lang="en-US" dirty="0"/>
          </a:p>
        </p:txBody>
      </p:sp>
      <p:sp>
        <p:nvSpPr>
          <p:cNvPr id="5" name="Text Placeholder 4"/>
          <p:cNvSpPr>
            <a:spLocks noGrp="1"/>
          </p:cNvSpPr>
          <p:nvPr>
            <p:ph type="body" sz="quarter" idx="13"/>
          </p:nvPr>
        </p:nvSpPr>
        <p:spPr>
          <a:xfrm>
            <a:off x="576072" y="3543739"/>
            <a:ext cx="2295144" cy="274320"/>
          </a:xfrm>
        </p:spPr>
        <p:txBody>
          <a:bodyPr/>
          <a:lstStyle/>
          <a:p>
            <a:r>
              <a:rPr lang="en-US" b="1" dirty="0" smtClean="0"/>
              <a:t>Landsat 8</a:t>
            </a:r>
            <a:r>
              <a:rPr lang="en-US" dirty="0" smtClean="0"/>
              <a:t>, OLI</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493" y="660390"/>
            <a:ext cx="3831291" cy="2884111"/>
          </a:xfrm>
          <a:prstGeom prst="rect">
            <a:avLst/>
          </a:prstGeom>
        </p:spPr>
      </p:pic>
      <p:pic>
        <p:nvPicPr>
          <p:cNvPr id="7" name="Picture 6"/>
          <p:cNvPicPr>
            <a:picLocks noChangeAspect="1"/>
          </p:cNvPicPr>
          <p:nvPr/>
        </p:nvPicPr>
        <p:blipFill>
          <a:blip r:embed="rId4"/>
          <a:stretch>
            <a:fillRect/>
          </a:stretch>
        </p:blipFill>
        <p:spPr>
          <a:xfrm>
            <a:off x="707079" y="660390"/>
            <a:ext cx="3537117" cy="2884111"/>
          </a:xfrm>
          <a:prstGeom prst="rect">
            <a:avLst/>
          </a:prstGeom>
        </p:spPr>
      </p:pic>
      <p:sp>
        <p:nvSpPr>
          <p:cNvPr id="8" name="Text Placeholder 7"/>
          <p:cNvSpPr>
            <a:spLocks noGrp="1"/>
          </p:cNvSpPr>
          <p:nvPr>
            <p:ph type="body" sz="quarter" idx="11"/>
          </p:nvPr>
        </p:nvSpPr>
        <p:spPr/>
        <p:txBody>
          <a:bodyPr/>
          <a:lstStyle/>
          <a:p>
            <a:r>
              <a:rPr lang="en-US" b="1" dirty="0" smtClean="0"/>
              <a:t>Landsat 8</a:t>
            </a:r>
            <a:r>
              <a:rPr lang="en-US" dirty="0" smtClean="0"/>
              <a:t> and </a:t>
            </a:r>
            <a:r>
              <a:rPr lang="en-US" b="1" dirty="0" smtClean="0"/>
              <a:t>Terra</a:t>
            </a:r>
            <a:r>
              <a:rPr lang="en-US" dirty="0" smtClean="0"/>
              <a:t> satellites were utilized in this project to produce land cover and topographic datasets</a:t>
            </a:r>
            <a:endParaRPr lang="en-US" dirty="0"/>
          </a:p>
        </p:txBody>
      </p:sp>
      <p:sp>
        <p:nvSpPr>
          <p:cNvPr id="9" name="Text Placeholder 4"/>
          <p:cNvSpPr txBox="1">
            <a:spLocks/>
          </p:cNvSpPr>
          <p:nvPr/>
        </p:nvSpPr>
        <p:spPr>
          <a:xfrm>
            <a:off x="3697352" y="3542599"/>
            <a:ext cx="2295144" cy="27432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Terra</a:t>
            </a:r>
            <a:r>
              <a:rPr lang="en-US" dirty="0" smtClean="0"/>
              <a:t>, ASTER</a:t>
            </a:r>
            <a:endParaRPr lang="en-US" dirty="0"/>
          </a:p>
        </p:txBody>
      </p:sp>
    </p:spTree>
    <p:extLst>
      <p:ext uri="{BB962C8B-B14F-4D97-AF65-F5344CB8AC3E}">
        <p14:creationId xmlns:p14="http://schemas.microsoft.com/office/powerpoint/2010/main" val="69597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93559"/>
            <a:ext cx="7982712" cy="704088"/>
          </a:xfrm>
        </p:spPr>
        <p:txBody>
          <a:bodyPr/>
          <a:lstStyle/>
          <a:p>
            <a:r>
              <a:rPr lang="en-US" dirty="0" smtClean="0"/>
              <a:t>Methodology</a:t>
            </a:r>
            <a:endParaRPr lang="en-US" dirty="0"/>
          </a:p>
        </p:txBody>
      </p:sp>
      <p:grpSp>
        <p:nvGrpSpPr>
          <p:cNvPr id="8" name="Group 7"/>
          <p:cNvGrpSpPr/>
          <p:nvPr/>
        </p:nvGrpSpPr>
        <p:grpSpPr>
          <a:xfrm>
            <a:off x="116114" y="1283209"/>
            <a:ext cx="8853715" cy="5306278"/>
            <a:chOff x="914399" y="13372907"/>
            <a:chExt cx="16549916" cy="7032552"/>
          </a:xfrm>
        </p:grpSpPr>
        <p:grpSp>
          <p:nvGrpSpPr>
            <p:cNvPr id="9" name="Group 8"/>
            <p:cNvGrpSpPr/>
            <p:nvPr/>
          </p:nvGrpSpPr>
          <p:grpSpPr>
            <a:xfrm>
              <a:off x="914399" y="13372907"/>
              <a:ext cx="16549916" cy="7032552"/>
              <a:chOff x="914399" y="13372907"/>
              <a:chExt cx="16549916" cy="7032552"/>
            </a:xfrm>
          </p:grpSpPr>
          <p:sp>
            <p:nvSpPr>
              <p:cNvPr id="12" name="Rounded Rectangle 11"/>
              <p:cNvSpPr/>
              <p:nvPr/>
            </p:nvSpPr>
            <p:spPr>
              <a:xfrm>
                <a:off x="930390" y="13382254"/>
                <a:ext cx="3146096" cy="7023205"/>
              </a:xfrm>
              <a:prstGeom prst="roundRect">
                <a:avLst/>
              </a:prstGeom>
              <a:solidFill>
                <a:srgbClr val="5B9BD5">
                  <a:lumMod val="40000"/>
                  <a:lumOff val="60000"/>
                </a:srgbClr>
              </a:solidFill>
              <a:ln w="12700" cap="flat" cmpd="sng" algn="ctr">
                <a:solidFill>
                  <a:srgbClr val="4472C4"/>
                </a:solidFill>
                <a:prstDash val="solid"/>
                <a:miter lim="800000"/>
              </a:ln>
              <a:effectLst/>
            </p:spPr>
            <p:txBody>
              <a:bodyPr rtlCol="0" anchor="ctr"/>
              <a:lstStyle/>
              <a:p>
                <a:pPr algn="ctr">
                  <a:defRPr/>
                </a:pPr>
                <a:endParaRPr lang="en-US" kern="0" dirty="0" smtClean="0">
                  <a:solidFill>
                    <a:prstClr val="white"/>
                  </a:solidFill>
                  <a:latin typeface="Calibri" panose="020F0502020204030204"/>
                </a:endParaRPr>
              </a:p>
            </p:txBody>
          </p:sp>
          <p:sp>
            <p:nvSpPr>
              <p:cNvPr id="13" name="Rounded Rectangle 12"/>
              <p:cNvSpPr/>
              <p:nvPr/>
            </p:nvSpPr>
            <p:spPr>
              <a:xfrm>
                <a:off x="5307357" y="13382254"/>
                <a:ext cx="5134521" cy="6961052"/>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14" name="Rounded Rectangle 13"/>
              <p:cNvSpPr/>
              <p:nvPr/>
            </p:nvSpPr>
            <p:spPr>
              <a:xfrm>
                <a:off x="11691462" y="13372907"/>
                <a:ext cx="5772853" cy="6961052"/>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15" name="Rectangle 14"/>
              <p:cNvSpPr/>
              <p:nvPr/>
            </p:nvSpPr>
            <p:spPr>
              <a:xfrm>
                <a:off x="930390" y="13849280"/>
                <a:ext cx="3146096" cy="526389"/>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16" name="TextBox 15"/>
              <p:cNvSpPr txBox="1"/>
              <p:nvPr/>
            </p:nvSpPr>
            <p:spPr>
              <a:xfrm>
                <a:off x="914399" y="13878173"/>
                <a:ext cx="3178077" cy="407905"/>
              </a:xfrm>
              <a:prstGeom prst="rect">
                <a:avLst/>
              </a:prstGeom>
              <a:noFill/>
            </p:spPr>
            <p:txBody>
              <a:bodyPr wrap="square" rtlCol="0">
                <a:spAutoFit/>
              </a:bodyPr>
              <a:lstStyle/>
              <a:p>
                <a:pPr algn="ctr">
                  <a:defRPr/>
                </a:pPr>
                <a:r>
                  <a:rPr lang="en-US" sz="1400" b="1" kern="0" dirty="0" smtClean="0">
                    <a:solidFill>
                      <a:prstClr val="black"/>
                    </a:solidFill>
                    <a:latin typeface="Century Gothic" panose="020B0502020202020204" pitchFamily="34" charset="0"/>
                  </a:rPr>
                  <a:t>Data Acquisition</a:t>
                </a:r>
              </a:p>
            </p:txBody>
          </p:sp>
          <p:sp>
            <p:nvSpPr>
              <p:cNvPr id="17" name="Rectangle 16"/>
              <p:cNvSpPr/>
              <p:nvPr/>
            </p:nvSpPr>
            <p:spPr>
              <a:xfrm>
                <a:off x="5307357" y="13849280"/>
                <a:ext cx="5134521" cy="526389"/>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18" name="TextBox 17"/>
              <p:cNvSpPr txBox="1"/>
              <p:nvPr/>
            </p:nvSpPr>
            <p:spPr>
              <a:xfrm>
                <a:off x="5683248" y="13878173"/>
                <a:ext cx="4382740" cy="407905"/>
              </a:xfrm>
              <a:prstGeom prst="rect">
                <a:avLst/>
              </a:prstGeom>
              <a:noFill/>
            </p:spPr>
            <p:txBody>
              <a:bodyPr wrap="square" rtlCol="0">
                <a:spAutoFit/>
              </a:bodyPr>
              <a:lstStyle/>
              <a:p>
                <a:pPr algn="ctr">
                  <a:defRPr/>
                </a:pPr>
                <a:r>
                  <a:rPr lang="en-US" sz="1400" b="1" kern="0" dirty="0" smtClean="0">
                    <a:solidFill>
                      <a:prstClr val="black"/>
                    </a:solidFill>
                    <a:latin typeface="Century Gothic" panose="020B0502020202020204" pitchFamily="34" charset="0"/>
                  </a:rPr>
                  <a:t>Processing and Analysis </a:t>
                </a:r>
              </a:p>
            </p:txBody>
          </p:sp>
          <p:sp>
            <p:nvSpPr>
              <p:cNvPr id="19" name="Rectangle 18"/>
              <p:cNvSpPr/>
              <p:nvPr/>
            </p:nvSpPr>
            <p:spPr>
              <a:xfrm>
                <a:off x="11691462" y="13849280"/>
                <a:ext cx="5772853" cy="526389"/>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20" name="TextBox 19"/>
              <p:cNvSpPr txBox="1"/>
              <p:nvPr/>
            </p:nvSpPr>
            <p:spPr>
              <a:xfrm>
                <a:off x="13231339" y="13878173"/>
                <a:ext cx="2693100" cy="407905"/>
              </a:xfrm>
              <a:prstGeom prst="rect">
                <a:avLst/>
              </a:prstGeom>
              <a:noFill/>
            </p:spPr>
            <p:txBody>
              <a:bodyPr wrap="square" rtlCol="0">
                <a:spAutoFit/>
              </a:bodyPr>
              <a:lstStyle/>
              <a:p>
                <a:pPr algn="ctr">
                  <a:defRPr/>
                </a:pPr>
                <a:r>
                  <a:rPr lang="en-US" sz="1400" b="1" kern="0" dirty="0" smtClean="0">
                    <a:solidFill>
                      <a:prstClr val="black"/>
                    </a:solidFill>
                    <a:latin typeface="Century Gothic" panose="020B0502020202020204" pitchFamily="34" charset="0"/>
                  </a:rPr>
                  <a:t>End Products</a:t>
                </a:r>
              </a:p>
            </p:txBody>
          </p:sp>
          <p:grpSp>
            <p:nvGrpSpPr>
              <p:cNvPr id="21" name="Group 20"/>
              <p:cNvGrpSpPr/>
              <p:nvPr/>
            </p:nvGrpSpPr>
            <p:grpSpPr>
              <a:xfrm>
                <a:off x="1016793" y="14669433"/>
                <a:ext cx="2973281" cy="693436"/>
                <a:chOff x="-2887189" y="-290977"/>
                <a:chExt cx="2091171" cy="637627"/>
              </a:xfrm>
            </p:grpSpPr>
            <p:sp>
              <p:nvSpPr>
                <p:cNvPr id="54" name="Rounded Rectangle 53"/>
                <p:cNvSpPr/>
                <p:nvPr/>
              </p:nvSpPr>
              <p:spPr>
                <a:xfrm>
                  <a:off x="-2845407" y="-269233"/>
                  <a:ext cx="2007606"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5" name="TextBox 54"/>
                <p:cNvSpPr txBox="1"/>
                <p:nvPr/>
              </p:nvSpPr>
              <p:spPr>
                <a:xfrm>
                  <a:off x="-2887189" y="-290977"/>
                  <a:ext cx="2091171" cy="637627"/>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Landsat 8 Images</a:t>
                  </a:r>
                </a:p>
              </p:txBody>
            </p:sp>
          </p:grpSp>
          <p:grpSp>
            <p:nvGrpSpPr>
              <p:cNvPr id="22" name="Group 21"/>
              <p:cNvGrpSpPr/>
              <p:nvPr/>
            </p:nvGrpSpPr>
            <p:grpSpPr>
              <a:xfrm>
                <a:off x="1016792" y="16988064"/>
                <a:ext cx="2973281" cy="602530"/>
                <a:chOff x="-3245949" y="-541422"/>
                <a:chExt cx="2091171" cy="554036"/>
              </a:xfrm>
            </p:grpSpPr>
            <p:sp>
              <p:nvSpPr>
                <p:cNvPr id="52" name="Rounded Rectangle 51"/>
                <p:cNvSpPr/>
                <p:nvPr/>
              </p:nvSpPr>
              <p:spPr>
                <a:xfrm>
                  <a:off x="-3204167" y="-541422"/>
                  <a:ext cx="2007606"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3" name="TextBox 52"/>
                <p:cNvSpPr txBox="1"/>
                <p:nvPr/>
              </p:nvSpPr>
              <p:spPr>
                <a:xfrm>
                  <a:off x="-3245949" y="-479847"/>
                  <a:ext cx="2091171" cy="375075"/>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ASTER DEMs</a:t>
                  </a:r>
                </a:p>
              </p:txBody>
            </p:sp>
          </p:grpSp>
          <p:grpSp>
            <p:nvGrpSpPr>
              <p:cNvPr id="23" name="Group 22"/>
              <p:cNvGrpSpPr/>
              <p:nvPr/>
            </p:nvGrpSpPr>
            <p:grpSpPr>
              <a:xfrm>
                <a:off x="1076199" y="19253977"/>
                <a:ext cx="2854467" cy="693437"/>
                <a:chOff x="-3204167" y="14180"/>
                <a:chExt cx="2007606" cy="1062558"/>
              </a:xfrm>
            </p:grpSpPr>
            <p:sp>
              <p:nvSpPr>
                <p:cNvPr id="50" name="Rounded Rectangle 49"/>
                <p:cNvSpPr/>
                <p:nvPr/>
              </p:nvSpPr>
              <p:spPr>
                <a:xfrm>
                  <a:off x="-3204167" y="138707"/>
                  <a:ext cx="2007606" cy="92326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1" name="TextBox 50"/>
                <p:cNvSpPr txBox="1"/>
                <p:nvPr/>
              </p:nvSpPr>
              <p:spPr>
                <a:xfrm>
                  <a:off x="-3204167" y="14180"/>
                  <a:ext cx="1961735" cy="106255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Ancillary Datasets</a:t>
                  </a:r>
                </a:p>
              </p:txBody>
            </p:sp>
          </p:grpSp>
          <p:grpSp>
            <p:nvGrpSpPr>
              <p:cNvPr id="24" name="Group 23"/>
              <p:cNvGrpSpPr/>
              <p:nvPr/>
            </p:nvGrpSpPr>
            <p:grpSpPr>
              <a:xfrm>
                <a:off x="5683248" y="15923047"/>
                <a:ext cx="4379883" cy="693436"/>
                <a:chOff x="3641040" y="2625263"/>
                <a:chExt cx="3080463" cy="637627"/>
              </a:xfrm>
            </p:grpSpPr>
            <p:sp>
              <p:nvSpPr>
                <p:cNvPr id="48" name="Rounded Rectangle 47"/>
                <p:cNvSpPr/>
                <p:nvPr/>
              </p:nvSpPr>
              <p:spPr>
                <a:xfrm>
                  <a:off x="3712532" y="2636592"/>
                  <a:ext cx="2937480"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9" name="TextBox 48"/>
                <p:cNvSpPr txBox="1"/>
                <p:nvPr/>
              </p:nvSpPr>
              <p:spPr>
                <a:xfrm>
                  <a:off x="3641040" y="2625263"/>
                  <a:ext cx="3080463" cy="637627"/>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Land Cover Classification</a:t>
                  </a:r>
                </a:p>
              </p:txBody>
            </p:sp>
          </p:grpSp>
          <p:grpSp>
            <p:nvGrpSpPr>
              <p:cNvPr id="25" name="Group 24"/>
              <p:cNvGrpSpPr/>
              <p:nvPr/>
            </p:nvGrpSpPr>
            <p:grpSpPr>
              <a:xfrm>
                <a:off x="5784897" y="16988067"/>
                <a:ext cx="1384250" cy="602530"/>
                <a:chOff x="3641039" y="5588168"/>
                <a:chExt cx="973572" cy="554036"/>
              </a:xfrm>
            </p:grpSpPr>
            <p:sp>
              <p:nvSpPr>
                <p:cNvPr id="46" name="Rounded Rectangle 45"/>
                <p:cNvSpPr/>
                <p:nvPr/>
              </p:nvSpPr>
              <p:spPr>
                <a:xfrm>
                  <a:off x="3641039" y="5588168"/>
                  <a:ext cx="973571"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7" name="TextBox 46"/>
                <p:cNvSpPr txBox="1"/>
                <p:nvPr/>
              </p:nvSpPr>
              <p:spPr>
                <a:xfrm>
                  <a:off x="3641040" y="5670570"/>
                  <a:ext cx="973571" cy="375075"/>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SWAT</a:t>
                  </a:r>
                </a:p>
              </p:txBody>
            </p:sp>
          </p:grpSp>
          <p:grpSp>
            <p:nvGrpSpPr>
              <p:cNvPr id="26" name="Group 25"/>
              <p:cNvGrpSpPr/>
              <p:nvPr/>
            </p:nvGrpSpPr>
            <p:grpSpPr>
              <a:xfrm>
                <a:off x="8577234" y="16994874"/>
                <a:ext cx="1384249" cy="602530"/>
                <a:chOff x="2813884" y="-2628770"/>
                <a:chExt cx="973571" cy="554036"/>
              </a:xfrm>
            </p:grpSpPr>
            <p:sp>
              <p:nvSpPr>
                <p:cNvPr id="44" name="Rounded Rectangle 43"/>
                <p:cNvSpPr/>
                <p:nvPr/>
              </p:nvSpPr>
              <p:spPr>
                <a:xfrm>
                  <a:off x="2813884" y="-2628770"/>
                  <a:ext cx="973571"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5" name="TextBox 44"/>
                <p:cNvSpPr txBox="1"/>
                <p:nvPr/>
              </p:nvSpPr>
              <p:spPr>
                <a:xfrm>
                  <a:off x="2813884" y="-2546367"/>
                  <a:ext cx="973571" cy="375075"/>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LUCIS</a:t>
                  </a:r>
                </a:p>
              </p:txBody>
            </p:sp>
          </p:grpSp>
          <p:grpSp>
            <p:nvGrpSpPr>
              <p:cNvPr id="27" name="Group 26"/>
              <p:cNvGrpSpPr/>
              <p:nvPr/>
            </p:nvGrpSpPr>
            <p:grpSpPr>
              <a:xfrm>
                <a:off x="11975623" y="14649686"/>
                <a:ext cx="5067916" cy="693437"/>
                <a:chOff x="11076047" y="-1908365"/>
                <a:chExt cx="3564371" cy="964217"/>
              </a:xfrm>
            </p:grpSpPr>
            <p:sp>
              <p:nvSpPr>
                <p:cNvPr id="42" name="Rounded Rectangle 41"/>
                <p:cNvSpPr/>
                <p:nvPr/>
              </p:nvSpPr>
              <p:spPr>
                <a:xfrm>
                  <a:off x="11219543" y="-1841229"/>
                  <a:ext cx="3410857" cy="831015"/>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3" name="TextBox 42"/>
                <p:cNvSpPr txBox="1"/>
                <p:nvPr/>
              </p:nvSpPr>
              <p:spPr>
                <a:xfrm>
                  <a:off x="11076047" y="-1908365"/>
                  <a:ext cx="3564371" cy="964217"/>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Supervised Land Cover Classification</a:t>
                  </a:r>
                </a:p>
              </p:txBody>
            </p:sp>
          </p:grpSp>
          <p:grpSp>
            <p:nvGrpSpPr>
              <p:cNvPr id="28" name="Group 27"/>
              <p:cNvGrpSpPr/>
              <p:nvPr/>
            </p:nvGrpSpPr>
            <p:grpSpPr>
              <a:xfrm>
                <a:off x="12195399" y="17026609"/>
                <a:ext cx="4764980" cy="696326"/>
                <a:chOff x="4547097" y="-1533427"/>
                <a:chExt cx="3351310" cy="640285"/>
              </a:xfrm>
            </p:grpSpPr>
            <p:sp>
              <p:nvSpPr>
                <p:cNvPr id="40" name="Rounded Rectangle 39"/>
                <p:cNvSpPr/>
                <p:nvPr/>
              </p:nvSpPr>
              <p:spPr>
                <a:xfrm>
                  <a:off x="4566354" y="-1533427"/>
                  <a:ext cx="3300389"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1" name="TextBox 40"/>
                <p:cNvSpPr txBox="1"/>
                <p:nvPr/>
              </p:nvSpPr>
              <p:spPr>
                <a:xfrm>
                  <a:off x="4547097" y="-1530769"/>
                  <a:ext cx="3351310" cy="637627"/>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Hydrologic Processes Model</a:t>
                  </a:r>
                </a:p>
              </p:txBody>
            </p:sp>
          </p:grpSp>
          <p:grpSp>
            <p:nvGrpSpPr>
              <p:cNvPr id="29" name="Group 28"/>
              <p:cNvGrpSpPr/>
              <p:nvPr/>
            </p:nvGrpSpPr>
            <p:grpSpPr>
              <a:xfrm>
                <a:off x="12530182" y="19335243"/>
                <a:ext cx="3930314" cy="602530"/>
                <a:chOff x="12805769" y="846527"/>
                <a:chExt cx="2764272" cy="554036"/>
              </a:xfrm>
            </p:grpSpPr>
            <p:sp>
              <p:nvSpPr>
                <p:cNvPr id="38" name="Rounded Rectangle 37"/>
                <p:cNvSpPr/>
                <p:nvPr/>
              </p:nvSpPr>
              <p:spPr>
                <a:xfrm>
                  <a:off x="12805770" y="846527"/>
                  <a:ext cx="2764271"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39" name="TextBox 38"/>
                <p:cNvSpPr txBox="1"/>
                <p:nvPr/>
              </p:nvSpPr>
              <p:spPr>
                <a:xfrm>
                  <a:off x="12805769" y="908102"/>
                  <a:ext cx="2764271" cy="375076"/>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LUCIS Suitability Maps</a:t>
                  </a:r>
                </a:p>
              </p:txBody>
            </p:sp>
          </p:grpSp>
          <p:sp>
            <p:nvSpPr>
              <p:cNvPr id="30" name="Chevron 29"/>
              <p:cNvSpPr/>
              <p:nvPr/>
            </p:nvSpPr>
            <p:spPr>
              <a:xfrm>
                <a:off x="4358050" y="13863726"/>
                <a:ext cx="555259" cy="497494"/>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black"/>
                  </a:solidFill>
                  <a:latin typeface="Calibri" panose="020F0502020204030204"/>
                </a:endParaRPr>
              </a:p>
            </p:txBody>
          </p:sp>
          <p:sp>
            <p:nvSpPr>
              <p:cNvPr id="31" name="Chevron 30"/>
              <p:cNvSpPr/>
              <p:nvPr/>
            </p:nvSpPr>
            <p:spPr>
              <a:xfrm>
                <a:off x="10789041" y="13878175"/>
                <a:ext cx="555259" cy="497494"/>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black"/>
                  </a:solidFill>
                  <a:latin typeface="Calibri" panose="020F0502020204030204"/>
                </a:endParaRPr>
              </a:p>
            </p:txBody>
          </p:sp>
          <p:cxnSp>
            <p:nvCxnSpPr>
              <p:cNvPr id="32" name="Straight Arrow Connector 31"/>
              <p:cNvCxnSpPr/>
              <p:nvPr/>
            </p:nvCxnSpPr>
            <p:spPr>
              <a:xfrm>
                <a:off x="7873188" y="15300983"/>
                <a:ext cx="0" cy="629507"/>
              </a:xfrm>
              <a:prstGeom prst="straightConnector1">
                <a:avLst/>
              </a:prstGeom>
              <a:noFill/>
              <a:ln w="19050" cap="flat" cmpd="sng" algn="ctr">
                <a:solidFill>
                  <a:srgbClr val="41719C"/>
                </a:solidFill>
                <a:prstDash val="solid"/>
                <a:miter lim="800000"/>
                <a:tailEnd type="triangle"/>
              </a:ln>
              <a:effectLst/>
            </p:spPr>
          </p:cxnSp>
          <p:grpSp>
            <p:nvGrpSpPr>
              <p:cNvPr id="33" name="Group 32"/>
              <p:cNvGrpSpPr/>
              <p:nvPr/>
            </p:nvGrpSpPr>
            <p:grpSpPr>
              <a:xfrm>
                <a:off x="5683248" y="14697967"/>
                <a:ext cx="4543003" cy="602530"/>
                <a:chOff x="-1162811" y="-1279309"/>
                <a:chExt cx="3043671" cy="554036"/>
              </a:xfrm>
            </p:grpSpPr>
            <p:sp>
              <p:nvSpPr>
                <p:cNvPr id="36" name="Rounded Rectangle 35"/>
                <p:cNvSpPr/>
                <p:nvPr/>
              </p:nvSpPr>
              <p:spPr>
                <a:xfrm>
                  <a:off x="-1068778" y="-1279309"/>
                  <a:ext cx="2783277" cy="554036"/>
                </a:xfrm>
                <a:prstGeom prst="roundRect">
                  <a:avLst/>
                </a:prstGeom>
                <a:solidFill>
                  <a:srgbClr val="5B9BD5"/>
                </a:solidFill>
                <a:ln w="12700" cap="flat" cmpd="sng" algn="ctr">
                  <a:solidFill>
                    <a:srgbClr val="41719C"/>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37" name="TextBox 36"/>
                <p:cNvSpPr txBox="1"/>
                <p:nvPr/>
              </p:nvSpPr>
              <p:spPr>
                <a:xfrm>
                  <a:off x="-1162811" y="-1222227"/>
                  <a:ext cx="3043671" cy="375075"/>
                </a:xfrm>
                <a:prstGeom prst="rect">
                  <a:avLst/>
                </a:prstGeom>
                <a:noFill/>
                <a:ln>
                  <a:noFill/>
                </a:ln>
              </p:spPr>
              <p:txBody>
                <a:bodyPr wrap="square" rtlCol="0">
                  <a:spAutoFit/>
                </a:bodyPr>
                <a:lstStyle/>
                <a:p>
                  <a:pPr algn="ctr">
                    <a:defRPr/>
                  </a:pPr>
                  <a:r>
                    <a:rPr lang="en-US" sz="1400" kern="0" dirty="0" smtClean="0">
                      <a:solidFill>
                        <a:prstClr val="white"/>
                      </a:solidFill>
                      <a:latin typeface="Century Gothic" panose="020B0502020202020204" pitchFamily="34" charset="0"/>
                    </a:rPr>
                    <a:t>Atmospheric Correction</a:t>
                  </a:r>
                </a:p>
              </p:txBody>
            </p:sp>
          </p:grpSp>
          <p:cxnSp>
            <p:nvCxnSpPr>
              <p:cNvPr id="34" name="Elbow Connector 33"/>
              <p:cNvCxnSpPr>
                <a:stCxn id="48" idx="2"/>
                <a:endCxn id="46" idx="0"/>
              </p:cNvCxnSpPr>
              <p:nvPr/>
            </p:nvCxnSpPr>
            <p:spPr>
              <a:xfrm rot="5400000">
                <a:off x="6950028" y="16064901"/>
                <a:ext cx="450157" cy="1396168"/>
              </a:xfrm>
              <a:prstGeom prst="bentConnector3">
                <a:avLst/>
              </a:prstGeom>
              <a:noFill/>
              <a:ln w="19050" cap="flat" cmpd="sng" algn="ctr">
                <a:solidFill>
                  <a:srgbClr val="41719C"/>
                </a:solidFill>
                <a:prstDash val="solid"/>
                <a:miter lim="800000"/>
                <a:tailEnd type="triangle"/>
              </a:ln>
              <a:effectLst/>
            </p:spPr>
          </p:cxnSp>
          <p:cxnSp>
            <p:nvCxnSpPr>
              <p:cNvPr id="35" name="Elbow Connector 34"/>
              <p:cNvCxnSpPr>
                <a:endCxn id="44" idx="0"/>
              </p:cNvCxnSpPr>
              <p:nvPr/>
            </p:nvCxnSpPr>
            <p:spPr>
              <a:xfrm>
                <a:off x="7873188" y="16762985"/>
                <a:ext cx="1396171" cy="231888"/>
              </a:xfrm>
              <a:prstGeom prst="bentConnector2">
                <a:avLst/>
              </a:prstGeom>
              <a:noFill/>
              <a:ln w="19050" cap="flat" cmpd="sng" algn="ctr">
                <a:solidFill>
                  <a:srgbClr val="41719C"/>
                </a:solidFill>
                <a:prstDash val="solid"/>
                <a:miter lim="800000"/>
                <a:tailEnd type="triangle"/>
              </a:ln>
              <a:effectLst/>
            </p:spPr>
          </p:cxn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688" y="15337302"/>
              <a:ext cx="2364809" cy="151594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688" y="17697142"/>
              <a:ext cx="2364809" cy="1554568"/>
            </a:xfrm>
            <a:prstGeom prst="rect">
              <a:avLst/>
            </a:prstGeom>
          </p:spPr>
        </p:pic>
      </p:grpSp>
      <p:pic>
        <p:nvPicPr>
          <p:cNvPr id="149" name="Content Placeholder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8798" b="85878" l="10000" r="88889"/>
                    </a14:imgEffect>
                  </a14:imgLayer>
                </a14:imgProps>
              </a:ext>
              <a:ext uri="{28A0092B-C50C-407E-A947-70E740481C1C}">
                <a14:useLocalDpi xmlns:a14="http://schemas.microsoft.com/office/drawing/2010/main" val="0"/>
              </a:ext>
            </a:extLst>
          </a:blip>
          <a:srcRect l="9725" t="18670" r="10600" b="14618"/>
          <a:stretch/>
        </p:blipFill>
        <p:spPr>
          <a:xfrm>
            <a:off x="6794321" y="2758476"/>
            <a:ext cx="1291151" cy="1263425"/>
          </a:xfrm>
          <a:prstGeom prst="rect">
            <a:avLst/>
          </a:prstGeom>
        </p:spPr>
      </p:pic>
    </p:spTree>
    <p:extLst>
      <p:ext uri="{BB962C8B-B14F-4D97-AF65-F5344CB8AC3E}">
        <p14:creationId xmlns:p14="http://schemas.microsoft.com/office/powerpoint/2010/main" val="2298790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7" y="43616"/>
            <a:ext cx="8832323" cy="707886"/>
          </a:xfrm>
          <a:prstGeom prst="rect">
            <a:avLst/>
          </a:prstGeom>
        </p:spPr>
        <p:txBody>
          <a:bodyPr wrap="square">
            <a:spAutoFit/>
          </a:bodyPr>
          <a:lstStyle/>
          <a:p>
            <a:r>
              <a:rPr lang="en-US" sz="4000" b="1" dirty="0">
                <a:solidFill>
                  <a:srgbClr val="75AADB"/>
                </a:solidFill>
              </a:rPr>
              <a:t>Land Cover </a:t>
            </a:r>
            <a:r>
              <a:rPr lang="en-US" sz="4000" b="1" dirty="0" smtClean="0">
                <a:solidFill>
                  <a:srgbClr val="75AADB"/>
                </a:solidFill>
              </a:rPr>
              <a:t>Classification</a:t>
            </a:r>
            <a:endParaRPr lang="en-US" sz="4000" b="1" dirty="0">
              <a:solidFill>
                <a:srgbClr val="75AADB"/>
              </a:solidFill>
            </a:endParaRPr>
          </a:p>
        </p:txBody>
      </p:sp>
      <p:grpSp>
        <p:nvGrpSpPr>
          <p:cNvPr id="77" name="Group 76"/>
          <p:cNvGrpSpPr/>
          <p:nvPr/>
        </p:nvGrpSpPr>
        <p:grpSpPr>
          <a:xfrm>
            <a:off x="518274" y="859543"/>
            <a:ext cx="4036573" cy="5657371"/>
            <a:chOff x="9654027" y="1861029"/>
            <a:chExt cx="4036573" cy="5367787"/>
          </a:xfrm>
        </p:grpSpPr>
        <p:grpSp>
          <p:nvGrpSpPr>
            <p:cNvPr id="73" name="Group 72"/>
            <p:cNvGrpSpPr/>
            <p:nvPr/>
          </p:nvGrpSpPr>
          <p:grpSpPr>
            <a:xfrm>
              <a:off x="9678292" y="1861029"/>
              <a:ext cx="4012308" cy="1243041"/>
              <a:chOff x="9487792" y="822797"/>
              <a:chExt cx="4012308" cy="1243041"/>
            </a:xfrm>
          </p:grpSpPr>
          <p:sp>
            <p:nvSpPr>
              <p:cNvPr id="41" name="Rounded Rectangle 40"/>
              <p:cNvSpPr/>
              <p:nvPr/>
            </p:nvSpPr>
            <p:spPr>
              <a:xfrm>
                <a:off x="9487826" y="822797"/>
                <a:ext cx="4012274" cy="1243041"/>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42" name="Rectangle 41"/>
              <p:cNvSpPr/>
              <p:nvPr/>
            </p:nvSpPr>
            <p:spPr>
              <a:xfrm>
                <a:off x="9487792" y="949188"/>
                <a:ext cx="4012274" cy="397177"/>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3" name="TextBox 42"/>
              <p:cNvSpPr txBox="1"/>
              <p:nvPr/>
            </p:nvSpPr>
            <p:spPr>
              <a:xfrm>
                <a:off x="10773564" y="963534"/>
                <a:ext cx="1440729" cy="321224"/>
              </a:xfrm>
              <a:prstGeom prst="rect">
                <a:avLst/>
              </a:prstGeom>
              <a:noFill/>
            </p:spPr>
            <p:txBody>
              <a:bodyPr wrap="square" rtlCol="0">
                <a:spAutoFit/>
              </a:bodyPr>
              <a:lstStyle/>
              <a:p>
                <a:pPr algn="ctr">
                  <a:defRPr/>
                </a:pPr>
                <a:r>
                  <a:rPr lang="en-US" sz="1600" b="1" kern="0" dirty="0" smtClean="0">
                    <a:solidFill>
                      <a:prstClr val="black"/>
                    </a:solidFill>
                    <a:latin typeface="Century Gothic" panose="020B0502020202020204" pitchFamily="34" charset="0"/>
                  </a:rPr>
                  <a:t>Processing</a:t>
                </a:r>
                <a:endParaRPr lang="en-US" sz="1600" b="1" kern="0" dirty="0" smtClean="0">
                  <a:solidFill>
                    <a:prstClr val="black"/>
                  </a:solidFill>
                  <a:latin typeface="Century Gothic" panose="020B0502020202020204" pitchFamily="34" charset="0"/>
                </a:endParaRPr>
              </a:p>
            </p:txBody>
          </p:sp>
          <p:sp>
            <p:nvSpPr>
              <p:cNvPr id="51" name="Rounded Rectangle 50"/>
              <p:cNvSpPr/>
              <p:nvPr/>
            </p:nvSpPr>
            <p:spPr>
              <a:xfrm>
                <a:off x="9635058" y="1472756"/>
                <a:ext cx="943628"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2" name="TextBox 51"/>
              <p:cNvSpPr txBox="1"/>
              <p:nvPr/>
            </p:nvSpPr>
            <p:spPr>
              <a:xfrm>
                <a:off x="9635059" y="1515767"/>
                <a:ext cx="943627" cy="292023"/>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Mosaic</a:t>
                </a:r>
                <a:endParaRPr lang="en-US" sz="1400" kern="0" dirty="0" smtClean="0">
                  <a:solidFill>
                    <a:prstClr val="white"/>
                  </a:solidFill>
                  <a:latin typeface="Century Gothic" panose="020B0502020202020204" pitchFamily="34" charset="0"/>
                </a:endParaRPr>
              </a:p>
            </p:txBody>
          </p:sp>
          <p:sp>
            <p:nvSpPr>
              <p:cNvPr id="53" name="Rounded Rectangle 52"/>
              <p:cNvSpPr/>
              <p:nvPr/>
            </p:nvSpPr>
            <p:spPr>
              <a:xfrm>
                <a:off x="11259301" y="1472756"/>
                <a:ext cx="2102601"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4" name="TextBox 53"/>
              <p:cNvSpPr txBox="1"/>
              <p:nvPr/>
            </p:nvSpPr>
            <p:spPr>
              <a:xfrm>
                <a:off x="11259301" y="1467113"/>
                <a:ext cx="2102601" cy="49643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Atmospheric Correction</a:t>
                </a:r>
                <a:endParaRPr lang="en-US" sz="1400" kern="0" dirty="0" smtClean="0">
                  <a:solidFill>
                    <a:prstClr val="white"/>
                  </a:solidFill>
                  <a:latin typeface="Century Gothic" panose="020B0502020202020204" pitchFamily="34" charset="0"/>
                </a:endParaRPr>
              </a:p>
            </p:txBody>
          </p:sp>
        </p:grpSp>
        <p:grpSp>
          <p:nvGrpSpPr>
            <p:cNvPr id="74" name="Group 73"/>
            <p:cNvGrpSpPr/>
            <p:nvPr/>
          </p:nvGrpSpPr>
          <p:grpSpPr>
            <a:xfrm>
              <a:off x="9659588" y="3272363"/>
              <a:ext cx="4023160" cy="1243041"/>
              <a:chOff x="9659588" y="3272363"/>
              <a:chExt cx="4023160" cy="1243041"/>
            </a:xfrm>
          </p:grpSpPr>
          <p:sp>
            <p:nvSpPr>
              <p:cNvPr id="48" name="Rounded Rectangle 47"/>
              <p:cNvSpPr/>
              <p:nvPr/>
            </p:nvSpPr>
            <p:spPr>
              <a:xfrm>
                <a:off x="9680803" y="3272363"/>
                <a:ext cx="4001945" cy="1243041"/>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57" name="Rectangle 56"/>
              <p:cNvSpPr/>
              <p:nvPr/>
            </p:nvSpPr>
            <p:spPr>
              <a:xfrm>
                <a:off x="9681468" y="3420806"/>
                <a:ext cx="4000886" cy="397177"/>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8" name="TextBox 57"/>
              <p:cNvSpPr txBox="1"/>
              <p:nvPr/>
            </p:nvSpPr>
            <p:spPr>
              <a:xfrm>
                <a:off x="10769186" y="3431067"/>
                <a:ext cx="1820154" cy="321224"/>
              </a:xfrm>
              <a:prstGeom prst="rect">
                <a:avLst/>
              </a:prstGeom>
              <a:noFill/>
            </p:spPr>
            <p:txBody>
              <a:bodyPr wrap="square" rtlCol="0">
                <a:spAutoFit/>
              </a:bodyPr>
              <a:lstStyle/>
              <a:p>
                <a:pPr algn="ctr">
                  <a:defRPr/>
                </a:pPr>
                <a:r>
                  <a:rPr lang="en-US" sz="1600" b="1" kern="0" dirty="0" smtClean="0">
                    <a:solidFill>
                      <a:prstClr val="black"/>
                    </a:solidFill>
                    <a:latin typeface="Century Gothic" panose="020B0502020202020204" pitchFamily="34" charset="0"/>
                  </a:rPr>
                  <a:t>Classification</a:t>
                </a:r>
                <a:endParaRPr lang="en-US" sz="1600" b="1" kern="0" dirty="0" smtClean="0">
                  <a:solidFill>
                    <a:prstClr val="black"/>
                  </a:solidFill>
                  <a:latin typeface="Century Gothic" panose="020B0502020202020204" pitchFamily="34" charset="0"/>
                </a:endParaRPr>
              </a:p>
            </p:txBody>
          </p:sp>
          <p:sp>
            <p:nvSpPr>
              <p:cNvPr id="63" name="Rounded Rectangle 62"/>
              <p:cNvSpPr/>
              <p:nvPr/>
            </p:nvSpPr>
            <p:spPr>
              <a:xfrm>
                <a:off x="9825559" y="3924467"/>
                <a:ext cx="1190172"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64" name="TextBox 63"/>
              <p:cNvSpPr txBox="1"/>
              <p:nvPr/>
            </p:nvSpPr>
            <p:spPr>
              <a:xfrm>
                <a:off x="9659588" y="3974994"/>
                <a:ext cx="1505399" cy="292023"/>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Training Sets</a:t>
                </a:r>
                <a:endParaRPr lang="en-US" sz="1400" kern="0" dirty="0" smtClean="0">
                  <a:solidFill>
                    <a:prstClr val="white"/>
                  </a:solidFill>
                  <a:latin typeface="Century Gothic" panose="020B0502020202020204" pitchFamily="34" charset="0"/>
                </a:endParaRPr>
              </a:p>
            </p:txBody>
          </p:sp>
          <p:sp>
            <p:nvSpPr>
              <p:cNvPr id="65" name="Rounded Rectangle 64"/>
              <p:cNvSpPr/>
              <p:nvPr/>
            </p:nvSpPr>
            <p:spPr>
              <a:xfrm>
                <a:off x="11449801" y="3907405"/>
                <a:ext cx="2102601"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66" name="TextBox 65"/>
              <p:cNvSpPr txBox="1"/>
              <p:nvPr/>
            </p:nvSpPr>
            <p:spPr>
              <a:xfrm>
                <a:off x="11514993" y="3900534"/>
                <a:ext cx="1967005" cy="49643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Maximum Likelihood Classification</a:t>
                </a:r>
                <a:endParaRPr lang="en-US" sz="1400" kern="0" dirty="0" smtClean="0">
                  <a:solidFill>
                    <a:prstClr val="white"/>
                  </a:solidFill>
                  <a:latin typeface="Century Gothic" panose="020B0502020202020204" pitchFamily="34" charset="0"/>
                </a:endParaRPr>
              </a:p>
            </p:txBody>
          </p:sp>
        </p:grpSp>
        <p:grpSp>
          <p:nvGrpSpPr>
            <p:cNvPr id="75" name="Group 74"/>
            <p:cNvGrpSpPr/>
            <p:nvPr/>
          </p:nvGrpSpPr>
          <p:grpSpPr>
            <a:xfrm>
              <a:off x="9655735" y="4634482"/>
              <a:ext cx="4027013" cy="1240913"/>
              <a:chOff x="9655735" y="4634482"/>
              <a:chExt cx="4027013" cy="1240913"/>
            </a:xfrm>
          </p:grpSpPr>
          <p:sp>
            <p:nvSpPr>
              <p:cNvPr id="49" name="Rounded Rectangle 48"/>
              <p:cNvSpPr/>
              <p:nvPr/>
            </p:nvSpPr>
            <p:spPr>
              <a:xfrm>
                <a:off x="9655735" y="4634482"/>
                <a:ext cx="4027013" cy="1240913"/>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59" name="Rectangle 58"/>
              <p:cNvSpPr/>
              <p:nvPr/>
            </p:nvSpPr>
            <p:spPr>
              <a:xfrm>
                <a:off x="9655735" y="4757759"/>
                <a:ext cx="4025305" cy="397177"/>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60" name="TextBox 59"/>
              <p:cNvSpPr txBox="1"/>
              <p:nvPr/>
            </p:nvSpPr>
            <p:spPr>
              <a:xfrm>
                <a:off x="10964064" y="4787070"/>
                <a:ext cx="1440729" cy="321225"/>
              </a:xfrm>
              <a:prstGeom prst="rect">
                <a:avLst/>
              </a:prstGeom>
              <a:noFill/>
            </p:spPr>
            <p:txBody>
              <a:bodyPr wrap="square" rtlCol="0">
                <a:spAutoFit/>
              </a:bodyPr>
              <a:lstStyle/>
              <a:p>
                <a:pPr algn="ctr">
                  <a:defRPr/>
                </a:pPr>
                <a:r>
                  <a:rPr lang="en-US" sz="1600" b="1" kern="0" dirty="0" smtClean="0">
                    <a:solidFill>
                      <a:prstClr val="black"/>
                    </a:solidFill>
                    <a:latin typeface="Century Gothic" panose="020B0502020202020204" pitchFamily="34" charset="0"/>
                  </a:rPr>
                  <a:t>Validation</a:t>
                </a:r>
                <a:endParaRPr lang="en-US" sz="1600" b="1" kern="0" dirty="0" smtClean="0">
                  <a:solidFill>
                    <a:prstClr val="black"/>
                  </a:solidFill>
                  <a:latin typeface="Century Gothic" panose="020B0502020202020204" pitchFamily="34" charset="0"/>
                </a:endParaRPr>
              </a:p>
            </p:txBody>
          </p:sp>
          <p:sp>
            <p:nvSpPr>
              <p:cNvPr id="67" name="Rounded Rectangle 66"/>
              <p:cNvSpPr/>
              <p:nvPr/>
            </p:nvSpPr>
            <p:spPr>
              <a:xfrm>
                <a:off x="9825560" y="5251835"/>
                <a:ext cx="1899716"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68" name="TextBox 67"/>
              <p:cNvSpPr txBox="1"/>
              <p:nvPr/>
            </p:nvSpPr>
            <p:spPr>
              <a:xfrm>
                <a:off x="9825558" y="5237494"/>
                <a:ext cx="1899717" cy="49643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Accuracy Assessment</a:t>
                </a:r>
                <a:endParaRPr lang="en-US" sz="1400" kern="0" dirty="0" smtClean="0">
                  <a:solidFill>
                    <a:prstClr val="white"/>
                  </a:solidFill>
                  <a:latin typeface="Century Gothic" panose="020B0502020202020204" pitchFamily="34" charset="0"/>
                </a:endParaRPr>
              </a:p>
            </p:txBody>
          </p:sp>
          <p:sp>
            <p:nvSpPr>
              <p:cNvPr id="69" name="Rounded Rectangle 68"/>
              <p:cNvSpPr/>
              <p:nvPr/>
            </p:nvSpPr>
            <p:spPr>
              <a:xfrm>
                <a:off x="11967637" y="5244702"/>
                <a:ext cx="1584766"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70" name="TextBox 69"/>
              <p:cNvSpPr txBox="1"/>
              <p:nvPr/>
            </p:nvSpPr>
            <p:spPr>
              <a:xfrm>
                <a:off x="11967638" y="5246578"/>
                <a:ext cx="1584764" cy="49643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Confusion Matrix</a:t>
                </a:r>
                <a:endParaRPr lang="en-US" sz="1400" kern="0" dirty="0" smtClean="0">
                  <a:solidFill>
                    <a:prstClr val="white"/>
                  </a:solidFill>
                  <a:latin typeface="Century Gothic" panose="020B0502020202020204" pitchFamily="34" charset="0"/>
                </a:endParaRPr>
              </a:p>
            </p:txBody>
          </p:sp>
        </p:grpSp>
        <p:sp>
          <p:nvSpPr>
            <p:cNvPr id="76" name="Rounded Rectangle 75"/>
            <p:cNvSpPr/>
            <p:nvPr/>
          </p:nvSpPr>
          <p:spPr>
            <a:xfrm>
              <a:off x="9654027" y="5974176"/>
              <a:ext cx="4027013" cy="1254640"/>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61" name="Rectangle 60"/>
            <p:cNvSpPr/>
            <p:nvPr/>
          </p:nvSpPr>
          <p:spPr>
            <a:xfrm>
              <a:off x="9655734" y="6090266"/>
              <a:ext cx="4027013" cy="397177"/>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62" name="TextBox 61"/>
            <p:cNvSpPr txBox="1"/>
            <p:nvPr/>
          </p:nvSpPr>
          <p:spPr>
            <a:xfrm>
              <a:off x="10964064" y="6132025"/>
              <a:ext cx="1440729" cy="321224"/>
            </a:xfrm>
            <a:prstGeom prst="rect">
              <a:avLst/>
            </a:prstGeom>
            <a:noFill/>
          </p:spPr>
          <p:txBody>
            <a:bodyPr wrap="square" rtlCol="0">
              <a:spAutoFit/>
            </a:bodyPr>
            <a:lstStyle/>
            <a:p>
              <a:pPr algn="ctr">
                <a:defRPr/>
              </a:pPr>
              <a:r>
                <a:rPr lang="en-US" sz="1600" b="1" kern="0" dirty="0" smtClean="0">
                  <a:solidFill>
                    <a:prstClr val="black"/>
                  </a:solidFill>
                  <a:latin typeface="Century Gothic" panose="020B0502020202020204" pitchFamily="34" charset="0"/>
                </a:rPr>
                <a:t>End-Product</a:t>
              </a:r>
              <a:endParaRPr lang="en-US" sz="1600" b="1" kern="0" dirty="0" smtClean="0">
                <a:solidFill>
                  <a:prstClr val="black"/>
                </a:solidFill>
                <a:latin typeface="Century Gothic" panose="020B0502020202020204" pitchFamily="34" charset="0"/>
              </a:endParaRPr>
            </a:p>
          </p:txBody>
        </p:sp>
        <p:sp>
          <p:nvSpPr>
            <p:cNvPr id="71" name="Rounded Rectangle 70"/>
            <p:cNvSpPr/>
            <p:nvPr/>
          </p:nvSpPr>
          <p:spPr>
            <a:xfrm>
              <a:off x="10527992" y="6585959"/>
              <a:ext cx="2102601"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72" name="TextBox 71"/>
            <p:cNvSpPr txBox="1"/>
            <p:nvPr/>
          </p:nvSpPr>
          <p:spPr>
            <a:xfrm>
              <a:off x="10527992" y="6566246"/>
              <a:ext cx="2102601" cy="49643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Supervised 2015 Land Cover Classification</a:t>
              </a:r>
              <a:endParaRPr lang="en-US" sz="1400" kern="0" dirty="0" smtClean="0">
                <a:solidFill>
                  <a:prstClr val="white"/>
                </a:solidFill>
                <a:latin typeface="Century Gothic" panose="020B0502020202020204" pitchFamily="34" charset="0"/>
              </a:endParaRPr>
            </a:p>
          </p:txBody>
        </p:sp>
      </p:grpSp>
      <p:pic>
        <p:nvPicPr>
          <p:cNvPr id="78" name="Content Placeholder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8798" b="85878" l="10000" r="88889"/>
                    </a14:imgEffect>
                  </a14:imgLayer>
                </a14:imgProps>
              </a:ext>
              <a:ext uri="{28A0092B-C50C-407E-A947-70E740481C1C}">
                <a14:useLocalDpi xmlns:a14="http://schemas.microsoft.com/office/drawing/2010/main" val="0"/>
              </a:ext>
            </a:extLst>
          </a:blip>
          <a:srcRect l="9725" t="18670" r="10600" b="14618"/>
          <a:stretch/>
        </p:blipFill>
        <p:spPr>
          <a:xfrm>
            <a:off x="5035387" y="1865921"/>
            <a:ext cx="2917371" cy="2902857"/>
          </a:xfrm>
          <a:prstGeom prst="rect">
            <a:avLst/>
          </a:prstGeom>
        </p:spPr>
      </p:pic>
      <p:grpSp>
        <p:nvGrpSpPr>
          <p:cNvPr id="79" name="Group 78"/>
          <p:cNvGrpSpPr/>
          <p:nvPr/>
        </p:nvGrpSpPr>
        <p:grpSpPr>
          <a:xfrm>
            <a:off x="7672008" y="2642261"/>
            <a:ext cx="1377701" cy="931862"/>
            <a:chOff x="2324266" y="4597399"/>
            <a:chExt cx="1377701" cy="931862"/>
          </a:xfrm>
        </p:grpSpPr>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4266" y="4597399"/>
              <a:ext cx="385067" cy="931862"/>
            </a:xfrm>
            <a:prstGeom prst="rect">
              <a:avLst/>
            </a:prstGeom>
          </p:spPr>
        </p:pic>
        <p:sp>
          <p:nvSpPr>
            <p:cNvPr id="81" name="TextBox 80"/>
            <p:cNvSpPr txBox="1"/>
            <p:nvPr/>
          </p:nvSpPr>
          <p:spPr>
            <a:xfrm>
              <a:off x="2709333" y="4597399"/>
              <a:ext cx="840234" cy="261610"/>
            </a:xfrm>
            <a:prstGeom prst="rect">
              <a:avLst/>
            </a:prstGeom>
            <a:noFill/>
          </p:spPr>
          <p:txBody>
            <a:bodyPr wrap="square" rtlCol="0">
              <a:spAutoFit/>
            </a:bodyPr>
            <a:lstStyle/>
            <a:p>
              <a:r>
                <a:rPr lang="en-US" sz="1100" dirty="0" smtClean="0">
                  <a:solidFill>
                    <a:srgbClr val="767171"/>
                  </a:solidFill>
                </a:rPr>
                <a:t>Urban</a:t>
              </a:r>
              <a:endParaRPr lang="en-US" sz="1100" dirty="0">
                <a:solidFill>
                  <a:srgbClr val="767171"/>
                </a:solidFill>
              </a:endParaRPr>
            </a:p>
          </p:txBody>
        </p:sp>
        <p:sp>
          <p:nvSpPr>
            <p:cNvPr id="82" name="TextBox 81"/>
            <p:cNvSpPr txBox="1"/>
            <p:nvPr/>
          </p:nvSpPr>
          <p:spPr>
            <a:xfrm>
              <a:off x="2709333" y="4763829"/>
              <a:ext cx="992634" cy="261610"/>
            </a:xfrm>
            <a:prstGeom prst="rect">
              <a:avLst/>
            </a:prstGeom>
            <a:noFill/>
          </p:spPr>
          <p:txBody>
            <a:bodyPr wrap="square" rtlCol="0">
              <a:spAutoFit/>
            </a:bodyPr>
            <a:lstStyle/>
            <a:p>
              <a:r>
                <a:rPr lang="en-US" sz="1100" dirty="0" smtClean="0">
                  <a:solidFill>
                    <a:srgbClr val="767171"/>
                  </a:solidFill>
                </a:rPr>
                <a:t>Agriculture</a:t>
              </a:r>
              <a:endParaRPr lang="en-US" sz="1100" dirty="0">
                <a:solidFill>
                  <a:srgbClr val="767171"/>
                </a:solidFill>
              </a:endParaRPr>
            </a:p>
          </p:txBody>
        </p:sp>
        <p:sp>
          <p:nvSpPr>
            <p:cNvPr id="83" name="TextBox 82"/>
            <p:cNvSpPr txBox="1"/>
            <p:nvPr/>
          </p:nvSpPr>
          <p:spPr>
            <a:xfrm>
              <a:off x="2709333" y="4932525"/>
              <a:ext cx="840234" cy="261610"/>
            </a:xfrm>
            <a:prstGeom prst="rect">
              <a:avLst/>
            </a:prstGeom>
            <a:noFill/>
          </p:spPr>
          <p:txBody>
            <a:bodyPr wrap="square" rtlCol="0">
              <a:spAutoFit/>
            </a:bodyPr>
            <a:lstStyle/>
            <a:p>
              <a:r>
                <a:rPr lang="en-US" sz="1100" dirty="0" smtClean="0">
                  <a:solidFill>
                    <a:srgbClr val="767171"/>
                  </a:solidFill>
                </a:rPr>
                <a:t>Water</a:t>
              </a:r>
            </a:p>
          </p:txBody>
        </p:sp>
        <p:sp>
          <p:nvSpPr>
            <p:cNvPr id="84" name="TextBox 83"/>
            <p:cNvSpPr txBox="1"/>
            <p:nvPr/>
          </p:nvSpPr>
          <p:spPr>
            <a:xfrm>
              <a:off x="2709333" y="5099022"/>
              <a:ext cx="840234" cy="261610"/>
            </a:xfrm>
            <a:prstGeom prst="rect">
              <a:avLst/>
            </a:prstGeom>
            <a:noFill/>
          </p:spPr>
          <p:txBody>
            <a:bodyPr wrap="square" rtlCol="0">
              <a:spAutoFit/>
            </a:bodyPr>
            <a:lstStyle/>
            <a:p>
              <a:r>
                <a:rPr lang="en-US" sz="1100" dirty="0" smtClean="0">
                  <a:solidFill>
                    <a:srgbClr val="767171"/>
                  </a:solidFill>
                </a:rPr>
                <a:t>Forest</a:t>
              </a:r>
              <a:endParaRPr lang="en-US" sz="1100" dirty="0">
                <a:solidFill>
                  <a:srgbClr val="767171"/>
                </a:solidFill>
              </a:endParaRPr>
            </a:p>
          </p:txBody>
        </p:sp>
        <p:sp>
          <p:nvSpPr>
            <p:cNvPr id="85" name="TextBox 84"/>
            <p:cNvSpPr txBox="1"/>
            <p:nvPr/>
          </p:nvSpPr>
          <p:spPr>
            <a:xfrm>
              <a:off x="2709333" y="5265783"/>
              <a:ext cx="840234" cy="261610"/>
            </a:xfrm>
            <a:prstGeom prst="rect">
              <a:avLst/>
            </a:prstGeom>
            <a:noFill/>
          </p:spPr>
          <p:txBody>
            <a:bodyPr wrap="square" rtlCol="0">
              <a:spAutoFit/>
            </a:bodyPr>
            <a:lstStyle/>
            <a:p>
              <a:r>
                <a:rPr lang="en-US" sz="1100" dirty="0" smtClean="0">
                  <a:solidFill>
                    <a:srgbClr val="767171"/>
                  </a:solidFill>
                </a:rPr>
                <a:t>Bare</a:t>
              </a:r>
              <a:endParaRPr lang="en-US" sz="1100" dirty="0">
                <a:solidFill>
                  <a:srgbClr val="767171"/>
                </a:solidFill>
              </a:endParaRPr>
            </a:p>
          </p:txBody>
        </p:sp>
      </p:grpSp>
      <p:grpSp>
        <p:nvGrpSpPr>
          <p:cNvPr id="86" name="Group 85"/>
          <p:cNvGrpSpPr/>
          <p:nvPr/>
        </p:nvGrpSpPr>
        <p:grpSpPr>
          <a:xfrm>
            <a:off x="7541644" y="3848790"/>
            <a:ext cx="1291166" cy="529500"/>
            <a:chOff x="757767" y="4646201"/>
            <a:chExt cx="1291166" cy="529500"/>
          </a:xfrm>
        </p:grpSpPr>
        <p:pic>
          <p:nvPicPr>
            <p:cNvPr id="87" name="Picture 8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713" y="4842197"/>
              <a:ext cx="920221" cy="90328"/>
            </a:xfrm>
            <a:prstGeom prst="rect">
              <a:avLst/>
            </a:prstGeom>
          </p:spPr>
        </p:pic>
        <p:sp>
          <p:nvSpPr>
            <p:cNvPr id="88" name="TextBox 87"/>
            <p:cNvSpPr txBox="1"/>
            <p:nvPr/>
          </p:nvSpPr>
          <p:spPr>
            <a:xfrm>
              <a:off x="757767" y="4646202"/>
              <a:ext cx="601134" cy="276999"/>
            </a:xfrm>
            <a:prstGeom prst="rect">
              <a:avLst/>
            </a:prstGeom>
            <a:noFill/>
          </p:spPr>
          <p:txBody>
            <a:bodyPr wrap="square" rtlCol="0">
              <a:spAutoFit/>
            </a:bodyPr>
            <a:lstStyle/>
            <a:p>
              <a:r>
                <a:rPr lang="en-US" sz="1200" dirty="0" smtClean="0">
                  <a:solidFill>
                    <a:srgbClr val="767171"/>
                  </a:solidFill>
                </a:rPr>
                <a:t>0</a:t>
              </a:r>
              <a:endParaRPr lang="en-US" sz="1200" dirty="0">
                <a:solidFill>
                  <a:srgbClr val="767171"/>
                </a:solidFill>
              </a:endParaRPr>
            </a:p>
          </p:txBody>
        </p:sp>
        <p:sp>
          <p:nvSpPr>
            <p:cNvPr id="89" name="TextBox 88"/>
            <p:cNvSpPr txBox="1"/>
            <p:nvPr/>
          </p:nvSpPr>
          <p:spPr>
            <a:xfrm>
              <a:off x="1651000" y="4646201"/>
              <a:ext cx="397933" cy="276999"/>
            </a:xfrm>
            <a:prstGeom prst="rect">
              <a:avLst/>
            </a:prstGeom>
            <a:noFill/>
          </p:spPr>
          <p:txBody>
            <a:bodyPr wrap="square" rtlCol="0">
              <a:spAutoFit/>
            </a:bodyPr>
            <a:lstStyle/>
            <a:p>
              <a:r>
                <a:rPr lang="en-US" sz="1200" dirty="0" smtClean="0">
                  <a:solidFill>
                    <a:srgbClr val="767171"/>
                  </a:solidFill>
                </a:rPr>
                <a:t>40</a:t>
              </a:r>
              <a:endParaRPr lang="en-US" sz="1200" dirty="0">
                <a:solidFill>
                  <a:srgbClr val="767171"/>
                </a:solidFill>
              </a:endParaRPr>
            </a:p>
          </p:txBody>
        </p:sp>
        <p:sp>
          <p:nvSpPr>
            <p:cNvPr id="90" name="TextBox 89"/>
            <p:cNvSpPr txBox="1"/>
            <p:nvPr/>
          </p:nvSpPr>
          <p:spPr>
            <a:xfrm>
              <a:off x="1123951" y="4898702"/>
              <a:ext cx="469899" cy="276999"/>
            </a:xfrm>
            <a:prstGeom prst="rect">
              <a:avLst/>
            </a:prstGeom>
            <a:noFill/>
          </p:spPr>
          <p:txBody>
            <a:bodyPr wrap="square" rtlCol="0">
              <a:spAutoFit/>
            </a:bodyPr>
            <a:lstStyle/>
            <a:p>
              <a:r>
                <a:rPr lang="en-US" sz="1200" dirty="0" smtClean="0">
                  <a:solidFill>
                    <a:srgbClr val="767171"/>
                  </a:solidFill>
                </a:rPr>
                <a:t>Km</a:t>
              </a:r>
              <a:endParaRPr lang="en-US" sz="1200" dirty="0">
                <a:solidFill>
                  <a:srgbClr val="767171"/>
                </a:solidFill>
              </a:endParaRPr>
            </a:p>
          </p:txBody>
        </p:sp>
      </p:grpSp>
      <p:sp>
        <p:nvSpPr>
          <p:cNvPr id="92" name="Text Placeholder 4"/>
          <p:cNvSpPr>
            <a:spLocks noGrp="1"/>
          </p:cNvSpPr>
          <p:nvPr>
            <p:ph type="body" sz="quarter" idx="13"/>
          </p:nvPr>
        </p:nvSpPr>
        <p:spPr>
          <a:xfrm>
            <a:off x="5390945" y="4775272"/>
            <a:ext cx="3334512" cy="274320"/>
          </a:xfrm>
        </p:spPr>
        <p:txBody>
          <a:bodyPr>
            <a:normAutofit fontScale="92500"/>
          </a:bodyPr>
          <a:lstStyle/>
          <a:p>
            <a:r>
              <a:rPr lang="en-US" dirty="0" smtClean="0"/>
              <a:t>Image Credit: </a:t>
            </a:r>
            <a:r>
              <a:rPr lang="en-US" dirty="0" smtClean="0"/>
              <a:t>Atlanta Water Resources Team</a:t>
            </a:r>
            <a:endParaRPr lang="en-US" dirty="0"/>
          </a:p>
        </p:txBody>
      </p:sp>
    </p:spTree>
    <p:extLst>
      <p:ext uri="{BB962C8B-B14F-4D97-AF65-F5344CB8AC3E}">
        <p14:creationId xmlns:p14="http://schemas.microsoft.com/office/powerpoint/2010/main" val="240179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90300"/>
            <a:ext cx="3606800" cy="2741800"/>
          </a:xfrm>
        </p:spPr>
        <p:txBody>
          <a:bodyPr/>
          <a:lstStyle/>
          <a:p>
            <a:r>
              <a:rPr lang="en-US" dirty="0" smtClean="0"/>
              <a:t>Soil and </a:t>
            </a:r>
          </a:p>
          <a:p>
            <a:r>
              <a:rPr lang="en-US" dirty="0" smtClean="0"/>
              <a:t>Water </a:t>
            </a:r>
          </a:p>
          <a:p>
            <a:r>
              <a:rPr lang="en-US" dirty="0" smtClean="0"/>
              <a:t>Assessment </a:t>
            </a:r>
          </a:p>
          <a:p>
            <a:r>
              <a:rPr lang="en-US" dirty="0" smtClean="0"/>
              <a:t>Tool (SWAT) </a:t>
            </a:r>
            <a:endParaRPr lang="en-US" dirty="0"/>
          </a:p>
        </p:txBody>
      </p:sp>
      <p:sp>
        <p:nvSpPr>
          <p:cNvPr id="7" name="Text Placeholder 1"/>
          <p:cNvSpPr txBox="1">
            <a:spLocks/>
          </p:cNvSpPr>
          <p:nvPr/>
        </p:nvSpPr>
        <p:spPr>
          <a:xfrm>
            <a:off x="0" y="2832099"/>
            <a:ext cx="9144000" cy="32067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200"/>
              </a:spcBef>
              <a:buClr>
                <a:srgbClr val="75AADB"/>
              </a:buClr>
              <a:buFont typeface="Webdings" panose="05030102010509060703" pitchFamily="18" charset="2"/>
              <a:buChar char="4"/>
            </a:pPr>
            <a:r>
              <a:rPr lang="en-US" b="1" dirty="0" smtClean="0">
                <a:solidFill>
                  <a:srgbClr val="767171"/>
                </a:solidFill>
              </a:rPr>
              <a:t>Combines</a:t>
            </a:r>
            <a:r>
              <a:rPr lang="en-US" dirty="0" smtClean="0">
                <a:solidFill>
                  <a:srgbClr val="767171"/>
                </a:solidFill>
              </a:rPr>
              <a:t> weather, surface runoff, evapotranspiration, water storage, groundwater flow, and agricultural data to characterize hydrologic processes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b="1" dirty="0" smtClean="0"/>
              <a:t>Predicts</a:t>
            </a:r>
            <a:r>
              <a:rPr lang="en-US" dirty="0" smtClean="0"/>
              <a:t> long term impacts of land use in river basins and can be used to evaluate best management practices</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b="1" dirty="0" smtClean="0"/>
              <a:t>Assesses</a:t>
            </a:r>
            <a:r>
              <a:rPr lang="en-US" dirty="0" smtClean="0"/>
              <a:t> the effects of pollution sources and contaminant inputs to local watersheds </a:t>
            </a:r>
          </a:p>
        </p:txBody>
      </p:sp>
    </p:spTree>
    <p:extLst>
      <p:ext uri="{BB962C8B-B14F-4D97-AF65-F5344CB8AC3E}">
        <p14:creationId xmlns:p14="http://schemas.microsoft.com/office/powerpoint/2010/main" val="1660163216"/>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3313</TotalTime>
  <Words>1730</Words>
  <Application>Microsoft Office PowerPoint</Application>
  <PresentationFormat>On-screen Show (4:3)</PresentationFormat>
  <Paragraphs>312</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Helvetica Neue</vt:lpstr>
      <vt:lpstr>Questrial</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crms</cp:lastModifiedBy>
  <cp:revision>326</cp:revision>
  <dcterms:created xsi:type="dcterms:W3CDTF">2015-05-18T13:26:09Z</dcterms:created>
  <dcterms:modified xsi:type="dcterms:W3CDTF">2016-03-03T21:52:02Z</dcterms:modified>
</cp:coreProperties>
</file>