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charts/chart2.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5" clrIdx="0">
    <p:extLst/>
  </p:cmAuthor>
  <p:cmAuthor id="2" name="Childs, Lauren M. (LARC-E3)[DEVELOP - Wise County (LaRC)]" initials="CLM(-W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66" d="100"/>
          <a:sy n="66" d="100"/>
        </p:scale>
        <p:origin x="-72" y="786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'[Results_Graphics-1.xlsx]Composite IST, SST and ICESat'!$Q$15</c:f>
              <c:strCache>
                <c:ptCount val="1"/>
                <c:pt idx="0">
                  <c:v>Sea Ice Thickness</c:v>
                </c:pt>
              </c:strCache>
            </c:strRef>
          </c:tx>
          <c:invertIfNegative val="0"/>
          <c:val>
            <c:numRef>
              <c:f>'[Results_Graphics-1.xlsx]Composite IST, SST and ICESat'!$R$15:$V$15</c:f>
              <c:numCache>
                <c:formatCode>0.000</c:formatCode>
                <c:ptCount val="5"/>
                <c:pt idx="0">
                  <c:v>0.538951321428572</c:v>
                </c:pt>
                <c:pt idx="1">
                  <c:v>0.474676428571428</c:v>
                </c:pt>
                <c:pt idx="2">
                  <c:v>0.449839321428571</c:v>
                </c:pt>
                <c:pt idx="3">
                  <c:v>0.448194892857143</c:v>
                </c:pt>
                <c:pt idx="4">
                  <c:v>0.393035571428571</c:v>
                </c:pt>
              </c:numCache>
            </c:numRef>
          </c:val>
        </c:ser>
        <c:ser>
          <c:idx val="1"/>
          <c:order val="1"/>
          <c:tx>
            <c:strRef>
              <c:f>'[Results_Graphics-1.xlsx]Composite IST, SST and ICESat'!$Q$16</c:f>
              <c:strCache>
                <c:ptCount val="1"/>
                <c:pt idx="0">
                  <c:v>dummy1</c:v>
                </c:pt>
              </c:strCache>
            </c:strRef>
          </c:tx>
          <c:invertIfNegative val="0"/>
          <c:val>
            <c:numRef>
              <c:f>'[Results_Graphics-1.xlsx]Composite IST, SST and ICESat'!$R$16:$V$16</c:f>
              <c:numCache>
                <c:formatCode>0.000</c:formatCode>
                <c:ptCount val="5"/>
                <c:pt idx="0">
                  <c:v>0.0</c:v>
                </c:pt>
                <c:pt idx="1">
                  <c:v>0.0</c:v>
                </c:pt>
                <c:pt idx="2">
                  <c:v>0.0</c:v>
                </c:pt>
                <c:pt idx="3">
                  <c:v>0.0</c:v>
                </c:pt>
                <c:pt idx="4">
                  <c:v>0.0</c:v>
                </c:pt>
              </c:numCache>
            </c:numRef>
          </c:val>
        </c:ser>
        <c:ser>
          <c:idx val="3"/>
          <c:order val="3"/>
          <c:tx>
            <c:strRef>
              <c:f>'[Results_Graphics-1.xlsx]Composite IST, SST and ICESat'!$Q$18</c:f>
              <c:strCache>
                <c:ptCount val="1"/>
                <c:pt idx="0">
                  <c:v>dummy2</c:v>
                </c:pt>
              </c:strCache>
            </c:strRef>
          </c:tx>
          <c:invertIfNegative val="0"/>
          <c:cat>
            <c:strRef>
              <c:f>'[Results_Graphics-1.xlsx]Composite IST, SST and ICESat'!$R$14:$V$14</c:f>
              <c:strCache>
                <c:ptCount val="5"/>
                <c:pt idx="0">
                  <c:v>Spring 2003</c:v>
                </c:pt>
                <c:pt idx="1">
                  <c:v>Spring 2004</c:v>
                </c:pt>
                <c:pt idx="2">
                  <c:v>Spring 2005</c:v>
                </c:pt>
                <c:pt idx="3">
                  <c:v>Spring 2006</c:v>
                </c:pt>
                <c:pt idx="4">
                  <c:v>Spring 2007</c:v>
                </c:pt>
              </c:strCache>
            </c:strRef>
          </c:cat>
          <c:val>
            <c:numRef>
              <c:f>'[Results_Graphics-1.xlsx]Composite IST, SST and ICESat'!$R$18:$V$18</c:f>
              <c:numCache>
                <c:formatCode>0.000</c:formatCode>
                <c:ptCount val="5"/>
                <c:pt idx="0">
                  <c:v>0.0</c:v>
                </c:pt>
                <c:pt idx="1">
                  <c:v>0.0</c:v>
                </c:pt>
                <c:pt idx="2">
                  <c:v>0.0</c:v>
                </c:pt>
                <c:pt idx="3">
                  <c:v>0.0</c:v>
                </c:pt>
                <c:pt idx="4">
                  <c:v>0.0</c:v>
                </c:pt>
              </c:numCache>
            </c:numRef>
          </c:val>
        </c:ser>
        <c:ser>
          <c:idx val="5"/>
          <c:order val="5"/>
          <c:tx>
            <c:strRef>
              <c:f>'[Results_Graphics-1.xlsx]Composite IST, SST and ICESat'!$Q$20</c:f>
              <c:strCache>
                <c:ptCount val="1"/>
                <c:pt idx="0">
                  <c:v>dummy3</c:v>
                </c:pt>
              </c:strCache>
            </c:strRef>
          </c:tx>
          <c:invertIfNegative val="0"/>
          <c:val>
            <c:numRef>
              <c:f>'[Results_Graphics-1.xlsx]Composite IST, SST and ICESat'!$R$20:$V$20</c:f>
              <c:numCache>
                <c:formatCode>0.000</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100"/>
        <c:axId val="-2140555880"/>
        <c:axId val="-2140800360"/>
      </c:barChart>
      <c:barChart>
        <c:barDir val="col"/>
        <c:grouping val="clustered"/>
        <c:varyColors val="0"/>
        <c:ser>
          <c:idx val="2"/>
          <c:order val="2"/>
          <c:tx>
            <c:strRef>
              <c:f>'[Results_Graphics-1.xlsx]Composite IST, SST and ICESat'!$Q$17</c:f>
              <c:strCache>
                <c:ptCount val="1"/>
                <c:pt idx="0">
                  <c:v>Sea Surface Temperature</c:v>
                </c:pt>
              </c:strCache>
            </c:strRef>
          </c:tx>
          <c:invertIfNegative val="0"/>
          <c:val>
            <c:numRef>
              <c:f>'[Results_Graphics-1.xlsx]Composite IST, SST and ICESat'!$R$17:$V$17</c:f>
              <c:numCache>
                <c:formatCode>0.000</c:formatCode>
                <c:ptCount val="5"/>
                <c:pt idx="0">
                  <c:v>-1.89</c:v>
                </c:pt>
                <c:pt idx="1">
                  <c:v>-1.1</c:v>
                </c:pt>
                <c:pt idx="2">
                  <c:v>-1.29</c:v>
                </c:pt>
                <c:pt idx="3">
                  <c:v>-1.48</c:v>
                </c:pt>
                <c:pt idx="4">
                  <c:v>-1.78</c:v>
                </c:pt>
              </c:numCache>
            </c:numRef>
          </c:val>
        </c:ser>
        <c:ser>
          <c:idx val="4"/>
          <c:order val="4"/>
          <c:tx>
            <c:strRef>
              <c:f>'[Results_Graphics-1.xlsx]Composite IST, SST and ICESat'!$Q$19</c:f>
              <c:strCache>
                <c:ptCount val="1"/>
                <c:pt idx="0">
                  <c:v>Ice Surface Temeprature</c:v>
                </c:pt>
              </c:strCache>
            </c:strRef>
          </c:tx>
          <c:invertIfNegative val="0"/>
          <c:val>
            <c:numRef>
              <c:f>'[Results_Graphics-1.xlsx]Composite IST, SST and ICESat'!$R$19:$V$19</c:f>
              <c:numCache>
                <c:formatCode>0.000</c:formatCode>
                <c:ptCount val="5"/>
                <c:pt idx="0">
                  <c:v>-10.6291711100802</c:v>
                </c:pt>
                <c:pt idx="1">
                  <c:v>-15.40373836303844</c:v>
                </c:pt>
                <c:pt idx="2">
                  <c:v>-17.87307789938555</c:v>
                </c:pt>
                <c:pt idx="3">
                  <c:v>-16.04091029107007</c:v>
                </c:pt>
                <c:pt idx="4">
                  <c:v>-15.399734836492</c:v>
                </c:pt>
              </c:numCache>
            </c:numRef>
          </c:val>
        </c:ser>
        <c:dLbls>
          <c:showLegendKey val="0"/>
          <c:showVal val="0"/>
          <c:showCatName val="0"/>
          <c:showSerName val="0"/>
          <c:showPercent val="0"/>
          <c:showBubbleSize val="0"/>
        </c:dLbls>
        <c:gapWidth val="250"/>
        <c:axId val="-2141056760"/>
        <c:axId val="-2140794824"/>
      </c:barChart>
      <c:catAx>
        <c:axId val="-2140555880"/>
        <c:scaling>
          <c:orientation val="minMax"/>
        </c:scaling>
        <c:delete val="0"/>
        <c:axPos val="b"/>
        <c:majorTickMark val="out"/>
        <c:minorTickMark val="none"/>
        <c:tickLblPos val="nextTo"/>
        <c:txPr>
          <a:bodyPr/>
          <a:lstStyle/>
          <a:p>
            <a:pPr>
              <a:defRPr sz="1200" baseline="0">
                <a:solidFill>
                  <a:schemeClr val="tx2"/>
                </a:solidFill>
                <a:latin typeface="Garamond" panose="02020404030301010803" pitchFamily="18" charset="0"/>
              </a:defRPr>
            </a:pPr>
            <a:endParaRPr lang="en-US"/>
          </a:p>
        </c:txPr>
        <c:crossAx val="-2140800360"/>
        <c:crosses val="autoZero"/>
        <c:auto val="1"/>
        <c:lblAlgn val="ctr"/>
        <c:lblOffset val="100"/>
        <c:noMultiLvlLbl val="0"/>
      </c:catAx>
      <c:valAx>
        <c:axId val="-2140800360"/>
        <c:scaling>
          <c:orientation val="minMax"/>
        </c:scaling>
        <c:delete val="0"/>
        <c:axPos val="l"/>
        <c:title>
          <c:tx>
            <c:rich>
              <a:bodyPr rot="-5400000" vert="horz"/>
              <a:lstStyle/>
              <a:p>
                <a:pPr>
                  <a:defRPr sz="1400" b="0" baseline="0">
                    <a:solidFill>
                      <a:schemeClr val="tx2"/>
                    </a:solidFill>
                  </a:defRPr>
                </a:pPr>
                <a:r>
                  <a:rPr lang="en-US" sz="1400" b="0" baseline="0" dirty="0">
                    <a:solidFill>
                      <a:schemeClr val="tx2"/>
                    </a:solidFill>
                    <a:latin typeface="Garamond" panose="02020404030301010803" pitchFamily="18" charset="0"/>
                  </a:rPr>
                  <a:t>meters</a:t>
                </a:r>
              </a:p>
            </c:rich>
          </c:tx>
          <c:layout>
            <c:manualLayout>
              <c:xMode val="edge"/>
              <c:yMode val="edge"/>
              <c:x val="0.0142692989740599"/>
              <c:y val="0.421212410302815"/>
            </c:manualLayout>
          </c:layout>
          <c:overlay val="0"/>
        </c:title>
        <c:numFmt formatCode="0.0" sourceLinked="0"/>
        <c:majorTickMark val="out"/>
        <c:minorTickMark val="none"/>
        <c:tickLblPos val="nextTo"/>
        <c:txPr>
          <a:bodyPr/>
          <a:lstStyle/>
          <a:p>
            <a:pPr>
              <a:defRPr sz="1200" baseline="0">
                <a:solidFill>
                  <a:schemeClr val="tx2"/>
                </a:solidFill>
                <a:latin typeface="Garamond" panose="02020404030301010803" pitchFamily="18" charset="0"/>
              </a:defRPr>
            </a:pPr>
            <a:endParaRPr lang="en-US"/>
          </a:p>
        </c:txPr>
        <c:crossAx val="-2140555880"/>
        <c:crosses val="autoZero"/>
        <c:crossBetween val="between"/>
      </c:valAx>
      <c:valAx>
        <c:axId val="-2140794824"/>
        <c:scaling>
          <c:orientation val="minMax"/>
          <c:max val="-1.0"/>
          <c:min val="-19.0"/>
        </c:scaling>
        <c:delete val="0"/>
        <c:axPos val="r"/>
        <c:title>
          <c:tx>
            <c:rich>
              <a:bodyPr rot="0" vert="horz"/>
              <a:lstStyle/>
              <a:p>
                <a:pPr>
                  <a:defRPr sz="1200" b="0"/>
                </a:pPr>
                <a:r>
                  <a:rPr lang="en-US" sz="1400" b="0" dirty="0">
                    <a:solidFill>
                      <a:schemeClr val="tx2"/>
                    </a:solidFill>
                    <a:latin typeface="Garamond" panose="02020404030301010803" pitchFamily="18" charset="0"/>
                  </a:rPr>
                  <a:t>°C</a:t>
                </a:r>
              </a:p>
            </c:rich>
          </c:tx>
          <c:layout>
            <c:manualLayout>
              <c:xMode val="edge"/>
              <c:yMode val="edge"/>
              <c:x val="0.7708358357221"/>
              <c:y val="0.423228283057131"/>
            </c:manualLayout>
          </c:layout>
          <c:overlay val="0"/>
        </c:title>
        <c:numFmt formatCode="0.0" sourceLinked="0"/>
        <c:majorTickMark val="out"/>
        <c:minorTickMark val="none"/>
        <c:tickLblPos val="nextTo"/>
        <c:txPr>
          <a:bodyPr/>
          <a:lstStyle/>
          <a:p>
            <a:pPr>
              <a:defRPr baseline="0">
                <a:solidFill>
                  <a:schemeClr val="tx2"/>
                </a:solidFill>
                <a:latin typeface="Garamond" panose="02020404030301010803" pitchFamily="18" charset="0"/>
              </a:defRPr>
            </a:pPr>
            <a:endParaRPr lang="en-US"/>
          </a:p>
        </c:txPr>
        <c:crossAx val="-2141056760"/>
        <c:crosses val="max"/>
        <c:crossBetween val="between"/>
      </c:valAx>
      <c:catAx>
        <c:axId val="-2141056760"/>
        <c:scaling>
          <c:orientation val="minMax"/>
        </c:scaling>
        <c:delete val="1"/>
        <c:axPos val="b"/>
        <c:majorTickMark val="out"/>
        <c:minorTickMark val="none"/>
        <c:tickLblPos val="nextTo"/>
        <c:crossAx val="-2140794824"/>
        <c:crossesAt val="-19.0"/>
        <c:auto val="1"/>
        <c:lblAlgn val="ctr"/>
        <c:lblOffset val="100"/>
        <c:noMultiLvlLbl val="0"/>
      </c:catAx>
    </c:plotArea>
    <c:legend>
      <c:legendPos val="r"/>
      <c:legendEntry>
        <c:idx val="1"/>
        <c:delete val="1"/>
      </c:legendEntry>
      <c:legendEntry>
        <c:idx val="2"/>
        <c:delete val="1"/>
      </c:legendEntry>
      <c:legendEntry>
        <c:idx val="3"/>
        <c:delete val="1"/>
      </c:legendEntry>
      <c:layout>
        <c:manualLayout>
          <c:xMode val="edge"/>
          <c:yMode val="edge"/>
          <c:x val="0.790026891887066"/>
          <c:y val="0.0306316121480278"/>
          <c:w val="0.199568954814299"/>
          <c:h val="0.16006218941892"/>
        </c:manualLayout>
      </c:layout>
      <c:overlay val="0"/>
      <c:txPr>
        <a:bodyPr/>
        <a:lstStyle/>
        <a:p>
          <a:pPr>
            <a:defRPr sz="1200"/>
          </a:pPr>
          <a:endParaRPr lang="en-US"/>
        </a:p>
      </c:txPr>
    </c:legend>
    <c:plotVisOnly val="1"/>
    <c:dispBlanksAs val="gap"/>
    <c:showDLblsOverMax val="0"/>
  </c:chart>
  <c:txPr>
    <a:bodyPr/>
    <a:lstStyle/>
    <a:p>
      <a:pPr>
        <a:defRPr>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38817917291481"/>
          <c:y val="0.0385621668603053"/>
          <c:w val="0.667826861968727"/>
          <c:h val="0.871433329687212"/>
        </c:manualLayout>
      </c:layout>
      <c:barChart>
        <c:barDir val="col"/>
        <c:grouping val="clustered"/>
        <c:varyColors val="0"/>
        <c:ser>
          <c:idx val="0"/>
          <c:order val="1"/>
          <c:tx>
            <c:strRef>
              <c:f>'[Results_Graphics-1.xlsx]Composite IST, SST and ICESat'!$Q$15</c:f>
              <c:strCache>
                <c:ptCount val="1"/>
                <c:pt idx="0">
                  <c:v>Sea Ice Thickness</c:v>
                </c:pt>
              </c:strCache>
            </c:strRef>
          </c:tx>
          <c:invertIfNegative val="0"/>
          <c:val>
            <c:numRef>
              <c:f>'[Results_Graphics-1.xlsx]Composite IST, SST and ICESat'!$X$15:$AB$15</c:f>
              <c:numCache>
                <c:formatCode>0.000</c:formatCode>
                <c:ptCount val="5"/>
                <c:pt idx="0">
                  <c:v>0.609876035714286</c:v>
                </c:pt>
                <c:pt idx="1">
                  <c:v>0.411156071428571</c:v>
                </c:pt>
                <c:pt idx="2">
                  <c:v>0.26408825</c:v>
                </c:pt>
                <c:pt idx="3">
                  <c:v>0.27102175</c:v>
                </c:pt>
                <c:pt idx="4">
                  <c:v>0.228394678571429</c:v>
                </c:pt>
              </c:numCache>
            </c:numRef>
          </c:val>
        </c:ser>
        <c:ser>
          <c:idx val="1"/>
          <c:order val="2"/>
          <c:tx>
            <c:strRef>
              <c:f>'[Results_Graphics-1.xlsx]Composite IST, SST and ICESat'!$Q$16</c:f>
              <c:strCache>
                <c:ptCount val="1"/>
                <c:pt idx="0">
                  <c:v>dummy1</c:v>
                </c:pt>
              </c:strCache>
            </c:strRef>
          </c:tx>
          <c:invertIfNegative val="0"/>
          <c:cat>
            <c:strRef>
              <c:f>'[Results_Graphics-1.xlsx]Composite IST, SST and ICESat'!$X$14:$AB$14</c:f>
              <c:strCache>
                <c:ptCount val="5"/>
                <c:pt idx="0">
                  <c:v>Summer 2004</c:v>
                </c:pt>
                <c:pt idx="1">
                  <c:v>Summer 2005</c:v>
                </c:pt>
                <c:pt idx="2">
                  <c:v>Summer 2006</c:v>
                </c:pt>
                <c:pt idx="3">
                  <c:v>Summer 2007</c:v>
                </c:pt>
                <c:pt idx="4">
                  <c:v>Summer 2008</c:v>
                </c:pt>
              </c:strCache>
            </c:strRef>
          </c:cat>
          <c:val>
            <c:numRef>
              <c:f>'[Results_Graphics-1.xlsx]Composite IST, SST and ICESat'!$R$16:$V$16</c:f>
              <c:numCache>
                <c:formatCode>0.000</c:formatCode>
                <c:ptCount val="5"/>
                <c:pt idx="0">
                  <c:v>0.0</c:v>
                </c:pt>
                <c:pt idx="1">
                  <c:v>0.0</c:v>
                </c:pt>
                <c:pt idx="2">
                  <c:v>0.0</c:v>
                </c:pt>
                <c:pt idx="3">
                  <c:v>0.0</c:v>
                </c:pt>
                <c:pt idx="4">
                  <c:v>0.0</c:v>
                </c:pt>
              </c:numCache>
            </c:numRef>
          </c:val>
        </c:ser>
        <c:ser>
          <c:idx val="3"/>
          <c:order val="4"/>
          <c:tx>
            <c:strRef>
              <c:f>'[Results_Graphics-1.xlsx]Composite IST, SST and ICESat'!$Q$18</c:f>
              <c:strCache>
                <c:ptCount val="1"/>
                <c:pt idx="0">
                  <c:v>dummy2</c:v>
                </c:pt>
              </c:strCache>
            </c:strRef>
          </c:tx>
          <c:invertIfNegative val="0"/>
          <c:cat>
            <c:strRef>
              <c:f>'[Results_Graphics-1.xlsx]Composite IST, SST and ICESat'!$X$14:$AB$14</c:f>
              <c:strCache>
                <c:ptCount val="5"/>
                <c:pt idx="0">
                  <c:v>Summer 2004</c:v>
                </c:pt>
                <c:pt idx="1">
                  <c:v>Summer 2005</c:v>
                </c:pt>
                <c:pt idx="2">
                  <c:v>Summer 2006</c:v>
                </c:pt>
                <c:pt idx="3">
                  <c:v>Summer 2007</c:v>
                </c:pt>
                <c:pt idx="4">
                  <c:v>Summer 2008</c:v>
                </c:pt>
              </c:strCache>
            </c:strRef>
          </c:cat>
          <c:val>
            <c:numRef>
              <c:f>'[Results_Graphics-1.xlsx]Composite IST, SST and ICESat'!$R$18:$V$18</c:f>
              <c:numCache>
                <c:formatCode>0.000</c:formatCode>
                <c:ptCount val="5"/>
                <c:pt idx="0">
                  <c:v>0.0</c:v>
                </c:pt>
                <c:pt idx="1">
                  <c:v>0.0</c:v>
                </c:pt>
                <c:pt idx="2">
                  <c:v>0.0</c:v>
                </c:pt>
                <c:pt idx="3">
                  <c:v>0.0</c:v>
                </c:pt>
                <c:pt idx="4">
                  <c:v>0.0</c:v>
                </c:pt>
              </c:numCache>
            </c:numRef>
          </c:val>
        </c:ser>
        <c:ser>
          <c:idx val="5"/>
          <c:order val="5"/>
          <c:tx>
            <c:strRef>
              <c:f>'[Results_Graphics-1.xlsx]Composite IST, SST and ICESat'!$Q$20</c:f>
              <c:strCache>
                <c:ptCount val="1"/>
                <c:pt idx="0">
                  <c:v>dummy3</c:v>
                </c:pt>
              </c:strCache>
            </c:strRef>
          </c:tx>
          <c:invertIfNegative val="0"/>
          <c:val>
            <c:numRef>
              <c:f>'[Results_Graphics-1.xlsx]Composite IST, SST and ICESat'!$R$20:$V$20</c:f>
              <c:numCache>
                <c:formatCode>0.000</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141"/>
        <c:axId val="-2141597896"/>
        <c:axId val="-2141594792"/>
      </c:barChart>
      <c:barChart>
        <c:barDir val="col"/>
        <c:grouping val="clustered"/>
        <c:varyColors val="0"/>
        <c:ser>
          <c:idx val="2"/>
          <c:order val="0"/>
          <c:tx>
            <c:strRef>
              <c:f>'[Results_Graphics-1.xlsx]Composite IST, SST and ICESat'!$Q$17</c:f>
              <c:strCache>
                <c:ptCount val="1"/>
                <c:pt idx="0">
                  <c:v>Sea Surface Temperature</c:v>
                </c:pt>
              </c:strCache>
            </c:strRef>
          </c:tx>
          <c:invertIfNegative val="0"/>
          <c:val>
            <c:numRef>
              <c:f>'[Results_Graphics-1.xlsx]Composite IST, SST and ICESat'!$X$17:$AB$17</c:f>
              <c:numCache>
                <c:formatCode>0.000</c:formatCode>
                <c:ptCount val="5"/>
                <c:pt idx="0">
                  <c:v>-1.73</c:v>
                </c:pt>
                <c:pt idx="1">
                  <c:v>-1.71</c:v>
                </c:pt>
                <c:pt idx="2">
                  <c:v>-1.38</c:v>
                </c:pt>
                <c:pt idx="3">
                  <c:v>-1.36</c:v>
                </c:pt>
                <c:pt idx="4">
                  <c:v>-1.76</c:v>
                </c:pt>
              </c:numCache>
            </c:numRef>
          </c:val>
        </c:ser>
        <c:ser>
          <c:idx val="4"/>
          <c:order val="3"/>
          <c:tx>
            <c:strRef>
              <c:f>'[Results_Graphics-1.xlsx]Composite IST, SST and ICESat'!$Q$19</c:f>
              <c:strCache>
                <c:ptCount val="1"/>
                <c:pt idx="0">
                  <c:v>Ice Surface Temeprature</c:v>
                </c:pt>
              </c:strCache>
            </c:strRef>
          </c:tx>
          <c:invertIfNegative val="0"/>
          <c:val>
            <c:numRef>
              <c:f>'[Results_Graphics-1.xlsx]Composite IST, SST and ICESat'!$X$19:$AB$19</c:f>
              <c:numCache>
                <c:formatCode>0.000</c:formatCode>
                <c:ptCount val="5"/>
                <c:pt idx="0">
                  <c:v>-20.00481085452935</c:v>
                </c:pt>
                <c:pt idx="1">
                  <c:v>-14.88651838456905</c:v>
                </c:pt>
                <c:pt idx="2">
                  <c:v>-14.66587024071268</c:v>
                </c:pt>
                <c:pt idx="3">
                  <c:v>-17.11936583499974</c:v>
                </c:pt>
                <c:pt idx="4">
                  <c:v>-19.52481853138018</c:v>
                </c:pt>
              </c:numCache>
            </c:numRef>
          </c:val>
        </c:ser>
        <c:dLbls>
          <c:showLegendKey val="0"/>
          <c:showVal val="0"/>
          <c:showCatName val="0"/>
          <c:showSerName val="0"/>
          <c:showPercent val="0"/>
          <c:showBubbleSize val="0"/>
        </c:dLbls>
        <c:gapWidth val="284"/>
        <c:axId val="-2141583544"/>
        <c:axId val="-2141589176"/>
      </c:barChart>
      <c:catAx>
        <c:axId val="-2141597896"/>
        <c:scaling>
          <c:orientation val="minMax"/>
        </c:scaling>
        <c:delete val="0"/>
        <c:axPos val="b"/>
        <c:majorTickMark val="out"/>
        <c:minorTickMark val="none"/>
        <c:tickLblPos val="nextTo"/>
        <c:txPr>
          <a:bodyPr/>
          <a:lstStyle/>
          <a:p>
            <a:pPr>
              <a:defRPr sz="1200" baseline="0">
                <a:solidFill>
                  <a:schemeClr val="tx2"/>
                </a:solidFill>
                <a:latin typeface="Garamond" panose="02020404030301010803" pitchFamily="18" charset="0"/>
              </a:defRPr>
            </a:pPr>
            <a:endParaRPr lang="en-US"/>
          </a:p>
        </c:txPr>
        <c:crossAx val="-2141594792"/>
        <c:crosses val="autoZero"/>
        <c:auto val="1"/>
        <c:lblAlgn val="ctr"/>
        <c:lblOffset val="100"/>
        <c:noMultiLvlLbl val="0"/>
      </c:catAx>
      <c:valAx>
        <c:axId val="-2141594792"/>
        <c:scaling>
          <c:orientation val="minMax"/>
        </c:scaling>
        <c:delete val="0"/>
        <c:axPos val="l"/>
        <c:title>
          <c:tx>
            <c:rich>
              <a:bodyPr rot="-5400000" vert="horz"/>
              <a:lstStyle/>
              <a:p>
                <a:pPr>
                  <a:defRPr sz="1200" b="0" baseline="0">
                    <a:solidFill>
                      <a:schemeClr val="tx2"/>
                    </a:solidFill>
                  </a:defRPr>
                </a:pPr>
                <a:r>
                  <a:rPr lang="en-US" sz="1400" b="0" baseline="0" dirty="0">
                    <a:solidFill>
                      <a:schemeClr val="tx2"/>
                    </a:solidFill>
                    <a:latin typeface="Garamond" panose="02020404030301010803" pitchFamily="18" charset="0"/>
                  </a:rPr>
                  <a:t>meters</a:t>
                </a:r>
              </a:p>
            </c:rich>
          </c:tx>
          <c:layout/>
          <c:overlay val="0"/>
        </c:title>
        <c:numFmt formatCode="0.0" sourceLinked="0"/>
        <c:majorTickMark val="out"/>
        <c:minorTickMark val="none"/>
        <c:tickLblPos val="nextTo"/>
        <c:txPr>
          <a:bodyPr/>
          <a:lstStyle/>
          <a:p>
            <a:pPr>
              <a:defRPr sz="1200" baseline="0">
                <a:solidFill>
                  <a:schemeClr val="tx2"/>
                </a:solidFill>
                <a:latin typeface="Garamond" panose="02020404030301010803" pitchFamily="18" charset="0"/>
              </a:defRPr>
            </a:pPr>
            <a:endParaRPr lang="en-US"/>
          </a:p>
        </c:txPr>
        <c:crossAx val="-2141597896"/>
        <c:crosses val="autoZero"/>
        <c:crossBetween val="between"/>
      </c:valAx>
      <c:valAx>
        <c:axId val="-2141589176"/>
        <c:scaling>
          <c:orientation val="minMax"/>
          <c:max val="-1.0"/>
          <c:min val="-21.0"/>
        </c:scaling>
        <c:delete val="0"/>
        <c:axPos val="r"/>
        <c:title>
          <c:tx>
            <c:rich>
              <a:bodyPr rot="0" vert="horz"/>
              <a:lstStyle/>
              <a:p>
                <a:pPr>
                  <a:defRPr sz="1200" b="0" baseline="0">
                    <a:solidFill>
                      <a:schemeClr val="tx2"/>
                    </a:solidFill>
                  </a:defRPr>
                </a:pPr>
                <a:r>
                  <a:rPr lang="en-US" sz="1400" b="0" baseline="0" dirty="0">
                    <a:solidFill>
                      <a:schemeClr val="tx2"/>
                    </a:solidFill>
                    <a:latin typeface="Garamond" panose="02020404030301010803" pitchFamily="18" charset="0"/>
                  </a:rPr>
                  <a:t>°C </a:t>
                </a:r>
              </a:p>
            </c:rich>
          </c:tx>
          <c:layout>
            <c:manualLayout>
              <c:xMode val="edge"/>
              <c:yMode val="edge"/>
              <c:x val="0.793309565605614"/>
              <c:y val="0.456501280576915"/>
            </c:manualLayout>
          </c:layout>
          <c:overlay val="0"/>
        </c:title>
        <c:numFmt formatCode="#,##0.0" sourceLinked="0"/>
        <c:majorTickMark val="out"/>
        <c:minorTickMark val="none"/>
        <c:tickLblPos val="nextTo"/>
        <c:txPr>
          <a:bodyPr/>
          <a:lstStyle/>
          <a:p>
            <a:pPr>
              <a:defRPr baseline="0">
                <a:solidFill>
                  <a:schemeClr val="tx2"/>
                </a:solidFill>
                <a:latin typeface="Garamond" panose="02020404030301010803" pitchFamily="18" charset="0"/>
              </a:defRPr>
            </a:pPr>
            <a:endParaRPr lang="en-US"/>
          </a:p>
        </c:txPr>
        <c:crossAx val="-2141583544"/>
        <c:crosses val="max"/>
        <c:crossBetween val="between"/>
      </c:valAx>
      <c:catAx>
        <c:axId val="-2141583544"/>
        <c:scaling>
          <c:orientation val="minMax"/>
        </c:scaling>
        <c:delete val="1"/>
        <c:axPos val="b"/>
        <c:majorTickMark val="out"/>
        <c:minorTickMark val="none"/>
        <c:tickLblPos val="nextTo"/>
        <c:crossAx val="-2141589176"/>
        <c:crossesAt val="-21.0"/>
        <c:auto val="1"/>
        <c:lblAlgn val="ctr"/>
        <c:lblOffset val="100"/>
        <c:noMultiLvlLbl val="0"/>
      </c:catAx>
    </c:plotArea>
    <c:legend>
      <c:legendPos val="r"/>
      <c:legendEntry>
        <c:idx val="1"/>
        <c:delete val="1"/>
      </c:legendEntry>
      <c:legendEntry>
        <c:idx val="2"/>
        <c:delete val="1"/>
      </c:legendEntry>
      <c:legendEntry>
        <c:idx val="3"/>
        <c:delete val="1"/>
      </c:legendEntry>
      <c:layout>
        <c:manualLayout>
          <c:xMode val="edge"/>
          <c:yMode val="edge"/>
          <c:x val="0.796172591653042"/>
          <c:y val="0.0491341940150398"/>
          <c:w val="0.194778688488282"/>
          <c:h val="0.133930656686149"/>
        </c:manualLayout>
      </c:layout>
      <c:overlay val="0"/>
      <c:txPr>
        <a:bodyPr/>
        <a:lstStyle/>
        <a:p>
          <a:pPr>
            <a:defRPr sz="1200"/>
          </a:pPr>
          <a:endParaRPr lang="en-US"/>
        </a:p>
      </c:txPr>
    </c:legend>
    <c:plotVisOnly val="1"/>
    <c:dispBlanksAs val="gap"/>
    <c:showDLblsOverMax val="0"/>
  </c:chart>
  <c:txPr>
    <a:bodyPr/>
    <a:lstStyle/>
    <a:p>
      <a:pPr>
        <a:defRPr>
          <a:latin typeface="+mn-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DDAF0-544D-4FB5-B11A-BF29F1929AF0}" type="datetimeFigureOut">
              <a:rPr lang="en-US" smtClean="0"/>
              <a:t>11/19/15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5200-B4E0-4B82-9F18-7EFF914D11CE}" type="slidenum">
              <a:rPr lang="en-US" smtClean="0"/>
              <a:t>‹#›</a:t>
            </a:fld>
            <a:endParaRPr lang="en-US"/>
          </a:p>
        </p:txBody>
      </p:sp>
    </p:spTree>
    <p:extLst>
      <p:ext uri="{BB962C8B-B14F-4D97-AF65-F5344CB8AC3E}">
        <p14:creationId xmlns:p14="http://schemas.microsoft.com/office/powerpoint/2010/main" val="100444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85200-B4E0-4B82-9F18-7EFF914D11CE}" type="slidenum">
              <a:rPr lang="en-US" smtClean="0"/>
              <a:t>1</a:t>
            </a:fld>
            <a:endParaRPr lang="en-US"/>
          </a:p>
        </p:txBody>
      </p:sp>
    </p:spTree>
    <p:extLst>
      <p:ext uri="{BB962C8B-B14F-4D97-AF65-F5344CB8AC3E}">
        <p14:creationId xmlns:p14="http://schemas.microsoft.com/office/powerpoint/2010/main" val="111422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18.jpeg"/><Relationship Id="rId21" Type="http://schemas.openxmlformats.org/officeDocument/2006/relationships/image" Target="../media/image19.png"/><Relationship Id="rId22" Type="http://schemas.openxmlformats.org/officeDocument/2006/relationships/image" Target="../media/image20.jpeg"/><Relationship Id="rId10" Type="http://schemas.openxmlformats.org/officeDocument/2006/relationships/image" Target="../media/image10.jpeg"/><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jpeg"/><Relationship Id="rId14" Type="http://schemas.openxmlformats.org/officeDocument/2006/relationships/image" Target="../media/image14.jpeg"/><Relationship Id="rId15" Type="http://schemas.openxmlformats.org/officeDocument/2006/relationships/chart" Target="../charts/chart1.xml"/><Relationship Id="rId16" Type="http://schemas.openxmlformats.org/officeDocument/2006/relationships/chart" Target="../charts/chart2.xml"/><Relationship Id="rId17" Type="http://schemas.openxmlformats.org/officeDocument/2006/relationships/image" Target="../media/image15.PNG"/><Relationship Id="rId18" Type="http://schemas.openxmlformats.org/officeDocument/2006/relationships/image" Target="../media/image16.jpe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Applying NASA Earth Observations to Assess the Seasonal and Inter-annual </a:t>
            </a:r>
            <a:r>
              <a:rPr lang="en-US" dirty="0"/>
              <a:t>V</a:t>
            </a:r>
            <a:r>
              <a:rPr lang="en-US" dirty="0" smtClean="0"/>
              <a:t>ariability of Sea </a:t>
            </a:r>
            <a:r>
              <a:rPr lang="en-US" dirty="0"/>
              <a:t>I</a:t>
            </a:r>
            <a:r>
              <a:rPr lang="en-US" dirty="0" smtClean="0"/>
              <a:t>ce </a:t>
            </a:r>
            <a:r>
              <a:rPr lang="en-US" dirty="0"/>
              <a:t>D</a:t>
            </a:r>
            <a:r>
              <a:rPr lang="en-US" dirty="0" smtClean="0"/>
              <a:t>ynamics in McMurdo Sound, Ross Sea, Antarctica</a:t>
            </a:r>
            <a:endParaRPr lang="en-US" dirty="0"/>
          </a:p>
        </p:txBody>
      </p:sp>
      <p:sp>
        <p:nvSpPr>
          <p:cNvPr id="5" name="Text Placeholder 4"/>
          <p:cNvSpPr>
            <a:spLocks noGrp="1"/>
          </p:cNvSpPr>
          <p:nvPr>
            <p:ph type="body" sz="quarter" idx="10"/>
          </p:nvPr>
        </p:nvSpPr>
        <p:spPr/>
        <p:txBody>
          <a:bodyPr/>
          <a:lstStyle/>
          <a:p>
            <a:r>
              <a:rPr lang="en-US" dirty="0" smtClean="0"/>
              <a:t>Antarctica Climate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1623790"/>
            <a:ext cx="8229600" cy="62659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Terra </a:t>
            </a:r>
            <a:r>
              <a:rPr lang="en-US" dirty="0"/>
              <a:t>sea</a:t>
            </a:r>
            <a:r>
              <a:rPr lang="en-US" dirty="0" smtClean="0"/>
              <a:t> </a:t>
            </a:r>
            <a:r>
              <a:rPr lang="en-US" dirty="0"/>
              <a:t>surface </a:t>
            </a:r>
            <a:r>
              <a:rPr lang="en-US" dirty="0" smtClean="0"/>
              <a:t>temperature data showed a positive trend from 2003 to 2008.</a:t>
            </a:r>
            <a:endParaRPr lang="en-US" dirty="0"/>
          </a:p>
          <a:p>
            <a:pPr marL="347663" indent="-347663"/>
            <a:r>
              <a:rPr lang="en-US" dirty="0" err="1" smtClean="0"/>
              <a:t>ICESat</a:t>
            </a:r>
            <a:r>
              <a:rPr lang="en-US" dirty="0" smtClean="0"/>
              <a:t> data for McMurdo Sound revealed an overall decrease </a:t>
            </a:r>
            <a:r>
              <a:rPr lang="en-US" dirty="0"/>
              <a:t>in sea ice </a:t>
            </a:r>
            <a:r>
              <a:rPr lang="en-US" dirty="0" smtClean="0"/>
              <a:t>thickness </a:t>
            </a:r>
            <a:r>
              <a:rPr lang="en-US" dirty="0"/>
              <a:t>from 2003 to </a:t>
            </a:r>
            <a:r>
              <a:rPr lang="en-US" dirty="0" smtClean="0"/>
              <a:t>2008. </a:t>
            </a:r>
            <a:endParaRPr lang="en-US" dirty="0"/>
          </a:p>
          <a:p>
            <a:pPr marL="347663" indent="-347663"/>
            <a:r>
              <a:rPr lang="en-US" dirty="0" smtClean="0"/>
              <a:t>Spring sea </a:t>
            </a:r>
            <a:r>
              <a:rPr lang="en-US" dirty="0"/>
              <a:t>ice </a:t>
            </a:r>
            <a:r>
              <a:rPr lang="en-US" dirty="0" smtClean="0"/>
              <a:t>surface temperature decreased </a:t>
            </a:r>
            <a:r>
              <a:rPr lang="en-US" dirty="0"/>
              <a:t>from </a:t>
            </a:r>
            <a:r>
              <a:rPr lang="en-US" dirty="0" smtClean="0"/>
              <a:t>2003 to 2005 and increased </a:t>
            </a:r>
            <a:r>
              <a:rPr lang="en-US" dirty="0"/>
              <a:t>from </a:t>
            </a:r>
            <a:r>
              <a:rPr lang="en-US" dirty="0" smtClean="0"/>
              <a:t>2005 to 2007. Summer sea ice surface temperature increased </a:t>
            </a:r>
            <a:r>
              <a:rPr lang="en-US" dirty="0"/>
              <a:t>from </a:t>
            </a:r>
            <a:r>
              <a:rPr lang="en-US" dirty="0" smtClean="0"/>
              <a:t>2004 to 2006 and decreased </a:t>
            </a:r>
            <a:r>
              <a:rPr lang="en-US" dirty="0"/>
              <a:t>from </a:t>
            </a:r>
            <a:r>
              <a:rPr lang="en-US" dirty="0" smtClean="0"/>
              <a:t>2006 to 2008.</a:t>
            </a:r>
            <a:endParaRPr lang="en-US" dirty="0"/>
          </a:p>
          <a:p>
            <a:pPr marL="347663" indent="-347663"/>
            <a:r>
              <a:rPr lang="en-US" dirty="0"/>
              <a:t> </a:t>
            </a:r>
            <a:r>
              <a:rPr lang="en-US" dirty="0" smtClean="0"/>
              <a:t>The </a:t>
            </a:r>
            <a:r>
              <a:rPr lang="en-US" dirty="0" err="1" smtClean="0"/>
              <a:t>ICESat</a:t>
            </a:r>
            <a:r>
              <a:rPr lang="en-US" dirty="0" smtClean="0"/>
              <a:t> </a:t>
            </a:r>
            <a:r>
              <a:rPr lang="en-US" dirty="0"/>
              <a:t>2 campaign will further </a:t>
            </a:r>
            <a:r>
              <a:rPr lang="en-US" dirty="0" smtClean="0"/>
              <a:t>enhance knowledge of sea ice in the polar regions and provide more data coinciding with MODIS observations.</a:t>
            </a:r>
            <a:endParaRPr lang="en-US" dirty="0"/>
          </a:p>
          <a:p>
            <a:pPr marL="347663" indent="-347663"/>
            <a:r>
              <a:rPr lang="en-US" dirty="0" smtClean="0"/>
              <a:t>Results will </a:t>
            </a:r>
            <a:r>
              <a:rPr lang="en-US" dirty="0"/>
              <a:t>improve </a:t>
            </a:r>
            <a:r>
              <a:rPr lang="en-US" dirty="0" smtClean="0"/>
              <a:t>project partners’ understanding </a:t>
            </a:r>
            <a:r>
              <a:rPr lang="en-US" dirty="0"/>
              <a:t>of changing sea ice conditions in relation to ecological health and productivity.  </a:t>
            </a:r>
          </a:p>
          <a:p>
            <a:pPr marL="347663" indent="-347663"/>
            <a:endParaRPr lang="en-US" dirty="0"/>
          </a:p>
          <a:p>
            <a:pPr marL="0" indent="0">
              <a:buNone/>
            </a:pPr>
            <a:endParaRPr lang="en-US" dirty="0" smtClean="0"/>
          </a:p>
        </p:txBody>
      </p:sp>
      <p:sp>
        <p:nvSpPr>
          <p:cNvPr id="7" name="Text Placeholder 16"/>
          <p:cNvSpPr txBox="1">
            <a:spLocks/>
          </p:cNvSpPr>
          <p:nvPr/>
        </p:nvSpPr>
        <p:spPr>
          <a:xfrm>
            <a:off x="914400" y="11659206"/>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08725"/>
            <a:ext cx="16916400" cy="45256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This </a:t>
            </a:r>
            <a:r>
              <a:rPr lang="en-US" sz="3000" dirty="0"/>
              <a:t>project employed the Ice, Cloud, and land Elevation Satellite (</a:t>
            </a:r>
            <a:r>
              <a:rPr lang="en-US" sz="3000" dirty="0" err="1"/>
              <a:t>ICESat</a:t>
            </a:r>
            <a:r>
              <a:rPr lang="en-US" sz="3000" dirty="0"/>
              <a:t>) and the Moderate Resolution Imaging Spectrometer (MODIS) to derive sea ice and temperature measurements in McMurdo Sound, Antarctica from 2003 to 2008. Time series maps were produced to illustrate both seasonal and inter-annual variability in sea ice characteristics within three partner-identified ecologically significant regions: Explorers Cove, Bay of Sails, and </a:t>
            </a:r>
            <a:r>
              <a:rPr lang="en-US" sz="3000" dirty="0" err="1"/>
              <a:t>Ferrar</a:t>
            </a:r>
            <a:r>
              <a:rPr lang="en-US" sz="3000" dirty="0"/>
              <a:t> Glacier. The team used parameters including sea ice thickness, ice surface temperature, and sea ice extent along with sea surface temperature to improve understanding of local sea ice dynamics. Additionally, the team evaluated potential </a:t>
            </a:r>
            <a:r>
              <a:rPr lang="en-US" sz="3000" dirty="0" err="1"/>
              <a:t>spatio</a:t>
            </a:r>
            <a:r>
              <a:rPr lang="en-US" sz="3000" dirty="0"/>
              <a:t>-temporal correlations between these parameters. Remote sensing datasets enhanced project </a:t>
            </a:r>
            <a:r>
              <a:rPr lang="en-US" sz="3000" dirty="0" smtClean="0"/>
              <a:t>partners’ </a:t>
            </a:r>
            <a:r>
              <a:rPr lang="en-US" sz="3000" dirty="0"/>
              <a:t>ability to assess sea ice characteristics on a larger spatial and temporal scale, broadening their limited study area and field season to the wider McMurdo Sound and the western Ross Sea throughout the entire year</a:t>
            </a:r>
            <a:r>
              <a:rPr lang="en-US" sz="3000" dirty="0" smtClean="0"/>
              <a:t>.</a:t>
            </a:r>
            <a:endParaRPr lang="en-US" sz="3000" dirty="0"/>
          </a:p>
        </p:txBody>
      </p:sp>
      <p:sp>
        <p:nvSpPr>
          <p:cNvPr id="15" name="Text Placeholder 16"/>
          <p:cNvSpPr txBox="1">
            <a:spLocks/>
          </p:cNvSpPr>
          <p:nvPr/>
        </p:nvSpPr>
        <p:spPr>
          <a:xfrm>
            <a:off x="18288000" y="6329637"/>
            <a:ext cx="8229600" cy="48625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E</a:t>
            </a:r>
            <a:r>
              <a:rPr lang="en-US" dirty="0" smtClean="0"/>
              <a:t>xamine </a:t>
            </a:r>
            <a:r>
              <a:rPr lang="en-US" dirty="0" err="1" smtClean="0"/>
              <a:t>ICESat</a:t>
            </a:r>
            <a:r>
              <a:rPr lang="en-US" dirty="0" smtClean="0"/>
              <a:t> datasets from 2003 to 2008 to characterize </a:t>
            </a:r>
            <a:r>
              <a:rPr lang="en-US" dirty="0"/>
              <a:t>seasonal and inter-annual variability in sea </a:t>
            </a:r>
            <a:r>
              <a:rPr lang="en-US" dirty="0" smtClean="0"/>
              <a:t>ice topography.  </a:t>
            </a:r>
            <a:endParaRPr lang="en-US" sz="800" dirty="0" smtClean="0"/>
          </a:p>
          <a:p>
            <a:pPr marL="347663" indent="-347663"/>
            <a:r>
              <a:rPr lang="en-US" dirty="0" smtClean="0"/>
              <a:t>Examine Terra datasets </a:t>
            </a:r>
            <a:r>
              <a:rPr lang="en-US" dirty="0"/>
              <a:t>to characterize seasonal and inter-annual variability </a:t>
            </a:r>
            <a:r>
              <a:rPr lang="en-US" dirty="0" smtClean="0"/>
              <a:t>in </a:t>
            </a:r>
            <a:r>
              <a:rPr lang="en-US" dirty="0"/>
              <a:t>sea surface temperature, </a:t>
            </a:r>
            <a:r>
              <a:rPr lang="en-US" dirty="0" smtClean="0"/>
              <a:t>ice surface temperature, and sea </a:t>
            </a:r>
            <a:r>
              <a:rPr lang="en-US" dirty="0"/>
              <a:t>ice </a:t>
            </a:r>
            <a:r>
              <a:rPr lang="en-US" dirty="0" smtClean="0"/>
              <a:t>extent.</a:t>
            </a:r>
            <a:endParaRPr lang="en-US" sz="800" dirty="0" smtClean="0"/>
          </a:p>
          <a:p>
            <a:pPr marL="347663" indent="-347663"/>
            <a:r>
              <a:rPr lang="en-US" dirty="0" smtClean="0"/>
              <a:t>Provide project partners with information about sea </a:t>
            </a:r>
            <a:r>
              <a:rPr lang="en-US" dirty="0"/>
              <a:t>ice </a:t>
            </a:r>
            <a:r>
              <a:rPr lang="en-US" dirty="0" smtClean="0"/>
              <a:t>variability to enhance their understanding of how ecological </a:t>
            </a:r>
            <a:r>
              <a:rPr lang="en-US" dirty="0"/>
              <a:t>health and </a:t>
            </a:r>
            <a:r>
              <a:rPr lang="en-US" dirty="0" smtClean="0"/>
              <a:t>productivity are affected by changing conditions in McMurdo Sound.</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91744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91071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36661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877310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996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384633" y="27996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996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Elizabeth </a:t>
            </a:r>
            <a:r>
              <a:rPr lang="en-US" dirty="0" err="1">
                <a:solidFill>
                  <a:schemeClr val="dk1"/>
                </a:solidFill>
                <a:ea typeface="Garamond"/>
                <a:cs typeface="Garamond"/>
                <a:sym typeface="Garamond"/>
              </a:rPr>
              <a:t>Benyshek</a:t>
            </a:r>
            <a:r>
              <a:rPr lang="en-US" dirty="0">
                <a:solidFill>
                  <a:schemeClr val="dk1"/>
                </a:solidFill>
                <a:ea typeface="Garamond"/>
                <a:cs typeface="Garamond"/>
                <a:sym typeface="Garamond"/>
              </a:rPr>
              <a:t> (Project Lead), </a:t>
            </a:r>
            <a:r>
              <a:rPr lang="en-US" dirty="0" smtClean="0">
                <a:solidFill>
                  <a:schemeClr val="dk1"/>
                </a:solidFill>
                <a:ea typeface="Garamond"/>
                <a:cs typeface="Garamond"/>
                <a:sym typeface="Garamond"/>
              </a:rPr>
              <a:t>Christopher Cameron, </a:t>
            </a:r>
            <a:r>
              <a:rPr lang="en-US" dirty="0">
                <a:solidFill>
                  <a:schemeClr val="dk1"/>
                </a:solidFill>
                <a:ea typeface="Garamond"/>
                <a:cs typeface="Garamond"/>
                <a:sym typeface="Garamond"/>
              </a:rPr>
              <a:t>Caren </a:t>
            </a:r>
            <a:r>
              <a:rPr lang="en-US" dirty="0" err="1">
                <a:solidFill>
                  <a:schemeClr val="dk1"/>
                </a:solidFill>
                <a:ea typeface="Garamond"/>
                <a:cs typeface="Garamond"/>
                <a:sym typeface="Garamond"/>
              </a:rPr>
              <a:t>Remillard</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Eduardo </a:t>
            </a:r>
            <a:r>
              <a:rPr lang="en-US" dirty="0" smtClean="0">
                <a:solidFill>
                  <a:schemeClr val="dk1"/>
                </a:solidFill>
                <a:ea typeface="Garamond"/>
                <a:cs typeface="Garamond"/>
                <a:sym typeface="Garamond"/>
              </a:rPr>
              <a:t>Rendon </a:t>
            </a:r>
            <a:endParaRPr lang="en-US" dirty="0">
              <a:solidFill>
                <a:schemeClr val="dk1"/>
              </a:solidFill>
              <a:ea typeface="Garamond"/>
              <a:cs typeface="Garamond"/>
              <a:sym typeface="Garamond"/>
            </a:endParaRPr>
          </a:p>
          <a:p>
            <a:pPr lvl="0">
              <a:buClr>
                <a:schemeClr val="dk1"/>
              </a:buClr>
              <a:buSzPct val="25000"/>
            </a:pPr>
            <a:r>
              <a:rPr lang="en-US" sz="2400" dirty="0" smtClean="0">
                <a:solidFill>
                  <a:schemeClr val="dk1"/>
                </a:solidFill>
                <a:ea typeface="Garamond"/>
                <a:cs typeface="Garamond"/>
                <a:sym typeface="Garamond"/>
              </a:rPr>
              <a:t>DEVELOP National Program at The University </a:t>
            </a:r>
            <a:r>
              <a:rPr lang="en-US" sz="2400" dirty="0">
                <a:solidFill>
                  <a:schemeClr val="dk1"/>
                </a:solidFill>
                <a:ea typeface="Garamond"/>
                <a:cs typeface="Garamond"/>
                <a:sym typeface="Garamond"/>
              </a:rPr>
              <a:t>of Georgia</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5152" t="6508" r="5909" b="12000"/>
          <a:stretch/>
        </p:blipFill>
        <p:spPr>
          <a:xfrm>
            <a:off x="914400" y="28883393"/>
            <a:ext cx="6934200" cy="5067300"/>
          </a:xfrm>
          <a:prstGeom prst="rect">
            <a:avLst/>
          </a:prstGeom>
          <a:noFill/>
          <a:ln w="6350">
            <a:solidFill>
              <a:schemeClr val="tx2"/>
            </a:solidFill>
          </a:ln>
        </p:spPr>
      </p:pic>
      <p:sp>
        <p:nvSpPr>
          <p:cNvPr id="19" name="TextBox 18"/>
          <p:cNvSpPr txBox="1"/>
          <p:nvPr/>
        </p:nvSpPr>
        <p:spPr>
          <a:xfrm>
            <a:off x="914400" y="33980153"/>
            <a:ext cx="7143750" cy="1138773"/>
          </a:xfrm>
          <a:prstGeom prst="rect">
            <a:avLst/>
          </a:prstGeom>
          <a:noFill/>
        </p:spPr>
        <p:txBody>
          <a:bodyPr wrap="square" rtlCol="0">
            <a:spAutoFit/>
          </a:bodyPr>
          <a:lstStyle/>
          <a:p>
            <a:pPr lvl="0"/>
            <a:r>
              <a:rPr lang="en-US" sz="2400" dirty="0"/>
              <a:t>From left to right: Caren </a:t>
            </a:r>
            <a:r>
              <a:rPr lang="en-US" sz="2400" dirty="0" err="1"/>
              <a:t>Remillard</a:t>
            </a:r>
            <a:r>
              <a:rPr lang="en-US" sz="2400" dirty="0"/>
              <a:t>, Elizabeth </a:t>
            </a:r>
            <a:r>
              <a:rPr lang="en-US" sz="2400" dirty="0" err="1"/>
              <a:t>Benyshek</a:t>
            </a:r>
            <a:r>
              <a:rPr lang="en-US" sz="2400" dirty="0"/>
              <a:t>, </a:t>
            </a:r>
            <a:r>
              <a:rPr lang="en-US" sz="2400" dirty="0" smtClean="0"/>
              <a:t>Christopher </a:t>
            </a:r>
            <a:r>
              <a:rPr lang="en-US" sz="2400" dirty="0"/>
              <a:t>Cameron, Eduardo Rendon</a:t>
            </a:r>
          </a:p>
          <a:p>
            <a:endParaRPr lang="en-US" sz="20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3194" y="18114458"/>
            <a:ext cx="2495156" cy="187829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8629" y="18231845"/>
            <a:ext cx="2495156" cy="1788195"/>
          </a:xfrm>
          <a:prstGeom prst="rect">
            <a:avLst/>
          </a:prstGeom>
        </p:spPr>
      </p:pic>
      <p:sp>
        <p:nvSpPr>
          <p:cNvPr id="22" name="TextBox 21"/>
          <p:cNvSpPr txBox="1"/>
          <p:nvPr/>
        </p:nvSpPr>
        <p:spPr>
          <a:xfrm>
            <a:off x="18640629" y="20084409"/>
            <a:ext cx="2887580" cy="523220"/>
          </a:xfrm>
          <a:prstGeom prst="rect">
            <a:avLst/>
          </a:prstGeom>
          <a:noFill/>
        </p:spPr>
        <p:txBody>
          <a:bodyPr wrap="square" rtlCol="0">
            <a:spAutoFit/>
          </a:bodyPr>
          <a:lstStyle/>
          <a:p>
            <a:r>
              <a:rPr lang="en-US" sz="2800" b="1" dirty="0" err="1" smtClean="0"/>
              <a:t>ICESat</a:t>
            </a:r>
            <a:r>
              <a:rPr lang="en-US" sz="2800" b="1" dirty="0" smtClean="0"/>
              <a:t>, GLAS</a:t>
            </a:r>
            <a:endParaRPr lang="en-US" sz="2800" b="1" dirty="0"/>
          </a:p>
        </p:txBody>
      </p:sp>
      <p:sp>
        <p:nvSpPr>
          <p:cNvPr id="33" name="TextBox 32"/>
          <p:cNvSpPr txBox="1"/>
          <p:nvPr/>
        </p:nvSpPr>
        <p:spPr>
          <a:xfrm>
            <a:off x="22670168" y="20084409"/>
            <a:ext cx="2887580" cy="523220"/>
          </a:xfrm>
          <a:prstGeom prst="rect">
            <a:avLst/>
          </a:prstGeom>
          <a:noFill/>
        </p:spPr>
        <p:txBody>
          <a:bodyPr wrap="square" rtlCol="0">
            <a:spAutoFit/>
          </a:bodyPr>
          <a:lstStyle/>
          <a:p>
            <a:r>
              <a:rPr lang="en-US" sz="2800" b="1" dirty="0" smtClean="0"/>
              <a:t>Terra, MODIS </a:t>
            </a:r>
            <a:endParaRPr lang="en-US" sz="2800" b="1" dirty="0"/>
          </a:p>
        </p:txBody>
      </p:sp>
      <p:grpSp>
        <p:nvGrpSpPr>
          <p:cNvPr id="54" name="Group 53"/>
          <p:cNvGrpSpPr/>
          <p:nvPr/>
        </p:nvGrpSpPr>
        <p:grpSpPr>
          <a:xfrm>
            <a:off x="914399" y="11887509"/>
            <a:ext cx="15577458" cy="5878154"/>
            <a:chOff x="-899532" y="134556"/>
            <a:chExt cx="14772420" cy="4580198"/>
          </a:xfrm>
        </p:grpSpPr>
        <p:sp>
          <p:nvSpPr>
            <p:cNvPr id="55" name="Rounded Rectangle 54"/>
            <p:cNvSpPr/>
            <p:nvPr/>
          </p:nvSpPr>
          <p:spPr>
            <a:xfrm>
              <a:off x="-899532"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ICESat</a:t>
              </a:r>
              <a:r>
                <a:rPr kumimoji="0" lang="en-US" sz="2400" b="0" i="0" u="none" strike="noStrike" kern="0" cap="none" spc="0" normalizeH="0" baseline="0" noProof="0" dirty="0" smtClean="0">
                  <a:ln>
                    <a:noFill/>
                  </a:ln>
                  <a:solidFill>
                    <a:schemeClr val="tx1">
                      <a:lumMod val="75000"/>
                    </a:schemeClr>
                  </a:solidFill>
                  <a:effectLst/>
                  <a:uLnTx/>
                  <a:uFillTx/>
                </a:rPr>
                <a:t>/GLAS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Cryosphere Science Research Portal</a:t>
              </a:r>
            </a:p>
          </p:txBody>
        </p:sp>
        <p:sp>
          <p:nvSpPr>
            <p:cNvPr id="56" name="Rounded Rectangle 55"/>
            <p:cNvSpPr/>
            <p:nvPr/>
          </p:nvSpPr>
          <p:spPr>
            <a:xfrm>
              <a:off x="-899532" y="139125"/>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Acquisition</a:t>
              </a:r>
            </a:p>
          </p:txBody>
        </p:sp>
        <p:sp>
          <p:nvSpPr>
            <p:cNvPr id="57" name="Rounded Rectangle 56"/>
            <p:cNvSpPr/>
            <p:nvPr/>
          </p:nvSpPr>
          <p:spPr>
            <a:xfrm>
              <a:off x="4250138" y="139124"/>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Processing and Analysis</a:t>
              </a:r>
            </a:p>
          </p:txBody>
        </p:sp>
        <p:sp>
          <p:nvSpPr>
            <p:cNvPr id="58" name="Rounded Rectangle 57"/>
            <p:cNvSpPr/>
            <p:nvPr/>
          </p:nvSpPr>
          <p:spPr>
            <a:xfrm>
              <a:off x="9345498" y="134556"/>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End-Products</a:t>
              </a:r>
            </a:p>
          </p:txBody>
        </p:sp>
        <p:sp>
          <p:nvSpPr>
            <p:cNvPr id="59" name="Rounded Rectangle 58"/>
            <p:cNvSpPr/>
            <p:nvPr/>
          </p:nvSpPr>
          <p:spPr>
            <a:xfrm>
              <a:off x="-868417"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Terra/MODIS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National Snow and Ice Data Center and NASA’s Giovanni</a:t>
              </a:r>
            </a:p>
          </p:txBody>
        </p:sp>
        <p:sp>
          <p:nvSpPr>
            <p:cNvPr id="60" name="Rounded Rectangle 59"/>
            <p:cNvSpPr/>
            <p:nvPr/>
          </p:nvSpPr>
          <p:spPr>
            <a:xfrm>
              <a:off x="4250138"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Extraction and aggregation of seasonal data </a:t>
              </a:r>
            </a:p>
          </p:txBody>
        </p:sp>
        <p:sp>
          <p:nvSpPr>
            <p:cNvPr id="61" name="Rounded Rectangle 60"/>
            <p:cNvSpPr/>
            <p:nvPr/>
          </p:nvSpPr>
          <p:spPr>
            <a:xfrm>
              <a:off x="4250138"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Georeferencing</a:t>
              </a:r>
              <a:r>
                <a:rPr kumimoji="0" lang="en-US" sz="2400" b="0" i="0" u="none" strike="noStrike" kern="0" cap="none" spc="0" normalizeH="0" baseline="0" noProof="0" dirty="0" smtClean="0">
                  <a:ln>
                    <a:noFill/>
                  </a:ln>
                  <a:solidFill>
                    <a:schemeClr val="tx1">
                      <a:lumMod val="75000"/>
                    </a:schemeClr>
                  </a:solidFill>
                  <a:effectLst/>
                  <a:uLnTx/>
                  <a:uFillTx/>
                </a:rPr>
                <a:t> and extraction of sea and ice surface temperature data</a:t>
              </a:r>
            </a:p>
          </p:txBody>
        </p:sp>
        <p:sp>
          <p:nvSpPr>
            <p:cNvPr id="62" name="Chevron 61"/>
            <p:cNvSpPr/>
            <p:nvPr/>
          </p:nvSpPr>
          <p:spPr>
            <a:xfrm>
              <a:off x="3697410"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3" name="Rounded Rectangle 62"/>
            <p:cNvSpPr/>
            <p:nvPr/>
          </p:nvSpPr>
          <p:spPr>
            <a:xfrm>
              <a:off x="9345498" y="117498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sea ice topography maps</a:t>
              </a:r>
            </a:p>
          </p:txBody>
        </p:sp>
        <p:sp>
          <p:nvSpPr>
            <p:cNvPr id="64" name="Rounded Rectangle 63"/>
            <p:cNvSpPr/>
            <p:nvPr/>
          </p:nvSpPr>
          <p:spPr>
            <a:xfrm>
              <a:off x="9380845" y="315615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temperature maps</a:t>
              </a:r>
            </a:p>
          </p:txBody>
        </p:sp>
        <p:sp>
          <p:nvSpPr>
            <p:cNvPr id="66" name="Chevron 65"/>
            <p:cNvSpPr/>
            <p:nvPr/>
          </p:nvSpPr>
          <p:spPr>
            <a:xfrm>
              <a:off x="8819197"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7" name="Chevron 66"/>
            <p:cNvSpPr/>
            <p:nvPr/>
          </p:nvSpPr>
          <p:spPr>
            <a:xfrm>
              <a:off x="8810277"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8" name="Chevron 67"/>
            <p:cNvSpPr/>
            <p:nvPr/>
          </p:nvSpPr>
          <p:spPr>
            <a:xfrm>
              <a:off x="3697410"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6278" t="12414" r="6981" b="4953"/>
          <a:stretch/>
        </p:blipFill>
        <p:spPr>
          <a:xfrm>
            <a:off x="18443449" y="11738988"/>
            <a:ext cx="4416551" cy="5444695"/>
          </a:xfrm>
          <a:prstGeom prst="rect">
            <a:avLst/>
          </a:prstGeom>
          <a:ln w="6350">
            <a:solidFill>
              <a:schemeClr val="bg1">
                <a:lumMod val="65000"/>
              </a:schemeClr>
            </a:solidFill>
          </a:ln>
        </p:spPr>
      </p:pic>
      <p:pic>
        <p:nvPicPr>
          <p:cNvPr id="38" name="Picture 37"/>
          <p:cNvPicPr>
            <a:picLocks noChangeAspect="1"/>
          </p:cNvPicPr>
          <p:nvPr/>
        </p:nvPicPr>
        <p:blipFill>
          <a:blip r:embed="rId7"/>
          <a:stretch>
            <a:fillRect/>
          </a:stretch>
        </p:blipFill>
        <p:spPr>
          <a:xfrm>
            <a:off x="23271186" y="11742781"/>
            <a:ext cx="3401863" cy="2402032"/>
          </a:xfrm>
          <a:prstGeom prst="rect">
            <a:avLst/>
          </a:prstGeom>
          <a:ln w="6350">
            <a:solidFill>
              <a:schemeClr val="tx2"/>
            </a:solidFill>
          </a:ln>
        </p:spPr>
      </p:pic>
      <p:pic>
        <p:nvPicPr>
          <p:cNvPr id="39" name="Picture 38"/>
          <p:cNvPicPr>
            <a:picLocks noChangeAspect="1"/>
          </p:cNvPicPr>
          <p:nvPr/>
        </p:nvPicPr>
        <p:blipFill rotWithShape="1">
          <a:blip r:embed="rId8"/>
          <a:srcRect r="27379"/>
          <a:stretch/>
        </p:blipFill>
        <p:spPr>
          <a:xfrm>
            <a:off x="23267829" y="14456922"/>
            <a:ext cx="3410722" cy="2399343"/>
          </a:xfrm>
          <a:prstGeom prst="rect">
            <a:avLst/>
          </a:prstGeom>
          <a:ln w="6350">
            <a:solidFill>
              <a:schemeClr val="tx2"/>
            </a:solidFill>
          </a:ln>
        </p:spPr>
      </p:pic>
      <p:sp>
        <p:nvSpPr>
          <p:cNvPr id="72" name="Text Placeholder 4"/>
          <p:cNvSpPr txBox="1">
            <a:spLocks/>
          </p:cNvSpPr>
          <p:nvPr/>
        </p:nvSpPr>
        <p:spPr>
          <a:xfrm>
            <a:off x="23164637" y="16910266"/>
            <a:ext cx="2663554" cy="338501"/>
          </a:xfrm>
          <a:prstGeom prst="rect">
            <a:avLst/>
          </a:prstGeom>
        </p:spPr>
        <p:txBody>
          <a:bodyPr>
            <a:normAutofit fontScale="32500" lnSpcReduction="20000"/>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n-lt"/>
              </a:rPr>
              <a:t>Image Credit: Dr. Samuel Bowser</a:t>
            </a:r>
            <a:endParaRPr lang="en-US" dirty="0">
              <a:latin typeface="+mn-lt"/>
            </a:endParaRPr>
          </a:p>
        </p:txBody>
      </p:sp>
      <p:sp>
        <p:nvSpPr>
          <p:cNvPr id="74" name="Text Placeholder 4"/>
          <p:cNvSpPr txBox="1">
            <a:spLocks/>
          </p:cNvSpPr>
          <p:nvPr/>
        </p:nvSpPr>
        <p:spPr>
          <a:xfrm>
            <a:off x="23198092" y="14219969"/>
            <a:ext cx="2663554" cy="338501"/>
          </a:xfrm>
          <a:prstGeom prst="rect">
            <a:avLst/>
          </a:prstGeom>
        </p:spPr>
        <p:txBody>
          <a:bodyPr>
            <a:normAutofit fontScale="32500" lnSpcReduction="20000"/>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n-lt"/>
              </a:rPr>
              <a:t>Image Credit: Dr. Sally E. Walker</a:t>
            </a:r>
            <a:endParaRPr lang="en-US" dirty="0">
              <a:latin typeface="+mn-lt"/>
            </a:endParaRPr>
          </a:p>
        </p:txBody>
      </p:sp>
      <p:pic>
        <p:nvPicPr>
          <p:cNvPr id="40" name="Picture 39"/>
          <p:cNvPicPr>
            <a:picLocks noChangeAspect="1"/>
          </p:cNvPicPr>
          <p:nvPr/>
        </p:nvPicPr>
        <p:blipFill>
          <a:blip r:embed="rId9"/>
          <a:stretch>
            <a:fillRect/>
          </a:stretch>
        </p:blipFill>
        <p:spPr>
          <a:xfrm>
            <a:off x="9391233" y="28833974"/>
            <a:ext cx="7543800" cy="5138325"/>
          </a:xfrm>
          <a:prstGeom prst="rect">
            <a:avLst/>
          </a:prstGeom>
          <a:ln w="6350">
            <a:solidFill>
              <a:schemeClr val="tx2"/>
            </a:solidFill>
          </a:ln>
        </p:spPr>
      </p:pic>
      <p:sp>
        <p:nvSpPr>
          <p:cNvPr id="35" name="TextBox 34"/>
          <p:cNvSpPr txBox="1"/>
          <p:nvPr/>
        </p:nvSpPr>
        <p:spPr>
          <a:xfrm>
            <a:off x="9903701" y="30086010"/>
            <a:ext cx="4860050" cy="1815882"/>
          </a:xfrm>
          <a:prstGeom prst="rect">
            <a:avLst/>
          </a:prstGeom>
          <a:noFill/>
        </p:spPr>
        <p:txBody>
          <a:bodyPr wrap="square" rtlCol="0">
            <a:spAutoFit/>
          </a:bodyPr>
          <a:lstStyle/>
          <a:p>
            <a:r>
              <a:rPr lang="en-US" sz="3200" b="1" i="1" dirty="0">
                <a:solidFill>
                  <a:srgbClr val="000000"/>
                </a:solidFill>
              </a:rPr>
              <a:t>The Wadsworth </a:t>
            </a:r>
            <a:r>
              <a:rPr lang="en-US" sz="3200" b="1" i="1" dirty="0" smtClean="0">
                <a:solidFill>
                  <a:srgbClr val="000000"/>
                </a:solidFill>
              </a:rPr>
              <a:t>Center</a:t>
            </a:r>
          </a:p>
          <a:p>
            <a:endParaRPr lang="en-US" sz="2800" b="1" i="1" dirty="0" smtClean="0">
              <a:solidFill>
                <a:srgbClr val="000000"/>
              </a:solidFill>
            </a:endParaRPr>
          </a:p>
          <a:p>
            <a:r>
              <a:rPr lang="en-US" sz="3200" b="1" i="1" dirty="0" smtClean="0">
                <a:solidFill>
                  <a:srgbClr val="000000"/>
                </a:solidFill>
              </a:rPr>
              <a:t>The </a:t>
            </a:r>
            <a:r>
              <a:rPr lang="en-US" sz="3200" b="1" i="1" dirty="0">
                <a:solidFill>
                  <a:srgbClr val="000000"/>
                </a:solidFill>
              </a:rPr>
              <a:t>University of Georgia </a:t>
            </a:r>
          </a:p>
          <a:p>
            <a:endParaRPr lang="en-US" sz="2000" dirty="0"/>
          </a:p>
        </p:txBody>
      </p:sp>
      <p:sp>
        <p:nvSpPr>
          <p:cNvPr id="77" name="Text Placeholder 4"/>
          <p:cNvSpPr txBox="1">
            <a:spLocks/>
          </p:cNvSpPr>
          <p:nvPr/>
        </p:nvSpPr>
        <p:spPr>
          <a:xfrm>
            <a:off x="12784103" y="34129663"/>
            <a:ext cx="4120857" cy="458841"/>
          </a:xfrm>
          <a:prstGeom prst="rect">
            <a:avLst/>
          </a:prstGeom>
        </p:spPr>
        <p:txBody>
          <a:bodyPr>
            <a:noAutofit/>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0" dirty="0" smtClean="0">
                <a:latin typeface="+mn-lt"/>
              </a:rPr>
              <a:t>Image Credit: Dr. Sally E. Walker</a:t>
            </a:r>
            <a:endParaRPr lang="en-US" sz="2400" b="0" dirty="0">
              <a:latin typeface="+mn-lt"/>
            </a:endParaRPr>
          </a:p>
        </p:txBody>
      </p:sp>
      <p:sp>
        <p:nvSpPr>
          <p:cNvPr id="78" name="Text Placeholder 11"/>
          <p:cNvSpPr txBox="1">
            <a:spLocks/>
          </p:cNvSpPr>
          <p:nvPr/>
        </p:nvSpPr>
        <p:spPr>
          <a:xfrm>
            <a:off x="1590975" y="22050769"/>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December 2003</a:t>
            </a:r>
            <a:endParaRPr lang="en-US" sz="1400" i="1" dirty="0">
              <a:latin typeface="+mn-lt"/>
            </a:endParaRPr>
          </a:p>
        </p:txBody>
      </p:sp>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5285" y="19802869"/>
            <a:ext cx="2264736" cy="2234565"/>
          </a:xfrm>
          <a:prstGeom prst="rect">
            <a:avLst/>
          </a:prstGeom>
          <a:ln w="6350">
            <a:solidFill>
              <a:schemeClr val="bg1">
                <a:lumMod val="65000"/>
              </a:schemeClr>
            </a:solidFill>
          </a:ln>
        </p:spPr>
      </p:pic>
      <p:pic>
        <p:nvPicPr>
          <p:cNvPr id="88" name="Picture 87"/>
          <p:cNvPicPr>
            <a:picLocks noChangeAspect="1"/>
          </p:cNvPicPr>
          <p:nvPr/>
        </p:nvPicPr>
        <p:blipFill rotWithShape="1">
          <a:blip r:embed="rId11" cstate="print">
            <a:extLst>
              <a:ext uri="{28A0092B-C50C-407E-A947-70E740481C1C}">
                <a14:useLocalDpi xmlns:a14="http://schemas.microsoft.com/office/drawing/2010/main" val="0"/>
              </a:ext>
            </a:extLst>
          </a:blip>
          <a:srcRect l="32260" t="15694" r="17015" b="33750"/>
          <a:stretch/>
        </p:blipFill>
        <p:spPr>
          <a:xfrm>
            <a:off x="4381500" y="19802869"/>
            <a:ext cx="2260251" cy="2247900"/>
          </a:xfrm>
          <a:prstGeom prst="rect">
            <a:avLst/>
          </a:prstGeom>
          <a:ln w="6350">
            <a:solidFill>
              <a:schemeClr val="bg1">
                <a:lumMod val="65000"/>
              </a:schemeClr>
            </a:solidFill>
          </a:ln>
        </p:spPr>
      </p:pic>
      <p:sp>
        <p:nvSpPr>
          <p:cNvPr id="89" name="Text Placeholder 11"/>
          <p:cNvSpPr txBox="1">
            <a:spLocks/>
          </p:cNvSpPr>
          <p:nvPr/>
        </p:nvSpPr>
        <p:spPr>
          <a:xfrm>
            <a:off x="4806774" y="22051062"/>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December 2008</a:t>
            </a:r>
            <a:endParaRPr lang="en-US" sz="1400" i="1" dirty="0">
              <a:latin typeface="+mn-lt"/>
            </a:endParaRPr>
          </a:p>
        </p:txBody>
      </p:sp>
      <p:pic>
        <p:nvPicPr>
          <p:cNvPr id="91" name="Picture 90"/>
          <p:cNvPicPr>
            <a:picLocks noChangeAspect="1"/>
          </p:cNvPicPr>
          <p:nvPr/>
        </p:nvPicPr>
        <p:blipFill rotWithShape="1">
          <a:blip r:embed="rId12">
            <a:extLst>
              <a:ext uri="{28A0092B-C50C-407E-A947-70E740481C1C}">
                <a14:useLocalDpi xmlns:a14="http://schemas.microsoft.com/office/drawing/2010/main" val="0"/>
              </a:ext>
            </a:extLst>
          </a:blip>
          <a:srcRect l="5061" t="9595" r="8321" b="9719"/>
          <a:stretch/>
        </p:blipFill>
        <p:spPr>
          <a:xfrm>
            <a:off x="2945397" y="19836070"/>
            <a:ext cx="476251" cy="552451"/>
          </a:xfrm>
          <a:prstGeom prst="rect">
            <a:avLst/>
          </a:prstGeom>
          <a:ln w="3175">
            <a:solidFill>
              <a:schemeClr val="bg1">
                <a:lumMod val="65000"/>
              </a:schemeClr>
            </a:solidFill>
          </a:ln>
        </p:spPr>
      </p:pic>
      <p:sp>
        <p:nvSpPr>
          <p:cNvPr id="92" name="Text Placeholder 11"/>
          <p:cNvSpPr txBox="1">
            <a:spLocks/>
          </p:cNvSpPr>
          <p:nvPr/>
        </p:nvSpPr>
        <p:spPr>
          <a:xfrm>
            <a:off x="1590975" y="24887108"/>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Summer 2004</a:t>
            </a:r>
            <a:endParaRPr lang="en-US" sz="1400" i="1" dirty="0">
              <a:latin typeface="+mn-lt"/>
            </a:endParaRPr>
          </a:p>
        </p:txBody>
      </p:sp>
      <p:pic>
        <p:nvPicPr>
          <p:cNvPr id="94" name="Picture 93"/>
          <p:cNvPicPr>
            <a:picLocks noChangeAspect="1"/>
          </p:cNvPicPr>
          <p:nvPr/>
        </p:nvPicPr>
        <p:blipFill rotWithShape="1">
          <a:blip r:embed="rId13" cstate="print">
            <a:extLst>
              <a:ext uri="{28A0092B-C50C-407E-A947-70E740481C1C}">
                <a14:useLocalDpi xmlns:a14="http://schemas.microsoft.com/office/drawing/2010/main" val="0"/>
              </a:ext>
            </a:extLst>
          </a:blip>
          <a:srcRect l="2334" t="14306" r="2890" b="14444"/>
          <a:stretch/>
        </p:blipFill>
        <p:spPr>
          <a:xfrm>
            <a:off x="1225285" y="22647461"/>
            <a:ext cx="2264735" cy="2221418"/>
          </a:xfrm>
          <a:prstGeom prst="rect">
            <a:avLst/>
          </a:prstGeom>
          <a:ln w="6350">
            <a:solidFill>
              <a:schemeClr val="bg1">
                <a:lumMod val="65000"/>
              </a:schemeClr>
            </a:solidFill>
          </a:ln>
        </p:spPr>
      </p:pic>
      <p:sp>
        <p:nvSpPr>
          <p:cNvPr id="97" name="Text Placeholder 11"/>
          <p:cNvSpPr txBox="1">
            <a:spLocks/>
          </p:cNvSpPr>
          <p:nvPr/>
        </p:nvSpPr>
        <p:spPr>
          <a:xfrm>
            <a:off x="4806774" y="24877096"/>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Summer 2008</a:t>
            </a:r>
            <a:endParaRPr lang="en-US" sz="1400" i="1" dirty="0">
              <a:latin typeface="+mn-lt"/>
            </a:endParaRPr>
          </a:p>
        </p:txBody>
      </p:sp>
      <p:pic>
        <p:nvPicPr>
          <p:cNvPr id="99" name="Picture 98"/>
          <p:cNvPicPr>
            <a:picLocks noChangeAspect="1"/>
          </p:cNvPicPr>
          <p:nvPr/>
        </p:nvPicPr>
        <p:blipFill rotWithShape="1">
          <a:blip r:embed="rId14" cstate="print">
            <a:extLst>
              <a:ext uri="{28A0092B-C50C-407E-A947-70E740481C1C}">
                <a14:useLocalDpi xmlns:a14="http://schemas.microsoft.com/office/drawing/2010/main" val="0"/>
              </a:ext>
            </a:extLst>
          </a:blip>
          <a:srcRect l="2150" t="14584" r="2889" b="14445"/>
          <a:stretch/>
        </p:blipFill>
        <p:spPr>
          <a:xfrm>
            <a:off x="4343632" y="22647249"/>
            <a:ext cx="2260251" cy="2212879"/>
          </a:xfrm>
          <a:prstGeom prst="rect">
            <a:avLst/>
          </a:prstGeom>
          <a:ln w="6350">
            <a:solidFill>
              <a:schemeClr val="bg1">
                <a:lumMod val="65000"/>
              </a:schemeClr>
            </a:solidFill>
          </a:ln>
        </p:spPr>
      </p:pic>
      <p:sp>
        <p:nvSpPr>
          <p:cNvPr id="103" name="Text Placeholder 11"/>
          <p:cNvSpPr txBox="1">
            <a:spLocks/>
          </p:cNvSpPr>
          <p:nvPr/>
        </p:nvSpPr>
        <p:spPr>
          <a:xfrm>
            <a:off x="1590975" y="27712417"/>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October 2003</a:t>
            </a:r>
            <a:endParaRPr lang="en-US" sz="1400" i="1" dirty="0">
              <a:latin typeface="+mn-lt"/>
            </a:endParaRPr>
          </a:p>
        </p:txBody>
      </p:sp>
      <p:sp>
        <p:nvSpPr>
          <p:cNvPr id="105" name="Text Placeholder 11"/>
          <p:cNvSpPr txBox="1">
            <a:spLocks/>
          </p:cNvSpPr>
          <p:nvPr/>
        </p:nvSpPr>
        <p:spPr>
          <a:xfrm>
            <a:off x="4806774" y="27700476"/>
            <a:ext cx="1446657" cy="274320"/>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400" i="1" dirty="0" smtClean="0">
                <a:latin typeface="+mn-lt"/>
              </a:rPr>
              <a:t>October 2008</a:t>
            </a:r>
            <a:endParaRPr lang="en-US" sz="1400" i="1" dirty="0">
              <a:latin typeface="+mn-lt"/>
            </a:endParaRPr>
          </a:p>
        </p:txBody>
      </p:sp>
      <p:graphicFrame>
        <p:nvGraphicFramePr>
          <p:cNvPr id="106" name="Chart 105"/>
          <p:cNvGraphicFramePr>
            <a:graphicFrameLocks/>
          </p:cNvGraphicFramePr>
          <p:nvPr>
            <p:extLst>
              <p:ext uri="{D42A27DB-BD31-4B8C-83A1-F6EECF244321}">
                <p14:modId xmlns:p14="http://schemas.microsoft.com/office/powerpoint/2010/main" val="3040459919"/>
              </p:ext>
            </p:extLst>
          </p:nvPr>
        </p:nvGraphicFramePr>
        <p:xfrm>
          <a:off x="7167088" y="19857403"/>
          <a:ext cx="9857248" cy="360170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07" name="Chart 106"/>
          <p:cNvGraphicFramePr>
            <a:graphicFrameLocks/>
          </p:cNvGraphicFramePr>
          <p:nvPr>
            <p:extLst>
              <p:ext uri="{D42A27DB-BD31-4B8C-83A1-F6EECF244321}">
                <p14:modId xmlns:p14="http://schemas.microsoft.com/office/powerpoint/2010/main" val="493298186"/>
              </p:ext>
            </p:extLst>
          </p:nvPr>
        </p:nvGraphicFramePr>
        <p:xfrm>
          <a:off x="7173105" y="23912414"/>
          <a:ext cx="9707561" cy="4059108"/>
        </p:xfrm>
        <a:graphic>
          <a:graphicData uri="http://schemas.openxmlformats.org/drawingml/2006/chart">
            <c:chart xmlns:c="http://schemas.openxmlformats.org/drawingml/2006/chart" xmlns:r="http://schemas.openxmlformats.org/officeDocument/2006/relationships" r:id="rId16"/>
          </a:graphicData>
        </a:graphic>
      </p:graphicFrame>
      <p:sp>
        <p:nvSpPr>
          <p:cNvPr id="108" name="Text Placeholder 11"/>
          <p:cNvSpPr txBox="1">
            <a:spLocks/>
          </p:cNvSpPr>
          <p:nvPr/>
        </p:nvSpPr>
        <p:spPr>
          <a:xfrm>
            <a:off x="2732569" y="19415034"/>
            <a:ext cx="3058631" cy="317236"/>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latin typeface="+mn-lt"/>
              </a:rPr>
              <a:t>Sea Surface Temperature</a:t>
            </a:r>
            <a:endParaRPr lang="en-US" sz="2000" dirty="0">
              <a:latin typeface="+mn-lt"/>
            </a:endParaRPr>
          </a:p>
        </p:txBody>
      </p:sp>
      <p:sp>
        <p:nvSpPr>
          <p:cNvPr id="109" name="Text Placeholder 11"/>
          <p:cNvSpPr txBox="1">
            <a:spLocks/>
          </p:cNvSpPr>
          <p:nvPr/>
        </p:nvSpPr>
        <p:spPr>
          <a:xfrm>
            <a:off x="2966399" y="22247273"/>
            <a:ext cx="2192230" cy="308336"/>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latin typeface="+mn-lt"/>
              </a:rPr>
              <a:t>Sea Ice Thickness</a:t>
            </a:r>
            <a:endParaRPr lang="en-US" sz="2000" dirty="0">
              <a:latin typeface="+mn-lt"/>
            </a:endParaRPr>
          </a:p>
        </p:txBody>
      </p:sp>
      <p:sp>
        <p:nvSpPr>
          <p:cNvPr id="110" name="Text Placeholder 11"/>
          <p:cNvSpPr txBox="1">
            <a:spLocks/>
          </p:cNvSpPr>
          <p:nvPr/>
        </p:nvSpPr>
        <p:spPr>
          <a:xfrm>
            <a:off x="2627180" y="25125246"/>
            <a:ext cx="2940263" cy="335109"/>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latin typeface="+mn-lt"/>
              </a:rPr>
              <a:t>Ice Surface Temperature</a:t>
            </a:r>
            <a:endParaRPr lang="en-US" sz="2000" dirty="0">
              <a:latin typeface="+mn-lt"/>
            </a:endParaRPr>
          </a:p>
        </p:txBody>
      </p:sp>
      <p:sp>
        <p:nvSpPr>
          <p:cNvPr id="115" name="Text Placeholder 11"/>
          <p:cNvSpPr txBox="1">
            <a:spLocks/>
          </p:cNvSpPr>
          <p:nvPr/>
        </p:nvSpPr>
        <p:spPr>
          <a:xfrm>
            <a:off x="9479488" y="19343265"/>
            <a:ext cx="2774071" cy="324599"/>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smtClean="0">
                <a:latin typeface="+mn-lt"/>
              </a:rPr>
              <a:t>Spring Variability</a:t>
            </a:r>
            <a:endParaRPr lang="en-US" sz="2000" dirty="0">
              <a:latin typeface="+mn-lt"/>
            </a:endParaRPr>
          </a:p>
        </p:txBody>
      </p:sp>
      <p:sp>
        <p:nvSpPr>
          <p:cNvPr id="116" name="Text Placeholder 11"/>
          <p:cNvSpPr txBox="1">
            <a:spLocks/>
          </p:cNvSpPr>
          <p:nvPr/>
        </p:nvSpPr>
        <p:spPr>
          <a:xfrm>
            <a:off x="9479487" y="23626226"/>
            <a:ext cx="2774071" cy="324599"/>
          </a:xfrm>
          <a:prstGeom prst="rect">
            <a:avLst/>
          </a:prstGeom>
        </p:spPr>
        <p:txBody>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a:latin typeface="+mn-lt"/>
              </a:rPr>
              <a:t>Summer Variability</a:t>
            </a:r>
          </a:p>
        </p:txBody>
      </p:sp>
      <p:pic>
        <p:nvPicPr>
          <p:cNvPr id="117" name="Picture 116"/>
          <p:cNvPicPr>
            <a:picLocks noChangeAspect="1"/>
          </p:cNvPicPr>
          <p:nvPr/>
        </p:nvPicPr>
        <p:blipFill rotWithShape="1">
          <a:blip r:embed="rId17">
            <a:extLst>
              <a:ext uri="{28A0092B-C50C-407E-A947-70E740481C1C}">
                <a14:useLocalDpi xmlns:a14="http://schemas.microsoft.com/office/drawing/2010/main" val="0"/>
              </a:ext>
            </a:extLst>
          </a:blip>
          <a:srcRect l="5010" t="4149" r="41332" b="7051"/>
          <a:stretch/>
        </p:blipFill>
        <p:spPr>
          <a:xfrm>
            <a:off x="2945397" y="22685423"/>
            <a:ext cx="516080" cy="1725930"/>
          </a:xfrm>
          <a:prstGeom prst="rect">
            <a:avLst/>
          </a:prstGeom>
          <a:ln w="6350">
            <a:solidFill>
              <a:schemeClr val="bg1">
                <a:lumMod val="65000"/>
              </a:schemeClr>
            </a:solidFill>
          </a:ln>
        </p:spPr>
      </p:pic>
      <p:sp>
        <p:nvSpPr>
          <p:cNvPr id="118" name="Text Placeholder 16"/>
          <p:cNvSpPr txBox="1">
            <a:spLocks/>
          </p:cNvSpPr>
          <p:nvPr/>
        </p:nvSpPr>
        <p:spPr>
          <a:xfrm>
            <a:off x="18287999" y="28924691"/>
            <a:ext cx="8229600" cy="287154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a:t>
            </a:r>
            <a:r>
              <a:rPr lang="en-US" dirty="0"/>
              <a:t>. </a:t>
            </a:r>
            <a:r>
              <a:rPr lang="en-US" dirty="0" smtClean="0"/>
              <a:t>Samuel </a:t>
            </a:r>
            <a:r>
              <a:rPr lang="en-US" dirty="0"/>
              <a:t>Bowser (The Wadsworth Center)</a:t>
            </a:r>
          </a:p>
          <a:p>
            <a:r>
              <a:rPr lang="en-US" dirty="0"/>
              <a:t>Dr. Adam </a:t>
            </a:r>
            <a:r>
              <a:rPr lang="en-US" dirty="0" err="1"/>
              <a:t>Milewski</a:t>
            </a:r>
            <a:r>
              <a:rPr lang="en-US" dirty="0"/>
              <a:t> (University of Georgia)</a:t>
            </a:r>
          </a:p>
          <a:p>
            <a:r>
              <a:rPr lang="en-US" dirty="0"/>
              <a:t>Dr. Sally </a:t>
            </a:r>
            <a:r>
              <a:rPr lang="en-US" dirty="0" smtClean="0"/>
              <a:t>E. Walker </a:t>
            </a:r>
            <a:r>
              <a:rPr lang="en-US" dirty="0"/>
              <a:t>(University of Georgia)</a:t>
            </a:r>
          </a:p>
          <a:p>
            <a:r>
              <a:rPr lang="en-US" dirty="0" err="1"/>
              <a:t>Linli</a:t>
            </a:r>
            <a:r>
              <a:rPr lang="en-US" dirty="0"/>
              <a:t> Zhu (</a:t>
            </a:r>
            <a:r>
              <a:rPr lang="en-US" dirty="0" smtClean="0"/>
              <a:t>DEVELOP, University </a:t>
            </a:r>
            <a:r>
              <a:rPr lang="en-US" dirty="0"/>
              <a:t>of </a:t>
            </a:r>
            <a:r>
              <a:rPr lang="en-US" dirty="0" smtClean="0"/>
              <a:t>Georgia)</a:t>
            </a:r>
            <a:endParaRPr lang="en-US" dirty="0"/>
          </a:p>
          <a:p>
            <a:pPr marL="0" indent="0">
              <a:buNone/>
            </a:pPr>
            <a:endParaRPr lang="en-US" dirty="0"/>
          </a:p>
          <a:p>
            <a:pPr marL="347663" indent="-347663"/>
            <a:endParaRPr lang="en-US" dirty="0"/>
          </a:p>
          <a:p>
            <a:pPr marL="0" indent="0">
              <a:buNone/>
            </a:pPr>
            <a:endParaRPr lang="en-US" dirty="0" smtClean="0"/>
          </a:p>
        </p:txBody>
      </p:sp>
      <p:pic>
        <p:nvPicPr>
          <p:cNvPr id="122" name="Picture Placeholder 10" descr="CapeEvans7Dec08_1109.JPG"/>
          <p:cNvPicPr>
            <a:picLocks noChangeAspect="1"/>
          </p:cNvPicPr>
          <p:nvPr/>
        </p:nvPicPr>
        <p:blipFill rotWithShape="1">
          <a:blip r:embed="rId18" cstate="print">
            <a:extLst>
              <a:ext uri="{28A0092B-C50C-407E-A947-70E740481C1C}">
                <a14:useLocalDpi xmlns:a14="http://schemas.microsoft.com/office/drawing/2010/main" val="0"/>
              </a:ext>
            </a:extLst>
          </a:blip>
          <a:srcRect t="24749" b="18851"/>
          <a:stretch/>
        </p:blipFill>
        <p:spPr>
          <a:xfrm>
            <a:off x="18330693" y="31368325"/>
            <a:ext cx="6943932" cy="2603974"/>
          </a:xfrm>
          <a:prstGeom prst="rect">
            <a:avLst/>
          </a:prstGeom>
          <a:ln w="6350">
            <a:solidFill>
              <a:schemeClr val="bg1">
                <a:lumMod val="65000"/>
              </a:schemeClr>
            </a:solidFill>
          </a:ln>
        </p:spPr>
      </p:pic>
      <p:sp>
        <p:nvSpPr>
          <p:cNvPr id="123" name="Text Placeholder 4"/>
          <p:cNvSpPr txBox="1">
            <a:spLocks/>
          </p:cNvSpPr>
          <p:nvPr/>
        </p:nvSpPr>
        <p:spPr>
          <a:xfrm>
            <a:off x="20997783" y="34134688"/>
            <a:ext cx="4236931" cy="458841"/>
          </a:xfrm>
          <a:prstGeom prst="rect">
            <a:avLst/>
          </a:prstGeom>
        </p:spPr>
        <p:txBody>
          <a:bodyPr>
            <a:noAutofit/>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0" dirty="0" smtClean="0">
                <a:latin typeface="+mn-lt"/>
              </a:rPr>
              <a:t>Image Credit: Dr. Sally E. Walker</a:t>
            </a:r>
            <a:endParaRPr lang="en-US" sz="2400" b="0" dirty="0">
              <a:latin typeface="+mn-lt"/>
            </a:endParaRPr>
          </a:p>
        </p:txBody>
      </p:sp>
      <p:sp>
        <p:nvSpPr>
          <p:cNvPr id="44" name="TextBox 43"/>
          <p:cNvSpPr txBox="1"/>
          <p:nvPr/>
        </p:nvSpPr>
        <p:spPr>
          <a:xfrm>
            <a:off x="15241351" y="19927416"/>
            <a:ext cx="2046395" cy="830997"/>
          </a:xfrm>
          <a:prstGeom prst="rect">
            <a:avLst/>
          </a:prstGeom>
          <a:solidFill>
            <a:schemeClr val="bg1"/>
          </a:solidFill>
        </p:spPr>
        <p:txBody>
          <a:bodyPr wrap="square" rtlCol="0">
            <a:spAutoFit/>
          </a:bodyPr>
          <a:lstStyle/>
          <a:p>
            <a:r>
              <a:rPr lang="en-US" sz="1200" dirty="0" smtClean="0"/>
              <a:t>Sea Ice Thickness</a:t>
            </a:r>
          </a:p>
          <a:p>
            <a:r>
              <a:rPr lang="en-US" sz="1200" dirty="0" smtClean="0"/>
              <a:t>Sea Surface Temperature</a:t>
            </a:r>
          </a:p>
          <a:p>
            <a:r>
              <a:rPr lang="en-US" sz="1200" dirty="0" smtClean="0"/>
              <a:t>Ice Surface Temperature</a:t>
            </a:r>
          </a:p>
          <a:p>
            <a:endParaRPr lang="en-US" sz="1200" dirty="0"/>
          </a:p>
        </p:txBody>
      </p:sp>
      <p:sp>
        <p:nvSpPr>
          <p:cNvPr id="124" name="TextBox 123"/>
          <p:cNvSpPr txBox="1"/>
          <p:nvPr/>
        </p:nvSpPr>
        <p:spPr>
          <a:xfrm>
            <a:off x="15122319" y="24062529"/>
            <a:ext cx="2046395" cy="830997"/>
          </a:xfrm>
          <a:prstGeom prst="rect">
            <a:avLst/>
          </a:prstGeom>
          <a:solidFill>
            <a:schemeClr val="bg1"/>
          </a:solidFill>
        </p:spPr>
        <p:txBody>
          <a:bodyPr wrap="square" rtlCol="0">
            <a:spAutoFit/>
          </a:bodyPr>
          <a:lstStyle/>
          <a:p>
            <a:r>
              <a:rPr lang="en-US" sz="1200" dirty="0"/>
              <a:t>Sea Ice Thickness</a:t>
            </a:r>
          </a:p>
          <a:p>
            <a:r>
              <a:rPr lang="en-US" sz="1200" dirty="0"/>
              <a:t>Sea Surface Temperature</a:t>
            </a:r>
          </a:p>
          <a:p>
            <a:r>
              <a:rPr lang="en-US" sz="1200" dirty="0"/>
              <a:t>Ice Surface Temperature</a:t>
            </a:r>
          </a:p>
          <a:p>
            <a:endParaRPr lang="en-US" sz="1200" dirty="0"/>
          </a:p>
        </p:txBody>
      </p:sp>
      <p:pic>
        <p:nvPicPr>
          <p:cNvPr id="47" name="Picture 46"/>
          <p:cNvPicPr>
            <a:picLocks noChangeAspect="1"/>
          </p:cNvPicPr>
          <p:nvPr/>
        </p:nvPicPr>
        <p:blipFill>
          <a:blip r:embed="rId19"/>
          <a:stretch>
            <a:fillRect/>
          </a:stretch>
        </p:blipFill>
        <p:spPr>
          <a:xfrm>
            <a:off x="20563530" y="16810987"/>
            <a:ext cx="1950889" cy="317019"/>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3927" y="25466360"/>
            <a:ext cx="2347231" cy="2246057"/>
          </a:xfrm>
          <a:prstGeom prst="rect">
            <a:avLst/>
          </a:prstGeom>
          <a:ln w="6350">
            <a:solidFill>
              <a:schemeClr val="bg1">
                <a:lumMod val="75000"/>
              </a:schemeClr>
            </a:solidFill>
          </a:ln>
        </p:spPr>
      </p:pic>
      <p:sp>
        <p:nvSpPr>
          <p:cNvPr id="42" name="Rectangle 41"/>
          <p:cNvSpPr/>
          <p:nvPr/>
        </p:nvSpPr>
        <p:spPr>
          <a:xfrm>
            <a:off x="2852974" y="25534764"/>
            <a:ext cx="661096" cy="706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21"/>
          <a:stretch>
            <a:fillRect/>
          </a:stretch>
        </p:blipFill>
        <p:spPr>
          <a:xfrm>
            <a:off x="2923468" y="25534764"/>
            <a:ext cx="538009" cy="673479"/>
          </a:xfrm>
          <a:prstGeom prst="rect">
            <a:avLst/>
          </a:prstGeom>
        </p:spPr>
      </p:pic>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343632" y="25504465"/>
            <a:ext cx="2317236" cy="2207952"/>
          </a:xfrm>
          <a:prstGeom prst="rect">
            <a:avLst/>
          </a:prstGeom>
          <a:ln w="6350">
            <a:solidFill>
              <a:schemeClr val="bg1">
                <a:lumMod val="75000"/>
              </a:schemeClr>
            </a:solidFill>
          </a:ln>
        </p:spPr>
      </p:pic>
    </p:spTree>
    <p:extLst>
      <p:ext uri="{BB962C8B-B14F-4D97-AF65-F5344CB8AC3E}">
        <p14:creationId xmlns:p14="http://schemas.microsoft.com/office/powerpoint/2010/main" val="567650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1981</TotalTime>
  <Words>623</Words>
  <Application>Microsoft Macintosh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Elizabeth Benyshek</cp:lastModifiedBy>
  <cp:revision>138</cp:revision>
  <dcterms:created xsi:type="dcterms:W3CDTF">2015-06-02T14:58:58Z</dcterms:created>
  <dcterms:modified xsi:type="dcterms:W3CDTF">2015-11-19T21:46:58Z</dcterms:modified>
</cp:coreProperties>
</file>