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mov" ContentType="video/unknown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handoutMasterIdLst>
    <p:handoutMasterId r:id="rId20"/>
  </p:handoutMasterIdLst>
  <p:sldIdLst>
    <p:sldId id="277" r:id="rId2"/>
    <p:sldId id="280" r:id="rId3"/>
    <p:sldId id="281" r:id="rId4"/>
    <p:sldId id="287" r:id="rId5"/>
    <p:sldId id="295" r:id="rId6"/>
    <p:sldId id="292" r:id="rId7"/>
    <p:sldId id="288" r:id="rId8"/>
    <p:sldId id="283" r:id="rId9"/>
    <p:sldId id="290" r:id="rId10"/>
    <p:sldId id="303" r:id="rId11"/>
    <p:sldId id="305" r:id="rId12"/>
    <p:sldId id="304" r:id="rId13"/>
    <p:sldId id="306" r:id="rId14"/>
    <p:sldId id="302" r:id="rId15"/>
    <p:sldId id="286" r:id="rId16"/>
    <p:sldId id="297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PL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91556" autoAdjust="0"/>
  </p:normalViewPr>
  <p:slideViewPr>
    <p:cSldViewPr>
      <p:cViewPr>
        <p:scale>
          <a:sx n="100" d="100"/>
          <a:sy n="100" d="100"/>
        </p:scale>
        <p:origin x="-213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F9A16-CC83-460A-A159-8CE6359C050B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070DA-4318-4ED8-B5C5-41D3D6A5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87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AC890-0217-466A-8E92-E7BFFEA947C1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ED37E-E58B-4D49-A157-0E0377B19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32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20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200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ED37E-E58B-4D49-A157-0E0377B19C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02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Not sure how</a:t>
            </a:r>
            <a:r>
              <a:rPr lang="en-US" sz="1200" baseline="0" dirty="0" smtClean="0"/>
              <a:t> this point fits in this slide: </a:t>
            </a:r>
            <a:r>
              <a:rPr lang="en-US" sz="1200" dirty="0" smtClean="0"/>
              <a:t>For future preparation, it is imperative to institute surveillance protocols that enhance timely mitigation in regions with limited resources.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ED37E-E58B-4D49-A157-0E0377B19C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9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Each environmental factor behaves differently throughout the year depending on location and climate of each state.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ED37E-E58B-4D49-A157-0E0377B19C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78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</a:t>
            </a:r>
            <a:r>
              <a:rPr lang="en-US" baseline="0" dirty="0" smtClean="0"/>
              <a:t> of four layers without the mosquito lifecycle?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ED37E-E58B-4D49-A157-0E0377B19C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91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Note: I grouped all superimposed shapes and titles</a:t>
            </a:r>
          </a:p>
          <a:p>
            <a:r>
              <a:rPr lang="en-US" sz="1200" dirty="0" smtClean="0">
                <a:solidFill>
                  <a:schemeClr val="dk1"/>
                </a:solidFill>
                <a:latin typeface="Century Gothic"/>
                <a:cs typeface="Century Gothic"/>
              </a:rPr>
              <a:t>Using Python programming language and </a:t>
            </a:r>
            <a:r>
              <a:rPr lang="en-US" sz="1200" dirty="0" err="1" smtClean="0">
                <a:solidFill>
                  <a:schemeClr val="dk1"/>
                </a:solidFill>
                <a:latin typeface="Century Gothic"/>
                <a:cs typeface="Century Gothic"/>
              </a:rPr>
              <a:t>ArcMap</a:t>
            </a:r>
            <a:r>
              <a:rPr lang="en-US" sz="1200" dirty="0" smtClean="0">
                <a:solidFill>
                  <a:schemeClr val="dk1"/>
                </a:solidFill>
                <a:latin typeface="Century Gothic"/>
                <a:cs typeface="Century Gothic"/>
              </a:rPr>
              <a:t>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ED37E-E58B-4D49-A157-0E0377B19C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52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dirty="0" smtClean="0">
                <a:solidFill>
                  <a:schemeClr val="dk1"/>
                </a:solidFill>
                <a:latin typeface="Century Gothic"/>
                <a:cs typeface="Century Gothic"/>
              </a:rPr>
              <a:t>EP</a:t>
            </a:r>
            <a:r>
              <a:rPr lang="en-US" sz="1200" baseline="0" dirty="0" smtClean="0">
                <a:solidFill>
                  <a:schemeClr val="dk1"/>
                </a:solidFill>
                <a:latin typeface="Century Gothic"/>
                <a:cs typeface="Century Gothic"/>
              </a:rPr>
              <a:t> plot corresponds to Sao Paulo</a:t>
            </a:r>
            <a:endParaRPr lang="en-US" sz="1200" dirty="0" smtClean="0">
              <a:solidFill>
                <a:schemeClr val="dk1"/>
              </a:solidFill>
              <a:latin typeface="Century Gothic"/>
              <a:cs typeface="Century Gothic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 describes the capacity of a disease to remain in a population as a function of vector lifecycle and activity, mortality and the required incubation period of the disease.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ED37E-E58B-4D49-A157-0E0377B19C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97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Track</a:t>
            </a:r>
            <a:r>
              <a:rPr lang="en-US" baseline="0" dirty="0" smtClean="0"/>
              <a:t> </a:t>
            </a:r>
            <a:r>
              <a:rPr lang="en-US" sz="1600" dirty="0" smtClean="0"/>
              <a:t>migration of people with dengue are moving to areas where it is less prevalent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 smtClean="0"/>
              <a:t>Distribution of wealth: some wealthier states have air conditioning and screens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ED37E-E58B-4D49-A157-0E0377B19C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2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122827"/>
            <a:ext cx="9144000" cy="2379573"/>
          </a:xfrm>
          <a:prstGeom prst="rect">
            <a:avLst/>
          </a:prstGeom>
          <a:solidFill>
            <a:srgbClr val="83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75327"/>
            <a:ext cx="9144000" cy="206654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82BF-E294-4912-90B6-97C014AA01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BC17-4E97-441F-BFB6-9AE6A1331A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78568"/>
          </a:xfrm>
          <a:prstGeom prst="rect">
            <a:avLst/>
          </a:prstGeom>
          <a:solidFill>
            <a:srgbClr val="A13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76"/>
          <p:cNvSpPr txBox="1">
            <a:spLocks noChangeArrowheads="1"/>
          </p:cNvSpPr>
          <p:nvPr userDrawn="1"/>
        </p:nvSpPr>
        <p:spPr bwMode="auto">
          <a:xfrm>
            <a:off x="153544" y="260030"/>
            <a:ext cx="2332625" cy="3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7" tIns="45693" rIns="91387" bIns="456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1018229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prstClr val="white"/>
              </a:solidFill>
              <a:latin typeface="Helvetica Neue LT Std 65 Medium"/>
            </a:endParaRPr>
          </a:p>
          <a:p>
            <a:pPr algn="ctr" defTabSz="101822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white"/>
                </a:solidFill>
                <a:latin typeface="Helvetica Neue LT Std 65 Medium"/>
              </a:rPr>
              <a:t>National Aeronautics and Space Administration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537" y="133208"/>
            <a:ext cx="934027" cy="722642"/>
          </a:xfrm>
          <a:prstGeom prst="rect">
            <a:avLst/>
          </a:prstGeom>
        </p:spPr>
      </p:pic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521131" y="2292500"/>
            <a:ext cx="8071419" cy="5675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53497"/>
            <a:ext cx="9144000" cy="457200"/>
          </a:xfrm>
          <a:prstGeom prst="rect">
            <a:avLst/>
          </a:prstGeom>
        </p:spPr>
      </p:pic>
      <p:sp>
        <p:nvSpPr>
          <p:cNvPr id="1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1131" y="2847197"/>
            <a:ext cx="3973378" cy="1213012"/>
          </a:xfrm>
        </p:spPr>
        <p:txBody>
          <a:bodyPr numCol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20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names &amp; schools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19172" y="2847197"/>
            <a:ext cx="3973378" cy="1213012"/>
          </a:xfrm>
        </p:spPr>
        <p:txBody>
          <a:bodyPr numCol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20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names &amp; schools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21130" y="1078802"/>
            <a:ext cx="8071419" cy="736687"/>
          </a:xfrm>
        </p:spPr>
        <p:txBody>
          <a:bodyPr>
            <a:normAutofit/>
          </a:bodyPr>
          <a:lstStyle>
            <a:lvl1pPr marL="0" indent="0" algn="ctr">
              <a:buNone/>
              <a:defRPr sz="4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60434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82BF-E294-4912-90B6-97C014AA01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BC17-4E97-441F-BFB6-9AE6A1331A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44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82BF-E294-4912-90B6-97C014AA01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BC17-4E97-441F-BFB6-9AE6A1331A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068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273"/>
            <a:ext cx="8001000" cy="914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295400"/>
            <a:ext cx="8543925" cy="492918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82BF-E294-4912-90B6-97C014AA01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BC17-4E97-441F-BFB6-9AE6A1331A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6595"/>
            <a:ext cx="7886700" cy="56620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77200" y="-1"/>
            <a:ext cx="1066800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176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82BF-E294-4912-90B6-97C014AA01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BC17-4E97-441F-BFB6-9AE6A1331A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12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82BF-E294-4912-90B6-97C014AA01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BC17-4E97-441F-BFB6-9AE6A1331A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3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82BF-E294-4912-90B6-97C014AA01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BC17-4E97-441F-BFB6-9AE6A1331A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19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82BF-E294-4912-90B6-97C014AA01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BC17-4E97-441F-BFB6-9AE6A1331A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1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82BF-E294-4912-90B6-97C014AA01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BC17-4E97-441F-BFB6-9AE6A1331A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15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82BF-E294-4912-90B6-97C014AA01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BC17-4E97-441F-BFB6-9AE6A1331A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20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82BF-E294-4912-90B6-97C014AA01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BC17-4E97-441F-BFB6-9AE6A1331A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2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C82BF-E294-4912-90B6-97C014AA01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1BC17-4E97-441F-BFB6-9AE6A1331A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Utilizing NASA Earth Observations for Forecasting Dengue Virus Outbreaks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752600" y="3048000"/>
            <a:ext cx="5638800" cy="838200"/>
          </a:xfrm>
        </p:spPr>
        <p:txBody>
          <a:bodyPr/>
          <a:lstStyle/>
          <a:p>
            <a:r>
              <a:rPr lang="en-US" dirty="0" smtClean="0"/>
              <a:t>Lorena Lopez (California State University, Northridge)</a:t>
            </a:r>
          </a:p>
          <a:p>
            <a:r>
              <a:rPr lang="en-US" dirty="0" smtClean="0"/>
              <a:t>Scott Barron (University of California, Los Angeles)</a:t>
            </a:r>
          </a:p>
          <a:p>
            <a:r>
              <a:rPr lang="en-US" dirty="0" smtClean="0"/>
              <a:t>Elise Lorenzana (University of California, Los Angeles)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Brazil Health </a:t>
            </a:r>
            <a:r>
              <a:rPr lang="en-US" dirty="0"/>
              <a:t>&amp;</a:t>
            </a:r>
            <a:r>
              <a:rPr lang="en-US" dirty="0" smtClean="0"/>
              <a:t> Air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5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7886700" cy="566207"/>
          </a:xfrm>
        </p:spPr>
        <p:txBody>
          <a:bodyPr/>
          <a:lstStyle/>
          <a:p>
            <a:r>
              <a:rPr lang="en-US" dirty="0" smtClean="0"/>
              <a:t>Methods: Data Comparison</a:t>
            </a:r>
            <a:endParaRPr lang="en-US" dirty="0"/>
          </a:p>
        </p:txBody>
      </p:sp>
      <p:pic>
        <p:nvPicPr>
          <p:cNvPr id="6" name="Picture 5" descr="ceara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57300"/>
            <a:ext cx="5410200" cy="533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050" y="2270879"/>
            <a:ext cx="289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Compared EP values, generated by our model, to historic dengue outbreaks.</a:t>
            </a:r>
          </a:p>
          <a:p>
            <a:endParaRPr lang="en-US" dirty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Some </a:t>
            </a:r>
            <a:r>
              <a:rPr lang="en-US" dirty="0" smtClean="0">
                <a:latin typeface="Century Gothic"/>
                <a:cs typeface="Century Gothic"/>
              </a:rPr>
              <a:t>states showed strong relationships, i.e. the general trend of the lines are the same, between the two variables.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8" name="Picture 7" descr="C:\Users\lmlopez\Desktop\mosquito_deng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2270879"/>
            <a:ext cx="413425" cy="3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lmlopez\Desktop\mosquito_deng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642479"/>
            <a:ext cx="413425" cy="3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533400" y="3467100"/>
            <a:ext cx="2362200" cy="82296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24200" y="4381500"/>
            <a:ext cx="2362200" cy="82296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48000" y="1562100"/>
            <a:ext cx="2362200" cy="82296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0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7886700" cy="566207"/>
          </a:xfrm>
        </p:spPr>
        <p:txBody>
          <a:bodyPr/>
          <a:lstStyle/>
          <a:p>
            <a:r>
              <a:rPr lang="en-US" dirty="0" smtClean="0"/>
              <a:t>Methods: Statistical Approach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6455" y="1066800"/>
            <a:ext cx="800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In addition to the EP model, anomaly graphs were created to highlight variations from historical  averages. 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5" name="Picture 4" descr="Jan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2133600"/>
            <a:ext cx="1909519" cy="1170432"/>
          </a:xfrm>
          <a:prstGeom prst="rect">
            <a:avLst/>
          </a:prstGeom>
        </p:spPr>
      </p:pic>
      <p:pic>
        <p:nvPicPr>
          <p:cNvPr id="6" name="Picture 5" descr="Jan1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5689598"/>
            <a:ext cx="1909518" cy="1170432"/>
          </a:xfrm>
          <a:prstGeom prst="rect">
            <a:avLst/>
          </a:prstGeom>
        </p:spPr>
      </p:pic>
      <p:pic>
        <p:nvPicPr>
          <p:cNvPr id="7" name="Picture 6" descr="Jan0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709138"/>
            <a:ext cx="1905000" cy="11676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1905000"/>
            <a:ext cx="1018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January 2003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508339"/>
            <a:ext cx="1018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January 2004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5486400"/>
            <a:ext cx="1018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January 2012</a:t>
            </a:r>
            <a:endParaRPr lang="en-US" sz="1200" dirty="0"/>
          </a:p>
        </p:txBody>
      </p:sp>
      <p:sp>
        <p:nvSpPr>
          <p:cNvPr id="12" name="Plus 11"/>
          <p:cNvSpPr/>
          <p:nvPr/>
        </p:nvSpPr>
        <p:spPr>
          <a:xfrm>
            <a:off x="533400" y="3276600"/>
            <a:ext cx="304800" cy="304800"/>
          </a:xfrm>
          <a:prstGeom prst="mathPlus">
            <a:avLst/>
          </a:prstGeom>
          <a:solidFill>
            <a:srgbClr val="C0504D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533400" y="4800600"/>
            <a:ext cx="304800" cy="304800"/>
          </a:xfrm>
          <a:prstGeom prst="mathPlus">
            <a:avLst/>
          </a:prstGeom>
          <a:solidFill>
            <a:srgbClr val="C0504D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7225" y="5181600"/>
            <a:ext cx="76200" cy="76200"/>
          </a:xfrm>
          <a:prstGeom prst="ellipse">
            <a:avLst/>
          </a:prstGeom>
          <a:solidFill>
            <a:srgbClr val="C0504D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57225" y="5334000"/>
            <a:ext cx="76200" cy="76200"/>
          </a:xfrm>
          <a:prstGeom prst="ellipse">
            <a:avLst/>
          </a:prstGeom>
          <a:solidFill>
            <a:srgbClr val="C0504D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57225" y="5486400"/>
            <a:ext cx="76200" cy="76200"/>
          </a:xfrm>
          <a:prstGeom prst="ellipse">
            <a:avLst/>
          </a:prstGeom>
          <a:solidFill>
            <a:srgbClr val="C0504D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qual 17"/>
          <p:cNvSpPr/>
          <p:nvPr/>
        </p:nvSpPr>
        <p:spPr>
          <a:xfrm>
            <a:off x="1371600" y="4011168"/>
            <a:ext cx="325313" cy="377600"/>
          </a:xfrm>
          <a:prstGeom prst="mathEqual">
            <a:avLst/>
          </a:prstGeom>
          <a:solidFill>
            <a:srgbClr val="C0504D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0" name="Picture 19" descr="Jan_av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82568"/>
            <a:ext cx="1909519" cy="11704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52600" y="3276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Overall January      Average</a:t>
            </a:r>
            <a:endParaRPr lang="en-US" sz="12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048000" y="1905000"/>
            <a:ext cx="0" cy="4800600"/>
          </a:xfrm>
          <a:prstGeom prst="line">
            <a:avLst/>
          </a:prstGeom>
          <a:ln>
            <a:solidFill>
              <a:srgbClr val="800000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Picture 26" descr="Jan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150780"/>
            <a:ext cx="1909519" cy="1170432"/>
          </a:xfrm>
          <a:prstGeom prst="rect">
            <a:avLst/>
          </a:prstGeom>
        </p:spPr>
      </p:pic>
      <p:pic>
        <p:nvPicPr>
          <p:cNvPr id="28" name="Picture 27" descr="Jan1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650236"/>
            <a:ext cx="1909518" cy="1170432"/>
          </a:xfrm>
          <a:prstGeom prst="rect">
            <a:avLst/>
          </a:prstGeom>
        </p:spPr>
      </p:pic>
      <p:pic>
        <p:nvPicPr>
          <p:cNvPr id="29" name="Picture 28" descr="Jan0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618238"/>
            <a:ext cx="1905000" cy="116766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124200" y="1922180"/>
            <a:ext cx="1018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January 2003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3124200" y="3417439"/>
            <a:ext cx="1018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January 2004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3124200" y="5447038"/>
            <a:ext cx="1018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January 2012</a:t>
            </a:r>
            <a:endParaRPr lang="en-US" sz="1200" dirty="0"/>
          </a:p>
        </p:txBody>
      </p:sp>
      <p:sp>
        <p:nvSpPr>
          <p:cNvPr id="38" name="Minus 37"/>
          <p:cNvSpPr/>
          <p:nvPr/>
        </p:nvSpPr>
        <p:spPr>
          <a:xfrm>
            <a:off x="4267200" y="2342542"/>
            <a:ext cx="457200" cy="457200"/>
          </a:xfrm>
          <a:prstGeom prst="mathMinus">
            <a:avLst/>
          </a:prstGeom>
          <a:solidFill>
            <a:srgbClr val="C0504D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inus 38"/>
          <p:cNvSpPr/>
          <p:nvPr/>
        </p:nvSpPr>
        <p:spPr>
          <a:xfrm>
            <a:off x="4267200" y="3810000"/>
            <a:ext cx="457200" cy="457200"/>
          </a:xfrm>
          <a:prstGeom prst="mathMinus">
            <a:avLst/>
          </a:prstGeom>
          <a:solidFill>
            <a:srgbClr val="C0504D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inus 39"/>
          <p:cNvSpPr/>
          <p:nvPr/>
        </p:nvSpPr>
        <p:spPr>
          <a:xfrm>
            <a:off x="4267200" y="5867400"/>
            <a:ext cx="457200" cy="457200"/>
          </a:xfrm>
          <a:prstGeom prst="mathMinus">
            <a:avLst/>
          </a:prstGeom>
          <a:solidFill>
            <a:srgbClr val="C0504D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Jan_av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190142"/>
            <a:ext cx="1909519" cy="117043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648200" y="1809142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Overall January      Average</a:t>
            </a:r>
            <a:endParaRPr lang="en-US" sz="1200" dirty="0"/>
          </a:p>
        </p:txBody>
      </p:sp>
      <p:pic>
        <p:nvPicPr>
          <p:cNvPr id="43" name="Picture 42" descr="Jan_av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657600"/>
            <a:ext cx="1909519" cy="117043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648200" y="3276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Overall January      Average</a:t>
            </a:r>
            <a:endParaRPr lang="en-US" sz="1200" dirty="0"/>
          </a:p>
        </p:txBody>
      </p:sp>
      <p:pic>
        <p:nvPicPr>
          <p:cNvPr id="45" name="Picture 44" descr="Jan_av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663679"/>
            <a:ext cx="1909519" cy="1170432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24400" y="5257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Overall January      Average</a:t>
            </a:r>
            <a:endParaRPr lang="en-US" sz="1200" dirty="0"/>
          </a:p>
        </p:txBody>
      </p:sp>
      <p:sp>
        <p:nvSpPr>
          <p:cNvPr id="47" name="Right Arrow 46"/>
          <p:cNvSpPr/>
          <p:nvPr/>
        </p:nvSpPr>
        <p:spPr>
          <a:xfrm rot="2709961">
            <a:off x="5916054" y="2719655"/>
            <a:ext cx="835314" cy="484632"/>
          </a:xfrm>
          <a:prstGeom prst="rightArrow">
            <a:avLst/>
          </a:prstGeom>
          <a:solidFill>
            <a:srgbClr val="C0504D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8933222">
            <a:off x="5917591" y="5557136"/>
            <a:ext cx="835314" cy="484632"/>
          </a:xfrm>
          <a:prstGeom prst="rightArrow">
            <a:avLst/>
          </a:prstGeom>
          <a:solidFill>
            <a:srgbClr val="C0504D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>
            <a:off x="6019800" y="3962400"/>
            <a:ext cx="533400" cy="484632"/>
          </a:xfrm>
          <a:prstGeom prst="rightArrow">
            <a:avLst/>
          </a:prstGeom>
          <a:solidFill>
            <a:srgbClr val="C0504D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C:\Users\lmlopez\Desktop\mosquito_dengu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55" y="1066800"/>
            <a:ext cx="413425" cy="3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290" y="3200400"/>
            <a:ext cx="259211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7467600" y="3276600"/>
            <a:ext cx="990600" cy="76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" name="TextBox 50"/>
          <p:cNvSpPr txBox="1"/>
          <p:nvPr/>
        </p:nvSpPr>
        <p:spPr>
          <a:xfrm>
            <a:off x="7010400" y="2768024"/>
            <a:ext cx="1905000" cy="5847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January Anomaly Graph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0436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Anomaly Graphs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074539"/>
            <a:ext cx="4970862" cy="422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262" y="1087520"/>
            <a:ext cx="4876800" cy="421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4350" y="537346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Anomaly graphs make it possible to identify any trends that coincide with abnormally large outbreaks.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10" name="Picture 9" descr="C:\Users\lmlopez\Desktop\mosquito_deng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73469"/>
            <a:ext cx="413425" cy="3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68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Sao Paulo Anomaly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999" y="990600"/>
            <a:ext cx="6553200" cy="616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9800" y="1219200"/>
            <a:ext cx="3124200" cy="532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Century Gothic"/>
                <a:cs typeface="Century Gothic"/>
              </a:rPr>
              <a:t>During the beginning of 2010, Sao Paulo experienced an abnormally large amount of dengue cases.</a:t>
            </a:r>
          </a:p>
          <a:p>
            <a:endParaRPr lang="en-US" sz="1700" dirty="0">
              <a:latin typeface="Century Gothic"/>
              <a:cs typeface="Century Gothic"/>
            </a:endParaRPr>
          </a:p>
          <a:p>
            <a:r>
              <a:rPr lang="en-US" sz="1700" dirty="0" smtClean="0">
                <a:latin typeface="Century Gothic"/>
                <a:cs typeface="Century Gothic"/>
              </a:rPr>
              <a:t>Comparing this outbreak with the temperature and humidity data, we don’t see any noticeably unusual values at the same time.</a:t>
            </a:r>
          </a:p>
          <a:p>
            <a:endParaRPr lang="en-US" sz="1700" dirty="0">
              <a:latin typeface="Century Gothic"/>
              <a:cs typeface="Century Gothic"/>
            </a:endParaRPr>
          </a:p>
          <a:p>
            <a:r>
              <a:rPr lang="en-US" sz="1700" dirty="0" smtClean="0">
                <a:latin typeface="Century Gothic"/>
                <a:cs typeface="Century Gothic"/>
              </a:rPr>
              <a:t>However, in the preceding months, we can see  an unusually cool, and unusually humid event.</a:t>
            </a:r>
          </a:p>
          <a:p>
            <a:endParaRPr lang="en-US" sz="1700" dirty="0">
              <a:latin typeface="Century Gothic"/>
              <a:cs typeface="Century Gothic"/>
            </a:endParaRPr>
          </a:p>
          <a:p>
            <a:r>
              <a:rPr lang="en-US" sz="1700" dirty="0" smtClean="0">
                <a:latin typeface="Century Gothic"/>
                <a:cs typeface="Century Gothic"/>
              </a:rPr>
              <a:t>This shows that there can be lags between anomaly events and outbreaks.</a:t>
            </a:r>
            <a:endParaRPr lang="en-US" sz="1700" dirty="0">
              <a:latin typeface="Century Gothic"/>
              <a:cs typeface="Century Gothic"/>
            </a:endParaRPr>
          </a:p>
        </p:txBody>
      </p:sp>
      <p:pic>
        <p:nvPicPr>
          <p:cNvPr id="7" name="Picture 6" descr="C:\Users\lmlopez\Desktop\mosquito_deng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19200"/>
            <a:ext cx="413425" cy="3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lmlopez\Desktop\mosquito_deng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43200"/>
            <a:ext cx="413425" cy="3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lmlopez\Desktop\mosquito_deng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43400"/>
            <a:ext cx="413425" cy="3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lmlopez\Desktop\mosquito_deng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638800"/>
            <a:ext cx="413425" cy="3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3352800" y="2057400"/>
            <a:ext cx="533400" cy="990600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352800" y="3352800"/>
            <a:ext cx="609600" cy="10668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657600" y="5257800"/>
            <a:ext cx="533400" cy="1219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2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 of Time Lags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5181600"/>
            <a:ext cx="838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Introducing lags increases correlations between environmental factors and dengue outbreaks.</a:t>
            </a:r>
          </a:p>
          <a:p>
            <a:endParaRPr lang="en-US" dirty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Correlations peak at two to three months for temperature, and one to two months for humidity. 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11" name="Picture 10" descr="C:\Users\lmlopez\Desktop\mosquito_deng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7" y="5181600"/>
            <a:ext cx="413425" cy="3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lmlopez\Desktop\mosquito_deng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2" y="6019800"/>
            <a:ext cx="413425" cy="3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 rot="16200000">
            <a:off x="-1126429" y="2574231"/>
            <a:ext cx="2865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entury Gothic"/>
                <a:cs typeface="Century Gothic"/>
              </a:rPr>
              <a:t>Correlation: Temp &amp; Outbreaks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3380327" y="2574231"/>
            <a:ext cx="3142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entury Gothic"/>
                <a:cs typeface="Century Gothic"/>
              </a:rPr>
              <a:t>Correlation: Humidity &amp; Outbreaks</a:t>
            </a:r>
            <a:endParaRPr lang="en-US" sz="1400" dirty="0">
              <a:latin typeface="Century Gothic"/>
              <a:cs typeface="Century Gothic"/>
            </a:endParaRPr>
          </a:p>
        </p:txBody>
      </p:sp>
      <p:pic>
        <p:nvPicPr>
          <p:cNvPr id="17" name="Picture 16" descr="Screen Shot 2014-03-25 at 10.33.2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419600"/>
            <a:ext cx="457200" cy="5871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95800" y="4343400"/>
            <a:ext cx="457200" cy="196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Day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95800" y="4572000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Night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95800" y="4800600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Day- Night Difference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05400" y="914400"/>
            <a:ext cx="3886200" cy="3769796"/>
            <a:chOff x="5105400" y="914400"/>
            <a:chExt cx="3886200" cy="3769796"/>
          </a:xfrm>
        </p:grpSpPr>
        <p:pic>
          <p:nvPicPr>
            <p:cNvPr id="9" name="Picture 8" descr="dplots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0" t="51401" b="-1"/>
            <a:stretch/>
          </p:blipFill>
          <p:spPr>
            <a:xfrm>
              <a:off x="5105400" y="914400"/>
              <a:ext cx="3886200" cy="3769796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5737300" y="1661055"/>
              <a:ext cx="1098400" cy="48207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57200" y="990600"/>
            <a:ext cx="3849093" cy="3769694"/>
            <a:chOff x="457200" y="990600"/>
            <a:chExt cx="3849093" cy="3769694"/>
          </a:xfrm>
        </p:grpSpPr>
        <p:pic>
          <p:nvPicPr>
            <p:cNvPr id="8" name="Picture 7" descr="dplots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0" b="51040"/>
            <a:stretch/>
          </p:blipFill>
          <p:spPr>
            <a:xfrm>
              <a:off x="457200" y="990600"/>
              <a:ext cx="3849093" cy="3769694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1600200" y="1524000"/>
              <a:ext cx="1098400" cy="48207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681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47800"/>
            <a:ext cx="4048125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 smtClean="0"/>
              <a:t>Temperature and humidity have strong, significant correlations to dengue incidence across Brazil.</a:t>
            </a:r>
          </a:p>
          <a:p>
            <a:pPr marL="0" indent="0">
              <a:buNone/>
            </a:pPr>
            <a:endParaRPr lang="en-US" altLang="en-US" sz="2000" dirty="0" smtClean="0"/>
          </a:p>
          <a:p>
            <a:pPr marL="0" indent="0">
              <a:buNone/>
            </a:pPr>
            <a:r>
              <a:rPr lang="en-US" sz="2000" dirty="0" smtClean="0"/>
              <a:t>These correlations are generally highest at a lag of one or more months.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Remotely sensed surface climate variables can provide a predictive capability for dengue outbreaks.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pic>
        <p:nvPicPr>
          <p:cNvPr id="6" name="Picture 5" descr="MosquitoWorldMath.png"/>
          <p:cNvPicPr>
            <a:picLocks noChangeAspect="1"/>
          </p:cNvPicPr>
          <p:nvPr/>
        </p:nvPicPr>
        <p:blipFill>
          <a:blip r:embed="rId2" cstate="print"/>
          <a:srcRect l="21815" t="8653" r="21425"/>
          <a:stretch>
            <a:fillRect/>
          </a:stretch>
        </p:blipFill>
        <p:spPr>
          <a:xfrm>
            <a:off x="4572000" y="1295400"/>
            <a:ext cx="4356050" cy="52578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9" descr="C:\Users\lmlopez\Desktop\mosquito_deng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413425" cy="3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lmlopez\Desktop\mosquito_deng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413425" cy="3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lmlopez\Desktop\mosquito_deng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0600"/>
            <a:ext cx="413425" cy="3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46600" y="64770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entury Gothic" panose="020B0502020202020204" pitchFamily="34" charset="0"/>
              </a:rPr>
              <a:t>Image provided by Diane Garcia-Gonzales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16" name="Extract 6"/>
          <p:cNvSpPr/>
          <p:nvPr/>
        </p:nvSpPr>
        <p:spPr>
          <a:xfrm rot="19644256">
            <a:off x="6574562" y="2154185"/>
            <a:ext cx="344391" cy="729055"/>
          </a:xfrm>
          <a:prstGeom prst="flowChartExtract">
            <a:avLst/>
          </a:prstGeom>
          <a:solidFill>
            <a:srgbClr val="FF0000">
              <a:alpha val="89000"/>
            </a:srgbClr>
          </a:solidFill>
          <a:effectLst>
            <a:glow rad="101600">
              <a:srgbClr val="FF6600">
                <a:alpha val="34000"/>
              </a:srgb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7" descr="Aqua"/>
          <p:cNvPicPr>
            <a:picLocks noChangeAspect="1" noChangeArrowheads="1"/>
          </p:cNvPicPr>
          <p:nvPr/>
        </p:nvPicPr>
        <p:blipFill>
          <a:blip r:embed="rId4">
            <a:lum brigh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5302">
            <a:off x="6093243" y="1501949"/>
            <a:ext cx="1613776" cy="75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xtract 17"/>
          <p:cNvSpPr/>
          <p:nvPr/>
        </p:nvSpPr>
        <p:spPr>
          <a:xfrm rot="2199802">
            <a:off x="7904171" y="2062990"/>
            <a:ext cx="375292" cy="1076164"/>
          </a:xfrm>
          <a:prstGeom prst="flowChartExtract">
            <a:avLst/>
          </a:prstGeom>
          <a:solidFill>
            <a:srgbClr val="FF0000">
              <a:alpha val="89000"/>
            </a:srgbClr>
          </a:solidFill>
          <a:effectLst>
            <a:glow rad="101600">
              <a:srgbClr val="FF6600">
                <a:alpha val="34000"/>
              </a:srgb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pic>
        <p:nvPicPr>
          <p:cNvPr id="17" name="Picture 19" descr="trmm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53975">
            <a:off x="7534674" y="1660283"/>
            <a:ext cx="1413046" cy="100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xtract 6"/>
          <p:cNvSpPr/>
          <p:nvPr/>
        </p:nvSpPr>
        <p:spPr>
          <a:xfrm rot="18085372">
            <a:off x="5723417" y="2076409"/>
            <a:ext cx="344391" cy="1284449"/>
          </a:xfrm>
          <a:prstGeom prst="flowChartExtract">
            <a:avLst/>
          </a:prstGeom>
          <a:solidFill>
            <a:srgbClr val="FF0000">
              <a:alpha val="89000"/>
            </a:srgbClr>
          </a:solidFill>
          <a:effectLst>
            <a:glow rad="101600">
              <a:srgbClr val="FF6600">
                <a:alpha val="34000"/>
              </a:srgb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0" descr="quicksca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072">
            <a:off x="4739964" y="1744918"/>
            <a:ext cx="1158091" cy="122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46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43400" y="1911470"/>
            <a:ext cx="4276725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Additional environmental variables to incorporate</a:t>
            </a:r>
            <a:endParaRPr lang="en-US" sz="2000" dirty="0"/>
          </a:p>
          <a:p>
            <a:pPr marL="457200" lvl="1" indent="0">
              <a:buNone/>
            </a:pPr>
            <a:r>
              <a:rPr lang="en-US" sz="1600" dirty="0" smtClean="0"/>
              <a:t>Soil moisture</a:t>
            </a:r>
          </a:p>
          <a:p>
            <a:pPr marL="457200" lvl="1" indent="0">
              <a:buNone/>
            </a:pPr>
            <a:r>
              <a:rPr lang="en-US" sz="1600" dirty="0" smtClean="0"/>
              <a:t>Land cover change: agriculture and forests</a:t>
            </a:r>
          </a:p>
          <a:p>
            <a:pPr marL="457200" lvl="1" indent="0">
              <a:buNone/>
            </a:pPr>
            <a:r>
              <a:rPr lang="en-US" sz="1600" dirty="0" smtClean="0"/>
              <a:t>Wind patterns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000" dirty="0" smtClean="0"/>
              <a:t>Social trends can be collected and analyzed </a:t>
            </a:r>
          </a:p>
          <a:p>
            <a:pPr marL="457200" lvl="1" indent="0">
              <a:buNone/>
            </a:pPr>
            <a:r>
              <a:rPr lang="en-US" sz="1600" dirty="0" smtClean="0"/>
              <a:t>Track migration of people with dengue</a:t>
            </a:r>
          </a:p>
          <a:p>
            <a:pPr marL="457200" lvl="1" indent="0">
              <a:buNone/>
            </a:pPr>
            <a:r>
              <a:rPr lang="en-US" sz="1600" dirty="0" smtClean="0"/>
              <a:t>Distribution of wealth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Research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02850"/>
            <a:ext cx="2838091" cy="272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lmlopez\Desktop\mosquito_deng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304800" cy="25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lmlopez\Desktop\mosquito_deng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5600"/>
            <a:ext cx="304800" cy="25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lmlopez\Desktop\mosquito_deng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304800" cy="25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lmlopez\Desktop\mosquito_deng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304800" cy="25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lmlopez\Desktop\mosquito_deng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29200"/>
            <a:ext cx="304800" cy="25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6100" y="3581400"/>
            <a:ext cx="3263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entury Gothic" panose="020B0502020202020204" pitchFamily="34" charset="0"/>
              </a:rPr>
              <a:t>Image source: </a:t>
            </a:r>
            <a:r>
              <a:rPr lang="en-US" sz="800" dirty="0" err="1" smtClean="0">
                <a:latin typeface="Century Gothic" panose="020B0502020202020204" pitchFamily="34" charset="0"/>
              </a:rPr>
              <a:t>worldwatch.org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6565900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entury Gothic" panose="020B0502020202020204" pitchFamily="34" charset="0"/>
              </a:rPr>
              <a:t>Image source: </a:t>
            </a:r>
            <a:r>
              <a:rPr lang="en-US" sz="800" dirty="0" err="1" smtClean="0">
                <a:latin typeface="Century Gothic" panose="020B0502020202020204" pitchFamily="34" charset="0"/>
              </a:rPr>
              <a:t>dhgate.com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67" y="1282700"/>
            <a:ext cx="3166533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7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143000"/>
            <a:ext cx="5181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entury Gothic" charset="0"/>
              </a:rPr>
              <a:t>Dr. Darren Drewry and Dr. Erika Podest, the project advisors,  for their professional guidance throughout the project. </a:t>
            </a:r>
            <a:endParaRPr lang="en-US" sz="2400" dirty="0" smtClean="0">
              <a:latin typeface="Century Gothic" charset="0"/>
            </a:endParaRPr>
          </a:p>
          <a:p>
            <a:endParaRPr lang="en-US" sz="2400" dirty="0">
              <a:latin typeface="Century Gothic" charset="0"/>
            </a:endParaRPr>
          </a:p>
          <a:p>
            <a:pPr marL="0" indent="0">
              <a:buNone/>
            </a:pPr>
            <a:r>
              <a:rPr lang="en-US" sz="2400" dirty="0">
                <a:latin typeface="Century Gothic" charset="0"/>
              </a:rPr>
              <a:t>Dr. Ben Holt and Christine Rains for their leadership and assistance in the DEVELOP program. </a:t>
            </a:r>
            <a:endParaRPr lang="en-US" sz="2400" dirty="0" smtClean="0">
              <a:latin typeface="Century Gothic" charset="0"/>
            </a:endParaRPr>
          </a:p>
          <a:p>
            <a:endParaRPr lang="en-US" sz="2400" dirty="0">
              <a:latin typeface="Century Gothic" charset="0"/>
            </a:endParaRPr>
          </a:p>
          <a:p>
            <a:pPr marL="0" indent="0">
              <a:buNone/>
            </a:pPr>
            <a:r>
              <a:rPr lang="en-US" sz="2400" dirty="0">
                <a:latin typeface="Century Gothic" charset="0"/>
              </a:rPr>
              <a:t>Dr. Stephen Waterman at the </a:t>
            </a:r>
            <a:r>
              <a:rPr lang="en-US" sz="2400" dirty="0" smtClean="0">
                <a:latin typeface="Century Gothic" charset="0"/>
              </a:rPr>
              <a:t>Centers </a:t>
            </a:r>
            <a:r>
              <a:rPr lang="en-US" sz="2400" dirty="0">
                <a:latin typeface="Century Gothic" charset="0"/>
              </a:rPr>
              <a:t>for Disease Control and Prevention (CDC), the project partner for his </a:t>
            </a:r>
            <a:r>
              <a:rPr lang="en-US" sz="2400" dirty="0" smtClean="0">
                <a:latin typeface="Century Gothic" charset="0"/>
              </a:rPr>
              <a:t>collaboration.</a:t>
            </a:r>
            <a:endParaRPr lang="en-US" sz="2400" dirty="0">
              <a:latin typeface="Century Gothic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pic>
        <p:nvPicPr>
          <p:cNvPr id="4" name="Picture 3" descr="Brazil_team Spr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1295400"/>
            <a:ext cx="3448050" cy="459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C:\Users\lmlopez\Desktop\mosquito_deng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413425" cy="3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lmlopez\Desktop\mosquito_deng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413425" cy="3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lmlopez\Desktop\mosquito_deng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53000"/>
            <a:ext cx="413425" cy="3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15000" y="5867400"/>
            <a:ext cx="298731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Century Gothic" panose="020B0502020202020204" pitchFamily="34" charset="0"/>
              </a:rPr>
              <a:t>Elise Lorenzana, Lorena Lopez, Scott Barron</a:t>
            </a:r>
          </a:p>
          <a:p>
            <a:r>
              <a:rPr lang="en-US" sz="1050" dirty="0" smtClean="0">
                <a:latin typeface="Century Gothic" panose="020B0502020202020204" pitchFamily="34" charset="0"/>
              </a:rPr>
              <a:t>Image provided by Christine Rains</a:t>
            </a:r>
            <a:endParaRPr lang="en-US" sz="105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65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barron\Desktop\Dengue_Spre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0200"/>
            <a:ext cx="5562600" cy="391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95400"/>
            <a:ext cx="3276600" cy="3505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Vector-borne diseases claim millions of lives </a:t>
            </a:r>
            <a:r>
              <a:rPr lang="en-US" sz="1800" dirty="0" smtClean="0"/>
              <a:t>annually. </a:t>
            </a:r>
          </a:p>
          <a:p>
            <a:pPr marL="0" indent="0">
              <a:buNone/>
            </a:pPr>
            <a:r>
              <a:rPr lang="en-US" sz="1800" dirty="0" smtClean="0"/>
              <a:t>Dengue fever is </a:t>
            </a:r>
            <a:r>
              <a:rPr lang="en-US" sz="1800" dirty="0"/>
              <a:t>the world’s fastest growing vector-borne </a:t>
            </a:r>
            <a:r>
              <a:rPr lang="en-US" sz="1800" dirty="0" smtClean="0"/>
              <a:t>disease globally </a:t>
            </a:r>
            <a:r>
              <a:rPr lang="en-US" sz="1800" dirty="0"/>
              <a:t>(WHO, 2013).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In </a:t>
            </a:r>
            <a:r>
              <a:rPr lang="en-US" sz="1800" dirty="0"/>
              <a:t>2010, there were over 980,000 cases of dengue reported in Brazil</a:t>
            </a:r>
            <a:r>
              <a:rPr lang="en-US" sz="1800" dirty="0" smtClean="0"/>
              <a:t>.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No vaccine currently exists to cure dengue. 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Dengue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953000"/>
            <a:ext cx="3175395" cy="18145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600" y="1447800"/>
            <a:ext cx="4030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Number of countries with and number of cases of Dengue Fever reported to the World Health Organization.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6581745"/>
            <a:ext cx="4038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00" dirty="0" smtClean="0"/>
              <a:t>Graph source </a:t>
            </a:r>
            <a:r>
              <a:rPr lang="en-US" sz="700" dirty="0"/>
              <a:t>URL: </a:t>
            </a:r>
            <a:r>
              <a:rPr lang="en-US" sz="700" i="1" dirty="0"/>
              <a:t>http://</a:t>
            </a:r>
            <a:r>
              <a:rPr lang="en-US" sz="700" i="1" dirty="0" err="1"/>
              <a:t>www.humanosphere.org</a:t>
            </a:r>
            <a:r>
              <a:rPr lang="en-US" sz="700" i="1" dirty="0"/>
              <a:t>/2013/08/dengue-fever-spreading-brazil/</a:t>
            </a:r>
          </a:p>
        </p:txBody>
      </p:sp>
      <p:pic>
        <p:nvPicPr>
          <p:cNvPr id="8" name="Picture 7" descr="C:\Users\lmlopez\Desktop\mosquito_dengu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413425" cy="3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lmlopez\Desktop\mosquito_dengu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413425" cy="3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lmlopez\Desktop\mosquito_dengu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413425" cy="3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lmlopez\Desktop\mosquito_dengu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413425" cy="3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74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81600" y="2209800"/>
            <a:ext cx="4200525" cy="2452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i="1" dirty="0" smtClean="0"/>
              <a:t>Aedes aegypti </a:t>
            </a:r>
            <a:r>
              <a:rPr lang="en-US" sz="1800" dirty="0" smtClean="0"/>
              <a:t>mosquitos spread dengue 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Current </a:t>
            </a:r>
            <a:r>
              <a:rPr lang="en-US" sz="1800" dirty="0"/>
              <a:t>disease surveillance methods include </a:t>
            </a:r>
            <a:r>
              <a:rPr lang="en-US" sz="1800" dirty="0" smtClean="0"/>
              <a:t>time consuming and </a:t>
            </a:r>
            <a:r>
              <a:rPr lang="en-US" sz="1800" dirty="0"/>
              <a:t>expensive field surveys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Remote-sensing techniques are powerful tools to </a:t>
            </a:r>
            <a:r>
              <a:rPr lang="en-US" sz="1800" dirty="0"/>
              <a:t>characterize mosquito-breeding </a:t>
            </a:r>
            <a:r>
              <a:rPr lang="en-US" sz="1800" dirty="0" smtClean="0"/>
              <a:t>habitats.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Background: Mitigation Strategies</a:t>
            </a:r>
          </a:p>
        </p:txBody>
      </p:sp>
      <p:pic>
        <p:nvPicPr>
          <p:cNvPr id="5" name="Picture 4" descr="MosquitoWorldMath.png"/>
          <p:cNvPicPr>
            <a:picLocks noChangeAspect="1"/>
          </p:cNvPicPr>
          <p:nvPr/>
        </p:nvPicPr>
        <p:blipFill>
          <a:blip r:embed="rId3" cstate="print"/>
          <a:srcRect l="21815" t="8653" r="21425"/>
          <a:stretch>
            <a:fillRect/>
          </a:stretch>
        </p:blipFill>
        <p:spPr>
          <a:xfrm>
            <a:off x="76200" y="1066800"/>
            <a:ext cx="4585084" cy="55342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 descr="C:\Users\lmlopez\Desktop\mosquito_deng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413425" cy="3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lmlopez\Desktop\mosquito_deng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95800"/>
            <a:ext cx="413425" cy="3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lmlopez\Desktop\mosquito_deng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413425" cy="3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" y="65532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entury Gothic" panose="020B0502020202020204" pitchFamily="34" charset="0"/>
              </a:rPr>
              <a:t>Image provided by Diane Garcia-Gonzales</a:t>
            </a:r>
            <a:endParaRPr lang="en-US" sz="9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65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7886700" cy="566207"/>
          </a:xfrm>
        </p:spPr>
        <p:txBody>
          <a:bodyPr/>
          <a:lstStyle/>
          <a:p>
            <a:r>
              <a:rPr lang="en-US" dirty="0" smtClean="0"/>
              <a:t>Study Region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191000" y="994382"/>
            <a:ext cx="4845171" cy="5766115"/>
            <a:chOff x="4572000" y="1447800"/>
            <a:chExt cx="4464171" cy="5312697"/>
          </a:xfrm>
        </p:grpSpPr>
        <p:pic>
          <p:nvPicPr>
            <p:cNvPr id="5" name="Picture 3" descr="C:\Users\sbarron\Dropbox\Fall 2013\Health\Images\Meeting_Scott\Image9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447800"/>
              <a:ext cx="3617322" cy="3663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C:\Users\sbarron\Dropbox\Fall 2013\Health\Images\Meeting_Scott\Image1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858" y="5166007"/>
              <a:ext cx="3252755" cy="1137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702645" y="6421943"/>
              <a:ext cx="3657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Century Gothic" pitchFamily="34" charset="0"/>
                </a:rPr>
                <a:t>Image created in ESRI’s </a:t>
              </a:r>
              <a:r>
                <a:rPr lang="en-US" sz="800" dirty="0" err="1" smtClean="0">
                  <a:latin typeface="Century Gothic" pitchFamily="34" charset="0"/>
                </a:rPr>
                <a:t>ArcMap</a:t>
              </a:r>
              <a:r>
                <a:rPr lang="en-US" sz="800" dirty="0" smtClean="0">
                  <a:latin typeface="Century Gothic" pitchFamily="34" charset="0"/>
                </a:rPr>
                <a:t> using the GADM database, Brazil </a:t>
              </a:r>
              <a:r>
                <a:rPr lang="en-US" sz="800" dirty="0" err="1" smtClean="0">
                  <a:latin typeface="Century Gothic" pitchFamily="34" charset="0"/>
                </a:rPr>
                <a:t>shapefile</a:t>
              </a:r>
              <a:r>
                <a:rPr lang="en-US" sz="800" dirty="0" smtClean="0">
                  <a:latin typeface="Century Gothic" pitchFamily="34" charset="0"/>
                </a:rPr>
                <a:t>, and population information from Wikipedia.</a:t>
              </a:r>
              <a:endParaRPr lang="en-US" sz="800" dirty="0">
                <a:latin typeface="Century Gothic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658635" y="4212273"/>
              <a:ext cx="1377536" cy="1377536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7587382" y="3925704"/>
              <a:ext cx="1018286" cy="1145966"/>
              <a:chOff x="7587382" y="3925704"/>
              <a:chExt cx="1018286" cy="1145966"/>
            </a:xfrm>
          </p:grpSpPr>
          <p:pic>
            <p:nvPicPr>
              <p:cNvPr id="7" name="Picture 2" descr="C:\Users\Dink\AppData\Local\Microsoft\Windows\Temporary Internet Files\Content.IE5\SGYU732G\MC900361960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325218">
                <a:off x="8190178" y="4614470"/>
                <a:ext cx="415490" cy="457200"/>
              </a:xfrm>
              <a:prstGeom prst="rect">
                <a:avLst/>
              </a:prstGeom>
              <a:noFill/>
            </p:spPr>
          </p:pic>
          <p:cxnSp>
            <p:nvCxnSpPr>
              <p:cNvPr id="8" name="Straight Connector 7"/>
              <p:cNvCxnSpPr/>
              <p:nvPr/>
            </p:nvCxnSpPr>
            <p:spPr>
              <a:xfrm flipH="1" flipV="1">
                <a:off x="7587382" y="3925704"/>
                <a:ext cx="771895" cy="819396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Picture 13" descr="C:\Users\lmlopez\Desktop\mosquito_dengu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413425" cy="3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lmlopez\Desktop\mosquito_dengu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29848"/>
            <a:ext cx="413425" cy="3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C:\Users\lmlopez\Desktop\mosquito_dengu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15648"/>
            <a:ext cx="413425" cy="3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514600"/>
            <a:ext cx="4124325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1800" dirty="0" smtClean="0"/>
              <a:t>27 </a:t>
            </a:r>
            <a:r>
              <a:rPr lang="en-US" altLang="en-US" sz="1800" dirty="0"/>
              <a:t>Federative Units (states</a:t>
            </a:r>
            <a:r>
              <a:rPr lang="en-US" altLang="en-US" sz="1800" dirty="0" smtClean="0"/>
              <a:t>)</a:t>
            </a:r>
          </a:p>
          <a:p>
            <a:pPr marL="0" indent="0">
              <a:buNone/>
            </a:pPr>
            <a:endParaRPr lang="en-US" altLang="en-US" sz="1800" dirty="0"/>
          </a:p>
          <a:p>
            <a:pPr marL="0" indent="0">
              <a:buNone/>
            </a:pPr>
            <a:r>
              <a:rPr lang="en-US" sz="1800" dirty="0" smtClean="0"/>
              <a:t>Total Area: 8,515,767 km</a:t>
            </a:r>
            <a:r>
              <a:rPr lang="en-US" sz="1800" baseline="30000" dirty="0" smtClean="0"/>
              <a:t>2</a:t>
            </a:r>
          </a:p>
          <a:p>
            <a:endParaRPr lang="en-US" altLang="en-US" sz="1800" baseline="30000" dirty="0"/>
          </a:p>
          <a:p>
            <a:pPr marL="0" indent="0">
              <a:buNone/>
            </a:pPr>
            <a:r>
              <a:rPr lang="en-US" sz="1800" dirty="0" smtClean="0"/>
              <a:t>Current Population: 201,032,714</a:t>
            </a:r>
            <a:endParaRPr lang="en-US" alt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2348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95400" y="1600200"/>
            <a:ext cx="7315199" cy="5041556"/>
            <a:chOff x="3252158" y="1828800"/>
            <a:chExt cx="5638800" cy="38862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2158" y="1828800"/>
              <a:ext cx="5638800" cy="388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508074" y="4191000"/>
              <a:ext cx="381001" cy="103201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Af</a:t>
              </a:r>
            </a:p>
            <a:p>
              <a:r>
                <a:rPr lang="en-US" sz="900" b="1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Am</a:t>
              </a:r>
            </a:p>
            <a:p>
              <a:r>
                <a:rPr lang="en-US" sz="900" b="1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As</a:t>
              </a:r>
            </a:p>
            <a:p>
              <a:r>
                <a:rPr lang="en-US" sz="900" b="1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Aw</a:t>
              </a:r>
            </a:p>
            <a:p>
              <a:r>
                <a:rPr lang="en-US" sz="900" b="1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BSh</a:t>
              </a:r>
            </a:p>
            <a:p>
              <a:r>
                <a:rPr lang="en-US" sz="900" b="1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Cfa</a:t>
              </a:r>
            </a:p>
            <a:p>
              <a:r>
                <a:rPr lang="en-US" sz="900" b="1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Cfb</a:t>
              </a:r>
            </a:p>
            <a:p>
              <a:r>
                <a:rPr lang="en-US" sz="900" b="1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Cwa</a:t>
              </a:r>
            </a:p>
            <a:p>
              <a:r>
                <a:rPr lang="en-US" sz="900" b="1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Cwb</a:t>
              </a:r>
              <a:endParaRPr lang="en-US" sz="900" b="1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1143000"/>
            <a:ext cx="3467100" cy="8006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9 </a:t>
            </a:r>
            <a:r>
              <a:rPr lang="en-US" sz="1800" dirty="0" smtClean="0"/>
              <a:t>Different </a:t>
            </a:r>
            <a:r>
              <a:rPr lang="en-US" sz="1800" dirty="0"/>
              <a:t>C</a:t>
            </a:r>
            <a:r>
              <a:rPr lang="en-US" sz="1800" dirty="0" smtClean="0"/>
              <a:t>limate </a:t>
            </a:r>
            <a:r>
              <a:rPr lang="en-US" sz="1800" dirty="0"/>
              <a:t>T</a:t>
            </a:r>
            <a:r>
              <a:rPr lang="en-US" sz="1800" dirty="0" smtClean="0"/>
              <a:t>ypes 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246595"/>
            <a:ext cx="6915150" cy="566207"/>
          </a:xfrm>
        </p:spPr>
        <p:txBody>
          <a:bodyPr/>
          <a:lstStyle/>
          <a:p>
            <a:r>
              <a:rPr lang="en-US" dirty="0" smtClean="0"/>
              <a:t>Study Region: Climatic Variability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6590702"/>
            <a:ext cx="4800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Image source: National Travel Health Network and Centre website. </a:t>
            </a:r>
            <a:r>
              <a:rPr lang="en-US" sz="700" dirty="0"/>
              <a:t>URL: </a:t>
            </a:r>
            <a:r>
              <a:rPr lang="en-US" sz="700" i="1" dirty="0"/>
              <a:t>http://www.nathnac.org/pro/factsheets/dengue.htm</a:t>
            </a:r>
          </a:p>
        </p:txBody>
      </p:sp>
      <p:pic>
        <p:nvPicPr>
          <p:cNvPr id="10" name="Picture 9" descr="C:\Users\lmlopez\Desktop\mosquito_deng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06" y="1143000"/>
            <a:ext cx="413425" cy="3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70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1" y="1295400"/>
            <a:ext cx="9143999" cy="381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altLang="en-US" sz="2000" dirty="0" smtClean="0"/>
              <a:t>To predict </a:t>
            </a:r>
            <a:r>
              <a:rPr lang="en-US" altLang="en-US" sz="2000" dirty="0" smtClean="0">
                <a:solidFill>
                  <a:srgbClr val="000000"/>
                </a:solidFill>
              </a:rPr>
              <a:t>dengue outbreaks in regions of Brazil before they occur.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Objectives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2209800"/>
            <a:ext cx="3733800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Aft>
                <a:spcPts val="1200"/>
              </a:spcAft>
              <a:buAutoNum type="arabicPeriod"/>
            </a:pPr>
            <a:r>
              <a:rPr lang="en-US" altLang="en-US" dirty="0" smtClean="0">
                <a:latin typeface="Century Gothic"/>
                <a:cs typeface="Century Gothic"/>
              </a:rPr>
              <a:t>Efficiently </a:t>
            </a:r>
            <a:r>
              <a:rPr lang="en-US" alt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collecting </a:t>
            </a:r>
            <a:r>
              <a:rPr lang="en-US" altLang="en-US" dirty="0">
                <a:solidFill>
                  <a:srgbClr val="000000"/>
                </a:solidFill>
                <a:latin typeface="Century Gothic"/>
                <a:cs typeface="Century Gothic"/>
              </a:rPr>
              <a:t>and </a:t>
            </a:r>
            <a:r>
              <a:rPr lang="en-US" alt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analyzing </a:t>
            </a:r>
            <a:r>
              <a:rPr lang="en-US" altLang="en-US" dirty="0" smtClean="0">
                <a:latin typeface="Century Gothic"/>
                <a:cs typeface="Century Gothic"/>
              </a:rPr>
              <a:t>satellite datasets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5800" y="2209800"/>
            <a:ext cx="4572000" cy="7663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Aft>
                <a:spcPts val="1200"/>
              </a:spcAft>
              <a:buFont typeface="+mj-lt"/>
              <a:buAutoNum type="arabicPeriod" startAt="2"/>
            </a:pPr>
            <a:r>
              <a:rPr lang="en-US" alt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Using an epidemic </a:t>
            </a:r>
            <a:r>
              <a:rPr lang="en-US" altLang="en-US" dirty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alt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otential model (EP) to link remote sensing observations to potential disease risk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/>
          <a:stretch/>
        </p:blipFill>
        <p:spPr bwMode="auto">
          <a:xfrm>
            <a:off x="76200" y="3036129"/>
            <a:ext cx="4607606" cy="366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022" r="4331"/>
          <a:stretch/>
        </p:blipFill>
        <p:spPr>
          <a:xfrm>
            <a:off x="4683806" y="3043093"/>
            <a:ext cx="4240455" cy="3662507"/>
          </a:xfrm>
          <a:prstGeom prst="rect">
            <a:avLst/>
          </a:prstGeom>
        </p:spPr>
      </p:pic>
      <p:pic>
        <p:nvPicPr>
          <p:cNvPr id="8" name="Picture 7" descr="C:\Users\lmlopez\Desktop\mosquito_dengu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295400"/>
            <a:ext cx="413425" cy="3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26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8021" y="1295400"/>
            <a:ext cx="3057525" cy="350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Temperature </a:t>
            </a:r>
            <a:r>
              <a:rPr lang="en-US" sz="1800" b="1" dirty="0"/>
              <a:t>and </a:t>
            </a:r>
            <a:r>
              <a:rPr lang="en-US" sz="1800" b="1" dirty="0" smtClean="0"/>
              <a:t>Humidity: </a:t>
            </a:r>
            <a:r>
              <a:rPr lang="en-US" sz="1800" dirty="0" smtClean="0"/>
              <a:t>data from Aqua’s AIRS sensor </a:t>
            </a:r>
            <a:r>
              <a:rPr lang="en-US" sz="1800" dirty="0"/>
              <a:t>at approximately 100 km </a:t>
            </a:r>
            <a:r>
              <a:rPr lang="en-US" sz="1800" dirty="0" smtClean="0"/>
              <a:t>resolution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dirty="0" smtClean="0"/>
              <a:t>Vegetation: </a:t>
            </a:r>
            <a:r>
              <a:rPr lang="en-US" sz="1800" dirty="0" smtClean="0"/>
              <a:t>obtained </a:t>
            </a:r>
            <a:r>
              <a:rPr lang="en-US" sz="1800" dirty="0">
                <a:solidFill>
                  <a:srgbClr val="000000"/>
                </a:solidFill>
              </a:rPr>
              <a:t>from the MODIS sensor </a:t>
            </a:r>
            <a:r>
              <a:rPr lang="en-US" sz="1800" dirty="0" smtClean="0">
                <a:solidFill>
                  <a:srgbClr val="000000"/>
                </a:solidFill>
              </a:rPr>
              <a:t>onboard Aqua</a:t>
            </a:r>
            <a:r>
              <a:rPr lang="en-US" sz="1800" dirty="0" smtClean="0"/>
              <a:t> at 1km resolution</a:t>
            </a:r>
            <a:endParaRPr lang="en-US" sz="1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 Data</a:t>
            </a:r>
            <a:endParaRPr lang="en-US" dirty="0"/>
          </a:p>
        </p:txBody>
      </p:sp>
      <p:grpSp>
        <p:nvGrpSpPr>
          <p:cNvPr id="26" name="Group 18"/>
          <p:cNvGrpSpPr>
            <a:grpSpLocks/>
          </p:cNvGrpSpPr>
          <p:nvPr/>
        </p:nvGrpSpPr>
        <p:grpSpPr bwMode="auto">
          <a:xfrm>
            <a:off x="3586195" y="4512758"/>
            <a:ext cx="2147472" cy="1311275"/>
            <a:chOff x="4848" y="2132"/>
            <a:chExt cx="553" cy="428"/>
          </a:xfrm>
        </p:grpSpPr>
        <p:pic>
          <p:nvPicPr>
            <p:cNvPr id="27" name="Picture 19" descr="trmm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26334">
              <a:off x="4924" y="2132"/>
              <a:ext cx="477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20"/>
            <p:cNvSpPr txBox="1">
              <a:spLocks noChangeArrowheads="1"/>
            </p:cNvSpPr>
            <p:nvPr/>
          </p:nvSpPr>
          <p:spPr bwMode="auto">
            <a:xfrm>
              <a:off x="4848" y="2304"/>
              <a:ext cx="222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7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400" b="1" dirty="0">
                  <a:latin typeface="Century Gothic"/>
                  <a:cs typeface="Century Gothic"/>
                </a:rPr>
                <a:t>TRMM</a:t>
              </a:r>
              <a:endParaRPr lang="en-US" sz="1200" b="1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29" name="Group 9"/>
          <p:cNvGrpSpPr>
            <a:grpSpLocks/>
          </p:cNvGrpSpPr>
          <p:nvPr/>
        </p:nvGrpSpPr>
        <p:grpSpPr bwMode="auto">
          <a:xfrm>
            <a:off x="6425422" y="4343399"/>
            <a:ext cx="2413778" cy="1649151"/>
            <a:chOff x="889" y="1359"/>
            <a:chExt cx="812" cy="480"/>
          </a:xfrm>
        </p:grpSpPr>
        <p:pic>
          <p:nvPicPr>
            <p:cNvPr id="30" name="Picture 10" descr="quicksca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28067">
              <a:off x="889" y="1359"/>
              <a:ext cx="499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 Box 11"/>
            <p:cNvSpPr txBox="1">
              <a:spLocks noChangeArrowheads="1"/>
            </p:cNvSpPr>
            <p:nvPr/>
          </p:nvSpPr>
          <p:spPr bwMode="auto">
            <a:xfrm>
              <a:off x="1248" y="1732"/>
              <a:ext cx="45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7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400" b="1" dirty="0">
                  <a:latin typeface="Century Gothic"/>
                  <a:cs typeface="Century Gothic"/>
                </a:rPr>
                <a:t>QuikScat</a:t>
              </a:r>
              <a:endParaRPr lang="en-US" sz="1200" b="1" dirty="0">
                <a:latin typeface="Century Gothic"/>
                <a:cs typeface="Century Gothic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606021" y="1295400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Precipitation: </a:t>
            </a:r>
            <a:r>
              <a:rPr lang="en-US" dirty="0" smtClean="0">
                <a:latin typeface="Century Gothic" panose="020B0502020202020204" pitchFamily="34" charset="0"/>
              </a:rPr>
              <a:t>data obtained from TRMM’s PR and TMI</a:t>
            </a:r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sensors at </a:t>
            </a:r>
            <a:r>
              <a:rPr lang="en-US" dirty="0" smtClean="0">
                <a:latin typeface="Century Gothic" panose="020B0502020202020204" pitchFamily="34" charset="0"/>
              </a:rPr>
              <a:t>25km resolution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1621" y="1295400"/>
            <a:ext cx="228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Surface I</a:t>
            </a:r>
            <a:r>
              <a:rPr lang="en-US" b="1" dirty="0" smtClean="0">
                <a:latin typeface="Century Gothic" panose="020B0502020202020204" pitchFamily="34" charset="0"/>
              </a:rPr>
              <a:t>nundation: </a:t>
            </a:r>
            <a:r>
              <a:rPr lang="en-US" dirty="0">
                <a:latin typeface="Century Gothic" panose="020B0502020202020204" pitchFamily="34" charset="0"/>
              </a:rPr>
              <a:t>data </a:t>
            </a:r>
            <a:r>
              <a:rPr lang="en-US" dirty="0" smtClean="0">
                <a:latin typeface="Century Gothic" panose="020B0502020202020204" pitchFamily="34" charset="0"/>
              </a:rPr>
              <a:t>obtained </a:t>
            </a:r>
            <a:r>
              <a:rPr lang="en-US" dirty="0">
                <a:latin typeface="Century Gothic" panose="020B0502020202020204" pitchFamily="34" charset="0"/>
              </a:rPr>
              <a:t>from </a:t>
            </a:r>
            <a:r>
              <a:rPr lang="en-US" dirty="0" smtClean="0">
                <a:latin typeface="Century Gothic" panose="020B0502020202020204" pitchFamily="34" charset="0"/>
              </a:rPr>
              <a:t>QuikScat </a:t>
            </a:r>
            <a:r>
              <a:rPr lang="en-US" dirty="0">
                <a:latin typeface="Century Gothic" panose="020B0502020202020204" pitchFamily="34" charset="0"/>
              </a:rPr>
              <a:t>and AMSR-E (onboard Aqua) at 25 km </a:t>
            </a:r>
            <a:r>
              <a:rPr lang="en-US" dirty="0" smtClean="0">
                <a:latin typeface="Century Gothic" panose="020B0502020202020204" pitchFamily="34" charset="0"/>
              </a:rPr>
              <a:t>resolution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3" name="Picture 12" descr="C:\Users\lmlopez\Desktop\mosquito_deng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21" y="1295400"/>
            <a:ext cx="413425" cy="3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lmlopez\Desktop\mosquito_deng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21" y="3001248"/>
            <a:ext cx="413425" cy="3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lmlopez\Desktop\mosquito_deng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021" y="1295400"/>
            <a:ext cx="413425" cy="3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C:\Users\lmlopez\Desktop\mosquito_deng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621" y="1295400"/>
            <a:ext cx="413425" cy="3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Aqua"/>
          <p:cNvPicPr>
            <a:picLocks noChangeAspect="1" noChangeArrowheads="1"/>
          </p:cNvPicPr>
          <p:nvPr/>
        </p:nvPicPr>
        <p:blipFill>
          <a:blip r:embed="rId5">
            <a:lum brigh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4688">
            <a:off x="435798" y="4667511"/>
            <a:ext cx="2803229" cy="131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58021" y="4812268"/>
            <a:ext cx="8187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7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Century Gothic"/>
                <a:cs typeface="Century Gothic"/>
              </a:rPr>
              <a:t>Aqua</a:t>
            </a:r>
            <a:endParaRPr lang="en-US" sz="12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0075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6275" y="4800600"/>
            <a:ext cx="8391525" cy="167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1800" dirty="0" smtClean="0"/>
              <a:t>Acquired global temperature</a:t>
            </a:r>
            <a:r>
              <a:rPr lang="en-US" altLang="en-US" sz="1800" dirty="0"/>
              <a:t>, humidity, surface </a:t>
            </a:r>
            <a:r>
              <a:rPr lang="en-US" altLang="en-US" sz="1800" dirty="0" smtClean="0"/>
              <a:t>inundation, vegetation, </a:t>
            </a:r>
            <a:r>
              <a:rPr lang="en-US" altLang="en-US" sz="1800" dirty="0"/>
              <a:t>and </a:t>
            </a:r>
            <a:r>
              <a:rPr lang="en-US" altLang="en-US" sz="1800" dirty="0" smtClean="0"/>
              <a:t>precipitation data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dk1"/>
                </a:solidFill>
                <a:latin typeface="Century Gothic"/>
                <a:cs typeface="Century Gothic"/>
              </a:rPr>
              <a:t>Extracted environmental data for </a:t>
            </a:r>
            <a:r>
              <a:rPr lang="en-US" sz="1800" dirty="0">
                <a:solidFill>
                  <a:schemeClr val="dk1"/>
                </a:solidFill>
                <a:latin typeface="Century Gothic"/>
                <a:cs typeface="Century Gothic"/>
              </a:rPr>
              <a:t>the study </a:t>
            </a:r>
            <a:r>
              <a:rPr lang="en-US" sz="1800" dirty="0" smtClean="0">
                <a:solidFill>
                  <a:schemeClr val="dk1"/>
                </a:solidFill>
                <a:latin typeface="Century Gothic"/>
                <a:cs typeface="Century Gothic"/>
              </a:rPr>
              <a:t>period, 2003-2013 over </a:t>
            </a:r>
            <a:r>
              <a:rPr lang="en-US" sz="1800" dirty="0">
                <a:solidFill>
                  <a:schemeClr val="dk1"/>
                </a:solidFill>
                <a:latin typeface="Century Gothic"/>
                <a:cs typeface="Century Gothic"/>
              </a:rPr>
              <a:t> </a:t>
            </a:r>
            <a:r>
              <a:rPr lang="en-US" sz="1800" dirty="0" smtClean="0">
                <a:solidFill>
                  <a:schemeClr val="dk1"/>
                </a:solidFill>
                <a:latin typeface="Century Gothic"/>
                <a:cs typeface="Century Gothic"/>
              </a:rPr>
              <a:t>      Brazil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  <a:latin typeface="Century Gothic"/>
                <a:cs typeface="Century Gothic"/>
              </a:rPr>
              <a:t>Converted data to the </a:t>
            </a:r>
            <a:r>
              <a:rPr lang="en-US" sz="1800" dirty="0" smtClean="0">
                <a:solidFill>
                  <a:schemeClr val="dk1"/>
                </a:solidFill>
                <a:latin typeface="Century Gothic"/>
                <a:cs typeface="Century Gothic"/>
              </a:rPr>
              <a:t>same spatial and temporal resolutions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Methods: Data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5962" y="1066800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Monthly dengue outbreaks over study period</a:t>
            </a:r>
            <a:endParaRPr lang="en-US" sz="1400" dirty="0">
              <a:latin typeface="Century Gothic"/>
              <a:cs typeface="Century Gothic"/>
            </a:endParaRPr>
          </a:p>
        </p:txBody>
      </p:sp>
      <p:pic>
        <p:nvPicPr>
          <p:cNvPr id="10" name="Dengue Occurence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69465" y="1583319"/>
            <a:ext cx="4792079" cy="269554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98762" y="1447800"/>
            <a:ext cx="5715000" cy="2942578"/>
            <a:chOff x="4288353" y="3580606"/>
            <a:chExt cx="4405892" cy="2268537"/>
          </a:xfrm>
        </p:grpSpPr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9445" y="3580606"/>
              <a:ext cx="304800" cy="2268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6336" y="4724126"/>
              <a:ext cx="924464" cy="1039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1" name="Picture 11" descr="C:\Users\emlorenz\Dropbox\Spring 2014\Health\Images\Spreadsheet_Images\Dengue_Legened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8353" y="3580606"/>
              <a:ext cx="1135063" cy="2268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0" descr="C:\Users\lmlopez\Desktop\mosquito_deng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800600"/>
            <a:ext cx="413425" cy="3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C:\Users\lmlopez\Desktop\mosquito_deng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5410200"/>
            <a:ext cx="413425" cy="3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:\Users\lmlopez\Desktop\mosquito_deng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6019800"/>
            <a:ext cx="413425" cy="3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65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  <p:video>
              <p:cMediaNode vol="80000">
                <p:cTn id="8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Methods: process</a:t>
            </a:r>
            <a:endParaRPr lang="en-US" dirty="0"/>
          </a:p>
        </p:txBody>
      </p:sp>
      <p:grpSp>
        <p:nvGrpSpPr>
          <p:cNvPr id="1039" name="Group 1038"/>
          <p:cNvGrpSpPr/>
          <p:nvPr/>
        </p:nvGrpSpPr>
        <p:grpSpPr>
          <a:xfrm>
            <a:off x="178562" y="1827112"/>
            <a:ext cx="8670877" cy="2905964"/>
            <a:chOff x="-83566" y="1149432"/>
            <a:chExt cx="8670877" cy="2905964"/>
          </a:xfrm>
        </p:grpSpPr>
        <p:grpSp>
          <p:nvGrpSpPr>
            <p:cNvPr id="9" name="Group 8"/>
            <p:cNvGrpSpPr/>
            <p:nvPr/>
          </p:nvGrpSpPr>
          <p:grpSpPr>
            <a:xfrm>
              <a:off x="-83566" y="1149432"/>
              <a:ext cx="2511333" cy="2744888"/>
              <a:chOff x="-23592" y="3698611"/>
              <a:chExt cx="2511333" cy="2744888"/>
            </a:xfrm>
          </p:grpSpPr>
          <p:pic>
            <p:nvPicPr>
              <p:cNvPr id="8" name="Picture 7" descr="Temp_May_Mean.pn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87" t="3542" r="24757" b="3683"/>
              <a:stretch/>
            </p:blipFill>
            <p:spPr>
              <a:xfrm>
                <a:off x="-23592" y="4005099"/>
                <a:ext cx="2511333" cy="24384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355774" y="3698611"/>
                <a:ext cx="175260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dk1"/>
                    </a:solidFill>
                    <a:latin typeface="Century Gothic"/>
                    <a:cs typeface="Century Gothic"/>
                  </a:rPr>
                  <a:t>Temperature (</a:t>
                </a:r>
                <a:r>
                  <a:rPr lang="en-US" sz="1400" b="1" dirty="0" smtClean="0">
                    <a:solidFill>
                      <a:schemeClr val="dk1"/>
                    </a:solidFill>
                    <a:latin typeface="Century Gothic"/>
                    <a:cs typeface="Century Gothic"/>
                  </a:rPr>
                  <a:t>T</a:t>
                </a:r>
                <a:r>
                  <a:rPr lang="en-US" sz="1400" dirty="0" smtClean="0">
                    <a:solidFill>
                      <a:schemeClr val="dk1"/>
                    </a:solidFill>
                    <a:latin typeface="Century Gothic"/>
                    <a:cs typeface="Century Gothic"/>
                  </a:rPr>
                  <a:t>) </a:t>
                </a:r>
                <a:endParaRPr lang="en-US" sz="1400" dirty="0">
                  <a:solidFill>
                    <a:schemeClr val="dk1"/>
                  </a:solidFill>
                  <a:latin typeface="Century Gothic"/>
                  <a:cs typeface="Century Gothic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986272" y="1152324"/>
              <a:ext cx="2601039" cy="2741996"/>
              <a:chOff x="3093799" y="3701503"/>
              <a:chExt cx="2601039" cy="2741996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093799" y="3701503"/>
                <a:ext cx="236220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dk1"/>
                    </a:solidFill>
                    <a:latin typeface="Century Gothic"/>
                    <a:cs typeface="Century Gothic"/>
                  </a:rPr>
                  <a:t>Relative Humidity (</a:t>
                </a:r>
                <a:r>
                  <a:rPr lang="en-US" sz="1400" b="1" dirty="0" smtClean="0">
                    <a:solidFill>
                      <a:schemeClr val="dk1"/>
                    </a:solidFill>
                    <a:latin typeface="Century Gothic"/>
                    <a:cs typeface="Century Gothic"/>
                  </a:rPr>
                  <a:t>RH</a:t>
                </a:r>
                <a:r>
                  <a:rPr lang="en-US" sz="1400" dirty="0" smtClean="0">
                    <a:solidFill>
                      <a:schemeClr val="dk1"/>
                    </a:solidFill>
                    <a:latin typeface="Century Gothic"/>
                    <a:cs typeface="Century Gothic"/>
                  </a:rPr>
                  <a:t>)</a:t>
                </a:r>
                <a:endParaRPr lang="en-US" sz="1400" dirty="0">
                  <a:solidFill>
                    <a:schemeClr val="dk1"/>
                  </a:solidFill>
                  <a:latin typeface="Century Gothic"/>
                  <a:cs typeface="Century Gothic"/>
                </a:endParaRPr>
              </a:p>
            </p:txBody>
          </p:sp>
          <p:pic>
            <p:nvPicPr>
              <p:cNvPr id="18" name="Picture 17" descr="Hum_May_Mean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315" t="3635" r="25185" b="3681"/>
              <a:stretch/>
            </p:blipFill>
            <p:spPr>
              <a:xfrm>
                <a:off x="3220579" y="4005099"/>
                <a:ext cx="2474259" cy="2438400"/>
              </a:xfrm>
              <a:prstGeom prst="rect">
                <a:avLst/>
              </a:prstGeom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2362200" y="2885845"/>
              <a:ext cx="46482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entury Gothic" panose="020B0502020202020204" pitchFamily="34" charset="0"/>
                </a:rPr>
                <a:t>c</a:t>
              </a:r>
              <a:r>
                <a:rPr lang="en-US" sz="1400" b="1" dirty="0" smtClean="0">
                  <a:latin typeface="Century Gothic" panose="020B0502020202020204" pitchFamily="34" charset="0"/>
                </a:rPr>
                <a:t> </a:t>
              </a:r>
              <a:r>
                <a:rPr lang="en-US" sz="1400" dirty="0" smtClean="0">
                  <a:latin typeface="Century Gothic" panose="020B0502020202020204" pitchFamily="34" charset="0"/>
                </a:rPr>
                <a:t>= probability of mosquito acquiring dengue</a:t>
              </a:r>
            </a:p>
            <a:p>
              <a:r>
                <a:rPr lang="en-US" sz="1400" b="1" dirty="0">
                  <a:latin typeface="Century Gothic" panose="020B0502020202020204" pitchFamily="34" charset="0"/>
                </a:rPr>
                <a:t>b </a:t>
              </a:r>
              <a:r>
                <a:rPr lang="en-US" sz="1400" dirty="0" smtClean="0">
                  <a:latin typeface="Century Gothic" panose="020B0502020202020204" pitchFamily="34" charset="0"/>
                </a:rPr>
                <a:t>= probability </a:t>
              </a:r>
              <a:r>
                <a:rPr lang="en-US" sz="1400" dirty="0">
                  <a:latin typeface="Century Gothic" panose="020B0502020202020204" pitchFamily="34" charset="0"/>
                </a:rPr>
                <a:t>of dengue </a:t>
              </a:r>
              <a:r>
                <a:rPr lang="en-US" sz="1400" dirty="0" smtClean="0">
                  <a:latin typeface="Century Gothic" panose="020B0502020202020204" pitchFamily="34" charset="0"/>
                </a:rPr>
                <a:t>transmission</a:t>
              </a:r>
            </a:p>
            <a:p>
              <a:r>
                <a:rPr lang="en-US" sz="1400" b="1" dirty="0" smtClean="0">
                  <a:latin typeface="Century Gothic" panose="020B0502020202020204" pitchFamily="34" charset="0"/>
                </a:rPr>
                <a:t>a </a:t>
              </a:r>
              <a:r>
                <a:rPr lang="en-US" sz="1400" dirty="0" smtClean="0">
                  <a:latin typeface="Century Gothic" panose="020B0502020202020204" pitchFamily="34" charset="0"/>
                </a:rPr>
                <a:t>= bites per </a:t>
              </a:r>
              <a:r>
                <a:rPr lang="en-US" sz="1400" dirty="0">
                  <a:latin typeface="Century Gothic" panose="020B0502020202020204" pitchFamily="34" charset="0"/>
                </a:rPr>
                <a:t>person: </a:t>
              </a:r>
              <a:r>
                <a:rPr lang="en-US" sz="1400" b="1" dirty="0">
                  <a:latin typeface="Century Gothic" panose="020B0502020202020204" pitchFamily="34" charset="0"/>
                </a:rPr>
                <a:t>a</a:t>
              </a:r>
              <a:r>
                <a:rPr lang="en-US" sz="1400" b="1" dirty="0" smtClean="0">
                  <a:latin typeface="Century Gothic" panose="020B0502020202020204" pitchFamily="34" charset="0"/>
                </a:rPr>
                <a:t>=</a:t>
              </a:r>
              <a:r>
                <a:rPr lang="en-US" sz="1400" b="1" dirty="0">
                  <a:latin typeface="Century Gothic" panose="020B0502020202020204" pitchFamily="34" charset="0"/>
                </a:rPr>
                <a:t>a</a:t>
              </a:r>
              <a:r>
                <a:rPr lang="en-US" sz="1400" b="1" dirty="0" smtClean="0">
                  <a:latin typeface="Century Gothic" panose="020B0502020202020204" pitchFamily="34" charset="0"/>
                </a:rPr>
                <a:t>(</a:t>
              </a:r>
              <a:r>
                <a:rPr lang="en-US" sz="1400" b="1" dirty="0">
                  <a:latin typeface="Century Gothic" panose="020B0502020202020204" pitchFamily="34" charset="0"/>
                </a:rPr>
                <a:t>T</a:t>
              </a:r>
              <a:r>
                <a:rPr lang="en-US" sz="1400" b="1" dirty="0" smtClean="0">
                  <a:latin typeface="Century Gothic" panose="020B0502020202020204" pitchFamily="34" charset="0"/>
                </a:rPr>
                <a:t>)</a:t>
              </a:r>
              <a:endParaRPr lang="en-US" sz="1400" dirty="0" smtClean="0">
                <a:latin typeface="Century Gothic" panose="020B0502020202020204" pitchFamily="34" charset="0"/>
              </a:endParaRPr>
            </a:p>
            <a:p>
              <a:r>
                <a:rPr lang="en-US" sz="1400" b="1" dirty="0" smtClean="0">
                  <a:latin typeface="Century Gothic" panose="020B0502020202020204" pitchFamily="34" charset="0"/>
                </a:rPr>
                <a:t>p </a:t>
              </a:r>
              <a:r>
                <a:rPr lang="en-US" sz="1400" dirty="0" smtClean="0">
                  <a:latin typeface="Century Gothic" panose="020B0502020202020204" pitchFamily="34" charset="0"/>
                </a:rPr>
                <a:t>= mosquito survival rate: </a:t>
              </a:r>
              <a:r>
                <a:rPr lang="en-US" sz="1400" b="1" dirty="0" smtClean="0">
                  <a:latin typeface="Century Gothic" panose="020B0502020202020204" pitchFamily="34" charset="0"/>
                </a:rPr>
                <a:t>p=p(T,RH)</a:t>
              </a:r>
              <a:endParaRPr lang="en-US" sz="1400" dirty="0" smtClean="0">
                <a:latin typeface="Century Gothic" panose="020B0502020202020204" pitchFamily="34" charset="0"/>
              </a:endParaRPr>
            </a:p>
            <a:p>
              <a:r>
                <a:rPr lang="en-US" sz="1400" b="1" dirty="0" smtClean="0">
                  <a:latin typeface="Century Gothic" panose="020B0502020202020204" pitchFamily="34" charset="0"/>
                </a:rPr>
                <a:t>n </a:t>
              </a:r>
              <a:r>
                <a:rPr lang="en-US" sz="1400" dirty="0" smtClean="0">
                  <a:latin typeface="Century Gothic" panose="020B0502020202020204" pitchFamily="34" charset="0"/>
                </a:rPr>
                <a:t>= extrinsic incubation period: </a:t>
              </a:r>
              <a:r>
                <a:rPr lang="en-US" sz="1400" b="1" dirty="0">
                  <a:latin typeface="Century Gothic" panose="020B0502020202020204" pitchFamily="34" charset="0"/>
                </a:rPr>
                <a:t>n</a:t>
              </a:r>
              <a:r>
                <a:rPr lang="en-US" sz="1400" b="1" dirty="0" smtClean="0">
                  <a:latin typeface="Century Gothic" panose="020B0502020202020204" pitchFamily="34" charset="0"/>
                </a:rPr>
                <a:t>=</a:t>
              </a:r>
              <a:r>
                <a:rPr lang="en-US" sz="1400" b="1" dirty="0">
                  <a:latin typeface="Century Gothic" panose="020B0502020202020204" pitchFamily="34" charset="0"/>
                </a:rPr>
                <a:t>n</a:t>
              </a:r>
              <a:r>
                <a:rPr lang="en-US" sz="1400" b="1" dirty="0" smtClean="0">
                  <a:latin typeface="Century Gothic" panose="020B0502020202020204" pitchFamily="34" charset="0"/>
                </a:rPr>
                <a:t>(</a:t>
              </a:r>
              <a:r>
                <a:rPr lang="en-US" sz="1400" b="1" dirty="0">
                  <a:latin typeface="Century Gothic" panose="020B0502020202020204" pitchFamily="34" charset="0"/>
                </a:rPr>
                <a:t>T</a:t>
              </a:r>
              <a:r>
                <a:rPr lang="en-US" sz="1400" b="1" dirty="0" smtClean="0">
                  <a:latin typeface="Century Gothic" panose="020B0502020202020204" pitchFamily="34" charset="0"/>
                </a:rPr>
                <a:t>)</a:t>
              </a:r>
              <a:endParaRPr lang="en-US" sz="1400" dirty="0" smtClean="0">
                <a:latin typeface="Century Gothic" panose="020B0502020202020204" pitchFamily="34" charset="0"/>
              </a:endParaRPr>
            </a:p>
          </p:txBody>
        </p:sp>
        <p:cxnSp>
          <p:nvCxnSpPr>
            <p:cNvPr id="21" name="Curved Connector 20"/>
            <p:cNvCxnSpPr/>
            <p:nvPr/>
          </p:nvCxnSpPr>
          <p:spPr>
            <a:xfrm flipV="1">
              <a:off x="2438400" y="1904999"/>
              <a:ext cx="1219200" cy="326717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Curved Connector 30"/>
            <p:cNvCxnSpPr/>
            <p:nvPr/>
          </p:nvCxnSpPr>
          <p:spPr>
            <a:xfrm rot="10800000">
              <a:off x="4953001" y="1905000"/>
              <a:ext cx="1160051" cy="346418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34" name="Rectangle 1033"/>
          <p:cNvSpPr/>
          <p:nvPr/>
        </p:nvSpPr>
        <p:spPr>
          <a:xfrm>
            <a:off x="685800" y="10668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dk1"/>
                </a:solidFill>
                <a:latin typeface="Century Gothic" panose="020B0502020202020204" pitchFamily="34" charset="0"/>
                <a:cs typeface="Century Gothic"/>
              </a:rPr>
              <a:t>EP </a:t>
            </a:r>
            <a:r>
              <a:rPr lang="en-US" dirty="0">
                <a:solidFill>
                  <a:schemeClr val="dk1"/>
                </a:solidFill>
                <a:latin typeface="Century Gothic" panose="020B0502020202020204" pitchFamily="34" charset="0"/>
                <a:cs typeface="Century Gothic"/>
              </a:rPr>
              <a:t>calculates </a:t>
            </a:r>
            <a:r>
              <a:rPr lang="en-US" dirty="0">
                <a:latin typeface="Century Gothic" panose="020B0502020202020204" pitchFamily="34" charset="0"/>
              </a:rPr>
              <a:t>the mean number of potential contacts infected by </a:t>
            </a:r>
            <a:r>
              <a:rPr lang="en-US" dirty="0" smtClean="0">
                <a:latin typeface="Century Gothic" panose="020B0502020202020204" pitchFamily="34" charset="0"/>
              </a:rPr>
              <a:t>a mosquito </a:t>
            </a:r>
            <a:r>
              <a:rPr lang="en-US" dirty="0">
                <a:latin typeface="Century Gothic" panose="020B0502020202020204" pitchFamily="34" charset="0"/>
              </a:rPr>
              <a:t>population per infectious person per unit time. 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Picture 18" descr="C:\Users\lmlopez\Desktop\mosquito_dengu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13425" cy="3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6" t="71536" r="7914" b="8077"/>
          <a:stretch/>
        </p:blipFill>
        <p:spPr bwMode="auto">
          <a:xfrm>
            <a:off x="0" y="4875926"/>
            <a:ext cx="9144000" cy="190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lmlopez\Desktop\Picture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2438400"/>
            <a:ext cx="2286000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76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2335</TotalTime>
  <Words>973</Words>
  <Application>Microsoft Office PowerPoint</Application>
  <PresentationFormat>On-screen Show (4:3)</PresentationFormat>
  <Paragraphs>148</Paragraphs>
  <Slides>17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4_Office Theme</vt:lpstr>
      <vt:lpstr>PowerPoint Presentation</vt:lpstr>
      <vt:lpstr>Background: Dengue</vt:lpstr>
      <vt:lpstr>Background: Mitigation Strategies</vt:lpstr>
      <vt:lpstr>Study Region</vt:lpstr>
      <vt:lpstr>Study Region: Climatic Variability</vt:lpstr>
      <vt:lpstr>Project Objectives</vt:lpstr>
      <vt:lpstr>Satellite Data</vt:lpstr>
      <vt:lpstr>Methods: Data </vt:lpstr>
      <vt:lpstr>Methods: process</vt:lpstr>
      <vt:lpstr>Methods: Data Comparison</vt:lpstr>
      <vt:lpstr>Methods: Statistical Approach</vt:lpstr>
      <vt:lpstr>Anomaly Graphs</vt:lpstr>
      <vt:lpstr>Sao Paulo Anomaly</vt:lpstr>
      <vt:lpstr>Effect of Time Lags</vt:lpstr>
      <vt:lpstr>Conclusions</vt:lpstr>
      <vt:lpstr>Future Research</vt:lpstr>
      <vt:lpstr>Acknowledgements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E. Favors</dc:creator>
  <cp:lastModifiedBy>Orne, Tiffani N. (LARC-E3)[SSAI DEVELOP]</cp:lastModifiedBy>
  <cp:revision>222</cp:revision>
  <dcterms:created xsi:type="dcterms:W3CDTF">2014-01-16T14:22:53Z</dcterms:created>
  <dcterms:modified xsi:type="dcterms:W3CDTF">2014-04-01T01:00:04Z</dcterms:modified>
</cp:coreProperties>
</file>