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319" r:id="rId2"/>
    <p:sldId id="326" r:id="rId3"/>
    <p:sldId id="342" r:id="rId4"/>
    <p:sldId id="343" r:id="rId5"/>
    <p:sldId id="345" r:id="rId6"/>
    <p:sldId id="344" r:id="rId7"/>
    <p:sldId id="297" r:id="rId8"/>
    <p:sldId id="348" r:id="rId9"/>
    <p:sldId id="355" r:id="rId10"/>
    <p:sldId id="350" r:id="rId11"/>
    <p:sldId id="354" r:id="rId12"/>
    <p:sldId id="347" r:id="rId13"/>
    <p:sldId id="353" r:id="rId14"/>
    <p:sldId id="352"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67EF21"/>
    <a:srgbClr val="30E845"/>
    <a:srgbClr val="3FE19B"/>
    <a:srgbClr val="5B9BD5"/>
    <a:srgbClr val="6A7278"/>
    <a:srgbClr val="5496AD"/>
    <a:srgbClr val="53B4B9"/>
    <a:srgbClr val="CCEDFF"/>
    <a:srgbClr val="BFF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762" autoAdjust="0"/>
  </p:normalViewPr>
  <p:slideViewPr>
    <p:cSldViewPr snapToGrid="0">
      <p:cViewPr varScale="1">
        <p:scale>
          <a:sx n="82" d="100"/>
          <a:sy n="82" d="100"/>
        </p:scale>
        <p:origin x="394" y="7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1/23/2022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mailto:amber.williams@ssaihq.com" TargetMode="External"/><Relationship Id="rId13" Type="http://schemas.openxmlformats.org/officeDocument/2006/relationships/image" Target="../media/image67.jpeg"/><Relationship Id="rId3" Type="http://schemas.openxmlformats.org/officeDocument/2006/relationships/image" Target="../media/image63.jpeg"/><Relationship Id="rId7" Type="http://schemas.openxmlformats.org/officeDocument/2006/relationships/image" Target="../media/image65.jpeg"/><Relationship Id="rId12" Type="http://schemas.openxmlformats.org/officeDocument/2006/relationships/image" Target="../media/image39.jpe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image" Target="../media/image64.jpeg"/><Relationship Id="rId11" Type="http://schemas.openxmlformats.org/officeDocument/2006/relationships/hyperlink" Target="mailto:celeste.gambino@ssaihq.com" TargetMode="External"/><Relationship Id="rId5" Type="http://schemas.openxmlformats.org/officeDocument/2006/relationships/hyperlink" Target="mailto:Stephanie.Burke@ssiahq.com" TargetMode="External"/><Relationship Id="rId10" Type="http://schemas.openxmlformats.org/officeDocument/2006/relationships/image" Target="../media/image66.png"/><Relationship Id="rId4" Type="http://schemas.openxmlformats.org/officeDocument/2006/relationships/hyperlink" Target="mailto:Amanda.L.Clayton@nasa.gov" TargetMode="External"/><Relationship Id="rId9" Type="http://schemas.openxmlformats.org/officeDocument/2006/relationships/hyperlink" Target="mailto:robert.byles@ssaihq.com" TargetMode="External"/><Relationship Id="rId14" Type="http://schemas.openxmlformats.org/officeDocument/2006/relationships/hyperlink" Target="mailto:jolona.davis@ssaihq.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linkedin.com/groups/4343498" TargetMode="External"/><Relationship Id="rId3" Type="http://schemas.openxmlformats.org/officeDocument/2006/relationships/hyperlink" Target="https://www.facebook.com/groups/387243741376125/" TargetMode="External"/><Relationship Id="rId7" Type="http://schemas.openxmlformats.org/officeDocument/2006/relationships/hyperlink" Target="http://www.youtube.com/user/NASADEVELOP" TargetMode="External"/><Relationship Id="rId12" Type="http://schemas.openxmlformats.org/officeDocument/2006/relationships/image" Target="../media/image71.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3.xml"/><Relationship Id="rId6" Type="http://schemas.openxmlformats.org/officeDocument/2006/relationships/image" Target="../media/image69.jpeg"/><Relationship Id="rId11" Type="http://schemas.openxmlformats.org/officeDocument/2006/relationships/hyperlink" Target="https://twitter.com/NASA_DEVELOP?lang=en" TargetMode="External"/><Relationship Id="rId5" Type="http://schemas.openxmlformats.org/officeDocument/2006/relationships/image" Target="../media/image68.png"/><Relationship Id="rId10" Type="http://schemas.openxmlformats.org/officeDocument/2006/relationships/image" Target="../media/image70.png"/><Relationship Id="rId4" Type="http://schemas.openxmlformats.org/officeDocument/2006/relationships/hyperlink" Target="http://twitter.com/#!/nasa_develop" TargetMode="External"/><Relationship Id="rId9" Type="http://schemas.openxmlformats.org/officeDocument/2006/relationships/hyperlink" Target="https://www.facebook.com/developnationalprogra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gif"/><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slideLayout" Target="../slideLayouts/slideLayout3.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png"/><Relationship Id="rId4" Type="http://schemas.openxmlformats.org/officeDocument/2006/relationships/image" Target="../media/image23.wmf"/><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jpe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png"/><Relationship Id="rId16" Type="http://schemas.openxmlformats.org/officeDocument/2006/relationships/image" Target="../media/image45.jpeg"/><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23" Type="http://schemas.openxmlformats.org/officeDocument/2006/relationships/image" Target="../media/image52.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 Id="rId22"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3.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2. About DEVELOP</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a:extLst>
              <a:ext uri="{FF2B5EF4-FFF2-40B4-BE49-F238E27FC236}">
                <a16:creationId xmlns:a16="http://schemas.microsoft.com/office/drawing/2014/main" id="{1390E661-B04A-4748-821C-6BF571D59A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5989118" y="655120"/>
            <a:ext cx="6858000" cy="5547763"/>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771334"/>
            <a:ext cx="10712117" cy="820004"/>
          </a:xfrm>
        </p:spPr>
        <p:txBody>
          <a:bodyPr anchor="ctr">
            <a:normAutofit/>
          </a:bodyPr>
          <a:lstStyle/>
          <a:p>
            <a:r>
              <a:rPr lang="en-US" altLang="en-US" sz="3200" dirty="0"/>
              <a:t>National POCs</a:t>
            </a:r>
            <a:endParaRPr lang="en-US" sz="3200" dirty="0"/>
          </a:p>
        </p:txBody>
      </p:sp>
      <p:sp>
        <p:nvSpPr>
          <p:cNvPr id="6" name="Rounded Rectangle 46">
            <a:extLst>
              <a:ext uri="{FF2B5EF4-FFF2-40B4-BE49-F238E27FC236}">
                <a16:creationId xmlns:a16="http://schemas.microsoft.com/office/drawing/2014/main" id="{43C13645-35C0-4EFE-BF5E-78EEA586082D}"/>
              </a:ext>
            </a:extLst>
          </p:cNvPr>
          <p:cNvSpPr/>
          <p:nvPr/>
        </p:nvSpPr>
        <p:spPr>
          <a:xfrm>
            <a:off x="1163369" y="2919447"/>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1AD0AF80-1C4F-4E0D-929A-6D8C35159B8D}"/>
              </a:ext>
            </a:extLst>
          </p:cNvPr>
          <p:cNvSpPr txBox="1"/>
          <p:nvPr/>
        </p:nvSpPr>
        <p:spPr>
          <a:xfrm>
            <a:off x="1368999" y="3076510"/>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8" name="Rounded Rectangular Callout 53">
            <a:extLst>
              <a:ext uri="{FF2B5EF4-FFF2-40B4-BE49-F238E27FC236}">
                <a16:creationId xmlns:a16="http://schemas.microsoft.com/office/drawing/2014/main" id="{E7A23D47-2E1F-43D3-A564-01A49E008ABB}"/>
              </a:ext>
            </a:extLst>
          </p:cNvPr>
          <p:cNvSpPr/>
          <p:nvPr/>
        </p:nvSpPr>
        <p:spPr>
          <a:xfrm>
            <a:off x="1163369" y="1531740"/>
            <a:ext cx="9586989" cy="128352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9AED34AA-6371-4BCD-9137-B6311A49D7EB}"/>
              </a:ext>
            </a:extLst>
          </p:cNvPr>
          <p:cNvSpPr txBox="1"/>
          <p:nvPr/>
        </p:nvSpPr>
        <p:spPr>
          <a:xfrm>
            <a:off x="1368999" y="1860437"/>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10" name="Group 9">
            <a:extLst>
              <a:ext uri="{FF2B5EF4-FFF2-40B4-BE49-F238E27FC236}">
                <a16:creationId xmlns:a16="http://schemas.microsoft.com/office/drawing/2014/main" id="{4767C843-816F-4A95-B934-4F1D2EE417BD}"/>
              </a:ext>
            </a:extLst>
          </p:cNvPr>
          <p:cNvGrpSpPr/>
          <p:nvPr/>
        </p:nvGrpSpPr>
        <p:grpSpPr>
          <a:xfrm>
            <a:off x="5710701" y="1720409"/>
            <a:ext cx="2261584" cy="4153007"/>
            <a:chOff x="4982343" y="1291987"/>
            <a:chExt cx="2261584" cy="4153007"/>
          </a:xfrm>
        </p:grpSpPr>
        <p:sp>
          <p:nvSpPr>
            <p:cNvPr id="11" name="Rectangle 10">
              <a:extLst>
                <a:ext uri="{FF2B5EF4-FFF2-40B4-BE49-F238E27FC236}">
                  <a16:creationId xmlns:a16="http://schemas.microsoft.com/office/drawing/2014/main" id="{8E64A7A1-D2D1-42A5-8549-EE015D42FB7C}"/>
                </a:ext>
              </a:extLst>
            </p:cNvPr>
            <p:cNvSpPr/>
            <p:nvPr/>
          </p:nvSpPr>
          <p:spPr>
            <a:xfrm>
              <a:off x="4982343" y="1291987"/>
              <a:ext cx="1888557" cy="954053"/>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Karen </a:t>
              </a:r>
              <a:r>
                <a:rPr lang="en-US" sz="1400" b="1" dirty="0" err="1">
                  <a:solidFill>
                    <a:schemeClr val="bg1"/>
                  </a:solidFill>
                  <a:latin typeface="Century Gothic" charset="0"/>
                  <a:ea typeface="Century Gothic" charset="0"/>
                  <a:cs typeface="Century Gothic" charset="0"/>
                </a:rPr>
                <a:t>Allsbrook</a:t>
              </a:r>
              <a:endParaRPr lang="en-US" sz="1400" b="1" dirty="0">
                <a:solidFill>
                  <a:schemeClr val="bg1"/>
                </a:solidFill>
                <a:latin typeface="Century Gothic" charset="0"/>
                <a:ea typeface="Century Gothic" charset="0"/>
                <a:cs typeface="Century Gothic" charset="0"/>
              </a:endParaRPr>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Danny Mangosing</a:t>
              </a:r>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p:txBody>
        </p:sp>
        <p:sp>
          <p:nvSpPr>
            <p:cNvPr id="12" name="Rectangle 11">
              <a:extLst>
                <a:ext uri="{FF2B5EF4-FFF2-40B4-BE49-F238E27FC236}">
                  <a16:creationId xmlns:a16="http://schemas.microsoft.com/office/drawing/2014/main" id="{F3B1F73D-DD6C-402E-9C47-346094EB3ED0}"/>
                </a:ext>
              </a:extLst>
            </p:cNvPr>
            <p:cNvSpPr/>
            <p:nvPr/>
          </p:nvSpPr>
          <p:spPr>
            <a:xfrm>
              <a:off x="4982343" y="2767392"/>
              <a:ext cx="2261584" cy="2677602"/>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a:solidFill>
                    <a:schemeClr val="bg1"/>
                  </a:solidFill>
                  <a:latin typeface="Century Gothic" charset="0"/>
                  <a:ea typeface="Century Gothic" charset="0"/>
                  <a:cs typeface="Century Gothic" charset="0"/>
                </a:rPr>
                <a:t>Brandy Nisbet-Wilcox</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Nicole Ramberg-Pihl</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Tyler Pantle</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Katie Lange</a:t>
              </a:r>
            </a:p>
            <a:p>
              <a:pPr defTabSz="1018229"/>
              <a:endParaRPr lang="en-US" sz="1400" dirty="0">
                <a:solidFill>
                  <a:schemeClr val="bg1"/>
                </a:solidFill>
                <a:latin typeface="Century Gothic" charset="0"/>
                <a:ea typeface="Century Gothic" charset="0"/>
                <a:cs typeface="Century Gothic" charset="0"/>
              </a:endParaRPr>
            </a:p>
          </p:txBody>
        </p:sp>
      </p:grpSp>
      <p:sp>
        <p:nvSpPr>
          <p:cNvPr id="14" name="Rectangle 13">
            <a:extLst>
              <a:ext uri="{FF2B5EF4-FFF2-40B4-BE49-F238E27FC236}">
                <a16:creationId xmlns:a16="http://schemas.microsoft.com/office/drawing/2014/main" id="{DB8C150C-1277-4DF3-AEA5-0BEED7A8E396}"/>
              </a:ext>
            </a:extLst>
          </p:cNvPr>
          <p:cNvSpPr/>
          <p:nvPr/>
        </p:nvSpPr>
        <p:spPr>
          <a:xfrm>
            <a:off x="8193545" y="1548592"/>
            <a:ext cx="2348534" cy="1200274"/>
          </a:xfrm>
          <a:prstGeom prst="rect">
            <a:avLst/>
          </a:prstGeom>
        </p:spPr>
        <p:txBody>
          <a:bodyPr wrap="square" lIns="91387" tIns="45693" rIns="91387" bIns="45693">
            <a:spAutoFit/>
          </a:bodyPr>
          <a:lstStyle/>
          <a:p>
            <a:pPr defTabSz="1018229"/>
            <a:r>
              <a:rPr lang="en-US" sz="1600" b="1" i="1" dirty="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Cecil Byles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Hayley Pippin</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Celeste Gambino</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Rochelle Williams</a:t>
            </a:r>
          </a:p>
        </p:txBody>
      </p:sp>
      <p:sp>
        <p:nvSpPr>
          <p:cNvPr id="15" name="Rectangle 14">
            <a:extLst>
              <a:ext uri="{FF2B5EF4-FFF2-40B4-BE49-F238E27FC236}">
                <a16:creationId xmlns:a16="http://schemas.microsoft.com/office/drawing/2014/main" id="{6C3A6F40-3BBC-444D-BB96-5539B90B8E96}"/>
              </a:ext>
            </a:extLst>
          </p:cNvPr>
          <p:cNvSpPr/>
          <p:nvPr/>
        </p:nvSpPr>
        <p:spPr>
          <a:xfrm>
            <a:off x="8304790" y="3200536"/>
            <a:ext cx="2126044" cy="310848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a:solidFill>
                  <a:schemeClr val="bg1"/>
                </a:solidFill>
                <a:latin typeface="Century Gothic" charset="0"/>
                <a:ea typeface="Century Gothic" charset="0"/>
                <a:cs typeface="Century Gothic" charset="0"/>
              </a:rPr>
              <a:t>Adriana Le </a:t>
            </a:r>
            <a:r>
              <a:rPr lang="en-US" sz="1400" dirty="0" err="1">
                <a:solidFill>
                  <a:schemeClr val="bg1"/>
                </a:solidFill>
                <a:latin typeface="Century Gothic" charset="0"/>
                <a:ea typeface="Century Gothic" charset="0"/>
                <a:cs typeface="Century Gothic" charset="0"/>
              </a:rPr>
              <a:t>Compte</a:t>
            </a:r>
            <a:endParaRPr lang="en-US" sz="1400" dirty="0">
              <a:solidFill>
                <a:schemeClr val="bg1"/>
              </a:solidFill>
              <a:latin typeface="Century Gothic" charset="0"/>
              <a:ea typeface="Century Gothic" charset="0"/>
              <a:cs typeface="Century Gothic" charset="0"/>
            </a:endParaRPr>
          </a:p>
          <a:p>
            <a:pPr defTabSz="1018229"/>
            <a:r>
              <a:rPr lang="en-US" sz="1400" dirty="0">
                <a:solidFill>
                  <a:schemeClr val="bg1"/>
                </a:solidFill>
                <a:latin typeface="Century Gothic" charset="0"/>
                <a:ea typeface="Century Gothic" charset="0"/>
                <a:cs typeface="Century Gothic" charset="0"/>
              </a:rPr>
              <a:t>Sophia Skoglund</a:t>
            </a:r>
          </a:p>
          <a:p>
            <a:pPr defTabSz="1018229"/>
            <a:r>
              <a:rPr lang="en-US" sz="1400" dirty="0">
                <a:solidFill>
                  <a:schemeClr val="bg1"/>
                </a:solidFill>
                <a:latin typeface="Century Gothic" charset="0"/>
                <a:ea typeface="Century Gothic" charset="0"/>
                <a:cs typeface="Century Gothic" charset="0"/>
              </a:rPr>
              <a:t>Tamara </a:t>
            </a:r>
            <a:r>
              <a:rPr lang="en-US" sz="1400" dirty="0" err="1">
                <a:solidFill>
                  <a:schemeClr val="bg1"/>
                </a:solidFill>
                <a:latin typeface="Century Gothic" charset="0"/>
                <a:ea typeface="Century Gothic" charset="0"/>
                <a:cs typeface="Century Gothic" charset="0"/>
              </a:rPr>
              <a:t>Barbakova</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a:solidFill>
                  <a:schemeClr val="bg1"/>
                </a:solidFill>
                <a:latin typeface="Century Gothic" charset="0"/>
                <a:ea typeface="Century Gothic" charset="0"/>
                <a:cs typeface="Century Gothic" charset="0"/>
              </a:rPr>
              <a:t>Britnay Beaudry</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Pop-up Projects</a:t>
            </a:r>
          </a:p>
          <a:p>
            <a:pPr defTabSz="1018229"/>
            <a:r>
              <a:rPr lang="en-US" sz="1400" dirty="0">
                <a:solidFill>
                  <a:schemeClr val="bg1"/>
                </a:solidFill>
                <a:latin typeface="Century Gothic" charset="0"/>
                <a:ea typeface="Century Gothic" charset="0"/>
                <a:cs typeface="Century Gothic" charset="0"/>
              </a:rPr>
              <a:t>Caroline Williams</a:t>
            </a: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Virtual Environmental Justice</a:t>
            </a:r>
          </a:p>
          <a:p>
            <a:pPr defTabSz="1018229"/>
            <a:r>
              <a:rPr lang="en-US" sz="1400" dirty="0">
                <a:solidFill>
                  <a:schemeClr val="bg1"/>
                </a:solidFill>
                <a:latin typeface="Century Gothic" charset="0"/>
                <a:ea typeface="Century Gothic" charset="0"/>
                <a:cs typeface="Century Gothic" charset="0"/>
              </a:rPr>
              <a:t>Marco Vallejos</a:t>
            </a:r>
          </a:p>
        </p:txBody>
      </p:sp>
      <p:grpSp>
        <p:nvGrpSpPr>
          <p:cNvPr id="4" name="Group 3">
            <a:extLst>
              <a:ext uri="{FF2B5EF4-FFF2-40B4-BE49-F238E27FC236}">
                <a16:creationId xmlns:a16="http://schemas.microsoft.com/office/drawing/2014/main" id="{99B720BF-8EC6-427D-8DE7-12E88CD8658E}"/>
              </a:ext>
            </a:extLst>
          </p:cNvPr>
          <p:cNvGrpSpPr/>
          <p:nvPr/>
        </p:nvGrpSpPr>
        <p:grpSpPr>
          <a:xfrm>
            <a:off x="3140218" y="1720408"/>
            <a:ext cx="2143977" cy="4528908"/>
            <a:chOff x="3140218" y="1720408"/>
            <a:chExt cx="2143977" cy="4528908"/>
          </a:xfrm>
        </p:grpSpPr>
        <p:sp>
          <p:nvSpPr>
            <p:cNvPr id="17" name="Rectangle 16">
              <a:extLst>
                <a:ext uri="{FF2B5EF4-FFF2-40B4-BE49-F238E27FC236}">
                  <a16:creationId xmlns:a16="http://schemas.microsoft.com/office/drawing/2014/main" id="{D4C94BC7-9CD3-48CB-A11E-753394935432}"/>
                </a:ext>
              </a:extLst>
            </p:cNvPr>
            <p:cNvSpPr/>
            <p:nvPr/>
          </p:nvSpPr>
          <p:spPr>
            <a:xfrm>
              <a:off x="3144588" y="1720408"/>
              <a:ext cx="1794370" cy="954053"/>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Lauren Childs-Gleason</a:t>
              </a:r>
            </a:p>
          </p:txBody>
        </p:sp>
        <p:sp>
          <p:nvSpPr>
            <p:cNvPr id="18" name="Rectangle 17">
              <a:extLst>
                <a:ext uri="{FF2B5EF4-FFF2-40B4-BE49-F238E27FC236}">
                  <a16:creationId xmlns:a16="http://schemas.microsoft.com/office/drawing/2014/main" id="{270BD730-0DC1-4A70-BD46-B1645434A540}"/>
                </a:ext>
              </a:extLst>
            </p:cNvPr>
            <p:cNvSpPr/>
            <p:nvPr/>
          </p:nvSpPr>
          <p:spPr>
            <a:xfrm>
              <a:off x="3140218" y="4485454"/>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a:solidFill>
                    <a:schemeClr val="bg1"/>
                  </a:solidFill>
                  <a:latin typeface="Century Gothic" charset="0"/>
                  <a:ea typeface="Century Gothic" charset="0"/>
                  <a:cs typeface="Century Gothic" charset="0"/>
                </a:rPr>
                <a:t>Scott Cunningham</a:t>
              </a:r>
            </a:p>
          </p:txBody>
        </p:sp>
        <p:sp>
          <p:nvSpPr>
            <p:cNvPr id="19" name="Rectangle 18">
              <a:extLst>
                <a:ext uri="{FF2B5EF4-FFF2-40B4-BE49-F238E27FC236}">
                  <a16:creationId xmlns:a16="http://schemas.microsoft.com/office/drawing/2014/main" id="{E27B1792-489F-4A18-BAC9-F900EDD8C2B4}"/>
                </a:ext>
              </a:extLst>
            </p:cNvPr>
            <p:cNvSpPr/>
            <p:nvPr/>
          </p:nvSpPr>
          <p:spPr>
            <a:xfrm>
              <a:off x="3140218" y="5096419"/>
              <a:ext cx="1975068" cy="548640"/>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a:solidFill>
                    <a:schemeClr val="bg1"/>
                  </a:solidFill>
                  <a:latin typeface="Century Gothic" charset="0"/>
                  <a:ea typeface="Century Gothic" charset="0"/>
                  <a:cs typeface="Century Gothic" charset="0"/>
                </a:rPr>
                <a:t>Erica Carcelen</a:t>
              </a:r>
            </a:p>
            <a:p>
              <a:pPr defTabSz="1018229"/>
              <a:endParaRPr lang="en-US" sz="1400" dirty="0">
                <a:solidFill>
                  <a:schemeClr val="bg1"/>
                </a:solidFill>
                <a:latin typeface="Century Gothic" charset="0"/>
                <a:ea typeface="Century Gothic" charset="0"/>
                <a:cs typeface="Century Gothic" charset="0"/>
              </a:endParaRPr>
            </a:p>
          </p:txBody>
        </p:sp>
        <p:sp>
          <p:nvSpPr>
            <p:cNvPr id="20" name="Rectangle 19">
              <a:extLst>
                <a:ext uri="{FF2B5EF4-FFF2-40B4-BE49-F238E27FC236}">
                  <a16:creationId xmlns:a16="http://schemas.microsoft.com/office/drawing/2014/main" id="{AD54B07B-5FAB-48CE-9F5C-3298650CE0B2}"/>
                </a:ext>
              </a:extLst>
            </p:cNvPr>
            <p:cNvSpPr/>
            <p:nvPr/>
          </p:nvSpPr>
          <p:spPr>
            <a:xfrm>
              <a:off x="3140218" y="3202981"/>
              <a:ext cx="2103120" cy="116949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Paxton </a:t>
              </a:r>
              <a:r>
                <a:rPr lang="en-US" sz="1400" dirty="0" err="1">
                  <a:solidFill>
                    <a:schemeClr val="bg1"/>
                  </a:solidFill>
                  <a:latin typeface="Century Gothic" charset="0"/>
                  <a:ea typeface="Century Gothic" charset="0"/>
                  <a:cs typeface="Century Gothic" charset="0"/>
                </a:rPr>
                <a:t>LaJoie</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Arizona – Tempe </a:t>
              </a:r>
            </a:p>
            <a:p>
              <a:pPr defTabSz="1018229"/>
              <a:r>
                <a:rPr lang="en-US" sz="1400" dirty="0">
                  <a:solidFill>
                    <a:schemeClr val="bg1"/>
                  </a:solidFill>
                  <a:latin typeface="Century Gothic" charset="0"/>
                  <a:ea typeface="Century Gothic" charset="0"/>
                  <a:cs typeface="Century Gothic" charset="0"/>
                </a:rPr>
                <a:t>Ryan Hammock</a:t>
              </a:r>
            </a:p>
          </p:txBody>
        </p:sp>
        <p:sp>
          <p:nvSpPr>
            <p:cNvPr id="21" name="TextBox 20">
              <a:extLst>
                <a:ext uri="{FF2B5EF4-FFF2-40B4-BE49-F238E27FC236}">
                  <a16:creationId xmlns:a16="http://schemas.microsoft.com/office/drawing/2014/main" id="{06EAA505-F3F0-4B22-A91E-2AB59F7CD989}"/>
                </a:ext>
              </a:extLst>
            </p:cNvPr>
            <p:cNvSpPr txBox="1"/>
            <p:nvPr/>
          </p:nvSpPr>
          <p:spPr>
            <a:xfrm>
              <a:off x="3140218" y="5726096"/>
              <a:ext cx="2103120" cy="523220"/>
            </a:xfrm>
            <a:prstGeom prst="rect">
              <a:avLst/>
            </a:prstGeom>
            <a:noFill/>
          </p:spPr>
          <p:txBody>
            <a:bodyPr wrap="square">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a:solidFill>
                    <a:schemeClr val="bg1"/>
                  </a:solidFill>
                  <a:latin typeface="Century Gothic" charset="0"/>
                  <a:ea typeface="Century Gothic" charset="0"/>
                  <a:cs typeface="Century Gothic" charset="0"/>
                </a:rPr>
                <a:t>Sarah Payne</a:t>
              </a:r>
            </a:p>
          </p:txBody>
        </p:sp>
      </p:grpSp>
    </p:spTree>
    <p:extLst>
      <p:ext uri="{BB962C8B-B14F-4D97-AF65-F5344CB8AC3E}">
        <p14:creationId xmlns:p14="http://schemas.microsoft.com/office/powerpoint/2010/main" val="17861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110042B6-C4D8-4413-A6A4-9029F92AC3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99030" y="1286425"/>
            <a:ext cx="982365" cy="982612"/>
          </a:xfrm>
          <a:prstGeom prst="ellipse">
            <a:avLst/>
          </a:prstGeom>
          <a:ln w="38100">
            <a:noFill/>
          </a:ln>
        </p:spPr>
      </p:pic>
      <p:pic>
        <p:nvPicPr>
          <p:cNvPr id="5" name="Picture 4">
            <a:extLst>
              <a:ext uri="{FF2B5EF4-FFF2-40B4-BE49-F238E27FC236}">
                <a16:creationId xmlns:a16="http://schemas.microsoft.com/office/drawing/2014/main" id="{D166290A-9C95-4EA4-82FA-1E683A99DF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161" y="3172998"/>
            <a:ext cx="1253934" cy="1253933"/>
          </a:xfrm>
          <a:prstGeom prst="ellipse">
            <a:avLst/>
          </a:prstGeom>
          <a:effectLst>
            <a:outerShdw blurRad="76200" dir="13500000" sy="23000" kx="1200000" algn="br" rotWithShape="0">
              <a:prstClr val="black">
                <a:alpha val="20000"/>
              </a:prstClr>
            </a:outerShdw>
          </a:effectLst>
        </p:spPr>
      </p:pic>
      <p:sp>
        <p:nvSpPr>
          <p:cNvPr id="7" name="TextBox 6">
            <a:extLst>
              <a:ext uri="{FF2B5EF4-FFF2-40B4-BE49-F238E27FC236}">
                <a16:creationId xmlns:a16="http://schemas.microsoft.com/office/drawing/2014/main" id="{54C05F95-028B-40EE-BB38-4E421986B4B3}"/>
              </a:ext>
            </a:extLst>
          </p:cNvPr>
          <p:cNvSpPr txBox="1"/>
          <p:nvPr/>
        </p:nvSpPr>
        <p:spPr>
          <a:xfrm>
            <a:off x="1888661" y="3320819"/>
            <a:ext cx="3824241" cy="1332673"/>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Projects, publications, presentations, conferences, deadlines, international work, webinars, partners, project hand-offs, proposals, Fellow positions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Amanda: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757-864-5552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4"/>
              </a:rPr>
              <a:t>Amanda.L.Clayton@nasa.gov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DFF96B3D-F910-4BAB-A99A-7C77E70D1E92}"/>
              </a:ext>
            </a:extLst>
          </p:cNvPr>
          <p:cNvSpPr txBox="1"/>
          <p:nvPr/>
        </p:nvSpPr>
        <p:spPr>
          <a:xfrm>
            <a:off x="1888661" y="1346102"/>
            <a:ext cx="4451710" cy="1554272"/>
          </a:xfrm>
          <a:prstGeom prst="rect">
            <a:avLst/>
          </a:prstGeom>
          <a:noFill/>
        </p:spPr>
        <p:txBody>
          <a:bodyPr wrap="square" rtlCol="0">
            <a:spAutoFit/>
          </a:bodyPr>
          <a:lstStyle/>
          <a:p>
            <a:pPr marL="285750" indent="-285750">
              <a:lnSpc>
                <a:spcPct val="90000"/>
              </a:lnSpc>
              <a:buClr>
                <a:srgbClr val="5496AD"/>
              </a:buClr>
              <a:buFont typeface="Arial" panose="020B0604020202020204" pitchFamily="34" charset="0"/>
              <a:buChar char="•"/>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Participant application system/process, outreach &amp; recruitment, professional development, logistical support, SSAI processes, travel, Senior Fellow positions </a:t>
            </a:r>
          </a:p>
          <a:p>
            <a:pPr marL="285750" indent="-285750">
              <a:lnSpc>
                <a:spcPct val="90000"/>
              </a:lnSpc>
              <a:buClr>
                <a:srgbClr val="5496AD"/>
              </a:buClr>
              <a:buFont typeface="Arial" panose="020B0604020202020204" pitchFamily="34" charset="0"/>
              <a:buChar char="•"/>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Stephanie: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757-864-4498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5"/>
              </a:rPr>
              <a:t>Stephanie.Burke@ssaihq.com</a:t>
            </a:r>
            <a:endPar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290513" marR="0" lvl="0" indent="0" algn="l" defTabSz="914400" rtl="0" eaLnBrk="1" fontAlgn="auto" latinLnBrk="0" hangingPunct="1">
              <a:lnSpc>
                <a:spcPct val="90000"/>
              </a:lnSpc>
              <a:spcBef>
                <a:spcPts val="600"/>
              </a:spcBef>
              <a:spcAft>
                <a:spcPts val="0"/>
              </a:spcAft>
              <a:buClr>
                <a:srgbClr val="5496AD"/>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12" name="Picture 11">
            <a:extLst>
              <a:ext uri="{FF2B5EF4-FFF2-40B4-BE49-F238E27FC236}">
                <a16:creationId xmlns:a16="http://schemas.microsoft.com/office/drawing/2014/main" id="{8E6E98AE-E761-4D56-8107-02BAA923B1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522" t="-1008" r="6021" b="33382"/>
          <a:stretch/>
        </p:blipFill>
        <p:spPr>
          <a:xfrm>
            <a:off x="667188" y="1286425"/>
            <a:ext cx="1261881" cy="1252728"/>
          </a:xfrm>
          <a:prstGeom prst="ellipse">
            <a:avLst/>
          </a:prstGeom>
          <a:effectLst>
            <a:outerShdw blurRad="76200" dir="13500000" sy="23000" kx="1200000" algn="br" rotWithShape="0">
              <a:prstClr val="black">
                <a:alpha val="20000"/>
              </a:prstClr>
            </a:outerShdw>
          </a:effectLst>
        </p:spPr>
      </p:pic>
      <p:pic>
        <p:nvPicPr>
          <p:cNvPr id="13" name="Picture 12">
            <a:extLst>
              <a:ext uri="{FF2B5EF4-FFF2-40B4-BE49-F238E27FC236}">
                <a16:creationId xmlns:a16="http://schemas.microsoft.com/office/drawing/2014/main" id="{971D8D38-7E8A-45DA-8D82-B88BA11114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86" t="8530" r="28356" b="14197"/>
          <a:stretch/>
        </p:blipFill>
        <p:spPr>
          <a:xfrm rot="5400000">
            <a:off x="6900525" y="4068797"/>
            <a:ext cx="979376" cy="982365"/>
          </a:xfrm>
          <a:prstGeom prst="ellipse">
            <a:avLst/>
          </a:prstGeom>
          <a:effectLst>
            <a:outerShdw blurRad="76200" dir="13500000" sy="23000" kx="1200000" algn="br" rotWithShape="0">
              <a:prstClr val="black">
                <a:alpha val="20000"/>
              </a:prstClr>
            </a:outerShdw>
          </a:effectLst>
        </p:spPr>
      </p:pic>
      <p:sp>
        <p:nvSpPr>
          <p:cNvPr id="16" name="TextBox 15">
            <a:extLst>
              <a:ext uri="{FF2B5EF4-FFF2-40B4-BE49-F238E27FC236}">
                <a16:creationId xmlns:a16="http://schemas.microsoft.com/office/drawing/2014/main" id="{1CCC516C-0DE8-46BF-AB68-A8B6A447858F}"/>
              </a:ext>
            </a:extLst>
          </p:cNvPr>
          <p:cNvSpPr txBox="1"/>
          <p:nvPr/>
        </p:nvSpPr>
        <p:spPr>
          <a:xfrm>
            <a:off x="518934" y="921511"/>
            <a:ext cx="3797835" cy="369332"/>
          </a:xfrm>
          <a:prstGeom prst="rect">
            <a:avLst/>
          </a:prstGeom>
          <a:noFill/>
        </p:spPr>
        <p:txBody>
          <a:bodyPr wrap="none" rtlCol="0">
            <a:spAutoFit/>
          </a:bodyPr>
          <a:lstStyle/>
          <a:p>
            <a:r>
              <a:rPr lang="en-US" b="1" dirty="0"/>
              <a:t>Operational &amp; SSAI Processes</a:t>
            </a:r>
          </a:p>
        </p:txBody>
      </p:sp>
      <p:sp>
        <p:nvSpPr>
          <p:cNvPr id="17" name="TextBox 16">
            <a:extLst>
              <a:ext uri="{FF2B5EF4-FFF2-40B4-BE49-F238E27FC236}">
                <a16:creationId xmlns:a16="http://schemas.microsoft.com/office/drawing/2014/main" id="{9B8D5A0E-873E-4764-BB9C-8DC580EDDE31}"/>
              </a:ext>
            </a:extLst>
          </p:cNvPr>
          <p:cNvSpPr txBox="1"/>
          <p:nvPr/>
        </p:nvSpPr>
        <p:spPr>
          <a:xfrm>
            <a:off x="518934" y="2814602"/>
            <a:ext cx="2949846" cy="369332"/>
          </a:xfrm>
          <a:prstGeom prst="rect">
            <a:avLst/>
          </a:prstGeom>
          <a:noFill/>
        </p:spPr>
        <p:txBody>
          <a:bodyPr wrap="none" rtlCol="0">
            <a:spAutoFit/>
          </a:bodyPr>
          <a:lstStyle/>
          <a:p>
            <a:r>
              <a:rPr lang="en-US" b="1" dirty="0"/>
              <a:t>Projects &amp; Publications</a:t>
            </a:r>
          </a:p>
        </p:txBody>
      </p:sp>
      <p:sp>
        <p:nvSpPr>
          <p:cNvPr id="22" name="Content Placeholder 17">
            <a:extLst>
              <a:ext uri="{FF2B5EF4-FFF2-40B4-BE49-F238E27FC236}">
                <a16:creationId xmlns:a16="http://schemas.microsoft.com/office/drawing/2014/main" id="{275266DF-8F24-4622-97D3-11E0469FE263}"/>
              </a:ext>
            </a:extLst>
          </p:cNvPr>
          <p:cNvSpPr txBox="1">
            <a:spLocks/>
          </p:cNvSpPr>
          <p:nvPr/>
        </p:nvSpPr>
        <p:spPr>
          <a:xfrm>
            <a:off x="322121" y="177794"/>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Questions? Contact…</a:t>
            </a:r>
            <a:endParaRPr lang="en-US" sz="3200" dirty="0"/>
          </a:p>
        </p:txBody>
      </p:sp>
      <p:grpSp>
        <p:nvGrpSpPr>
          <p:cNvPr id="23" name="Group 22">
            <a:extLst>
              <a:ext uri="{FF2B5EF4-FFF2-40B4-BE49-F238E27FC236}">
                <a16:creationId xmlns:a16="http://schemas.microsoft.com/office/drawing/2014/main" id="{66C3DFC8-8505-4240-AE74-6F9EBCDA3972}"/>
              </a:ext>
            </a:extLst>
          </p:cNvPr>
          <p:cNvGrpSpPr/>
          <p:nvPr/>
        </p:nvGrpSpPr>
        <p:grpSpPr>
          <a:xfrm>
            <a:off x="5017790" y="135442"/>
            <a:ext cx="6718489" cy="607207"/>
            <a:chOff x="637003" y="5290692"/>
            <a:chExt cx="3691983" cy="1056769"/>
          </a:xfrm>
        </p:grpSpPr>
        <p:sp>
          <p:nvSpPr>
            <p:cNvPr id="24" name="Text Placeholder 5">
              <a:extLst>
                <a:ext uri="{FF2B5EF4-FFF2-40B4-BE49-F238E27FC236}">
                  <a16:creationId xmlns:a16="http://schemas.microsoft.com/office/drawing/2014/main" id="{A50ED2E0-4797-4E9E-8067-BA118CC355BA}"/>
                </a:ext>
              </a:extLst>
            </p:cNvPr>
            <p:cNvSpPr txBox="1">
              <a:spLocks/>
            </p:cNvSpPr>
            <p:nvPr/>
          </p:nvSpPr>
          <p:spPr>
            <a:xfrm>
              <a:off x="637003" y="5352018"/>
              <a:ext cx="3690881"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EF282F"/>
                  </a:solidFill>
                </a:rPr>
                <a:t>Note: </a:t>
              </a:r>
              <a:r>
                <a:rPr lang="en-US" sz="1600" dirty="0"/>
                <a:t>for Virtual Machine questions, ask the Geoinformatics team or James Davis (SSAI) in the IT Support channel on Teams!</a:t>
              </a:r>
              <a:endParaRPr lang="en-US" sz="1800" dirty="0"/>
            </a:p>
          </p:txBody>
        </p:sp>
        <p:sp>
          <p:nvSpPr>
            <p:cNvPr id="25" name="Rounded Rectangle 44">
              <a:extLst>
                <a:ext uri="{FF2B5EF4-FFF2-40B4-BE49-F238E27FC236}">
                  <a16:creationId xmlns:a16="http://schemas.microsoft.com/office/drawing/2014/main" id="{ACAC9F71-7BAA-4B16-B755-7106DF845FA5}"/>
                </a:ext>
              </a:extLst>
            </p:cNvPr>
            <p:cNvSpPr/>
            <p:nvPr/>
          </p:nvSpPr>
          <p:spPr>
            <a:xfrm>
              <a:off x="637003" y="5290692"/>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5F0ACD8-3B29-48F3-B0F1-A31EAE4059FA}"/>
              </a:ext>
            </a:extLst>
          </p:cNvPr>
          <p:cNvSpPr txBox="1"/>
          <p:nvPr/>
        </p:nvSpPr>
        <p:spPr>
          <a:xfrm>
            <a:off x="7971466" y="5501113"/>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Tracking metrics, indicators, participant surveys, partner outreach</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Rochelle: </a:t>
            </a:r>
            <a:r>
              <a:rPr lang="en-US" sz="1200" dirty="0">
                <a:solidFill>
                  <a:prstClr val="black">
                    <a:lumMod val="75000"/>
                    <a:lumOff val="25000"/>
                  </a:prstClr>
                </a:solidFill>
                <a:latin typeface="Century Gothic" panose="020F0302020204030204"/>
                <a:hlinkClick r:id="rId8"/>
              </a:rPr>
              <a:t>amber.williams@ssaihq.com</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41A4C190-3094-482B-B748-A6C9E7BF8EC7}"/>
              </a:ext>
            </a:extLst>
          </p:cNvPr>
          <p:cNvSpPr txBox="1"/>
          <p:nvPr/>
        </p:nvSpPr>
        <p:spPr>
          <a:xfrm>
            <a:off x="6796862" y="5168029"/>
            <a:ext cx="3561460" cy="369332"/>
          </a:xfrm>
          <a:prstGeom prst="rect">
            <a:avLst/>
          </a:prstGeom>
          <a:noFill/>
        </p:spPr>
        <p:txBody>
          <a:bodyPr wrap="square" rtlCol="0">
            <a:spAutoFit/>
          </a:bodyPr>
          <a:lstStyle/>
          <a:p>
            <a:r>
              <a:rPr lang="en-US" b="1" dirty="0"/>
              <a:t>Impact Analysis</a:t>
            </a:r>
          </a:p>
        </p:txBody>
      </p:sp>
      <p:sp>
        <p:nvSpPr>
          <p:cNvPr id="29" name="TextBox 28">
            <a:extLst>
              <a:ext uri="{FF2B5EF4-FFF2-40B4-BE49-F238E27FC236}">
                <a16:creationId xmlns:a16="http://schemas.microsoft.com/office/drawing/2014/main" id="{DFDFB8F4-ADF3-46CD-9742-3444EDC943F2}"/>
              </a:ext>
            </a:extLst>
          </p:cNvPr>
          <p:cNvSpPr txBox="1"/>
          <p:nvPr/>
        </p:nvSpPr>
        <p:spPr>
          <a:xfrm>
            <a:off x="7955187" y="2638773"/>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Deliverables, Export Control, </a:t>
            </a:r>
            <a:r>
              <a:rPr kumimoji="0" lang="en-US" sz="14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mn-ea"/>
                <a:cs typeface="+mn-cs"/>
              </a:rPr>
              <a:t>DEVELOPedia</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Cecil: </a:t>
            </a:r>
            <a:r>
              <a:rPr lang="en-US" sz="1200" dirty="0">
                <a:solidFill>
                  <a:prstClr val="black">
                    <a:lumMod val="75000"/>
                    <a:lumOff val="25000"/>
                  </a:prstClr>
                </a:solidFill>
                <a:latin typeface="Century Gothic" panose="020F0302020204030204"/>
                <a:hlinkClick r:id="rId9"/>
              </a:rPr>
              <a:t>robert.byles@ssaihq.com</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30" name="Picture 29">
            <a:extLst>
              <a:ext uri="{FF2B5EF4-FFF2-40B4-BE49-F238E27FC236}">
                <a16:creationId xmlns:a16="http://schemas.microsoft.com/office/drawing/2014/main" id="{724C6119-B40D-4A77-86C3-09D3B192DA66}"/>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6902253" y="2689907"/>
            <a:ext cx="982366" cy="971814"/>
          </a:xfrm>
          <a:prstGeom prst="ellipse">
            <a:avLst/>
          </a:prstGeom>
          <a:effectLst>
            <a:outerShdw blurRad="76200" dir="13500000" sy="23000" kx="1200000" algn="br" rotWithShape="0">
              <a:prstClr val="black">
                <a:alpha val="20000"/>
              </a:prstClr>
            </a:outerShdw>
          </a:effectLst>
        </p:spPr>
      </p:pic>
      <p:sp>
        <p:nvSpPr>
          <p:cNvPr id="31" name="TextBox 30">
            <a:extLst>
              <a:ext uri="{FF2B5EF4-FFF2-40B4-BE49-F238E27FC236}">
                <a16:creationId xmlns:a16="http://schemas.microsoft.com/office/drawing/2014/main" id="{20B2CDE9-A4EE-40E5-B533-17D971C80CC5}"/>
              </a:ext>
            </a:extLst>
          </p:cNvPr>
          <p:cNvSpPr txBox="1"/>
          <p:nvPr/>
        </p:nvSpPr>
        <p:spPr>
          <a:xfrm>
            <a:off x="6780583" y="2305689"/>
            <a:ext cx="3561460" cy="369332"/>
          </a:xfrm>
          <a:prstGeom prst="rect">
            <a:avLst/>
          </a:prstGeom>
          <a:noFill/>
        </p:spPr>
        <p:txBody>
          <a:bodyPr wrap="square" rtlCol="0">
            <a:spAutoFit/>
          </a:bodyPr>
          <a:lstStyle/>
          <a:p>
            <a:r>
              <a:rPr lang="en-US" b="1" dirty="0"/>
              <a:t>Project Coordination</a:t>
            </a:r>
          </a:p>
        </p:txBody>
      </p:sp>
      <p:sp>
        <p:nvSpPr>
          <p:cNvPr id="32" name="TextBox 31">
            <a:extLst>
              <a:ext uri="{FF2B5EF4-FFF2-40B4-BE49-F238E27FC236}">
                <a16:creationId xmlns:a16="http://schemas.microsoft.com/office/drawing/2014/main" id="{94887614-3FE5-43D8-8353-BC6C9F949DF2}"/>
              </a:ext>
            </a:extLst>
          </p:cNvPr>
          <p:cNvSpPr txBox="1"/>
          <p:nvPr/>
        </p:nvSpPr>
        <p:spPr>
          <a:xfrm>
            <a:off x="7956664" y="3980784"/>
            <a:ext cx="3762808" cy="778675"/>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Technical help, code, Software Carpentry and software release</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Hayley: </a:t>
            </a:r>
            <a:r>
              <a:rPr lang="en-US" sz="1200" dirty="0">
                <a:solidFill>
                  <a:prstClr val="black">
                    <a:lumMod val="75000"/>
                    <a:lumOff val="25000"/>
                  </a:prstClr>
                </a:solidFill>
                <a:latin typeface="Century Gothic" panose="020F0302020204030204"/>
                <a:hlinkClick r:id="rId9"/>
              </a:rPr>
              <a:t>hayley.pippin@ssaihq.com </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085640FE-9987-4879-AFC3-7D08BA6C3CDE}"/>
              </a:ext>
            </a:extLst>
          </p:cNvPr>
          <p:cNvSpPr txBox="1"/>
          <p:nvPr/>
        </p:nvSpPr>
        <p:spPr>
          <a:xfrm>
            <a:off x="6782060" y="3647700"/>
            <a:ext cx="3561460" cy="369332"/>
          </a:xfrm>
          <a:prstGeom prst="rect">
            <a:avLst/>
          </a:prstGeom>
          <a:noFill/>
        </p:spPr>
        <p:txBody>
          <a:bodyPr wrap="square" rtlCol="0">
            <a:spAutoFit/>
          </a:bodyPr>
          <a:lstStyle/>
          <a:p>
            <a:r>
              <a:rPr lang="en-US" b="1" dirty="0"/>
              <a:t>Geoinformatics</a:t>
            </a:r>
          </a:p>
        </p:txBody>
      </p:sp>
      <p:sp>
        <p:nvSpPr>
          <p:cNvPr id="38" name="TextBox 37">
            <a:extLst>
              <a:ext uri="{FF2B5EF4-FFF2-40B4-BE49-F238E27FC236}">
                <a16:creationId xmlns:a16="http://schemas.microsoft.com/office/drawing/2014/main" id="{8353EC2B-4AFD-4F7F-8205-61C9E4518ED7}"/>
              </a:ext>
            </a:extLst>
          </p:cNvPr>
          <p:cNvSpPr txBox="1"/>
          <p:nvPr/>
        </p:nvSpPr>
        <p:spPr>
          <a:xfrm>
            <a:off x="7951964" y="1243173"/>
            <a:ext cx="3762808" cy="972574"/>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lang="en-US" sz="1400" dirty="0">
                <a:solidFill>
                  <a:prstClr val="black">
                    <a:lumMod val="75000"/>
                    <a:lumOff val="25000"/>
                  </a:prstClr>
                </a:solidFill>
                <a:latin typeface="Century Gothic" panose="020B0502020202020204" pitchFamily="34" charset="0"/>
              </a:rPr>
              <a:t>Creative Communication deliverables, AGOL, project videos, social media, outreach</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Celeste: </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1"/>
              </a:rPr>
              <a:t>celeste.gambino@ssaihq.com</a:t>
            </a:r>
            <a:r>
              <a:rPr kumimoji="0" lang="en-US" sz="12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r>
              <a:rPr lang="en-US" sz="1200" dirty="0">
                <a:solidFill>
                  <a:prstClr val="black">
                    <a:lumMod val="75000"/>
                    <a:lumOff val="25000"/>
                  </a:prstClr>
                </a:solidFill>
                <a:latin typeface="Century Gothic" panose="020F0302020204030204"/>
              </a:rPr>
              <a:t> </a:t>
            </a:r>
            <a:endParaRPr kumimoji="0" lang="en-US" sz="160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117471C3-BE29-454D-8E47-C800DFCEA803}"/>
              </a:ext>
            </a:extLst>
          </p:cNvPr>
          <p:cNvSpPr txBox="1"/>
          <p:nvPr/>
        </p:nvSpPr>
        <p:spPr>
          <a:xfrm>
            <a:off x="6777360" y="910089"/>
            <a:ext cx="3561460" cy="369332"/>
          </a:xfrm>
          <a:prstGeom prst="rect">
            <a:avLst/>
          </a:prstGeom>
          <a:noFill/>
        </p:spPr>
        <p:txBody>
          <a:bodyPr wrap="square" rtlCol="0">
            <a:spAutoFit/>
          </a:bodyPr>
          <a:lstStyle/>
          <a:p>
            <a:r>
              <a:rPr lang="en-US" b="1" dirty="0"/>
              <a:t>Communications</a:t>
            </a:r>
          </a:p>
        </p:txBody>
      </p:sp>
      <p:pic>
        <p:nvPicPr>
          <p:cNvPr id="41" name="Picture 40">
            <a:extLst>
              <a:ext uri="{FF2B5EF4-FFF2-40B4-BE49-F238E27FC236}">
                <a16:creationId xmlns:a16="http://schemas.microsoft.com/office/drawing/2014/main" id="{AD2B8A41-209E-4655-9023-B8B7A339CE1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99030" y="5563693"/>
            <a:ext cx="982365" cy="982365"/>
          </a:xfrm>
          <a:prstGeom prst="ellipse">
            <a:avLst/>
          </a:prstGeom>
          <a:ln w="38100">
            <a:noFill/>
          </a:ln>
        </p:spPr>
      </p:pic>
      <p:pic>
        <p:nvPicPr>
          <p:cNvPr id="27" name="Picture 2">
            <a:extLst>
              <a:ext uri="{FF2B5EF4-FFF2-40B4-BE49-F238E27FC236}">
                <a16:creationId xmlns:a16="http://schemas.microsoft.com/office/drawing/2014/main" id="{2D26A096-9ED9-465F-A0D6-D9B1E38EC35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100" r="100"/>
          <a:stretch/>
        </p:blipFill>
        <p:spPr bwMode="auto">
          <a:xfrm>
            <a:off x="671764" y="5220436"/>
            <a:ext cx="1252728" cy="1252728"/>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4B45A2F-0436-49A9-9DFA-2FE5D5BA8290}"/>
              </a:ext>
            </a:extLst>
          </p:cNvPr>
          <p:cNvSpPr txBox="1"/>
          <p:nvPr/>
        </p:nvSpPr>
        <p:spPr>
          <a:xfrm>
            <a:off x="1888660" y="5196087"/>
            <a:ext cx="4207339" cy="1526572"/>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
                <a:srgbClr val="5496AD"/>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Human resources, Employment status, offer letters, SSAI application, SSAI systems, employment verifications, payroll, schedule adjustments, paperwork, employment verifications </a:t>
            </a:r>
          </a:p>
          <a:p>
            <a:pPr marL="290513" marR="0" lvl="0" algn="l" defTabSz="914400" rtl="0" eaLnBrk="1" fontAlgn="auto" latinLnBrk="0" hangingPunct="1">
              <a:lnSpc>
                <a:spcPct val="90000"/>
              </a:lnSpc>
              <a:spcBef>
                <a:spcPts val="600"/>
              </a:spcBef>
              <a:spcAft>
                <a:spcPts val="0"/>
              </a:spcAft>
              <a:buClr>
                <a:srgbClr val="5496AD"/>
              </a:buClr>
              <a:buSzTx/>
              <a:tabLst/>
              <a:defRPr/>
            </a:pPr>
            <a:r>
              <a:rPr kumimoji="0" lang="en-US" sz="1600" b="1" i="0" u="none" strike="noStrike" kern="1200" cap="none" spc="0" normalizeH="0" baseline="0" noProof="0" dirty="0" err="1">
                <a:ln>
                  <a:noFill/>
                </a:ln>
                <a:solidFill>
                  <a:prstClr val="black">
                    <a:lumMod val="75000"/>
                    <a:lumOff val="25000"/>
                  </a:prstClr>
                </a:solidFill>
                <a:effectLst/>
                <a:uLnTx/>
                <a:uFillTx/>
                <a:latin typeface="Century Gothic" panose="020F0302020204030204"/>
                <a:ea typeface="+mn-ea"/>
                <a:cs typeface="+mn-cs"/>
              </a:rPr>
              <a:t>Jolo</a:t>
            </a:r>
            <a:r>
              <a:rPr lang="en-US" sz="1600" b="1" dirty="0" err="1">
                <a:solidFill>
                  <a:prstClr val="black">
                    <a:lumMod val="75000"/>
                    <a:lumOff val="25000"/>
                  </a:prstClr>
                </a:solidFill>
                <a:latin typeface="Century Gothic" panose="020F0302020204030204"/>
              </a:rPr>
              <a:t>na</a:t>
            </a: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757-864-3762 </a:t>
            </a:r>
            <a:r>
              <a:rPr lang="en-US" sz="1200" dirty="0">
                <a:solidFill>
                  <a:prstClr val="black">
                    <a:lumMod val="75000"/>
                    <a:lumOff val="25000"/>
                  </a:prstClr>
                </a:solidFill>
                <a:latin typeface="Century Gothic" panose="020F0302020204030204"/>
                <a:hlinkClick r:id="rId14"/>
              </a:rPr>
              <a:t>jolona.davis@ssaihq.com</a:t>
            </a:r>
            <a:r>
              <a:rPr lang="en-US" sz="1200" dirty="0">
                <a:solidFill>
                  <a:prstClr val="black">
                    <a:lumMod val="75000"/>
                    <a:lumOff val="25000"/>
                  </a:prstClr>
                </a:solidFill>
                <a:latin typeface="Century Gothic" panose="020F0302020204030204"/>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3E734D96-E564-4D61-A279-3E16C1844F63}"/>
              </a:ext>
            </a:extLst>
          </p:cNvPr>
          <p:cNvSpPr txBox="1"/>
          <p:nvPr/>
        </p:nvSpPr>
        <p:spPr>
          <a:xfrm>
            <a:off x="518934" y="4752298"/>
            <a:ext cx="2371162" cy="369332"/>
          </a:xfrm>
          <a:prstGeom prst="rect">
            <a:avLst/>
          </a:prstGeom>
          <a:noFill/>
        </p:spPr>
        <p:txBody>
          <a:bodyPr wrap="none" rtlCol="0">
            <a:spAutoFit/>
          </a:bodyPr>
          <a:lstStyle/>
          <a:p>
            <a:r>
              <a:rPr lang="en-US" b="1" dirty="0"/>
              <a:t>Human Resources</a:t>
            </a:r>
          </a:p>
        </p:txBody>
      </p:sp>
    </p:spTree>
    <p:extLst>
      <p:ext uri="{BB962C8B-B14F-4D97-AF65-F5344CB8AC3E}">
        <p14:creationId xmlns:p14="http://schemas.microsoft.com/office/powerpoint/2010/main" val="36958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Social Media</a:t>
            </a:r>
            <a:endParaRPr lang="en-US" sz="3200" dirty="0"/>
          </a:p>
        </p:txBody>
      </p:sp>
      <p:sp>
        <p:nvSpPr>
          <p:cNvPr id="6" name="Content Placeholder 1">
            <a:extLst>
              <a:ext uri="{FF2B5EF4-FFF2-40B4-BE49-F238E27FC236}">
                <a16:creationId xmlns:a16="http://schemas.microsoft.com/office/drawing/2014/main" id="{73CE8C50-C4E0-47B5-9989-BD507D8E0792}"/>
              </a:ext>
            </a:extLst>
          </p:cNvPr>
          <p:cNvSpPr txBox="1">
            <a:spLocks/>
          </p:cNvSpPr>
          <p:nvPr/>
        </p:nvSpPr>
        <p:spPr>
          <a:xfrm>
            <a:off x="1699255" y="17282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4"/>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6A1591C3-4F61-4DD6-A0E5-BE09E45DA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104" y="3428694"/>
            <a:ext cx="701209" cy="701209"/>
          </a:xfrm>
          <a:prstGeom prst="rect">
            <a:avLst/>
          </a:prstGeom>
        </p:spPr>
      </p:pic>
      <p:pic>
        <p:nvPicPr>
          <p:cNvPr id="8" name="Picture 7">
            <a:extLst>
              <a:ext uri="{FF2B5EF4-FFF2-40B4-BE49-F238E27FC236}">
                <a16:creationId xmlns:a16="http://schemas.microsoft.com/office/drawing/2014/main" id="{C3A5083B-3591-496F-9067-3B722F4B7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9451" y="2216498"/>
            <a:ext cx="644672" cy="641941"/>
          </a:xfrm>
          <a:prstGeom prst="rect">
            <a:avLst/>
          </a:prstGeom>
        </p:spPr>
      </p:pic>
      <p:sp>
        <p:nvSpPr>
          <p:cNvPr id="9" name="Content Placeholder 1">
            <a:extLst>
              <a:ext uri="{FF2B5EF4-FFF2-40B4-BE49-F238E27FC236}">
                <a16:creationId xmlns:a16="http://schemas.microsoft.com/office/drawing/2014/main" id="{9D70C778-97C7-4B61-AA2E-F6464DBC5CE8}"/>
              </a:ext>
            </a:extLst>
          </p:cNvPr>
          <p:cNvSpPr txBox="1">
            <a:spLocks/>
          </p:cNvSpPr>
          <p:nvPr/>
        </p:nvSpPr>
        <p:spPr>
          <a:xfrm>
            <a:off x="6670313" y="21281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7"/>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8"/>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0" name="Picture 2" descr="cid:image002.png@01D34742.BFB23FE0">
            <a:hlinkClick r:id="rId9"/>
            <a:extLst>
              <a:ext uri="{FF2B5EF4-FFF2-40B4-BE49-F238E27FC236}">
                <a16:creationId xmlns:a16="http://schemas.microsoft.com/office/drawing/2014/main" id="{25F43FE7-9273-4658-9B57-48DC37B8BBC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3723" y="18023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twitterCircle-logo">
            <a:hlinkClick r:id="rId11"/>
            <a:extLst>
              <a:ext uri="{FF2B5EF4-FFF2-40B4-BE49-F238E27FC236}">
                <a16:creationId xmlns:a16="http://schemas.microsoft.com/office/drawing/2014/main" id="{5FD1FF3B-D7DF-454F-813A-8E5599BE959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148" y="40651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0AE3D4-FD88-42E5-A0CC-8891D12A78B6}"/>
              </a:ext>
            </a:extLst>
          </p:cNvPr>
          <p:cNvGrpSpPr/>
          <p:nvPr/>
        </p:nvGrpSpPr>
        <p:grpSpPr>
          <a:xfrm>
            <a:off x="2545573" y="5400946"/>
            <a:ext cx="6727380" cy="1221482"/>
            <a:chOff x="1395347" y="5290691"/>
            <a:chExt cx="4206624" cy="1780902"/>
          </a:xfrm>
        </p:grpSpPr>
        <p:sp>
          <p:nvSpPr>
            <p:cNvPr id="13" name="Text Placeholder 5">
              <a:extLst>
                <a:ext uri="{FF2B5EF4-FFF2-40B4-BE49-F238E27FC236}">
                  <a16:creationId xmlns:a16="http://schemas.microsoft.com/office/drawing/2014/main" id="{ACD13276-0626-4BB7-9F5A-ED1BB27DA6FB}"/>
                </a:ext>
              </a:extLst>
            </p:cNvPr>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media during work hours. If you are going to be on it, you should probably be on the DEVELOP pages liking and commenting on DEVELOP posts!</a:t>
              </a:r>
            </a:p>
          </p:txBody>
        </p:sp>
        <p:sp>
          <p:nvSpPr>
            <p:cNvPr id="14" name="Rounded Rectangle 52">
              <a:extLst>
                <a:ext uri="{FF2B5EF4-FFF2-40B4-BE49-F238E27FC236}">
                  <a16:creationId xmlns:a16="http://schemas.microsoft.com/office/drawing/2014/main" id="{EBE233E3-2FA2-496C-BD1C-45DBB72C2CC3}"/>
                </a:ext>
              </a:extLst>
            </p:cNvPr>
            <p:cNvSpPr/>
            <p:nvPr/>
          </p:nvSpPr>
          <p:spPr>
            <a:xfrm>
              <a:off x="1395347" y="5290691"/>
              <a:ext cx="4206624" cy="178090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37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Things to Note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DEVELOP IS part of NASA’s Applied Sciences Program.</a:t>
            </a:r>
            <a:br>
              <a:rPr lang="en-US" dirty="0"/>
            </a:br>
            <a:r>
              <a:rPr lang="en-US" dirty="0"/>
              <a:t>DEVELOP is NOT part of NASA’s Office of STEM Engagement.</a:t>
            </a:r>
          </a:p>
          <a:p>
            <a:pPr marL="285750" indent="-285750">
              <a:buClr>
                <a:srgbClr val="5496AD"/>
              </a:buClr>
              <a:buFont typeface="Arial" panose="020B0604020202020204" pitchFamily="34" charset="0"/>
              <a:buChar char="•"/>
            </a:pPr>
            <a:r>
              <a:rPr lang="en-US"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buClr>
                <a:srgbClr val="5496AD"/>
              </a:buClr>
              <a:buFont typeface="Arial" panose="020B0604020202020204" pitchFamily="34" charset="0"/>
              <a:buChar char="•"/>
            </a:pPr>
            <a:r>
              <a:rPr lang="en-US" dirty="0"/>
              <a:t>Earth observations and Earth science data are objective, transparent, and policy-neutral. </a:t>
            </a:r>
          </a:p>
          <a:p>
            <a:pPr marL="285750" indent="-285750">
              <a:buClr>
                <a:srgbClr val="5496AD"/>
              </a:buClr>
              <a:buFont typeface="Arial" panose="020B0604020202020204" pitchFamily="34" charset="0"/>
              <a:buChar char="•"/>
            </a:pPr>
            <a:r>
              <a:rPr lang="en-US" dirty="0"/>
              <a:t>NASA Earth Science does NOT develop or prescribe policy. Other agencies and organizations use the data and scientific results in their policy analysis and development.</a:t>
            </a:r>
          </a:p>
          <a:p>
            <a:pPr marL="285750" indent="-285750">
              <a:buClr>
                <a:srgbClr val="5496AD"/>
              </a:buClr>
              <a:buFont typeface="Arial" panose="020B0604020202020204" pitchFamily="34" charset="0"/>
              <a:buChar char="•"/>
            </a:pPr>
            <a:r>
              <a:rPr lang="en-US" dirty="0"/>
              <a:t>Travel is restricted and carefully managed, meaning that guidelines are in place to gain approval for travel. Travel is a privilege!</a:t>
            </a:r>
          </a:p>
          <a:p>
            <a:endParaRPr lang="en-US" dirty="0"/>
          </a:p>
        </p:txBody>
      </p:sp>
    </p:spTree>
    <p:extLst>
      <p:ext uri="{BB962C8B-B14F-4D97-AF65-F5344CB8AC3E}">
        <p14:creationId xmlns:p14="http://schemas.microsoft.com/office/powerpoint/2010/main" val="6224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5"/>
            <a:ext cx="10515600" cy="4068937"/>
          </a:xfrm>
        </p:spPr>
        <p:txBody>
          <a:bodyPr/>
          <a:lstStyle/>
          <a:p>
            <a:pPr marL="285750" indent="-285750">
              <a:buClr>
                <a:srgbClr val="5496AD"/>
              </a:buClr>
              <a:buFont typeface="Arial" panose="020B0604020202020204" pitchFamily="34" charset="0"/>
              <a:buChar char="•"/>
            </a:pPr>
            <a:r>
              <a:rPr lang="en-US" dirty="0"/>
              <a:t>How old is DEVELOP?</a:t>
            </a:r>
          </a:p>
          <a:p>
            <a:pPr marL="285750" indent="-285750">
              <a:buClr>
                <a:srgbClr val="5496AD"/>
              </a:buClr>
              <a:buFont typeface="Arial" panose="020B0604020202020204" pitchFamily="34" charset="0"/>
              <a:buChar char="•"/>
            </a:pPr>
            <a:r>
              <a:rPr lang="en-US" dirty="0"/>
              <a:t>Who is the face of DEVELOP at your node?</a:t>
            </a:r>
          </a:p>
          <a:p>
            <a:pPr marL="285750" indent="-285750">
              <a:buClr>
                <a:srgbClr val="5496AD"/>
              </a:buClr>
              <a:buFont typeface="Arial" panose="020B0604020202020204" pitchFamily="34" charset="0"/>
              <a:buChar char="•"/>
            </a:pPr>
            <a:r>
              <a:rPr lang="en-US" dirty="0"/>
              <a:t>Who should you contact if you have a project-related question?</a:t>
            </a:r>
          </a:p>
          <a:p>
            <a:pPr marL="285750" indent="-285750">
              <a:buClr>
                <a:srgbClr val="5496AD"/>
              </a:buClr>
              <a:buFont typeface="Arial" panose="020B0604020202020204" pitchFamily="34" charset="0"/>
              <a:buChar char="•"/>
            </a:pPr>
            <a:r>
              <a:rPr lang="en-US" dirty="0"/>
              <a:t>Who should you contact if you have a schedule or payroll-related question?</a:t>
            </a:r>
          </a:p>
          <a:p>
            <a:endParaRPr lang="en-US" dirty="0"/>
          </a:p>
        </p:txBody>
      </p:sp>
    </p:spTree>
    <p:extLst>
      <p:ext uri="{BB962C8B-B14F-4D97-AF65-F5344CB8AC3E}">
        <p14:creationId xmlns:p14="http://schemas.microsoft.com/office/powerpoint/2010/main" val="380268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You’re welcome for these DEVELOP knowledge bombs that just got dropped on you!</a:t>
            </a:r>
          </a:p>
        </p:txBody>
      </p:sp>
      <p:pic>
        <p:nvPicPr>
          <p:cNvPr id="8" name="Picture Placeholder 7" descr="A picture containing tree, outdoor object, fireworks, dark&#10;&#10;Description automatically generated">
            <a:extLst>
              <a:ext uri="{FF2B5EF4-FFF2-40B4-BE49-F238E27FC236}">
                <a16:creationId xmlns:a16="http://schemas.microsoft.com/office/drawing/2014/main" id="{1F65D5F2-B1A0-4900-8B12-C99065B07F6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599" r="14599"/>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DEVELOP</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08532"/>
            <a:ext cx="10712117" cy="820004"/>
          </a:xfrm>
        </p:spPr>
        <p:txBody>
          <a:bodyPr anchor="ctr">
            <a:normAutofit/>
          </a:bodyPr>
          <a:lstStyle/>
          <a:p>
            <a:r>
              <a:rPr lang="en-US" altLang="en-US" dirty="0"/>
              <a:t>Empowered Participants + Earth Observations + Engaged Decision Makers</a:t>
            </a:r>
            <a:endParaRPr lang="en-US"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4302162"/>
            <a:ext cx="10782299" cy="2384387"/>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b="1" dirty="0"/>
              <a:t>DEVELOP bridges the gap between NASA Earth Science and society</a:t>
            </a:r>
            <a:r>
              <a:rPr lang="en-US" dirty="0"/>
              <a:t>, building capacity in both its participants and end-user organizations to better prepare them to handle the environmental challenges that face society.</a:t>
            </a:r>
          </a:p>
          <a:p>
            <a:pPr marL="60325"/>
            <a:r>
              <a:rPr lang="en-US" b="1" dirty="0"/>
              <a:t>Elevator Speech</a:t>
            </a:r>
            <a:r>
              <a:rPr lang="en-US" dirty="0"/>
              <a:t>: 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3" name="Picture 2" descr="A group of people sitting at a desk with computers&#10;&#10;Description automatically generated with low confidence">
            <a:extLst>
              <a:ext uri="{FF2B5EF4-FFF2-40B4-BE49-F238E27FC236}">
                <a16:creationId xmlns:a16="http://schemas.microsoft.com/office/drawing/2014/main" id="{061FEA46-5FFB-4920-BC75-93084D15DB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37" t="31370" b="2667"/>
          <a:stretch/>
        </p:blipFill>
        <p:spPr>
          <a:xfrm>
            <a:off x="968188" y="1706880"/>
            <a:ext cx="3079533" cy="1645920"/>
          </a:xfrm>
          <a:prstGeom prst="rect">
            <a:avLst/>
          </a:prstGeom>
          <a:effectLst>
            <a:outerShdw blurRad="50800" dist="38100" dir="2700000" algn="tl" rotWithShape="0">
              <a:prstClr val="black">
                <a:alpha val="40000"/>
              </a:prstClr>
            </a:outerShdw>
          </a:effectLst>
        </p:spPr>
      </p:pic>
      <p:pic>
        <p:nvPicPr>
          <p:cNvPr id="7" name="Picture 6" descr="A picture containing skiing, satellite, transport, slope&#10;&#10;Description automatically generated">
            <a:extLst>
              <a:ext uri="{FF2B5EF4-FFF2-40B4-BE49-F238E27FC236}">
                <a16:creationId xmlns:a16="http://schemas.microsoft.com/office/drawing/2014/main" id="{DC9A6530-CEF5-4713-8A79-B6EEE7F361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809"/>
          <a:stretch/>
        </p:blipFill>
        <p:spPr>
          <a:xfrm>
            <a:off x="4288715" y="1706880"/>
            <a:ext cx="3326960" cy="1645920"/>
          </a:xfrm>
          <a:prstGeom prst="rect">
            <a:avLst/>
          </a:prstGeom>
          <a:effectLst>
            <a:outerShdw blurRad="50800" dist="38100" dir="2700000" algn="tl" rotWithShape="0">
              <a:prstClr val="black">
                <a:alpha val="40000"/>
              </a:prstClr>
            </a:outerShdw>
          </a:effectLst>
        </p:spPr>
      </p:pic>
      <p:pic>
        <p:nvPicPr>
          <p:cNvPr id="9" name="Picture 8" descr="A group of people working in a forest&#10;&#10;Description automatically generated with medium confidence">
            <a:extLst>
              <a:ext uri="{FF2B5EF4-FFF2-40B4-BE49-F238E27FC236}">
                <a16:creationId xmlns:a16="http://schemas.microsoft.com/office/drawing/2014/main" id="{A3549425-9CD5-41C5-979A-4F88763560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268" b="11813"/>
          <a:stretch/>
        </p:blipFill>
        <p:spPr>
          <a:xfrm>
            <a:off x="7856669" y="1706880"/>
            <a:ext cx="3184263" cy="164592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83F3EF0-12DB-4F3C-98D3-DBC5B353E027}"/>
              </a:ext>
            </a:extLst>
          </p:cNvPr>
          <p:cNvSpPr txBox="1"/>
          <p:nvPr/>
        </p:nvSpPr>
        <p:spPr>
          <a:xfrm>
            <a:off x="3048897" y="3408604"/>
            <a:ext cx="6094206" cy="830997"/>
          </a:xfrm>
          <a:prstGeom prst="rect">
            <a:avLst/>
          </a:prstGeom>
          <a:noFill/>
        </p:spPr>
        <p:txBody>
          <a:bodyPr wrap="square">
            <a:spAutoFit/>
          </a:bodyPr>
          <a:lstStyle/>
          <a:p>
            <a:r>
              <a:rPr lang="en-US" sz="2400" i="1" dirty="0">
                <a:solidFill>
                  <a:srgbClr val="5496AD"/>
                </a:solidFill>
              </a:rPr>
              <a:t>“Shaping the future by integrating Earth observations into global decision making”</a:t>
            </a:r>
            <a:endParaRPr lang="en-US" sz="2400" dirty="0">
              <a:solidFill>
                <a:srgbClr val="5496AD"/>
              </a:solidFill>
            </a:endParaRPr>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4" name="Content Placeholder 3">
            <a:extLst>
              <a:ext uri="{FF2B5EF4-FFF2-40B4-BE49-F238E27FC236}">
                <a16:creationId xmlns:a16="http://schemas.microsoft.com/office/drawing/2014/main" id="{6530F94A-2B94-4D63-B366-49514978214D}"/>
              </a:ext>
            </a:extLst>
          </p:cNvPr>
          <p:cNvSpPr>
            <a:spLocks noGrp="1"/>
          </p:cNvSpPr>
          <p:nvPr>
            <p:ph idx="11"/>
          </p:nvPr>
        </p:nvSpPr>
        <p:spPr>
          <a:xfrm>
            <a:off x="838200" y="1731584"/>
            <a:ext cx="10515599" cy="2129994"/>
          </a:xfrm>
        </p:spPr>
        <p:txBody>
          <a:bodyPr/>
          <a:lstStyle/>
          <a:p>
            <a:r>
              <a:rPr lang="en-US" dirty="0"/>
              <a:t>In 1998, three interns at NASA Langley Research Center co-authored the white paper “Practical Applications of Remote Sensing.” </a:t>
            </a:r>
          </a:p>
          <a:p>
            <a:r>
              <a:rPr lang="en-US" dirty="0"/>
              <a:t>A proposal combining NASA’s Digital Earth Initiative and the students’ paper advocated the formation of a program, and in 1999 DEVELOP was officially formed. </a:t>
            </a:r>
          </a:p>
          <a:p>
            <a:r>
              <a:rPr lang="en-US" dirty="0"/>
              <a:t>Expansion beyond Langley began in 2001 and continues today. </a:t>
            </a:r>
          </a:p>
          <a:p>
            <a:endParaRPr lang="en-US"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984732"/>
            <a:ext cx="10712116" cy="820004"/>
          </a:xfrm>
        </p:spPr>
        <p:txBody>
          <a:bodyPr anchor="ctr">
            <a:normAutofit/>
          </a:bodyPr>
          <a:lstStyle/>
          <a:p>
            <a:r>
              <a:rPr lang="en-US" altLang="en-US" sz="3200" dirty="0"/>
              <a:t>DEVELOP History</a:t>
            </a:r>
            <a:endParaRPr lang="en-US" sz="3200" dirty="0"/>
          </a:p>
        </p:txBody>
      </p:sp>
      <p:cxnSp>
        <p:nvCxnSpPr>
          <p:cNvPr id="6" name="Straight Connector 5">
            <a:extLst>
              <a:ext uri="{FF2B5EF4-FFF2-40B4-BE49-F238E27FC236}">
                <a16:creationId xmlns:a16="http://schemas.microsoft.com/office/drawing/2014/main" id="{124BBE72-EB5D-482A-ACD9-193D91420789}"/>
              </a:ext>
            </a:extLst>
          </p:cNvPr>
          <p:cNvCxnSpPr>
            <a:cxnSpLocks/>
          </p:cNvCxnSpPr>
          <p:nvPr/>
        </p:nvCxnSpPr>
        <p:spPr>
          <a:xfrm>
            <a:off x="9127014" y="5764233"/>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0BB9F982-09B8-4407-B116-1D3A1231E176}"/>
              </a:ext>
            </a:extLst>
          </p:cNvPr>
          <p:cNvCxnSpPr>
            <a:cxnSpLocks/>
          </p:cNvCxnSpPr>
          <p:nvPr/>
        </p:nvCxnSpPr>
        <p:spPr>
          <a:xfrm>
            <a:off x="7132882" y="578833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56F464F8-B24E-4FB7-B8D8-85E1B343C5A7}"/>
              </a:ext>
            </a:extLst>
          </p:cNvPr>
          <p:cNvCxnSpPr>
            <a:cxnSpLocks/>
          </p:cNvCxnSpPr>
          <p:nvPr/>
        </p:nvCxnSpPr>
        <p:spPr>
          <a:xfrm>
            <a:off x="5104360" y="5774696"/>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9452D170-846F-4ABA-8C71-5A27DF3ADE8D}"/>
              </a:ext>
            </a:extLst>
          </p:cNvPr>
          <p:cNvCxnSpPr>
            <a:cxnSpLocks/>
          </p:cNvCxnSpPr>
          <p:nvPr/>
        </p:nvCxnSpPr>
        <p:spPr>
          <a:xfrm flipH="1">
            <a:off x="5054053" y="4175811"/>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44EE0A-23C2-44A8-9BAA-F0D523E4D5A3}"/>
              </a:ext>
            </a:extLst>
          </p:cNvPr>
          <p:cNvCxnSpPr>
            <a:cxnSpLocks/>
          </p:cNvCxnSpPr>
          <p:nvPr/>
        </p:nvCxnSpPr>
        <p:spPr>
          <a:xfrm>
            <a:off x="3136387" y="57507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31573174-FED4-4F41-862F-589E704FECA8}"/>
              </a:ext>
            </a:extLst>
          </p:cNvPr>
          <p:cNvCxnSpPr>
            <a:cxnSpLocks/>
          </p:cNvCxnSpPr>
          <p:nvPr/>
        </p:nvCxnSpPr>
        <p:spPr>
          <a:xfrm>
            <a:off x="3992021" y="4453459"/>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015AB1A-6314-4F06-AEA8-E01BC61A5DE8}"/>
              </a:ext>
            </a:extLst>
          </p:cNvPr>
          <p:cNvCxnSpPr>
            <a:cxnSpLocks/>
          </p:cNvCxnSpPr>
          <p:nvPr/>
        </p:nvCxnSpPr>
        <p:spPr>
          <a:xfrm flipH="1">
            <a:off x="6048085" y="4673912"/>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DCF12767-F88B-469A-B4AB-FFD1F0EECA47}"/>
              </a:ext>
            </a:extLst>
          </p:cNvPr>
          <p:cNvCxnSpPr>
            <a:cxnSpLocks/>
          </p:cNvCxnSpPr>
          <p:nvPr/>
        </p:nvCxnSpPr>
        <p:spPr>
          <a:xfrm>
            <a:off x="7978190" y="4466563"/>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 name="Hexagon 13">
            <a:extLst>
              <a:ext uri="{FF2B5EF4-FFF2-40B4-BE49-F238E27FC236}">
                <a16:creationId xmlns:a16="http://schemas.microsoft.com/office/drawing/2014/main" id="{E2294A7D-3FE7-4279-9D23-E1116D458223}"/>
              </a:ext>
            </a:extLst>
          </p:cNvPr>
          <p:cNvSpPr/>
          <p:nvPr/>
        </p:nvSpPr>
        <p:spPr>
          <a:xfrm>
            <a:off x="2383849" y="5216508"/>
            <a:ext cx="1257116" cy="1060418"/>
          </a:xfrm>
          <a:prstGeom prst="hexagon">
            <a:avLst>
              <a:gd name="adj" fmla="val 31100"/>
              <a:gd name="vf" fmla="val 115470"/>
            </a:avLst>
          </a:prstGeom>
          <a:blipFill>
            <a:blip r:embed="rId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5" name="Hexagon 14">
            <a:extLst>
              <a:ext uri="{FF2B5EF4-FFF2-40B4-BE49-F238E27FC236}">
                <a16:creationId xmlns:a16="http://schemas.microsoft.com/office/drawing/2014/main" id="{68D05B3C-FEF4-4005-8417-B1467A45C119}"/>
              </a:ext>
            </a:extLst>
          </p:cNvPr>
          <p:cNvSpPr/>
          <p:nvPr/>
        </p:nvSpPr>
        <p:spPr>
          <a:xfrm>
            <a:off x="3367316" y="4620216"/>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6" name="Hexagon 15">
            <a:extLst>
              <a:ext uri="{FF2B5EF4-FFF2-40B4-BE49-F238E27FC236}">
                <a16:creationId xmlns:a16="http://schemas.microsoft.com/office/drawing/2014/main" id="{2F6F2CEE-27DD-42B6-8840-CB0BF36CA274}"/>
              </a:ext>
            </a:extLst>
          </p:cNvPr>
          <p:cNvSpPr/>
          <p:nvPr/>
        </p:nvSpPr>
        <p:spPr>
          <a:xfrm>
            <a:off x="4363692" y="4058566"/>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7" name="Hexagon 16">
            <a:extLst>
              <a:ext uri="{FF2B5EF4-FFF2-40B4-BE49-F238E27FC236}">
                <a16:creationId xmlns:a16="http://schemas.microsoft.com/office/drawing/2014/main" id="{31B4ED6D-768E-414A-AF59-1368FCD9DDF4}"/>
              </a:ext>
            </a:extLst>
          </p:cNvPr>
          <p:cNvSpPr/>
          <p:nvPr/>
        </p:nvSpPr>
        <p:spPr>
          <a:xfrm>
            <a:off x="4360278" y="520634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8" name="Hexagon 17">
            <a:extLst>
              <a:ext uri="{FF2B5EF4-FFF2-40B4-BE49-F238E27FC236}">
                <a16:creationId xmlns:a16="http://schemas.microsoft.com/office/drawing/2014/main" id="{B1C515B5-C2AD-4FFA-B192-5F221595C031}"/>
              </a:ext>
            </a:extLst>
          </p:cNvPr>
          <p:cNvSpPr/>
          <p:nvPr/>
        </p:nvSpPr>
        <p:spPr>
          <a:xfrm>
            <a:off x="5371852" y="4619048"/>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19" name="Hexagon 18">
            <a:extLst>
              <a:ext uri="{FF2B5EF4-FFF2-40B4-BE49-F238E27FC236}">
                <a16:creationId xmlns:a16="http://schemas.microsoft.com/office/drawing/2014/main" id="{C00491D1-871A-4CF0-AF80-495AE506752A}"/>
              </a:ext>
            </a:extLst>
          </p:cNvPr>
          <p:cNvSpPr/>
          <p:nvPr/>
        </p:nvSpPr>
        <p:spPr>
          <a:xfrm>
            <a:off x="6356560" y="5216508"/>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0" name="Hexagon 19">
            <a:extLst>
              <a:ext uri="{FF2B5EF4-FFF2-40B4-BE49-F238E27FC236}">
                <a16:creationId xmlns:a16="http://schemas.microsoft.com/office/drawing/2014/main" id="{E158409E-E9D4-4F46-8836-F1F601AE9C03}"/>
              </a:ext>
            </a:extLst>
          </p:cNvPr>
          <p:cNvSpPr/>
          <p:nvPr/>
        </p:nvSpPr>
        <p:spPr>
          <a:xfrm>
            <a:off x="7356249" y="4627154"/>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1" name="Hexagon 20">
            <a:extLst>
              <a:ext uri="{FF2B5EF4-FFF2-40B4-BE49-F238E27FC236}">
                <a16:creationId xmlns:a16="http://schemas.microsoft.com/office/drawing/2014/main" id="{B8116838-4B5F-4D61-8B38-BF774F1D7680}"/>
              </a:ext>
            </a:extLst>
          </p:cNvPr>
          <p:cNvSpPr/>
          <p:nvPr/>
        </p:nvSpPr>
        <p:spPr>
          <a:xfrm>
            <a:off x="8353938" y="5206348"/>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22" name="Oval 21">
            <a:extLst>
              <a:ext uri="{FF2B5EF4-FFF2-40B4-BE49-F238E27FC236}">
                <a16:creationId xmlns:a16="http://schemas.microsoft.com/office/drawing/2014/main" id="{078E9815-A6D0-4E35-9317-10E66DA3AF8E}"/>
              </a:ext>
            </a:extLst>
          </p:cNvPr>
          <p:cNvSpPr/>
          <p:nvPr/>
        </p:nvSpPr>
        <p:spPr>
          <a:xfrm>
            <a:off x="9632055" y="608827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135324DE-5D53-4B54-B9F2-8B6BAEE34B1C}"/>
              </a:ext>
            </a:extLst>
          </p:cNvPr>
          <p:cNvSpPr/>
          <p:nvPr/>
        </p:nvSpPr>
        <p:spPr>
          <a:xfrm>
            <a:off x="7637923" y="61123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DC8DAEDB-136E-4BDA-B90B-DC483E9F9024}"/>
              </a:ext>
            </a:extLst>
          </p:cNvPr>
          <p:cNvSpPr/>
          <p:nvPr/>
        </p:nvSpPr>
        <p:spPr>
          <a:xfrm>
            <a:off x="5609401" y="60987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6A515C0-99EB-4F39-9321-2EE7E110D6AC}"/>
              </a:ext>
            </a:extLst>
          </p:cNvPr>
          <p:cNvSpPr txBox="1"/>
          <p:nvPr/>
        </p:nvSpPr>
        <p:spPr>
          <a:xfrm>
            <a:off x="3557438" y="5934844"/>
            <a:ext cx="1007007" cy="523220"/>
          </a:xfrm>
          <a:prstGeom prst="rect">
            <a:avLst/>
          </a:prstGeom>
          <a:noFill/>
        </p:spPr>
        <p:txBody>
          <a:bodyPr wrap="squar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26" name="Straight Connector 25">
            <a:extLst>
              <a:ext uri="{FF2B5EF4-FFF2-40B4-BE49-F238E27FC236}">
                <a16:creationId xmlns:a16="http://schemas.microsoft.com/office/drawing/2014/main" id="{A8BBC9F0-F54E-424C-9699-0500DC9F51A1}"/>
              </a:ext>
            </a:extLst>
          </p:cNvPr>
          <p:cNvCxnSpPr>
            <a:cxnSpLocks/>
          </p:cNvCxnSpPr>
          <p:nvPr/>
        </p:nvCxnSpPr>
        <p:spPr>
          <a:xfrm>
            <a:off x="1996433" y="5017963"/>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DB3AA835-A925-4A81-8F76-8570FF22B346}"/>
              </a:ext>
            </a:extLst>
          </p:cNvPr>
          <p:cNvCxnSpPr>
            <a:stCxn id="42" idx="5"/>
          </p:cNvCxnSpPr>
          <p:nvPr/>
        </p:nvCxnSpPr>
        <p:spPr>
          <a:xfrm>
            <a:off x="2380831" y="4209526"/>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7DC7F25A-9D14-4072-9213-65987AA2B47D}"/>
              </a:ext>
            </a:extLst>
          </p:cNvPr>
          <p:cNvCxnSpPr>
            <a:cxnSpLocks/>
          </p:cNvCxnSpPr>
          <p:nvPr/>
        </p:nvCxnSpPr>
        <p:spPr>
          <a:xfrm>
            <a:off x="9972820" y="4477196"/>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9" name="TextBox 28">
            <a:extLst>
              <a:ext uri="{FF2B5EF4-FFF2-40B4-BE49-F238E27FC236}">
                <a16:creationId xmlns:a16="http://schemas.microsoft.com/office/drawing/2014/main" id="{AE14456E-04EA-408F-9204-E68F0BEF92AE}"/>
              </a:ext>
            </a:extLst>
          </p:cNvPr>
          <p:cNvSpPr txBox="1"/>
          <p:nvPr/>
        </p:nvSpPr>
        <p:spPr>
          <a:xfrm>
            <a:off x="3597068" y="3921246"/>
            <a:ext cx="763209" cy="523220"/>
          </a:xfrm>
          <a:prstGeom prst="rect">
            <a:avLst/>
          </a:prstGeom>
          <a:noFill/>
        </p:spPr>
        <p:txBody>
          <a:bodyPr wrap="squar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30" name="TextBox 29">
            <a:extLst>
              <a:ext uri="{FF2B5EF4-FFF2-40B4-BE49-F238E27FC236}">
                <a16:creationId xmlns:a16="http://schemas.microsoft.com/office/drawing/2014/main" id="{B801DD98-9DFD-4FBC-87C2-204401ED8A7B}"/>
              </a:ext>
            </a:extLst>
          </p:cNvPr>
          <p:cNvSpPr txBox="1"/>
          <p:nvPr/>
        </p:nvSpPr>
        <p:spPr>
          <a:xfrm>
            <a:off x="6427344" y="4289027"/>
            <a:ext cx="1172116" cy="523220"/>
          </a:xfrm>
          <a:prstGeom prst="rect">
            <a:avLst/>
          </a:prstGeom>
          <a:noFill/>
        </p:spPr>
        <p:txBody>
          <a:bodyPr wrap="squar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31" name="TextBox 30">
            <a:extLst>
              <a:ext uri="{FF2B5EF4-FFF2-40B4-BE49-F238E27FC236}">
                <a16:creationId xmlns:a16="http://schemas.microsoft.com/office/drawing/2014/main" id="{593FB2FE-FF44-4EB2-B40E-042948543DC7}"/>
              </a:ext>
            </a:extLst>
          </p:cNvPr>
          <p:cNvSpPr txBox="1"/>
          <p:nvPr/>
        </p:nvSpPr>
        <p:spPr>
          <a:xfrm>
            <a:off x="7338376" y="3923797"/>
            <a:ext cx="1284326" cy="523220"/>
          </a:xfrm>
          <a:prstGeom prst="rect">
            <a:avLst/>
          </a:prstGeom>
          <a:noFill/>
        </p:spPr>
        <p:txBody>
          <a:bodyPr wrap="squar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32" name="TextBox 31">
            <a:extLst>
              <a:ext uri="{FF2B5EF4-FFF2-40B4-BE49-F238E27FC236}">
                <a16:creationId xmlns:a16="http://schemas.microsoft.com/office/drawing/2014/main" id="{400603DF-4F7B-49D9-8737-27BED4D75129}"/>
              </a:ext>
            </a:extLst>
          </p:cNvPr>
          <p:cNvSpPr txBox="1"/>
          <p:nvPr/>
        </p:nvSpPr>
        <p:spPr>
          <a:xfrm>
            <a:off x="9396222" y="3908429"/>
            <a:ext cx="1157689" cy="523220"/>
          </a:xfrm>
          <a:prstGeom prst="rect">
            <a:avLst/>
          </a:prstGeom>
          <a:noFill/>
        </p:spPr>
        <p:txBody>
          <a:bodyPr wrap="squar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33" name="TextBox 32">
            <a:extLst>
              <a:ext uri="{FF2B5EF4-FFF2-40B4-BE49-F238E27FC236}">
                <a16:creationId xmlns:a16="http://schemas.microsoft.com/office/drawing/2014/main" id="{DB9992C7-383E-47AA-9074-EAB490A9408D}"/>
              </a:ext>
            </a:extLst>
          </p:cNvPr>
          <p:cNvSpPr txBox="1"/>
          <p:nvPr/>
        </p:nvSpPr>
        <p:spPr>
          <a:xfrm>
            <a:off x="5270034" y="5969655"/>
            <a:ext cx="1500732" cy="523220"/>
          </a:xfrm>
          <a:prstGeom prst="rect">
            <a:avLst/>
          </a:prstGeom>
          <a:noFill/>
        </p:spPr>
        <p:txBody>
          <a:bodyPr wrap="squar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34" name="TextBox 33">
            <a:extLst>
              <a:ext uri="{FF2B5EF4-FFF2-40B4-BE49-F238E27FC236}">
                <a16:creationId xmlns:a16="http://schemas.microsoft.com/office/drawing/2014/main" id="{F89414D6-7522-432A-AB7E-D458933422B0}"/>
              </a:ext>
            </a:extLst>
          </p:cNvPr>
          <p:cNvSpPr txBox="1"/>
          <p:nvPr/>
        </p:nvSpPr>
        <p:spPr>
          <a:xfrm>
            <a:off x="7379710" y="5931949"/>
            <a:ext cx="1313180" cy="523220"/>
          </a:xfrm>
          <a:prstGeom prst="rect">
            <a:avLst/>
          </a:prstGeom>
          <a:noFill/>
        </p:spPr>
        <p:txBody>
          <a:bodyPr wrap="squar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35" name="TextBox 34">
            <a:extLst>
              <a:ext uri="{FF2B5EF4-FFF2-40B4-BE49-F238E27FC236}">
                <a16:creationId xmlns:a16="http://schemas.microsoft.com/office/drawing/2014/main" id="{6AB6FC0A-0306-4901-9E97-6401B4599DF9}"/>
              </a:ext>
            </a:extLst>
          </p:cNvPr>
          <p:cNvSpPr txBox="1"/>
          <p:nvPr/>
        </p:nvSpPr>
        <p:spPr>
          <a:xfrm>
            <a:off x="9443457" y="5915769"/>
            <a:ext cx="1104790" cy="523220"/>
          </a:xfrm>
          <a:prstGeom prst="rect">
            <a:avLst/>
          </a:prstGeom>
          <a:noFill/>
        </p:spPr>
        <p:txBody>
          <a:bodyPr wrap="squar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36" name="Hexagon 35">
            <a:extLst>
              <a:ext uri="{FF2B5EF4-FFF2-40B4-BE49-F238E27FC236}">
                <a16:creationId xmlns:a16="http://schemas.microsoft.com/office/drawing/2014/main" id="{40D4C6AF-3454-4D8B-A219-2C2583F87061}"/>
              </a:ext>
            </a:extLst>
          </p:cNvPr>
          <p:cNvSpPr/>
          <p:nvPr/>
        </p:nvSpPr>
        <p:spPr>
          <a:xfrm>
            <a:off x="1374207" y="4629213"/>
            <a:ext cx="1257116" cy="1060418"/>
          </a:xfrm>
          <a:prstGeom prst="hexagon">
            <a:avLst>
              <a:gd name="adj" fmla="val 31100"/>
              <a:gd name="vf" fmla="val 115470"/>
            </a:avLst>
          </a:prstGeom>
          <a:blipFill dpi="0" rotWithShape="1">
            <a:blip r:embed="rId10"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7" name="Hexagon 36">
            <a:extLst>
              <a:ext uri="{FF2B5EF4-FFF2-40B4-BE49-F238E27FC236}">
                <a16:creationId xmlns:a16="http://schemas.microsoft.com/office/drawing/2014/main" id="{0A5801E6-7AB6-4263-B70C-CC32259B8C86}"/>
              </a:ext>
            </a:extLst>
          </p:cNvPr>
          <p:cNvSpPr/>
          <p:nvPr/>
        </p:nvSpPr>
        <p:spPr>
          <a:xfrm>
            <a:off x="9339329" y="4637314"/>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8" name="Hexagon 37">
            <a:extLst>
              <a:ext uri="{FF2B5EF4-FFF2-40B4-BE49-F238E27FC236}">
                <a16:creationId xmlns:a16="http://schemas.microsoft.com/office/drawing/2014/main" id="{0487910C-9860-4369-BB6A-DA3E95D5C237}"/>
              </a:ext>
            </a:extLst>
          </p:cNvPr>
          <p:cNvSpPr/>
          <p:nvPr/>
        </p:nvSpPr>
        <p:spPr>
          <a:xfrm>
            <a:off x="2370829" y="4046772"/>
            <a:ext cx="1257116" cy="1060418"/>
          </a:xfrm>
          <a:prstGeom prst="hexagon">
            <a:avLst>
              <a:gd name="adj" fmla="val 31100"/>
              <a:gd name="vf" fmla="val 115470"/>
            </a:avLst>
          </a:prstGeom>
          <a:blipFill>
            <a:blip r:embed="rId11"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39" name="TextBox 38">
            <a:extLst>
              <a:ext uri="{FF2B5EF4-FFF2-40B4-BE49-F238E27FC236}">
                <a16:creationId xmlns:a16="http://schemas.microsoft.com/office/drawing/2014/main" id="{279CEDC5-2226-43A5-BC1C-FBD00C1FD316}"/>
              </a:ext>
            </a:extLst>
          </p:cNvPr>
          <p:cNvSpPr txBox="1"/>
          <p:nvPr/>
        </p:nvSpPr>
        <p:spPr>
          <a:xfrm>
            <a:off x="1630434" y="3879700"/>
            <a:ext cx="671979" cy="523220"/>
          </a:xfrm>
          <a:prstGeom prst="rect">
            <a:avLst/>
          </a:prstGeom>
          <a:noFill/>
        </p:spPr>
        <p:txBody>
          <a:bodyPr wrap="squar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40" name="TextBox 39">
            <a:extLst>
              <a:ext uri="{FF2B5EF4-FFF2-40B4-BE49-F238E27FC236}">
                <a16:creationId xmlns:a16="http://schemas.microsoft.com/office/drawing/2014/main" id="{D0393DF3-78B8-42B3-9CDE-0DEEEBFBCAA2}"/>
              </a:ext>
            </a:extLst>
          </p:cNvPr>
          <p:cNvSpPr txBox="1"/>
          <p:nvPr/>
        </p:nvSpPr>
        <p:spPr>
          <a:xfrm>
            <a:off x="5635551" y="3930269"/>
            <a:ext cx="899605" cy="523220"/>
          </a:xfrm>
          <a:prstGeom prst="rect">
            <a:avLst/>
          </a:prstGeom>
          <a:noFill/>
        </p:spPr>
        <p:txBody>
          <a:bodyPr wrap="squar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41" name="Oval 40">
            <a:extLst>
              <a:ext uri="{FF2B5EF4-FFF2-40B4-BE49-F238E27FC236}">
                <a16:creationId xmlns:a16="http://schemas.microsoft.com/office/drawing/2014/main" id="{6C01F950-A970-493F-BF5F-281C59C5D487}"/>
              </a:ext>
            </a:extLst>
          </p:cNvPr>
          <p:cNvSpPr/>
          <p:nvPr/>
        </p:nvSpPr>
        <p:spPr>
          <a:xfrm>
            <a:off x="3641428" y="60748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D253233-B7EE-449C-96FB-BC5A8541A2C9}"/>
              </a:ext>
            </a:extLst>
          </p:cNvPr>
          <p:cNvSpPr/>
          <p:nvPr/>
        </p:nvSpPr>
        <p:spPr>
          <a:xfrm>
            <a:off x="2287172"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A34C5789-7B9C-4F62-B69A-AC3DE294A166}"/>
              </a:ext>
            </a:extLst>
          </p:cNvPr>
          <p:cNvSpPr/>
          <p:nvPr/>
        </p:nvSpPr>
        <p:spPr>
          <a:xfrm>
            <a:off x="3935657" y="443416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553A138D-2153-4EA3-B307-3641A2D8684A}"/>
              </a:ext>
            </a:extLst>
          </p:cNvPr>
          <p:cNvSpPr/>
          <p:nvPr/>
        </p:nvSpPr>
        <p:spPr>
          <a:xfrm>
            <a:off x="5622394" y="4115867"/>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9A9E193C-9B8E-4CD6-89CE-E49F422D0DBF}"/>
              </a:ext>
            </a:extLst>
          </p:cNvPr>
          <p:cNvSpPr/>
          <p:nvPr/>
        </p:nvSpPr>
        <p:spPr>
          <a:xfrm>
            <a:off x="6624054" y="4619048"/>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45">
            <a:extLst>
              <a:ext uri="{FF2B5EF4-FFF2-40B4-BE49-F238E27FC236}">
                <a16:creationId xmlns:a16="http://schemas.microsoft.com/office/drawing/2014/main" id="{2A859F49-0969-4F0B-9419-BA14BDF9ACCD}"/>
              </a:ext>
            </a:extLst>
          </p:cNvPr>
          <p:cNvSpPr/>
          <p:nvPr/>
        </p:nvSpPr>
        <p:spPr>
          <a:xfrm>
            <a:off x="9917357" y="440958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Oval 46">
            <a:extLst>
              <a:ext uri="{FF2B5EF4-FFF2-40B4-BE49-F238E27FC236}">
                <a16:creationId xmlns:a16="http://schemas.microsoft.com/office/drawing/2014/main" id="{601E2760-9695-4D3C-ACF8-4C69C3F064B9}"/>
              </a:ext>
            </a:extLst>
          </p:cNvPr>
          <p:cNvSpPr/>
          <p:nvPr/>
        </p:nvSpPr>
        <p:spPr>
          <a:xfrm>
            <a:off x="7923326" y="44003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TextBox 47">
            <a:extLst>
              <a:ext uri="{FF2B5EF4-FFF2-40B4-BE49-F238E27FC236}">
                <a16:creationId xmlns:a16="http://schemas.microsoft.com/office/drawing/2014/main" id="{F3A0D878-3C14-4164-BAFF-2B85ED5E43FF}"/>
              </a:ext>
            </a:extLst>
          </p:cNvPr>
          <p:cNvSpPr txBox="1"/>
          <p:nvPr/>
        </p:nvSpPr>
        <p:spPr>
          <a:xfrm>
            <a:off x="1568391" y="5849507"/>
            <a:ext cx="869149" cy="523220"/>
          </a:xfrm>
          <a:prstGeom prst="rect">
            <a:avLst/>
          </a:prstGeom>
          <a:noFill/>
        </p:spPr>
        <p:txBody>
          <a:bodyPr wrap="squar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49" name="Oval 48">
            <a:extLst>
              <a:ext uri="{FF2B5EF4-FFF2-40B4-BE49-F238E27FC236}">
                <a16:creationId xmlns:a16="http://schemas.microsoft.com/office/drawing/2014/main" id="{4C39E4A9-A7C0-44DD-BBF7-FE81BBB5A1B9}"/>
              </a:ext>
            </a:extLst>
          </p:cNvPr>
          <p:cNvSpPr/>
          <p:nvPr/>
        </p:nvSpPr>
        <p:spPr>
          <a:xfrm>
            <a:off x="1942821" y="578144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Hexagon 49">
            <a:extLst>
              <a:ext uri="{FF2B5EF4-FFF2-40B4-BE49-F238E27FC236}">
                <a16:creationId xmlns:a16="http://schemas.microsoft.com/office/drawing/2014/main" id="{6D60EF60-87AA-4E80-91BA-263B536B2E57}"/>
              </a:ext>
            </a:extLst>
          </p:cNvPr>
          <p:cNvSpPr/>
          <p:nvPr/>
        </p:nvSpPr>
        <p:spPr>
          <a:xfrm>
            <a:off x="9350491" y="4639977"/>
            <a:ext cx="1257116" cy="1060418"/>
          </a:xfrm>
          <a:prstGeom prst="hexagon">
            <a:avLst>
              <a:gd name="adj" fmla="val 31100"/>
              <a:gd name="vf" fmla="val 115470"/>
            </a:avLst>
          </a:prstGeom>
          <a:blipFill>
            <a:blip r:embed="rId12"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1163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Mission &amp; Vision</a:t>
            </a:r>
            <a:endParaRPr lang="en-US" sz="3200" dirty="0"/>
          </a:p>
        </p:txBody>
      </p:sp>
      <p:sp>
        <p:nvSpPr>
          <p:cNvPr id="55" name="Text Placeholder 5">
            <a:extLst>
              <a:ext uri="{FF2B5EF4-FFF2-40B4-BE49-F238E27FC236}">
                <a16:creationId xmlns:a16="http://schemas.microsoft.com/office/drawing/2014/main" id="{B0F9C6D7-96ED-47C5-B115-F8B1157111F7}"/>
              </a:ext>
            </a:extLst>
          </p:cNvPr>
          <p:cNvSpPr txBox="1">
            <a:spLocks/>
          </p:cNvSpPr>
          <p:nvPr/>
        </p:nvSpPr>
        <p:spPr>
          <a:xfrm>
            <a:off x="838199" y="1762928"/>
            <a:ext cx="6421518" cy="4729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Mission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Integrating NASA Earth observations with society to foster future innovation and cultivate the professionals of tomorrow by addressing diverse environmental issues today.</a:t>
            </a:r>
          </a:p>
          <a:p>
            <a:pPr marR="0" lvl="0" algn="l" defTabSz="914400" rtl="0" eaLnBrk="1" fontAlgn="auto" latinLnBrk="0" hangingPunct="1">
              <a:lnSpc>
                <a:spcPct val="90000"/>
              </a:lnSpc>
              <a:spcBef>
                <a:spcPts val="0"/>
              </a:spcBef>
              <a:spcAft>
                <a:spcPts val="18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Vision</a:t>
            </a:r>
            <a:r>
              <a:rPr kumimoji="0" lang="en-US" sz="1800" b="0" i="0" u="none" strike="noStrike" kern="1200" cap="none" spc="0" normalizeH="0" baseline="0" noProof="0" dirty="0">
                <a:ln>
                  <a:noFill/>
                </a:ln>
                <a:solidFill>
                  <a:srgbClr val="6A7278"/>
                </a:solidFill>
                <a:effectLst/>
                <a:uLnTx/>
                <a:uFillTx/>
                <a:latin typeface="+mn-lt"/>
                <a:ea typeface="+mn-ea"/>
                <a:cs typeface="+mn-cs"/>
              </a:rPr>
              <a:t>: </a:t>
            </a:r>
            <a:r>
              <a:rPr kumimoji="0" lang="en-US" sz="1800" b="0" i="0" u="none" strike="noStrike" kern="1200" cap="none" spc="0" normalizeH="0" baseline="0" noProof="0" dirty="0">
                <a:ln>
                  <a:noFill/>
                </a:ln>
                <a:solidFill>
                  <a:srgbClr val="6A7278"/>
                </a:solidFill>
                <a:effectLst/>
                <a:uLnTx/>
                <a:uFillTx/>
                <a:latin typeface="+mn-lt"/>
                <a:ea typeface="Century Gothic" charset="0"/>
                <a:cs typeface="Century Gothic" charset="0"/>
              </a:rPr>
              <a:t>Shaping the future by integrating Earth observations into global decision making.</a:t>
            </a:r>
          </a:p>
          <a:p>
            <a:pPr marR="0" lvl="0" algn="l" defTabSz="914400" rtl="0" eaLnBrk="1" fontAlgn="auto" latinLnBrk="0" hangingPunct="1">
              <a:lnSpc>
                <a:spcPct val="90000"/>
              </a:lnSpc>
              <a:spcBef>
                <a:spcPts val="0"/>
              </a:spcBef>
              <a:spcAft>
                <a:spcPts val="600"/>
              </a:spcAft>
              <a:buClr>
                <a:srgbClr val="5496AD"/>
              </a:buClr>
              <a:buSzTx/>
              <a:tabLst/>
              <a:defRPr/>
            </a:pPr>
            <a:endParaRPr kumimoji="0" lang="en-US" b="1" i="0" u="none" strike="noStrike" kern="1200" cap="none" spc="0" normalizeH="0" baseline="0" noProof="0" dirty="0">
              <a:ln>
                <a:noFill/>
              </a:ln>
              <a:solidFill>
                <a:srgbClr val="6A7278"/>
              </a:solidFill>
              <a:effectLst/>
              <a:uLnTx/>
              <a:uFillTx/>
              <a:latin typeface="+mn-lt"/>
              <a:ea typeface="+mn-ea"/>
              <a:cs typeface="+mn-cs"/>
            </a:endParaRPr>
          </a:p>
          <a:p>
            <a:pPr marR="0" lvl="0" algn="l" defTabSz="914400" rtl="0" eaLnBrk="1" fontAlgn="auto" latinLnBrk="0" hangingPunct="1">
              <a:lnSpc>
                <a:spcPct val="90000"/>
              </a:lnSpc>
              <a:spcBef>
                <a:spcPts val="0"/>
              </a:spcBef>
              <a:spcAft>
                <a:spcPts val="600"/>
              </a:spcAft>
              <a:buClr>
                <a:srgbClr val="5496AD"/>
              </a:buClr>
              <a:buSzTx/>
              <a:tabLst/>
              <a:defRPr/>
            </a:pPr>
            <a:r>
              <a:rPr kumimoji="0" lang="en-US" b="1" i="0" u="none" strike="noStrike" kern="1200" cap="none" spc="0" normalizeH="0" baseline="0" noProof="0" dirty="0">
                <a:ln>
                  <a:noFill/>
                </a:ln>
                <a:solidFill>
                  <a:srgbClr val="6A7278"/>
                </a:solidFill>
                <a:effectLst/>
                <a:uLnTx/>
                <a:uFillTx/>
                <a:latin typeface="+mn-lt"/>
                <a:ea typeface="+mn-ea"/>
                <a:cs typeface="+mn-cs"/>
              </a:rPr>
              <a:t>Core Values</a:t>
            </a:r>
            <a:r>
              <a:rPr kumimoji="0" lang="en-US" b="0" i="0" u="none" strike="noStrike" kern="1200" cap="none" spc="0" normalizeH="0" baseline="0" noProof="0" dirty="0">
                <a:ln>
                  <a:noFill/>
                </a:ln>
                <a:solidFill>
                  <a:srgbClr val="6A7278"/>
                </a:solidFill>
                <a:effectLst/>
                <a:uLnTx/>
                <a:uFillTx/>
                <a:latin typeface="+mn-lt"/>
                <a:ea typeface="+mn-ea"/>
                <a:cs typeface="+mn-cs"/>
              </a:rPr>
              <a:t>:</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Collaboration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Discovery</a:t>
            </a: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Service</a:t>
            </a:r>
            <a:endParaRPr kumimoji="0" lang="en-US" sz="2000" b="0" i="0" u="none" strike="noStrike" kern="1200" cap="none" spc="0" normalizeH="0" baseline="0" noProof="0" dirty="0">
              <a:ln>
                <a:noFill/>
              </a:ln>
              <a:solidFill>
                <a:srgbClr val="5496AD"/>
              </a:solidFill>
              <a:effectLst/>
              <a:uLnTx/>
              <a:uFillTx/>
              <a:latin typeface="+mn-lt"/>
              <a:ea typeface="+mn-ea"/>
              <a:cs typeface="+mn-cs"/>
            </a:endParaRPr>
          </a:p>
          <a:p>
            <a:pPr marL="800100" marR="0" lvl="1" indent="-342900" algn="l" defTabSz="914400" rtl="0" eaLnBrk="1" fontAlgn="auto" latinLnBrk="0" hangingPunct="1">
              <a:lnSpc>
                <a:spcPct val="90000"/>
              </a:lnSpc>
              <a:spcBef>
                <a:spcPts val="0"/>
              </a:spcBef>
              <a:spcAft>
                <a:spcPts val="600"/>
              </a:spcAft>
              <a:buClr>
                <a:srgbClr val="5496AD"/>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496AD"/>
                </a:solidFill>
                <a:effectLst/>
                <a:uLnTx/>
                <a:uFillTx/>
                <a:latin typeface="+mn-lt"/>
                <a:ea typeface="+mn-ea"/>
                <a:cs typeface="+mn-cs"/>
              </a:rPr>
              <a:t>Passion</a:t>
            </a:r>
            <a:endParaRPr kumimoji="0" lang="en-US" sz="2000" b="0" i="0" u="none" strike="noStrike" kern="1200" cap="none" spc="0" normalizeH="0" baseline="0" noProof="0" dirty="0">
              <a:ln>
                <a:noFill/>
              </a:ln>
              <a:solidFill>
                <a:srgbClr val="5496AD"/>
              </a:solidFill>
              <a:effectLst/>
              <a:uLnTx/>
              <a:uFillTx/>
              <a:latin typeface="+mn-lt"/>
              <a:ea typeface="Century Gothic" charset="0"/>
              <a:cs typeface="Century Gothic" charset="0"/>
            </a:endParaRPr>
          </a:p>
          <a:p>
            <a:pPr marL="285750" marR="0" lvl="0" indent="-285750" algn="l" defTabSz="914400" rtl="0" eaLnBrk="1" fontAlgn="auto" latinLnBrk="0" hangingPunct="1">
              <a:lnSpc>
                <a:spcPct val="90000"/>
              </a:lnSpc>
              <a:spcBef>
                <a:spcPts val="0"/>
              </a:spcBef>
              <a:spcAft>
                <a:spcPts val="600"/>
              </a:spcAft>
              <a:buClr>
                <a:srgbClr val="EF282F"/>
              </a:buClr>
              <a:buSzTx/>
              <a:buFont typeface="Webdings" panose="05030102010509060703" pitchFamily="18" charset="2"/>
              <a:buChar char="4"/>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nvGrpSpPr>
          <p:cNvPr id="56" name="Group 55">
            <a:extLst>
              <a:ext uri="{FF2B5EF4-FFF2-40B4-BE49-F238E27FC236}">
                <a16:creationId xmlns:a16="http://schemas.microsoft.com/office/drawing/2014/main" id="{6540ABC7-08F2-4A35-9B1C-2222AD2D0006}"/>
              </a:ext>
            </a:extLst>
          </p:cNvPr>
          <p:cNvGrpSpPr/>
          <p:nvPr/>
        </p:nvGrpSpPr>
        <p:grpSpPr>
          <a:xfrm>
            <a:off x="7515405" y="3609051"/>
            <a:ext cx="4167400" cy="2888428"/>
            <a:chOff x="7063273" y="1726212"/>
            <a:chExt cx="3740012" cy="2869714"/>
          </a:xfrm>
        </p:grpSpPr>
        <p:sp>
          <p:nvSpPr>
            <p:cNvPr id="57" name="Text Placeholder 5">
              <a:extLst>
                <a:ext uri="{FF2B5EF4-FFF2-40B4-BE49-F238E27FC236}">
                  <a16:creationId xmlns:a16="http://schemas.microsoft.com/office/drawing/2014/main" id="{C4D88149-7736-4B2E-B34D-7AB0E1DD280A}"/>
                </a:ext>
              </a:extLst>
            </p:cNvPr>
            <p:cNvSpPr txBox="1">
              <a:spLocks/>
            </p:cNvSpPr>
            <p:nvPr/>
          </p:nvSpPr>
          <p:spPr>
            <a:xfrm>
              <a:off x="7063273" y="2585776"/>
              <a:ext cx="3740012"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0"/>
                </a:spcBef>
                <a:buClr>
                  <a:srgbClr val="0078C1"/>
                </a:buClr>
              </a:pPr>
              <a:r>
                <a:rPr lang="en-US" sz="1800" b="1" dirty="0">
                  <a:solidFill>
                    <a:srgbClr val="0061AA"/>
                  </a:solidFill>
                </a:rPr>
                <a:t>Inclusion</a:t>
              </a:r>
            </a:p>
            <a:p>
              <a:pPr algn="ctr">
                <a:spcBef>
                  <a:spcPts val="600"/>
                </a:spcBef>
                <a:buClr>
                  <a:srgbClr val="0078C1"/>
                </a:buClr>
              </a:pPr>
              <a:r>
                <a:rPr lang="en-US" sz="1800" dirty="0"/>
                <a:t>DEVELOP shares these as well!</a:t>
              </a:r>
            </a:p>
            <a:p>
              <a:pPr algn="ctr">
                <a:spcBef>
                  <a:spcPts val="0"/>
                </a:spcBef>
                <a:buClr>
                  <a:srgbClr val="0078C1"/>
                </a:buClr>
              </a:pPr>
              <a:endParaRPr lang="en-US" sz="1800" dirty="0"/>
            </a:p>
          </p:txBody>
        </p:sp>
        <p:sp>
          <p:nvSpPr>
            <p:cNvPr id="59" name="Rounded Rectangle 79">
              <a:extLst>
                <a:ext uri="{FF2B5EF4-FFF2-40B4-BE49-F238E27FC236}">
                  <a16:creationId xmlns:a16="http://schemas.microsoft.com/office/drawing/2014/main" id="{B550C5A0-88B0-49A6-92C8-4281EF9E997C}"/>
                </a:ext>
              </a:extLst>
            </p:cNvPr>
            <p:cNvSpPr/>
            <p:nvPr/>
          </p:nvSpPr>
          <p:spPr>
            <a:xfrm>
              <a:off x="7063273" y="1726212"/>
              <a:ext cx="3740012" cy="2869714"/>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B17C24F9-6117-4743-8A20-30A0FA1C77CF}"/>
                </a:ext>
              </a:extLst>
            </p:cNvPr>
            <p:cNvSpPr txBox="1">
              <a:spLocks/>
            </p:cNvSpPr>
            <p:nvPr/>
          </p:nvSpPr>
          <p:spPr>
            <a:xfrm>
              <a:off x="8125287" y="2112631"/>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b="1" i="1" dirty="0">
                  <a:solidFill>
                    <a:srgbClr val="0061AA"/>
                  </a:solidFill>
                </a:rPr>
                <a:t>By The Way</a:t>
              </a:r>
            </a:p>
          </p:txBody>
        </p:sp>
      </p:grpSp>
      <p:pic>
        <p:nvPicPr>
          <p:cNvPr id="61" name="Picture 60" descr="A picture containing text, sign, device, meter&#10;&#10;Description automatically generated">
            <a:extLst>
              <a:ext uri="{FF2B5EF4-FFF2-40B4-BE49-F238E27FC236}">
                <a16:creationId xmlns:a16="http://schemas.microsoft.com/office/drawing/2014/main" id="{D9512CB5-41B9-4F90-8CFF-17D28D4E0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781" y="534237"/>
            <a:ext cx="2716086" cy="2748491"/>
          </a:xfrm>
          <a:prstGeom prst="rect">
            <a:avLst/>
          </a:prstGeom>
        </p:spPr>
      </p:pic>
      <p:pic>
        <p:nvPicPr>
          <p:cNvPr id="63" name="Picture 62" descr="A picture containing text, vector graphics, clipart&#10;&#10;Description automatically generated">
            <a:extLst>
              <a:ext uri="{FF2B5EF4-FFF2-40B4-BE49-F238E27FC236}">
                <a16:creationId xmlns:a16="http://schemas.microsoft.com/office/drawing/2014/main" id="{A43A60E5-BB64-448F-B4BE-C4772BFF6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650" y="3732341"/>
            <a:ext cx="888813" cy="739050"/>
          </a:xfrm>
          <a:prstGeom prst="rect">
            <a:avLst/>
          </a:prstGeom>
        </p:spPr>
      </p:pic>
    </p:spTree>
    <p:extLst>
      <p:ext uri="{BB962C8B-B14F-4D97-AF65-F5344CB8AC3E}">
        <p14:creationId xmlns:p14="http://schemas.microsoft.com/office/powerpoint/2010/main" val="14430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DEVELOP’s Culture</a:t>
            </a:r>
            <a:endParaRPr lang="en-US" sz="3200" dirty="0"/>
          </a:p>
        </p:txBody>
      </p:sp>
      <p:sp>
        <p:nvSpPr>
          <p:cNvPr id="51" name="Content Placeholder 50">
            <a:extLst>
              <a:ext uri="{FF2B5EF4-FFF2-40B4-BE49-F238E27FC236}">
                <a16:creationId xmlns:a16="http://schemas.microsoft.com/office/drawing/2014/main" id="{41358EA6-6C0F-4932-B9FC-8F66E5B92971}"/>
              </a:ext>
            </a:extLst>
          </p:cNvPr>
          <p:cNvSpPr>
            <a:spLocks noGrp="1"/>
          </p:cNvSpPr>
          <p:nvPr>
            <p:ph idx="11"/>
          </p:nvPr>
        </p:nvSpPr>
        <p:spPr>
          <a:xfrm>
            <a:off x="838200" y="1804736"/>
            <a:ext cx="9532172" cy="3531058"/>
          </a:xfrm>
        </p:spPr>
        <p:txBody>
          <a:bodyPr>
            <a:normAutofit lnSpcReduction="10000"/>
          </a:bodyPr>
          <a:lstStyle/>
          <a:p>
            <a:pPr>
              <a:spcBef>
                <a:spcPts val="0"/>
              </a:spcBef>
              <a:spcAft>
                <a:spcPts val="600"/>
              </a:spcAft>
              <a:buClr>
                <a:srgbClr val="EF282F"/>
              </a:buClr>
            </a:pPr>
            <a:r>
              <a:rPr lang="en-US" dirty="0"/>
              <a:t>Our approach to teamwork is based on a philosophy that each team member brings unique experience and important expertise to tasks at hand. We encourage and reward vigorous, open flows of communication on all issues, in all directions.</a:t>
            </a:r>
          </a:p>
          <a:p>
            <a:r>
              <a:rPr lang="en-US" dirty="0"/>
              <a:t>We are committed to creating an environment that fosters teamwork and processes that support continuous learning, innovation, and an openness to new ideas.</a:t>
            </a:r>
          </a:p>
          <a:p>
            <a:r>
              <a:rPr lang="en-US" dirty="0"/>
              <a:t>We are adaptable, quick to respond, and go where others don’t, providing more service than is expected.</a:t>
            </a:r>
          </a:p>
          <a:p>
            <a:r>
              <a:rPr lang="en-US" dirty="0"/>
              <a:t>We pursue all endeavors with energy, excitement, and enthusiasm and are committed to maintaining an environment of trust, built upon honesty, ethical behavior, respect, and candor. </a:t>
            </a:r>
          </a:p>
          <a:p>
            <a:r>
              <a:rPr lang="en-US" dirty="0"/>
              <a:t>DEVELOP nurtures an organizational culture in which individuals make full use of their time, talent, and opportunities to pursue excellence in both the ordinary and the extraordinary.</a:t>
            </a:r>
          </a:p>
          <a:p>
            <a:endParaRPr lang="en-US" dirty="0"/>
          </a:p>
        </p:txBody>
      </p:sp>
      <p:sp>
        <p:nvSpPr>
          <p:cNvPr id="7" name="Text Placeholder 2">
            <a:extLst>
              <a:ext uri="{FF2B5EF4-FFF2-40B4-BE49-F238E27FC236}">
                <a16:creationId xmlns:a16="http://schemas.microsoft.com/office/drawing/2014/main" id="{A4673020-33BA-41BE-BBA4-990559D32023}"/>
              </a:ext>
            </a:extLst>
          </p:cNvPr>
          <p:cNvSpPr txBox="1">
            <a:spLocks/>
          </p:cNvSpPr>
          <p:nvPr/>
        </p:nvSpPr>
        <p:spPr>
          <a:xfrm rot="19623489">
            <a:off x="962454" y="5101016"/>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8" name="Text Placeholder 4">
            <a:extLst>
              <a:ext uri="{FF2B5EF4-FFF2-40B4-BE49-F238E27FC236}">
                <a16:creationId xmlns:a16="http://schemas.microsoft.com/office/drawing/2014/main" id="{5B09E0A9-60A6-49B4-B1C1-44AD950D34B8}"/>
              </a:ext>
            </a:extLst>
          </p:cNvPr>
          <p:cNvSpPr txBox="1">
            <a:spLocks/>
          </p:cNvSpPr>
          <p:nvPr/>
        </p:nvSpPr>
        <p:spPr>
          <a:xfrm rot="19623489">
            <a:off x="6178830"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Service-Oriented</a:t>
            </a:r>
          </a:p>
        </p:txBody>
      </p:sp>
      <p:sp>
        <p:nvSpPr>
          <p:cNvPr id="9" name="Text Placeholder 5">
            <a:extLst>
              <a:ext uri="{FF2B5EF4-FFF2-40B4-BE49-F238E27FC236}">
                <a16:creationId xmlns:a16="http://schemas.microsoft.com/office/drawing/2014/main" id="{79F92E93-F7A5-4455-9975-2E3BD3991615}"/>
              </a:ext>
            </a:extLst>
          </p:cNvPr>
          <p:cNvSpPr txBox="1">
            <a:spLocks/>
          </p:cNvSpPr>
          <p:nvPr/>
        </p:nvSpPr>
        <p:spPr>
          <a:xfrm rot="19623489">
            <a:off x="2266548" y="5101016"/>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Dynamic</a:t>
            </a:r>
          </a:p>
        </p:txBody>
      </p:sp>
      <p:sp>
        <p:nvSpPr>
          <p:cNvPr id="10" name="Text Placeholder 2">
            <a:extLst>
              <a:ext uri="{FF2B5EF4-FFF2-40B4-BE49-F238E27FC236}">
                <a16:creationId xmlns:a16="http://schemas.microsoft.com/office/drawing/2014/main" id="{BF7944C9-FAF7-4E60-A5C5-B4AAF613E83A}"/>
              </a:ext>
            </a:extLst>
          </p:cNvPr>
          <p:cNvSpPr txBox="1">
            <a:spLocks/>
          </p:cNvSpPr>
          <p:nvPr/>
        </p:nvSpPr>
        <p:spPr>
          <a:xfrm rot="19623489">
            <a:off x="3570642"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11" name="Text Placeholder 4">
            <a:extLst>
              <a:ext uri="{FF2B5EF4-FFF2-40B4-BE49-F238E27FC236}">
                <a16:creationId xmlns:a16="http://schemas.microsoft.com/office/drawing/2014/main" id="{C2AE7A39-FAE7-479A-8BE4-1A21AC0530D4}"/>
              </a:ext>
            </a:extLst>
          </p:cNvPr>
          <p:cNvSpPr txBox="1">
            <a:spLocks/>
          </p:cNvSpPr>
          <p:nvPr/>
        </p:nvSpPr>
        <p:spPr>
          <a:xfrm rot="19623489">
            <a:off x="7482925" y="5101016"/>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Passionate</a:t>
            </a:r>
          </a:p>
        </p:txBody>
      </p:sp>
      <p:sp>
        <p:nvSpPr>
          <p:cNvPr id="12" name="Text Placeholder 4">
            <a:extLst>
              <a:ext uri="{FF2B5EF4-FFF2-40B4-BE49-F238E27FC236}">
                <a16:creationId xmlns:a16="http://schemas.microsoft.com/office/drawing/2014/main" id="{F0AE57D8-6E2D-4F5D-A93A-2F9CC605215F}"/>
              </a:ext>
            </a:extLst>
          </p:cNvPr>
          <p:cNvSpPr txBox="1">
            <a:spLocks/>
          </p:cNvSpPr>
          <p:nvPr/>
        </p:nvSpPr>
        <p:spPr>
          <a:xfrm rot="19623489">
            <a:off x="8787019" y="5101016"/>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latin typeface="+mn-lt"/>
              </a:rPr>
              <a:t>Excellent</a:t>
            </a:r>
          </a:p>
        </p:txBody>
      </p:sp>
      <p:sp>
        <p:nvSpPr>
          <p:cNvPr id="13" name="Text Placeholder 2">
            <a:extLst>
              <a:ext uri="{FF2B5EF4-FFF2-40B4-BE49-F238E27FC236}">
                <a16:creationId xmlns:a16="http://schemas.microsoft.com/office/drawing/2014/main" id="{0DB5F0FD-1922-48BF-B250-7B889E550131}"/>
              </a:ext>
            </a:extLst>
          </p:cNvPr>
          <p:cNvSpPr txBox="1">
            <a:spLocks/>
          </p:cNvSpPr>
          <p:nvPr/>
        </p:nvSpPr>
        <p:spPr>
          <a:xfrm rot="19623489">
            <a:off x="4874736" y="5101016"/>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grpSp>
        <p:nvGrpSpPr>
          <p:cNvPr id="22" name="Group 21">
            <a:extLst>
              <a:ext uri="{FF2B5EF4-FFF2-40B4-BE49-F238E27FC236}">
                <a16:creationId xmlns:a16="http://schemas.microsoft.com/office/drawing/2014/main" id="{4DDC03F6-D227-4EA0-9AAD-5FBEB2888FBA}"/>
              </a:ext>
            </a:extLst>
          </p:cNvPr>
          <p:cNvGrpSpPr/>
          <p:nvPr/>
        </p:nvGrpSpPr>
        <p:grpSpPr>
          <a:xfrm>
            <a:off x="10775708" y="22674"/>
            <a:ext cx="717868" cy="6821483"/>
            <a:chOff x="10775708" y="22674"/>
            <a:chExt cx="717868" cy="6821483"/>
          </a:xfrm>
        </p:grpSpPr>
        <p:pic>
          <p:nvPicPr>
            <p:cNvPr id="23" name="Picture 22">
              <a:extLst>
                <a:ext uri="{FF2B5EF4-FFF2-40B4-BE49-F238E27FC236}">
                  <a16:creationId xmlns:a16="http://schemas.microsoft.com/office/drawing/2014/main" id="{06D33A02-43F7-44AF-80BE-BC22614B20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4" name="Picture 23">
              <a:extLst>
                <a:ext uri="{FF2B5EF4-FFF2-40B4-BE49-F238E27FC236}">
                  <a16:creationId xmlns:a16="http://schemas.microsoft.com/office/drawing/2014/main" id="{4E14EDE2-BB5C-4893-A831-608E0A7CAC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5" name="Picture 24">
              <a:extLst>
                <a:ext uri="{FF2B5EF4-FFF2-40B4-BE49-F238E27FC236}">
                  <a16:creationId xmlns:a16="http://schemas.microsoft.com/office/drawing/2014/main" id="{056D18BC-D34E-42CA-8B6D-7B17FDA183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E0415279-18A4-4796-98B2-353DA6E8E1C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7" name="Picture 26">
              <a:extLst>
                <a:ext uri="{FF2B5EF4-FFF2-40B4-BE49-F238E27FC236}">
                  <a16:creationId xmlns:a16="http://schemas.microsoft.com/office/drawing/2014/main" id="{766DE647-E6BA-4BDE-9F66-39D8E10C52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8" name="Picture 27">
              <a:extLst>
                <a:ext uri="{FF2B5EF4-FFF2-40B4-BE49-F238E27FC236}">
                  <a16:creationId xmlns:a16="http://schemas.microsoft.com/office/drawing/2014/main" id="{CD4A280E-CEB8-4165-BF53-4674476EA7F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9" name="Picture 28">
              <a:extLst>
                <a:ext uri="{FF2B5EF4-FFF2-40B4-BE49-F238E27FC236}">
                  <a16:creationId xmlns:a16="http://schemas.microsoft.com/office/drawing/2014/main" id="{D93EE69D-6833-4012-99A1-3D033795992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0" name="Picture 29">
              <a:extLst>
                <a:ext uri="{FF2B5EF4-FFF2-40B4-BE49-F238E27FC236}">
                  <a16:creationId xmlns:a16="http://schemas.microsoft.com/office/drawing/2014/main" id="{21277C37-1DF1-4BFE-B0A3-D1BFA03A50E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1" name="Picture 30">
              <a:extLst>
                <a:ext uri="{FF2B5EF4-FFF2-40B4-BE49-F238E27FC236}">
                  <a16:creationId xmlns:a16="http://schemas.microsoft.com/office/drawing/2014/main" id="{1AC6D8CD-14F3-4C24-9527-77E125C8DA1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8916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In-person Locations</a:t>
            </a:r>
            <a:endParaRPr lang="en-US" sz="3200" dirty="0"/>
          </a:p>
        </p:txBody>
      </p:sp>
      <p:pic>
        <p:nvPicPr>
          <p:cNvPr id="15" name="Picture 14">
            <a:extLst>
              <a:ext uri="{FF2B5EF4-FFF2-40B4-BE49-F238E27FC236}">
                <a16:creationId xmlns:a16="http://schemas.microsoft.com/office/drawing/2014/main" id="{05ED1E84-595A-477F-9CBE-587C9CECA44F}"/>
              </a:ext>
            </a:extLst>
          </p:cNvPr>
          <p:cNvPicPr>
            <a:picLocks noChangeAspect="1"/>
          </p:cNvPicPr>
          <p:nvPr/>
        </p:nvPicPr>
        <p:blipFill>
          <a:blip r:embed="rId2"/>
          <a:stretch>
            <a:fillRect/>
          </a:stretch>
        </p:blipFill>
        <p:spPr>
          <a:xfrm>
            <a:off x="1642389" y="1678889"/>
            <a:ext cx="8158416" cy="5045980"/>
          </a:xfrm>
          <a:prstGeom prst="rect">
            <a:avLst/>
          </a:prstGeom>
        </p:spPr>
      </p:pic>
      <p:sp>
        <p:nvSpPr>
          <p:cNvPr id="16" name="Oval 15">
            <a:extLst>
              <a:ext uri="{FF2B5EF4-FFF2-40B4-BE49-F238E27FC236}">
                <a16:creationId xmlns:a16="http://schemas.microsoft.com/office/drawing/2014/main" id="{3E4EAF7C-2DBE-43BE-83E2-95304F9914A0}"/>
              </a:ext>
            </a:extLst>
          </p:cNvPr>
          <p:cNvSpPr/>
          <p:nvPr/>
        </p:nvSpPr>
        <p:spPr>
          <a:xfrm>
            <a:off x="7020176" y="464684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7FEFD2-786C-4874-A23C-EB113D55C567}"/>
              </a:ext>
            </a:extLst>
          </p:cNvPr>
          <p:cNvSpPr/>
          <p:nvPr/>
        </p:nvSpPr>
        <p:spPr>
          <a:xfrm>
            <a:off x="1761298" y="373000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366762-5B05-4680-A48C-ADEE5F174BFF}"/>
              </a:ext>
            </a:extLst>
          </p:cNvPr>
          <p:cNvSpPr/>
          <p:nvPr/>
        </p:nvSpPr>
        <p:spPr>
          <a:xfrm>
            <a:off x="8519634" y="396057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978D17-22B7-43AA-A92D-B6731FAC731C}"/>
              </a:ext>
            </a:extLst>
          </p:cNvPr>
          <p:cNvSpPr/>
          <p:nvPr/>
        </p:nvSpPr>
        <p:spPr>
          <a:xfrm>
            <a:off x="8399682" y="360616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AD57D0E-5827-4E85-B435-65DF73DA4B1D}"/>
              </a:ext>
            </a:extLst>
          </p:cNvPr>
          <p:cNvSpPr/>
          <p:nvPr/>
        </p:nvSpPr>
        <p:spPr>
          <a:xfrm>
            <a:off x="2152921" y="447091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F837A46-09E1-4E87-9402-982052AE6AFB}"/>
              </a:ext>
            </a:extLst>
          </p:cNvPr>
          <p:cNvSpPr/>
          <p:nvPr/>
        </p:nvSpPr>
        <p:spPr>
          <a:xfrm>
            <a:off x="3321722" y="294835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0F71813-796C-4A26-B4F8-08C32DBE2729}"/>
              </a:ext>
            </a:extLst>
          </p:cNvPr>
          <p:cNvSpPr/>
          <p:nvPr/>
        </p:nvSpPr>
        <p:spPr>
          <a:xfrm>
            <a:off x="7652667" y="43698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00EEA60-DA70-42D1-9E82-37D19A4966FC}"/>
              </a:ext>
            </a:extLst>
          </p:cNvPr>
          <p:cNvSpPr/>
          <p:nvPr/>
        </p:nvSpPr>
        <p:spPr>
          <a:xfrm>
            <a:off x="7539372" y="472534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35C899-CB76-4EA0-AE41-E18309E2F342}"/>
              </a:ext>
            </a:extLst>
          </p:cNvPr>
          <p:cNvSpPr/>
          <p:nvPr/>
        </p:nvSpPr>
        <p:spPr>
          <a:xfrm>
            <a:off x="8973378" y="273694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49A7F6-8881-4679-B584-A20F594AEB05}"/>
              </a:ext>
            </a:extLst>
          </p:cNvPr>
          <p:cNvSpPr/>
          <p:nvPr/>
        </p:nvSpPr>
        <p:spPr>
          <a:xfrm>
            <a:off x="3063286" y="472533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52EE569-BF58-4349-B471-3E6A3FD806C3}"/>
              </a:ext>
            </a:extLst>
          </p:cNvPr>
          <p:cNvSpPr/>
          <p:nvPr/>
        </p:nvSpPr>
        <p:spPr>
          <a:xfrm>
            <a:off x="4274132" y="360072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068B7CF-F9EE-4D27-A016-3B5A401C92FE}"/>
              </a:ext>
            </a:extLst>
          </p:cNvPr>
          <p:cNvSpPr txBox="1"/>
          <p:nvPr/>
        </p:nvSpPr>
        <p:spPr>
          <a:xfrm>
            <a:off x="7032677" y="462878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28" name="TextBox 27">
            <a:extLst>
              <a:ext uri="{FF2B5EF4-FFF2-40B4-BE49-F238E27FC236}">
                <a16:creationId xmlns:a16="http://schemas.microsoft.com/office/drawing/2014/main" id="{D6ABA8F5-3C8F-46DF-9B13-88D0BB17F8E7}"/>
              </a:ext>
            </a:extLst>
          </p:cNvPr>
          <p:cNvSpPr txBox="1"/>
          <p:nvPr/>
        </p:nvSpPr>
        <p:spPr>
          <a:xfrm>
            <a:off x="3071652" y="470727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29" name="TextBox 28">
            <a:extLst>
              <a:ext uri="{FF2B5EF4-FFF2-40B4-BE49-F238E27FC236}">
                <a16:creationId xmlns:a16="http://schemas.microsoft.com/office/drawing/2014/main" id="{BCF2C366-76CB-42CB-A33B-F7E3EF17D865}"/>
              </a:ext>
            </a:extLst>
          </p:cNvPr>
          <p:cNvSpPr txBox="1"/>
          <p:nvPr/>
        </p:nvSpPr>
        <p:spPr>
          <a:xfrm>
            <a:off x="1761298" y="371194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30" name="TextBox 29">
            <a:extLst>
              <a:ext uri="{FF2B5EF4-FFF2-40B4-BE49-F238E27FC236}">
                <a16:creationId xmlns:a16="http://schemas.microsoft.com/office/drawing/2014/main" id="{20AA1F29-C163-444C-915A-9BD6E625AAE6}"/>
              </a:ext>
            </a:extLst>
          </p:cNvPr>
          <p:cNvSpPr txBox="1"/>
          <p:nvPr/>
        </p:nvSpPr>
        <p:spPr>
          <a:xfrm>
            <a:off x="2162579" y="445285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31" name="TextBox 30">
            <a:extLst>
              <a:ext uri="{FF2B5EF4-FFF2-40B4-BE49-F238E27FC236}">
                <a16:creationId xmlns:a16="http://schemas.microsoft.com/office/drawing/2014/main" id="{2758F48A-7069-44FA-A69E-93DDF6335AD7}"/>
              </a:ext>
            </a:extLst>
          </p:cNvPr>
          <p:cNvSpPr txBox="1"/>
          <p:nvPr/>
        </p:nvSpPr>
        <p:spPr>
          <a:xfrm>
            <a:off x="4288503" y="357491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32" name="TextBox 31">
            <a:extLst>
              <a:ext uri="{FF2B5EF4-FFF2-40B4-BE49-F238E27FC236}">
                <a16:creationId xmlns:a16="http://schemas.microsoft.com/office/drawing/2014/main" id="{176834F3-024C-47AC-83D0-0D9EBBECDC38}"/>
              </a:ext>
            </a:extLst>
          </p:cNvPr>
          <p:cNvSpPr txBox="1"/>
          <p:nvPr/>
        </p:nvSpPr>
        <p:spPr>
          <a:xfrm>
            <a:off x="7550994" y="470728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33" name="TextBox 32">
            <a:extLst>
              <a:ext uri="{FF2B5EF4-FFF2-40B4-BE49-F238E27FC236}">
                <a16:creationId xmlns:a16="http://schemas.microsoft.com/office/drawing/2014/main" id="{D0DF6153-D6A4-4A14-8066-E0D3708D0B98}"/>
              </a:ext>
            </a:extLst>
          </p:cNvPr>
          <p:cNvSpPr txBox="1"/>
          <p:nvPr/>
        </p:nvSpPr>
        <p:spPr>
          <a:xfrm>
            <a:off x="3331053" y="292506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34" name="TextBox 33">
            <a:extLst>
              <a:ext uri="{FF2B5EF4-FFF2-40B4-BE49-F238E27FC236}">
                <a16:creationId xmlns:a16="http://schemas.microsoft.com/office/drawing/2014/main" id="{4B844C4C-5C9D-4E4B-9200-AFA55C80BA44}"/>
              </a:ext>
            </a:extLst>
          </p:cNvPr>
          <p:cNvSpPr txBox="1"/>
          <p:nvPr/>
        </p:nvSpPr>
        <p:spPr>
          <a:xfrm>
            <a:off x="8898815" y="271240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35" name="TextBox 34">
            <a:extLst>
              <a:ext uri="{FF2B5EF4-FFF2-40B4-BE49-F238E27FC236}">
                <a16:creationId xmlns:a16="http://schemas.microsoft.com/office/drawing/2014/main" id="{0A3EEF5D-E813-4839-88C9-A2C5EEFA2EF0}"/>
              </a:ext>
            </a:extLst>
          </p:cNvPr>
          <p:cNvSpPr txBox="1"/>
          <p:nvPr/>
        </p:nvSpPr>
        <p:spPr>
          <a:xfrm>
            <a:off x="8403877" y="358543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36" name="TextBox 35">
            <a:extLst>
              <a:ext uri="{FF2B5EF4-FFF2-40B4-BE49-F238E27FC236}">
                <a16:creationId xmlns:a16="http://schemas.microsoft.com/office/drawing/2014/main" id="{CF701405-DD23-4B98-9412-E4D8D1074548}"/>
              </a:ext>
            </a:extLst>
          </p:cNvPr>
          <p:cNvSpPr txBox="1"/>
          <p:nvPr/>
        </p:nvSpPr>
        <p:spPr>
          <a:xfrm>
            <a:off x="7593869" y="435314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37" name="TextBox 36">
            <a:extLst>
              <a:ext uri="{FF2B5EF4-FFF2-40B4-BE49-F238E27FC236}">
                <a16:creationId xmlns:a16="http://schemas.microsoft.com/office/drawing/2014/main" id="{38591C83-9316-451E-8ADA-61E16396808E}"/>
              </a:ext>
            </a:extLst>
          </p:cNvPr>
          <p:cNvSpPr txBox="1"/>
          <p:nvPr/>
        </p:nvSpPr>
        <p:spPr>
          <a:xfrm>
            <a:off x="8474086" y="394251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38" name="TextBox 37">
            <a:extLst>
              <a:ext uri="{FF2B5EF4-FFF2-40B4-BE49-F238E27FC236}">
                <a16:creationId xmlns:a16="http://schemas.microsoft.com/office/drawing/2014/main" id="{9B60AC64-9819-4461-9EF8-A2E11498CC65}"/>
              </a:ext>
            </a:extLst>
          </p:cNvPr>
          <p:cNvSpPr txBox="1"/>
          <p:nvPr/>
        </p:nvSpPr>
        <p:spPr>
          <a:xfrm>
            <a:off x="9317398" y="3070162"/>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grpSp>
        <p:nvGrpSpPr>
          <p:cNvPr id="12" name="Group 11">
            <a:extLst>
              <a:ext uri="{FF2B5EF4-FFF2-40B4-BE49-F238E27FC236}">
                <a16:creationId xmlns:a16="http://schemas.microsoft.com/office/drawing/2014/main" id="{524AAFC9-56BC-411A-B3CF-5C93814B5698}"/>
              </a:ext>
            </a:extLst>
          </p:cNvPr>
          <p:cNvGrpSpPr/>
          <p:nvPr/>
        </p:nvGrpSpPr>
        <p:grpSpPr>
          <a:xfrm>
            <a:off x="7020176" y="161524"/>
            <a:ext cx="4776471" cy="1695263"/>
            <a:chOff x="871307" y="5290691"/>
            <a:chExt cx="3146505" cy="1431401"/>
          </a:xfrm>
        </p:grpSpPr>
        <p:sp>
          <p:nvSpPr>
            <p:cNvPr id="13" name="Text Placeholder 5">
              <a:extLst>
                <a:ext uri="{FF2B5EF4-FFF2-40B4-BE49-F238E27FC236}">
                  <a16:creationId xmlns:a16="http://schemas.microsoft.com/office/drawing/2014/main" id="{FA851ABE-C568-43D0-94CE-926D73086E9E}"/>
                </a:ext>
              </a:extLst>
            </p:cNvPr>
            <p:cNvSpPr txBox="1">
              <a:spLocks/>
            </p:cNvSpPr>
            <p:nvPr/>
          </p:nvSpPr>
          <p:spPr>
            <a:xfrm>
              <a:off x="871307" y="5307539"/>
              <a:ext cx="3146505"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DEVELOP locations are also known as “nodes,” but we’ve been operating virtually since March 2020. For the spring 2022 term, we have 4 projects not associated with an in-person location!</a:t>
              </a:r>
            </a:p>
          </p:txBody>
        </p:sp>
        <p:sp>
          <p:nvSpPr>
            <p:cNvPr id="14" name="Rounded Rectangle 83">
              <a:extLst>
                <a:ext uri="{FF2B5EF4-FFF2-40B4-BE49-F238E27FC236}">
                  <a16:creationId xmlns:a16="http://schemas.microsoft.com/office/drawing/2014/main" id="{F139EAD2-490A-4A6D-A0AF-ED58A5110A6C}"/>
                </a:ext>
              </a:extLst>
            </p:cNvPr>
            <p:cNvSpPr/>
            <p:nvPr/>
          </p:nvSpPr>
          <p:spPr>
            <a:xfrm>
              <a:off x="879542" y="5290691"/>
              <a:ext cx="3094620" cy="143140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54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94943" y="1096327"/>
            <a:ext cx="4521432" cy="5335362"/>
            <a:chOff x="934192" y="821256"/>
            <a:chExt cx="4521432" cy="5335362"/>
          </a:xfrm>
        </p:grpSpPr>
        <p:pic>
          <p:nvPicPr>
            <p:cNvPr id="6" name="Picture 5">
              <a:extLst>
                <a:ext uri="{FF2B5EF4-FFF2-40B4-BE49-F238E27FC236}">
                  <a16:creationId xmlns:a16="http://schemas.microsoft.com/office/drawing/2014/main" id="{FC6CBA7B-DAF0-47A9-8418-3DF17DE032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34581" y="1789310"/>
              <a:ext cx="2621043" cy="3109262"/>
            </a:xfrm>
            <a:prstGeom prst="rect">
              <a:avLst/>
            </a:prstGeom>
          </p:spPr>
        </p:pic>
        <p:sp>
          <p:nvSpPr>
            <p:cNvPr id="7" name="Hexagon 6">
              <a:extLst>
                <a:ext uri="{FF2B5EF4-FFF2-40B4-BE49-F238E27FC236}">
                  <a16:creationId xmlns:a16="http://schemas.microsoft.com/office/drawing/2014/main" id="{03F1F29D-287D-4E05-BCB1-65245C607343}"/>
                </a:ext>
              </a:extLst>
            </p:cNvPr>
            <p:cNvSpPr/>
            <p:nvPr/>
          </p:nvSpPr>
          <p:spPr>
            <a:xfrm>
              <a:off x="2473600" y="4356996"/>
              <a:ext cx="1740809" cy="129697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8" name="Hexagon 7">
              <a:extLst>
                <a:ext uri="{FF2B5EF4-FFF2-40B4-BE49-F238E27FC236}">
                  <a16:creationId xmlns:a16="http://schemas.microsoft.com/office/drawing/2014/main" id="{F466F7DE-9A77-481B-A4C6-3EAC79549AB1}"/>
                </a:ext>
              </a:extLst>
            </p:cNvPr>
            <p:cNvSpPr/>
            <p:nvPr/>
          </p:nvSpPr>
          <p:spPr>
            <a:xfrm rot="20612369">
              <a:off x="3509212" y="4644159"/>
              <a:ext cx="1651794" cy="151245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2" name="Straight Connector 11">
              <a:extLst>
                <a:ext uri="{FF2B5EF4-FFF2-40B4-BE49-F238E27FC236}">
                  <a16:creationId xmlns:a16="http://schemas.microsoft.com/office/drawing/2014/main" id="{78864A9D-5BC9-44CC-8782-C744C5B1EEDB}"/>
                </a:ext>
              </a:extLst>
            </p:cNvPr>
            <p:cNvCxnSpPr>
              <a:cxnSpLocks/>
              <a:stCxn id="15" idx="2"/>
              <a:endCxn id="40" idx="7"/>
            </p:cNvCxnSpPr>
            <p:nvPr/>
          </p:nvCxnSpPr>
          <p:spPr>
            <a:xfrm flipH="1">
              <a:off x="4304680" y="3342301"/>
              <a:ext cx="533070" cy="1337218"/>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5" name="Oval 14">
              <a:extLst>
                <a:ext uri="{FF2B5EF4-FFF2-40B4-BE49-F238E27FC236}">
                  <a16:creationId xmlns:a16="http://schemas.microsoft.com/office/drawing/2014/main" id="{69716FEF-2070-4411-9659-1462142CAD03}"/>
                </a:ext>
              </a:extLst>
            </p:cNvPr>
            <p:cNvSpPr/>
            <p:nvPr/>
          </p:nvSpPr>
          <p:spPr>
            <a:xfrm rot="17314369">
              <a:off x="4800361" y="3235430"/>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7" name="Oval 16">
              <a:extLst>
                <a:ext uri="{FF2B5EF4-FFF2-40B4-BE49-F238E27FC236}">
                  <a16:creationId xmlns:a16="http://schemas.microsoft.com/office/drawing/2014/main" id="{A6E1DD80-C798-4E80-A6AE-F07DCBA581E2}"/>
                </a:ext>
              </a:extLst>
            </p:cNvPr>
            <p:cNvSpPr/>
            <p:nvPr/>
          </p:nvSpPr>
          <p:spPr>
            <a:xfrm rot="13388489">
              <a:off x="3933810" y="4055761"/>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9" name="Straight Connector 18">
              <a:extLst>
                <a:ext uri="{FF2B5EF4-FFF2-40B4-BE49-F238E27FC236}">
                  <a16:creationId xmlns:a16="http://schemas.microsoft.com/office/drawing/2014/main" id="{65989C6C-1611-419A-A4AE-BB6075D6333A}"/>
                </a:ext>
              </a:extLst>
            </p:cNvPr>
            <p:cNvCxnSpPr>
              <a:cxnSpLocks/>
              <a:stCxn id="37" idx="7"/>
              <a:endCxn id="32" idx="1"/>
            </p:cNvCxnSpPr>
            <p:nvPr/>
          </p:nvCxnSpPr>
          <p:spPr>
            <a:xfrm>
              <a:off x="2605062" y="3679647"/>
              <a:ext cx="697285" cy="200671"/>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AB5B1724-D433-4491-9C44-EEB8ABB7639F}"/>
                </a:ext>
              </a:extLst>
            </p:cNvPr>
            <p:cNvCxnSpPr>
              <a:cxnSpLocks/>
              <a:stCxn id="36" idx="6"/>
              <a:endCxn id="28" idx="0"/>
            </p:cNvCxnSpPr>
            <p:nvPr/>
          </p:nvCxnSpPr>
          <p:spPr>
            <a:xfrm>
              <a:off x="2547305" y="1964936"/>
              <a:ext cx="506309" cy="132216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63971167-8338-4D0F-87AB-F38A5D867C25}"/>
                </a:ext>
              </a:extLst>
            </p:cNvPr>
            <p:cNvSpPr txBox="1"/>
            <p:nvPr/>
          </p:nvSpPr>
          <p:spPr>
            <a:xfrm>
              <a:off x="1322858" y="3675659"/>
              <a:ext cx="603049"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Erica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2" name="TextBox 21">
              <a:extLst>
                <a:ext uri="{FF2B5EF4-FFF2-40B4-BE49-F238E27FC236}">
                  <a16:creationId xmlns:a16="http://schemas.microsoft.com/office/drawing/2014/main" id="{CCE14921-5300-487D-BA5B-3C7979DFCB6B}"/>
                </a:ext>
              </a:extLst>
            </p:cNvPr>
            <p:cNvSpPr txBox="1"/>
            <p:nvPr/>
          </p:nvSpPr>
          <p:spPr>
            <a:xfrm>
              <a:off x="3272510" y="1249469"/>
              <a:ext cx="7681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Brandy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PC/Geo</a:t>
              </a:r>
            </a:p>
          </p:txBody>
        </p:sp>
        <p:sp>
          <p:nvSpPr>
            <p:cNvPr id="24" name="TextBox 23">
              <a:extLst>
                <a:ext uri="{FF2B5EF4-FFF2-40B4-BE49-F238E27FC236}">
                  <a16:creationId xmlns:a16="http://schemas.microsoft.com/office/drawing/2014/main" id="{7B8CF5E2-9F52-4C67-93F0-5D28E3CD52DB}"/>
                </a:ext>
              </a:extLst>
            </p:cNvPr>
            <p:cNvSpPr txBox="1"/>
            <p:nvPr/>
          </p:nvSpPr>
          <p:spPr>
            <a:xfrm>
              <a:off x="3053614" y="5060829"/>
              <a:ext cx="585417"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Scott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25" name="TextBox 24">
              <a:extLst>
                <a:ext uri="{FF2B5EF4-FFF2-40B4-BE49-F238E27FC236}">
                  <a16:creationId xmlns:a16="http://schemas.microsoft.com/office/drawing/2014/main" id="{DEB1324B-1401-4C18-B9D5-CFF899680A75}"/>
                </a:ext>
              </a:extLst>
            </p:cNvPr>
            <p:cNvSpPr txBox="1"/>
            <p:nvPr/>
          </p:nvSpPr>
          <p:spPr>
            <a:xfrm>
              <a:off x="1436969" y="4665631"/>
              <a:ext cx="601447"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Ryan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28" name="Oval 27">
              <a:extLst>
                <a:ext uri="{FF2B5EF4-FFF2-40B4-BE49-F238E27FC236}">
                  <a16:creationId xmlns:a16="http://schemas.microsoft.com/office/drawing/2014/main" id="{22DB8495-6D1D-45F6-90EA-1DD7383B0666}"/>
                </a:ext>
              </a:extLst>
            </p:cNvPr>
            <p:cNvSpPr/>
            <p:nvPr/>
          </p:nvSpPr>
          <p:spPr>
            <a:xfrm>
              <a:off x="2998750" y="3287102"/>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a:extLst>
                <a:ext uri="{FF2B5EF4-FFF2-40B4-BE49-F238E27FC236}">
                  <a16:creationId xmlns:a16="http://schemas.microsoft.com/office/drawing/2014/main" id="{9174DE91-5B3A-49A6-BB2C-132C5375DE99}"/>
                </a:ext>
              </a:extLst>
            </p:cNvPr>
            <p:cNvSpPr/>
            <p:nvPr/>
          </p:nvSpPr>
          <p:spPr>
            <a:xfrm>
              <a:off x="3286278" y="386424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pic>
          <p:nvPicPr>
            <p:cNvPr id="36" name="Picture 35">
              <a:extLst>
                <a:ext uri="{FF2B5EF4-FFF2-40B4-BE49-F238E27FC236}">
                  <a16:creationId xmlns:a16="http://schemas.microsoft.com/office/drawing/2014/main" id="{8F9030B0-B556-4C72-97C7-8A89C1E6CCC0}"/>
                </a:ext>
              </a:extLst>
            </p:cNvPr>
            <p:cNvPicPr>
              <a:picLocks/>
            </p:cNvPicPr>
            <p:nvPr/>
          </p:nvPicPr>
          <p:blipFill rotWithShape="1">
            <a:blip r:embed="rId3" cstate="print">
              <a:extLst>
                <a:ext uri="{28A0092B-C50C-407E-A947-70E740481C1C}">
                  <a14:useLocalDpi xmlns:a14="http://schemas.microsoft.com/office/drawing/2010/main" val="0"/>
                </a:ext>
              </a:extLst>
            </a:blip>
            <a:srcRect r="6326"/>
            <a:stretch/>
          </p:blipFill>
          <p:spPr>
            <a:xfrm>
              <a:off x="1716474" y="1553456"/>
              <a:ext cx="830831" cy="822960"/>
            </a:xfrm>
            <a:prstGeom prst="ellipse">
              <a:avLst/>
            </a:prstGeom>
            <a:ln w="28575">
              <a:solidFill>
                <a:schemeClr val="tx1">
                  <a:lumMod val="75000"/>
                  <a:lumOff val="25000"/>
                </a:schemeClr>
              </a:solidFill>
            </a:ln>
          </p:spPr>
        </p:pic>
        <p:pic>
          <p:nvPicPr>
            <p:cNvPr id="37" name="Picture 36">
              <a:extLst>
                <a:ext uri="{FF2B5EF4-FFF2-40B4-BE49-F238E27FC236}">
                  <a16:creationId xmlns:a16="http://schemas.microsoft.com/office/drawing/2014/main" id="{A69CB1ED-EC97-45E3-9618-BB4DF83E1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971" y="3559127"/>
              <a:ext cx="823722" cy="822960"/>
            </a:xfrm>
            <a:prstGeom prst="ellipse">
              <a:avLst/>
            </a:prstGeom>
            <a:ln w="28575">
              <a:solidFill>
                <a:schemeClr val="tx1">
                  <a:lumMod val="75000"/>
                  <a:lumOff val="25000"/>
                </a:schemeClr>
              </a:solidFill>
            </a:ln>
          </p:spPr>
        </p:pic>
        <p:pic>
          <p:nvPicPr>
            <p:cNvPr id="40" name="Picture 39">
              <a:extLst>
                <a:ext uri="{FF2B5EF4-FFF2-40B4-BE49-F238E27FC236}">
                  <a16:creationId xmlns:a16="http://schemas.microsoft.com/office/drawing/2014/main" id="{E77A57DC-B42C-49A5-AF86-782768D053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03269" y="4558999"/>
              <a:ext cx="821754" cy="822960"/>
            </a:xfrm>
            <a:prstGeom prst="flowChartConnector">
              <a:avLst/>
            </a:prstGeom>
            <a:ln w="28575">
              <a:solidFill>
                <a:schemeClr val="tx1">
                  <a:lumMod val="75000"/>
                  <a:lumOff val="25000"/>
                </a:schemeClr>
              </a:solidFill>
            </a:ln>
          </p:spPr>
        </p:pic>
        <p:cxnSp>
          <p:nvCxnSpPr>
            <p:cNvPr id="42" name="Straight Connector 41">
              <a:extLst>
                <a:ext uri="{FF2B5EF4-FFF2-40B4-BE49-F238E27FC236}">
                  <a16:creationId xmlns:a16="http://schemas.microsoft.com/office/drawing/2014/main" id="{40CDFF6B-7604-49E5-812D-A1838208C7C2}"/>
                </a:ext>
              </a:extLst>
            </p:cNvPr>
            <p:cNvCxnSpPr>
              <a:cxnSpLocks/>
              <a:stCxn id="49" idx="5"/>
              <a:endCxn id="44" idx="1"/>
            </p:cNvCxnSpPr>
            <p:nvPr/>
          </p:nvCxnSpPr>
          <p:spPr>
            <a:xfrm>
              <a:off x="3170711" y="1523696"/>
              <a:ext cx="969907" cy="126891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43" name="TextBox 42">
              <a:extLst>
                <a:ext uri="{FF2B5EF4-FFF2-40B4-BE49-F238E27FC236}">
                  <a16:creationId xmlns:a16="http://schemas.microsoft.com/office/drawing/2014/main" id="{757774F6-6112-43AD-91A5-8E0B1FA4DCD3}"/>
                </a:ext>
              </a:extLst>
            </p:cNvPr>
            <p:cNvSpPr txBox="1"/>
            <p:nvPr/>
          </p:nvSpPr>
          <p:spPr>
            <a:xfrm>
              <a:off x="935491" y="1705719"/>
              <a:ext cx="780983"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Britnay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a:t>
              </a:r>
            </a:p>
          </p:txBody>
        </p:sp>
        <p:sp>
          <p:nvSpPr>
            <p:cNvPr id="44" name="Oval 43">
              <a:extLst>
                <a:ext uri="{FF2B5EF4-FFF2-40B4-BE49-F238E27FC236}">
                  <a16:creationId xmlns:a16="http://schemas.microsoft.com/office/drawing/2014/main" id="{C1C21753-2937-43A5-BDE1-D8F883A55218}"/>
                </a:ext>
              </a:extLst>
            </p:cNvPr>
            <p:cNvSpPr/>
            <p:nvPr/>
          </p:nvSpPr>
          <p:spPr>
            <a:xfrm>
              <a:off x="4124549" y="277653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cxnSp>
          <p:nvCxnSpPr>
            <p:cNvPr id="48" name="Straight Connector 47">
              <a:extLst>
                <a:ext uri="{FF2B5EF4-FFF2-40B4-BE49-F238E27FC236}">
                  <a16:creationId xmlns:a16="http://schemas.microsoft.com/office/drawing/2014/main" id="{76406951-3C1A-45B9-A7A2-899D5843D9AF}"/>
                </a:ext>
              </a:extLst>
            </p:cNvPr>
            <p:cNvCxnSpPr>
              <a:cxnSpLocks/>
              <a:stCxn id="58" idx="0"/>
              <a:endCxn id="28" idx="1"/>
            </p:cNvCxnSpPr>
            <p:nvPr/>
          </p:nvCxnSpPr>
          <p:spPr>
            <a:xfrm>
              <a:off x="2462458" y="2931738"/>
              <a:ext cx="552361" cy="37143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49" name="Picture 48">
              <a:extLst>
                <a:ext uri="{FF2B5EF4-FFF2-40B4-BE49-F238E27FC236}">
                  <a16:creationId xmlns:a16="http://schemas.microsoft.com/office/drawing/2014/main" id="{5614127A-7A9B-4940-9CEE-26A6600B87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67703" y="821256"/>
              <a:ext cx="823625" cy="822960"/>
            </a:xfrm>
            <a:prstGeom prst="ellipse">
              <a:avLst/>
            </a:prstGeom>
            <a:ln w="28575">
              <a:solidFill>
                <a:schemeClr val="tx1">
                  <a:lumMod val="75000"/>
                  <a:lumOff val="25000"/>
                </a:schemeClr>
              </a:solidFill>
            </a:ln>
          </p:spPr>
        </p:pic>
        <p:cxnSp>
          <p:nvCxnSpPr>
            <p:cNvPr id="52" name="Straight Connector 51">
              <a:extLst>
                <a:ext uri="{FF2B5EF4-FFF2-40B4-BE49-F238E27FC236}">
                  <a16:creationId xmlns:a16="http://schemas.microsoft.com/office/drawing/2014/main" id="{F701FED8-7366-4243-A9C8-6835DAB01B7F}"/>
                </a:ext>
              </a:extLst>
            </p:cNvPr>
            <p:cNvCxnSpPr>
              <a:cxnSpLocks/>
              <a:endCxn id="56" idx="7"/>
            </p:cNvCxnSpPr>
            <p:nvPr/>
          </p:nvCxnSpPr>
          <p:spPr>
            <a:xfrm flipH="1">
              <a:off x="2728405" y="4136234"/>
              <a:ext cx="1204694" cy="567959"/>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56" name="Picture 55">
              <a:extLst>
                <a:ext uri="{FF2B5EF4-FFF2-40B4-BE49-F238E27FC236}">
                  <a16:creationId xmlns:a16="http://schemas.microsoft.com/office/drawing/2014/main" id="{FEE7435B-F0B7-457C-A3D9-C92521AE12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19639" y="4583673"/>
              <a:ext cx="830371" cy="822960"/>
            </a:xfrm>
            <a:prstGeom prst="ellipse">
              <a:avLst/>
            </a:prstGeom>
            <a:ln w="28575">
              <a:solidFill>
                <a:schemeClr val="tx1">
                  <a:lumMod val="75000"/>
                  <a:lumOff val="25000"/>
                </a:schemeClr>
              </a:solidFill>
            </a:ln>
          </p:spPr>
        </p:pic>
        <p:sp>
          <p:nvSpPr>
            <p:cNvPr id="59" name="TextBox 58">
              <a:extLst>
                <a:ext uri="{FF2B5EF4-FFF2-40B4-BE49-F238E27FC236}">
                  <a16:creationId xmlns:a16="http://schemas.microsoft.com/office/drawing/2014/main" id="{C75B82F8-8DE5-4ED6-AFA3-A08841585764}"/>
                </a:ext>
              </a:extLst>
            </p:cNvPr>
            <p:cNvSpPr txBox="1"/>
            <p:nvPr/>
          </p:nvSpPr>
          <p:spPr>
            <a:xfrm>
              <a:off x="934192" y="2609232"/>
              <a:ext cx="731289" cy="4462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Hayley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Geo SF</a:t>
              </a:r>
            </a:p>
          </p:txBody>
        </p:sp>
        <p:pic>
          <p:nvPicPr>
            <p:cNvPr id="58" name="Picture 57">
              <a:extLst>
                <a:ext uri="{FF2B5EF4-FFF2-40B4-BE49-F238E27FC236}">
                  <a16:creationId xmlns:a16="http://schemas.microsoft.com/office/drawing/2014/main" id="{3FC4CBE1-C879-495F-A01A-2F8DCF10C95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rot="5400000">
              <a:off x="1640750" y="2520258"/>
              <a:ext cx="820456" cy="822960"/>
            </a:xfrm>
            <a:prstGeom prst="ellipse">
              <a:avLst/>
            </a:prstGeom>
            <a:ln w="28575">
              <a:solidFill>
                <a:schemeClr val="tx1">
                  <a:lumMod val="75000"/>
                  <a:lumOff val="25000"/>
                </a:schemeClr>
              </a:solidFill>
            </a:ln>
          </p:spPr>
        </p:pic>
      </p:grpSp>
      <p:grpSp>
        <p:nvGrpSpPr>
          <p:cNvPr id="45" name="Group 44"/>
          <p:cNvGrpSpPr/>
          <p:nvPr/>
        </p:nvGrpSpPr>
        <p:grpSpPr>
          <a:xfrm>
            <a:off x="7337469" y="1079750"/>
            <a:ext cx="4924639" cy="5792199"/>
            <a:chOff x="6722853" y="907375"/>
            <a:chExt cx="4924639" cy="5792199"/>
          </a:xfrm>
        </p:grpSpPr>
        <p:pic>
          <p:nvPicPr>
            <p:cNvPr id="124" name="Picture 123">
              <a:extLst>
                <a:ext uri="{FF2B5EF4-FFF2-40B4-BE49-F238E27FC236}">
                  <a16:creationId xmlns:a16="http://schemas.microsoft.com/office/drawing/2014/main" id="{FC6CBA7B-DAF0-47A9-8418-3DF17DE0327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722853" y="1789309"/>
              <a:ext cx="2594135" cy="3657337"/>
            </a:xfrm>
            <a:prstGeom prst="rect">
              <a:avLst/>
            </a:prstGeom>
          </p:spPr>
        </p:pic>
        <p:cxnSp>
          <p:nvCxnSpPr>
            <p:cNvPr id="125" name="Straight Connector 124">
              <a:extLst>
                <a:ext uri="{FF2B5EF4-FFF2-40B4-BE49-F238E27FC236}">
                  <a16:creationId xmlns:a16="http://schemas.microsoft.com/office/drawing/2014/main" id="{BD8E5816-19CF-4D29-A97A-14662114C39D}"/>
                </a:ext>
              </a:extLst>
            </p:cNvPr>
            <p:cNvCxnSpPr>
              <a:cxnSpLocks/>
              <a:stCxn id="143" idx="3"/>
              <a:endCxn id="140" idx="2"/>
            </p:cNvCxnSpPr>
            <p:nvPr/>
          </p:nvCxnSpPr>
          <p:spPr>
            <a:xfrm flipV="1">
              <a:off x="8349502" y="2485459"/>
              <a:ext cx="807800" cy="84334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6" name="Straight Connector 125">
              <a:extLst>
                <a:ext uri="{FF2B5EF4-FFF2-40B4-BE49-F238E27FC236}">
                  <a16:creationId xmlns:a16="http://schemas.microsoft.com/office/drawing/2014/main" id="{A0A18699-3A2A-41E5-AE91-1CA9AC5FE0E6}"/>
                </a:ext>
              </a:extLst>
            </p:cNvPr>
            <p:cNvCxnSpPr>
              <a:cxnSpLocks/>
              <a:stCxn id="152" idx="1"/>
              <a:endCxn id="130" idx="1"/>
            </p:cNvCxnSpPr>
            <p:nvPr/>
          </p:nvCxnSpPr>
          <p:spPr>
            <a:xfrm flipH="1" flipV="1">
              <a:off x="7750368" y="4071603"/>
              <a:ext cx="1087596" cy="180228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7" name="Straight Connector 126">
              <a:extLst>
                <a:ext uri="{FF2B5EF4-FFF2-40B4-BE49-F238E27FC236}">
                  <a16:creationId xmlns:a16="http://schemas.microsoft.com/office/drawing/2014/main" id="{0ACFC0C0-686A-4F51-9FC2-2A09B3D1A912}"/>
                </a:ext>
              </a:extLst>
            </p:cNvPr>
            <p:cNvCxnSpPr>
              <a:cxnSpLocks/>
              <a:stCxn id="135" idx="5"/>
              <a:endCxn id="139" idx="1"/>
            </p:cNvCxnSpPr>
            <p:nvPr/>
          </p:nvCxnSpPr>
          <p:spPr>
            <a:xfrm>
              <a:off x="7918764" y="3911657"/>
              <a:ext cx="456168" cy="4943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8" name="Straight Connector 127">
              <a:extLst>
                <a:ext uri="{FF2B5EF4-FFF2-40B4-BE49-F238E27FC236}">
                  <a16:creationId xmlns:a16="http://schemas.microsoft.com/office/drawing/2014/main" id="{984A6A68-43BA-453A-A883-46522992B601}"/>
                </a:ext>
              </a:extLst>
            </p:cNvPr>
            <p:cNvCxnSpPr>
              <a:cxnSpLocks/>
              <a:stCxn id="134" idx="1"/>
              <a:endCxn id="137" idx="0"/>
            </p:cNvCxnSpPr>
            <p:nvPr/>
          </p:nvCxnSpPr>
          <p:spPr>
            <a:xfrm>
              <a:off x="7375571" y="4074746"/>
              <a:ext cx="830483" cy="135866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29" name="Straight Connector 128">
              <a:extLst>
                <a:ext uri="{FF2B5EF4-FFF2-40B4-BE49-F238E27FC236}">
                  <a16:creationId xmlns:a16="http://schemas.microsoft.com/office/drawing/2014/main" id="{AEE36F77-F07E-4DAE-A11E-B7B5ECDCD477}"/>
                </a:ext>
              </a:extLst>
            </p:cNvPr>
            <p:cNvCxnSpPr>
              <a:cxnSpLocks/>
              <a:stCxn id="133" idx="5"/>
              <a:endCxn id="148" idx="1"/>
            </p:cNvCxnSpPr>
            <p:nvPr/>
          </p:nvCxnSpPr>
          <p:spPr>
            <a:xfrm>
              <a:off x="8501190" y="3589864"/>
              <a:ext cx="773965" cy="5539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0" name="Oval 129">
              <a:extLst>
                <a:ext uri="{FF2B5EF4-FFF2-40B4-BE49-F238E27FC236}">
                  <a16:creationId xmlns:a16="http://schemas.microsoft.com/office/drawing/2014/main" id="{55A03259-7779-401C-821A-316BB67696DE}"/>
                </a:ext>
              </a:extLst>
            </p:cNvPr>
            <p:cNvSpPr/>
            <p:nvPr/>
          </p:nvSpPr>
          <p:spPr>
            <a:xfrm rot="1485293">
              <a:off x="7714489" y="4068214"/>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1" name="TextBox 130">
              <a:extLst>
                <a:ext uri="{FF2B5EF4-FFF2-40B4-BE49-F238E27FC236}">
                  <a16:creationId xmlns:a16="http://schemas.microsoft.com/office/drawing/2014/main" id="{62D2E7FA-A83B-47CD-B913-112C1658D169}"/>
                </a:ext>
              </a:extLst>
            </p:cNvPr>
            <p:cNvSpPr txBox="1"/>
            <p:nvPr/>
          </p:nvSpPr>
          <p:spPr>
            <a:xfrm>
              <a:off x="9963907" y="2129162"/>
              <a:ext cx="127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Nicole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PC/Geo</a:t>
              </a:r>
            </a:p>
          </p:txBody>
        </p:sp>
        <p:sp>
          <p:nvSpPr>
            <p:cNvPr id="132" name="TextBox 131">
              <a:extLst>
                <a:ext uri="{FF2B5EF4-FFF2-40B4-BE49-F238E27FC236}">
                  <a16:creationId xmlns:a16="http://schemas.microsoft.com/office/drawing/2014/main" id="{8D25735E-D8F2-4CBC-81A8-DF75A8B632F5}"/>
                </a:ext>
              </a:extLst>
            </p:cNvPr>
            <p:cNvSpPr txBox="1"/>
            <p:nvPr/>
          </p:nvSpPr>
          <p:spPr>
            <a:xfrm>
              <a:off x="7761540" y="907375"/>
              <a:ext cx="79861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Celeste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 SF</a:t>
              </a:r>
            </a:p>
          </p:txBody>
        </p:sp>
        <p:sp>
          <p:nvSpPr>
            <p:cNvPr id="135" name="Oval 134">
              <a:extLst>
                <a:ext uri="{FF2B5EF4-FFF2-40B4-BE49-F238E27FC236}">
                  <a16:creationId xmlns:a16="http://schemas.microsoft.com/office/drawing/2014/main" id="{9EA172AC-9CAF-471A-BF89-4BE07C2A052C}"/>
                </a:ext>
              </a:extLst>
            </p:cNvPr>
            <p:cNvSpPr/>
            <p:nvPr/>
          </p:nvSpPr>
          <p:spPr>
            <a:xfrm rot="932866">
              <a:off x="7836923" y="3809019"/>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6" name="TextBox 135">
              <a:extLst>
                <a:ext uri="{FF2B5EF4-FFF2-40B4-BE49-F238E27FC236}">
                  <a16:creationId xmlns:a16="http://schemas.microsoft.com/office/drawing/2014/main" id="{1EB5E626-25E5-4A33-B9AD-AC6E02787420}"/>
                </a:ext>
              </a:extLst>
            </p:cNvPr>
            <p:cNvSpPr txBox="1"/>
            <p:nvPr/>
          </p:nvSpPr>
          <p:spPr>
            <a:xfrm>
              <a:off x="10141730" y="3112865"/>
              <a:ext cx="11097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Adriana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PC/Geo</a:t>
              </a:r>
            </a:p>
          </p:txBody>
        </p:sp>
        <p:pic>
          <p:nvPicPr>
            <p:cNvPr id="137" name="Picture 136">
              <a:extLst>
                <a:ext uri="{FF2B5EF4-FFF2-40B4-BE49-F238E27FC236}">
                  <a16:creationId xmlns:a16="http://schemas.microsoft.com/office/drawing/2014/main" id="{717FFE82-D8C0-4BE9-9E84-07FE3BC016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4574" y="5433410"/>
              <a:ext cx="822960" cy="822960"/>
            </a:xfrm>
            <a:prstGeom prst="ellipse">
              <a:avLst/>
            </a:prstGeom>
            <a:ln w="38100">
              <a:solidFill>
                <a:schemeClr val="tx1">
                  <a:lumMod val="75000"/>
                  <a:lumOff val="25000"/>
                </a:schemeClr>
              </a:solidFill>
            </a:ln>
          </p:spPr>
        </p:pic>
        <p:pic>
          <p:nvPicPr>
            <p:cNvPr id="138" name="Picture 137">
              <a:extLst>
                <a:ext uri="{FF2B5EF4-FFF2-40B4-BE49-F238E27FC236}">
                  <a16:creationId xmlns:a16="http://schemas.microsoft.com/office/drawing/2014/main" id="{4C00BA2C-BDBB-4A3E-96D1-9B379614423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309396" y="2986792"/>
              <a:ext cx="832334" cy="822960"/>
            </a:xfrm>
            <a:prstGeom prst="ellipse">
              <a:avLst/>
            </a:prstGeom>
            <a:ln w="28575">
              <a:solidFill>
                <a:schemeClr val="tx1">
                  <a:lumMod val="75000"/>
                  <a:lumOff val="25000"/>
                </a:schemeClr>
              </a:solidFill>
            </a:ln>
          </p:spPr>
        </p:pic>
        <p:pic>
          <p:nvPicPr>
            <p:cNvPr id="139" name="Picture 138">
              <a:extLst>
                <a:ext uri="{FF2B5EF4-FFF2-40B4-BE49-F238E27FC236}">
                  <a16:creationId xmlns:a16="http://schemas.microsoft.com/office/drawing/2014/main" id="{CEF7021C-89D6-4FBF-8784-CCE4FB66D7A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255862" y="4285513"/>
              <a:ext cx="813062" cy="822960"/>
            </a:xfrm>
            <a:prstGeom prst="flowChartConnector">
              <a:avLst/>
            </a:prstGeom>
            <a:ln w="28575">
              <a:solidFill>
                <a:schemeClr val="tx1">
                  <a:lumMod val="75000"/>
                  <a:lumOff val="25000"/>
                </a:schemeClr>
              </a:solidFill>
            </a:ln>
          </p:spPr>
        </p:pic>
        <p:pic>
          <p:nvPicPr>
            <p:cNvPr id="140" name="Picture 139">
              <a:extLst>
                <a:ext uri="{FF2B5EF4-FFF2-40B4-BE49-F238E27FC236}">
                  <a16:creationId xmlns:a16="http://schemas.microsoft.com/office/drawing/2014/main" id="{515BED47-ED44-4986-9E40-49DCD368D15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9157302" y="2073979"/>
              <a:ext cx="818216" cy="822960"/>
            </a:xfrm>
            <a:prstGeom prst="ellipse">
              <a:avLst/>
            </a:prstGeom>
            <a:ln w="28575">
              <a:solidFill>
                <a:schemeClr val="tx1">
                  <a:lumMod val="75000"/>
                  <a:lumOff val="25000"/>
                </a:schemeClr>
              </a:solidFill>
            </a:ln>
          </p:spPr>
        </p:pic>
        <p:cxnSp>
          <p:nvCxnSpPr>
            <p:cNvPr id="141" name="Straight Connector 140">
              <a:extLst>
                <a:ext uri="{FF2B5EF4-FFF2-40B4-BE49-F238E27FC236}">
                  <a16:creationId xmlns:a16="http://schemas.microsoft.com/office/drawing/2014/main" id="{3F6922FE-51A3-4784-BB77-462B130EEDEE}"/>
                </a:ext>
              </a:extLst>
            </p:cNvPr>
            <p:cNvCxnSpPr>
              <a:cxnSpLocks/>
              <a:stCxn id="158" idx="4"/>
              <a:endCxn id="142" idx="5"/>
            </p:cNvCxnSpPr>
            <p:nvPr/>
          </p:nvCxnSpPr>
          <p:spPr>
            <a:xfrm>
              <a:off x="7423576" y="1874159"/>
              <a:ext cx="1487849" cy="90415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3" name="Oval 142">
              <a:extLst>
                <a:ext uri="{FF2B5EF4-FFF2-40B4-BE49-F238E27FC236}">
                  <a16:creationId xmlns:a16="http://schemas.microsoft.com/office/drawing/2014/main" id="{5ADC5445-04BA-455D-9BAD-A3F3E5F4C963}"/>
                </a:ext>
              </a:extLst>
            </p:cNvPr>
            <p:cNvSpPr/>
            <p:nvPr/>
          </p:nvSpPr>
          <p:spPr>
            <a:xfrm>
              <a:off x="8333433" y="3235146"/>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44" name="Straight Connector 143">
              <a:extLst>
                <a:ext uri="{FF2B5EF4-FFF2-40B4-BE49-F238E27FC236}">
                  <a16:creationId xmlns:a16="http://schemas.microsoft.com/office/drawing/2014/main" id="{D4AA1545-FD8E-43FE-9CD6-B4A1BE23EC21}"/>
                </a:ext>
              </a:extLst>
            </p:cNvPr>
            <p:cNvCxnSpPr>
              <a:cxnSpLocks/>
              <a:stCxn id="133" idx="6"/>
              <a:endCxn id="138" idx="2"/>
            </p:cNvCxnSpPr>
            <p:nvPr/>
          </p:nvCxnSpPr>
          <p:spPr>
            <a:xfrm flipV="1">
              <a:off x="8517259" y="3398272"/>
              <a:ext cx="792137" cy="15279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45" name="TextBox 144">
              <a:extLst>
                <a:ext uri="{FF2B5EF4-FFF2-40B4-BE49-F238E27FC236}">
                  <a16:creationId xmlns:a16="http://schemas.microsoft.com/office/drawing/2014/main" id="{D7622752-2C39-4D33-9B90-7A07325C8AEF}"/>
                </a:ext>
              </a:extLst>
            </p:cNvPr>
            <p:cNvSpPr txBox="1"/>
            <p:nvPr/>
          </p:nvSpPr>
          <p:spPr>
            <a:xfrm>
              <a:off x="9525727" y="6059070"/>
              <a:ext cx="651139"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Sarah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a:t>
              </a:r>
            </a:p>
          </p:txBody>
        </p:sp>
        <p:sp>
          <p:nvSpPr>
            <p:cNvPr id="146" name="TextBox 145">
              <a:extLst>
                <a:ext uri="{FF2B5EF4-FFF2-40B4-BE49-F238E27FC236}">
                  <a16:creationId xmlns:a16="http://schemas.microsoft.com/office/drawing/2014/main" id="{0101E5BB-EBA5-44C9-ABDC-ECFF6014B55F}"/>
                </a:ext>
              </a:extLst>
            </p:cNvPr>
            <p:cNvSpPr txBox="1"/>
            <p:nvPr/>
          </p:nvSpPr>
          <p:spPr>
            <a:xfrm>
              <a:off x="8803651" y="5020664"/>
              <a:ext cx="604653"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Katie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a:t>
              </a:r>
            </a:p>
          </p:txBody>
        </p:sp>
        <p:sp>
          <p:nvSpPr>
            <p:cNvPr id="147" name="TextBox 146">
              <a:extLst>
                <a:ext uri="{FF2B5EF4-FFF2-40B4-BE49-F238E27FC236}">
                  <a16:creationId xmlns:a16="http://schemas.microsoft.com/office/drawing/2014/main" id="{B8E92AC0-38D2-4DE0-8D28-FE148033620A}"/>
                </a:ext>
              </a:extLst>
            </p:cNvPr>
            <p:cNvSpPr txBox="1"/>
            <p:nvPr/>
          </p:nvSpPr>
          <p:spPr>
            <a:xfrm>
              <a:off x="9838889" y="4609678"/>
              <a:ext cx="1077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Cecil</a:t>
              </a:r>
              <a:endParaRPr kumimoji="0" lang="en-US" sz="1200" b="0"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 SF</a:t>
              </a:r>
            </a:p>
          </p:txBody>
        </p:sp>
        <p:sp>
          <p:nvSpPr>
            <p:cNvPr id="149" name="TextBox 148">
              <a:extLst>
                <a:ext uri="{FF2B5EF4-FFF2-40B4-BE49-F238E27FC236}">
                  <a16:creationId xmlns:a16="http://schemas.microsoft.com/office/drawing/2014/main" id="{1EB5E626-25E5-4A33-B9AD-AC6E02787420}"/>
                </a:ext>
              </a:extLst>
            </p:cNvPr>
            <p:cNvSpPr txBox="1"/>
            <p:nvPr/>
          </p:nvSpPr>
          <p:spPr>
            <a:xfrm>
              <a:off x="10854115" y="3912971"/>
              <a:ext cx="7933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Sophia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sp>
          <p:nvSpPr>
            <p:cNvPr id="150" name="TextBox 149">
              <a:extLst>
                <a:ext uri="{FF2B5EF4-FFF2-40B4-BE49-F238E27FC236}">
                  <a16:creationId xmlns:a16="http://schemas.microsoft.com/office/drawing/2014/main" id="{8D25735E-D8F2-4CBC-81A8-DF75A8B632F5}"/>
                </a:ext>
              </a:extLst>
            </p:cNvPr>
            <p:cNvSpPr txBox="1"/>
            <p:nvPr/>
          </p:nvSpPr>
          <p:spPr>
            <a:xfrm>
              <a:off x="8905053" y="1554105"/>
              <a:ext cx="601447" cy="4462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Tyler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sp>
          <p:nvSpPr>
            <p:cNvPr id="151" name="TextBox 150">
              <a:extLst>
                <a:ext uri="{FF2B5EF4-FFF2-40B4-BE49-F238E27FC236}">
                  <a16:creationId xmlns:a16="http://schemas.microsoft.com/office/drawing/2014/main" id="{B91B2A3F-BDD4-49CE-810F-2FC7326EDA03}"/>
                </a:ext>
              </a:extLst>
            </p:cNvPr>
            <p:cNvSpPr txBox="1"/>
            <p:nvPr/>
          </p:nvSpPr>
          <p:spPr>
            <a:xfrm>
              <a:off x="6993178" y="5718212"/>
              <a:ext cx="776175" cy="409343"/>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Paxton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Comm</a:t>
              </a:r>
            </a:p>
          </p:txBody>
        </p:sp>
        <p:pic>
          <p:nvPicPr>
            <p:cNvPr id="152" name="Picture 151"/>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17790" y="5753363"/>
              <a:ext cx="820602" cy="822960"/>
            </a:xfrm>
            <a:prstGeom prst="ellipse">
              <a:avLst/>
            </a:prstGeom>
            <a:ln w="38100">
              <a:solidFill>
                <a:schemeClr val="tx1">
                  <a:lumMod val="75000"/>
                  <a:lumOff val="25000"/>
                </a:schemeClr>
              </a:solidFill>
            </a:ln>
          </p:spPr>
        </p:pic>
        <p:cxnSp>
          <p:nvCxnSpPr>
            <p:cNvPr id="153" name="Straight Connector 152">
              <a:extLst>
                <a:ext uri="{FF2B5EF4-FFF2-40B4-BE49-F238E27FC236}">
                  <a16:creationId xmlns:a16="http://schemas.microsoft.com/office/drawing/2014/main" id="{984A6A68-43BA-453A-A883-46522992B601}"/>
                </a:ext>
              </a:extLst>
            </p:cNvPr>
            <p:cNvCxnSpPr>
              <a:cxnSpLocks/>
              <a:stCxn id="134" idx="0"/>
              <a:endCxn id="154" idx="0"/>
            </p:cNvCxnSpPr>
            <p:nvPr/>
          </p:nvCxnSpPr>
          <p:spPr>
            <a:xfrm>
              <a:off x="7408415" y="4048583"/>
              <a:ext cx="56894" cy="827779"/>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4" name="Picture 1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53829" y="4876362"/>
              <a:ext cx="822960" cy="822960"/>
            </a:xfrm>
            <a:prstGeom prst="ellipse">
              <a:avLst/>
            </a:prstGeom>
            <a:ln w="38100">
              <a:solidFill>
                <a:schemeClr val="tx1">
                  <a:lumMod val="75000"/>
                  <a:lumOff val="25000"/>
                </a:schemeClr>
              </a:solidFill>
            </a:ln>
          </p:spPr>
        </p:pic>
        <p:pic>
          <p:nvPicPr>
            <p:cNvPr id="156" name="Picture 155"/>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0032273" y="3669062"/>
              <a:ext cx="821842" cy="822960"/>
            </a:xfrm>
            <a:prstGeom prst="ellipse">
              <a:avLst/>
            </a:prstGeom>
            <a:ln w="38100">
              <a:solidFill>
                <a:schemeClr val="tx1">
                  <a:lumMod val="75000"/>
                  <a:lumOff val="25000"/>
                </a:schemeClr>
              </a:solidFill>
            </a:ln>
          </p:spPr>
        </p:pic>
        <p:cxnSp>
          <p:nvCxnSpPr>
            <p:cNvPr id="157" name="Straight Connector 156">
              <a:extLst>
                <a:ext uri="{FF2B5EF4-FFF2-40B4-BE49-F238E27FC236}">
                  <a16:creationId xmlns:a16="http://schemas.microsoft.com/office/drawing/2014/main" id="{3F6922FE-51A3-4784-BB77-462B130EEDEE}"/>
                </a:ext>
              </a:extLst>
            </p:cNvPr>
            <p:cNvCxnSpPr>
              <a:cxnSpLocks/>
              <a:stCxn id="159" idx="4"/>
              <a:endCxn id="142" idx="5"/>
            </p:cNvCxnSpPr>
            <p:nvPr/>
          </p:nvCxnSpPr>
          <p:spPr>
            <a:xfrm>
              <a:off x="8407532" y="2267630"/>
              <a:ext cx="503893" cy="510682"/>
            </a:xfrm>
            <a:prstGeom prst="line">
              <a:avLst/>
            </a:prstGeom>
            <a:solidFill>
              <a:srgbClr val="FFC000"/>
            </a:solidFill>
            <a:ln>
              <a:solidFill>
                <a:srgbClr val="9298A8"/>
              </a:solidFill>
            </a:ln>
          </p:spPr>
          <p:style>
            <a:lnRef idx="3">
              <a:schemeClr val="accent3"/>
            </a:lnRef>
            <a:fillRef idx="0">
              <a:schemeClr val="accent3"/>
            </a:fillRef>
            <a:effectRef idx="2">
              <a:schemeClr val="accent3"/>
            </a:effectRef>
            <a:fontRef idx="minor">
              <a:schemeClr val="tx1"/>
            </a:fontRef>
          </p:style>
        </p:cxnSp>
        <p:pic>
          <p:nvPicPr>
            <p:cNvPr id="158" name="Picture 157">
              <a:extLst>
                <a:ext uri="{FF2B5EF4-FFF2-40B4-BE49-F238E27FC236}">
                  <a16:creationId xmlns:a16="http://schemas.microsoft.com/office/drawing/2014/main" id="{EF47E3F8-57A8-46FA-995E-29089706F93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012199" y="1051199"/>
              <a:ext cx="822753" cy="822960"/>
            </a:xfrm>
            <a:prstGeom prst="ellipse">
              <a:avLst/>
            </a:prstGeom>
            <a:ln w="38100">
              <a:solidFill>
                <a:schemeClr val="tx1">
                  <a:lumMod val="75000"/>
                  <a:lumOff val="25000"/>
                </a:schemeClr>
              </a:solidFill>
            </a:ln>
          </p:spPr>
        </p:pic>
        <p:pic>
          <p:nvPicPr>
            <p:cNvPr id="159" name="Picture 15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7993691" y="1444670"/>
              <a:ext cx="827681" cy="822960"/>
            </a:xfrm>
            <a:prstGeom prst="ellipse">
              <a:avLst/>
            </a:prstGeom>
            <a:ln w="38100">
              <a:solidFill>
                <a:schemeClr val="tx1">
                  <a:lumMod val="75000"/>
                  <a:lumOff val="25000"/>
                </a:schemeClr>
              </a:solidFill>
            </a:ln>
          </p:spPr>
        </p:pic>
        <p:sp>
          <p:nvSpPr>
            <p:cNvPr id="65" name="TextBox 64">
              <a:extLst>
                <a:ext uri="{FF2B5EF4-FFF2-40B4-BE49-F238E27FC236}">
                  <a16:creationId xmlns:a16="http://schemas.microsoft.com/office/drawing/2014/main" id="{B91B2A3F-BDD4-49CE-810F-2FC7326EDA03}"/>
                </a:ext>
              </a:extLst>
            </p:cNvPr>
            <p:cNvSpPr txBox="1"/>
            <p:nvPr/>
          </p:nvSpPr>
          <p:spPr>
            <a:xfrm>
              <a:off x="7741886" y="6290231"/>
              <a:ext cx="946093" cy="409343"/>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Rochelle</a:t>
              </a: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IA SF</a:t>
              </a:r>
            </a:p>
          </p:txBody>
        </p:sp>
        <p:sp>
          <p:nvSpPr>
            <p:cNvPr id="142" name="Oval 141">
              <a:extLst>
                <a:ext uri="{FF2B5EF4-FFF2-40B4-BE49-F238E27FC236}">
                  <a16:creationId xmlns:a16="http://schemas.microsoft.com/office/drawing/2014/main" id="{9DAF8931-C853-48BF-A563-CCF8B58B331E}"/>
                </a:ext>
              </a:extLst>
            </p:cNvPr>
            <p:cNvSpPr/>
            <p:nvPr/>
          </p:nvSpPr>
          <p:spPr>
            <a:xfrm>
              <a:off x="8817766" y="2684653"/>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cxnSp>
          <p:nvCxnSpPr>
            <p:cNvPr id="155" name="Straight Connector 154">
              <a:extLst>
                <a:ext uri="{FF2B5EF4-FFF2-40B4-BE49-F238E27FC236}">
                  <a16:creationId xmlns:a16="http://schemas.microsoft.com/office/drawing/2014/main" id="{AEE36F77-F07E-4DAE-A11E-B7B5ECDCD477}"/>
                </a:ext>
              </a:extLst>
            </p:cNvPr>
            <p:cNvCxnSpPr>
              <a:cxnSpLocks/>
              <a:stCxn id="133" idx="2"/>
              <a:endCxn id="156" idx="2"/>
            </p:cNvCxnSpPr>
            <p:nvPr/>
          </p:nvCxnSpPr>
          <p:spPr>
            <a:xfrm>
              <a:off x="8407531" y="3551069"/>
              <a:ext cx="1624742" cy="529473"/>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33" name="Oval 132">
              <a:extLst>
                <a:ext uri="{FF2B5EF4-FFF2-40B4-BE49-F238E27FC236}">
                  <a16:creationId xmlns:a16="http://schemas.microsoft.com/office/drawing/2014/main" id="{604DF588-2AE3-4C31-9658-570D331D5EF0}"/>
                </a:ext>
              </a:extLst>
            </p:cNvPr>
            <p:cNvSpPr/>
            <p:nvPr/>
          </p:nvSpPr>
          <p:spPr>
            <a:xfrm>
              <a:off x="8407531" y="3496205"/>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134" name="Oval 133">
              <a:extLst>
                <a:ext uri="{FF2B5EF4-FFF2-40B4-BE49-F238E27FC236}">
                  <a16:creationId xmlns:a16="http://schemas.microsoft.com/office/drawing/2014/main" id="{34BAE4E9-6524-4C64-8819-9D3AAF5EE0CA}"/>
                </a:ext>
              </a:extLst>
            </p:cNvPr>
            <p:cNvSpPr/>
            <p:nvPr/>
          </p:nvSpPr>
          <p:spPr>
            <a:xfrm rot="20637550">
              <a:off x="7368711" y="4046447"/>
              <a:ext cx="109728" cy="1097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pic>
          <p:nvPicPr>
            <p:cNvPr id="148" name="Picture 147">
              <a:extLst>
                <a:ext uri="{FF2B5EF4-FFF2-40B4-BE49-F238E27FC236}">
                  <a16:creationId xmlns:a16="http://schemas.microsoft.com/office/drawing/2014/main" id="{224379F9-F15C-4F57-AD11-323888934D4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443861">
              <a:off x="9172376" y="4010301"/>
              <a:ext cx="790065" cy="822960"/>
            </a:xfrm>
            <a:prstGeom prst="ellipse">
              <a:avLst/>
            </a:prstGeom>
            <a:ln w="28575">
              <a:solidFill>
                <a:schemeClr val="tx1">
                  <a:lumMod val="75000"/>
                  <a:lumOff val="25000"/>
                </a:schemeClr>
              </a:solidFill>
            </a:ln>
          </p:spPr>
        </p:pic>
      </p:grpSp>
      <p:cxnSp>
        <p:nvCxnSpPr>
          <p:cNvPr id="74" name="Straight Connector 73">
            <a:extLst>
              <a:ext uri="{FF2B5EF4-FFF2-40B4-BE49-F238E27FC236}">
                <a16:creationId xmlns:a16="http://schemas.microsoft.com/office/drawing/2014/main" id="{E03F9D34-9B5A-4AEF-A25F-43A227E3C809}"/>
              </a:ext>
            </a:extLst>
          </p:cNvPr>
          <p:cNvCxnSpPr>
            <a:cxnSpLocks/>
            <a:endCxn id="73" idx="2"/>
          </p:cNvCxnSpPr>
          <p:nvPr/>
        </p:nvCxnSpPr>
        <p:spPr>
          <a:xfrm>
            <a:off x="9131875" y="3723444"/>
            <a:ext cx="1220503" cy="1911334"/>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103"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4841596" y="814320"/>
            <a:ext cx="2479804" cy="5934377"/>
          </a:xfrm>
          <a:ln w="19050">
            <a:solidFill>
              <a:srgbClr val="6A7278"/>
            </a:solidFill>
          </a:ln>
        </p:spPr>
        <p:txBody>
          <a:bodyPr anchor="ctr">
            <a:normAutofit fontScale="47500" lnSpcReduction="20000"/>
          </a:bodyPr>
          <a:lstStyle/>
          <a:p>
            <a:pPr>
              <a:spcBef>
                <a:spcPts val="1200"/>
              </a:spcBef>
            </a:pPr>
            <a:r>
              <a:rPr lang="en-US" altLang="en-US" sz="2500" u="sng" dirty="0">
                <a:solidFill>
                  <a:schemeClr val="tx1">
                    <a:lumMod val="75000"/>
                    <a:lumOff val="25000"/>
                  </a:schemeClr>
                </a:solidFill>
              </a:rPr>
              <a:t>Project Coordination</a:t>
            </a:r>
          </a:p>
          <a:p>
            <a:pPr marL="342900" indent="-279400">
              <a:spcBef>
                <a:spcPts val="600"/>
              </a:spcBef>
              <a:buFont typeface="Arial" panose="020B0604020202020204" pitchFamily="34" charset="0"/>
              <a:buChar char="•"/>
            </a:pPr>
            <a:r>
              <a:rPr lang="en-US" b="1" dirty="0">
                <a:solidFill>
                  <a:srgbClr val="6A7278"/>
                </a:solidFill>
              </a:rPr>
              <a:t>Cecil (</a:t>
            </a:r>
            <a:r>
              <a:rPr lang="en-US" b="1" dirty="0" err="1">
                <a:solidFill>
                  <a:srgbClr val="6A7278"/>
                </a:solidFill>
              </a:rPr>
              <a:t>LaRC</a:t>
            </a:r>
            <a:r>
              <a:rPr lang="en-US" b="1"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Sophia (</a:t>
            </a:r>
            <a:r>
              <a:rPr lang="en-US" dirty="0" err="1">
                <a:solidFill>
                  <a:srgbClr val="6A7278"/>
                </a:solidFill>
              </a:rPr>
              <a:t>LaRC</a:t>
            </a:r>
            <a:r>
              <a:rPr lang="en-US"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Tamara (</a:t>
            </a:r>
            <a:r>
              <a:rPr lang="en-US" dirty="0" err="1">
                <a:solidFill>
                  <a:srgbClr val="6A7278"/>
                </a:solidFill>
              </a:rPr>
              <a:t>LaRC</a:t>
            </a:r>
            <a:r>
              <a:rPr lang="en-US" dirty="0">
                <a:solidFill>
                  <a:srgbClr val="6A7278"/>
                </a:solidFill>
              </a:rPr>
              <a:t>)</a:t>
            </a:r>
          </a:p>
          <a:p>
            <a:pPr marL="63500">
              <a:spcBef>
                <a:spcPts val="1800"/>
              </a:spcBef>
            </a:pPr>
            <a:r>
              <a:rPr lang="en-US" altLang="en-US" sz="2500" u="sng" dirty="0">
                <a:solidFill>
                  <a:schemeClr val="tx1">
                    <a:lumMod val="75000"/>
                    <a:lumOff val="25000"/>
                  </a:schemeClr>
                </a:solidFill>
              </a:rPr>
              <a:t>Impact Analysis</a:t>
            </a:r>
          </a:p>
          <a:p>
            <a:pPr marL="342900" indent="-279400">
              <a:spcBef>
                <a:spcPts val="600"/>
              </a:spcBef>
              <a:buFont typeface="Arial" panose="020B0604020202020204" pitchFamily="34" charset="0"/>
              <a:buChar char="•"/>
            </a:pPr>
            <a:r>
              <a:rPr lang="en-US" b="1" dirty="0">
                <a:solidFill>
                  <a:srgbClr val="6A7278"/>
                </a:solidFill>
              </a:rPr>
              <a:t>Rochelle (MSFC)</a:t>
            </a:r>
          </a:p>
          <a:p>
            <a:pPr marL="342900" indent="-279400">
              <a:spcBef>
                <a:spcPts val="600"/>
              </a:spcBef>
              <a:buFont typeface="Arial" panose="020B0604020202020204" pitchFamily="34" charset="0"/>
              <a:buChar char="•"/>
            </a:pPr>
            <a:r>
              <a:rPr lang="en-US" dirty="0">
                <a:solidFill>
                  <a:srgbClr val="6A7278"/>
                </a:solidFill>
              </a:rPr>
              <a:t>Katie (NC)</a:t>
            </a:r>
          </a:p>
          <a:p>
            <a:pPr marL="342900" indent="-279400">
              <a:spcBef>
                <a:spcPts val="600"/>
              </a:spcBef>
              <a:buFont typeface="Arial" panose="020B0604020202020204" pitchFamily="34" charset="0"/>
              <a:buChar char="•"/>
            </a:pPr>
            <a:r>
              <a:rPr lang="en-US" dirty="0">
                <a:solidFill>
                  <a:srgbClr val="6A7278"/>
                </a:solidFill>
              </a:rPr>
              <a:t>Sarah (GA)</a:t>
            </a:r>
          </a:p>
          <a:p>
            <a:pPr marL="63500">
              <a:spcBef>
                <a:spcPts val="1800"/>
              </a:spcBef>
            </a:pPr>
            <a:r>
              <a:rPr lang="en-US" altLang="en-US" sz="2500" u="sng" dirty="0">
                <a:solidFill>
                  <a:schemeClr val="tx1">
                    <a:lumMod val="75000"/>
                    <a:lumOff val="25000"/>
                  </a:schemeClr>
                </a:solidFill>
              </a:rPr>
              <a:t>Geoinformatics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b="1" dirty="0">
                <a:solidFill>
                  <a:srgbClr val="6A7278"/>
                </a:solidFill>
              </a:rPr>
              <a:t>Hayley (ARC)</a:t>
            </a:r>
          </a:p>
          <a:p>
            <a:pPr marL="342900" indent="-279400">
              <a:spcBef>
                <a:spcPts val="600"/>
              </a:spcBef>
              <a:buFont typeface="Arial" panose="020B0604020202020204" pitchFamily="34" charset="0"/>
              <a:buChar char="•"/>
            </a:pPr>
            <a:r>
              <a:rPr lang="en-US" dirty="0">
                <a:solidFill>
                  <a:srgbClr val="6A7278"/>
                </a:solidFill>
              </a:rPr>
              <a:t>Britnay (ARC)</a:t>
            </a:r>
          </a:p>
          <a:p>
            <a:pPr marL="342900" indent="-279400">
              <a:spcBef>
                <a:spcPts val="600"/>
              </a:spcBef>
              <a:buFont typeface="Arial" panose="020B0604020202020204" pitchFamily="34" charset="0"/>
              <a:buChar char="•"/>
            </a:pPr>
            <a:r>
              <a:rPr lang="en-US" dirty="0">
                <a:solidFill>
                  <a:srgbClr val="6A7278"/>
                </a:solidFill>
              </a:rPr>
              <a:t>Erica (JPL)</a:t>
            </a:r>
          </a:p>
          <a:p>
            <a:pPr marL="342900" indent="-279400">
              <a:spcBef>
                <a:spcPts val="600"/>
              </a:spcBef>
              <a:buFont typeface="Arial" panose="020B0604020202020204" pitchFamily="34" charset="0"/>
              <a:buChar char="•"/>
            </a:pPr>
            <a:r>
              <a:rPr lang="en-US" dirty="0">
                <a:solidFill>
                  <a:srgbClr val="6A7278"/>
                </a:solidFill>
              </a:rPr>
              <a:t>Scott (CO)</a:t>
            </a:r>
          </a:p>
          <a:p>
            <a:pPr marL="63500">
              <a:spcBef>
                <a:spcPts val="1800"/>
              </a:spcBef>
            </a:pPr>
            <a:r>
              <a:rPr lang="en-US" altLang="en-US" sz="2500" u="sng" dirty="0">
                <a:solidFill>
                  <a:schemeClr val="tx1">
                    <a:lumMod val="75000"/>
                    <a:lumOff val="25000"/>
                  </a:schemeClr>
                </a:solidFill>
              </a:rPr>
              <a:t>Communications</a:t>
            </a:r>
            <a:endParaRPr lang="en-US" sz="2500" u="sng" dirty="0">
              <a:solidFill>
                <a:schemeClr val="tx1">
                  <a:lumMod val="75000"/>
                  <a:lumOff val="25000"/>
                </a:schemeClr>
              </a:solidFill>
            </a:endParaRPr>
          </a:p>
          <a:p>
            <a:pPr marL="342900" indent="-279400">
              <a:spcBef>
                <a:spcPts val="600"/>
              </a:spcBef>
              <a:buFont typeface="Arial" panose="020B0604020202020204" pitchFamily="34" charset="0"/>
              <a:buChar char="•"/>
            </a:pPr>
            <a:r>
              <a:rPr lang="en-US" b="1" dirty="0">
                <a:solidFill>
                  <a:srgbClr val="6A7278"/>
                </a:solidFill>
              </a:rPr>
              <a:t>Celeste (MA)</a:t>
            </a:r>
          </a:p>
          <a:p>
            <a:pPr marL="342900" indent="-279400">
              <a:spcBef>
                <a:spcPts val="600"/>
              </a:spcBef>
              <a:buFont typeface="Arial" panose="020B0604020202020204" pitchFamily="34" charset="0"/>
              <a:buChar char="•"/>
            </a:pPr>
            <a:r>
              <a:rPr lang="en-US" dirty="0">
                <a:solidFill>
                  <a:srgbClr val="6A7278"/>
                </a:solidFill>
              </a:rPr>
              <a:t>Ryan (AZ)</a:t>
            </a:r>
          </a:p>
          <a:p>
            <a:pPr marL="342900" indent="-279400">
              <a:spcBef>
                <a:spcPts val="600"/>
              </a:spcBef>
              <a:buFont typeface="Arial" panose="020B0604020202020204" pitchFamily="34" charset="0"/>
              <a:buChar char="•"/>
            </a:pPr>
            <a:r>
              <a:rPr lang="en-US" dirty="0">
                <a:solidFill>
                  <a:srgbClr val="6A7278"/>
                </a:solidFill>
              </a:rPr>
              <a:t>Paxton (MSFC)</a:t>
            </a:r>
          </a:p>
          <a:p>
            <a:pPr marL="342900" indent="-279400">
              <a:spcBef>
                <a:spcPts val="600"/>
              </a:spcBef>
              <a:buFont typeface="Arial" panose="020B0604020202020204" pitchFamily="34" charset="0"/>
              <a:buChar char="•"/>
            </a:pPr>
            <a:r>
              <a:rPr lang="en-US" dirty="0">
                <a:solidFill>
                  <a:srgbClr val="6A7278"/>
                </a:solidFill>
              </a:rPr>
              <a:t>Tyler (MA)</a:t>
            </a:r>
          </a:p>
          <a:p>
            <a:pPr marL="63500">
              <a:spcBef>
                <a:spcPts val="1800"/>
              </a:spcBef>
            </a:pPr>
            <a:r>
              <a:rPr lang="en-US" sz="2500" u="sng" dirty="0">
                <a:solidFill>
                  <a:schemeClr val="tx1">
                    <a:lumMod val="75000"/>
                    <a:lumOff val="25000"/>
                  </a:schemeClr>
                </a:solidFill>
              </a:rPr>
              <a:t>Node-only / Floating Fellows</a:t>
            </a:r>
          </a:p>
          <a:p>
            <a:pPr marL="342900" indent="-279400">
              <a:spcBef>
                <a:spcPts val="600"/>
              </a:spcBef>
              <a:buFont typeface="Arial" panose="020B0604020202020204" pitchFamily="34" charset="0"/>
              <a:buChar char="•"/>
            </a:pPr>
            <a:r>
              <a:rPr lang="en-US" dirty="0">
                <a:solidFill>
                  <a:srgbClr val="6A7278"/>
                </a:solidFill>
              </a:rPr>
              <a:t>Adriana (</a:t>
            </a:r>
            <a:r>
              <a:rPr lang="en-US" dirty="0" err="1">
                <a:solidFill>
                  <a:srgbClr val="6A7278"/>
                </a:solidFill>
              </a:rPr>
              <a:t>LaRC</a:t>
            </a:r>
            <a:r>
              <a:rPr lang="en-US" dirty="0">
                <a:solidFill>
                  <a:srgbClr val="6A7278"/>
                </a:solidFill>
              </a:rPr>
              <a:t>)</a:t>
            </a:r>
          </a:p>
          <a:p>
            <a:pPr marL="342900" indent="-279400">
              <a:spcBef>
                <a:spcPts val="600"/>
              </a:spcBef>
              <a:buFont typeface="Arial" panose="020B0604020202020204" pitchFamily="34" charset="0"/>
              <a:buChar char="•"/>
            </a:pPr>
            <a:r>
              <a:rPr lang="en-US" dirty="0">
                <a:solidFill>
                  <a:srgbClr val="6A7278"/>
                </a:solidFill>
              </a:rPr>
              <a:t>Nicole (GSFC)</a:t>
            </a:r>
          </a:p>
          <a:p>
            <a:pPr marL="342900" indent="-279400">
              <a:spcBef>
                <a:spcPts val="600"/>
              </a:spcBef>
              <a:buFont typeface="Arial" panose="020B0604020202020204" pitchFamily="34" charset="0"/>
              <a:buChar char="•"/>
            </a:pPr>
            <a:r>
              <a:rPr lang="en-US" dirty="0">
                <a:solidFill>
                  <a:srgbClr val="6A7278"/>
                </a:solidFill>
              </a:rPr>
              <a:t>Brandy (ID)</a:t>
            </a:r>
          </a:p>
          <a:p>
            <a:pPr marL="342900" indent="-279400">
              <a:spcBef>
                <a:spcPts val="600"/>
              </a:spcBef>
              <a:buFont typeface="Arial" panose="020B0604020202020204" pitchFamily="34" charset="0"/>
              <a:buChar char="•"/>
            </a:pPr>
            <a:r>
              <a:rPr lang="en-US" dirty="0">
                <a:solidFill>
                  <a:srgbClr val="6A7278"/>
                </a:solidFill>
              </a:rPr>
              <a:t>Marco (VEJ)</a:t>
            </a:r>
          </a:p>
          <a:p>
            <a:pPr marL="342900" indent="-279400">
              <a:spcBef>
                <a:spcPts val="600"/>
              </a:spcBef>
              <a:buFont typeface="Arial" panose="020B0604020202020204" pitchFamily="34" charset="0"/>
              <a:buChar char="•"/>
            </a:pPr>
            <a:r>
              <a:rPr lang="en-US" dirty="0">
                <a:solidFill>
                  <a:srgbClr val="6A7278"/>
                </a:solidFill>
              </a:rPr>
              <a:t>Caroline (PUP)</a:t>
            </a:r>
          </a:p>
        </p:txBody>
      </p:sp>
      <p:pic>
        <p:nvPicPr>
          <p:cNvPr id="70" name="Picture 69"/>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39049" t="32687" r="36625" b="53350"/>
          <a:stretch/>
        </p:blipFill>
        <p:spPr>
          <a:xfrm>
            <a:off x="57254" y="72616"/>
            <a:ext cx="2506717" cy="898634"/>
          </a:xfrm>
          <a:prstGeom prst="rect">
            <a:avLst/>
          </a:prstGeom>
        </p:spPr>
      </p:pic>
      <p:sp>
        <p:nvSpPr>
          <p:cNvPr id="71" name="TextBox 70"/>
          <p:cNvSpPr txBox="1"/>
          <p:nvPr/>
        </p:nvSpPr>
        <p:spPr>
          <a:xfrm>
            <a:off x="2551561" y="229546"/>
            <a:ext cx="61488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pc="200" dirty="0">
                <a:solidFill>
                  <a:prstClr val="black">
                    <a:lumMod val="75000"/>
                    <a:lumOff val="25000"/>
                  </a:prstClr>
                </a:solidFill>
                <a:latin typeface="Arial" panose="020B0604020202020204" pitchFamily="34" charset="0"/>
                <a:cs typeface="Arial" panose="020B0604020202020204" pitchFamily="34" charset="0"/>
              </a:rPr>
              <a:t>DEVELOP FELLOWS</a:t>
            </a:r>
            <a:endParaRPr kumimoji="0" lang="en-US" sz="3200" b="1" i="0" u="none" strike="noStrike" kern="1200" cap="none" spc="20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id="{9BD0FF1C-1127-47EE-AC35-050114263F3C}"/>
              </a:ext>
            </a:extLst>
          </p:cNvPr>
          <p:cNvSpPr txBox="1"/>
          <p:nvPr/>
        </p:nvSpPr>
        <p:spPr>
          <a:xfrm>
            <a:off x="11185715" y="5395883"/>
            <a:ext cx="856919"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Tamara</a:t>
            </a:r>
            <a:endParaRPr kumimoji="0" lang="en-US" sz="12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*PC</a:t>
            </a:r>
          </a:p>
        </p:txBody>
      </p:sp>
      <p:pic>
        <p:nvPicPr>
          <p:cNvPr id="73" name="Picture 72">
            <a:extLst>
              <a:ext uri="{FF2B5EF4-FFF2-40B4-BE49-F238E27FC236}">
                <a16:creationId xmlns:a16="http://schemas.microsoft.com/office/drawing/2014/main" id="{198BAC8F-B2CC-4347-9987-66D0707E8BB5}"/>
              </a:ext>
            </a:extLst>
          </p:cNvPr>
          <p:cNvPicPr>
            <a:picLocks noChangeAspect="1"/>
          </p:cNvPicPr>
          <p:nvPr/>
        </p:nvPicPr>
        <p:blipFill>
          <a:blip r:embed="rId21" cstate="print">
            <a:extLst>
              <a:ext uri="{28A0092B-C50C-407E-A947-70E740481C1C}">
                <a14:useLocalDpi xmlns:a14="http://schemas.microsoft.com/office/drawing/2010/main" val="0"/>
              </a:ext>
            </a:extLst>
          </a:blip>
          <a:srcRect t="3657" b="3657"/>
          <a:stretch/>
        </p:blipFill>
        <p:spPr>
          <a:xfrm>
            <a:off x="10352378" y="5223298"/>
            <a:ext cx="821842" cy="822960"/>
          </a:xfrm>
          <a:prstGeom prst="ellipse">
            <a:avLst/>
          </a:prstGeom>
          <a:ln w="28575">
            <a:solidFill>
              <a:schemeClr val="tx1">
                <a:lumMod val="75000"/>
                <a:lumOff val="25000"/>
              </a:schemeClr>
            </a:solidFill>
          </a:ln>
        </p:spPr>
      </p:pic>
      <p:sp>
        <p:nvSpPr>
          <p:cNvPr id="79" name="TextBox 78">
            <a:extLst>
              <a:ext uri="{FF2B5EF4-FFF2-40B4-BE49-F238E27FC236}">
                <a16:creationId xmlns:a16="http://schemas.microsoft.com/office/drawing/2014/main" id="{5C1F4308-3475-4B8A-8B1A-85AA9F29678E}"/>
              </a:ext>
            </a:extLst>
          </p:cNvPr>
          <p:cNvSpPr txBox="1"/>
          <p:nvPr/>
        </p:nvSpPr>
        <p:spPr>
          <a:xfrm>
            <a:off x="1203428" y="6034144"/>
            <a:ext cx="16271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lumMod val="75000"/>
                    <a:lumOff val="25000"/>
                  </a:prstClr>
                </a:solidFill>
                <a:latin typeface="Georgia" panose="02040502050405020303"/>
              </a:rPr>
              <a:t>Marco</a:t>
            </a:r>
            <a:endPar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rPr>
              <a:t>Virtual Environmental Justice (VEJ)</a:t>
            </a:r>
          </a:p>
        </p:txBody>
      </p:sp>
      <p:pic>
        <p:nvPicPr>
          <p:cNvPr id="80" name="Picture 79">
            <a:extLst>
              <a:ext uri="{FF2B5EF4-FFF2-40B4-BE49-F238E27FC236}">
                <a16:creationId xmlns:a16="http://schemas.microsoft.com/office/drawing/2014/main" id="{C7386F32-B5C2-4010-B033-B62152C2E76B}"/>
              </a:ext>
            </a:extLst>
          </p:cNvPr>
          <p:cNvPicPr>
            <a:picLocks noChangeAspect="1"/>
          </p:cNvPicPr>
          <p:nvPr/>
        </p:nvPicPr>
        <p:blipFill>
          <a:blip r:embed="rId22" cstate="print">
            <a:extLst>
              <a:ext uri="{28A0092B-C50C-407E-A947-70E740481C1C}">
                <a14:useLocalDpi xmlns:a14="http://schemas.microsoft.com/office/drawing/2010/main" val="0"/>
              </a:ext>
            </a:extLst>
          </a:blip>
          <a:srcRect t="4550" b="4550"/>
          <a:stretch/>
        </p:blipFill>
        <p:spPr>
          <a:xfrm>
            <a:off x="359991" y="5863792"/>
            <a:ext cx="818216" cy="822960"/>
          </a:xfrm>
          <a:prstGeom prst="ellipse">
            <a:avLst/>
          </a:prstGeom>
          <a:ln w="28575">
            <a:solidFill>
              <a:schemeClr val="tx1">
                <a:lumMod val="75000"/>
                <a:lumOff val="25000"/>
              </a:schemeClr>
            </a:solidFill>
          </a:ln>
        </p:spPr>
      </p:pic>
      <p:sp>
        <p:nvSpPr>
          <p:cNvPr id="81" name="TextBox 80">
            <a:extLst>
              <a:ext uri="{FF2B5EF4-FFF2-40B4-BE49-F238E27FC236}">
                <a16:creationId xmlns:a16="http://schemas.microsoft.com/office/drawing/2014/main" id="{E8FFD29F-2D3A-4D4A-8008-B7FAADFCE8C4}"/>
              </a:ext>
            </a:extLst>
          </p:cNvPr>
          <p:cNvSpPr txBox="1"/>
          <p:nvPr/>
        </p:nvSpPr>
        <p:spPr>
          <a:xfrm>
            <a:off x="10721245" y="435934"/>
            <a:ext cx="1275888"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lumMod val="75000"/>
                    <a:lumOff val="25000"/>
                  </a:prstClr>
                </a:solidFill>
                <a:latin typeface="Georgia" panose="02040502050405020303"/>
              </a:rPr>
              <a:t>Caroline</a:t>
            </a:r>
            <a:endParaRPr kumimoji="0" lang="en-US" sz="1200" b="1"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lumMod val="75000"/>
                    <a:lumOff val="25000"/>
                  </a:prstClr>
                </a:solidFill>
                <a:latin typeface="Georgia" panose="02040502050405020303"/>
              </a:rPr>
              <a:t>Pop-up Projects (PUP)</a:t>
            </a:r>
            <a:endParaRPr kumimoji="0" lang="en-US" sz="1100" b="0" i="0" u="none" strike="noStrike" kern="1200" cap="none" spc="0" normalizeH="0" baseline="0" noProof="0" dirty="0">
              <a:ln>
                <a:noFill/>
              </a:ln>
              <a:solidFill>
                <a:prstClr val="black">
                  <a:lumMod val="75000"/>
                  <a:lumOff val="25000"/>
                </a:prstClr>
              </a:solidFill>
              <a:effectLst/>
              <a:uLnTx/>
              <a:uFillTx/>
              <a:latin typeface="Georgia" panose="02040502050405020303"/>
              <a:ea typeface="+mn-ea"/>
              <a:cs typeface="+mn-cs"/>
            </a:endParaRPr>
          </a:p>
        </p:txBody>
      </p:sp>
      <p:pic>
        <p:nvPicPr>
          <p:cNvPr id="82" name="Picture 81">
            <a:extLst>
              <a:ext uri="{FF2B5EF4-FFF2-40B4-BE49-F238E27FC236}">
                <a16:creationId xmlns:a16="http://schemas.microsoft.com/office/drawing/2014/main" id="{DCE575EC-DF96-456C-8E94-84812579CE6F}"/>
              </a:ext>
            </a:extLst>
          </p:cNvPr>
          <p:cNvPicPr>
            <a:picLocks noChangeAspect="1"/>
          </p:cNvPicPr>
          <p:nvPr/>
        </p:nvPicPr>
        <p:blipFill>
          <a:blip r:embed="rId23" cstate="print">
            <a:extLst>
              <a:ext uri="{28A0092B-C50C-407E-A947-70E740481C1C}">
                <a14:useLocalDpi xmlns:a14="http://schemas.microsoft.com/office/drawing/2010/main" val="0"/>
              </a:ext>
            </a:extLst>
          </a:blip>
          <a:srcRect t="12283" b="12283"/>
          <a:stretch/>
        </p:blipFill>
        <p:spPr>
          <a:xfrm>
            <a:off x="9847153" y="255287"/>
            <a:ext cx="818216" cy="822960"/>
          </a:xfrm>
          <a:prstGeom prst="ellipse">
            <a:avLst/>
          </a:prstGeom>
          <a:ln w="28575">
            <a:solidFill>
              <a:schemeClr val="tx1">
                <a:lumMod val="75000"/>
                <a:lumOff val="25000"/>
              </a:schemeClr>
            </a:solidFill>
          </a:ln>
        </p:spPr>
      </p:pic>
    </p:spTree>
    <p:extLst>
      <p:ext uri="{BB962C8B-B14F-4D97-AF65-F5344CB8AC3E}">
        <p14:creationId xmlns:p14="http://schemas.microsoft.com/office/powerpoint/2010/main" val="257742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dirty="0"/>
              <a:t>DEVELOP Structure</a:t>
            </a:r>
            <a:endParaRPr lang="en-US" sz="3200" dirty="0"/>
          </a:p>
        </p:txBody>
      </p:sp>
      <p:grpSp>
        <p:nvGrpSpPr>
          <p:cNvPr id="11" name="Group 10">
            <a:extLst>
              <a:ext uri="{FF2B5EF4-FFF2-40B4-BE49-F238E27FC236}">
                <a16:creationId xmlns:a16="http://schemas.microsoft.com/office/drawing/2014/main" id="{CBC7D963-6678-43DC-B6BD-79BF7F238C81}"/>
              </a:ext>
            </a:extLst>
          </p:cNvPr>
          <p:cNvGrpSpPr/>
          <p:nvPr/>
        </p:nvGrpSpPr>
        <p:grpSpPr>
          <a:xfrm>
            <a:off x="5563517" y="284667"/>
            <a:ext cx="6427473" cy="1441496"/>
            <a:chOff x="311927" y="5290692"/>
            <a:chExt cx="6427473" cy="1441496"/>
          </a:xfrm>
        </p:grpSpPr>
        <p:sp>
          <p:nvSpPr>
            <p:cNvPr id="12" name="Text Placeholder 5">
              <a:extLst>
                <a:ext uri="{FF2B5EF4-FFF2-40B4-BE49-F238E27FC236}">
                  <a16:creationId xmlns:a16="http://schemas.microsoft.com/office/drawing/2014/main" id="{FD54EB65-ACBE-4DB3-9DD3-6B0913A785E0}"/>
                </a:ext>
              </a:extLst>
            </p:cNvPr>
            <p:cNvSpPr txBox="1">
              <a:spLocks/>
            </p:cNvSpPr>
            <p:nvPr/>
          </p:nvSpPr>
          <p:spPr>
            <a:xfrm>
              <a:off x="311927" y="5307538"/>
              <a:ext cx="6427473" cy="14246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A </a:t>
              </a:r>
              <a:r>
                <a:rPr lang="en-US" sz="1800" b="1" dirty="0"/>
                <a:t>community of practice </a:t>
              </a:r>
              <a:r>
                <a:rPr lang="en-US" sz="1800" dirty="0"/>
                <a:t>is a group of people who share a common concern, a set of problems, or an interest in a topic and who come together to fulfil both individual and group goals!</a:t>
              </a:r>
            </a:p>
          </p:txBody>
        </p:sp>
        <p:sp>
          <p:nvSpPr>
            <p:cNvPr id="13" name="Rounded Rectangle 51">
              <a:extLst>
                <a:ext uri="{FF2B5EF4-FFF2-40B4-BE49-F238E27FC236}">
                  <a16:creationId xmlns:a16="http://schemas.microsoft.com/office/drawing/2014/main" id="{EBFB0A73-5688-411E-9408-BE200FBB0C83}"/>
                </a:ext>
              </a:extLst>
            </p:cNvPr>
            <p:cNvSpPr/>
            <p:nvPr/>
          </p:nvSpPr>
          <p:spPr>
            <a:xfrm>
              <a:off x="311927" y="5290692"/>
              <a:ext cx="6427473" cy="1424650"/>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83824840-9C05-4CE7-BE74-8680EFE06C28}"/>
              </a:ext>
            </a:extLst>
          </p:cNvPr>
          <p:cNvGrpSpPr/>
          <p:nvPr/>
        </p:nvGrpSpPr>
        <p:grpSpPr>
          <a:xfrm>
            <a:off x="1091453" y="2272331"/>
            <a:ext cx="4472064" cy="4207314"/>
            <a:chOff x="939186" y="2045375"/>
            <a:chExt cx="4472064" cy="4207314"/>
          </a:xfrm>
        </p:grpSpPr>
        <p:sp>
          <p:nvSpPr>
            <p:cNvPr id="9" name="Text Placeholder 5">
              <a:extLst>
                <a:ext uri="{FF2B5EF4-FFF2-40B4-BE49-F238E27FC236}">
                  <a16:creationId xmlns:a16="http://schemas.microsoft.com/office/drawing/2014/main" id="{EA0CBA33-540F-4DBF-BD33-A705B19DAE53}"/>
                </a:ext>
              </a:extLst>
            </p:cNvPr>
            <p:cNvSpPr txBox="1">
              <a:spLocks/>
            </p:cNvSpPr>
            <p:nvPr/>
          </p:nvSpPr>
          <p:spPr>
            <a:xfrm>
              <a:off x="939186" y="2045375"/>
              <a:ext cx="4472064" cy="3903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t>Community of Practice</a:t>
              </a:r>
            </a:p>
          </p:txBody>
        </p:sp>
        <p:sp>
          <p:nvSpPr>
            <p:cNvPr id="18" name="Oval 17">
              <a:extLst>
                <a:ext uri="{FF2B5EF4-FFF2-40B4-BE49-F238E27FC236}">
                  <a16:creationId xmlns:a16="http://schemas.microsoft.com/office/drawing/2014/main" id="{5775043A-FEAE-442E-AD84-93AC7E450A6A}"/>
                </a:ext>
              </a:extLst>
            </p:cNvPr>
            <p:cNvSpPr/>
            <p:nvPr/>
          </p:nvSpPr>
          <p:spPr>
            <a:xfrm>
              <a:off x="1254104" y="2487955"/>
              <a:ext cx="3842228" cy="3764734"/>
            </a:xfrm>
            <a:prstGeom prst="ellipse">
              <a:avLst/>
            </a:prstGeom>
            <a:solidFill>
              <a:srgbClr val="5B9BD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7DFFC9D-4A77-42AB-BCB0-D8814B20448F}"/>
                </a:ext>
              </a:extLst>
            </p:cNvPr>
            <p:cNvGrpSpPr/>
            <p:nvPr/>
          </p:nvGrpSpPr>
          <p:grpSpPr>
            <a:xfrm>
              <a:off x="1989401" y="3279701"/>
              <a:ext cx="2371635" cy="2181242"/>
              <a:chOff x="1593435" y="935182"/>
              <a:chExt cx="2371635" cy="2181242"/>
            </a:xfrm>
            <a:effectLst>
              <a:outerShdw blurRad="50800" dist="38100" dir="2700000" algn="tl" rotWithShape="0">
                <a:prstClr val="black">
                  <a:alpha val="40000"/>
                </a:prstClr>
              </a:outerShdw>
            </a:effectLst>
          </p:grpSpPr>
          <p:sp>
            <p:nvSpPr>
              <p:cNvPr id="17" name="Oval 16">
                <a:extLst>
                  <a:ext uri="{FF2B5EF4-FFF2-40B4-BE49-F238E27FC236}">
                    <a16:creationId xmlns:a16="http://schemas.microsoft.com/office/drawing/2014/main" id="{8449E13E-3D63-440B-8383-2564537E52B4}"/>
                  </a:ext>
                </a:extLst>
              </p:cNvPr>
              <p:cNvSpPr/>
              <p:nvPr/>
            </p:nvSpPr>
            <p:spPr>
              <a:xfrm>
                <a:off x="1593435" y="935182"/>
                <a:ext cx="2371635" cy="2181242"/>
              </a:xfrm>
              <a:prstGeom prst="ellipse">
                <a:avLst/>
              </a:prstGeom>
              <a:solidFill>
                <a:srgbClr val="3FE19B"/>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Oval 15">
                <a:extLst>
                  <a:ext uri="{FF2B5EF4-FFF2-40B4-BE49-F238E27FC236}">
                    <a16:creationId xmlns:a16="http://schemas.microsoft.com/office/drawing/2014/main" id="{D61665E5-399B-449F-82AC-810AFC200532}"/>
                  </a:ext>
                </a:extLst>
              </p:cNvPr>
              <p:cNvSpPr/>
              <p:nvPr/>
            </p:nvSpPr>
            <p:spPr>
              <a:xfrm>
                <a:off x="1924517" y="1010815"/>
                <a:ext cx="1708514" cy="1665232"/>
              </a:xfrm>
              <a:prstGeom prst="ellipse">
                <a:avLst/>
              </a:prstGeom>
              <a:solidFill>
                <a:srgbClr val="67EF2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Oval 14">
                <a:extLst>
                  <a:ext uri="{FF2B5EF4-FFF2-40B4-BE49-F238E27FC236}">
                    <a16:creationId xmlns:a16="http://schemas.microsoft.com/office/drawing/2014/main" id="{A6510528-B53E-4E51-825E-6C1425CCE243}"/>
                  </a:ext>
                </a:extLst>
              </p:cNvPr>
              <p:cNvSpPr/>
              <p:nvPr/>
            </p:nvSpPr>
            <p:spPr>
              <a:xfrm>
                <a:off x="2214730" y="1113445"/>
                <a:ext cx="1085244" cy="1005840"/>
              </a:xfrm>
              <a:prstGeom prst="ellipse">
                <a:avLst/>
              </a:prstGeom>
              <a:solidFill>
                <a:srgbClr val="FFC000"/>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lumMod val="75000"/>
                        <a:lumOff val="25000"/>
                      </a:schemeClr>
                    </a:solidFill>
                  </a:rPr>
                  <a:t>NPO</a:t>
                </a:r>
              </a:p>
            </p:txBody>
          </p:sp>
          <p:sp>
            <p:nvSpPr>
              <p:cNvPr id="19" name="TextBox 18">
                <a:extLst>
                  <a:ext uri="{FF2B5EF4-FFF2-40B4-BE49-F238E27FC236}">
                    <a16:creationId xmlns:a16="http://schemas.microsoft.com/office/drawing/2014/main" id="{CFE2B152-771A-45D1-A165-D31FFDEB9103}"/>
                  </a:ext>
                </a:extLst>
              </p:cNvPr>
              <p:cNvSpPr txBox="1"/>
              <p:nvPr/>
            </p:nvSpPr>
            <p:spPr>
              <a:xfrm>
                <a:off x="2214730" y="2666716"/>
                <a:ext cx="1188720" cy="400110"/>
              </a:xfrm>
              <a:prstGeom prst="rect">
                <a:avLst/>
              </a:prstGeom>
              <a:noFill/>
            </p:spPr>
            <p:txBody>
              <a:bodyPr wrap="square">
                <a:spAutoFit/>
              </a:bodyPr>
              <a:lstStyle/>
              <a:p>
                <a:pPr lvl="0" algn="ctr"/>
                <a:r>
                  <a:rPr lang="en-US" sz="2000" dirty="0">
                    <a:solidFill>
                      <a:schemeClr val="tx1">
                        <a:lumMod val="75000"/>
                        <a:lumOff val="25000"/>
                      </a:schemeClr>
                    </a:solidFill>
                  </a:rPr>
                  <a:t>Fellows</a:t>
                </a:r>
              </a:p>
            </p:txBody>
          </p:sp>
          <p:sp>
            <p:nvSpPr>
              <p:cNvPr id="20" name="TextBox 19">
                <a:extLst>
                  <a:ext uri="{FF2B5EF4-FFF2-40B4-BE49-F238E27FC236}">
                    <a16:creationId xmlns:a16="http://schemas.microsoft.com/office/drawing/2014/main" id="{F9B99414-76C9-41DE-B7A7-D309B0B33D5D}"/>
                  </a:ext>
                </a:extLst>
              </p:cNvPr>
              <p:cNvSpPr txBox="1"/>
              <p:nvPr/>
            </p:nvSpPr>
            <p:spPr>
              <a:xfrm>
                <a:off x="2023006" y="2051163"/>
                <a:ext cx="1516714" cy="615553"/>
              </a:xfrm>
              <a:prstGeom prst="rect">
                <a:avLst/>
              </a:prstGeom>
              <a:noFill/>
            </p:spPr>
            <p:txBody>
              <a:bodyPr wrap="square">
                <a:spAutoFit/>
              </a:bodyPr>
              <a:lstStyle/>
              <a:p>
                <a:pPr lvl="0" algn="ctr"/>
                <a:r>
                  <a:rPr lang="en-US" sz="1700" dirty="0">
                    <a:solidFill>
                      <a:schemeClr val="tx1">
                        <a:lumMod val="75000"/>
                        <a:lumOff val="25000"/>
                      </a:schemeClr>
                    </a:solidFill>
                  </a:rPr>
                  <a:t>Senior Fellows</a:t>
                </a:r>
              </a:p>
            </p:txBody>
          </p:sp>
        </p:grpSp>
        <p:sp>
          <p:nvSpPr>
            <p:cNvPr id="21" name="TextBox 20">
              <a:extLst>
                <a:ext uri="{FF2B5EF4-FFF2-40B4-BE49-F238E27FC236}">
                  <a16:creationId xmlns:a16="http://schemas.microsoft.com/office/drawing/2014/main" id="{E61715E8-0469-41C9-AD0B-93E454D58E12}"/>
                </a:ext>
              </a:extLst>
            </p:cNvPr>
            <p:cNvSpPr txBox="1"/>
            <p:nvPr/>
          </p:nvSpPr>
          <p:spPr>
            <a:xfrm>
              <a:off x="2398094" y="5567997"/>
              <a:ext cx="1554249" cy="400110"/>
            </a:xfrm>
            <a:prstGeom prst="rect">
              <a:avLst/>
            </a:prstGeom>
            <a:noFill/>
          </p:spPr>
          <p:txBody>
            <a:bodyPr wrap="square">
              <a:spAutoFit/>
            </a:bodyPr>
            <a:lstStyle/>
            <a:p>
              <a:pPr lvl="0" algn="ctr"/>
              <a:r>
                <a:rPr lang="en-US" sz="2000" dirty="0">
                  <a:solidFill>
                    <a:schemeClr val="tx1">
                      <a:lumMod val="75000"/>
                      <a:lumOff val="25000"/>
                    </a:schemeClr>
                  </a:solidFill>
                </a:rPr>
                <a:t>Participants</a:t>
              </a:r>
            </a:p>
          </p:txBody>
        </p:sp>
      </p:grpSp>
      <p:grpSp>
        <p:nvGrpSpPr>
          <p:cNvPr id="43" name="Group 42">
            <a:extLst>
              <a:ext uri="{FF2B5EF4-FFF2-40B4-BE49-F238E27FC236}">
                <a16:creationId xmlns:a16="http://schemas.microsoft.com/office/drawing/2014/main" id="{9E1512F5-5C86-4232-9484-9EC7B1EDCCB9}"/>
              </a:ext>
            </a:extLst>
          </p:cNvPr>
          <p:cNvGrpSpPr/>
          <p:nvPr/>
        </p:nvGrpSpPr>
        <p:grpSpPr>
          <a:xfrm>
            <a:off x="6409148" y="2259977"/>
            <a:ext cx="3657600" cy="3921082"/>
            <a:chOff x="8429600" y="2175555"/>
            <a:chExt cx="3657600" cy="3921082"/>
          </a:xfrm>
        </p:grpSpPr>
        <p:cxnSp>
          <p:nvCxnSpPr>
            <p:cNvPr id="41" name="Straight Arrow Connector 40">
              <a:extLst>
                <a:ext uri="{FF2B5EF4-FFF2-40B4-BE49-F238E27FC236}">
                  <a16:creationId xmlns:a16="http://schemas.microsoft.com/office/drawing/2014/main" id="{770F29F3-4DAA-4F32-B46E-BC6E3DC1AB4E}"/>
                </a:ext>
              </a:extLst>
            </p:cNvPr>
            <p:cNvCxnSpPr>
              <a:cxnSpLocks/>
            </p:cNvCxnSpPr>
            <p:nvPr/>
          </p:nvCxnSpPr>
          <p:spPr>
            <a:xfrm flipV="1">
              <a:off x="10258400" y="3172499"/>
              <a:ext cx="0" cy="2466938"/>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4788E504-02BC-4091-983D-411636B0766A}"/>
                </a:ext>
              </a:extLst>
            </p:cNvPr>
            <p:cNvSpPr txBox="1">
              <a:spLocks/>
            </p:cNvSpPr>
            <p:nvPr/>
          </p:nvSpPr>
          <p:spPr>
            <a:xfrm>
              <a:off x="8429600" y="2175555"/>
              <a:ext cx="3657600"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1800"/>
                </a:spcAft>
                <a:buClr>
                  <a:srgbClr val="EF282F"/>
                </a:buClr>
              </a:pPr>
              <a:r>
                <a:rPr lang="en-US" dirty="0"/>
                <a:t>Node Chain of Command</a:t>
              </a:r>
            </a:p>
          </p:txBody>
        </p:sp>
        <p:sp>
          <p:nvSpPr>
            <p:cNvPr id="35" name="Rectangle 34">
              <a:extLst>
                <a:ext uri="{FF2B5EF4-FFF2-40B4-BE49-F238E27FC236}">
                  <a16:creationId xmlns:a16="http://schemas.microsoft.com/office/drawing/2014/main" id="{63DBF719-B9D6-4D12-8A09-52055F69F07E}"/>
                </a:ext>
              </a:extLst>
            </p:cNvPr>
            <p:cNvSpPr/>
            <p:nvPr/>
          </p:nvSpPr>
          <p:spPr>
            <a:xfrm>
              <a:off x="8749640" y="4917498"/>
              <a:ext cx="3017520" cy="457200"/>
            </a:xfrm>
            <a:prstGeom prst="rect">
              <a:avLst/>
            </a:prstGeom>
            <a:solidFill>
              <a:srgbClr val="3FE19B"/>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Project Lead/POC</a:t>
              </a:r>
            </a:p>
          </p:txBody>
        </p:sp>
        <p:sp>
          <p:nvSpPr>
            <p:cNvPr id="36" name="Rectangle 35">
              <a:extLst>
                <a:ext uri="{FF2B5EF4-FFF2-40B4-BE49-F238E27FC236}">
                  <a16:creationId xmlns:a16="http://schemas.microsoft.com/office/drawing/2014/main" id="{8E648557-FE11-40D7-B4A6-D9D9D04BDBE0}"/>
                </a:ext>
              </a:extLst>
            </p:cNvPr>
            <p:cNvSpPr/>
            <p:nvPr/>
          </p:nvSpPr>
          <p:spPr>
            <a:xfrm>
              <a:off x="8749640" y="5639437"/>
              <a:ext cx="3017520" cy="457200"/>
            </a:xfrm>
            <a:prstGeom prst="rect">
              <a:avLst/>
            </a:prstGeom>
            <a:solidFill>
              <a:srgbClr val="5B9BD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tx1">
                      <a:lumMod val="75000"/>
                      <a:lumOff val="25000"/>
                    </a:schemeClr>
                  </a:solidFill>
                </a:rPr>
                <a:t>Team Members</a:t>
              </a:r>
              <a:endParaRPr lang="en-US" sz="1800" dirty="0">
                <a:solidFill>
                  <a:schemeClr val="tx1">
                    <a:lumMod val="75000"/>
                    <a:lumOff val="25000"/>
                  </a:schemeClr>
                </a:solidFill>
              </a:endParaRPr>
            </a:p>
          </p:txBody>
        </p:sp>
        <p:sp>
          <p:nvSpPr>
            <p:cNvPr id="37" name="Rectangle 36">
              <a:extLst>
                <a:ext uri="{FF2B5EF4-FFF2-40B4-BE49-F238E27FC236}">
                  <a16:creationId xmlns:a16="http://schemas.microsoft.com/office/drawing/2014/main" id="{D65D4890-8646-423B-9BB0-EB939CE269C0}"/>
                </a:ext>
              </a:extLst>
            </p:cNvPr>
            <p:cNvSpPr/>
            <p:nvPr/>
          </p:nvSpPr>
          <p:spPr>
            <a:xfrm>
              <a:off x="8749640" y="4166323"/>
              <a:ext cx="3017520" cy="457200"/>
            </a:xfrm>
            <a:prstGeom prst="rect">
              <a:avLst/>
            </a:prstGeom>
            <a:solidFill>
              <a:srgbClr val="30E845"/>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Science Advisors &amp; Mentors</a:t>
              </a:r>
            </a:p>
          </p:txBody>
        </p:sp>
        <p:sp>
          <p:nvSpPr>
            <p:cNvPr id="38" name="Rectangle 37">
              <a:extLst>
                <a:ext uri="{FF2B5EF4-FFF2-40B4-BE49-F238E27FC236}">
                  <a16:creationId xmlns:a16="http://schemas.microsoft.com/office/drawing/2014/main" id="{53137D55-0B16-4212-A1C6-67DC469CD805}"/>
                </a:ext>
              </a:extLst>
            </p:cNvPr>
            <p:cNvSpPr/>
            <p:nvPr/>
          </p:nvSpPr>
          <p:spPr>
            <a:xfrm>
              <a:off x="8749640" y="3468733"/>
              <a:ext cx="3017520" cy="457200"/>
            </a:xfrm>
            <a:prstGeom prst="rect">
              <a:avLst/>
            </a:prstGeom>
            <a:solidFill>
              <a:srgbClr val="67EF2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Fellows</a:t>
              </a:r>
            </a:p>
          </p:txBody>
        </p:sp>
        <p:sp>
          <p:nvSpPr>
            <p:cNvPr id="39" name="Rectangle 38">
              <a:extLst>
                <a:ext uri="{FF2B5EF4-FFF2-40B4-BE49-F238E27FC236}">
                  <a16:creationId xmlns:a16="http://schemas.microsoft.com/office/drawing/2014/main" id="{D63BF8DD-C615-40D9-8C09-6500387D34E3}"/>
                </a:ext>
              </a:extLst>
            </p:cNvPr>
            <p:cNvSpPr/>
            <p:nvPr/>
          </p:nvSpPr>
          <p:spPr>
            <a:xfrm>
              <a:off x="8749640" y="2690015"/>
              <a:ext cx="3017520" cy="457200"/>
            </a:xfrm>
            <a:prstGeom prst="rect">
              <a:avLst/>
            </a:prstGeom>
            <a:solidFill>
              <a:srgbClr val="FFC000"/>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chemeClr val="tx1">
                      <a:lumMod val="75000"/>
                      <a:lumOff val="25000"/>
                    </a:schemeClr>
                  </a:solidFill>
                </a:rPr>
                <a:t>NPO</a:t>
              </a:r>
            </a:p>
          </p:txBody>
        </p:sp>
      </p:grpSp>
    </p:spTree>
    <p:extLst>
      <p:ext uri="{BB962C8B-B14F-4D97-AF65-F5344CB8AC3E}">
        <p14:creationId xmlns:p14="http://schemas.microsoft.com/office/powerpoint/2010/main" val="30544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ABOUT DEVELOP</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altLang="en-US" sz="3200" dirty="0"/>
              <a:t>National Program Office (NPO)</a:t>
            </a:r>
            <a:endParaRPr lang="en-US" sz="3200" dirty="0"/>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199" y="1804736"/>
            <a:ext cx="10712115" cy="1309040"/>
          </a:xfrm>
        </p:spPr>
        <p:txBody>
          <a:bodyPr>
            <a:normAutofit/>
          </a:bodyPr>
          <a:lstStyle/>
          <a:p>
            <a:r>
              <a:rPr lang="en-US" sz="1800" dirty="0"/>
              <a:t>NPO is the core leadership and support team who manage and facilitate the various aspects of the program. The team is made up of NASA civil servants and SSAI contractors who implement DEVELOP. </a:t>
            </a:r>
          </a:p>
        </p:txBody>
      </p:sp>
      <p:pic>
        <p:nvPicPr>
          <p:cNvPr id="53" name="Picture 52">
            <a:extLst>
              <a:ext uri="{FF2B5EF4-FFF2-40B4-BE49-F238E27FC236}">
                <a16:creationId xmlns:a16="http://schemas.microsoft.com/office/drawing/2014/main" id="{73394064-9843-4D0B-A9E7-B1FF2CDF24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3"/>
          <a:stretch/>
        </p:blipFill>
        <p:spPr>
          <a:xfrm>
            <a:off x="5192392" y="2773482"/>
            <a:ext cx="1105297" cy="1097280"/>
          </a:xfrm>
          <a:prstGeom prst="ellipse">
            <a:avLst/>
          </a:prstGeom>
          <a:effectLst>
            <a:outerShdw blurRad="76200" dir="13500000" sy="23000" kx="1200000" algn="br" rotWithShape="0">
              <a:prstClr val="black">
                <a:alpha val="20000"/>
              </a:prstClr>
            </a:outerShdw>
          </a:effectLst>
        </p:spPr>
      </p:pic>
      <p:sp>
        <p:nvSpPr>
          <p:cNvPr id="55" name="Content Placeholder 3">
            <a:extLst>
              <a:ext uri="{FF2B5EF4-FFF2-40B4-BE49-F238E27FC236}">
                <a16:creationId xmlns:a16="http://schemas.microsoft.com/office/drawing/2014/main" id="{41FC93ED-3246-47C1-9D01-8C0557CD3A02}"/>
              </a:ext>
            </a:extLst>
          </p:cNvPr>
          <p:cNvSpPr txBox="1">
            <a:spLocks/>
          </p:cNvSpPr>
          <p:nvPr/>
        </p:nvSpPr>
        <p:spPr>
          <a:xfrm>
            <a:off x="160011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Program Manager</a:t>
            </a:r>
          </a:p>
        </p:txBody>
      </p:sp>
      <p:sp>
        <p:nvSpPr>
          <p:cNvPr id="56" name="Content Placeholder 3">
            <a:extLst>
              <a:ext uri="{FF2B5EF4-FFF2-40B4-BE49-F238E27FC236}">
                <a16:creationId xmlns:a16="http://schemas.microsoft.com/office/drawing/2014/main" id="{701795A0-BD16-4744-8883-BA631176D532}"/>
              </a:ext>
            </a:extLst>
          </p:cNvPr>
          <p:cNvSpPr txBox="1">
            <a:spLocks/>
          </p:cNvSpPr>
          <p:nvPr/>
        </p:nvSpPr>
        <p:spPr>
          <a:xfrm>
            <a:off x="1670061" y="5711442"/>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Chief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Scientist</a:t>
            </a:r>
          </a:p>
        </p:txBody>
      </p:sp>
      <p:sp>
        <p:nvSpPr>
          <p:cNvPr id="57" name="Content Placeholder 3">
            <a:extLst>
              <a:ext uri="{FF2B5EF4-FFF2-40B4-BE49-F238E27FC236}">
                <a16:creationId xmlns:a16="http://schemas.microsoft.com/office/drawing/2014/main" id="{95D0602E-8CC0-4331-B0F0-F1C589E8E2A7}"/>
              </a:ext>
            </a:extLst>
          </p:cNvPr>
          <p:cNvSpPr txBox="1">
            <a:spLocks/>
          </p:cNvSpPr>
          <p:nvPr/>
        </p:nvSpPr>
        <p:spPr>
          <a:xfrm>
            <a:off x="3220338" y="3877164"/>
            <a:ext cx="1627724"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Business Manager</a:t>
            </a:r>
          </a:p>
        </p:txBody>
      </p:sp>
      <p:sp>
        <p:nvSpPr>
          <p:cNvPr id="58" name="Content Placeholder 3">
            <a:extLst>
              <a:ext uri="{FF2B5EF4-FFF2-40B4-BE49-F238E27FC236}">
                <a16:creationId xmlns:a16="http://schemas.microsoft.com/office/drawing/2014/main" id="{43711113-40BD-4D0C-A39B-DDD469ACAC73}"/>
              </a:ext>
            </a:extLst>
          </p:cNvPr>
          <p:cNvSpPr txBox="1">
            <a:spLocks/>
          </p:cNvSpPr>
          <p:nvPr/>
        </p:nvSpPr>
        <p:spPr>
          <a:xfrm>
            <a:off x="4960521" y="5711442"/>
            <a:ext cx="1704311" cy="820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Lead</a:t>
            </a:r>
            <a:endParaRPr lang="en-US" sz="1600" dirty="0">
              <a:solidFill>
                <a:prstClr val="black">
                  <a:lumMod val="75000"/>
                  <a:lumOff val="25000"/>
                </a:prstClr>
              </a:solidFill>
              <a:latin typeface="Century Gothic" panose="020F0302020204030204"/>
            </a:endParaRPr>
          </a:p>
        </p:txBody>
      </p:sp>
      <p:pic>
        <p:nvPicPr>
          <p:cNvPr id="59" name="Picture 58">
            <a:extLst>
              <a:ext uri="{FF2B5EF4-FFF2-40B4-BE49-F238E27FC236}">
                <a16:creationId xmlns:a16="http://schemas.microsoft.com/office/drawing/2014/main" id="{24C8F009-FC98-457C-A507-1FCA33AB96F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467460" y="2773482"/>
            <a:ext cx="1097839" cy="1097280"/>
          </a:xfrm>
          <a:prstGeom prst="ellipse">
            <a:avLst/>
          </a:prstGeom>
          <a:effectLst>
            <a:outerShdw blurRad="76200" dir="13500000" sy="23000" kx="1200000" algn="br" rotWithShape="0">
              <a:prstClr val="black">
                <a:alpha val="20000"/>
              </a:prstClr>
            </a:outerShdw>
          </a:effectLst>
        </p:spPr>
      </p:pic>
      <p:pic>
        <p:nvPicPr>
          <p:cNvPr id="60" name="Picture 59">
            <a:extLst>
              <a:ext uri="{FF2B5EF4-FFF2-40B4-BE49-F238E27FC236}">
                <a16:creationId xmlns:a16="http://schemas.microsoft.com/office/drawing/2014/main" id="{C6649083-12BF-4C8C-899F-0502C452D7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58463" y="2773482"/>
            <a:ext cx="1111035" cy="1097280"/>
          </a:xfrm>
          <a:prstGeom prst="ellipse">
            <a:avLst/>
          </a:prstGeom>
          <a:effectLst>
            <a:outerShdw blurRad="76200" dir="13500000" sy="23000" kx="1200000" algn="br" rotWithShape="0">
              <a:prstClr val="black">
                <a:alpha val="20000"/>
              </a:prstClr>
            </a:outerShdw>
          </a:effectLst>
        </p:spPr>
      </p:pic>
      <p:pic>
        <p:nvPicPr>
          <p:cNvPr id="61" name="Picture 60">
            <a:extLst>
              <a:ext uri="{FF2B5EF4-FFF2-40B4-BE49-F238E27FC236}">
                <a16:creationId xmlns:a16="http://schemas.microsoft.com/office/drawing/2014/main" id="{02DDE93A-84BE-4D66-BA04-D3B4C8739F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12969" y="4594724"/>
            <a:ext cx="1083402" cy="1097280"/>
          </a:xfrm>
          <a:prstGeom prst="ellipse">
            <a:avLst/>
          </a:prstGeom>
          <a:ln>
            <a:noFill/>
          </a:ln>
          <a:effectLst>
            <a:outerShdw blurRad="76200" dir="13500000" sy="23000" kx="1200000" algn="br" rotWithShape="0">
              <a:prstClr val="black">
                <a:alpha val="20000"/>
              </a:prstClr>
            </a:outerShdw>
          </a:effectLst>
        </p:spPr>
      </p:pic>
      <p:sp>
        <p:nvSpPr>
          <p:cNvPr id="62" name="Content Placeholder 3">
            <a:extLst>
              <a:ext uri="{FF2B5EF4-FFF2-40B4-BE49-F238E27FC236}">
                <a16:creationId xmlns:a16="http://schemas.microsoft.com/office/drawing/2014/main" id="{4747D098-F5C4-4927-8D23-9E287FBA02F2}"/>
              </a:ext>
            </a:extLst>
          </p:cNvPr>
          <p:cNvSpPr txBox="1">
            <a:spLocks/>
          </p:cNvSpPr>
          <p:nvPr/>
        </p:nvSpPr>
        <p:spPr>
          <a:xfrm>
            <a:off x="4965196" y="3877164"/>
            <a:ext cx="1627724" cy="820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Operations Lead</a:t>
            </a:r>
          </a:p>
        </p:txBody>
      </p:sp>
      <p:pic>
        <p:nvPicPr>
          <p:cNvPr id="64" name="Picture 63" descr="A person smiling for the camera&#10;&#10;Description automatically generated with low confidence">
            <a:extLst>
              <a:ext uri="{FF2B5EF4-FFF2-40B4-BE49-F238E27FC236}">
                <a16:creationId xmlns:a16="http://schemas.microsoft.com/office/drawing/2014/main" id="{23EBF95E-EA73-4420-8266-0AB67D42C3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343" y="4594724"/>
            <a:ext cx="1066800" cy="1115568"/>
          </a:xfrm>
          <a:prstGeom prst="ellipse">
            <a:avLst/>
          </a:prstGeom>
        </p:spPr>
      </p:pic>
      <p:sp>
        <p:nvSpPr>
          <p:cNvPr id="65" name="Content Placeholder 3">
            <a:extLst>
              <a:ext uri="{FF2B5EF4-FFF2-40B4-BE49-F238E27FC236}">
                <a16:creationId xmlns:a16="http://schemas.microsoft.com/office/drawing/2014/main" id="{0EFB368B-F3C8-469D-B737-F03B21FC4BF5}"/>
              </a:ext>
            </a:extLst>
          </p:cNvPr>
          <p:cNvSpPr txBox="1">
            <a:spLocks/>
          </p:cNvSpPr>
          <p:nvPr/>
        </p:nvSpPr>
        <p:spPr>
          <a:xfrm>
            <a:off x="3156593" y="5711442"/>
            <a:ext cx="1732680" cy="9408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solidFill>
                  <a:prstClr val="black">
                    <a:lumMod val="75000"/>
                    <a:lumOff val="25000"/>
                  </a:prstClr>
                </a:solidFill>
                <a:latin typeface="Century Gothic" panose="020F0302020204030204"/>
              </a:rPr>
              <a:t>Lauren Childs-Gleason</a:t>
            </a:r>
          </a:p>
          <a:p>
            <a:pPr marL="0" indent="0" algn="ctr">
              <a:spcBef>
                <a:spcPts val="0"/>
              </a:spcBef>
              <a:buFont typeface="Arial" panose="020B0604020202020204" pitchFamily="34" charset="0"/>
              <a:buNone/>
            </a:pPr>
            <a:r>
              <a:rPr lang="en-US" sz="1400" dirty="0">
                <a:solidFill>
                  <a:prstClr val="black">
                    <a:lumMod val="75000"/>
                    <a:lumOff val="25000"/>
                  </a:prstClr>
                </a:solidFill>
                <a:latin typeface="Century Gothic" panose="020F0302020204030204"/>
              </a:rPr>
              <a:t>Science Manager</a:t>
            </a:r>
          </a:p>
        </p:txBody>
      </p:sp>
      <p:pic>
        <p:nvPicPr>
          <p:cNvPr id="66" name="Picture 65">
            <a:extLst>
              <a:ext uri="{FF2B5EF4-FFF2-40B4-BE49-F238E27FC236}">
                <a16:creationId xmlns:a16="http://schemas.microsoft.com/office/drawing/2014/main" id="{A6CC1C8F-41B7-4FE6-B205-84582106B4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09211" y="4594724"/>
            <a:ext cx="1100940" cy="1097280"/>
          </a:xfrm>
          <a:prstGeom prst="ellipse">
            <a:avLst/>
          </a:prstGeom>
          <a:effectLst>
            <a:outerShdw blurRad="76200" dir="13500000" sy="23000" kx="1200000" algn="br" rotWithShape="0">
              <a:prstClr val="black">
                <a:alpha val="20000"/>
              </a:prstClr>
            </a:outerShdw>
          </a:effectLst>
        </p:spPr>
      </p:pic>
      <p:sp>
        <p:nvSpPr>
          <p:cNvPr id="3" name="Rectangle 2">
            <a:extLst>
              <a:ext uri="{FF2B5EF4-FFF2-40B4-BE49-F238E27FC236}">
                <a16:creationId xmlns:a16="http://schemas.microsoft.com/office/drawing/2014/main" id="{2E5A5F02-DF29-4632-9DB3-59FBF1132EE3}"/>
              </a:ext>
            </a:extLst>
          </p:cNvPr>
          <p:cNvSpPr/>
          <p:nvPr/>
        </p:nvSpPr>
        <p:spPr>
          <a:xfrm>
            <a:off x="1241955" y="4547224"/>
            <a:ext cx="5618756" cy="1898151"/>
          </a:xfrm>
          <a:prstGeom prst="rect">
            <a:avLst/>
          </a:prstGeom>
          <a:noFill/>
          <a:ln w="19050">
            <a:solidFill>
              <a:srgbClr val="67EF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8E91E3-40D2-4CB0-BE5D-ED4B0B61D86B}"/>
              </a:ext>
            </a:extLst>
          </p:cNvPr>
          <p:cNvSpPr/>
          <p:nvPr/>
        </p:nvSpPr>
        <p:spPr>
          <a:xfrm>
            <a:off x="1549325" y="2680964"/>
            <a:ext cx="3334362" cy="3971320"/>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8D7919C-EA5A-4BAA-B7B3-1053FE6903A7}"/>
              </a:ext>
            </a:extLst>
          </p:cNvPr>
          <p:cNvSpPr/>
          <p:nvPr/>
        </p:nvSpPr>
        <p:spPr>
          <a:xfrm>
            <a:off x="5040517" y="2680964"/>
            <a:ext cx="1543967" cy="3971320"/>
          </a:xfrm>
          <a:prstGeom prst="rect">
            <a:avLst/>
          </a:prstGeom>
          <a:noFill/>
          <a:ln w="1905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20F9CE-71CC-478B-881F-A7036C75F24E}"/>
              </a:ext>
            </a:extLst>
          </p:cNvPr>
          <p:cNvSpPr txBox="1"/>
          <p:nvPr/>
        </p:nvSpPr>
        <p:spPr>
          <a:xfrm>
            <a:off x="6593963" y="2630143"/>
            <a:ext cx="1414170" cy="615553"/>
          </a:xfrm>
          <a:prstGeom prst="rect">
            <a:avLst/>
          </a:prstGeom>
          <a:noFill/>
        </p:spPr>
        <p:txBody>
          <a:bodyPr wrap="none" rtlCol="0">
            <a:spAutoFit/>
          </a:bodyPr>
          <a:lstStyle/>
          <a:p>
            <a:r>
              <a:rPr lang="en-US" i="1" dirty="0">
                <a:solidFill>
                  <a:srgbClr val="5B9BD5"/>
                </a:solidFill>
              </a:rPr>
              <a:t>SSAI </a:t>
            </a:r>
          </a:p>
          <a:p>
            <a:r>
              <a:rPr lang="en-US" sz="1600" i="1" dirty="0">
                <a:solidFill>
                  <a:srgbClr val="5B9BD5"/>
                </a:solidFill>
              </a:rPr>
              <a:t>Management</a:t>
            </a:r>
          </a:p>
        </p:txBody>
      </p:sp>
      <p:sp>
        <p:nvSpPr>
          <p:cNvPr id="27" name="TextBox 26">
            <a:extLst>
              <a:ext uri="{FF2B5EF4-FFF2-40B4-BE49-F238E27FC236}">
                <a16:creationId xmlns:a16="http://schemas.microsoft.com/office/drawing/2014/main" id="{56C2DBE8-4F5A-4FBB-857C-DD86E9F9A8E0}"/>
              </a:ext>
            </a:extLst>
          </p:cNvPr>
          <p:cNvSpPr txBox="1"/>
          <p:nvPr/>
        </p:nvSpPr>
        <p:spPr>
          <a:xfrm>
            <a:off x="22215" y="5838934"/>
            <a:ext cx="1179742" cy="646331"/>
          </a:xfrm>
          <a:prstGeom prst="rect">
            <a:avLst/>
          </a:prstGeom>
          <a:noFill/>
        </p:spPr>
        <p:txBody>
          <a:bodyPr wrap="square" rtlCol="0">
            <a:spAutoFit/>
          </a:bodyPr>
          <a:lstStyle/>
          <a:p>
            <a:pPr algn="r"/>
            <a:r>
              <a:rPr lang="en-US" i="1" dirty="0">
                <a:solidFill>
                  <a:srgbClr val="67EF21"/>
                </a:solidFill>
              </a:rPr>
              <a:t>Science Island</a:t>
            </a:r>
          </a:p>
        </p:txBody>
      </p:sp>
      <p:sp>
        <p:nvSpPr>
          <p:cNvPr id="28" name="TextBox 27">
            <a:extLst>
              <a:ext uri="{FF2B5EF4-FFF2-40B4-BE49-F238E27FC236}">
                <a16:creationId xmlns:a16="http://schemas.microsoft.com/office/drawing/2014/main" id="{ACF5817C-2D72-4402-9140-E5B57C5A3CB8}"/>
              </a:ext>
            </a:extLst>
          </p:cNvPr>
          <p:cNvSpPr txBox="1"/>
          <p:nvPr/>
        </p:nvSpPr>
        <p:spPr>
          <a:xfrm>
            <a:off x="-4120" y="2602813"/>
            <a:ext cx="1543967" cy="615553"/>
          </a:xfrm>
          <a:prstGeom prst="rect">
            <a:avLst/>
          </a:prstGeom>
          <a:noFill/>
        </p:spPr>
        <p:txBody>
          <a:bodyPr wrap="square" rtlCol="0">
            <a:spAutoFit/>
          </a:bodyPr>
          <a:lstStyle/>
          <a:p>
            <a:pPr algn="r"/>
            <a:r>
              <a:rPr lang="en-US" i="1" dirty="0">
                <a:solidFill>
                  <a:srgbClr val="FFC000"/>
                </a:solidFill>
              </a:rPr>
              <a:t>NASA </a:t>
            </a:r>
            <a:r>
              <a:rPr lang="en-US" sz="1600" i="1" dirty="0">
                <a:solidFill>
                  <a:srgbClr val="FFC000"/>
                </a:solidFill>
              </a:rPr>
              <a:t>Management</a:t>
            </a:r>
            <a:endParaRPr lang="en-US" i="1" dirty="0">
              <a:solidFill>
                <a:srgbClr val="FFC000"/>
              </a:solidFill>
            </a:endParaRPr>
          </a:p>
        </p:txBody>
      </p:sp>
      <p:grpSp>
        <p:nvGrpSpPr>
          <p:cNvPr id="31" name="Group 30">
            <a:extLst>
              <a:ext uri="{FF2B5EF4-FFF2-40B4-BE49-F238E27FC236}">
                <a16:creationId xmlns:a16="http://schemas.microsoft.com/office/drawing/2014/main" id="{EDBB3BEF-EC99-4386-9C2A-A550134D3802}"/>
              </a:ext>
            </a:extLst>
          </p:cNvPr>
          <p:cNvGrpSpPr/>
          <p:nvPr/>
        </p:nvGrpSpPr>
        <p:grpSpPr>
          <a:xfrm>
            <a:off x="6940707" y="204887"/>
            <a:ext cx="4851283" cy="1495260"/>
            <a:chOff x="1740410" y="5290691"/>
            <a:chExt cx="3861561" cy="1224999"/>
          </a:xfrm>
        </p:grpSpPr>
        <p:sp>
          <p:nvSpPr>
            <p:cNvPr id="32" name="Text Placeholder 5">
              <a:extLst>
                <a:ext uri="{FF2B5EF4-FFF2-40B4-BE49-F238E27FC236}">
                  <a16:creationId xmlns:a16="http://schemas.microsoft.com/office/drawing/2014/main" id="{8E436768-F849-421D-A6F2-3E99D0F199C9}"/>
                </a:ext>
              </a:extLst>
            </p:cNvPr>
            <p:cNvSpPr txBox="1">
              <a:spLocks/>
            </p:cNvSpPr>
            <p:nvPr/>
          </p:nvSpPr>
          <p:spPr>
            <a:xfrm>
              <a:off x="1740410" y="5307539"/>
              <a:ext cx="3861561" cy="11134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have the opportunity to interact with them throughout the term!</a:t>
              </a:r>
              <a:endParaRPr lang="en-US" sz="1800" dirty="0"/>
            </a:p>
          </p:txBody>
        </p:sp>
        <p:sp>
          <p:nvSpPr>
            <p:cNvPr id="33" name="Rounded Rectangle 52">
              <a:extLst>
                <a:ext uri="{FF2B5EF4-FFF2-40B4-BE49-F238E27FC236}">
                  <a16:creationId xmlns:a16="http://schemas.microsoft.com/office/drawing/2014/main" id="{4DAD99DF-DECD-401A-862B-23D74C1A373E}"/>
                </a:ext>
              </a:extLst>
            </p:cNvPr>
            <p:cNvSpPr/>
            <p:nvPr/>
          </p:nvSpPr>
          <p:spPr>
            <a:xfrm>
              <a:off x="1740410" y="5290691"/>
              <a:ext cx="3861561" cy="122499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820A87D-C0C9-4967-9A90-C55D52BE6A92}"/>
              </a:ext>
            </a:extLst>
          </p:cNvPr>
          <p:cNvGrpSpPr/>
          <p:nvPr/>
        </p:nvGrpSpPr>
        <p:grpSpPr>
          <a:xfrm>
            <a:off x="8290737" y="2850109"/>
            <a:ext cx="3253294" cy="3599507"/>
            <a:chOff x="8054987" y="2997237"/>
            <a:chExt cx="3253294" cy="3599507"/>
          </a:xfrm>
        </p:grpSpPr>
        <p:pic>
          <p:nvPicPr>
            <p:cNvPr id="54" name="Picture 2" descr="Image result for Danny mangosing">
              <a:extLst>
                <a:ext uri="{FF2B5EF4-FFF2-40B4-BE49-F238E27FC236}">
                  <a16:creationId xmlns:a16="http://schemas.microsoft.com/office/drawing/2014/main" id="{A9C2B31A-5361-440C-8FB3-79328720D8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54359" y="3435380"/>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3" name="Content Placeholder 3">
              <a:extLst>
                <a:ext uri="{FF2B5EF4-FFF2-40B4-BE49-F238E27FC236}">
                  <a16:creationId xmlns:a16="http://schemas.microsoft.com/office/drawing/2014/main" id="{279FFA89-FFE5-4581-B92D-D2674169CF9F}"/>
                </a:ext>
              </a:extLst>
            </p:cNvPr>
            <p:cNvSpPr txBox="1">
              <a:spLocks/>
            </p:cNvSpPr>
            <p:nvPr/>
          </p:nvSpPr>
          <p:spPr>
            <a:xfrm>
              <a:off x="9634319" y="4386433"/>
              <a:ext cx="1554480" cy="640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Software Release</a:t>
              </a:r>
            </a:p>
          </p:txBody>
        </p:sp>
        <p:pic>
          <p:nvPicPr>
            <p:cNvPr id="68" name="Picture 2" descr="http://www.devpedia.developexchange.com/dp/images/0/09/Sean.jpg">
              <a:extLst>
                <a:ext uri="{FF2B5EF4-FFF2-40B4-BE49-F238E27FC236}">
                  <a16:creationId xmlns:a16="http://schemas.microsoft.com/office/drawing/2014/main" id="{8B74EF73-A870-4129-9985-679BA0B34DF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8480579" y="5000607"/>
              <a:ext cx="908989"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9" name="Content Placeholder 3">
              <a:extLst>
                <a:ext uri="{FF2B5EF4-FFF2-40B4-BE49-F238E27FC236}">
                  <a16:creationId xmlns:a16="http://schemas.microsoft.com/office/drawing/2014/main" id="{5A2FA18E-42F3-4621-97B6-828AFDCDE21B}"/>
                </a:ext>
              </a:extLst>
            </p:cNvPr>
            <p:cNvSpPr txBox="1">
              <a:spLocks/>
            </p:cNvSpPr>
            <p:nvPr/>
          </p:nvSpPr>
          <p:spPr>
            <a:xfrm>
              <a:off x="8054987" y="5995596"/>
              <a:ext cx="1760172" cy="5486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Sean McCartney</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Software Carpentry &amp; Bhutan</a:t>
              </a:r>
            </a:p>
          </p:txBody>
        </p:sp>
        <p:pic>
          <p:nvPicPr>
            <p:cNvPr id="1026" name="Picture 2" descr="Profile photo of Shanise Hunter">
              <a:extLst>
                <a:ext uri="{FF2B5EF4-FFF2-40B4-BE49-F238E27FC236}">
                  <a16:creationId xmlns:a16="http://schemas.microsoft.com/office/drawing/2014/main" id="{EE15F8C5-B3C7-4272-AA21-FE87FB6758D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54359" y="5000607"/>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22" name="Content Placeholder 3">
              <a:extLst>
                <a:ext uri="{FF2B5EF4-FFF2-40B4-BE49-F238E27FC236}">
                  <a16:creationId xmlns:a16="http://schemas.microsoft.com/office/drawing/2014/main" id="{83151286-84C0-4FE9-8616-8B8E0D98057D}"/>
                </a:ext>
              </a:extLst>
            </p:cNvPr>
            <p:cNvSpPr txBox="1">
              <a:spLocks/>
            </p:cNvSpPr>
            <p:nvPr/>
          </p:nvSpPr>
          <p:spPr>
            <a:xfrm>
              <a:off x="9670735" y="5995596"/>
              <a:ext cx="1481649" cy="457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Shanise Hunter</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sp>
          <p:nvSpPr>
            <p:cNvPr id="29" name="TextBox 28">
              <a:extLst>
                <a:ext uri="{FF2B5EF4-FFF2-40B4-BE49-F238E27FC236}">
                  <a16:creationId xmlns:a16="http://schemas.microsoft.com/office/drawing/2014/main" id="{AD3CF3C7-FFE1-479F-95E7-66033C5E14A2}"/>
                </a:ext>
              </a:extLst>
            </p:cNvPr>
            <p:cNvSpPr txBox="1"/>
            <p:nvPr/>
          </p:nvSpPr>
          <p:spPr>
            <a:xfrm>
              <a:off x="8473769" y="2997237"/>
              <a:ext cx="2440092" cy="400110"/>
            </a:xfrm>
            <a:prstGeom prst="rect">
              <a:avLst/>
            </a:prstGeom>
            <a:noFill/>
          </p:spPr>
          <p:txBody>
            <a:bodyPr wrap="none" rtlCol="0">
              <a:spAutoFit/>
            </a:bodyPr>
            <a:lstStyle/>
            <a:p>
              <a:r>
                <a:rPr lang="en-US" sz="2000" i="1" dirty="0">
                  <a:solidFill>
                    <a:srgbClr val="6A7278"/>
                  </a:solidFill>
                </a:rPr>
                <a:t>NPO Support Team</a:t>
              </a:r>
            </a:p>
          </p:txBody>
        </p:sp>
        <p:sp>
          <p:nvSpPr>
            <p:cNvPr id="34" name="Content Placeholder 3">
              <a:extLst>
                <a:ext uri="{FF2B5EF4-FFF2-40B4-BE49-F238E27FC236}">
                  <a16:creationId xmlns:a16="http://schemas.microsoft.com/office/drawing/2014/main" id="{D7B8532A-0CE0-468F-A0A8-ADC89E570B4B}"/>
                </a:ext>
              </a:extLst>
            </p:cNvPr>
            <p:cNvSpPr txBox="1">
              <a:spLocks/>
            </p:cNvSpPr>
            <p:nvPr/>
          </p:nvSpPr>
          <p:spPr>
            <a:xfrm>
              <a:off x="8340713" y="4386433"/>
              <a:ext cx="1188720" cy="457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err="1">
                  <a:solidFill>
                    <a:prstClr val="black">
                      <a:lumMod val="75000"/>
                      <a:lumOff val="25000"/>
                    </a:prstClr>
                  </a:solidFill>
                  <a:latin typeface="Century Gothic" panose="020F0302020204030204"/>
                </a:rPr>
                <a:t>Jolana</a:t>
              </a:r>
              <a:r>
                <a:rPr lang="en-US" sz="1200" b="1" dirty="0">
                  <a:solidFill>
                    <a:prstClr val="black">
                      <a:lumMod val="75000"/>
                      <a:lumOff val="25000"/>
                    </a:prstClr>
                  </a:solidFill>
                  <a:latin typeface="Century Gothic" panose="020F0302020204030204"/>
                </a:rPr>
                <a:t> Davis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HR</a:t>
              </a:r>
            </a:p>
          </p:txBody>
        </p:sp>
        <p:pic>
          <p:nvPicPr>
            <p:cNvPr id="35" name="Picture 2">
              <a:extLst>
                <a:ext uri="{FF2B5EF4-FFF2-40B4-BE49-F238E27FC236}">
                  <a16:creationId xmlns:a16="http://schemas.microsoft.com/office/drawing/2014/main" id="{787E3507-E68E-4685-A361-F4B8F4610A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100" r="100"/>
            <a:stretch/>
          </p:blipFill>
          <p:spPr bwMode="auto">
            <a:xfrm>
              <a:off x="8477873" y="3470667"/>
              <a:ext cx="914400" cy="91440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E7531225-2E9A-4FBF-8273-FE9937528D9F}"/>
                </a:ext>
              </a:extLst>
            </p:cNvPr>
            <p:cNvSpPr/>
            <p:nvPr/>
          </p:nvSpPr>
          <p:spPr>
            <a:xfrm>
              <a:off x="8079349" y="2997238"/>
              <a:ext cx="3228932" cy="3599506"/>
            </a:xfrm>
            <a:prstGeom prst="rect">
              <a:avLst/>
            </a:prstGeom>
            <a:noFill/>
            <a:ln w="19050">
              <a:solidFill>
                <a:srgbClr val="6A72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54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10863</TotalTime>
  <Words>1605</Words>
  <Application>Microsoft Office PowerPoint</Application>
  <PresentationFormat>Widescreen</PresentationFormat>
  <Paragraphs>312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Georgia</vt:lpstr>
      <vt:lpstr>Webdings</vt:lpstr>
      <vt:lpstr>Wingdings 2</vt:lpstr>
      <vt:lpstr>1_Theme2</vt:lpstr>
      <vt:lpstr>PowerPoint Presentation</vt:lpstr>
      <vt:lpstr>ABOUT DEVELOP</vt:lpstr>
      <vt:lpstr>ABOUT DEVELOP</vt:lpstr>
      <vt:lpstr>ABOUT DEVELOP</vt:lpstr>
      <vt:lpstr>ABOUT DEVELOP</vt:lpstr>
      <vt:lpstr>ABOUT DEVELOP</vt:lpstr>
      <vt:lpstr>PowerPoint Presentation</vt:lpstr>
      <vt:lpstr>ABOUT DEVELOP</vt:lpstr>
      <vt:lpstr>ABOUT DEVELOP</vt:lpstr>
      <vt:lpstr>ABOUT DEVELOP</vt:lpstr>
      <vt:lpstr>PowerPoint Presentation</vt:lpstr>
      <vt:lpstr>ABOUT DEVELOP</vt:lpstr>
      <vt:lpstr>ABOUT DEVELOP</vt:lpstr>
      <vt:lpstr>ABOUT DEVELOP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227</cp:revision>
  <dcterms:created xsi:type="dcterms:W3CDTF">2019-10-30T16:09:36Z</dcterms:created>
  <dcterms:modified xsi:type="dcterms:W3CDTF">2022-01-24T20:53:55Z</dcterms:modified>
</cp:coreProperties>
</file>