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56" r:id="rId2"/>
    <p:sldId id="345" r:id="rId3"/>
    <p:sldId id="339" r:id="rId4"/>
    <p:sldId id="340" r:id="rId5"/>
    <p:sldId id="344" r:id="rId6"/>
    <p:sldId id="335" r:id="rId7"/>
    <p:sldId id="330" r:id="rId8"/>
    <p:sldId id="334" r:id="rId9"/>
    <p:sldId id="343" r:id="rId10"/>
    <p:sldId id="297" r:id="rId11"/>
    <p:sldId id="296" r:id="rId12"/>
    <p:sldId id="367" r:id="rId13"/>
    <p:sldId id="368" r:id="rId14"/>
    <p:sldId id="369" r:id="rId15"/>
    <p:sldId id="366" r:id="rId16"/>
    <p:sldId id="299" r:id="rId17"/>
    <p:sldId id="377" r:id="rId18"/>
    <p:sldId id="378" r:id="rId19"/>
    <p:sldId id="379" r:id="rId20"/>
    <p:sldId id="380" r:id="rId21"/>
    <p:sldId id="381" r:id="rId22"/>
    <p:sldId id="382" r:id="rId23"/>
    <p:sldId id="301" r:id="rId24"/>
    <p:sldId id="348" r:id="rId25"/>
    <p:sldId id="370" r:id="rId26"/>
    <p:sldId id="353" r:id="rId27"/>
    <p:sldId id="347" r:id="rId28"/>
    <p:sldId id="363" r:id="rId29"/>
    <p:sldId id="360" r:id="rId30"/>
    <p:sldId id="372" r:id="rId31"/>
    <p:sldId id="376" r:id="rId32"/>
    <p:sldId id="373" r:id="rId33"/>
    <p:sldId id="374" r:id="rId34"/>
    <p:sldId id="375" r:id="rId35"/>
    <p:sldId id="316" r:id="rId36"/>
    <p:sldId id="317" r:id="rId37"/>
    <p:sldId id="318" r:id="rId38"/>
    <p:sldId id="319" r:id="rId39"/>
    <p:sldId id="349" r:id="rId40"/>
    <p:sldId id="358" r:id="rId41"/>
    <p:sldId id="304" r:id="rId42"/>
    <p:sldId id="383" r:id="rId43"/>
    <p:sldId id="305" r:id="rId44"/>
    <p:sldId id="384" r:id="rId45"/>
    <p:sldId id="29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345"/>
            <p14:sldId id="339"/>
            <p14:sldId id="340"/>
            <p14:sldId id="344"/>
            <p14:sldId id="335"/>
            <p14:sldId id="330"/>
            <p14:sldId id="334"/>
            <p14:sldId id="343"/>
            <p14:sldId id="297"/>
            <p14:sldId id="296"/>
            <p14:sldId id="367"/>
            <p14:sldId id="368"/>
            <p14:sldId id="369"/>
            <p14:sldId id="366"/>
            <p14:sldId id="299"/>
            <p14:sldId id="377"/>
            <p14:sldId id="378"/>
            <p14:sldId id="379"/>
            <p14:sldId id="380"/>
            <p14:sldId id="381"/>
            <p14:sldId id="382"/>
            <p14:sldId id="301"/>
            <p14:sldId id="348"/>
            <p14:sldId id="370"/>
            <p14:sldId id="353"/>
            <p14:sldId id="347"/>
            <p14:sldId id="363"/>
            <p14:sldId id="360"/>
            <p14:sldId id="372"/>
            <p14:sldId id="376"/>
            <p14:sldId id="373"/>
            <p14:sldId id="374"/>
            <p14:sldId id="375"/>
            <p14:sldId id="316"/>
            <p14:sldId id="317"/>
            <p14:sldId id="318"/>
            <p14:sldId id="319"/>
            <p14:sldId id="349"/>
            <p14:sldId id="358"/>
            <p14:sldId id="304"/>
            <p14:sldId id="383"/>
            <p14:sldId id="305"/>
            <p14:sldId id="384"/>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 id="2" name="Broddle, Madison P. (LARC-E3)[SSAI DEVELOP]" initials="BMP(D" lastIdx="7" clrIdx="1">
    <p:extLst>
      <p:ext uri="{19B8F6BF-5375-455C-9EA6-DF929625EA0E}">
        <p15:presenceInfo xmlns:p15="http://schemas.microsoft.com/office/powerpoint/2012/main" userId="S-1-5-21-330711430-3775241029-4075259233-855781" providerId="AD"/>
      </p:ext>
    </p:extLst>
  </p:cmAuthor>
  <p:cmAuthor id="3" name="Shelby I" initials="SI" lastIdx="15" clrIdx="2">
    <p:extLst>
      <p:ext uri="{19B8F6BF-5375-455C-9EA6-DF929625EA0E}">
        <p15:presenceInfo xmlns:p15="http://schemas.microsoft.com/office/powerpoint/2012/main" userId="0e14de7fa584a2c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7AF"/>
    <a:srgbClr val="95B9EF"/>
    <a:srgbClr val="2259A8"/>
    <a:srgbClr val="EAD1DC"/>
    <a:srgbClr val="5B9BD5"/>
    <a:srgbClr val="1C4887"/>
    <a:srgbClr val="74AADB"/>
    <a:srgbClr val="379CC3"/>
    <a:srgbClr val="2559A8"/>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80" autoAdjust="0"/>
    <p:restoredTop sz="78541" autoAdjust="0"/>
  </p:normalViewPr>
  <p:slideViewPr>
    <p:cSldViewPr snapToGrid="0" showGuides="1">
      <p:cViewPr>
        <p:scale>
          <a:sx n="77" d="100"/>
          <a:sy n="77" d="100"/>
        </p:scale>
        <p:origin x="312" y="-80"/>
      </p:cViewPr>
      <p:guideLst/>
    </p:cSldViewPr>
  </p:slideViewPr>
  <p:notesTextViewPr>
    <p:cViewPr>
      <p:scale>
        <a:sx n="1" d="1"/>
        <a:sy n="1" d="1"/>
      </p:scale>
      <p:origin x="0" y="0"/>
    </p:cViewPr>
  </p:notesTextViewPr>
  <p:sorterViewPr>
    <p:cViewPr>
      <p:scale>
        <a:sx n="100" d="100"/>
        <a:sy n="100" d="100"/>
      </p:scale>
      <p:origin x="0" y="-4896"/>
    </p:cViewPr>
  </p:sorter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cavila3\Desktop\kc_stats_1000km_filtered.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reprisal2\develop6\Urban_Heat\lc_1000m_kc.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reprisal2\develop6\Urban_Heat\lc_1000m_kc.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reprisal2\develop6\Urban_Heat\lc_1000m_kc.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reprisal2\develop6\Urban_Heat\lc_1000m_kc.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sz="1920" b="1" i="0" u="none" strike="noStrike" kern="1200" baseline="0">
                <a:solidFill>
                  <a:schemeClr val="tx1">
                    <a:lumMod val="75000"/>
                    <a:lumOff val="25000"/>
                  </a:schemeClr>
                </a:solidFill>
                <a:latin typeface="+mn-lt"/>
                <a:ea typeface="+mn-ea"/>
                <a:cs typeface="+mn-cs"/>
              </a:defRPr>
            </a:pPr>
            <a:r>
              <a:rPr lang="en-US">
                <a:solidFill>
                  <a:schemeClr val="tx1">
                    <a:lumMod val="75000"/>
                    <a:lumOff val="25000"/>
                  </a:schemeClr>
                </a:solidFill>
              </a:rPr>
              <a:t>Cross Verification Analysis: Landsat Provisional Surface Temperature Science Product (STP)</a:t>
            </a:r>
          </a:p>
        </c:rich>
      </c:tx>
      <c:layout>
        <c:manualLayout>
          <c:xMode val="edge"/>
          <c:yMode val="edge"/>
          <c:x val="0.15151047310004884"/>
          <c:y val="1.0999094040643163E-2"/>
        </c:manualLayout>
      </c:layout>
      <c:overlay val="0"/>
      <c:spPr>
        <a:noFill/>
        <a:ln w="0">
          <a:noFill/>
        </a:ln>
        <a:effectLst/>
      </c:spPr>
      <c:txPr>
        <a:bodyPr rot="0" spcFirstLastPara="1" vertOverflow="ellipsis" vert="horz" wrap="square" anchor="ctr" anchorCtr="1"/>
        <a:lstStyle/>
        <a:p>
          <a:pPr algn="ctr" rtl="0">
            <a:defRPr sz="1920" b="1" i="0" u="none" strike="noStrike" kern="1200" baseline="0">
              <a:solidFill>
                <a:schemeClr val="tx1">
                  <a:lumMod val="75000"/>
                  <a:lumOff val="25000"/>
                </a:schemeClr>
              </a:solidFill>
              <a:latin typeface="+mn-lt"/>
              <a:ea typeface="+mn-ea"/>
              <a:cs typeface="+mn-cs"/>
            </a:defRPr>
          </a:pPr>
          <a:endParaRPr lang="en-US"/>
        </a:p>
      </c:txPr>
    </c:title>
    <c:autoTitleDeleted val="0"/>
    <c:plotArea>
      <c:layout>
        <c:manualLayout>
          <c:layoutTarget val="inner"/>
          <c:xMode val="edge"/>
          <c:yMode val="edge"/>
          <c:x val="0.11646007752032872"/>
          <c:y val="0.19419916223450404"/>
          <c:w val="0.84485844653681796"/>
          <c:h val="0.61261136538146821"/>
        </c:manualLayout>
      </c:layout>
      <c:scatterChart>
        <c:scatterStyle val="lineMarker"/>
        <c:varyColors val="0"/>
        <c:ser>
          <c:idx val="0"/>
          <c:order val="0"/>
          <c:tx>
            <c:strRef>
              <c:f>kc_stats_1000km_filtered!$AI$1</c:f>
              <c:strCache>
                <c:ptCount val="1"/>
                <c:pt idx="0">
                  <c:v>Landsat (STP)</c:v>
                </c:pt>
              </c:strCache>
            </c:strRef>
          </c:tx>
          <c:spPr>
            <a:ln w="9525" cap="rnd">
              <a:solidFill>
                <a:srgbClr val="2559A8"/>
              </a:solidFill>
              <a:round/>
            </a:ln>
            <a:effectLst/>
          </c:spPr>
          <c:marker>
            <c:symbol val="circle"/>
            <c:size val="5"/>
            <c:spPr>
              <a:solidFill>
                <a:srgbClr val="2559A8"/>
              </a:solidFill>
              <a:ln w="9525">
                <a:solidFill>
                  <a:srgbClr val="2559A8"/>
                </a:solidFill>
                <a:round/>
              </a:ln>
              <a:effectLst/>
            </c:spPr>
          </c:marker>
          <c:xVal>
            <c:numRef>
              <c:f>kc_stats_1000km_filtered!$AH$2:$AH$26</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numCache>
            </c:numRef>
          </c:xVal>
          <c:yVal>
            <c:numRef>
              <c:f>kc_stats_1000km_filtered!$AI$2:$AI$26</c:f>
              <c:numCache>
                <c:formatCode>General</c:formatCode>
                <c:ptCount val="25"/>
                <c:pt idx="0">
                  <c:v>88.265644539999997</c:v>
                </c:pt>
                <c:pt idx="1">
                  <c:v>103.3931592</c:v>
                </c:pt>
                <c:pt idx="2">
                  <c:v>98.429843750000003</c:v>
                </c:pt>
                <c:pt idx="3">
                  <c:v>100.4427148</c:v>
                </c:pt>
                <c:pt idx="4">
                  <c:v>87.762075190000004</c:v>
                </c:pt>
                <c:pt idx="5">
                  <c:v>89.051079110000003</c:v>
                </c:pt>
                <c:pt idx="6">
                  <c:v>85.422470700000005</c:v>
                </c:pt>
                <c:pt idx="7">
                  <c:v>82.339135740000003</c:v>
                </c:pt>
                <c:pt idx="8">
                  <c:v>92.031274420000003</c:v>
                </c:pt>
                <c:pt idx="9">
                  <c:v>85.097978510000004</c:v>
                </c:pt>
                <c:pt idx="10">
                  <c:v>87.677084969999996</c:v>
                </c:pt>
                <c:pt idx="11">
                  <c:v>86.199511709999996</c:v>
                </c:pt>
                <c:pt idx="12">
                  <c:v>102.76500489999999</c:v>
                </c:pt>
                <c:pt idx="13">
                  <c:v>87.594116220000004</c:v>
                </c:pt>
                <c:pt idx="14">
                  <c:v>97.738759759999994</c:v>
                </c:pt>
                <c:pt idx="15">
                  <c:v>89.645703130000001</c:v>
                </c:pt>
                <c:pt idx="16">
                  <c:v>83.067749019999994</c:v>
                </c:pt>
                <c:pt idx="17">
                  <c:v>84.856059569999999</c:v>
                </c:pt>
                <c:pt idx="18">
                  <c:v>88.969560549999997</c:v>
                </c:pt>
                <c:pt idx="19">
                  <c:v>90.04296875</c:v>
                </c:pt>
                <c:pt idx="20">
                  <c:v>85.368989260000006</c:v>
                </c:pt>
                <c:pt idx="21">
                  <c:v>86.938408199999998</c:v>
                </c:pt>
                <c:pt idx="22">
                  <c:v>99.838115239999993</c:v>
                </c:pt>
                <c:pt idx="23">
                  <c:v>87.072353509999999</c:v>
                </c:pt>
                <c:pt idx="24">
                  <c:v>82.154960939999995</c:v>
                </c:pt>
              </c:numCache>
            </c:numRef>
          </c:yVal>
          <c:smooth val="0"/>
          <c:extLst>
            <c:ext xmlns:c16="http://schemas.microsoft.com/office/drawing/2014/chart" uri="{C3380CC4-5D6E-409C-BE32-E72D297353CC}">
              <c16:uniqueId val="{00000000-59CB-4108-8D29-956380D9EED3}"/>
            </c:ext>
          </c:extLst>
        </c:ser>
        <c:ser>
          <c:idx val="1"/>
          <c:order val="1"/>
          <c:tx>
            <c:strRef>
              <c:f>kc_stats_1000km_filtered!$AJ$1</c:f>
              <c:strCache>
                <c:ptCount val="1"/>
                <c:pt idx="0">
                  <c:v>ASTER</c:v>
                </c:pt>
              </c:strCache>
            </c:strRef>
          </c:tx>
          <c:spPr>
            <a:ln w="9525" cap="rnd">
              <a:solidFill>
                <a:schemeClr val="accent2"/>
              </a:solidFill>
              <a:round/>
            </a:ln>
            <a:effectLst/>
          </c:spPr>
          <c:marker>
            <c:symbol val="circle"/>
            <c:size val="5"/>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c:spPr>
          </c:marker>
          <c:xVal>
            <c:numRef>
              <c:f>kc_stats_1000km_filtered!$AH$2:$AH$26</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numCache>
            </c:numRef>
          </c:xVal>
          <c:yVal>
            <c:numRef>
              <c:f>kc_stats_1000km_filtered!$AJ$2:$AJ$26</c:f>
              <c:numCache>
                <c:formatCode>General</c:formatCode>
                <c:ptCount val="25"/>
                <c:pt idx="0">
                  <c:v>94.098198240000002</c:v>
                </c:pt>
                <c:pt idx="1">
                  <c:v>109.53965820000001</c:v>
                </c:pt>
                <c:pt idx="2">
                  <c:v>101.4854053</c:v>
                </c:pt>
                <c:pt idx="3">
                  <c:v>105.042207</c:v>
                </c:pt>
                <c:pt idx="4">
                  <c:v>94.715585939999997</c:v>
                </c:pt>
                <c:pt idx="5">
                  <c:v>86.084550789999994</c:v>
                </c:pt>
                <c:pt idx="6">
                  <c:v>91.085483389999993</c:v>
                </c:pt>
                <c:pt idx="7">
                  <c:v>88.858378900000005</c:v>
                </c:pt>
                <c:pt idx="8">
                  <c:v>97.088017590000007</c:v>
                </c:pt>
                <c:pt idx="9">
                  <c:v>91.619594730000003</c:v>
                </c:pt>
                <c:pt idx="10">
                  <c:v>85.694008780000004</c:v>
                </c:pt>
                <c:pt idx="11">
                  <c:v>90.646118169999994</c:v>
                </c:pt>
                <c:pt idx="12">
                  <c:v>106.9546631</c:v>
                </c:pt>
                <c:pt idx="13">
                  <c:v>95.488583989999995</c:v>
                </c:pt>
                <c:pt idx="14">
                  <c:v>103.767793</c:v>
                </c:pt>
                <c:pt idx="15">
                  <c:v>91.158300789999998</c:v>
                </c:pt>
                <c:pt idx="16">
                  <c:v>89.676157230000001</c:v>
                </c:pt>
                <c:pt idx="17">
                  <c:v>93.565405269999999</c:v>
                </c:pt>
                <c:pt idx="18">
                  <c:v>92.095434569999995</c:v>
                </c:pt>
                <c:pt idx="19">
                  <c:v>97.786308599999998</c:v>
                </c:pt>
                <c:pt idx="20">
                  <c:v>92.395405269999998</c:v>
                </c:pt>
                <c:pt idx="21">
                  <c:v>97.721796879999999</c:v>
                </c:pt>
                <c:pt idx="22">
                  <c:v>102.1661182</c:v>
                </c:pt>
                <c:pt idx="23">
                  <c:v>93.301733389999995</c:v>
                </c:pt>
                <c:pt idx="24">
                  <c:v>87.471948240000003</c:v>
                </c:pt>
              </c:numCache>
            </c:numRef>
          </c:yVal>
          <c:smooth val="0"/>
          <c:extLst>
            <c:ext xmlns:c16="http://schemas.microsoft.com/office/drawing/2014/chart" uri="{C3380CC4-5D6E-409C-BE32-E72D297353CC}">
              <c16:uniqueId val="{00000001-59CB-4108-8D29-956380D9EED3}"/>
            </c:ext>
          </c:extLst>
        </c:ser>
        <c:ser>
          <c:idx val="2"/>
          <c:order val="2"/>
          <c:tx>
            <c:strRef>
              <c:f>kc_stats_1000km_filtered!$AK$1</c:f>
              <c:strCache>
                <c:ptCount val="1"/>
                <c:pt idx="0">
                  <c:v>Terra MODIS</c:v>
                </c:pt>
              </c:strCache>
            </c:strRef>
          </c:tx>
          <c:spPr>
            <a:ln w="9525" cap="rnd">
              <a:solidFill>
                <a:srgbClr val="FF0000"/>
              </a:solidFill>
              <a:round/>
            </a:ln>
            <a:effectLst/>
          </c:spPr>
          <c:marker>
            <c:symbol val="circle"/>
            <c:size val="5"/>
            <c:spPr>
              <a:solidFill>
                <a:srgbClr val="FF0000"/>
              </a:solidFill>
              <a:ln w="9525">
                <a:solidFill>
                  <a:srgbClr val="FF0000"/>
                </a:solidFill>
                <a:round/>
              </a:ln>
              <a:effectLst/>
            </c:spPr>
          </c:marker>
          <c:xVal>
            <c:numRef>
              <c:f>kc_stats_1000km_filtered!$AH$2:$AH$26</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numCache>
            </c:numRef>
          </c:xVal>
          <c:yVal>
            <c:numRef>
              <c:f>kc_stats_1000km_filtered!$AK$2:$AK$26</c:f>
              <c:numCache>
                <c:formatCode>General</c:formatCode>
                <c:ptCount val="25"/>
                <c:pt idx="0">
                  <c:v>86.558000000000007</c:v>
                </c:pt>
                <c:pt idx="1">
                  <c:v>97.177999999999997</c:v>
                </c:pt>
                <c:pt idx="2">
                  <c:v>87.061999999999998</c:v>
                </c:pt>
                <c:pt idx="3">
                  <c:v>96.061999999999998</c:v>
                </c:pt>
                <c:pt idx="4">
                  <c:v>87.674000000000007</c:v>
                </c:pt>
                <c:pt idx="5">
                  <c:v>86.378</c:v>
                </c:pt>
                <c:pt idx="6">
                  <c:v>87.638000000000005</c:v>
                </c:pt>
                <c:pt idx="7">
                  <c:v>89.906000000000006</c:v>
                </c:pt>
                <c:pt idx="8">
                  <c:v>96.206000000000003</c:v>
                </c:pt>
                <c:pt idx="9">
                  <c:v>86.774000000000001</c:v>
                </c:pt>
                <c:pt idx="10">
                  <c:v>80.977999999999994</c:v>
                </c:pt>
                <c:pt idx="11">
                  <c:v>90.697999999999993</c:v>
                </c:pt>
                <c:pt idx="12">
                  <c:v>98.186000000000007</c:v>
                </c:pt>
                <c:pt idx="13">
                  <c:v>89.834000000000003</c:v>
                </c:pt>
                <c:pt idx="14">
                  <c:v>97.177999999999997</c:v>
                </c:pt>
                <c:pt idx="15">
                  <c:v>85.91</c:v>
                </c:pt>
                <c:pt idx="16">
                  <c:v>87.385999999999996</c:v>
                </c:pt>
                <c:pt idx="17">
                  <c:v>89.834000000000003</c:v>
                </c:pt>
                <c:pt idx="18">
                  <c:v>87.097999999999999</c:v>
                </c:pt>
                <c:pt idx="19">
                  <c:v>90.518000000000001</c:v>
                </c:pt>
                <c:pt idx="20">
                  <c:v>85.406000000000006</c:v>
                </c:pt>
                <c:pt idx="21">
                  <c:v>83.462000000000003</c:v>
                </c:pt>
                <c:pt idx="22">
                  <c:v>99.05</c:v>
                </c:pt>
                <c:pt idx="23">
                  <c:v>86.738</c:v>
                </c:pt>
                <c:pt idx="24">
                  <c:v>78.709999999999994</c:v>
                </c:pt>
              </c:numCache>
            </c:numRef>
          </c:yVal>
          <c:smooth val="0"/>
          <c:extLst>
            <c:ext xmlns:c16="http://schemas.microsoft.com/office/drawing/2014/chart" uri="{C3380CC4-5D6E-409C-BE32-E72D297353CC}">
              <c16:uniqueId val="{00000002-59CB-4108-8D29-956380D9EED3}"/>
            </c:ext>
          </c:extLst>
        </c:ser>
        <c:dLbls>
          <c:showLegendKey val="0"/>
          <c:showVal val="0"/>
          <c:showCatName val="0"/>
          <c:showSerName val="0"/>
          <c:showPercent val="0"/>
          <c:showBubbleSize val="0"/>
        </c:dLbls>
        <c:axId val="614073304"/>
        <c:axId val="614065432"/>
      </c:scatterChart>
      <c:valAx>
        <c:axId val="614073304"/>
        <c:scaling>
          <c:orientation val="minMax"/>
          <c:max val="26"/>
          <c:min val="0"/>
        </c:scaling>
        <c:delete val="1"/>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r>
                  <a:rPr lang="en-US" dirty="0">
                    <a:solidFill>
                      <a:schemeClr val="tx1">
                        <a:lumMod val="75000"/>
                        <a:lumOff val="25000"/>
                      </a:schemeClr>
                    </a:solidFill>
                  </a:rPr>
                  <a:t>Sample Locations, n=25</a:t>
                </a:r>
              </a:p>
            </c:rich>
          </c:tx>
          <c:layout>
            <c:manualLayout>
              <c:xMode val="edge"/>
              <c:yMode val="edge"/>
              <c:x val="0.35662891653520323"/>
              <c:y val="0.86374673198312679"/>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614065432"/>
        <c:crosses val="autoZero"/>
        <c:crossBetween val="midCat"/>
      </c:valAx>
      <c:valAx>
        <c:axId val="614065432"/>
        <c:scaling>
          <c:orientation val="minMax"/>
          <c:min val="6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r>
                  <a:rPr lang="en-US" dirty="0">
                    <a:solidFill>
                      <a:schemeClr val="tx1">
                        <a:lumMod val="75000"/>
                        <a:lumOff val="25000"/>
                      </a:schemeClr>
                    </a:solidFill>
                  </a:rPr>
                  <a:t>Temperature (</a:t>
                </a:r>
                <a:r>
                  <a:rPr lang="en-US" sz="1600" b="1" i="0" u="none" strike="noStrike" baseline="0" dirty="0">
                    <a:effectLst/>
                  </a:rPr>
                  <a:t>°</a:t>
                </a:r>
                <a:r>
                  <a:rPr lang="en-US" dirty="0">
                    <a:solidFill>
                      <a:schemeClr val="tx1">
                        <a:lumMod val="75000"/>
                        <a:lumOff val="25000"/>
                      </a:schemeClr>
                    </a:solidFill>
                  </a:rPr>
                  <a:t>F)</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crossAx val="614073304"/>
        <c:crosses val="autoZero"/>
        <c:crossBetween val="midCat"/>
      </c:valAx>
      <c:spPr>
        <a:noFill/>
        <a:ln w="6350">
          <a:solidFill>
            <a:schemeClr val="tx2">
              <a:lumMod val="15000"/>
              <a:lumOff val="85000"/>
            </a:schemeClr>
          </a:solid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20" normalizeH="0" baseline="0">
                <a:solidFill>
                  <a:schemeClr val="tx1">
                    <a:lumMod val="75000"/>
                    <a:lumOff val="25000"/>
                  </a:schemeClr>
                </a:solidFill>
                <a:latin typeface="+mn-lt"/>
                <a:ea typeface="+mn-ea"/>
                <a:cs typeface="+mn-cs"/>
              </a:defRPr>
            </a:pPr>
            <a:r>
              <a:rPr lang="en-US" sz="1800" dirty="0">
                <a:solidFill>
                  <a:schemeClr val="tx1">
                    <a:lumMod val="75000"/>
                    <a:lumOff val="25000"/>
                  </a:schemeClr>
                </a:solidFill>
              </a:rPr>
              <a:t>Landsat vs ASTER: Vegetation</a:t>
            </a:r>
          </a:p>
        </c:rich>
      </c:tx>
      <c:overlay val="0"/>
      <c:spPr>
        <a:noFill/>
        <a:ln>
          <a:noFill/>
        </a:ln>
        <a:effectLst/>
      </c:spPr>
      <c:txPr>
        <a:bodyPr rot="0" spcFirstLastPara="1" vertOverflow="ellipsis" vert="horz" wrap="square" anchor="ctr" anchorCtr="1"/>
        <a:lstStyle/>
        <a:p>
          <a:pPr>
            <a:defRPr sz="1800" b="1" i="0" u="none" strike="noStrike" kern="1200" cap="all" spc="120" normalizeH="0" baseline="0">
              <a:solidFill>
                <a:schemeClr val="tx1">
                  <a:lumMod val="75000"/>
                  <a:lumOff val="25000"/>
                </a:schemeClr>
              </a:solidFill>
              <a:latin typeface="+mn-lt"/>
              <a:ea typeface="+mn-ea"/>
              <a:cs typeface="+mn-cs"/>
            </a:defRPr>
          </a:pPr>
          <a:endParaRPr lang="en-US"/>
        </a:p>
      </c:txPr>
    </c:title>
    <c:autoTitleDeleted val="0"/>
    <c:plotArea>
      <c:layout/>
      <c:scatterChart>
        <c:scatterStyle val="lineMarker"/>
        <c:varyColors val="0"/>
        <c:ser>
          <c:idx val="0"/>
          <c:order val="0"/>
          <c:tx>
            <c:strRef>
              <c:f>Vegetation!$I$1</c:f>
              <c:strCache>
                <c:ptCount val="1"/>
                <c:pt idx="0">
                  <c:v>Aster_Fahrenheit</c:v>
                </c:pt>
              </c:strCache>
            </c:strRef>
          </c:tx>
          <c:spPr>
            <a:ln w="25400" cap="rnd">
              <a:noFill/>
              <a:round/>
            </a:ln>
            <a:effectLst/>
          </c:spPr>
          <c:marker>
            <c:symbol val="diamond"/>
            <c:size val="6"/>
            <c:spPr>
              <a:solidFill>
                <a:schemeClr val="accent1"/>
              </a:solidFill>
              <a:ln w="9525">
                <a:solidFill>
                  <a:schemeClr val="accent1"/>
                </a:solidFill>
                <a:round/>
              </a:ln>
              <a:effectLst/>
            </c:spPr>
          </c:marker>
          <c:trendline>
            <c:spPr>
              <a:ln w="9525" cap="rnd">
                <a:solidFill>
                  <a:schemeClr val="accent1"/>
                </a:solidFill>
              </a:ln>
              <a:effectLst/>
            </c:spPr>
            <c:trendlineType val="linear"/>
            <c:dispRSqr val="1"/>
            <c:dispEq val="0"/>
            <c:trendlineLbl>
              <c:layout>
                <c:manualLayout>
                  <c:x val="6.2535433260134637E-2"/>
                  <c:y val="0.54770434137013146"/>
                </c:manualLayout>
              </c:layout>
              <c:numFmt formatCode="General"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trendlineLbl>
          </c:trendline>
          <c:xVal>
            <c:numRef>
              <c:f>Vegetation!$H$2:$H$512</c:f>
              <c:numCache>
                <c:formatCode>General</c:formatCode>
                <c:ptCount val="511"/>
                <c:pt idx="0">
                  <c:v>85.387138664000048</c:v>
                </c:pt>
                <c:pt idx="1">
                  <c:v>81.913129880000014</c:v>
                </c:pt>
                <c:pt idx="2">
                  <c:v>87.06365234600004</c:v>
                </c:pt>
                <c:pt idx="3">
                  <c:v>97.070000000000064</c:v>
                </c:pt>
                <c:pt idx="4">
                  <c:v>89.529116216000091</c:v>
                </c:pt>
                <c:pt idx="5">
                  <c:v>87.594116216000103</c:v>
                </c:pt>
                <c:pt idx="6">
                  <c:v>82.679492192000055</c:v>
                </c:pt>
                <c:pt idx="7">
                  <c:v>88.751240239999987</c:v>
                </c:pt>
                <c:pt idx="8">
                  <c:v>91.651147466000111</c:v>
                </c:pt>
                <c:pt idx="9">
                  <c:v>83.615000000000023</c:v>
                </c:pt>
                <c:pt idx="10">
                  <c:v>87.050688476000019</c:v>
                </c:pt>
                <c:pt idx="11">
                  <c:v>88.601342774000045</c:v>
                </c:pt>
                <c:pt idx="12">
                  <c:v>88.240771490000043</c:v>
                </c:pt>
                <c:pt idx="13">
                  <c:v>87.320776370000118</c:v>
                </c:pt>
                <c:pt idx="14">
                  <c:v>88.609560548000076</c:v>
                </c:pt>
                <c:pt idx="15">
                  <c:v>87.199882808000012</c:v>
                </c:pt>
                <c:pt idx="16">
                  <c:v>87.31690917800006</c:v>
                </c:pt>
                <c:pt idx="17">
                  <c:v>89.332680668000094</c:v>
                </c:pt>
                <c:pt idx="18">
                  <c:v>78.87712402400004</c:v>
                </c:pt>
                <c:pt idx="19">
                  <c:v>102.98354491400009</c:v>
                </c:pt>
                <c:pt idx="20">
                  <c:v>88.078041986000102</c:v>
                </c:pt>
                <c:pt idx="21">
                  <c:v>86.375908202000076</c:v>
                </c:pt>
                <c:pt idx="22">
                  <c:v>92.397954110000029</c:v>
                </c:pt>
                <c:pt idx="23">
                  <c:v>86.789653322000106</c:v>
                </c:pt>
                <c:pt idx="24">
                  <c:v>84.190375976000098</c:v>
                </c:pt>
                <c:pt idx="25">
                  <c:v>85.735009760000054</c:v>
                </c:pt>
                <c:pt idx="26">
                  <c:v>85.09564941800005</c:v>
                </c:pt>
                <c:pt idx="27">
                  <c:v>86.730942380000002</c:v>
                </c:pt>
                <c:pt idx="28">
                  <c:v>86.91362304800009</c:v>
                </c:pt>
                <c:pt idx="29">
                  <c:v>85.590078134000095</c:v>
                </c:pt>
                <c:pt idx="30">
                  <c:v>83.405952140000082</c:v>
                </c:pt>
                <c:pt idx="31">
                  <c:v>84.58737792800008</c:v>
                </c:pt>
                <c:pt idx="32">
                  <c:v>84.088994144000139</c:v>
                </c:pt>
                <c:pt idx="33">
                  <c:v>86.199511712000074</c:v>
                </c:pt>
                <c:pt idx="34">
                  <c:v>86.881982414000078</c:v>
                </c:pt>
                <c:pt idx="35">
                  <c:v>87.192280274000098</c:v>
                </c:pt>
                <c:pt idx="36">
                  <c:v>81.151997072000086</c:v>
                </c:pt>
                <c:pt idx="37">
                  <c:v>80.608481438000041</c:v>
                </c:pt>
                <c:pt idx="38">
                  <c:v>94.926831062000076</c:v>
                </c:pt>
                <c:pt idx="39">
                  <c:v>93.115976558000071</c:v>
                </c:pt>
                <c:pt idx="40">
                  <c:v>88.284013664000042</c:v>
                </c:pt>
                <c:pt idx="41">
                  <c:v>88.273950188000128</c:v>
                </c:pt>
                <c:pt idx="42">
                  <c:v>86.163037106000047</c:v>
                </c:pt>
                <c:pt idx="43">
                  <c:v>88.747944332000031</c:v>
                </c:pt>
                <c:pt idx="44">
                  <c:v>89.547089846000119</c:v>
                </c:pt>
                <c:pt idx="45">
                  <c:v>89.340634760000086</c:v>
                </c:pt>
                <c:pt idx="46">
                  <c:v>92.851865240000066</c:v>
                </c:pt>
                <c:pt idx="47">
                  <c:v>92.83441893800007</c:v>
                </c:pt>
                <c:pt idx="48">
                  <c:v>90.887685548000064</c:v>
                </c:pt>
                <c:pt idx="49">
                  <c:v>85.194614264000009</c:v>
                </c:pt>
                <c:pt idx="50">
                  <c:v>83.301098630000084</c:v>
                </c:pt>
                <c:pt idx="51">
                  <c:v>84.598935548000114</c:v>
                </c:pt>
                <c:pt idx="52">
                  <c:v>86.944033202000099</c:v>
                </c:pt>
                <c:pt idx="53">
                  <c:v>85.099736336000092</c:v>
                </c:pt>
                <c:pt idx="54">
                  <c:v>86.897934572000054</c:v>
                </c:pt>
                <c:pt idx="55">
                  <c:v>91.887397466000152</c:v>
                </c:pt>
                <c:pt idx="56">
                  <c:v>88.969560548000061</c:v>
                </c:pt>
                <c:pt idx="57">
                  <c:v>87.222382807999992</c:v>
                </c:pt>
                <c:pt idx="58">
                  <c:v>78.285708014000079</c:v>
                </c:pt>
                <c:pt idx="59">
                  <c:v>83.355327140000099</c:v>
                </c:pt>
                <c:pt idx="60">
                  <c:v>85.002089846000061</c:v>
                </c:pt>
                <c:pt idx="61">
                  <c:v>87.076044914000136</c:v>
                </c:pt>
                <c:pt idx="62">
                  <c:v>83.577075188000123</c:v>
                </c:pt>
                <c:pt idx="63">
                  <c:v>85.422470702000027</c:v>
                </c:pt>
                <c:pt idx="64">
                  <c:v>84.051596678000095</c:v>
                </c:pt>
                <c:pt idx="65">
                  <c:v>88.851699212000057</c:v>
                </c:pt>
                <c:pt idx="66">
                  <c:v>78.978857414000089</c:v>
                </c:pt>
                <c:pt idx="67">
                  <c:v>99.440014640000143</c:v>
                </c:pt>
                <c:pt idx="68">
                  <c:v>93.744394538000051</c:v>
                </c:pt>
                <c:pt idx="69">
                  <c:v>86.866733390000064</c:v>
                </c:pt>
                <c:pt idx="70">
                  <c:v>83.470463870000088</c:v>
                </c:pt>
                <c:pt idx="71">
                  <c:v>86.584296884000054</c:v>
                </c:pt>
                <c:pt idx="72">
                  <c:v>86.85267089000007</c:v>
                </c:pt>
                <c:pt idx="73">
                  <c:v>85.66882813400008</c:v>
                </c:pt>
                <c:pt idx="74">
                  <c:v>81.105371096000084</c:v>
                </c:pt>
                <c:pt idx="75">
                  <c:v>89.988740239999984</c:v>
                </c:pt>
                <c:pt idx="76">
                  <c:v>87.934165034000017</c:v>
                </c:pt>
                <c:pt idx="77">
                  <c:v>91.751650394000052</c:v>
                </c:pt>
                <c:pt idx="78">
                  <c:v>88.842119144000122</c:v>
                </c:pt>
                <c:pt idx="79">
                  <c:v>81.877490240000043</c:v>
                </c:pt>
                <c:pt idx="80">
                  <c:v>85.613413082000022</c:v>
                </c:pt>
                <c:pt idx="81">
                  <c:v>85.03399414400009</c:v>
                </c:pt>
                <c:pt idx="82">
                  <c:v>84.456948236000102</c:v>
                </c:pt>
                <c:pt idx="83">
                  <c:v>82.950107414000115</c:v>
                </c:pt>
                <c:pt idx="84">
                  <c:v>94.495947260000165</c:v>
                </c:pt>
                <c:pt idx="85">
                  <c:v>92.908686524000089</c:v>
                </c:pt>
                <c:pt idx="86">
                  <c:v>80.51931640400008</c:v>
                </c:pt>
                <c:pt idx="87">
                  <c:v>89.077138664000074</c:v>
                </c:pt>
                <c:pt idx="88">
                  <c:v>81.968764640000131</c:v>
                </c:pt>
                <c:pt idx="89">
                  <c:v>93.785439452000105</c:v>
                </c:pt>
                <c:pt idx="90">
                  <c:v>89.170742192000148</c:v>
                </c:pt>
                <c:pt idx="91">
                  <c:v>85.779790034000058</c:v>
                </c:pt>
                <c:pt idx="92">
                  <c:v>85.973017586000054</c:v>
                </c:pt>
                <c:pt idx="93">
                  <c:v>84.693725581999985</c:v>
                </c:pt>
                <c:pt idx="94">
                  <c:v>85.298457038000066</c:v>
                </c:pt>
                <c:pt idx="95">
                  <c:v>87.570605462000074</c:v>
                </c:pt>
                <c:pt idx="96">
                  <c:v>85.239833990000022</c:v>
                </c:pt>
                <c:pt idx="97">
                  <c:v>91.886430668000074</c:v>
                </c:pt>
                <c:pt idx="98">
                  <c:v>84.262094726000072</c:v>
                </c:pt>
                <c:pt idx="99">
                  <c:v>82.673735360000023</c:v>
                </c:pt>
                <c:pt idx="100">
                  <c:v>87.534746096000049</c:v>
                </c:pt>
                <c:pt idx="101">
                  <c:v>82.412260736000079</c:v>
                </c:pt>
                <c:pt idx="102">
                  <c:v>103.02836914400007</c:v>
                </c:pt>
                <c:pt idx="103">
                  <c:v>87.070727534000014</c:v>
                </c:pt>
                <c:pt idx="104">
                  <c:v>84.480458990000017</c:v>
                </c:pt>
                <c:pt idx="105">
                  <c:v>90.278383783999985</c:v>
                </c:pt>
                <c:pt idx="106">
                  <c:v>84.199296884000063</c:v>
                </c:pt>
                <c:pt idx="107">
                  <c:v>84.162822260000127</c:v>
                </c:pt>
                <c:pt idx="108">
                  <c:v>87.984702140000053</c:v>
                </c:pt>
                <c:pt idx="109">
                  <c:v>85.209907226000098</c:v>
                </c:pt>
                <c:pt idx="110">
                  <c:v>87.603037106000059</c:v>
                </c:pt>
                <c:pt idx="111">
                  <c:v>83.633852533999985</c:v>
                </c:pt>
                <c:pt idx="112">
                  <c:v>87.653222654000018</c:v>
                </c:pt>
                <c:pt idx="113">
                  <c:v>84.84880859600004</c:v>
                </c:pt>
                <c:pt idx="114">
                  <c:v>80.124599606000018</c:v>
                </c:pt>
                <c:pt idx="115">
                  <c:v>81.84817871600012</c:v>
                </c:pt>
                <c:pt idx="116">
                  <c:v>82.00383301399998</c:v>
                </c:pt>
                <c:pt idx="117">
                  <c:v>85.191801764000047</c:v>
                </c:pt>
                <c:pt idx="118">
                  <c:v>86.475927740000046</c:v>
                </c:pt>
                <c:pt idx="119">
                  <c:v>84.720664058000068</c:v>
                </c:pt>
                <c:pt idx="120">
                  <c:v>85.60989746600012</c:v>
                </c:pt>
                <c:pt idx="121">
                  <c:v>86.324316404000029</c:v>
                </c:pt>
                <c:pt idx="122">
                  <c:v>91.624033202000035</c:v>
                </c:pt>
                <c:pt idx="123">
                  <c:v>86.75867188400008</c:v>
                </c:pt>
                <c:pt idx="124">
                  <c:v>99.224638664000153</c:v>
                </c:pt>
                <c:pt idx="125">
                  <c:v>84.471582038000037</c:v>
                </c:pt>
                <c:pt idx="126">
                  <c:v>88.178764640000111</c:v>
                </c:pt>
                <c:pt idx="127">
                  <c:v>85.467031250000076</c:v>
                </c:pt>
                <c:pt idx="128">
                  <c:v>86.557270514000038</c:v>
                </c:pt>
                <c:pt idx="129">
                  <c:v>93.055375976000121</c:v>
                </c:pt>
                <c:pt idx="130">
                  <c:v>88.255405274000069</c:v>
                </c:pt>
                <c:pt idx="131">
                  <c:v>87.23152344200011</c:v>
                </c:pt>
                <c:pt idx="132">
                  <c:v>84.284902346000052</c:v>
                </c:pt>
                <c:pt idx="133">
                  <c:v>81.183374024000045</c:v>
                </c:pt>
                <c:pt idx="134">
                  <c:v>82.547392586000086</c:v>
                </c:pt>
                <c:pt idx="135">
                  <c:v>83.907324212000077</c:v>
                </c:pt>
                <c:pt idx="136">
                  <c:v>81.603095702000047</c:v>
                </c:pt>
                <c:pt idx="137">
                  <c:v>85.053417962000083</c:v>
                </c:pt>
                <c:pt idx="138">
                  <c:v>86.198325188000041</c:v>
                </c:pt>
                <c:pt idx="139">
                  <c:v>86.292587894000093</c:v>
                </c:pt>
                <c:pt idx="140">
                  <c:v>89.351665034000064</c:v>
                </c:pt>
                <c:pt idx="141">
                  <c:v>81.739062500000102</c:v>
                </c:pt>
                <c:pt idx="142">
                  <c:v>86.384565428000002</c:v>
                </c:pt>
                <c:pt idx="143">
                  <c:v>86.681547860000023</c:v>
                </c:pt>
                <c:pt idx="144">
                  <c:v>86.910371096000119</c:v>
                </c:pt>
                <c:pt idx="145">
                  <c:v>81.403803716000141</c:v>
                </c:pt>
                <c:pt idx="146">
                  <c:v>83.802338870000057</c:v>
                </c:pt>
                <c:pt idx="147">
                  <c:v>83.469233390000085</c:v>
                </c:pt>
                <c:pt idx="148">
                  <c:v>83.067749024000051</c:v>
                </c:pt>
                <c:pt idx="149">
                  <c:v>85.551142586000054</c:v>
                </c:pt>
                <c:pt idx="150">
                  <c:v>87.735664057999998</c:v>
                </c:pt>
                <c:pt idx="151">
                  <c:v>86.087670890000041</c:v>
                </c:pt>
                <c:pt idx="152">
                  <c:v>85.418295890000053</c:v>
                </c:pt>
                <c:pt idx="153">
                  <c:v>82.974057620000053</c:v>
                </c:pt>
                <c:pt idx="154">
                  <c:v>83.372465822000095</c:v>
                </c:pt>
                <c:pt idx="155">
                  <c:v>84.886293938000108</c:v>
                </c:pt>
                <c:pt idx="156">
                  <c:v>80.746337894000078</c:v>
                </c:pt>
                <c:pt idx="157">
                  <c:v>87.619648442000098</c:v>
                </c:pt>
                <c:pt idx="158">
                  <c:v>85.089409178000039</c:v>
                </c:pt>
                <c:pt idx="159">
                  <c:v>84.175258783999993</c:v>
                </c:pt>
                <c:pt idx="160">
                  <c:v>82.688457037999996</c:v>
                </c:pt>
                <c:pt idx="161">
                  <c:v>85.097802740000049</c:v>
                </c:pt>
                <c:pt idx="162">
                  <c:v>86.215683596000105</c:v>
                </c:pt>
                <c:pt idx="163">
                  <c:v>83.728071284000038</c:v>
                </c:pt>
                <c:pt idx="164">
                  <c:v>83.549389640000044</c:v>
                </c:pt>
                <c:pt idx="165">
                  <c:v>87.916850582000052</c:v>
                </c:pt>
                <c:pt idx="166">
                  <c:v>88.63847655800005</c:v>
                </c:pt>
                <c:pt idx="167">
                  <c:v>87.197773442000098</c:v>
                </c:pt>
                <c:pt idx="168">
                  <c:v>79.991269538000054</c:v>
                </c:pt>
                <c:pt idx="169">
                  <c:v>83.364467774000019</c:v>
                </c:pt>
                <c:pt idx="170">
                  <c:v>90.05856933199999</c:v>
                </c:pt>
                <c:pt idx="171">
                  <c:v>86.427983390000094</c:v>
                </c:pt>
                <c:pt idx="172">
                  <c:v>87.917377928000008</c:v>
                </c:pt>
                <c:pt idx="173">
                  <c:v>84.990224606000027</c:v>
                </c:pt>
                <c:pt idx="174">
                  <c:v>87.097446284000029</c:v>
                </c:pt>
                <c:pt idx="175">
                  <c:v>82.861293938000102</c:v>
                </c:pt>
                <c:pt idx="176">
                  <c:v>80.716367192000078</c:v>
                </c:pt>
                <c:pt idx="177">
                  <c:v>82.509951164000057</c:v>
                </c:pt>
                <c:pt idx="178">
                  <c:v>86.140449212000107</c:v>
                </c:pt>
                <c:pt idx="179">
                  <c:v>90.691689452000105</c:v>
                </c:pt>
                <c:pt idx="180">
                  <c:v>83.115649418000118</c:v>
                </c:pt>
                <c:pt idx="181">
                  <c:v>90.612324212000118</c:v>
                </c:pt>
                <c:pt idx="182">
                  <c:v>84.470000000000056</c:v>
                </c:pt>
                <c:pt idx="183">
                  <c:v>82.317031250000085</c:v>
                </c:pt>
                <c:pt idx="184">
                  <c:v>90.440761712000054</c:v>
                </c:pt>
                <c:pt idx="185">
                  <c:v>88.084106438000134</c:v>
                </c:pt>
                <c:pt idx="186">
                  <c:v>87.611958014000038</c:v>
                </c:pt>
                <c:pt idx="187">
                  <c:v>80.022954110000029</c:v>
                </c:pt>
                <c:pt idx="188">
                  <c:v>87.064838870000074</c:v>
                </c:pt>
                <c:pt idx="189">
                  <c:v>87.010170890000126</c:v>
                </c:pt>
                <c:pt idx="190">
                  <c:v>87.915883783999988</c:v>
                </c:pt>
                <c:pt idx="191">
                  <c:v>86.672846678000013</c:v>
                </c:pt>
                <c:pt idx="192">
                  <c:v>85.790864264000021</c:v>
                </c:pt>
                <c:pt idx="193">
                  <c:v>82.810185548000049</c:v>
                </c:pt>
                <c:pt idx="194">
                  <c:v>84.707832038000078</c:v>
                </c:pt>
                <c:pt idx="195">
                  <c:v>85.406430668000127</c:v>
                </c:pt>
                <c:pt idx="196">
                  <c:v>85.686274418000053</c:v>
                </c:pt>
                <c:pt idx="197">
                  <c:v>84.500146490000049</c:v>
                </c:pt>
                <c:pt idx="198">
                  <c:v>82.175043938000073</c:v>
                </c:pt>
                <c:pt idx="199">
                  <c:v>81.640800787999993</c:v>
                </c:pt>
                <c:pt idx="200">
                  <c:v>82.402416986000119</c:v>
                </c:pt>
                <c:pt idx="201">
                  <c:v>87.028012688000047</c:v>
                </c:pt>
                <c:pt idx="202">
                  <c:v>92.084975582000084</c:v>
                </c:pt>
                <c:pt idx="203">
                  <c:v>89.254853510000103</c:v>
                </c:pt>
                <c:pt idx="204">
                  <c:v>83.45859863000004</c:v>
                </c:pt>
                <c:pt idx="205">
                  <c:v>86.937749024000112</c:v>
                </c:pt>
                <c:pt idx="206">
                  <c:v>88.904565428000069</c:v>
                </c:pt>
                <c:pt idx="207">
                  <c:v>87.893647466000147</c:v>
                </c:pt>
                <c:pt idx="208">
                  <c:v>87.071562500000056</c:v>
                </c:pt>
                <c:pt idx="209">
                  <c:v>89.835458990000063</c:v>
                </c:pt>
                <c:pt idx="210">
                  <c:v>93.707568356000039</c:v>
                </c:pt>
                <c:pt idx="211">
                  <c:v>84.658261712000098</c:v>
                </c:pt>
                <c:pt idx="212">
                  <c:v>83.20789063400008</c:v>
                </c:pt>
                <c:pt idx="213">
                  <c:v>89.820737312000006</c:v>
                </c:pt>
                <c:pt idx="214">
                  <c:v>81.651479486000099</c:v>
                </c:pt>
                <c:pt idx="215">
                  <c:v>83.054960942000122</c:v>
                </c:pt>
                <c:pt idx="216">
                  <c:v>84.887788082000043</c:v>
                </c:pt>
                <c:pt idx="217">
                  <c:v>86.995493168000138</c:v>
                </c:pt>
                <c:pt idx="218">
                  <c:v>94.952319332000087</c:v>
                </c:pt>
                <c:pt idx="219">
                  <c:v>86.07264161000009</c:v>
                </c:pt>
                <c:pt idx="220">
                  <c:v>89.398378903999998</c:v>
                </c:pt>
                <c:pt idx="221">
                  <c:v>86.809296884000048</c:v>
                </c:pt>
                <c:pt idx="222">
                  <c:v>87.682797860000079</c:v>
                </c:pt>
                <c:pt idx="223">
                  <c:v>93.308061524000109</c:v>
                </c:pt>
                <c:pt idx="224">
                  <c:v>90.121059572000121</c:v>
                </c:pt>
                <c:pt idx="225">
                  <c:v>86.054931644000078</c:v>
                </c:pt>
                <c:pt idx="226">
                  <c:v>87.389946284000075</c:v>
                </c:pt>
                <c:pt idx="227">
                  <c:v>84.750415034000014</c:v>
                </c:pt>
                <c:pt idx="228">
                  <c:v>80.375000000000114</c:v>
                </c:pt>
                <c:pt idx="229">
                  <c:v>83.969770514000032</c:v>
                </c:pt>
                <c:pt idx="230">
                  <c:v>85.215400394000113</c:v>
                </c:pt>
                <c:pt idx="231">
                  <c:v>84.688364264000001</c:v>
                </c:pt>
                <c:pt idx="232">
                  <c:v>86.381533202000099</c:v>
                </c:pt>
                <c:pt idx="233">
                  <c:v>83.740419914000057</c:v>
                </c:pt>
                <c:pt idx="234">
                  <c:v>84.891523442000107</c:v>
                </c:pt>
                <c:pt idx="235">
                  <c:v>85.221113288000083</c:v>
                </c:pt>
                <c:pt idx="236">
                  <c:v>84.559560548000064</c:v>
                </c:pt>
                <c:pt idx="237">
                  <c:v>85.55487792800001</c:v>
                </c:pt>
                <c:pt idx="238">
                  <c:v>83.756064452000032</c:v>
                </c:pt>
                <c:pt idx="239">
                  <c:v>86.953964846000105</c:v>
                </c:pt>
                <c:pt idx="240">
                  <c:v>86.450483390000073</c:v>
                </c:pt>
                <c:pt idx="241">
                  <c:v>82.899526370000103</c:v>
                </c:pt>
                <c:pt idx="242">
                  <c:v>81.006669914000042</c:v>
                </c:pt>
                <c:pt idx="243">
                  <c:v>82.515532226000019</c:v>
                </c:pt>
                <c:pt idx="244">
                  <c:v>81.710629879999999</c:v>
                </c:pt>
                <c:pt idx="245">
                  <c:v>82.662617192000098</c:v>
                </c:pt>
                <c:pt idx="246">
                  <c:v>90.097021490000046</c:v>
                </c:pt>
                <c:pt idx="247">
                  <c:v>92.448095702000018</c:v>
                </c:pt>
                <c:pt idx="248">
                  <c:v>97.248198236000079</c:v>
                </c:pt>
                <c:pt idx="249">
                  <c:v>91.603906250000108</c:v>
                </c:pt>
                <c:pt idx="250">
                  <c:v>95.570585942000122</c:v>
                </c:pt>
                <c:pt idx="251">
                  <c:v>96.06435546200008</c:v>
                </c:pt>
                <c:pt idx="252">
                  <c:v>88.188388664000115</c:v>
                </c:pt>
                <c:pt idx="253">
                  <c:v>80.676860360000035</c:v>
                </c:pt>
                <c:pt idx="254">
                  <c:v>94.423833014000053</c:v>
                </c:pt>
                <c:pt idx="255">
                  <c:v>94.999340822000136</c:v>
                </c:pt>
                <c:pt idx="256">
                  <c:v>84.71086426399998</c:v>
                </c:pt>
                <c:pt idx="257">
                  <c:v>84.570283202000056</c:v>
                </c:pt>
                <c:pt idx="258">
                  <c:v>84.292900394000128</c:v>
                </c:pt>
                <c:pt idx="259">
                  <c:v>84.016000976000072</c:v>
                </c:pt>
                <c:pt idx="260">
                  <c:v>81.27816405800003</c:v>
                </c:pt>
                <c:pt idx="261">
                  <c:v>89.528413082000043</c:v>
                </c:pt>
                <c:pt idx="262">
                  <c:v>86.57665039400004</c:v>
                </c:pt>
                <c:pt idx="263">
                  <c:v>86.874291986000117</c:v>
                </c:pt>
                <c:pt idx="264">
                  <c:v>92.290727534000069</c:v>
                </c:pt>
                <c:pt idx="265">
                  <c:v>88.945434572000039</c:v>
                </c:pt>
                <c:pt idx="266">
                  <c:v>95.425214846000131</c:v>
                </c:pt>
                <c:pt idx="267">
                  <c:v>90.674155274000071</c:v>
                </c:pt>
                <c:pt idx="268">
                  <c:v>85.769770514000029</c:v>
                </c:pt>
                <c:pt idx="269">
                  <c:v>87.128471678000039</c:v>
                </c:pt>
                <c:pt idx="270">
                  <c:v>86.957919914000115</c:v>
                </c:pt>
                <c:pt idx="271">
                  <c:v>79.687343750000082</c:v>
                </c:pt>
                <c:pt idx="272">
                  <c:v>93.100991216000082</c:v>
                </c:pt>
                <c:pt idx="273">
                  <c:v>93.367387688000093</c:v>
                </c:pt>
                <c:pt idx="274">
                  <c:v>86.550327140000064</c:v>
                </c:pt>
                <c:pt idx="275">
                  <c:v>82.097568356000068</c:v>
                </c:pt>
                <c:pt idx="276">
                  <c:v>83.408369144000119</c:v>
                </c:pt>
                <c:pt idx="277">
                  <c:v>86.852275394000131</c:v>
                </c:pt>
                <c:pt idx="278">
                  <c:v>85.882358390000064</c:v>
                </c:pt>
                <c:pt idx="279">
                  <c:v>99.768066404000024</c:v>
                </c:pt>
                <c:pt idx="280">
                  <c:v>94.396499024000121</c:v>
                </c:pt>
                <c:pt idx="281">
                  <c:v>86.933750000000032</c:v>
                </c:pt>
                <c:pt idx="282">
                  <c:v>85.964624024000045</c:v>
                </c:pt>
                <c:pt idx="283">
                  <c:v>92.141313476000022</c:v>
                </c:pt>
                <c:pt idx="284">
                  <c:v>96.639291986000146</c:v>
                </c:pt>
                <c:pt idx="285">
                  <c:v>86.13895508600001</c:v>
                </c:pt>
                <c:pt idx="286">
                  <c:v>85.873349606000062</c:v>
                </c:pt>
                <c:pt idx="287">
                  <c:v>84.166030274000036</c:v>
                </c:pt>
                <c:pt idx="288">
                  <c:v>87.900327140000059</c:v>
                </c:pt>
                <c:pt idx="289">
                  <c:v>87.393549812000018</c:v>
                </c:pt>
                <c:pt idx="290">
                  <c:v>85.157656250000088</c:v>
                </c:pt>
                <c:pt idx="291">
                  <c:v>86.381445308000053</c:v>
                </c:pt>
                <c:pt idx="292">
                  <c:v>88.682729486000099</c:v>
                </c:pt>
                <c:pt idx="293">
                  <c:v>83.752241216000144</c:v>
                </c:pt>
                <c:pt idx="294">
                  <c:v>81.432500000000061</c:v>
                </c:pt>
                <c:pt idx="295">
                  <c:v>82.969707037999996</c:v>
                </c:pt>
                <c:pt idx="296">
                  <c:v>83.656923836000004</c:v>
                </c:pt>
                <c:pt idx="297">
                  <c:v>101.36956542800009</c:v>
                </c:pt>
                <c:pt idx="298">
                  <c:v>92.371938476000039</c:v>
                </c:pt>
                <c:pt idx="299">
                  <c:v>92.604584966000147</c:v>
                </c:pt>
                <c:pt idx="300">
                  <c:v>92.829321284000002</c:v>
                </c:pt>
                <c:pt idx="301">
                  <c:v>94.373735360000026</c:v>
                </c:pt>
                <c:pt idx="302">
                  <c:v>88.730629880000066</c:v>
                </c:pt>
                <c:pt idx="303">
                  <c:v>90.982431644000087</c:v>
                </c:pt>
                <c:pt idx="304">
                  <c:v>88.743461918000065</c:v>
                </c:pt>
                <c:pt idx="305">
                  <c:v>88.526855462000071</c:v>
                </c:pt>
                <c:pt idx="306">
                  <c:v>92.757338870000098</c:v>
                </c:pt>
                <c:pt idx="307">
                  <c:v>87.053105462000133</c:v>
                </c:pt>
                <c:pt idx="308">
                  <c:v>89.267202140000123</c:v>
                </c:pt>
                <c:pt idx="309">
                  <c:v>93.159306644000139</c:v>
                </c:pt>
                <c:pt idx="310">
                  <c:v>84.24587890400008</c:v>
                </c:pt>
                <c:pt idx="311">
                  <c:v>84.696933596000093</c:v>
                </c:pt>
                <c:pt idx="312">
                  <c:v>86.132495120000129</c:v>
                </c:pt>
                <c:pt idx="313">
                  <c:v>87.432529298000105</c:v>
                </c:pt>
                <c:pt idx="314">
                  <c:v>84.141728510000121</c:v>
                </c:pt>
                <c:pt idx="315">
                  <c:v>86.90048339000009</c:v>
                </c:pt>
                <c:pt idx="316">
                  <c:v>85.349873048000035</c:v>
                </c:pt>
                <c:pt idx="317">
                  <c:v>87.857436524000036</c:v>
                </c:pt>
                <c:pt idx="318">
                  <c:v>86.669814452000097</c:v>
                </c:pt>
                <c:pt idx="319">
                  <c:v>83.299560548000102</c:v>
                </c:pt>
                <c:pt idx="320">
                  <c:v>84.016088870000118</c:v>
                </c:pt>
                <c:pt idx="321">
                  <c:v>92.271040034000038</c:v>
                </c:pt>
                <c:pt idx="322">
                  <c:v>95.088945308000007</c:v>
                </c:pt>
                <c:pt idx="323">
                  <c:v>95.403242192000107</c:v>
                </c:pt>
                <c:pt idx="324">
                  <c:v>95.922587894000131</c:v>
                </c:pt>
                <c:pt idx="325">
                  <c:v>89.26909179800009</c:v>
                </c:pt>
                <c:pt idx="326">
                  <c:v>86.747158202000094</c:v>
                </c:pt>
                <c:pt idx="327">
                  <c:v>90.420590822000065</c:v>
                </c:pt>
                <c:pt idx="328">
                  <c:v>88.423232414000069</c:v>
                </c:pt>
                <c:pt idx="329">
                  <c:v>93.292285154000027</c:v>
                </c:pt>
                <c:pt idx="330">
                  <c:v>86.185668938000134</c:v>
                </c:pt>
                <c:pt idx="331">
                  <c:v>85.405024418000053</c:v>
                </c:pt>
                <c:pt idx="332">
                  <c:v>90.933344726000101</c:v>
                </c:pt>
                <c:pt idx="333">
                  <c:v>90.411757808000033</c:v>
                </c:pt>
                <c:pt idx="334">
                  <c:v>85.180024418000045</c:v>
                </c:pt>
                <c:pt idx="335">
                  <c:v>85.539013664000095</c:v>
                </c:pt>
                <c:pt idx="336">
                  <c:v>84.004707038000078</c:v>
                </c:pt>
                <c:pt idx="337">
                  <c:v>82.892231438000067</c:v>
                </c:pt>
                <c:pt idx="338">
                  <c:v>85.384545890000041</c:v>
                </c:pt>
                <c:pt idx="339">
                  <c:v>87.444658202000085</c:v>
                </c:pt>
                <c:pt idx="340">
                  <c:v>91.314877928000101</c:v>
                </c:pt>
                <c:pt idx="341">
                  <c:v>92.995346678000089</c:v>
                </c:pt>
                <c:pt idx="342">
                  <c:v>95.184877928000049</c:v>
                </c:pt>
                <c:pt idx="343">
                  <c:v>98.659809572000071</c:v>
                </c:pt>
                <c:pt idx="344">
                  <c:v>95.908393562000015</c:v>
                </c:pt>
                <c:pt idx="345">
                  <c:v>90.468051764000009</c:v>
                </c:pt>
                <c:pt idx="346">
                  <c:v>90.398266610000064</c:v>
                </c:pt>
                <c:pt idx="347">
                  <c:v>100.73398438400011</c:v>
                </c:pt>
                <c:pt idx="348">
                  <c:v>90.801728510000103</c:v>
                </c:pt>
                <c:pt idx="349">
                  <c:v>86.770976558000001</c:v>
                </c:pt>
                <c:pt idx="350">
                  <c:v>91.151313476000098</c:v>
                </c:pt>
                <c:pt idx="351">
                  <c:v>87.681743168000082</c:v>
                </c:pt>
                <c:pt idx="352">
                  <c:v>92.898051764000058</c:v>
                </c:pt>
                <c:pt idx="353">
                  <c:v>84.266752928000031</c:v>
                </c:pt>
                <c:pt idx="354">
                  <c:v>87.948754880000081</c:v>
                </c:pt>
                <c:pt idx="355">
                  <c:v>84.453696284000017</c:v>
                </c:pt>
                <c:pt idx="356">
                  <c:v>86.534594726000051</c:v>
                </c:pt>
                <c:pt idx="357">
                  <c:v>83.25662597600008</c:v>
                </c:pt>
                <c:pt idx="358">
                  <c:v>85.595000000000056</c:v>
                </c:pt>
                <c:pt idx="359">
                  <c:v>83.750000000000114</c:v>
                </c:pt>
                <c:pt idx="360">
                  <c:v>89.13562988000001</c:v>
                </c:pt>
                <c:pt idx="361">
                  <c:v>83.252890634000039</c:v>
                </c:pt>
                <c:pt idx="362">
                  <c:v>85.18301268800009</c:v>
                </c:pt>
                <c:pt idx="363">
                  <c:v>90.532651370000053</c:v>
                </c:pt>
                <c:pt idx="364">
                  <c:v>89.447553716000144</c:v>
                </c:pt>
                <c:pt idx="365">
                  <c:v>87.65955078799999</c:v>
                </c:pt>
                <c:pt idx="366">
                  <c:v>81.799091798000035</c:v>
                </c:pt>
                <c:pt idx="367">
                  <c:v>85.151811524000109</c:v>
                </c:pt>
                <c:pt idx="368">
                  <c:v>89.57007323600007</c:v>
                </c:pt>
                <c:pt idx="369">
                  <c:v>86.53428710600005</c:v>
                </c:pt>
                <c:pt idx="370">
                  <c:v>87.71426268800009</c:v>
                </c:pt>
                <c:pt idx="371">
                  <c:v>82.524980462000144</c:v>
                </c:pt>
                <c:pt idx="372">
                  <c:v>85.87352539400004</c:v>
                </c:pt>
                <c:pt idx="373">
                  <c:v>83.961025394000046</c:v>
                </c:pt>
                <c:pt idx="374">
                  <c:v>84.963857414000074</c:v>
                </c:pt>
                <c:pt idx="375">
                  <c:v>85.710268562000067</c:v>
                </c:pt>
                <c:pt idx="376">
                  <c:v>84.006464846000114</c:v>
                </c:pt>
                <c:pt idx="377">
                  <c:v>85.287910154000059</c:v>
                </c:pt>
                <c:pt idx="378">
                  <c:v>89.222597653999998</c:v>
                </c:pt>
                <c:pt idx="379">
                  <c:v>84.173940428000051</c:v>
                </c:pt>
                <c:pt idx="380">
                  <c:v>85.592363288000001</c:v>
                </c:pt>
                <c:pt idx="381">
                  <c:v>82.082099606000071</c:v>
                </c:pt>
                <c:pt idx="382">
                  <c:v>88.976240239999981</c:v>
                </c:pt>
                <c:pt idx="383">
                  <c:v>87.938427740000037</c:v>
                </c:pt>
                <c:pt idx="384">
                  <c:v>89.090761712000045</c:v>
                </c:pt>
                <c:pt idx="385">
                  <c:v>85.534750976000083</c:v>
                </c:pt>
                <c:pt idx="386">
                  <c:v>82.079726558000033</c:v>
                </c:pt>
                <c:pt idx="387">
                  <c:v>82.557543938000123</c:v>
                </c:pt>
                <c:pt idx="388">
                  <c:v>86.937441403999998</c:v>
                </c:pt>
                <c:pt idx="389">
                  <c:v>82.438715822000077</c:v>
                </c:pt>
                <c:pt idx="390">
                  <c:v>81.068588870000042</c:v>
                </c:pt>
                <c:pt idx="391">
                  <c:v>86.129990240000069</c:v>
                </c:pt>
                <c:pt idx="392">
                  <c:v>89.34010741400013</c:v>
                </c:pt>
                <c:pt idx="393">
                  <c:v>89.869472654000006</c:v>
                </c:pt>
                <c:pt idx="394">
                  <c:v>87.019619144000046</c:v>
                </c:pt>
                <c:pt idx="395">
                  <c:v>84.686782226000048</c:v>
                </c:pt>
                <c:pt idx="396">
                  <c:v>81.445419914000098</c:v>
                </c:pt>
                <c:pt idx="397">
                  <c:v>81.379677740000034</c:v>
                </c:pt>
                <c:pt idx="398">
                  <c:v>89.812871096000038</c:v>
                </c:pt>
                <c:pt idx="399">
                  <c:v>84.856718750000056</c:v>
                </c:pt>
                <c:pt idx="400">
                  <c:v>80.575302740000069</c:v>
                </c:pt>
                <c:pt idx="401">
                  <c:v>84.626840822000048</c:v>
                </c:pt>
                <c:pt idx="402">
                  <c:v>85.445234384000059</c:v>
                </c:pt>
                <c:pt idx="403">
                  <c:v>81.550844726000037</c:v>
                </c:pt>
                <c:pt idx="404">
                  <c:v>84.11048339000007</c:v>
                </c:pt>
                <c:pt idx="405">
                  <c:v>83.329003904000018</c:v>
                </c:pt>
                <c:pt idx="406">
                  <c:v>88.533403322000098</c:v>
                </c:pt>
                <c:pt idx="407">
                  <c:v>89.084873048000105</c:v>
                </c:pt>
                <c:pt idx="408">
                  <c:v>90.828447260000132</c:v>
                </c:pt>
                <c:pt idx="409">
                  <c:v>82.868940428000002</c:v>
                </c:pt>
                <c:pt idx="410">
                  <c:v>82.70423339000007</c:v>
                </c:pt>
                <c:pt idx="411">
                  <c:v>84.598408202000059</c:v>
                </c:pt>
                <c:pt idx="412">
                  <c:v>91.883969726000089</c:v>
                </c:pt>
                <c:pt idx="413">
                  <c:v>85.494409178000069</c:v>
                </c:pt>
                <c:pt idx="414">
                  <c:v>85.242514640000053</c:v>
                </c:pt>
                <c:pt idx="415">
                  <c:v>86.501284178000049</c:v>
                </c:pt>
                <c:pt idx="416">
                  <c:v>87.453710942000058</c:v>
                </c:pt>
                <c:pt idx="417">
                  <c:v>84.762500000000102</c:v>
                </c:pt>
                <c:pt idx="418">
                  <c:v>91.586196283999982</c:v>
                </c:pt>
                <c:pt idx="419">
                  <c:v>84.59256347600008</c:v>
                </c:pt>
                <c:pt idx="420">
                  <c:v>81.416811524000025</c:v>
                </c:pt>
                <c:pt idx="421">
                  <c:v>84.958056644000067</c:v>
                </c:pt>
                <c:pt idx="422">
                  <c:v>85.020766610000038</c:v>
                </c:pt>
                <c:pt idx="423">
                  <c:v>88.557924812000067</c:v>
                </c:pt>
                <c:pt idx="424">
                  <c:v>85.843818356000071</c:v>
                </c:pt>
                <c:pt idx="425">
                  <c:v>96.097885736000137</c:v>
                </c:pt>
                <c:pt idx="426">
                  <c:v>82.668989264000032</c:v>
                </c:pt>
                <c:pt idx="427">
                  <c:v>91.752661130000092</c:v>
                </c:pt>
                <c:pt idx="428">
                  <c:v>87.949545890000053</c:v>
                </c:pt>
                <c:pt idx="429">
                  <c:v>81.208554692000078</c:v>
                </c:pt>
                <c:pt idx="430">
                  <c:v>82.906425787999993</c:v>
                </c:pt>
                <c:pt idx="431">
                  <c:v>83.450556644000102</c:v>
                </c:pt>
                <c:pt idx="432">
                  <c:v>91.541020514000053</c:v>
                </c:pt>
                <c:pt idx="433">
                  <c:v>92.127734384000007</c:v>
                </c:pt>
                <c:pt idx="434">
                  <c:v>82.693466798000117</c:v>
                </c:pt>
                <c:pt idx="435">
                  <c:v>83.231752928000049</c:v>
                </c:pt>
                <c:pt idx="436">
                  <c:v>83.320214846000084</c:v>
                </c:pt>
                <c:pt idx="437">
                  <c:v>89.49883789400009</c:v>
                </c:pt>
                <c:pt idx="438">
                  <c:v>85.542968750000114</c:v>
                </c:pt>
                <c:pt idx="439">
                  <c:v>87.329741216000059</c:v>
                </c:pt>
                <c:pt idx="440">
                  <c:v>88.472890634000095</c:v>
                </c:pt>
                <c:pt idx="441">
                  <c:v>85.280000000000044</c:v>
                </c:pt>
                <c:pt idx="442">
                  <c:v>87.161430668000065</c:v>
                </c:pt>
                <c:pt idx="443">
                  <c:v>83.150014640000123</c:v>
                </c:pt>
                <c:pt idx="444">
                  <c:v>85.599833990000008</c:v>
                </c:pt>
                <c:pt idx="445">
                  <c:v>79.22868652400004</c:v>
                </c:pt>
                <c:pt idx="446">
                  <c:v>88.365751952000068</c:v>
                </c:pt>
                <c:pt idx="447">
                  <c:v>82.654311524000036</c:v>
                </c:pt>
                <c:pt idx="448">
                  <c:v>86.152622072000057</c:v>
                </c:pt>
                <c:pt idx="449">
                  <c:v>87.762075188000111</c:v>
                </c:pt>
                <c:pt idx="450">
                  <c:v>82.625527346000069</c:v>
                </c:pt>
                <c:pt idx="451">
                  <c:v>83.855908202000023</c:v>
                </c:pt>
                <c:pt idx="452">
                  <c:v>85.07561036000007</c:v>
                </c:pt>
                <c:pt idx="453">
                  <c:v>83.456928716000135</c:v>
                </c:pt>
                <c:pt idx="454">
                  <c:v>83.296923836000019</c:v>
                </c:pt>
                <c:pt idx="455">
                  <c:v>88.507915034000064</c:v>
                </c:pt>
                <c:pt idx="456">
                  <c:v>90.610698236000076</c:v>
                </c:pt>
                <c:pt idx="457">
                  <c:v>83.993061524000098</c:v>
                </c:pt>
                <c:pt idx="458">
                  <c:v>85.464130856000082</c:v>
                </c:pt>
                <c:pt idx="459">
                  <c:v>88.935458990000058</c:v>
                </c:pt>
                <c:pt idx="460">
                  <c:v>82.279853510000095</c:v>
                </c:pt>
                <c:pt idx="461">
                  <c:v>84.967944332000002</c:v>
                </c:pt>
                <c:pt idx="462">
                  <c:v>91.778632807999998</c:v>
                </c:pt>
                <c:pt idx="463">
                  <c:v>89.529995120000109</c:v>
                </c:pt>
                <c:pt idx="464">
                  <c:v>90.618081062000059</c:v>
                </c:pt>
                <c:pt idx="465">
                  <c:v>83.246474606000021</c:v>
                </c:pt>
                <c:pt idx="466">
                  <c:v>82.26706542800008</c:v>
                </c:pt>
                <c:pt idx="467">
                  <c:v>82.58865722600008</c:v>
                </c:pt>
                <c:pt idx="468">
                  <c:v>81.981948236000107</c:v>
                </c:pt>
                <c:pt idx="469">
                  <c:v>83.464311524000109</c:v>
                </c:pt>
                <c:pt idx="470">
                  <c:v>96.179052740000046</c:v>
                </c:pt>
                <c:pt idx="471">
                  <c:v>81.371416010000132</c:v>
                </c:pt>
                <c:pt idx="472">
                  <c:v>87.44246094200011</c:v>
                </c:pt>
                <c:pt idx="473">
                  <c:v>82.016005856000021</c:v>
                </c:pt>
                <c:pt idx="474">
                  <c:v>81.70755371600012</c:v>
                </c:pt>
                <c:pt idx="475">
                  <c:v>85.995693356000018</c:v>
                </c:pt>
                <c:pt idx="476">
                  <c:v>89.066591798000076</c:v>
                </c:pt>
                <c:pt idx="477">
                  <c:v>90.667915034000046</c:v>
                </c:pt>
                <c:pt idx="478">
                  <c:v>84.183168938000108</c:v>
                </c:pt>
                <c:pt idx="479">
                  <c:v>84.89209472600001</c:v>
                </c:pt>
                <c:pt idx="480">
                  <c:v>80.510000000000076</c:v>
                </c:pt>
                <c:pt idx="481">
                  <c:v>87.68429198600009</c:v>
                </c:pt>
                <c:pt idx="482">
                  <c:v>85.065151370000109</c:v>
                </c:pt>
                <c:pt idx="483">
                  <c:v>84.973876952000012</c:v>
                </c:pt>
                <c:pt idx="484">
                  <c:v>88.432373048000102</c:v>
                </c:pt>
                <c:pt idx="485">
                  <c:v>87.382036130000046</c:v>
                </c:pt>
                <c:pt idx="486">
                  <c:v>88.711425788000042</c:v>
                </c:pt>
                <c:pt idx="487">
                  <c:v>93.832416986000169</c:v>
                </c:pt>
                <c:pt idx="488">
                  <c:v>85.846015634000054</c:v>
                </c:pt>
                <c:pt idx="489">
                  <c:v>85.392500000000041</c:v>
                </c:pt>
                <c:pt idx="490">
                  <c:v>81.423666986000143</c:v>
                </c:pt>
                <c:pt idx="491">
                  <c:v>82.421357414000127</c:v>
                </c:pt>
                <c:pt idx="492">
                  <c:v>83.095830086000092</c:v>
                </c:pt>
                <c:pt idx="493">
                  <c:v>85.114633784000034</c:v>
                </c:pt>
                <c:pt idx="494">
                  <c:v>89.259423836000025</c:v>
                </c:pt>
                <c:pt idx="495">
                  <c:v>84.582807620000068</c:v>
                </c:pt>
                <c:pt idx="496">
                  <c:v>88.233608390000114</c:v>
                </c:pt>
                <c:pt idx="497">
                  <c:v>79.70729491400013</c:v>
                </c:pt>
                <c:pt idx="498">
                  <c:v>87.105927739999984</c:v>
                </c:pt>
                <c:pt idx="499">
                  <c:v>84.040786130000072</c:v>
                </c:pt>
                <c:pt idx="500">
                  <c:v>89.732802740000025</c:v>
                </c:pt>
                <c:pt idx="501">
                  <c:v>82.068037106000077</c:v>
                </c:pt>
                <c:pt idx="502">
                  <c:v>85.368989264000021</c:v>
                </c:pt>
                <c:pt idx="503">
                  <c:v>84.437041010000115</c:v>
                </c:pt>
                <c:pt idx="504">
                  <c:v>89.990014640000041</c:v>
                </c:pt>
                <c:pt idx="505">
                  <c:v>81.800717774000077</c:v>
                </c:pt>
                <c:pt idx="506">
                  <c:v>88.094565428000095</c:v>
                </c:pt>
                <c:pt idx="507">
                  <c:v>88.387768562000076</c:v>
                </c:pt>
                <c:pt idx="508">
                  <c:v>86.90474609600011</c:v>
                </c:pt>
                <c:pt idx="509">
                  <c:v>89.352983390000105</c:v>
                </c:pt>
                <c:pt idx="510">
                  <c:v>91.220000000000056</c:v>
                </c:pt>
              </c:numCache>
            </c:numRef>
          </c:xVal>
          <c:yVal>
            <c:numRef>
              <c:f>Vegetation!$I$2:$I$512</c:f>
              <c:numCache>
                <c:formatCode>General</c:formatCode>
                <c:ptCount val="511"/>
                <c:pt idx="0">
                  <c:v>94.370000000000061</c:v>
                </c:pt>
                <c:pt idx="1">
                  <c:v>92.181215822000127</c:v>
                </c:pt>
                <c:pt idx="2">
                  <c:v>93.250888664000115</c:v>
                </c:pt>
                <c:pt idx="3">
                  <c:v>95.91261231200005</c:v>
                </c:pt>
                <c:pt idx="4">
                  <c:v>104.49908691800009</c:v>
                </c:pt>
                <c:pt idx="5">
                  <c:v>95.488583990000066</c:v>
                </c:pt>
                <c:pt idx="6">
                  <c:v>88.212866216000094</c:v>
                </c:pt>
                <c:pt idx="7">
                  <c:v>94.288393562000067</c:v>
                </c:pt>
                <c:pt idx="8">
                  <c:v>96.221943356000082</c:v>
                </c:pt>
                <c:pt idx="9">
                  <c:v>94.827207038000054</c:v>
                </c:pt>
                <c:pt idx="10">
                  <c:v>92.552597654000039</c:v>
                </c:pt>
                <c:pt idx="11">
                  <c:v>92.879990240000069</c:v>
                </c:pt>
                <c:pt idx="12">
                  <c:v>100.51518066800016</c:v>
                </c:pt>
                <c:pt idx="13">
                  <c:v>89.285000000000082</c:v>
                </c:pt>
                <c:pt idx="14">
                  <c:v>90.98880371600012</c:v>
                </c:pt>
                <c:pt idx="15">
                  <c:v>94.205996096000064</c:v>
                </c:pt>
                <c:pt idx="16">
                  <c:v>91.700366216000106</c:v>
                </c:pt>
                <c:pt idx="17">
                  <c:v>93.851621096000102</c:v>
                </c:pt>
                <c:pt idx="18">
                  <c:v>88.843745120000065</c:v>
                </c:pt>
                <c:pt idx="19">
                  <c:v>102.80134765400008</c:v>
                </c:pt>
                <c:pt idx="20">
                  <c:v>92.708603510000074</c:v>
                </c:pt>
                <c:pt idx="21">
                  <c:v>92.649101558000012</c:v>
                </c:pt>
                <c:pt idx="22">
                  <c:v>96.361865240000043</c:v>
                </c:pt>
                <c:pt idx="23">
                  <c:v>92.719106438000111</c:v>
                </c:pt>
                <c:pt idx="24">
                  <c:v>88.491259760000062</c:v>
                </c:pt>
                <c:pt idx="25">
                  <c:v>92.357260736000143</c:v>
                </c:pt>
                <c:pt idx="26">
                  <c:v>92.223007808000062</c:v>
                </c:pt>
                <c:pt idx="27">
                  <c:v>90.895991216000141</c:v>
                </c:pt>
                <c:pt idx="28">
                  <c:v>92.257768562000038</c:v>
                </c:pt>
                <c:pt idx="29">
                  <c:v>91.246235360000014</c:v>
                </c:pt>
                <c:pt idx="30">
                  <c:v>91.165991216000094</c:v>
                </c:pt>
                <c:pt idx="31">
                  <c:v>90.175991216000085</c:v>
                </c:pt>
                <c:pt idx="32">
                  <c:v>85.817802740000005</c:v>
                </c:pt>
                <c:pt idx="33">
                  <c:v>90.646118168000115</c:v>
                </c:pt>
                <c:pt idx="34">
                  <c:v>93.638178716000141</c:v>
                </c:pt>
                <c:pt idx="35">
                  <c:v>97.235585942000142</c:v>
                </c:pt>
                <c:pt idx="36">
                  <c:v>87.902612312000088</c:v>
                </c:pt>
                <c:pt idx="37">
                  <c:v>88.432021490000025</c:v>
                </c:pt>
                <c:pt idx="38">
                  <c:v>102.58737792800007</c:v>
                </c:pt>
                <c:pt idx="39">
                  <c:v>97.478603510000141</c:v>
                </c:pt>
                <c:pt idx="40">
                  <c:v>92.782519538000031</c:v>
                </c:pt>
                <c:pt idx="41">
                  <c:v>88.600859384000074</c:v>
                </c:pt>
                <c:pt idx="42">
                  <c:v>91.112377928000072</c:v>
                </c:pt>
                <c:pt idx="43">
                  <c:v>89.65053710600003</c:v>
                </c:pt>
                <c:pt idx="44">
                  <c:v>95.172792962000159</c:v>
                </c:pt>
                <c:pt idx="45">
                  <c:v>96.429584966000149</c:v>
                </c:pt>
                <c:pt idx="46">
                  <c:v>94.874008784000026</c:v>
                </c:pt>
                <c:pt idx="47">
                  <c:v>94.281801764000079</c:v>
                </c:pt>
                <c:pt idx="48">
                  <c:v>95.990000000000123</c:v>
                </c:pt>
                <c:pt idx="49">
                  <c:v>90.260981438000073</c:v>
                </c:pt>
                <c:pt idx="50">
                  <c:v>89.335405274000109</c:v>
                </c:pt>
                <c:pt idx="51">
                  <c:v>92.835473630000081</c:v>
                </c:pt>
                <c:pt idx="52">
                  <c:v>92.346362312000082</c:v>
                </c:pt>
                <c:pt idx="53">
                  <c:v>91.842792962000118</c:v>
                </c:pt>
                <c:pt idx="54">
                  <c:v>90.466733390000059</c:v>
                </c:pt>
                <c:pt idx="55">
                  <c:v>94.777724606000021</c:v>
                </c:pt>
                <c:pt idx="56">
                  <c:v>92.095434572000045</c:v>
                </c:pt>
                <c:pt idx="57">
                  <c:v>88.548432620000057</c:v>
                </c:pt>
                <c:pt idx="58">
                  <c:v>87.156157226000019</c:v>
                </c:pt>
                <c:pt idx="59">
                  <c:v>90.051801764000032</c:v>
                </c:pt>
                <c:pt idx="60">
                  <c:v>90.002143562000015</c:v>
                </c:pt>
                <c:pt idx="61">
                  <c:v>92.748154298000117</c:v>
                </c:pt>
                <c:pt idx="62">
                  <c:v>90.6681347600001</c:v>
                </c:pt>
                <c:pt idx="63">
                  <c:v>91.085483390000064</c:v>
                </c:pt>
                <c:pt idx="64">
                  <c:v>93.327792962000103</c:v>
                </c:pt>
                <c:pt idx="65">
                  <c:v>96.575439452000111</c:v>
                </c:pt>
                <c:pt idx="66">
                  <c:v>85.490014640000041</c:v>
                </c:pt>
                <c:pt idx="67">
                  <c:v>95.199995120000068</c:v>
                </c:pt>
                <c:pt idx="68">
                  <c:v>93.582983390000152</c:v>
                </c:pt>
                <c:pt idx="69">
                  <c:v>90.763056644000102</c:v>
                </c:pt>
                <c:pt idx="70">
                  <c:v>87.62817383600003</c:v>
                </c:pt>
                <c:pt idx="71">
                  <c:v>91.973750000000052</c:v>
                </c:pt>
                <c:pt idx="72">
                  <c:v>93.983017586000045</c:v>
                </c:pt>
                <c:pt idx="73">
                  <c:v>92.200419914000037</c:v>
                </c:pt>
                <c:pt idx="74">
                  <c:v>91.855581062000056</c:v>
                </c:pt>
                <c:pt idx="75">
                  <c:v>90.495693356000018</c:v>
                </c:pt>
                <c:pt idx="76">
                  <c:v>92.180600582000011</c:v>
                </c:pt>
                <c:pt idx="77">
                  <c:v>95.34738768800014</c:v>
                </c:pt>
                <c:pt idx="78">
                  <c:v>89.97937988000001</c:v>
                </c:pt>
                <c:pt idx="79">
                  <c:v>88.71801758600003</c:v>
                </c:pt>
                <c:pt idx="80">
                  <c:v>90.175463870000129</c:v>
                </c:pt>
                <c:pt idx="81">
                  <c:v>89.535708014000079</c:v>
                </c:pt>
                <c:pt idx="82">
                  <c:v>89.663764640000082</c:v>
                </c:pt>
                <c:pt idx="83">
                  <c:v>87.322709966000062</c:v>
                </c:pt>
                <c:pt idx="84">
                  <c:v>97.131215822000115</c:v>
                </c:pt>
                <c:pt idx="85">
                  <c:v>97.65139649000001</c:v>
                </c:pt>
                <c:pt idx="86">
                  <c:v>84.678125000000108</c:v>
                </c:pt>
                <c:pt idx="87">
                  <c:v>93.238847654000097</c:v>
                </c:pt>
                <c:pt idx="88">
                  <c:v>88.206625976000083</c:v>
                </c:pt>
                <c:pt idx="89">
                  <c:v>101.60454101000016</c:v>
                </c:pt>
                <c:pt idx="90">
                  <c:v>91.142875976000028</c:v>
                </c:pt>
                <c:pt idx="91">
                  <c:v>88.452192380000014</c:v>
                </c:pt>
                <c:pt idx="92">
                  <c:v>88.109375000000114</c:v>
                </c:pt>
                <c:pt idx="93">
                  <c:v>89.321342774000101</c:v>
                </c:pt>
                <c:pt idx="94">
                  <c:v>90.35520018800014</c:v>
                </c:pt>
                <c:pt idx="95">
                  <c:v>93.659008784000008</c:v>
                </c:pt>
                <c:pt idx="96">
                  <c:v>91.521245120000088</c:v>
                </c:pt>
                <c:pt idx="97">
                  <c:v>93.528754880000022</c:v>
                </c:pt>
                <c:pt idx="98">
                  <c:v>89.185991216000062</c:v>
                </c:pt>
                <c:pt idx="99">
                  <c:v>88.120712894000093</c:v>
                </c:pt>
                <c:pt idx="100">
                  <c:v>93.033930668000153</c:v>
                </c:pt>
                <c:pt idx="101">
                  <c:v>88.464189452000085</c:v>
                </c:pt>
                <c:pt idx="102">
                  <c:v>106.24819823600008</c:v>
                </c:pt>
                <c:pt idx="103">
                  <c:v>93.046015634000042</c:v>
                </c:pt>
                <c:pt idx="104">
                  <c:v>92.570000000000064</c:v>
                </c:pt>
                <c:pt idx="105">
                  <c:v>94.038784178000043</c:v>
                </c:pt>
                <c:pt idx="106">
                  <c:v>87.688466798000064</c:v>
                </c:pt>
                <c:pt idx="107">
                  <c:v>86.005493168000115</c:v>
                </c:pt>
                <c:pt idx="108">
                  <c:v>91.557500000000061</c:v>
                </c:pt>
                <c:pt idx="109">
                  <c:v>90.894189452000006</c:v>
                </c:pt>
                <c:pt idx="110">
                  <c:v>91.837387688000049</c:v>
                </c:pt>
                <c:pt idx="111">
                  <c:v>92.714008784000043</c:v>
                </c:pt>
                <c:pt idx="112">
                  <c:v>95.000000000000114</c:v>
                </c:pt>
                <c:pt idx="113">
                  <c:v>87.655375976000016</c:v>
                </c:pt>
                <c:pt idx="114">
                  <c:v>87.431430668000132</c:v>
                </c:pt>
                <c:pt idx="115">
                  <c:v>86.346376952000099</c:v>
                </c:pt>
                <c:pt idx="116">
                  <c:v>87.037768562000082</c:v>
                </c:pt>
                <c:pt idx="117">
                  <c:v>90.100405274000025</c:v>
                </c:pt>
                <c:pt idx="118">
                  <c:v>91.499008784000026</c:v>
                </c:pt>
                <c:pt idx="119">
                  <c:v>90.419008783999985</c:v>
                </c:pt>
                <c:pt idx="120">
                  <c:v>92.136215822000054</c:v>
                </c:pt>
                <c:pt idx="121">
                  <c:v>89.757807620000065</c:v>
                </c:pt>
                <c:pt idx="122">
                  <c:v>95.707431644000081</c:v>
                </c:pt>
                <c:pt idx="123">
                  <c:v>94.479072260000095</c:v>
                </c:pt>
                <c:pt idx="124">
                  <c:v>100.22092286000007</c:v>
                </c:pt>
                <c:pt idx="125">
                  <c:v>90.095000000000056</c:v>
                </c:pt>
                <c:pt idx="126">
                  <c:v>93.27145508600006</c:v>
                </c:pt>
                <c:pt idx="127">
                  <c:v>91.99761231200003</c:v>
                </c:pt>
                <c:pt idx="128">
                  <c:v>87.631557620000109</c:v>
                </c:pt>
                <c:pt idx="129">
                  <c:v>97.575986336000042</c:v>
                </c:pt>
                <c:pt idx="130">
                  <c:v>92.028154298000061</c:v>
                </c:pt>
                <c:pt idx="131">
                  <c:v>87.77820313400008</c:v>
                </c:pt>
                <c:pt idx="132">
                  <c:v>89.962592774000086</c:v>
                </c:pt>
                <c:pt idx="133">
                  <c:v>87.667636712000103</c:v>
                </c:pt>
                <c:pt idx="134">
                  <c:v>88.342504880000092</c:v>
                </c:pt>
                <c:pt idx="135">
                  <c:v>86.549184572000115</c:v>
                </c:pt>
                <c:pt idx="136">
                  <c:v>85.116655274000109</c:v>
                </c:pt>
                <c:pt idx="137">
                  <c:v>91.482792962000133</c:v>
                </c:pt>
                <c:pt idx="138">
                  <c:v>91.516982414000069</c:v>
                </c:pt>
                <c:pt idx="139">
                  <c:v>91.909414058000038</c:v>
                </c:pt>
                <c:pt idx="140">
                  <c:v>94.537387688000152</c:v>
                </c:pt>
                <c:pt idx="141">
                  <c:v>85.843994144000078</c:v>
                </c:pt>
                <c:pt idx="142">
                  <c:v>90.275659178000069</c:v>
                </c:pt>
                <c:pt idx="143">
                  <c:v>91.340585942000075</c:v>
                </c:pt>
                <c:pt idx="144">
                  <c:v>93.290000000000134</c:v>
                </c:pt>
                <c:pt idx="145">
                  <c:v>87.494008783999988</c:v>
                </c:pt>
                <c:pt idx="146">
                  <c:v>87.744541010000091</c:v>
                </c:pt>
                <c:pt idx="147">
                  <c:v>86.301289057999981</c:v>
                </c:pt>
                <c:pt idx="148">
                  <c:v>89.676157226000072</c:v>
                </c:pt>
                <c:pt idx="149">
                  <c:v>91.383784178000013</c:v>
                </c:pt>
                <c:pt idx="150">
                  <c:v>92.475341798000102</c:v>
                </c:pt>
                <c:pt idx="151">
                  <c:v>89.892236336000025</c:v>
                </c:pt>
                <c:pt idx="152">
                  <c:v>90.855473630000034</c:v>
                </c:pt>
                <c:pt idx="153">
                  <c:v>86.450000000000102</c:v>
                </c:pt>
                <c:pt idx="154">
                  <c:v>87.224887688000052</c:v>
                </c:pt>
                <c:pt idx="155">
                  <c:v>89.437446284000046</c:v>
                </c:pt>
                <c:pt idx="156">
                  <c:v>86.33301758600004</c:v>
                </c:pt>
                <c:pt idx="157">
                  <c:v>91.953139640000131</c:v>
                </c:pt>
                <c:pt idx="158">
                  <c:v>86.998173836000092</c:v>
                </c:pt>
                <c:pt idx="159">
                  <c:v>86.202016610000044</c:v>
                </c:pt>
                <c:pt idx="160">
                  <c:v>91.468203134000092</c:v>
                </c:pt>
                <c:pt idx="161">
                  <c:v>92.262207038000042</c:v>
                </c:pt>
                <c:pt idx="162">
                  <c:v>90.350629880000014</c:v>
                </c:pt>
                <c:pt idx="163">
                  <c:v>88.501982414000054</c:v>
                </c:pt>
                <c:pt idx="164">
                  <c:v>89.393017586000013</c:v>
                </c:pt>
                <c:pt idx="165">
                  <c:v>94.636396490000095</c:v>
                </c:pt>
                <c:pt idx="166">
                  <c:v>93.098530274000098</c:v>
                </c:pt>
                <c:pt idx="167">
                  <c:v>89.11958984600011</c:v>
                </c:pt>
                <c:pt idx="168">
                  <c:v>93.164008784000046</c:v>
                </c:pt>
                <c:pt idx="169">
                  <c:v>88.036909178000002</c:v>
                </c:pt>
                <c:pt idx="170">
                  <c:v>94.235000000000085</c:v>
                </c:pt>
                <c:pt idx="171">
                  <c:v>91.848198236000087</c:v>
                </c:pt>
                <c:pt idx="172">
                  <c:v>90.061250000000044</c:v>
                </c:pt>
                <c:pt idx="173">
                  <c:v>91.088603510000127</c:v>
                </c:pt>
                <c:pt idx="174">
                  <c:v>92.013212894000134</c:v>
                </c:pt>
                <c:pt idx="175">
                  <c:v>87.170000000000073</c:v>
                </c:pt>
                <c:pt idx="176">
                  <c:v>85.722485360000064</c:v>
                </c:pt>
                <c:pt idx="177">
                  <c:v>87.282500000000056</c:v>
                </c:pt>
                <c:pt idx="178">
                  <c:v>91.914423836000054</c:v>
                </c:pt>
                <c:pt idx="179">
                  <c:v>88.621689452000027</c:v>
                </c:pt>
                <c:pt idx="180">
                  <c:v>85.791962894000108</c:v>
                </c:pt>
                <c:pt idx="181">
                  <c:v>89.192363287999996</c:v>
                </c:pt>
                <c:pt idx="182">
                  <c:v>88.421518561999989</c:v>
                </c:pt>
                <c:pt idx="183">
                  <c:v>90.532739263999986</c:v>
                </c:pt>
                <c:pt idx="184">
                  <c:v>94.132563476000101</c:v>
                </c:pt>
                <c:pt idx="185">
                  <c:v>95.5436914040001</c:v>
                </c:pt>
                <c:pt idx="186">
                  <c:v>91.31536133600008</c:v>
                </c:pt>
                <c:pt idx="187">
                  <c:v>90.902231438000058</c:v>
                </c:pt>
                <c:pt idx="188">
                  <c:v>90.647875976000051</c:v>
                </c:pt>
                <c:pt idx="189">
                  <c:v>91.707880856000088</c:v>
                </c:pt>
                <c:pt idx="190">
                  <c:v>93.599594726000078</c:v>
                </c:pt>
                <c:pt idx="191">
                  <c:v>91.531396490000049</c:v>
                </c:pt>
                <c:pt idx="192">
                  <c:v>89.725244144000072</c:v>
                </c:pt>
                <c:pt idx="193">
                  <c:v>86.958623048000049</c:v>
                </c:pt>
                <c:pt idx="194">
                  <c:v>89.31365234600004</c:v>
                </c:pt>
                <c:pt idx="195">
                  <c:v>87.17694335600001</c:v>
                </c:pt>
                <c:pt idx="196">
                  <c:v>91.738642586000054</c:v>
                </c:pt>
                <c:pt idx="197">
                  <c:v>90.766396490000034</c:v>
                </c:pt>
                <c:pt idx="198">
                  <c:v>87.011972654000047</c:v>
                </c:pt>
                <c:pt idx="199">
                  <c:v>89.005991216000126</c:v>
                </c:pt>
                <c:pt idx="200">
                  <c:v>89.647241216000111</c:v>
                </c:pt>
                <c:pt idx="201">
                  <c:v>94.242514640000053</c:v>
                </c:pt>
                <c:pt idx="202">
                  <c:v>101.79829589000011</c:v>
                </c:pt>
                <c:pt idx="203">
                  <c:v>92.076538081999985</c:v>
                </c:pt>
                <c:pt idx="204">
                  <c:v>91.362207038000037</c:v>
                </c:pt>
                <c:pt idx="205">
                  <c:v>91.068037106000077</c:v>
                </c:pt>
                <c:pt idx="206">
                  <c:v>92.858017586000045</c:v>
                </c:pt>
                <c:pt idx="207">
                  <c:v>96.118583990000005</c:v>
                </c:pt>
                <c:pt idx="208">
                  <c:v>92.806381832000014</c:v>
                </c:pt>
                <c:pt idx="209">
                  <c:v>93.570019538000025</c:v>
                </c:pt>
                <c:pt idx="210">
                  <c:v>95.771811524000071</c:v>
                </c:pt>
                <c:pt idx="211">
                  <c:v>89.394995120000118</c:v>
                </c:pt>
                <c:pt idx="212">
                  <c:v>90.579980462000066</c:v>
                </c:pt>
                <c:pt idx="213">
                  <c:v>92.555585942000107</c:v>
                </c:pt>
                <c:pt idx="214">
                  <c:v>87.447207038000016</c:v>
                </c:pt>
                <c:pt idx="215">
                  <c:v>87.503017585999999</c:v>
                </c:pt>
                <c:pt idx="216">
                  <c:v>90.341972654000088</c:v>
                </c:pt>
                <c:pt idx="217">
                  <c:v>90.236679692000081</c:v>
                </c:pt>
                <c:pt idx="218">
                  <c:v>101.8777929620001</c:v>
                </c:pt>
                <c:pt idx="219">
                  <c:v>91.284291986000099</c:v>
                </c:pt>
                <c:pt idx="220">
                  <c:v>93.235200188000078</c:v>
                </c:pt>
                <c:pt idx="221">
                  <c:v>91.876586918000115</c:v>
                </c:pt>
                <c:pt idx="222">
                  <c:v>92.038085942000066</c:v>
                </c:pt>
                <c:pt idx="223">
                  <c:v>90.134243168000097</c:v>
                </c:pt>
                <c:pt idx="224">
                  <c:v>89.741064452000018</c:v>
                </c:pt>
                <c:pt idx="225">
                  <c:v>90.800893562000056</c:v>
                </c:pt>
                <c:pt idx="226">
                  <c:v>93.475405274000138</c:v>
                </c:pt>
                <c:pt idx="227">
                  <c:v>90.565874024000109</c:v>
                </c:pt>
                <c:pt idx="228">
                  <c:v>89.874658202000006</c:v>
                </c:pt>
                <c:pt idx="229">
                  <c:v>92.892778322000098</c:v>
                </c:pt>
                <c:pt idx="230">
                  <c:v>90.484531250000032</c:v>
                </c:pt>
                <c:pt idx="231">
                  <c:v>90.724560548000085</c:v>
                </c:pt>
                <c:pt idx="232">
                  <c:v>92.825366216000106</c:v>
                </c:pt>
                <c:pt idx="233">
                  <c:v>88.879077140000049</c:v>
                </c:pt>
                <c:pt idx="234">
                  <c:v>93.723784178000031</c:v>
                </c:pt>
                <c:pt idx="235">
                  <c:v>90.85819823600005</c:v>
                </c:pt>
                <c:pt idx="236">
                  <c:v>89.579389640000073</c:v>
                </c:pt>
                <c:pt idx="237">
                  <c:v>87.596093750000108</c:v>
                </c:pt>
                <c:pt idx="238">
                  <c:v>89.237231438000123</c:v>
                </c:pt>
                <c:pt idx="239">
                  <c:v>92.836396489999984</c:v>
                </c:pt>
                <c:pt idx="240">
                  <c:v>91.412041010000124</c:v>
                </c:pt>
                <c:pt idx="241">
                  <c:v>87.818017586000025</c:v>
                </c:pt>
                <c:pt idx="242">
                  <c:v>93.216347654000117</c:v>
                </c:pt>
                <c:pt idx="243">
                  <c:v>88.17801758600001</c:v>
                </c:pt>
                <c:pt idx="244">
                  <c:v>87.183271489999981</c:v>
                </c:pt>
                <c:pt idx="245">
                  <c:v>87.31049316800005</c:v>
                </c:pt>
                <c:pt idx="246">
                  <c:v>93.030634760000112</c:v>
                </c:pt>
                <c:pt idx="247">
                  <c:v>91.516982414000069</c:v>
                </c:pt>
                <c:pt idx="248">
                  <c:v>101.58621582200006</c:v>
                </c:pt>
                <c:pt idx="249">
                  <c:v>95.732612312000015</c:v>
                </c:pt>
                <c:pt idx="250">
                  <c:v>101.24959472600008</c:v>
                </c:pt>
                <c:pt idx="251">
                  <c:v>101.79500000000006</c:v>
                </c:pt>
                <c:pt idx="252">
                  <c:v>92.932109384000071</c:v>
                </c:pt>
                <c:pt idx="253">
                  <c:v>88.401040033999976</c:v>
                </c:pt>
                <c:pt idx="254">
                  <c:v>96.308603510000083</c:v>
                </c:pt>
                <c:pt idx="255">
                  <c:v>96.465444332000075</c:v>
                </c:pt>
                <c:pt idx="256">
                  <c:v>92.640180668000056</c:v>
                </c:pt>
                <c:pt idx="257">
                  <c:v>89.279155274000118</c:v>
                </c:pt>
                <c:pt idx="258">
                  <c:v>85.906088870000048</c:v>
                </c:pt>
                <c:pt idx="259">
                  <c:v>90.410000000000082</c:v>
                </c:pt>
                <c:pt idx="260">
                  <c:v>88.252021489999976</c:v>
                </c:pt>
                <c:pt idx="261">
                  <c:v>93.514252928000104</c:v>
                </c:pt>
                <c:pt idx="262">
                  <c:v>96.311416010000144</c:v>
                </c:pt>
                <c:pt idx="263">
                  <c:v>92.345527346000125</c:v>
                </c:pt>
                <c:pt idx="264">
                  <c:v>97.246000976000118</c:v>
                </c:pt>
                <c:pt idx="265">
                  <c:v>93.915693356000077</c:v>
                </c:pt>
                <c:pt idx="266">
                  <c:v>105.12139649000007</c:v>
                </c:pt>
                <c:pt idx="267">
                  <c:v>96.328378904000047</c:v>
                </c:pt>
                <c:pt idx="268">
                  <c:v>90.289370120000115</c:v>
                </c:pt>
                <c:pt idx="269">
                  <c:v>92.256889640000111</c:v>
                </c:pt>
                <c:pt idx="270">
                  <c:v>88.660625000000067</c:v>
                </c:pt>
                <c:pt idx="271">
                  <c:v>87.83164063400001</c:v>
                </c:pt>
                <c:pt idx="272">
                  <c:v>95.730810548000093</c:v>
                </c:pt>
                <c:pt idx="273">
                  <c:v>96.818017586000025</c:v>
                </c:pt>
                <c:pt idx="274">
                  <c:v>91.248652346000114</c:v>
                </c:pt>
                <c:pt idx="275">
                  <c:v>87.517124024000069</c:v>
                </c:pt>
                <c:pt idx="276">
                  <c:v>90.172739264000001</c:v>
                </c:pt>
                <c:pt idx="277">
                  <c:v>92.141796884000001</c:v>
                </c:pt>
                <c:pt idx="278">
                  <c:v>88.814916986000128</c:v>
                </c:pt>
                <c:pt idx="279">
                  <c:v>102.77911133600004</c:v>
                </c:pt>
                <c:pt idx="280">
                  <c:v>99.52482911000007</c:v>
                </c:pt>
                <c:pt idx="281">
                  <c:v>89.145649418000062</c:v>
                </c:pt>
                <c:pt idx="282">
                  <c:v>91.157290033999985</c:v>
                </c:pt>
                <c:pt idx="283">
                  <c:v>96.65779296200013</c:v>
                </c:pt>
                <c:pt idx="284">
                  <c:v>100.07616698600016</c:v>
                </c:pt>
                <c:pt idx="285">
                  <c:v>90.608808596000131</c:v>
                </c:pt>
                <c:pt idx="286">
                  <c:v>91.531396490000049</c:v>
                </c:pt>
                <c:pt idx="287">
                  <c:v>89.561416010000144</c:v>
                </c:pt>
                <c:pt idx="288">
                  <c:v>92.506982414000078</c:v>
                </c:pt>
                <c:pt idx="289">
                  <c:v>88.362500000000097</c:v>
                </c:pt>
                <c:pt idx="290">
                  <c:v>92.521132808000033</c:v>
                </c:pt>
                <c:pt idx="291">
                  <c:v>92.899414058000048</c:v>
                </c:pt>
                <c:pt idx="292">
                  <c:v>91.657255856000006</c:v>
                </c:pt>
                <c:pt idx="293">
                  <c:v>89.02695313400001</c:v>
                </c:pt>
                <c:pt idx="294">
                  <c:v>87.893603510000062</c:v>
                </c:pt>
                <c:pt idx="295">
                  <c:v>88.705405274000071</c:v>
                </c:pt>
                <c:pt idx="296">
                  <c:v>87.680512688000078</c:v>
                </c:pt>
                <c:pt idx="297">
                  <c:v>104.59181152400014</c:v>
                </c:pt>
                <c:pt idx="298">
                  <c:v>97.745000000000061</c:v>
                </c:pt>
                <c:pt idx="299">
                  <c:v>98.730429692000072</c:v>
                </c:pt>
                <c:pt idx="300">
                  <c:v>98.839106438000073</c:v>
                </c:pt>
                <c:pt idx="301">
                  <c:v>100.94540527400009</c:v>
                </c:pt>
                <c:pt idx="302">
                  <c:v>95.127133784000023</c:v>
                </c:pt>
                <c:pt idx="303">
                  <c:v>95.000000000000114</c:v>
                </c:pt>
                <c:pt idx="304">
                  <c:v>94.938784178000049</c:v>
                </c:pt>
                <c:pt idx="305">
                  <c:v>94.614423836000071</c:v>
                </c:pt>
                <c:pt idx="306">
                  <c:v>98.047915034000084</c:v>
                </c:pt>
                <c:pt idx="307">
                  <c:v>93.042763664000063</c:v>
                </c:pt>
                <c:pt idx="308">
                  <c:v>99.779008784000069</c:v>
                </c:pt>
                <c:pt idx="309">
                  <c:v>98.603603510000141</c:v>
                </c:pt>
                <c:pt idx="310">
                  <c:v>91.369985360000044</c:v>
                </c:pt>
                <c:pt idx="311">
                  <c:v>90.206137688000041</c:v>
                </c:pt>
                <c:pt idx="312">
                  <c:v>89.263247072000127</c:v>
                </c:pt>
                <c:pt idx="313">
                  <c:v>91.98847167800001</c:v>
                </c:pt>
                <c:pt idx="314">
                  <c:v>90.514677739999996</c:v>
                </c:pt>
                <c:pt idx="315">
                  <c:v>92.303603510000144</c:v>
                </c:pt>
                <c:pt idx="316">
                  <c:v>93.090180668000158</c:v>
                </c:pt>
                <c:pt idx="317">
                  <c:v>91.357285154000039</c:v>
                </c:pt>
                <c:pt idx="318">
                  <c:v>88.482822260000091</c:v>
                </c:pt>
                <c:pt idx="319">
                  <c:v>89.920625000000044</c:v>
                </c:pt>
                <c:pt idx="320">
                  <c:v>90.318198236000143</c:v>
                </c:pt>
                <c:pt idx="321">
                  <c:v>91.105654298000076</c:v>
                </c:pt>
                <c:pt idx="322">
                  <c:v>103.24040527400005</c:v>
                </c:pt>
                <c:pt idx="323">
                  <c:v>103.15581054800009</c:v>
                </c:pt>
                <c:pt idx="324">
                  <c:v>102.80662109600014</c:v>
                </c:pt>
                <c:pt idx="325">
                  <c:v>93.981215822000109</c:v>
                </c:pt>
                <c:pt idx="326">
                  <c:v>91.790585942000078</c:v>
                </c:pt>
                <c:pt idx="327">
                  <c:v>95.49319823600014</c:v>
                </c:pt>
                <c:pt idx="328">
                  <c:v>92.40933594200007</c:v>
                </c:pt>
                <c:pt idx="329">
                  <c:v>98.503847654000111</c:v>
                </c:pt>
                <c:pt idx="330">
                  <c:v>92.323378904000009</c:v>
                </c:pt>
                <c:pt idx="331">
                  <c:v>97.280585942000101</c:v>
                </c:pt>
                <c:pt idx="332">
                  <c:v>92.442778322000095</c:v>
                </c:pt>
                <c:pt idx="333">
                  <c:v>93.932304692000116</c:v>
                </c:pt>
                <c:pt idx="334">
                  <c:v>88.945874024000048</c:v>
                </c:pt>
                <c:pt idx="335">
                  <c:v>87.639555668000071</c:v>
                </c:pt>
                <c:pt idx="336">
                  <c:v>89.621621096000069</c:v>
                </c:pt>
                <c:pt idx="337">
                  <c:v>87.144555668000123</c:v>
                </c:pt>
                <c:pt idx="338">
                  <c:v>91.058017586000034</c:v>
                </c:pt>
                <c:pt idx="339">
                  <c:v>93.045180668000086</c:v>
                </c:pt>
                <c:pt idx="340">
                  <c:v>90.851210942000137</c:v>
                </c:pt>
                <c:pt idx="341">
                  <c:v>96.10746582200008</c:v>
                </c:pt>
                <c:pt idx="342">
                  <c:v>96.711801764000015</c:v>
                </c:pt>
                <c:pt idx="343">
                  <c:v>103.15761231200001</c:v>
                </c:pt>
                <c:pt idx="344">
                  <c:v>98.274277346000105</c:v>
                </c:pt>
                <c:pt idx="345">
                  <c:v>93.86339844200009</c:v>
                </c:pt>
                <c:pt idx="346">
                  <c:v>97.111835942000098</c:v>
                </c:pt>
                <c:pt idx="347">
                  <c:v>105.35000000000011</c:v>
                </c:pt>
                <c:pt idx="348">
                  <c:v>93.295581062000082</c:v>
                </c:pt>
                <c:pt idx="349">
                  <c:v>92.13876464000009</c:v>
                </c:pt>
                <c:pt idx="350">
                  <c:v>94.711059572000138</c:v>
                </c:pt>
                <c:pt idx="351">
                  <c:v>89.877998048000023</c:v>
                </c:pt>
                <c:pt idx="352">
                  <c:v>91.964565428000043</c:v>
                </c:pt>
                <c:pt idx="353">
                  <c:v>91.061445307999989</c:v>
                </c:pt>
                <c:pt idx="354">
                  <c:v>89.517031250000088</c:v>
                </c:pt>
                <c:pt idx="355">
                  <c:v>89.39855469200009</c:v>
                </c:pt>
                <c:pt idx="356">
                  <c:v>91.869555668000118</c:v>
                </c:pt>
                <c:pt idx="357">
                  <c:v>88.514111336000013</c:v>
                </c:pt>
                <c:pt idx="358">
                  <c:v>91.264033202000064</c:v>
                </c:pt>
                <c:pt idx="359">
                  <c:v>87.253979486000119</c:v>
                </c:pt>
                <c:pt idx="360">
                  <c:v>89.904628904000006</c:v>
                </c:pt>
                <c:pt idx="361">
                  <c:v>88.9834033220001</c:v>
                </c:pt>
                <c:pt idx="362">
                  <c:v>91.848066404000065</c:v>
                </c:pt>
                <c:pt idx="363">
                  <c:v>97.223017586000068</c:v>
                </c:pt>
                <c:pt idx="364">
                  <c:v>92.811215822000065</c:v>
                </c:pt>
                <c:pt idx="365">
                  <c:v>94.017207038000066</c:v>
                </c:pt>
                <c:pt idx="366">
                  <c:v>88.58301758600004</c:v>
                </c:pt>
                <c:pt idx="367">
                  <c:v>90.723198236000087</c:v>
                </c:pt>
                <c:pt idx="368">
                  <c:v>94.589594726000101</c:v>
                </c:pt>
                <c:pt idx="369">
                  <c:v>91.827500000000015</c:v>
                </c:pt>
                <c:pt idx="370">
                  <c:v>94.130585942000096</c:v>
                </c:pt>
                <c:pt idx="371">
                  <c:v>87.577373048000055</c:v>
                </c:pt>
                <c:pt idx="372">
                  <c:v>89.464516610000047</c:v>
                </c:pt>
                <c:pt idx="373">
                  <c:v>88.418881832000011</c:v>
                </c:pt>
                <c:pt idx="374">
                  <c:v>88.993378904000068</c:v>
                </c:pt>
                <c:pt idx="375">
                  <c:v>91.164716798000029</c:v>
                </c:pt>
                <c:pt idx="376">
                  <c:v>86.997119144000067</c:v>
                </c:pt>
                <c:pt idx="377">
                  <c:v>89.383569331999993</c:v>
                </c:pt>
                <c:pt idx="378">
                  <c:v>87.329125976000057</c:v>
                </c:pt>
                <c:pt idx="379">
                  <c:v>86.390014640000032</c:v>
                </c:pt>
                <c:pt idx="380">
                  <c:v>87.937988288000042</c:v>
                </c:pt>
                <c:pt idx="381">
                  <c:v>86.700839846000093</c:v>
                </c:pt>
                <c:pt idx="382">
                  <c:v>94.294018562000076</c:v>
                </c:pt>
                <c:pt idx="383">
                  <c:v>98.243120120000086</c:v>
                </c:pt>
                <c:pt idx="384">
                  <c:v>92.018969726000051</c:v>
                </c:pt>
                <c:pt idx="385">
                  <c:v>90.708872072000048</c:v>
                </c:pt>
                <c:pt idx="386">
                  <c:v>86.59348143800014</c:v>
                </c:pt>
                <c:pt idx="387">
                  <c:v>88.358808596000131</c:v>
                </c:pt>
                <c:pt idx="388">
                  <c:v>94.233198236000163</c:v>
                </c:pt>
                <c:pt idx="389">
                  <c:v>90.267792962000115</c:v>
                </c:pt>
                <c:pt idx="390">
                  <c:v>89.14819823600007</c:v>
                </c:pt>
                <c:pt idx="391">
                  <c:v>92.665405274000051</c:v>
                </c:pt>
                <c:pt idx="392">
                  <c:v>96.004414058000094</c:v>
                </c:pt>
                <c:pt idx="393">
                  <c:v>94.335458990000063</c:v>
                </c:pt>
                <c:pt idx="394">
                  <c:v>92.505180668000065</c:v>
                </c:pt>
                <c:pt idx="395">
                  <c:v>89.920009760000141</c:v>
                </c:pt>
                <c:pt idx="396">
                  <c:v>87.052885736000079</c:v>
                </c:pt>
                <c:pt idx="397">
                  <c:v>86.566982414000066</c:v>
                </c:pt>
                <c:pt idx="398">
                  <c:v>89.637045890000053</c:v>
                </c:pt>
                <c:pt idx="399">
                  <c:v>89.114404298000096</c:v>
                </c:pt>
                <c:pt idx="400">
                  <c:v>85.585991216000053</c:v>
                </c:pt>
                <c:pt idx="401">
                  <c:v>89.382778322000121</c:v>
                </c:pt>
                <c:pt idx="402">
                  <c:v>90.821152346000105</c:v>
                </c:pt>
                <c:pt idx="403">
                  <c:v>88.220468750000023</c:v>
                </c:pt>
                <c:pt idx="404">
                  <c:v>88.053652346000064</c:v>
                </c:pt>
                <c:pt idx="405">
                  <c:v>88.095708014000053</c:v>
                </c:pt>
                <c:pt idx="406">
                  <c:v>92.646596678000051</c:v>
                </c:pt>
                <c:pt idx="407">
                  <c:v>89.131718750000061</c:v>
                </c:pt>
                <c:pt idx="408">
                  <c:v>92.478066404000003</c:v>
                </c:pt>
                <c:pt idx="409">
                  <c:v>94.505922860000055</c:v>
                </c:pt>
                <c:pt idx="410">
                  <c:v>89.130180668000065</c:v>
                </c:pt>
                <c:pt idx="411">
                  <c:v>91.176801764000032</c:v>
                </c:pt>
                <c:pt idx="412">
                  <c:v>96.6095410100001</c:v>
                </c:pt>
                <c:pt idx="413">
                  <c:v>96.432792962000136</c:v>
                </c:pt>
                <c:pt idx="414">
                  <c:v>92.449414058000059</c:v>
                </c:pt>
                <c:pt idx="415">
                  <c:v>89.297744144000049</c:v>
                </c:pt>
                <c:pt idx="416">
                  <c:v>89.231826164000069</c:v>
                </c:pt>
                <c:pt idx="417">
                  <c:v>90.604677740000028</c:v>
                </c:pt>
                <c:pt idx="418">
                  <c:v>97.950004880000037</c:v>
                </c:pt>
                <c:pt idx="419">
                  <c:v>87.626943356000027</c:v>
                </c:pt>
                <c:pt idx="420">
                  <c:v>86.747114264000032</c:v>
                </c:pt>
                <c:pt idx="421">
                  <c:v>92.609594726000068</c:v>
                </c:pt>
                <c:pt idx="422">
                  <c:v>90.071708990000005</c:v>
                </c:pt>
                <c:pt idx="423">
                  <c:v>92.523725582000026</c:v>
                </c:pt>
                <c:pt idx="424">
                  <c:v>90.635000000000076</c:v>
                </c:pt>
                <c:pt idx="425">
                  <c:v>103.21518066800016</c:v>
                </c:pt>
                <c:pt idx="426">
                  <c:v>94.426250000000067</c:v>
                </c:pt>
                <c:pt idx="427">
                  <c:v>93.011079110000111</c:v>
                </c:pt>
                <c:pt idx="428">
                  <c:v>88.602485360000003</c:v>
                </c:pt>
                <c:pt idx="429">
                  <c:v>87.318842774000089</c:v>
                </c:pt>
                <c:pt idx="430">
                  <c:v>88.954355462000095</c:v>
                </c:pt>
                <c:pt idx="431">
                  <c:v>89.410815428000063</c:v>
                </c:pt>
                <c:pt idx="432">
                  <c:v>92.159770514000058</c:v>
                </c:pt>
                <c:pt idx="433">
                  <c:v>93.810356438000099</c:v>
                </c:pt>
                <c:pt idx="434">
                  <c:v>89.183222654000076</c:v>
                </c:pt>
                <c:pt idx="435">
                  <c:v>88.334990239999996</c:v>
                </c:pt>
                <c:pt idx="436">
                  <c:v>89.344282226000104</c:v>
                </c:pt>
                <c:pt idx="437">
                  <c:v>93.867792962000124</c:v>
                </c:pt>
                <c:pt idx="438">
                  <c:v>92.465322260000136</c:v>
                </c:pt>
                <c:pt idx="439">
                  <c:v>93.08402832200008</c:v>
                </c:pt>
                <c:pt idx="440">
                  <c:v>95.784291986000099</c:v>
                </c:pt>
                <c:pt idx="441">
                  <c:v>89.519096678000039</c:v>
                </c:pt>
                <c:pt idx="442">
                  <c:v>93.253613288000025</c:v>
                </c:pt>
                <c:pt idx="443">
                  <c:v>88.747636712000144</c:v>
                </c:pt>
                <c:pt idx="444">
                  <c:v>87.714482414000045</c:v>
                </c:pt>
                <c:pt idx="445">
                  <c:v>86.666386712000133</c:v>
                </c:pt>
                <c:pt idx="446">
                  <c:v>93.33236328800001</c:v>
                </c:pt>
                <c:pt idx="447">
                  <c:v>88.358017586000045</c:v>
                </c:pt>
                <c:pt idx="448">
                  <c:v>97.080810548000088</c:v>
                </c:pt>
                <c:pt idx="449">
                  <c:v>94.715585942000075</c:v>
                </c:pt>
                <c:pt idx="450">
                  <c:v>87.713867192000066</c:v>
                </c:pt>
                <c:pt idx="451">
                  <c:v>89.696020513999997</c:v>
                </c:pt>
                <c:pt idx="452">
                  <c:v>87.779477534000023</c:v>
                </c:pt>
                <c:pt idx="453">
                  <c:v>88.202363288000072</c:v>
                </c:pt>
                <c:pt idx="454">
                  <c:v>88.351733390000049</c:v>
                </c:pt>
                <c:pt idx="455">
                  <c:v>88.179819332000022</c:v>
                </c:pt>
                <c:pt idx="456">
                  <c:v>94.27292481200007</c:v>
                </c:pt>
                <c:pt idx="457">
                  <c:v>88.832495120000118</c:v>
                </c:pt>
                <c:pt idx="458">
                  <c:v>89.70801758600004</c:v>
                </c:pt>
                <c:pt idx="459">
                  <c:v>92.109980462000124</c:v>
                </c:pt>
                <c:pt idx="460">
                  <c:v>87.745991216000135</c:v>
                </c:pt>
                <c:pt idx="461">
                  <c:v>86.120014640000079</c:v>
                </c:pt>
                <c:pt idx="462">
                  <c:v>98.580180668000068</c:v>
                </c:pt>
                <c:pt idx="463">
                  <c:v>92.605595702000073</c:v>
                </c:pt>
                <c:pt idx="464">
                  <c:v>96.022387688000137</c:v>
                </c:pt>
                <c:pt idx="465">
                  <c:v>89.007177740000046</c:v>
                </c:pt>
                <c:pt idx="466">
                  <c:v>87.141040034000014</c:v>
                </c:pt>
                <c:pt idx="467">
                  <c:v>87.151059572000065</c:v>
                </c:pt>
                <c:pt idx="468">
                  <c:v>86.451801764000038</c:v>
                </c:pt>
                <c:pt idx="469">
                  <c:v>87.403833013999986</c:v>
                </c:pt>
                <c:pt idx="470">
                  <c:v>101.49621582200014</c:v>
                </c:pt>
                <c:pt idx="471">
                  <c:v>89.807465822000069</c:v>
                </c:pt>
                <c:pt idx="472">
                  <c:v>93.40320313400008</c:v>
                </c:pt>
                <c:pt idx="473">
                  <c:v>87.700419914000037</c:v>
                </c:pt>
                <c:pt idx="474">
                  <c:v>88.460014640000111</c:v>
                </c:pt>
                <c:pt idx="475">
                  <c:v>88.70114258600006</c:v>
                </c:pt>
                <c:pt idx="476">
                  <c:v>92.589160154000027</c:v>
                </c:pt>
                <c:pt idx="477">
                  <c:v>91.913984384000059</c:v>
                </c:pt>
                <c:pt idx="478">
                  <c:v>85.114194332000011</c:v>
                </c:pt>
                <c:pt idx="479">
                  <c:v>91.452207038000054</c:v>
                </c:pt>
                <c:pt idx="480">
                  <c:v>87.638017586000075</c:v>
                </c:pt>
                <c:pt idx="481">
                  <c:v>89.250415034000014</c:v>
                </c:pt>
                <c:pt idx="482">
                  <c:v>90.485014640000102</c:v>
                </c:pt>
                <c:pt idx="483">
                  <c:v>91.630009760000121</c:v>
                </c:pt>
                <c:pt idx="484">
                  <c:v>91.012006832000026</c:v>
                </c:pt>
                <c:pt idx="485">
                  <c:v>95.608378904000091</c:v>
                </c:pt>
                <c:pt idx="486">
                  <c:v>92.679555668000091</c:v>
                </c:pt>
                <c:pt idx="487">
                  <c:v>96.980000000000047</c:v>
                </c:pt>
                <c:pt idx="488">
                  <c:v>89.890917962000074</c:v>
                </c:pt>
                <c:pt idx="489">
                  <c:v>89.291811524000025</c:v>
                </c:pt>
                <c:pt idx="490">
                  <c:v>88.025615240000008</c:v>
                </c:pt>
                <c:pt idx="491">
                  <c:v>86.994570308000021</c:v>
                </c:pt>
                <c:pt idx="492">
                  <c:v>88.206889640000099</c:v>
                </c:pt>
                <c:pt idx="493">
                  <c:v>88.323344726000016</c:v>
                </c:pt>
                <c:pt idx="494">
                  <c:v>97.406621096000137</c:v>
                </c:pt>
                <c:pt idx="495">
                  <c:v>91.223603510000103</c:v>
                </c:pt>
                <c:pt idx="496">
                  <c:v>94.436621096000081</c:v>
                </c:pt>
                <c:pt idx="497">
                  <c:v>86.308056644000061</c:v>
                </c:pt>
                <c:pt idx="498">
                  <c:v>87.626943356000027</c:v>
                </c:pt>
                <c:pt idx="499">
                  <c:v>92.259086918000065</c:v>
                </c:pt>
                <c:pt idx="500">
                  <c:v>90.474423836000042</c:v>
                </c:pt>
                <c:pt idx="501">
                  <c:v>88.85662109600004</c:v>
                </c:pt>
                <c:pt idx="502">
                  <c:v>92.395405274000098</c:v>
                </c:pt>
                <c:pt idx="503">
                  <c:v>85.855727533999982</c:v>
                </c:pt>
                <c:pt idx="504">
                  <c:v>98.258808596000122</c:v>
                </c:pt>
                <c:pt idx="505">
                  <c:v>90.747719726000042</c:v>
                </c:pt>
                <c:pt idx="506">
                  <c:v>94.777285154000111</c:v>
                </c:pt>
                <c:pt idx="507">
                  <c:v>93.237265634000039</c:v>
                </c:pt>
                <c:pt idx="508">
                  <c:v>92.535458990000066</c:v>
                </c:pt>
                <c:pt idx="509">
                  <c:v>96.617275394000146</c:v>
                </c:pt>
                <c:pt idx="510">
                  <c:v>96.134008784000002</c:v>
                </c:pt>
              </c:numCache>
            </c:numRef>
          </c:yVal>
          <c:smooth val="0"/>
          <c:extLst>
            <c:ext xmlns:c16="http://schemas.microsoft.com/office/drawing/2014/chart" uri="{C3380CC4-5D6E-409C-BE32-E72D297353CC}">
              <c16:uniqueId val="{00000000-5A2E-4D7C-8CAA-30D962EE574E}"/>
            </c:ext>
          </c:extLst>
        </c:ser>
        <c:dLbls>
          <c:showLegendKey val="0"/>
          <c:showVal val="0"/>
          <c:showCatName val="0"/>
          <c:showSerName val="0"/>
          <c:showPercent val="0"/>
          <c:showBubbleSize val="0"/>
        </c:dLbls>
        <c:axId val="484729752"/>
        <c:axId val="484721880"/>
      </c:scatterChart>
      <c:valAx>
        <c:axId val="484729752"/>
        <c:scaling>
          <c:orientation val="minMax"/>
          <c:min val="7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cap="all" baseline="0">
                    <a:solidFill>
                      <a:schemeClr val="tx1">
                        <a:lumMod val="75000"/>
                        <a:lumOff val="25000"/>
                      </a:schemeClr>
                    </a:solidFill>
                    <a:latin typeface="+mn-lt"/>
                    <a:ea typeface="+mn-ea"/>
                    <a:cs typeface="+mn-cs"/>
                  </a:defRPr>
                </a:pPr>
                <a:r>
                  <a:rPr lang="en-US" b="1" dirty="0">
                    <a:solidFill>
                      <a:schemeClr val="tx1">
                        <a:lumMod val="75000"/>
                        <a:lumOff val="25000"/>
                      </a:schemeClr>
                    </a:solidFill>
                  </a:rPr>
                  <a:t>Landsat Temperatures (</a:t>
                </a:r>
                <a:r>
                  <a:rPr lang="en-US" sz="1600" b="1" i="0" u="none" strike="noStrike" cap="all" baseline="0" dirty="0">
                    <a:effectLst/>
                  </a:rPr>
                  <a:t>°</a:t>
                </a:r>
                <a:r>
                  <a:rPr lang="en-US" b="1" dirty="0">
                    <a:solidFill>
                      <a:schemeClr val="tx1">
                        <a:lumMod val="75000"/>
                        <a:lumOff val="25000"/>
                      </a:schemeClr>
                    </a:solidFill>
                  </a:rPr>
                  <a:t>F)</a:t>
                </a:r>
              </a:p>
            </c:rich>
          </c:tx>
          <c:overlay val="0"/>
          <c:spPr>
            <a:noFill/>
            <a:ln>
              <a:noFill/>
            </a:ln>
            <a:effectLst/>
          </c:spPr>
          <c:txPr>
            <a:bodyPr rot="0" spcFirstLastPara="1" vertOverflow="ellipsis" vert="horz" wrap="square" anchor="ctr" anchorCtr="1"/>
            <a:lstStyle/>
            <a:p>
              <a:pPr>
                <a:defRPr sz="1600" b="0" i="0" u="none" strike="noStrike" kern="1200" cap="all"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crossAx val="484721880"/>
        <c:crosses val="autoZero"/>
        <c:crossBetween val="midCat"/>
      </c:valAx>
      <c:valAx>
        <c:axId val="484721880"/>
        <c:scaling>
          <c:orientation val="minMax"/>
          <c:min val="7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75000"/>
                        <a:lumOff val="25000"/>
                      </a:schemeClr>
                    </a:solidFill>
                    <a:latin typeface="+mn-lt"/>
                    <a:ea typeface="+mn-ea"/>
                    <a:cs typeface="+mn-cs"/>
                  </a:defRPr>
                </a:pPr>
                <a:r>
                  <a:rPr lang="en-US" b="1" dirty="0">
                    <a:solidFill>
                      <a:schemeClr val="tx1">
                        <a:lumMod val="75000"/>
                        <a:lumOff val="25000"/>
                      </a:schemeClr>
                    </a:solidFill>
                  </a:rPr>
                  <a:t>ASTER Temperatures (</a:t>
                </a:r>
                <a:r>
                  <a:rPr lang="en-US" sz="1600" b="1" i="0" u="none" strike="noStrike" cap="all" baseline="0" dirty="0">
                    <a:effectLst/>
                  </a:rPr>
                  <a:t>°</a:t>
                </a:r>
                <a:r>
                  <a:rPr lang="en-US" b="1" dirty="0">
                    <a:solidFill>
                      <a:schemeClr val="tx1">
                        <a:lumMod val="75000"/>
                        <a:lumOff val="25000"/>
                      </a:schemeClr>
                    </a:solidFill>
                  </a:rPr>
                  <a:t>F)</a:t>
                </a:r>
              </a:p>
            </c:rich>
          </c:tx>
          <c:overlay val="0"/>
          <c:spPr>
            <a:noFill/>
            <a:ln>
              <a:noFill/>
            </a:ln>
            <a:effectLst/>
          </c:spPr>
          <c:txPr>
            <a:bodyPr rot="-5400000" spcFirstLastPara="1" vertOverflow="ellipsis" vert="horz" wrap="square" anchor="ctr" anchorCtr="1"/>
            <a:lstStyle/>
            <a:p>
              <a:pPr>
                <a:defRPr sz="1600" b="0" i="0" u="none" strike="noStrike" kern="1200" cap="all"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crossAx val="484729752"/>
        <c:crosses val="autoZero"/>
        <c:crossBetween val="midCat"/>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20" normalizeH="0" baseline="0">
                <a:solidFill>
                  <a:schemeClr val="tx1">
                    <a:lumMod val="75000"/>
                    <a:lumOff val="25000"/>
                  </a:schemeClr>
                </a:solidFill>
                <a:latin typeface="+mn-lt"/>
                <a:ea typeface="+mn-ea"/>
                <a:cs typeface="+mn-cs"/>
              </a:defRPr>
            </a:pPr>
            <a:r>
              <a:rPr lang="en-US" sz="1800" dirty="0">
                <a:solidFill>
                  <a:schemeClr val="tx1">
                    <a:lumMod val="75000"/>
                    <a:lumOff val="25000"/>
                  </a:schemeClr>
                </a:solidFill>
              </a:rPr>
              <a:t>Landsat vs MODIS: Vegetation</a:t>
            </a:r>
          </a:p>
        </c:rich>
      </c:tx>
      <c:overlay val="0"/>
      <c:spPr>
        <a:noFill/>
        <a:ln>
          <a:noFill/>
        </a:ln>
        <a:effectLst/>
      </c:spPr>
      <c:txPr>
        <a:bodyPr rot="0" spcFirstLastPara="1" vertOverflow="ellipsis" vert="horz" wrap="square" anchor="ctr" anchorCtr="1"/>
        <a:lstStyle/>
        <a:p>
          <a:pPr>
            <a:defRPr sz="1800" b="1" i="0" u="none" strike="noStrike" kern="1200" cap="all" spc="120" normalizeH="0" baseline="0">
              <a:solidFill>
                <a:schemeClr val="tx1">
                  <a:lumMod val="75000"/>
                  <a:lumOff val="2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diamond"/>
            <c:size val="6"/>
            <c:spPr>
              <a:solidFill>
                <a:schemeClr val="accent1"/>
              </a:solidFill>
              <a:ln w="9525">
                <a:solidFill>
                  <a:schemeClr val="accent1"/>
                </a:solidFill>
                <a:round/>
              </a:ln>
              <a:effectLst/>
            </c:spPr>
          </c:marker>
          <c:trendline>
            <c:spPr>
              <a:ln w="9525" cap="rnd">
                <a:solidFill>
                  <a:schemeClr val="accent1"/>
                </a:solidFill>
              </a:ln>
              <a:effectLst/>
            </c:spPr>
            <c:trendlineType val="linear"/>
            <c:dispRSqr val="1"/>
            <c:dispEq val="0"/>
            <c:trendlineLbl>
              <c:layout>
                <c:manualLayout>
                  <c:x val="5.9331683520408886E-2"/>
                  <c:y val="0.38300850319951957"/>
                </c:manualLayout>
              </c:layout>
              <c:numFmt formatCode="General"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trendlineLbl>
          </c:trendline>
          <c:xVal>
            <c:numRef>
              <c:f>Vegetation!$H$2:$H$512</c:f>
              <c:numCache>
                <c:formatCode>General</c:formatCode>
                <c:ptCount val="511"/>
                <c:pt idx="0">
                  <c:v>85.387138664000048</c:v>
                </c:pt>
                <c:pt idx="1">
                  <c:v>81.913129880000014</c:v>
                </c:pt>
                <c:pt idx="2">
                  <c:v>87.06365234600004</c:v>
                </c:pt>
                <c:pt idx="3">
                  <c:v>97.070000000000064</c:v>
                </c:pt>
                <c:pt idx="4">
                  <c:v>89.529116216000091</c:v>
                </c:pt>
                <c:pt idx="5">
                  <c:v>87.594116216000103</c:v>
                </c:pt>
                <c:pt idx="6">
                  <c:v>82.679492192000055</c:v>
                </c:pt>
                <c:pt idx="7">
                  <c:v>88.751240239999987</c:v>
                </c:pt>
                <c:pt idx="8">
                  <c:v>91.651147466000111</c:v>
                </c:pt>
                <c:pt idx="9">
                  <c:v>83.615000000000023</c:v>
                </c:pt>
                <c:pt idx="10">
                  <c:v>87.050688476000019</c:v>
                </c:pt>
                <c:pt idx="11">
                  <c:v>88.601342774000045</c:v>
                </c:pt>
                <c:pt idx="12">
                  <c:v>88.240771490000043</c:v>
                </c:pt>
                <c:pt idx="13">
                  <c:v>87.320776370000118</c:v>
                </c:pt>
                <c:pt idx="14">
                  <c:v>88.609560548000076</c:v>
                </c:pt>
                <c:pt idx="15">
                  <c:v>87.199882808000012</c:v>
                </c:pt>
                <c:pt idx="16">
                  <c:v>87.31690917800006</c:v>
                </c:pt>
                <c:pt idx="17">
                  <c:v>89.332680668000094</c:v>
                </c:pt>
                <c:pt idx="18">
                  <c:v>78.87712402400004</c:v>
                </c:pt>
                <c:pt idx="19">
                  <c:v>102.98354491400009</c:v>
                </c:pt>
                <c:pt idx="20">
                  <c:v>88.078041986000102</c:v>
                </c:pt>
                <c:pt idx="21">
                  <c:v>86.375908202000076</c:v>
                </c:pt>
                <c:pt idx="22">
                  <c:v>92.397954110000029</c:v>
                </c:pt>
                <c:pt idx="23">
                  <c:v>86.789653322000106</c:v>
                </c:pt>
                <c:pt idx="24">
                  <c:v>84.190375976000098</c:v>
                </c:pt>
                <c:pt idx="25">
                  <c:v>85.735009760000054</c:v>
                </c:pt>
                <c:pt idx="26">
                  <c:v>85.09564941800005</c:v>
                </c:pt>
                <c:pt idx="27">
                  <c:v>86.730942380000002</c:v>
                </c:pt>
                <c:pt idx="28">
                  <c:v>86.91362304800009</c:v>
                </c:pt>
                <c:pt idx="29">
                  <c:v>85.590078134000095</c:v>
                </c:pt>
                <c:pt idx="30">
                  <c:v>83.405952140000082</c:v>
                </c:pt>
                <c:pt idx="31">
                  <c:v>84.58737792800008</c:v>
                </c:pt>
                <c:pt idx="32">
                  <c:v>84.088994144000139</c:v>
                </c:pt>
                <c:pt idx="33">
                  <c:v>86.199511712000074</c:v>
                </c:pt>
                <c:pt idx="34">
                  <c:v>86.881982414000078</c:v>
                </c:pt>
                <c:pt idx="35">
                  <c:v>87.192280274000098</c:v>
                </c:pt>
                <c:pt idx="36">
                  <c:v>81.151997072000086</c:v>
                </c:pt>
                <c:pt idx="37">
                  <c:v>80.608481438000041</c:v>
                </c:pt>
                <c:pt idx="38">
                  <c:v>94.926831062000076</c:v>
                </c:pt>
                <c:pt idx="39">
                  <c:v>93.115976558000071</c:v>
                </c:pt>
                <c:pt idx="40">
                  <c:v>88.284013664000042</c:v>
                </c:pt>
                <c:pt idx="41">
                  <c:v>88.273950188000128</c:v>
                </c:pt>
                <c:pt idx="42">
                  <c:v>86.163037106000047</c:v>
                </c:pt>
                <c:pt idx="43">
                  <c:v>88.747944332000031</c:v>
                </c:pt>
                <c:pt idx="44">
                  <c:v>89.547089846000119</c:v>
                </c:pt>
                <c:pt idx="45">
                  <c:v>89.340634760000086</c:v>
                </c:pt>
                <c:pt idx="46">
                  <c:v>92.851865240000066</c:v>
                </c:pt>
                <c:pt idx="47">
                  <c:v>92.83441893800007</c:v>
                </c:pt>
                <c:pt idx="48">
                  <c:v>90.887685548000064</c:v>
                </c:pt>
                <c:pt idx="49">
                  <c:v>85.194614264000009</c:v>
                </c:pt>
                <c:pt idx="50">
                  <c:v>83.301098630000084</c:v>
                </c:pt>
                <c:pt idx="51">
                  <c:v>84.598935548000114</c:v>
                </c:pt>
                <c:pt idx="52">
                  <c:v>86.944033202000099</c:v>
                </c:pt>
                <c:pt idx="53">
                  <c:v>85.099736336000092</c:v>
                </c:pt>
                <c:pt idx="54">
                  <c:v>86.897934572000054</c:v>
                </c:pt>
                <c:pt idx="55">
                  <c:v>91.887397466000152</c:v>
                </c:pt>
                <c:pt idx="56">
                  <c:v>88.969560548000061</c:v>
                </c:pt>
                <c:pt idx="57">
                  <c:v>87.222382807999992</c:v>
                </c:pt>
                <c:pt idx="58">
                  <c:v>78.285708014000079</c:v>
                </c:pt>
                <c:pt idx="59">
                  <c:v>83.355327140000099</c:v>
                </c:pt>
                <c:pt idx="60">
                  <c:v>85.002089846000061</c:v>
                </c:pt>
                <c:pt idx="61">
                  <c:v>87.076044914000136</c:v>
                </c:pt>
                <c:pt idx="62">
                  <c:v>83.577075188000123</c:v>
                </c:pt>
                <c:pt idx="63">
                  <c:v>85.422470702000027</c:v>
                </c:pt>
                <c:pt idx="64">
                  <c:v>84.051596678000095</c:v>
                </c:pt>
                <c:pt idx="65">
                  <c:v>88.851699212000057</c:v>
                </c:pt>
                <c:pt idx="66">
                  <c:v>78.978857414000089</c:v>
                </c:pt>
                <c:pt idx="67">
                  <c:v>99.440014640000143</c:v>
                </c:pt>
                <c:pt idx="68">
                  <c:v>93.744394538000051</c:v>
                </c:pt>
                <c:pt idx="69">
                  <c:v>86.866733390000064</c:v>
                </c:pt>
                <c:pt idx="70">
                  <c:v>83.470463870000088</c:v>
                </c:pt>
                <c:pt idx="71">
                  <c:v>86.584296884000054</c:v>
                </c:pt>
                <c:pt idx="72">
                  <c:v>86.85267089000007</c:v>
                </c:pt>
                <c:pt idx="73">
                  <c:v>85.66882813400008</c:v>
                </c:pt>
                <c:pt idx="74">
                  <c:v>81.105371096000084</c:v>
                </c:pt>
                <c:pt idx="75">
                  <c:v>89.988740239999984</c:v>
                </c:pt>
                <c:pt idx="76">
                  <c:v>87.934165034000017</c:v>
                </c:pt>
                <c:pt idx="77">
                  <c:v>91.751650394000052</c:v>
                </c:pt>
                <c:pt idx="78">
                  <c:v>88.842119144000122</c:v>
                </c:pt>
                <c:pt idx="79">
                  <c:v>81.877490240000043</c:v>
                </c:pt>
                <c:pt idx="80">
                  <c:v>85.613413082000022</c:v>
                </c:pt>
                <c:pt idx="81">
                  <c:v>85.03399414400009</c:v>
                </c:pt>
                <c:pt idx="82">
                  <c:v>84.456948236000102</c:v>
                </c:pt>
                <c:pt idx="83">
                  <c:v>82.950107414000115</c:v>
                </c:pt>
                <c:pt idx="84">
                  <c:v>94.495947260000165</c:v>
                </c:pt>
                <c:pt idx="85">
                  <c:v>92.908686524000089</c:v>
                </c:pt>
                <c:pt idx="86">
                  <c:v>80.51931640400008</c:v>
                </c:pt>
                <c:pt idx="87">
                  <c:v>89.077138664000074</c:v>
                </c:pt>
                <c:pt idx="88">
                  <c:v>81.968764640000131</c:v>
                </c:pt>
                <c:pt idx="89">
                  <c:v>93.785439452000105</c:v>
                </c:pt>
                <c:pt idx="90">
                  <c:v>89.170742192000148</c:v>
                </c:pt>
                <c:pt idx="91">
                  <c:v>85.779790034000058</c:v>
                </c:pt>
                <c:pt idx="92">
                  <c:v>85.973017586000054</c:v>
                </c:pt>
                <c:pt idx="93">
                  <c:v>84.693725581999985</c:v>
                </c:pt>
                <c:pt idx="94">
                  <c:v>85.298457038000066</c:v>
                </c:pt>
                <c:pt idx="95">
                  <c:v>87.570605462000074</c:v>
                </c:pt>
                <c:pt idx="96">
                  <c:v>85.239833990000022</c:v>
                </c:pt>
                <c:pt idx="97">
                  <c:v>91.886430668000074</c:v>
                </c:pt>
                <c:pt idx="98">
                  <c:v>84.262094726000072</c:v>
                </c:pt>
                <c:pt idx="99">
                  <c:v>82.673735360000023</c:v>
                </c:pt>
                <c:pt idx="100">
                  <c:v>87.534746096000049</c:v>
                </c:pt>
                <c:pt idx="101">
                  <c:v>82.412260736000079</c:v>
                </c:pt>
                <c:pt idx="102">
                  <c:v>103.02836914400007</c:v>
                </c:pt>
                <c:pt idx="103">
                  <c:v>87.070727534000014</c:v>
                </c:pt>
                <c:pt idx="104">
                  <c:v>84.480458990000017</c:v>
                </c:pt>
                <c:pt idx="105">
                  <c:v>90.278383783999985</c:v>
                </c:pt>
                <c:pt idx="106">
                  <c:v>84.199296884000063</c:v>
                </c:pt>
                <c:pt idx="107">
                  <c:v>84.162822260000127</c:v>
                </c:pt>
                <c:pt idx="108">
                  <c:v>87.984702140000053</c:v>
                </c:pt>
                <c:pt idx="109">
                  <c:v>85.209907226000098</c:v>
                </c:pt>
                <c:pt idx="110">
                  <c:v>87.603037106000059</c:v>
                </c:pt>
                <c:pt idx="111">
                  <c:v>83.633852533999985</c:v>
                </c:pt>
                <c:pt idx="112">
                  <c:v>87.653222654000018</c:v>
                </c:pt>
                <c:pt idx="113">
                  <c:v>84.84880859600004</c:v>
                </c:pt>
                <c:pt idx="114">
                  <c:v>80.124599606000018</c:v>
                </c:pt>
                <c:pt idx="115">
                  <c:v>81.84817871600012</c:v>
                </c:pt>
                <c:pt idx="116">
                  <c:v>82.00383301399998</c:v>
                </c:pt>
                <c:pt idx="117">
                  <c:v>85.191801764000047</c:v>
                </c:pt>
                <c:pt idx="118">
                  <c:v>86.475927740000046</c:v>
                </c:pt>
                <c:pt idx="119">
                  <c:v>84.720664058000068</c:v>
                </c:pt>
                <c:pt idx="120">
                  <c:v>85.60989746600012</c:v>
                </c:pt>
                <c:pt idx="121">
                  <c:v>86.324316404000029</c:v>
                </c:pt>
                <c:pt idx="122">
                  <c:v>91.624033202000035</c:v>
                </c:pt>
                <c:pt idx="123">
                  <c:v>86.75867188400008</c:v>
                </c:pt>
                <c:pt idx="124">
                  <c:v>99.224638664000153</c:v>
                </c:pt>
                <c:pt idx="125">
                  <c:v>84.471582038000037</c:v>
                </c:pt>
                <c:pt idx="126">
                  <c:v>88.178764640000111</c:v>
                </c:pt>
                <c:pt idx="127">
                  <c:v>85.467031250000076</c:v>
                </c:pt>
                <c:pt idx="128">
                  <c:v>86.557270514000038</c:v>
                </c:pt>
                <c:pt idx="129">
                  <c:v>93.055375976000121</c:v>
                </c:pt>
                <c:pt idx="130">
                  <c:v>88.255405274000069</c:v>
                </c:pt>
                <c:pt idx="131">
                  <c:v>87.23152344200011</c:v>
                </c:pt>
                <c:pt idx="132">
                  <c:v>84.284902346000052</c:v>
                </c:pt>
                <c:pt idx="133">
                  <c:v>81.183374024000045</c:v>
                </c:pt>
                <c:pt idx="134">
                  <c:v>82.547392586000086</c:v>
                </c:pt>
                <c:pt idx="135">
                  <c:v>83.907324212000077</c:v>
                </c:pt>
                <c:pt idx="136">
                  <c:v>81.603095702000047</c:v>
                </c:pt>
                <c:pt idx="137">
                  <c:v>85.053417962000083</c:v>
                </c:pt>
                <c:pt idx="138">
                  <c:v>86.198325188000041</c:v>
                </c:pt>
                <c:pt idx="139">
                  <c:v>86.292587894000093</c:v>
                </c:pt>
                <c:pt idx="140">
                  <c:v>89.351665034000064</c:v>
                </c:pt>
                <c:pt idx="141">
                  <c:v>81.739062500000102</c:v>
                </c:pt>
                <c:pt idx="142">
                  <c:v>86.384565428000002</c:v>
                </c:pt>
                <c:pt idx="143">
                  <c:v>86.681547860000023</c:v>
                </c:pt>
                <c:pt idx="144">
                  <c:v>86.910371096000119</c:v>
                </c:pt>
                <c:pt idx="145">
                  <c:v>81.403803716000141</c:v>
                </c:pt>
                <c:pt idx="146">
                  <c:v>83.802338870000057</c:v>
                </c:pt>
                <c:pt idx="147">
                  <c:v>83.469233390000085</c:v>
                </c:pt>
                <c:pt idx="148">
                  <c:v>83.067749024000051</c:v>
                </c:pt>
                <c:pt idx="149">
                  <c:v>85.551142586000054</c:v>
                </c:pt>
                <c:pt idx="150">
                  <c:v>87.735664057999998</c:v>
                </c:pt>
                <c:pt idx="151">
                  <c:v>86.087670890000041</c:v>
                </c:pt>
                <c:pt idx="152">
                  <c:v>85.418295890000053</c:v>
                </c:pt>
                <c:pt idx="153">
                  <c:v>82.974057620000053</c:v>
                </c:pt>
                <c:pt idx="154">
                  <c:v>83.372465822000095</c:v>
                </c:pt>
                <c:pt idx="155">
                  <c:v>84.886293938000108</c:v>
                </c:pt>
                <c:pt idx="156">
                  <c:v>80.746337894000078</c:v>
                </c:pt>
                <c:pt idx="157">
                  <c:v>87.619648442000098</c:v>
                </c:pt>
                <c:pt idx="158">
                  <c:v>85.089409178000039</c:v>
                </c:pt>
                <c:pt idx="159">
                  <c:v>84.175258783999993</c:v>
                </c:pt>
                <c:pt idx="160">
                  <c:v>82.688457037999996</c:v>
                </c:pt>
                <c:pt idx="161">
                  <c:v>85.097802740000049</c:v>
                </c:pt>
                <c:pt idx="162">
                  <c:v>86.215683596000105</c:v>
                </c:pt>
                <c:pt idx="163">
                  <c:v>83.728071284000038</c:v>
                </c:pt>
                <c:pt idx="164">
                  <c:v>83.549389640000044</c:v>
                </c:pt>
                <c:pt idx="165">
                  <c:v>87.916850582000052</c:v>
                </c:pt>
                <c:pt idx="166">
                  <c:v>88.63847655800005</c:v>
                </c:pt>
                <c:pt idx="167">
                  <c:v>87.197773442000098</c:v>
                </c:pt>
                <c:pt idx="168">
                  <c:v>79.991269538000054</c:v>
                </c:pt>
                <c:pt idx="169">
                  <c:v>83.364467774000019</c:v>
                </c:pt>
                <c:pt idx="170">
                  <c:v>90.05856933199999</c:v>
                </c:pt>
                <c:pt idx="171">
                  <c:v>86.427983390000094</c:v>
                </c:pt>
                <c:pt idx="172">
                  <c:v>87.917377928000008</c:v>
                </c:pt>
                <c:pt idx="173">
                  <c:v>84.990224606000027</c:v>
                </c:pt>
                <c:pt idx="174">
                  <c:v>87.097446284000029</c:v>
                </c:pt>
                <c:pt idx="175">
                  <c:v>82.861293938000102</c:v>
                </c:pt>
                <c:pt idx="176">
                  <c:v>80.716367192000078</c:v>
                </c:pt>
                <c:pt idx="177">
                  <c:v>82.509951164000057</c:v>
                </c:pt>
                <c:pt idx="178">
                  <c:v>86.140449212000107</c:v>
                </c:pt>
                <c:pt idx="179">
                  <c:v>90.691689452000105</c:v>
                </c:pt>
                <c:pt idx="180">
                  <c:v>83.115649418000118</c:v>
                </c:pt>
                <c:pt idx="181">
                  <c:v>90.612324212000118</c:v>
                </c:pt>
                <c:pt idx="182">
                  <c:v>84.470000000000056</c:v>
                </c:pt>
                <c:pt idx="183">
                  <c:v>82.317031250000085</c:v>
                </c:pt>
                <c:pt idx="184">
                  <c:v>90.440761712000054</c:v>
                </c:pt>
                <c:pt idx="185">
                  <c:v>88.084106438000134</c:v>
                </c:pt>
                <c:pt idx="186">
                  <c:v>87.611958014000038</c:v>
                </c:pt>
                <c:pt idx="187">
                  <c:v>80.022954110000029</c:v>
                </c:pt>
                <c:pt idx="188">
                  <c:v>87.064838870000074</c:v>
                </c:pt>
                <c:pt idx="189">
                  <c:v>87.010170890000126</c:v>
                </c:pt>
                <c:pt idx="190">
                  <c:v>87.915883783999988</c:v>
                </c:pt>
                <c:pt idx="191">
                  <c:v>86.672846678000013</c:v>
                </c:pt>
                <c:pt idx="192">
                  <c:v>85.790864264000021</c:v>
                </c:pt>
                <c:pt idx="193">
                  <c:v>82.810185548000049</c:v>
                </c:pt>
                <c:pt idx="194">
                  <c:v>84.707832038000078</c:v>
                </c:pt>
                <c:pt idx="195">
                  <c:v>85.406430668000127</c:v>
                </c:pt>
                <c:pt idx="196">
                  <c:v>85.686274418000053</c:v>
                </c:pt>
                <c:pt idx="197">
                  <c:v>84.500146490000049</c:v>
                </c:pt>
                <c:pt idx="198">
                  <c:v>82.175043938000073</c:v>
                </c:pt>
                <c:pt idx="199">
                  <c:v>81.640800787999993</c:v>
                </c:pt>
                <c:pt idx="200">
                  <c:v>82.402416986000119</c:v>
                </c:pt>
                <c:pt idx="201">
                  <c:v>87.028012688000047</c:v>
                </c:pt>
                <c:pt idx="202">
                  <c:v>92.084975582000084</c:v>
                </c:pt>
                <c:pt idx="203">
                  <c:v>89.254853510000103</c:v>
                </c:pt>
                <c:pt idx="204">
                  <c:v>83.45859863000004</c:v>
                </c:pt>
                <c:pt idx="205">
                  <c:v>86.937749024000112</c:v>
                </c:pt>
                <c:pt idx="206">
                  <c:v>88.904565428000069</c:v>
                </c:pt>
                <c:pt idx="207">
                  <c:v>87.893647466000147</c:v>
                </c:pt>
                <c:pt idx="208">
                  <c:v>87.071562500000056</c:v>
                </c:pt>
                <c:pt idx="209">
                  <c:v>89.835458990000063</c:v>
                </c:pt>
                <c:pt idx="210">
                  <c:v>93.707568356000039</c:v>
                </c:pt>
                <c:pt idx="211">
                  <c:v>84.658261712000098</c:v>
                </c:pt>
                <c:pt idx="212">
                  <c:v>83.20789063400008</c:v>
                </c:pt>
                <c:pt idx="213">
                  <c:v>89.820737312000006</c:v>
                </c:pt>
                <c:pt idx="214">
                  <c:v>81.651479486000099</c:v>
                </c:pt>
                <c:pt idx="215">
                  <c:v>83.054960942000122</c:v>
                </c:pt>
                <c:pt idx="216">
                  <c:v>84.887788082000043</c:v>
                </c:pt>
                <c:pt idx="217">
                  <c:v>86.995493168000138</c:v>
                </c:pt>
                <c:pt idx="218">
                  <c:v>94.952319332000087</c:v>
                </c:pt>
                <c:pt idx="219">
                  <c:v>86.07264161000009</c:v>
                </c:pt>
                <c:pt idx="220">
                  <c:v>89.398378903999998</c:v>
                </c:pt>
                <c:pt idx="221">
                  <c:v>86.809296884000048</c:v>
                </c:pt>
                <c:pt idx="222">
                  <c:v>87.682797860000079</c:v>
                </c:pt>
                <c:pt idx="223">
                  <c:v>93.308061524000109</c:v>
                </c:pt>
                <c:pt idx="224">
                  <c:v>90.121059572000121</c:v>
                </c:pt>
                <c:pt idx="225">
                  <c:v>86.054931644000078</c:v>
                </c:pt>
                <c:pt idx="226">
                  <c:v>87.389946284000075</c:v>
                </c:pt>
                <c:pt idx="227">
                  <c:v>84.750415034000014</c:v>
                </c:pt>
                <c:pt idx="228">
                  <c:v>80.375000000000114</c:v>
                </c:pt>
                <c:pt idx="229">
                  <c:v>83.969770514000032</c:v>
                </c:pt>
                <c:pt idx="230">
                  <c:v>85.215400394000113</c:v>
                </c:pt>
                <c:pt idx="231">
                  <c:v>84.688364264000001</c:v>
                </c:pt>
                <c:pt idx="232">
                  <c:v>86.381533202000099</c:v>
                </c:pt>
                <c:pt idx="233">
                  <c:v>83.740419914000057</c:v>
                </c:pt>
                <c:pt idx="234">
                  <c:v>84.891523442000107</c:v>
                </c:pt>
                <c:pt idx="235">
                  <c:v>85.221113288000083</c:v>
                </c:pt>
                <c:pt idx="236">
                  <c:v>84.559560548000064</c:v>
                </c:pt>
                <c:pt idx="237">
                  <c:v>85.55487792800001</c:v>
                </c:pt>
                <c:pt idx="238">
                  <c:v>83.756064452000032</c:v>
                </c:pt>
                <c:pt idx="239">
                  <c:v>86.953964846000105</c:v>
                </c:pt>
                <c:pt idx="240">
                  <c:v>86.450483390000073</c:v>
                </c:pt>
                <c:pt idx="241">
                  <c:v>82.899526370000103</c:v>
                </c:pt>
                <c:pt idx="242">
                  <c:v>81.006669914000042</c:v>
                </c:pt>
                <c:pt idx="243">
                  <c:v>82.515532226000019</c:v>
                </c:pt>
                <c:pt idx="244">
                  <c:v>81.710629879999999</c:v>
                </c:pt>
                <c:pt idx="245">
                  <c:v>82.662617192000098</c:v>
                </c:pt>
                <c:pt idx="246">
                  <c:v>90.097021490000046</c:v>
                </c:pt>
                <c:pt idx="247">
                  <c:v>92.448095702000018</c:v>
                </c:pt>
                <c:pt idx="248">
                  <c:v>97.248198236000079</c:v>
                </c:pt>
                <c:pt idx="249">
                  <c:v>91.603906250000108</c:v>
                </c:pt>
                <c:pt idx="250">
                  <c:v>95.570585942000122</c:v>
                </c:pt>
                <c:pt idx="251">
                  <c:v>96.06435546200008</c:v>
                </c:pt>
                <c:pt idx="252">
                  <c:v>88.188388664000115</c:v>
                </c:pt>
                <c:pt idx="253">
                  <c:v>80.676860360000035</c:v>
                </c:pt>
                <c:pt idx="254">
                  <c:v>94.423833014000053</c:v>
                </c:pt>
                <c:pt idx="255">
                  <c:v>94.999340822000136</c:v>
                </c:pt>
                <c:pt idx="256">
                  <c:v>84.71086426399998</c:v>
                </c:pt>
                <c:pt idx="257">
                  <c:v>84.570283202000056</c:v>
                </c:pt>
                <c:pt idx="258">
                  <c:v>84.292900394000128</c:v>
                </c:pt>
                <c:pt idx="259">
                  <c:v>84.016000976000072</c:v>
                </c:pt>
                <c:pt idx="260">
                  <c:v>81.27816405800003</c:v>
                </c:pt>
                <c:pt idx="261">
                  <c:v>89.528413082000043</c:v>
                </c:pt>
                <c:pt idx="262">
                  <c:v>86.57665039400004</c:v>
                </c:pt>
                <c:pt idx="263">
                  <c:v>86.874291986000117</c:v>
                </c:pt>
                <c:pt idx="264">
                  <c:v>92.290727534000069</c:v>
                </c:pt>
                <c:pt idx="265">
                  <c:v>88.945434572000039</c:v>
                </c:pt>
                <c:pt idx="266">
                  <c:v>95.425214846000131</c:v>
                </c:pt>
                <c:pt idx="267">
                  <c:v>90.674155274000071</c:v>
                </c:pt>
                <c:pt idx="268">
                  <c:v>85.769770514000029</c:v>
                </c:pt>
                <c:pt idx="269">
                  <c:v>87.128471678000039</c:v>
                </c:pt>
                <c:pt idx="270">
                  <c:v>86.957919914000115</c:v>
                </c:pt>
                <c:pt idx="271">
                  <c:v>79.687343750000082</c:v>
                </c:pt>
                <c:pt idx="272">
                  <c:v>93.100991216000082</c:v>
                </c:pt>
                <c:pt idx="273">
                  <c:v>93.367387688000093</c:v>
                </c:pt>
                <c:pt idx="274">
                  <c:v>86.550327140000064</c:v>
                </c:pt>
                <c:pt idx="275">
                  <c:v>82.097568356000068</c:v>
                </c:pt>
                <c:pt idx="276">
                  <c:v>83.408369144000119</c:v>
                </c:pt>
                <c:pt idx="277">
                  <c:v>86.852275394000131</c:v>
                </c:pt>
                <c:pt idx="278">
                  <c:v>85.882358390000064</c:v>
                </c:pt>
                <c:pt idx="279">
                  <c:v>99.768066404000024</c:v>
                </c:pt>
                <c:pt idx="280">
                  <c:v>94.396499024000121</c:v>
                </c:pt>
                <c:pt idx="281">
                  <c:v>86.933750000000032</c:v>
                </c:pt>
                <c:pt idx="282">
                  <c:v>85.964624024000045</c:v>
                </c:pt>
                <c:pt idx="283">
                  <c:v>92.141313476000022</c:v>
                </c:pt>
                <c:pt idx="284">
                  <c:v>96.639291986000146</c:v>
                </c:pt>
                <c:pt idx="285">
                  <c:v>86.13895508600001</c:v>
                </c:pt>
                <c:pt idx="286">
                  <c:v>85.873349606000062</c:v>
                </c:pt>
                <c:pt idx="287">
                  <c:v>84.166030274000036</c:v>
                </c:pt>
                <c:pt idx="288">
                  <c:v>87.900327140000059</c:v>
                </c:pt>
                <c:pt idx="289">
                  <c:v>87.393549812000018</c:v>
                </c:pt>
                <c:pt idx="290">
                  <c:v>85.157656250000088</c:v>
                </c:pt>
                <c:pt idx="291">
                  <c:v>86.381445308000053</c:v>
                </c:pt>
                <c:pt idx="292">
                  <c:v>88.682729486000099</c:v>
                </c:pt>
                <c:pt idx="293">
                  <c:v>83.752241216000144</c:v>
                </c:pt>
                <c:pt idx="294">
                  <c:v>81.432500000000061</c:v>
                </c:pt>
                <c:pt idx="295">
                  <c:v>82.969707037999996</c:v>
                </c:pt>
                <c:pt idx="296">
                  <c:v>83.656923836000004</c:v>
                </c:pt>
                <c:pt idx="297">
                  <c:v>101.36956542800009</c:v>
                </c:pt>
                <c:pt idx="298">
                  <c:v>92.371938476000039</c:v>
                </c:pt>
                <c:pt idx="299">
                  <c:v>92.604584966000147</c:v>
                </c:pt>
                <c:pt idx="300">
                  <c:v>92.829321284000002</c:v>
                </c:pt>
                <c:pt idx="301">
                  <c:v>94.373735360000026</c:v>
                </c:pt>
                <c:pt idx="302">
                  <c:v>88.730629880000066</c:v>
                </c:pt>
                <c:pt idx="303">
                  <c:v>90.982431644000087</c:v>
                </c:pt>
                <c:pt idx="304">
                  <c:v>88.743461918000065</c:v>
                </c:pt>
                <c:pt idx="305">
                  <c:v>88.526855462000071</c:v>
                </c:pt>
                <c:pt idx="306">
                  <c:v>92.757338870000098</c:v>
                </c:pt>
                <c:pt idx="307">
                  <c:v>87.053105462000133</c:v>
                </c:pt>
                <c:pt idx="308">
                  <c:v>89.267202140000123</c:v>
                </c:pt>
                <c:pt idx="309">
                  <c:v>93.159306644000139</c:v>
                </c:pt>
                <c:pt idx="310">
                  <c:v>84.24587890400008</c:v>
                </c:pt>
                <c:pt idx="311">
                  <c:v>84.696933596000093</c:v>
                </c:pt>
                <c:pt idx="312">
                  <c:v>86.132495120000129</c:v>
                </c:pt>
                <c:pt idx="313">
                  <c:v>87.432529298000105</c:v>
                </c:pt>
                <c:pt idx="314">
                  <c:v>84.141728510000121</c:v>
                </c:pt>
                <c:pt idx="315">
                  <c:v>86.90048339000009</c:v>
                </c:pt>
                <c:pt idx="316">
                  <c:v>85.349873048000035</c:v>
                </c:pt>
                <c:pt idx="317">
                  <c:v>87.857436524000036</c:v>
                </c:pt>
                <c:pt idx="318">
                  <c:v>86.669814452000097</c:v>
                </c:pt>
                <c:pt idx="319">
                  <c:v>83.299560548000102</c:v>
                </c:pt>
                <c:pt idx="320">
                  <c:v>84.016088870000118</c:v>
                </c:pt>
                <c:pt idx="321">
                  <c:v>92.271040034000038</c:v>
                </c:pt>
                <c:pt idx="322">
                  <c:v>95.088945308000007</c:v>
                </c:pt>
                <c:pt idx="323">
                  <c:v>95.403242192000107</c:v>
                </c:pt>
                <c:pt idx="324">
                  <c:v>95.922587894000131</c:v>
                </c:pt>
                <c:pt idx="325">
                  <c:v>89.26909179800009</c:v>
                </c:pt>
                <c:pt idx="326">
                  <c:v>86.747158202000094</c:v>
                </c:pt>
                <c:pt idx="327">
                  <c:v>90.420590822000065</c:v>
                </c:pt>
                <c:pt idx="328">
                  <c:v>88.423232414000069</c:v>
                </c:pt>
                <c:pt idx="329">
                  <c:v>93.292285154000027</c:v>
                </c:pt>
                <c:pt idx="330">
                  <c:v>86.185668938000134</c:v>
                </c:pt>
                <c:pt idx="331">
                  <c:v>85.405024418000053</c:v>
                </c:pt>
                <c:pt idx="332">
                  <c:v>90.933344726000101</c:v>
                </c:pt>
                <c:pt idx="333">
                  <c:v>90.411757808000033</c:v>
                </c:pt>
                <c:pt idx="334">
                  <c:v>85.180024418000045</c:v>
                </c:pt>
                <c:pt idx="335">
                  <c:v>85.539013664000095</c:v>
                </c:pt>
                <c:pt idx="336">
                  <c:v>84.004707038000078</c:v>
                </c:pt>
                <c:pt idx="337">
                  <c:v>82.892231438000067</c:v>
                </c:pt>
                <c:pt idx="338">
                  <c:v>85.384545890000041</c:v>
                </c:pt>
                <c:pt idx="339">
                  <c:v>87.444658202000085</c:v>
                </c:pt>
                <c:pt idx="340">
                  <c:v>91.314877928000101</c:v>
                </c:pt>
                <c:pt idx="341">
                  <c:v>92.995346678000089</c:v>
                </c:pt>
                <c:pt idx="342">
                  <c:v>95.184877928000049</c:v>
                </c:pt>
                <c:pt idx="343">
                  <c:v>98.659809572000071</c:v>
                </c:pt>
                <c:pt idx="344">
                  <c:v>95.908393562000015</c:v>
                </c:pt>
                <c:pt idx="345">
                  <c:v>90.468051764000009</c:v>
                </c:pt>
                <c:pt idx="346">
                  <c:v>90.398266610000064</c:v>
                </c:pt>
                <c:pt idx="347">
                  <c:v>100.73398438400011</c:v>
                </c:pt>
                <c:pt idx="348">
                  <c:v>90.801728510000103</c:v>
                </c:pt>
                <c:pt idx="349">
                  <c:v>86.770976558000001</c:v>
                </c:pt>
                <c:pt idx="350">
                  <c:v>91.151313476000098</c:v>
                </c:pt>
                <c:pt idx="351">
                  <c:v>87.681743168000082</c:v>
                </c:pt>
                <c:pt idx="352">
                  <c:v>92.898051764000058</c:v>
                </c:pt>
                <c:pt idx="353">
                  <c:v>84.266752928000031</c:v>
                </c:pt>
                <c:pt idx="354">
                  <c:v>87.948754880000081</c:v>
                </c:pt>
                <c:pt idx="355">
                  <c:v>84.453696284000017</c:v>
                </c:pt>
                <c:pt idx="356">
                  <c:v>86.534594726000051</c:v>
                </c:pt>
                <c:pt idx="357">
                  <c:v>83.25662597600008</c:v>
                </c:pt>
                <c:pt idx="358">
                  <c:v>85.595000000000056</c:v>
                </c:pt>
                <c:pt idx="359">
                  <c:v>83.750000000000114</c:v>
                </c:pt>
                <c:pt idx="360">
                  <c:v>89.13562988000001</c:v>
                </c:pt>
                <c:pt idx="361">
                  <c:v>83.252890634000039</c:v>
                </c:pt>
                <c:pt idx="362">
                  <c:v>85.18301268800009</c:v>
                </c:pt>
                <c:pt idx="363">
                  <c:v>90.532651370000053</c:v>
                </c:pt>
                <c:pt idx="364">
                  <c:v>89.447553716000144</c:v>
                </c:pt>
                <c:pt idx="365">
                  <c:v>87.65955078799999</c:v>
                </c:pt>
                <c:pt idx="366">
                  <c:v>81.799091798000035</c:v>
                </c:pt>
                <c:pt idx="367">
                  <c:v>85.151811524000109</c:v>
                </c:pt>
                <c:pt idx="368">
                  <c:v>89.57007323600007</c:v>
                </c:pt>
                <c:pt idx="369">
                  <c:v>86.53428710600005</c:v>
                </c:pt>
                <c:pt idx="370">
                  <c:v>87.71426268800009</c:v>
                </c:pt>
                <c:pt idx="371">
                  <c:v>82.524980462000144</c:v>
                </c:pt>
                <c:pt idx="372">
                  <c:v>85.87352539400004</c:v>
                </c:pt>
                <c:pt idx="373">
                  <c:v>83.961025394000046</c:v>
                </c:pt>
                <c:pt idx="374">
                  <c:v>84.963857414000074</c:v>
                </c:pt>
                <c:pt idx="375">
                  <c:v>85.710268562000067</c:v>
                </c:pt>
                <c:pt idx="376">
                  <c:v>84.006464846000114</c:v>
                </c:pt>
                <c:pt idx="377">
                  <c:v>85.287910154000059</c:v>
                </c:pt>
                <c:pt idx="378">
                  <c:v>89.222597653999998</c:v>
                </c:pt>
                <c:pt idx="379">
                  <c:v>84.173940428000051</c:v>
                </c:pt>
                <c:pt idx="380">
                  <c:v>85.592363288000001</c:v>
                </c:pt>
                <c:pt idx="381">
                  <c:v>82.082099606000071</c:v>
                </c:pt>
                <c:pt idx="382">
                  <c:v>88.976240239999981</c:v>
                </c:pt>
                <c:pt idx="383">
                  <c:v>87.938427740000037</c:v>
                </c:pt>
                <c:pt idx="384">
                  <c:v>89.090761712000045</c:v>
                </c:pt>
                <c:pt idx="385">
                  <c:v>85.534750976000083</c:v>
                </c:pt>
                <c:pt idx="386">
                  <c:v>82.079726558000033</c:v>
                </c:pt>
                <c:pt idx="387">
                  <c:v>82.557543938000123</c:v>
                </c:pt>
                <c:pt idx="388">
                  <c:v>86.937441403999998</c:v>
                </c:pt>
                <c:pt idx="389">
                  <c:v>82.438715822000077</c:v>
                </c:pt>
                <c:pt idx="390">
                  <c:v>81.068588870000042</c:v>
                </c:pt>
                <c:pt idx="391">
                  <c:v>86.129990240000069</c:v>
                </c:pt>
                <c:pt idx="392">
                  <c:v>89.34010741400013</c:v>
                </c:pt>
                <c:pt idx="393">
                  <c:v>89.869472654000006</c:v>
                </c:pt>
                <c:pt idx="394">
                  <c:v>87.019619144000046</c:v>
                </c:pt>
                <c:pt idx="395">
                  <c:v>84.686782226000048</c:v>
                </c:pt>
                <c:pt idx="396">
                  <c:v>81.445419914000098</c:v>
                </c:pt>
                <c:pt idx="397">
                  <c:v>81.379677740000034</c:v>
                </c:pt>
                <c:pt idx="398">
                  <c:v>89.812871096000038</c:v>
                </c:pt>
                <c:pt idx="399">
                  <c:v>84.856718750000056</c:v>
                </c:pt>
                <c:pt idx="400">
                  <c:v>80.575302740000069</c:v>
                </c:pt>
                <c:pt idx="401">
                  <c:v>84.626840822000048</c:v>
                </c:pt>
                <c:pt idx="402">
                  <c:v>85.445234384000059</c:v>
                </c:pt>
                <c:pt idx="403">
                  <c:v>81.550844726000037</c:v>
                </c:pt>
                <c:pt idx="404">
                  <c:v>84.11048339000007</c:v>
                </c:pt>
                <c:pt idx="405">
                  <c:v>83.329003904000018</c:v>
                </c:pt>
                <c:pt idx="406">
                  <c:v>88.533403322000098</c:v>
                </c:pt>
                <c:pt idx="407">
                  <c:v>89.084873048000105</c:v>
                </c:pt>
                <c:pt idx="408">
                  <c:v>90.828447260000132</c:v>
                </c:pt>
                <c:pt idx="409">
                  <c:v>82.868940428000002</c:v>
                </c:pt>
                <c:pt idx="410">
                  <c:v>82.70423339000007</c:v>
                </c:pt>
                <c:pt idx="411">
                  <c:v>84.598408202000059</c:v>
                </c:pt>
                <c:pt idx="412">
                  <c:v>91.883969726000089</c:v>
                </c:pt>
                <c:pt idx="413">
                  <c:v>85.494409178000069</c:v>
                </c:pt>
                <c:pt idx="414">
                  <c:v>85.242514640000053</c:v>
                </c:pt>
                <c:pt idx="415">
                  <c:v>86.501284178000049</c:v>
                </c:pt>
                <c:pt idx="416">
                  <c:v>87.453710942000058</c:v>
                </c:pt>
                <c:pt idx="417">
                  <c:v>84.762500000000102</c:v>
                </c:pt>
                <c:pt idx="418">
                  <c:v>91.586196283999982</c:v>
                </c:pt>
                <c:pt idx="419">
                  <c:v>84.59256347600008</c:v>
                </c:pt>
                <c:pt idx="420">
                  <c:v>81.416811524000025</c:v>
                </c:pt>
                <c:pt idx="421">
                  <c:v>84.958056644000067</c:v>
                </c:pt>
                <c:pt idx="422">
                  <c:v>85.020766610000038</c:v>
                </c:pt>
                <c:pt idx="423">
                  <c:v>88.557924812000067</c:v>
                </c:pt>
                <c:pt idx="424">
                  <c:v>85.843818356000071</c:v>
                </c:pt>
                <c:pt idx="425">
                  <c:v>96.097885736000137</c:v>
                </c:pt>
                <c:pt idx="426">
                  <c:v>82.668989264000032</c:v>
                </c:pt>
                <c:pt idx="427">
                  <c:v>91.752661130000092</c:v>
                </c:pt>
                <c:pt idx="428">
                  <c:v>87.949545890000053</c:v>
                </c:pt>
                <c:pt idx="429">
                  <c:v>81.208554692000078</c:v>
                </c:pt>
                <c:pt idx="430">
                  <c:v>82.906425787999993</c:v>
                </c:pt>
                <c:pt idx="431">
                  <c:v>83.450556644000102</c:v>
                </c:pt>
                <c:pt idx="432">
                  <c:v>91.541020514000053</c:v>
                </c:pt>
                <c:pt idx="433">
                  <c:v>92.127734384000007</c:v>
                </c:pt>
                <c:pt idx="434">
                  <c:v>82.693466798000117</c:v>
                </c:pt>
                <c:pt idx="435">
                  <c:v>83.231752928000049</c:v>
                </c:pt>
                <c:pt idx="436">
                  <c:v>83.320214846000084</c:v>
                </c:pt>
                <c:pt idx="437">
                  <c:v>89.49883789400009</c:v>
                </c:pt>
                <c:pt idx="438">
                  <c:v>85.542968750000114</c:v>
                </c:pt>
                <c:pt idx="439">
                  <c:v>87.329741216000059</c:v>
                </c:pt>
                <c:pt idx="440">
                  <c:v>88.472890634000095</c:v>
                </c:pt>
                <c:pt idx="441">
                  <c:v>85.280000000000044</c:v>
                </c:pt>
                <c:pt idx="442">
                  <c:v>87.161430668000065</c:v>
                </c:pt>
                <c:pt idx="443">
                  <c:v>83.150014640000123</c:v>
                </c:pt>
                <c:pt idx="444">
                  <c:v>85.599833990000008</c:v>
                </c:pt>
                <c:pt idx="445">
                  <c:v>79.22868652400004</c:v>
                </c:pt>
                <c:pt idx="446">
                  <c:v>88.365751952000068</c:v>
                </c:pt>
                <c:pt idx="447">
                  <c:v>82.654311524000036</c:v>
                </c:pt>
                <c:pt idx="448">
                  <c:v>86.152622072000057</c:v>
                </c:pt>
                <c:pt idx="449">
                  <c:v>87.762075188000111</c:v>
                </c:pt>
                <c:pt idx="450">
                  <c:v>82.625527346000069</c:v>
                </c:pt>
                <c:pt idx="451">
                  <c:v>83.855908202000023</c:v>
                </c:pt>
                <c:pt idx="452">
                  <c:v>85.07561036000007</c:v>
                </c:pt>
                <c:pt idx="453">
                  <c:v>83.456928716000135</c:v>
                </c:pt>
                <c:pt idx="454">
                  <c:v>83.296923836000019</c:v>
                </c:pt>
                <c:pt idx="455">
                  <c:v>88.507915034000064</c:v>
                </c:pt>
                <c:pt idx="456">
                  <c:v>90.610698236000076</c:v>
                </c:pt>
                <c:pt idx="457">
                  <c:v>83.993061524000098</c:v>
                </c:pt>
                <c:pt idx="458">
                  <c:v>85.464130856000082</c:v>
                </c:pt>
                <c:pt idx="459">
                  <c:v>88.935458990000058</c:v>
                </c:pt>
                <c:pt idx="460">
                  <c:v>82.279853510000095</c:v>
                </c:pt>
                <c:pt idx="461">
                  <c:v>84.967944332000002</c:v>
                </c:pt>
                <c:pt idx="462">
                  <c:v>91.778632807999998</c:v>
                </c:pt>
                <c:pt idx="463">
                  <c:v>89.529995120000109</c:v>
                </c:pt>
                <c:pt idx="464">
                  <c:v>90.618081062000059</c:v>
                </c:pt>
                <c:pt idx="465">
                  <c:v>83.246474606000021</c:v>
                </c:pt>
                <c:pt idx="466">
                  <c:v>82.26706542800008</c:v>
                </c:pt>
                <c:pt idx="467">
                  <c:v>82.58865722600008</c:v>
                </c:pt>
                <c:pt idx="468">
                  <c:v>81.981948236000107</c:v>
                </c:pt>
                <c:pt idx="469">
                  <c:v>83.464311524000109</c:v>
                </c:pt>
                <c:pt idx="470">
                  <c:v>96.179052740000046</c:v>
                </c:pt>
                <c:pt idx="471">
                  <c:v>81.371416010000132</c:v>
                </c:pt>
                <c:pt idx="472">
                  <c:v>87.44246094200011</c:v>
                </c:pt>
                <c:pt idx="473">
                  <c:v>82.016005856000021</c:v>
                </c:pt>
                <c:pt idx="474">
                  <c:v>81.70755371600012</c:v>
                </c:pt>
                <c:pt idx="475">
                  <c:v>85.995693356000018</c:v>
                </c:pt>
                <c:pt idx="476">
                  <c:v>89.066591798000076</c:v>
                </c:pt>
                <c:pt idx="477">
                  <c:v>90.667915034000046</c:v>
                </c:pt>
                <c:pt idx="478">
                  <c:v>84.183168938000108</c:v>
                </c:pt>
                <c:pt idx="479">
                  <c:v>84.89209472600001</c:v>
                </c:pt>
                <c:pt idx="480">
                  <c:v>80.510000000000076</c:v>
                </c:pt>
                <c:pt idx="481">
                  <c:v>87.68429198600009</c:v>
                </c:pt>
                <c:pt idx="482">
                  <c:v>85.065151370000109</c:v>
                </c:pt>
                <c:pt idx="483">
                  <c:v>84.973876952000012</c:v>
                </c:pt>
                <c:pt idx="484">
                  <c:v>88.432373048000102</c:v>
                </c:pt>
                <c:pt idx="485">
                  <c:v>87.382036130000046</c:v>
                </c:pt>
                <c:pt idx="486">
                  <c:v>88.711425788000042</c:v>
                </c:pt>
                <c:pt idx="487">
                  <c:v>93.832416986000169</c:v>
                </c:pt>
                <c:pt idx="488">
                  <c:v>85.846015634000054</c:v>
                </c:pt>
                <c:pt idx="489">
                  <c:v>85.392500000000041</c:v>
                </c:pt>
                <c:pt idx="490">
                  <c:v>81.423666986000143</c:v>
                </c:pt>
                <c:pt idx="491">
                  <c:v>82.421357414000127</c:v>
                </c:pt>
                <c:pt idx="492">
                  <c:v>83.095830086000092</c:v>
                </c:pt>
                <c:pt idx="493">
                  <c:v>85.114633784000034</c:v>
                </c:pt>
                <c:pt idx="494">
                  <c:v>89.259423836000025</c:v>
                </c:pt>
                <c:pt idx="495">
                  <c:v>84.582807620000068</c:v>
                </c:pt>
                <c:pt idx="496">
                  <c:v>88.233608390000114</c:v>
                </c:pt>
                <c:pt idx="497">
                  <c:v>79.70729491400013</c:v>
                </c:pt>
                <c:pt idx="498">
                  <c:v>87.105927739999984</c:v>
                </c:pt>
                <c:pt idx="499">
                  <c:v>84.040786130000072</c:v>
                </c:pt>
                <c:pt idx="500">
                  <c:v>89.732802740000025</c:v>
                </c:pt>
                <c:pt idx="501">
                  <c:v>82.068037106000077</c:v>
                </c:pt>
                <c:pt idx="502">
                  <c:v>85.368989264000021</c:v>
                </c:pt>
                <c:pt idx="503">
                  <c:v>84.437041010000115</c:v>
                </c:pt>
                <c:pt idx="504">
                  <c:v>89.990014640000041</c:v>
                </c:pt>
                <c:pt idx="505">
                  <c:v>81.800717774000077</c:v>
                </c:pt>
                <c:pt idx="506">
                  <c:v>88.094565428000095</c:v>
                </c:pt>
                <c:pt idx="507">
                  <c:v>88.387768562000076</c:v>
                </c:pt>
                <c:pt idx="508">
                  <c:v>86.90474609600011</c:v>
                </c:pt>
                <c:pt idx="509">
                  <c:v>89.352983390000105</c:v>
                </c:pt>
                <c:pt idx="510">
                  <c:v>91.220000000000056</c:v>
                </c:pt>
              </c:numCache>
            </c:numRef>
          </c:xVal>
          <c:yVal>
            <c:numRef>
              <c:f>Vegetation!$J$2:$J$512</c:f>
              <c:numCache>
                <c:formatCode>General</c:formatCode>
                <c:ptCount val="511"/>
                <c:pt idx="0">
                  <c:v>92.066000000000003</c:v>
                </c:pt>
                <c:pt idx="1">
                  <c:v>92.390000000000015</c:v>
                </c:pt>
                <c:pt idx="2">
                  <c:v>89.870000000000061</c:v>
                </c:pt>
                <c:pt idx="3">
                  <c:v>95.12600000000009</c:v>
                </c:pt>
                <c:pt idx="4">
                  <c:v>89.690000000000026</c:v>
                </c:pt>
                <c:pt idx="5">
                  <c:v>89.834000000000088</c:v>
                </c:pt>
                <c:pt idx="6">
                  <c:v>86.882000000000019</c:v>
                </c:pt>
                <c:pt idx="7">
                  <c:v>86.12600000000009</c:v>
                </c:pt>
                <c:pt idx="8">
                  <c:v>92.822000000000031</c:v>
                </c:pt>
                <c:pt idx="9">
                  <c:v>95.198000000000036</c:v>
                </c:pt>
                <c:pt idx="10">
                  <c:v>89.654000000000053</c:v>
                </c:pt>
                <c:pt idx="11">
                  <c:v>87.854000000000056</c:v>
                </c:pt>
                <c:pt idx="12">
                  <c:v>94.370000000000061</c:v>
                </c:pt>
                <c:pt idx="13">
                  <c:v>87.530000000000044</c:v>
                </c:pt>
                <c:pt idx="14">
                  <c:v>85.11800000000008</c:v>
                </c:pt>
                <c:pt idx="15">
                  <c:v>85.910000000000082</c:v>
                </c:pt>
                <c:pt idx="16">
                  <c:v>87.42200000000004</c:v>
                </c:pt>
                <c:pt idx="17">
                  <c:v>88.070000000000064</c:v>
                </c:pt>
                <c:pt idx="18">
                  <c:v>88.358000000000004</c:v>
                </c:pt>
                <c:pt idx="19">
                  <c:v>86.702000000000083</c:v>
                </c:pt>
                <c:pt idx="20">
                  <c:v>97.214000000000041</c:v>
                </c:pt>
                <c:pt idx="21">
                  <c:v>89.294000000000068</c:v>
                </c:pt>
                <c:pt idx="22">
                  <c:v>88.106000000000023</c:v>
                </c:pt>
                <c:pt idx="23">
                  <c:v>89.330000000000041</c:v>
                </c:pt>
                <c:pt idx="24">
                  <c:v>87.998000000000019</c:v>
                </c:pt>
                <c:pt idx="25">
                  <c:v>83.282000000000011</c:v>
                </c:pt>
                <c:pt idx="26">
                  <c:v>86.018000000000086</c:v>
                </c:pt>
                <c:pt idx="27">
                  <c:v>88.826000000000093</c:v>
                </c:pt>
                <c:pt idx="28">
                  <c:v>86.486000000000075</c:v>
                </c:pt>
                <c:pt idx="29">
                  <c:v>87.638000000000048</c:v>
                </c:pt>
                <c:pt idx="30">
                  <c:v>85.334000000000088</c:v>
                </c:pt>
                <c:pt idx="31">
                  <c:v>85.982000000000028</c:v>
                </c:pt>
                <c:pt idx="32">
                  <c:v>88.610000000000085</c:v>
                </c:pt>
                <c:pt idx="33">
                  <c:v>90.698000000000036</c:v>
                </c:pt>
                <c:pt idx="34">
                  <c:v>87.782000000000011</c:v>
                </c:pt>
                <c:pt idx="35">
                  <c:v>89.942000000000093</c:v>
                </c:pt>
                <c:pt idx="36">
                  <c:v>88.430000000000035</c:v>
                </c:pt>
                <c:pt idx="37">
                  <c:v>86.522000000000048</c:v>
                </c:pt>
                <c:pt idx="38">
                  <c:v>86.162000000000063</c:v>
                </c:pt>
                <c:pt idx="39">
                  <c:v>88.106000000000023</c:v>
                </c:pt>
                <c:pt idx="40">
                  <c:v>90.734000000000094</c:v>
                </c:pt>
                <c:pt idx="41">
                  <c:v>89.762000000000057</c:v>
                </c:pt>
                <c:pt idx="42">
                  <c:v>85.370000000000061</c:v>
                </c:pt>
                <c:pt idx="43">
                  <c:v>88.79000000000002</c:v>
                </c:pt>
                <c:pt idx="44">
                  <c:v>85.11800000000008</c:v>
                </c:pt>
                <c:pt idx="45">
                  <c:v>92.246000000000052</c:v>
                </c:pt>
                <c:pt idx="46">
                  <c:v>101.39000000000003</c:v>
                </c:pt>
                <c:pt idx="47">
                  <c:v>83.534000000000106</c:v>
                </c:pt>
                <c:pt idx="48">
                  <c:v>87.350000000000108</c:v>
                </c:pt>
                <c:pt idx="49">
                  <c:v>84.902000000000072</c:v>
                </c:pt>
                <c:pt idx="50">
                  <c:v>85.406000000000034</c:v>
                </c:pt>
                <c:pt idx="51">
                  <c:v>85.622000000000043</c:v>
                </c:pt>
                <c:pt idx="52">
                  <c:v>85.406000000000034</c:v>
                </c:pt>
                <c:pt idx="53">
                  <c:v>88.538000000000039</c:v>
                </c:pt>
                <c:pt idx="54">
                  <c:v>87.278000000000077</c:v>
                </c:pt>
                <c:pt idx="55">
                  <c:v>87.530000000000044</c:v>
                </c:pt>
                <c:pt idx="56">
                  <c:v>87.098000000000027</c:v>
                </c:pt>
                <c:pt idx="57">
                  <c:v>87.350000000000108</c:v>
                </c:pt>
                <c:pt idx="58">
                  <c:v>87.818000000000097</c:v>
                </c:pt>
                <c:pt idx="59">
                  <c:v>86.198000000000036</c:v>
                </c:pt>
                <c:pt idx="60">
                  <c:v>81.302000000000078</c:v>
                </c:pt>
                <c:pt idx="61">
                  <c:v>83.498000000000019</c:v>
                </c:pt>
                <c:pt idx="62">
                  <c:v>85.370000000000061</c:v>
                </c:pt>
                <c:pt idx="63">
                  <c:v>87.638000000000048</c:v>
                </c:pt>
                <c:pt idx="64">
                  <c:v>84.182000000000016</c:v>
                </c:pt>
                <c:pt idx="65">
                  <c:v>96.890000000000029</c:v>
                </c:pt>
                <c:pt idx="66">
                  <c:v>85.082000000000022</c:v>
                </c:pt>
                <c:pt idx="67">
                  <c:v>78.96200000000006</c:v>
                </c:pt>
                <c:pt idx="68">
                  <c:v>91.418000000000092</c:v>
                </c:pt>
                <c:pt idx="69">
                  <c:v>89.186000000000064</c:v>
                </c:pt>
                <c:pt idx="70">
                  <c:v>86.198000000000036</c:v>
                </c:pt>
                <c:pt idx="71">
                  <c:v>83.426000000000101</c:v>
                </c:pt>
                <c:pt idx="72">
                  <c:v>81.410000000000082</c:v>
                </c:pt>
                <c:pt idx="73">
                  <c:v>88.826000000000093</c:v>
                </c:pt>
                <c:pt idx="74">
                  <c:v>88.214000000000027</c:v>
                </c:pt>
                <c:pt idx="75">
                  <c:v>86.630000000000052</c:v>
                </c:pt>
                <c:pt idx="76">
                  <c:v>84.974000000000018</c:v>
                </c:pt>
                <c:pt idx="77">
                  <c:v>86.30600000000004</c:v>
                </c:pt>
                <c:pt idx="78">
                  <c:v>87.674000000000007</c:v>
                </c:pt>
                <c:pt idx="79">
                  <c:v>83.570000000000064</c:v>
                </c:pt>
                <c:pt idx="80">
                  <c:v>82.850000000000108</c:v>
                </c:pt>
                <c:pt idx="81">
                  <c:v>83.678000000000068</c:v>
                </c:pt>
                <c:pt idx="82">
                  <c:v>85.478000000000065</c:v>
                </c:pt>
                <c:pt idx="83">
                  <c:v>85.334000000000088</c:v>
                </c:pt>
                <c:pt idx="84">
                  <c:v>87.746000000000052</c:v>
                </c:pt>
                <c:pt idx="85">
                  <c:v>91.994000000000085</c:v>
                </c:pt>
                <c:pt idx="86">
                  <c:v>90.08600000000007</c:v>
                </c:pt>
                <c:pt idx="87">
                  <c:v>84.974000000000018</c:v>
                </c:pt>
                <c:pt idx="88">
                  <c:v>86.954000000000065</c:v>
                </c:pt>
                <c:pt idx="89">
                  <c:v>90.734000000000094</c:v>
                </c:pt>
                <c:pt idx="90">
                  <c:v>84.326000000000093</c:v>
                </c:pt>
                <c:pt idx="91">
                  <c:v>86.486000000000075</c:v>
                </c:pt>
                <c:pt idx="92">
                  <c:v>83.318000000000097</c:v>
                </c:pt>
                <c:pt idx="93">
                  <c:v>82.022000000000048</c:v>
                </c:pt>
                <c:pt idx="94">
                  <c:v>87.457999999999998</c:v>
                </c:pt>
                <c:pt idx="95">
                  <c:v>86.810000000000088</c:v>
                </c:pt>
                <c:pt idx="96">
                  <c:v>88.034000000000106</c:v>
                </c:pt>
                <c:pt idx="97">
                  <c:v>89.186000000000064</c:v>
                </c:pt>
                <c:pt idx="98">
                  <c:v>77.12600000000009</c:v>
                </c:pt>
                <c:pt idx="99">
                  <c:v>82.310000000000088</c:v>
                </c:pt>
                <c:pt idx="100">
                  <c:v>84.038000000000039</c:v>
                </c:pt>
                <c:pt idx="101">
                  <c:v>85.58600000000007</c:v>
                </c:pt>
                <c:pt idx="102">
                  <c:v>92.570000000000064</c:v>
                </c:pt>
                <c:pt idx="103">
                  <c:v>86.414000000000044</c:v>
                </c:pt>
                <c:pt idx="104">
                  <c:v>86.018000000000086</c:v>
                </c:pt>
                <c:pt idx="105">
                  <c:v>86.414000000000044</c:v>
                </c:pt>
                <c:pt idx="106">
                  <c:v>85.802000000000078</c:v>
                </c:pt>
                <c:pt idx="107">
                  <c:v>84.398000000000025</c:v>
                </c:pt>
                <c:pt idx="108">
                  <c:v>84.434000000000097</c:v>
                </c:pt>
                <c:pt idx="109">
                  <c:v>82.382000000000019</c:v>
                </c:pt>
                <c:pt idx="110">
                  <c:v>82.742000000000104</c:v>
                </c:pt>
                <c:pt idx="111">
                  <c:v>87.1340000000001</c:v>
                </c:pt>
                <c:pt idx="112">
                  <c:v>87.278000000000077</c:v>
                </c:pt>
                <c:pt idx="113">
                  <c:v>87.602000000000089</c:v>
                </c:pt>
                <c:pt idx="114">
                  <c:v>81.410000000000082</c:v>
                </c:pt>
                <c:pt idx="115">
                  <c:v>82.814000000000036</c:v>
                </c:pt>
                <c:pt idx="116">
                  <c:v>82.166000000000011</c:v>
                </c:pt>
                <c:pt idx="117">
                  <c:v>84.506000000000029</c:v>
                </c:pt>
                <c:pt idx="118">
                  <c:v>85.154000000000053</c:v>
                </c:pt>
                <c:pt idx="119">
                  <c:v>86.054000000000059</c:v>
                </c:pt>
                <c:pt idx="120">
                  <c:v>87.1340000000001</c:v>
                </c:pt>
                <c:pt idx="121">
                  <c:v>86.162000000000063</c:v>
                </c:pt>
                <c:pt idx="122">
                  <c:v>88.610000000000085</c:v>
                </c:pt>
                <c:pt idx="123">
                  <c:v>85.658000000000015</c:v>
                </c:pt>
                <c:pt idx="124">
                  <c:v>86.810000000000088</c:v>
                </c:pt>
                <c:pt idx="125">
                  <c:v>87.782000000000011</c:v>
                </c:pt>
                <c:pt idx="126">
                  <c:v>87.062000000000069</c:v>
                </c:pt>
                <c:pt idx="127">
                  <c:v>87.098000000000027</c:v>
                </c:pt>
                <c:pt idx="128">
                  <c:v>87.1340000000001</c:v>
                </c:pt>
                <c:pt idx="129">
                  <c:v>86.234000000000094</c:v>
                </c:pt>
                <c:pt idx="130">
                  <c:v>89.978000000000065</c:v>
                </c:pt>
                <c:pt idx="131">
                  <c:v>85.874000000000024</c:v>
                </c:pt>
                <c:pt idx="132">
                  <c:v>86.054000000000059</c:v>
                </c:pt>
                <c:pt idx="133">
                  <c:v>87.746000000000052</c:v>
                </c:pt>
                <c:pt idx="134">
                  <c:v>83.64200000000011</c:v>
                </c:pt>
                <c:pt idx="135">
                  <c:v>83.894000000000077</c:v>
                </c:pt>
                <c:pt idx="136">
                  <c:v>83.174000000000007</c:v>
                </c:pt>
                <c:pt idx="137">
                  <c:v>85.010000000000076</c:v>
                </c:pt>
                <c:pt idx="138">
                  <c:v>86.12600000000009</c:v>
                </c:pt>
                <c:pt idx="139">
                  <c:v>86.810000000000088</c:v>
                </c:pt>
                <c:pt idx="140">
                  <c:v>87.098000000000027</c:v>
                </c:pt>
                <c:pt idx="141">
                  <c:v>88.178000000000068</c:v>
                </c:pt>
                <c:pt idx="142">
                  <c:v>82.957999999999998</c:v>
                </c:pt>
                <c:pt idx="143">
                  <c:v>82.742000000000104</c:v>
                </c:pt>
                <c:pt idx="144">
                  <c:v>85.370000000000061</c:v>
                </c:pt>
                <c:pt idx="145">
                  <c:v>89.582000000000022</c:v>
                </c:pt>
                <c:pt idx="146">
                  <c:v>88.322000000000031</c:v>
                </c:pt>
                <c:pt idx="147">
                  <c:v>85.946000000000055</c:v>
                </c:pt>
                <c:pt idx="148">
                  <c:v>87.386000000000081</c:v>
                </c:pt>
                <c:pt idx="149">
                  <c:v>87.386000000000081</c:v>
                </c:pt>
                <c:pt idx="150">
                  <c:v>86.378000000000071</c:v>
                </c:pt>
                <c:pt idx="151">
                  <c:v>87.638000000000048</c:v>
                </c:pt>
                <c:pt idx="152">
                  <c:v>87.026000000000096</c:v>
                </c:pt>
                <c:pt idx="153">
                  <c:v>85.478000000000065</c:v>
                </c:pt>
                <c:pt idx="154">
                  <c:v>84.038000000000039</c:v>
                </c:pt>
                <c:pt idx="155">
                  <c:v>82.490000000000023</c:v>
                </c:pt>
                <c:pt idx="156">
                  <c:v>83.102000000000089</c:v>
                </c:pt>
                <c:pt idx="157">
                  <c:v>84.038000000000039</c:v>
                </c:pt>
                <c:pt idx="158">
                  <c:v>85.442000000000093</c:v>
                </c:pt>
                <c:pt idx="159">
                  <c:v>80.510000000000076</c:v>
                </c:pt>
                <c:pt idx="160">
                  <c:v>85.76600000000002</c:v>
                </c:pt>
                <c:pt idx="161">
                  <c:v>85.370000000000061</c:v>
                </c:pt>
                <c:pt idx="162">
                  <c:v>88.214000000000027</c:v>
                </c:pt>
                <c:pt idx="163">
                  <c:v>86.378000000000071</c:v>
                </c:pt>
                <c:pt idx="164">
                  <c:v>86.810000000000088</c:v>
                </c:pt>
                <c:pt idx="165">
                  <c:v>86.774000000000015</c:v>
                </c:pt>
                <c:pt idx="166">
                  <c:v>94.442000000000093</c:v>
                </c:pt>
                <c:pt idx="167">
                  <c:v>91.598000000000027</c:v>
                </c:pt>
                <c:pt idx="168">
                  <c:v>93.254000000000048</c:v>
                </c:pt>
                <c:pt idx="169">
                  <c:v>93.326000000000093</c:v>
                </c:pt>
                <c:pt idx="170">
                  <c:v>87.782000000000011</c:v>
                </c:pt>
                <c:pt idx="171">
                  <c:v>87.494000000000085</c:v>
                </c:pt>
                <c:pt idx="172">
                  <c:v>86.522000000000048</c:v>
                </c:pt>
                <c:pt idx="173">
                  <c:v>86.270000000000067</c:v>
                </c:pt>
                <c:pt idx="174">
                  <c:v>87.278000000000077</c:v>
                </c:pt>
                <c:pt idx="175">
                  <c:v>84.470000000000056</c:v>
                </c:pt>
                <c:pt idx="176">
                  <c:v>83.822000000000031</c:v>
                </c:pt>
                <c:pt idx="177">
                  <c:v>81.80600000000004</c:v>
                </c:pt>
                <c:pt idx="178">
                  <c:v>81.554000000000059</c:v>
                </c:pt>
                <c:pt idx="179">
                  <c:v>84.470000000000056</c:v>
                </c:pt>
                <c:pt idx="180">
                  <c:v>84.146000000000043</c:v>
                </c:pt>
                <c:pt idx="181">
                  <c:v>83.318000000000097</c:v>
                </c:pt>
                <c:pt idx="182">
                  <c:v>88.358000000000004</c:v>
                </c:pt>
                <c:pt idx="183">
                  <c:v>84.75800000000001</c:v>
                </c:pt>
                <c:pt idx="184">
                  <c:v>88.394000000000077</c:v>
                </c:pt>
                <c:pt idx="185">
                  <c:v>88.970000000000056</c:v>
                </c:pt>
                <c:pt idx="186">
                  <c:v>94.622000000000043</c:v>
                </c:pt>
                <c:pt idx="187">
                  <c:v>88.178000000000068</c:v>
                </c:pt>
                <c:pt idx="188">
                  <c:v>82.274000000000015</c:v>
                </c:pt>
                <c:pt idx="189">
                  <c:v>82.814000000000036</c:v>
                </c:pt>
                <c:pt idx="190">
                  <c:v>87.278000000000077</c:v>
                </c:pt>
                <c:pt idx="191">
                  <c:v>87.278000000000077</c:v>
                </c:pt>
                <c:pt idx="192">
                  <c:v>82.886000000000081</c:v>
                </c:pt>
                <c:pt idx="193">
                  <c:v>83.498000000000019</c:v>
                </c:pt>
                <c:pt idx="194">
                  <c:v>82.850000000000108</c:v>
                </c:pt>
                <c:pt idx="195">
                  <c:v>84.110000000000085</c:v>
                </c:pt>
                <c:pt idx="196">
                  <c:v>81.842000000000098</c:v>
                </c:pt>
                <c:pt idx="197">
                  <c:v>83.282000000000011</c:v>
                </c:pt>
                <c:pt idx="198">
                  <c:v>83.46200000000006</c:v>
                </c:pt>
                <c:pt idx="199">
                  <c:v>83.354000000000056</c:v>
                </c:pt>
                <c:pt idx="200">
                  <c:v>90.230000000000047</c:v>
                </c:pt>
                <c:pt idx="201">
                  <c:v>90.662000000000063</c:v>
                </c:pt>
                <c:pt idx="202">
                  <c:v>96.206000000000031</c:v>
                </c:pt>
                <c:pt idx="203">
                  <c:v>95.594000000000079</c:v>
                </c:pt>
                <c:pt idx="204">
                  <c:v>84.75800000000001</c:v>
                </c:pt>
                <c:pt idx="205">
                  <c:v>88.826000000000093</c:v>
                </c:pt>
                <c:pt idx="206">
                  <c:v>84.902000000000072</c:v>
                </c:pt>
                <c:pt idx="207">
                  <c:v>83.426000000000101</c:v>
                </c:pt>
                <c:pt idx="208">
                  <c:v>89.402000000000072</c:v>
                </c:pt>
                <c:pt idx="209">
                  <c:v>87.818000000000097</c:v>
                </c:pt>
                <c:pt idx="210">
                  <c:v>88.322000000000031</c:v>
                </c:pt>
                <c:pt idx="211">
                  <c:v>89.07800000000006</c:v>
                </c:pt>
                <c:pt idx="212">
                  <c:v>84.254000000000048</c:v>
                </c:pt>
                <c:pt idx="213">
                  <c:v>85.046000000000049</c:v>
                </c:pt>
                <c:pt idx="214">
                  <c:v>83.246000000000052</c:v>
                </c:pt>
                <c:pt idx="215">
                  <c:v>83.930000000000035</c:v>
                </c:pt>
                <c:pt idx="216">
                  <c:v>83.570000000000064</c:v>
                </c:pt>
                <c:pt idx="217">
                  <c:v>89.438000000000045</c:v>
                </c:pt>
                <c:pt idx="218">
                  <c:v>91.706000000000031</c:v>
                </c:pt>
                <c:pt idx="219">
                  <c:v>87.566000000000003</c:v>
                </c:pt>
                <c:pt idx="220">
                  <c:v>91.310000000000088</c:v>
                </c:pt>
                <c:pt idx="221">
                  <c:v>82.92200000000004</c:v>
                </c:pt>
                <c:pt idx="222">
                  <c:v>86.30600000000004</c:v>
                </c:pt>
                <c:pt idx="223">
                  <c:v>90.230000000000047</c:v>
                </c:pt>
                <c:pt idx="224">
                  <c:v>86.090000000000032</c:v>
                </c:pt>
                <c:pt idx="225">
                  <c:v>86.486000000000075</c:v>
                </c:pt>
                <c:pt idx="226">
                  <c:v>85.514000000000038</c:v>
                </c:pt>
                <c:pt idx="227">
                  <c:v>86.738000000000056</c:v>
                </c:pt>
                <c:pt idx="228">
                  <c:v>84.830000000000041</c:v>
                </c:pt>
                <c:pt idx="229">
                  <c:v>85.982000000000028</c:v>
                </c:pt>
                <c:pt idx="230">
                  <c:v>84.254000000000048</c:v>
                </c:pt>
                <c:pt idx="231">
                  <c:v>84.398000000000025</c:v>
                </c:pt>
                <c:pt idx="232">
                  <c:v>84.506000000000029</c:v>
                </c:pt>
                <c:pt idx="233">
                  <c:v>84.830000000000041</c:v>
                </c:pt>
                <c:pt idx="234">
                  <c:v>85.262000000000057</c:v>
                </c:pt>
                <c:pt idx="235">
                  <c:v>93.254000000000048</c:v>
                </c:pt>
                <c:pt idx="236">
                  <c:v>88.322000000000031</c:v>
                </c:pt>
                <c:pt idx="237">
                  <c:v>84.254000000000048</c:v>
                </c:pt>
                <c:pt idx="238">
                  <c:v>86.270000000000067</c:v>
                </c:pt>
                <c:pt idx="239">
                  <c:v>88.250000000000114</c:v>
                </c:pt>
                <c:pt idx="240">
                  <c:v>86.738000000000056</c:v>
                </c:pt>
                <c:pt idx="241">
                  <c:v>85.010000000000076</c:v>
                </c:pt>
                <c:pt idx="242">
                  <c:v>84.938000000000045</c:v>
                </c:pt>
                <c:pt idx="243">
                  <c:v>88.862000000000052</c:v>
                </c:pt>
                <c:pt idx="244">
                  <c:v>85.658000000000015</c:v>
                </c:pt>
                <c:pt idx="245">
                  <c:v>85.046000000000049</c:v>
                </c:pt>
                <c:pt idx="246">
                  <c:v>83.858000000000004</c:v>
                </c:pt>
                <c:pt idx="247">
                  <c:v>86.270000000000067</c:v>
                </c:pt>
                <c:pt idx="248">
                  <c:v>95.954000000000065</c:v>
                </c:pt>
                <c:pt idx="249">
                  <c:v>94.910000000000082</c:v>
                </c:pt>
                <c:pt idx="250">
                  <c:v>94.190000000000026</c:v>
                </c:pt>
                <c:pt idx="251">
                  <c:v>93.830000000000041</c:v>
                </c:pt>
                <c:pt idx="252">
                  <c:v>92.46200000000006</c:v>
                </c:pt>
                <c:pt idx="253">
                  <c:v>82.382000000000019</c:v>
                </c:pt>
                <c:pt idx="254">
                  <c:v>85.478000000000065</c:v>
                </c:pt>
                <c:pt idx="255">
                  <c:v>86.666000000000011</c:v>
                </c:pt>
                <c:pt idx="256">
                  <c:v>85.658000000000015</c:v>
                </c:pt>
                <c:pt idx="257">
                  <c:v>84.902000000000072</c:v>
                </c:pt>
                <c:pt idx="258">
                  <c:v>85.514000000000038</c:v>
                </c:pt>
                <c:pt idx="259">
                  <c:v>83.390000000000015</c:v>
                </c:pt>
                <c:pt idx="260">
                  <c:v>82.022000000000048</c:v>
                </c:pt>
                <c:pt idx="261">
                  <c:v>83.174000000000007</c:v>
                </c:pt>
                <c:pt idx="262">
                  <c:v>87.278000000000077</c:v>
                </c:pt>
                <c:pt idx="263">
                  <c:v>84.398000000000025</c:v>
                </c:pt>
                <c:pt idx="264">
                  <c:v>92.210000000000093</c:v>
                </c:pt>
                <c:pt idx="265">
                  <c:v>92.46200000000006</c:v>
                </c:pt>
                <c:pt idx="266">
                  <c:v>93.686000000000064</c:v>
                </c:pt>
                <c:pt idx="267">
                  <c:v>87.602000000000089</c:v>
                </c:pt>
                <c:pt idx="268">
                  <c:v>85.370000000000061</c:v>
                </c:pt>
                <c:pt idx="269">
                  <c:v>86.090000000000032</c:v>
                </c:pt>
                <c:pt idx="270">
                  <c:v>86.30600000000004</c:v>
                </c:pt>
                <c:pt idx="271">
                  <c:v>84.038000000000039</c:v>
                </c:pt>
                <c:pt idx="272">
                  <c:v>83.534000000000106</c:v>
                </c:pt>
                <c:pt idx="273">
                  <c:v>81.446000000000055</c:v>
                </c:pt>
                <c:pt idx="274">
                  <c:v>89.546000000000049</c:v>
                </c:pt>
                <c:pt idx="275">
                  <c:v>82.886000000000081</c:v>
                </c:pt>
                <c:pt idx="276">
                  <c:v>82.957999999999998</c:v>
                </c:pt>
                <c:pt idx="277">
                  <c:v>88.898000000000025</c:v>
                </c:pt>
                <c:pt idx="278">
                  <c:v>89.042000000000101</c:v>
                </c:pt>
                <c:pt idx="279">
                  <c:v>100.45400000000005</c:v>
                </c:pt>
                <c:pt idx="280">
                  <c:v>89.834000000000088</c:v>
                </c:pt>
                <c:pt idx="281">
                  <c:v>89.150000000000105</c:v>
                </c:pt>
                <c:pt idx="282">
                  <c:v>88.898000000000025</c:v>
                </c:pt>
                <c:pt idx="283">
                  <c:v>88.106000000000023</c:v>
                </c:pt>
                <c:pt idx="284">
                  <c:v>89.330000000000041</c:v>
                </c:pt>
                <c:pt idx="285">
                  <c:v>92.426000000000101</c:v>
                </c:pt>
                <c:pt idx="286">
                  <c:v>87.530000000000044</c:v>
                </c:pt>
                <c:pt idx="287">
                  <c:v>86.30600000000004</c:v>
                </c:pt>
                <c:pt idx="288">
                  <c:v>83.64200000000011</c:v>
                </c:pt>
                <c:pt idx="289">
                  <c:v>84.614000000000033</c:v>
                </c:pt>
                <c:pt idx="290">
                  <c:v>82.130000000000052</c:v>
                </c:pt>
                <c:pt idx="291">
                  <c:v>81.950000000000102</c:v>
                </c:pt>
                <c:pt idx="292">
                  <c:v>87.710000000000093</c:v>
                </c:pt>
                <c:pt idx="293">
                  <c:v>88.034000000000106</c:v>
                </c:pt>
                <c:pt idx="294">
                  <c:v>87.674000000000007</c:v>
                </c:pt>
                <c:pt idx="295">
                  <c:v>85.802000000000078</c:v>
                </c:pt>
                <c:pt idx="296">
                  <c:v>84.002000000000081</c:v>
                </c:pt>
                <c:pt idx="297">
                  <c:v>89.510000000000076</c:v>
                </c:pt>
                <c:pt idx="298">
                  <c:v>94.802000000000078</c:v>
                </c:pt>
                <c:pt idx="299">
                  <c:v>95.990000000000023</c:v>
                </c:pt>
                <c:pt idx="300">
                  <c:v>94.694000000000074</c:v>
                </c:pt>
                <c:pt idx="301">
                  <c:v>93.794000000000068</c:v>
                </c:pt>
                <c:pt idx="302">
                  <c:v>93.938000000000045</c:v>
                </c:pt>
                <c:pt idx="303">
                  <c:v>90.662000000000063</c:v>
                </c:pt>
                <c:pt idx="304">
                  <c:v>92.066000000000003</c:v>
                </c:pt>
                <c:pt idx="305">
                  <c:v>90.230000000000047</c:v>
                </c:pt>
                <c:pt idx="306">
                  <c:v>90.374000000000024</c:v>
                </c:pt>
                <c:pt idx="307">
                  <c:v>87.206000000000031</c:v>
                </c:pt>
                <c:pt idx="308">
                  <c:v>88.502000000000081</c:v>
                </c:pt>
                <c:pt idx="309">
                  <c:v>95.234000000000094</c:v>
                </c:pt>
                <c:pt idx="310">
                  <c:v>85.29800000000003</c:v>
                </c:pt>
                <c:pt idx="311">
                  <c:v>85.514000000000038</c:v>
                </c:pt>
                <c:pt idx="312">
                  <c:v>86.486000000000075</c:v>
                </c:pt>
                <c:pt idx="313">
                  <c:v>84.254000000000048</c:v>
                </c:pt>
                <c:pt idx="314">
                  <c:v>84.866000000000014</c:v>
                </c:pt>
                <c:pt idx="315">
                  <c:v>85.334000000000088</c:v>
                </c:pt>
                <c:pt idx="316">
                  <c:v>86.918000000000092</c:v>
                </c:pt>
                <c:pt idx="317">
                  <c:v>86.918000000000092</c:v>
                </c:pt>
                <c:pt idx="318">
                  <c:v>87.854000000000056</c:v>
                </c:pt>
                <c:pt idx="319">
                  <c:v>88.214000000000027</c:v>
                </c:pt>
                <c:pt idx="320">
                  <c:v>87.926000000000101</c:v>
                </c:pt>
                <c:pt idx="321">
                  <c:v>93.146000000000043</c:v>
                </c:pt>
                <c:pt idx="322">
                  <c:v>94.550000000000097</c:v>
                </c:pt>
                <c:pt idx="323">
                  <c:v>95.630000000000052</c:v>
                </c:pt>
                <c:pt idx="324">
                  <c:v>97.070000000000064</c:v>
                </c:pt>
                <c:pt idx="325">
                  <c:v>92.894000000000077</c:v>
                </c:pt>
                <c:pt idx="326">
                  <c:v>90.122000000000043</c:v>
                </c:pt>
                <c:pt idx="327">
                  <c:v>89.474000000000018</c:v>
                </c:pt>
                <c:pt idx="328">
                  <c:v>90.698000000000036</c:v>
                </c:pt>
                <c:pt idx="329">
                  <c:v>89.726000000000084</c:v>
                </c:pt>
                <c:pt idx="330">
                  <c:v>95.450000000000102</c:v>
                </c:pt>
                <c:pt idx="331">
                  <c:v>91.310000000000088</c:v>
                </c:pt>
                <c:pt idx="332">
                  <c:v>86.486000000000075</c:v>
                </c:pt>
                <c:pt idx="333">
                  <c:v>82.238000000000056</c:v>
                </c:pt>
                <c:pt idx="334">
                  <c:v>83.354000000000056</c:v>
                </c:pt>
                <c:pt idx="335">
                  <c:v>85.29800000000003</c:v>
                </c:pt>
                <c:pt idx="336">
                  <c:v>83.570000000000064</c:v>
                </c:pt>
                <c:pt idx="337">
                  <c:v>84.902000000000072</c:v>
                </c:pt>
                <c:pt idx="338">
                  <c:v>84.506000000000029</c:v>
                </c:pt>
                <c:pt idx="339">
                  <c:v>84.506000000000029</c:v>
                </c:pt>
                <c:pt idx="340">
                  <c:v>87.854000000000056</c:v>
                </c:pt>
                <c:pt idx="341">
                  <c:v>92.390000000000015</c:v>
                </c:pt>
                <c:pt idx="342">
                  <c:v>94.946000000000055</c:v>
                </c:pt>
                <c:pt idx="343">
                  <c:v>93.830000000000041</c:v>
                </c:pt>
                <c:pt idx="344">
                  <c:v>96.458000000000013</c:v>
                </c:pt>
                <c:pt idx="345">
                  <c:v>89.79800000000003</c:v>
                </c:pt>
                <c:pt idx="346">
                  <c:v>86.522000000000048</c:v>
                </c:pt>
                <c:pt idx="347">
                  <c:v>97.070000000000064</c:v>
                </c:pt>
                <c:pt idx="348">
                  <c:v>91.92200000000004</c:v>
                </c:pt>
                <c:pt idx="349">
                  <c:v>92.426000000000101</c:v>
                </c:pt>
                <c:pt idx="350">
                  <c:v>92.534000000000106</c:v>
                </c:pt>
                <c:pt idx="351">
                  <c:v>90.80600000000004</c:v>
                </c:pt>
                <c:pt idx="352">
                  <c:v>92.822000000000031</c:v>
                </c:pt>
                <c:pt idx="353">
                  <c:v>89.726000000000084</c:v>
                </c:pt>
                <c:pt idx="354">
                  <c:v>83.498000000000019</c:v>
                </c:pt>
                <c:pt idx="355">
                  <c:v>82.094000000000079</c:v>
                </c:pt>
                <c:pt idx="356">
                  <c:v>83.930000000000035</c:v>
                </c:pt>
                <c:pt idx="357">
                  <c:v>86.558000000000007</c:v>
                </c:pt>
                <c:pt idx="358">
                  <c:v>84.938000000000045</c:v>
                </c:pt>
                <c:pt idx="359">
                  <c:v>85.334000000000088</c:v>
                </c:pt>
                <c:pt idx="360">
                  <c:v>83.426000000000101</c:v>
                </c:pt>
                <c:pt idx="361">
                  <c:v>82.526000000000096</c:v>
                </c:pt>
                <c:pt idx="362">
                  <c:v>94.11800000000008</c:v>
                </c:pt>
                <c:pt idx="363">
                  <c:v>90.878000000000071</c:v>
                </c:pt>
                <c:pt idx="364">
                  <c:v>88.862000000000052</c:v>
                </c:pt>
                <c:pt idx="365">
                  <c:v>84.650000000000105</c:v>
                </c:pt>
                <c:pt idx="366">
                  <c:v>94.442000000000093</c:v>
                </c:pt>
                <c:pt idx="367">
                  <c:v>88.898000000000025</c:v>
                </c:pt>
                <c:pt idx="368">
                  <c:v>87.926000000000101</c:v>
                </c:pt>
                <c:pt idx="369">
                  <c:v>90.08600000000007</c:v>
                </c:pt>
                <c:pt idx="370">
                  <c:v>86.198000000000036</c:v>
                </c:pt>
                <c:pt idx="371">
                  <c:v>90.734000000000094</c:v>
                </c:pt>
                <c:pt idx="372">
                  <c:v>83.966000000000008</c:v>
                </c:pt>
                <c:pt idx="373">
                  <c:v>82.706000000000031</c:v>
                </c:pt>
                <c:pt idx="374">
                  <c:v>84.974000000000018</c:v>
                </c:pt>
                <c:pt idx="375">
                  <c:v>84.398000000000025</c:v>
                </c:pt>
                <c:pt idx="376">
                  <c:v>83.966000000000008</c:v>
                </c:pt>
                <c:pt idx="377">
                  <c:v>84.830000000000041</c:v>
                </c:pt>
                <c:pt idx="378">
                  <c:v>85.802000000000078</c:v>
                </c:pt>
                <c:pt idx="379">
                  <c:v>82.994000000000085</c:v>
                </c:pt>
                <c:pt idx="380">
                  <c:v>81.698000000000036</c:v>
                </c:pt>
                <c:pt idx="381">
                  <c:v>83.498000000000019</c:v>
                </c:pt>
                <c:pt idx="382">
                  <c:v>95.810000000000088</c:v>
                </c:pt>
                <c:pt idx="383">
                  <c:v>90.410000000000082</c:v>
                </c:pt>
                <c:pt idx="384">
                  <c:v>90.410000000000082</c:v>
                </c:pt>
                <c:pt idx="385">
                  <c:v>88.358000000000004</c:v>
                </c:pt>
                <c:pt idx="386">
                  <c:v>87.457999999999998</c:v>
                </c:pt>
                <c:pt idx="387">
                  <c:v>80.61800000000008</c:v>
                </c:pt>
                <c:pt idx="388">
                  <c:v>86.30600000000004</c:v>
                </c:pt>
                <c:pt idx="389">
                  <c:v>87.062000000000069</c:v>
                </c:pt>
                <c:pt idx="390">
                  <c:v>87.674000000000007</c:v>
                </c:pt>
                <c:pt idx="391">
                  <c:v>86.486000000000075</c:v>
                </c:pt>
                <c:pt idx="392">
                  <c:v>86.486000000000075</c:v>
                </c:pt>
                <c:pt idx="393">
                  <c:v>92.46200000000006</c:v>
                </c:pt>
                <c:pt idx="394">
                  <c:v>88.79000000000002</c:v>
                </c:pt>
                <c:pt idx="395">
                  <c:v>93.938000000000045</c:v>
                </c:pt>
                <c:pt idx="396">
                  <c:v>90.986000000000075</c:v>
                </c:pt>
                <c:pt idx="397">
                  <c:v>84.974000000000018</c:v>
                </c:pt>
                <c:pt idx="398">
                  <c:v>82.238000000000056</c:v>
                </c:pt>
                <c:pt idx="399">
                  <c:v>86.342000000000098</c:v>
                </c:pt>
                <c:pt idx="400">
                  <c:v>84.722000000000037</c:v>
                </c:pt>
                <c:pt idx="401">
                  <c:v>82.742000000000104</c:v>
                </c:pt>
                <c:pt idx="402">
                  <c:v>82.706000000000031</c:v>
                </c:pt>
                <c:pt idx="403">
                  <c:v>88.430000000000035</c:v>
                </c:pt>
                <c:pt idx="404">
                  <c:v>89.150000000000105</c:v>
                </c:pt>
                <c:pt idx="405">
                  <c:v>82.310000000000088</c:v>
                </c:pt>
                <c:pt idx="406">
                  <c:v>82.670000000000073</c:v>
                </c:pt>
                <c:pt idx="407">
                  <c:v>86.378000000000071</c:v>
                </c:pt>
                <c:pt idx="408">
                  <c:v>84.29000000000002</c:v>
                </c:pt>
                <c:pt idx="409">
                  <c:v>87.170000000000073</c:v>
                </c:pt>
                <c:pt idx="410">
                  <c:v>87.530000000000044</c:v>
                </c:pt>
                <c:pt idx="411">
                  <c:v>87.1340000000001</c:v>
                </c:pt>
                <c:pt idx="412">
                  <c:v>90.554000000000059</c:v>
                </c:pt>
                <c:pt idx="413">
                  <c:v>90.518000000000086</c:v>
                </c:pt>
                <c:pt idx="414">
                  <c:v>90.878000000000071</c:v>
                </c:pt>
                <c:pt idx="415">
                  <c:v>96.566000000000017</c:v>
                </c:pt>
                <c:pt idx="416">
                  <c:v>85.838000000000051</c:v>
                </c:pt>
                <c:pt idx="417">
                  <c:v>84.938000000000045</c:v>
                </c:pt>
                <c:pt idx="418">
                  <c:v>93.362000000000052</c:v>
                </c:pt>
                <c:pt idx="419">
                  <c:v>89.474000000000018</c:v>
                </c:pt>
                <c:pt idx="420">
                  <c:v>83.534000000000106</c:v>
                </c:pt>
                <c:pt idx="421">
                  <c:v>82.706000000000031</c:v>
                </c:pt>
                <c:pt idx="422">
                  <c:v>92.930000000000035</c:v>
                </c:pt>
                <c:pt idx="423">
                  <c:v>89.762000000000057</c:v>
                </c:pt>
                <c:pt idx="424">
                  <c:v>85.154000000000053</c:v>
                </c:pt>
                <c:pt idx="425">
                  <c:v>89.25800000000001</c:v>
                </c:pt>
                <c:pt idx="426">
                  <c:v>85.514000000000038</c:v>
                </c:pt>
                <c:pt idx="427">
                  <c:v>89.438000000000045</c:v>
                </c:pt>
                <c:pt idx="428">
                  <c:v>85.910000000000082</c:v>
                </c:pt>
                <c:pt idx="429">
                  <c:v>85.946000000000055</c:v>
                </c:pt>
                <c:pt idx="430">
                  <c:v>82.994000000000085</c:v>
                </c:pt>
                <c:pt idx="431">
                  <c:v>83.426000000000101</c:v>
                </c:pt>
                <c:pt idx="432">
                  <c:v>85.982000000000028</c:v>
                </c:pt>
                <c:pt idx="433">
                  <c:v>85.58600000000007</c:v>
                </c:pt>
                <c:pt idx="434">
                  <c:v>85.514000000000038</c:v>
                </c:pt>
                <c:pt idx="435">
                  <c:v>88.106000000000023</c:v>
                </c:pt>
                <c:pt idx="436">
                  <c:v>84.362000000000052</c:v>
                </c:pt>
                <c:pt idx="437">
                  <c:v>81.446000000000055</c:v>
                </c:pt>
                <c:pt idx="438">
                  <c:v>88.214000000000027</c:v>
                </c:pt>
                <c:pt idx="439">
                  <c:v>90.554000000000059</c:v>
                </c:pt>
                <c:pt idx="440">
                  <c:v>90.26600000000002</c:v>
                </c:pt>
                <c:pt idx="441">
                  <c:v>89.79800000000003</c:v>
                </c:pt>
                <c:pt idx="442">
                  <c:v>84.650000000000105</c:v>
                </c:pt>
                <c:pt idx="443">
                  <c:v>86.558000000000007</c:v>
                </c:pt>
                <c:pt idx="444">
                  <c:v>84.29000000000002</c:v>
                </c:pt>
                <c:pt idx="445">
                  <c:v>82.957999999999998</c:v>
                </c:pt>
                <c:pt idx="446">
                  <c:v>83.678000000000068</c:v>
                </c:pt>
                <c:pt idx="447">
                  <c:v>89.25800000000001</c:v>
                </c:pt>
                <c:pt idx="448">
                  <c:v>89.402000000000072</c:v>
                </c:pt>
                <c:pt idx="449">
                  <c:v>87.674000000000007</c:v>
                </c:pt>
                <c:pt idx="450">
                  <c:v>84.542000000000101</c:v>
                </c:pt>
                <c:pt idx="451">
                  <c:v>83.678000000000068</c:v>
                </c:pt>
                <c:pt idx="452">
                  <c:v>88.79000000000002</c:v>
                </c:pt>
                <c:pt idx="453">
                  <c:v>86.450000000000102</c:v>
                </c:pt>
                <c:pt idx="454">
                  <c:v>84.182000000000016</c:v>
                </c:pt>
                <c:pt idx="455">
                  <c:v>84.362000000000052</c:v>
                </c:pt>
                <c:pt idx="456">
                  <c:v>83.46200000000006</c:v>
                </c:pt>
                <c:pt idx="457">
                  <c:v>88.070000000000064</c:v>
                </c:pt>
                <c:pt idx="458">
                  <c:v>85.946000000000055</c:v>
                </c:pt>
                <c:pt idx="459">
                  <c:v>86.234000000000094</c:v>
                </c:pt>
                <c:pt idx="460">
                  <c:v>86.666000000000011</c:v>
                </c:pt>
                <c:pt idx="461">
                  <c:v>89.834000000000088</c:v>
                </c:pt>
                <c:pt idx="462">
                  <c:v>83.570000000000064</c:v>
                </c:pt>
                <c:pt idx="463">
                  <c:v>89.006000000000029</c:v>
                </c:pt>
                <c:pt idx="464">
                  <c:v>88.430000000000035</c:v>
                </c:pt>
                <c:pt idx="465">
                  <c:v>87.854000000000056</c:v>
                </c:pt>
                <c:pt idx="466">
                  <c:v>84.110000000000085</c:v>
                </c:pt>
                <c:pt idx="467">
                  <c:v>82.598000000000027</c:v>
                </c:pt>
                <c:pt idx="468">
                  <c:v>81.62600000000009</c:v>
                </c:pt>
                <c:pt idx="469">
                  <c:v>82.850000000000108</c:v>
                </c:pt>
                <c:pt idx="470">
                  <c:v>92.498000000000019</c:v>
                </c:pt>
                <c:pt idx="471">
                  <c:v>87.026000000000096</c:v>
                </c:pt>
                <c:pt idx="472">
                  <c:v>85.982000000000028</c:v>
                </c:pt>
                <c:pt idx="473">
                  <c:v>87.1340000000001</c:v>
                </c:pt>
                <c:pt idx="474">
                  <c:v>84.470000000000056</c:v>
                </c:pt>
                <c:pt idx="475">
                  <c:v>83.930000000000035</c:v>
                </c:pt>
                <c:pt idx="476">
                  <c:v>82.310000000000088</c:v>
                </c:pt>
                <c:pt idx="477">
                  <c:v>84.326000000000093</c:v>
                </c:pt>
                <c:pt idx="478">
                  <c:v>86.450000000000102</c:v>
                </c:pt>
                <c:pt idx="479">
                  <c:v>86.774000000000015</c:v>
                </c:pt>
                <c:pt idx="480">
                  <c:v>86.738000000000056</c:v>
                </c:pt>
                <c:pt idx="481">
                  <c:v>82.886000000000081</c:v>
                </c:pt>
                <c:pt idx="482">
                  <c:v>84.938000000000045</c:v>
                </c:pt>
                <c:pt idx="483">
                  <c:v>87.170000000000073</c:v>
                </c:pt>
                <c:pt idx="484">
                  <c:v>88.898000000000025</c:v>
                </c:pt>
                <c:pt idx="485">
                  <c:v>88.358000000000004</c:v>
                </c:pt>
                <c:pt idx="486">
                  <c:v>88.826000000000093</c:v>
                </c:pt>
                <c:pt idx="487">
                  <c:v>90.338000000000051</c:v>
                </c:pt>
                <c:pt idx="488">
                  <c:v>84.398000000000025</c:v>
                </c:pt>
                <c:pt idx="489">
                  <c:v>83.894000000000077</c:v>
                </c:pt>
                <c:pt idx="490">
                  <c:v>85.262000000000057</c:v>
                </c:pt>
                <c:pt idx="491">
                  <c:v>85.154000000000053</c:v>
                </c:pt>
                <c:pt idx="492">
                  <c:v>83.030000000000044</c:v>
                </c:pt>
                <c:pt idx="493">
                  <c:v>84.362000000000052</c:v>
                </c:pt>
                <c:pt idx="494">
                  <c:v>87.638000000000048</c:v>
                </c:pt>
                <c:pt idx="495">
                  <c:v>84.326000000000093</c:v>
                </c:pt>
                <c:pt idx="496">
                  <c:v>85.694000000000074</c:v>
                </c:pt>
                <c:pt idx="497">
                  <c:v>90.302000000000078</c:v>
                </c:pt>
                <c:pt idx="498">
                  <c:v>84.830000000000041</c:v>
                </c:pt>
                <c:pt idx="499">
                  <c:v>82.238000000000056</c:v>
                </c:pt>
                <c:pt idx="500">
                  <c:v>84.038000000000039</c:v>
                </c:pt>
                <c:pt idx="501">
                  <c:v>85.478000000000065</c:v>
                </c:pt>
                <c:pt idx="502">
                  <c:v>85.406000000000034</c:v>
                </c:pt>
                <c:pt idx="503">
                  <c:v>87.098000000000027</c:v>
                </c:pt>
                <c:pt idx="504">
                  <c:v>86.342000000000098</c:v>
                </c:pt>
                <c:pt idx="505">
                  <c:v>88.682000000000016</c:v>
                </c:pt>
                <c:pt idx="506">
                  <c:v>88.394000000000077</c:v>
                </c:pt>
                <c:pt idx="507">
                  <c:v>88.358000000000004</c:v>
                </c:pt>
                <c:pt idx="508">
                  <c:v>86.450000000000102</c:v>
                </c:pt>
                <c:pt idx="509">
                  <c:v>87.638000000000048</c:v>
                </c:pt>
                <c:pt idx="510">
                  <c:v>89.25800000000001</c:v>
                </c:pt>
              </c:numCache>
            </c:numRef>
          </c:yVal>
          <c:smooth val="0"/>
          <c:extLst>
            <c:ext xmlns:c16="http://schemas.microsoft.com/office/drawing/2014/chart" uri="{C3380CC4-5D6E-409C-BE32-E72D297353CC}">
              <c16:uniqueId val="{00000000-3169-47DB-9B11-7E9D4695478C}"/>
            </c:ext>
          </c:extLst>
        </c:ser>
        <c:dLbls>
          <c:showLegendKey val="0"/>
          <c:showVal val="0"/>
          <c:showCatName val="0"/>
          <c:showSerName val="0"/>
          <c:showPercent val="0"/>
          <c:showBubbleSize val="0"/>
        </c:dLbls>
        <c:axId val="484728112"/>
        <c:axId val="484731392"/>
      </c:scatterChart>
      <c:valAx>
        <c:axId val="484728112"/>
        <c:scaling>
          <c:orientation val="minMax"/>
          <c:min val="7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cap="all" baseline="0">
                    <a:solidFill>
                      <a:schemeClr val="tx1">
                        <a:lumMod val="75000"/>
                        <a:lumOff val="25000"/>
                      </a:schemeClr>
                    </a:solidFill>
                    <a:latin typeface="+mn-lt"/>
                    <a:ea typeface="+mn-ea"/>
                    <a:cs typeface="+mn-cs"/>
                  </a:defRPr>
                </a:pPr>
                <a:r>
                  <a:rPr lang="en-US" b="1" dirty="0">
                    <a:solidFill>
                      <a:schemeClr val="tx1">
                        <a:lumMod val="75000"/>
                        <a:lumOff val="25000"/>
                      </a:schemeClr>
                    </a:solidFill>
                  </a:rPr>
                  <a:t>Landsat Temperatures (</a:t>
                </a:r>
                <a:r>
                  <a:rPr lang="en-US" sz="1600" b="1" i="0" u="none" strike="noStrike" cap="all" baseline="0" dirty="0">
                    <a:effectLst/>
                  </a:rPr>
                  <a:t>°</a:t>
                </a:r>
                <a:r>
                  <a:rPr lang="en-US" b="1" dirty="0">
                    <a:solidFill>
                      <a:schemeClr val="tx1">
                        <a:lumMod val="75000"/>
                        <a:lumOff val="25000"/>
                      </a:schemeClr>
                    </a:solidFill>
                  </a:rPr>
                  <a:t>F)</a:t>
                </a:r>
              </a:p>
            </c:rich>
          </c:tx>
          <c:overlay val="0"/>
          <c:spPr>
            <a:noFill/>
            <a:ln>
              <a:noFill/>
            </a:ln>
            <a:effectLst/>
          </c:spPr>
          <c:txPr>
            <a:bodyPr rot="0" spcFirstLastPara="1" vertOverflow="ellipsis" vert="horz" wrap="square" anchor="ctr" anchorCtr="1"/>
            <a:lstStyle/>
            <a:p>
              <a:pPr>
                <a:defRPr sz="1600" b="0" i="0" u="none" strike="noStrike" kern="1200" cap="all"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crossAx val="484731392"/>
        <c:crosses val="autoZero"/>
        <c:crossBetween val="midCat"/>
      </c:valAx>
      <c:valAx>
        <c:axId val="484731392"/>
        <c:scaling>
          <c:orientation val="minMax"/>
          <c:max val="105"/>
          <c:min val="7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75000"/>
                        <a:lumOff val="25000"/>
                      </a:schemeClr>
                    </a:solidFill>
                    <a:latin typeface="+mn-lt"/>
                    <a:ea typeface="+mn-ea"/>
                    <a:cs typeface="+mn-cs"/>
                  </a:defRPr>
                </a:pPr>
                <a:r>
                  <a:rPr lang="en-US" b="1" dirty="0">
                    <a:solidFill>
                      <a:schemeClr val="tx1">
                        <a:lumMod val="75000"/>
                        <a:lumOff val="25000"/>
                      </a:schemeClr>
                    </a:solidFill>
                  </a:rPr>
                  <a:t>MODIS Temperatures (</a:t>
                </a:r>
                <a:r>
                  <a:rPr lang="en-US" sz="1600" b="1" i="0" u="none" strike="noStrike" cap="all" baseline="0" dirty="0">
                    <a:effectLst/>
                  </a:rPr>
                  <a:t>°</a:t>
                </a:r>
                <a:r>
                  <a:rPr lang="en-US" b="1" dirty="0">
                    <a:solidFill>
                      <a:schemeClr val="tx1">
                        <a:lumMod val="75000"/>
                        <a:lumOff val="25000"/>
                      </a:schemeClr>
                    </a:solidFill>
                  </a:rPr>
                  <a:t>F)</a:t>
                </a:r>
              </a:p>
            </c:rich>
          </c:tx>
          <c:overlay val="0"/>
          <c:spPr>
            <a:noFill/>
            <a:ln>
              <a:noFill/>
            </a:ln>
            <a:effectLst/>
          </c:spPr>
          <c:txPr>
            <a:bodyPr rot="-5400000" spcFirstLastPara="1" vertOverflow="ellipsis" vert="horz" wrap="square" anchor="ctr" anchorCtr="1"/>
            <a:lstStyle/>
            <a:p>
              <a:pPr>
                <a:defRPr sz="1600" b="0" i="0" u="none" strike="noStrike" kern="1200" cap="all"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crossAx val="484728112"/>
        <c:crosses val="autoZero"/>
        <c:crossBetween val="midCat"/>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cap="all" spc="120" normalizeH="0" baseline="0">
                <a:solidFill>
                  <a:schemeClr val="tx1">
                    <a:lumMod val="75000"/>
                    <a:lumOff val="25000"/>
                  </a:schemeClr>
                </a:solidFill>
                <a:latin typeface="+mn-lt"/>
                <a:ea typeface="+mn-ea"/>
                <a:cs typeface="+mn-cs"/>
              </a:defRPr>
            </a:pPr>
            <a:r>
              <a:rPr lang="en-US" dirty="0">
                <a:solidFill>
                  <a:schemeClr val="tx1">
                    <a:lumMod val="75000"/>
                    <a:lumOff val="25000"/>
                  </a:schemeClr>
                </a:solidFill>
              </a:rPr>
              <a:t>Landsat vs MODIS: High Urbanization</a:t>
            </a:r>
          </a:p>
        </c:rich>
      </c:tx>
      <c:overlay val="0"/>
      <c:spPr>
        <a:noFill/>
        <a:ln>
          <a:noFill/>
        </a:ln>
        <a:effectLst/>
      </c:spPr>
      <c:txPr>
        <a:bodyPr rot="0" spcFirstLastPara="1" vertOverflow="ellipsis" vert="horz" wrap="square" anchor="ctr" anchorCtr="1"/>
        <a:lstStyle/>
        <a:p>
          <a:pPr>
            <a:defRPr sz="1920" b="1" i="0" u="none" strike="noStrike" kern="1200" cap="all" spc="120" normalizeH="0" baseline="0">
              <a:solidFill>
                <a:schemeClr val="tx1">
                  <a:lumMod val="75000"/>
                  <a:lumOff val="25000"/>
                </a:schemeClr>
              </a:solidFill>
              <a:latin typeface="+mn-lt"/>
              <a:ea typeface="+mn-ea"/>
              <a:cs typeface="+mn-cs"/>
            </a:defRPr>
          </a:pPr>
          <a:endParaRPr lang="en-US"/>
        </a:p>
      </c:txPr>
    </c:title>
    <c:autoTitleDeleted val="0"/>
    <c:plotArea>
      <c:layout/>
      <c:scatterChart>
        <c:scatterStyle val="lineMarker"/>
        <c:varyColors val="0"/>
        <c:ser>
          <c:idx val="0"/>
          <c:order val="0"/>
          <c:tx>
            <c:strRef>
              <c:f>HIGH!$J$1</c:f>
              <c:strCache>
                <c:ptCount val="1"/>
                <c:pt idx="0">
                  <c:v>MODIS_Fahrenheit</c:v>
                </c:pt>
              </c:strCache>
            </c:strRef>
          </c:tx>
          <c:spPr>
            <a:ln w="25400" cap="rnd">
              <a:noFill/>
              <a:round/>
            </a:ln>
            <a:effectLst/>
          </c:spPr>
          <c:marker>
            <c:symbol val="diamond"/>
            <c:size val="6"/>
            <c:spPr>
              <a:solidFill>
                <a:schemeClr val="accent1"/>
              </a:solidFill>
              <a:ln w="9525">
                <a:solidFill>
                  <a:schemeClr val="accent1"/>
                </a:solidFill>
                <a:round/>
              </a:ln>
              <a:effectLst/>
            </c:spPr>
          </c:marker>
          <c:trendline>
            <c:spPr>
              <a:ln w="9525" cap="rnd">
                <a:noFill/>
              </a:ln>
              <a:effectLst/>
            </c:spPr>
            <c:trendlineType val="linear"/>
            <c:dispRSqr val="1"/>
            <c:dispEq val="0"/>
            <c:trendlineLbl>
              <c:layout>
                <c:manualLayout>
                  <c:x val="0.1965658366428866"/>
                  <c:y val="0.31948631423888624"/>
                </c:manualLayout>
              </c:layout>
              <c:numFmt formatCode="General"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trendlineLbl>
          </c:trendline>
          <c:xVal>
            <c:numRef>
              <c:f>HIGH!$H$2:$H$39</c:f>
              <c:numCache>
                <c:formatCode>General</c:formatCode>
                <c:ptCount val="38"/>
                <c:pt idx="0">
                  <c:v>104.94201171200011</c:v>
                </c:pt>
                <c:pt idx="1">
                  <c:v>104.0577880820001</c:v>
                </c:pt>
                <c:pt idx="2">
                  <c:v>101.23456542800011</c:v>
                </c:pt>
                <c:pt idx="3">
                  <c:v>88.750888664000115</c:v>
                </c:pt>
                <c:pt idx="4">
                  <c:v>102.48111816800009</c:v>
                </c:pt>
                <c:pt idx="5">
                  <c:v>85.270288081999993</c:v>
                </c:pt>
                <c:pt idx="6">
                  <c:v>93.585795890000099</c:v>
                </c:pt>
                <c:pt idx="7">
                  <c:v>98.600527346000064</c:v>
                </c:pt>
                <c:pt idx="8">
                  <c:v>97.593828134000077</c:v>
                </c:pt>
                <c:pt idx="9">
                  <c:v>90.04103515400007</c:v>
                </c:pt>
                <c:pt idx="10">
                  <c:v>110.29582518800014</c:v>
                </c:pt>
                <c:pt idx="11">
                  <c:v>96.84500000000007</c:v>
                </c:pt>
                <c:pt idx="12">
                  <c:v>96.729995120000112</c:v>
                </c:pt>
                <c:pt idx="13">
                  <c:v>97.934931644000116</c:v>
                </c:pt>
                <c:pt idx="14">
                  <c:v>100.84318847600007</c:v>
                </c:pt>
                <c:pt idx="15">
                  <c:v>107.79322753400008</c:v>
                </c:pt>
                <c:pt idx="16">
                  <c:v>92.579799812000061</c:v>
                </c:pt>
                <c:pt idx="17">
                  <c:v>100.24874024000006</c:v>
                </c:pt>
                <c:pt idx="18">
                  <c:v>98.641791986000158</c:v>
                </c:pt>
                <c:pt idx="19">
                  <c:v>109.21393554800014</c:v>
                </c:pt>
                <c:pt idx="20">
                  <c:v>106.28911133600002</c:v>
                </c:pt>
                <c:pt idx="21">
                  <c:v>105.9678271400001</c:v>
                </c:pt>
                <c:pt idx="22">
                  <c:v>92.197080086000042</c:v>
                </c:pt>
                <c:pt idx="23">
                  <c:v>99.93923339000014</c:v>
                </c:pt>
                <c:pt idx="24">
                  <c:v>108.6585107360001</c:v>
                </c:pt>
                <c:pt idx="25">
                  <c:v>104.27487792800007</c:v>
                </c:pt>
                <c:pt idx="26">
                  <c:v>99.558095702000102</c:v>
                </c:pt>
                <c:pt idx="27">
                  <c:v>90.886367192000137</c:v>
                </c:pt>
                <c:pt idx="28">
                  <c:v>95.584912106000047</c:v>
                </c:pt>
                <c:pt idx="29">
                  <c:v>95.644589846000102</c:v>
                </c:pt>
                <c:pt idx="30">
                  <c:v>107.09001464000015</c:v>
                </c:pt>
                <c:pt idx="31">
                  <c:v>100.72682128400008</c:v>
                </c:pt>
                <c:pt idx="32">
                  <c:v>105.34582518800013</c:v>
                </c:pt>
                <c:pt idx="33">
                  <c:v>93.365454110000059</c:v>
                </c:pt>
                <c:pt idx="34">
                  <c:v>104.41066893800013</c:v>
                </c:pt>
                <c:pt idx="35">
                  <c:v>107.56189941800014</c:v>
                </c:pt>
                <c:pt idx="36">
                  <c:v>101.56415527400009</c:v>
                </c:pt>
                <c:pt idx="37">
                  <c:v>100.25295899000001</c:v>
                </c:pt>
              </c:numCache>
            </c:numRef>
          </c:xVal>
          <c:yVal>
            <c:numRef>
              <c:f>HIGH!$J$2:$J$39</c:f>
              <c:numCache>
                <c:formatCode>General</c:formatCode>
                <c:ptCount val="38"/>
                <c:pt idx="0">
                  <c:v>95.84600000000006</c:v>
                </c:pt>
                <c:pt idx="1">
                  <c:v>94.946000000000055</c:v>
                </c:pt>
                <c:pt idx="2">
                  <c:v>96.566000000000017</c:v>
                </c:pt>
                <c:pt idx="3">
                  <c:v>102.72200000000004</c:v>
                </c:pt>
                <c:pt idx="4">
                  <c:v>94.370000000000061</c:v>
                </c:pt>
                <c:pt idx="5">
                  <c:v>94.262000000000057</c:v>
                </c:pt>
                <c:pt idx="6">
                  <c:v>96.278000000000063</c:v>
                </c:pt>
                <c:pt idx="7">
                  <c:v>97.466000000000008</c:v>
                </c:pt>
                <c:pt idx="8">
                  <c:v>96.602000000000075</c:v>
                </c:pt>
                <c:pt idx="9">
                  <c:v>90.482000000000028</c:v>
                </c:pt>
                <c:pt idx="10">
                  <c:v>98.618000000000094</c:v>
                </c:pt>
                <c:pt idx="11">
                  <c:v>100.6340000000001</c:v>
                </c:pt>
                <c:pt idx="12">
                  <c:v>100.5260000000001</c:v>
                </c:pt>
                <c:pt idx="13">
                  <c:v>86.84600000000006</c:v>
                </c:pt>
                <c:pt idx="14">
                  <c:v>90.80600000000004</c:v>
                </c:pt>
                <c:pt idx="15">
                  <c:v>85.082000000000022</c:v>
                </c:pt>
                <c:pt idx="16">
                  <c:v>94.190000000000026</c:v>
                </c:pt>
                <c:pt idx="17">
                  <c:v>98.582000000000022</c:v>
                </c:pt>
                <c:pt idx="18">
                  <c:v>91.454000000000065</c:v>
                </c:pt>
                <c:pt idx="19">
                  <c:v>91.202000000000083</c:v>
                </c:pt>
                <c:pt idx="20">
                  <c:v>102.11000000000008</c:v>
                </c:pt>
                <c:pt idx="21">
                  <c:v>96.674000000000021</c:v>
                </c:pt>
                <c:pt idx="22">
                  <c:v>91.814000000000036</c:v>
                </c:pt>
                <c:pt idx="23">
                  <c:v>92.534000000000106</c:v>
                </c:pt>
                <c:pt idx="24">
                  <c:v>97.142000000000095</c:v>
                </c:pt>
                <c:pt idx="25">
                  <c:v>100.59800000000003</c:v>
                </c:pt>
                <c:pt idx="26">
                  <c:v>85.58600000000007</c:v>
                </c:pt>
                <c:pt idx="27">
                  <c:v>89.25800000000001</c:v>
                </c:pt>
                <c:pt idx="28">
                  <c:v>95.774000000000015</c:v>
                </c:pt>
                <c:pt idx="29">
                  <c:v>94.226000000000084</c:v>
                </c:pt>
                <c:pt idx="30">
                  <c:v>94.262000000000057</c:v>
                </c:pt>
                <c:pt idx="31">
                  <c:v>96.746000000000052</c:v>
                </c:pt>
                <c:pt idx="32">
                  <c:v>96.242000000000104</c:v>
                </c:pt>
                <c:pt idx="33">
                  <c:v>93.614000000000033</c:v>
                </c:pt>
                <c:pt idx="34">
                  <c:v>95.414000000000044</c:v>
                </c:pt>
                <c:pt idx="35">
                  <c:v>86.414000000000044</c:v>
                </c:pt>
                <c:pt idx="36">
                  <c:v>97.106000000000037</c:v>
                </c:pt>
                <c:pt idx="37">
                  <c:v>85.550000000000097</c:v>
                </c:pt>
              </c:numCache>
            </c:numRef>
          </c:yVal>
          <c:smooth val="0"/>
          <c:extLst>
            <c:ext xmlns:c16="http://schemas.microsoft.com/office/drawing/2014/chart" uri="{C3380CC4-5D6E-409C-BE32-E72D297353CC}">
              <c16:uniqueId val="{00000000-5A03-4615-8509-FE19DBF680B1}"/>
            </c:ext>
          </c:extLst>
        </c:ser>
        <c:dLbls>
          <c:showLegendKey val="0"/>
          <c:showVal val="0"/>
          <c:showCatName val="0"/>
          <c:showSerName val="0"/>
          <c:showPercent val="0"/>
          <c:showBubbleSize val="0"/>
        </c:dLbls>
        <c:axId val="318643152"/>
        <c:axId val="318646432"/>
      </c:scatterChart>
      <c:valAx>
        <c:axId val="318643152"/>
        <c:scaling>
          <c:orientation val="minMax"/>
          <c:min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cap="all" baseline="0">
                    <a:solidFill>
                      <a:schemeClr val="tx1">
                        <a:lumMod val="75000"/>
                        <a:lumOff val="25000"/>
                      </a:schemeClr>
                    </a:solidFill>
                    <a:latin typeface="+mn-lt"/>
                    <a:ea typeface="+mn-ea"/>
                    <a:cs typeface="+mn-cs"/>
                  </a:defRPr>
                </a:pPr>
                <a:r>
                  <a:rPr lang="en-US" b="1" dirty="0" err="1">
                    <a:solidFill>
                      <a:schemeClr val="tx1">
                        <a:lumMod val="75000"/>
                        <a:lumOff val="25000"/>
                      </a:schemeClr>
                    </a:solidFill>
                  </a:rPr>
                  <a:t>LaNdsat</a:t>
                </a:r>
                <a:r>
                  <a:rPr lang="en-US" b="1" dirty="0">
                    <a:solidFill>
                      <a:schemeClr val="tx1">
                        <a:lumMod val="75000"/>
                        <a:lumOff val="25000"/>
                      </a:schemeClr>
                    </a:solidFill>
                  </a:rPr>
                  <a:t> Temperatures (</a:t>
                </a:r>
                <a:r>
                  <a:rPr lang="en-US" sz="1600" b="1" i="0" u="none" strike="noStrike" cap="all" baseline="0" dirty="0">
                    <a:effectLst/>
                  </a:rPr>
                  <a:t>°</a:t>
                </a:r>
                <a:r>
                  <a:rPr lang="en-US" b="1" dirty="0">
                    <a:solidFill>
                      <a:schemeClr val="tx1">
                        <a:lumMod val="75000"/>
                        <a:lumOff val="25000"/>
                      </a:schemeClr>
                    </a:solidFill>
                  </a:rPr>
                  <a:t>F)</a:t>
                </a:r>
              </a:p>
            </c:rich>
          </c:tx>
          <c:overlay val="0"/>
          <c:spPr>
            <a:noFill/>
            <a:ln>
              <a:noFill/>
            </a:ln>
            <a:effectLst/>
          </c:spPr>
          <c:txPr>
            <a:bodyPr rot="0" spcFirstLastPara="1" vertOverflow="ellipsis" vert="horz" wrap="square" anchor="ctr" anchorCtr="1"/>
            <a:lstStyle/>
            <a:p>
              <a:pPr>
                <a:defRPr sz="1600" b="0" i="0" u="none" strike="noStrike" kern="1200" cap="all"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crossAx val="318646432"/>
        <c:crosses val="autoZero"/>
        <c:crossBetween val="midCat"/>
      </c:valAx>
      <c:valAx>
        <c:axId val="318646432"/>
        <c:scaling>
          <c:orientation val="minMax"/>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75000"/>
                        <a:lumOff val="25000"/>
                      </a:schemeClr>
                    </a:solidFill>
                    <a:latin typeface="+mn-lt"/>
                    <a:ea typeface="+mn-ea"/>
                    <a:cs typeface="+mn-cs"/>
                  </a:defRPr>
                </a:pPr>
                <a:r>
                  <a:rPr lang="en-US" b="1" dirty="0">
                    <a:solidFill>
                      <a:schemeClr val="tx1">
                        <a:lumMod val="75000"/>
                        <a:lumOff val="25000"/>
                      </a:schemeClr>
                    </a:solidFill>
                  </a:rPr>
                  <a:t>MODIS Temperatures (</a:t>
                </a:r>
                <a:r>
                  <a:rPr lang="en-US" sz="1600" b="1" i="0" u="none" strike="noStrike" cap="all" baseline="0" dirty="0">
                    <a:effectLst/>
                  </a:rPr>
                  <a:t>°</a:t>
                </a:r>
                <a:r>
                  <a:rPr lang="en-US" b="1" dirty="0">
                    <a:solidFill>
                      <a:schemeClr val="tx1">
                        <a:lumMod val="75000"/>
                        <a:lumOff val="25000"/>
                      </a:schemeClr>
                    </a:solidFill>
                  </a:rPr>
                  <a:t>F)</a:t>
                </a:r>
              </a:p>
            </c:rich>
          </c:tx>
          <c:layout>
            <c:manualLayout>
              <c:xMode val="edge"/>
              <c:yMode val="edge"/>
              <c:x val="1.9243986254295534E-2"/>
              <c:y val="0.1894017943790719"/>
            </c:manualLayout>
          </c:layout>
          <c:overlay val="0"/>
          <c:spPr>
            <a:noFill/>
            <a:ln>
              <a:noFill/>
            </a:ln>
            <a:effectLst/>
          </c:spPr>
          <c:txPr>
            <a:bodyPr rot="-5400000" spcFirstLastPara="1" vertOverflow="ellipsis" vert="horz" wrap="square" anchor="ctr" anchorCtr="1"/>
            <a:lstStyle/>
            <a:p>
              <a:pPr>
                <a:defRPr sz="1600" b="0" i="0" u="none" strike="noStrike" kern="1200" cap="all"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crossAx val="318643152"/>
        <c:crosses val="autoZero"/>
        <c:crossBetween val="midCat"/>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cap="all" spc="120" normalizeH="0" baseline="0">
                <a:solidFill>
                  <a:schemeClr val="tx1">
                    <a:lumMod val="75000"/>
                    <a:lumOff val="25000"/>
                  </a:schemeClr>
                </a:solidFill>
                <a:latin typeface="+mn-lt"/>
                <a:ea typeface="+mn-ea"/>
                <a:cs typeface="+mn-cs"/>
              </a:defRPr>
            </a:pPr>
            <a:r>
              <a:rPr lang="en-US" dirty="0">
                <a:solidFill>
                  <a:schemeClr val="tx1">
                    <a:lumMod val="75000"/>
                    <a:lumOff val="25000"/>
                  </a:schemeClr>
                </a:solidFill>
              </a:rPr>
              <a:t>Landsat vs ASTER: High Urbanization</a:t>
            </a:r>
          </a:p>
        </c:rich>
      </c:tx>
      <c:overlay val="0"/>
      <c:spPr>
        <a:noFill/>
        <a:ln>
          <a:noFill/>
        </a:ln>
        <a:effectLst/>
      </c:spPr>
      <c:txPr>
        <a:bodyPr rot="0" spcFirstLastPara="1" vertOverflow="ellipsis" vert="horz" wrap="square" anchor="ctr" anchorCtr="1"/>
        <a:lstStyle/>
        <a:p>
          <a:pPr>
            <a:defRPr sz="1920" b="1" i="0" u="none" strike="noStrike" kern="1200" cap="all" spc="120" normalizeH="0" baseline="0">
              <a:solidFill>
                <a:schemeClr val="tx1">
                  <a:lumMod val="75000"/>
                  <a:lumOff val="25000"/>
                </a:schemeClr>
              </a:solidFill>
              <a:latin typeface="+mn-lt"/>
              <a:ea typeface="+mn-ea"/>
              <a:cs typeface="+mn-cs"/>
            </a:defRPr>
          </a:pPr>
          <a:endParaRPr lang="en-US"/>
        </a:p>
      </c:txPr>
    </c:title>
    <c:autoTitleDeleted val="0"/>
    <c:plotArea>
      <c:layout/>
      <c:scatterChart>
        <c:scatterStyle val="lineMarker"/>
        <c:varyColors val="0"/>
        <c:ser>
          <c:idx val="0"/>
          <c:order val="0"/>
          <c:tx>
            <c:strRef>
              <c:f>HIGH!$I$1</c:f>
              <c:strCache>
                <c:ptCount val="1"/>
                <c:pt idx="0">
                  <c:v>Aster_Fahrenheit</c:v>
                </c:pt>
              </c:strCache>
            </c:strRef>
          </c:tx>
          <c:spPr>
            <a:ln w="25400" cap="rnd">
              <a:noFill/>
              <a:round/>
            </a:ln>
            <a:effectLst/>
          </c:spPr>
          <c:marker>
            <c:symbol val="diamond"/>
            <c:size val="6"/>
            <c:spPr>
              <a:solidFill>
                <a:schemeClr val="accent1"/>
              </a:solidFill>
              <a:ln w="9525">
                <a:solidFill>
                  <a:schemeClr val="accent1"/>
                </a:solidFill>
                <a:round/>
              </a:ln>
              <a:effectLst/>
            </c:spPr>
          </c:marker>
          <c:trendline>
            <c:spPr>
              <a:ln w="9525" cap="rnd">
                <a:noFill/>
              </a:ln>
              <a:effectLst/>
            </c:spPr>
            <c:trendlineType val="linear"/>
            <c:dispRSqr val="1"/>
            <c:dispEq val="0"/>
            <c:trendlineLbl>
              <c:layout>
                <c:manualLayout>
                  <c:x val="0.1999154690685703"/>
                  <c:y val="0.37114508643405003"/>
                </c:manualLayout>
              </c:layout>
              <c:numFmt formatCode="General"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trendlineLbl>
          </c:trendline>
          <c:trendline>
            <c:spPr>
              <a:ln w="9525" cap="rnd">
                <a:solidFill>
                  <a:schemeClr val="accent1"/>
                </a:solidFill>
              </a:ln>
              <a:effectLst/>
            </c:spPr>
            <c:trendlineType val="linear"/>
            <c:dispRSqr val="0"/>
            <c:dispEq val="0"/>
          </c:trendline>
          <c:xVal>
            <c:numRef>
              <c:f>HIGH!$H$2:$H$39</c:f>
              <c:numCache>
                <c:formatCode>General</c:formatCode>
                <c:ptCount val="38"/>
                <c:pt idx="0">
                  <c:v>104.94201171200011</c:v>
                </c:pt>
                <c:pt idx="1">
                  <c:v>104.0577880820001</c:v>
                </c:pt>
                <c:pt idx="2">
                  <c:v>101.23456542800011</c:v>
                </c:pt>
                <c:pt idx="3">
                  <c:v>88.750888664000115</c:v>
                </c:pt>
                <c:pt idx="4">
                  <c:v>102.48111816800009</c:v>
                </c:pt>
                <c:pt idx="5">
                  <c:v>85.270288081999993</c:v>
                </c:pt>
                <c:pt idx="6">
                  <c:v>93.585795890000099</c:v>
                </c:pt>
                <c:pt idx="7">
                  <c:v>98.600527346000064</c:v>
                </c:pt>
                <c:pt idx="8">
                  <c:v>97.593828134000077</c:v>
                </c:pt>
                <c:pt idx="9">
                  <c:v>90.04103515400007</c:v>
                </c:pt>
                <c:pt idx="10">
                  <c:v>110.29582518800014</c:v>
                </c:pt>
                <c:pt idx="11">
                  <c:v>96.84500000000007</c:v>
                </c:pt>
                <c:pt idx="12">
                  <c:v>96.729995120000112</c:v>
                </c:pt>
                <c:pt idx="13">
                  <c:v>97.934931644000116</c:v>
                </c:pt>
                <c:pt idx="14">
                  <c:v>100.84318847600007</c:v>
                </c:pt>
                <c:pt idx="15">
                  <c:v>107.79322753400008</c:v>
                </c:pt>
                <c:pt idx="16">
                  <c:v>92.579799812000061</c:v>
                </c:pt>
                <c:pt idx="17">
                  <c:v>100.24874024000006</c:v>
                </c:pt>
                <c:pt idx="18">
                  <c:v>98.641791986000158</c:v>
                </c:pt>
                <c:pt idx="19">
                  <c:v>109.21393554800014</c:v>
                </c:pt>
                <c:pt idx="20">
                  <c:v>106.28911133600002</c:v>
                </c:pt>
                <c:pt idx="21">
                  <c:v>105.9678271400001</c:v>
                </c:pt>
                <c:pt idx="22">
                  <c:v>92.197080086000042</c:v>
                </c:pt>
                <c:pt idx="23">
                  <c:v>99.93923339000014</c:v>
                </c:pt>
                <c:pt idx="24">
                  <c:v>108.6585107360001</c:v>
                </c:pt>
                <c:pt idx="25">
                  <c:v>104.27487792800007</c:v>
                </c:pt>
                <c:pt idx="26">
                  <c:v>99.558095702000102</c:v>
                </c:pt>
                <c:pt idx="27">
                  <c:v>90.886367192000137</c:v>
                </c:pt>
                <c:pt idx="28">
                  <c:v>95.584912106000047</c:v>
                </c:pt>
                <c:pt idx="29">
                  <c:v>95.644589846000102</c:v>
                </c:pt>
                <c:pt idx="30">
                  <c:v>107.09001464000015</c:v>
                </c:pt>
                <c:pt idx="31">
                  <c:v>100.72682128400008</c:v>
                </c:pt>
                <c:pt idx="32">
                  <c:v>105.34582518800013</c:v>
                </c:pt>
                <c:pt idx="33">
                  <c:v>93.365454110000059</c:v>
                </c:pt>
                <c:pt idx="34">
                  <c:v>104.41066893800013</c:v>
                </c:pt>
                <c:pt idx="35">
                  <c:v>107.56189941800014</c:v>
                </c:pt>
                <c:pt idx="36">
                  <c:v>101.56415527400009</c:v>
                </c:pt>
                <c:pt idx="37">
                  <c:v>100.25295899000001</c:v>
                </c:pt>
              </c:numCache>
            </c:numRef>
          </c:xVal>
          <c:yVal>
            <c:numRef>
              <c:f>HIGH!$I$2:$I$39</c:f>
              <c:numCache>
                <c:formatCode>General</c:formatCode>
                <c:ptCount val="38"/>
                <c:pt idx="0">
                  <c:v>83.570000000000064</c:v>
                </c:pt>
                <c:pt idx="1">
                  <c:v>120.42500000000011</c:v>
                </c:pt>
                <c:pt idx="2">
                  <c:v>108.87665527400009</c:v>
                </c:pt>
                <c:pt idx="3">
                  <c:v>100.30819823600017</c:v>
                </c:pt>
                <c:pt idx="4">
                  <c:v>104.04860351000011</c:v>
                </c:pt>
                <c:pt idx="5">
                  <c:v>99.070214846000084</c:v>
                </c:pt>
                <c:pt idx="6">
                  <c:v>101.57395508600008</c:v>
                </c:pt>
                <c:pt idx="7">
                  <c:v>109.35139649</c:v>
                </c:pt>
                <c:pt idx="8">
                  <c:v>103.12830078800009</c:v>
                </c:pt>
                <c:pt idx="9">
                  <c:v>91.753583989999981</c:v>
                </c:pt>
                <c:pt idx="10">
                  <c:v>111.60785643800007</c:v>
                </c:pt>
                <c:pt idx="11">
                  <c:v>107.99599121600015</c:v>
                </c:pt>
                <c:pt idx="12">
                  <c:v>101.494414058</c:v>
                </c:pt>
                <c:pt idx="13">
                  <c:v>102.03520508600002</c:v>
                </c:pt>
                <c:pt idx="14">
                  <c:v>101.91378417800006</c:v>
                </c:pt>
                <c:pt idx="15">
                  <c:v>111.33680176400001</c:v>
                </c:pt>
                <c:pt idx="16">
                  <c:v>98.463022466000126</c:v>
                </c:pt>
                <c:pt idx="17">
                  <c:v>102.67298339000006</c:v>
                </c:pt>
                <c:pt idx="18">
                  <c:v>93.119492192000081</c:v>
                </c:pt>
                <c:pt idx="19">
                  <c:v>116.31365234600014</c:v>
                </c:pt>
                <c:pt idx="20">
                  <c:v>107.75613768800015</c:v>
                </c:pt>
                <c:pt idx="21">
                  <c:v>112.43908203800008</c:v>
                </c:pt>
                <c:pt idx="22">
                  <c:v>95.71411133600003</c:v>
                </c:pt>
                <c:pt idx="23">
                  <c:v>100.4423632880001</c:v>
                </c:pt>
                <c:pt idx="24">
                  <c:v>111.00158691800011</c:v>
                </c:pt>
                <c:pt idx="25">
                  <c:v>111.52581054800005</c:v>
                </c:pt>
                <c:pt idx="26">
                  <c:v>101.23386231200008</c:v>
                </c:pt>
                <c:pt idx="27">
                  <c:v>96.201904298000088</c:v>
                </c:pt>
                <c:pt idx="28">
                  <c:v>101.37378417800004</c:v>
                </c:pt>
                <c:pt idx="29">
                  <c:v>97.398139640000082</c:v>
                </c:pt>
                <c:pt idx="30">
                  <c:v>110.40981933200005</c:v>
                </c:pt>
                <c:pt idx="31">
                  <c:v>102.05058594200015</c:v>
                </c:pt>
                <c:pt idx="32">
                  <c:v>103.62918945200009</c:v>
                </c:pt>
                <c:pt idx="33">
                  <c:v>99.514414058000071</c:v>
                </c:pt>
                <c:pt idx="34">
                  <c:v>108.37040527400009</c:v>
                </c:pt>
                <c:pt idx="35">
                  <c:v>104.26257323600012</c:v>
                </c:pt>
                <c:pt idx="36">
                  <c:v>105.48174804800011</c:v>
                </c:pt>
                <c:pt idx="37">
                  <c:v>101.55400390400003</c:v>
                </c:pt>
              </c:numCache>
            </c:numRef>
          </c:yVal>
          <c:smooth val="0"/>
          <c:extLst>
            <c:ext xmlns:c16="http://schemas.microsoft.com/office/drawing/2014/chart" uri="{C3380CC4-5D6E-409C-BE32-E72D297353CC}">
              <c16:uniqueId val="{00000000-5968-42EC-BCE6-1F0312785FBD}"/>
            </c:ext>
          </c:extLst>
        </c:ser>
        <c:dLbls>
          <c:showLegendKey val="0"/>
          <c:showVal val="0"/>
          <c:showCatName val="0"/>
          <c:showSerName val="0"/>
          <c:showPercent val="0"/>
          <c:showBubbleSize val="0"/>
        </c:dLbls>
        <c:axId val="582918824"/>
        <c:axId val="582919152"/>
      </c:scatterChart>
      <c:valAx>
        <c:axId val="582918824"/>
        <c:scaling>
          <c:orientation val="minMax"/>
          <c:min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cap="all" baseline="0">
                    <a:solidFill>
                      <a:schemeClr val="tx1">
                        <a:lumMod val="75000"/>
                        <a:lumOff val="25000"/>
                      </a:schemeClr>
                    </a:solidFill>
                    <a:latin typeface="+mn-lt"/>
                    <a:ea typeface="+mn-ea"/>
                    <a:cs typeface="+mn-cs"/>
                  </a:defRPr>
                </a:pPr>
                <a:r>
                  <a:rPr lang="en-US" b="1" dirty="0">
                    <a:solidFill>
                      <a:schemeClr val="tx1">
                        <a:lumMod val="75000"/>
                        <a:lumOff val="25000"/>
                      </a:schemeClr>
                    </a:solidFill>
                  </a:rPr>
                  <a:t>Landsat Temperatures (</a:t>
                </a:r>
                <a:r>
                  <a:rPr lang="en-US" sz="1600" b="1" i="0" u="none" strike="noStrike" cap="all" baseline="0" dirty="0">
                    <a:effectLst/>
                  </a:rPr>
                  <a:t>°</a:t>
                </a:r>
                <a:r>
                  <a:rPr lang="en-US" b="1" dirty="0">
                    <a:solidFill>
                      <a:schemeClr val="tx1">
                        <a:lumMod val="75000"/>
                        <a:lumOff val="25000"/>
                      </a:schemeClr>
                    </a:solidFill>
                  </a:rPr>
                  <a:t>F)</a:t>
                </a:r>
              </a:p>
            </c:rich>
          </c:tx>
          <c:overlay val="0"/>
          <c:spPr>
            <a:noFill/>
            <a:ln>
              <a:noFill/>
            </a:ln>
            <a:effectLst/>
          </c:spPr>
          <c:txPr>
            <a:bodyPr rot="0" spcFirstLastPara="1" vertOverflow="ellipsis" vert="horz" wrap="square" anchor="ctr" anchorCtr="1"/>
            <a:lstStyle/>
            <a:p>
              <a:pPr>
                <a:defRPr sz="1600" b="0" i="0" u="none" strike="noStrike" kern="1200" cap="all"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crossAx val="582919152"/>
        <c:crosses val="autoZero"/>
        <c:crossBetween val="midCat"/>
      </c:valAx>
      <c:valAx>
        <c:axId val="582919152"/>
        <c:scaling>
          <c:orientation val="minMax"/>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cap="all" baseline="0">
                    <a:solidFill>
                      <a:schemeClr val="tx1">
                        <a:lumMod val="75000"/>
                        <a:lumOff val="25000"/>
                      </a:schemeClr>
                    </a:solidFill>
                    <a:latin typeface="+mn-lt"/>
                    <a:ea typeface="+mn-ea"/>
                    <a:cs typeface="+mn-cs"/>
                  </a:defRPr>
                </a:pPr>
                <a:r>
                  <a:rPr lang="en-US" b="1" dirty="0">
                    <a:solidFill>
                      <a:schemeClr val="tx1">
                        <a:lumMod val="75000"/>
                        <a:lumOff val="25000"/>
                      </a:schemeClr>
                    </a:solidFill>
                  </a:rPr>
                  <a:t>ASTER Temperatures (</a:t>
                </a:r>
                <a:r>
                  <a:rPr lang="en-US" sz="1600" b="1" i="0" u="none" strike="noStrike" cap="all" baseline="0" dirty="0">
                    <a:effectLst/>
                  </a:rPr>
                  <a:t>°</a:t>
                </a:r>
                <a:r>
                  <a:rPr lang="en-US" b="1" dirty="0">
                    <a:solidFill>
                      <a:schemeClr val="tx1">
                        <a:lumMod val="75000"/>
                        <a:lumOff val="25000"/>
                      </a:schemeClr>
                    </a:solidFill>
                  </a:rPr>
                  <a:t>F)</a:t>
                </a:r>
              </a:p>
            </c:rich>
          </c:tx>
          <c:overlay val="0"/>
          <c:spPr>
            <a:noFill/>
            <a:ln>
              <a:noFill/>
            </a:ln>
            <a:effectLst/>
          </c:spPr>
          <c:txPr>
            <a:bodyPr rot="-5400000" spcFirstLastPara="1" vertOverflow="ellipsis" vert="horz" wrap="square" anchor="ctr" anchorCtr="1"/>
            <a:lstStyle/>
            <a:p>
              <a:pPr>
                <a:defRPr sz="1600" b="0" i="0" u="none" strike="noStrike" kern="1200" cap="all"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crossAx val="582918824"/>
        <c:crosses val="autoZero"/>
        <c:crossBetween val="midCat"/>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4/19/19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4/19/19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Category:Port_Newark%E2%80%93Elizabeth_Marine_Terminal#/media/File:Manhattan.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ixabay.com/vectors/earth-planet-earth-space-2092185/"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sdcoe.net/student-services/early-education/Pages/Early-Years-Conference.aspx"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hittagongit.com/icon/document-icon-vector-22.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Team introductions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a:t>
            </a:fld>
            <a:endParaRPr lang="en-US"/>
          </a:p>
        </p:txBody>
      </p:sp>
    </p:spTree>
    <p:extLst>
      <p:ext uri="{BB962C8B-B14F-4D97-AF65-F5344CB8AC3E}">
        <p14:creationId xmlns:p14="http://schemas.microsoft.com/office/powerpoint/2010/main" val="1678810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partnered with GWUSA, which is a community based, environmental non-profit organization aimed at promoting environmental, economic, and social well-being within marginalized communities through the enhancement of urban spaces.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organization has 20 local trusts across the United States where they utilize data and perform various environmental projects.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One of their current projects is, Climate Safe Neighborhoods which is aimed at reducing heat and flood related risks that are currently being faced by urban populations and advance the value of climate resiliency. They are focusing this project in 5 of their locations and plan to map historic flooding and heat events, produce solutions, and apply these efforts throughout the community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Elizabeth, NJ and Providence, RI are two of the cities that this project is being implemented in </a:t>
            </a:r>
          </a:p>
          <a:p>
            <a:pPr rtl="0"/>
            <a:br>
              <a:rPr lang="en-US" b="0" dirty="0">
                <a:effectLst/>
              </a:rPr>
            </a:br>
            <a:r>
              <a:rPr lang="en-US" sz="1200" b="1" i="0" u="none" strike="noStrike" kern="1200" dirty="0">
                <a:solidFill>
                  <a:schemeClr val="tx1"/>
                </a:solidFill>
                <a:effectLst/>
                <a:latin typeface="+mn-lt"/>
                <a:ea typeface="+mn-ea"/>
                <a:cs typeface="+mn-cs"/>
              </a:rPr>
              <a:t>Image Retrieved from:</a:t>
            </a:r>
            <a:r>
              <a:rPr lang="en-US" sz="1200" b="0" i="0" u="none" strike="noStrike" kern="1200" dirty="0">
                <a:solidFill>
                  <a:schemeClr val="tx1"/>
                </a:solidFill>
                <a:effectLst/>
                <a:latin typeface="+mn-lt"/>
                <a:ea typeface="+mn-ea"/>
                <a:cs typeface="+mn-cs"/>
              </a:rPr>
              <a:t> https://groundworkusa.org/groundwork-network, Written Permission from Groundwork USA</a:t>
            </a:r>
            <a:endParaRPr lang="en-US" b="0" dirty="0">
              <a:effectLst/>
            </a:endParaRPr>
          </a:p>
          <a:p>
            <a:br>
              <a:rPr lang="en-US" b="0" dirty="0">
                <a:effectLst/>
              </a:rPr>
            </a:b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10</a:t>
            </a:fld>
            <a:endParaRPr lang="en-US"/>
          </a:p>
        </p:txBody>
      </p:sp>
    </p:spTree>
    <p:extLst>
      <p:ext uri="{BB962C8B-B14F-4D97-AF65-F5344CB8AC3E}">
        <p14:creationId xmlns:p14="http://schemas.microsoft.com/office/powerpoint/2010/main" val="3240390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Elizabeth and Providence are both highly urbanized cities that are situated in low-lying regions, right along a body of water. </a:t>
            </a:r>
            <a:br>
              <a:rPr lang="en-US" b="0" dirty="0">
                <a:effectLst/>
              </a:rPr>
            </a:br>
            <a:r>
              <a:rPr lang="en-US" sz="1200" b="0" i="0" u="none" strike="noStrike" kern="1200" dirty="0">
                <a:solidFill>
                  <a:schemeClr val="tx1"/>
                </a:solidFill>
                <a:effectLst/>
                <a:latin typeface="+mn-lt"/>
                <a:ea typeface="+mn-ea"/>
                <a:cs typeface="+mn-cs"/>
              </a:rPr>
              <a:t>Image references: </a:t>
            </a:r>
            <a:r>
              <a:rPr lang="en-US" dirty="0">
                <a:hlinkClick r:id="rId3"/>
              </a:rPr>
              <a:t>https://commons.wikimedia.org/wiki/Category:Port_Newark%E2%80%93Elizabeth_Marine_Terminal#/media/File:Manhattan.jpg</a:t>
            </a:r>
            <a:r>
              <a:rPr lang="en-US" dirty="0"/>
              <a:t> , Creative</a:t>
            </a:r>
            <a:r>
              <a:rPr lang="en-US" baseline="0" dirty="0"/>
              <a:t> Commons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11</a:t>
            </a:fld>
            <a:endParaRPr lang="en-US"/>
          </a:p>
        </p:txBody>
      </p:sp>
    </p:spTree>
    <p:extLst>
      <p:ext uri="{BB962C8B-B14F-4D97-AF65-F5344CB8AC3E}">
        <p14:creationId xmlns:p14="http://schemas.microsoft.com/office/powerpoint/2010/main" val="3043254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Due to these factors, the communities are susceptible to intense flooding and increase in heat.  </a:t>
            </a:r>
          </a:p>
          <a:p>
            <a:pPr rtl="0"/>
            <a:br>
              <a:rPr lang="en-US" b="0" dirty="0">
                <a:effectLst/>
              </a:rPr>
            </a:br>
            <a:r>
              <a:rPr lang="en-US" sz="1200" b="0" i="0" u="none" strike="noStrike" kern="1200" dirty="0">
                <a:solidFill>
                  <a:schemeClr val="tx1"/>
                </a:solidFill>
                <a:effectLst/>
                <a:latin typeface="+mn-lt"/>
                <a:ea typeface="+mn-ea"/>
                <a:cs typeface="+mn-cs"/>
              </a:rPr>
              <a:t>Image references: army truck (Rhode Island) : https://www.weather.gov/nerfc/crar1_flood </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2653241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 Groundwork wants to help the cities enhance their resiliency planning by providing data to stakeholders and marginalized communities to make more data-driven decisions about future development of their communities.</a:t>
            </a:r>
          </a:p>
          <a:p>
            <a:pPr rtl="0"/>
            <a:br>
              <a:rPr lang="en-US" b="0" dirty="0">
                <a:effectLst/>
              </a:rPr>
            </a:br>
            <a:r>
              <a:rPr lang="en-US" sz="1200" b="0" i="0" u="none" strike="noStrike" kern="1200" dirty="0">
                <a:solidFill>
                  <a:schemeClr val="tx1"/>
                </a:solidFill>
                <a:effectLst/>
                <a:latin typeface="+mn-lt"/>
                <a:ea typeface="+mn-ea"/>
                <a:cs typeface="+mn-cs"/>
              </a:rPr>
              <a:t>Image references:</a:t>
            </a:r>
          </a:p>
          <a:p>
            <a:pPr rtl="0"/>
            <a:r>
              <a:rPr lang="en-US" sz="1200" b="0" i="0" u="none" strike="noStrike" kern="1200" dirty="0">
                <a:solidFill>
                  <a:schemeClr val="tx1"/>
                </a:solidFill>
                <a:effectLst/>
                <a:latin typeface="+mn-lt"/>
                <a:ea typeface="+mn-ea"/>
                <a:cs typeface="+mn-cs"/>
              </a:rPr>
              <a:t>earth - </a:t>
            </a:r>
            <a:r>
              <a:rPr lang="en-US" dirty="0">
                <a:hlinkClick r:id="rId3"/>
              </a:rPr>
              <a:t>https://pixabay.com/vectors/earth-planet-earth-space-2092185/</a:t>
            </a:r>
            <a:r>
              <a:rPr lang="en-US" dirty="0"/>
              <a:t> , Creative Commons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People talking -</a:t>
            </a:r>
            <a:r>
              <a:rPr lang="en-US" baseline="0" dirty="0"/>
              <a:t> </a:t>
            </a:r>
            <a:r>
              <a:rPr lang="en-US" dirty="0">
                <a:hlinkClick r:id="rId4"/>
              </a:rPr>
              <a:t>https://www.sdcoe.net/student-services/early-education/Pages/Early-Years-Conference.aspx</a:t>
            </a:r>
            <a:r>
              <a:rPr lang="en-US" dirty="0"/>
              <a:t> , Creative Commons</a:t>
            </a:r>
          </a:p>
          <a:p>
            <a:pPr rtl="0"/>
            <a:endParaRPr lang="en-US" dirty="0"/>
          </a:p>
          <a:p>
            <a:pPr rtl="0"/>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223610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For Groundwork to do this, they need data and maps showing these vulnerabilities and they currently do not have a method for assessment.</a:t>
            </a:r>
          </a:p>
          <a:p>
            <a:pPr rtl="0"/>
            <a:br>
              <a:rPr lang="en-US" b="0" dirty="0">
                <a:effectLst/>
              </a:rPr>
            </a:br>
            <a:r>
              <a:rPr lang="en-US" sz="1200" b="0" i="0" u="none" strike="noStrike" kern="1200" dirty="0">
                <a:solidFill>
                  <a:schemeClr val="tx1"/>
                </a:solidFill>
                <a:effectLst/>
                <a:latin typeface="+mn-lt"/>
                <a:ea typeface="+mn-ea"/>
                <a:cs typeface="+mn-cs"/>
              </a:rPr>
              <a:t>Image references: army truck (Rhode Island) : </a:t>
            </a:r>
          </a:p>
          <a:p>
            <a:r>
              <a:rPr lang="en-US" sz="1200" b="0" i="0" u="none" strike="noStrike" kern="1200" dirty="0">
                <a:solidFill>
                  <a:schemeClr val="tx1"/>
                </a:solidFill>
                <a:effectLst/>
                <a:latin typeface="+mn-lt"/>
                <a:ea typeface="+mn-ea"/>
                <a:cs typeface="+mn-cs"/>
              </a:rPr>
              <a:t>Paper graphic -</a:t>
            </a:r>
            <a:r>
              <a:rPr lang="en-US" sz="1200" b="0" i="0" u="none" strike="noStrike" kern="1200" baseline="0" dirty="0">
                <a:solidFill>
                  <a:schemeClr val="tx1"/>
                </a:solidFill>
                <a:effectLst/>
                <a:latin typeface="+mn-lt"/>
                <a:ea typeface="+mn-ea"/>
                <a:cs typeface="+mn-cs"/>
              </a:rPr>
              <a:t> </a:t>
            </a:r>
            <a:r>
              <a:rPr lang="en-US" dirty="0">
                <a:hlinkClick r:id="rId3"/>
              </a:rPr>
              <a:t>http://chittagongit.com/icon/document-icon-vector-22.html</a:t>
            </a:r>
            <a:r>
              <a:rPr lang="en-US" dirty="0"/>
              <a:t> , Creative</a:t>
            </a:r>
            <a:r>
              <a:rPr lang="en-US" baseline="0" dirty="0"/>
              <a:t> Commons</a:t>
            </a:r>
            <a:endParaRPr lang="en-US"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597100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wanted to create a way for Groundwork to visualize locations in the cities that are experiencing more heat and flooding increases to take these methods and apply them to other cities. For heat vulnerabilities, the team produced annual heat distribution maps for the years 2014 and 2018 and 5-year heat distribution for 2014-2018. For</a:t>
            </a:r>
            <a:r>
              <a:rPr lang="en-US" sz="1200" b="0" i="0" u="none" strike="noStrike" kern="1200" baseline="0" dirty="0">
                <a:solidFill>
                  <a:schemeClr val="tx1"/>
                </a:solidFill>
                <a:effectLst/>
                <a:latin typeface="+mn-lt"/>
                <a:ea typeface="+mn-ea"/>
                <a:cs typeface="+mn-cs"/>
              </a:rPr>
              <a:t> flooding, the team produced 30 annual flood distribution maps for the years 1988-2018 and 2 decadal maps for 1988-1998, 1998-2008, and 2008-2018</a:t>
            </a:r>
            <a:endParaRPr lang="en-US"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15</a:t>
            </a:fld>
            <a:endParaRPr lang="en-US"/>
          </a:p>
        </p:txBody>
      </p:sp>
    </p:spTree>
    <p:extLst>
      <p:ext uri="{BB962C8B-B14F-4D97-AF65-F5344CB8AC3E}">
        <p14:creationId xmlns:p14="http://schemas.microsoft.com/office/powerpoint/2010/main" val="4252852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effectLst/>
                <a:latin typeface="+mn-lt"/>
                <a:ea typeface="+mn-ea"/>
                <a:cs typeface="+mn-cs"/>
              </a:rPr>
              <a:t>For our heat and flood mapping, we utilized Earth observation imagery from: </a:t>
            </a:r>
          </a:p>
          <a:p>
            <a:r>
              <a:rPr lang="en-US" sz="1200" b="0" i="0" u="none" strike="noStrike" kern="1200" baseline="0" dirty="0">
                <a:solidFill>
                  <a:schemeClr val="tx1"/>
                </a:solidFill>
                <a:effectLst/>
                <a:latin typeface="+mn-lt"/>
                <a:ea typeface="+mn-ea"/>
                <a:cs typeface="+mn-cs"/>
              </a:rPr>
              <a:t>Landsat 5 Thematic Mapper, </a:t>
            </a:r>
          </a:p>
          <a:p>
            <a:r>
              <a:rPr lang="en-US" sz="1200" b="0" i="0" u="none" strike="noStrike" kern="1200" baseline="0" dirty="0">
                <a:solidFill>
                  <a:schemeClr val="tx1"/>
                </a:solidFill>
                <a:effectLst/>
                <a:latin typeface="+mn-lt"/>
                <a:ea typeface="+mn-ea"/>
                <a:cs typeface="+mn-cs"/>
              </a:rPr>
              <a:t>Landsat 7 </a:t>
            </a:r>
            <a:r>
              <a:rPr lang="en-US" sz="1200" b="0" i="0" kern="1200" dirty="0">
                <a:solidFill>
                  <a:schemeClr val="tx1"/>
                </a:solidFill>
                <a:effectLst/>
                <a:latin typeface="+mn-lt"/>
                <a:ea typeface="+mn-ea"/>
                <a:cs typeface="+mn-cs"/>
              </a:rPr>
              <a:t>Enhanced Thematic Mapper Plus,</a:t>
            </a:r>
            <a:r>
              <a:rPr lang="en-US" sz="1200" b="0" i="0" kern="1200" baseline="0" dirty="0">
                <a:solidFill>
                  <a:schemeClr val="tx1"/>
                </a:solidFill>
                <a:effectLst/>
                <a:latin typeface="+mn-lt"/>
                <a:ea typeface="+mn-ea"/>
                <a:cs typeface="+mn-cs"/>
              </a:rPr>
              <a:t> </a:t>
            </a:r>
            <a:r>
              <a:rPr lang="en-US" sz="1200" b="1" i="0" kern="1200" baseline="0" dirty="0">
                <a:solidFill>
                  <a:schemeClr val="tx1"/>
                </a:solidFill>
                <a:effectLst/>
                <a:latin typeface="+mn-lt"/>
                <a:ea typeface="+mn-ea"/>
                <a:cs typeface="+mn-cs"/>
              </a:rPr>
              <a:t>and</a:t>
            </a:r>
          </a:p>
          <a:p>
            <a:r>
              <a:rPr lang="en-US" sz="1200" b="0" i="0" kern="1200" baseline="0" dirty="0">
                <a:solidFill>
                  <a:schemeClr val="tx1"/>
                </a:solidFill>
                <a:effectLst/>
                <a:latin typeface="+mn-lt"/>
                <a:ea typeface="+mn-ea"/>
                <a:cs typeface="+mn-cs"/>
              </a:rPr>
              <a:t>Landsat 8 Operational Land Imager and Thermal Infrared Sensor.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Additionally, we used: </a:t>
            </a:r>
          </a:p>
          <a:p>
            <a:r>
              <a:rPr lang="en-US" sz="1200" b="0" i="0" kern="1200" baseline="0" dirty="0">
                <a:solidFill>
                  <a:schemeClr val="tx1"/>
                </a:solidFill>
                <a:effectLst/>
                <a:latin typeface="+mn-lt"/>
                <a:ea typeface="+mn-ea"/>
                <a:cs typeface="+mn-cs"/>
              </a:rPr>
              <a:t>Terra </a:t>
            </a:r>
            <a:r>
              <a:rPr lang="en-US" sz="1200" b="0" i="0" kern="1200" dirty="0">
                <a:solidFill>
                  <a:schemeClr val="tx1"/>
                </a:solidFill>
                <a:effectLst/>
                <a:latin typeface="+mn-lt"/>
                <a:ea typeface="+mn-ea"/>
                <a:cs typeface="+mn-cs"/>
              </a:rPr>
              <a:t>Moderate-resolution Imaging </a:t>
            </a:r>
            <a:r>
              <a:rPr lang="en-US" sz="1200" b="0" i="0" kern="1200" dirty="0" err="1">
                <a:solidFill>
                  <a:schemeClr val="tx1"/>
                </a:solidFill>
                <a:effectLst/>
                <a:latin typeface="+mn-lt"/>
                <a:ea typeface="+mn-ea"/>
                <a:cs typeface="+mn-cs"/>
              </a:rPr>
              <a:t>Spectroradiometer</a:t>
            </a:r>
            <a:r>
              <a:rPr lang="en-US" sz="1200" b="0" i="0" kern="1200" dirty="0">
                <a:solidFill>
                  <a:schemeClr val="tx1"/>
                </a:solidFill>
                <a:effectLst/>
                <a:latin typeface="+mn-lt"/>
                <a:ea typeface="+mn-ea"/>
                <a:cs typeface="+mn-cs"/>
              </a:rPr>
              <a:t> (MODIS)</a:t>
            </a:r>
            <a:r>
              <a:rPr lang="en-US" sz="1200" b="0" i="0" kern="1200" baseline="0" dirty="0">
                <a:solidFill>
                  <a:schemeClr val="tx1"/>
                </a:solidFill>
                <a:effectLst/>
                <a:latin typeface="+mn-lt"/>
                <a:ea typeface="+mn-ea"/>
                <a:cs typeface="+mn-cs"/>
              </a:rPr>
              <a:t> </a:t>
            </a:r>
            <a:r>
              <a:rPr lang="en-US" sz="1200" b="1" i="0" kern="1200" baseline="0" dirty="0">
                <a:solidFill>
                  <a:schemeClr val="tx1"/>
                </a:solidFill>
                <a:effectLst/>
                <a:latin typeface="+mn-lt"/>
                <a:ea typeface="+mn-ea"/>
                <a:cs typeface="+mn-cs"/>
              </a:rPr>
              <a:t>and</a:t>
            </a:r>
            <a:r>
              <a:rPr lang="en-US" sz="1200" b="0" i="0" kern="1200" baseline="0" dirty="0">
                <a:solidFill>
                  <a:schemeClr val="tx1"/>
                </a:solidFill>
                <a:effectLst/>
                <a:latin typeface="+mn-lt"/>
                <a:ea typeface="+mn-ea"/>
                <a:cs typeface="+mn-cs"/>
              </a:rPr>
              <a:t> </a:t>
            </a:r>
          </a:p>
          <a:p>
            <a:r>
              <a:rPr lang="en-US" sz="1200" b="0" i="0" kern="1200" baseline="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dvanced</a:t>
            </a:r>
            <a:r>
              <a:rPr lang="en-US" sz="1200" b="0" i="0" kern="1200" baseline="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Spaceborne</a:t>
            </a:r>
            <a:r>
              <a:rPr lang="en-US" sz="1200" b="0" i="0" kern="1200" dirty="0">
                <a:solidFill>
                  <a:schemeClr val="tx1"/>
                </a:solidFill>
                <a:effectLst/>
                <a:latin typeface="+mn-lt"/>
                <a:ea typeface="+mn-ea"/>
                <a:cs typeface="+mn-cs"/>
              </a:rPr>
              <a:t> Thermal Emission and Reflection Radiometer (ASTER)</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a:t>
            </a:r>
            <a:r>
              <a:rPr lang="en-US" sz="1200" b="0" i="0" u="none" strike="noStrike" kern="1200" baseline="0" dirty="0">
                <a:solidFill>
                  <a:schemeClr val="tx1"/>
                </a:solidFill>
                <a:effectLst/>
                <a:latin typeface="+mn-lt"/>
                <a:ea typeface="+mn-ea"/>
                <a:cs typeface="+mn-cs"/>
              </a:rPr>
              <a:t> a cross-validation analysis, which we will get to later. </a:t>
            </a:r>
          </a:p>
        </p:txBody>
      </p:sp>
      <p:sp>
        <p:nvSpPr>
          <p:cNvPr id="4" name="Slide Number Placeholder 3"/>
          <p:cNvSpPr>
            <a:spLocks noGrp="1"/>
          </p:cNvSpPr>
          <p:nvPr>
            <p:ph type="sldNum" sz="quarter" idx="10"/>
          </p:nvPr>
        </p:nvSpPr>
        <p:spPr/>
        <p:txBody>
          <a:bodyPr/>
          <a:lstStyle/>
          <a:p>
            <a:fld id="{66EE4239-191D-4388-B0F5-1C5222233620}" type="slidenum">
              <a:rPr lang="en-US" smtClean="0"/>
              <a:t>16</a:t>
            </a:fld>
            <a:endParaRPr lang="en-US"/>
          </a:p>
        </p:txBody>
      </p:sp>
    </p:spTree>
    <p:extLst>
      <p:ext uri="{BB962C8B-B14F-4D97-AF65-F5344CB8AC3E}">
        <p14:creationId xmlns:p14="http://schemas.microsoft.com/office/powerpoint/2010/main" val="2790502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1c2e990fc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1c2e990fc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For our heat mapping, we</a:t>
            </a:r>
            <a:r>
              <a:rPr lang="en-US" baseline="0" dirty="0"/>
              <a:t> utilized the Level-two Provisional Land Surface Temperature Product, which was released by the USGS on November 29, 2018. This is what the USGS calls “Analysis-Ready-Data,” meaning that it requires minimal steps for land surface temperature mapping. Past heat mapping methodologies have required extensive conversion steps to get the same results this product provides. So that’s exciting!</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downloaded scenes</a:t>
            </a:r>
            <a:r>
              <a:rPr lang="en-US" baseline="0" dirty="0"/>
              <a:t> for each study area for the s</a:t>
            </a:r>
            <a:r>
              <a:rPr lang="en-US" dirty="0"/>
              <a:t>ummer</a:t>
            </a:r>
            <a:r>
              <a:rPr lang="en-US" baseline="0" dirty="0"/>
              <a:t> months of July, August, September between 2014 and 2018.</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OLD SCRIPT:</a:t>
            </a:r>
          </a:p>
          <a:p>
            <a:pPr marL="0" lvl="0" indent="0" algn="l" rtl="0">
              <a:spcBef>
                <a:spcPts val="0"/>
              </a:spcBef>
              <a:spcAft>
                <a:spcPts val="0"/>
              </a:spcAft>
              <a:buNone/>
            </a:pPr>
            <a:r>
              <a:rPr lang="en-US" dirty="0"/>
              <a:t>To even begin discussing LST calculations, first one must utilize the USGS </a:t>
            </a:r>
            <a:r>
              <a:rPr lang="en-US" dirty="0" err="1"/>
              <a:t>EarthExplorer</a:t>
            </a:r>
            <a:r>
              <a:rPr lang="en-US" dirty="0"/>
              <a:t> as a tool by which they will procure the Level-2 Provisional Land Surface Temperature Product (STP). Having already converted top-of-atmosphere brightness to LST, this product is the base on which the rest of our calculations are built (to see more information regarding this product go to the USGS website).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After downloading the STP we had to create a cloud mask for our scenes. Since we were limited in the number of scenes due to the temporal range of our study area, summer months for only 5 years, every image, regardless of cloud cover percentage, had to be used. But, since this is a provisional product, we thought it would be important to mask using the provisional quality band. STQA is the quality assessment band in the STP and its pixel values are calculated using distance to clouds estimates and the error in emissivity. To use this layer in the cloud mask we first had to decide the threshold value for the STQA band. This is where the PIXELQA band came into play. Using the “Clear” pixels within the PIXELQA band, our team compared the extent of these values to different threshold values for the STQA band. By having the extent of the STQA layer approach but never cross 90% - 95% similarity with the “Clear” PIXELQA layer, we can then identify the necessary threshold to set the STQA band to.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Since we now have cloud-masked surface temperature layers, each pixel should be relatively accurate. To verify this, our team downloaded LST products from both ASTER and TERRA MODIS over our study area. We then compared the values of those LST products to the values from the masked-STP. By checking the % error of this calculation, we can establish a possible standard deviation for this product.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From here we calculated mean LST values for both cities. These were done for both the entire timespan as well as for each year. Using the “Cell Statistics” tool in ArcGIS, we calculated the mean and median LST pixel. Importing the NLDC into </a:t>
            </a:r>
            <a:r>
              <a:rPr lang="en-US" dirty="0" err="1"/>
              <a:t>ArcPRO</a:t>
            </a:r>
            <a:r>
              <a:rPr lang="en-US" dirty="0"/>
              <a:t>, we identified zones, and the land cover beneath them, that were prone to the urban heat island effect.</a:t>
            </a:r>
            <a:endParaRPr dirty="0"/>
          </a:p>
        </p:txBody>
      </p:sp>
      <p:sp>
        <p:nvSpPr>
          <p:cNvPr id="177" name="Google Shape;177;g51c2e990fc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949139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1c2e990fc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1c2e990fc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Next, we utilized</a:t>
            </a:r>
            <a:r>
              <a:rPr lang="en-US" baseline="0" dirty="0"/>
              <a:t> Python script to apply a cloud mask to all of our scenes (41 total). We used an ArcGIS QU Toolbox </a:t>
            </a:r>
            <a:r>
              <a:rPr lang="en-US" baseline="0" dirty="0" err="1"/>
              <a:t>PixelQA</a:t>
            </a:r>
            <a:r>
              <a:rPr lang="en-US" baseline="0" dirty="0"/>
              <a:t> band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OLD SCRIPT:</a:t>
            </a:r>
          </a:p>
          <a:p>
            <a:pPr marL="0" lvl="0" indent="0" algn="l" rtl="0">
              <a:spcBef>
                <a:spcPts val="0"/>
              </a:spcBef>
              <a:spcAft>
                <a:spcPts val="0"/>
              </a:spcAft>
              <a:buNone/>
            </a:pPr>
            <a:r>
              <a:rPr lang="en-US" dirty="0"/>
              <a:t>To even begin discussing LST calculations, first one must utilize the USGS </a:t>
            </a:r>
            <a:r>
              <a:rPr lang="en-US" dirty="0" err="1"/>
              <a:t>EarthExplorer</a:t>
            </a:r>
            <a:r>
              <a:rPr lang="en-US" dirty="0"/>
              <a:t> as a tool by which they will procure the Level-2 Provisional Land Surface Temperature Product (STP). Having already converted top-of-atmosphere brightness to LST, this product is the base on which the rest of our calculations are built (to see more information regarding this product go to the USGS website).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After downloading the STP we had to create a cloud mask for our scenes. Since we were limited in the number of scenes due to the temporal range of our study area, summer months for only 5 years, every image, regardless of cloud cover percentage, had to be used. But, since this is a provisional product, we thought it would be important to mask using the provisional quality band. STQA is the quality assessment band in the STP and its pixel values are calculated using distance to clouds estimates and the error in emissivity. To use this layer in the cloud mask we first had to decide the threshold value for the STQA band. This is where the PIXELQA band came into play. Using the “Clear” pixels within the PIXELQA band, our team compared the extent of these values to different threshold values for the STQA band. By having the extent of the STQA layer approach but never cross 90% - 95% similarity with the “Clear” PIXELQA layer, we can then identify the necessary threshold to set the STQA band to.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Since we now have cloud-masked surface temperature layers, each pixel should be relatively accurate. To verify this, our team downloaded LST products from both ASTER and TERRA MODIS over our study area. We then compared the values of those LST products to the values from the masked-STP. By checking the % error of this calculation, we can establish a possible standard deviation for this product.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From here we calculated mean LST values for both cities. These were done for both the entire timespan as well as for each year. Using the “Cell Statistics” tool in ArcGIS, we calculated the mean and median LST pixel. Importing the NLDC into </a:t>
            </a:r>
            <a:r>
              <a:rPr lang="en-US" dirty="0" err="1"/>
              <a:t>ArcPRO</a:t>
            </a:r>
            <a:r>
              <a:rPr lang="en-US" dirty="0"/>
              <a:t>, we identified zones, and the land cover beneath them, that were prone to the urban heat island effect.</a:t>
            </a:r>
            <a:endParaRPr dirty="0"/>
          </a:p>
        </p:txBody>
      </p:sp>
      <p:sp>
        <p:nvSpPr>
          <p:cNvPr id="177" name="Google Shape;177;g51c2e990fc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763336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1c2e990fc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1c2e990fc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Summer</a:t>
            </a:r>
            <a:r>
              <a:rPr lang="en-US" baseline="0" dirty="0"/>
              <a:t> months of July, August, September between 2014 and 2018.</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OLD SCRIPT:</a:t>
            </a:r>
          </a:p>
          <a:p>
            <a:pPr marL="0" lvl="0" indent="0" algn="l" rtl="0">
              <a:spcBef>
                <a:spcPts val="0"/>
              </a:spcBef>
              <a:spcAft>
                <a:spcPts val="0"/>
              </a:spcAft>
              <a:buNone/>
            </a:pPr>
            <a:r>
              <a:rPr lang="en-US" dirty="0"/>
              <a:t>To even begin discussing LST calculations, first one must utilize the USGS </a:t>
            </a:r>
            <a:r>
              <a:rPr lang="en-US" dirty="0" err="1"/>
              <a:t>EarthExplorer</a:t>
            </a:r>
            <a:r>
              <a:rPr lang="en-US" dirty="0"/>
              <a:t> as a tool by which they will procure the Level-2 Provisional Land Surface Temperature Product (STP). Having already converted top-of-atmosphere brightness to LST, this product is the base on which the rest of our calculations are built (to see more information regarding this product go to the USGS website).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After downloading the STP we had to create a cloud mask for our scenes. Since we were limited in the number of scenes due to the temporal range of our study area, summer months for only 5 years, every image, regardless of cloud cover percentage, had to be used. But, since this is a provisional product, we thought it would be important to mask using the provisional quality band. STQA is the quality assessment band in the STP and its pixel values are calculated using distance to clouds estimates and the error in emissivity. To use this layer in the cloud mask we first had to decide the threshold value for the STQA band. This is where the PIXELQA band came into play. Using the “Clear” pixels within the PIXELQA band, our team compared the extent of these values to different threshold values for the STQA band. By having the extent of the STQA layer approach but never cross 90% - 95% similarity with the “Clear” PIXELQA layer, we can then identify the necessary threshold to set the STQA band to.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Since we now have cloud-masked surface temperature layers, each pixel should be relatively accurate. To verify this, our team downloaded LST products from both ASTER and TERRA MODIS over our study area. We then compared the values of those LST products to the values from the masked-STP. By checking the % error of this calculation, we can establish a possible standard deviation for this product.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From here we calculated mean LST values for both cities. These were done for both the entire timespan as well as for each year. Using the “Cell Statistics” tool in ArcGIS, we calculated the mean and median LST pixel. Importing the NLDC into </a:t>
            </a:r>
            <a:r>
              <a:rPr lang="en-US" dirty="0" err="1"/>
              <a:t>ArcPRO</a:t>
            </a:r>
            <a:r>
              <a:rPr lang="en-US" dirty="0"/>
              <a:t>, we identified zones, and the land cover beneath them, that were prone to the urban heat island effect.</a:t>
            </a:r>
            <a:endParaRPr dirty="0"/>
          </a:p>
        </p:txBody>
      </p:sp>
      <p:sp>
        <p:nvSpPr>
          <p:cNvPr id="177" name="Google Shape;177;g51c2e990fc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extLst>
      <p:ext uri="{BB962C8B-B14F-4D97-AF65-F5344CB8AC3E}">
        <p14:creationId xmlns:p14="http://schemas.microsoft.com/office/powerpoint/2010/main" val="3785278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Our</a:t>
            </a:r>
            <a:r>
              <a:rPr lang="en-US" sz="1200" b="0" i="0" u="none" strike="noStrike" kern="1200" baseline="0" dirty="0">
                <a:solidFill>
                  <a:schemeClr val="tx1"/>
                </a:solidFill>
                <a:effectLst/>
                <a:latin typeface="+mn-lt"/>
                <a:ea typeface="+mn-ea"/>
                <a:cs typeface="+mn-cs"/>
              </a:rPr>
              <a:t> project focused on two areas within two different states along the northeastern U.S. coast</a:t>
            </a:r>
          </a:p>
          <a:p>
            <a:pPr marL="0" indent="0" rtl="0" fontAlgn="base">
              <a:buFont typeface="Arial" panose="020B0604020202020204" pitchFamily="34" charset="0"/>
              <a:buNone/>
            </a:pPr>
            <a:br>
              <a:rPr lang="en-US" b="0" dirty="0"/>
            </a:br>
            <a:endParaRPr lang="en-US" b="0" dirty="0"/>
          </a:p>
        </p:txBody>
      </p:sp>
      <p:sp>
        <p:nvSpPr>
          <p:cNvPr id="4" name="Slide Number Placeholder 3"/>
          <p:cNvSpPr>
            <a:spLocks noGrp="1"/>
          </p:cNvSpPr>
          <p:nvPr>
            <p:ph type="sldNum" sz="quarter" idx="10"/>
          </p:nvPr>
        </p:nvSpPr>
        <p:spPr/>
        <p:txBody>
          <a:bodyPr/>
          <a:lstStyle/>
          <a:p>
            <a:fld id="{66EE4239-191D-4388-B0F5-1C5222233620}" type="slidenum">
              <a:rPr lang="en-US" smtClean="0"/>
              <a:t>2</a:t>
            </a:fld>
            <a:endParaRPr lang="en-US"/>
          </a:p>
        </p:txBody>
      </p:sp>
    </p:spTree>
    <p:extLst>
      <p:ext uri="{BB962C8B-B14F-4D97-AF65-F5344CB8AC3E}">
        <p14:creationId xmlns:p14="http://schemas.microsoft.com/office/powerpoint/2010/main" val="250009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1c2e990fc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1c2e990fc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After</a:t>
            </a:r>
            <a:r>
              <a:rPr lang="en-US" baseline="0" dirty="0"/>
              <a:t> making the heat distribution maps, we analyzed the relationship between land surface temperatures and land cover type. To do this we reclassified the NLCD 2011 data and extracted LST values from each land cover class.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OLD SCRIPT:</a:t>
            </a:r>
          </a:p>
          <a:p>
            <a:pPr marL="0" lvl="0" indent="0" algn="l" rtl="0">
              <a:spcBef>
                <a:spcPts val="0"/>
              </a:spcBef>
              <a:spcAft>
                <a:spcPts val="0"/>
              </a:spcAft>
              <a:buNone/>
            </a:pPr>
            <a:r>
              <a:rPr lang="en-US" dirty="0"/>
              <a:t>To even begin discussing LST calculations, first one must utilize the USGS </a:t>
            </a:r>
            <a:r>
              <a:rPr lang="en-US" dirty="0" err="1"/>
              <a:t>EarthExplorer</a:t>
            </a:r>
            <a:r>
              <a:rPr lang="en-US" dirty="0"/>
              <a:t> as a tool by which they will procure the Level-2 Provisional Land Surface Temperature Product (STP). Having already converted top-of-atmosphere brightness to LST, this product is the base on which the rest of our calculations are built (to see more information regarding this product go to the USGS website).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After downloading the STP we had to create a cloud mask for our scenes. Since we were limited in the number of scenes due to the temporal range of our study area, summer months for only 5 years, every image, regardless of cloud cover percentage, had to be used. But, since this is a provisional product, we thought it would be important to mask using the provisional quality band. STQA is the quality assessment band in the STP and its pixel values are calculated using distance to clouds estimates and the error in emissivity. To use this layer in the cloud mask we first had to decide the threshold value for the STQA band. This is where the PIXELQA band came into play. Using the “Clear” pixels within the PIXELQA band, our team compared the extent of these values to different threshold values for the STQA band. By having the extent of the STQA layer approach but never cross 90% - 95% similarity with the “Clear” PIXELQA layer, we can then identify the necessary threshold to set the STQA band to.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Since we now have cloud-masked surface temperature layers, each pixel should be relatively accurate. To verify this, our team downloaded LST products from both ASTER and TERRA MODIS over our study area. We then compared the values of those LST products to the values from the masked-STP. By checking the % error of this calculation, we can establish a possible standard deviation for this product.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From here we calculated mean LST values for both cities. These were done for both the entire timespan as well as for each year. Using the “Cell Statistics” tool in ArcGIS, we calculated the mean and median LST pixel. Importing the NLDC into </a:t>
            </a:r>
            <a:r>
              <a:rPr lang="en-US" dirty="0" err="1"/>
              <a:t>ArcPRO</a:t>
            </a:r>
            <a:r>
              <a:rPr lang="en-US" dirty="0"/>
              <a:t>, we identified zones, and the land cover beneath them, that were prone to the urban heat island effect.</a:t>
            </a:r>
            <a:endParaRPr dirty="0"/>
          </a:p>
        </p:txBody>
      </p:sp>
      <p:sp>
        <p:nvSpPr>
          <p:cNvPr id="177" name="Google Shape;177;g51c2e990fc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466973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1c2e990fc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1c2e990fc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As a result, we created boxplots to quantify</a:t>
            </a:r>
            <a:r>
              <a:rPr lang="en-US" baseline="0" dirty="0"/>
              <a:t> the land cover and LST relationship in R.</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Old Script:</a:t>
            </a:r>
          </a:p>
          <a:p>
            <a:pPr marL="0" lvl="0" indent="0" algn="l" rtl="0">
              <a:spcBef>
                <a:spcPts val="0"/>
              </a:spcBef>
              <a:spcAft>
                <a:spcPts val="0"/>
              </a:spcAft>
              <a:buNone/>
            </a:pPr>
            <a:r>
              <a:rPr lang="en-US" dirty="0"/>
              <a:t>To even begin discussing LST calculations, first one must utilize the USGS </a:t>
            </a:r>
            <a:r>
              <a:rPr lang="en-US" dirty="0" err="1"/>
              <a:t>EarthExplorer</a:t>
            </a:r>
            <a:r>
              <a:rPr lang="en-US" dirty="0"/>
              <a:t> as a tool by which they will procure the Level-2 Provisional Land Surface Temperature Product (STP). Having already converted top-of-atmosphere brightness to LST, this product is the base on which the rest of our calculations are built (to see more information regarding this product go to the USGS website).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After downloading the STP we had to create a cloud mask for our scenes. Since we were limited in the number of scenes due to the temporal range of our study area, summer months for only 5 years, every image, regardless of cloud cover percentage, had to be used. But, since this is a provisional product, we thought it would be important to mask using the provisional quality band. STQA is the quality assessment band in the STP and its pixel values are calculated using distance to clouds estimates and the error in emissivity. To use this layer in the cloud mask we first had to decide the threshold value for the STQA band. This is where the PIXELQA band came into play. Using the “Clear” pixels within the PIXELQA band, our team compared the extent of these values to different threshold values for the STQA band. By having the extent of the STQA layer approach but never cross 90% - 95% similarity with the “Clear” PIXELQA layer, we can then identify the necessary threshold to set the STQA band to.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Since we now have cloud-masked surface temperature layers, each pixel should be relatively accurate. To verify this, our team downloaded LST products from both ASTER and TERRA MODIS over our study area. We then compared the values of those LST products to the values from the masked-STP. By checking the % error of this calculation, we can establish a possible standard deviation for this product.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From here we calculated mean LST values for both cities. These were done for both the entire timespan as well as for each year. Using the “Cell Statistics” tool in ArcGIS, we calculated the mean and median LST pixel. Importing the NLDC into </a:t>
            </a:r>
            <a:r>
              <a:rPr lang="en-US" dirty="0" err="1"/>
              <a:t>ArcPRO</a:t>
            </a:r>
            <a:r>
              <a:rPr lang="en-US" dirty="0"/>
              <a:t>, we identified zones, and the land cover beneath them, that were prone to the urban heat island effect.</a:t>
            </a:r>
            <a:endParaRPr dirty="0"/>
          </a:p>
        </p:txBody>
      </p:sp>
      <p:sp>
        <p:nvSpPr>
          <p:cNvPr id="177" name="Google Shape;177;g51c2e990fc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extLst>
      <p:ext uri="{BB962C8B-B14F-4D97-AF65-F5344CB8AC3E}">
        <p14:creationId xmlns:p14="http://schemas.microsoft.com/office/powerpoint/2010/main" val="4258533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1c2e990fc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1c2e990fc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At</a:t>
            </a:r>
            <a:r>
              <a:rPr lang="en-US" baseline="0" dirty="0"/>
              <a:t> the same time, we performed a cross-verification analysis between Landsat, ASTER, and MODIS. This allowed us to verify the accuracy of the new STP data.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OLD SCRIPT:</a:t>
            </a:r>
          </a:p>
          <a:p>
            <a:pPr marL="0" lvl="0" indent="0" algn="l" rtl="0">
              <a:spcBef>
                <a:spcPts val="0"/>
              </a:spcBef>
              <a:spcAft>
                <a:spcPts val="0"/>
              </a:spcAft>
              <a:buNone/>
            </a:pPr>
            <a:r>
              <a:rPr lang="en-US" dirty="0"/>
              <a:t>To even begin discussing LST calculations, first one must utilize the USGS </a:t>
            </a:r>
            <a:r>
              <a:rPr lang="en-US" dirty="0" err="1"/>
              <a:t>EarthExplorer</a:t>
            </a:r>
            <a:r>
              <a:rPr lang="en-US" dirty="0"/>
              <a:t> as a tool by which they will procure the Level-2 Provisional Land Surface Temperature Product (STP). Having already converted top-of-atmosphere brightness to LST, this product is the base on which the rest of our calculations are built (to see more information regarding this product go to the USGS website).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After downloading the STP we had to create a cloud mask for our scenes. Since we were limited in the number of scenes due to the temporal range of our study area, summer months for only 5 years, every image, regardless of cloud cover percentage, had to be used. But, since this is a provisional product, we thought it would be important to mask using the provisional quality band. STQA is the quality assessment band in the STP and its pixel values are calculated using distance to clouds estimates and the error in emissivity. To use this layer in the cloud mask we first had to decide the threshold value for the STQA band. This is where the PIXELQA band came into play. Using the “Clear” pixels within the PIXELQA band, our team compared the extent of these values to different threshold values for the STQA band. By having the extent of the STQA layer approach but never cross 90% - 95% similarity with the “Clear” PIXELQA layer, we can then identify the necessary threshold to set the STQA band to.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Since we now have cloud-masked surface temperature layers, each pixel should be relatively accurate. To verify this, our team downloaded LST products from both ASTER and TERRA MODIS over our study area. We then compared the values of those LST products to the values from the masked-STP. By checking the % error of this calculation, we can establish a possible standard deviation for this product.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From here we calculated mean LST values for both cities. These were done for both the entire timespan as well as for each year. Using the “Cell Statistics” tool in ArcGIS, we calculated the mean and median LST pixel. Importing the NLDC into </a:t>
            </a:r>
            <a:r>
              <a:rPr lang="en-US" dirty="0" err="1"/>
              <a:t>ArcPRO</a:t>
            </a:r>
            <a:r>
              <a:rPr lang="en-US" dirty="0"/>
              <a:t>, we identified zones, and the land cover beneath them, that were prone to the urban heat island effect.</a:t>
            </a:r>
            <a:endParaRPr dirty="0"/>
          </a:p>
        </p:txBody>
      </p:sp>
      <p:sp>
        <p:nvSpPr>
          <p:cNvPr id="177" name="Google Shape;177;g51c2e990fc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2453729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are the initial surface temperatures visualized. These are directly from the USGS. As you can see the average temperature is higher in Union county compared to Providence. This may be due to larger amount of industrial areas and less green spaces.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23</a:t>
            </a:fld>
            <a:endParaRPr lang="en-US"/>
          </a:p>
        </p:txBody>
      </p:sp>
    </p:spTree>
    <p:extLst>
      <p:ext uri="{BB962C8B-B14F-4D97-AF65-F5344CB8AC3E}">
        <p14:creationId xmlns:p14="http://schemas.microsoft.com/office/powerpoint/2010/main" val="1890717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a:t>
            </a:r>
            <a:r>
              <a:rPr lang="en-US" baseline="0" dirty="0"/>
              <a:t> areas that the arrows are pointing to. The upper left has a significantly forested area, the arrow below is pointing to a winding river</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24</a:t>
            </a:fld>
            <a:endParaRPr lang="en-US"/>
          </a:p>
        </p:txBody>
      </p:sp>
    </p:spTree>
    <p:extLst>
      <p:ext uri="{BB962C8B-B14F-4D97-AF65-F5344CB8AC3E}">
        <p14:creationId xmlns:p14="http://schemas.microsoft.com/office/powerpoint/2010/main" val="1414719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note also of these</a:t>
            </a:r>
            <a:r>
              <a:rPr lang="en-US" baseline="0" dirty="0"/>
              <a:t> arrows. They point to roads and areas with a lot of impervious surfaces.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25</a:t>
            </a:fld>
            <a:endParaRPr lang="en-US"/>
          </a:p>
        </p:txBody>
      </p:sp>
    </p:spTree>
    <p:extLst>
      <p:ext uri="{BB962C8B-B14F-4D97-AF65-F5344CB8AC3E}">
        <p14:creationId xmlns:p14="http://schemas.microsoft.com/office/powerpoint/2010/main" val="2243921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BAM. The vegetation is cooler and the impervious areas, hotter. The forest is uniform and cool while larger buildings</a:t>
            </a:r>
            <a:r>
              <a:rPr lang="en-US" baseline="0" dirty="0"/>
              <a:t> / complexes give off a larger amount of heat.</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26</a:t>
            </a:fld>
            <a:endParaRPr lang="en-US"/>
          </a:p>
        </p:txBody>
      </p:sp>
    </p:spTree>
    <p:extLst>
      <p:ext uri="{BB962C8B-B14F-4D97-AF65-F5344CB8AC3E}">
        <p14:creationId xmlns:p14="http://schemas.microsoft.com/office/powerpoint/2010/main" val="1573310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Analyzing</a:t>
            </a:r>
            <a:r>
              <a:rPr lang="en-US" baseline="0" dirty="0"/>
              <a:t> that photo was broken down into 5 different parts: High Development, Medium , Low , Open, and finally all forms of vegetation.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27</a:t>
            </a:fld>
            <a:endParaRPr lang="en-US"/>
          </a:p>
        </p:txBody>
      </p:sp>
    </p:spTree>
    <p:extLst>
      <p:ext uri="{BB962C8B-B14F-4D97-AF65-F5344CB8AC3E}">
        <p14:creationId xmlns:p14="http://schemas.microsoft.com/office/powerpoint/2010/main" val="736638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do </a:t>
            </a:r>
            <a:r>
              <a:rPr lang="en-US" baseline="0" dirty="0" err="1"/>
              <a:t>y’all</a:t>
            </a:r>
            <a:r>
              <a:rPr lang="en-US" baseline="0" dirty="0"/>
              <a:t> think the LST values of the different land covers will result in?</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28</a:t>
            </a:fld>
            <a:endParaRPr lang="en-US"/>
          </a:p>
        </p:txBody>
      </p:sp>
    </p:spTree>
    <p:extLst>
      <p:ext uri="{BB962C8B-B14F-4D97-AF65-F5344CB8AC3E}">
        <p14:creationId xmlns:p14="http://schemas.microsoft.com/office/powerpoint/2010/main" val="1510372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WHAMO.</a:t>
            </a:r>
            <a:r>
              <a:rPr lang="en-US" baseline="0" dirty="0"/>
              <a:t> Higher urbanization leads to higher level of urban heat. As we reduce the amount of impervious surfaces the temperature gradually declines.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29</a:t>
            </a:fld>
            <a:endParaRPr lang="en-US"/>
          </a:p>
        </p:txBody>
      </p:sp>
    </p:spTree>
    <p:extLst>
      <p:ext uri="{BB962C8B-B14F-4D97-AF65-F5344CB8AC3E}">
        <p14:creationId xmlns:p14="http://schemas.microsoft.com/office/powerpoint/2010/main" val="592202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baseline="0" dirty="0">
                <a:solidFill>
                  <a:schemeClr val="tx1"/>
                </a:solidFill>
                <a:effectLst/>
                <a:latin typeface="+mn-lt"/>
                <a:ea typeface="+mn-ea"/>
                <a:cs typeface="+mn-cs"/>
              </a:rPr>
              <a:t>One is in the state of Rhode Island, and one the other is in the state of New Jersey. </a:t>
            </a:r>
          </a:p>
        </p:txBody>
      </p:sp>
      <p:sp>
        <p:nvSpPr>
          <p:cNvPr id="4" name="Slide Number Placeholder 3"/>
          <p:cNvSpPr>
            <a:spLocks noGrp="1"/>
          </p:cNvSpPr>
          <p:nvPr>
            <p:ph type="sldNum" sz="quarter" idx="10"/>
          </p:nvPr>
        </p:nvSpPr>
        <p:spPr/>
        <p:txBody>
          <a:bodyPr/>
          <a:lstStyle/>
          <a:p>
            <a:fld id="{66EE4239-191D-4388-B0F5-1C5222233620}" type="slidenum">
              <a:rPr lang="en-US" smtClean="0"/>
              <a:t>3</a:t>
            </a:fld>
            <a:endParaRPr lang="en-US"/>
          </a:p>
        </p:txBody>
      </p:sp>
    </p:spTree>
    <p:extLst>
      <p:ext uri="{BB962C8B-B14F-4D97-AF65-F5344CB8AC3E}">
        <p14:creationId xmlns:p14="http://schemas.microsoft.com/office/powerpoint/2010/main" val="1318382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move onto whether or not those land surface temperatures were even right! We</a:t>
            </a:r>
            <a:r>
              <a:rPr lang="en-US" baseline="0" dirty="0"/>
              <a:t> aimed to verify the STP so that our partners would feel comfortable with using a provisional product. We had to triangulate an areas where all three satellites, Landsat, ASTER, and MODIS all crossed on the same day. We found a few areas but went with Kansas City as our study area since the overlap between the scenes produced from all of the satellites was the largest out of any of the other areas. We resampled Landsat and Aster to 1000m so that the resolution would match that of MODIS. From here we calculated the validity of the STP by comparing it to the other two land surface temperature products. We divided this calculation up based on different land cover types in order to better describe the relationships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30</a:t>
            </a:fld>
            <a:endParaRPr lang="en-US"/>
          </a:p>
        </p:txBody>
      </p:sp>
    </p:spTree>
    <p:extLst>
      <p:ext uri="{BB962C8B-B14F-4D97-AF65-F5344CB8AC3E}">
        <p14:creationId xmlns:p14="http://schemas.microsoft.com/office/powerpoint/2010/main" val="2424958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 </a:t>
            </a:r>
            <a:r>
              <a:rPr lang="en-US" baseline="0" dirty="0"/>
              <a:t>graph of the three satellites with their surface temperature values at varying points across the study area. One thing to note here is the general trend that ASTER will typically have the highest value. This is due to the fact that the Landsat and MODIS scenes were taken around 10am while ASTER was taken around 5. This 7 hour difference leads to higher temperatures due to surface heating. What you should focus on is the change between points. What we would have hoped for is the steepness of the lines to match from point to point. However if you look around the 5-6</a:t>
            </a:r>
            <a:r>
              <a:rPr lang="en-US" baseline="30000" dirty="0"/>
              <a:t>th</a:t>
            </a:r>
            <a:r>
              <a:rPr lang="en-US" baseline="0" dirty="0"/>
              <a:t> point you can see that clearly isn’t the case. So…</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31</a:t>
            </a:fld>
            <a:endParaRPr lang="en-US"/>
          </a:p>
        </p:txBody>
      </p:sp>
    </p:spTree>
    <p:extLst>
      <p:ext uri="{BB962C8B-B14F-4D97-AF65-F5344CB8AC3E}">
        <p14:creationId xmlns:p14="http://schemas.microsoft.com/office/powerpoint/2010/main" val="3032926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ignore those parts for now. Plotting</a:t>
            </a:r>
            <a:r>
              <a:rPr lang="en-US" baseline="0" dirty="0"/>
              <a:t> the temperatures against each other we look for a 1 to 1 relationship. For every point we sampled, in a perfect world of course, due to the later time the Aster value was collected, each Landsat temperature should have an Aster temperature about 5 degrees hotter. However we see that linear relationship is not perfect, but there is moderate correlation. The MODIS satellite begins to show it’s differences here. With a low R^2 value, it seems that Landsat doesn’t match up as well.</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32</a:t>
            </a:fld>
            <a:endParaRPr lang="en-US"/>
          </a:p>
        </p:txBody>
      </p:sp>
    </p:spTree>
    <p:extLst>
      <p:ext uri="{BB962C8B-B14F-4D97-AF65-F5344CB8AC3E}">
        <p14:creationId xmlns:p14="http://schemas.microsoft.com/office/powerpoint/2010/main" val="36234176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horrible has happened here. In</a:t>
            </a:r>
            <a:r>
              <a:rPr lang="en-US" baseline="0" dirty="0"/>
              <a:t> the chaos and swamp of uncertainties that come with an area of high urban development, Landsat and ASTER have come out of the fog, strong. Well, moderately significant. But look. Deep into the muck. MODIS has failed. Areas of high urbanization are were this pair falls short. What’s import is to remember that the R^2 value is calculating a linear relation ship. What I thought would be a better measure of validity would be…</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33</a:t>
            </a:fld>
            <a:endParaRPr lang="en-US"/>
          </a:p>
        </p:txBody>
      </p:sp>
    </p:spTree>
    <p:extLst>
      <p:ext uri="{BB962C8B-B14F-4D97-AF65-F5344CB8AC3E}">
        <p14:creationId xmlns:p14="http://schemas.microsoft.com/office/powerpoint/2010/main" val="3012815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the Pearson Correlation of each satellite we see some trends and MODIS performs a bit better than previously shown.</a:t>
            </a:r>
            <a:r>
              <a:rPr lang="en-US" baseline="0" dirty="0"/>
              <a:t> LS – AST have a moderate correlation across the board. As one increases, so will the other. Not necessarily linearly, but they do move together. On average any satellite that pairs with MODIS will have a smaller, less significant correlation. At the top, over vegetation, LS – AST have the highest correlation rates.  MODIS shows no correlation to Landsat in areas of high urbanization.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34</a:t>
            </a:fld>
            <a:endParaRPr lang="en-US"/>
          </a:p>
        </p:txBody>
      </p:sp>
    </p:spTree>
    <p:extLst>
      <p:ext uri="{BB962C8B-B14F-4D97-AF65-F5344CB8AC3E}">
        <p14:creationId xmlns:p14="http://schemas.microsoft.com/office/powerpoint/2010/main" val="18556153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started the Flood distribution</a:t>
            </a:r>
            <a:r>
              <a:rPr lang="en-US" baseline="0" dirty="0"/>
              <a:t> maps by collecting Landsat 5,7,and 8 scenes between the years of 1988 and 2018. We then downloaded and unzipped the data.</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35</a:t>
            </a:fld>
            <a:endParaRPr lang="en-US"/>
          </a:p>
        </p:txBody>
      </p:sp>
    </p:spTree>
    <p:extLst>
      <p:ext uri="{BB962C8B-B14F-4D97-AF65-F5344CB8AC3E}">
        <p14:creationId xmlns:p14="http://schemas.microsoft.com/office/powerpoint/2010/main" val="202652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a python</a:t>
            </a:r>
            <a:r>
              <a:rPr lang="en-US" baseline="0" dirty="0"/>
              <a:t> script, we were able to cut down the scenes by down selecting the bands and clip the scenes to the study area. For our analysis, we kept the red, blue, green, Near-infrared, mid-infrared, and pixel QA bands.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Continuing with a Python script, we applied a cloud mask to take out any pixels that are covered with clouds.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36</a:t>
            </a:fld>
            <a:endParaRPr lang="en-US"/>
          </a:p>
        </p:txBody>
      </p:sp>
    </p:spTree>
    <p:extLst>
      <p:ext uri="{BB962C8B-B14F-4D97-AF65-F5344CB8AC3E}">
        <p14:creationId xmlns:p14="http://schemas.microsoft.com/office/powerpoint/2010/main" val="2145490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calculated a</a:t>
            </a:r>
            <a:r>
              <a:rPr lang="en-US" baseline="0" dirty="0"/>
              <a:t> Normalized </a:t>
            </a:r>
            <a:r>
              <a:rPr lang="en-US" dirty="0"/>
              <a:t>Difference Water Index and Modified Normalized Difference</a:t>
            </a:r>
            <a:r>
              <a:rPr lang="en-US" baseline="0" dirty="0"/>
              <a:t> </a:t>
            </a:r>
            <a:r>
              <a:rPr lang="en-US" dirty="0"/>
              <a:t>Water Index</a:t>
            </a:r>
            <a:r>
              <a:rPr lang="en-US" baseline="0" dirty="0"/>
              <a:t>. An NDWI helps identify open water features and enhance their presence in the Landsat scenes. This index using the green and near-infrared bands. The MNDWI also enhances open water features and eliminates excess land, vegetation, and soil noise. This band uses the green and mid-infrared bands. </a:t>
            </a:r>
            <a:endParaRPr lang="en-US" dirty="0"/>
          </a:p>
          <a:p>
            <a:r>
              <a:rPr lang="en-US" dirty="0"/>
              <a:t>We</a:t>
            </a:r>
            <a:r>
              <a:rPr lang="en-US" baseline="0" dirty="0"/>
              <a:t> then applied a threshold that designates every water pixel to be equal to 1 and every land pixel to be equal to 0. The second threshold distinguishes all valid pixels from invalid pixels, setting valid pixels equal to 1 and non-valid pixels equal to 0. </a:t>
            </a:r>
          </a:p>
          <a:p>
            <a:endParaRPr lang="en-US" baseline="0" dirty="0"/>
          </a:p>
        </p:txBody>
      </p:sp>
      <p:sp>
        <p:nvSpPr>
          <p:cNvPr id="4" name="Slide Number Placeholder 3"/>
          <p:cNvSpPr>
            <a:spLocks noGrp="1"/>
          </p:cNvSpPr>
          <p:nvPr>
            <p:ph type="sldNum" sz="quarter" idx="10"/>
          </p:nvPr>
        </p:nvSpPr>
        <p:spPr/>
        <p:txBody>
          <a:bodyPr/>
          <a:lstStyle/>
          <a:p>
            <a:fld id="{66EE4239-191D-4388-B0F5-1C5222233620}" type="slidenum">
              <a:rPr lang="en-US" smtClean="0"/>
              <a:t>37</a:t>
            </a:fld>
            <a:endParaRPr lang="en-US"/>
          </a:p>
        </p:txBody>
      </p:sp>
    </p:spTree>
    <p:extLst>
      <p:ext uri="{BB962C8B-B14F-4D97-AF65-F5344CB8AC3E}">
        <p14:creationId xmlns:p14="http://schemas.microsoft.com/office/powerpoint/2010/main" val="1796456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To</a:t>
            </a:r>
            <a:r>
              <a:rPr lang="en-US" sz="1200" baseline="0" dirty="0">
                <a:solidFill>
                  <a:schemeClr val="tx1"/>
                </a:solidFill>
              </a:rPr>
              <a:t> find the frequency of the inundated pixel by dividing the amount of water pixels from the first threshold and dividing them by the number of valid pixels from the second threshold.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This gave us our final maps. </a:t>
            </a:r>
            <a:endParaRPr lang="en-US" sz="1200" dirty="0">
              <a:solidFill>
                <a:schemeClr val="tx1">
                  <a:lumMod val="75000"/>
                  <a:lumOff val="25000"/>
                </a:schemeClr>
              </a:solidFill>
            </a:endParaRP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38</a:t>
            </a:fld>
            <a:endParaRPr lang="en-US"/>
          </a:p>
        </p:txBody>
      </p:sp>
    </p:spTree>
    <p:extLst>
      <p:ext uri="{BB962C8B-B14F-4D97-AF65-F5344CB8AC3E}">
        <p14:creationId xmlns:p14="http://schemas.microsoft.com/office/powerpoint/2010/main" val="29756377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are the decadal flood maps that we created through this process. These show the percentage of the amount of times the pixel was inundated.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39</a:t>
            </a:fld>
            <a:endParaRPr lang="en-US"/>
          </a:p>
        </p:txBody>
      </p:sp>
    </p:spTree>
    <p:extLst>
      <p:ext uri="{BB962C8B-B14F-4D97-AF65-F5344CB8AC3E}">
        <p14:creationId xmlns:p14="http://schemas.microsoft.com/office/powerpoint/2010/main" val="1288914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baseline="0" dirty="0">
                <a:solidFill>
                  <a:schemeClr val="tx1"/>
                </a:solidFill>
                <a:effectLst/>
                <a:latin typeface="+mn-lt"/>
                <a:ea typeface="+mn-ea"/>
                <a:cs typeface="+mn-cs"/>
              </a:rPr>
              <a:t>One is in the state of Rhode Island, </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6090378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GIF that shows</a:t>
            </a:r>
            <a:r>
              <a:rPr lang="en-US" baseline="0" dirty="0"/>
              <a:t> all of the 5-year distributions through time.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40</a:t>
            </a:fld>
            <a:endParaRPr lang="en-US"/>
          </a:p>
        </p:txBody>
      </p:sp>
    </p:spTree>
    <p:extLst>
      <p:ext uri="{BB962C8B-B14F-4D97-AF65-F5344CB8AC3E}">
        <p14:creationId xmlns:p14="http://schemas.microsoft.com/office/powerpoint/2010/main" val="223858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heat, we concluded that </a:t>
            </a:r>
            <a:r>
              <a:rPr lang="en-US" dirty="0">
                <a:solidFill>
                  <a:schemeClr val="tx1">
                    <a:lumMod val="75000"/>
                    <a:lumOff val="25000"/>
                  </a:schemeClr>
                </a:solidFill>
              </a:rPr>
              <a:t>Higher land surface temperatures were concentrated in areas with higher impervious surface cover such as asphalt, concrete, and large buildings.</a:t>
            </a:r>
            <a:r>
              <a:rPr lang="en-US" baseline="0" dirty="0">
                <a:solidFill>
                  <a:schemeClr val="tx1">
                    <a:lumMod val="75000"/>
                    <a:lumOff val="25000"/>
                  </a:schemeClr>
                </a:solidFill>
              </a:rPr>
              <a:t> </a:t>
            </a:r>
            <a:r>
              <a:rPr lang="en-US" dirty="0">
                <a:solidFill>
                  <a:schemeClr val="tx1">
                    <a:lumMod val="75000"/>
                    <a:lumOff val="25000"/>
                  </a:schemeClr>
                </a:solidFill>
              </a:rPr>
              <a:t>Cooler LST’s were concentrated in densely vegetated areas.</a:t>
            </a:r>
            <a:r>
              <a:rPr lang="en-US" baseline="0" dirty="0">
                <a:solidFill>
                  <a:schemeClr val="tx1">
                    <a:lumMod val="75000"/>
                    <a:lumOff val="25000"/>
                  </a:schemeClr>
                </a:solidFill>
              </a:rPr>
              <a:t> </a:t>
            </a:r>
            <a:r>
              <a:rPr lang="en-US" dirty="0">
                <a:solidFill>
                  <a:schemeClr val="tx1">
                    <a:lumMod val="75000"/>
                    <a:lumOff val="25000"/>
                  </a:schemeClr>
                </a:solidFill>
              </a:rPr>
              <a:t>The STP proved a viable and accurate option for heat distribution mapping in urban landscapes, and</a:t>
            </a:r>
            <a:r>
              <a:rPr lang="en-US" baseline="0" dirty="0">
                <a:solidFill>
                  <a:schemeClr val="tx1">
                    <a:lumMod val="75000"/>
                    <a:lumOff val="25000"/>
                  </a:schemeClr>
                </a:solidFill>
              </a:rPr>
              <a:t> </a:t>
            </a:r>
            <a:r>
              <a:rPr lang="en-US" dirty="0">
                <a:solidFill>
                  <a:schemeClr val="tx1">
                    <a:lumMod val="75000"/>
                    <a:lumOff val="25000"/>
                  </a:schemeClr>
                </a:solidFill>
              </a:rPr>
              <a:t>Terra MODIS surface temperature values did not correlate with Landsat and ASTER measurements over areas of high urban development.</a:t>
            </a:r>
            <a:endParaRPr lang="en-US" b="1"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41</a:t>
            </a:fld>
            <a:endParaRPr lang="en-US"/>
          </a:p>
        </p:txBody>
      </p:sp>
    </p:spTree>
    <p:extLst>
      <p:ext uri="{BB962C8B-B14F-4D97-AF65-F5344CB8AC3E}">
        <p14:creationId xmlns:p14="http://schemas.microsoft.com/office/powerpoint/2010/main" val="3837917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flooding, we concluded that </a:t>
            </a:r>
            <a:r>
              <a:rPr lang="en-US" dirty="0">
                <a:solidFill>
                  <a:schemeClr val="tx1">
                    <a:lumMod val="75000"/>
                    <a:lumOff val="25000"/>
                  </a:schemeClr>
                </a:solidFill>
              </a:rPr>
              <a:t>Scale of flood frequency analysis influences interpretation of trends.</a:t>
            </a:r>
            <a:r>
              <a:rPr lang="en-US" baseline="0" dirty="0">
                <a:solidFill>
                  <a:schemeClr val="tx1">
                    <a:lumMod val="75000"/>
                    <a:lumOff val="25000"/>
                  </a:schemeClr>
                </a:solidFill>
              </a:rPr>
              <a:t> </a:t>
            </a:r>
            <a:r>
              <a:rPr lang="en-US" dirty="0">
                <a:solidFill>
                  <a:schemeClr val="tx1">
                    <a:lumMod val="75000"/>
                    <a:lumOff val="25000"/>
                  </a:schemeClr>
                </a:solidFill>
              </a:rPr>
              <a:t>Higher flood frequencies are commonly found in urban and suburban areas,</a:t>
            </a:r>
            <a:r>
              <a:rPr lang="en-US" baseline="0" dirty="0">
                <a:solidFill>
                  <a:schemeClr val="tx1">
                    <a:lumMod val="75000"/>
                    <a:lumOff val="25000"/>
                  </a:schemeClr>
                </a:solidFill>
              </a:rPr>
              <a:t> and </a:t>
            </a:r>
            <a:r>
              <a:rPr lang="en-US" dirty="0">
                <a:solidFill>
                  <a:schemeClr val="tx1">
                    <a:lumMod val="75000"/>
                    <a:lumOff val="25000"/>
                  </a:schemeClr>
                </a:solidFill>
              </a:rPr>
              <a:t>NDWI and MNDWI indices are more effective in non-urban areas.</a:t>
            </a:r>
            <a:endParaRPr lang="en-US" b="1"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75000"/>
                  <a:lumOff val="25000"/>
                </a:schemeClr>
              </a:solidFill>
            </a:endParaRP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42</a:t>
            </a:fld>
            <a:endParaRPr lang="en-US"/>
          </a:p>
        </p:txBody>
      </p:sp>
    </p:spTree>
    <p:extLst>
      <p:ext uri="{BB962C8B-B14F-4D97-AF65-F5344CB8AC3E}">
        <p14:creationId xmlns:p14="http://schemas.microsoft.com/office/powerpoint/2010/main" val="25062388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a:t>
            </a:r>
          </a:p>
          <a:p>
            <a:pPr marL="171450" indent="-171450">
              <a:buFont typeface="Arial" panose="020B0604020202020204" pitchFamily="34" charset="0"/>
              <a:buChar char="•"/>
            </a:pPr>
            <a:r>
              <a:rPr lang="en-US" dirty="0"/>
              <a:t>“Provisionary</a:t>
            </a:r>
            <a:r>
              <a:rPr lang="en-US" baseline="0" dirty="0"/>
              <a:t> nature of STP”</a:t>
            </a:r>
          </a:p>
          <a:p>
            <a:pPr marL="628650" lvl="1" indent="-171450">
              <a:buFont typeface="Arial" panose="020B0604020202020204" pitchFamily="34" charset="0"/>
              <a:buChar char="•"/>
            </a:pPr>
            <a:r>
              <a:rPr lang="en-US" dirty="0"/>
              <a:t>Given</a:t>
            </a:r>
            <a:r>
              <a:rPr lang="en-US" baseline="0" dirty="0"/>
              <a:t> the provisionary nature of the STP data, we were limited to certain dates for which we could collect usable scenes. </a:t>
            </a:r>
          </a:p>
          <a:p>
            <a:pPr marL="628650" lvl="1" indent="-171450">
              <a:buFont typeface="Arial" panose="020B0604020202020204" pitchFamily="34" charset="0"/>
              <a:buChar char="•"/>
            </a:pPr>
            <a:r>
              <a:rPr lang="en-US" baseline="0" dirty="0"/>
              <a:t>There were also locations across the U.S. where usable scenes were missing.</a:t>
            </a:r>
          </a:p>
          <a:p>
            <a:pPr marL="171450" indent="-171450">
              <a:buFont typeface="Arial" panose="020B0604020202020204" pitchFamily="34" charset="0"/>
              <a:buChar char="•"/>
            </a:pPr>
            <a:r>
              <a:rPr lang="en-US" baseline="0" dirty="0"/>
              <a:t>Cloud masking - confidence: we used the typical QA band to mask our scenes. However, there may be a better way to mask using the Pixel Quality Assessment band. We believe this process may have left out usable data.</a:t>
            </a:r>
          </a:p>
          <a:p>
            <a:pPr marL="171450" indent="-171450">
              <a:buFont typeface="Arial" panose="020B0604020202020204" pitchFamily="34" charset="0"/>
              <a:buChar char="•"/>
            </a:pPr>
            <a:r>
              <a:rPr lang="en-US" dirty="0"/>
              <a:t>For</a:t>
            </a:r>
            <a:r>
              <a:rPr lang="en-US" baseline="0" dirty="0"/>
              <a:t> the land cover analysis, the reclassification of the NLCD land cover data may have oversimplified the relationship of surface temperature and land cover.</a:t>
            </a:r>
          </a:p>
          <a:p>
            <a:pPr marL="171450" indent="-171450">
              <a:buFont typeface="Arial" panose="020B0604020202020204" pitchFamily="34" charset="0"/>
              <a:buChar char="•"/>
            </a:pPr>
            <a:r>
              <a:rPr lang="en-US" baseline="0" dirty="0"/>
              <a:t>Resampling Landsat and Aster from 30m and 90m respectively, to 1000m to match MODIS might have introduced a new level of error</a:t>
            </a:r>
          </a:p>
          <a:p>
            <a:pPr marL="171450" indent="-171450">
              <a:buFont typeface="Arial" panose="020B0604020202020204" pitchFamily="34" charset="0"/>
              <a:buChar char="•"/>
            </a:pPr>
            <a:r>
              <a:rPr lang="en-US" baseline="0" dirty="0"/>
              <a:t>Alongside this, there are errors within the LST products for both Aster and MODIS that also may have influenced the analysis</a:t>
            </a:r>
          </a:p>
          <a:p>
            <a:endParaRPr lang="en-US" dirty="0"/>
          </a:p>
          <a:p>
            <a:endParaRPr lang="en-US" dirty="0"/>
          </a:p>
          <a:p>
            <a:r>
              <a:rPr lang="en-US" dirty="0"/>
              <a:t>With</a:t>
            </a:r>
            <a:r>
              <a:rPr lang="en-US" baseline="0" dirty="0"/>
              <a:t> an initial threshold value of 0.0, the indices were failing to identify permanent bodies of water, suggesting that areas that are normally “water” were not being highlighted in the results. </a:t>
            </a:r>
          </a:p>
          <a:p>
            <a:r>
              <a:rPr lang="en-US" baseline="0" dirty="0"/>
              <a:t>To resolve this problem, we r</a:t>
            </a:r>
            <a:r>
              <a:rPr lang="en-US" dirty="0"/>
              <a:t>eadjusted</a:t>
            </a:r>
            <a:r>
              <a:rPr lang="en-US" baseline="0" dirty="0"/>
              <a:t> the threshold from 0.0 to 0.02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43</a:t>
            </a:fld>
            <a:endParaRPr lang="en-US"/>
          </a:p>
        </p:txBody>
      </p:sp>
    </p:spTree>
    <p:extLst>
      <p:ext uri="{BB962C8B-B14F-4D97-AF65-F5344CB8AC3E}">
        <p14:creationId xmlns:p14="http://schemas.microsoft.com/office/powerpoint/2010/main" val="4171833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Flooding:</a:t>
            </a:r>
          </a:p>
          <a:p>
            <a:pPr marL="171450" indent="-171450">
              <a:buFont typeface="Arial" panose="020B0604020202020204" pitchFamily="34" charset="0"/>
              <a:buChar char="•"/>
            </a:pPr>
            <a:r>
              <a:rPr lang="en-US" dirty="0"/>
              <a:t>Large</a:t>
            </a:r>
            <a:r>
              <a:rPr lang="en-US" baseline="0" dirty="0"/>
              <a:t> flat roofs mislead pixel flood frequency values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75000"/>
                    <a:lumOff val="25000"/>
                  </a:schemeClr>
                </a:solidFill>
              </a:rPr>
              <a:t>Early </a:t>
            </a:r>
            <a:r>
              <a:rPr lang="en-US" dirty="0" err="1">
                <a:solidFill>
                  <a:schemeClr val="tx1">
                    <a:lumMod val="75000"/>
                    <a:lumOff val="25000"/>
                  </a:schemeClr>
                </a:solidFill>
              </a:rPr>
              <a:t>thresholding</a:t>
            </a:r>
            <a:r>
              <a:rPr lang="en-US" dirty="0">
                <a:solidFill>
                  <a:schemeClr val="tx1">
                    <a:lumMod val="75000"/>
                    <a:lumOff val="25000"/>
                  </a:schemeClr>
                </a:solidFill>
              </a:rPr>
              <a:t> issues – major water bodies undetected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No </a:t>
            </a:r>
            <a:r>
              <a:rPr lang="en-US" dirty="0">
                <a:solidFill>
                  <a:schemeClr val="tx1">
                    <a:lumMod val="75000"/>
                    <a:lumOff val="25000"/>
                  </a:schemeClr>
                </a:solidFill>
              </a:rPr>
              <a:t>ground data to cross-reference with results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Not </a:t>
            </a:r>
            <a:r>
              <a:rPr lang="en-US" dirty="0">
                <a:solidFill>
                  <a:schemeClr val="tx1">
                    <a:lumMod val="75000"/>
                    <a:lumOff val="25000"/>
                  </a:schemeClr>
                </a:solidFill>
              </a:rPr>
              <a:t>accounting for “</a:t>
            </a:r>
            <a:r>
              <a:rPr lang="en-US" dirty="0" err="1">
                <a:solidFill>
                  <a:schemeClr val="tx1">
                    <a:lumMod val="75000"/>
                    <a:lumOff val="25000"/>
                  </a:schemeClr>
                </a:solidFill>
              </a:rPr>
              <a:t>mixels</a:t>
            </a:r>
            <a:r>
              <a:rPr lang="en-US" dirty="0">
                <a:solidFill>
                  <a:schemeClr val="tx1">
                    <a:lumMod val="75000"/>
                    <a:lumOff val="25000"/>
                  </a:schemeClr>
                </a:solidFill>
              </a:rPr>
              <a:t>” – pixels with nearly equal amounts of water and land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Landsat </a:t>
            </a:r>
            <a:r>
              <a:rPr lang="en-US" dirty="0">
                <a:solidFill>
                  <a:schemeClr val="tx1">
                    <a:lumMod val="75000"/>
                    <a:lumOff val="25000"/>
                  </a:schemeClr>
                </a:solidFill>
              </a:rPr>
              <a:t>scenes may not be captured at exact flooding events</a:t>
            </a:r>
            <a:endParaRPr lang="en-US" baseline="0" dirty="0"/>
          </a:p>
          <a:p>
            <a:pPr marL="171450" indent="-171450">
              <a:buFont typeface="Arial" panose="020B0604020202020204" pitchFamily="34" charset="0"/>
              <a:buChar char="•"/>
            </a:pPr>
            <a:endParaRPr lang="en-US" baseline="0" dirty="0"/>
          </a:p>
          <a:p>
            <a:endParaRPr lang="en-US" dirty="0"/>
          </a:p>
          <a:p>
            <a:endParaRPr lang="en-US" dirty="0"/>
          </a:p>
          <a:p>
            <a:r>
              <a:rPr lang="en-US" dirty="0"/>
              <a:t>With</a:t>
            </a:r>
            <a:r>
              <a:rPr lang="en-US" baseline="0" dirty="0"/>
              <a:t> an initial threshold value of 0.0, the indices were failing to identify permanent bodies of water, suggesting that areas that are normally “water” were not being highlighted in the results. </a:t>
            </a:r>
          </a:p>
          <a:p>
            <a:r>
              <a:rPr lang="en-US" baseline="0" dirty="0"/>
              <a:t>To resolve this problem, we r</a:t>
            </a:r>
            <a:r>
              <a:rPr lang="en-US" dirty="0"/>
              <a:t>eadjusted</a:t>
            </a:r>
            <a:r>
              <a:rPr lang="en-US" baseline="0" dirty="0"/>
              <a:t> the threshold from 0.0 to 0.02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44</a:t>
            </a:fld>
            <a:endParaRPr lang="en-US"/>
          </a:p>
        </p:txBody>
      </p:sp>
    </p:spTree>
    <p:extLst>
      <p:ext uri="{BB962C8B-B14F-4D97-AF65-F5344CB8AC3E}">
        <p14:creationId xmlns:p14="http://schemas.microsoft.com/office/powerpoint/2010/main" val="19434190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45</a:t>
            </a:fld>
            <a:endParaRPr lang="en-US"/>
          </a:p>
        </p:txBody>
      </p:sp>
    </p:spTree>
    <p:extLst>
      <p:ext uri="{BB962C8B-B14F-4D97-AF65-F5344CB8AC3E}">
        <p14:creationId xmlns:p14="http://schemas.microsoft.com/office/powerpoint/2010/main" val="1702881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baseline="0" dirty="0">
                <a:solidFill>
                  <a:schemeClr val="tx1"/>
                </a:solidFill>
                <a:effectLst/>
                <a:latin typeface="+mn-lt"/>
                <a:ea typeface="+mn-ea"/>
                <a:cs typeface="+mn-cs"/>
              </a:rPr>
              <a:t>and the other is in the state of New Jersey. </a:t>
            </a:r>
          </a:p>
          <a:p>
            <a:pPr marL="0" indent="0" rtl="0" fontAlgn="base">
              <a:buFont typeface="Arial" panose="020B0604020202020204" pitchFamily="34" charset="0"/>
              <a:buNone/>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5</a:t>
            </a:fld>
            <a:endParaRPr lang="en-US"/>
          </a:p>
        </p:txBody>
      </p:sp>
    </p:spTree>
    <p:extLst>
      <p:ext uri="{BB962C8B-B14F-4D97-AF65-F5344CB8AC3E}">
        <p14:creationId xmlns:p14="http://schemas.microsoft.com/office/powerpoint/2010/main" val="3098691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In</a:t>
            </a:r>
            <a:r>
              <a:rPr lang="en-US" sz="1200" b="1" i="0" u="none" strike="noStrike" kern="1200" baseline="0" dirty="0">
                <a:solidFill>
                  <a:schemeClr val="tx1"/>
                </a:solidFill>
                <a:effectLst/>
                <a:latin typeface="+mn-lt"/>
                <a:ea typeface="+mn-ea"/>
                <a:cs typeface="+mn-cs"/>
              </a:rPr>
              <a:t> Rhode Island, our study area included the capital city of Providence, along with Pawtucket and Central Falls to the north, and other nearby cities.</a:t>
            </a:r>
            <a:r>
              <a:rPr lang="en-US" sz="1200" b="0" i="0" u="none" strike="noStrike" kern="1200" baseline="0" dirty="0">
                <a:solidFill>
                  <a:schemeClr val="tx1"/>
                </a:solidFill>
                <a:effectLst/>
                <a:latin typeface="+mn-lt"/>
                <a:ea typeface="+mn-ea"/>
                <a:cs typeface="+mn-cs"/>
              </a:rPr>
              <a:t> Providence is situated along the Providence River and Narraganset Bay, and has a population of over 178,000 people. The city hosts a vibrant arts community and house many higher education institutions. </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411690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a:t>
            </a:r>
            <a:r>
              <a:rPr lang="en-US" sz="1200" b="0" i="0" u="none" strike="noStrike" kern="1200" baseline="0" dirty="0">
                <a:solidFill>
                  <a:schemeClr val="tx1"/>
                </a:solidFill>
                <a:effectLst/>
                <a:latin typeface="+mn-lt"/>
                <a:ea typeface="+mn-ea"/>
                <a:cs typeface="+mn-cs"/>
              </a:rPr>
              <a:t> Rhode Island, our study area included the capital city of Providence, along with Pawtucket and Central Falls to the north, and other nearby cities. </a:t>
            </a:r>
            <a:r>
              <a:rPr lang="en-US" sz="1200" b="1" i="0" u="none" strike="noStrike" kern="1200" baseline="0" dirty="0">
                <a:solidFill>
                  <a:schemeClr val="tx1"/>
                </a:solidFill>
                <a:effectLst/>
                <a:latin typeface="+mn-lt"/>
                <a:ea typeface="+mn-ea"/>
                <a:cs typeface="+mn-cs"/>
              </a:rPr>
              <a:t>Providence is situated along the Providence River, which feeds into the Narraganset Bay. and hosts a population of over 178,000 people. The city hosts a vibrant arts community and house many higher education institutions.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7</a:t>
            </a:fld>
            <a:endParaRPr lang="en-US"/>
          </a:p>
        </p:txBody>
      </p:sp>
    </p:spTree>
    <p:extLst>
      <p:ext uri="{BB962C8B-B14F-4D97-AF65-F5344CB8AC3E}">
        <p14:creationId xmlns:p14="http://schemas.microsoft.com/office/powerpoint/2010/main" val="1959054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Our</a:t>
            </a:r>
            <a:r>
              <a:rPr lang="en-US" sz="1200" b="1" i="0" u="none" strike="noStrike" kern="1200" baseline="0" dirty="0">
                <a:solidFill>
                  <a:schemeClr val="tx1"/>
                </a:solidFill>
                <a:effectLst/>
                <a:latin typeface="+mn-lt"/>
                <a:ea typeface="+mn-ea"/>
                <a:cs typeface="+mn-cs"/>
              </a:rPr>
              <a:t> second study area consisted of Elizabeth, NJ, along with the county it resides in – Union County.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56538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Our</a:t>
            </a:r>
            <a:r>
              <a:rPr lang="en-US" sz="1200" b="0" i="0" u="none" strike="noStrike" kern="1200" baseline="0" dirty="0">
                <a:solidFill>
                  <a:schemeClr val="tx1"/>
                </a:solidFill>
                <a:effectLst/>
                <a:latin typeface="+mn-lt"/>
                <a:ea typeface="+mn-ea"/>
                <a:cs typeface="+mn-cs"/>
              </a:rPr>
              <a:t> second study area consisted of Elizabeth, NJ, which sits on the northeast corner of Union County</a:t>
            </a:r>
            <a:r>
              <a:rPr lang="en-US" sz="1200" b="1" i="0" u="none" strike="noStrike" kern="1200" baseline="0" dirty="0">
                <a:solidFill>
                  <a:schemeClr val="tx1"/>
                </a:solidFill>
                <a:effectLst/>
                <a:latin typeface="+mn-lt"/>
                <a:ea typeface="+mn-ea"/>
                <a:cs typeface="+mn-cs"/>
              </a:rPr>
              <a:t>. Elizabeth was founded in 1662 by English settlers, formerly as “Elizabethtown.” The city’s coast sits on Newark Bay to the East, making it an ideal location to host a major international airport and one of the busiest ports in the world. Today, Elizabeth is home to over 125,000 people. </a:t>
            </a:r>
          </a:p>
        </p:txBody>
      </p:sp>
      <p:sp>
        <p:nvSpPr>
          <p:cNvPr id="4" name="Slide Number Placeholder 3"/>
          <p:cNvSpPr>
            <a:spLocks noGrp="1"/>
          </p:cNvSpPr>
          <p:nvPr>
            <p:ph type="sldNum" sz="quarter" idx="10"/>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21258556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mod="1">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1B57AF"/>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1B57AF"/>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1B57A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1B57AF"/>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
  <p:cSld name="1_4">
    <p:spTree>
      <p:nvGrpSpPr>
        <p:cNvPr id="1" name="Shape 24"/>
        <p:cNvGrpSpPr/>
        <p:nvPr/>
      </p:nvGrpSpPr>
      <p:grpSpPr>
        <a:xfrm>
          <a:off x="0" y="0"/>
          <a:ext cx="0" cy="0"/>
          <a:chOff x="0" y="0"/>
          <a:chExt cx="0" cy="0"/>
        </a:xfrm>
      </p:grpSpPr>
      <p:sp>
        <p:nvSpPr>
          <p:cNvPr id="25" name="Google Shape;25;p4"/>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2" ty="-5" sx="25000" sy="25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6" name="Google Shape;26;p4"/>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1B57AF">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7" name="Google Shape;27;p4"/>
          <p:cNvSpPr/>
          <p:nvPr/>
        </p:nvSpPr>
        <p:spPr>
          <a:xfrm rot="7200000">
            <a:off x="342880" y="292874"/>
            <a:ext cx="678058" cy="589869"/>
          </a:xfrm>
          <a:prstGeom prst="hexagon">
            <a:avLst>
              <a:gd name="adj" fmla="val 28832"/>
              <a:gd name="vf" fmla="val 115470"/>
            </a:avLst>
          </a:prstGeom>
          <a:solidFill>
            <a:srgbClr val="1B57A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8" name="Google Shape;28;p4"/>
          <p:cNvSpPr/>
          <p:nvPr/>
        </p:nvSpPr>
        <p:spPr>
          <a:xfrm>
            <a:off x="0" y="6172200"/>
            <a:ext cx="12192000" cy="337387"/>
          </a:xfrm>
          <a:prstGeom prst="rect">
            <a:avLst/>
          </a:prstGeom>
          <a:solidFill>
            <a:srgbClr val="1B57AF"/>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9" name="Google Shape;29;p4"/>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1B57AF"/>
              </a:buClr>
              <a:buSzPts val="4400"/>
              <a:buFont typeface="Century Gothic"/>
              <a:buNone/>
              <a:defRPr b="1">
                <a:solidFill>
                  <a:srgbClr val="1B57A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6196013" y="952500"/>
            <a:ext cx="5500800" cy="48705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4"/>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05544828"/>
      </p:ext>
    </p:extLst>
  </p:cSld>
  <p:clrMapOvr>
    <a:masterClrMapping/>
  </p:clrMapOvr>
  <p:extLst mod="1">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1B57AF"/>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1B57AF"/>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5" y="386363"/>
            <a:ext cx="2112264" cy="425769"/>
          </a:xfrm>
          <a:prstGeom prst="rect">
            <a:avLst/>
          </a:prstGeom>
        </p:spPr>
      </p:pic>
    </p:spTree>
    <p:extLst>
      <p:ext uri="{BB962C8B-B14F-4D97-AF65-F5344CB8AC3E}">
        <p14:creationId xmlns:p14="http://schemas.microsoft.com/office/powerpoint/2010/main" val="3308358493"/>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1B57A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1B57A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1B57A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1B57AF"/>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1B57AF"/>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1B57A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1B57A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1B57AF"/>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21558"/>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1B57AF"/>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4/19/19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9.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9.pn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NULL"/></Relationships>
</file>

<file path=ppt/slides/_rels/slide3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NULL"/></Relationships>
</file>

<file path=ppt/slides/_rels/slide3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NULL"/></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9.jpg"/><Relationship Id="rId7"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6666"/>
          <a:stretch/>
        </p:blipFill>
        <p:spPr>
          <a:xfrm>
            <a:off x="0" y="0"/>
            <a:ext cx="7391401" cy="6857999"/>
          </a:xfrm>
          <a:prstGeom prst="rect">
            <a:avLst/>
          </a:prstGeom>
        </p:spPr>
      </p:pic>
      <p:grpSp>
        <p:nvGrpSpPr>
          <p:cNvPr id="14" name="Group 13"/>
          <p:cNvGrpSpPr/>
          <p:nvPr/>
        </p:nvGrpSpPr>
        <p:grpSpPr>
          <a:xfrm>
            <a:off x="7886700" y="4041295"/>
            <a:ext cx="1840137" cy="1689743"/>
            <a:chOff x="8097147" y="3456548"/>
            <a:chExt cx="1840137" cy="1689743"/>
          </a:xfrm>
        </p:grpSpPr>
        <p:sp>
          <p:nvSpPr>
            <p:cNvPr id="15" name="TextBox 14"/>
            <p:cNvSpPr txBox="1"/>
            <p:nvPr userDrawn="1"/>
          </p:nvSpPr>
          <p:spPr>
            <a:xfrm>
              <a:off x="8116535" y="3926021"/>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Sarah </a:t>
              </a:r>
              <a:r>
                <a:rPr lang="en-US" sz="1500" dirty="0" err="1">
                  <a:solidFill>
                    <a:schemeClr val="tx1">
                      <a:lumMod val="75000"/>
                      <a:lumOff val="25000"/>
                    </a:schemeClr>
                  </a:solidFill>
                  <a:latin typeface="Century Gothic" panose="020B0502020202020204" pitchFamily="34" charset="0"/>
                </a:rPr>
                <a:t>Aldama</a:t>
              </a:r>
              <a:r>
                <a:rPr lang="en-US" sz="1500" dirty="0">
                  <a:solidFill>
                    <a:schemeClr val="tx1">
                      <a:lumMod val="75000"/>
                      <a:lumOff val="25000"/>
                    </a:schemeClr>
                  </a:solidFill>
                  <a:latin typeface="Century Gothic" panose="020B0502020202020204" pitchFamily="34" charset="0"/>
                </a:rPr>
                <a:t> </a:t>
              </a:r>
            </a:p>
          </p:txBody>
        </p:sp>
        <p:sp>
          <p:nvSpPr>
            <p:cNvPr id="16" name="Rectangle 15"/>
            <p:cNvSpPr/>
            <p:nvPr userDrawn="1"/>
          </p:nvSpPr>
          <p:spPr>
            <a:xfrm>
              <a:off x="8116535" y="4395494"/>
              <a:ext cx="1327608"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Colton Avila</a:t>
              </a:r>
            </a:p>
          </p:txBody>
        </p:sp>
        <p:sp>
          <p:nvSpPr>
            <p:cNvPr id="17" name="Rectangle 16"/>
            <p:cNvSpPr/>
            <p:nvPr userDrawn="1"/>
          </p:nvSpPr>
          <p:spPr>
            <a:xfrm>
              <a:off x="8116535" y="3456548"/>
              <a:ext cx="1257075"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Holly Gould</a:t>
              </a:r>
            </a:p>
          </p:txBody>
        </p:sp>
        <p:sp>
          <p:nvSpPr>
            <p:cNvPr id="18" name="Rectangle 17"/>
            <p:cNvSpPr/>
            <p:nvPr userDrawn="1"/>
          </p:nvSpPr>
          <p:spPr>
            <a:xfrm>
              <a:off x="8097147" y="4823126"/>
              <a:ext cx="1765227"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Heather </a:t>
              </a:r>
              <a:r>
                <a:rPr lang="en-US" sz="1500" dirty="0" err="1">
                  <a:solidFill>
                    <a:schemeClr val="tx1">
                      <a:lumMod val="75000"/>
                      <a:lumOff val="25000"/>
                    </a:schemeClr>
                  </a:solidFill>
                  <a:latin typeface="Century Gothic" panose="020B0502020202020204" pitchFamily="34" charset="0"/>
                </a:rPr>
                <a:t>Dulaney</a:t>
              </a:r>
              <a:endParaRPr lang="en-US" sz="1500" dirty="0">
                <a:solidFill>
                  <a:schemeClr val="tx1">
                    <a:lumMod val="75000"/>
                    <a:lumOff val="25000"/>
                  </a:schemeClr>
                </a:solidFill>
                <a:latin typeface="Century Gothic" panose="020B0502020202020204" pitchFamily="34" charset="0"/>
              </a:endParaRPr>
            </a:p>
          </p:txBody>
        </p:sp>
      </p:grpSp>
      <p:sp>
        <p:nvSpPr>
          <p:cNvPr id="37" name="Title 1"/>
          <p:cNvSpPr txBox="1">
            <a:spLocks/>
          </p:cNvSpPr>
          <p:nvPr/>
        </p:nvSpPr>
        <p:spPr>
          <a:xfrm>
            <a:off x="7794625" y="1417552"/>
            <a:ext cx="3895726" cy="1076466"/>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1B57AF"/>
                </a:solidFill>
              </a:rPr>
              <a:t>PROVIDENCE &amp; ELIZABETH URBAN DEVELOPMENT</a:t>
            </a:r>
            <a:endParaRPr lang="en-US" sz="3200" spc="0" baseline="0" dirty="0">
              <a:solidFill>
                <a:srgbClr val="1B57AF"/>
              </a:solidFill>
            </a:endParaRPr>
          </a:p>
        </p:txBody>
      </p:sp>
      <p:sp>
        <p:nvSpPr>
          <p:cNvPr id="38" name="Subtitle 2"/>
          <p:cNvSpPr txBox="1">
            <a:spLocks/>
          </p:cNvSpPr>
          <p:nvPr/>
        </p:nvSpPr>
        <p:spPr>
          <a:xfrm>
            <a:off x="7800974" y="265346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Utilizing NASA Earth Observations to Explore Heat and Flood-Related Vulnerability in Urban Settings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67088"/>
            <a:ext cx="12192000" cy="715571"/>
          </a:xfrm>
          <a:prstGeom prst="rect">
            <a:avLst/>
          </a:prstGeom>
        </p:spPr>
      </p:pic>
      <p:sp>
        <p:nvSpPr>
          <p:cNvPr id="3" name="TextBox 2"/>
          <p:cNvSpPr txBox="1"/>
          <p:nvPr/>
        </p:nvSpPr>
        <p:spPr>
          <a:xfrm>
            <a:off x="3155090" y="6213396"/>
            <a:ext cx="7136613" cy="369332"/>
          </a:xfrm>
          <a:prstGeom prst="rect">
            <a:avLst/>
          </a:prstGeom>
          <a:noFill/>
        </p:spPr>
        <p:txBody>
          <a:bodyPr wrap="square" rtlCol="0" anchor="ctr">
            <a:spAutoFit/>
          </a:bodyPr>
          <a:lstStyle/>
          <a:p>
            <a:pPr algn="r"/>
            <a:r>
              <a:rPr lang="en-US" dirty="0">
                <a:solidFill>
                  <a:schemeClr val="bg1"/>
                </a:solidFill>
              </a:rPr>
              <a:t>Virginia – Langley | Spring 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Partners: Groundwork USA</a:t>
            </a:r>
          </a:p>
        </p:txBody>
      </p:sp>
      <p:pic>
        <p:nvPicPr>
          <p:cNvPr id="2054" name="Picture 6" descr="https://lh4.googleusercontent.com/rFW8rCi3R3i1lLTj4mnadVi0Jkr7qKIcL-pdNjTrdq-FjQaan8gSeOTlUCnFxF1oFvhJjt5nbEmulbdEvxffbkYiPf_QnW7pHp81L1TnSnmb0fXZiWGeMbxdw1E3QDLscxzx21NLQwo"/>
          <p:cNvPicPr>
            <a:picLocks noChangeAspect="1" noChangeArrowheads="1"/>
          </p:cNvPicPr>
          <p:nvPr/>
        </p:nvPicPr>
        <p:blipFill>
          <a:blip r:embed="rId3">
            <a:clrChange>
              <a:clrFrom>
                <a:srgbClr val="F9F8F6"/>
              </a:clrFrom>
              <a:clrTo>
                <a:srgbClr val="F9F8F6">
                  <a:alpha val="0"/>
                </a:srgbClr>
              </a:clrTo>
            </a:clrChange>
            <a:extLst>
              <a:ext uri="{28A0092B-C50C-407E-A947-70E740481C1C}">
                <a14:useLocalDpi xmlns:a14="http://schemas.microsoft.com/office/drawing/2010/main" val="0"/>
              </a:ext>
            </a:extLst>
          </a:blip>
          <a:srcRect/>
          <a:stretch>
            <a:fillRect/>
          </a:stretch>
        </p:blipFill>
        <p:spPr bwMode="auto">
          <a:xfrm>
            <a:off x="879676" y="916026"/>
            <a:ext cx="7986531" cy="505706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6" name="Picture 8" descr="https://lh4.googleusercontent.com/9ciqYDqKdaAttH820_tDUcUGVRElHxqs4fsjcbRuvk4OG0GWZwBnl3FLt-xXznZ1Z5A_iLyJETFfbT9OMASDDPEKou29Nb9jDPxvkcobmzEBzDlA_hgz8-KQvD_C30bw68OsKlHy1N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44599" y="916026"/>
            <a:ext cx="2668647" cy="2264231"/>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descr="https://lh3.googleusercontent.com/3oa9ctt42BXdJV_1LdsP3odlPav2-XgXSOxSv5mPrtMHjPs8RcSXmACDgBy7MY20n7Gl7ehmf2HMUvJ8N8oKJKTibkJqV4n2jikW5BOuZV2xJk7FoIpMY6CyfOCeCDQ8Qh__RveAID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43898" y="3579773"/>
            <a:ext cx="2670048" cy="2110972"/>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1" name="Straight Arrow Connector 10"/>
          <p:cNvCxnSpPr>
            <a:stCxn id="2056" idx="1"/>
          </p:cNvCxnSpPr>
          <p:nvPr/>
        </p:nvCxnSpPr>
        <p:spPr>
          <a:xfrm flipH="1">
            <a:off x="8137004" y="2048142"/>
            <a:ext cx="1207595" cy="313093"/>
          </a:xfrm>
          <a:prstGeom prst="straightConnector1">
            <a:avLst/>
          </a:prstGeom>
          <a:ln w="412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058" idx="1"/>
          </p:cNvCxnSpPr>
          <p:nvPr/>
        </p:nvCxnSpPr>
        <p:spPr>
          <a:xfrm flipH="1" flipV="1">
            <a:off x="7856621" y="2760751"/>
            <a:ext cx="1487277" cy="1874508"/>
          </a:xfrm>
          <a:prstGeom prst="straightConnector1">
            <a:avLst/>
          </a:prstGeom>
          <a:ln w="412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229458" y="5680985"/>
            <a:ext cx="1962542" cy="307777"/>
          </a:xfrm>
          <a:prstGeom prst="rect">
            <a:avLst/>
          </a:prstGeom>
        </p:spPr>
        <p:txBody>
          <a:bodyPr wrap="square">
            <a:spAutoFit/>
          </a:bodyPr>
          <a:lstStyle/>
          <a:p>
            <a:r>
              <a:rPr lang="en-US" sz="1400" dirty="0">
                <a:solidFill>
                  <a:schemeClr val="tx1">
                    <a:lumMod val="75000"/>
                    <a:lumOff val="25000"/>
                  </a:schemeClr>
                </a:solidFill>
              </a:rPr>
              <a:t>Groundwork USA</a:t>
            </a:r>
          </a:p>
        </p:txBody>
      </p:sp>
      <p:sp>
        <p:nvSpPr>
          <p:cNvPr id="9" name="Rectangle 8"/>
          <p:cNvSpPr/>
          <p:nvPr/>
        </p:nvSpPr>
        <p:spPr>
          <a:xfrm>
            <a:off x="1289384" y="5846136"/>
            <a:ext cx="2560316" cy="307777"/>
          </a:xfrm>
          <a:prstGeom prst="rect">
            <a:avLst/>
          </a:prstGeom>
        </p:spPr>
        <p:txBody>
          <a:bodyPr wrap="none">
            <a:spAutoFit/>
          </a:bodyPr>
          <a:lstStyle/>
          <a:p>
            <a:r>
              <a:rPr lang="en-US" sz="1400" dirty="0">
                <a:solidFill>
                  <a:schemeClr val="tx1">
                    <a:lumMod val="75000"/>
                    <a:lumOff val="25000"/>
                  </a:schemeClr>
                </a:solidFill>
              </a:rPr>
              <a:t>Map from Groundwork USA</a:t>
            </a:r>
          </a:p>
        </p:txBody>
      </p:sp>
      <p:sp>
        <p:nvSpPr>
          <p:cNvPr id="12" name="Rectangle 11"/>
          <p:cNvSpPr/>
          <p:nvPr/>
        </p:nvSpPr>
        <p:spPr>
          <a:xfrm>
            <a:off x="10217426" y="3175377"/>
            <a:ext cx="1962542" cy="307777"/>
          </a:xfrm>
          <a:prstGeom prst="rect">
            <a:avLst/>
          </a:prstGeom>
        </p:spPr>
        <p:txBody>
          <a:bodyPr wrap="square">
            <a:spAutoFit/>
          </a:bodyPr>
          <a:lstStyle/>
          <a:p>
            <a:r>
              <a:rPr lang="en-US" sz="1400" dirty="0">
                <a:solidFill>
                  <a:schemeClr val="tx1">
                    <a:lumMod val="75000"/>
                    <a:lumOff val="25000"/>
                  </a:schemeClr>
                </a:solidFill>
              </a:rPr>
              <a:t>Groundwork USA</a:t>
            </a:r>
          </a:p>
        </p:txBody>
      </p:sp>
    </p:spTree>
    <p:extLst>
      <p:ext uri="{BB962C8B-B14F-4D97-AF65-F5344CB8AC3E}">
        <p14:creationId xmlns:p14="http://schemas.microsoft.com/office/powerpoint/2010/main" val="534302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66102"/>
            <a:ext cx="10515600" cy="395898"/>
          </a:xfrm>
        </p:spPr>
        <p:txBody>
          <a:bodyPr>
            <a:normAutofit fontScale="90000"/>
          </a:bodyPr>
          <a:lstStyle/>
          <a:p>
            <a:r>
              <a:rPr lang="en-US" dirty="0"/>
              <a:t>Community Concerns</a:t>
            </a:r>
          </a:p>
        </p:txBody>
      </p:sp>
      <p:sp>
        <p:nvSpPr>
          <p:cNvPr id="9" name="Rectangle 8"/>
          <p:cNvSpPr/>
          <p:nvPr/>
        </p:nvSpPr>
        <p:spPr>
          <a:xfrm>
            <a:off x="1257301" y="1251173"/>
            <a:ext cx="5282648" cy="3877985"/>
          </a:xfrm>
          <a:prstGeom prst="rect">
            <a:avLst/>
          </a:prstGeom>
        </p:spPr>
        <p:txBody>
          <a:bodyPr wrap="square">
            <a:spAutoFit/>
          </a:bodyPr>
          <a:lstStyle/>
          <a:p>
            <a:pPr marL="520700" lvl="0" indent="-457200">
              <a:spcAft>
                <a:spcPts val="1200"/>
              </a:spcAft>
              <a:buClr>
                <a:srgbClr val="1B57AF"/>
              </a:buClr>
              <a:buSzPct val="100000"/>
              <a:buFont typeface="Wingdings 3" panose="05040102010807070707" pitchFamily="18" charset="2"/>
              <a:buChar char=""/>
            </a:pPr>
            <a:r>
              <a:rPr lang="en-US" sz="2400" dirty="0">
                <a:solidFill>
                  <a:schemeClr val="tx1">
                    <a:lumMod val="75000"/>
                    <a:lumOff val="25000"/>
                  </a:schemeClr>
                </a:solidFill>
              </a:rPr>
              <a:t>Highly </a:t>
            </a:r>
            <a:r>
              <a:rPr lang="en-US" sz="2400" b="1" dirty="0">
                <a:solidFill>
                  <a:srgbClr val="2259A8"/>
                </a:solidFill>
              </a:rPr>
              <a:t>urbanized</a:t>
            </a:r>
            <a:r>
              <a:rPr lang="en-US" sz="2400" dirty="0">
                <a:solidFill>
                  <a:schemeClr val="tx1">
                    <a:lumMod val="75000"/>
                    <a:lumOff val="25000"/>
                  </a:schemeClr>
                </a:solidFill>
              </a:rPr>
              <a:t> and </a:t>
            </a:r>
            <a:r>
              <a:rPr lang="en-US" sz="2400" b="1" dirty="0">
                <a:solidFill>
                  <a:srgbClr val="1B57AF"/>
                </a:solidFill>
              </a:rPr>
              <a:t>low-lying coastal</a:t>
            </a:r>
            <a:r>
              <a:rPr lang="en-US" sz="2400" dirty="0">
                <a:solidFill>
                  <a:schemeClr val="tx1">
                    <a:lumMod val="75000"/>
                    <a:lumOff val="25000"/>
                  </a:schemeClr>
                </a:solidFill>
              </a:rPr>
              <a:t> regions</a:t>
            </a:r>
          </a:p>
          <a:p>
            <a:pPr marL="520700" lvl="0" indent="-457200">
              <a:spcAft>
                <a:spcPts val="1200"/>
              </a:spcAft>
              <a:buClr>
                <a:srgbClr val="1B57AF"/>
              </a:buClr>
              <a:buSzPct val="100000"/>
              <a:buFont typeface="Wingdings 3" panose="05040102010807070707" pitchFamily="18" charset="2"/>
              <a:buChar char=""/>
            </a:pPr>
            <a:r>
              <a:rPr lang="en-US" sz="2400" dirty="0">
                <a:solidFill>
                  <a:schemeClr val="tx1">
                    <a:lumMod val="75000"/>
                    <a:lumOff val="25000"/>
                  </a:schemeClr>
                </a:solidFill>
              </a:rPr>
              <a:t>More frequent and intense heat and flooding events</a:t>
            </a:r>
          </a:p>
          <a:p>
            <a:pPr marL="520700" lvl="0" indent="-457200">
              <a:spcAft>
                <a:spcPts val="1200"/>
              </a:spcAft>
              <a:buClr>
                <a:srgbClr val="1B57AF"/>
              </a:buClr>
              <a:buSzPct val="100000"/>
              <a:buFont typeface="Wingdings 3" panose="05040102010807070707" pitchFamily="18" charset="2"/>
              <a:buChar char=""/>
            </a:pPr>
            <a:r>
              <a:rPr lang="en-US" sz="2400" dirty="0">
                <a:solidFill>
                  <a:schemeClr val="tx1">
                    <a:lumMod val="75000"/>
                    <a:lumOff val="25000"/>
                  </a:schemeClr>
                </a:solidFill>
              </a:rPr>
              <a:t>Include at-risk, low-resource communities in climate resilience planning efforts </a:t>
            </a:r>
          </a:p>
          <a:p>
            <a:pPr marL="520700" lvl="0" indent="-457200">
              <a:spcAft>
                <a:spcPts val="1200"/>
              </a:spcAft>
              <a:buClr>
                <a:srgbClr val="1B57AF"/>
              </a:buClr>
              <a:buSzPct val="100000"/>
              <a:buFont typeface="Wingdings 3" panose="05040102010807070707" pitchFamily="18" charset="2"/>
              <a:buChar char=""/>
            </a:pPr>
            <a:r>
              <a:rPr lang="en-US" sz="2400" dirty="0">
                <a:solidFill>
                  <a:schemeClr val="tx1">
                    <a:lumMod val="75000"/>
                    <a:lumOff val="25000"/>
                  </a:schemeClr>
                </a:solidFill>
              </a:rPr>
              <a:t>No current methodology for assessing these vulnerabilities</a:t>
            </a:r>
            <a:endParaRPr lang="en-US" sz="2400" dirty="0">
              <a:solidFill>
                <a:schemeClr val="tx1">
                  <a:lumMod val="75000"/>
                  <a:lumOff val="25000"/>
                </a:schemeClr>
              </a:solidFill>
              <a:latin typeface="Garamond"/>
              <a:ea typeface="Garamond"/>
              <a:cs typeface="Garamond"/>
              <a:sym typeface="Garamond"/>
            </a:endParaRPr>
          </a:p>
        </p:txBody>
      </p:sp>
      <p:pic>
        <p:nvPicPr>
          <p:cNvPr id="1028" name="Picture 4" descr="https://lh6.googleusercontent.com/xJS5Hhq8xctdtd5OjAt1MZfp-o82-4Te9RPJWzM6pPgSMPcXYggR6ub0OCLdgt67hDleC5U8tzE-8Abc7L0LjnpvDaUANQ4rp663gRM3LTfukHLQjoW9n7BRLGkMtGtPBoChVyoYQa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2639" y="1580334"/>
            <a:ext cx="4594731" cy="3061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92638" y="4692891"/>
            <a:ext cx="4594731" cy="584775"/>
          </a:xfrm>
          <a:prstGeom prst="rect">
            <a:avLst/>
          </a:prstGeom>
          <a:noFill/>
        </p:spPr>
        <p:txBody>
          <a:bodyPr wrap="square" rtlCol="0">
            <a:spAutoFit/>
          </a:bodyPr>
          <a:lstStyle/>
          <a:p>
            <a:pPr algn="ctr"/>
            <a:r>
              <a:rPr lang="en-US" sz="1600" i="1" dirty="0">
                <a:solidFill>
                  <a:srgbClr val="2259A8"/>
                </a:solidFill>
              </a:rPr>
              <a:t>Newark Bay and surrounding cities </a:t>
            </a:r>
          </a:p>
          <a:p>
            <a:pPr algn="ctr"/>
            <a:r>
              <a:rPr lang="en-US" sz="1600" i="1" dirty="0">
                <a:solidFill>
                  <a:srgbClr val="2259A8"/>
                </a:solidFill>
              </a:rPr>
              <a:t>in New Jersey and New York</a:t>
            </a:r>
            <a:endParaRPr lang="en-US" i="1" dirty="0">
              <a:solidFill>
                <a:srgbClr val="2259A8"/>
              </a:solidFill>
            </a:endParaRPr>
          </a:p>
        </p:txBody>
      </p:sp>
      <p:sp>
        <p:nvSpPr>
          <p:cNvPr id="4" name="Rectangle 3"/>
          <p:cNvSpPr/>
          <p:nvPr/>
        </p:nvSpPr>
        <p:spPr>
          <a:xfrm>
            <a:off x="10866301" y="4303020"/>
            <a:ext cx="830399" cy="338554"/>
          </a:xfrm>
          <a:prstGeom prst="rect">
            <a:avLst/>
          </a:prstGeom>
        </p:spPr>
        <p:txBody>
          <a:bodyPr wrap="square">
            <a:spAutoFit/>
          </a:bodyPr>
          <a:lstStyle/>
          <a:p>
            <a:pPr marL="63500" lvl="0">
              <a:spcAft>
                <a:spcPts val="1200"/>
              </a:spcAft>
              <a:buClr>
                <a:srgbClr val="1B57AF"/>
              </a:buClr>
              <a:buSzPts val="2600"/>
            </a:pPr>
            <a:r>
              <a:rPr lang="en-US" sz="1600" dirty="0">
                <a:solidFill>
                  <a:schemeClr val="bg1"/>
                </a:solidFill>
                <a:sym typeface="Garamond"/>
              </a:rPr>
              <a:t>Flickr</a:t>
            </a:r>
            <a:endParaRPr lang="en-US" sz="1600" dirty="0">
              <a:solidFill>
                <a:schemeClr val="bg1"/>
              </a:solidFill>
              <a:latin typeface="Garamond"/>
              <a:ea typeface="Garamond"/>
              <a:cs typeface="Garamond"/>
              <a:sym typeface="Garamond"/>
            </a:endParaRPr>
          </a:p>
        </p:txBody>
      </p:sp>
      <p:pic>
        <p:nvPicPr>
          <p:cNvPr id="5" name="Picture 2" descr="Manhatt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2639" y="1580334"/>
            <a:ext cx="4602647" cy="30612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AF65B5-059E-1B42-8863-411E5FC7E2EC}"/>
              </a:ext>
            </a:extLst>
          </p:cNvPr>
          <p:cNvSpPr txBox="1"/>
          <p:nvPr/>
        </p:nvSpPr>
        <p:spPr>
          <a:xfrm>
            <a:off x="10540207" y="4303020"/>
            <a:ext cx="1047163" cy="307777"/>
          </a:xfrm>
          <a:prstGeom prst="rect">
            <a:avLst/>
          </a:prstGeom>
          <a:noFill/>
        </p:spPr>
        <p:txBody>
          <a:bodyPr wrap="square" rtlCol="0">
            <a:spAutoFit/>
          </a:bodyPr>
          <a:lstStyle/>
          <a:p>
            <a:r>
              <a:rPr lang="en-US" sz="1400" dirty="0" err="1">
                <a:solidFill>
                  <a:schemeClr val="bg1"/>
                </a:solidFill>
              </a:rPr>
              <a:t>amerune</a:t>
            </a:r>
            <a:endParaRPr lang="en-US" sz="1400" dirty="0">
              <a:solidFill>
                <a:schemeClr val="bg1"/>
              </a:solidFill>
            </a:endParaRPr>
          </a:p>
        </p:txBody>
      </p:sp>
    </p:spTree>
    <p:extLst>
      <p:ext uri="{BB962C8B-B14F-4D97-AF65-F5344CB8AC3E}">
        <p14:creationId xmlns:p14="http://schemas.microsoft.com/office/powerpoint/2010/main" val="2801143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66102"/>
            <a:ext cx="10515600" cy="395898"/>
          </a:xfrm>
        </p:spPr>
        <p:txBody>
          <a:bodyPr>
            <a:normAutofit fontScale="90000"/>
          </a:bodyPr>
          <a:lstStyle/>
          <a:p>
            <a:r>
              <a:rPr lang="en-US" dirty="0"/>
              <a:t>Community Concerns</a:t>
            </a:r>
          </a:p>
        </p:txBody>
      </p:sp>
      <p:sp>
        <p:nvSpPr>
          <p:cNvPr id="9" name="Rectangle 8"/>
          <p:cNvSpPr/>
          <p:nvPr/>
        </p:nvSpPr>
        <p:spPr>
          <a:xfrm>
            <a:off x="1257301" y="1251173"/>
            <a:ext cx="5282648" cy="3877985"/>
          </a:xfrm>
          <a:prstGeom prst="rect">
            <a:avLst/>
          </a:prstGeom>
        </p:spPr>
        <p:txBody>
          <a:bodyPr wrap="square">
            <a:spAutoFit/>
          </a:bodyPr>
          <a:lstStyle/>
          <a:p>
            <a:pPr marL="520700" lvl="0" indent="-457200">
              <a:spcAft>
                <a:spcPts val="1200"/>
              </a:spcAft>
              <a:buClr>
                <a:srgbClr val="1B57AF"/>
              </a:buClr>
              <a:buSzPct val="100000"/>
              <a:buFont typeface="Wingdings 3" panose="05040102010807070707" pitchFamily="18" charset="2"/>
              <a:buChar char="}"/>
            </a:pPr>
            <a:r>
              <a:rPr lang="en-US" sz="2400" dirty="0">
                <a:solidFill>
                  <a:schemeClr val="tx1">
                    <a:lumMod val="75000"/>
                    <a:lumOff val="25000"/>
                  </a:schemeClr>
                </a:solidFill>
              </a:rPr>
              <a:t>Highly urbanized and low-lying coastal regions</a:t>
            </a:r>
          </a:p>
          <a:p>
            <a:pPr marL="520700" lvl="0" indent="-457200">
              <a:spcAft>
                <a:spcPts val="1200"/>
              </a:spcAft>
              <a:buClr>
                <a:srgbClr val="1B57AF"/>
              </a:buClr>
              <a:buSzPct val="100000"/>
              <a:buFont typeface="Wingdings 3" panose="05040102010807070707" pitchFamily="18" charset="2"/>
              <a:buChar char="}"/>
            </a:pPr>
            <a:r>
              <a:rPr lang="en-US" sz="2400" b="1" dirty="0">
                <a:solidFill>
                  <a:srgbClr val="2259A8"/>
                </a:solidFill>
              </a:rPr>
              <a:t>More frequent and intense </a:t>
            </a:r>
            <a:r>
              <a:rPr lang="en-US" sz="2400" dirty="0">
                <a:solidFill>
                  <a:schemeClr val="tx1">
                    <a:lumMod val="75000"/>
                    <a:lumOff val="25000"/>
                  </a:schemeClr>
                </a:solidFill>
              </a:rPr>
              <a:t>heat and flooding events</a:t>
            </a:r>
          </a:p>
          <a:p>
            <a:pPr marL="520700" lvl="0" indent="-457200">
              <a:spcAft>
                <a:spcPts val="1200"/>
              </a:spcAft>
              <a:buClr>
                <a:srgbClr val="1B57AF"/>
              </a:buClr>
              <a:buSzPct val="100000"/>
              <a:buFont typeface="Wingdings 3" panose="05040102010807070707" pitchFamily="18" charset="2"/>
              <a:buChar char="}"/>
            </a:pPr>
            <a:r>
              <a:rPr lang="en-US" sz="2400" dirty="0">
                <a:solidFill>
                  <a:schemeClr val="tx1">
                    <a:lumMod val="75000"/>
                    <a:lumOff val="25000"/>
                  </a:schemeClr>
                </a:solidFill>
              </a:rPr>
              <a:t>Include at-risk, low-resource communities in climate resilience planning efforts </a:t>
            </a:r>
          </a:p>
          <a:p>
            <a:pPr marL="520700" lvl="0" indent="-457200">
              <a:spcAft>
                <a:spcPts val="1200"/>
              </a:spcAft>
              <a:buClr>
                <a:srgbClr val="1B57AF"/>
              </a:buClr>
              <a:buSzPct val="100000"/>
              <a:buFont typeface="Wingdings 3" panose="05040102010807070707" pitchFamily="18" charset="2"/>
              <a:buChar char="}"/>
            </a:pPr>
            <a:r>
              <a:rPr lang="en-US" sz="2400" dirty="0">
                <a:solidFill>
                  <a:schemeClr val="tx1">
                    <a:lumMod val="75000"/>
                    <a:lumOff val="25000"/>
                  </a:schemeClr>
                </a:solidFill>
              </a:rPr>
              <a:t>No current methodology for assessing these vulnerabilities</a:t>
            </a:r>
            <a:endParaRPr lang="en-US" sz="2400" dirty="0">
              <a:solidFill>
                <a:schemeClr val="tx1">
                  <a:lumMod val="75000"/>
                  <a:lumOff val="25000"/>
                </a:schemeClr>
              </a:solidFill>
              <a:latin typeface="Garamond"/>
              <a:ea typeface="Garamond"/>
              <a:cs typeface="Garamond"/>
              <a:sym typeface="Garamond"/>
            </a:endParaRPr>
          </a:p>
        </p:txBody>
      </p:sp>
      <p:pic>
        <p:nvPicPr>
          <p:cNvPr id="1028" name="Picture 4" descr="https://lh6.googleusercontent.com/xJS5Hhq8xctdtd5OjAt1MZfp-o82-4Te9RPJWzM6pPgSMPcXYggR6ub0OCLdgt67hDleC5U8tzE-8Abc7L0LjnpvDaUANQ4rp663gRM3LTfukHLQjoW9n7BRLGkMtGtPBoChVyoYQa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2577" y="1580334"/>
            <a:ext cx="4594731" cy="3061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64187" y="4687741"/>
            <a:ext cx="4832513" cy="338554"/>
          </a:xfrm>
          <a:prstGeom prst="rect">
            <a:avLst/>
          </a:prstGeom>
          <a:noFill/>
        </p:spPr>
        <p:txBody>
          <a:bodyPr wrap="square" rtlCol="0">
            <a:spAutoFit/>
          </a:bodyPr>
          <a:lstStyle/>
          <a:p>
            <a:pPr algn="ctr"/>
            <a:r>
              <a:rPr lang="en-US" sz="1600" i="1" dirty="0">
                <a:solidFill>
                  <a:srgbClr val="1B57AF"/>
                </a:solidFill>
              </a:rPr>
              <a:t>Near the Providence River in Warwick, RI</a:t>
            </a:r>
            <a:endParaRPr lang="en-US" i="1" dirty="0">
              <a:solidFill>
                <a:srgbClr val="1B57AF"/>
              </a:solidFill>
            </a:endParaRPr>
          </a:p>
        </p:txBody>
      </p:sp>
      <p:sp>
        <p:nvSpPr>
          <p:cNvPr id="6" name="Rectangle 5"/>
          <p:cNvSpPr/>
          <p:nvPr/>
        </p:nvSpPr>
        <p:spPr>
          <a:xfrm>
            <a:off x="9077499" y="4379964"/>
            <a:ext cx="2567348" cy="307777"/>
          </a:xfrm>
          <a:prstGeom prst="rect">
            <a:avLst/>
          </a:prstGeom>
        </p:spPr>
        <p:txBody>
          <a:bodyPr wrap="square">
            <a:spAutoFit/>
          </a:bodyPr>
          <a:lstStyle/>
          <a:p>
            <a:pPr marL="63500" lvl="0">
              <a:spcAft>
                <a:spcPts val="1200"/>
              </a:spcAft>
              <a:buClr>
                <a:srgbClr val="1B57AF"/>
              </a:buClr>
              <a:buSzPts val="2600"/>
            </a:pPr>
            <a:r>
              <a:rPr lang="en-US" sz="1400" dirty="0">
                <a:solidFill>
                  <a:schemeClr val="bg1"/>
                </a:solidFill>
                <a:sym typeface="Garamond"/>
              </a:rPr>
              <a:t>National Weather Service </a:t>
            </a:r>
            <a:endParaRPr lang="en-US" sz="1400" dirty="0">
              <a:solidFill>
                <a:schemeClr val="bg1"/>
              </a:solidFill>
              <a:latin typeface="Garamond"/>
              <a:ea typeface="Garamond"/>
              <a:cs typeface="Garamond"/>
              <a:sym typeface="Garamond"/>
            </a:endParaRPr>
          </a:p>
        </p:txBody>
      </p:sp>
    </p:spTree>
    <p:extLst>
      <p:ext uri="{BB962C8B-B14F-4D97-AF65-F5344CB8AC3E}">
        <p14:creationId xmlns:p14="http://schemas.microsoft.com/office/powerpoint/2010/main" val="1462263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66102"/>
            <a:ext cx="10515600" cy="395898"/>
          </a:xfrm>
        </p:spPr>
        <p:txBody>
          <a:bodyPr>
            <a:normAutofit fontScale="90000"/>
          </a:bodyPr>
          <a:lstStyle/>
          <a:p>
            <a:r>
              <a:rPr lang="en-US" dirty="0"/>
              <a:t>Community Concerns</a:t>
            </a:r>
          </a:p>
        </p:txBody>
      </p:sp>
      <p:sp>
        <p:nvSpPr>
          <p:cNvPr id="9" name="Rectangle 8"/>
          <p:cNvSpPr/>
          <p:nvPr/>
        </p:nvSpPr>
        <p:spPr>
          <a:xfrm>
            <a:off x="1257301" y="1251173"/>
            <a:ext cx="5282648" cy="3877985"/>
          </a:xfrm>
          <a:prstGeom prst="rect">
            <a:avLst/>
          </a:prstGeom>
        </p:spPr>
        <p:txBody>
          <a:bodyPr wrap="square">
            <a:spAutoFit/>
          </a:bodyPr>
          <a:lstStyle/>
          <a:p>
            <a:pPr marL="520700" lvl="0" indent="-457200">
              <a:spcAft>
                <a:spcPts val="1200"/>
              </a:spcAft>
              <a:buClr>
                <a:srgbClr val="1B57AF"/>
              </a:buClr>
              <a:buSzPct val="100000"/>
              <a:buFont typeface="Wingdings 3" panose="05040102010807070707" pitchFamily="18" charset="2"/>
              <a:buChar char="}"/>
            </a:pPr>
            <a:r>
              <a:rPr lang="en-US" sz="2400" dirty="0">
                <a:solidFill>
                  <a:schemeClr val="tx1">
                    <a:lumMod val="75000"/>
                    <a:lumOff val="25000"/>
                  </a:schemeClr>
                </a:solidFill>
              </a:rPr>
              <a:t>Highly urbanized and low-lying coastal regions</a:t>
            </a:r>
          </a:p>
          <a:p>
            <a:pPr marL="520700" lvl="0" indent="-457200">
              <a:spcAft>
                <a:spcPts val="1200"/>
              </a:spcAft>
              <a:buClr>
                <a:srgbClr val="1B57AF"/>
              </a:buClr>
              <a:buSzPct val="100000"/>
              <a:buFont typeface="Wingdings 3" panose="05040102010807070707" pitchFamily="18" charset="2"/>
              <a:buChar char="}"/>
            </a:pPr>
            <a:r>
              <a:rPr lang="en-US" sz="2400" dirty="0">
                <a:solidFill>
                  <a:schemeClr val="tx1">
                    <a:lumMod val="75000"/>
                    <a:lumOff val="25000"/>
                  </a:schemeClr>
                </a:solidFill>
              </a:rPr>
              <a:t>More frequent and intense heat and flooding events</a:t>
            </a:r>
          </a:p>
          <a:p>
            <a:pPr marL="520700" lvl="0" indent="-457200">
              <a:spcAft>
                <a:spcPts val="1200"/>
              </a:spcAft>
              <a:buClr>
                <a:srgbClr val="1B57AF"/>
              </a:buClr>
              <a:buSzPct val="100000"/>
              <a:buFont typeface="Wingdings 3" panose="05040102010807070707" pitchFamily="18" charset="2"/>
              <a:buChar char="}"/>
            </a:pPr>
            <a:r>
              <a:rPr lang="en-US" sz="2400" dirty="0">
                <a:solidFill>
                  <a:schemeClr val="tx1">
                    <a:lumMod val="75000"/>
                    <a:lumOff val="25000"/>
                  </a:schemeClr>
                </a:solidFill>
              </a:rPr>
              <a:t>Include at-risk, low-resource communities in </a:t>
            </a:r>
            <a:r>
              <a:rPr lang="en-US" sz="2400" b="1" dirty="0">
                <a:solidFill>
                  <a:srgbClr val="1B57AF"/>
                </a:solidFill>
              </a:rPr>
              <a:t>climate resilience planning efforts </a:t>
            </a:r>
          </a:p>
          <a:p>
            <a:pPr marL="520700" lvl="0" indent="-457200">
              <a:spcAft>
                <a:spcPts val="1200"/>
              </a:spcAft>
              <a:buClr>
                <a:srgbClr val="1B57AF"/>
              </a:buClr>
              <a:buSzPct val="100000"/>
              <a:buFont typeface="Wingdings 3" panose="05040102010807070707" pitchFamily="18" charset="2"/>
              <a:buChar char="}"/>
            </a:pPr>
            <a:r>
              <a:rPr lang="en-US" sz="2400" dirty="0">
                <a:solidFill>
                  <a:schemeClr val="tx1">
                    <a:lumMod val="75000"/>
                    <a:lumOff val="25000"/>
                  </a:schemeClr>
                </a:solidFill>
              </a:rPr>
              <a:t>No current methodology for assessing these vulnerabilities</a:t>
            </a:r>
            <a:endParaRPr lang="en-US" sz="2400" dirty="0">
              <a:solidFill>
                <a:schemeClr val="tx1">
                  <a:lumMod val="75000"/>
                  <a:lumOff val="25000"/>
                </a:schemeClr>
              </a:solidFill>
              <a:latin typeface="Garamond"/>
              <a:ea typeface="Garamond"/>
              <a:cs typeface="Garamond"/>
              <a:sym typeface="Garamond"/>
            </a:endParaRPr>
          </a:p>
        </p:txBody>
      </p:sp>
      <p:pic>
        <p:nvPicPr>
          <p:cNvPr id="2052" name="Picture 4" descr="Image result for earth graphic"/>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8372784" y="1251173"/>
            <a:ext cx="3205387" cy="31658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community planning graphic"/>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25041" y="2365172"/>
            <a:ext cx="2452646" cy="245264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592887" y="5909233"/>
            <a:ext cx="1987760" cy="307777"/>
          </a:xfrm>
          <a:prstGeom prst="rect">
            <a:avLst/>
          </a:prstGeom>
        </p:spPr>
        <p:txBody>
          <a:bodyPr wrap="square">
            <a:spAutoFit/>
          </a:bodyPr>
          <a:lstStyle/>
          <a:p>
            <a:pPr marL="63500" lvl="0">
              <a:spcAft>
                <a:spcPts val="1200"/>
              </a:spcAft>
              <a:buClr>
                <a:srgbClr val="1B57AF"/>
              </a:buClr>
              <a:buSzPts val="2600"/>
            </a:pPr>
            <a:r>
              <a:rPr lang="en-US" sz="1400" dirty="0">
                <a:solidFill>
                  <a:schemeClr val="tx1">
                    <a:lumMod val="75000"/>
                    <a:lumOff val="25000"/>
                  </a:schemeClr>
                </a:solidFill>
                <a:sym typeface="Garamond"/>
              </a:rPr>
              <a:t>Graphics: </a:t>
            </a:r>
            <a:r>
              <a:rPr lang="en-US" sz="1400" dirty="0" err="1">
                <a:solidFill>
                  <a:schemeClr val="tx1">
                    <a:lumMod val="75000"/>
                    <a:lumOff val="25000"/>
                  </a:schemeClr>
                </a:solidFill>
                <a:sym typeface="Garamond"/>
              </a:rPr>
              <a:t>Pixabay</a:t>
            </a:r>
            <a:endParaRPr lang="en-US" sz="1400" dirty="0">
              <a:solidFill>
                <a:schemeClr val="tx1">
                  <a:lumMod val="75000"/>
                  <a:lumOff val="25000"/>
                </a:schemeClr>
              </a:solidFill>
              <a:latin typeface="Garamond"/>
              <a:ea typeface="Garamond"/>
              <a:cs typeface="Garamond"/>
              <a:sym typeface="Garamond"/>
            </a:endParaRPr>
          </a:p>
        </p:txBody>
      </p:sp>
    </p:spTree>
    <p:extLst>
      <p:ext uri="{BB962C8B-B14F-4D97-AF65-F5344CB8AC3E}">
        <p14:creationId xmlns:p14="http://schemas.microsoft.com/office/powerpoint/2010/main" val="1913018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66102"/>
            <a:ext cx="10515600" cy="395898"/>
          </a:xfrm>
        </p:spPr>
        <p:txBody>
          <a:bodyPr>
            <a:normAutofit fontScale="90000"/>
          </a:bodyPr>
          <a:lstStyle/>
          <a:p>
            <a:r>
              <a:rPr lang="en-US" dirty="0"/>
              <a:t>Community Concerns</a:t>
            </a:r>
          </a:p>
        </p:txBody>
      </p:sp>
      <p:sp>
        <p:nvSpPr>
          <p:cNvPr id="9" name="Rectangle 8"/>
          <p:cNvSpPr/>
          <p:nvPr/>
        </p:nvSpPr>
        <p:spPr>
          <a:xfrm>
            <a:off x="1257301" y="1251173"/>
            <a:ext cx="5282648" cy="3877985"/>
          </a:xfrm>
          <a:prstGeom prst="rect">
            <a:avLst/>
          </a:prstGeom>
        </p:spPr>
        <p:txBody>
          <a:bodyPr wrap="square">
            <a:spAutoFit/>
          </a:bodyPr>
          <a:lstStyle/>
          <a:p>
            <a:pPr marL="520700" lvl="0" indent="-457200">
              <a:spcAft>
                <a:spcPts val="1200"/>
              </a:spcAft>
              <a:buClr>
                <a:srgbClr val="1B57AF"/>
              </a:buClr>
              <a:buSzPct val="100000"/>
              <a:buFont typeface="Wingdings 3" panose="05040102010807070707" pitchFamily="18" charset="2"/>
              <a:buChar char="}"/>
            </a:pPr>
            <a:r>
              <a:rPr lang="en-US" sz="2400" dirty="0">
                <a:solidFill>
                  <a:schemeClr val="tx1">
                    <a:lumMod val="75000"/>
                    <a:lumOff val="25000"/>
                  </a:schemeClr>
                </a:solidFill>
              </a:rPr>
              <a:t>Highly urbanized and low-lying coastal regions</a:t>
            </a:r>
          </a:p>
          <a:p>
            <a:pPr marL="520700" lvl="0" indent="-457200">
              <a:spcAft>
                <a:spcPts val="1200"/>
              </a:spcAft>
              <a:buClr>
                <a:srgbClr val="1B57AF"/>
              </a:buClr>
              <a:buSzPct val="100000"/>
              <a:buFont typeface="Wingdings 3" panose="05040102010807070707" pitchFamily="18" charset="2"/>
              <a:buChar char="}"/>
            </a:pPr>
            <a:r>
              <a:rPr lang="en-US" sz="2400" dirty="0">
                <a:solidFill>
                  <a:schemeClr val="tx1">
                    <a:lumMod val="75000"/>
                    <a:lumOff val="25000"/>
                  </a:schemeClr>
                </a:solidFill>
              </a:rPr>
              <a:t>More frequent and intense heat and flooding events</a:t>
            </a:r>
          </a:p>
          <a:p>
            <a:pPr marL="520700" lvl="0" indent="-457200">
              <a:spcAft>
                <a:spcPts val="1200"/>
              </a:spcAft>
              <a:buClr>
                <a:srgbClr val="1B57AF"/>
              </a:buClr>
              <a:buSzPct val="100000"/>
              <a:buFont typeface="Wingdings 3" panose="05040102010807070707" pitchFamily="18" charset="2"/>
              <a:buChar char="}"/>
            </a:pPr>
            <a:r>
              <a:rPr lang="en-US" sz="2400" dirty="0">
                <a:solidFill>
                  <a:schemeClr val="tx1">
                    <a:lumMod val="75000"/>
                    <a:lumOff val="25000"/>
                  </a:schemeClr>
                </a:solidFill>
              </a:rPr>
              <a:t>Include at-risk, low-resource communities in climate resilience planning efforts </a:t>
            </a:r>
          </a:p>
          <a:p>
            <a:pPr marL="520700" lvl="0" indent="-457200">
              <a:spcAft>
                <a:spcPts val="1200"/>
              </a:spcAft>
              <a:buClr>
                <a:srgbClr val="1B57AF"/>
              </a:buClr>
              <a:buSzPct val="100000"/>
              <a:buFont typeface="Wingdings 3" panose="05040102010807070707" pitchFamily="18" charset="2"/>
              <a:buChar char="}"/>
            </a:pPr>
            <a:r>
              <a:rPr lang="en-US" sz="2400" dirty="0">
                <a:solidFill>
                  <a:schemeClr val="tx1">
                    <a:lumMod val="75000"/>
                    <a:lumOff val="25000"/>
                  </a:schemeClr>
                </a:solidFill>
              </a:rPr>
              <a:t>No current </a:t>
            </a:r>
            <a:r>
              <a:rPr lang="en-US" sz="2400" b="1" dirty="0">
                <a:solidFill>
                  <a:srgbClr val="2259A8"/>
                </a:solidFill>
              </a:rPr>
              <a:t>methodology</a:t>
            </a:r>
            <a:r>
              <a:rPr lang="en-US" sz="2400" dirty="0">
                <a:solidFill>
                  <a:schemeClr val="tx1">
                    <a:lumMod val="75000"/>
                    <a:lumOff val="25000"/>
                  </a:schemeClr>
                </a:solidFill>
              </a:rPr>
              <a:t> for assessing these vulnerabilities</a:t>
            </a:r>
            <a:endParaRPr lang="en-US" sz="2400" dirty="0">
              <a:solidFill>
                <a:schemeClr val="tx1">
                  <a:lumMod val="75000"/>
                  <a:lumOff val="25000"/>
                </a:schemeClr>
              </a:solidFill>
              <a:latin typeface="Garamond"/>
              <a:ea typeface="Garamond"/>
              <a:cs typeface="Garamond"/>
              <a:sym typeface="Garamond"/>
            </a:endParaRPr>
          </a:p>
        </p:txBody>
      </p:sp>
      <p:pic>
        <p:nvPicPr>
          <p:cNvPr id="4098" name="Picture 2" descr="Document icons Vector | Free Downloa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38523" y="1547314"/>
            <a:ext cx="3124338" cy="3124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488017" y="1858617"/>
            <a:ext cx="1351722" cy="461665"/>
          </a:xfrm>
          <a:prstGeom prst="rect">
            <a:avLst/>
          </a:prstGeom>
          <a:noFill/>
        </p:spPr>
        <p:txBody>
          <a:bodyPr wrap="square" rtlCol="0">
            <a:spAutoFit/>
          </a:bodyPr>
          <a:lstStyle/>
          <a:p>
            <a:r>
              <a:rPr lang="en-US" sz="2400" b="1" dirty="0">
                <a:solidFill>
                  <a:srgbClr val="2259A8"/>
                </a:solidFill>
              </a:rPr>
              <a:t>How To:</a:t>
            </a:r>
          </a:p>
        </p:txBody>
      </p:sp>
      <p:sp>
        <p:nvSpPr>
          <p:cNvPr id="6" name="Rectangle 5"/>
          <p:cNvSpPr/>
          <p:nvPr/>
        </p:nvSpPr>
        <p:spPr>
          <a:xfrm>
            <a:off x="8994372" y="5909233"/>
            <a:ext cx="2586276" cy="307777"/>
          </a:xfrm>
          <a:prstGeom prst="rect">
            <a:avLst/>
          </a:prstGeom>
        </p:spPr>
        <p:txBody>
          <a:bodyPr wrap="square">
            <a:spAutoFit/>
          </a:bodyPr>
          <a:lstStyle/>
          <a:p>
            <a:pPr marL="63500" lvl="0">
              <a:spcAft>
                <a:spcPts val="1200"/>
              </a:spcAft>
              <a:buClr>
                <a:srgbClr val="1B57AF"/>
              </a:buClr>
              <a:buSzPts val="2600"/>
            </a:pPr>
            <a:r>
              <a:rPr lang="en-US" sz="1400" dirty="0">
                <a:solidFill>
                  <a:schemeClr val="tx1">
                    <a:lumMod val="75000"/>
                    <a:lumOff val="25000"/>
                  </a:schemeClr>
                </a:solidFill>
                <a:sym typeface="Garamond"/>
              </a:rPr>
              <a:t>Graphic: Free Icons Library</a:t>
            </a:r>
            <a:endParaRPr lang="en-US" sz="1400" dirty="0">
              <a:solidFill>
                <a:schemeClr val="tx1">
                  <a:lumMod val="75000"/>
                  <a:lumOff val="25000"/>
                </a:schemeClr>
              </a:solidFill>
              <a:latin typeface="Garamond"/>
              <a:ea typeface="Garamond"/>
              <a:cs typeface="Garamond"/>
              <a:sym typeface="Garamond"/>
            </a:endParaRPr>
          </a:p>
        </p:txBody>
      </p:sp>
    </p:spTree>
    <p:extLst>
      <p:ext uri="{BB962C8B-B14F-4D97-AF65-F5344CB8AC3E}">
        <p14:creationId xmlns:p14="http://schemas.microsoft.com/office/powerpoint/2010/main" val="2399526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66102"/>
            <a:ext cx="10515600" cy="395898"/>
          </a:xfrm>
        </p:spPr>
        <p:txBody>
          <a:bodyPr>
            <a:normAutofit fontScale="90000"/>
          </a:bodyPr>
          <a:lstStyle/>
          <a:p>
            <a:r>
              <a:rPr lang="en-US" dirty="0"/>
              <a:t>Objectives</a:t>
            </a:r>
          </a:p>
        </p:txBody>
      </p:sp>
      <p:sp>
        <p:nvSpPr>
          <p:cNvPr id="9" name="Rectangle 8"/>
          <p:cNvSpPr/>
          <p:nvPr/>
        </p:nvSpPr>
        <p:spPr>
          <a:xfrm>
            <a:off x="1257300" y="1239743"/>
            <a:ext cx="10206990" cy="3416320"/>
          </a:xfrm>
          <a:prstGeom prst="rect">
            <a:avLst/>
          </a:prstGeom>
        </p:spPr>
        <p:txBody>
          <a:bodyPr wrap="square">
            <a:spAutoFit/>
          </a:bodyPr>
          <a:lstStyle/>
          <a:p>
            <a:pPr marL="520700" lvl="0" indent="-457200">
              <a:spcAft>
                <a:spcPts val="1200"/>
              </a:spcAft>
              <a:buClr>
                <a:srgbClr val="1B57AF"/>
              </a:buClr>
              <a:buSzPct val="100000"/>
              <a:buFont typeface="Wingdings 3" panose="05040102010807070707" pitchFamily="18" charset="2"/>
              <a:buChar char="}"/>
            </a:pPr>
            <a:r>
              <a:rPr lang="en-US" sz="2800" b="1" dirty="0">
                <a:solidFill>
                  <a:srgbClr val="1B57AF"/>
                </a:solidFill>
              </a:rPr>
              <a:t>Generate </a:t>
            </a:r>
            <a:r>
              <a:rPr lang="en-US" sz="2800" b="1" dirty="0">
                <a:solidFill>
                  <a:srgbClr val="2259A8"/>
                </a:solidFill>
              </a:rPr>
              <a:t>data and maps </a:t>
            </a:r>
            <a:r>
              <a:rPr lang="en-US" sz="2800" dirty="0">
                <a:solidFill>
                  <a:schemeClr val="tx1">
                    <a:lumMod val="75000"/>
                    <a:lumOff val="25000"/>
                  </a:schemeClr>
                </a:solidFill>
              </a:rPr>
              <a:t>to allow Groundwork USA to inform the public and make data driven decisions for their communities</a:t>
            </a:r>
          </a:p>
          <a:p>
            <a:pPr marL="520700" indent="-457200">
              <a:spcAft>
                <a:spcPts val="1200"/>
              </a:spcAft>
              <a:buClr>
                <a:srgbClr val="1B57AF"/>
              </a:buClr>
              <a:buSzPct val="100000"/>
              <a:buFont typeface="Wingdings 3" panose="05040102010807070707" pitchFamily="18" charset="2"/>
              <a:buChar char="}"/>
            </a:pPr>
            <a:r>
              <a:rPr lang="en-US" sz="2800" b="1" dirty="0">
                <a:solidFill>
                  <a:srgbClr val="2259A8"/>
                </a:solidFill>
              </a:rPr>
              <a:t>Identify areas </a:t>
            </a:r>
            <a:r>
              <a:rPr lang="en-US" sz="2800" dirty="0">
                <a:solidFill>
                  <a:schemeClr val="tx1">
                    <a:lumMod val="75000"/>
                    <a:lumOff val="25000"/>
                  </a:schemeClr>
                </a:solidFill>
              </a:rPr>
              <a:t>of Providence, RI, and Elizabeth, NJ, that are </a:t>
            </a:r>
            <a:r>
              <a:rPr lang="en-US" sz="2800" b="1" dirty="0">
                <a:solidFill>
                  <a:srgbClr val="2259A8"/>
                </a:solidFill>
              </a:rPr>
              <a:t>vulnerable</a:t>
            </a:r>
            <a:r>
              <a:rPr lang="en-US" sz="2800" dirty="0">
                <a:solidFill>
                  <a:schemeClr val="tx1">
                    <a:lumMod val="75000"/>
                    <a:lumOff val="25000"/>
                  </a:schemeClr>
                </a:solidFill>
              </a:rPr>
              <a:t> to urban heat and flooding events</a:t>
            </a:r>
          </a:p>
          <a:p>
            <a:pPr marL="520700" lvl="0" indent="-457200">
              <a:spcAft>
                <a:spcPts val="1200"/>
              </a:spcAft>
              <a:buClr>
                <a:srgbClr val="1B57AF"/>
              </a:buClr>
              <a:buSzPct val="100000"/>
              <a:buFont typeface="Wingdings 3" panose="05040102010807070707" pitchFamily="18" charset="2"/>
              <a:buChar char="}"/>
            </a:pPr>
            <a:r>
              <a:rPr lang="en-US" sz="2800" b="1" dirty="0">
                <a:solidFill>
                  <a:srgbClr val="2259A8"/>
                </a:solidFill>
              </a:rPr>
              <a:t>Develop a replicable methodology </a:t>
            </a:r>
            <a:r>
              <a:rPr lang="en-US" sz="2800" dirty="0">
                <a:solidFill>
                  <a:schemeClr val="tx1">
                    <a:lumMod val="75000"/>
                    <a:lumOff val="25000"/>
                  </a:schemeClr>
                </a:solidFill>
              </a:rPr>
              <a:t>for assessing urban heat and flood in various locations  </a:t>
            </a:r>
          </a:p>
        </p:txBody>
      </p:sp>
    </p:spTree>
    <p:extLst>
      <p:ext uri="{BB962C8B-B14F-4D97-AF65-F5344CB8AC3E}">
        <p14:creationId xmlns:p14="http://schemas.microsoft.com/office/powerpoint/2010/main" val="4197322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NASA Satellites and Sensors </a:t>
            </a:r>
          </a:p>
        </p:txBody>
      </p:sp>
      <p:pic>
        <p:nvPicPr>
          <p:cNvPr id="3078" name="Picture 6" descr="https://lh5.googleusercontent.com/TG2IW13fUYXlsxIteZZQjzkuuhNeTNEdNGV3ugHN30DqKFmOWK6oZd2sbYqcU2jRU02e2-WpsXY7EEjmO2c_j-X-E8xq9BJuopjAjmAocUpNe5bndJhoGzEjPUAwTBIsvkTJqMN0gy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45" y="1443461"/>
            <a:ext cx="2848705" cy="275456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lh6.googleusercontent.com/k98Ec5aeniyDzlnYuQBol0nRk3xXtxYH3A99Y-QfigJamv1hThR4kETw4ogfrtFCSxNQX7jnLGoZWZxUYXGB0DHsLH-AYhM6Hin9X1kTyq7Gg8_9f8skCAdjq2SKyiRQrqfwxE3Hea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255705">
            <a:off x="3187077" y="2444795"/>
            <a:ext cx="3444028" cy="140160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849790" y="4449843"/>
            <a:ext cx="2118603" cy="830997"/>
          </a:xfrm>
          <a:prstGeom prst="rect">
            <a:avLst/>
          </a:prstGeom>
        </p:spPr>
        <p:txBody>
          <a:bodyPr wrap="square">
            <a:spAutoFit/>
          </a:bodyPr>
          <a:lstStyle/>
          <a:p>
            <a:pPr algn="ctr">
              <a:spcBef>
                <a:spcPts val="1000"/>
              </a:spcBef>
            </a:pPr>
            <a:r>
              <a:rPr lang="en-US" sz="2400" b="1" dirty="0">
                <a:solidFill>
                  <a:schemeClr val="tx1">
                    <a:lumMod val="75000"/>
                    <a:lumOff val="25000"/>
                  </a:schemeClr>
                </a:solidFill>
                <a:latin typeface="Century Gothic" panose="020B0502020202020204" pitchFamily="34" charset="0"/>
              </a:rPr>
              <a:t>Landsat 7 ETM+</a:t>
            </a:r>
          </a:p>
        </p:txBody>
      </p:sp>
      <p:pic>
        <p:nvPicPr>
          <p:cNvPr id="3080" name="Picture 8" descr="https://lh3.googleusercontent.com/DsPNnndNLmXTP-Dn864uPpdf9bPZfYms99ArprlZ5x-3YeGe6bDo935bWh40kMMA1knVtomiIsKK-JFL8-BKIidseBIBKDjN_YaK8vKTILjwxJCr1FidBHcKx0lQ7WVkdZrkqpCDQ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6209" y="2215270"/>
            <a:ext cx="2276029" cy="186065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964922" y="4450576"/>
            <a:ext cx="2118603" cy="830997"/>
          </a:xfrm>
          <a:prstGeom prst="rect">
            <a:avLst/>
          </a:prstGeom>
        </p:spPr>
        <p:txBody>
          <a:bodyPr wrap="square">
            <a:spAutoFit/>
          </a:bodyPr>
          <a:lstStyle/>
          <a:p>
            <a:pPr algn="ctr">
              <a:spcBef>
                <a:spcPts val="1000"/>
              </a:spcBef>
            </a:pPr>
            <a:r>
              <a:rPr lang="en-US" sz="2400" b="1" dirty="0">
                <a:solidFill>
                  <a:schemeClr val="tx1">
                    <a:lumMod val="75000"/>
                    <a:lumOff val="25000"/>
                  </a:schemeClr>
                </a:solidFill>
                <a:latin typeface="Century Gothic" panose="020B0502020202020204" pitchFamily="34" charset="0"/>
              </a:rPr>
              <a:t>Landsat 8 OLI/TIRS</a:t>
            </a:r>
          </a:p>
        </p:txBody>
      </p:sp>
      <p:pic>
        <p:nvPicPr>
          <p:cNvPr id="11" name="Picture 10" descr="http://www.devpedia.developexchange.com/dp/images/9/91/05_Terr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01393" y="2269497"/>
            <a:ext cx="2327645" cy="1752200"/>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34;p3"/>
          <p:cNvSpPr txBox="1"/>
          <p:nvPr/>
        </p:nvSpPr>
        <p:spPr>
          <a:xfrm>
            <a:off x="9323694" y="4415801"/>
            <a:ext cx="2683043" cy="1159795"/>
          </a:xfrm>
          <a:prstGeom prst="rect">
            <a:avLst/>
          </a:prstGeom>
          <a:noFill/>
          <a:ln>
            <a:noFill/>
          </a:ln>
        </p:spPr>
        <p:txBody>
          <a:bodyPr spcFirstLastPara="1" wrap="square" lIns="91425" tIns="45700" rIns="91425" bIns="457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90000"/>
              </a:lnSpc>
              <a:spcBef>
                <a:spcPts val="0"/>
              </a:spcBef>
              <a:spcAft>
                <a:spcPts val="0"/>
              </a:spcAft>
              <a:buClr>
                <a:srgbClr val="3F3F3F"/>
              </a:buClr>
              <a:buSzPts val="2700"/>
              <a:buFont typeface="Arial"/>
              <a:buNone/>
            </a:pPr>
            <a:r>
              <a:rPr lang="en-US" sz="2400" b="1" i="0" u="none" strike="noStrike" cap="none" dirty="0">
                <a:solidFill>
                  <a:schemeClr val="tx1">
                    <a:lumMod val="75000"/>
                    <a:lumOff val="25000"/>
                  </a:schemeClr>
                </a:solidFill>
                <a:latin typeface="+mj-lt"/>
                <a:ea typeface="Garamond"/>
                <a:cs typeface="Garamond"/>
                <a:sym typeface="Garamond"/>
              </a:rPr>
              <a:t>Terra </a:t>
            </a:r>
          </a:p>
          <a:p>
            <a:pPr marL="0" marR="0" lvl="0" indent="0" algn="ctr" rtl="0">
              <a:lnSpc>
                <a:spcPct val="90000"/>
              </a:lnSpc>
              <a:spcBef>
                <a:spcPts val="0"/>
              </a:spcBef>
              <a:spcAft>
                <a:spcPts val="0"/>
              </a:spcAft>
              <a:buClr>
                <a:srgbClr val="3F3F3F"/>
              </a:buClr>
              <a:buSzPts val="2700"/>
              <a:buFont typeface="Arial"/>
              <a:buNone/>
            </a:pPr>
            <a:r>
              <a:rPr lang="en-US" sz="2400" b="1" i="0" u="none" strike="noStrike" cap="none" dirty="0">
                <a:solidFill>
                  <a:schemeClr val="tx1">
                    <a:lumMod val="75000"/>
                    <a:lumOff val="25000"/>
                  </a:schemeClr>
                </a:solidFill>
                <a:latin typeface="+mj-lt"/>
                <a:ea typeface="Garamond"/>
                <a:cs typeface="Garamond"/>
                <a:sym typeface="Garamond"/>
              </a:rPr>
              <a:t>MODIS &amp; ASTER</a:t>
            </a:r>
            <a:endParaRPr sz="2400" b="1" i="0" u="none" strike="noStrike" cap="none" dirty="0">
              <a:solidFill>
                <a:schemeClr val="tx1">
                  <a:lumMod val="75000"/>
                  <a:lumOff val="25000"/>
                </a:schemeClr>
              </a:solidFill>
              <a:latin typeface="+mj-lt"/>
              <a:ea typeface="Arial"/>
              <a:cs typeface="Arial"/>
              <a:sym typeface="Arial"/>
            </a:endParaRPr>
          </a:p>
        </p:txBody>
      </p:sp>
      <p:sp>
        <p:nvSpPr>
          <p:cNvPr id="14" name="Rectangle 13"/>
          <p:cNvSpPr/>
          <p:nvPr/>
        </p:nvSpPr>
        <p:spPr>
          <a:xfrm>
            <a:off x="716977" y="4463990"/>
            <a:ext cx="1856310" cy="830997"/>
          </a:xfrm>
          <a:prstGeom prst="rect">
            <a:avLst/>
          </a:prstGeom>
        </p:spPr>
        <p:txBody>
          <a:bodyPr wrap="square">
            <a:spAutoFit/>
          </a:bodyPr>
          <a:lstStyle/>
          <a:p>
            <a:pPr algn="ctr">
              <a:spcBef>
                <a:spcPts val="1000"/>
              </a:spcBef>
            </a:pPr>
            <a:r>
              <a:rPr lang="en-US" sz="2400" b="1" dirty="0">
                <a:solidFill>
                  <a:schemeClr val="tx1">
                    <a:lumMod val="75000"/>
                    <a:lumOff val="25000"/>
                  </a:schemeClr>
                </a:solidFill>
                <a:latin typeface="Century Gothic" panose="020B0502020202020204" pitchFamily="34" charset="0"/>
              </a:rPr>
              <a:t>Landsat 5 TM</a:t>
            </a:r>
          </a:p>
        </p:txBody>
      </p:sp>
    </p:spTree>
    <p:extLst>
      <p:ext uri="{BB962C8B-B14F-4D97-AF65-F5344CB8AC3E}">
        <p14:creationId xmlns:p14="http://schemas.microsoft.com/office/powerpoint/2010/main" val="1880169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1"/>
          <p:cNvSpPr txBox="1">
            <a:spLocks noGrp="1"/>
          </p:cNvSpPr>
          <p:nvPr>
            <p:ph type="title"/>
          </p:nvPr>
        </p:nvSpPr>
        <p:spPr>
          <a:xfrm>
            <a:off x="1289384" y="366103"/>
            <a:ext cx="10515600" cy="39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Heat Methodology</a:t>
            </a:r>
            <a:endParaRPr sz="4000" dirty="0"/>
          </a:p>
        </p:txBody>
      </p:sp>
      <p:sp>
        <p:nvSpPr>
          <p:cNvPr id="180" name="Google Shape;180;p21"/>
          <p:cNvSpPr txBox="1">
            <a:spLocks noGrp="1"/>
          </p:cNvSpPr>
          <p:nvPr>
            <p:ph type="body" idx="4"/>
          </p:nvPr>
        </p:nvSpPr>
        <p:spPr>
          <a:xfrm>
            <a:off x="495300" y="944208"/>
            <a:ext cx="6668985" cy="786694"/>
          </a:xfrm>
          <a:prstGeom prst="rect">
            <a:avLst/>
          </a:prstGeom>
        </p:spPr>
        <p:txBody>
          <a:bodyPr spcFirstLastPara="1" wrap="square" lIns="91425" tIns="45700" rIns="91425" bIns="45700" anchor="t" anchorCtr="0">
            <a:noAutofit/>
          </a:bodyPr>
          <a:lstStyle/>
          <a:p>
            <a:pPr marL="444500" lvl="0" algn="l" rtl="0">
              <a:spcBef>
                <a:spcPts val="1000"/>
              </a:spcBef>
              <a:spcAft>
                <a:spcPts val="0"/>
              </a:spcAft>
              <a:buClr>
                <a:srgbClr val="1B57AF"/>
              </a:buClr>
              <a:buSzPct val="100000"/>
              <a:buFont typeface="Webdings" panose="05030102010509060703" pitchFamily="18" charset="2"/>
              <a:buChar char=""/>
            </a:pPr>
            <a:r>
              <a:rPr lang="en-US" sz="2400" b="1" dirty="0">
                <a:solidFill>
                  <a:srgbClr val="1B57AF"/>
                </a:solidFill>
                <a:latin typeface="Century Gothic" panose="020B0502020202020204" pitchFamily="34" charset="0"/>
              </a:rPr>
              <a:t>STP</a:t>
            </a:r>
            <a:r>
              <a:rPr lang="en-US" sz="2400" dirty="0">
                <a:solidFill>
                  <a:schemeClr val="tx1">
                    <a:lumMod val="75000"/>
                    <a:lumOff val="25000"/>
                  </a:schemeClr>
                </a:solidFill>
                <a:latin typeface="Century Gothic" panose="020B0502020202020204" pitchFamily="34" charset="0"/>
              </a:rPr>
              <a:t>: The USGS’s Level-2 Provisional Land </a:t>
            </a:r>
            <a:r>
              <a:rPr lang="en-US" sz="2400" b="1" dirty="0">
                <a:solidFill>
                  <a:schemeClr val="tx1">
                    <a:lumMod val="75000"/>
                    <a:lumOff val="25000"/>
                  </a:schemeClr>
                </a:solidFill>
                <a:latin typeface="Century Gothic" panose="020B0502020202020204" pitchFamily="34" charset="0"/>
              </a:rPr>
              <a:t>S</a:t>
            </a:r>
            <a:r>
              <a:rPr lang="en-US" sz="2400" dirty="0">
                <a:solidFill>
                  <a:schemeClr val="tx1">
                    <a:lumMod val="75000"/>
                    <a:lumOff val="25000"/>
                  </a:schemeClr>
                </a:solidFill>
                <a:latin typeface="Century Gothic" panose="020B0502020202020204" pitchFamily="34" charset="0"/>
              </a:rPr>
              <a:t>urface </a:t>
            </a:r>
            <a:r>
              <a:rPr lang="en-US" sz="2400" b="1" dirty="0">
                <a:solidFill>
                  <a:schemeClr val="tx1">
                    <a:lumMod val="75000"/>
                    <a:lumOff val="25000"/>
                  </a:schemeClr>
                </a:solidFill>
                <a:latin typeface="Century Gothic" panose="020B0502020202020204" pitchFamily="34" charset="0"/>
              </a:rPr>
              <a:t>T</a:t>
            </a:r>
            <a:r>
              <a:rPr lang="en-US" sz="2400" dirty="0">
                <a:solidFill>
                  <a:schemeClr val="tx1">
                    <a:lumMod val="75000"/>
                    <a:lumOff val="25000"/>
                  </a:schemeClr>
                </a:solidFill>
                <a:latin typeface="Century Gothic" panose="020B0502020202020204" pitchFamily="34" charset="0"/>
              </a:rPr>
              <a:t>emperature </a:t>
            </a:r>
            <a:r>
              <a:rPr lang="en-US" sz="2400" b="1" dirty="0">
                <a:solidFill>
                  <a:schemeClr val="tx1">
                    <a:lumMod val="75000"/>
                    <a:lumOff val="25000"/>
                  </a:schemeClr>
                </a:solidFill>
                <a:latin typeface="Century Gothic" panose="020B0502020202020204" pitchFamily="34" charset="0"/>
              </a:rPr>
              <a:t>P</a:t>
            </a:r>
            <a:r>
              <a:rPr lang="en-US" sz="2400" dirty="0">
                <a:solidFill>
                  <a:schemeClr val="tx1">
                    <a:lumMod val="75000"/>
                    <a:lumOff val="25000"/>
                  </a:schemeClr>
                </a:solidFill>
                <a:latin typeface="Century Gothic" panose="020B0502020202020204" pitchFamily="34" charset="0"/>
              </a:rPr>
              <a:t>roduct</a:t>
            </a:r>
            <a:endParaRPr sz="2400" dirty="0">
              <a:solidFill>
                <a:schemeClr val="tx1">
                  <a:lumMod val="75000"/>
                  <a:lumOff val="25000"/>
                </a:schemeClr>
              </a:solidFill>
              <a:latin typeface="Century Gothic" panose="020B0502020202020204" pitchFamily="34" charset="0"/>
            </a:endParaRPr>
          </a:p>
        </p:txBody>
      </p:sp>
      <p:sp>
        <p:nvSpPr>
          <p:cNvPr id="181" name="Google Shape;181;p21"/>
          <p:cNvSpPr txBox="1"/>
          <p:nvPr/>
        </p:nvSpPr>
        <p:spPr>
          <a:xfrm>
            <a:off x="733825" y="2944799"/>
            <a:ext cx="2230200" cy="978408"/>
          </a:xfrm>
          <a:prstGeom prst="rect">
            <a:avLst/>
          </a:prstGeom>
          <a:solidFill>
            <a:srgbClr val="C9DAF8"/>
          </a:solidFill>
          <a:ln w="57150" cap="flat" cmpd="sng">
            <a:solidFill>
              <a:srgbClr val="00B05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Download </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STP scenes from USGS</a:t>
            </a:r>
          </a:p>
        </p:txBody>
      </p:sp>
      <p:sp>
        <p:nvSpPr>
          <p:cNvPr id="182" name="Google Shape;182;p21"/>
          <p:cNvSpPr txBox="1"/>
          <p:nvPr/>
        </p:nvSpPr>
        <p:spPr>
          <a:xfrm>
            <a:off x="6135453" y="2944799"/>
            <a:ext cx="2230200" cy="978408"/>
          </a:xfrm>
          <a:prstGeom prst="rect">
            <a:avLst/>
          </a:prstGeom>
          <a:solidFill>
            <a:srgbClr val="EAD1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Mean LST Maps</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4-year – NJ</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5-year - RI</a:t>
            </a:r>
          </a:p>
        </p:txBody>
      </p:sp>
      <p:sp>
        <p:nvSpPr>
          <p:cNvPr id="183" name="Google Shape;183;p21"/>
          <p:cNvSpPr txBox="1"/>
          <p:nvPr/>
        </p:nvSpPr>
        <p:spPr>
          <a:xfrm>
            <a:off x="3442644" y="2944799"/>
            <a:ext cx="2230200" cy="978408"/>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Cloud Mask using </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PIXELQA band &amp; ArcGIS QA Toolbox</a:t>
            </a:r>
            <a:endParaRPr sz="1600" dirty="0">
              <a:solidFill>
                <a:schemeClr val="tx1">
                  <a:lumMod val="75000"/>
                  <a:lumOff val="25000"/>
                </a:schemeClr>
              </a:solidFill>
              <a:latin typeface="Century Gothic"/>
              <a:ea typeface="Century Gothic"/>
              <a:cs typeface="Century Gothic"/>
              <a:sym typeface="Century Gothic"/>
            </a:endParaRPr>
          </a:p>
        </p:txBody>
      </p:sp>
      <p:sp>
        <p:nvSpPr>
          <p:cNvPr id="184" name="Google Shape;184;p21"/>
          <p:cNvSpPr txBox="1"/>
          <p:nvPr/>
        </p:nvSpPr>
        <p:spPr>
          <a:xfrm>
            <a:off x="8828262" y="2940810"/>
            <a:ext cx="2230200" cy="978408"/>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Analyze relationship between LST and land cover type</a:t>
            </a:r>
          </a:p>
        </p:txBody>
      </p:sp>
      <p:sp>
        <p:nvSpPr>
          <p:cNvPr id="185" name="Google Shape;185;p21"/>
          <p:cNvSpPr txBox="1"/>
          <p:nvPr/>
        </p:nvSpPr>
        <p:spPr>
          <a:xfrm>
            <a:off x="4844236" y="4847474"/>
            <a:ext cx="2230200" cy="978408"/>
          </a:xfrm>
          <a:prstGeom prst="rect">
            <a:avLst/>
          </a:prstGeom>
          <a:solidFill>
            <a:srgbClr val="C9DAF8"/>
          </a:solidFill>
          <a:ln w="28575" cap="flat" cmpd="sng">
            <a:solidFill>
              <a:schemeClr val="tx1">
                <a:lumMod val="95000"/>
                <a:lumOff val="5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Determine STP accuracy using LST products</a:t>
            </a:r>
            <a:endParaRPr sz="1600" dirty="0">
              <a:solidFill>
                <a:schemeClr val="tx1">
                  <a:lumMod val="75000"/>
                  <a:lumOff val="25000"/>
                </a:schemeClr>
              </a:solidFill>
              <a:latin typeface="Century Gothic"/>
              <a:ea typeface="Century Gothic"/>
              <a:cs typeface="Century Gothic"/>
              <a:sym typeface="Century Gothic"/>
            </a:endParaRPr>
          </a:p>
        </p:txBody>
      </p:sp>
      <p:sp>
        <p:nvSpPr>
          <p:cNvPr id="186" name="Google Shape;186;p21"/>
          <p:cNvSpPr txBox="1"/>
          <p:nvPr/>
        </p:nvSpPr>
        <p:spPr>
          <a:xfrm>
            <a:off x="2143894" y="4845082"/>
            <a:ext cx="2231136" cy="980800"/>
          </a:xfrm>
          <a:prstGeom prst="rect">
            <a:avLst/>
          </a:prstGeom>
          <a:solidFill>
            <a:srgbClr val="C9DAF8"/>
          </a:solidFill>
          <a:ln w="28575" cap="flat" cmpd="sng">
            <a:solidFill>
              <a:schemeClr val="tx1">
                <a:lumMod val="95000"/>
                <a:lumOff val="5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Download LST products from ASTER &amp; MODIS</a:t>
            </a:r>
            <a:endParaRPr sz="1600" dirty="0">
              <a:solidFill>
                <a:schemeClr val="tx1">
                  <a:lumMod val="75000"/>
                  <a:lumOff val="25000"/>
                </a:schemeClr>
              </a:solidFill>
              <a:latin typeface="Century Gothic"/>
              <a:ea typeface="Century Gothic"/>
              <a:cs typeface="Century Gothic"/>
              <a:sym typeface="Century Gothic"/>
            </a:endParaRPr>
          </a:p>
        </p:txBody>
      </p:sp>
      <p:sp>
        <p:nvSpPr>
          <p:cNvPr id="189" name="Google Shape;189;p21"/>
          <p:cNvSpPr txBox="1"/>
          <p:nvPr/>
        </p:nvSpPr>
        <p:spPr>
          <a:xfrm>
            <a:off x="8828262" y="1038974"/>
            <a:ext cx="2230224" cy="683570"/>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latin typeface="Century Gothic"/>
                <a:ea typeface="Century Gothic"/>
                <a:cs typeface="Century Gothic"/>
                <a:sym typeface="Century Gothic"/>
              </a:rPr>
              <a:t>Download </a:t>
            </a:r>
          </a:p>
          <a:p>
            <a:pPr marL="0" lvl="0" indent="0" algn="ctr" rtl="0">
              <a:spcBef>
                <a:spcPts val="0"/>
              </a:spcBef>
              <a:spcAft>
                <a:spcPts val="0"/>
              </a:spcAft>
              <a:buNone/>
            </a:pPr>
            <a:r>
              <a:rPr lang="en-US" sz="1600" dirty="0">
                <a:latin typeface="Century Gothic"/>
                <a:ea typeface="Century Gothic"/>
                <a:cs typeface="Century Gothic"/>
                <a:sym typeface="Century Gothic"/>
              </a:rPr>
              <a:t>NLDC 2011 data </a:t>
            </a:r>
            <a:endParaRPr sz="1600" dirty="0">
              <a:latin typeface="Century Gothic"/>
              <a:ea typeface="Century Gothic"/>
              <a:cs typeface="Century Gothic"/>
              <a:sym typeface="Century Gothic"/>
            </a:endParaRPr>
          </a:p>
        </p:txBody>
      </p:sp>
      <p:cxnSp>
        <p:nvCxnSpPr>
          <p:cNvPr id="5" name="Straight Arrow Connector 4"/>
          <p:cNvCxnSpPr/>
          <p:nvPr/>
        </p:nvCxnSpPr>
        <p:spPr>
          <a:xfrm>
            <a:off x="2964025" y="3461699"/>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endCxn id="186" idx="1"/>
          </p:cNvCxnSpPr>
          <p:nvPr/>
        </p:nvCxnSpPr>
        <p:spPr>
          <a:xfrm rot="16200000" flipH="1">
            <a:off x="1013396" y="4204984"/>
            <a:ext cx="1406486" cy="854510"/>
          </a:xfrm>
          <a:prstGeom prst="bentConnector2">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Google Shape;189;p21"/>
          <p:cNvSpPr txBox="1"/>
          <p:nvPr/>
        </p:nvSpPr>
        <p:spPr>
          <a:xfrm>
            <a:off x="8828262" y="2095830"/>
            <a:ext cx="2230224" cy="489204"/>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latin typeface="Century Gothic"/>
                <a:ea typeface="Century Gothic"/>
                <a:cs typeface="Century Gothic"/>
                <a:sym typeface="Century Gothic"/>
              </a:rPr>
              <a:t>Reclassify</a:t>
            </a:r>
            <a:endParaRPr sz="1600" dirty="0">
              <a:latin typeface="Century Gothic"/>
              <a:ea typeface="Century Gothic"/>
              <a:cs typeface="Century Gothic"/>
              <a:sym typeface="Century Gothic"/>
            </a:endParaRPr>
          </a:p>
        </p:txBody>
      </p:sp>
      <p:sp>
        <p:nvSpPr>
          <p:cNvPr id="32" name="Google Shape;182;p21"/>
          <p:cNvSpPr txBox="1"/>
          <p:nvPr/>
        </p:nvSpPr>
        <p:spPr>
          <a:xfrm>
            <a:off x="8828262" y="4300948"/>
            <a:ext cx="2230200" cy="683140"/>
          </a:xfrm>
          <a:prstGeom prst="rect">
            <a:avLst/>
          </a:prstGeom>
          <a:solidFill>
            <a:srgbClr val="EAD1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LST + Land Cover Maps</a:t>
            </a:r>
          </a:p>
        </p:txBody>
      </p:sp>
      <p:sp>
        <p:nvSpPr>
          <p:cNvPr id="34" name="Google Shape;182;p21"/>
          <p:cNvSpPr txBox="1"/>
          <p:nvPr/>
        </p:nvSpPr>
        <p:spPr>
          <a:xfrm>
            <a:off x="8841456" y="5336611"/>
            <a:ext cx="2230200" cy="467016"/>
          </a:xfrm>
          <a:prstGeom prst="rect">
            <a:avLst/>
          </a:prstGeom>
          <a:solidFill>
            <a:srgbClr val="EAD1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Boxplots</a:t>
            </a:r>
          </a:p>
        </p:txBody>
      </p:sp>
      <p:cxnSp>
        <p:nvCxnSpPr>
          <p:cNvPr id="35" name="Straight Arrow Connector 34"/>
          <p:cNvCxnSpPr/>
          <p:nvPr/>
        </p:nvCxnSpPr>
        <p:spPr>
          <a:xfrm>
            <a:off x="5672844" y="3497721"/>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8365653" y="3502764"/>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375030" y="5366791"/>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9925127" y="1727621"/>
            <a:ext cx="3751" cy="3806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184" idx="0"/>
          </p:cNvCxnSpPr>
          <p:nvPr/>
        </p:nvCxnSpPr>
        <p:spPr>
          <a:xfrm flipH="1">
            <a:off x="9943362" y="2592911"/>
            <a:ext cx="6597" cy="3478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9949959" y="3928997"/>
            <a:ext cx="6597" cy="3478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9956556" y="4988712"/>
            <a:ext cx="6597" cy="3478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838260" y="2512055"/>
            <a:ext cx="2061783"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DATA COLLECTION</a:t>
            </a:r>
          </a:p>
        </p:txBody>
      </p:sp>
      <p:sp>
        <p:nvSpPr>
          <p:cNvPr id="48" name="Rectangle 47"/>
          <p:cNvSpPr/>
          <p:nvPr/>
        </p:nvSpPr>
        <p:spPr>
          <a:xfrm>
            <a:off x="3564422" y="2512055"/>
            <a:ext cx="2071401"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DATA PROCESSING</a:t>
            </a:r>
          </a:p>
        </p:txBody>
      </p:sp>
      <p:sp>
        <p:nvSpPr>
          <p:cNvPr id="49" name="Rectangle 48"/>
          <p:cNvSpPr/>
          <p:nvPr/>
        </p:nvSpPr>
        <p:spPr>
          <a:xfrm>
            <a:off x="6182792" y="2521964"/>
            <a:ext cx="2135521"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ANALYSIS &amp; RESULTS</a:t>
            </a:r>
          </a:p>
        </p:txBody>
      </p:sp>
      <p:sp>
        <p:nvSpPr>
          <p:cNvPr id="50" name="Rectangle 49"/>
          <p:cNvSpPr/>
          <p:nvPr/>
        </p:nvSpPr>
        <p:spPr>
          <a:xfrm>
            <a:off x="2035958" y="4462962"/>
            <a:ext cx="5128327"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CROSS-VERIFICATION: STP, Terra MODIS and ASTER</a:t>
            </a:r>
          </a:p>
        </p:txBody>
      </p:sp>
    </p:spTree>
    <p:extLst>
      <p:ext uri="{BB962C8B-B14F-4D97-AF65-F5344CB8AC3E}">
        <p14:creationId xmlns:p14="http://schemas.microsoft.com/office/powerpoint/2010/main" val="2293277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1"/>
          <p:cNvSpPr txBox="1">
            <a:spLocks noGrp="1"/>
          </p:cNvSpPr>
          <p:nvPr>
            <p:ph type="title"/>
          </p:nvPr>
        </p:nvSpPr>
        <p:spPr>
          <a:xfrm>
            <a:off x="1289384" y="366103"/>
            <a:ext cx="10515600" cy="39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Heat Methodology</a:t>
            </a:r>
            <a:endParaRPr sz="4000" dirty="0"/>
          </a:p>
        </p:txBody>
      </p:sp>
      <p:sp>
        <p:nvSpPr>
          <p:cNvPr id="181" name="Google Shape;181;p21"/>
          <p:cNvSpPr txBox="1"/>
          <p:nvPr/>
        </p:nvSpPr>
        <p:spPr>
          <a:xfrm>
            <a:off x="733825" y="2944799"/>
            <a:ext cx="2230200" cy="978408"/>
          </a:xfrm>
          <a:prstGeom prst="rect">
            <a:avLst/>
          </a:prstGeom>
          <a:solidFill>
            <a:srgbClr val="C9DAF8"/>
          </a:solidFill>
          <a:ln w="28575" cap="flat" cmpd="sng">
            <a:solidFill>
              <a:schemeClr val="tx1">
                <a:lumMod val="95000"/>
                <a:lumOff val="5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Download </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STP scenes from USGS</a:t>
            </a:r>
          </a:p>
        </p:txBody>
      </p:sp>
      <p:sp>
        <p:nvSpPr>
          <p:cNvPr id="182" name="Google Shape;182;p21"/>
          <p:cNvSpPr txBox="1"/>
          <p:nvPr/>
        </p:nvSpPr>
        <p:spPr>
          <a:xfrm>
            <a:off x="6135453" y="2944799"/>
            <a:ext cx="2230200" cy="978408"/>
          </a:xfrm>
          <a:prstGeom prst="rect">
            <a:avLst/>
          </a:prstGeom>
          <a:solidFill>
            <a:srgbClr val="EAD1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Mean LST Maps</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4-year – NJ</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5-year - RI</a:t>
            </a:r>
          </a:p>
        </p:txBody>
      </p:sp>
      <p:sp>
        <p:nvSpPr>
          <p:cNvPr id="183" name="Google Shape;183;p21"/>
          <p:cNvSpPr txBox="1"/>
          <p:nvPr/>
        </p:nvSpPr>
        <p:spPr>
          <a:xfrm>
            <a:off x="3442644" y="2944799"/>
            <a:ext cx="2230200" cy="978408"/>
          </a:xfrm>
          <a:prstGeom prst="rect">
            <a:avLst/>
          </a:prstGeom>
          <a:solidFill>
            <a:srgbClr val="C9DAF8"/>
          </a:solidFill>
          <a:ln w="57150" cap="flat" cmpd="sng">
            <a:solidFill>
              <a:srgbClr val="00B05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Cloud Mask using </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PIXELQA band &amp; ArcGIS QA Toolbox</a:t>
            </a:r>
            <a:endParaRPr sz="1600" dirty="0">
              <a:solidFill>
                <a:schemeClr val="tx1">
                  <a:lumMod val="75000"/>
                  <a:lumOff val="25000"/>
                </a:schemeClr>
              </a:solidFill>
              <a:latin typeface="Century Gothic"/>
              <a:ea typeface="Century Gothic"/>
              <a:cs typeface="Century Gothic"/>
              <a:sym typeface="Century Gothic"/>
            </a:endParaRPr>
          </a:p>
        </p:txBody>
      </p:sp>
      <p:sp>
        <p:nvSpPr>
          <p:cNvPr id="184" name="Google Shape;184;p21"/>
          <p:cNvSpPr txBox="1"/>
          <p:nvPr/>
        </p:nvSpPr>
        <p:spPr>
          <a:xfrm>
            <a:off x="8828262" y="2940810"/>
            <a:ext cx="2230200" cy="978408"/>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Analyze relationship between LST and land cover type</a:t>
            </a:r>
          </a:p>
        </p:txBody>
      </p:sp>
      <p:sp>
        <p:nvSpPr>
          <p:cNvPr id="185" name="Google Shape;185;p21"/>
          <p:cNvSpPr txBox="1"/>
          <p:nvPr/>
        </p:nvSpPr>
        <p:spPr>
          <a:xfrm>
            <a:off x="4844236" y="4847474"/>
            <a:ext cx="2230200" cy="978408"/>
          </a:xfrm>
          <a:prstGeom prst="rect">
            <a:avLst/>
          </a:prstGeom>
          <a:solidFill>
            <a:srgbClr val="C9DAF8"/>
          </a:solidFill>
          <a:ln w="28575" cap="flat" cmpd="sng">
            <a:solidFill>
              <a:schemeClr val="tx1">
                <a:lumMod val="95000"/>
                <a:lumOff val="5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Determine STP accuracy using LST products</a:t>
            </a:r>
            <a:endParaRPr sz="1600" dirty="0">
              <a:solidFill>
                <a:schemeClr val="tx1">
                  <a:lumMod val="75000"/>
                  <a:lumOff val="25000"/>
                </a:schemeClr>
              </a:solidFill>
              <a:latin typeface="Century Gothic"/>
              <a:ea typeface="Century Gothic"/>
              <a:cs typeface="Century Gothic"/>
              <a:sym typeface="Century Gothic"/>
            </a:endParaRPr>
          </a:p>
        </p:txBody>
      </p:sp>
      <p:sp>
        <p:nvSpPr>
          <p:cNvPr id="186" name="Google Shape;186;p21"/>
          <p:cNvSpPr txBox="1"/>
          <p:nvPr/>
        </p:nvSpPr>
        <p:spPr>
          <a:xfrm>
            <a:off x="2143894" y="4845082"/>
            <a:ext cx="2231136" cy="980800"/>
          </a:xfrm>
          <a:prstGeom prst="rect">
            <a:avLst/>
          </a:prstGeom>
          <a:solidFill>
            <a:srgbClr val="C9DAF8"/>
          </a:solidFill>
          <a:ln w="28575" cap="flat" cmpd="sng">
            <a:solidFill>
              <a:schemeClr val="tx1">
                <a:lumMod val="95000"/>
                <a:lumOff val="5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Download LST products from ASTER &amp; MODIS</a:t>
            </a:r>
            <a:endParaRPr sz="1600" dirty="0">
              <a:solidFill>
                <a:schemeClr val="tx1">
                  <a:lumMod val="75000"/>
                  <a:lumOff val="25000"/>
                </a:schemeClr>
              </a:solidFill>
              <a:latin typeface="Century Gothic"/>
              <a:ea typeface="Century Gothic"/>
              <a:cs typeface="Century Gothic"/>
              <a:sym typeface="Century Gothic"/>
            </a:endParaRPr>
          </a:p>
        </p:txBody>
      </p:sp>
      <p:sp>
        <p:nvSpPr>
          <p:cNvPr id="189" name="Google Shape;189;p21"/>
          <p:cNvSpPr txBox="1"/>
          <p:nvPr/>
        </p:nvSpPr>
        <p:spPr>
          <a:xfrm>
            <a:off x="8828262" y="1038974"/>
            <a:ext cx="2230224" cy="683570"/>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latin typeface="Century Gothic"/>
                <a:ea typeface="Century Gothic"/>
                <a:cs typeface="Century Gothic"/>
                <a:sym typeface="Century Gothic"/>
              </a:rPr>
              <a:t>Download </a:t>
            </a:r>
          </a:p>
          <a:p>
            <a:pPr marL="0" lvl="0" indent="0" algn="ctr" rtl="0">
              <a:spcBef>
                <a:spcPts val="0"/>
              </a:spcBef>
              <a:spcAft>
                <a:spcPts val="0"/>
              </a:spcAft>
              <a:buNone/>
            </a:pPr>
            <a:r>
              <a:rPr lang="en-US" sz="1600" dirty="0">
                <a:latin typeface="Century Gothic"/>
                <a:ea typeface="Century Gothic"/>
                <a:cs typeface="Century Gothic"/>
                <a:sym typeface="Century Gothic"/>
              </a:rPr>
              <a:t>NLDC 2011 data </a:t>
            </a:r>
            <a:endParaRPr sz="1600" dirty="0">
              <a:latin typeface="Century Gothic"/>
              <a:ea typeface="Century Gothic"/>
              <a:cs typeface="Century Gothic"/>
              <a:sym typeface="Century Gothic"/>
            </a:endParaRPr>
          </a:p>
        </p:txBody>
      </p:sp>
      <p:cxnSp>
        <p:nvCxnSpPr>
          <p:cNvPr id="5" name="Straight Arrow Connector 4"/>
          <p:cNvCxnSpPr/>
          <p:nvPr/>
        </p:nvCxnSpPr>
        <p:spPr>
          <a:xfrm>
            <a:off x="2964025" y="3461699"/>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endCxn id="186" idx="1"/>
          </p:cNvCxnSpPr>
          <p:nvPr/>
        </p:nvCxnSpPr>
        <p:spPr>
          <a:xfrm rot="16200000" flipH="1">
            <a:off x="1013396" y="4204984"/>
            <a:ext cx="1406486" cy="854510"/>
          </a:xfrm>
          <a:prstGeom prst="bentConnector2">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Google Shape;189;p21"/>
          <p:cNvSpPr txBox="1"/>
          <p:nvPr/>
        </p:nvSpPr>
        <p:spPr>
          <a:xfrm>
            <a:off x="8828262" y="2095830"/>
            <a:ext cx="2230224" cy="489204"/>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latin typeface="Century Gothic"/>
                <a:ea typeface="Century Gothic"/>
                <a:cs typeface="Century Gothic"/>
                <a:sym typeface="Century Gothic"/>
              </a:rPr>
              <a:t>Reclassify</a:t>
            </a:r>
            <a:endParaRPr sz="1600" dirty="0">
              <a:latin typeface="Century Gothic"/>
              <a:ea typeface="Century Gothic"/>
              <a:cs typeface="Century Gothic"/>
              <a:sym typeface="Century Gothic"/>
            </a:endParaRPr>
          </a:p>
        </p:txBody>
      </p:sp>
      <p:sp>
        <p:nvSpPr>
          <p:cNvPr id="32" name="Google Shape;182;p21"/>
          <p:cNvSpPr txBox="1"/>
          <p:nvPr/>
        </p:nvSpPr>
        <p:spPr>
          <a:xfrm>
            <a:off x="8828262" y="4300948"/>
            <a:ext cx="2230200" cy="683140"/>
          </a:xfrm>
          <a:prstGeom prst="rect">
            <a:avLst/>
          </a:prstGeom>
          <a:solidFill>
            <a:srgbClr val="EAD1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LST + Land Cover Maps</a:t>
            </a:r>
          </a:p>
        </p:txBody>
      </p:sp>
      <p:sp>
        <p:nvSpPr>
          <p:cNvPr id="34" name="Google Shape;182;p21"/>
          <p:cNvSpPr txBox="1"/>
          <p:nvPr/>
        </p:nvSpPr>
        <p:spPr>
          <a:xfrm>
            <a:off x="8841456" y="5336611"/>
            <a:ext cx="2230200" cy="467016"/>
          </a:xfrm>
          <a:prstGeom prst="rect">
            <a:avLst/>
          </a:prstGeom>
          <a:solidFill>
            <a:srgbClr val="EAD1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Boxplots</a:t>
            </a:r>
          </a:p>
        </p:txBody>
      </p:sp>
      <p:cxnSp>
        <p:nvCxnSpPr>
          <p:cNvPr id="35" name="Straight Arrow Connector 34"/>
          <p:cNvCxnSpPr/>
          <p:nvPr/>
        </p:nvCxnSpPr>
        <p:spPr>
          <a:xfrm>
            <a:off x="5672844" y="3497721"/>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8365653" y="3502764"/>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375030" y="5366791"/>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9925127" y="1727621"/>
            <a:ext cx="3751" cy="3806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184" idx="0"/>
          </p:cNvCxnSpPr>
          <p:nvPr/>
        </p:nvCxnSpPr>
        <p:spPr>
          <a:xfrm flipH="1">
            <a:off x="9943362" y="2592911"/>
            <a:ext cx="6597" cy="3478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9949959" y="3928997"/>
            <a:ext cx="6597" cy="3478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9956556" y="4988712"/>
            <a:ext cx="6597" cy="3478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838260" y="2512055"/>
            <a:ext cx="2061783"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DATA COLLECTION</a:t>
            </a:r>
          </a:p>
        </p:txBody>
      </p:sp>
      <p:sp>
        <p:nvSpPr>
          <p:cNvPr id="29" name="Rectangle 28"/>
          <p:cNvSpPr/>
          <p:nvPr/>
        </p:nvSpPr>
        <p:spPr>
          <a:xfrm>
            <a:off x="3564422" y="2512055"/>
            <a:ext cx="2071401"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DATA PROCESSING</a:t>
            </a:r>
          </a:p>
        </p:txBody>
      </p:sp>
      <p:sp>
        <p:nvSpPr>
          <p:cNvPr id="30" name="Rectangle 29"/>
          <p:cNvSpPr/>
          <p:nvPr/>
        </p:nvSpPr>
        <p:spPr>
          <a:xfrm>
            <a:off x="6182792" y="2521964"/>
            <a:ext cx="2135521"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ANALYSIS &amp; RESULTS</a:t>
            </a:r>
          </a:p>
        </p:txBody>
      </p:sp>
      <p:sp>
        <p:nvSpPr>
          <p:cNvPr id="31" name="Rectangle 30"/>
          <p:cNvSpPr/>
          <p:nvPr/>
        </p:nvSpPr>
        <p:spPr>
          <a:xfrm>
            <a:off x="2035958" y="4462962"/>
            <a:ext cx="5128327"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CROSS-VERIFICATION: STP, Terra MODIS and ASTER</a:t>
            </a:r>
          </a:p>
        </p:txBody>
      </p:sp>
      <p:sp>
        <p:nvSpPr>
          <p:cNvPr id="44" name="Google Shape;180;p21"/>
          <p:cNvSpPr txBox="1">
            <a:spLocks noGrp="1"/>
          </p:cNvSpPr>
          <p:nvPr>
            <p:ph type="body" idx="4"/>
          </p:nvPr>
        </p:nvSpPr>
        <p:spPr>
          <a:xfrm>
            <a:off x="495300" y="944208"/>
            <a:ext cx="6668985" cy="786694"/>
          </a:xfrm>
          <a:prstGeom prst="rect">
            <a:avLst/>
          </a:prstGeom>
        </p:spPr>
        <p:txBody>
          <a:bodyPr spcFirstLastPara="1" wrap="square" lIns="91425" tIns="45700" rIns="91425" bIns="45700" anchor="t" anchorCtr="0">
            <a:noAutofit/>
          </a:bodyPr>
          <a:lstStyle/>
          <a:p>
            <a:pPr marL="444500" lvl="0" algn="l" rtl="0">
              <a:spcBef>
                <a:spcPts val="1000"/>
              </a:spcBef>
              <a:spcAft>
                <a:spcPts val="0"/>
              </a:spcAft>
              <a:buClr>
                <a:srgbClr val="1B57AF"/>
              </a:buClr>
              <a:buSzPct val="100000"/>
              <a:buFont typeface="Webdings" panose="05030102010509060703" pitchFamily="18" charset="2"/>
              <a:buChar char=""/>
            </a:pPr>
            <a:r>
              <a:rPr lang="en-US" sz="2400" b="1" dirty="0">
                <a:solidFill>
                  <a:srgbClr val="1B57AF"/>
                </a:solidFill>
                <a:latin typeface="Century Gothic" panose="020B0502020202020204" pitchFamily="34" charset="0"/>
              </a:rPr>
              <a:t>STP</a:t>
            </a:r>
            <a:r>
              <a:rPr lang="en-US" sz="2400" dirty="0">
                <a:solidFill>
                  <a:schemeClr val="tx1">
                    <a:lumMod val="75000"/>
                    <a:lumOff val="25000"/>
                  </a:schemeClr>
                </a:solidFill>
                <a:latin typeface="Century Gothic" panose="020B0502020202020204" pitchFamily="34" charset="0"/>
              </a:rPr>
              <a:t>: The USGS’s Level-2 Provisional Land </a:t>
            </a:r>
            <a:r>
              <a:rPr lang="en-US" sz="2400" b="1" dirty="0">
                <a:solidFill>
                  <a:schemeClr val="tx1">
                    <a:lumMod val="75000"/>
                    <a:lumOff val="25000"/>
                  </a:schemeClr>
                </a:solidFill>
                <a:latin typeface="Century Gothic" panose="020B0502020202020204" pitchFamily="34" charset="0"/>
              </a:rPr>
              <a:t>S</a:t>
            </a:r>
            <a:r>
              <a:rPr lang="en-US" sz="2400" dirty="0">
                <a:solidFill>
                  <a:schemeClr val="tx1">
                    <a:lumMod val="75000"/>
                    <a:lumOff val="25000"/>
                  </a:schemeClr>
                </a:solidFill>
                <a:latin typeface="Century Gothic" panose="020B0502020202020204" pitchFamily="34" charset="0"/>
              </a:rPr>
              <a:t>urface </a:t>
            </a:r>
            <a:r>
              <a:rPr lang="en-US" sz="2400" b="1" dirty="0">
                <a:solidFill>
                  <a:schemeClr val="tx1">
                    <a:lumMod val="75000"/>
                    <a:lumOff val="25000"/>
                  </a:schemeClr>
                </a:solidFill>
                <a:latin typeface="Century Gothic" panose="020B0502020202020204" pitchFamily="34" charset="0"/>
              </a:rPr>
              <a:t>T</a:t>
            </a:r>
            <a:r>
              <a:rPr lang="en-US" sz="2400" dirty="0">
                <a:solidFill>
                  <a:schemeClr val="tx1">
                    <a:lumMod val="75000"/>
                    <a:lumOff val="25000"/>
                  </a:schemeClr>
                </a:solidFill>
                <a:latin typeface="Century Gothic" panose="020B0502020202020204" pitchFamily="34" charset="0"/>
              </a:rPr>
              <a:t>emperature </a:t>
            </a:r>
            <a:r>
              <a:rPr lang="en-US" sz="2400" b="1" dirty="0">
                <a:solidFill>
                  <a:schemeClr val="tx1">
                    <a:lumMod val="75000"/>
                    <a:lumOff val="25000"/>
                  </a:schemeClr>
                </a:solidFill>
                <a:latin typeface="Century Gothic" panose="020B0502020202020204" pitchFamily="34" charset="0"/>
              </a:rPr>
              <a:t>P</a:t>
            </a:r>
            <a:r>
              <a:rPr lang="en-US" sz="2400" dirty="0">
                <a:solidFill>
                  <a:schemeClr val="tx1">
                    <a:lumMod val="75000"/>
                    <a:lumOff val="25000"/>
                  </a:schemeClr>
                </a:solidFill>
                <a:latin typeface="Century Gothic" panose="020B0502020202020204" pitchFamily="34" charset="0"/>
              </a:rPr>
              <a:t>roduct</a:t>
            </a:r>
            <a:endParaRPr sz="2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774905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1"/>
          <p:cNvSpPr txBox="1">
            <a:spLocks noGrp="1"/>
          </p:cNvSpPr>
          <p:nvPr>
            <p:ph type="title"/>
          </p:nvPr>
        </p:nvSpPr>
        <p:spPr>
          <a:xfrm>
            <a:off x="1289384" y="366103"/>
            <a:ext cx="10515600" cy="39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Heat Methodology</a:t>
            </a:r>
            <a:endParaRPr sz="4000" dirty="0"/>
          </a:p>
        </p:txBody>
      </p:sp>
      <p:sp>
        <p:nvSpPr>
          <p:cNvPr id="181" name="Google Shape;181;p21"/>
          <p:cNvSpPr txBox="1"/>
          <p:nvPr/>
        </p:nvSpPr>
        <p:spPr>
          <a:xfrm>
            <a:off x="733825" y="2944799"/>
            <a:ext cx="2230200" cy="978408"/>
          </a:xfrm>
          <a:prstGeom prst="rect">
            <a:avLst/>
          </a:prstGeom>
          <a:solidFill>
            <a:srgbClr val="C9DAF8"/>
          </a:solidFill>
          <a:ln w="28575" cap="flat" cmpd="sng">
            <a:solidFill>
              <a:schemeClr val="tx1">
                <a:lumMod val="95000"/>
                <a:lumOff val="5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Download </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STP scenes from USGS</a:t>
            </a:r>
          </a:p>
        </p:txBody>
      </p:sp>
      <p:sp>
        <p:nvSpPr>
          <p:cNvPr id="182" name="Google Shape;182;p21"/>
          <p:cNvSpPr txBox="1"/>
          <p:nvPr/>
        </p:nvSpPr>
        <p:spPr>
          <a:xfrm>
            <a:off x="6135453" y="2944799"/>
            <a:ext cx="2230200" cy="978408"/>
          </a:xfrm>
          <a:prstGeom prst="rect">
            <a:avLst/>
          </a:prstGeom>
          <a:solidFill>
            <a:srgbClr val="EAD1DC"/>
          </a:solidFill>
          <a:ln w="57150" cap="flat" cmpd="sng">
            <a:solidFill>
              <a:srgbClr val="00B05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Mean LST Maps</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4-year – NJ</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5-year - RI</a:t>
            </a:r>
          </a:p>
        </p:txBody>
      </p:sp>
      <p:sp>
        <p:nvSpPr>
          <p:cNvPr id="183" name="Google Shape;183;p21"/>
          <p:cNvSpPr txBox="1"/>
          <p:nvPr/>
        </p:nvSpPr>
        <p:spPr>
          <a:xfrm>
            <a:off x="3442644" y="2944799"/>
            <a:ext cx="2230200" cy="978408"/>
          </a:xfrm>
          <a:prstGeom prst="rect">
            <a:avLst/>
          </a:prstGeom>
          <a:solidFill>
            <a:srgbClr val="C9DAF8"/>
          </a:solidFill>
          <a:ln w="28575" cap="flat" cmpd="sng">
            <a:solidFill>
              <a:schemeClr val="tx1">
                <a:lumMod val="95000"/>
                <a:lumOff val="5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Cloud Mask using </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PIXELQA band &amp; ArcGIS QA Toolbox</a:t>
            </a:r>
            <a:endParaRPr sz="1600" dirty="0">
              <a:solidFill>
                <a:schemeClr val="tx1">
                  <a:lumMod val="75000"/>
                  <a:lumOff val="25000"/>
                </a:schemeClr>
              </a:solidFill>
              <a:latin typeface="Century Gothic"/>
              <a:ea typeface="Century Gothic"/>
              <a:cs typeface="Century Gothic"/>
              <a:sym typeface="Century Gothic"/>
            </a:endParaRPr>
          </a:p>
        </p:txBody>
      </p:sp>
      <p:sp>
        <p:nvSpPr>
          <p:cNvPr id="184" name="Google Shape;184;p21"/>
          <p:cNvSpPr txBox="1"/>
          <p:nvPr/>
        </p:nvSpPr>
        <p:spPr>
          <a:xfrm>
            <a:off x="8828262" y="2940810"/>
            <a:ext cx="2230200" cy="978408"/>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Analyze relationship between LST and land cover type</a:t>
            </a:r>
          </a:p>
        </p:txBody>
      </p:sp>
      <p:sp>
        <p:nvSpPr>
          <p:cNvPr id="185" name="Google Shape;185;p21"/>
          <p:cNvSpPr txBox="1"/>
          <p:nvPr/>
        </p:nvSpPr>
        <p:spPr>
          <a:xfrm>
            <a:off x="4844236" y="4847474"/>
            <a:ext cx="2230200" cy="978408"/>
          </a:xfrm>
          <a:prstGeom prst="rect">
            <a:avLst/>
          </a:prstGeom>
          <a:solidFill>
            <a:srgbClr val="C9DAF8"/>
          </a:solidFill>
          <a:ln w="28575" cap="flat" cmpd="sng">
            <a:solidFill>
              <a:schemeClr val="tx1">
                <a:lumMod val="95000"/>
                <a:lumOff val="5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Determine STP accuracy using LST products</a:t>
            </a:r>
            <a:endParaRPr sz="1600" dirty="0">
              <a:solidFill>
                <a:schemeClr val="tx1">
                  <a:lumMod val="75000"/>
                  <a:lumOff val="25000"/>
                </a:schemeClr>
              </a:solidFill>
              <a:latin typeface="Century Gothic"/>
              <a:ea typeface="Century Gothic"/>
              <a:cs typeface="Century Gothic"/>
              <a:sym typeface="Century Gothic"/>
            </a:endParaRPr>
          </a:p>
        </p:txBody>
      </p:sp>
      <p:sp>
        <p:nvSpPr>
          <p:cNvPr id="186" name="Google Shape;186;p21"/>
          <p:cNvSpPr txBox="1"/>
          <p:nvPr/>
        </p:nvSpPr>
        <p:spPr>
          <a:xfrm>
            <a:off x="2143894" y="4845082"/>
            <a:ext cx="2231136" cy="980800"/>
          </a:xfrm>
          <a:prstGeom prst="rect">
            <a:avLst/>
          </a:prstGeom>
          <a:solidFill>
            <a:srgbClr val="C9DAF8"/>
          </a:solidFill>
          <a:ln w="28575" cap="flat" cmpd="sng">
            <a:solidFill>
              <a:schemeClr val="tx1">
                <a:lumMod val="95000"/>
                <a:lumOff val="5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Download LST products from ASTER &amp; MODIS</a:t>
            </a:r>
            <a:endParaRPr sz="1600" dirty="0">
              <a:solidFill>
                <a:schemeClr val="tx1">
                  <a:lumMod val="75000"/>
                  <a:lumOff val="25000"/>
                </a:schemeClr>
              </a:solidFill>
              <a:latin typeface="Century Gothic"/>
              <a:ea typeface="Century Gothic"/>
              <a:cs typeface="Century Gothic"/>
              <a:sym typeface="Century Gothic"/>
            </a:endParaRPr>
          </a:p>
        </p:txBody>
      </p:sp>
      <p:sp>
        <p:nvSpPr>
          <p:cNvPr id="189" name="Google Shape;189;p21"/>
          <p:cNvSpPr txBox="1"/>
          <p:nvPr/>
        </p:nvSpPr>
        <p:spPr>
          <a:xfrm>
            <a:off x="8828262" y="1038974"/>
            <a:ext cx="2230224" cy="683570"/>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latin typeface="Century Gothic"/>
                <a:ea typeface="Century Gothic"/>
                <a:cs typeface="Century Gothic"/>
                <a:sym typeface="Century Gothic"/>
              </a:rPr>
              <a:t>Download </a:t>
            </a:r>
          </a:p>
          <a:p>
            <a:pPr marL="0" lvl="0" indent="0" algn="ctr" rtl="0">
              <a:spcBef>
                <a:spcPts val="0"/>
              </a:spcBef>
              <a:spcAft>
                <a:spcPts val="0"/>
              </a:spcAft>
              <a:buNone/>
            </a:pPr>
            <a:r>
              <a:rPr lang="en-US" sz="1600" dirty="0">
                <a:latin typeface="Century Gothic"/>
                <a:ea typeface="Century Gothic"/>
                <a:cs typeface="Century Gothic"/>
                <a:sym typeface="Century Gothic"/>
              </a:rPr>
              <a:t>NLDC 2011 data </a:t>
            </a:r>
            <a:endParaRPr sz="1600" dirty="0">
              <a:latin typeface="Century Gothic"/>
              <a:ea typeface="Century Gothic"/>
              <a:cs typeface="Century Gothic"/>
              <a:sym typeface="Century Gothic"/>
            </a:endParaRPr>
          </a:p>
        </p:txBody>
      </p:sp>
      <p:cxnSp>
        <p:nvCxnSpPr>
          <p:cNvPr id="5" name="Straight Arrow Connector 4"/>
          <p:cNvCxnSpPr/>
          <p:nvPr/>
        </p:nvCxnSpPr>
        <p:spPr>
          <a:xfrm>
            <a:off x="2964025" y="3461699"/>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endCxn id="186" idx="1"/>
          </p:cNvCxnSpPr>
          <p:nvPr/>
        </p:nvCxnSpPr>
        <p:spPr>
          <a:xfrm rot="16200000" flipH="1">
            <a:off x="1013396" y="4204984"/>
            <a:ext cx="1406486" cy="854510"/>
          </a:xfrm>
          <a:prstGeom prst="bentConnector2">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Google Shape;189;p21"/>
          <p:cNvSpPr txBox="1"/>
          <p:nvPr/>
        </p:nvSpPr>
        <p:spPr>
          <a:xfrm>
            <a:off x="8828262" y="2095830"/>
            <a:ext cx="2230224" cy="489204"/>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latin typeface="Century Gothic"/>
                <a:ea typeface="Century Gothic"/>
                <a:cs typeface="Century Gothic"/>
                <a:sym typeface="Century Gothic"/>
              </a:rPr>
              <a:t>Reclassify</a:t>
            </a:r>
            <a:endParaRPr sz="1600" dirty="0">
              <a:latin typeface="Century Gothic"/>
              <a:ea typeface="Century Gothic"/>
              <a:cs typeface="Century Gothic"/>
              <a:sym typeface="Century Gothic"/>
            </a:endParaRPr>
          </a:p>
        </p:txBody>
      </p:sp>
      <p:sp>
        <p:nvSpPr>
          <p:cNvPr id="32" name="Google Shape;182;p21"/>
          <p:cNvSpPr txBox="1"/>
          <p:nvPr/>
        </p:nvSpPr>
        <p:spPr>
          <a:xfrm>
            <a:off x="8828262" y="4300948"/>
            <a:ext cx="2230200" cy="683140"/>
          </a:xfrm>
          <a:prstGeom prst="rect">
            <a:avLst/>
          </a:prstGeom>
          <a:solidFill>
            <a:srgbClr val="EAD1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LST + Land Cover Maps</a:t>
            </a:r>
          </a:p>
        </p:txBody>
      </p:sp>
      <p:sp>
        <p:nvSpPr>
          <p:cNvPr id="34" name="Google Shape;182;p21"/>
          <p:cNvSpPr txBox="1"/>
          <p:nvPr/>
        </p:nvSpPr>
        <p:spPr>
          <a:xfrm>
            <a:off x="8841456" y="5336611"/>
            <a:ext cx="2230200" cy="467016"/>
          </a:xfrm>
          <a:prstGeom prst="rect">
            <a:avLst/>
          </a:prstGeom>
          <a:solidFill>
            <a:srgbClr val="EAD1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Boxplots</a:t>
            </a:r>
          </a:p>
        </p:txBody>
      </p:sp>
      <p:cxnSp>
        <p:nvCxnSpPr>
          <p:cNvPr id="35" name="Straight Arrow Connector 34"/>
          <p:cNvCxnSpPr/>
          <p:nvPr/>
        </p:nvCxnSpPr>
        <p:spPr>
          <a:xfrm>
            <a:off x="5672844" y="3497721"/>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8365653" y="3502764"/>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375030" y="5366791"/>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9925127" y="1727621"/>
            <a:ext cx="3751" cy="3806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184" idx="0"/>
          </p:cNvCxnSpPr>
          <p:nvPr/>
        </p:nvCxnSpPr>
        <p:spPr>
          <a:xfrm flipH="1">
            <a:off x="9943362" y="2592911"/>
            <a:ext cx="6597" cy="3478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9949959" y="3928997"/>
            <a:ext cx="6597" cy="3478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9956556" y="4988712"/>
            <a:ext cx="6597" cy="3478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838260" y="2512055"/>
            <a:ext cx="2061783"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DATA COLLECTION</a:t>
            </a:r>
          </a:p>
        </p:txBody>
      </p:sp>
      <p:sp>
        <p:nvSpPr>
          <p:cNvPr id="29" name="Rectangle 28"/>
          <p:cNvSpPr/>
          <p:nvPr/>
        </p:nvSpPr>
        <p:spPr>
          <a:xfrm>
            <a:off x="3564422" y="2512055"/>
            <a:ext cx="2071401"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DATA PROCESSING</a:t>
            </a:r>
          </a:p>
        </p:txBody>
      </p:sp>
      <p:sp>
        <p:nvSpPr>
          <p:cNvPr id="30" name="Rectangle 29"/>
          <p:cNvSpPr/>
          <p:nvPr/>
        </p:nvSpPr>
        <p:spPr>
          <a:xfrm>
            <a:off x="6182792" y="2521964"/>
            <a:ext cx="2135521"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ANALYSIS &amp; RESULTS</a:t>
            </a:r>
          </a:p>
        </p:txBody>
      </p:sp>
      <p:sp>
        <p:nvSpPr>
          <p:cNvPr id="31" name="Rectangle 30"/>
          <p:cNvSpPr/>
          <p:nvPr/>
        </p:nvSpPr>
        <p:spPr>
          <a:xfrm>
            <a:off x="2035958" y="4462962"/>
            <a:ext cx="5128327"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CROSS-VERIFICATION: STP, Terra MODIS and ASTER</a:t>
            </a:r>
          </a:p>
        </p:txBody>
      </p:sp>
      <p:sp>
        <p:nvSpPr>
          <p:cNvPr id="39" name="Google Shape;180;p21"/>
          <p:cNvSpPr txBox="1">
            <a:spLocks noGrp="1"/>
          </p:cNvSpPr>
          <p:nvPr>
            <p:ph type="body" idx="4"/>
          </p:nvPr>
        </p:nvSpPr>
        <p:spPr>
          <a:xfrm>
            <a:off x="495300" y="944208"/>
            <a:ext cx="6668985" cy="786694"/>
          </a:xfrm>
          <a:prstGeom prst="rect">
            <a:avLst/>
          </a:prstGeom>
        </p:spPr>
        <p:txBody>
          <a:bodyPr spcFirstLastPara="1" wrap="square" lIns="91425" tIns="45700" rIns="91425" bIns="45700" anchor="t" anchorCtr="0">
            <a:noAutofit/>
          </a:bodyPr>
          <a:lstStyle/>
          <a:p>
            <a:pPr marL="444500" lvl="0" algn="l" rtl="0">
              <a:spcBef>
                <a:spcPts val="1000"/>
              </a:spcBef>
              <a:spcAft>
                <a:spcPts val="0"/>
              </a:spcAft>
              <a:buClr>
                <a:srgbClr val="1B57AF"/>
              </a:buClr>
              <a:buSzPct val="100000"/>
              <a:buFont typeface="Webdings" panose="05030102010509060703" pitchFamily="18" charset="2"/>
              <a:buChar char=""/>
            </a:pPr>
            <a:r>
              <a:rPr lang="en-US" sz="2400" b="1" dirty="0">
                <a:solidFill>
                  <a:srgbClr val="1B57AF"/>
                </a:solidFill>
                <a:latin typeface="Century Gothic" panose="020B0502020202020204" pitchFamily="34" charset="0"/>
              </a:rPr>
              <a:t>STP</a:t>
            </a:r>
            <a:r>
              <a:rPr lang="en-US" sz="2400" dirty="0">
                <a:solidFill>
                  <a:schemeClr val="tx1">
                    <a:lumMod val="75000"/>
                    <a:lumOff val="25000"/>
                  </a:schemeClr>
                </a:solidFill>
                <a:latin typeface="Century Gothic" panose="020B0502020202020204" pitchFamily="34" charset="0"/>
              </a:rPr>
              <a:t>: The USGS’s Level-2 Provisional Land </a:t>
            </a:r>
            <a:r>
              <a:rPr lang="en-US" sz="2400" b="1" dirty="0">
                <a:solidFill>
                  <a:schemeClr val="tx1">
                    <a:lumMod val="75000"/>
                    <a:lumOff val="25000"/>
                  </a:schemeClr>
                </a:solidFill>
                <a:latin typeface="Century Gothic" panose="020B0502020202020204" pitchFamily="34" charset="0"/>
              </a:rPr>
              <a:t>S</a:t>
            </a:r>
            <a:r>
              <a:rPr lang="en-US" sz="2400" dirty="0">
                <a:solidFill>
                  <a:schemeClr val="tx1">
                    <a:lumMod val="75000"/>
                    <a:lumOff val="25000"/>
                  </a:schemeClr>
                </a:solidFill>
                <a:latin typeface="Century Gothic" panose="020B0502020202020204" pitchFamily="34" charset="0"/>
              </a:rPr>
              <a:t>urface </a:t>
            </a:r>
            <a:r>
              <a:rPr lang="en-US" sz="2400" b="1" dirty="0">
                <a:solidFill>
                  <a:schemeClr val="tx1">
                    <a:lumMod val="75000"/>
                    <a:lumOff val="25000"/>
                  </a:schemeClr>
                </a:solidFill>
                <a:latin typeface="Century Gothic" panose="020B0502020202020204" pitchFamily="34" charset="0"/>
              </a:rPr>
              <a:t>T</a:t>
            </a:r>
            <a:r>
              <a:rPr lang="en-US" sz="2400" dirty="0">
                <a:solidFill>
                  <a:schemeClr val="tx1">
                    <a:lumMod val="75000"/>
                    <a:lumOff val="25000"/>
                  </a:schemeClr>
                </a:solidFill>
                <a:latin typeface="Century Gothic" panose="020B0502020202020204" pitchFamily="34" charset="0"/>
              </a:rPr>
              <a:t>emperature </a:t>
            </a:r>
            <a:r>
              <a:rPr lang="en-US" sz="2400" b="1" dirty="0">
                <a:solidFill>
                  <a:schemeClr val="tx1">
                    <a:lumMod val="75000"/>
                    <a:lumOff val="25000"/>
                  </a:schemeClr>
                </a:solidFill>
                <a:latin typeface="Century Gothic" panose="020B0502020202020204" pitchFamily="34" charset="0"/>
              </a:rPr>
              <a:t>P</a:t>
            </a:r>
            <a:r>
              <a:rPr lang="en-US" sz="2400" dirty="0">
                <a:solidFill>
                  <a:schemeClr val="tx1">
                    <a:lumMod val="75000"/>
                    <a:lumOff val="25000"/>
                  </a:schemeClr>
                </a:solidFill>
                <a:latin typeface="Century Gothic" panose="020B0502020202020204" pitchFamily="34" charset="0"/>
              </a:rPr>
              <a:t>roduct</a:t>
            </a:r>
            <a:endParaRPr sz="2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898969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Study Area Overview</a:t>
            </a:r>
          </a:p>
        </p:txBody>
      </p:sp>
      <p:pic>
        <p:nvPicPr>
          <p:cNvPr id="4" name="Picture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6" t="6514" r="4962" b="6483"/>
          <a:stretch/>
        </p:blipFill>
        <p:spPr>
          <a:xfrm>
            <a:off x="278741" y="2010517"/>
            <a:ext cx="3543746" cy="2646543"/>
          </a:xfrm>
          <a:prstGeom prst="rect">
            <a:avLst/>
          </a:prstGeom>
        </p:spPr>
      </p:pic>
      <p:sp>
        <p:nvSpPr>
          <p:cNvPr id="6" name="Rectangle 5"/>
          <p:cNvSpPr/>
          <p:nvPr/>
        </p:nvSpPr>
        <p:spPr>
          <a:xfrm>
            <a:off x="3159790" y="2783549"/>
            <a:ext cx="407197" cy="4240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1348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1"/>
          <p:cNvSpPr txBox="1">
            <a:spLocks noGrp="1"/>
          </p:cNvSpPr>
          <p:nvPr>
            <p:ph type="title"/>
          </p:nvPr>
        </p:nvSpPr>
        <p:spPr>
          <a:xfrm>
            <a:off x="1289384" y="366103"/>
            <a:ext cx="10515600" cy="39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Heat Methodology</a:t>
            </a:r>
            <a:endParaRPr sz="4000" dirty="0"/>
          </a:p>
        </p:txBody>
      </p:sp>
      <p:sp>
        <p:nvSpPr>
          <p:cNvPr id="181" name="Google Shape;181;p21"/>
          <p:cNvSpPr txBox="1"/>
          <p:nvPr/>
        </p:nvSpPr>
        <p:spPr>
          <a:xfrm>
            <a:off x="733825" y="2944799"/>
            <a:ext cx="2230200" cy="978408"/>
          </a:xfrm>
          <a:prstGeom prst="rect">
            <a:avLst/>
          </a:prstGeom>
          <a:solidFill>
            <a:srgbClr val="C9DAF8"/>
          </a:solidFill>
          <a:ln w="28575" cap="flat" cmpd="sng">
            <a:solidFill>
              <a:schemeClr val="tx1">
                <a:lumMod val="95000"/>
                <a:lumOff val="5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Download </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STP scenes from USGS</a:t>
            </a:r>
          </a:p>
        </p:txBody>
      </p:sp>
      <p:sp>
        <p:nvSpPr>
          <p:cNvPr id="183" name="Google Shape;183;p21"/>
          <p:cNvSpPr txBox="1"/>
          <p:nvPr/>
        </p:nvSpPr>
        <p:spPr>
          <a:xfrm>
            <a:off x="3442644" y="2944799"/>
            <a:ext cx="2230200" cy="978408"/>
          </a:xfrm>
          <a:prstGeom prst="rect">
            <a:avLst/>
          </a:prstGeom>
          <a:solidFill>
            <a:srgbClr val="C9DAF8"/>
          </a:solidFill>
          <a:ln w="28575" cap="flat" cmpd="sng">
            <a:solidFill>
              <a:schemeClr val="tx1">
                <a:lumMod val="95000"/>
                <a:lumOff val="5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Cloud Mask using </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PIXELQA band &amp; ArcGIS QA Toolbox</a:t>
            </a:r>
            <a:endParaRPr sz="1600" dirty="0">
              <a:solidFill>
                <a:schemeClr val="tx1">
                  <a:lumMod val="75000"/>
                  <a:lumOff val="25000"/>
                </a:schemeClr>
              </a:solidFill>
              <a:latin typeface="Century Gothic"/>
              <a:ea typeface="Century Gothic"/>
              <a:cs typeface="Century Gothic"/>
              <a:sym typeface="Century Gothic"/>
            </a:endParaRPr>
          </a:p>
        </p:txBody>
      </p:sp>
      <p:sp>
        <p:nvSpPr>
          <p:cNvPr id="184" name="Google Shape;184;p21"/>
          <p:cNvSpPr txBox="1"/>
          <p:nvPr/>
        </p:nvSpPr>
        <p:spPr>
          <a:xfrm>
            <a:off x="8828262" y="2940810"/>
            <a:ext cx="2230200" cy="978408"/>
          </a:xfrm>
          <a:prstGeom prst="rect">
            <a:avLst/>
          </a:prstGeom>
          <a:solidFill>
            <a:srgbClr val="C9DAF8"/>
          </a:solidFill>
          <a:ln w="57150" cap="flat" cmpd="sng">
            <a:solidFill>
              <a:srgbClr val="00B05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Analyze relationship between LST and land cover type</a:t>
            </a:r>
          </a:p>
        </p:txBody>
      </p:sp>
      <p:sp>
        <p:nvSpPr>
          <p:cNvPr id="185" name="Google Shape;185;p21"/>
          <p:cNvSpPr txBox="1"/>
          <p:nvPr/>
        </p:nvSpPr>
        <p:spPr>
          <a:xfrm>
            <a:off x="4844236" y="4847474"/>
            <a:ext cx="2230200" cy="978408"/>
          </a:xfrm>
          <a:prstGeom prst="rect">
            <a:avLst/>
          </a:prstGeom>
          <a:solidFill>
            <a:srgbClr val="C9DAF8"/>
          </a:solidFill>
          <a:ln w="28575" cap="flat" cmpd="sng">
            <a:solidFill>
              <a:schemeClr val="tx1">
                <a:lumMod val="95000"/>
                <a:lumOff val="5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Determine STP accuracy using LST products</a:t>
            </a:r>
            <a:endParaRPr sz="1600" dirty="0">
              <a:solidFill>
                <a:schemeClr val="tx1">
                  <a:lumMod val="75000"/>
                  <a:lumOff val="25000"/>
                </a:schemeClr>
              </a:solidFill>
              <a:latin typeface="Century Gothic"/>
              <a:ea typeface="Century Gothic"/>
              <a:cs typeface="Century Gothic"/>
              <a:sym typeface="Century Gothic"/>
            </a:endParaRPr>
          </a:p>
        </p:txBody>
      </p:sp>
      <p:sp>
        <p:nvSpPr>
          <p:cNvPr id="186" name="Google Shape;186;p21"/>
          <p:cNvSpPr txBox="1"/>
          <p:nvPr/>
        </p:nvSpPr>
        <p:spPr>
          <a:xfrm>
            <a:off x="2143894" y="4845082"/>
            <a:ext cx="2231136" cy="980800"/>
          </a:xfrm>
          <a:prstGeom prst="rect">
            <a:avLst/>
          </a:prstGeom>
          <a:solidFill>
            <a:srgbClr val="C9DAF8"/>
          </a:solidFill>
          <a:ln w="28575" cap="flat" cmpd="sng">
            <a:solidFill>
              <a:schemeClr val="tx1">
                <a:lumMod val="95000"/>
                <a:lumOff val="5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Download LST products from ASTER &amp; MODIS</a:t>
            </a:r>
            <a:endParaRPr sz="1600" dirty="0">
              <a:solidFill>
                <a:schemeClr val="tx1">
                  <a:lumMod val="75000"/>
                  <a:lumOff val="25000"/>
                </a:schemeClr>
              </a:solidFill>
              <a:latin typeface="Century Gothic"/>
              <a:ea typeface="Century Gothic"/>
              <a:cs typeface="Century Gothic"/>
              <a:sym typeface="Century Gothic"/>
            </a:endParaRPr>
          </a:p>
        </p:txBody>
      </p:sp>
      <p:sp>
        <p:nvSpPr>
          <p:cNvPr id="189" name="Google Shape;189;p21"/>
          <p:cNvSpPr txBox="1"/>
          <p:nvPr/>
        </p:nvSpPr>
        <p:spPr>
          <a:xfrm>
            <a:off x="8828262" y="1038974"/>
            <a:ext cx="2230224" cy="683570"/>
          </a:xfrm>
          <a:prstGeom prst="rect">
            <a:avLst/>
          </a:prstGeom>
          <a:solidFill>
            <a:srgbClr val="C9DAF8"/>
          </a:solidFill>
          <a:ln w="57150" cap="flat" cmpd="sng">
            <a:solidFill>
              <a:srgbClr val="00B05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latin typeface="Century Gothic"/>
                <a:ea typeface="Century Gothic"/>
                <a:cs typeface="Century Gothic"/>
                <a:sym typeface="Century Gothic"/>
              </a:rPr>
              <a:t>Download </a:t>
            </a:r>
          </a:p>
          <a:p>
            <a:pPr marL="0" lvl="0" indent="0" algn="ctr" rtl="0">
              <a:spcBef>
                <a:spcPts val="0"/>
              </a:spcBef>
              <a:spcAft>
                <a:spcPts val="0"/>
              </a:spcAft>
              <a:buNone/>
            </a:pPr>
            <a:r>
              <a:rPr lang="en-US" sz="1600" dirty="0">
                <a:latin typeface="Century Gothic"/>
                <a:ea typeface="Century Gothic"/>
                <a:cs typeface="Century Gothic"/>
                <a:sym typeface="Century Gothic"/>
              </a:rPr>
              <a:t>NLDC 2011 data </a:t>
            </a:r>
            <a:endParaRPr sz="1600" dirty="0">
              <a:latin typeface="Century Gothic"/>
              <a:ea typeface="Century Gothic"/>
              <a:cs typeface="Century Gothic"/>
              <a:sym typeface="Century Gothic"/>
            </a:endParaRPr>
          </a:p>
        </p:txBody>
      </p:sp>
      <p:cxnSp>
        <p:nvCxnSpPr>
          <p:cNvPr id="5" name="Straight Arrow Connector 4"/>
          <p:cNvCxnSpPr/>
          <p:nvPr/>
        </p:nvCxnSpPr>
        <p:spPr>
          <a:xfrm>
            <a:off x="2964025" y="3461699"/>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endCxn id="186" idx="1"/>
          </p:cNvCxnSpPr>
          <p:nvPr/>
        </p:nvCxnSpPr>
        <p:spPr>
          <a:xfrm rot="16200000" flipH="1">
            <a:off x="1013396" y="4204984"/>
            <a:ext cx="1406486" cy="854510"/>
          </a:xfrm>
          <a:prstGeom prst="bentConnector2">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Google Shape;189;p21"/>
          <p:cNvSpPr txBox="1"/>
          <p:nvPr/>
        </p:nvSpPr>
        <p:spPr>
          <a:xfrm>
            <a:off x="8828262" y="2095830"/>
            <a:ext cx="2230224" cy="489204"/>
          </a:xfrm>
          <a:prstGeom prst="rect">
            <a:avLst/>
          </a:prstGeom>
          <a:solidFill>
            <a:srgbClr val="C9DAF8"/>
          </a:solidFill>
          <a:ln w="57150" cap="flat" cmpd="sng">
            <a:solidFill>
              <a:srgbClr val="00B05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latin typeface="Century Gothic"/>
                <a:ea typeface="Century Gothic"/>
                <a:cs typeface="Century Gothic"/>
                <a:sym typeface="Century Gothic"/>
              </a:rPr>
              <a:t>Reclassify</a:t>
            </a:r>
            <a:endParaRPr sz="1600" dirty="0">
              <a:latin typeface="Century Gothic"/>
              <a:ea typeface="Century Gothic"/>
              <a:cs typeface="Century Gothic"/>
              <a:sym typeface="Century Gothic"/>
            </a:endParaRPr>
          </a:p>
        </p:txBody>
      </p:sp>
      <p:sp>
        <p:nvSpPr>
          <p:cNvPr id="32" name="Google Shape;182;p21"/>
          <p:cNvSpPr txBox="1"/>
          <p:nvPr/>
        </p:nvSpPr>
        <p:spPr>
          <a:xfrm>
            <a:off x="8828262" y="4300948"/>
            <a:ext cx="2230200" cy="683140"/>
          </a:xfrm>
          <a:prstGeom prst="rect">
            <a:avLst/>
          </a:prstGeom>
          <a:solidFill>
            <a:srgbClr val="EAD1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LST + Land Cover Maps</a:t>
            </a:r>
          </a:p>
        </p:txBody>
      </p:sp>
      <p:sp>
        <p:nvSpPr>
          <p:cNvPr id="34" name="Google Shape;182;p21"/>
          <p:cNvSpPr txBox="1"/>
          <p:nvPr/>
        </p:nvSpPr>
        <p:spPr>
          <a:xfrm>
            <a:off x="8841456" y="5336611"/>
            <a:ext cx="2230200" cy="467016"/>
          </a:xfrm>
          <a:prstGeom prst="rect">
            <a:avLst/>
          </a:prstGeom>
          <a:solidFill>
            <a:srgbClr val="EAD1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Boxplots</a:t>
            </a:r>
          </a:p>
        </p:txBody>
      </p:sp>
      <p:cxnSp>
        <p:nvCxnSpPr>
          <p:cNvPr id="35" name="Straight Arrow Connector 34"/>
          <p:cNvCxnSpPr/>
          <p:nvPr/>
        </p:nvCxnSpPr>
        <p:spPr>
          <a:xfrm>
            <a:off x="5672844" y="3497721"/>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8365653" y="3502764"/>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375030" y="5366791"/>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9925127" y="1727621"/>
            <a:ext cx="3751" cy="3806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184" idx="0"/>
          </p:cNvCxnSpPr>
          <p:nvPr/>
        </p:nvCxnSpPr>
        <p:spPr>
          <a:xfrm flipH="1">
            <a:off x="9943362" y="2592911"/>
            <a:ext cx="6597" cy="3478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9949959" y="3928997"/>
            <a:ext cx="6597" cy="3478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9956556" y="4988712"/>
            <a:ext cx="6597" cy="3478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Google Shape;182;p21"/>
          <p:cNvSpPr txBox="1"/>
          <p:nvPr/>
        </p:nvSpPr>
        <p:spPr>
          <a:xfrm>
            <a:off x="6135453" y="2944799"/>
            <a:ext cx="2230200" cy="978408"/>
          </a:xfrm>
          <a:prstGeom prst="rect">
            <a:avLst/>
          </a:prstGeom>
          <a:solidFill>
            <a:srgbClr val="EAD1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Mean LST Maps</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4-year – NJ</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5-year - RI</a:t>
            </a:r>
          </a:p>
        </p:txBody>
      </p:sp>
      <p:sp>
        <p:nvSpPr>
          <p:cNvPr id="29" name="Rectangle 28"/>
          <p:cNvSpPr/>
          <p:nvPr/>
        </p:nvSpPr>
        <p:spPr>
          <a:xfrm>
            <a:off x="838260" y="2512055"/>
            <a:ext cx="2061783"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DATA COLLECTION</a:t>
            </a:r>
          </a:p>
        </p:txBody>
      </p:sp>
      <p:sp>
        <p:nvSpPr>
          <p:cNvPr id="30" name="Rectangle 29"/>
          <p:cNvSpPr/>
          <p:nvPr/>
        </p:nvSpPr>
        <p:spPr>
          <a:xfrm>
            <a:off x="3564422" y="2512055"/>
            <a:ext cx="2071401"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DATA PROCESSING</a:t>
            </a:r>
          </a:p>
        </p:txBody>
      </p:sp>
      <p:sp>
        <p:nvSpPr>
          <p:cNvPr id="31" name="Rectangle 30"/>
          <p:cNvSpPr/>
          <p:nvPr/>
        </p:nvSpPr>
        <p:spPr>
          <a:xfrm>
            <a:off x="6182792" y="2521964"/>
            <a:ext cx="2135521"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ANALYSIS &amp; RESULTS</a:t>
            </a:r>
          </a:p>
        </p:txBody>
      </p:sp>
      <p:sp>
        <p:nvSpPr>
          <p:cNvPr id="33" name="Rectangle 32"/>
          <p:cNvSpPr/>
          <p:nvPr/>
        </p:nvSpPr>
        <p:spPr>
          <a:xfrm>
            <a:off x="2035958" y="4462962"/>
            <a:ext cx="5128327"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CROSS-VERIFICATION: STP, Terra MODIS and ASTER</a:t>
            </a:r>
          </a:p>
        </p:txBody>
      </p:sp>
      <p:sp>
        <p:nvSpPr>
          <p:cNvPr id="44" name="Google Shape;180;p21"/>
          <p:cNvSpPr txBox="1">
            <a:spLocks noGrp="1"/>
          </p:cNvSpPr>
          <p:nvPr>
            <p:ph type="body" idx="4"/>
          </p:nvPr>
        </p:nvSpPr>
        <p:spPr>
          <a:xfrm>
            <a:off x="495300" y="944208"/>
            <a:ext cx="6668985" cy="786694"/>
          </a:xfrm>
          <a:prstGeom prst="rect">
            <a:avLst/>
          </a:prstGeom>
        </p:spPr>
        <p:txBody>
          <a:bodyPr spcFirstLastPara="1" wrap="square" lIns="91425" tIns="45700" rIns="91425" bIns="45700" anchor="t" anchorCtr="0">
            <a:noAutofit/>
          </a:bodyPr>
          <a:lstStyle/>
          <a:p>
            <a:pPr marL="444500" lvl="0" algn="l" rtl="0">
              <a:spcBef>
                <a:spcPts val="1000"/>
              </a:spcBef>
              <a:spcAft>
                <a:spcPts val="0"/>
              </a:spcAft>
              <a:buClr>
                <a:srgbClr val="1B57AF"/>
              </a:buClr>
              <a:buSzPct val="100000"/>
              <a:buFont typeface="Webdings" panose="05030102010509060703" pitchFamily="18" charset="2"/>
              <a:buChar char=""/>
            </a:pPr>
            <a:r>
              <a:rPr lang="en-US" sz="2400" b="1" dirty="0">
                <a:solidFill>
                  <a:srgbClr val="1B57AF"/>
                </a:solidFill>
                <a:latin typeface="Century Gothic" panose="020B0502020202020204" pitchFamily="34" charset="0"/>
              </a:rPr>
              <a:t>STP</a:t>
            </a:r>
            <a:r>
              <a:rPr lang="en-US" sz="2400" dirty="0">
                <a:solidFill>
                  <a:schemeClr val="tx1">
                    <a:lumMod val="75000"/>
                    <a:lumOff val="25000"/>
                  </a:schemeClr>
                </a:solidFill>
                <a:latin typeface="Century Gothic" panose="020B0502020202020204" pitchFamily="34" charset="0"/>
              </a:rPr>
              <a:t>: The USGS’s Level-2 Provisional Land </a:t>
            </a:r>
            <a:r>
              <a:rPr lang="en-US" sz="2400" b="1" dirty="0">
                <a:solidFill>
                  <a:schemeClr val="tx1">
                    <a:lumMod val="75000"/>
                    <a:lumOff val="25000"/>
                  </a:schemeClr>
                </a:solidFill>
                <a:latin typeface="Century Gothic" panose="020B0502020202020204" pitchFamily="34" charset="0"/>
              </a:rPr>
              <a:t>S</a:t>
            </a:r>
            <a:r>
              <a:rPr lang="en-US" sz="2400" dirty="0">
                <a:solidFill>
                  <a:schemeClr val="tx1">
                    <a:lumMod val="75000"/>
                    <a:lumOff val="25000"/>
                  </a:schemeClr>
                </a:solidFill>
                <a:latin typeface="Century Gothic" panose="020B0502020202020204" pitchFamily="34" charset="0"/>
              </a:rPr>
              <a:t>urface </a:t>
            </a:r>
            <a:r>
              <a:rPr lang="en-US" sz="2400" b="1" dirty="0">
                <a:solidFill>
                  <a:schemeClr val="tx1">
                    <a:lumMod val="75000"/>
                    <a:lumOff val="25000"/>
                  </a:schemeClr>
                </a:solidFill>
                <a:latin typeface="Century Gothic" panose="020B0502020202020204" pitchFamily="34" charset="0"/>
              </a:rPr>
              <a:t>T</a:t>
            </a:r>
            <a:r>
              <a:rPr lang="en-US" sz="2400" dirty="0">
                <a:solidFill>
                  <a:schemeClr val="tx1">
                    <a:lumMod val="75000"/>
                    <a:lumOff val="25000"/>
                  </a:schemeClr>
                </a:solidFill>
                <a:latin typeface="Century Gothic" panose="020B0502020202020204" pitchFamily="34" charset="0"/>
              </a:rPr>
              <a:t>emperature </a:t>
            </a:r>
            <a:r>
              <a:rPr lang="en-US" sz="2400" b="1" dirty="0">
                <a:solidFill>
                  <a:schemeClr val="tx1">
                    <a:lumMod val="75000"/>
                    <a:lumOff val="25000"/>
                  </a:schemeClr>
                </a:solidFill>
                <a:latin typeface="Century Gothic" panose="020B0502020202020204" pitchFamily="34" charset="0"/>
              </a:rPr>
              <a:t>P</a:t>
            </a:r>
            <a:r>
              <a:rPr lang="en-US" sz="2400" dirty="0">
                <a:solidFill>
                  <a:schemeClr val="tx1">
                    <a:lumMod val="75000"/>
                    <a:lumOff val="25000"/>
                  </a:schemeClr>
                </a:solidFill>
                <a:latin typeface="Century Gothic" panose="020B0502020202020204" pitchFamily="34" charset="0"/>
              </a:rPr>
              <a:t>roduct</a:t>
            </a:r>
            <a:endParaRPr sz="2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813398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1"/>
          <p:cNvSpPr txBox="1">
            <a:spLocks noGrp="1"/>
          </p:cNvSpPr>
          <p:nvPr>
            <p:ph type="title"/>
          </p:nvPr>
        </p:nvSpPr>
        <p:spPr>
          <a:xfrm>
            <a:off x="1289384" y="366103"/>
            <a:ext cx="10515600" cy="39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Heat Methodology</a:t>
            </a:r>
            <a:endParaRPr sz="4000" dirty="0"/>
          </a:p>
        </p:txBody>
      </p:sp>
      <p:sp>
        <p:nvSpPr>
          <p:cNvPr id="181" name="Google Shape;181;p21"/>
          <p:cNvSpPr txBox="1"/>
          <p:nvPr/>
        </p:nvSpPr>
        <p:spPr>
          <a:xfrm>
            <a:off x="733825" y="2944799"/>
            <a:ext cx="2230200" cy="978408"/>
          </a:xfrm>
          <a:prstGeom prst="rect">
            <a:avLst/>
          </a:prstGeom>
          <a:solidFill>
            <a:srgbClr val="C9DAF8"/>
          </a:solidFill>
          <a:ln w="28575" cap="flat" cmpd="sng">
            <a:solidFill>
              <a:schemeClr val="tx1">
                <a:lumMod val="95000"/>
                <a:lumOff val="5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Download </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STP scenes from USGS</a:t>
            </a:r>
          </a:p>
        </p:txBody>
      </p:sp>
      <p:sp>
        <p:nvSpPr>
          <p:cNvPr id="183" name="Google Shape;183;p21"/>
          <p:cNvSpPr txBox="1"/>
          <p:nvPr/>
        </p:nvSpPr>
        <p:spPr>
          <a:xfrm>
            <a:off x="3442644" y="2944799"/>
            <a:ext cx="2230200" cy="978408"/>
          </a:xfrm>
          <a:prstGeom prst="rect">
            <a:avLst/>
          </a:prstGeom>
          <a:solidFill>
            <a:srgbClr val="C9DAF8"/>
          </a:solidFill>
          <a:ln w="28575" cap="flat" cmpd="sng">
            <a:solidFill>
              <a:schemeClr val="tx1">
                <a:lumMod val="95000"/>
                <a:lumOff val="5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Cloud Mask using </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PIXELQA band &amp; ArcGIS QA Toolbox</a:t>
            </a:r>
            <a:endParaRPr sz="1600" dirty="0">
              <a:solidFill>
                <a:schemeClr val="tx1">
                  <a:lumMod val="75000"/>
                  <a:lumOff val="25000"/>
                </a:schemeClr>
              </a:solidFill>
              <a:latin typeface="Century Gothic"/>
              <a:ea typeface="Century Gothic"/>
              <a:cs typeface="Century Gothic"/>
              <a:sym typeface="Century Gothic"/>
            </a:endParaRPr>
          </a:p>
        </p:txBody>
      </p:sp>
      <p:sp>
        <p:nvSpPr>
          <p:cNvPr id="185" name="Google Shape;185;p21"/>
          <p:cNvSpPr txBox="1"/>
          <p:nvPr/>
        </p:nvSpPr>
        <p:spPr>
          <a:xfrm>
            <a:off x="4844236" y="4847474"/>
            <a:ext cx="2230200" cy="978408"/>
          </a:xfrm>
          <a:prstGeom prst="rect">
            <a:avLst/>
          </a:prstGeom>
          <a:solidFill>
            <a:srgbClr val="C9DAF8"/>
          </a:solidFill>
          <a:ln w="28575" cap="flat" cmpd="sng">
            <a:solidFill>
              <a:schemeClr val="tx1">
                <a:lumMod val="95000"/>
                <a:lumOff val="5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Determine STP accuracy using LST products</a:t>
            </a:r>
            <a:endParaRPr sz="1600" dirty="0">
              <a:solidFill>
                <a:schemeClr val="tx1">
                  <a:lumMod val="75000"/>
                  <a:lumOff val="25000"/>
                </a:schemeClr>
              </a:solidFill>
              <a:latin typeface="Century Gothic"/>
              <a:ea typeface="Century Gothic"/>
              <a:cs typeface="Century Gothic"/>
              <a:sym typeface="Century Gothic"/>
            </a:endParaRPr>
          </a:p>
        </p:txBody>
      </p:sp>
      <p:sp>
        <p:nvSpPr>
          <p:cNvPr id="186" name="Google Shape;186;p21"/>
          <p:cNvSpPr txBox="1"/>
          <p:nvPr/>
        </p:nvSpPr>
        <p:spPr>
          <a:xfrm>
            <a:off x="2143894" y="4845082"/>
            <a:ext cx="2231136" cy="980800"/>
          </a:xfrm>
          <a:prstGeom prst="rect">
            <a:avLst/>
          </a:prstGeom>
          <a:solidFill>
            <a:srgbClr val="C9DAF8"/>
          </a:solidFill>
          <a:ln w="28575" cap="flat" cmpd="sng">
            <a:solidFill>
              <a:schemeClr val="tx1">
                <a:lumMod val="95000"/>
                <a:lumOff val="5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Download LST products from ASTER &amp; MODIS</a:t>
            </a:r>
            <a:endParaRPr sz="1600" dirty="0">
              <a:solidFill>
                <a:schemeClr val="tx1">
                  <a:lumMod val="75000"/>
                  <a:lumOff val="25000"/>
                </a:schemeClr>
              </a:solidFill>
              <a:latin typeface="Century Gothic"/>
              <a:ea typeface="Century Gothic"/>
              <a:cs typeface="Century Gothic"/>
              <a:sym typeface="Century Gothic"/>
            </a:endParaRPr>
          </a:p>
        </p:txBody>
      </p:sp>
      <p:cxnSp>
        <p:nvCxnSpPr>
          <p:cNvPr id="5" name="Straight Arrow Connector 4"/>
          <p:cNvCxnSpPr/>
          <p:nvPr/>
        </p:nvCxnSpPr>
        <p:spPr>
          <a:xfrm>
            <a:off x="2964025" y="3461699"/>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endCxn id="186" idx="1"/>
          </p:cNvCxnSpPr>
          <p:nvPr/>
        </p:nvCxnSpPr>
        <p:spPr>
          <a:xfrm rot="16200000" flipH="1">
            <a:off x="1013396" y="4204984"/>
            <a:ext cx="1406486" cy="854510"/>
          </a:xfrm>
          <a:prstGeom prst="bentConnector2">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38260" y="2512055"/>
            <a:ext cx="2061783"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DATA COLLECTION</a:t>
            </a:r>
          </a:p>
        </p:txBody>
      </p:sp>
      <p:sp>
        <p:nvSpPr>
          <p:cNvPr id="25" name="Rectangle 24"/>
          <p:cNvSpPr/>
          <p:nvPr/>
        </p:nvSpPr>
        <p:spPr>
          <a:xfrm>
            <a:off x="3564422" y="2512055"/>
            <a:ext cx="2071401"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DATA PROCESSING</a:t>
            </a:r>
          </a:p>
        </p:txBody>
      </p:sp>
      <p:sp>
        <p:nvSpPr>
          <p:cNvPr id="26" name="Rectangle 25"/>
          <p:cNvSpPr/>
          <p:nvPr/>
        </p:nvSpPr>
        <p:spPr>
          <a:xfrm>
            <a:off x="6182792" y="2521964"/>
            <a:ext cx="2135521"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ANALYSIS &amp; RESULTS</a:t>
            </a:r>
          </a:p>
        </p:txBody>
      </p:sp>
      <p:sp>
        <p:nvSpPr>
          <p:cNvPr id="32" name="Google Shape;182;p21"/>
          <p:cNvSpPr txBox="1"/>
          <p:nvPr/>
        </p:nvSpPr>
        <p:spPr>
          <a:xfrm>
            <a:off x="8828262" y="4300948"/>
            <a:ext cx="2230200" cy="683140"/>
          </a:xfrm>
          <a:prstGeom prst="rect">
            <a:avLst/>
          </a:prstGeom>
          <a:solidFill>
            <a:srgbClr val="EAD1DC"/>
          </a:solidFill>
          <a:ln w="57150" cap="flat" cmpd="sng">
            <a:solidFill>
              <a:srgbClr val="00B05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LST + Land Cover Maps</a:t>
            </a:r>
          </a:p>
        </p:txBody>
      </p:sp>
      <p:sp>
        <p:nvSpPr>
          <p:cNvPr id="34" name="Google Shape;182;p21"/>
          <p:cNvSpPr txBox="1"/>
          <p:nvPr/>
        </p:nvSpPr>
        <p:spPr>
          <a:xfrm>
            <a:off x="8841456" y="5336611"/>
            <a:ext cx="2230200" cy="467016"/>
          </a:xfrm>
          <a:prstGeom prst="rect">
            <a:avLst/>
          </a:prstGeom>
          <a:solidFill>
            <a:srgbClr val="EAD1DC"/>
          </a:solidFill>
          <a:ln w="57150" cap="flat" cmpd="sng">
            <a:solidFill>
              <a:srgbClr val="00B05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Boxplots</a:t>
            </a:r>
          </a:p>
        </p:txBody>
      </p:sp>
      <p:cxnSp>
        <p:nvCxnSpPr>
          <p:cNvPr id="35" name="Straight Arrow Connector 34"/>
          <p:cNvCxnSpPr/>
          <p:nvPr/>
        </p:nvCxnSpPr>
        <p:spPr>
          <a:xfrm>
            <a:off x="5672844" y="3497721"/>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8365653" y="3502764"/>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375030" y="5366791"/>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9949959" y="3928997"/>
            <a:ext cx="6597" cy="3478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9956556" y="4988712"/>
            <a:ext cx="6597" cy="3478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2035958" y="4462962"/>
            <a:ext cx="5128327"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CROSS-VERIFICATION: STP, Terra MODIS and ASTER</a:t>
            </a:r>
          </a:p>
        </p:txBody>
      </p:sp>
      <p:sp>
        <p:nvSpPr>
          <p:cNvPr id="27" name="Google Shape;182;p21"/>
          <p:cNvSpPr txBox="1"/>
          <p:nvPr/>
        </p:nvSpPr>
        <p:spPr>
          <a:xfrm>
            <a:off x="6135453" y="2944799"/>
            <a:ext cx="2230200" cy="978408"/>
          </a:xfrm>
          <a:prstGeom prst="rect">
            <a:avLst/>
          </a:prstGeom>
          <a:solidFill>
            <a:srgbClr val="EAD1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Mean LST Maps</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4-year – NJ</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5-year - RI</a:t>
            </a:r>
          </a:p>
        </p:txBody>
      </p:sp>
      <p:sp>
        <p:nvSpPr>
          <p:cNvPr id="29" name="Google Shape;184;p21"/>
          <p:cNvSpPr txBox="1"/>
          <p:nvPr/>
        </p:nvSpPr>
        <p:spPr>
          <a:xfrm>
            <a:off x="8828262" y="2940810"/>
            <a:ext cx="2230200" cy="978408"/>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Analyze relationship between LST and land cover type</a:t>
            </a:r>
          </a:p>
        </p:txBody>
      </p:sp>
      <p:sp>
        <p:nvSpPr>
          <p:cNvPr id="30" name="Google Shape;189;p21"/>
          <p:cNvSpPr txBox="1"/>
          <p:nvPr/>
        </p:nvSpPr>
        <p:spPr>
          <a:xfrm>
            <a:off x="8828262" y="1038974"/>
            <a:ext cx="2230224" cy="683570"/>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latin typeface="Century Gothic"/>
                <a:ea typeface="Century Gothic"/>
                <a:cs typeface="Century Gothic"/>
                <a:sym typeface="Century Gothic"/>
              </a:rPr>
              <a:t>Download </a:t>
            </a:r>
          </a:p>
          <a:p>
            <a:pPr marL="0" lvl="0" indent="0" algn="ctr" rtl="0">
              <a:spcBef>
                <a:spcPts val="0"/>
              </a:spcBef>
              <a:spcAft>
                <a:spcPts val="0"/>
              </a:spcAft>
              <a:buNone/>
            </a:pPr>
            <a:r>
              <a:rPr lang="en-US" sz="1600" dirty="0">
                <a:latin typeface="Century Gothic"/>
                <a:ea typeface="Century Gothic"/>
                <a:cs typeface="Century Gothic"/>
                <a:sym typeface="Century Gothic"/>
              </a:rPr>
              <a:t>NLDC 2011 data </a:t>
            </a:r>
            <a:endParaRPr sz="1600" dirty="0">
              <a:latin typeface="Century Gothic"/>
              <a:ea typeface="Century Gothic"/>
              <a:cs typeface="Century Gothic"/>
              <a:sym typeface="Century Gothic"/>
            </a:endParaRPr>
          </a:p>
        </p:txBody>
      </p:sp>
      <p:sp>
        <p:nvSpPr>
          <p:cNvPr id="31" name="Google Shape;189;p21"/>
          <p:cNvSpPr txBox="1"/>
          <p:nvPr/>
        </p:nvSpPr>
        <p:spPr>
          <a:xfrm>
            <a:off x="8828262" y="2095830"/>
            <a:ext cx="2230224" cy="489204"/>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latin typeface="Century Gothic"/>
                <a:ea typeface="Century Gothic"/>
                <a:cs typeface="Century Gothic"/>
                <a:sym typeface="Century Gothic"/>
              </a:rPr>
              <a:t>Reclassify</a:t>
            </a:r>
            <a:endParaRPr sz="1600" dirty="0">
              <a:latin typeface="Century Gothic"/>
              <a:ea typeface="Century Gothic"/>
              <a:cs typeface="Century Gothic"/>
              <a:sym typeface="Century Gothic"/>
            </a:endParaRPr>
          </a:p>
        </p:txBody>
      </p:sp>
      <p:sp>
        <p:nvSpPr>
          <p:cNvPr id="33" name="Google Shape;180;p21"/>
          <p:cNvSpPr txBox="1">
            <a:spLocks noGrp="1"/>
          </p:cNvSpPr>
          <p:nvPr>
            <p:ph type="body" idx="4"/>
          </p:nvPr>
        </p:nvSpPr>
        <p:spPr>
          <a:xfrm>
            <a:off x="495300" y="944208"/>
            <a:ext cx="6668985" cy="786694"/>
          </a:xfrm>
          <a:prstGeom prst="rect">
            <a:avLst/>
          </a:prstGeom>
        </p:spPr>
        <p:txBody>
          <a:bodyPr spcFirstLastPara="1" wrap="square" lIns="91425" tIns="45700" rIns="91425" bIns="45700" anchor="t" anchorCtr="0">
            <a:noAutofit/>
          </a:bodyPr>
          <a:lstStyle/>
          <a:p>
            <a:pPr marL="444500" lvl="0" algn="l" rtl="0">
              <a:spcBef>
                <a:spcPts val="1000"/>
              </a:spcBef>
              <a:spcAft>
                <a:spcPts val="0"/>
              </a:spcAft>
              <a:buClr>
                <a:srgbClr val="1B57AF"/>
              </a:buClr>
              <a:buSzPct val="100000"/>
              <a:buFont typeface="Webdings" panose="05030102010509060703" pitchFamily="18" charset="2"/>
              <a:buChar char=""/>
            </a:pPr>
            <a:r>
              <a:rPr lang="en-US" sz="2400" b="1" dirty="0">
                <a:solidFill>
                  <a:srgbClr val="1B57AF"/>
                </a:solidFill>
                <a:latin typeface="Century Gothic" panose="020B0502020202020204" pitchFamily="34" charset="0"/>
              </a:rPr>
              <a:t>STP</a:t>
            </a:r>
            <a:r>
              <a:rPr lang="en-US" sz="2400" dirty="0">
                <a:solidFill>
                  <a:schemeClr val="tx1">
                    <a:lumMod val="75000"/>
                    <a:lumOff val="25000"/>
                  </a:schemeClr>
                </a:solidFill>
                <a:latin typeface="Century Gothic" panose="020B0502020202020204" pitchFamily="34" charset="0"/>
              </a:rPr>
              <a:t>: The USGS’s Level-2 Provisional Land </a:t>
            </a:r>
            <a:r>
              <a:rPr lang="en-US" sz="2400" b="1" dirty="0">
                <a:solidFill>
                  <a:schemeClr val="tx1">
                    <a:lumMod val="75000"/>
                    <a:lumOff val="25000"/>
                  </a:schemeClr>
                </a:solidFill>
                <a:latin typeface="Century Gothic" panose="020B0502020202020204" pitchFamily="34" charset="0"/>
              </a:rPr>
              <a:t>S</a:t>
            </a:r>
            <a:r>
              <a:rPr lang="en-US" sz="2400" dirty="0">
                <a:solidFill>
                  <a:schemeClr val="tx1">
                    <a:lumMod val="75000"/>
                    <a:lumOff val="25000"/>
                  </a:schemeClr>
                </a:solidFill>
                <a:latin typeface="Century Gothic" panose="020B0502020202020204" pitchFamily="34" charset="0"/>
              </a:rPr>
              <a:t>urface </a:t>
            </a:r>
            <a:r>
              <a:rPr lang="en-US" sz="2400" b="1" dirty="0">
                <a:solidFill>
                  <a:schemeClr val="tx1">
                    <a:lumMod val="75000"/>
                    <a:lumOff val="25000"/>
                  </a:schemeClr>
                </a:solidFill>
                <a:latin typeface="Century Gothic" panose="020B0502020202020204" pitchFamily="34" charset="0"/>
              </a:rPr>
              <a:t>T</a:t>
            </a:r>
            <a:r>
              <a:rPr lang="en-US" sz="2400" dirty="0">
                <a:solidFill>
                  <a:schemeClr val="tx1">
                    <a:lumMod val="75000"/>
                    <a:lumOff val="25000"/>
                  </a:schemeClr>
                </a:solidFill>
                <a:latin typeface="Century Gothic" panose="020B0502020202020204" pitchFamily="34" charset="0"/>
              </a:rPr>
              <a:t>emperature </a:t>
            </a:r>
            <a:r>
              <a:rPr lang="en-US" sz="2400" b="1" dirty="0">
                <a:solidFill>
                  <a:schemeClr val="tx1">
                    <a:lumMod val="75000"/>
                    <a:lumOff val="25000"/>
                  </a:schemeClr>
                </a:solidFill>
                <a:latin typeface="Century Gothic" panose="020B0502020202020204" pitchFamily="34" charset="0"/>
              </a:rPr>
              <a:t>P</a:t>
            </a:r>
            <a:r>
              <a:rPr lang="en-US" sz="2400" dirty="0">
                <a:solidFill>
                  <a:schemeClr val="tx1">
                    <a:lumMod val="75000"/>
                    <a:lumOff val="25000"/>
                  </a:schemeClr>
                </a:solidFill>
                <a:latin typeface="Century Gothic" panose="020B0502020202020204" pitchFamily="34" charset="0"/>
              </a:rPr>
              <a:t>roduct</a:t>
            </a:r>
            <a:endParaRPr sz="2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964920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1"/>
          <p:cNvSpPr txBox="1">
            <a:spLocks noGrp="1"/>
          </p:cNvSpPr>
          <p:nvPr>
            <p:ph type="title"/>
          </p:nvPr>
        </p:nvSpPr>
        <p:spPr>
          <a:xfrm>
            <a:off x="1289384" y="366103"/>
            <a:ext cx="10515600" cy="39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Heat Methodology</a:t>
            </a:r>
            <a:endParaRPr sz="4000" dirty="0"/>
          </a:p>
        </p:txBody>
      </p:sp>
      <p:sp>
        <p:nvSpPr>
          <p:cNvPr id="181" name="Google Shape;181;p21"/>
          <p:cNvSpPr txBox="1"/>
          <p:nvPr/>
        </p:nvSpPr>
        <p:spPr>
          <a:xfrm>
            <a:off x="733825" y="2944799"/>
            <a:ext cx="2230200" cy="978408"/>
          </a:xfrm>
          <a:prstGeom prst="rect">
            <a:avLst/>
          </a:prstGeom>
          <a:solidFill>
            <a:srgbClr val="C9DAF8"/>
          </a:solidFill>
          <a:ln w="28575" cap="flat" cmpd="sng">
            <a:solidFill>
              <a:schemeClr val="tx1">
                <a:lumMod val="95000"/>
                <a:lumOff val="5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Download </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STP scenes from USGS</a:t>
            </a:r>
          </a:p>
        </p:txBody>
      </p:sp>
      <p:sp>
        <p:nvSpPr>
          <p:cNvPr id="183" name="Google Shape;183;p21"/>
          <p:cNvSpPr txBox="1"/>
          <p:nvPr/>
        </p:nvSpPr>
        <p:spPr>
          <a:xfrm>
            <a:off x="3442644" y="2944799"/>
            <a:ext cx="2230200" cy="978408"/>
          </a:xfrm>
          <a:prstGeom prst="rect">
            <a:avLst/>
          </a:prstGeom>
          <a:solidFill>
            <a:srgbClr val="C9DAF8"/>
          </a:solidFill>
          <a:ln w="28575" cap="flat" cmpd="sng">
            <a:solidFill>
              <a:schemeClr val="tx1">
                <a:lumMod val="95000"/>
                <a:lumOff val="5000"/>
              </a:schemeClr>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Cloud Mask using </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PIXELQA band &amp; ArcGIS QA Toolbox</a:t>
            </a:r>
            <a:endParaRPr sz="1600" dirty="0">
              <a:solidFill>
                <a:schemeClr val="tx1">
                  <a:lumMod val="75000"/>
                  <a:lumOff val="25000"/>
                </a:schemeClr>
              </a:solidFill>
              <a:latin typeface="Century Gothic"/>
              <a:ea typeface="Century Gothic"/>
              <a:cs typeface="Century Gothic"/>
              <a:sym typeface="Century Gothic"/>
            </a:endParaRPr>
          </a:p>
        </p:txBody>
      </p:sp>
      <p:sp>
        <p:nvSpPr>
          <p:cNvPr id="185" name="Google Shape;185;p21"/>
          <p:cNvSpPr txBox="1"/>
          <p:nvPr/>
        </p:nvSpPr>
        <p:spPr>
          <a:xfrm>
            <a:off x="4844236" y="4847474"/>
            <a:ext cx="2230200" cy="978408"/>
          </a:xfrm>
          <a:prstGeom prst="rect">
            <a:avLst/>
          </a:prstGeom>
          <a:solidFill>
            <a:schemeClr val="accent4">
              <a:lumMod val="40000"/>
              <a:lumOff val="60000"/>
            </a:schemeClr>
          </a:solidFill>
          <a:ln w="57150" cap="flat" cmpd="sng">
            <a:solidFill>
              <a:srgbClr val="00B05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Determine STP accuracy using LST products</a:t>
            </a:r>
            <a:endParaRPr sz="1600" dirty="0">
              <a:solidFill>
                <a:schemeClr val="tx1">
                  <a:lumMod val="75000"/>
                  <a:lumOff val="25000"/>
                </a:schemeClr>
              </a:solidFill>
              <a:latin typeface="Century Gothic"/>
              <a:ea typeface="Century Gothic"/>
              <a:cs typeface="Century Gothic"/>
              <a:sym typeface="Century Gothic"/>
            </a:endParaRPr>
          </a:p>
        </p:txBody>
      </p:sp>
      <p:sp>
        <p:nvSpPr>
          <p:cNvPr id="186" name="Google Shape;186;p21"/>
          <p:cNvSpPr txBox="1"/>
          <p:nvPr/>
        </p:nvSpPr>
        <p:spPr>
          <a:xfrm>
            <a:off x="2143894" y="4845082"/>
            <a:ext cx="2231136" cy="980800"/>
          </a:xfrm>
          <a:prstGeom prst="rect">
            <a:avLst/>
          </a:prstGeom>
          <a:solidFill>
            <a:schemeClr val="accent4">
              <a:lumMod val="40000"/>
              <a:lumOff val="60000"/>
            </a:schemeClr>
          </a:solidFill>
          <a:ln w="57150" cap="flat" cmpd="sng">
            <a:solidFill>
              <a:srgbClr val="00B05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Download LST products from ASTER &amp; MODIS</a:t>
            </a:r>
            <a:endParaRPr sz="1600" dirty="0">
              <a:solidFill>
                <a:schemeClr val="tx1">
                  <a:lumMod val="75000"/>
                  <a:lumOff val="25000"/>
                </a:schemeClr>
              </a:solidFill>
              <a:latin typeface="Century Gothic"/>
              <a:ea typeface="Century Gothic"/>
              <a:cs typeface="Century Gothic"/>
              <a:sym typeface="Century Gothic"/>
            </a:endParaRPr>
          </a:p>
        </p:txBody>
      </p:sp>
      <p:cxnSp>
        <p:nvCxnSpPr>
          <p:cNvPr id="5" name="Straight Arrow Connector 4"/>
          <p:cNvCxnSpPr/>
          <p:nvPr/>
        </p:nvCxnSpPr>
        <p:spPr>
          <a:xfrm>
            <a:off x="2964025" y="3461699"/>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endCxn id="186" idx="1"/>
          </p:cNvCxnSpPr>
          <p:nvPr/>
        </p:nvCxnSpPr>
        <p:spPr>
          <a:xfrm rot="16200000" flipH="1">
            <a:off x="1013396" y="4204984"/>
            <a:ext cx="1406486" cy="854510"/>
          </a:xfrm>
          <a:prstGeom prst="bentConnector2">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672844" y="3497721"/>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8365653" y="3502764"/>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375030" y="5366791"/>
            <a:ext cx="4626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9949959" y="3928997"/>
            <a:ext cx="6597" cy="3478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9956556" y="4988712"/>
            <a:ext cx="6597" cy="3478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Google Shape;182;p21"/>
          <p:cNvSpPr txBox="1"/>
          <p:nvPr/>
        </p:nvSpPr>
        <p:spPr>
          <a:xfrm>
            <a:off x="6135453" y="2944799"/>
            <a:ext cx="2230200" cy="978408"/>
          </a:xfrm>
          <a:prstGeom prst="rect">
            <a:avLst/>
          </a:prstGeom>
          <a:solidFill>
            <a:srgbClr val="EAD1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Mean LST Maps</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4-year – NJ</a:t>
            </a:r>
          </a:p>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5-year - RI</a:t>
            </a:r>
          </a:p>
        </p:txBody>
      </p:sp>
      <p:sp>
        <p:nvSpPr>
          <p:cNvPr id="29" name="Google Shape;184;p21"/>
          <p:cNvSpPr txBox="1"/>
          <p:nvPr/>
        </p:nvSpPr>
        <p:spPr>
          <a:xfrm>
            <a:off x="8828262" y="2940810"/>
            <a:ext cx="2230200" cy="978408"/>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Analyze relationship between LST and land cover type</a:t>
            </a:r>
          </a:p>
        </p:txBody>
      </p:sp>
      <p:sp>
        <p:nvSpPr>
          <p:cNvPr id="30" name="Google Shape;189;p21"/>
          <p:cNvSpPr txBox="1"/>
          <p:nvPr/>
        </p:nvSpPr>
        <p:spPr>
          <a:xfrm>
            <a:off x="8828262" y="1038974"/>
            <a:ext cx="2230224" cy="683570"/>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latin typeface="Century Gothic"/>
                <a:ea typeface="Century Gothic"/>
                <a:cs typeface="Century Gothic"/>
                <a:sym typeface="Century Gothic"/>
              </a:rPr>
              <a:t>Download </a:t>
            </a:r>
          </a:p>
          <a:p>
            <a:pPr marL="0" lvl="0" indent="0" algn="ctr" rtl="0">
              <a:spcBef>
                <a:spcPts val="0"/>
              </a:spcBef>
              <a:spcAft>
                <a:spcPts val="0"/>
              </a:spcAft>
              <a:buNone/>
            </a:pPr>
            <a:r>
              <a:rPr lang="en-US" sz="1600" dirty="0">
                <a:latin typeface="Century Gothic"/>
                <a:ea typeface="Century Gothic"/>
                <a:cs typeface="Century Gothic"/>
                <a:sym typeface="Century Gothic"/>
              </a:rPr>
              <a:t>NLDC 2011 data </a:t>
            </a:r>
            <a:endParaRPr sz="1600" dirty="0">
              <a:latin typeface="Century Gothic"/>
              <a:ea typeface="Century Gothic"/>
              <a:cs typeface="Century Gothic"/>
              <a:sym typeface="Century Gothic"/>
            </a:endParaRPr>
          </a:p>
        </p:txBody>
      </p:sp>
      <p:sp>
        <p:nvSpPr>
          <p:cNvPr id="31" name="Google Shape;189;p21"/>
          <p:cNvSpPr txBox="1"/>
          <p:nvPr/>
        </p:nvSpPr>
        <p:spPr>
          <a:xfrm>
            <a:off x="8828262" y="2095830"/>
            <a:ext cx="2230224" cy="489204"/>
          </a:xfrm>
          <a:prstGeom prst="rect">
            <a:avLst/>
          </a:prstGeom>
          <a:solidFill>
            <a:srgbClr val="C9DAF8"/>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latin typeface="Century Gothic"/>
                <a:ea typeface="Century Gothic"/>
                <a:cs typeface="Century Gothic"/>
                <a:sym typeface="Century Gothic"/>
              </a:rPr>
              <a:t>Reclassify</a:t>
            </a:r>
            <a:endParaRPr sz="1600" dirty="0">
              <a:latin typeface="Century Gothic"/>
              <a:ea typeface="Century Gothic"/>
              <a:cs typeface="Century Gothic"/>
              <a:sym typeface="Century Gothic"/>
            </a:endParaRPr>
          </a:p>
        </p:txBody>
      </p:sp>
      <p:sp>
        <p:nvSpPr>
          <p:cNvPr id="28" name="Google Shape;182;p21"/>
          <p:cNvSpPr txBox="1"/>
          <p:nvPr/>
        </p:nvSpPr>
        <p:spPr>
          <a:xfrm>
            <a:off x="8828262" y="4300948"/>
            <a:ext cx="2230200" cy="683140"/>
          </a:xfrm>
          <a:prstGeom prst="rect">
            <a:avLst/>
          </a:prstGeom>
          <a:solidFill>
            <a:srgbClr val="EAD1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LST + Land Cover Maps</a:t>
            </a:r>
          </a:p>
        </p:txBody>
      </p:sp>
      <p:sp>
        <p:nvSpPr>
          <p:cNvPr id="33" name="Google Shape;182;p21"/>
          <p:cNvSpPr txBox="1"/>
          <p:nvPr/>
        </p:nvSpPr>
        <p:spPr>
          <a:xfrm>
            <a:off x="8841456" y="5336611"/>
            <a:ext cx="2230200" cy="467016"/>
          </a:xfrm>
          <a:prstGeom prst="rect">
            <a:avLst/>
          </a:prstGeom>
          <a:solidFill>
            <a:srgbClr val="EAD1DC"/>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Boxplots</a:t>
            </a:r>
          </a:p>
        </p:txBody>
      </p:sp>
      <p:sp>
        <p:nvSpPr>
          <p:cNvPr id="39" name="Rectangle 38"/>
          <p:cNvSpPr/>
          <p:nvPr/>
        </p:nvSpPr>
        <p:spPr>
          <a:xfrm>
            <a:off x="838260" y="2512055"/>
            <a:ext cx="2061783"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DATA COLLECTION</a:t>
            </a:r>
          </a:p>
        </p:txBody>
      </p:sp>
      <p:sp>
        <p:nvSpPr>
          <p:cNvPr id="40" name="Rectangle 39"/>
          <p:cNvSpPr/>
          <p:nvPr/>
        </p:nvSpPr>
        <p:spPr>
          <a:xfrm>
            <a:off x="3564422" y="2512055"/>
            <a:ext cx="2071401"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DATA PROCESSING</a:t>
            </a:r>
          </a:p>
        </p:txBody>
      </p:sp>
      <p:sp>
        <p:nvSpPr>
          <p:cNvPr id="41" name="Rectangle 40"/>
          <p:cNvSpPr/>
          <p:nvPr/>
        </p:nvSpPr>
        <p:spPr>
          <a:xfrm>
            <a:off x="6182792" y="2521964"/>
            <a:ext cx="2135521"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ANALYSIS &amp; RESULTS</a:t>
            </a:r>
          </a:p>
        </p:txBody>
      </p:sp>
      <p:sp>
        <p:nvSpPr>
          <p:cNvPr id="44" name="Rectangle 43"/>
          <p:cNvSpPr/>
          <p:nvPr/>
        </p:nvSpPr>
        <p:spPr>
          <a:xfrm>
            <a:off x="2035958" y="4462962"/>
            <a:ext cx="5128327" cy="338554"/>
          </a:xfrm>
          <a:prstGeom prst="rect">
            <a:avLst/>
          </a:prstGeom>
        </p:spPr>
        <p:txBody>
          <a:bodyPr wrap="none">
            <a:spAutoFit/>
          </a:bodyPr>
          <a:lstStyle/>
          <a:p>
            <a:r>
              <a:rPr lang="en-US" sz="1600" i="1" dirty="0">
                <a:solidFill>
                  <a:schemeClr val="bg2">
                    <a:lumMod val="25000"/>
                  </a:schemeClr>
                </a:solidFill>
                <a:latin typeface="Century Gothic" panose="020B0502020202020204" pitchFamily="34" charset="0"/>
              </a:rPr>
              <a:t>CROSS-VERIFICATION: STP, Terra MODIS and ASTER</a:t>
            </a:r>
          </a:p>
        </p:txBody>
      </p:sp>
      <p:sp>
        <p:nvSpPr>
          <p:cNvPr id="32" name="Google Shape;180;p21"/>
          <p:cNvSpPr txBox="1">
            <a:spLocks noGrp="1"/>
          </p:cNvSpPr>
          <p:nvPr>
            <p:ph type="body" idx="4"/>
          </p:nvPr>
        </p:nvSpPr>
        <p:spPr>
          <a:xfrm>
            <a:off x="495300" y="944208"/>
            <a:ext cx="6668985" cy="786694"/>
          </a:xfrm>
          <a:prstGeom prst="rect">
            <a:avLst/>
          </a:prstGeom>
        </p:spPr>
        <p:txBody>
          <a:bodyPr spcFirstLastPara="1" wrap="square" lIns="91425" tIns="45700" rIns="91425" bIns="45700" anchor="t" anchorCtr="0">
            <a:noAutofit/>
          </a:bodyPr>
          <a:lstStyle/>
          <a:p>
            <a:pPr marL="444500" lvl="0" algn="l" rtl="0">
              <a:spcBef>
                <a:spcPts val="1000"/>
              </a:spcBef>
              <a:spcAft>
                <a:spcPts val="0"/>
              </a:spcAft>
              <a:buClr>
                <a:srgbClr val="1B57AF"/>
              </a:buClr>
              <a:buSzPct val="100000"/>
              <a:buFont typeface="Webdings" panose="05030102010509060703" pitchFamily="18" charset="2"/>
              <a:buChar char=""/>
            </a:pPr>
            <a:r>
              <a:rPr lang="en-US" sz="2400" b="1" dirty="0">
                <a:solidFill>
                  <a:srgbClr val="1B57AF"/>
                </a:solidFill>
                <a:latin typeface="Century Gothic" panose="020B0502020202020204" pitchFamily="34" charset="0"/>
              </a:rPr>
              <a:t>STP</a:t>
            </a:r>
            <a:r>
              <a:rPr lang="en-US" sz="2400" dirty="0">
                <a:solidFill>
                  <a:schemeClr val="tx1">
                    <a:lumMod val="75000"/>
                    <a:lumOff val="25000"/>
                  </a:schemeClr>
                </a:solidFill>
                <a:latin typeface="Century Gothic" panose="020B0502020202020204" pitchFamily="34" charset="0"/>
              </a:rPr>
              <a:t>: The USGS’s Level-2 Provisional Land </a:t>
            </a:r>
            <a:r>
              <a:rPr lang="en-US" sz="2400" b="1" dirty="0">
                <a:solidFill>
                  <a:schemeClr val="tx1">
                    <a:lumMod val="75000"/>
                    <a:lumOff val="25000"/>
                  </a:schemeClr>
                </a:solidFill>
                <a:latin typeface="Century Gothic" panose="020B0502020202020204" pitchFamily="34" charset="0"/>
              </a:rPr>
              <a:t>S</a:t>
            </a:r>
            <a:r>
              <a:rPr lang="en-US" sz="2400" dirty="0">
                <a:solidFill>
                  <a:schemeClr val="tx1">
                    <a:lumMod val="75000"/>
                    <a:lumOff val="25000"/>
                  </a:schemeClr>
                </a:solidFill>
                <a:latin typeface="Century Gothic" panose="020B0502020202020204" pitchFamily="34" charset="0"/>
              </a:rPr>
              <a:t>urface </a:t>
            </a:r>
            <a:r>
              <a:rPr lang="en-US" sz="2400" b="1" dirty="0">
                <a:solidFill>
                  <a:schemeClr val="tx1">
                    <a:lumMod val="75000"/>
                    <a:lumOff val="25000"/>
                  </a:schemeClr>
                </a:solidFill>
                <a:latin typeface="Century Gothic" panose="020B0502020202020204" pitchFamily="34" charset="0"/>
              </a:rPr>
              <a:t>T</a:t>
            </a:r>
            <a:r>
              <a:rPr lang="en-US" sz="2400" dirty="0">
                <a:solidFill>
                  <a:schemeClr val="tx1">
                    <a:lumMod val="75000"/>
                    <a:lumOff val="25000"/>
                  </a:schemeClr>
                </a:solidFill>
                <a:latin typeface="Century Gothic" panose="020B0502020202020204" pitchFamily="34" charset="0"/>
              </a:rPr>
              <a:t>emperature </a:t>
            </a:r>
            <a:r>
              <a:rPr lang="en-US" sz="2400" b="1" dirty="0">
                <a:solidFill>
                  <a:schemeClr val="tx1">
                    <a:lumMod val="75000"/>
                    <a:lumOff val="25000"/>
                  </a:schemeClr>
                </a:solidFill>
                <a:latin typeface="Century Gothic" panose="020B0502020202020204" pitchFamily="34" charset="0"/>
              </a:rPr>
              <a:t>P</a:t>
            </a:r>
            <a:r>
              <a:rPr lang="en-US" sz="2400" dirty="0">
                <a:solidFill>
                  <a:schemeClr val="tx1">
                    <a:lumMod val="75000"/>
                    <a:lumOff val="25000"/>
                  </a:schemeClr>
                </a:solidFill>
                <a:latin typeface="Century Gothic" panose="020B0502020202020204" pitchFamily="34" charset="0"/>
              </a:rPr>
              <a:t>roduct</a:t>
            </a:r>
            <a:endParaRPr sz="2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349629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Land Surface Temperature (°F)</a:t>
            </a:r>
          </a:p>
        </p:txBody>
      </p:sp>
      <p:pic>
        <p:nvPicPr>
          <p:cNvPr id="11" name="Picture 10"/>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961" t="16467" r="9625" b="10527"/>
          <a:stretch/>
        </p:blipFill>
        <p:spPr>
          <a:xfrm>
            <a:off x="6122792" y="1439782"/>
            <a:ext cx="5556584" cy="3669997"/>
          </a:xfrm>
          <a:prstGeom prst="rect">
            <a:avLst/>
          </a:prstGeom>
          <a:ln>
            <a:noFill/>
          </a:ln>
        </p:spPr>
      </p:pic>
      <p:pic>
        <p:nvPicPr>
          <p:cNvPr id="12" name="Picture 1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1401" t="5670" r="20404" b="6662"/>
          <a:stretch/>
        </p:blipFill>
        <p:spPr>
          <a:xfrm>
            <a:off x="580188" y="1027016"/>
            <a:ext cx="4436424" cy="4407065"/>
          </a:xfrm>
          <a:prstGeom prst="rect">
            <a:avLst/>
          </a:prstGeom>
          <a:noFill/>
          <a:ln>
            <a:noFill/>
          </a:ln>
        </p:spPr>
      </p:pic>
      <p:sp>
        <p:nvSpPr>
          <p:cNvPr id="15" name="Rectangle 14"/>
          <p:cNvSpPr/>
          <p:nvPr/>
        </p:nvSpPr>
        <p:spPr>
          <a:xfrm>
            <a:off x="4874805" y="5787560"/>
            <a:ext cx="1513656" cy="68378"/>
          </a:xfrm>
          <a:prstGeom prst="rect">
            <a:avLst/>
          </a:prstGeom>
          <a:solidFill>
            <a:schemeClr val="tx1">
              <a:lumMod val="75000"/>
              <a:lumOff val="2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8" name="TextBox 17"/>
          <p:cNvSpPr txBox="1"/>
          <p:nvPr/>
        </p:nvSpPr>
        <p:spPr>
          <a:xfrm>
            <a:off x="5313505" y="5821749"/>
            <a:ext cx="1008945" cy="349610"/>
          </a:xfrm>
          <a:prstGeom prst="rect">
            <a:avLst/>
          </a:prstGeom>
          <a:noFill/>
        </p:spPr>
        <p:txBody>
          <a:bodyPr wrap="square" rtlCol="0">
            <a:spAutoFit/>
          </a:bodyPr>
          <a:lstStyle/>
          <a:p>
            <a:r>
              <a:rPr lang="en-US" sz="1600" dirty="0">
                <a:solidFill>
                  <a:schemeClr val="tx1">
                    <a:lumMod val="75000"/>
                    <a:lumOff val="25000"/>
                  </a:schemeClr>
                </a:solidFill>
              </a:rPr>
              <a:t>5 </a:t>
            </a:r>
            <a:r>
              <a:rPr lang="en-US" sz="1400" dirty="0">
                <a:solidFill>
                  <a:schemeClr val="tx1">
                    <a:lumMod val="75000"/>
                    <a:lumOff val="25000"/>
                  </a:schemeClr>
                </a:solidFill>
              </a:rPr>
              <a:t>miles</a:t>
            </a:r>
            <a:endParaRPr lang="en-US" sz="1600" dirty="0">
              <a:solidFill>
                <a:schemeClr val="tx1">
                  <a:lumMod val="75000"/>
                  <a:lumOff val="25000"/>
                </a:schemeClr>
              </a:solidFill>
            </a:endParaRPr>
          </a:p>
        </p:txBody>
      </p:sp>
      <p:sp>
        <p:nvSpPr>
          <p:cNvPr id="20" name="Rectangle 19"/>
          <p:cNvSpPr/>
          <p:nvPr/>
        </p:nvSpPr>
        <p:spPr>
          <a:xfrm>
            <a:off x="3711757" y="4655300"/>
            <a:ext cx="534121" cy="369332"/>
          </a:xfrm>
          <a:prstGeom prst="rect">
            <a:avLst/>
          </a:prstGeom>
        </p:spPr>
        <p:txBody>
          <a:bodyPr wrap="none">
            <a:spAutoFit/>
          </a:bodyPr>
          <a:lstStyle/>
          <a:p>
            <a:r>
              <a:rPr lang="en-US" dirty="0">
                <a:solidFill>
                  <a:schemeClr val="tx1">
                    <a:lumMod val="75000"/>
                    <a:lumOff val="25000"/>
                  </a:schemeClr>
                </a:solidFill>
              </a:rPr>
              <a:t>72°</a:t>
            </a:r>
          </a:p>
        </p:txBody>
      </p:sp>
      <p:sp>
        <p:nvSpPr>
          <p:cNvPr id="21" name="Rectangle 20"/>
          <p:cNvSpPr/>
          <p:nvPr/>
        </p:nvSpPr>
        <p:spPr>
          <a:xfrm>
            <a:off x="4874805" y="4651931"/>
            <a:ext cx="675100" cy="369332"/>
          </a:xfrm>
          <a:prstGeom prst="rect">
            <a:avLst/>
          </a:prstGeom>
        </p:spPr>
        <p:txBody>
          <a:bodyPr wrap="square">
            <a:spAutoFit/>
          </a:bodyPr>
          <a:lstStyle/>
          <a:p>
            <a:r>
              <a:rPr lang="en-US" dirty="0">
                <a:solidFill>
                  <a:schemeClr val="tx1">
                    <a:lumMod val="75000"/>
                    <a:lumOff val="25000"/>
                  </a:schemeClr>
                </a:solidFill>
              </a:rPr>
              <a:t>129°</a:t>
            </a:r>
          </a:p>
        </p:txBody>
      </p:sp>
      <p:sp>
        <p:nvSpPr>
          <p:cNvPr id="3" name="TextBox 2"/>
          <p:cNvSpPr txBox="1"/>
          <p:nvPr/>
        </p:nvSpPr>
        <p:spPr>
          <a:xfrm>
            <a:off x="580188" y="1070450"/>
            <a:ext cx="2732810" cy="400110"/>
          </a:xfrm>
          <a:prstGeom prst="rect">
            <a:avLst/>
          </a:prstGeom>
          <a:noFill/>
        </p:spPr>
        <p:txBody>
          <a:bodyPr wrap="square" rtlCol="0">
            <a:spAutoFit/>
          </a:bodyPr>
          <a:lstStyle/>
          <a:p>
            <a:r>
              <a:rPr lang="en-US" sz="2000" b="1" dirty="0">
                <a:solidFill>
                  <a:schemeClr val="tx1">
                    <a:lumMod val="75000"/>
                    <a:lumOff val="25000"/>
                  </a:schemeClr>
                </a:solidFill>
              </a:rPr>
              <a:t>Providence, RI</a:t>
            </a:r>
          </a:p>
        </p:txBody>
      </p:sp>
      <p:sp>
        <p:nvSpPr>
          <p:cNvPr id="16" name="TextBox 15"/>
          <p:cNvSpPr txBox="1"/>
          <p:nvPr/>
        </p:nvSpPr>
        <p:spPr>
          <a:xfrm>
            <a:off x="6322450" y="1070450"/>
            <a:ext cx="2732810" cy="400110"/>
          </a:xfrm>
          <a:prstGeom prst="rect">
            <a:avLst/>
          </a:prstGeom>
          <a:noFill/>
        </p:spPr>
        <p:txBody>
          <a:bodyPr wrap="square" rtlCol="0">
            <a:spAutoFit/>
          </a:bodyPr>
          <a:lstStyle/>
          <a:p>
            <a:r>
              <a:rPr lang="en-US" sz="2000" b="1" dirty="0">
                <a:solidFill>
                  <a:schemeClr val="tx1">
                    <a:lumMod val="75000"/>
                    <a:lumOff val="25000"/>
                  </a:schemeClr>
                </a:solidFill>
              </a:rPr>
              <a:t>Union County, NJ</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72485" t="61886" r="19933" b="11321"/>
          <a:stretch/>
        </p:blipFill>
        <p:spPr>
          <a:xfrm rot="5400000" flipH="1">
            <a:off x="4399396" y="4658002"/>
            <a:ext cx="330879" cy="903553"/>
          </a:xfrm>
          <a:prstGeom prst="rect">
            <a:avLst/>
          </a:prstGeom>
        </p:spPr>
      </p:pic>
      <p:sp>
        <p:nvSpPr>
          <p:cNvPr id="30" name="Rectangle 29"/>
          <p:cNvSpPr/>
          <p:nvPr/>
        </p:nvSpPr>
        <p:spPr>
          <a:xfrm>
            <a:off x="9687137" y="4651931"/>
            <a:ext cx="534121" cy="369332"/>
          </a:xfrm>
          <a:prstGeom prst="rect">
            <a:avLst/>
          </a:prstGeom>
        </p:spPr>
        <p:txBody>
          <a:bodyPr wrap="none">
            <a:spAutoFit/>
          </a:bodyPr>
          <a:lstStyle/>
          <a:p>
            <a:r>
              <a:rPr lang="en-US" dirty="0">
                <a:solidFill>
                  <a:schemeClr val="tx1">
                    <a:lumMod val="75000"/>
                    <a:lumOff val="25000"/>
                  </a:schemeClr>
                </a:solidFill>
              </a:rPr>
              <a:t>72°</a:t>
            </a:r>
          </a:p>
        </p:txBody>
      </p:sp>
      <p:sp>
        <p:nvSpPr>
          <p:cNvPr id="31" name="Rectangle 30"/>
          <p:cNvSpPr/>
          <p:nvPr/>
        </p:nvSpPr>
        <p:spPr>
          <a:xfrm>
            <a:off x="10941338" y="4651931"/>
            <a:ext cx="662361" cy="369332"/>
          </a:xfrm>
          <a:prstGeom prst="rect">
            <a:avLst/>
          </a:prstGeom>
        </p:spPr>
        <p:txBody>
          <a:bodyPr wrap="none">
            <a:spAutoFit/>
          </a:bodyPr>
          <a:lstStyle/>
          <a:p>
            <a:r>
              <a:rPr lang="en-US" dirty="0">
                <a:solidFill>
                  <a:schemeClr val="tx1">
                    <a:lumMod val="75000"/>
                    <a:lumOff val="25000"/>
                  </a:schemeClr>
                </a:solidFill>
              </a:rPr>
              <a:t>145°</a:t>
            </a:r>
          </a:p>
        </p:txBody>
      </p:sp>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l="72485" t="61886" r="19933" b="11321"/>
          <a:stretch/>
        </p:blipFill>
        <p:spPr>
          <a:xfrm rot="5400000" flipH="1">
            <a:off x="10468377" y="4688810"/>
            <a:ext cx="330879" cy="903553"/>
          </a:xfrm>
          <a:prstGeom prst="rect">
            <a:avLst/>
          </a:prstGeom>
        </p:spPr>
      </p:pic>
    </p:spTree>
    <p:extLst>
      <p:ext uri="{BB962C8B-B14F-4D97-AF65-F5344CB8AC3E}">
        <p14:creationId xmlns:p14="http://schemas.microsoft.com/office/powerpoint/2010/main" val="4134674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484" t="7523" r="5275" b="8552"/>
          <a:stretch/>
        </p:blipFill>
        <p:spPr>
          <a:xfrm>
            <a:off x="535332" y="3038020"/>
            <a:ext cx="1594610" cy="1158791"/>
          </a:xfrm>
          <a:prstGeom prst="rect">
            <a:avLst/>
          </a:prstGeom>
        </p:spPr>
      </p:pic>
      <p:sp>
        <p:nvSpPr>
          <p:cNvPr id="2" name="Title 1"/>
          <p:cNvSpPr>
            <a:spLocks noGrp="1"/>
          </p:cNvSpPr>
          <p:nvPr>
            <p:ph type="title"/>
          </p:nvPr>
        </p:nvSpPr>
        <p:spPr/>
        <p:txBody>
          <a:bodyPr>
            <a:normAutofit fontScale="90000"/>
          </a:bodyPr>
          <a:lstStyle/>
          <a:p>
            <a:r>
              <a:rPr lang="en-US" dirty="0"/>
              <a:t>Results: Zoom-In NJ</a:t>
            </a:r>
          </a:p>
        </p:txBody>
      </p:sp>
      <p:pic>
        <p:nvPicPr>
          <p:cNvPr id="6" name="Content Placeholder 3"/>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l="4677" t="6186" r="4535" b="7847"/>
          <a:stretch/>
        </p:blipFill>
        <p:spPr>
          <a:xfrm>
            <a:off x="2652441" y="947984"/>
            <a:ext cx="6639374" cy="4858080"/>
          </a:xfrm>
          <a:prstGeom prst="rect">
            <a:avLst/>
          </a:prstGeom>
          <a:effectLst/>
        </p:spPr>
      </p:pic>
      <p:grpSp>
        <p:nvGrpSpPr>
          <p:cNvPr id="4" name="Group 3"/>
          <p:cNvGrpSpPr/>
          <p:nvPr/>
        </p:nvGrpSpPr>
        <p:grpSpPr>
          <a:xfrm>
            <a:off x="46019" y="2804159"/>
            <a:ext cx="2462636" cy="1626515"/>
            <a:chOff x="-3045913" y="1888709"/>
            <a:chExt cx="3045913" cy="2011756"/>
          </a:xfrm>
        </p:grpSpPr>
        <p:pic>
          <p:nvPicPr>
            <p:cNvPr id="5" name="Picture 4"/>
            <p:cNvPicPr>
              <a:picLocks noChangeAspect="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4961" t="16467" r="9625" b="10527"/>
            <a:stretch/>
          </p:blipFill>
          <p:spPr>
            <a:xfrm>
              <a:off x="-3045913" y="1888709"/>
              <a:ext cx="3045913" cy="2011756"/>
            </a:xfrm>
            <a:prstGeom prst="rect">
              <a:avLst/>
            </a:prstGeom>
            <a:ln>
              <a:noFill/>
            </a:ln>
          </p:spPr>
        </p:pic>
        <p:sp>
          <p:nvSpPr>
            <p:cNvPr id="3" name="Rectangle 2"/>
            <p:cNvSpPr/>
            <p:nvPr/>
          </p:nvSpPr>
          <p:spPr>
            <a:xfrm>
              <a:off x="-1806190" y="2499528"/>
              <a:ext cx="703264" cy="54010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7019536" y="5942558"/>
            <a:ext cx="1277432" cy="94989"/>
          </a:xfrm>
          <a:prstGeom prst="rect">
            <a:avLst/>
          </a:prstGeom>
          <a:solidFill>
            <a:schemeClr val="tx1">
              <a:lumMod val="75000"/>
              <a:lumOff val="2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296968" y="5820775"/>
            <a:ext cx="1175657" cy="338554"/>
          </a:xfrm>
          <a:prstGeom prst="rect">
            <a:avLst/>
          </a:prstGeom>
          <a:noFill/>
        </p:spPr>
        <p:txBody>
          <a:bodyPr wrap="square" rtlCol="0">
            <a:spAutoFit/>
          </a:bodyPr>
          <a:lstStyle/>
          <a:p>
            <a:r>
              <a:rPr lang="en-US" sz="1600" dirty="0">
                <a:solidFill>
                  <a:schemeClr val="tx1">
                    <a:lumMod val="75000"/>
                    <a:lumOff val="25000"/>
                  </a:schemeClr>
                </a:solidFill>
              </a:rPr>
              <a:t>1 mile</a:t>
            </a:r>
          </a:p>
        </p:txBody>
      </p:sp>
      <p:grpSp>
        <p:nvGrpSpPr>
          <p:cNvPr id="16" name="Group 15"/>
          <p:cNvGrpSpPr/>
          <p:nvPr/>
        </p:nvGrpSpPr>
        <p:grpSpPr>
          <a:xfrm>
            <a:off x="3985592" y="1489544"/>
            <a:ext cx="1756826" cy="3066401"/>
            <a:chOff x="3985592" y="1489544"/>
            <a:chExt cx="1756826" cy="3066401"/>
          </a:xfrm>
        </p:grpSpPr>
        <p:cxnSp>
          <p:nvCxnSpPr>
            <p:cNvPr id="8" name="Straight Arrow Connector 7"/>
            <p:cNvCxnSpPr/>
            <p:nvPr/>
          </p:nvCxnSpPr>
          <p:spPr>
            <a:xfrm flipH="1" flipV="1">
              <a:off x="3985592" y="1892409"/>
              <a:ext cx="606285" cy="4572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653119" y="4107359"/>
              <a:ext cx="89299" cy="44858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563820" y="1489544"/>
              <a:ext cx="89299" cy="44858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8168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484" t="7523" r="5275" b="8552"/>
          <a:stretch/>
        </p:blipFill>
        <p:spPr>
          <a:xfrm>
            <a:off x="535332" y="3038020"/>
            <a:ext cx="1594610" cy="1158791"/>
          </a:xfrm>
          <a:prstGeom prst="rect">
            <a:avLst/>
          </a:prstGeom>
        </p:spPr>
      </p:pic>
      <p:sp>
        <p:nvSpPr>
          <p:cNvPr id="2" name="Title 1"/>
          <p:cNvSpPr>
            <a:spLocks noGrp="1"/>
          </p:cNvSpPr>
          <p:nvPr>
            <p:ph type="title"/>
          </p:nvPr>
        </p:nvSpPr>
        <p:spPr/>
        <p:txBody>
          <a:bodyPr>
            <a:normAutofit fontScale="90000"/>
          </a:bodyPr>
          <a:lstStyle/>
          <a:p>
            <a:r>
              <a:rPr lang="en-US" dirty="0"/>
              <a:t>Results: Zoom-In NJ</a:t>
            </a:r>
          </a:p>
        </p:txBody>
      </p:sp>
      <p:pic>
        <p:nvPicPr>
          <p:cNvPr id="6" name="Content Placeholder 3"/>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l="4677" t="6186" r="4535" b="7847"/>
          <a:stretch/>
        </p:blipFill>
        <p:spPr>
          <a:xfrm>
            <a:off x="2652441" y="947984"/>
            <a:ext cx="6639374" cy="4858080"/>
          </a:xfrm>
          <a:prstGeom prst="rect">
            <a:avLst/>
          </a:prstGeom>
          <a:effectLst/>
        </p:spPr>
      </p:pic>
      <p:grpSp>
        <p:nvGrpSpPr>
          <p:cNvPr id="4" name="Group 3"/>
          <p:cNvGrpSpPr/>
          <p:nvPr/>
        </p:nvGrpSpPr>
        <p:grpSpPr>
          <a:xfrm>
            <a:off x="46019" y="2804159"/>
            <a:ext cx="2462636" cy="1626515"/>
            <a:chOff x="-3045913" y="1888709"/>
            <a:chExt cx="3045913" cy="2011756"/>
          </a:xfrm>
        </p:grpSpPr>
        <p:pic>
          <p:nvPicPr>
            <p:cNvPr id="5" name="Picture 4"/>
            <p:cNvPicPr>
              <a:picLocks noChangeAspect="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4961" t="16467" r="9625" b="10527"/>
            <a:stretch/>
          </p:blipFill>
          <p:spPr>
            <a:xfrm>
              <a:off x="-3045913" y="1888709"/>
              <a:ext cx="3045913" cy="2011756"/>
            </a:xfrm>
            <a:prstGeom prst="rect">
              <a:avLst/>
            </a:prstGeom>
            <a:ln>
              <a:noFill/>
            </a:ln>
          </p:spPr>
        </p:pic>
        <p:sp>
          <p:nvSpPr>
            <p:cNvPr id="3" name="Rectangle 2"/>
            <p:cNvSpPr/>
            <p:nvPr/>
          </p:nvSpPr>
          <p:spPr>
            <a:xfrm>
              <a:off x="-1806190" y="2499528"/>
              <a:ext cx="703264" cy="54010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7019536" y="5942558"/>
            <a:ext cx="1277432" cy="94989"/>
          </a:xfrm>
          <a:prstGeom prst="rect">
            <a:avLst/>
          </a:prstGeom>
          <a:solidFill>
            <a:schemeClr val="tx1">
              <a:lumMod val="75000"/>
              <a:lumOff val="2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296968" y="5820775"/>
            <a:ext cx="1175657" cy="338554"/>
          </a:xfrm>
          <a:prstGeom prst="rect">
            <a:avLst/>
          </a:prstGeom>
          <a:noFill/>
        </p:spPr>
        <p:txBody>
          <a:bodyPr wrap="square" rtlCol="0">
            <a:spAutoFit/>
          </a:bodyPr>
          <a:lstStyle/>
          <a:p>
            <a:r>
              <a:rPr lang="en-US" sz="1600" dirty="0"/>
              <a:t>1 mile</a:t>
            </a:r>
          </a:p>
        </p:txBody>
      </p:sp>
      <p:grpSp>
        <p:nvGrpSpPr>
          <p:cNvPr id="18" name="Group 17"/>
          <p:cNvGrpSpPr/>
          <p:nvPr/>
        </p:nvGrpSpPr>
        <p:grpSpPr>
          <a:xfrm>
            <a:off x="4532243" y="1918253"/>
            <a:ext cx="4041679" cy="2512421"/>
            <a:chOff x="4532243" y="1918253"/>
            <a:chExt cx="4041679" cy="2512421"/>
          </a:xfrm>
        </p:grpSpPr>
        <p:cxnSp>
          <p:nvCxnSpPr>
            <p:cNvPr id="24" name="Straight Arrow Connector 23"/>
            <p:cNvCxnSpPr/>
            <p:nvPr/>
          </p:nvCxnSpPr>
          <p:spPr>
            <a:xfrm>
              <a:off x="5516234" y="2856008"/>
              <a:ext cx="307897" cy="30747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532243" y="1918253"/>
              <a:ext cx="178905" cy="32799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8276303" y="4121248"/>
              <a:ext cx="297619" cy="30942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32931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4667" t="5969" r="4765" b="7809"/>
          <a:stretch/>
        </p:blipFill>
        <p:spPr>
          <a:xfrm>
            <a:off x="2643732" y="939275"/>
            <a:ext cx="6639374" cy="4884221"/>
          </a:xfrm>
          <a:prstGeom prst="rect">
            <a:avLst/>
          </a:prstGeom>
        </p:spPr>
      </p:pic>
      <p:sp>
        <p:nvSpPr>
          <p:cNvPr id="2" name="Title 1"/>
          <p:cNvSpPr>
            <a:spLocks noGrp="1"/>
          </p:cNvSpPr>
          <p:nvPr>
            <p:ph type="title"/>
          </p:nvPr>
        </p:nvSpPr>
        <p:spPr/>
        <p:txBody>
          <a:bodyPr>
            <a:normAutofit fontScale="90000"/>
          </a:bodyPr>
          <a:lstStyle/>
          <a:p>
            <a:r>
              <a:rPr lang="en-US" dirty="0"/>
              <a:t>Results: Zoom-In NJ</a:t>
            </a:r>
          </a:p>
        </p:txBody>
      </p:sp>
      <p:grpSp>
        <p:nvGrpSpPr>
          <p:cNvPr id="4" name="Group 3"/>
          <p:cNvGrpSpPr/>
          <p:nvPr/>
        </p:nvGrpSpPr>
        <p:grpSpPr>
          <a:xfrm>
            <a:off x="46019" y="2804159"/>
            <a:ext cx="2462636" cy="1626515"/>
            <a:chOff x="-3045913" y="1888709"/>
            <a:chExt cx="3045913" cy="2011756"/>
          </a:xfrm>
        </p:grpSpPr>
        <p:pic>
          <p:nvPicPr>
            <p:cNvPr id="5" name="Picture 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961" t="16467" r="9625" b="10527"/>
            <a:stretch/>
          </p:blipFill>
          <p:spPr>
            <a:xfrm>
              <a:off x="-3045913" y="1888709"/>
              <a:ext cx="3045913" cy="2011756"/>
            </a:xfrm>
            <a:prstGeom prst="rect">
              <a:avLst/>
            </a:prstGeom>
            <a:ln>
              <a:noFill/>
            </a:ln>
          </p:spPr>
        </p:pic>
        <p:sp>
          <p:nvSpPr>
            <p:cNvPr id="3" name="Rectangle 2"/>
            <p:cNvSpPr/>
            <p:nvPr/>
          </p:nvSpPr>
          <p:spPr>
            <a:xfrm>
              <a:off x="-1806190" y="2499528"/>
              <a:ext cx="703264" cy="54010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7019536" y="5942558"/>
            <a:ext cx="1277432" cy="94989"/>
          </a:xfrm>
          <a:prstGeom prst="rect">
            <a:avLst/>
          </a:prstGeom>
          <a:solidFill>
            <a:schemeClr val="tx1">
              <a:lumMod val="75000"/>
              <a:lumOff val="2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296968" y="5820775"/>
            <a:ext cx="1175657" cy="338554"/>
          </a:xfrm>
          <a:prstGeom prst="rect">
            <a:avLst/>
          </a:prstGeom>
          <a:noFill/>
        </p:spPr>
        <p:txBody>
          <a:bodyPr wrap="square" rtlCol="0">
            <a:spAutoFit/>
          </a:bodyPr>
          <a:lstStyle/>
          <a:p>
            <a:r>
              <a:rPr lang="en-US" sz="1600" dirty="0">
                <a:solidFill>
                  <a:schemeClr val="tx1">
                    <a:lumMod val="75000"/>
                    <a:lumOff val="25000"/>
                  </a:schemeClr>
                </a:solidFill>
              </a:rPr>
              <a:t>1 mile</a:t>
            </a:r>
          </a:p>
        </p:txBody>
      </p:sp>
      <p:grpSp>
        <p:nvGrpSpPr>
          <p:cNvPr id="6" name="Group 5"/>
          <p:cNvGrpSpPr/>
          <p:nvPr/>
        </p:nvGrpSpPr>
        <p:grpSpPr>
          <a:xfrm>
            <a:off x="9687137" y="2680008"/>
            <a:ext cx="1171906" cy="1940182"/>
            <a:chOff x="9687137" y="2680008"/>
            <a:chExt cx="1171906" cy="1940182"/>
          </a:xfrm>
        </p:grpSpPr>
        <p:sp>
          <p:nvSpPr>
            <p:cNvPr id="10" name="Rectangle 9"/>
            <p:cNvSpPr/>
            <p:nvPr/>
          </p:nvSpPr>
          <p:spPr>
            <a:xfrm>
              <a:off x="9883481" y="2680008"/>
              <a:ext cx="975562" cy="369332"/>
            </a:xfrm>
            <a:prstGeom prst="rect">
              <a:avLst/>
            </a:prstGeom>
          </p:spPr>
          <p:txBody>
            <a:bodyPr wrap="square">
              <a:spAutoFit/>
            </a:bodyPr>
            <a:lstStyle/>
            <a:p>
              <a:r>
                <a:rPr lang="en-US" dirty="0">
                  <a:solidFill>
                    <a:schemeClr val="tx1">
                      <a:lumMod val="75000"/>
                      <a:lumOff val="25000"/>
                    </a:schemeClr>
                  </a:solidFill>
                </a:rPr>
                <a:t>145° F</a:t>
              </a:r>
            </a:p>
          </p:txBody>
        </p:sp>
        <p:sp>
          <p:nvSpPr>
            <p:cNvPr id="13" name="Rectangle 12"/>
            <p:cNvSpPr/>
            <p:nvPr/>
          </p:nvSpPr>
          <p:spPr>
            <a:xfrm>
              <a:off x="9933626" y="3973859"/>
              <a:ext cx="875271" cy="646331"/>
            </a:xfrm>
            <a:prstGeom prst="rect">
              <a:avLst/>
            </a:prstGeom>
          </p:spPr>
          <p:txBody>
            <a:bodyPr wrap="square">
              <a:spAutoFit/>
            </a:bodyPr>
            <a:lstStyle/>
            <a:p>
              <a:r>
                <a:rPr lang="en-US" dirty="0">
                  <a:solidFill>
                    <a:schemeClr val="tx1">
                      <a:lumMod val="75000"/>
                      <a:lumOff val="25000"/>
                    </a:schemeClr>
                  </a:solidFill>
                </a:rPr>
                <a:t>72 ° F</a:t>
              </a:r>
            </a:p>
            <a:p>
              <a:endParaRPr lang="en-US" dirty="0">
                <a:solidFill>
                  <a:schemeClr val="bg2">
                    <a:lumMod val="25000"/>
                  </a:schemeClr>
                </a:solidFill>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72485" t="61886" r="19933" b="11321"/>
            <a:stretch/>
          </p:blipFill>
          <p:spPr>
            <a:xfrm>
              <a:off x="9687137" y="2942524"/>
              <a:ext cx="330879" cy="1147644"/>
            </a:xfrm>
            <a:prstGeom prst="rect">
              <a:avLst/>
            </a:prstGeom>
          </p:spPr>
        </p:pic>
      </p:grpSp>
      <p:grpSp>
        <p:nvGrpSpPr>
          <p:cNvPr id="15" name="Group 14"/>
          <p:cNvGrpSpPr/>
          <p:nvPr/>
        </p:nvGrpSpPr>
        <p:grpSpPr>
          <a:xfrm>
            <a:off x="3985592" y="1489544"/>
            <a:ext cx="1756826" cy="3066401"/>
            <a:chOff x="3985592" y="1489544"/>
            <a:chExt cx="1756826" cy="3066401"/>
          </a:xfrm>
        </p:grpSpPr>
        <p:cxnSp>
          <p:nvCxnSpPr>
            <p:cNvPr id="16" name="Straight Arrow Connector 15"/>
            <p:cNvCxnSpPr/>
            <p:nvPr/>
          </p:nvCxnSpPr>
          <p:spPr>
            <a:xfrm flipH="1" flipV="1">
              <a:off x="3985592" y="1892409"/>
              <a:ext cx="606285" cy="4572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653119" y="4107359"/>
              <a:ext cx="89299" cy="44858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563820" y="1489544"/>
              <a:ext cx="89299" cy="44858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4684643" y="2070653"/>
            <a:ext cx="4041679" cy="2512421"/>
            <a:chOff x="4532243" y="1918253"/>
            <a:chExt cx="4041679" cy="2512421"/>
          </a:xfrm>
        </p:grpSpPr>
        <p:cxnSp>
          <p:nvCxnSpPr>
            <p:cNvPr id="25" name="Straight Arrow Connector 24"/>
            <p:cNvCxnSpPr/>
            <p:nvPr/>
          </p:nvCxnSpPr>
          <p:spPr>
            <a:xfrm>
              <a:off x="5516234" y="2856008"/>
              <a:ext cx="307897" cy="30747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532243" y="1918253"/>
              <a:ext cx="178905" cy="32799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8276303" y="4121248"/>
              <a:ext cx="297619" cy="30942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7727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374" t="5440" r="18298" b="5518"/>
          <a:stretch/>
        </p:blipFill>
        <p:spPr>
          <a:xfrm>
            <a:off x="9617776" y="1755551"/>
            <a:ext cx="2630074" cy="2537030"/>
          </a:xfrm>
          <a:prstGeom prst="rect">
            <a:avLst/>
          </a:prstGeom>
        </p:spPr>
      </p:pic>
      <p:sp>
        <p:nvSpPr>
          <p:cNvPr id="2" name="Title 1"/>
          <p:cNvSpPr>
            <a:spLocks noGrp="1"/>
          </p:cNvSpPr>
          <p:nvPr>
            <p:ph type="title"/>
          </p:nvPr>
        </p:nvSpPr>
        <p:spPr/>
        <p:txBody>
          <a:bodyPr>
            <a:normAutofit fontScale="90000"/>
          </a:bodyPr>
          <a:lstStyle/>
          <a:p>
            <a:r>
              <a:rPr lang="en-US" dirty="0"/>
              <a:t>Land Cover</a:t>
            </a:r>
          </a:p>
        </p:txBody>
      </p:sp>
      <p:pic>
        <p:nvPicPr>
          <p:cNvPr id="3" name="Picture 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1960" t="6038" r="20581" b="5356"/>
          <a:stretch/>
        </p:blipFill>
        <p:spPr>
          <a:xfrm>
            <a:off x="7259661" y="1764956"/>
            <a:ext cx="2487405" cy="2524624"/>
          </a:xfrm>
          <a:prstGeom prst="rect">
            <a:avLst/>
          </a:prstGeom>
        </p:spPr>
      </p:pic>
      <p:pic>
        <p:nvPicPr>
          <p:cNvPr id="5" name="Picture 4"/>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0657" t="6528" r="19529" b="6824"/>
          <a:stretch/>
        </p:blipFill>
        <p:spPr>
          <a:xfrm>
            <a:off x="4843326" y="1774255"/>
            <a:ext cx="2574248" cy="2468796"/>
          </a:xfrm>
          <a:prstGeom prst="rect">
            <a:avLst/>
          </a:prstGeom>
        </p:spPr>
      </p:pic>
      <p:pic>
        <p:nvPicPr>
          <p:cNvPr id="6" name="Picture 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1050" t="7146" r="18967" b="6642"/>
          <a:stretch/>
        </p:blipFill>
        <p:spPr>
          <a:xfrm>
            <a:off x="2464659" y="1788985"/>
            <a:ext cx="2580449" cy="2456390"/>
          </a:xfrm>
          <a:prstGeom prst="rect">
            <a:avLst/>
          </a:prstGeom>
        </p:spPr>
      </p:pic>
      <p:pic>
        <p:nvPicPr>
          <p:cNvPr id="7" name="Picture 6"/>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9836" t="6039" r="17321" b="5790"/>
          <a:stretch/>
        </p:blipFill>
        <p:spPr>
          <a:xfrm>
            <a:off x="19050" y="1754982"/>
            <a:ext cx="2685902" cy="2512218"/>
          </a:xfrm>
          <a:prstGeom prst="rect">
            <a:avLst/>
          </a:prstGeom>
        </p:spPr>
      </p:pic>
      <p:sp>
        <p:nvSpPr>
          <p:cNvPr id="10" name="TextBox 9"/>
          <p:cNvSpPr txBox="1"/>
          <p:nvPr/>
        </p:nvSpPr>
        <p:spPr>
          <a:xfrm>
            <a:off x="10382250" y="4267200"/>
            <a:ext cx="1466409" cy="338554"/>
          </a:xfrm>
          <a:prstGeom prst="rect">
            <a:avLst/>
          </a:prstGeom>
          <a:noFill/>
        </p:spPr>
        <p:txBody>
          <a:bodyPr wrap="square" rtlCol="0">
            <a:spAutoFit/>
          </a:bodyPr>
          <a:lstStyle/>
          <a:p>
            <a:r>
              <a:rPr lang="en-US" sz="1600" b="1" dirty="0">
                <a:solidFill>
                  <a:schemeClr val="tx1">
                    <a:lumMod val="75000"/>
                    <a:lumOff val="25000"/>
                  </a:schemeClr>
                </a:solidFill>
              </a:rPr>
              <a:t>VEGETATION</a:t>
            </a:r>
          </a:p>
        </p:txBody>
      </p:sp>
      <p:sp>
        <p:nvSpPr>
          <p:cNvPr id="11" name="TextBox 10"/>
          <p:cNvSpPr txBox="1"/>
          <p:nvPr/>
        </p:nvSpPr>
        <p:spPr>
          <a:xfrm>
            <a:off x="8144033" y="4267200"/>
            <a:ext cx="1175657" cy="338554"/>
          </a:xfrm>
          <a:prstGeom prst="rect">
            <a:avLst/>
          </a:prstGeom>
          <a:noFill/>
        </p:spPr>
        <p:txBody>
          <a:bodyPr wrap="square" rtlCol="0">
            <a:spAutoFit/>
          </a:bodyPr>
          <a:lstStyle/>
          <a:p>
            <a:pPr algn="ctr"/>
            <a:r>
              <a:rPr lang="en-US" sz="1600" b="1" dirty="0">
                <a:solidFill>
                  <a:schemeClr val="tx1">
                    <a:lumMod val="75000"/>
                    <a:lumOff val="25000"/>
                  </a:schemeClr>
                </a:solidFill>
              </a:rPr>
              <a:t>OPEN</a:t>
            </a:r>
          </a:p>
        </p:txBody>
      </p:sp>
      <p:sp>
        <p:nvSpPr>
          <p:cNvPr id="12" name="TextBox 11"/>
          <p:cNvSpPr txBox="1"/>
          <p:nvPr/>
        </p:nvSpPr>
        <p:spPr>
          <a:xfrm>
            <a:off x="5722139" y="4267200"/>
            <a:ext cx="1175657" cy="338554"/>
          </a:xfrm>
          <a:prstGeom prst="rect">
            <a:avLst/>
          </a:prstGeom>
          <a:noFill/>
        </p:spPr>
        <p:txBody>
          <a:bodyPr wrap="square" rtlCol="0">
            <a:spAutoFit/>
          </a:bodyPr>
          <a:lstStyle/>
          <a:p>
            <a:pPr algn="ctr"/>
            <a:r>
              <a:rPr lang="en-US" sz="1600" b="1" dirty="0">
                <a:solidFill>
                  <a:schemeClr val="tx1">
                    <a:lumMod val="75000"/>
                    <a:lumOff val="25000"/>
                  </a:schemeClr>
                </a:solidFill>
              </a:rPr>
              <a:t>LOW</a:t>
            </a:r>
          </a:p>
        </p:txBody>
      </p:sp>
      <p:sp>
        <p:nvSpPr>
          <p:cNvPr id="13" name="TextBox 12"/>
          <p:cNvSpPr txBox="1"/>
          <p:nvPr/>
        </p:nvSpPr>
        <p:spPr>
          <a:xfrm>
            <a:off x="3364024" y="4272379"/>
            <a:ext cx="1175657" cy="338554"/>
          </a:xfrm>
          <a:prstGeom prst="rect">
            <a:avLst/>
          </a:prstGeom>
          <a:noFill/>
        </p:spPr>
        <p:txBody>
          <a:bodyPr wrap="square" rtlCol="0">
            <a:spAutoFit/>
          </a:bodyPr>
          <a:lstStyle/>
          <a:p>
            <a:r>
              <a:rPr lang="en-US" sz="1600" b="1" dirty="0">
                <a:solidFill>
                  <a:schemeClr val="tx1">
                    <a:lumMod val="75000"/>
                    <a:lumOff val="25000"/>
                  </a:schemeClr>
                </a:solidFill>
              </a:rPr>
              <a:t>MEDIUM</a:t>
            </a:r>
          </a:p>
        </p:txBody>
      </p:sp>
      <p:sp>
        <p:nvSpPr>
          <p:cNvPr id="14" name="TextBox 13"/>
          <p:cNvSpPr txBox="1"/>
          <p:nvPr/>
        </p:nvSpPr>
        <p:spPr>
          <a:xfrm>
            <a:off x="579661" y="4267200"/>
            <a:ext cx="1553832" cy="338554"/>
          </a:xfrm>
          <a:prstGeom prst="rect">
            <a:avLst/>
          </a:prstGeom>
          <a:noFill/>
        </p:spPr>
        <p:txBody>
          <a:bodyPr wrap="square" rtlCol="0">
            <a:spAutoFit/>
          </a:bodyPr>
          <a:lstStyle/>
          <a:p>
            <a:pPr algn="ctr"/>
            <a:r>
              <a:rPr lang="en-US" sz="1600" b="1" dirty="0">
                <a:solidFill>
                  <a:schemeClr val="tx1">
                    <a:lumMod val="75000"/>
                    <a:lumOff val="25000"/>
                  </a:schemeClr>
                </a:solidFill>
              </a:rPr>
              <a:t>HIGH</a:t>
            </a:r>
            <a:endParaRPr lang="en-US" sz="1600" dirty="0">
              <a:solidFill>
                <a:schemeClr val="tx1">
                  <a:lumMod val="75000"/>
                  <a:lumOff val="25000"/>
                </a:schemeClr>
              </a:solidFill>
            </a:endParaRPr>
          </a:p>
        </p:txBody>
      </p:sp>
      <p:grpSp>
        <p:nvGrpSpPr>
          <p:cNvPr id="27" name="Group 26"/>
          <p:cNvGrpSpPr/>
          <p:nvPr/>
        </p:nvGrpSpPr>
        <p:grpSpPr>
          <a:xfrm>
            <a:off x="10988663" y="881514"/>
            <a:ext cx="1259187" cy="316850"/>
            <a:chOff x="11009384" y="4326339"/>
            <a:chExt cx="1190840" cy="295801"/>
          </a:xfrm>
        </p:grpSpPr>
        <p:sp>
          <p:nvSpPr>
            <p:cNvPr id="9" name="Rectangle 8"/>
            <p:cNvSpPr/>
            <p:nvPr/>
          </p:nvSpPr>
          <p:spPr>
            <a:xfrm>
              <a:off x="11009384" y="4326339"/>
              <a:ext cx="795600" cy="45719"/>
            </a:xfrm>
            <a:prstGeom prst="rect">
              <a:avLst/>
            </a:prstGeom>
            <a:solidFill>
              <a:schemeClr val="tx1">
                <a:lumMod val="75000"/>
                <a:lumOff val="2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1514235" y="4363542"/>
              <a:ext cx="685989" cy="258598"/>
            </a:xfrm>
            <a:prstGeom prst="rect">
              <a:avLst/>
            </a:prstGeom>
            <a:noFill/>
          </p:spPr>
          <p:txBody>
            <a:bodyPr wrap="square" rtlCol="0">
              <a:spAutoFit/>
            </a:bodyPr>
            <a:lstStyle/>
            <a:p>
              <a:r>
                <a:rPr lang="en-US" sz="1200" dirty="0">
                  <a:solidFill>
                    <a:schemeClr val="tx1">
                      <a:lumMod val="75000"/>
                      <a:lumOff val="25000"/>
                    </a:schemeClr>
                  </a:solidFill>
                </a:rPr>
                <a:t>5 miles</a:t>
              </a:r>
            </a:p>
          </p:txBody>
        </p:sp>
      </p:grpSp>
      <p:sp>
        <p:nvSpPr>
          <p:cNvPr id="28" name="TextBox 27"/>
          <p:cNvSpPr txBox="1"/>
          <p:nvPr/>
        </p:nvSpPr>
        <p:spPr>
          <a:xfrm>
            <a:off x="200482" y="1401922"/>
            <a:ext cx="2464659" cy="369332"/>
          </a:xfrm>
          <a:prstGeom prst="rect">
            <a:avLst/>
          </a:prstGeom>
          <a:noFill/>
        </p:spPr>
        <p:txBody>
          <a:bodyPr wrap="square" rtlCol="0">
            <a:spAutoFit/>
          </a:bodyPr>
          <a:lstStyle/>
          <a:p>
            <a:pPr algn="ctr"/>
            <a:r>
              <a:rPr lang="en-US" b="1" i="1" dirty="0">
                <a:solidFill>
                  <a:schemeClr val="tx1">
                    <a:lumMod val="75000"/>
                    <a:lumOff val="25000"/>
                  </a:schemeClr>
                </a:solidFill>
              </a:rPr>
              <a:t>Urban Development</a:t>
            </a:r>
            <a:endParaRPr lang="en-US" i="1" dirty="0">
              <a:solidFill>
                <a:schemeClr val="tx1">
                  <a:lumMod val="75000"/>
                  <a:lumOff val="25000"/>
                </a:schemeClr>
              </a:solidFill>
            </a:endParaRPr>
          </a:p>
        </p:txBody>
      </p:sp>
      <p:cxnSp>
        <p:nvCxnSpPr>
          <p:cNvPr id="30" name="Straight Connector 29"/>
          <p:cNvCxnSpPr>
            <a:stCxn id="28" idx="3"/>
            <a:endCxn id="32" idx="1"/>
          </p:cNvCxnSpPr>
          <p:nvPr/>
        </p:nvCxnSpPr>
        <p:spPr>
          <a:xfrm>
            <a:off x="2665141" y="1586588"/>
            <a:ext cx="687743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542571" y="1263422"/>
            <a:ext cx="1572883" cy="646331"/>
          </a:xfrm>
          <a:prstGeom prst="rect">
            <a:avLst/>
          </a:prstGeom>
          <a:noFill/>
        </p:spPr>
        <p:txBody>
          <a:bodyPr wrap="square" rtlCol="0">
            <a:spAutoFit/>
          </a:bodyPr>
          <a:lstStyle/>
          <a:p>
            <a:pPr algn="ctr"/>
            <a:r>
              <a:rPr lang="en-US" b="1" i="1" dirty="0">
                <a:solidFill>
                  <a:schemeClr val="accent6">
                    <a:lumMod val="75000"/>
                  </a:schemeClr>
                </a:solidFill>
              </a:rPr>
              <a:t>Combined Vegetation</a:t>
            </a:r>
            <a:endParaRPr lang="en-US" i="1" dirty="0">
              <a:solidFill>
                <a:schemeClr val="accent6">
                  <a:lumMod val="75000"/>
                </a:schemeClr>
              </a:solidFill>
            </a:endParaRPr>
          </a:p>
        </p:txBody>
      </p:sp>
      <p:cxnSp>
        <p:nvCxnSpPr>
          <p:cNvPr id="33" name="Straight Connector 32"/>
          <p:cNvCxnSpPr/>
          <p:nvPr/>
        </p:nvCxnSpPr>
        <p:spPr>
          <a:xfrm>
            <a:off x="10932813" y="1586588"/>
            <a:ext cx="1113757" cy="337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356577" y="4829175"/>
            <a:ext cx="0" cy="45720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833077" y="4819650"/>
            <a:ext cx="0" cy="45720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294944" y="4829175"/>
            <a:ext cx="0" cy="45720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8740305" y="4819650"/>
            <a:ext cx="0" cy="45720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1144855" y="4819650"/>
            <a:ext cx="0" cy="45720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1289644" y="844323"/>
            <a:ext cx="10515600" cy="395898"/>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b="1" kern="1200">
                <a:solidFill>
                  <a:srgbClr val="1B57AF"/>
                </a:solidFill>
                <a:latin typeface="+mj-lt"/>
                <a:ea typeface="+mj-ea"/>
                <a:cs typeface="+mj-cs"/>
              </a:defRPr>
            </a:lvl1pPr>
          </a:lstStyle>
          <a:p>
            <a:r>
              <a:rPr lang="en-US" i="1" dirty="0"/>
              <a:t>NLCD 2011</a:t>
            </a:r>
          </a:p>
        </p:txBody>
      </p:sp>
    </p:spTree>
    <p:extLst>
      <p:ext uri="{BB962C8B-B14F-4D97-AF65-F5344CB8AC3E}">
        <p14:creationId xmlns:p14="http://schemas.microsoft.com/office/powerpoint/2010/main" val="2969597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374" t="5440" r="18298" b="5518"/>
          <a:stretch/>
        </p:blipFill>
        <p:spPr>
          <a:xfrm>
            <a:off x="9617776" y="1755551"/>
            <a:ext cx="2630074" cy="2537030"/>
          </a:xfrm>
          <a:prstGeom prst="rect">
            <a:avLst/>
          </a:prstGeom>
        </p:spPr>
      </p:pic>
      <p:sp>
        <p:nvSpPr>
          <p:cNvPr id="2" name="Title 1"/>
          <p:cNvSpPr>
            <a:spLocks noGrp="1"/>
          </p:cNvSpPr>
          <p:nvPr>
            <p:ph type="title"/>
          </p:nvPr>
        </p:nvSpPr>
        <p:spPr/>
        <p:txBody>
          <a:bodyPr>
            <a:normAutofit fontScale="90000"/>
          </a:bodyPr>
          <a:lstStyle/>
          <a:p>
            <a:r>
              <a:rPr lang="en-US" dirty="0"/>
              <a:t>Land Cover and Surface Temperatures?</a:t>
            </a:r>
          </a:p>
        </p:txBody>
      </p:sp>
      <p:pic>
        <p:nvPicPr>
          <p:cNvPr id="3" name="Picture 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1960" t="6038" r="20581" b="5356"/>
          <a:stretch/>
        </p:blipFill>
        <p:spPr>
          <a:xfrm>
            <a:off x="7259661" y="1764956"/>
            <a:ext cx="2487405" cy="2524624"/>
          </a:xfrm>
          <a:prstGeom prst="rect">
            <a:avLst/>
          </a:prstGeom>
        </p:spPr>
      </p:pic>
      <p:pic>
        <p:nvPicPr>
          <p:cNvPr id="5" name="Picture 4"/>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0657" t="6528" r="19529" b="6824"/>
          <a:stretch/>
        </p:blipFill>
        <p:spPr>
          <a:xfrm>
            <a:off x="4843326" y="1774255"/>
            <a:ext cx="2574248" cy="2468796"/>
          </a:xfrm>
          <a:prstGeom prst="rect">
            <a:avLst/>
          </a:prstGeom>
        </p:spPr>
      </p:pic>
      <p:pic>
        <p:nvPicPr>
          <p:cNvPr id="6" name="Picture 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1050" t="7146" r="18967" b="6642"/>
          <a:stretch/>
        </p:blipFill>
        <p:spPr>
          <a:xfrm>
            <a:off x="2464659" y="1788985"/>
            <a:ext cx="2580449" cy="2456390"/>
          </a:xfrm>
          <a:prstGeom prst="rect">
            <a:avLst/>
          </a:prstGeom>
        </p:spPr>
      </p:pic>
      <p:pic>
        <p:nvPicPr>
          <p:cNvPr id="7" name="Picture 6"/>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9836" t="6039" r="17321" b="5790"/>
          <a:stretch/>
        </p:blipFill>
        <p:spPr>
          <a:xfrm>
            <a:off x="19050" y="1754982"/>
            <a:ext cx="2685902" cy="2512218"/>
          </a:xfrm>
          <a:prstGeom prst="rect">
            <a:avLst/>
          </a:prstGeom>
        </p:spPr>
      </p:pic>
      <p:sp>
        <p:nvSpPr>
          <p:cNvPr id="10" name="TextBox 9"/>
          <p:cNvSpPr txBox="1"/>
          <p:nvPr/>
        </p:nvSpPr>
        <p:spPr>
          <a:xfrm>
            <a:off x="10382250" y="4267200"/>
            <a:ext cx="1466409" cy="338554"/>
          </a:xfrm>
          <a:prstGeom prst="rect">
            <a:avLst/>
          </a:prstGeom>
          <a:noFill/>
        </p:spPr>
        <p:txBody>
          <a:bodyPr wrap="square" rtlCol="0">
            <a:spAutoFit/>
          </a:bodyPr>
          <a:lstStyle/>
          <a:p>
            <a:r>
              <a:rPr lang="en-US" sz="1600" b="1" dirty="0">
                <a:solidFill>
                  <a:schemeClr val="tx1">
                    <a:lumMod val="75000"/>
                    <a:lumOff val="25000"/>
                  </a:schemeClr>
                </a:solidFill>
              </a:rPr>
              <a:t>VEGETATION</a:t>
            </a:r>
          </a:p>
        </p:txBody>
      </p:sp>
      <p:sp>
        <p:nvSpPr>
          <p:cNvPr id="11" name="TextBox 10"/>
          <p:cNvSpPr txBox="1"/>
          <p:nvPr/>
        </p:nvSpPr>
        <p:spPr>
          <a:xfrm>
            <a:off x="8144033" y="4267200"/>
            <a:ext cx="1175657" cy="338554"/>
          </a:xfrm>
          <a:prstGeom prst="rect">
            <a:avLst/>
          </a:prstGeom>
          <a:noFill/>
        </p:spPr>
        <p:txBody>
          <a:bodyPr wrap="square" rtlCol="0">
            <a:spAutoFit/>
          </a:bodyPr>
          <a:lstStyle/>
          <a:p>
            <a:pPr algn="ctr"/>
            <a:r>
              <a:rPr lang="en-US" sz="1600" b="1" dirty="0">
                <a:solidFill>
                  <a:schemeClr val="tx1">
                    <a:lumMod val="75000"/>
                    <a:lumOff val="25000"/>
                  </a:schemeClr>
                </a:solidFill>
              </a:rPr>
              <a:t>OPEN</a:t>
            </a:r>
          </a:p>
        </p:txBody>
      </p:sp>
      <p:sp>
        <p:nvSpPr>
          <p:cNvPr id="12" name="TextBox 11"/>
          <p:cNvSpPr txBox="1"/>
          <p:nvPr/>
        </p:nvSpPr>
        <p:spPr>
          <a:xfrm>
            <a:off x="5722139" y="4267200"/>
            <a:ext cx="1175657" cy="338554"/>
          </a:xfrm>
          <a:prstGeom prst="rect">
            <a:avLst/>
          </a:prstGeom>
          <a:noFill/>
        </p:spPr>
        <p:txBody>
          <a:bodyPr wrap="square" rtlCol="0">
            <a:spAutoFit/>
          </a:bodyPr>
          <a:lstStyle/>
          <a:p>
            <a:pPr algn="ctr"/>
            <a:r>
              <a:rPr lang="en-US" sz="1600" b="1" dirty="0">
                <a:solidFill>
                  <a:schemeClr val="tx1">
                    <a:lumMod val="75000"/>
                    <a:lumOff val="25000"/>
                  </a:schemeClr>
                </a:solidFill>
              </a:rPr>
              <a:t>LOW</a:t>
            </a:r>
          </a:p>
        </p:txBody>
      </p:sp>
      <p:sp>
        <p:nvSpPr>
          <p:cNvPr id="13" name="TextBox 12"/>
          <p:cNvSpPr txBox="1"/>
          <p:nvPr/>
        </p:nvSpPr>
        <p:spPr>
          <a:xfrm>
            <a:off x="3364024" y="4272379"/>
            <a:ext cx="1175657" cy="338554"/>
          </a:xfrm>
          <a:prstGeom prst="rect">
            <a:avLst/>
          </a:prstGeom>
          <a:noFill/>
        </p:spPr>
        <p:txBody>
          <a:bodyPr wrap="square" rtlCol="0">
            <a:spAutoFit/>
          </a:bodyPr>
          <a:lstStyle/>
          <a:p>
            <a:r>
              <a:rPr lang="en-US" sz="1600" b="1" dirty="0">
                <a:solidFill>
                  <a:schemeClr val="tx1">
                    <a:lumMod val="75000"/>
                    <a:lumOff val="25000"/>
                  </a:schemeClr>
                </a:solidFill>
              </a:rPr>
              <a:t>MEDIUM</a:t>
            </a:r>
          </a:p>
        </p:txBody>
      </p:sp>
      <p:sp>
        <p:nvSpPr>
          <p:cNvPr id="14" name="TextBox 13"/>
          <p:cNvSpPr txBox="1"/>
          <p:nvPr/>
        </p:nvSpPr>
        <p:spPr>
          <a:xfrm>
            <a:off x="579661" y="4267200"/>
            <a:ext cx="1553832" cy="338554"/>
          </a:xfrm>
          <a:prstGeom prst="rect">
            <a:avLst/>
          </a:prstGeom>
          <a:noFill/>
        </p:spPr>
        <p:txBody>
          <a:bodyPr wrap="square" rtlCol="0">
            <a:spAutoFit/>
          </a:bodyPr>
          <a:lstStyle/>
          <a:p>
            <a:pPr algn="ctr"/>
            <a:r>
              <a:rPr lang="en-US" sz="1600" b="1" dirty="0">
                <a:solidFill>
                  <a:schemeClr val="tx1">
                    <a:lumMod val="75000"/>
                    <a:lumOff val="25000"/>
                  </a:schemeClr>
                </a:solidFill>
              </a:rPr>
              <a:t>HIGH</a:t>
            </a:r>
            <a:endParaRPr lang="en-US" sz="1600" dirty="0">
              <a:solidFill>
                <a:schemeClr val="tx1">
                  <a:lumMod val="75000"/>
                  <a:lumOff val="25000"/>
                </a:schemeClr>
              </a:solidFill>
            </a:endParaRPr>
          </a:p>
        </p:txBody>
      </p:sp>
      <p:grpSp>
        <p:nvGrpSpPr>
          <p:cNvPr id="27" name="Group 26"/>
          <p:cNvGrpSpPr/>
          <p:nvPr/>
        </p:nvGrpSpPr>
        <p:grpSpPr>
          <a:xfrm>
            <a:off x="10988663" y="881514"/>
            <a:ext cx="1259187" cy="316850"/>
            <a:chOff x="11009384" y="4326339"/>
            <a:chExt cx="1190840" cy="295801"/>
          </a:xfrm>
        </p:grpSpPr>
        <p:sp>
          <p:nvSpPr>
            <p:cNvPr id="9" name="Rectangle 8"/>
            <p:cNvSpPr/>
            <p:nvPr/>
          </p:nvSpPr>
          <p:spPr>
            <a:xfrm>
              <a:off x="11009384" y="4326339"/>
              <a:ext cx="795600" cy="45719"/>
            </a:xfrm>
            <a:prstGeom prst="rect">
              <a:avLst/>
            </a:prstGeom>
            <a:solidFill>
              <a:schemeClr val="tx1">
                <a:lumMod val="75000"/>
                <a:lumOff val="2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1514235" y="4363542"/>
              <a:ext cx="685989" cy="258598"/>
            </a:xfrm>
            <a:prstGeom prst="rect">
              <a:avLst/>
            </a:prstGeom>
            <a:noFill/>
          </p:spPr>
          <p:txBody>
            <a:bodyPr wrap="square" rtlCol="0">
              <a:spAutoFit/>
            </a:bodyPr>
            <a:lstStyle/>
            <a:p>
              <a:r>
                <a:rPr lang="en-US" sz="1200" dirty="0">
                  <a:solidFill>
                    <a:schemeClr val="tx1">
                      <a:lumMod val="75000"/>
                      <a:lumOff val="25000"/>
                    </a:schemeClr>
                  </a:solidFill>
                </a:rPr>
                <a:t>5 miles</a:t>
              </a:r>
            </a:p>
          </p:txBody>
        </p:sp>
      </p:grpSp>
      <p:sp>
        <p:nvSpPr>
          <p:cNvPr id="28" name="TextBox 27"/>
          <p:cNvSpPr txBox="1"/>
          <p:nvPr/>
        </p:nvSpPr>
        <p:spPr>
          <a:xfrm>
            <a:off x="200482" y="1401922"/>
            <a:ext cx="2464659" cy="369332"/>
          </a:xfrm>
          <a:prstGeom prst="rect">
            <a:avLst/>
          </a:prstGeom>
          <a:noFill/>
        </p:spPr>
        <p:txBody>
          <a:bodyPr wrap="square" rtlCol="0">
            <a:spAutoFit/>
          </a:bodyPr>
          <a:lstStyle/>
          <a:p>
            <a:pPr algn="ctr"/>
            <a:r>
              <a:rPr lang="en-US" b="1" i="1" dirty="0">
                <a:solidFill>
                  <a:schemeClr val="tx1">
                    <a:lumMod val="75000"/>
                    <a:lumOff val="25000"/>
                  </a:schemeClr>
                </a:solidFill>
              </a:rPr>
              <a:t>Urban Development</a:t>
            </a:r>
            <a:endParaRPr lang="en-US" i="1" dirty="0">
              <a:solidFill>
                <a:schemeClr val="tx1">
                  <a:lumMod val="75000"/>
                  <a:lumOff val="25000"/>
                </a:schemeClr>
              </a:solidFill>
            </a:endParaRPr>
          </a:p>
        </p:txBody>
      </p:sp>
      <p:cxnSp>
        <p:nvCxnSpPr>
          <p:cNvPr id="30" name="Straight Connector 29"/>
          <p:cNvCxnSpPr>
            <a:stCxn id="28" idx="3"/>
            <a:endCxn id="32" idx="1"/>
          </p:cNvCxnSpPr>
          <p:nvPr/>
        </p:nvCxnSpPr>
        <p:spPr>
          <a:xfrm>
            <a:off x="2665141" y="1586588"/>
            <a:ext cx="687743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542571" y="1263422"/>
            <a:ext cx="1572883" cy="646331"/>
          </a:xfrm>
          <a:prstGeom prst="rect">
            <a:avLst/>
          </a:prstGeom>
          <a:noFill/>
        </p:spPr>
        <p:txBody>
          <a:bodyPr wrap="square" rtlCol="0">
            <a:spAutoFit/>
          </a:bodyPr>
          <a:lstStyle/>
          <a:p>
            <a:pPr algn="ctr"/>
            <a:r>
              <a:rPr lang="en-US" b="1" i="1" dirty="0">
                <a:solidFill>
                  <a:schemeClr val="accent6">
                    <a:lumMod val="75000"/>
                  </a:schemeClr>
                </a:solidFill>
              </a:rPr>
              <a:t>Combined Vegetation</a:t>
            </a:r>
            <a:endParaRPr lang="en-US" i="1" dirty="0">
              <a:solidFill>
                <a:schemeClr val="accent6">
                  <a:lumMod val="75000"/>
                </a:schemeClr>
              </a:solidFill>
            </a:endParaRPr>
          </a:p>
        </p:txBody>
      </p:sp>
      <p:cxnSp>
        <p:nvCxnSpPr>
          <p:cNvPr id="33" name="Straight Connector 32"/>
          <p:cNvCxnSpPr/>
          <p:nvPr/>
        </p:nvCxnSpPr>
        <p:spPr>
          <a:xfrm>
            <a:off x="10932813" y="1586588"/>
            <a:ext cx="1113757" cy="337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356577" y="4829175"/>
            <a:ext cx="0" cy="45720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833077" y="4819650"/>
            <a:ext cx="0" cy="45720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294944" y="4829175"/>
            <a:ext cx="0" cy="45720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8740305" y="4819650"/>
            <a:ext cx="0" cy="45720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1144855" y="4819650"/>
            <a:ext cx="0" cy="45720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79661" y="5592434"/>
            <a:ext cx="1553832" cy="338554"/>
          </a:xfrm>
          <a:prstGeom prst="rect">
            <a:avLst/>
          </a:prstGeom>
          <a:noFill/>
        </p:spPr>
        <p:txBody>
          <a:bodyPr wrap="square" rtlCol="0">
            <a:spAutoFit/>
          </a:bodyPr>
          <a:lstStyle/>
          <a:p>
            <a:pPr algn="ctr"/>
            <a:r>
              <a:rPr lang="en-US" sz="1600" b="1" dirty="0">
                <a:solidFill>
                  <a:srgbClr val="1B57AF"/>
                </a:solidFill>
              </a:rPr>
              <a:t>LST Values</a:t>
            </a:r>
            <a:endParaRPr lang="en-US" sz="1600" dirty="0">
              <a:solidFill>
                <a:srgbClr val="1B57AF"/>
              </a:solidFill>
            </a:endParaRPr>
          </a:p>
        </p:txBody>
      </p:sp>
      <p:sp>
        <p:nvSpPr>
          <p:cNvPr id="26" name="TextBox 25"/>
          <p:cNvSpPr txBox="1"/>
          <p:nvPr/>
        </p:nvSpPr>
        <p:spPr>
          <a:xfrm>
            <a:off x="3056161" y="5593338"/>
            <a:ext cx="1553832" cy="338554"/>
          </a:xfrm>
          <a:prstGeom prst="rect">
            <a:avLst/>
          </a:prstGeom>
          <a:noFill/>
        </p:spPr>
        <p:txBody>
          <a:bodyPr wrap="square" rtlCol="0">
            <a:spAutoFit/>
          </a:bodyPr>
          <a:lstStyle/>
          <a:p>
            <a:pPr algn="ctr"/>
            <a:r>
              <a:rPr lang="en-US" sz="1600" b="1" dirty="0">
                <a:solidFill>
                  <a:srgbClr val="1B57AF"/>
                </a:solidFill>
              </a:rPr>
              <a:t>LST Values</a:t>
            </a:r>
            <a:endParaRPr lang="en-US" sz="1600" dirty="0">
              <a:solidFill>
                <a:srgbClr val="1B57AF"/>
              </a:solidFill>
            </a:endParaRPr>
          </a:p>
        </p:txBody>
      </p:sp>
      <p:sp>
        <p:nvSpPr>
          <p:cNvPr id="29" name="TextBox 28"/>
          <p:cNvSpPr txBox="1"/>
          <p:nvPr/>
        </p:nvSpPr>
        <p:spPr>
          <a:xfrm>
            <a:off x="5533051" y="5592434"/>
            <a:ext cx="1553832" cy="338554"/>
          </a:xfrm>
          <a:prstGeom prst="rect">
            <a:avLst/>
          </a:prstGeom>
          <a:noFill/>
        </p:spPr>
        <p:txBody>
          <a:bodyPr wrap="square" rtlCol="0">
            <a:spAutoFit/>
          </a:bodyPr>
          <a:lstStyle/>
          <a:p>
            <a:pPr algn="ctr"/>
            <a:r>
              <a:rPr lang="en-US" sz="1600" b="1" dirty="0">
                <a:solidFill>
                  <a:srgbClr val="1B57AF"/>
                </a:solidFill>
              </a:rPr>
              <a:t>LST Values</a:t>
            </a:r>
            <a:endParaRPr lang="en-US" sz="1600" dirty="0">
              <a:solidFill>
                <a:srgbClr val="1B57AF"/>
              </a:solidFill>
            </a:endParaRPr>
          </a:p>
        </p:txBody>
      </p:sp>
      <p:sp>
        <p:nvSpPr>
          <p:cNvPr id="31" name="TextBox 30"/>
          <p:cNvSpPr txBox="1"/>
          <p:nvPr/>
        </p:nvSpPr>
        <p:spPr>
          <a:xfrm>
            <a:off x="7963389" y="5592434"/>
            <a:ext cx="1553832" cy="338554"/>
          </a:xfrm>
          <a:prstGeom prst="rect">
            <a:avLst/>
          </a:prstGeom>
          <a:noFill/>
        </p:spPr>
        <p:txBody>
          <a:bodyPr wrap="square" rtlCol="0">
            <a:spAutoFit/>
          </a:bodyPr>
          <a:lstStyle/>
          <a:p>
            <a:pPr algn="ctr"/>
            <a:r>
              <a:rPr lang="en-US" sz="1600" b="1" dirty="0">
                <a:solidFill>
                  <a:srgbClr val="1B57AF"/>
                </a:solidFill>
              </a:rPr>
              <a:t>LST Values</a:t>
            </a:r>
            <a:endParaRPr lang="en-US" sz="1600" dirty="0">
              <a:solidFill>
                <a:srgbClr val="1B57AF"/>
              </a:solidFill>
            </a:endParaRPr>
          </a:p>
        </p:txBody>
      </p:sp>
      <p:sp>
        <p:nvSpPr>
          <p:cNvPr id="34" name="TextBox 33"/>
          <p:cNvSpPr txBox="1"/>
          <p:nvPr/>
        </p:nvSpPr>
        <p:spPr>
          <a:xfrm>
            <a:off x="10393727" y="5592434"/>
            <a:ext cx="1553832" cy="338554"/>
          </a:xfrm>
          <a:prstGeom prst="rect">
            <a:avLst/>
          </a:prstGeom>
          <a:noFill/>
        </p:spPr>
        <p:txBody>
          <a:bodyPr wrap="square" rtlCol="0">
            <a:spAutoFit/>
          </a:bodyPr>
          <a:lstStyle/>
          <a:p>
            <a:pPr algn="ctr"/>
            <a:r>
              <a:rPr lang="en-US" sz="1600" b="1" dirty="0">
                <a:solidFill>
                  <a:srgbClr val="1B57AF"/>
                </a:solidFill>
              </a:rPr>
              <a:t>LST Values</a:t>
            </a:r>
            <a:endParaRPr lang="en-US" sz="1600" dirty="0">
              <a:solidFill>
                <a:srgbClr val="1B57AF"/>
              </a:solidFill>
            </a:endParaRPr>
          </a:p>
        </p:txBody>
      </p:sp>
    </p:spTree>
    <p:extLst>
      <p:ext uri="{BB962C8B-B14F-4D97-AF65-F5344CB8AC3E}">
        <p14:creationId xmlns:p14="http://schemas.microsoft.com/office/powerpoint/2010/main" val="1732626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Overlay Analysis</a:t>
            </a:r>
          </a:p>
        </p:txBody>
      </p:sp>
      <p:grpSp>
        <p:nvGrpSpPr>
          <p:cNvPr id="3" name="Group 2"/>
          <p:cNvGrpSpPr/>
          <p:nvPr/>
        </p:nvGrpSpPr>
        <p:grpSpPr>
          <a:xfrm>
            <a:off x="2274294" y="864454"/>
            <a:ext cx="7486116" cy="5238362"/>
            <a:chOff x="2317839" y="916708"/>
            <a:chExt cx="7486116" cy="5238362"/>
          </a:xfrm>
        </p:grpSpPr>
        <p:pic>
          <p:nvPicPr>
            <p:cNvPr id="36" name="Picture 35"/>
            <p:cNvPicPr>
              <a:picLocks noChangeAspect="1"/>
            </p:cNvPicPr>
            <p:nvPr/>
          </p:nvPicPr>
          <p:blipFill rotWithShape="1">
            <a:blip r:embed="rId3">
              <a:extLst>
                <a:ext uri="{28A0092B-C50C-407E-A947-70E740481C1C}">
                  <a14:useLocalDpi xmlns:a14="http://schemas.microsoft.com/office/drawing/2010/main" val="0"/>
                </a:ext>
              </a:extLst>
            </a:blip>
            <a:srcRect l="2822" t="588" r="13364" b="4022"/>
            <a:stretch/>
          </p:blipFill>
          <p:spPr>
            <a:xfrm>
              <a:off x="3037336" y="916708"/>
              <a:ext cx="6766619" cy="4589564"/>
            </a:xfrm>
            <a:prstGeom prst="rect">
              <a:avLst/>
            </a:prstGeom>
          </p:spPr>
        </p:pic>
        <p:sp>
          <p:nvSpPr>
            <p:cNvPr id="47" name="TextBox 46"/>
            <p:cNvSpPr txBox="1"/>
            <p:nvPr/>
          </p:nvSpPr>
          <p:spPr>
            <a:xfrm rot="16200000">
              <a:off x="666896" y="2931232"/>
              <a:ext cx="3671217"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Land Surface Temperature (°F)</a:t>
              </a:r>
            </a:p>
          </p:txBody>
        </p:sp>
        <p:sp>
          <p:nvSpPr>
            <p:cNvPr id="48" name="TextBox 47"/>
            <p:cNvSpPr txBox="1"/>
            <p:nvPr/>
          </p:nvSpPr>
          <p:spPr>
            <a:xfrm>
              <a:off x="4005330" y="5785738"/>
              <a:ext cx="4840519"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Land Cover Type (by NLCD 2011 Class)</a:t>
              </a:r>
            </a:p>
          </p:txBody>
        </p:sp>
        <p:sp>
          <p:nvSpPr>
            <p:cNvPr id="49" name="TextBox 48"/>
            <p:cNvSpPr txBox="1"/>
            <p:nvPr/>
          </p:nvSpPr>
          <p:spPr>
            <a:xfrm>
              <a:off x="2793662" y="5115676"/>
              <a:ext cx="471868" cy="276999"/>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70</a:t>
              </a:r>
              <a:r>
                <a:rPr lang="en-US" sz="1200" b="1" dirty="0">
                  <a:solidFill>
                    <a:schemeClr val="tx1">
                      <a:lumMod val="75000"/>
                      <a:lumOff val="25000"/>
                    </a:schemeClr>
                  </a:solidFill>
                  <a:latin typeface="Century Gothic" panose="020B0502020202020204" pitchFamily="34" charset="0"/>
                </a:rPr>
                <a:t>°</a:t>
              </a:r>
              <a:endParaRPr lang="en-US" sz="1200" dirty="0">
                <a:solidFill>
                  <a:schemeClr val="tx1">
                    <a:lumMod val="75000"/>
                    <a:lumOff val="25000"/>
                  </a:schemeClr>
                </a:solidFill>
                <a:latin typeface="Century Gothic" panose="020B0502020202020204" pitchFamily="34" charset="0"/>
              </a:endParaRPr>
            </a:p>
          </p:txBody>
        </p:sp>
        <p:sp>
          <p:nvSpPr>
            <p:cNvPr id="50" name="TextBox 49"/>
            <p:cNvSpPr txBox="1"/>
            <p:nvPr/>
          </p:nvSpPr>
          <p:spPr>
            <a:xfrm>
              <a:off x="4733766" y="5340327"/>
              <a:ext cx="1042285" cy="338554"/>
            </a:xfrm>
            <a:prstGeom prst="rect">
              <a:avLst/>
            </a:prstGeom>
            <a:solidFill>
              <a:schemeClr val="bg1"/>
            </a:solid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Medium</a:t>
              </a:r>
            </a:p>
          </p:txBody>
        </p:sp>
        <p:sp>
          <p:nvSpPr>
            <p:cNvPr id="51" name="TextBox 50"/>
            <p:cNvSpPr txBox="1"/>
            <p:nvPr/>
          </p:nvSpPr>
          <p:spPr>
            <a:xfrm>
              <a:off x="6058078" y="5334713"/>
              <a:ext cx="876240" cy="338554"/>
            </a:xfrm>
            <a:prstGeom prst="rect">
              <a:avLst/>
            </a:prstGeom>
            <a:solidFill>
              <a:schemeClr val="bg1"/>
            </a:solid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Low</a:t>
              </a:r>
            </a:p>
          </p:txBody>
        </p:sp>
        <p:sp>
          <p:nvSpPr>
            <p:cNvPr id="52" name="TextBox 51"/>
            <p:cNvSpPr txBox="1"/>
            <p:nvPr/>
          </p:nvSpPr>
          <p:spPr>
            <a:xfrm>
              <a:off x="7295677" y="5334713"/>
              <a:ext cx="876240" cy="338554"/>
            </a:xfrm>
            <a:prstGeom prst="rect">
              <a:avLst/>
            </a:prstGeom>
            <a:solidFill>
              <a:schemeClr val="bg1"/>
            </a:solid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Open</a:t>
              </a:r>
            </a:p>
          </p:txBody>
        </p:sp>
        <p:sp>
          <p:nvSpPr>
            <p:cNvPr id="54" name="TextBox 53"/>
            <p:cNvSpPr txBox="1"/>
            <p:nvPr/>
          </p:nvSpPr>
          <p:spPr>
            <a:xfrm>
              <a:off x="2793663" y="4442169"/>
              <a:ext cx="471868" cy="276999"/>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80</a:t>
              </a:r>
              <a:r>
                <a:rPr lang="en-US" sz="1200" b="1" dirty="0">
                  <a:solidFill>
                    <a:schemeClr val="tx1">
                      <a:lumMod val="75000"/>
                      <a:lumOff val="25000"/>
                    </a:schemeClr>
                  </a:solidFill>
                  <a:latin typeface="Century Gothic" panose="020B0502020202020204" pitchFamily="34" charset="0"/>
                </a:rPr>
                <a:t>°</a:t>
              </a:r>
              <a:endParaRPr lang="en-US" sz="1200" dirty="0">
                <a:solidFill>
                  <a:schemeClr val="tx1">
                    <a:lumMod val="75000"/>
                    <a:lumOff val="25000"/>
                  </a:schemeClr>
                </a:solidFill>
                <a:latin typeface="Century Gothic" panose="020B0502020202020204" pitchFamily="34" charset="0"/>
              </a:endParaRPr>
            </a:p>
          </p:txBody>
        </p:sp>
        <p:sp>
          <p:nvSpPr>
            <p:cNvPr id="55" name="TextBox 54"/>
            <p:cNvSpPr txBox="1"/>
            <p:nvPr/>
          </p:nvSpPr>
          <p:spPr>
            <a:xfrm>
              <a:off x="2687171" y="3069014"/>
              <a:ext cx="578359" cy="276999"/>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100</a:t>
              </a:r>
              <a:r>
                <a:rPr lang="en-US" sz="1200" b="1" dirty="0">
                  <a:solidFill>
                    <a:schemeClr val="tx1">
                      <a:lumMod val="75000"/>
                      <a:lumOff val="25000"/>
                    </a:schemeClr>
                  </a:solidFill>
                  <a:latin typeface="Century Gothic" panose="020B0502020202020204" pitchFamily="34" charset="0"/>
                </a:rPr>
                <a:t>°</a:t>
              </a:r>
              <a:endParaRPr lang="en-US" sz="1200" dirty="0">
                <a:solidFill>
                  <a:schemeClr val="tx1">
                    <a:lumMod val="75000"/>
                    <a:lumOff val="25000"/>
                  </a:schemeClr>
                </a:solidFill>
                <a:latin typeface="Century Gothic" panose="020B0502020202020204" pitchFamily="34" charset="0"/>
              </a:endParaRPr>
            </a:p>
          </p:txBody>
        </p:sp>
        <p:sp>
          <p:nvSpPr>
            <p:cNvPr id="56" name="TextBox 55"/>
            <p:cNvSpPr txBox="1"/>
            <p:nvPr/>
          </p:nvSpPr>
          <p:spPr>
            <a:xfrm>
              <a:off x="2793663" y="3742521"/>
              <a:ext cx="471868" cy="276999"/>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90</a:t>
              </a:r>
              <a:r>
                <a:rPr lang="en-US" sz="1200" b="1" dirty="0">
                  <a:solidFill>
                    <a:schemeClr val="tx1">
                      <a:lumMod val="75000"/>
                      <a:lumOff val="25000"/>
                    </a:schemeClr>
                  </a:solidFill>
                  <a:latin typeface="Century Gothic" panose="020B0502020202020204" pitchFamily="34" charset="0"/>
                </a:rPr>
                <a:t>°</a:t>
              </a:r>
              <a:endParaRPr lang="en-US" sz="1200" dirty="0">
                <a:solidFill>
                  <a:schemeClr val="tx1">
                    <a:lumMod val="75000"/>
                    <a:lumOff val="25000"/>
                  </a:schemeClr>
                </a:solidFill>
                <a:latin typeface="Century Gothic" panose="020B0502020202020204" pitchFamily="34" charset="0"/>
              </a:endParaRPr>
            </a:p>
          </p:txBody>
        </p:sp>
        <p:sp>
          <p:nvSpPr>
            <p:cNvPr id="57" name="TextBox 56"/>
            <p:cNvSpPr txBox="1"/>
            <p:nvPr/>
          </p:nvSpPr>
          <p:spPr>
            <a:xfrm>
              <a:off x="2687171" y="2369366"/>
              <a:ext cx="577707" cy="276999"/>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110</a:t>
              </a:r>
              <a:r>
                <a:rPr lang="en-US" sz="1200" b="1" dirty="0">
                  <a:solidFill>
                    <a:schemeClr val="tx1">
                      <a:lumMod val="75000"/>
                      <a:lumOff val="25000"/>
                    </a:schemeClr>
                  </a:solidFill>
                  <a:latin typeface="Century Gothic" panose="020B0502020202020204" pitchFamily="34" charset="0"/>
                </a:rPr>
                <a:t>°</a:t>
              </a:r>
              <a:endParaRPr lang="en-US" sz="1200" dirty="0">
                <a:solidFill>
                  <a:schemeClr val="tx1">
                    <a:lumMod val="75000"/>
                    <a:lumOff val="25000"/>
                  </a:schemeClr>
                </a:solidFill>
                <a:latin typeface="Century Gothic" panose="020B0502020202020204" pitchFamily="34" charset="0"/>
              </a:endParaRPr>
            </a:p>
          </p:txBody>
        </p:sp>
        <p:sp>
          <p:nvSpPr>
            <p:cNvPr id="58" name="TextBox 57"/>
            <p:cNvSpPr txBox="1"/>
            <p:nvPr/>
          </p:nvSpPr>
          <p:spPr>
            <a:xfrm>
              <a:off x="2687171" y="1669718"/>
              <a:ext cx="577707" cy="276999"/>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120</a:t>
              </a:r>
              <a:r>
                <a:rPr lang="en-US" sz="1200" b="1" dirty="0">
                  <a:solidFill>
                    <a:schemeClr val="tx1">
                      <a:lumMod val="75000"/>
                      <a:lumOff val="25000"/>
                    </a:schemeClr>
                  </a:solidFill>
                  <a:latin typeface="Century Gothic" panose="020B0502020202020204" pitchFamily="34" charset="0"/>
                </a:rPr>
                <a:t>°</a:t>
              </a:r>
              <a:endParaRPr lang="en-US" sz="1200" dirty="0">
                <a:solidFill>
                  <a:schemeClr val="tx1">
                    <a:lumMod val="75000"/>
                    <a:lumOff val="25000"/>
                  </a:schemeClr>
                </a:solidFill>
                <a:latin typeface="Century Gothic" panose="020B0502020202020204" pitchFamily="34" charset="0"/>
              </a:endParaRPr>
            </a:p>
          </p:txBody>
        </p:sp>
        <p:sp>
          <p:nvSpPr>
            <p:cNvPr id="59" name="TextBox 58"/>
            <p:cNvSpPr txBox="1"/>
            <p:nvPr/>
          </p:nvSpPr>
          <p:spPr>
            <a:xfrm>
              <a:off x="2687172" y="970070"/>
              <a:ext cx="545668" cy="276999"/>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130</a:t>
              </a:r>
              <a:r>
                <a:rPr lang="en-US" sz="1200" b="1" dirty="0">
                  <a:solidFill>
                    <a:schemeClr val="tx1">
                      <a:lumMod val="75000"/>
                      <a:lumOff val="25000"/>
                    </a:schemeClr>
                  </a:solidFill>
                  <a:latin typeface="Century Gothic" panose="020B0502020202020204" pitchFamily="34" charset="0"/>
                </a:rPr>
                <a:t>°</a:t>
              </a:r>
              <a:endParaRPr lang="en-US" sz="1200" dirty="0">
                <a:solidFill>
                  <a:schemeClr val="tx1">
                    <a:lumMod val="75000"/>
                    <a:lumOff val="25000"/>
                  </a:schemeClr>
                </a:solidFill>
                <a:latin typeface="Century Gothic" panose="020B0502020202020204" pitchFamily="34" charset="0"/>
              </a:endParaRPr>
            </a:p>
          </p:txBody>
        </p:sp>
        <p:sp>
          <p:nvSpPr>
            <p:cNvPr id="60" name="TextBox 59"/>
            <p:cNvSpPr txBox="1"/>
            <p:nvPr/>
          </p:nvSpPr>
          <p:spPr>
            <a:xfrm>
              <a:off x="3567210" y="5339208"/>
              <a:ext cx="876240" cy="338554"/>
            </a:xfrm>
            <a:prstGeom prst="rect">
              <a:avLst/>
            </a:prstGeom>
            <a:solidFill>
              <a:schemeClr val="bg1"/>
            </a:solid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High</a:t>
              </a:r>
            </a:p>
          </p:txBody>
        </p:sp>
      </p:grpSp>
      <p:sp>
        <p:nvSpPr>
          <p:cNvPr id="53" name="TextBox 52"/>
          <p:cNvSpPr txBox="1"/>
          <p:nvPr/>
        </p:nvSpPr>
        <p:spPr>
          <a:xfrm>
            <a:off x="8284947" y="5282459"/>
            <a:ext cx="1318888" cy="338554"/>
          </a:xfrm>
          <a:prstGeom prst="rect">
            <a:avLst/>
          </a:prstGeom>
          <a:solidFill>
            <a:schemeClr val="bg1"/>
          </a:solid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Vegetation</a:t>
            </a:r>
          </a:p>
        </p:txBody>
      </p:sp>
    </p:spTree>
    <p:extLst>
      <p:ext uri="{BB962C8B-B14F-4D97-AF65-F5344CB8AC3E}">
        <p14:creationId xmlns:p14="http://schemas.microsoft.com/office/powerpoint/2010/main" val="719905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Study Area Overview</a:t>
            </a:r>
          </a:p>
        </p:txBody>
      </p:sp>
      <p:sp>
        <p:nvSpPr>
          <p:cNvPr id="7" name="Rectangle 6"/>
          <p:cNvSpPr/>
          <p:nvPr/>
        </p:nvSpPr>
        <p:spPr>
          <a:xfrm>
            <a:off x="5005927" y="3244334"/>
            <a:ext cx="248786" cy="369332"/>
          </a:xfrm>
          <a:prstGeom prst="rect">
            <a:avLst/>
          </a:prstGeom>
        </p:spPr>
        <p:txBody>
          <a:bodyPr wrap="none">
            <a:spAutoFit/>
          </a:bodyPr>
          <a:lstStyle/>
          <a:p>
            <a:r>
              <a:rPr lang="en-US" dirty="0"/>
              <a:t>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75" t="5975" r="23413" b="6214"/>
          <a:stretch/>
        </p:blipFill>
        <p:spPr>
          <a:xfrm>
            <a:off x="3852130" y="1093671"/>
            <a:ext cx="5025029" cy="4748106"/>
          </a:xfrm>
          <a:prstGeom prst="rect">
            <a:avLst/>
          </a:prstGeom>
          <a:ln w="19050">
            <a:solidFill>
              <a:schemeClr val="tx1">
                <a:lumMod val="95000"/>
                <a:lumOff val="5000"/>
              </a:schemeClr>
            </a:solidFill>
          </a:ln>
          <a:effectLst>
            <a:outerShdw blurRad="76200" dir="13500000" sy="23000" kx="1200000" algn="br" rotWithShape="0">
              <a:prstClr val="black">
                <a:alpha val="20000"/>
              </a:prstClr>
            </a:outerShdw>
          </a:effectLst>
        </p:spPr>
      </p:pic>
      <p:pic>
        <p:nvPicPr>
          <p:cNvPr id="4" name="Picture 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6" t="6514" r="4962" b="6483"/>
          <a:stretch/>
        </p:blipFill>
        <p:spPr>
          <a:xfrm>
            <a:off x="278741" y="2010517"/>
            <a:ext cx="3543746" cy="2646543"/>
          </a:xfrm>
          <a:prstGeom prst="rect">
            <a:avLst/>
          </a:prstGeom>
        </p:spPr>
      </p:pic>
      <p:sp>
        <p:nvSpPr>
          <p:cNvPr id="6" name="Rectangle 5"/>
          <p:cNvSpPr/>
          <p:nvPr/>
        </p:nvSpPr>
        <p:spPr>
          <a:xfrm>
            <a:off x="3159790" y="2783549"/>
            <a:ext cx="407197" cy="4240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872137" y="1222421"/>
            <a:ext cx="553954"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100</a:t>
            </a:r>
          </a:p>
        </p:txBody>
      </p:sp>
      <p:sp>
        <p:nvSpPr>
          <p:cNvPr id="30" name="TextBox 29"/>
          <p:cNvSpPr txBox="1"/>
          <p:nvPr/>
        </p:nvSpPr>
        <p:spPr>
          <a:xfrm>
            <a:off x="5159723" y="1224287"/>
            <a:ext cx="532736" cy="246221"/>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mi</a:t>
            </a:r>
          </a:p>
        </p:txBody>
      </p:sp>
      <p:sp>
        <p:nvSpPr>
          <p:cNvPr id="31" name="TextBox 30"/>
          <p:cNvSpPr txBox="1"/>
          <p:nvPr/>
        </p:nvSpPr>
        <p:spPr>
          <a:xfrm>
            <a:off x="6563752" y="4824772"/>
            <a:ext cx="1598212" cy="276999"/>
          </a:xfrm>
          <a:prstGeom prst="rect">
            <a:avLst/>
          </a:prstGeom>
          <a:noFill/>
        </p:spPr>
        <p:txBody>
          <a:bodyPr wrap="square" rtlCol="0">
            <a:spAutoFit/>
          </a:bodyPr>
          <a:lstStyle/>
          <a:p>
            <a:r>
              <a:rPr lang="en-US" sz="1200" i="1" dirty="0">
                <a:solidFill>
                  <a:srgbClr val="2259A8"/>
                </a:solidFill>
                <a:latin typeface="+mj-lt"/>
              </a:rPr>
              <a:t>Atlantic Ocean</a:t>
            </a:r>
          </a:p>
        </p:txBody>
      </p:sp>
      <p:grpSp>
        <p:nvGrpSpPr>
          <p:cNvPr id="34" name="Group 33"/>
          <p:cNvGrpSpPr/>
          <p:nvPr/>
        </p:nvGrpSpPr>
        <p:grpSpPr>
          <a:xfrm>
            <a:off x="8406457" y="5107955"/>
            <a:ext cx="356188" cy="711025"/>
            <a:chOff x="3656253" y="1350884"/>
            <a:chExt cx="356188" cy="711025"/>
          </a:xfrm>
        </p:grpSpPr>
        <p:sp>
          <p:nvSpPr>
            <p:cNvPr id="32" name="Isosceles Triangle 31"/>
            <p:cNvSpPr/>
            <p:nvPr/>
          </p:nvSpPr>
          <p:spPr>
            <a:xfrm>
              <a:off x="3711102" y="1350884"/>
              <a:ext cx="246490" cy="376928"/>
            </a:xfrm>
            <a:prstGeom prst="triangl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656253" y="1692577"/>
              <a:ext cx="356188" cy="369332"/>
            </a:xfrm>
            <a:prstGeom prst="rect">
              <a:avLst/>
            </a:prstGeom>
          </p:spPr>
          <p:txBody>
            <a:bodyPr wrap="none">
              <a:spAutoFit/>
            </a:bodyPr>
            <a:lstStyle/>
            <a:p>
              <a:r>
                <a:rPr lang="en-US" b="1" dirty="0">
                  <a:solidFill>
                    <a:schemeClr val="tx1">
                      <a:lumMod val="75000"/>
                      <a:lumOff val="25000"/>
                    </a:schemeClr>
                  </a:solidFill>
                </a:rPr>
                <a:t>N</a:t>
              </a:r>
            </a:p>
          </p:txBody>
        </p:sp>
      </p:grpSp>
      <p:sp>
        <p:nvSpPr>
          <p:cNvPr id="36" name="TextBox 35"/>
          <p:cNvSpPr txBox="1"/>
          <p:nvPr/>
        </p:nvSpPr>
        <p:spPr>
          <a:xfrm>
            <a:off x="5796751" y="4326205"/>
            <a:ext cx="882595" cy="246221"/>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New Jersey</a:t>
            </a:r>
          </a:p>
        </p:txBody>
      </p:sp>
      <p:sp>
        <p:nvSpPr>
          <p:cNvPr id="37" name="TextBox 36"/>
          <p:cNvSpPr txBox="1"/>
          <p:nvPr/>
        </p:nvSpPr>
        <p:spPr>
          <a:xfrm>
            <a:off x="7327932" y="2250100"/>
            <a:ext cx="1196266" cy="246221"/>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Rhode Island</a:t>
            </a:r>
          </a:p>
        </p:txBody>
      </p:sp>
    </p:spTree>
    <p:extLst>
      <p:ext uri="{BB962C8B-B14F-4D97-AF65-F5344CB8AC3E}">
        <p14:creationId xmlns:p14="http://schemas.microsoft.com/office/powerpoint/2010/main" val="1033700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Cross-Validation: Overview</a:t>
            </a:r>
          </a:p>
        </p:txBody>
      </p:sp>
      <p:sp>
        <p:nvSpPr>
          <p:cNvPr id="7" name="Rectangle 6"/>
          <p:cNvSpPr/>
          <p:nvPr/>
        </p:nvSpPr>
        <p:spPr>
          <a:xfrm>
            <a:off x="775034" y="1365330"/>
            <a:ext cx="6460434" cy="3600986"/>
          </a:xfrm>
          <a:prstGeom prst="rect">
            <a:avLst/>
          </a:prstGeom>
        </p:spPr>
        <p:txBody>
          <a:bodyPr wrap="square">
            <a:spAutoFit/>
          </a:bodyPr>
          <a:lstStyle/>
          <a:p>
            <a:pPr marL="520700" lvl="0" indent="-457200">
              <a:spcAft>
                <a:spcPts val="1200"/>
              </a:spcAft>
              <a:buClr>
                <a:srgbClr val="1B57AF"/>
              </a:buClr>
              <a:buSzPct val="100000"/>
              <a:buFont typeface="Wingdings 3" panose="05040102010807070707" pitchFamily="18" charset="2"/>
              <a:buChar char=""/>
            </a:pPr>
            <a:r>
              <a:rPr lang="en-US" b="1" dirty="0">
                <a:solidFill>
                  <a:srgbClr val="1B57AF"/>
                </a:solidFill>
              </a:rPr>
              <a:t>Verify the accuracy </a:t>
            </a:r>
            <a:r>
              <a:rPr lang="en-US" dirty="0">
                <a:solidFill>
                  <a:schemeClr val="tx1">
                    <a:lumMod val="75000"/>
                    <a:lumOff val="25000"/>
                  </a:schemeClr>
                </a:solidFill>
              </a:rPr>
              <a:t>of the USGS Level-2 Land Surface Temperature Science Product (STP)</a:t>
            </a:r>
          </a:p>
          <a:p>
            <a:pPr marL="520700" indent="-457200">
              <a:spcAft>
                <a:spcPts val="1200"/>
              </a:spcAft>
              <a:buClr>
                <a:srgbClr val="1B57AF"/>
              </a:buClr>
              <a:buSzPct val="100000"/>
              <a:buFont typeface="Wingdings 3" panose="05040102010807070707" pitchFamily="18" charset="2"/>
              <a:buChar char=""/>
            </a:pPr>
            <a:r>
              <a:rPr lang="en-US" b="1" dirty="0">
                <a:solidFill>
                  <a:srgbClr val="2259A8"/>
                </a:solidFill>
              </a:rPr>
              <a:t>Determine the areas </a:t>
            </a:r>
            <a:r>
              <a:rPr lang="en-US" dirty="0">
                <a:solidFill>
                  <a:schemeClr val="tx1">
                    <a:lumMod val="75000"/>
                    <a:lumOff val="25000"/>
                  </a:schemeClr>
                </a:solidFill>
              </a:rPr>
              <a:t>where ASTER , MODIS, and LANDSAT captured the same area on the same date</a:t>
            </a:r>
          </a:p>
          <a:p>
            <a:pPr marL="520700" indent="-457200">
              <a:spcAft>
                <a:spcPts val="1200"/>
              </a:spcAft>
              <a:buClr>
                <a:srgbClr val="1B57AF"/>
              </a:buClr>
              <a:buSzPct val="100000"/>
              <a:buFont typeface="Wingdings 3" panose="05040102010807070707" pitchFamily="18" charset="2"/>
              <a:buChar char=""/>
            </a:pPr>
            <a:r>
              <a:rPr lang="en-US" b="1" dirty="0">
                <a:solidFill>
                  <a:srgbClr val="2259A8"/>
                </a:solidFill>
              </a:rPr>
              <a:t>Resample </a:t>
            </a:r>
            <a:r>
              <a:rPr lang="en-US" dirty="0">
                <a:solidFill>
                  <a:schemeClr val="tx1">
                    <a:lumMod val="75000"/>
                    <a:lumOff val="25000"/>
                  </a:schemeClr>
                </a:solidFill>
              </a:rPr>
              <a:t>ASTER &amp; LANDSAT from 30 m and 90 m resolutions to 1000 m</a:t>
            </a:r>
          </a:p>
          <a:p>
            <a:pPr marL="520700" indent="-457200">
              <a:spcAft>
                <a:spcPts val="1200"/>
              </a:spcAft>
              <a:buClr>
                <a:srgbClr val="1B57AF"/>
              </a:buClr>
              <a:buSzPct val="100000"/>
              <a:buFont typeface="Wingdings 3" panose="05040102010807070707" pitchFamily="18" charset="2"/>
              <a:buChar char=""/>
            </a:pPr>
            <a:r>
              <a:rPr lang="en-US" b="1" dirty="0">
                <a:solidFill>
                  <a:srgbClr val="2259A8"/>
                </a:solidFill>
              </a:rPr>
              <a:t>Calculate the correlation </a:t>
            </a:r>
            <a:r>
              <a:rPr lang="en-US" dirty="0">
                <a:solidFill>
                  <a:schemeClr val="tx1">
                    <a:lumMod val="75000"/>
                    <a:lumOff val="25000"/>
                  </a:schemeClr>
                </a:solidFill>
              </a:rPr>
              <a:t>between the satellites’ land surface temperature values and whether the results change depending on different land cover types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0555" y="1835284"/>
            <a:ext cx="4161845" cy="2341038"/>
          </a:xfrm>
          <a:prstGeom prst="rect">
            <a:avLst/>
          </a:prstGeom>
        </p:spPr>
      </p:pic>
      <p:sp>
        <p:nvSpPr>
          <p:cNvPr id="9" name="TextBox 8"/>
          <p:cNvSpPr txBox="1"/>
          <p:nvPr/>
        </p:nvSpPr>
        <p:spPr>
          <a:xfrm>
            <a:off x="10532055" y="3945490"/>
            <a:ext cx="3349487" cy="230832"/>
          </a:xfrm>
          <a:prstGeom prst="rect">
            <a:avLst/>
          </a:prstGeom>
          <a:noFill/>
        </p:spPr>
        <p:txBody>
          <a:bodyPr wrap="square" rtlCol="0">
            <a:spAutoFit/>
          </a:bodyPr>
          <a:lstStyle/>
          <a:p>
            <a:r>
              <a:rPr lang="en-US" sz="900" dirty="0">
                <a:solidFill>
                  <a:schemeClr val="bg1"/>
                </a:solidFill>
              </a:rPr>
              <a:t>Source: </a:t>
            </a:r>
            <a:r>
              <a:rPr lang="en-US" sz="900" dirty="0" err="1">
                <a:solidFill>
                  <a:schemeClr val="bg1"/>
                </a:solidFill>
              </a:rPr>
              <a:t>Pixabay</a:t>
            </a:r>
            <a:endParaRPr lang="en-US" sz="900" dirty="0">
              <a:solidFill>
                <a:schemeClr val="bg1"/>
              </a:solidFill>
            </a:endParaRPr>
          </a:p>
        </p:txBody>
      </p:sp>
    </p:spTree>
    <p:extLst>
      <p:ext uri="{BB962C8B-B14F-4D97-AF65-F5344CB8AC3E}">
        <p14:creationId xmlns:p14="http://schemas.microsoft.com/office/powerpoint/2010/main" val="2804659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Cross-Validation: Overview</a:t>
            </a:r>
          </a:p>
        </p:txBody>
      </p:sp>
      <p:graphicFrame>
        <p:nvGraphicFramePr>
          <p:cNvPr id="7" name="Chart 6"/>
          <p:cNvGraphicFramePr>
            <a:graphicFrameLocks/>
          </p:cNvGraphicFramePr>
          <p:nvPr>
            <p:extLst>
              <p:ext uri="{D42A27DB-BD31-4B8C-83A1-F6EECF244321}">
                <p14:modId xmlns:p14="http://schemas.microsoft.com/office/powerpoint/2010/main" val="3268704001"/>
              </p:ext>
            </p:extLst>
          </p:nvPr>
        </p:nvGraphicFramePr>
        <p:xfrm>
          <a:off x="1546698" y="1254867"/>
          <a:ext cx="9377463" cy="46011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7074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Cross-Validation: Vegetation</a:t>
            </a:r>
          </a:p>
        </p:txBody>
      </p:sp>
      <p:graphicFrame>
        <p:nvGraphicFramePr>
          <p:cNvPr id="3" name="Chart 2"/>
          <p:cNvGraphicFramePr>
            <a:graphicFrameLocks/>
          </p:cNvGraphicFramePr>
          <p:nvPr>
            <p:extLst>
              <p:ext uri="{D42A27DB-BD31-4B8C-83A1-F6EECF244321}">
                <p14:modId xmlns:p14="http://schemas.microsoft.com/office/powerpoint/2010/main" val="2943214385"/>
              </p:ext>
            </p:extLst>
          </p:nvPr>
        </p:nvGraphicFramePr>
        <p:xfrm>
          <a:off x="387627" y="1202635"/>
          <a:ext cx="5824330" cy="44825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ext uri="{D42A27DB-BD31-4B8C-83A1-F6EECF244321}">
                <p14:modId xmlns:p14="http://schemas.microsoft.com/office/powerpoint/2010/main" val="439498829"/>
              </p:ext>
            </p:extLst>
          </p:nvPr>
        </p:nvGraphicFramePr>
        <p:xfrm>
          <a:off x="6291471" y="1202635"/>
          <a:ext cx="5764694" cy="44825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51242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Cross-Validation: High Urbanization</a:t>
            </a:r>
          </a:p>
        </p:txBody>
      </p:sp>
      <p:graphicFrame>
        <p:nvGraphicFramePr>
          <p:cNvPr id="3" name="Chart 2"/>
          <p:cNvGraphicFramePr>
            <a:graphicFrameLocks/>
          </p:cNvGraphicFramePr>
          <p:nvPr>
            <p:extLst>
              <p:ext uri="{D42A27DB-BD31-4B8C-83A1-F6EECF244321}">
                <p14:modId xmlns:p14="http://schemas.microsoft.com/office/powerpoint/2010/main" val="3475040977"/>
              </p:ext>
            </p:extLst>
          </p:nvPr>
        </p:nvGraphicFramePr>
        <p:xfrm>
          <a:off x="6637848" y="1182025"/>
          <a:ext cx="5018049" cy="43935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ext uri="{D42A27DB-BD31-4B8C-83A1-F6EECF244321}">
                <p14:modId xmlns:p14="http://schemas.microsoft.com/office/powerpoint/2010/main" val="3316745561"/>
              </p:ext>
            </p:extLst>
          </p:nvPr>
        </p:nvGraphicFramePr>
        <p:xfrm>
          <a:off x="746647" y="1182026"/>
          <a:ext cx="5441795" cy="43935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89821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Cross-Validation: Pearson Correlation </a:t>
            </a:r>
          </a:p>
        </p:txBody>
      </p:sp>
      <p:sp>
        <p:nvSpPr>
          <p:cNvPr id="3" name="Rectangle 2"/>
          <p:cNvSpPr/>
          <p:nvPr/>
        </p:nvSpPr>
        <p:spPr>
          <a:xfrm>
            <a:off x="1435100" y="4461119"/>
            <a:ext cx="9321800" cy="1785104"/>
          </a:xfrm>
          <a:prstGeom prst="rect">
            <a:avLst/>
          </a:prstGeom>
        </p:spPr>
        <p:txBody>
          <a:bodyPr wrap="square">
            <a:spAutoFit/>
          </a:bodyPr>
          <a:lstStyle/>
          <a:p>
            <a:pPr marL="520700" lvl="0" indent="-457200">
              <a:spcAft>
                <a:spcPts val="1200"/>
              </a:spcAft>
              <a:buClr>
                <a:srgbClr val="1B57AF"/>
              </a:buClr>
              <a:buSzPct val="100000"/>
              <a:buFont typeface="Wingdings 3" panose="05040102010807070707" pitchFamily="18" charset="2"/>
              <a:buChar char="}"/>
            </a:pPr>
            <a:r>
              <a:rPr lang="en-US" b="1" dirty="0">
                <a:solidFill>
                  <a:srgbClr val="1B57AF"/>
                </a:solidFill>
              </a:rPr>
              <a:t>Surface temperature values for Landsat – Aster correlated</a:t>
            </a:r>
            <a:r>
              <a:rPr lang="en-US" dirty="0">
                <a:solidFill>
                  <a:schemeClr val="tx1">
                    <a:lumMod val="75000"/>
                    <a:lumOff val="25000"/>
                  </a:schemeClr>
                </a:solidFill>
              </a:rPr>
              <a:t> and verified the validity of the STP.</a:t>
            </a:r>
          </a:p>
          <a:p>
            <a:pPr marL="520700" indent="-457200">
              <a:spcAft>
                <a:spcPts val="1200"/>
              </a:spcAft>
              <a:buClr>
                <a:srgbClr val="1B57AF"/>
              </a:buClr>
              <a:buSzPct val="100000"/>
              <a:buFont typeface="Wingdings 3" panose="05040102010807070707" pitchFamily="18" charset="2"/>
              <a:buChar char="}"/>
            </a:pPr>
            <a:r>
              <a:rPr lang="en-US" b="1" dirty="0">
                <a:solidFill>
                  <a:srgbClr val="1B57AF"/>
                </a:solidFill>
              </a:rPr>
              <a:t>Terra MODIS had low correlation values </a:t>
            </a:r>
            <a:r>
              <a:rPr lang="en-US" dirty="0">
                <a:solidFill>
                  <a:schemeClr val="tx1">
                    <a:lumMod val="75000"/>
                    <a:lumOff val="25000"/>
                  </a:schemeClr>
                </a:solidFill>
              </a:rPr>
              <a:t>between both satellites and had significantly low correlation values over areas of high urbanization</a:t>
            </a:r>
          </a:p>
          <a:p>
            <a:pPr marL="520700" lvl="0" indent="-457200">
              <a:spcAft>
                <a:spcPts val="1200"/>
              </a:spcAft>
              <a:buClr>
                <a:srgbClr val="1B57AF"/>
              </a:buClr>
              <a:buSzPts val="2600"/>
              <a:buFont typeface="Wingdings 3" panose="05040102010807070707" pitchFamily="18" charset="2"/>
              <a:buChar char="}"/>
            </a:pPr>
            <a:endParaRPr lang="en-US" dirty="0">
              <a:solidFill>
                <a:schemeClr val="tx1">
                  <a:lumMod val="75000"/>
                  <a:lumOff val="25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961990048"/>
              </p:ext>
            </p:extLst>
          </p:nvPr>
        </p:nvGraphicFramePr>
        <p:xfrm>
          <a:off x="2032000" y="1256246"/>
          <a:ext cx="8128000" cy="29616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731413556"/>
                    </a:ext>
                  </a:extLst>
                </a:gridCol>
                <a:gridCol w="2032000">
                  <a:extLst>
                    <a:ext uri="{9D8B030D-6E8A-4147-A177-3AD203B41FA5}">
                      <a16:colId xmlns:a16="http://schemas.microsoft.com/office/drawing/2014/main" val="1156925807"/>
                    </a:ext>
                  </a:extLst>
                </a:gridCol>
                <a:gridCol w="2032000">
                  <a:extLst>
                    <a:ext uri="{9D8B030D-6E8A-4147-A177-3AD203B41FA5}">
                      <a16:colId xmlns:a16="http://schemas.microsoft.com/office/drawing/2014/main" val="645856165"/>
                    </a:ext>
                  </a:extLst>
                </a:gridCol>
                <a:gridCol w="2032000">
                  <a:extLst>
                    <a:ext uri="{9D8B030D-6E8A-4147-A177-3AD203B41FA5}">
                      <a16:colId xmlns:a16="http://schemas.microsoft.com/office/drawing/2014/main" val="2351143395"/>
                    </a:ext>
                  </a:extLst>
                </a:gridCol>
              </a:tblGrid>
              <a:tr h="370840">
                <a:tc>
                  <a:txBody>
                    <a:bodyPr/>
                    <a:lstStyle/>
                    <a:p>
                      <a:r>
                        <a:rPr lang="en-US" dirty="0"/>
                        <a:t>Land Cover </a:t>
                      </a:r>
                    </a:p>
                  </a:txBody>
                  <a:tcPr>
                    <a:solidFill>
                      <a:srgbClr val="1B57AF"/>
                    </a:solidFill>
                  </a:tcPr>
                </a:tc>
                <a:tc>
                  <a:txBody>
                    <a:bodyPr/>
                    <a:lstStyle/>
                    <a:p>
                      <a:r>
                        <a:rPr lang="en-US" dirty="0"/>
                        <a:t>Landsat</a:t>
                      </a:r>
                      <a:r>
                        <a:rPr lang="en-US" baseline="0" dirty="0"/>
                        <a:t> </a:t>
                      </a:r>
                      <a:r>
                        <a:rPr lang="en-US" dirty="0"/>
                        <a:t>– ASTER</a:t>
                      </a:r>
                    </a:p>
                  </a:txBody>
                  <a:tcPr>
                    <a:solidFill>
                      <a:srgbClr val="1B57AF"/>
                    </a:solidFill>
                  </a:tcPr>
                </a:tc>
                <a:tc>
                  <a:txBody>
                    <a:bodyPr/>
                    <a:lstStyle/>
                    <a:p>
                      <a:r>
                        <a:rPr lang="en-US" dirty="0"/>
                        <a:t>Landsat – MODIS</a:t>
                      </a:r>
                    </a:p>
                  </a:txBody>
                  <a:tcPr>
                    <a:solidFill>
                      <a:srgbClr val="1B57AF"/>
                    </a:solidFill>
                  </a:tcPr>
                </a:tc>
                <a:tc>
                  <a:txBody>
                    <a:bodyPr/>
                    <a:lstStyle/>
                    <a:p>
                      <a:r>
                        <a:rPr lang="en-US" dirty="0"/>
                        <a:t>ASTER – MODIS</a:t>
                      </a:r>
                    </a:p>
                  </a:txBody>
                  <a:tcPr>
                    <a:solidFill>
                      <a:srgbClr val="1B57AF"/>
                    </a:solidFill>
                  </a:tcPr>
                </a:tc>
                <a:extLst>
                  <a:ext uri="{0D108BD9-81ED-4DB2-BD59-A6C34878D82A}">
                    <a16:rowId xmlns:a16="http://schemas.microsoft.com/office/drawing/2014/main" val="1552080627"/>
                  </a:ext>
                </a:extLst>
              </a:tr>
              <a:tr h="360740">
                <a:tc>
                  <a:txBody>
                    <a:bodyPr/>
                    <a:lstStyle/>
                    <a:p>
                      <a:r>
                        <a:rPr lang="en-US" b="1" dirty="0">
                          <a:solidFill>
                            <a:schemeClr val="tx1">
                              <a:lumMod val="75000"/>
                              <a:lumOff val="25000"/>
                            </a:schemeClr>
                          </a:solidFill>
                        </a:rPr>
                        <a:t>Vegetation</a:t>
                      </a:r>
                    </a:p>
                  </a:txBody>
                  <a:tcPr/>
                </a:tc>
                <a:tc>
                  <a:txBody>
                    <a:bodyPr/>
                    <a:lstStyle/>
                    <a:p>
                      <a:r>
                        <a:rPr lang="en-US" b="1" dirty="0">
                          <a:solidFill>
                            <a:schemeClr val="tx1">
                              <a:lumMod val="75000"/>
                              <a:lumOff val="25000"/>
                            </a:schemeClr>
                          </a:solidFill>
                        </a:rPr>
                        <a:t>0.81</a:t>
                      </a:r>
                    </a:p>
                  </a:txBody>
                  <a:tcPr/>
                </a:tc>
                <a:tc>
                  <a:txBody>
                    <a:bodyPr/>
                    <a:lstStyle/>
                    <a:p>
                      <a:r>
                        <a:rPr lang="en-US" b="1" dirty="0">
                          <a:solidFill>
                            <a:schemeClr val="tx1">
                              <a:lumMod val="75000"/>
                              <a:lumOff val="25000"/>
                            </a:schemeClr>
                          </a:solidFill>
                        </a:rPr>
                        <a:t>0.41</a:t>
                      </a:r>
                    </a:p>
                  </a:txBody>
                  <a:tcPr/>
                </a:tc>
                <a:tc>
                  <a:txBody>
                    <a:bodyPr/>
                    <a:lstStyle/>
                    <a:p>
                      <a:r>
                        <a:rPr lang="en-US" b="1" dirty="0">
                          <a:solidFill>
                            <a:schemeClr val="tx1">
                              <a:lumMod val="75000"/>
                              <a:lumOff val="25000"/>
                            </a:schemeClr>
                          </a:solidFill>
                        </a:rPr>
                        <a:t>0.49</a:t>
                      </a:r>
                    </a:p>
                  </a:txBody>
                  <a:tcPr/>
                </a:tc>
                <a:extLst>
                  <a:ext uri="{0D108BD9-81ED-4DB2-BD59-A6C34878D82A}">
                    <a16:rowId xmlns:a16="http://schemas.microsoft.com/office/drawing/2014/main" val="4066692273"/>
                  </a:ext>
                </a:extLst>
              </a:tr>
              <a:tr h="370840">
                <a:tc>
                  <a:txBody>
                    <a:bodyPr/>
                    <a:lstStyle/>
                    <a:p>
                      <a:r>
                        <a:rPr lang="en-US" dirty="0">
                          <a:solidFill>
                            <a:schemeClr val="tx1">
                              <a:lumMod val="75000"/>
                              <a:lumOff val="25000"/>
                            </a:schemeClr>
                          </a:solidFill>
                        </a:rPr>
                        <a:t>Water</a:t>
                      </a:r>
                    </a:p>
                  </a:txBody>
                  <a:tcPr/>
                </a:tc>
                <a:tc>
                  <a:txBody>
                    <a:bodyPr/>
                    <a:lstStyle/>
                    <a:p>
                      <a:r>
                        <a:rPr lang="en-US" dirty="0">
                          <a:solidFill>
                            <a:schemeClr val="tx1">
                              <a:lumMod val="75000"/>
                              <a:lumOff val="25000"/>
                            </a:schemeClr>
                          </a:solidFill>
                        </a:rPr>
                        <a:t>0.64</a:t>
                      </a:r>
                    </a:p>
                  </a:txBody>
                  <a:tcPr/>
                </a:tc>
                <a:tc>
                  <a:txBody>
                    <a:bodyPr/>
                    <a:lstStyle/>
                    <a:p>
                      <a:r>
                        <a:rPr lang="en-US" dirty="0">
                          <a:solidFill>
                            <a:schemeClr val="tx1">
                              <a:lumMod val="75000"/>
                              <a:lumOff val="25000"/>
                            </a:schemeClr>
                          </a:solidFill>
                        </a:rPr>
                        <a:t>0.28</a:t>
                      </a:r>
                    </a:p>
                  </a:txBody>
                  <a:tcPr/>
                </a:tc>
                <a:tc>
                  <a:txBody>
                    <a:bodyPr/>
                    <a:lstStyle/>
                    <a:p>
                      <a:r>
                        <a:rPr lang="en-US" dirty="0">
                          <a:solidFill>
                            <a:schemeClr val="tx1">
                              <a:lumMod val="75000"/>
                              <a:lumOff val="25000"/>
                            </a:schemeClr>
                          </a:solidFill>
                        </a:rPr>
                        <a:t>0.37</a:t>
                      </a:r>
                    </a:p>
                  </a:txBody>
                  <a:tcPr/>
                </a:tc>
                <a:extLst>
                  <a:ext uri="{0D108BD9-81ED-4DB2-BD59-A6C34878D82A}">
                    <a16:rowId xmlns:a16="http://schemas.microsoft.com/office/drawing/2014/main" val="3654074301"/>
                  </a:ext>
                </a:extLst>
              </a:tr>
              <a:tr h="370840">
                <a:tc>
                  <a:txBody>
                    <a:bodyPr/>
                    <a:lstStyle/>
                    <a:p>
                      <a:r>
                        <a:rPr lang="en-US" dirty="0">
                          <a:solidFill>
                            <a:schemeClr val="tx1">
                              <a:lumMod val="75000"/>
                              <a:lumOff val="25000"/>
                            </a:schemeClr>
                          </a:solidFill>
                        </a:rPr>
                        <a:t>Open</a:t>
                      </a:r>
                    </a:p>
                  </a:txBody>
                  <a:tcPr/>
                </a:tc>
                <a:tc>
                  <a:txBody>
                    <a:bodyPr/>
                    <a:lstStyle/>
                    <a:p>
                      <a:r>
                        <a:rPr lang="en-US" dirty="0">
                          <a:solidFill>
                            <a:schemeClr val="tx1">
                              <a:lumMod val="75000"/>
                              <a:lumOff val="25000"/>
                            </a:schemeClr>
                          </a:solidFill>
                        </a:rPr>
                        <a:t>0.65</a:t>
                      </a:r>
                    </a:p>
                  </a:txBody>
                  <a:tcPr/>
                </a:tc>
                <a:tc>
                  <a:txBody>
                    <a:bodyPr/>
                    <a:lstStyle/>
                    <a:p>
                      <a:r>
                        <a:rPr lang="en-US" dirty="0">
                          <a:solidFill>
                            <a:schemeClr val="tx1">
                              <a:lumMod val="75000"/>
                              <a:lumOff val="25000"/>
                            </a:schemeClr>
                          </a:solidFill>
                        </a:rPr>
                        <a:t>0.34</a:t>
                      </a:r>
                    </a:p>
                  </a:txBody>
                  <a:tcPr/>
                </a:tc>
                <a:tc>
                  <a:txBody>
                    <a:bodyPr/>
                    <a:lstStyle/>
                    <a:p>
                      <a:r>
                        <a:rPr lang="en-US" dirty="0">
                          <a:solidFill>
                            <a:schemeClr val="tx1">
                              <a:lumMod val="75000"/>
                              <a:lumOff val="25000"/>
                            </a:schemeClr>
                          </a:solidFill>
                        </a:rPr>
                        <a:t>0.31</a:t>
                      </a:r>
                    </a:p>
                  </a:txBody>
                  <a:tcPr/>
                </a:tc>
                <a:extLst>
                  <a:ext uri="{0D108BD9-81ED-4DB2-BD59-A6C34878D82A}">
                    <a16:rowId xmlns:a16="http://schemas.microsoft.com/office/drawing/2014/main" val="1092448538"/>
                  </a:ext>
                </a:extLst>
              </a:tr>
              <a:tr h="370840">
                <a:tc>
                  <a:txBody>
                    <a:bodyPr/>
                    <a:lstStyle/>
                    <a:p>
                      <a:r>
                        <a:rPr lang="en-US" dirty="0">
                          <a:solidFill>
                            <a:schemeClr val="tx1">
                              <a:lumMod val="75000"/>
                              <a:lumOff val="25000"/>
                            </a:schemeClr>
                          </a:solidFill>
                        </a:rPr>
                        <a:t>Low Urban</a:t>
                      </a:r>
                    </a:p>
                  </a:txBody>
                  <a:tcPr/>
                </a:tc>
                <a:tc>
                  <a:txBody>
                    <a:bodyPr/>
                    <a:lstStyle/>
                    <a:p>
                      <a:r>
                        <a:rPr lang="en-US" dirty="0">
                          <a:solidFill>
                            <a:schemeClr val="tx1">
                              <a:lumMod val="75000"/>
                              <a:lumOff val="25000"/>
                            </a:schemeClr>
                          </a:solidFill>
                        </a:rPr>
                        <a:t>0.78</a:t>
                      </a:r>
                    </a:p>
                  </a:txBody>
                  <a:tcPr/>
                </a:tc>
                <a:tc>
                  <a:txBody>
                    <a:bodyPr/>
                    <a:lstStyle/>
                    <a:p>
                      <a:r>
                        <a:rPr lang="en-US" dirty="0">
                          <a:solidFill>
                            <a:schemeClr val="tx1">
                              <a:lumMod val="75000"/>
                              <a:lumOff val="25000"/>
                            </a:schemeClr>
                          </a:solidFill>
                        </a:rPr>
                        <a:t>0.47</a:t>
                      </a:r>
                    </a:p>
                  </a:txBody>
                  <a:tcPr/>
                </a:tc>
                <a:tc>
                  <a:txBody>
                    <a:bodyPr/>
                    <a:lstStyle/>
                    <a:p>
                      <a:r>
                        <a:rPr lang="en-US" dirty="0">
                          <a:solidFill>
                            <a:schemeClr val="tx1">
                              <a:lumMod val="75000"/>
                              <a:lumOff val="25000"/>
                            </a:schemeClr>
                          </a:solidFill>
                        </a:rPr>
                        <a:t>0.48</a:t>
                      </a:r>
                    </a:p>
                  </a:txBody>
                  <a:tcPr/>
                </a:tc>
                <a:extLst>
                  <a:ext uri="{0D108BD9-81ED-4DB2-BD59-A6C34878D82A}">
                    <a16:rowId xmlns:a16="http://schemas.microsoft.com/office/drawing/2014/main" val="383403733"/>
                  </a:ext>
                </a:extLst>
              </a:tr>
              <a:tr h="370840">
                <a:tc>
                  <a:txBody>
                    <a:bodyPr/>
                    <a:lstStyle/>
                    <a:p>
                      <a:r>
                        <a:rPr lang="en-US" dirty="0">
                          <a:solidFill>
                            <a:schemeClr val="tx1">
                              <a:lumMod val="75000"/>
                              <a:lumOff val="25000"/>
                            </a:schemeClr>
                          </a:solidFill>
                        </a:rPr>
                        <a:t>Medium Urban</a:t>
                      </a:r>
                    </a:p>
                  </a:txBody>
                  <a:tcPr/>
                </a:tc>
                <a:tc>
                  <a:txBody>
                    <a:bodyPr/>
                    <a:lstStyle/>
                    <a:p>
                      <a:r>
                        <a:rPr lang="en-US" dirty="0">
                          <a:solidFill>
                            <a:schemeClr val="tx1">
                              <a:lumMod val="75000"/>
                              <a:lumOff val="25000"/>
                            </a:schemeClr>
                          </a:solidFill>
                        </a:rPr>
                        <a:t>0.73</a:t>
                      </a:r>
                    </a:p>
                  </a:txBody>
                  <a:tcPr/>
                </a:tc>
                <a:tc>
                  <a:txBody>
                    <a:bodyPr/>
                    <a:lstStyle/>
                    <a:p>
                      <a:r>
                        <a:rPr lang="en-US" dirty="0">
                          <a:solidFill>
                            <a:schemeClr val="tx1">
                              <a:lumMod val="75000"/>
                              <a:lumOff val="25000"/>
                            </a:schemeClr>
                          </a:solidFill>
                        </a:rPr>
                        <a:t>0.43</a:t>
                      </a:r>
                    </a:p>
                  </a:txBody>
                  <a:tcPr/>
                </a:tc>
                <a:tc>
                  <a:txBody>
                    <a:bodyPr/>
                    <a:lstStyle/>
                    <a:p>
                      <a:r>
                        <a:rPr lang="en-US" dirty="0">
                          <a:solidFill>
                            <a:schemeClr val="tx1">
                              <a:lumMod val="75000"/>
                              <a:lumOff val="25000"/>
                            </a:schemeClr>
                          </a:solidFill>
                        </a:rPr>
                        <a:t>0.45</a:t>
                      </a:r>
                    </a:p>
                  </a:txBody>
                  <a:tcPr/>
                </a:tc>
                <a:extLst>
                  <a:ext uri="{0D108BD9-81ED-4DB2-BD59-A6C34878D82A}">
                    <a16:rowId xmlns:a16="http://schemas.microsoft.com/office/drawing/2014/main" val="4144752143"/>
                  </a:ext>
                </a:extLst>
              </a:tr>
              <a:tr h="370840">
                <a:tc>
                  <a:txBody>
                    <a:bodyPr/>
                    <a:lstStyle/>
                    <a:p>
                      <a:r>
                        <a:rPr lang="en-US" b="1" dirty="0">
                          <a:solidFill>
                            <a:schemeClr val="tx1">
                              <a:lumMod val="75000"/>
                              <a:lumOff val="25000"/>
                            </a:schemeClr>
                          </a:solidFill>
                        </a:rPr>
                        <a:t>High Urban</a:t>
                      </a:r>
                    </a:p>
                  </a:txBody>
                  <a:tcPr/>
                </a:tc>
                <a:tc>
                  <a:txBody>
                    <a:bodyPr/>
                    <a:lstStyle/>
                    <a:p>
                      <a:r>
                        <a:rPr lang="en-US" b="1" dirty="0">
                          <a:solidFill>
                            <a:schemeClr val="tx1">
                              <a:lumMod val="75000"/>
                              <a:lumOff val="25000"/>
                            </a:schemeClr>
                          </a:solidFill>
                        </a:rPr>
                        <a:t>0.59</a:t>
                      </a:r>
                    </a:p>
                  </a:txBody>
                  <a:tcPr/>
                </a:tc>
                <a:tc>
                  <a:txBody>
                    <a:bodyPr/>
                    <a:lstStyle/>
                    <a:p>
                      <a:r>
                        <a:rPr lang="en-US" b="1" dirty="0">
                          <a:solidFill>
                            <a:schemeClr val="tx1">
                              <a:lumMod val="75000"/>
                              <a:lumOff val="25000"/>
                            </a:schemeClr>
                          </a:solidFill>
                        </a:rPr>
                        <a:t>0.00</a:t>
                      </a:r>
                    </a:p>
                  </a:txBody>
                  <a:tcPr/>
                </a:tc>
                <a:tc>
                  <a:txBody>
                    <a:bodyPr/>
                    <a:lstStyle/>
                    <a:p>
                      <a:r>
                        <a:rPr lang="en-US" b="1" dirty="0">
                          <a:solidFill>
                            <a:schemeClr val="tx1">
                              <a:lumMod val="75000"/>
                              <a:lumOff val="25000"/>
                            </a:schemeClr>
                          </a:solidFill>
                        </a:rPr>
                        <a:t>0.19</a:t>
                      </a:r>
                    </a:p>
                  </a:txBody>
                  <a:tcPr/>
                </a:tc>
                <a:extLst>
                  <a:ext uri="{0D108BD9-81ED-4DB2-BD59-A6C34878D82A}">
                    <a16:rowId xmlns:a16="http://schemas.microsoft.com/office/drawing/2014/main" val="1182106976"/>
                  </a:ext>
                </a:extLst>
              </a:tr>
              <a:tr h="370840">
                <a:tc>
                  <a:txBody>
                    <a:bodyPr/>
                    <a:lstStyle/>
                    <a:p>
                      <a:r>
                        <a:rPr lang="en-US" dirty="0">
                          <a:solidFill>
                            <a:schemeClr val="tx1">
                              <a:lumMod val="75000"/>
                              <a:lumOff val="25000"/>
                            </a:schemeClr>
                          </a:solidFill>
                        </a:rPr>
                        <a:t>All</a:t>
                      </a:r>
                    </a:p>
                  </a:txBody>
                  <a:tcPr/>
                </a:tc>
                <a:tc>
                  <a:txBody>
                    <a:bodyPr/>
                    <a:lstStyle/>
                    <a:p>
                      <a:r>
                        <a:rPr lang="en-US" dirty="0">
                          <a:solidFill>
                            <a:schemeClr val="tx1">
                              <a:lumMod val="75000"/>
                              <a:lumOff val="25000"/>
                            </a:schemeClr>
                          </a:solidFill>
                        </a:rPr>
                        <a:t>0.85</a:t>
                      </a:r>
                    </a:p>
                  </a:txBody>
                  <a:tcPr/>
                </a:tc>
                <a:tc>
                  <a:txBody>
                    <a:bodyPr/>
                    <a:lstStyle/>
                    <a:p>
                      <a:r>
                        <a:rPr lang="en-US" dirty="0">
                          <a:solidFill>
                            <a:schemeClr val="tx1">
                              <a:lumMod val="75000"/>
                              <a:lumOff val="25000"/>
                            </a:schemeClr>
                          </a:solidFill>
                        </a:rPr>
                        <a:t>0.58</a:t>
                      </a:r>
                    </a:p>
                  </a:txBody>
                  <a:tcPr/>
                </a:tc>
                <a:tc>
                  <a:txBody>
                    <a:bodyPr/>
                    <a:lstStyle/>
                    <a:p>
                      <a:r>
                        <a:rPr lang="en-US" dirty="0">
                          <a:solidFill>
                            <a:schemeClr val="tx1">
                              <a:lumMod val="75000"/>
                              <a:lumOff val="25000"/>
                            </a:schemeClr>
                          </a:solidFill>
                        </a:rPr>
                        <a:t>0.60</a:t>
                      </a:r>
                    </a:p>
                  </a:txBody>
                  <a:tcPr/>
                </a:tc>
                <a:extLst>
                  <a:ext uri="{0D108BD9-81ED-4DB2-BD59-A6C34878D82A}">
                    <a16:rowId xmlns:a16="http://schemas.microsoft.com/office/drawing/2014/main" val="3591601568"/>
                  </a:ext>
                </a:extLst>
              </a:tr>
            </a:tbl>
          </a:graphicData>
        </a:graphic>
      </p:graphicFrame>
    </p:spTree>
    <p:extLst>
      <p:ext uri="{BB962C8B-B14F-4D97-AF65-F5344CB8AC3E}">
        <p14:creationId xmlns:p14="http://schemas.microsoft.com/office/powerpoint/2010/main" val="3806740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Flooding Distribution Methodology</a:t>
            </a:r>
          </a:p>
        </p:txBody>
      </p:sp>
      <mc:AlternateContent xmlns:mc="http://schemas.openxmlformats.org/markup-compatibility/2006" xmlns:a14="http://schemas.microsoft.com/office/drawing/2010/main">
        <mc:Choice Requires="a14">
          <p:sp>
            <p:nvSpPr>
              <p:cNvPr id="7" name="Google Shape;180;p21"/>
              <p:cNvSpPr txBox="1">
                <a:spLocks/>
              </p:cNvSpPr>
              <p:nvPr/>
            </p:nvSpPr>
            <p:spPr>
              <a:xfrm>
                <a:off x="669590" y="1006152"/>
                <a:ext cx="4521842" cy="1400778"/>
              </a:xfrm>
              <a:prstGeom prst="rect">
                <a:avLst/>
              </a:prstGeom>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355600">
                  <a:buClr>
                    <a:srgbClr val="1B57AF"/>
                  </a:buClr>
                  <a:buSzPts val="2000"/>
                  <a:buFont typeface="Webdings" panose="05030102010509060703" pitchFamily="18" charset="2"/>
                  <a:buChar char="4"/>
                </a:pPr>
                <a:r>
                  <a:rPr lang="en-US" sz="2000" b="1" dirty="0">
                    <a:solidFill>
                      <a:srgbClr val="1B57AF"/>
                    </a:solidFill>
                  </a:rPr>
                  <a:t>NDWI</a:t>
                </a:r>
                <a:r>
                  <a:rPr lang="en-US" sz="2000" dirty="0"/>
                  <a:t> </a:t>
                </a:r>
                <a:r>
                  <a:rPr lang="en-US" sz="2000" dirty="0">
                    <a:solidFill>
                      <a:schemeClr val="tx1">
                        <a:lumMod val="75000"/>
                        <a:lumOff val="25000"/>
                      </a:schemeClr>
                    </a:solidFill>
                  </a:rPr>
                  <a:t>(Normalized Difference Water Index):</a:t>
                </a:r>
              </a:p>
              <a:p>
                <a:pPr marL="457200" indent="0">
                  <a:buClr>
                    <a:schemeClr val="dk1"/>
                  </a:buClr>
                  <a:buSzPts val="1100"/>
                  <a:buFont typeface="Arial"/>
                  <a:buNone/>
                </a:pPr>
                <a14:m>
                  <m:oMath xmlns:m="http://schemas.openxmlformats.org/officeDocument/2006/math">
                    <m:r>
                      <m:rPr>
                        <m:nor/>
                      </m:rPr>
                      <a:rPr lang="en-US" sz="2000" smtClean="0">
                        <a:solidFill>
                          <a:schemeClr val="tx1">
                            <a:lumMod val="75000"/>
                            <a:lumOff val="25000"/>
                          </a:schemeClr>
                        </a:solidFill>
                      </a:rPr>
                      <m:t>NDWI</m:t>
                    </m:r>
                    <m:r>
                      <m:rPr>
                        <m:nor/>
                      </m:rPr>
                      <a:rPr lang="en-US" sz="2000" smtClean="0">
                        <a:solidFill>
                          <a:schemeClr val="tx1">
                            <a:lumMod val="75000"/>
                            <a:lumOff val="25000"/>
                          </a:schemeClr>
                        </a:solidFill>
                      </a:rPr>
                      <m:t> = </m:t>
                    </m:r>
                    <m:f>
                      <m:fPr>
                        <m:ctrlPr>
                          <a:rPr lang="en-US" sz="2000" i="1">
                            <a:solidFill>
                              <a:schemeClr val="tx1">
                                <a:lumMod val="75000"/>
                                <a:lumOff val="25000"/>
                              </a:schemeClr>
                            </a:solidFill>
                            <a:latin typeface="Cambria Math" panose="02040503050406030204" pitchFamily="18" charset="0"/>
                          </a:rPr>
                        </m:ctrlPr>
                      </m:fPr>
                      <m:num>
                        <m:r>
                          <m:rPr>
                            <m:nor/>
                          </m:rPr>
                          <a:rPr lang="en-US" sz="2000">
                            <a:solidFill>
                              <a:schemeClr val="tx1">
                                <a:lumMod val="75000"/>
                                <a:lumOff val="25000"/>
                              </a:schemeClr>
                            </a:solidFill>
                          </a:rPr>
                          <m:t>NIR</m:t>
                        </m:r>
                        <m:r>
                          <m:rPr>
                            <m:nor/>
                          </m:rPr>
                          <a:rPr lang="en-US" sz="2000">
                            <a:solidFill>
                              <a:schemeClr val="tx1">
                                <a:lumMod val="75000"/>
                                <a:lumOff val="25000"/>
                              </a:schemeClr>
                            </a:solidFill>
                          </a:rPr>
                          <m:t> </m:t>
                        </m:r>
                        <m:r>
                          <m:rPr>
                            <m:nor/>
                          </m:rPr>
                          <a:rPr lang="en-US" sz="2000" i="1">
                            <a:solidFill>
                              <a:schemeClr val="tx1">
                                <a:lumMod val="75000"/>
                                <a:lumOff val="25000"/>
                              </a:schemeClr>
                            </a:solidFill>
                          </a:rPr>
                          <m:t>−</m:t>
                        </m:r>
                        <m:r>
                          <m:rPr>
                            <m:nor/>
                          </m:rPr>
                          <a:rPr lang="en-US" sz="2000">
                            <a:solidFill>
                              <a:schemeClr val="tx1">
                                <a:lumMod val="75000"/>
                                <a:lumOff val="25000"/>
                              </a:schemeClr>
                            </a:solidFill>
                          </a:rPr>
                          <m:t> </m:t>
                        </m:r>
                        <m:r>
                          <m:rPr>
                            <m:nor/>
                          </m:rPr>
                          <a:rPr lang="en-US" sz="2000">
                            <a:solidFill>
                              <a:schemeClr val="tx1">
                                <a:lumMod val="75000"/>
                                <a:lumOff val="25000"/>
                              </a:schemeClr>
                            </a:solidFill>
                          </a:rPr>
                          <m:t>Green</m:t>
                        </m:r>
                      </m:num>
                      <m:den>
                        <m:r>
                          <m:rPr>
                            <m:nor/>
                          </m:rPr>
                          <a:rPr lang="en-US" sz="2000">
                            <a:solidFill>
                              <a:schemeClr val="tx1">
                                <a:lumMod val="75000"/>
                                <a:lumOff val="25000"/>
                              </a:schemeClr>
                            </a:solidFill>
                          </a:rPr>
                          <m:t>NIR</m:t>
                        </m:r>
                        <m:r>
                          <m:rPr>
                            <m:nor/>
                          </m:rPr>
                          <a:rPr lang="en-US" sz="2000">
                            <a:solidFill>
                              <a:schemeClr val="tx1">
                                <a:lumMod val="75000"/>
                                <a:lumOff val="25000"/>
                              </a:schemeClr>
                            </a:solidFill>
                          </a:rPr>
                          <m:t> + </m:t>
                        </m:r>
                        <m:r>
                          <m:rPr>
                            <m:nor/>
                          </m:rPr>
                          <a:rPr lang="en-US" sz="2000">
                            <a:solidFill>
                              <a:schemeClr val="tx1">
                                <a:lumMod val="75000"/>
                                <a:lumOff val="25000"/>
                              </a:schemeClr>
                            </a:solidFill>
                          </a:rPr>
                          <m:t>Green</m:t>
                        </m:r>
                      </m:den>
                    </m:f>
                  </m:oMath>
                </a14:m>
                <a:r>
                  <a:rPr lang="en-US" i="1" dirty="0">
                    <a:solidFill>
                      <a:schemeClr val="tx1">
                        <a:lumMod val="75000"/>
                        <a:lumOff val="25000"/>
                      </a:schemeClr>
                    </a:solidFill>
                  </a:rPr>
                  <a:t>	</a:t>
                </a:r>
                <a:endParaRPr lang="en-US" dirty="0">
                  <a:solidFill>
                    <a:schemeClr val="tx1">
                      <a:lumMod val="75000"/>
                      <a:lumOff val="25000"/>
                    </a:schemeClr>
                  </a:solidFill>
                </a:endParaRPr>
              </a:p>
            </p:txBody>
          </p:sp>
        </mc:Choice>
        <mc:Fallback xmlns="">
          <p:sp>
            <p:nvSpPr>
              <p:cNvPr id="7" name="Google Shape;180;p21"/>
              <p:cNvSpPr txBox="1">
                <a:spLocks noRot="1" noChangeAspect="1" noMove="1" noResize="1" noEditPoints="1" noAdjustHandles="1" noChangeArrowheads="1" noChangeShapeType="1" noTextEdit="1"/>
              </p:cNvSpPr>
              <p:nvPr/>
            </p:nvSpPr>
            <p:spPr>
              <a:xfrm>
                <a:off x="669590" y="1006152"/>
                <a:ext cx="4521842" cy="1400778"/>
              </a:xfrm>
              <a:prstGeom prst="rect">
                <a:avLst/>
              </a:prstGeom>
              <a:blipFill>
                <a:blip r:embed="rId3"/>
                <a:stretch>
                  <a:fillRect/>
                </a:stretch>
              </a:blipFill>
            </p:spPr>
            <p:txBody>
              <a:bodyPr/>
              <a:lstStyle/>
              <a:p>
                <a:r>
                  <a:rPr lang="en-US">
                    <a:noFill/>
                  </a:rPr>
                  <a:t> </a:t>
                </a:r>
              </a:p>
            </p:txBody>
          </p:sp>
        </mc:Fallback>
      </mc:AlternateContent>
      <p:sp>
        <p:nvSpPr>
          <p:cNvPr id="9" name="Google Shape;213;p23"/>
          <p:cNvSpPr/>
          <p:nvPr/>
        </p:nvSpPr>
        <p:spPr>
          <a:xfrm rot="2162">
            <a:off x="415999" y="4006906"/>
            <a:ext cx="11450402" cy="217200"/>
          </a:xfrm>
          <a:prstGeom prst="rightArrow">
            <a:avLst>
              <a:gd name="adj1" fmla="val 50000"/>
              <a:gd name="adj2" fmla="val 45907"/>
            </a:avLst>
          </a:prstGeom>
          <a:solidFill>
            <a:schemeClr val="tx1">
              <a:lumMod val="75000"/>
              <a:lumOff val="25000"/>
            </a:schemeClr>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endParaRPr>
          </a:p>
        </p:txBody>
      </p:sp>
      <p:sp>
        <p:nvSpPr>
          <p:cNvPr id="10" name="Google Shape;214;p23"/>
          <p:cNvSpPr txBox="1">
            <a:spLocks/>
          </p:cNvSpPr>
          <p:nvPr/>
        </p:nvSpPr>
        <p:spPr>
          <a:xfrm>
            <a:off x="1781000" y="4060981"/>
            <a:ext cx="1365000" cy="1231500"/>
          </a:xfrm>
          <a:prstGeom prst="rect">
            <a:avLst/>
          </a:prstGeom>
          <a:solidFill>
            <a:srgbClr val="C9DAF8"/>
          </a:solidFill>
          <a:ln w="57150"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tx1">
                    <a:lumMod val="75000"/>
                    <a:lumOff val="25000"/>
                  </a:schemeClr>
                </a:solidFill>
              </a:rPr>
              <a:t>Download and unzip data using  Python</a:t>
            </a:r>
          </a:p>
        </p:txBody>
      </p:sp>
      <p:sp>
        <p:nvSpPr>
          <p:cNvPr id="11" name="Google Shape;215;p23"/>
          <p:cNvSpPr txBox="1">
            <a:spLocks/>
          </p:cNvSpPr>
          <p:nvPr/>
        </p:nvSpPr>
        <p:spPr>
          <a:xfrm>
            <a:off x="3146000" y="2808181"/>
            <a:ext cx="1365000" cy="1252800"/>
          </a:xfrm>
          <a:prstGeom prst="rect">
            <a:avLst/>
          </a:prstGeom>
          <a:solidFill>
            <a:srgbClr val="C9DAF8"/>
          </a:solidFill>
          <a:ln w="19050"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chemeClr val="tx1">
                    <a:lumMod val="75000"/>
                    <a:lumOff val="25000"/>
                  </a:schemeClr>
                </a:solidFill>
              </a:rPr>
              <a:t>Select bands needed and clip to study area</a:t>
            </a:r>
          </a:p>
        </p:txBody>
      </p:sp>
      <p:sp>
        <p:nvSpPr>
          <p:cNvPr id="12" name="Google Shape;216;p23"/>
          <p:cNvSpPr txBox="1">
            <a:spLocks/>
          </p:cNvSpPr>
          <p:nvPr/>
        </p:nvSpPr>
        <p:spPr>
          <a:xfrm>
            <a:off x="4511000" y="4060981"/>
            <a:ext cx="1365000" cy="1252800"/>
          </a:xfrm>
          <a:prstGeom prst="rect">
            <a:avLst/>
          </a:prstGeom>
          <a:solidFill>
            <a:srgbClr val="C9DAF8"/>
          </a:solidFill>
          <a:ln w="19050"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chemeClr val="tx1">
                    <a:lumMod val="75000"/>
                    <a:lumOff val="25000"/>
                  </a:schemeClr>
                </a:solidFill>
              </a:rPr>
              <a:t>Apply cloud mask using Python</a:t>
            </a:r>
          </a:p>
        </p:txBody>
      </p:sp>
      <p:sp>
        <p:nvSpPr>
          <p:cNvPr id="13" name="Google Shape;217;p23"/>
          <p:cNvSpPr txBox="1">
            <a:spLocks/>
          </p:cNvSpPr>
          <p:nvPr/>
        </p:nvSpPr>
        <p:spPr>
          <a:xfrm>
            <a:off x="5876000" y="2808181"/>
            <a:ext cx="1365000" cy="1252800"/>
          </a:xfrm>
          <a:prstGeom prst="rect">
            <a:avLst/>
          </a:prstGeom>
          <a:solidFill>
            <a:srgbClr val="C9DAF8"/>
          </a:solidFill>
          <a:ln w="19050"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chemeClr val="tx1">
                    <a:lumMod val="75000"/>
                    <a:lumOff val="25000"/>
                  </a:schemeClr>
                </a:solidFill>
              </a:rPr>
              <a:t>Calculate NDWI and MNDWI </a:t>
            </a:r>
          </a:p>
        </p:txBody>
      </p:sp>
      <p:sp>
        <p:nvSpPr>
          <p:cNvPr id="14" name="Google Shape;218;p23"/>
          <p:cNvSpPr txBox="1">
            <a:spLocks/>
          </p:cNvSpPr>
          <p:nvPr/>
        </p:nvSpPr>
        <p:spPr>
          <a:xfrm>
            <a:off x="7241000" y="4060981"/>
            <a:ext cx="1365000" cy="1252800"/>
          </a:xfrm>
          <a:prstGeom prst="rect">
            <a:avLst/>
          </a:prstGeom>
          <a:solidFill>
            <a:srgbClr val="C9DAF8"/>
          </a:solidFill>
          <a:ln w="19050"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dirty="0">
                <a:solidFill>
                  <a:schemeClr val="tx1">
                    <a:lumMod val="75000"/>
                    <a:lumOff val="25000"/>
                  </a:schemeClr>
                </a:solidFill>
              </a:rPr>
              <a:t>Apply 2 separate Thresholds</a:t>
            </a:r>
          </a:p>
        </p:txBody>
      </p:sp>
      <p:sp>
        <p:nvSpPr>
          <p:cNvPr id="15" name="Google Shape;219;p23"/>
          <p:cNvSpPr txBox="1">
            <a:spLocks/>
          </p:cNvSpPr>
          <p:nvPr/>
        </p:nvSpPr>
        <p:spPr>
          <a:xfrm>
            <a:off x="8606000" y="2808181"/>
            <a:ext cx="1365000" cy="1252800"/>
          </a:xfrm>
          <a:prstGeom prst="rect">
            <a:avLst/>
          </a:prstGeom>
          <a:solidFill>
            <a:srgbClr val="C9DAF8"/>
          </a:solidFill>
          <a:ln w="19050"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dirty="0">
                <a:solidFill>
                  <a:schemeClr val="tx1">
                    <a:lumMod val="75000"/>
                    <a:lumOff val="25000"/>
                  </a:schemeClr>
                </a:solidFill>
              </a:rPr>
              <a:t>Calculate frequency</a:t>
            </a:r>
            <a:r>
              <a:rPr lang="en-US" sz="800" dirty="0">
                <a:solidFill>
                  <a:schemeClr val="tx1">
                    <a:lumMod val="75000"/>
                    <a:lumOff val="25000"/>
                  </a:schemeClr>
                </a:solidFill>
              </a:rPr>
              <a:t> </a:t>
            </a:r>
            <a:r>
              <a:rPr lang="en-US" sz="1500" dirty="0">
                <a:solidFill>
                  <a:schemeClr val="tx1">
                    <a:lumMod val="75000"/>
                    <a:lumOff val="25000"/>
                  </a:schemeClr>
                </a:solidFill>
              </a:rPr>
              <a:t>of inundated pixels</a:t>
            </a:r>
          </a:p>
        </p:txBody>
      </p:sp>
      <p:sp>
        <p:nvSpPr>
          <p:cNvPr id="16" name="Google Shape;220;p23"/>
          <p:cNvSpPr txBox="1">
            <a:spLocks/>
          </p:cNvSpPr>
          <p:nvPr/>
        </p:nvSpPr>
        <p:spPr>
          <a:xfrm>
            <a:off x="9971000" y="4060981"/>
            <a:ext cx="1365000" cy="1252800"/>
          </a:xfrm>
          <a:prstGeom prst="rect">
            <a:avLst/>
          </a:prstGeom>
          <a:solidFill>
            <a:srgbClr val="EAD1DC"/>
          </a:solidFill>
          <a:ln w="19050"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chemeClr val="tx1">
                    <a:lumMod val="75000"/>
                    <a:lumOff val="25000"/>
                  </a:schemeClr>
                </a:solidFill>
              </a:rPr>
              <a:t>Generate flood distribution maps</a:t>
            </a:r>
          </a:p>
        </p:txBody>
      </p:sp>
      <mc:AlternateContent xmlns:mc="http://schemas.openxmlformats.org/markup-compatibility/2006" xmlns:a14="http://schemas.microsoft.com/office/drawing/2010/main">
        <mc:Choice Requires="a14">
          <p:sp>
            <p:nvSpPr>
              <p:cNvPr id="18" name="Google Shape;180;p21"/>
              <p:cNvSpPr txBox="1">
                <a:spLocks/>
              </p:cNvSpPr>
              <p:nvPr/>
            </p:nvSpPr>
            <p:spPr>
              <a:xfrm>
                <a:off x="5894863" y="1006152"/>
                <a:ext cx="4521842" cy="1400778"/>
              </a:xfrm>
              <a:prstGeom prst="rect">
                <a:avLst/>
              </a:prstGeom>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355600">
                  <a:buClr>
                    <a:srgbClr val="1B57AF"/>
                  </a:buClr>
                  <a:buSzPts val="2000"/>
                  <a:buFont typeface="Webdings" panose="05030102010509060703" pitchFamily="18" charset="2"/>
                  <a:buChar char="4"/>
                </a:pPr>
                <a:r>
                  <a:rPr lang="en-US" sz="2000" b="1" dirty="0">
                    <a:solidFill>
                      <a:srgbClr val="1B57AF"/>
                    </a:solidFill>
                  </a:rPr>
                  <a:t>MNDWI</a:t>
                </a:r>
                <a:r>
                  <a:rPr lang="en-US" sz="2000" dirty="0"/>
                  <a:t> </a:t>
                </a:r>
                <a:r>
                  <a:rPr lang="en-US" sz="2000" dirty="0">
                    <a:solidFill>
                      <a:schemeClr val="tx1">
                        <a:lumMod val="75000"/>
                        <a:lumOff val="25000"/>
                      </a:schemeClr>
                    </a:solidFill>
                  </a:rPr>
                  <a:t>(Modified Normalized Difference Water Index):</a:t>
                </a:r>
              </a:p>
              <a:p>
                <a:pPr marL="457200" indent="0">
                  <a:buClr>
                    <a:schemeClr val="dk1"/>
                  </a:buClr>
                  <a:buSzPts val="1100"/>
                  <a:buFont typeface="Arial"/>
                  <a:buNone/>
                </a:pPr>
                <a:r>
                  <a:rPr lang="en-US" sz="2000" dirty="0">
                    <a:solidFill>
                      <a:schemeClr val="tx1">
                        <a:lumMod val="75000"/>
                        <a:lumOff val="25000"/>
                      </a:schemeClr>
                    </a:solidFill>
                  </a:rPr>
                  <a:t>M</a:t>
                </a:r>
                <a14:m>
                  <m:oMath xmlns:m="http://schemas.openxmlformats.org/officeDocument/2006/math">
                    <m:r>
                      <m:rPr>
                        <m:nor/>
                      </m:rPr>
                      <a:rPr lang="en-US" sz="2000" smtClean="0">
                        <a:solidFill>
                          <a:schemeClr val="tx1">
                            <a:lumMod val="75000"/>
                            <a:lumOff val="25000"/>
                          </a:schemeClr>
                        </a:solidFill>
                      </a:rPr>
                      <m:t>NDWI</m:t>
                    </m:r>
                    <m:r>
                      <m:rPr>
                        <m:nor/>
                      </m:rPr>
                      <a:rPr lang="en-US" sz="2000" smtClean="0">
                        <a:solidFill>
                          <a:schemeClr val="tx1">
                            <a:lumMod val="75000"/>
                            <a:lumOff val="25000"/>
                          </a:schemeClr>
                        </a:solidFill>
                      </a:rPr>
                      <m:t> = </m:t>
                    </m:r>
                    <m:f>
                      <m:fPr>
                        <m:ctrlPr>
                          <a:rPr lang="en-US" sz="2000" i="1">
                            <a:solidFill>
                              <a:schemeClr val="tx1">
                                <a:lumMod val="75000"/>
                                <a:lumOff val="25000"/>
                              </a:schemeClr>
                            </a:solidFill>
                            <a:latin typeface="Cambria Math" panose="02040503050406030204" pitchFamily="18" charset="0"/>
                          </a:rPr>
                        </m:ctrlPr>
                      </m:fPr>
                      <m:num>
                        <m:r>
                          <m:rPr>
                            <m:nor/>
                          </m:rPr>
                          <a:rPr lang="en-US" sz="2000" b="0" i="0" smtClean="0">
                            <a:solidFill>
                              <a:schemeClr val="tx1">
                                <a:lumMod val="75000"/>
                                <a:lumOff val="25000"/>
                              </a:schemeClr>
                            </a:solidFill>
                          </a:rPr>
                          <m:t>M</m:t>
                        </m:r>
                        <m:r>
                          <m:rPr>
                            <m:nor/>
                          </m:rPr>
                          <a:rPr lang="en-US" sz="2000">
                            <a:solidFill>
                              <a:schemeClr val="tx1">
                                <a:lumMod val="75000"/>
                                <a:lumOff val="25000"/>
                              </a:schemeClr>
                            </a:solidFill>
                          </a:rPr>
                          <m:t>IR</m:t>
                        </m:r>
                        <m:r>
                          <m:rPr>
                            <m:nor/>
                          </m:rPr>
                          <a:rPr lang="en-US" sz="2000">
                            <a:solidFill>
                              <a:schemeClr val="tx1">
                                <a:lumMod val="75000"/>
                                <a:lumOff val="25000"/>
                              </a:schemeClr>
                            </a:solidFill>
                          </a:rPr>
                          <m:t> </m:t>
                        </m:r>
                        <m:r>
                          <m:rPr>
                            <m:nor/>
                          </m:rPr>
                          <a:rPr lang="en-US" sz="2000" i="1">
                            <a:solidFill>
                              <a:schemeClr val="tx1">
                                <a:lumMod val="75000"/>
                                <a:lumOff val="25000"/>
                              </a:schemeClr>
                            </a:solidFill>
                          </a:rPr>
                          <m:t>−</m:t>
                        </m:r>
                        <m:r>
                          <m:rPr>
                            <m:nor/>
                          </m:rPr>
                          <a:rPr lang="en-US" sz="2000">
                            <a:solidFill>
                              <a:schemeClr val="tx1">
                                <a:lumMod val="75000"/>
                                <a:lumOff val="25000"/>
                              </a:schemeClr>
                            </a:solidFill>
                          </a:rPr>
                          <m:t> </m:t>
                        </m:r>
                        <m:r>
                          <m:rPr>
                            <m:nor/>
                          </m:rPr>
                          <a:rPr lang="en-US" sz="2000">
                            <a:solidFill>
                              <a:schemeClr val="tx1">
                                <a:lumMod val="75000"/>
                                <a:lumOff val="25000"/>
                              </a:schemeClr>
                            </a:solidFill>
                          </a:rPr>
                          <m:t>Green</m:t>
                        </m:r>
                      </m:num>
                      <m:den>
                        <m:r>
                          <m:rPr>
                            <m:nor/>
                          </m:rPr>
                          <a:rPr lang="en-US" sz="2000" b="0" i="0" smtClean="0">
                            <a:solidFill>
                              <a:schemeClr val="tx1">
                                <a:lumMod val="75000"/>
                                <a:lumOff val="25000"/>
                              </a:schemeClr>
                            </a:solidFill>
                          </a:rPr>
                          <m:t>M</m:t>
                        </m:r>
                        <m:r>
                          <m:rPr>
                            <m:nor/>
                          </m:rPr>
                          <a:rPr lang="en-US" sz="2000">
                            <a:solidFill>
                              <a:schemeClr val="tx1">
                                <a:lumMod val="75000"/>
                                <a:lumOff val="25000"/>
                              </a:schemeClr>
                            </a:solidFill>
                          </a:rPr>
                          <m:t>IR</m:t>
                        </m:r>
                        <m:r>
                          <m:rPr>
                            <m:nor/>
                          </m:rPr>
                          <a:rPr lang="en-US" sz="2000">
                            <a:solidFill>
                              <a:schemeClr val="tx1">
                                <a:lumMod val="75000"/>
                                <a:lumOff val="25000"/>
                              </a:schemeClr>
                            </a:solidFill>
                          </a:rPr>
                          <m:t> + </m:t>
                        </m:r>
                        <m:r>
                          <m:rPr>
                            <m:nor/>
                          </m:rPr>
                          <a:rPr lang="en-US" sz="2000">
                            <a:solidFill>
                              <a:schemeClr val="tx1">
                                <a:lumMod val="75000"/>
                                <a:lumOff val="25000"/>
                              </a:schemeClr>
                            </a:solidFill>
                          </a:rPr>
                          <m:t>Green</m:t>
                        </m:r>
                      </m:den>
                    </m:f>
                  </m:oMath>
                </a14:m>
                <a:r>
                  <a:rPr lang="en-US" i="1" dirty="0">
                    <a:solidFill>
                      <a:schemeClr val="tx1">
                        <a:lumMod val="75000"/>
                        <a:lumOff val="25000"/>
                      </a:schemeClr>
                    </a:solidFill>
                  </a:rPr>
                  <a:t>	</a:t>
                </a:r>
                <a:endParaRPr lang="en-US" dirty="0">
                  <a:solidFill>
                    <a:schemeClr val="tx1">
                      <a:lumMod val="75000"/>
                      <a:lumOff val="25000"/>
                    </a:schemeClr>
                  </a:solidFill>
                </a:endParaRPr>
              </a:p>
            </p:txBody>
          </p:sp>
        </mc:Choice>
        <mc:Fallback xmlns="">
          <p:sp>
            <p:nvSpPr>
              <p:cNvPr id="18" name="Google Shape;180;p21"/>
              <p:cNvSpPr txBox="1">
                <a:spLocks noRot="1" noChangeAspect="1" noMove="1" noResize="1" noEditPoints="1" noAdjustHandles="1" noChangeArrowheads="1" noChangeShapeType="1" noTextEdit="1"/>
              </p:cNvSpPr>
              <p:nvPr/>
            </p:nvSpPr>
            <p:spPr>
              <a:xfrm>
                <a:off x="5894863" y="1006152"/>
                <a:ext cx="4521842" cy="1400778"/>
              </a:xfrm>
              <a:prstGeom prst="rect">
                <a:avLst/>
              </a:prstGeom>
              <a:blipFill>
                <a:blip r:embed="rId4"/>
                <a:stretch>
                  <a:fillRect/>
                </a:stretch>
              </a:blipFill>
            </p:spPr>
            <p:txBody>
              <a:bodyPr/>
              <a:lstStyle/>
              <a:p>
                <a:r>
                  <a:rPr lang="en-US">
                    <a:noFill/>
                  </a:rPr>
                  <a:t> </a:t>
                </a:r>
              </a:p>
            </p:txBody>
          </p:sp>
        </mc:Fallback>
      </mc:AlternateContent>
      <p:sp>
        <p:nvSpPr>
          <p:cNvPr id="8" name="Google Shape;211;p23"/>
          <p:cNvSpPr txBox="1">
            <a:spLocks/>
          </p:cNvSpPr>
          <p:nvPr/>
        </p:nvSpPr>
        <p:spPr>
          <a:xfrm>
            <a:off x="416000" y="2808181"/>
            <a:ext cx="1365000" cy="1252800"/>
          </a:xfrm>
          <a:prstGeom prst="rect">
            <a:avLst/>
          </a:prstGeom>
          <a:solidFill>
            <a:srgbClr val="C9DAF8"/>
          </a:solidFill>
          <a:ln w="57150"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tx1">
                    <a:lumMod val="75000"/>
                    <a:lumOff val="25000"/>
                  </a:schemeClr>
                </a:solidFill>
              </a:rPr>
              <a:t>Acquire Landsat scenes from 1988 to 2018 </a:t>
            </a:r>
          </a:p>
        </p:txBody>
      </p:sp>
    </p:spTree>
    <p:extLst>
      <p:ext uri="{BB962C8B-B14F-4D97-AF65-F5344CB8AC3E}">
        <p14:creationId xmlns:p14="http://schemas.microsoft.com/office/powerpoint/2010/main" val="573276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Flooding Distribution Methodology</a:t>
            </a:r>
          </a:p>
        </p:txBody>
      </p:sp>
      <mc:AlternateContent xmlns:mc="http://schemas.openxmlformats.org/markup-compatibility/2006" xmlns:a14="http://schemas.microsoft.com/office/drawing/2010/main">
        <mc:Choice Requires="a14">
          <p:sp>
            <p:nvSpPr>
              <p:cNvPr id="7" name="Google Shape;180;p21"/>
              <p:cNvSpPr txBox="1">
                <a:spLocks/>
              </p:cNvSpPr>
              <p:nvPr/>
            </p:nvSpPr>
            <p:spPr>
              <a:xfrm>
                <a:off x="669590" y="1006152"/>
                <a:ext cx="4521842" cy="1400778"/>
              </a:xfrm>
              <a:prstGeom prst="rect">
                <a:avLst/>
              </a:prstGeom>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355600">
                  <a:buClr>
                    <a:srgbClr val="1B57AF"/>
                  </a:buClr>
                  <a:buSzPts val="2000"/>
                  <a:buFont typeface="Webdings" panose="05030102010509060703" pitchFamily="18" charset="2"/>
                  <a:buChar char="4"/>
                </a:pPr>
                <a:r>
                  <a:rPr lang="en-US" sz="2000" b="1" dirty="0">
                    <a:solidFill>
                      <a:srgbClr val="1B57AF"/>
                    </a:solidFill>
                  </a:rPr>
                  <a:t>NDWI</a:t>
                </a:r>
                <a:r>
                  <a:rPr lang="en-US" sz="2000" dirty="0"/>
                  <a:t> </a:t>
                </a:r>
                <a:r>
                  <a:rPr lang="en-US" sz="2000" dirty="0">
                    <a:solidFill>
                      <a:schemeClr val="tx1">
                        <a:lumMod val="75000"/>
                        <a:lumOff val="25000"/>
                      </a:schemeClr>
                    </a:solidFill>
                  </a:rPr>
                  <a:t>(Normalized Difference Water Index):</a:t>
                </a:r>
                <a:endParaRPr lang="en-US" sz="2000" dirty="0"/>
              </a:p>
              <a:p>
                <a:pPr marL="457200" indent="0">
                  <a:buClr>
                    <a:schemeClr val="dk1"/>
                  </a:buClr>
                  <a:buSzPts val="1100"/>
                  <a:buFont typeface="Arial"/>
                  <a:buNone/>
                </a:pPr>
                <a14:m>
                  <m:oMath xmlns:m="http://schemas.openxmlformats.org/officeDocument/2006/math">
                    <m:r>
                      <m:rPr>
                        <m:nor/>
                      </m:rPr>
                      <a:rPr lang="en-US" sz="2000" smtClean="0">
                        <a:solidFill>
                          <a:schemeClr val="tx1">
                            <a:lumMod val="75000"/>
                            <a:lumOff val="25000"/>
                          </a:schemeClr>
                        </a:solidFill>
                      </a:rPr>
                      <m:t>NDWI</m:t>
                    </m:r>
                    <m:r>
                      <m:rPr>
                        <m:nor/>
                      </m:rPr>
                      <a:rPr lang="en-US" sz="2000" smtClean="0">
                        <a:solidFill>
                          <a:schemeClr val="tx1">
                            <a:lumMod val="75000"/>
                            <a:lumOff val="25000"/>
                          </a:schemeClr>
                        </a:solidFill>
                      </a:rPr>
                      <m:t> = </m:t>
                    </m:r>
                    <m:f>
                      <m:fPr>
                        <m:ctrlPr>
                          <a:rPr lang="en-US" sz="2000" i="1">
                            <a:solidFill>
                              <a:schemeClr val="tx1">
                                <a:lumMod val="75000"/>
                                <a:lumOff val="25000"/>
                              </a:schemeClr>
                            </a:solidFill>
                            <a:latin typeface="Cambria Math" panose="02040503050406030204" pitchFamily="18" charset="0"/>
                          </a:rPr>
                        </m:ctrlPr>
                      </m:fPr>
                      <m:num>
                        <m:r>
                          <m:rPr>
                            <m:nor/>
                          </m:rPr>
                          <a:rPr lang="en-US" sz="2000">
                            <a:solidFill>
                              <a:schemeClr val="tx1">
                                <a:lumMod val="75000"/>
                                <a:lumOff val="25000"/>
                              </a:schemeClr>
                            </a:solidFill>
                          </a:rPr>
                          <m:t>NIR</m:t>
                        </m:r>
                        <m:r>
                          <m:rPr>
                            <m:nor/>
                          </m:rPr>
                          <a:rPr lang="en-US" sz="2000">
                            <a:solidFill>
                              <a:schemeClr val="tx1">
                                <a:lumMod val="75000"/>
                                <a:lumOff val="25000"/>
                              </a:schemeClr>
                            </a:solidFill>
                          </a:rPr>
                          <m:t> </m:t>
                        </m:r>
                        <m:r>
                          <m:rPr>
                            <m:nor/>
                          </m:rPr>
                          <a:rPr lang="en-US" sz="2000" i="1">
                            <a:solidFill>
                              <a:schemeClr val="tx1">
                                <a:lumMod val="75000"/>
                                <a:lumOff val="25000"/>
                              </a:schemeClr>
                            </a:solidFill>
                          </a:rPr>
                          <m:t>−</m:t>
                        </m:r>
                        <m:r>
                          <m:rPr>
                            <m:nor/>
                          </m:rPr>
                          <a:rPr lang="en-US" sz="2000">
                            <a:solidFill>
                              <a:schemeClr val="tx1">
                                <a:lumMod val="75000"/>
                                <a:lumOff val="25000"/>
                              </a:schemeClr>
                            </a:solidFill>
                          </a:rPr>
                          <m:t> </m:t>
                        </m:r>
                        <m:r>
                          <m:rPr>
                            <m:nor/>
                          </m:rPr>
                          <a:rPr lang="en-US" sz="2000">
                            <a:solidFill>
                              <a:schemeClr val="tx1">
                                <a:lumMod val="75000"/>
                                <a:lumOff val="25000"/>
                              </a:schemeClr>
                            </a:solidFill>
                          </a:rPr>
                          <m:t>Green</m:t>
                        </m:r>
                      </m:num>
                      <m:den>
                        <m:r>
                          <m:rPr>
                            <m:nor/>
                          </m:rPr>
                          <a:rPr lang="en-US" sz="2000">
                            <a:solidFill>
                              <a:schemeClr val="tx1">
                                <a:lumMod val="75000"/>
                                <a:lumOff val="25000"/>
                              </a:schemeClr>
                            </a:solidFill>
                          </a:rPr>
                          <m:t>NIR</m:t>
                        </m:r>
                        <m:r>
                          <m:rPr>
                            <m:nor/>
                          </m:rPr>
                          <a:rPr lang="en-US" sz="2000">
                            <a:solidFill>
                              <a:schemeClr val="tx1">
                                <a:lumMod val="75000"/>
                                <a:lumOff val="25000"/>
                              </a:schemeClr>
                            </a:solidFill>
                          </a:rPr>
                          <m:t> + </m:t>
                        </m:r>
                        <m:r>
                          <m:rPr>
                            <m:nor/>
                          </m:rPr>
                          <a:rPr lang="en-US" sz="2000">
                            <a:solidFill>
                              <a:schemeClr val="tx1">
                                <a:lumMod val="75000"/>
                                <a:lumOff val="25000"/>
                              </a:schemeClr>
                            </a:solidFill>
                          </a:rPr>
                          <m:t>Green</m:t>
                        </m:r>
                      </m:den>
                    </m:f>
                  </m:oMath>
                </a14:m>
                <a:r>
                  <a:rPr lang="en-US" i="1" dirty="0"/>
                  <a:t>	</a:t>
                </a:r>
                <a:endParaRPr lang="en-US" dirty="0"/>
              </a:p>
            </p:txBody>
          </p:sp>
        </mc:Choice>
        <mc:Fallback xmlns="">
          <p:sp>
            <p:nvSpPr>
              <p:cNvPr id="7" name="Google Shape;180;p21"/>
              <p:cNvSpPr txBox="1">
                <a:spLocks noRot="1" noChangeAspect="1" noMove="1" noResize="1" noEditPoints="1" noAdjustHandles="1" noChangeArrowheads="1" noChangeShapeType="1" noTextEdit="1"/>
              </p:cNvSpPr>
              <p:nvPr/>
            </p:nvSpPr>
            <p:spPr>
              <a:xfrm>
                <a:off x="669590" y="1006152"/>
                <a:ext cx="4521842" cy="1400778"/>
              </a:xfrm>
              <a:prstGeom prst="rect">
                <a:avLst/>
              </a:prstGeom>
              <a:blipFill>
                <a:blip r:embed="rId3"/>
                <a:stretch>
                  <a:fillRect/>
                </a:stretch>
              </a:blipFill>
            </p:spPr>
            <p:txBody>
              <a:bodyPr/>
              <a:lstStyle/>
              <a:p>
                <a:r>
                  <a:rPr lang="en-US">
                    <a:noFill/>
                  </a:rPr>
                  <a:t> </a:t>
                </a:r>
              </a:p>
            </p:txBody>
          </p:sp>
        </mc:Fallback>
      </mc:AlternateContent>
      <p:sp>
        <p:nvSpPr>
          <p:cNvPr id="8" name="Google Shape;211;p23"/>
          <p:cNvSpPr txBox="1">
            <a:spLocks/>
          </p:cNvSpPr>
          <p:nvPr/>
        </p:nvSpPr>
        <p:spPr>
          <a:xfrm>
            <a:off x="416000" y="2808181"/>
            <a:ext cx="1365000" cy="1252800"/>
          </a:xfrm>
          <a:prstGeom prst="rect">
            <a:avLst/>
          </a:prstGeom>
          <a:solidFill>
            <a:srgbClr val="C9DAF8"/>
          </a:solidFill>
          <a:ln w="19050"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chemeClr val="tx1">
                    <a:lumMod val="75000"/>
                    <a:lumOff val="25000"/>
                  </a:schemeClr>
                </a:solidFill>
              </a:rPr>
              <a:t>Acquire all Landsat scenes from 1988 to 2018 </a:t>
            </a:r>
          </a:p>
        </p:txBody>
      </p:sp>
      <p:sp>
        <p:nvSpPr>
          <p:cNvPr id="9" name="Google Shape;213;p23"/>
          <p:cNvSpPr/>
          <p:nvPr/>
        </p:nvSpPr>
        <p:spPr>
          <a:xfrm rot="2162">
            <a:off x="415999" y="4006906"/>
            <a:ext cx="11450402" cy="217200"/>
          </a:xfrm>
          <a:prstGeom prst="rightArrow">
            <a:avLst>
              <a:gd name="adj1" fmla="val 50000"/>
              <a:gd name="adj2" fmla="val 45907"/>
            </a:avLst>
          </a:prstGeom>
          <a:solidFill>
            <a:schemeClr val="tx1">
              <a:lumMod val="75000"/>
              <a:lumOff val="25000"/>
            </a:schemeClr>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4;p23"/>
          <p:cNvSpPr txBox="1">
            <a:spLocks/>
          </p:cNvSpPr>
          <p:nvPr/>
        </p:nvSpPr>
        <p:spPr>
          <a:xfrm>
            <a:off x="1781000" y="4060981"/>
            <a:ext cx="1365000" cy="1231500"/>
          </a:xfrm>
          <a:prstGeom prst="rect">
            <a:avLst/>
          </a:prstGeom>
          <a:solidFill>
            <a:srgbClr val="C9DAF8"/>
          </a:solidFill>
          <a:ln w="19050"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chemeClr val="tx1">
                    <a:lumMod val="75000"/>
                    <a:lumOff val="25000"/>
                  </a:schemeClr>
                </a:solidFill>
              </a:rPr>
              <a:t>Download and unzip data using  Python</a:t>
            </a:r>
          </a:p>
        </p:txBody>
      </p:sp>
      <p:sp>
        <p:nvSpPr>
          <p:cNvPr id="11" name="Google Shape;215;p23"/>
          <p:cNvSpPr txBox="1">
            <a:spLocks/>
          </p:cNvSpPr>
          <p:nvPr/>
        </p:nvSpPr>
        <p:spPr>
          <a:xfrm>
            <a:off x="3146000" y="2808181"/>
            <a:ext cx="1365000" cy="1252800"/>
          </a:xfrm>
          <a:prstGeom prst="rect">
            <a:avLst/>
          </a:prstGeom>
          <a:solidFill>
            <a:srgbClr val="C9DAF8"/>
          </a:solidFill>
          <a:ln w="57150"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tx1">
                    <a:lumMod val="75000"/>
                    <a:lumOff val="25000"/>
                  </a:schemeClr>
                </a:solidFill>
              </a:rPr>
              <a:t>Select bands needed and clip to study area</a:t>
            </a:r>
          </a:p>
        </p:txBody>
      </p:sp>
      <p:sp>
        <p:nvSpPr>
          <p:cNvPr id="12" name="Google Shape;216;p23"/>
          <p:cNvSpPr txBox="1">
            <a:spLocks/>
          </p:cNvSpPr>
          <p:nvPr/>
        </p:nvSpPr>
        <p:spPr>
          <a:xfrm>
            <a:off x="4511000" y="4060981"/>
            <a:ext cx="1365000" cy="1252800"/>
          </a:xfrm>
          <a:prstGeom prst="rect">
            <a:avLst/>
          </a:prstGeom>
          <a:solidFill>
            <a:srgbClr val="C9DAF8"/>
          </a:solidFill>
          <a:ln w="57150"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tx1">
                    <a:lumMod val="75000"/>
                    <a:lumOff val="25000"/>
                  </a:schemeClr>
                </a:solidFill>
              </a:rPr>
              <a:t>Apply cloud mask using Python</a:t>
            </a:r>
          </a:p>
        </p:txBody>
      </p:sp>
      <p:sp>
        <p:nvSpPr>
          <p:cNvPr id="13" name="Google Shape;217;p23"/>
          <p:cNvSpPr txBox="1">
            <a:spLocks/>
          </p:cNvSpPr>
          <p:nvPr/>
        </p:nvSpPr>
        <p:spPr>
          <a:xfrm>
            <a:off x="5876000" y="2808181"/>
            <a:ext cx="1365000" cy="1252800"/>
          </a:xfrm>
          <a:prstGeom prst="rect">
            <a:avLst/>
          </a:prstGeom>
          <a:solidFill>
            <a:srgbClr val="C9DAF8"/>
          </a:solidFill>
          <a:ln w="19050"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chemeClr val="tx1">
                    <a:lumMod val="75000"/>
                    <a:lumOff val="25000"/>
                  </a:schemeClr>
                </a:solidFill>
              </a:rPr>
              <a:t>Calculate NDWI and MNDWI </a:t>
            </a:r>
          </a:p>
        </p:txBody>
      </p:sp>
      <p:sp>
        <p:nvSpPr>
          <p:cNvPr id="14" name="Google Shape;218;p23"/>
          <p:cNvSpPr txBox="1">
            <a:spLocks/>
          </p:cNvSpPr>
          <p:nvPr/>
        </p:nvSpPr>
        <p:spPr>
          <a:xfrm>
            <a:off x="7241000" y="4060981"/>
            <a:ext cx="1365000" cy="1252800"/>
          </a:xfrm>
          <a:prstGeom prst="rect">
            <a:avLst/>
          </a:prstGeom>
          <a:solidFill>
            <a:srgbClr val="C9DAF8"/>
          </a:solidFill>
          <a:ln w="19050"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dirty="0">
                <a:solidFill>
                  <a:schemeClr val="tx1">
                    <a:lumMod val="75000"/>
                    <a:lumOff val="25000"/>
                  </a:schemeClr>
                </a:solidFill>
              </a:rPr>
              <a:t>Apply 2 separate Thresholds</a:t>
            </a:r>
          </a:p>
        </p:txBody>
      </p:sp>
      <p:sp>
        <p:nvSpPr>
          <p:cNvPr id="15" name="Google Shape;219;p23"/>
          <p:cNvSpPr txBox="1">
            <a:spLocks/>
          </p:cNvSpPr>
          <p:nvPr/>
        </p:nvSpPr>
        <p:spPr>
          <a:xfrm>
            <a:off x="8606000" y="2808181"/>
            <a:ext cx="1365000" cy="1252800"/>
          </a:xfrm>
          <a:prstGeom prst="rect">
            <a:avLst/>
          </a:prstGeom>
          <a:solidFill>
            <a:srgbClr val="C9DAF8"/>
          </a:solidFill>
          <a:ln w="19050"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dirty="0">
                <a:solidFill>
                  <a:schemeClr val="tx1">
                    <a:lumMod val="75000"/>
                    <a:lumOff val="25000"/>
                  </a:schemeClr>
                </a:solidFill>
              </a:rPr>
              <a:t>Calculate frequency</a:t>
            </a:r>
            <a:r>
              <a:rPr lang="en-US" sz="800" dirty="0">
                <a:solidFill>
                  <a:schemeClr val="tx1">
                    <a:lumMod val="75000"/>
                    <a:lumOff val="25000"/>
                  </a:schemeClr>
                </a:solidFill>
              </a:rPr>
              <a:t> </a:t>
            </a:r>
            <a:r>
              <a:rPr lang="en-US" sz="1500" dirty="0">
                <a:solidFill>
                  <a:schemeClr val="tx1">
                    <a:lumMod val="75000"/>
                    <a:lumOff val="25000"/>
                  </a:schemeClr>
                </a:solidFill>
              </a:rPr>
              <a:t>of inundated pixels</a:t>
            </a:r>
          </a:p>
        </p:txBody>
      </p:sp>
      <p:sp>
        <p:nvSpPr>
          <p:cNvPr id="16" name="Google Shape;220;p23"/>
          <p:cNvSpPr txBox="1">
            <a:spLocks/>
          </p:cNvSpPr>
          <p:nvPr/>
        </p:nvSpPr>
        <p:spPr>
          <a:xfrm>
            <a:off x="9971000" y="4060981"/>
            <a:ext cx="1365000" cy="1252800"/>
          </a:xfrm>
          <a:prstGeom prst="rect">
            <a:avLst/>
          </a:prstGeom>
          <a:solidFill>
            <a:srgbClr val="EAD1DC"/>
          </a:solidFill>
          <a:ln w="19050"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chemeClr val="tx1">
                    <a:lumMod val="75000"/>
                    <a:lumOff val="25000"/>
                  </a:schemeClr>
                </a:solidFill>
              </a:rPr>
              <a:t>Generate flood distribution maps</a:t>
            </a:r>
          </a:p>
        </p:txBody>
      </p:sp>
      <mc:AlternateContent xmlns:mc="http://schemas.openxmlformats.org/markup-compatibility/2006" xmlns:a14="http://schemas.microsoft.com/office/drawing/2010/main">
        <mc:Choice Requires="a14">
          <p:sp>
            <p:nvSpPr>
              <p:cNvPr id="18" name="Google Shape;180;p21"/>
              <p:cNvSpPr txBox="1">
                <a:spLocks/>
              </p:cNvSpPr>
              <p:nvPr/>
            </p:nvSpPr>
            <p:spPr>
              <a:xfrm>
                <a:off x="5894863" y="1006152"/>
                <a:ext cx="4521842" cy="1400778"/>
              </a:xfrm>
              <a:prstGeom prst="rect">
                <a:avLst/>
              </a:prstGeom>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355600">
                  <a:buClr>
                    <a:srgbClr val="1B57AF"/>
                  </a:buClr>
                  <a:buSzPts val="2000"/>
                  <a:buFont typeface="Webdings" panose="05030102010509060703" pitchFamily="18" charset="2"/>
                  <a:buChar char="4"/>
                </a:pPr>
                <a:r>
                  <a:rPr lang="en-US" sz="2000" b="1" dirty="0">
                    <a:solidFill>
                      <a:srgbClr val="1B57AF"/>
                    </a:solidFill>
                  </a:rPr>
                  <a:t>MNDWI</a:t>
                </a:r>
                <a:r>
                  <a:rPr lang="en-US" sz="2000" dirty="0"/>
                  <a:t> </a:t>
                </a:r>
                <a:r>
                  <a:rPr lang="en-US" sz="2000" dirty="0">
                    <a:solidFill>
                      <a:schemeClr val="tx1">
                        <a:lumMod val="75000"/>
                        <a:lumOff val="25000"/>
                      </a:schemeClr>
                    </a:solidFill>
                  </a:rPr>
                  <a:t>(Modified Normalized Difference Water Index):</a:t>
                </a:r>
                <a:endParaRPr lang="en-US" sz="2000" dirty="0"/>
              </a:p>
              <a:p>
                <a:pPr marL="457200" indent="0">
                  <a:buClr>
                    <a:schemeClr val="dk1"/>
                  </a:buClr>
                  <a:buSzPts val="1100"/>
                  <a:buFont typeface="Arial"/>
                  <a:buNone/>
                </a:pPr>
                <a:r>
                  <a:rPr lang="en-US" sz="2000" dirty="0">
                    <a:solidFill>
                      <a:schemeClr val="tx1">
                        <a:lumMod val="75000"/>
                        <a:lumOff val="25000"/>
                      </a:schemeClr>
                    </a:solidFill>
                  </a:rPr>
                  <a:t>M</a:t>
                </a:r>
                <a14:m>
                  <m:oMath xmlns:m="http://schemas.openxmlformats.org/officeDocument/2006/math">
                    <m:r>
                      <m:rPr>
                        <m:nor/>
                      </m:rPr>
                      <a:rPr lang="en-US" sz="2000" smtClean="0">
                        <a:solidFill>
                          <a:schemeClr val="tx1">
                            <a:lumMod val="75000"/>
                            <a:lumOff val="25000"/>
                          </a:schemeClr>
                        </a:solidFill>
                      </a:rPr>
                      <m:t>NDWI</m:t>
                    </m:r>
                    <m:r>
                      <m:rPr>
                        <m:nor/>
                      </m:rPr>
                      <a:rPr lang="en-US" sz="2000" smtClean="0">
                        <a:solidFill>
                          <a:schemeClr val="tx1">
                            <a:lumMod val="75000"/>
                            <a:lumOff val="25000"/>
                          </a:schemeClr>
                        </a:solidFill>
                      </a:rPr>
                      <m:t> = </m:t>
                    </m:r>
                    <m:f>
                      <m:fPr>
                        <m:ctrlPr>
                          <a:rPr lang="en-US" sz="2000" i="1">
                            <a:solidFill>
                              <a:schemeClr val="tx1">
                                <a:lumMod val="75000"/>
                                <a:lumOff val="25000"/>
                              </a:schemeClr>
                            </a:solidFill>
                            <a:latin typeface="Cambria Math" panose="02040503050406030204" pitchFamily="18" charset="0"/>
                          </a:rPr>
                        </m:ctrlPr>
                      </m:fPr>
                      <m:num>
                        <m:r>
                          <m:rPr>
                            <m:nor/>
                          </m:rPr>
                          <a:rPr lang="en-US" sz="2000" b="0" i="0" smtClean="0">
                            <a:solidFill>
                              <a:schemeClr val="tx1">
                                <a:lumMod val="75000"/>
                                <a:lumOff val="25000"/>
                              </a:schemeClr>
                            </a:solidFill>
                          </a:rPr>
                          <m:t>M</m:t>
                        </m:r>
                        <m:r>
                          <m:rPr>
                            <m:nor/>
                          </m:rPr>
                          <a:rPr lang="en-US" sz="2000">
                            <a:solidFill>
                              <a:schemeClr val="tx1">
                                <a:lumMod val="75000"/>
                                <a:lumOff val="25000"/>
                              </a:schemeClr>
                            </a:solidFill>
                          </a:rPr>
                          <m:t>IR</m:t>
                        </m:r>
                        <m:r>
                          <m:rPr>
                            <m:nor/>
                          </m:rPr>
                          <a:rPr lang="en-US" sz="2000">
                            <a:solidFill>
                              <a:schemeClr val="tx1">
                                <a:lumMod val="75000"/>
                                <a:lumOff val="25000"/>
                              </a:schemeClr>
                            </a:solidFill>
                          </a:rPr>
                          <m:t> </m:t>
                        </m:r>
                        <m:r>
                          <m:rPr>
                            <m:nor/>
                          </m:rPr>
                          <a:rPr lang="en-US" sz="2000" i="1">
                            <a:solidFill>
                              <a:schemeClr val="tx1">
                                <a:lumMod val="75000"/>
                                <a:lumOff val="25000"/>
                              </a:schemeClr>
                            </a:solidFill>
                          </a:rPr>
                          <m:t>−</m:t>
                        </m:r>
                        <m:r>
                          <m:rPr>
                            <m:nor/>
                          </m:rPr>
                          <a:rPr lang="en-US" sz="2000">
                            <a:solidFill>
                              <a:schemeClr val="tx1">
                                <a:lumMod val="75000"/>
                                <a:lumOff val="25000"/>
                              </a:schemeClr>
                            </a:solidFill>
                          </a:rPr>
                          <m:t> </m:t>
                        </m:r>
                        <m:r>
                          <m:rPr>
                            <m:nor/>
                          </m:rPr>
                          <a:rPr lang="en-US" sz="2000">
                            <a:solidFill>
                              <a:schemeClr val="tx1">
                                <a:lumMod val="75000"/>
                                <a:lumOff val="25000"/>
                              </a:schemeClr>
                            </a:solidFill>
                          </a:rPr>
                          <m:t>Green</m:t>
                        </m:r>
                      </m:num>
                      <m:den>
                        <m:r>
                          <m:rPr>
                            <m:nor/>
                          </m:rPr>
                          <a:rPr lang="en-US" sz="2000" b="0" i="0" smtClean="0">
                            <a:solidFill>
                              <a:schemeClr val="tx1">
                                <a:lumMod val="75000"/>
                                <a:lumOff val="25000"/>
                              </a:schemeClr>
                            </a:solidFill>
                          </a:rPr>
                          <m:t>M</m:t>
                        </m:r>
                        <m:r>
                          <m:rPr>
                            <m:nor/>
                          </m:rPr>
                          <a:rPr lang="en-US" sz="2000">
                            <a:solidFill>
                              <a:schemeClr val="tx1">
                                <a:lumMod val="75000"/>
                                <a:lumOff val="25000"/>
                              </a:schemeClr>
                            </a:solidFill>
                          </a:rPr>
                          <m:t>IR</m:t>
                        </m:r>
                        <m:r>
                          <m:rPr>
                            <m:nor/>
                          </m:rPr>
                          <a:rPr lang="en-US" sz="2000">
                            <a:solidFill>
                              <a:schemeClr val="tx1">
                                <a:lumMod val="75000"/>
                                <a:lumOff val="25000"/>
                              </a:schemeClr>
                            </a:solidFill>
                          </a:rPr>
                          <m:t> + </m:t>
                        </m:r>
                        <m:r>
                          <m:rPr>
                            <m:nor/>
                          </m:rPr>
                          <a:rPr lang="en-US" sz="2000">
                            <a:solidFill>
                              <a:schemeClr val="tx1">
                                <a:lumMod val="75000"/>
                                <a:lumOff val="25000"/>
                              </a:schemeClr>
                            </a:solidFill>
                          </a:rPr>
                          <m:t>Green</m:t>
                        </m:r>
                      </m:den>
                    </m:f>
                  </m:oMath>
                </a14:m>
                <a:r>
                  <a:rPr lang="en-US" i="1" dirty="0"/>
                  <a:t>	</a:t>
                </a:r>
                <a:endParaRPr lang="en-US" dirty="0"/>
              </a:p>
            </p:txBody>
          </p:sp>
        </mc:Choice>
        <mc:Fallback xmlns="">
          <p:sp>
            <p:nvSpPr>
              <p:cNvPr id="18" name="Google Shape;180;p21"/>
              <p:cNvSpPr txBox="1">
                <a:spLocks noRot="1" noChangeAspect="1" noMove="1" noResize="1" noEditPoints="1" noAdjustHandles="1" noChangeArrowheads="1" noChangeShapeType="1" noTextEdit="1"/>
              </p:cNvSpPr>
              <p:nvPr/>
            </p:nvSpPr>
            <p:spPr>
              <a:xfrm>
                <a:off x="5894863" y="1006152"/>
                <a:ext cx="4521842" cy="140077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09217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Flooding Distribution Methodology</a:t>
            </a:r>
          </a:p>
        </p:txBody>
      </p:sp>
      <mc:AlternateContent xmlns:mc="http://schemas.openxmlformats.org/markup-compatibility/2006" xmlns:a14="http://schemas.microsoft.com/office/drawing/2010/main">
        <mc:Choice Requires="a14">
          <p:sp>
            <p:nvSpPr>
              <p:cNvPr id="7" name="Google Shape;180;p21"/>
              <p:cNvSpPr txBox="1">
                <a:spLocks/>
              </p:cNvSpPr>
              <p:nvPr/>
            </p:nvSpPr>
            <p:spPr>
              <a:xfrm>
                <a:off x="669590" y="1006152"/>
                <a:ext cx="4521842" cy="1400778"/>
              </a:xfrm>
              <a:prstGeom prst="rect">
                <a:avLst/>
              </a:prstGeom>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355600">
                  <a:buClr>
                    <a:srgbClr val="1B57AF"/>
                  </a:buClr>
                  <a:buSzPts val="2000"/>
                  <a:buFont typeface="Webdings" panose="05030102010509060703" pitchFamily="18" charset="2"/>
                  <a:buChar char="4"/>
                </a:pPr>
                <a:r>
                  <a:rPr lang="en-US" sz="2000" b="1" dirty="0">
                    <a:solidFill>
                      <a:srgbClr val="1B57AF"/>
                    </a:solidFill>
                  </a:rPr>
                  <a:t>NDWI</a:t>
                </a:r>
                <a:r>
                  <a:rPr lang="en-US" sz="2000" dirty="0"/>
                  <a:t> </a:t>
                </a:r>
                <a:r>
                  <a:rPr lang="en-US" sz="2000" dirty="0">
                    <a:solidFill>
                      <a:schemeClr val="tx1">
                        <a:lumMod val="75000"/>
                        <a:lumOff val="25000"/>
                      </a:schemeClr>
                    </a:solidFill>
                  </a:rPr>
                  <a:t>(Normalized Difference Water Index):</a:t>
                </a:r>
                <a:endParaRPr lang="en-US" sz="2000" dirty="0"/>
              </a:p>
              <a:p>
                <a:pPr marL="457200" indent="0">
                  <a:buClr>
                    <a:schemeClr val="dk1"/>
                  </a:buClr>
                  <a:buSzPts val="1100"/>
                  <a:buFont typeface="Arial"/>
                  <a:buNone/>
                </a:pPr>
                <a14:m>
                  <m:oMath xmlns:m="http://schemas.openxmlformats.org/officeDocument/2006/math">
                    <m:r>
                      <m:rPr>
                        <m:nor/>
                      </m:rPr>
                      <a:rPr lang="en-US" sz="2000" smtClean="0">
                        <a:solidFill>
                          <a:schemeClr val="tx1">
                            <a:lumMod val="75000"/>
                            <a:lumOff val="25000"/>
                          </a:schemeClr>
                        </a:solidFill>
                      </a:rPr>
                      <m:t>NDWI</m:t>
                    </m:r>
                    <m:r>
                      <m:rPr>
                        <m:nor/>
                      </m:rPr>
                      <a:rPr lang="en-US" sz="2000" smtClean="0">
                        <a:solidFill>
                          <a:schemeClr val="tx1">
                            <a:lumMod val="75000"/>
                            <a:lumOff val="25000"/>
                          </a:schemeClr>
                        </a:solidFill>
                      </a:rPr>
                      <m:t> = </m:t>
                    </m:r>
                    <m:f>
                      <m:fPr>
                        <m:ctrlPr>
                          <a:rPr lang="en-US" sz="2000" i="1">
                            <a:solidFill>
                              <a:schemeClr val="tx1">
                                <a:lumMod val="75000"/>
                                <a:lumOff val="25000"/>
                              </a:schemeClr>
                            </a:solidFill>
                            <a:latin typeface="Cambria Math" panose="02040503050406030204" pitchFamily="18" charset="0"/>
                          </a:rPr>
                        </m:ctrlPr>
                      </m:fPr>
                      <m:num>
                        <m:r>
                          <m:rPr>
                            <m:nor/>
                          </m:rPr>
                          <a:rPr lang="en-US" sz="2000">
                            <a:solidFill>
                              <a:schemeClr val="tx1">
                                <a:lumMod val="75000"/>
                                <a:lumOff val="25000"/>
                              </a:schemeClr>
                            </a:solidFill>
                          </a:rPr>
                          <m:t>NIR</m:t>
                        </m:r>
                        <m:r>
                          <m:rPr>
                            <m:nor/>
                          </m:rPr>
                          <a:rPr lang="en-US" sz="2000">
                            <a:solidFill>
                              <a:schemeClr val="tx1">
                                <a:lumMod val="75000"/>
                                <a:lumOff val="25000"/>
                              </a:schemeClr>
                            </a:solidFill>
                          </a:rPr>
                          <m:t> </m:t>
                        </m:r>
                        <m:r>
                          <m:rPr>
                            <m:nor/>
                          </m:rPr>
                          <a:rPr lang="en-US" sz="2000" i="1">
                            <a:solidFill>
                              <a:schemeClr val="tx1">
                                <a:lumMod val="75000"/>
                                <a:lumOff val="25000"/>
                              </a:schemeClr>
                            </a:solidFill>
                          </a:rPr>
                          <m:t>−</m:t>
                        </m:r>
                        <m:r>
                          <m:rPr>
                            <m:nor/>
                          </m:rPr>
                          <a:rPr lang="en-US" sz="2000">
                            <a:solidFill>
                              <a:schemeClr val="tx1">
                                <a:lumMod val="75000"/>
                                <a:lumOff val="25000"/>
                              </a:schemeClr>
                            </a:solidFill>
                          </a:rPr>
                          <m:t> </m:t>
                        </m:r>
                        <m:r>
                          <m:rPr>
                            <m:nor/>
                          </m:rPr>
                          <a:rPr lang="en-US" sz="2000">
                            <a:solidFill>
                              <a:schemeClr val="tx1">
                                <a:lumMod val="75000"/>
                                <a:lumOff val="25000"/>
                              </a:schemeClr>
                            </a:solidFill>
                          </a:rPr>
                          <m:t>Green</m:t>
                        </m:r>
                      </m:num>
                      <m:den>
                        <m:r>
                          <m:rPr>
                            <m:nor/>
                          </m:rPr>
                          <a:rPr lang="en-US" sz="2000">
                            <a:solidFill>
                              <a:schemeClr val="tx1">
                                <a:lumMod val="75000"/>
                                <a:lumOff val="25000"/>
                              </a:schemeClr>
                            </a:solidFill>
                          </a:rPr>
                          <m:t>NIR</m:t>
                        </m:r>
                        <m:r>
                          <m:rPr>
                            <m:nor/>
                          </m:rPr>
                          <a:rPr lang="en-US" sz="2000">
                            <a:solidFill>
                              <a:schemeClr val="tx1">
                                <a:lumMod val="75000"/>
                                <a:lumOff val="25000"/>
                              </a:schemeClr>
                            </a:solidFill>
                          </a:rPr>
                          <m:t> + </m:t>
                        </m:r>
                        <m:r>
                          <m:rPr>
                            <m:nor/>
                          </m:rPr>
                          <a:rPr lang="en-US" sz="2000">
                            <a:solidFill>
                              <a:schemeClr val="tx1">
                                <a:lumMod val="75000"/>
                                <a:lumOff val="25000"/>
                              </a:schemeClr>
                            </a:solidFill>
                          </a:rPr>
                          <m:t>Green</m:t>
                        </m:r>
                      </m:den>
                    </m:f>
                  </m:oMath>
                </a14:m>
                <a:r>
                  <a:rPr lang="en-US" i="1" dirty="0"/>
                  <a:t>	</a:t>
                </a:r>
                <a:endParaRPr lang="en-US" dirty="0"/>
              </a:p>
            </p:txBody>
          </p:sp>
        </mc:Choice>
        <mc:Fallback xmlns="">
          <p:sp>
            <p:nvSpPr>
              <p:cNvPr id="7" name="Google Shape;180;p21"/>
              <p:cNvSpPr txBox="1">
                <a:spLocks noRot="1" noChangeAspect="1" noMove="1" noResize="1" noEditPoints="1" noAdjustHandles="1" noChangeArrowheads="1" noChangeShapeType="1" noTextEdit="1"/>
              </p:cNvSpPr>
              <p:nvPr/>
            </p:nvSpPr>
            <p:spPr>
              <a:xfrm>
                <a:off x="669590" y="1006152"/>
                <a:ext cx="4521842" cy="1400778"/>
              </a:xfrm>
              <a:prstGeom prst="rect">
                <a:avLst/>
              </a:prstGeom>
              <a:blipFill>
                <a:blip r:embed="rId3"/>
                <a:stretch>
                  <a:fillRect/>
                </a:stretch>
              </a:blipFill>
            </p:spPr>
            <p:txBody>
              <a:bodyPr/>
              <a:lstStyle/>
              <a:p>
                <a:r>
                  <a:rPr lang="en-US">
                    <a:noFill/>
                  </a:rPr>
                  <a:t> </a:t>
                </a:r>
              </a:p>
            </p:txBody>
          </p:sp>
        </mc:Fallback>
      </mc:AlternateContent>
      <p:sp>
        <p:nvSpPr>
          <p:cNvPr id="8" name="Google Shape;211;p23"/>
          <p:cNvSpPr txBox="1">
            <a:spLocks/>
          </p:cNvSpPr>
          <p:nvPr/>
        </p:nvSpPr>
        <p:spPr>
          <a:xfrm>
            <a:off x="416000" y="2808181"/>
            <a:ext cx="1365000" cy="1252800"/>
          </a:xfrm>
          <a:prstGeom prst="rect">
            <a:avLst/>
          </a:prstGeom>
          <a:solidFill>
            <a:srgbClr val="C9DAF8"/>
          </a:solidFill>
          <a:ln w="19050"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chemeClr val="tx1">
                    <a:lumMod val="75000"/>
                    <a:lumOff val="25000"/>
                  </a:schemeClr>
                </a:solidFill>
              </a:rPr>
              <a:t>Acquire all Landsat scenes from 1988 to 2018 </a:t>
            </a:r>
          </a:p>
        </p:txBody>
      </p:sp>
      <p:sp>
        <p:nvSpPr>
          <p:cNvPr id="9" name="Google Shape;213;p23"/>
          <p:cNvSpPr/>
          <p:nvPr/>
        </p:nvSpPr>
        <p:spPr>
          <a:xfrm rot="2162">
            <a:off x="415999" y="4006906"/>
            <a:ext cx="11450402" cy="217200"/>
          </a:xfrm>
          <a:prstGeom prst="rightArrow">
            <a:avLst>
              <a:gd name="adj1" fmla="val 50000"/>
              <a:gd name="adj2" fmla="val 45907"/>
            </a:avLst>
          </a:prstGeom>
          <a:solidFill>
            <a:schemeClr val="tx1">
              <a:lumMod val="75000"/>
              <a:lumOff val="25000"/>
            </a:schemeClr>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4;p23"/>
          <p:cNvSpPr txBox="1">
            <a:spLocks/>
          </p:cNvSpPr>
          <p:nvPr/>
        </p:nvSpPr>
        <p:spPr>
          <a:xfrm>
            <a:off x="1781000" y="4060981"/>
            <a:ext cx="1365000" cy="1231500"/>
          </a:xfrm>
          <a:prstGeom prst="rect">
            <a:avLst/>
          </a:prstGeom>
          <a:solidFill>
            <a:srgbClr val="C9DAF8"/>
          </a:solidFill>
          <a:ln w="19050"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chemeClr val="tx1">
                    <a:lumMod val="75000"/>
                    <a:lumOff val="25000"/>
                  </a:schemeClr>
                </a:solidFill>
              </a:rPr>
              <a:t>Download and unzip data using  Python </a:t>
            </a:r>
          </a:p>
        </p:txBody>
      </p:sp>
      <p:sp>
        <p:nvSpPr>
          <p:cNvPr id="11" name="Google Shape;215;p23"/>
          <p:cNvSpPr txBox="1">
            <a:spLocks/>
          </p:cNvSpPr>
          <p:nvPr/>
        </p:nvSpPr>
        <p:spPr>
          <a:xfrm>
            <a:off x="3146000" y="2808181"/>
            <a:ext cx="1365000" cy="1252800"/>
          </a:xfrm>
          <a:prstGeom prst="rect">
            <a:avLst/>
          </a:prstGeom>
          <a:solidFill>
            <a:srgbClr val="C9DAF8"/>
          </a:solidFill>
          <a:ln w="19050"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chemeClr val="tx1">
                    <a:lumMod val="75000"/>
                    <a:lumOff val="25000"/>
                  </a:schemeClr>
                </a:solidFill>
              </a:rPr>
              <a:t>Select bands needed and clip to study area</a:t>
            </a:r>
          </a:p>
        </p:txBody>
      </p:sp>
      <p:sp>
        <p:nvSpPr>
          <p:cNvPr id="12" name="Google Shape;216;p23"/>
          <p:cNvSpPr txBox="1">
            <a:spLocks/>
          </p:cNvSpPr>
          <p:nvPr/>
        </p:nvSpPr>
        <p:spPr>
          <a:xfrm>
            <a:off x="4511000" y="4060981"/>
            <a:ext cx="1365000" cy="1252800"/>
          </a:xfrm>
          <a:prstGeom prst="rect">
            <a:avLst/>
          </a:prstGeom>
          <a:solidFill>
            <a:srgbClr val="C9DAF8"/>
          </a:solidFill>
          <a:ln w="19050"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chemeClr val="tx1">
                    <a:lumMod val="75000"/>
                    <a:lumOff val="25000"/>
                  </a:schemeClr>
                </a:solidFill>
              </a:rPr>
              <a:t>Apply cloud mask using Python</a:t>
            </a:r>
          </a:p>
        </p:txBody>
      </p:sp>
      <p:sp>
        <p:nvSpPr>
          <p:cNvPr id="13" name="Google Shape;217;p23"/>
          <p:cNvSpPr txBox="1">
            <a:spLocks/>
          </p:cNvSpPr>
          <p:nvPr/>
        </p:nvSpPr>
        <p:spPr>
          <a:xfrm>
            <a:off x="5876000" y="2808181"/>
            <a:ext cx="1365000" cy="1252800"/>
          </a:xfrm>
          <a:prstGeom prst="rect">
            <a:avLst/>
          </a:prstGeom>
          <a:solidFill>
            <a:srgbClr val="C9DAF8"/>
          </a:solidFill>
          <a:ln w="57150"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tx1">
                    <a:lumMod val="75000"/>
                    <a:lumOff val="25000"/>
                  </a:schemeClr>
                </a:solidFill>
              </a:rPr>
              <a:t>Calculate NDWI and MNDWI </a:t>
            </a:r>
          </a:p>
        </p:txBody>
      </p:sp>
      <p:sp>
        <p:nvSpPr>
          <p:cNvPr id="14" name="Google Shape;218;p23"/>
          <p:cNvSpPr txBox="1">
            <a:spLocks/>
          </p:cNvSpPr>
          <p:nvPr/>
        </p:nvSpPr>
        <p:spPr>
          <a:xfrm>
            <a:off x="7241000" y="4060981"/>
            <a:ext cx="1365000" cy="1252800"/>
          </a:xfrm>
          <a:prstGeom prst="rect">
            <a:avLst/>
          </a:prstGeom>
          <a:solidFill>
            <a:srgbClr val="C9DAF8"/>
          </a:solidFill>
          <a:ln w="57150"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tx1">
                    <a:lumMod val="75000"/>
                    <a:lumOff val="25000"/>
                  </a:schemeClr>
                </a:solidFill>
              </a:rPr>
              <a:t>Apply 2 separate Thresholds</a:t>
            </a:r>
          </a:p>
        </p:txBody>
      </p:sp>
      <p:sp>
        <p:nvSpPr>
          <p:cNvPr id="15" name="Google Shape;219;p23"/>
          <p:cNvSpPr txBox="1">
            <a:spLocks/>
          </p:cNvSpPr>
          <p:nvPr/>
        </p:nvSpPr>
        <p:spPr>
          <a:xfrm>
            <a:off x="8606000" y="2808181"/>
            <a:ext cx="1365000" cy="1252800"/>
          </a:xfrm>
          <a:prstGeom prst="rect">
            <a:avLst/>
          </a:prstGeom>
          <a:solidFill>
            <a:srgbClr val="C9DAF8"/>
          </a:solidFill>
          <a:ln w="19050"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dirty="0">
                <a:solidFill>
                  <a:schemeClr val="tx1">
                    <a:lumMod val="75000"/>
                    <a:lumOff val="25000"/>
                  </a:schemeClr>
                </a:solidFill>
              </a:rPr>
              <a:t>Calculate frequency</a:t>
            </a:r>
            <a:r>
              <a:rPr lang="en-US" sz="800" dirty="0">
                <a:solidFill>
                  <a:schemeClr val="tx1">
                    <a:lumMod val="75000"/>
                    <a:lumOff val="25000"/>
                  </a:schemeClr>
                </a:solidFill>
              </a:rPr>
              <a:t> </a:t>
            </a:r>
            <a:r>
              <a:rPr lang="en-US" sz="1500" dirty="0">
                <a:solidFill>
                  <a:schemeClr val="tx1">
                    <a:lumMod val="75000"/>
                    <a:lumOff val="25000"/>
                  </a:schemeClr>
                </a:solidFill>
              </a:rPr>
              <a:t>of inundated pixels</a:t>
            </a:r>
          </a:p>
        </p:txBody>
      </p:sp>
      <p:sp>
        <p:nvSpPr>
          <p:cNvPr id="16" name="Google Shape;220;p23"/>
          <p:cNvSpPr txBox="1">
            <a:spLocks/>
          </p:cNvSpPr>
          <p:nvPr/>
        </p:nvSpPr>
        <p:spPr>
          <a:xfrm>
            <a:off x="9971000" y="4060981"/>
            <a:ext cx="1365000" cy="1252800"/>
          </a:xfrm>
          <a:prstGeom prst="rect">
            <a:avLst/>
          </a:prstGeom>
          <a:solidFill>
            <a:srgbClr val="EAD1DC"/>
          </a:solidFill>
          <a:ln w="19050"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chemeClr val="tx1">
                    <a:lumMod val="75000"/>
                    <a:lumOff val="25000"/>
                  </a:schemeClr>
                </a:solidFill>
              </a:rPr>
              <a:t>Generate flood distribution maps</a:t>
            </a:r>
          </a:p>
        </p:txBody>
      </p:sp>
      <mc:AlternateContent xmlns:mc="http://schemas.openxmlformats.org/markup-compatibility/2006" xmlns:a14="http://schemas.microsoft.com/office/drawing/2010/main">
        <mc:Choice Requires="a14">
          <p:sp>
            <p:nvSpPr>
              <p:cNvPr id="18" name="Google Shape;180;p21"/>
              <p:cNvSpPr txBox="1">
                <a:spLocks/>
              </p:cNvSpPr>
              <p:nvPr/>
            </p:nvSpPr>
            <p:spPr>
              <a:xfrm>
                <a:off x="5894863" y="1006152"/>
                <a:ext cx="4521842" cy="1400778"/>
              </a:xfrm>
              <a:prstGeom prst="rect">
                <a:avLst/>
              </a:prstGeom>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355600">
                  <a:buClr>
                    <a:srgbClr val="1B57AF"/>
                  </a:buClr>
                  <a:buSzPts val="2000"/>
                  <a:buFont typeface="Webdings" panose="05030102010509060703" pitchFamily="18" charset="2"/>
                  <a:buChar char="4"/>
                </a:pPr>
                <a:r>
                  <a:rPr lang="en-US" sz="2000" b="1" dirty="0">
                    <a:solidFill>
                      <a:srgbClr val="1B57AF"/>
                    </a:solidFill>
                  </a:rPr>
                  <a:t>MNDWI</a:t>
                </a:r>
                <a:r>
                  <a:rPr lang="en-US" sz="2000" dirty="0"/>
                  <a:t> </a:t>
                </a:r>
                <a:r>
                  <a:rPr lang="en-US" sz="2000" dirty="0">
                    <a:solidFill>
                      <a:schemeClr val="tx1">
                        <a:lumMod val="75000"/>
                        <a:lumOff val="25000"/>
                      </a:schemeClr>
                    </a:solidFill>
                  </a:rPr>
                  <a:t>(Modified Normalized Difference Water Index):</a:t>
                </a:r>
                <a:endParaRPr lang="en-US" sz="2000" dirty="0"/>
              </a:p>
              <a:p>
                <a:pPr marL="457200" indent="0">
                  <a:buClr>
                    <a:schemeClr val="dk1"/>
                  </a:buClr>
                  <a:buSzPts val="1100"/>
                  <a:buFont typeface="Arial"/>
                  <a:buNone/>
                </a:pPr>
                <a:r>
                  <a:rPr lang="en-US" sz="2000" dirty="0">
                    <a:solidFill>
                      <a:schemeClr val="tx1">
                        <a:lumMod val="75000"/>
                        <a:lumOff val="25000"/>
                      </a:schemeClr>
                    </a:solidFill>
                  </a:rPr>
                  <a:t>M</a:t>
                </a:r>
                <a14:m>
                  <m:oMath xmlns:m="http://schemas.openxmlformats.org/officeDocument/2006/math">
                    <m:r>
                      <m:rPr>
                        <m:nor/>
                      </m:rPr>
                      <a:rPr lang="en-US" sz="2000" smtClean="0">
                        <a:solidFill>
                          <a:schemeClr val="tx1">
                            <a:lumMod val="75000"/>
                            <a:lumOff val="25000"/>
                          </a:schemeClr>
                        </a:solidFill>
                      </a:rPr>
                      <m:t>NDWI</m:t>
                    </m:r>
                    <m:r>
                      <m:rPr>
                        <m:nor/>
                      </m:rPr>
                      <a:rPr lang="en-US" sz="2000" smtClean="0">
                        <a:solidFill>
                          <a:schemeClr val="tx1">
                            <a:lumMod val="75000"/>
                            <a:lumOff val="25000"/>
                          </a:schemeClr>
                        </a:solidFill>
                      </a:rPr>
                      <m:t> = </m:t>
                    </m:r>
                    <m:f>
                      <m:fPr>
                        <m:ctrlPr>
                          <a:rPr lang="en-US" sz="2000" i="1">
                            <a:solidFill>
                              <a:schemeClr val="tx1">
                                <a:lumMod val="75000"/>
                                <a:lumOff val="25000"/>
                              </a:schemeClr>
                            </a:solidFill>
                            <a:latin typeface="Cambria Math" panose="02040503050406030204" pitchFamily="18" charset="0"/>
                          </a:rPr>
                        </m:ctrlPr>
                      </m:fPr>
                      <m:num>
                        <m:r>
                          <m:rPr>
                            <m:nor/>
                          </m:rPr>
                          <a:rPr lang="en-US" sz="2000" b="0" i="0" smtClean="0">
                            <a:solidFill>
                              <a:schemeClr val="tx1">
                                <a:lumMod val="75000"/>
                                <a:lumOff val="25000"/>
                              </a:schemeClr>
                            </a:solidFill>
                          </a:rPr>
                          <m:t>M</m:t>
                        </m:r>
                        <m:r>
                          <m:rPr>
                            <m:nor/>
                          </m:rPr>
                          <a:rPr lang="en-US" sz="2000">
                            <a:solidFill>
                              <a:schemeClr val="tx1">
                                <a:lumMod val="75000"/>
                                <a:lumOff val="25000"/>
                              </a:schemeClr>
                            </a:solidFill>
                          </a:rPr>
                          <m:t>IR</m:t>
                        </m:r>
                        <m:r>
                          <m:rPr>
                            <m:nor/>
                          </m:rPr>
                          <a:rPr lang="en-US" sz="2000">
                            <a:solidFill>
                              <a:schemeClr val="tx1">
                                <a:lumMod val="75000"/>
                                <a:lumOff val="25000"/>
                              </a:schemeClr>
                            </a:solidFill>
                          </a:rPr>
                          <m:t> </m:t>
                        </m:r>
                        <m:r>
                          <m:rPr>
                            <m:nor/>
                          </m:rPr>
                          <a:rPr lang="en-US" sz="2000" i="1">
                            <a:solidFill>
                              <a:schemeClr val="tx1">
                                <a:lumMod val="75000"/>
                                <a:lumOff val="25000"/>
                              </a:schemeClr>
                            </a:solidFill>
                          </a:rPr>
                          <m:t>−</m:t>
                        </m:r>
                        <m:r>
                          <m:rPr>
                            <m:nor/>
                          </m:rPr>
                          <a:rPr lang="en-US" sz="2000">
                            <a:solidFill>
                              <a:schemeClr val="tx1">
                                <a:lumMod val="75000"/>
                                <a:lumOff val="25000"/>
                              </a:schemeClr>
                            </a:solidFill>
                          </a:rPr>
                          <m:t> </m:t>
                        </m:r>
                        <m:r>
                          <m:rPr>
                            <m:nor/>
                          </m:rPr>
                          <a:rPr lang="en-US" sz="2000">
                            <a:solidFill>
                              <a:schemeClr val="tx1">
                                <a:lumMod val="75000"/>
                                <a:lumOff val="25000"/>
                              </a:schemeClr>
                            </a:solidFill>
                          </a:rPr>
                          <m:t>Green</m:t>
                        </m:r>
                      </m:num>
                      <m:den>
                        <m:r>
                          <m:rPr>
                            <m:nor/>
                          </m:rPr>
                          <a:rPr lang="en-US" sz="2000" b="0" i="0" smtClean="0">
                            <a:solidFill>
                              <a:schemeClr val="tx1">
                                <a:lumMod val="75000"/>
                                <a:lumOff val="25000"/>
                              </a:schemeClr>
                            </a:solidFill>
                          </a:rPr>
                          <m:t>M</m:t>
                        </m:r>
                        <m:r>
                          <m:rPr>
                            <m:nor/>
                          </m:rPr>
                          <a:rPr lang="en-US" sz="2000">
                            <a:solidFill>
                              <a:schemeClr val="tx1">
                                <a:lumMod val="75000"/>
                                <a:lumOff val="25000"/>
                              </a:schemeClr>
                            </a:solidFill>
                          </a:rPr>
                          <m:t>IR</m:t>
                        </m:r>
                        <m:r>
                          <m:rPr>
                            <m:nor/>
                          </m:rPr>
                          <a:rPr lang="en-US" sz="2000">
                            <a:solidFill>
                              <a:schemeClr val="tx1">
                                <a:lumMod val="75000"/>
                                <a:lumOff val="25000"/>
                              </a:schemeClr>
                            </a:solidFill>
                          </a:rPr>
                          <m:t> + </m:t>
                        </m:r>
                        <m:r>
                          <m:rPr>
                            <m:nor/>
                          </m:rPr>
                          <a:rPr lang="en-US" sz="2000">
                            <a:solidFill>
                              <a:schemeClr val="tx1">
                                <a:lumMod val="75000"/>
                                <a:lumOff val="25000"/>
                              </a:schemeClr>
                            </a:solidFill>
                          </a:rPr>
                          <m:t>Green</m:t>
                        </m:r>
                      </m:den>
                    </m:f>
                  </m:oMath>
                </a14:m>
                <a:r>
                  <a:rPr lang="en-US" i="1" dirty="0"/>
                  <a:t>	</a:t>
                </a:r>
                <a:endParaRPr lang="en-US" dirty="0"/>
              </a:p>
            </p:txBody>
          </p:sp>
        </mc:Choice>
        <mc:Fallback xmlns="">
          <p:sp>
            <p:nvSpPr>
              <p:cNvPr id="18" name="Google Shape;180;p21"/>
              <p:cNvSpPr txBox="1">
                <a:spLocks noRot="1" noChangeAspect="1" noMove="1" noResize="1" noEditPoints="1" noAdjustHandles="1" noChangeArrowheads="1" noChangeShapeType="1" noTextEdit="1"/>
              </p:cNvSpPr>
              <p:nvPr/>
            </p:nvSpPr>
            <p:spPr>
              <a:xfrm>
                <a:off x="5894863" y="1006152"/>
                <a:ext cx="4521842" cy="140077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74557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Flooding Distribution Methodology</a:t>
            </a:r>
          </a:p>
        </p:txBody>
      </p:sp>
      <mc:AlternateContent xmlns:mc="http://schemas.openxmlformats.org/markup-compatibility/2006" xmlns:a14="http://schemas.microsoft.com/office/drawing/2010/main">
        <mc:Choice Requires="a14">
          <p:sp>
            <p:nvSpPr>
              <p:cNvPr id="7" name="Google Shape;180;p21"/>
              <p:cNvSpPr txBox="1">
                <a:spLocks/>
              </p:cNvSpPr>
              <p:nvPr/>
            </p:nvSpPr>
            <p:spPr>
              <a:xfrm>
                <a:off x="669590" y="1006152"/>
                <a:ext cx="4521842" cy="1400778"/>
              </a:xfrm>
              <a:prstGeom prst="rect">
                <a:avLst/>
              </a:prstGeom>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355600">
                  <a:buClr>
                    <a:srgbClr val="1B57AF"/>
                  </a:buClr>
                  <a:buSzPts val="2000"/>
                  <a:buFont typeface="Webdings" panose="05030102010509060703" pitchFamily="18" charset="2"/>
                  <a:buChar char="4"/>
                </a:pPr>
                <a:r>
                  <a:rPr lang="en-US" sz="2000" b="1" dirty="0">
                    <a:solidFill>
                      <a:srgbClr val="1B57AF"/>
                    </a:solidFill>
                  </a:rPr>
                  <a:t>NDWI</a:t>
                </a:r>
                <a:r>
                  <a:rPr lang="en-US" sz="2000" dirty="0"/>
                  <a:t> </a:t>
                </a:r>
                <a:r>
                  <a:rPr lang="en-US" sz="2000" dirty="0">
                    <a:solidFill>
                      <a:schemeClr val="tx1">
                        <a:lumMod val="75000"/>
                        <a:lumOff val="25000"/>
                      </a:schemeClr>
                    </a:solidFill>
                  </a:rPr>
                  <a:t>(Normalized Difference Water Index):</a:t>
                </a:r>
                <a:endParaRPr lang="en-US" sz="2000" dirty="0"/>
              </a:p>
              <a:p>
                <a:pPr marL="457200" indent="0">
                  <a:buClr>
                    <a:schemeClr val="dk1"/>
                  </a:buClr>
                  <a:buSzPts val="1100"/>
                  <a:buFont typeface="Arial"/>
                  <a:buNone/>
                </a:pPr>
                <a14:m>
                  <m:oMath xmlns:m="http://schemas.openxmlformats.org/officeDocument/2006/math">
                    <m:r>
                      <m:rPr>
                        <m:nor/>
                      </m:rPr>
                      <a:rPr lang="en-US" sz="2000" smtClean="0">
                        <a:solidFill>
                          <a:schemeClr val="tx1">
                            <a:lumMod val="75000"/>
                            <a:lumOff val="25000"/>
                          </a:schemeClr>
                        </a:solidFill>
                      </a:rPr>
                      <m:t>NDWI</m:t>
                    </m:r>
                    <m:r>
                      <m:rPr>
                        <m:nor/>
                      </m:rPr>
                      <a:rPr lang="en-US" sz="2000" smtClean="0">
                        <a:solidFill>
                          <a:schemeClr val="tx1">
                            <a:lumMod val="75000"/>
                            <a:lumOff val="25000"/>
                          </a:schemeClr>
                        </a:solidFill>
                      </a:rPr>
                      <m:t> = </m:t>
                    </m:r>
                    <m:f>
                      <m:fPr>
                        <m:ctrlPr>
                          <a:rPr lang="en-US" sz="2000" i="1">
                            <a:solidFill>
                              <a:schemeClr val="tx1">
                                <a:lumMod val="75000"/>
                                <a:lumOff val="25000"/>
                              </a:schemeClr>
                            </a:solidFill>
                            <a:latin typeface="Cambria Math" panose="02040503050406030204" pitchFamily="18" charset="0"/>
                          </a:rPr>
                        </m:ctrlPr>
                      </m:fPr>
                      <m:num>
                        <m:r>
                          <m:rPr>
                            <m:nor/>
                          </m:rPr>
                          <a:rPr lang="en-US" sz="2000">
                            <a:solidFill>
                              <a:schemeClr val="tx1">
                                <a:lumMod val="75000"/>
                                <a:lumOff val="25000"/>
                              </a:schemeClr>
                            </a:solidFill>
                          </a:rPr>
                          <m:t>NIR</m:t>
                        </m:r>
                        <m:r>
                          <m:rPr>
                            <m:nor/>
                          </m:rPr>
                          <a:rPr lang="en-US" sz="2000">
                            <a:solidFill>
                              <a:schemeClr val="tx1">
                                <a:lumMod val="75000"/>
                                <a:lumOff val="25000"/>
                              </a:schemeClr>
                            </a:solidFill>
                          </a:rPr>
                          <m:t> </m:t>
                        </m:r>
                        <m:r>
                          <m:rPr>
                            <m:nor/>
                          </m:rPr>
                          <a:rPr lang="en-US" sz="2000" i="1">
                            <a:solidFill>
                              <a:schemeClr val="tx1">
                                <a:lumMod val="75000"/>
                                <a:lumOff val="25000"/>
                              </a:schemeClr>
                            </a:solidFill>
                          </a:rPr>
                          <m:t>−</m:t>
                        </m:r>
                        <m:r>
                          <m:rPr>
                            <m:nor/>
                          </m:rPr>
                          <a:rPr lang="en-US" sz="2000">
                            <a:solidFill>
                              <a:schemeClr val="tx1">
                                <a:lumMod val="75000"/>
                                <a:lumOff val="25000"/>
                              </a:schemeClr>
                            </a:solidFill>
                          </a:rPr>
                          <m:t> </m:t>
                        </m:r>
                        <m:r>
                          <m:rPr>
                            <m:nor/>
                          </m:rPr>
                          <a:rPr lang="en-US" sz="2000">
                            <a:solidFill>
                              <a:schemeClr val="tx1">
                                <a:lumMod val="75000"/>
                                <a:lumOff val="25000"/>
                              </a:schemeClr>
                            </a:solidFill>
                          </a:rPr>
                          <m:t>Green</m:t>
                        </m:r>
                      </m:num>
                      <m:den>
                        <m:r>
                          <m:rPr>
                            <m:nor/>
                          </m:rPr>
                          <a:rPr lang="en-US" sz="2000">
                            <a:solidFill>
                              <a:schemeClr val="tx1">
                                <a:lumMod val="75000"/>
                                <a:lumOff val="25000"/>
                              </a:schemeClr>
                            </a:solidFill>
                          </a:rPr>
                          <m:t>NIR</m:t>
                        </m:r>
                        <m:r>
                          <m:rPr>
                            <m:nor/>
                          </m:rPr>
                          <a:rPr lang="en-US" sz="2000">
                            <a:solidFill>
                              <a:schemeClr val="tx1">
                                <a:lumMod val="75000"/>
                                <a:lumOff val="25000"/>
                              </a:schemeClr>
                            </a:solidFill>
                          </a:rPr>
                          <m:t> + </m:t>
                        </m:r>
                        <m:r>
                          <m:rPr>
                            <m:nor/>
                          </m:rPr>
                          <a:rPr lang="en-US" sz="2000">
                            <a:solidFill>
                              <a:schemeClr val="tx1">
                                <a:lumMod val="75000"/>
                                <a:lumOff val="25000"/>
                              </a:schemeClr>
                            </a:solidFill>
                          </a:rPr>
                          <m:t>Green</m:t>
                        </m:r>
                      </m:den>
                    </m:f>
                  </m:oMath>
                </a14:m>
                <a:r>
                  <a:rPr lang="en-US" i="1" dirty="0"/>
                  <a:t>	</a:t>
                </a:r>
                <a:endParaRPr lang="en-US" dirty="0"/>
              </a:p>
            </p:txBody>
          </p:sp>
        </mc:Choice>
        <mc:Fallback xmlns="">
          <p:sp>
            <p:nvSpPr>
              <p:cNvPr id="7" name="Google Shape;180;p21"/>
              <p:cNvSpPr txBox="1">
                <a:spLocks noRot="1" noChangeAspect="1" noMove="1" noResize="1" noEditPoints="1" noAdjustHandles="1" noChangeArrowheads="1" noChangeShapeType="1" noTextEdit="1"/>
              </p:cNvSpPr>
              <p:nvPr/>
            </p:nvSpPr>
            <p:spPr>
              <a:xfrm>
                <a:off x="669590" y="1006152"/>
                <a:ext cx="4521842" cy="1400778"/>
              </a:xfrm>
              <a:prstGeom prst="rect">
                <a:avLst/>
              </a:prstGeom>
              <a:blipFill>
                <a:blip r:embed="rId3"/>
                <a:stretch>
                  <a:fillRect/>
                </a:stretch>
              </a:blipFill>
            </p:spPr>
            <p:txBody>
              <a:bodyPr/>
              <a:lstStyle/>
              <a:p>
                <a:r>
                  <a:rPr lang="en-US">
                    <a:noFill/>
                  </a:rPr>
                  <a:t> </a:t>
                </a:r>
              </a:p>
            </p:txBody>
          </p:sp>
        </mc:Fallback>
      </mc:AlternateContent>
      <p:sp>
        <p:nvSpPr>
          <p:cNvPr id="8" name="Google Shape;211;p23"/>
          <p:cNvSpPr txBox="1">
            <a:spLocks/>
          </p:cNvSpPr>
          <p:nvPr/>
        </p:nvSpPr>
        <p:spPr>
          <a:xfrm>
            <a:off x="416000" y="2808181"/>
            <a:ext cx="1365000" cy="1252800"/>
          </a:xfrm>
          <a:prstGeom prst="rect">
            <a:avLst/>
          </a:prstGeom>
          <a:solidFill>
            <a:srgbClr val="C9DAF8"/>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chemeClr val="tx1">
                    <a:lumMod val="75000"/>
                    <a:lumOff val="25000"/>
                  </a:schemeClr>
                </a:solidFill>
              </a:rPr>
              <a:t>Acquire all Landsat scenes from 1988 to 2018 </a:t>
            </a:r>
          </a:p>
        </p:txBody>
      </p:sp>
      <p:sp>
        <p:nvSpPr>
          <p:cNvPr id="9" name="Google Shape;213;p23"/>
          <p:cNvSpPr/>
          <p:nvPr/>
        </p:nvSpPr>
        <p:spPr>
          <a:xfrm rot="2162">
            <a:off x="415999" y="4006906"/>
            <a:ext cx="11450402" cy="217200"/>
          </a:xfrm>
          <a:prstGeom prst="rightArrow">
            <a:avLst>
              <a:gd name="adj1" fmla="val 50000"/>
              <a:gd name="adj2" fmla="val 45907"/>
            </a:avLst>
          </a:prstGeom>
          <a:solidFill>
            <a:schemeClr val="tx1">
              <a:lumMod val="75000"/>
              <a:lumOff val="25000"/>
            </a:schemeClr>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4;p23"/>
          <p:cNvSpPr txBox="1">
            <a:spLocks/>
          </p:cNvSpPr>
          <p:nvPr/>
        </p:nvSpPr>
        <p:spPr>
          <a:xfrm>
            <a:off x="1781000" y="4060981"/>
            <a:ext cx="1365000" cy="1231500"/>
          </a:xfrm>
          <a:prstGeom prst="rect">
            <a:avLst/>
          </a:prstGeom>
          <a:solidFill>
            <a:srgbClr val="C9DAF8"/>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chemeClr val="tx1">
                    <a:lumMod val="75000"/>
                    <a:lumOff val="25000"/>
                  </a:schemeClr>
                </a:solidFill>
              </a:rPr>
              <a:t>Download and unzip data using  Python </a:t>
            </a:r>
          </a:p>
        </p:txBody>
      </p:sp>
      <p:sp>
        <p:nvSpPr>
          <p:cNvPr id="11" name="Google Shape;215;p23"/>
          <p:cNvSpPr txBox="1">
            <a:spLocks/>
          </p:cNvSpPr>
          <p:nvPr/>
        </p:nvSpPr>
        <p:spPr>
          <a:xfrm>
            <a:off x="3146000" y="2808181"/>
            <a:ext cx="1365000" cy="1252800"/>
          </a:xfrm>
          <a:prstGeom prst="rect">
            <a:avLst/>
          </a:prstGeom>
          <a:solidFill>
            <a:srgbClr val="C9DAF8"/>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chemeClr val="tx1">
                    <a:lumMod val="75000"/>
                    <a:lumOff val="25000"/>
                  </a:schemeClr>
                </a:solidFill>
              </a:rPr>
              <a:t>Select bands needed and clip to study area</a:t>
            </a:r>
          </a:p>
        </p:txBody>
      </p:sp>
      <p:sp>
        <p:nvSpPr>
          <p:cNvPr id="12" name="Google Shape;216;p23"/>
          <p:cNvSpPr txBox="1">
            <a:spLocks/>
          </p:cNvSpPr>
          <p:nvPr/>
        </p:nvSpPr>
        <p:spPr>
          <a:xfrm>
            <a:off x="4511000" y="4060981"/>
            <a:ext cx="1365000" cy="1252800"/>
          </a:xfrm>
          <a:prstGeom prst="rect">
            <a:avLst/>
          </a:prstGeom>
          <a:solidFill>
            <a:srgbClr val="C9DAF8"/>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chemeClr val="tx1">
                    <a:lumMod val="75000"/>
                    <a:lumOff val="25000"/>
                  </a:schemeClr>
                </a:solidFill>
              </a:rPr>
              <a:t>Apply cloud mask using Python</a:t>
            </a:r>
          </a:p>
        </p:txBody>
      </p:sp>
      <p:sp>
        <p:nvSpPr>
          <p:cNvPr id="13" name="Google Shape;217;p23"/>
          <p:cNvSpPr txBox="1">
            <a:spLocks/>
          </p:cNvSpPr>
          <p:nvPr/>
        </p:nvSpPr>
        <p:spPr>
          <a:xfrm>
            <a:off x="5876000" y="2808181"/>
            <a:ext cx="1365000" cy="1252800"/>
          </a:xfrm>
          <a:prstGeom prst="rect">
            <a:avLst/>
          </a:prstGeom>
          <a:solidFill>
            <a:srgbClr val="C9DAF8"/>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chemeClr val="tx1">
                    <a:lumMod val="75000"/>
                    <a:lumOff val="25000"/>
                  </a:schemeClr>
                </a:solidFill>
              </a:rPr>
              <a:t>Calculate NDWI and MNDWI </a:t>
            </a:r>
          </a:p>
        </p:txBody>
      </p:sp>
      <p:sp>
        <p:nvSpPr>
          <p:cNvPr id="14" name="Google Shape;218;p23"/>
          <p:cNvSpPr txBox="1">
            <a:spLocks/>
          </p:cNvSpPr>
          <p:nvPr/>
        </p:nvSpPr>
        <p:spPr>
          <a:xfrm>
            <a:off x="7241000" y="4060981"/>
            <a:ext cx="1365000" cy="1252800"/>
          </a:xfrm>
          <a:prstGeom prst="rect">
            <a:avLst/>
          </a:prstGeom>
          <a:solidFill>
            <a:srgbClr val="C9DAF8"/>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dirty="0">
                <a:solidFill>
                  <a:schemeClr val="tx1">
                    <a:lumMod val="75000"/>
                    <a:lumOff val="25000"/>
                  </a:schemeClr>
                </a:solidFill>
              </a:rPr>
              <a:t>Apply 2 separate Thresholds</a:t>
            </a:r>
          </a:p>
        </p:txBody>
      </p:sp>
      <p:sp>
        <p:nvSpPr>
          <p:cNvPr id="15" name="Google Shape;219;p23"/>
          <p:cNvSpPr txBox="1">
            <a:spLocks/>
          </p:cNvSpPr>
          <p:nvPr/>
        </p:nvSpPr>
        <p:spPr>
          <a:xfrm>
            <a:off x="8606000" y="2808181"/>
            <a:ext cx="1365000" cy="1252800"/>
          </a:xfrm>
          <a:prstGeom prst="rect">
            <a:avLst/>
          </a:prstGeom>
          <a:solidFill>
            <a:srgbClr val="C9DAF8"/>
          </a:solidFill>
          <a:ln w="57150"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tx1">
                    <a:lumMod val="75000"/>
                    <a:lumOff val="25000"/>
                  </a:schemeClr>
                </a:solidFill>
              </a:rPr>
              <a:t>Calculate frequency of inundated pixels</a:t>
            </a:r>
          </a:p>
        </p:txBody>
      </p:sp>
      <p:sp>
        <p:nvSpPr>
          <p:cNvPr id="16" name="Google Shape;220;p23"/>
          <p:cNvSpPr txBox="1">
            <a:spLocks/>
          </p:cNvSpPr>
          <p:nvPr/>
        </p:nvSpPr>
        <p:spPr>
          <a:xfrm>
            <a:off x="9971000" y="4060981"/>
            <a:ext cx="1365000" cy="1252800"/>
          </a:xfrm>
          <a:prstGeom prst="rect">
            <a:avLst/>
          </a:prstGeom>
          <a:solidFill>
            <a:srgbClr val="EAD1DC"/>
          </a:solidFill>
          <a:ln w="57150"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b="1" dirty="0">
                <a:solidFill>
                  <a:schemeClr val="tx1">
                    <a:lumMod val="75000"/>
                    <a:lumOff val="25000"/>
                  </a:schemeClr>
                </a:solidFill>
              </a:rPr>
              <a:t>Generate flood distribution maps</a:t>
            </a:r>
          </a:p>
        </p:txBody>
      </p:sp>
      <mc:AlternateContent xmlns:mc="http://schemas.openxmlformats.org/markup-compatibility/2006" xmlns:a14="http://schemas.microsoft.com/office/drawing/2010/main">
        <mc:Choice Requires="a14">
          <p:sp>
            <p:nvSpPr>
              <p:cNvPr id="18" name="Google Shape;180;p21"/>
              <p:cNvSpPr txBox="1">
                <a:spLocks/>
              </p:cNvSpPr>
              <p:nvPr/>
            </p:nvSpPr>
            <p:spPr>
              <a:xfrm>
                <a:off x="5894863" y="1006152"/>
                <a:ext cx="4521842" cy="1400778"/>
              </a:xfrm>
              <a:prstGeom prst="rect">
                <a:avLst/>
              </a:prstGeom>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355600">
                  <a:buClr>
                    <a:srgbClr val="1B57AF"/>
                  </a:buClr>
                  <a:buSzPts val="2000"/>
                  <a:buFont typeface="Webdings" panose="05030102010509060703" pitchFamily="18" charset="2"/>
                  <a:buChar char="4"/>
                </a:pPr>
                <a:r>
                  <a:rPr lang="en-US" sz="2000" b="1" dirty="0">
                    <a:solidFill>
                      <a:srgbClr val="1B57AF"/>
                    </a:solidFill>
                  </a:rPr>
                  <a:t>MNDWI</a:t>
                </a:r>
                <a:r>
                  <a:rPr lang="en-US" sz="2000" dirty="0"/>
                  <a:t> </a:t>
                </a:r>
                <a:r>
                  <a:rPr lang="en-US" sz="2000" dirty="0">
                    <a:solidFill>
                      <a:schemeClr val="tx1">
                        <a:lumMod val="75000"/>
                        <a:lumOff val="25000"/>
                      </a:schemeClr>
                    </a:solidFill>
                  </a:rPr>
                  <a:t>(Modified Normalized Difference Water Index):</a:t>
                </a:r>
                <a:endParaRPr lang="en-US" sz="2000" dirty="0"/>
              </a:p>
              <a:p>
                <a:pPr marL="457200" indent="0">
                  <a:buClr>
                    <a:schemeClr val="dk1"/>
                  </a:buClr>
                  <a:buSzPts val="1100"/>
                  <a:buFont typeface="Arial"/>
                  <a:buNone/>
                </a:pPr>
                <a:r>
                  <a:rPr lang="en-US" sz="2000" dirty="0">
                    <a:solidFill>
                      <a:schemeClr val="tx1">
                        <a:lumMod val="75000"/>
                        <a:lumOff val="25000"/>
                      </a:schemeClr>
                    </a:solidFill>
                  </a:rPr>
                  <a:t>M</a:t>
                </a:r>
                <a14:m>
                  <m:oMath xmlns:m="http://schemas.openxmlformats.org/officeDocument/2006/math">
                    <m:r>
                      <m:rPr>
                        <m:nor/>
                      </m:rPr>
                      <a:rPr lang="en-US" sz="2000" smtClean="0">
                        <a:solidFill>
                          <a:schemeClr val="tx1">
                            <a:lumMod val="75000"/>
                            <a:lumOff val="25000"/>
                          </a:schemeClr>
                        </a:solidFill>
                      </a:rPr>
                      <m:t>NDWI</m:t>
                    </m:r>
                    <m:r>
                      <m:rPr>
                        <m:nor/>
                      </m:rPr>
                      <a:rPr lang="en-US" sz="2000" smtClean="0">
                        <a:solidFill>
                          <a:schemeClr val="tx1">
                            <a:lumMod val="75000"/>
                            <a:lumOff val="25000"/>
                          </a:schemeClr>
                        </a:solidFill>
                      </a:rPr>
                      <m:t> = </m:t>
                    </m:r>
                    <m:f>
                      <m:fPr>
                        <m:ctrlPr>
                          <a:rPr lang="en-US" sz="2000" i="1">
                            <a:solidFill>
                              <a:schemeClr val="tx1">
                                <a:lumMod val="75000"/>
                                <a:lumOff val="25000"/>
                              </a:schemeClr>
                            </a:solidFill>
                            <a:latin typeface="Cambria Math" panose="02040503050406030204" pitchFamily="18" charset="0"/>
                          </a:rPr>
                        </m:ctrlPr>
                      </m:fPr>
                      <m:num>
                        <m:r>
                          <m:rPr>
                            <m:nor/>
                          </m:rPr>
                          <a:rPr lang="en-US" sz="2000" b="0" i="0" smtClean="0">
                            <a:solidFill>
                              <a:schemeClr val="tx1">
                                <a:lumMod val="75000"/>
                                <a:lumOff val="25000"/>
                              </a:schemeClr>
                            </a:solidFill>
                          </a:rPr>
                          <m:t>M</m:t>
                        </m:r>
                        <m:r>
                          <m:rPr>
                            <m:nor/>
                          </m:rPr>
                          <a:rPr lang="en-US" sz="2000">
                            <a:solidFill>
                              <a:schemeClr val="tx1">
                                <a:lumMod val="75000"/>
                                <a:lumOff val="25000"/>
                              </a:schemeClr>
                            </a:solidFill>
                          </a:rPr>
                          <m:t>IR</m:t>
                        </m:r>
                        <m:r>
                          <m:rPr>
                            <m:nor/>
                          </m:rPr>
                          <a:rPr lang="en-US" sz="2000">
                            <a:solidFill>
                              <a:schemeClr val="tx1">
                                <a:lumMod val="75000"/>
                                <a:lumOff val="25000"/>
                              </a:schemeClr>
                            </a:solidFill>
                          </a:rPr>
                          <m:t> </m:t>
                        </m:r>
                        <m:r>
                          <m:rPr>
                            <m:nor/>
                          </m:rPr>
                          <a:rPr lang="en-US" sz="2000" i="1">
                            <a:solidFill>
                              <a:schemeClr val="tx1">
                                <a:lumMod val="75000"/>
                                <a:lumOff val="25000"/>
                              </a:schemeClr>
                            </a:solidFill>
                          </a:rPr>
                          <m:t>−</m:t>
                        </m:r>
                        <m:r>
                          <m:rPr>
                            <m:nor/>
                          </m:rPr>
                          <a:rPr lang="en-US" sz="2000">
                            <a:solidFill>
                              <a:schemeClr val="tx1">
                                <a:lumMod val="75000"/>
                                <a:lumOff val="25000"/>
                              </a:schemeClr>
                            </a:solidFill>
                          </a:rPr>
                          <m:t> </m:t>
                        </m:r>
                        <m:r>
                          <m:rPr>
                            <m:nor/>
                          </m:rPr>
                          <a:rPr lang="en-US" sz="2000">
                            <a:solidFill>
                              <a:schemeClr val="tx1">
                                <a:lumMod val="75000"/>
                                <a:lumOff val="25000"/>
                              </a:schemeClr>
                            </a:solidFill>
                          </a:rPr>
                          <m:t>Green</m:t>
                        </m:r>
                      </m:num>
                      <m:den>
                        <m:r>
                          <m:rPr>
                            <m:nor/>
                          </m:rPr>
                          <a:rPr lang="en-US" sz="2000" b="0" i="0" smtClean="0">
                            <a:solidFill>
                              <a:schemeClr val="tx1">
                                <a:lumMod val="75000"/>
                                <a:lumOff val="25000"/>
                              </a:schemeClr>
                            </a:solidFill>
                          </a:rPr>
                          <m:t>M</m:t>
                        </m:r>
                        <m:r>
                          <m:rPr>
                            <m:nor/>
                          </m:rPr>
                          <a:rPr lang="en-US" sz="2000">
                            <a:solidFill>
                              <a:schemeClr val="tx1">
                                <a:lumMod val="75000"/>
                                <a:lumOff val="25000"/>
                              </a:schemeClr>
                            </a:solidFill>
                          </a:rPr>
                          <m:t>IR</m:t>
                        </m:r>
                        <m:r>
                          <m:rPr>
                            <m:nor/>
                          </m:rPr>
                          <a:rPr lang="en-US" sz="2000">
                            <a:solidFill>
                              <a:schemeClr val="tx1">
                                <a:lumMod val="75000"/>
                                <a:lumOff val="25000"/>
                              </a:schemeClr>
                            </a:solidFill>
                          </a:rPr>
                          <m:t> + </m:t>
                        </m:r>
                        <m:r>
                          <m:rPr>
                            <m:nor/>
                          </m:rPr>
                          <a:rPr lang="en-US" sz="2000">
                            <a:solidFill>
                              <a:schemeClr val="tx1">
                                <a:lumMod val="75000"/>
                                <a:lumOff val="25000"/>
                              </a:schemeClr>
                            </a:solidFill>
                          </a:rPr>
                          <m:t>Green</m:t>
                        </m:r>
                      </m:den>
                    </m:f>
                  </m:oMath>
                </a14:m>
                <a:r>
                  <a:rPr lang="en-US" i="1" dirty="0"/>
                  <a:t>	</a:t>
                </a:r>
                <a:endParaRPr lang="en-US" dirty="0"/>
              </a:p>
            </p:txBody>
          </p:sp>
        </mc:Choice>
        <mc:Fallback xmlns="">
          <p:sp>
            <p:nvSpPr>
              <p:cNvPr id="18" name="Google Shape;180;p21"/>
              <p:cNvSpPr txBox="1">
                <a:spLocks noRot="1" noChangeAspect="1" noMove="1" noResize="1" noEditPoints="1" noAdjustHandles="1" noChangeArrowheads="1" noChangeShapeType="1" noTextEdit="1"/>
              </p:cNvSpPr>
              <p:nvPr/>
            </p:nvSpPr>
            <p:spPr>
              <a:xfrm>
                <a:off x="5894863" y="1006152"/>
                <a:ext cx="4521842" cy="140077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81442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b="20214"/>
          <a:stretch/>
        </p:blipFill>
        <p:spPr>
          <a:xfrm>
            <a:off x="1084710" y="1179317"/>
            <a:ext cx="3491272" cy="3728849"/>
          </a:xfrm>
          <a:prstGeom prst="rect">
            <a:avLst/>
          </a:prstGeom>
          <a:ln>
            <a:solidFill>
              <a:schemeClr val="bg1">
                <a:lumMod val="50000"/>
              </a:schemeClr>
            </a:solidFill>
          </a:ln>
        </p:spPr>
      </p:pic>
      <p:sp>
        <p:nvSpPr>
          <p:cNvPr id="2" name="Title 1"/>
          <p:cNvSpPr>
            <a:spLocks noGrp="1"/>
          </p:cNvSpPr>
          <p:nvPr>
            <p:ph type="title"/>
          </p:nvPr>
        </p:nvSpPr>
        <p:spPr>
          <a:xfrm>
            <a:off x="1132099" y="389428"/>
            <a:ext cx="11274508" cy="395898"/>
          </a:xfrm>
        </p:spPr>
        <p:txBody>
          <a:bodyPr>
            <a:normAutofit fontScale="90000"/>
          </a:bodyPr>
          <a:lstStyle/>
          <a:p>
            <a:r>
              <a:rPr lang="en-US" dirty="0"/>
              <a:t>Providence, RI Decadal Flood Maps</a:t>
            </a:r>
          </a:p>
        </p:txBody>
      </p:sp>
      <p:pic>
        <p:nvPicPr>
          <p:cNvPr id="19" name="Google Shape;119;p12"/>
          <p:cNvPicPr preferRelativeResize="0"/>
          <p:nvPr/>
        </p:nvPicPr>
        <p:blipFill rotWithShape="1">
          <a:blip r:embed="rId4">
            <a:alphaModFix/>
          </a:blip>
          <a:srcRect/>
          <a:stretch/>
        </p:blipFill>
        <p:spPr>
          <a:xfrm>
            <a:off x="4263528" y="4611805"/>
            <a:ext cx="168054" cy="313114"/>
          </a:xfrm>
          <a:prstGeom prst="rect">
            <a:avLst/>
          </a:prstGeom>
          <a:noFill/>
          <a:ln>
            <a:noFill/>
          </a:ln>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13113" t="41505" r="9888" b="47229"/>
          <a:stretch/>
        </p:blipFill>
        <p:spPr>
          <a:xfrm>
            <a:off x="1174772" y="1498021"/>
            <a:ext cx="1129118" cy="52365"/>
          </a:xfrm>
          <a:prstGeom prst="rect">
            <a:avLst/>
          </a:prstGeom>
        </p:spPr>
      </p:pic>
      <p:sp>
        <p:nvSpPr>
          <p:cNvPr id="21" name="TextBox 20"/>
          <p:cNvSpPr txBox="1"/>
          <p:nvPr/>
        </p:nvSpPr>
        <p:spPr>
          <a:xfrm>
            <a:off x="1119687" y="1165425"/>
            <a:ext cx="342690" cy="307777"/>
          </a:xfrm>
          <a:prstGeom prst="rect">
            <a:avLst/>
          </a:prstGeom>
          <a:noFill/>
        </p:spPr>
        <p:txBody>
          <a:bodyPr wrap="square" rtlCol="0">
            <a:spAutoFit/>
          </a:bodyPr>
          <a:lstStyle/>
          <a:p>
            <a:r>
              <a:rPr lang="en-US" sz="1400" dirty="0">
                <a:solidFill>
                  <a:schemeClr val="bg1"/>
                </a:solidFill>
              </a:rPr>
              <a:t>0</a:t>
            </a:r>
          </a:p>
        </p:txBody>
      </p:sp>
      <p:sp>
        <p:nvSpPr>
          <p:cNvPr id="22" name="TextBox 21"/>
          <p:cNvSpPr txBox="1"/>
          <p:nvPr/>
        </p:nvSpPr>
        <p:spPr>
          <a:xfrm>
            <a:off x="2102721" y="1165211"/>
            <a:ext cx="342690" cy="307777"/>
          </a:xfrm>
          <a:prstGeom prst="rect">
            <a:avLst/>
          </a:prstGeom>
          <a:noFill/>
        </p:spPr>
        <p:txBody>
          <a:bodyPr wrap="square" rtlCol="0">
            <a:spAutoFit/>
          </a:bodyPr>
          <a:lstStyle/>
          <a:p>
            <a:r>
              <a:rPr lang="en-US" sz="1400" dirty="0">
                <a:solidFill>
                  <a:schemeClr val="bg1"/>
                </a:solidFill>
              </a:rPr>
              <a:t>2</a:t>
            </a:r>
          </a:p>
        </p:txBody>
      </p:sp>
      <p:sp>
        <p:nvSpPr>
          <p:cNvPr id="29" name="TextBox 28"/>
          <p:cNvSpPr txBox="1"/>
          <p:nvPr/>
        </p:nvSpPr>
        <p:spPr>
          <a:xfrm>
            <a:off x="355882" y="1332990"/>
            <a:ext cx="777164" cy="307777"/>
          </a:xfrm>
          <a:prstGeom prst="rect">
            <a:avLst/>
          </a:prstGeom>
          <a:noFill/>
          <a:ln>
            <a:noFill/>
          </a:ln>
        </p:spPr>
        <p:txBody>
          <a:bodyPr wrap="square" rtlCol="0">
            <a:spAutoFit/>
          </a:bodyPr>
          <a:lstStyle/>
          <a:p>
            <a:r>
              <a:rPr lang="en-US" sz="1400" b="1" dirty="0">
                <a:solidFill>
                  <a:schemeClr val="tx1">
                    <a:lumMod val="75000"/>
                    <a:lumOff val="25000"/>
                  </a:schemeClr>
                </a:solidFill>
              </a:rPr>
              <a:t>91-100</a:t>
            </a:r>
          </a:p>
        </p:txBody>
      </p:sp>
      <p:sp>
        <p:nvSpPr>
          <p:cNvPr id="30" name="TextBox 29"/>
          <p:cNvSpPr txBox="1"/>
          <p:nvPr/>
        </p:nvSpPr>
        <p:spPr>
          <a:xfrm>
            <a:off x="355882" y="4650193"/>
            <a:ext cx="966735" cy="307777"/>
          </a:xfrm>
          <a:prstGeom prst="rect">
            <a:avLst/>
          </a:prstGeom>
          <a:noFill/>
          <a:ln>
            <a:noFill/>
          </a:ln>
        </p:spPr>
        <p:txBody>
          <a:bodyPr wrap="square" rtlCol="0">
            <a:spAutoFit/>
          </a:bodyPr>
          <a:lstStyle/>
          <a:p>
            <a:r>
              <a:rPr lang="en-US" sz="1400" b="1" dirty="0">
                <a:solidFill>
                  <a:schemeClr val="tx1">
                    <a:lumMod val="75000"/>
                    <a:lumOff val="25000"/>
                  </a:schemeClr>
                </a:solidFill>
              </a:rPr>
              <a:t>0-10</a:t>
            </a:r>
          </a:p>
        </p:txBody>
      </p:sp>
      <p:sp>
        <p:nvSpPr>
          <p:cNvPr id="31" name="TextBox 30"/>
          <p:cNvSpPr txBox="1"/>
          <p:nvPr/>
        </p:nvSpPr>
        <p:spPr>
          <a:xfrm>
            <a:off x="355882" y="2799408"/>
            <a:ext cx="691830" cy="307777"/>
          </a:xfrm>
          <a:prstGeom prst="rect">
            <a:avLst/>
          </a:prstGeom>
          <a:noFill/>
          <a:ln>
            <a:noFill/>
          </a:ln>
        </p:spPr>
        <p:txBody>
          <a:bodyPr wrap="square" rtlCol="0">
            <a:spAutoFit/>
          </a:bodyPr>
          <a:lstStyle/>
          <a:p>
            <a:r>
              <a:rPr lang="en-US" sz="1400" b="1" dirty="0">
                <a:solidFill>
                  <a:schemeClr val="tx1">
                    <a:lumMod val="75000"/>
                    <a:lumOff val="25000"/>
                  </a:schemeClr>
                </a:solidFill>
              </a:rPr>
              <a:t>41-50</a:t>
            </a:r>
          </a:p>
        </p:txBody>
      </p:sp>
      <p:sp>
        <p:nvSpPr>
          <p:cNvPr id="34" name="Google Shape;231;p24"/>
          <p:cNvSpPr txBox="1"/>
          <p:nvPr/>
        </p:nvSpPr>
        <p:spPr>
          <a:xfrm>
            <a:off x="1084710" y="4964733"/>
            <a:ext cx="3491272" cy="65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solidFill>
                  <a:schemeClr val="tx1">
                    <a:lumMod val="75000"/>
                    <a:lumOff val="25000"/>
                  </a:schemeClr>
                </a:solidFill>
                <a:latin typeface="Century Gothic"/>
                <a:ea typeface="Century Gothic"/>
                <a:cs typeface="Century Gothic"/>
                <a:sym typeface="Century Gothic"/>
              </a:rPr>
              <a:t>1988 –1997 Flooding Distribution (%)</a:t>
            </a:r>
            <a:endParaRPr sz="2000" b="1" dirty="0">
              <a:solidFill>
                <a:schemeClr val="tx1">
                  <a:lumMod val="75000"/>
                  <a:lumOff val="25000"/>
                </a:schemeClr>
              </a:solidFill>
              <a:latin typeface="Century Gothic"/>
              <a:ea typeface="Century Gothic"/>
              <a:cs typeface="Century Gothic"/>
              <a:sym typeface="Century Gothic"/>
            </a:endParaRPr>
          </a:p>
        </p:txBody>
      </p:sp>
      <p:sp>
        <p:nvSpPr>
          <p:cNvPr id="35" name="Google Shape;231;p24"/>
          <p:cNvSpPr txBox="1"/>
          <p:nvPr/>
        </p:nvSpPr>
        <p:spPr>
          <a:xfrm>
            <a:off x="4770362" y="4964733"/>
            <a:ext cx="3517688" cy="654900"/>
          </a:xfrm>
          <a:prstGeom prst="rect">
            <a:avLst/>
          </a:prstGeom>
          <a:noFill/>
          <a:ln>
            <a:noFill/>
          </a:ln>
        </p:spPr>
        <p:txBody>
          <a:bodyPr spcFirstLastPara="1" wrap="square" lIns="91425" tIns="91425" rIns="91425" bIns="91425" anchor="t" anchorCtr="0">
            <a:noAutofit/>
          </a:bodyPr>
          <a:lstStyle/>
          <a:p>
            <a:pPr algn="ctr"/>
            <a:r>
              <a:rPr lang="en-US" sz="2000" b="1" dirty="0">
                <a:solidFill>
                  <a:schemeClr val="tx1">
                    <a:lumMod val="75000"/>
                    <a:lumOff val="25000"/>
                  </a:schemeClr>
                </a:solidFill>
                <a:latin typeface="Century Gothic"/>
                <a:ea typeface="Century Gothic"/>
                <a:cs typeface="Century Gothic"/>
                <a:sym typeface="Century Gothic"/>
              </a:rPr>
              <a:t>1998-2007 </a:t>
            </a:r>
            <a:r>
              <a:rPr lang="en-US" sz="2000" b="1" dirty="0">
                <a:solidFill>
                  <a:schemeClr val="tx1">
                    <a:lumMod val="75000"/>
                    <a:lumOff val="25000"/>
                  </a:schemeClr>
                </a:solidFill>
                <a:ea typeface="Century Gothic"/>
                <a:cs typeface="Century Gothic"/>
                <a:sym typeface="Century Gothic"/>
              </a:rPr>
              <a:t>Flooding Distribution (%)</a:t>
            </a:r>
          </a:p>
          <a:p>
            <a:pPr marL="0" lvl="0" indent="0" algn="ctr" rtl="0">
              <a:spcBef>
                <a:spcPts val="0"/>
              </a:spcBef>
              <a:spcAft>
                <a:spcPts val="0"/>
              </a:spcAft>
              <a:buNone/>
            </a:pPr>
            <a:endParaRPr sz="2000" b="1" dirty="0">
              <a:solidFill>
                <a:schemeClr val="tx1">
                  <a:lumMod val="75000"/>
                  <a:lumOff val="25000"/>
                </a:schemeClr>
              </a:solidFill>
              <a:latin typeface="Century Gothic"/>
              <a:ea typeface="Century Gothic"/>
              <a:cs typeface="Century Gothic"/>
              <a:sym typeface="Century Gothic"/>
            </a:endParaRPr>
          </a:p>
        </p:txBody>
      </p:sp>
      <p:sp>
        <p:nvSpPr>
          <p:cNvPr id="36" name="Google Shape;231;p24"/>
          <p:cNvSpPr txBox="1"/>
          <p:nvPr/>
        </p:nvSpPr>
        <p:spPr>
          <a:xfrm>
            <a:off x="8482430" y="4964733"/>
            <a:ext cx="3503922" cy="654900"/>
          </a:xfrm>
          <a:prstGeom prst="rect">
            <a:avLst/>
          </a:prstGeom>
          <a:noFill/>
          <a:ln>
            <a:noFill/>
          </a:ln>
        </p:spPr>
        <p:txBody>
          <a:bodyPr spcFirstLastPara="1" wrap="square" lIns="91425" tIns="91425" rIns="91425" bIns="91425" anchor="t" anchorCtr="0">
            <a:noAutofit/>
          </a:bodyPr>
          <a:lstStyle/>
          <a:p>
            <a:pPr algn="ctr"/>
            <a:r>
              <a:rPr lang="en-US" sz="2000" b="1" dirty="0">
                <a:solidFill>
                  <a:schemeClr val="tx1">
                    <a:lumMod val="75000"/>
                    <a:lumOff val="25000"/>
                  </a:schemeClr>
                </a:solidFill>
                <a:ea typeface="Century Gothic"/>
                <a:cs typeface="Century Gothic"/>
                <a:sym typeface="Century Gothic"/>
              </a:rPr>
              <a:t>2008-2018 Flooding Distribution (%)</a:t>
            </a:r>
          </a:p>
          <a:p>
            <a:pPr marL="0" lvl="0" indent="0" algn="ctr" rtl="0">
              <a:spcBef>
                <a:spcPts val="0"/>
              </a:spcBef>
              <a:spcAft>
                <a:spcPts val="0"/>
              </a:spcAft>
              <a:buNone/>
            </a:pPr>
            <a:endParaRPr sz="2000" b="1" dirty="0">
              <a:solidFill>
                <a:schemeClr val="tx1">
                  <a:lumMod val="75000"/>
                  <a:lumOff val="25000"/>
                </a:schemeClr>
              </a:solidFill>
              <a:latin typeface="Century Gothic"/>
              <a:ea typeface="Century Gothic"/>
              <a:cs typeface="Century Gothic"/>
              <a:sym typeface="Century Gothic"/>
            </a:endParaRPr>
          </a:p>
        </p:txBody>
      </p:sp>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b="20102"/>
          <a:stretch/>
        </p:blipFill>
        <p:spPr>
          <a:xfrm>
            <a:off x="4770362" y="1179317"/>
            <a:ext cx="3517688" cy="3760550"/>
          </a:xfrm>
          <a:prstGeom prst="rect">
            <a:avLst/>
          </a:prstGeom>
          <a:ln>
            <a:solidFill>
              <a:schemeClr val="bg1">
                <a:lumMod val="50000"/>
              </a:schemeClr>
            </a:solidFill>
          </a:ln>
        </p:spPr>
      </p:pic>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b="20269"/>
          <a:stretch/>
        </p:blipFill>
        <p:spPr>
          <a:xfrm>
            <a:off x="8482430" y="1179317"/>
            <a:ext cx="3503922" cy="3753945"/>
          </a:xfrm>
          <a:prstGeom prst="rect">
            <a:avLst/>
          </a:prstGeom>
          <a:ln>
            <a:solidFill>
              <a:schemeClr val="bg1">
                <a:lumMod val="50000"/>
              </a:schemeClr>
            </a:solidFill>
          </a:ln>
        </p:spPr>
      </p:pic>
      <p:pic>
        <p:nvPicPr>
          <p:cNvPr id="26" name="Picture 25"/>
          <p:cNvPicPr>
            <a:picLocks noChangeAspect="1"/>
          </p:cNvPicPr>
          <p:nvPr/>
        </p:nvPicPr>
        <p:blipFill rotWithShape="1">
          <a:blip r:embed="rId8">
            <a:extLst>
              <a:ext uri="{28A0092B-C50C-407E-A947-70E740481C1C}">
                <a14:useLocalDpi xmlns:a14="http://schemas.microsoft.com/office/drawing/2010/main" val="0"/>
              </a:ext>
            </a:extLst>
          </a:blip>
          <a:srcRect l="21432" t="4665" r="26023" b="5120"/>
          <a:stretch/>
        </p:blipFill>
        <p:spPr>
          <a:xfrm rot="10800000">
            <a:off x="150166" y="1373627"/>
            <a:ext cx="235875" cy="3529847"/>
          </a:xfrm>
          <a:prstGeom prst="rect">
            <a:avLst/>
          </a:prstGeom>
        </p:spPr>
      </p:pic>
    </p:spTree>
    <p:extLst>
      <p:ext uri="{BB962C8B-B14F-4D97-AF65-F5344CB8AC3E}">
        <p14:creationId xmlns:p14="http://schemas.microsoft.com/office/powerpoint/2010/main" val="2153645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Study Area Overview</a:t>
            </a:r>
          </a:p>
        </p:txBody>
      </p:sp>
      <p:sp>
        <p:nvSpPr>
          <p:cNvPr id="7" name="Rectangle 6"/>
          <p:cNvSpPr/>
          <p:nvPr/>
        </p:nvSpPr>
        <p:spPr>
          <a:xfrm>
            <a:off x="5005927" y="3244334"/>
            <a:ext cx="248786" cy="369332"/>
          </a:xfrm>
          <a:prstGeom prst="rect">
            <a:avLst/>
          </a:prstGeom>
        </p:spPr>
        <p:txBody>
          <a:bodyPr wrap="none">
            <a:spAutoFit/>
          </a:bodyPr>
          <a:lstStyle/>
          <a:p>
            <a:r>
              <a:rPr lang="en-US" dirty="0"/>
              <a:t>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75" t="5975" r="23413" b="6214"/>
          <a:stretch/>
        </p:blipFill>
        <p:spPr>
          <a:xfrm>
            <a:off x="3852130" y="1093671"/>
            <a:ext cx="5025029" cy="4748106"/>
          </a:xfrm>
          <a:prstGeom prst="rect">
            <a:avLst/>
          </a:prstGeom>
          <a:ln w="19050">
            <a:solidFill>
              <a:schemeClr val="tx1">
                <a:lumMod val="95000"/>
                <a:lumOff val="5000"/>
              </a:schemeClr>
            </a:solidFill>
          </a:ln>
          <a:effectLst>
            <a:outerShdw blurRad="76200" dir="13500000" sy="23000" kx="1200000" algn="br" rotWithShape="0">
              <a:prstClr val="black">
                <a:alpha val="20000"/>
              </a:prstClr>
            </a:outerShdw>
          </a:effectLst>
        </p:spPr>
      </p:pic>
      <p:pic>
        <p:nvPicPr>
          <p:cNvPr id="4" name="Picture 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6" t="6514" r="4962" b="6483"/>
          <a:stretch/>
        </p:blipFill>
        <p:spPr>
          <a:xfrm>
            <a:off x="278741" y="2010517"/>
            <a:ext cx="3543746" cy="2646543"/>
          </a:xfrm>
          <a:prstGeom prst="rect">
            <a:avLst/>
          </a:prstGeom>
        </p:spPr>
      </p:pic>
      <p:sp>
        <p:nvSpPr>
          <p:cNvPr id="6" name="Rectangle 5"/>
          <p:cNvSpPr/>
          <p:nvPr/>
        </p:nvSpPr>
        <p:spPr>
          <a:xfrm>
            <a:off x="3159790" y="2783549"/>
            <a:ext cx="407197" cy="4240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872137" y="1222421"/>
            <a:ext cx="553954"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100</a:t>
            </a:r>
          </a:p>
        </p:txBody>
      </p:sp>
      <p:sp>
        <p:nvSpPr>
          <p:cNvPr id="30" name="TextBox 29"/>
          <p:cNvSpPr txBox="1"/>
          <p:nvPr/>
        </p:nvSpPr>
        <p:spPr>
          <a:xfrm>
            <a:off x="5159723" y="1224287"/>
            <a:ext cx="532736" cy="246221"/>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mi</a:t>
            </a:r>
          </a:p>
        </p:txBody>
      </p:sp>
      <p:sp>
        <p:nvSpPr>
          <p:cNvPr id="31" name="TextBox 30"/>
          <p:cNvSpPr txBox="1"/>
          <p:nvPr/>
        </p:nvSpPr>
        <p:spPr>
          <a:xfrm>
            <a:off x="6563752" y="4824772"/>
            <a:ext cx="1598212" cy="276999"/>
          </a:xfrm>
          <a:prstGeom prst="rect">
            <a:avLst/>
          </a:prstGeom>
          <a:noFill/>
        </p:spPr>
        <p:txBody>
          <a:bodyPr wrap="square" rtlCol="0">
            <a:spAutoFit/>
          </a:bodyPr>
          <a:lstStyle/>
          <a:p>
            <a:r>
              <a:rPr lang="en-US" sz="1200" i="1" dirty="0">
                <a:solidFill>
                  <a:srgbClr val="2259A8"/>
                </a:solidFill>
                <a:latin typeface="+mj-lt"/>
              </a:rPr>
              <a:t>Atlantic Ocean</a:t>
            </a:r>
          </a:p>
        </p:txBody>
      </p:sp>
      <p:grpSp>
        <p:nvGrpSpPr>
          <p:cNvPr id="34" name="Group 33"/>
          <p:cNvGrpSpPr/>
          <p:nvPr/>
        </p:nvGrpSpPr>
        <p:grpSpPr>
          <a:xfrm>
            <a:off x="8406457" y="5107955"/>
            <a:ext cx="356188" cy="711025"/>
            <a:chOff x="3656253" y="1350884"/>
            <a:chExt cx="356188" cy="711025"/>
          </a:xfrm>
        </p:grpSpPr>
        <p:sp>
          <p:nvSpPr>
            <p:cNvPr id="32" name="Isosceles Triangle 31"/>
            <p:cNvSpPr/>
            <p:nvPr/>
          </p:nvSpPr>
          <p:spPr>
            <a:xfrm>
              <a:off x="3711102" y="1350884"/>
              <a:ext cx="246490" cy="376928"/>
            </a:xfrm>
            <a:prstGeom prst="triangl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656253" y="1692577"/>
              <a:ext cx="356188" cy="369332"/>
            </a:xfrm>
            <a:prstGeom prst="rect">
              <a:avLst/>
            </a:prstGeom>
          </p:spPr>
          <p:txBody>
            <a:bodyPr wrap="none">
              <a:spAutoFit/>
            </a:bodyPr>
            <a:lstStyle/>
            <a:p>
              <a:r>
                <a:rPr lang="en-US" b="1" dirty="0">
                  <a:solidFill>
                    <a:schemeClr val="tx1">
                      <a:lumMod val="75000"/>
                      <a:lumOff val="25000"/>
                    </a:schemeClr>
                  </a:solidFill>
                </a:rPr>
                <a:t>N</a:t>
              </a:r>
            </a:p>
          </p:txBody>
        </p:sp>
      </p:grpSp>
      <p:sp>
        <p:nvSpPr>
          <p:cNvPr id="36" name="TextBox 35"/>
          <p:cNvSpPr txBox="1"/>
          <p:nvPr/>
        </p:nvSpPr>
        <p:spPr>
          <a:xfrm>
            <a:off x="5796751" y="4326205"/>
            <a:ext cx="882595" cy="246221"/>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New Jersey</a:t>
            </a:r>
          </a:p>
        </p:txBody>
      </p:sp>
      <p:sp>
        <p:nvSpPr>
          <p:cNvPr id="37" name="TextBox 36"/>
          <p:cNvSpPr txBox="1"/>
          <p:nvPr/>
        </p:nvSpPr>
        <p:spPr>
          <a:xfrm>
            <a:off x="7327932" y="2250100"/>
            <a:ext cx="1196266" cy="246221"/>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Rhode Island</a:t>
            </a:r>
          </a:p>
        </p:txBody>
      </p:sp>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987" t="6047" r="11631" b="6512"/>
          <a:stretch/>
        </p:blipFill>
        <p:spPr>
          <a:xfrm>
            <a:off x="9383706" y="1263207"/>
            <a:ext cx="2383411" cy="1931385"/>
          </a:xfrm>
          <a:prstGeom prst="rect">
            <a:avLst/>
          </a:prstGeom>
        </p:spPr>
      </p:pic>
      <p:cxnSp>
        <p:nvCxnSpPr>
          <p:cNvPr id="48" name="Straight Connector 47"/>
          <p:cNvCxnSpPr/>
          <p:nvPr/>
        </p:nvCxnSpPr>
        <p:spPr>
          <a:xfrm flipV="1">
            <a:off x="7290079" y="1600612"/>
            <a:ext cx="3285332" cy="291167"/>
          </a:xfrm>
          <a:prstGeom prst="line">
            <a:avLst/>
          </a:prstGeom>
          <a:ln>
            <a:solidFill>
              <a:schemeClr val="bg2">
                <a:lumMod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290079" y="1891779"/>
            <a:ext cx="2314109" cy="176615"/>
          </a:xfrm>
          <a:prstGeom prst="line">
            <a:avLst/>
          </a:prstGeom>
          <a:ln>
            <a:solidFill>
              <a:schemeClr val="bg2">
                <a:lumMod val="25000"/>
              </a:schemeClr>
            </a:solidFill>
            <a:tailEnd type="oval"/>
          </a:ln>
        </p:spPr>
        <p:style>
          <a:lnRef idx="1">
            <a:schemeClr val="accent1"/>
          </a:lnRef>
          <a:fillRef idx="0">
            <a:schemeClr val="accent1"/>
          </a:fillRef>
          <a:effectRef idx="0">
            <a:schemeClr val="accent1"/>
          </a:effectRef>
          <a:fontRef idx="minor">
            <a:schemeClr val="tx1"/>
          </a:fontRef>
        </p:style>
      </p:cxnSp>
      <p:sp>
        <p:nvSpPr>
          <p:cNvPr id="71" name="Title 1"/>
          <p:cNvSpPr txBox="1">
            <a:spLocks/>
          </p:cNvSpPr>
          <p:nvPr/>
        </p:nvSpPr>
        <p:spPr>
          <a:xfrm>
            <a:off x="10191405" y="1141497"/>
            <a:ext cx="535635" cy="395898"/>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b="1" kern="1200">
                <a:solidFill>
                  <a:srgbClr val="1B57AF"/>
                </a:solidFill>
                <a:latin typeface="+mj-lt"/>
                <a:ea typeface="+mj-ea"/>
                <a:cs typeface="+mj-cs"/>
              </a:defRPr>
            </a:lvl1pPr>
          </a:lstStyle>
          <a:p>
            <a:r>
              <a:rPr lang="en-US" dirty="0">
                <a:solidFill>
                  <a:schemeClr val="bg2">
                    <a:lumMod val="25000"/>
                  </a:schemeClr>
                </a:solidFill>
              </a:rPr>
              <a:t>1</a:t>
            </a:r>
          </a:p>
        </p:txBody>
      </p:sp>
    </p:spTree>
    <p:extLst>
      <p:ext uri="{BB962C8B-B14F-4D97-AF65-F5344CB8AC3E}">
        <p14:creationId xmlns:p14="http://schemas.microsoft.com/office/powerpoint/2010/main" val="2272900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5-Year Change GIF: Providence, RI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894" y="911374"/>
            <a:ext cx="6969090" cy="5228769"/>
          </a:xfrm>
          <a:prstGeom prst="rect">
            <a:avLst/>
          </a:prstGeom>
        </p:spPr>
      </p:pic>
      <p:pic>
        <p:nvPicPr>
          <p:cNvPr id="13" name="Google Shape;119;p12"/>
          <p:cNvPicPr preferRelativeResize="0"/>
          <p:nvPr/>
        </p:nvPicPr>
        <p:blipFill rotWithShape="1">
          <a:blip r:embed="rId4">
            <a:alphaModFix/>
          </a:blip>
          <a:srcRect/>
          <a:stretch/>
        </p:blipFill>
        <p:spPr>
          <a:xfrm>
            <a:off x="8391698" y="1327936"/>
            <a:ext cx="326437" cy="621999"/>
          </a:xfrm>
          <a:prstGeom prst="rect">
            <a:avLst/>
          </a:prstGeom>
          <a:noFill/>
          <a:ln>
            <a:noFill/>
          </a:ln>
        </p:spPr>
      </p:pic>
      <p:sp>
        <p:nvSpPr>
          <p:cNvPr id="9" name="TextBox 8"/>
          <p:cNvSpPr txBox="1"/>
          <p:nvPr/>
        </p:nvSpPr>
        <p:spPr>
          <a:xfrm>
            <a:off x="10208996" y="1706218"/>
            <a:ext cx="777164" cy="307777"/>
          </a:xfrm>
          <a:prstGeom prst="rect">
            <a:avLst/>
          </a:prstGeom>
          <a:noFill/>
          <a:ln>
            <a:noFill/>
          </a:ln>
        </p:spPr>
        <p:txBody>
          <a:bodyPr wrap="square" rtlCol="0">
            <a:spAutoFit/>
          </a:bodyPr>
          <a:lstStyle/>
          <a:p>
            <a:r>
              <a:rPr lang="en-US" sz="1400" b="1" dirty="0">
                <a:solidFill>
                  <a:schemeClr val="tx1">
                    <a:lumMod val="75000"/>
                    <a:lumOff val="25000"/>
                  </a:schemeClr>
                </a:solidFill>
              </a:rPr>
              <a:t>91-100</a:t>
            </a:r>
          </a:p>
        </p:txBody>
      </p:sp>
      <p:sp>
        <p:nvSpPr>
          <p:cNvPr id="14" name="TextBox 13"/>
          <p:cNvSpPr txBox="1"/>
          <p:nvPr/>
        </p:nvSpPr>
        <p:spPr>
          <a:xfrm>
            <a:off x="10208996" y="5023421"/>
            <a:ext cx="966735" cy="307777"/>
          </a:xfrm>
          <a:prstGeom prst="rect">
            <a:avLst/>
          </a:prstGeom>
          <a:noFill/>
          <a:ln>
            <a:noFill/>
          </a:ln>
        </p:spPr>
        <p:txBody>
          <a:bodyPr wrap="square" rtlCol="0">
            <a:spAutoFit/>
          </a:bodyPr>
          <a:lstStyle/>
          <a:p>
            <a:r>
              <a:rPr lang="en-US" sz="1400" b="1" dirty="0">
                <a:solidFill>
                  <a:schemeClr val="tx1">
                    <a:lumMod val="75000"/>
                    <a:lumOff val="25000"/>
                  </a:schemeClr>
                </a:solidFill>
              </a:rPr>
              <a:t>0-10</a:t>
            </a:r>
          </a:p>
        </p:txBody>
      </p:sp>
      <p:sp>
        <p:nvSpPr>
          <p:cNvPr id="15" name="TextBox 14"/>
          <p:cNvSpPr txBox="1"/>
          <p:nvPr/>
        </p:nvSpPr>
        <p:spPr>
          <a:xfrm>
            <a:off x="10208996" y="3172636"/>
            <a:ext cx="691830" cy="307777"/>
          </a:xfrm>
          <a:prstGeom prst="rect">
            <a:avLst/>
          </a:prstGeom>
          <a:noFill/>
          <a:ln>
            <a:noFill/>
          </a:ln>
        </p:spPr>
        <p:txBody>
          <a:bodyPr wrap="square" rtlCol="0">
            <a:spAutoFit/>
          </a:bodyPr>
          <a:lstStyle/>
          <a:p>
            <a:r>
              <a:rPr lang="en-US" sz="1400" b="1" dirty="0">
                <a:solidFill>
                  <a:schemeClr val="tx1">
                    <a:lumMod val="75000"/>
                    <a:lumOff val="25000"/>
                  </a:schemeClr>
                </a:solidFill>
              </a:rPr>
              <a:t>41-50</a:t>
            </a: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21432" t="4665" r="26023" b="5120"/>
          <a:stretch/>
        </p:blipFill>
        <p:spPr>
          <a:xfrm rot="10800000">
            <a:off x="10003280" y="1746855"/>
            <a:ext cx="235875" cy="3529847"/>
          </a:xfrm>
          <a:prstGeom prst="rect">
            <a:avLst/>
          </a:prstGeom>
        </p:spPr>
      </p:pic>
    </p:spTree>
    <p:extLst>
      <p:ext uri="{BB962C8B-B14F-4D97-AF65-F5344CB8AC3E}">
        <p14:creationId xmlns:p14="http://schemas.microsoft.com/office/powerpoint/2010/main" val="1008963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Conclusions</a:t>
            </a:r>
          </a:p>
        </p:txBody>
      </p:sp>
      <p:sp>
        <p:nvSpPr>
          <p:cNvPr id="3" name="Text Placeholder 1"/>
          <p:cNvSpPr txBox="1">
            <a:spLocks/>
          </p:cNvSpPr>
          <p:nvPr/>
        </p:nvSpPr>
        <p:spPr>
          <a:xfrm>
            <a:off x="1070261" y="1136791"/>
            <a:ext cx="10626439" cy="45368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400" b="1" dirty="0"/>
              <a:t>HEAT</a:t>
            </a:r>
          </a:p>
          <a:p>
            <a:pPr marL="10287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Higher land surface temperatures were concentrated in areas with higher impervious surface cover such as asphalt, concrete, and large buildings. </a:t>
            </a:r>
          </a:p>
          <a:p>
            <a:pPr marL="10287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Cooler LST’s were concentrated in densely vegetated areas.</a:t>
            </a:r>
          </a:p>
          <a:p>
            <a:pPr marL="10287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The STP proved a viable and accurate option for heat distribution mapping in urban landscapes.</a:t>
            </a:r>
          </a:p>
          <a:p>
            <a:pPr marL="10287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Terra MODIS surface temperature values did not correlated with Landsat and ASTER measurements over areas of high urban development.</a:t>
            </a:r>
            <a:endParaRPr lang="en-US" b="1" dirty="0">
              <a:solidFill>
                <a:schemeClr val="tx1">
                  <a:lumMod val="75000"/>
                  <a:lumOff val="25000"/>
                </a:schemeClr>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400" b="1" dirty="0">
              <a:solidFill>
                <a:srgbClr val="404040"/>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400" b="1" dirty="0">
              <a:solidFill>
                <a:srgbClr val="404040"/>
              </a:solidFill>
            </a:endParaRP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Tree>
    <p:extLst>
      <p:ext uri="{BB962C8B-B14F-4D97-AF65-F5344CB8AC3E}">
        <p14:creationId xmlns:p14="http://schemas.microsoft.com/office/powerpoint/2010/main" val="2187552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Conclusions</a:t>
            </a:r>
          </a:p>
        </p:txBody>
      </p:sp>
      <p:sp>
        <p:nvSpPr>
          <p:cNvPr id="3" name="Text Placeholder 1"/>
          <p:cNvSpPr txBox="1">
            <a:spLocks/>
          </p:cNvSpPr>
          <p:nvPr/>
        </p:nvSpPr>
        <p:spPr>
          <a:xfrm>
            <a:off x="1070262" y="1136792"/>
            <a:ext cx="10299146" cy="37877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400" b="1" dirty="0"/>
              <a:t>FLOODING</a:t>
            </a:r>
          </a:p>
          <a:p>
            <a:pPr marL="10287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Scale of flood frequency analysis influences interpretation of trends.</a:t>
            </a:r>
          </a:p>
          <a:p>
            <a:pPr marL="1485900" lvl="2" indent="-342900">
              <a:lnSpc>
                <a:spcPct val="100000"/>
              </a:lnSpc>
              <a:spcBef>
                <a:spcPts val="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Local vs. Regional</a:t>
            </a:r>
          </a:p>
          <a:p>
            <a:pPr marL="10287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Higher flood frequencies are commonly found in urban and suburban areas.</a:t>
            </a:r>
          </a:p>
          <a:p>
            <a:pPr marL="10287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NDWI and MNDWI indices are more effective in non-urban areas.</a:t>
            </a:r>
            <a:endParaRPr lang="en-US" b="1" dirty="0">
              <a:solidFill>
                <a:schemeClr val="tx1">
                  <a:lumMod val="75000"/>
                  <a:lumOff val="25000"/>
                </a:schemeClr>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400" b="1" dirty="0">
              <a:solidFill>
                <a:srgbClr val="404040"/>
              </a:solidFill>
            </a:endParaRPr>
          </a:p>
          <a:p>
            <a:pPr>
              <a:lnSpc>
                <a:spcPct val="100000"/>
              </a:lnSpc>
              <a:spcBef>
                <a:spcPts val="0"/>
              </a:spcBef>
              <a:spcAft>
                <a:spcPts val="600"/>
              </a:spcAft>
              <a:buClr>
                <a:srgbClr val="1B57AF"/>
              </a:buClr>
            </a:pPr>
            <a:endParaRPr lang="en-US" sz="2400" b="1" dirty="0">
              <a:solidFill>
                <a:srgbClr val="404040"/>
              </a:solidFill>
            </a:endParaRP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Tree>
    <p:extLst>
      <p:ext uri="{BB962C8B-B14F-4D97-AF65-F5344CB8AC3E}">
        <p14:creationId xmlns:p14="http://schemas.microsoft.com/office/powerpoint/2010/main" val="627920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Errors and Uncertainties</a:t>
            </a:r>
          </a:p>
        </p:txBody>
      </p:sp>
      <p:sp>
        <p:nvSpPr>
          <p:cNvPr id="8" name="Text Placeholder 1"/>
          <p:cNvSpPr txBox="1">
            <a:spLocks/>
          </p:cNvSpPr>
          <p:nvPr/>
        </p:nvSpPr>
        <p:spPr>
          <a:xfrm>
            <a:off x="1070261" y="1126601"/>
            <a:ext cx="10626439" cy="50733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400" b="1" dirty="0"/>
              <a:t>HEAT</a:t>
            </a:r>
            <a:r>
              <a:rPr lang="en-US" sz="2400" dirty="0"/>
              <a:t> </a:t>
            </a:r>
          </a:p>
          <a:p>
            <a:pPr marL="10287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Provisionary nature of STP – released November 29, 2019</a:t>
            </a:r>
          </a:p>
          <a:p>
            <a:pPr marL="10287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Cloud masking confidence – Pixel QA</a:t>
            </a:r>
          </a:p>
          <a:p>
            <a:pPr marL="10287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Land Cover Classification </a:t>
            </a:r>
          </a:p>
          <a:p>
            <a:pPr marL="10287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Resampling of ASTER &amp; Landsat</a:t>
            </a:r>
          </a:p>
          <a:p>
            <a:pPr marL="10287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LST Products for ASTER &amp; MODIS</a:t>
            </a:r>
          </a:p>
          <a:p>
            <a:pPr lvl="1" indent="0">
              <a:lnSpc>
                <a:spcPct val="100000"/>
              </a:lnSpc>
              <a:spcBef>
                <a:spcPts val="0"/>
              </a:spcBef>
              <a:spcAft>
                <a:spcPts val="600"/>
              </a:spcAft>
              <a:buClr>
                <a:srgbClr val="1B57AF"/>
              </a:buClr>
              <a:buNone/>
            </a:pPr>
            <a:endParaRPr lang="en-US" sz="2800" dirty="0"/>
          </a:p>
          <a:p>
            <a:pPr marL="1028700" lvl="1" indent="-342900">
              <a:lnSpc>
                <a:spcPct val="100000"/>
              </a:lnSpc>
              <a:spcBef>
                <a:spcPts val="0"/>
              </a:spcBef>
              <a:spcAft>
                <a:spcPts val="600"/>
              </a:spcAft>
              <a:buClr>
                <a:srgbClr val="1B57AF"/>
              </a:buClr>
              <a:buFont typeface="Webdings" panose="05030102010509060703" pitchFamily="18" charset="2"/>
              <a:buChar char="4"/>
            </a:pPr>
            <a:endParaRPr lang="en-US" sz="2800" b="1" dirty="0"/>
          </a:p>
          <a:p>
            <a:pPr marL="342900" indent="-342900">
              <a:lnSpc>
                <a:spcPct val="100000"/>
              </a:lnSpc>
              <a:spcBef>
                <a:spcPts val="0"/>
              </a:spcBef>
              <a:spcAft>
                <a:spcPts val="600"/>
              </a:spcAft>
              <a:buClr>
                <a:srgbClr val="1B57AF"/>
              </a:buClr>
              <a:buFont typeface="Webdings" panose="05030102010509060703" pitchFamily="18" charset="2"/>
              <a:buChar char="4"/>
            </a:pPr>
            <a:endParaRPr lang="en-US" sz="2400" b="1" dirty="0">
              <a:solidFill>
                <a:srgbClr val="404040"/>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400" b="1" dirty="0">
              <a:solidFill>
                <a:srgbClr val="404040"/>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400" b="1" dirty="0">
              <a:solidFill>
                <a:srgbClr val="404040"/>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400" b="1" dirty="0">
              <a:solidFill>
                <a:srgbClr val="404040"/>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400" b="1" dirty="0">
              <a:solidFill>
                <a:srgbClr val="404040"/>
              </a:solidFill>
            </a:endParaRP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Tree>
    <p:extLst>
      <p:ext uri="{BB962C8B-B14F-4D97-AF65-F5344CB8AC3E}">
        <p14:creationId xmlns:p14="http://schemas.microsoft.com/office/powerpoint/2010/main" val="27796406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Errors and Uncertainties</a:t>
            </a:r>
          </a:p>
        </p:txBody>
      </p:sp>
      <p:sp>
        <p:nvSpPr>
          <p:cNvPr id="8" name="Text Placeholder 1"/>
          <p:cNvSpPr txBox="1">
            <a:spLocks/>
          </p:cNvSpPr>
          <p:nvPr/>
        </p:nvSpPr>
        <p:spPr>
          <a:xfrm>
            <a:off x="1070261" y="1126601"/>
            <a:ext cx="10626439" cy="50733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400" b="1" dirty="0"/>
              <a:t>FLOODING</a:t>
            </a:r>
          </a:p>
          <a:p>
            <a:pPr marL="10287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Large flat roofs mislead pixel flood frequency values</a:t>
            </a:r>
          </a:p>
          <a:p>
            <a:pPr marL="10287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Early thresholding issues – major water bodies undetected</a:t>
            </a:r>
          </a:p>
          <a:p>
            <a:pPr marL="1485900" lvl="2" indent="-342900">
              <a:lnSpc>
                <a:spcPct val="100000"/>
              </a:lnSpc>
              <a:spcBef>
                <a:spcPts val="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Readjusted threshold from 0.00 </a:t>
            </a:r>
            <a:r>
              <a:rPr lang="en-US" sz="2400" dirty="0">
                <a:solidFill>
                  <a:schemeClr val="tx1">
                    <a:lumMod val="75000"/>
                    <a:lumOff val="25000"/>
                  </a:schemeClr>
                </a:solidFill>
                <a:sym typeface="Wingdings" panose="05000000000000000000" pitchFamily="2" charset="2"/>
              </a:rPr>
              <a:t> 0.02</a:t>
            </a:r>
            <a:endParaRPr lang="en-US" sz="2400" dirty="0">
              <a:solidFill>
                <a:schemeClr val="tx1">
                  <a:lumMod val="75000"/>
                  <a:lumOff val="25000"/>
                </a:schemeClr>
              </a:solidFill>
            </a:endParaRPr>
          </a:p>
          <a:p>
            <a:pPr marL="10287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No ground data to cross-reference with results</a:t>
            </a:r>
          </a:p>
          <a:p>
            <a:pPr marL="10287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Not accounting for “</a:t>
            </a:r>
            <a:r>
              <a:rPr lang="en-US" dirty="0" err="1">
                <a:solidFill>
                  <a:schemeClr val="tx1">
                    <a:lumMod val="75000"/>
                    <a:lumOff val="25000"/>
                  </a:schemeClr>
                </a:solidFill>
              </a:rPr>
              <a:t>mixels</a:t>
            </a:r>
            <a:r>
              <a:rPr lang="en-US" dirty="0">
                <a:solidFill>
                  <a:schemeClr val="tx1">
                    <a:lumMod val="75000"/>
                    <a:lumOff val="25000"/>
                  </a:schemeClr>
                </a:solidFill>
              </a:rPr>
              <a:t>” – pixels with nearly equal amounts of water and land</a:t>
            </a:r>
          </a:p>
          <a:p>
            <a:pPr marL="10287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Landsat scenes may not be captured at exact flooding events</a:t>
            </a:r>
          </a:p>
          <a:p>
            <a:pPr marL="1028700" lvl="1" indent="-342900">
              <a:lnSpc>
                <a:spcPct val="100000"/>
              </a:lnSpc>
              <a:spcBef>
                <a:spcPts val="0"/>
              </a:spcBef>
              <a:spcAft>
                <a:spcPts val="600"/>
              </a:spcAft>
              <a:buClr>
                <a:srgbClr val="1B57AF"/>
              </a:buClr>
              <a:buFont typeface="Webdings" panose="05030102010509060703" pitchFamily="18" charset="2"/>
              <a:buChar char="4"/>
            </a:pPr>
            <a:endParaRPr lang="en-US" dirty="0"/>
          </a:p>
          <a:p>
            <a:pPr lvl="1" indent="0">
              <a:lnSpc>
                <a:spcPct val="100000"/>
              </a:lnSpc>
              <a:spcBef>
                <a:spcPts val="0"/>
              </a:spcBef>
              <a:spcAft>
                <a:spcPts val="600"/>
              </a:spcAft>
              <a:buClr>
                <a:srgbClr val="1B57AF"/>
              </a:buClr>
              <a:buNone/>
            </a:pPr>
            <a:endParaRPr lang="en-US" sz="2800" dirty="0"/>
          </a:p>
          <a:p>
            <a:pPr marL="1028700" lvl="1" indent="-342900">
              <a:lnSpc>
                <a:spcPct val="100000"/>
              </a:lnSpc>
              <a:spcBef>
                <a:spcPts val="0"/>
              </a:spcBef>
              <a:spcAft>
                <a:spcPts val="600"/>
              </a:spcAft>
              <a:buClr>
                <a:srgbClr val="1B57AF"/>
              </a:buClr>
              <a:buFont typeface="Webdings" panose="05030102010509060703" pitchFamily="18" charset="2"/>
              <a:buChar char="4"/>
            </a:pPr>
            <a:endParaRPr lang="en-US" sz="2800" b="1" dirty="0"/>
          </a:p>
          <a:p>
            <a:pPr marL="342900" indent="-342900">
              <a:lnSpc>
                <a:spcPct val="100000"/>
              </a:lnSpc>
              <a:spcBef>
                <a:spcPts val="0"/>
              </a:spcBef>
              <a:spcAft>
                <a:spcPts val="600"/>
              </a:spcAft>
              <a:buClr>
                <a:srgbClr val="1B57AF"/>
              </a:buClr>
              <a:buFont typeface="Webdings" panose="05030102010509060703" pitchFamily="18" charset="2"/>
              <a:buChar char="4"/>
            </a:pPr>
            <a:endParaRPr lang="en-US" sz="2400" b="1" dirty="0">
              <a:solidFill>
                <a:srgbClr val="404040"/>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400" b="1" dirty="0">
              <a:solidFill>
                <a:srgbClr val="404040"/>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400" b="1" dirty="0">
              <a:solidFill>
                <a:srgbClr val="404040"/>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400" b="1" dirty="0">
              <a:solidFill>
                <a:srgbClr val="404040"/>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400" b="1" dirty="0">
              <a:solidFill>
                <a:srgbClr val="404040"/>
              </a:solidFill>
            </a:endParaRP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Tree>
    <p:extLst>
      <p:ext uri="{BB962C8B-B14F-4D97-AF65-F5344CB8AC3E}">
        <p14:creationId xmlns:p14="http://schemas.microsoft.com/office/powerpoint/2010/main" val="1721753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3323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400" b="1" dirty="0"/>
              <a:t>Lawrence Hoffman | </a:t>
            </a:r>
            <a:r>
              <a:rPr lang="en-US" sz="2400" dirty="0"/>
              <a:t>GIS Program Manager, Groundwork USA</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400" b="1" dirty="0"/>
              <a:t>Cate </a:t>
            </a:r>
            <a:r>
              <a:rPr lang="en-US" sz="2400" b="1" dirty="0" err="1"/>
              <a:t>Mingoya</a:t>
            </a:r>
            <a:r>
              <a:rPr lang="en-US" sz="2400" b="1" dirty="0"/>
              <a:t> | </a:t>
            </a:r>
            <a:r>
              <a:rPr lang="en-US" sz="2400" dirty="0"/>
              <a:t>Director of Capacity Building, Groundwork USA</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400" b="1" dirty="0"/>
              <a:t>Steve </a:t>
            </a:r>
            <a:r>
              <a:rPr lang="en-US" sz="2400" b="1" dirty="0" err="1"/>
              <a:t>Burrington</a:t>
            </a:r>
            <a:r>
              <a:rPr lang="en-US" sz="2400" b="1" dirty="0"/>
              <a:t> | </a:t>
            </a:r>
            <a:r>
              <a:rPr lang="en-US" sz="2400" dirty="0"/>
              <a:t>Executive Director, Groundwork USA</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400" b="1" dirty="0"/>
              <a:t>Amelia Rose | </a:t>
            </a:r>
            <a:r>
              <a:rPr lang="en-US" sz="2400" dirty="0"/>
              <a:t>Executive Director, Groundwork Rhode Island</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400" b="1" dirty="0"/>
              <a:t>Jonathan Phillips | </a:t>
            </a:r>
            <a:r>
              <a:rPr lang="en-US" sz="2400" dirty="0"/>
              <a:t>Executive Director, Groundwork Elizabeth</a:t>
            </a:r>
          </a:p>
          <a:p>
            <a:pPr>
              <a:lnSpc>
                <a:spcPct val="100000"/>
              </a:lnSpc>
              <a:spcBef>
                <a:spcPts val="0"/>
              </a:spcBef>
              <a:spcAft>
                <a:spcPts val="600"/>
              </a:spcAft>
              <a:buClr>
                <a:srgbClr val="1B57AF"/>
              </a:buClr>
            </a:pPr>
            <a:endParaRPr lang="en-US" sz="2400" dirty="0">
              <a:solidFill>
                <a:srgbClr val="404040"/>
              </a:solidFill>
            </a:endParaRPr>
          </a:p>
          <a:p>
            <a:pPr marL="342900" indent="-342900">
              <a:lnSpc>
                <a:spcPct val="100000"/>
              </a:lnSpc>
              <a:spcBef>
                <a:spcPts val="0"/>
              </a:spcBef>
              <a:spcAft>
                <a:spcPts val="600"/>
              </a:spcAft>
              <a:buClr>
                <a:srgbClr val="1B57AF"/>
              </a:buClr>
              <a:buFont typeface="Webdings" panose="05030102010509060703" pitchFamily="18" charset="2"/>
              <a:buChar char="4"/>
            </a:pPr>
            <a:r>
              <a:rPr lang="en-US" sz="2400" b="1" dirty="0"/>
              <a:t>Dr. Kenton Ross | </a:t>
            </a:r>
            <a:r>
              <a:rPr lang="en-US" sz="2400" dirty="0"/>
              <a:t>Science Advisor, NASA DEVELOP National Program</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400" b="1" dirty="0"/>
              <a:t>Lance Watkins | </a:t>
            </a:r>
            <a:r>
              <a:rPr lang="en-US" sz="2400" dirty="0"/>
              <a:t>PhD Candidate</a:t>
            </a:r>
            <a:r>
              <a:rPr lang="en-US" sz="2400" b="1" dirty="0"/>
              <a:t>, </a:t>
            </a:r>
            <a:r>
              <a:rPr lang="en-US" sz="2400" dirty="0"/>
              <a:t>Arizona State University </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400" b="1" dirty="0"/>
              <a:t>Patrick </a:t>
            </a:r>
            <a:r>
              <a:rPr lang="en-US" sz="2400" b="1" dirty="0" err="1"/>
              <a:t>Frier</a:t>
            </a:r>
            <a:r>
              <a:rPr lang="en-US" sz="2400" b="1" dirty="0"/>
              <a:t> | </a:t>
            </a:r>
            <a:r>
              <a:rPr lang="en-US" sz="2400" dirty="0"/>
              <a:t>Center Lead at DEVELOP Langley</a:t>
            </a:r>
            <a:endParaRPr lang="en-US" sz="2400" b="1" dirty="0"/>
          </a:p>
          <a:p>
            <a:pPr marL="342900" indent="-342900">
              <a:lnSpc>
                <a:spcPct val="100000"/>
              </a:lnSpc>
              <a:spcBef>
                <a:spcPts val="0"/>
              </a:spcBef>
              <a:spcAft>
                <a:spcPts val="600"/>
              </a:spcAft>
              <a:buClr>
                <a:srgbClr val="1B57AF"/>
              </a:buClr>
              <a:buFont typeface="Webdings" panose="05030102010509060703" pitchFamily="18" charset="2"/>
              <a:buChar char="4"/>
            </a:pPr>
            <a:endParaRPr lang="en-US" sz="2400" b="1" dirty="0">
              <a:solidFill>
                <a:srgbClr val="404040"/>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400" b="1" dirty="0">
              <a:solidFill>
                <a:srgbClr val="404040"/>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400" b="1" dirty="0">
              <a:solidFill>
                <a:srgbClr val="404040"/>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400" b="1" dirty="0">
              <a:solidFill>
                <a:srgbClr val="404040"/>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400" b="1" dirty="0">
              <a:solidFill>
                <a:srgbClr val="404040"/>
              </a:solidFill>
            </a:endParaRP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Tree>
    <p:extLst>
      <p:ext uri="{BB962C8B-B14F-4D97-AF65-F5344CB8AC3E}">
        <p14:creationId xmlns:p14="http://schemas.microsoft.com/office/powerpoint/2010/main" val="523762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Study Area Overview</a:t>
            </a:r>
          </a:p>
        </p:txBody>
      </p:sp>
      <p:sp>
        <p:nvSpPr>
          <p:cNvPr id="7" name="Rectangle 6"/>
          <p:cNvSpPr/>
          <p:nvPr/>
        </p:nvSpPr>
        <p:spPr>
          <a:xfrm>
            <a:off x="5005927" y="3244334"/>
            <a:ext cx="248786" cy="369332"/>
          </a:xfrm>
          <a:prstGeom prst="rect">
            <a:avLst/>
          </a:prstGeom>
        </p:spPr>
        <p:txBody>
          <a:bodyPr wrap="none">
            <a:spAutoFit/>
          </a:bodyPr>
          <a:lstStyle/>
          <a:p>
            <a:r>
              <a:rPr lang="en-US" dirty="0"/>
              <a:t>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75" t="5975" r="23413" b="6214"/>
          <a:stretch/>
        </p:blipFill>
        <p:spPr>
          <a:xfrm>
            <a:off x="3852130" y="1093671"/>
            <a:ext cx="5025029" cy="4748106"/>
          </a:xfrm>
          <a:prstGeom prst="rect">
            <a:avLst/>
          </a:prstGeom>
          <a:ln w="19050">
            <a:solidFill>
              <a:schemeClr val="tx1">
                <a:lumMod val="95000"/>
                <a:lumOff val="5000"/>
              </a:schemeClr>
            </a:solidFill>
          </a:ln>
          <a:effectLst>
            <a:outerShdw blurRad="76200" dir="13500000" sy="23000" kx="1200000" algn="br" rotWithShape="0">
              <a:prstClr val="black">
                <a:alpha val="20000"/>
              </a:prstClr>
            </a:outerShdw>
          </a:effectLst>
        </p:spPr>
      </p:pic>
      <p:pic>
        <p:nvPicPr>
          <p:cNvPr id="4" name="Picture 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6" t="6514" r="4962" b="6483"/>
          <a:stretch/>
        </p:blipFill>
        <p:spPr>
          <a:xfrm>
            <a:off x="278741" y="2010517"/>
            <a:ext cx="3543746" cy="2646543"/>
          </a:xfrm>
          <a:prstGeom prst="rect">
            <a:avLst/>
          </a:prstGeom>
        </p:spPr>
      </p:pic>
      <p:sp>
        <p:nvSpPr>
          <p:cNvPr id="6" name="Rectangle 5"/>
          <p:cNvSpPr/>
          <p:nvPr/>
        </p:nvSpPr>
        <p:spPr>
          <a:xfrm>
            <a:off x="3159790" y="2783549"/>
            <a:ext cx="407197" cy="4240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872137" y="1222421"/>
            <a:ext cx="553954"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100</a:t>
            </a:r>
          </a:p>
        </p:txBody>
      </p:sp>
      <p:sp>
        <p:nvSpPr>
          <p:cNvPr id="30" name="TextBox 29"/>
          <p:cNvSpPr txBox="1"/>
          <p:nvPr/>
        </p:nvSpPr>
        <p:spPr>
          <a:xfrm>
            <a:off x="5159723" y="1224287"/>
            <a:ext cx="532736" cy="246221"/>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mi</a:t>
            </a:r>
          </a:p>
        </p:txBody>
      </p:sp>
      <p:sp>
        <p:nvSpPr>
          <p:cNvPr id="31" name="TextBox 30"/>
          <p:cNvSpPr txBox="1"/>
          <p:nvPr/>
        </p:nvSpPr>
        <p:spPr>
          <a:xfrm>
            <a:off x="6563752" y="4824772"/>
            <a:ext cx="1598212" cy="276999"/>
          </a:xfrm>
          <a:prstGeom prst="rect">
            <a:avLst/>
          </a:prstGeom>
          <a:noFill/>
        </p:spPr>
        <p:txBody>
          <a:bodyPr wrap="square" rtlCol="0">
            <a:spAutoFit/>
          </a:bodyPr>
          <a:lstStyle/>
          <a:p>
            <a:r>
              <a:rPr lang="en-US" sz="1200" i="1" dirty="0">
                <a:solidFill>
                  <a:srgbClr val="2259A8"/>
                </a:solidFill>
                <a:latin typeface="+mj-lt"/>
              </a:rPr>
              <a:t>Atlantic Ocean</a:t>
            </a:r>
          </a:p>
        </p:txBody>
      </p:sp>
      <p:grpSp>
        <p:nvGrpSpPr>
          <p:cNvPr id="34" name="Group 33"/>
          <p:cNvGrpSpPr/>
          <p:nvPr/>
        </p:nvGrpSpPr>
        <p:grpSpPr>
          <a:xfrm>
            <a:off x="8406457" y="5107955"/>
            <a:ext cx="356188" cy="711025"/>
            <a:chOff x="3656253" y="1350884"/>
            <a:chExt cx="356188" cy="711025"/>
          </a:xfrm>
        </p:grpSpPr>
        <p:sp>
          <p:nvSpPr>
            <p:cNvPr id="32" name="Isosceles Triangle 31"/>
            <p:cNvSpPr/>
            <p:nvPr/>
          </p:nvSpPr>
          <p:spPr>
            <a:xfrm>
              <a:off x="3711102" y="1350884"/>
              <a:ext cx="246490" cy="376928"/>
            </a:xfrm>
            <a:prstGeom prst="triangl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656253" y="1692577"/>
              <a:ext cx="356188" cy="369332"/>
            </a:xfrm>
            <a:prstGeom prst="rect">
              <a:avLst/>
            </a:prstGeom>
          </p:spPr>
          <p:txBody>
            <a:bodyPr wrap="none">
              <a:spAutoFit/>
            </a:bodyPr>
            <a:lstStyle/>
            <a:p>
              <a:r>
                <a:rPr lang="en-US" b="1" dirty="0">
                  <a:solidFill>
                    <a:schemeClr val="tx1">
                      <a:lumMod val="75000"/>
                      <a:lumOff val="25000"/>
                    </a:schemeClr>
                  </a:solidFill>
                </a:rPr>
                <a:t>N</a:t>
              </a:r>
            </a:p>
          </p:txBody>
        </p:sp>
      </p:grpSp>
      <p:sp>
        <p:nvSpPr>
          <p:cNvPr id="36" name="TextBox 35"/>
          <p:cNvSpPr txBox="1"/>
          <p:nvPr/>
        </p:nvSpPr>
        <p:spPr>
          <a:xfrm>
            <a:off x="5796751" y="4326205"/>
            <a:ext cx="882595" cy="246221"/>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New Jersey</a:t>
            </a:r>
          </a:p>
        </p:txBody>
      </p:sp>
      <p:sp>
        <p:nvSpPr>
          <p:cNvPr id="37" name="TextBox 36"/>
          <p:cNvSpPr txBox="1"/>
          <p:nvPr/>
        </p:nvSpPr>
        <p:spPr>
          <a:xfrm>
            <a:off x="7327932" y="2250100"/>
            <a:ext cx="1196266" cy="246221"/>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Rhode Island</a:t>
            </a:r>
          </a:p>
        </p:txBody>
      </p:sp>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987" t="6047" r="11631" b="6512"/>
          <a:stretch/>
        </p:blipFill>
        <p:spPr>
          <a:xfrm>
            <a:off x="9383706" y="1263207"/>
            <a:ext cx="2383411" cy="1931385"/>
          </a:xfrm>
          <a:prstGeom prst="rect">
            <a:avLst/>
          </a:prstGeom>
        </p:spPr>
      </p:pic>
      <p:cxnSp>
        <p:nvCxnSpPr>
          <p:cNvPr id="48" name="Straight Connector 47"/>
          <p:cNvCxnSpPr/>
          <p:nvPr/>
        </p:nvCxnSpPr>
        <p:spPr>
          <a:xfrm flipV="1">
            <a:off x="7290079" y="1600612"/>
            <a:ext cx="3285332" cy="291167"/>
          </a:xfrm>
          <a:prstGeom prst="line">
            <a:avLst/>
          </a:prstGeom>
          <a:ln>
            <a:solidFill>
              <a:schemeClr val="bg2">
                <a:lumMod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290079" y="1891779"/>
            <a:ext cx="2314109" cy="176615"/>
          </a:xfrm>
          <a:prstGeom prst="line">
            <a:avLst/>
          </a:prstGeom>
          <a:ln>
            <a:solidFill>
              <a:schemeClr val="bg2">
                <a:lumMod val="25000"/>
              </a:schemeClr>
            </a:solidFill>
            <a:tailEnd type="oval"/>
          </a:ln>
        </p:spPr>
        <p:style>
          <a:lnRef idx="1">
            <a:schemeClr val="accent1"/>
          </a:lnRef>
          <a:fillRef idx="0">
            <a:schemeClr val="accent1"/>
          </a:fillRef>
          <a:effectRef idx="0">
            <a:schemeClr val="accent1"/>
          </a:effectRef>
          <a:fontRef idx="minor">
            <a:schemeClr val="tx1"/>
          </a:fontRef>
        </p:style>
      </p:cxnSp>
      <p:sp>
        <p:nvSpPr>
          <p:cNvPr id="71" name="Title 1"/>
          <p:cNvSpPr txBox="1">
            <a:spLocks/>
          </p:cNvSpPr>
          <p:nvPr/>
        </p:nvSpPr>
        <p:spPr>
          <a:xfrm>
            <a:off x="10191405" y="1141497"/>
            <a:ext cx="535635" cy="395898"/>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b="1" kern="1200">
                <a:solidFill>
                  <a:srgbClr val="1B57AF"/>
                </a:solidFill>
                <a:latin typeface="+mj-lt"/>
                <a:ea typeface="+mj-ea"/>
                <a:cs typeface="+mj-cs"/>
              </a:defRPr>
            </a:lvl1pPr>
          </a:lstStyle>
          <a:p>
            <a:r>
              <a:rPr lang="en-US" dirty="0">
                <a:solidFill>
                  <a:schemeClr val="bg2">
                    <a:lumMod val="25000"/>
                  </a:schemeClr>
                </a:solidFill>
              </a:rPr>
              <a:t>1</a:t>
            </a:r>
          </a:p>
        </p:txBody>
      </p:sp>
      <p:cxnSp>
        <p:nvCxnSpPr>
          <p:cNvPr id="19" name="Straight Connector 18"/>
          <p:cNvCxnSpPr/>
          <p:nvPr/>
        </p:nvCxnSpPr>
        <p:spPr>
          <a:xfrm>
            <a:off x="5605184" y="3448076"/>
            <a:ext cx="4970227" cy="712927"/>
          </a:xfrm>
          <a:prstGeom prst="line">
            <a:avLst/>
          </a:prstGeom>
          <a:ln>
            <a:solidFill>
              <a:schemeClr val="bg2">
                <a:lumMod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05184" y="3448076"/>
            <a:ext cx="4064255" cy="2106563"/>
          </a:xfrm>
          <a:prstGeom prst="line">
            <a:avLst/>
          </a:prstGeom>
          <a:ln>
            <a:solidFill>
              <a:schemeClr val="bg2">
                <a:lumMod val="2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9383706" y="3869347"/>
            <a:ext cx="2578230" cy="1925907"/>
            <a:chOff x="9383706" y="3869347"/>
            <a:chExt cx="2578230" cy="1925907"/>
          </a:xfrm>
        </p:grpSpPr>
        <p:pic>
          <p:nvPicPr>
            <p:cNvPr id="22" name="Picture 21"/>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7" t="6491" r="4947" b="6491"/>
            <a:stretch/>
          </p:blipFill>
          <p:spPr>
            <a:xfrm>
              <a:off x="9383706" y="3869347"/>
              <a:ext cx="2578230" cy="1925907"/>
            </a:xfrm>
            <a:prstGeom prst="rect">
              <a:avLst/>
            </a:prstGeom>
          </p:spPr>
        </p:pic>
        <p:sp>
          <p:nvSpPr>
            <p:cNvPr id="23" name="Rectangle 22"/>
            <p:cNvSpPr/>
            <p:nvPr/>
          </p:nvSpPr>
          <p:spPr>
            <a:xfrm>
              <a:off x="10421958" y="5450342"/>
              <a:ext cx="981133" cy="275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itle 1"/>
          <p:cNvSpPr txBox="1">
            <a:spLocks/>
          </p:cNvSpPr>
          <p:nvPr/>
        </p:nvSpPr>
        <p:spPr>
          <a:xfrm>
            <a:off x="10307593" y="3725692"/>
            <a:ext cx="535635" cy="395898"/>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b="1" kern="1200">
                <a:solidFill>
                  <a:srgbClr val="1B57AF"/>
                </a:solidFill>
                <a:latin typeface="+mj-lt"/>
                <a:ea typeface="+mj-ea"/>
                <a:cs typeface="+mj-cs"/>
              </a:defRPr>
            </a:lvl1pPr>
          </a:lstStyle>
          <a:p>
            <a:r>
              <a:rPr lang="en-US" dirty="0">
                <a:solidFill>
                  <a:schemeClr val="bg2">
                    <a:lumMod val="25000"/>
                  </a:schemeClr>
                </a:solidFill>
              </a:rPr>
              <a:t>2</a:t>
            </a:r>
          </a:p>
        </p:txBody>
      </p:sp>
    </p:spTree>
    <p:extLst>
      <p:ext uri="{BB962C8B-B14F-4D97-AF65-F5344CB8AC3E}">
        <p14:creationId xmlns:p14="http://schemas.microsoft.com/office/powerpoint/2010/main" val="1220249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 Providence, RI</a:t>
            </a:r>
          </a:p>
        </p:txBody>
      </p:sp>
      <p:pic>
        <p:nvPicPr>
          <p:cNvPr id="7" name="Picture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5" t="6512" r="11942" b="6512"/>
          <a:stretch/>
        </p:blipFill>
        <p:spPr>
          <a:xfrm>
            <a:off x="2442134" y="876976"/>
            <a:ext cx="6473268" cy="5240267"/>
          </a:xfrm>
          <a:prstGeom prst="rect">
            <a:avLst/>
          </a:prstGeom>
        </p:spPr>
      </p:pic>
      <p:sp>
        <p:nvSpPr>
          <p:cNvPr id="48" name="Rectangle 47"/>
          <p:cNvSpPr/>
          <p:nvPr/>
        </p:nvSpPr>
        <p:spPr>
          <a:xfrm>
            <a:off x="7424223" y="5806577"/>
            <a:ext cx="780363" cy="307777"/>
          </a:xfrm>
          <a:prstGeom prst="rect">
            <a:avLst/>
          </a:prstGeom>
        </p:spPr>
        <p:txBody>
          <a:bodyPr wrap="square">
            <a:spAutoFit/>
          </a:bodyPr>
          <a:lstStyle/>
          <a:p>
            <a:r>
              <a:rPr lang="en-US" sz="1400" dirty="0">
                <a:solidFill>
                  <a:schemeClr val="tx1">
                    <a:lumMod val="75000"/>
                    <a:lumOff val="25000"/>
                  </a:schemeClr>
                </a:solidFill>
                <a:latin typeface="Century Gothic" panose="020B0502020202020204" pitchFamily="34" charset="0"/>
              </a:rPr>
              <a:t>5 miles </a:t>
            </a:r>
          </a:p>
        </p:txBody>
      </p:sp>
      <p:grpSp>
        <p:nvGrpSpPr>
          <p:cNvPr id="9" name="Group 8"/>
          <p:cNvGrpSpPr/>
          <p:nvPr/>
        </p:nvGrpSpPr>
        <p:grpSpPr>
          <a:xfrm>
            <a:off x="5265689" y="876976"/>
            <a:ext cx="4635116" cy="2443740"/>
            <a:chOff x="5293895" y="660490"/>
            <a:chExt cx="4635116" cy="2443740"/>
          </a:xfrm>
        </p:grpSpPr>
        <p:sp>
          <p:nvSpPr>
            <p:cNvPr id="10" name="Rectangle 9"/>
            <p:cNvSpPr/>
            <p:nvPr/>
          </p:nvSpPr>
          <p:spPr>
            <a:xfrm>
              <a:off x="8397823" y="660490"/>
              <a:ext cx="1531188" cy="369332"/>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Central Falls</a:t>
              </a:r>
              <a:endParaRPr lang="en-US" dirty="0">
                <a:solidFill>
                  <a:schemeClr val="tx1">
                    <a:lumMod val="75000"/>
                    <a:lumOff val="25000"/>
                  </a:schemeClr>
                </a:solidFill>
              </a:endParaRPr>
            </a:p>
          </p:txBody>
        </p:sp>
        <p:cxnSp>
          <p:nvCxnSpPr>
            <p:cNvPr id="11" name="Straight Connector 10"/>
            <p:cNvCxnSpPr/>
            <p:nvPr/>
          </p:nvCxnSpPr>
          <p:spPr>
            <a:xfrm flipH="1">
              <a:off x="6183284" y="854608"/>
              <a:ext cx="2199272" cy="361516"/>
            </a:xfrm>
            <a:prstGeom prst="line">
              <a:avLst/>
            </a:prstGeom>
            <a:ln>
              <a:solidFill>
                <a:schemeClr val="bg2">
                  <a:lumMod val="25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430684" y="1296847"/>
              <a:ext cx="1383712" cy="369332"/>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Pawtucket</a:t>
              </a:r>
              <a:endParaRPr lang="en-US" dirty="0">
                <a:solidFill>
                  <a:schemeClr val="tx1">
                    <a:lumMod val="75000"/>
                    <a:lumOff val="25000"/>
                  </a:schemeClr>
                </a:solidFill>
              </a:endParaRPr>
            </a:p>
          </p:txBody>
        </p:sp>
        <p:cxnSp>
          <p:nvCxnSpPr>
            <p:cNvPr id="13" name="Straight Connector 12"/>
            <p:cNvCxnSpPr/>
            <p:nvPr/>
          </p:nvCxnSpPr>
          <p:spPr>
            <a:xfrm flipH="1">
              <a:off x="6918160" y="1512529"/>
              <a:ext cx="1512524" cy="20468"/>
            </a:xfrm>
            <a:prstGeom prst="line">
              <a:avLst/>
            </a:prstGeom>
            <a:ln>
              <a:solidFill>
                <a:schemeClr val="bg2">
                  <a:lumMod val="25000"/>
                </a:schemeClr>
              </a:solidFill>
              <a:tailEnd type="ova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430684" y="2530707"/>
              <a:ext cx="1465466" cy="369332"/>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Providence</a:t>
              </a:r>
              <a:endParaRPr lang="en-US" dirty="0">
                <a:solidFill>
                  <a:schemeClr val="tx1">
                    <a:lumMod val="75000"/>
                    <a:lumOff val="25000"/>
                  </a:schemeClr>
                </a:solidFill>
              </a:endParaRPr>
            </a:p>
          </p:txBody>
        </p:sp>
        <p:cxnSp>
          <p:nvCxnSpPr>
            <p:cNvPr id="15" name="Straight Connector 14"/>
            <p:cNvCxnSpPr/>
            <p:nvPr/>
          </p:nvCxnSpPr>
          <p:spPr>
            <a:xfrm flipH="1">
              <a:off x="6183282" y="2737320"/>
              <a:ext cx="2199275" cy="199615"/>
            </a:xfrm>
            <a:prstGeom prst="line">
              <a:avLst/>
            </a:prstGeom>
            <a:ln>
              <a:solidFill>
                <a:schemeClr val="bg2">
                  <a:lumMod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224132" y="2736135"/>
              <a:ext cx="1158424" cy="368095"/>
            </a:xfrm>
            <a:prstGeom prst="line">
              <a:avLst/>
            </a:prstGeom>
            <a:ln>
              <a:solidFill>
                <a:schemeClr val="bg2">
                  <a:lumMod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5293895" y="2065687"/>
              <a:ext cx="3088661" cy="670448"/>
            </a:xfrm>
            <a:prstGeom prst="line">
              <a:avLst/>
            </a:prstGeom>
            <a:ln>
              <a:solidFill>
                <a:schemeClr val="bg2">
                  <a:lumMod val="2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1289384" y="3402792"/>
            <a:ext cx="3330742" cy="1975130"/>
            <a:chOff x="1289384" y="3402792"/>
            <a:chExt cx="3330742" cy="1975130"/>
          </a:xfrm>
        </p:grpSpPr>
        <p:sp>
          <p:nvSpPr>
            <p:cNvPr id="19" name="Rectangle 18"/>
            <p:cNvSpPr/>
            <p:nvPr/>
          </p:nvSpPr>
          <p:spPr>
            <a:xfrm>
              <a:off x="1944955" y="5008590"/>
              <a:ext cx="1199367" cy="369332"/>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Cranston</a:t>
              </a:r>
              <a:endParaRPr lang="en-US" dirty="0">
                <a:solidFill>
                  <a:schemeClr val="tx1">
                    <a:lumMod val="75000"/>
                    <a:lumOff val="25000"/>
                  </a:schemeClr>
                </a:solidFill>
              </a:endParaRPr>
            </a:p>
          </p:txBody>
        </p:sp>
        <p:cxnSp>
          <p:nvCxnSpPr>
            <p:cNvPr id="20" name="Straight Connector 19"/>
            <p:cNvCxnSpPr/>
            <p:nvPr/>
          </p:nvCxnSpPr>
          <p:spPr>
            <a:xfrm flipV="1">
              <a:off x="3236495" y="5229352"/>
              <a:ext cx="1383631" cy="1"/>
            </a:xfrm>
            <a:prstGeom prst="line">
              <a:avLst/>
            </a:pr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289384" y="3402792"/>
              <a:ext cx="1188146" cy="369332"/>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Johnston</a:t>
              </a:r>
              <a:endParaRPr lang="en-US" dirty="0">
                <a:solidFill>
                  <a:schemeClr val="tx1">
                    <a:lumMod val="75000"/>
                    <a:lumOff val="25000"/>
                  </a:schemeClr>
                </a:solidFill>
              </a:endParaRPr>
            </a:p>
          </p:txBody>
        </p:sp>
        <p:cxnSp>
          <p:nvCxnSpPr>
            <p:cNvPr id="22" name="Straight Connector 21"/>
            <p:cNvCxnSpPr/>
            <p:nvPr/>
          </p:nvCxnSpPr>
          <p:spPr>
            <a:xfrm flipV="1">
              <a:off x="2580924" y="3623554"/>
              <a:ext cx="1383631" cy="1"/>
            </a:xfrm>
            <a:prstGeom prst="line">
              <a:avLst/>
            </a:pr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9786189" y="5485643"/>
            <a:ext cx="356188" cy="711025"/>
            <a:chOff x="3656253" y="1350884"/>
            <a:chExt cx="356188" cy="711025"/>
          </a:xfrm>
        </p:grpSpPr>
        <p:sp>
          <p:nvSpPr>
            <p:cNvPr id="27" name="Isosceles Triangle 26"/>
            <p:cNvSpPr/>
            <p:nvPr/>
          </p:nvSpPr>
          <p:spPr>
            <a:xfrm>
              <a:off x="3711102" y="1350884"/>
              <a:ext cx="246490" cy="376928"/>
            </a:xfrm>
            <a:prstGeom prst="triangl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656253" y="1692577"/>
              <a:ext cx="356188" cy="369332"/>
            </a:xfrm>
            <a:prstGeom prst="rect">
              <a:avLst/>
            </a:prstGeom>
          </p:spPr>
          <p:txBody>
            <a:bodyPr wrap="none">
              <a:spAutoFit/>
            </a:bodyPr>
            <a:lstStyle/>
            <a:p>
              <a:r>
                <a:rPr lang="en-US" b="1" dirty="0">
                  <a:solidFill>
                    <a:schemeClr val="tx1">
                      <a:lumMod val="75000"/>
                      <a:lumOff val="25000"/>
                    </a:schemeClr>
                  </a:solidFill>
                </a:rPr>
                <a:t>N</a:t>
              </a:r>
            </a:p>
          </p:txBody>
        </p:sp>
      </p:grpSp>
    </p:spTree>
    <p:extLst>
      <p:ext uri="{BB962C8B-B14F-4D97-AF65-F5344CB8AC3E}">
        <p14:creationId xmlns:p14="http://schemas.microsoft.com/office/powerpoint/2010/main" val="2106268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 Providence, RI</a:t>
            </a:r>
          </a:p>
        </p:txBody>
      </p:sp>
      <p:pic>
        <p:nvPicPr>
          <p:cNvPr id="7" name="Picture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5" t="6512" r="11942" b="6512"/>
          <a:stretch/>
        </p:blipFill>
        <p:spPr>
          <a:xfrm>
            <a:off x="2442134" y="876976"/>
            <a:ext cx="6473268" cy="5240267"/>
          </a:xfrm>
          <a:prstGeom prst="rect">
            <a:avLst/>
          </a:prstGeom>
        </p:spPr>
      </p:pic>
      <p:grpSp>
        <p:nvGrpSpPr>
          <p:cNvPr id="9" name="Group 8"/>
          <p:cNvGrpSpPr/>
          <p:nvPr/>
        </p:nvGrpSpPr>
        <p:grpSpPr>
          <a:xfrm>
            <a:off x="5265689" y="876976"/>
            <a:ext cx="4635116" cy="2443740"/>
            <a:chOff x="5293895" y="660490"/>
            <a:chExt cx="4635116" cy="2443740"/>
          </a:xfrm>
        </p:grpSpPr>
        <p:sp>
          <p:nvSpPr>
            <p:cNvPr id="10" name="Rectangle 9"/>
            <p:cNvSpPr/>
            <p:nvPr/>
          </p:nvSpPr>
          <p:spPr>
            <a:xfrm>
              <a:off x="8397823" y="660490"/>
              <a:ext cx="1531188" cy="369332"/>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Central Falls</a:t>
              </a:r>
              <a:endParaRPr lang="en-US" dirty="0"/>
            </a:p>
          </p:txBody>
        </p:sp>
        <p:cxnSp>
          <p:nvCxnSpPr>
            <p:cNvPr id="11" name="Straight Connector 10"/>
            <p:cNvCxnSpPr/>
            <p:nvPr/>
          </p:nvCxnSpPr>
          <p:spPr>
            <a:xfrm flipH="1">
              <a:off x="6183284" y="854608"/>
              <a:ext cx="2199272" cy="361516"/>
            </a:xfrm>
            <a:prstGeom prst="line">
              <a:avLst/>
            </a:prstGeom>
            <a:ln>
              <a:solidFill>
                <a:schemeClr val="bg2">
                  <a:lumMod val="25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430684" y="1296847"/>
              <a:ext cx="1383712" cy="369332"/>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Pawtucket</a:t>
              </a:r>
              <a:endParaRPr lang="en-US" dirty="0"/>
            </a:p>
          </p:txBody>
        </p:sp>
        <p:cxnSp>
          <p:nvCxnSpPr>
            <p:cNvPr id="13" name="Straight Connector 12"/>
            <p:cNvCxnSpPr/>
            <p:nvPr/>
          </p:nvCxnSpPr>
          <p:spPr>
            <a:xfrm flipH="1">
              <a:off x="6918160" y="1512529"/>
              <a:ext cx="1512524" cy="20468"/>
            </a:xfrm>
            <a:prstGeom prst="line">
              <a:avLst/>
            </a:prstGeom>
            <a:ln>
              <a:solidFill>
                <a:schemeClr val="bg2">
                  <a:lumMod val="25000"/>
                </a:schemeClr>
              </a:solidFill>
              <a:tailEnd type="ova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430684" y="2530707"/>
              <a:ext cx="1465466" cy="369332"/>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Providence</a:t>
              </a:r>
              <a:endParaRPr lang="en-US" dirty="0"/>
            </a:p>
          </p:txBody>
        </p:sp>
        <p:cxnSp>
          <p:nvCxnSpPr>
            <p:cNvPr id="15" name="Straight Connector 14"/>
            <p:cNvCxnSpPr/>
            <p:nvPr/>
          </p:nvCxnSpPr>
          <p:spPr>
            <a:xfrm flipH="1">
              <a:off x="6183282" y="2737320"/>
              <a:ext cx="2199275" cy="199615"/>
            </a:xfrm>
            <a:prstGeom prst="line">
              <a:avLst/>
            </a:prstGeom>
            <a:ln>
              <a:solidFill>
                <a:schemeClr val="bg2">
                  <a:lumMod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224132" y="2736135"/>
              <a:ext cx="1158424" cy="368095"/>
            </a:xfrm>
            <a:prstGeom prst="line">
              <a:avLst/>
            </a:prstGeom>
            <a:ln>
              <a:solidFill>
                <a:schemeClr val="bg2">
                  <a:lumMod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5293895" y="2065687"/>
              <a:ext cx="3088661" cy="670448"/>
            </a:xfrm>
            <a:prstGeom prst="line">
              <a:avLst/>
            </a:prstGeom>
            <a:ln>
              <a:solidFill>
                <a:schemeClr val="bg2">
                  <a:lumMod val="2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6665497" y="3513224"/>
            <a:ext cx="4102840" cy="1972419"/>
            <a:chOff x="6665497" y="3513224"/>
            <a:chExt cx="4102840" cy="1972419"/>
          </a:xfrm>
        </p:grpSpPr>
        <p:sp>
          <p:nvSpPr>
            <p:cNvPr id="18" name="Rectangle 17"/>
            <p:cNvSpPr/>
            <p:nvPr/>
          </p:nvSpPr>
          <p:spPr>
            <a:xfrm>
              <a:off x="8889903" y="4124173"/>
              <a:ext cx="1792573" cy="584775"/>
            </a:xfrm>
            <a:prstGeom prst="rect">
              <a:avLst/>
            </a:prstGeom>
          </p:spPr>
          <p:txBody>
            <a:bodyPr wrap="square">
              <a:spAutoFit/>
            </a:bodyPr>
            <a:lstStyle/>
            <a:p>
              <a:r>
                <a:rPr lang="en-US" sz="1600" i="1" dirty="0">
                  <a:solidFill>
                    <a:srgbClr val="2259A8"/>
                  </a:solidFill>
                </a:rPr>
                <a:t>Providence River</a:t>
              </a:r>
            </a:p>
          </p:txBody>
        </p:sp>
        <p:cxnSp>
          <p:nvCxnSpPr>
            <p:cNvPr id="19" name="Straight Connector 18"/>
            <p:cNvCxnSpPr/>
            <p:nvPr/>
          </p:nvCxnSpPr>
          <p:spPr>
            <a:xfrm flipH="1" flipV="1">
              <a:off x="6665497" y="3513224"/>
              <a:ext cx="2123713" cy="844520"/>
            </a:xfrm>
            <a:prstGeom prst="line">
              <a:avLst/>
            </a:prstGeom>
            <a:ln>
              <a:solidFill>
                <a:schemeClr val="accent1">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915402" y="4900868"/>
              <a:ext cx="1852935" cy="584775"/>
            </a:xfrm>
            <a:prstGeom prst="rect">
              <a:avLst/>
            </a:prstGeom>
          </p:spPr>
          <p:txBody>
            <a:bodyPr wrap="square">
              <a:spAutoFit/>
            </a:bodyPr>
            <a:lstStyle/>
            <a:p>
              <a:r>
                <a:rPr lang="en-US" sz="1600" i="1" dirty="0">
                  <a:solidFill>
                    <a:srgbClr val="2259A8"/>
                  </a:solidFill>
                </a:rPr>
                <a:t>Narragansett Bay</a:t>
              </a:r>
            </a:p>
          </p:txBody>
        </p:sp>
        <p:cxnSp>
          <p:nvCxnSpPr>
            <p:cNvPr id="21" name="Straight Connector 20"/>
            <p:cNvCxnSpPr/>
            <p:nvPr/>
          </p:nvCxnSpPr>
          <p:spPr>
            <a:xfrm flipH="1" flipV="1">
              <a:off x="7086600" y="4900868"/>
              <a:ext cx="1702610" cy="263605"/>
            </a:xfrm>
            <a:prstGeom prst="line">
              <a:avLst/>
            </a:prstGeom>
            <a:ln>
              <a:solidFill>
                <a:schemeClr val="accent1">
                  <a:lumMod val="50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9786189" y="5485643"/>
            <a:ext cx="356188" cy="711025"/>
            <a:chOff x="3656253" y="1350884"/>
            <a:chExt cx="356188" cy="711025"/>
          </a:xfrm>
        </p:grpSpPr>
        <p:sp>
          <p:nvSpPr>
            <p:cNvPr id="39" name="Isosceles Triangle 38"/>
            <p:cNvSpPr/>
            <p:nvPr/>
          </p:nvSpPr>
          <p:spPr>
            <a:xfrm>
              <a:off x="3711102" y="1350884"/>
              <a:ext cx="246490" cy="376928"/>
            </a:xfrm>
            <a:prstGeom prst="triangl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656253" y="1692577"/>
              <a:ext cx="356188" cy="369332"/>
            </a:xfrm>
            <a:prstGeom prst="rect">
              <a:avLst/>
            </a:prstGeom>
          </p:spPr>
          <p:txBody>
            <a:bodyPr wrap="none">
              <a:spAutoFit/>
            </a:bodyPr>
            <a:lstStyle/>
            <a:p>
              <a:r>
                <a:rPr lang="en-US" b="1" dirty="0">
                  <a:solidFill>
                    <a:schemeClr val="tx1">
                      <a:lumMod val="75000"/>
                      <a:lumOff val="25000"/>
                    </a:schemeClr>
                  </a:solidFill>
                </a:rPr>
                <a:t>N</a:t>
              </a:r>
            </a:p>
          </p:txBody>
        </p:sp>
      </p:grpSp>
      <p:grpSp>
        <p:nvGrpSpPr>
          <p:cNvPr id="44" name="Group 43"/>
          <p:cNvGrpSpPr/>
          <p:nvPr/>
        </p:nvGrpSpPr>
        <p:grpSpPr>
          <a:xfrm>
            <a:off x="1289384" y="3402792"/>
            <a:ext cx="3330742" cy="1975130"/>
            <a:chOff x="1289384" y="3402792"/>
            <a:chExt cx="3330742" cy="1975130"/>
          </a:xfrm>
        </p:grpSpPr>
        <p:sp>
          <p:nvSpPr>
            <p:cNvPr id="45" name="Rectangle 44"/>
            <p:cNvSpPr/>
            <p:nvPr/>
          </p:nvSpPr>
          <p:spPr>
            <a:xfrm>
              <a:off x="1944955" y="5008590"/>
              <a:ext cx="1199367" cy="369332"/>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Cranston</a:t>
              </a:r>
              <a:endParaRPr lang="en-US" dirty="0">
                <a:solidFill>
                  <a:schemeClr val="tx1">
                    <a:lumMod val="75000"/>
                    <a:lumOff val="25000"/>
                  </a:schemeClr>
                </a:solidFill>
              </a:endParaRPr>
            </a:p>
          </p:txBody>
        </p:sp>
        <p:cxnSp>
          <p:nvCxnSpPr>
            <p:cNvPr id="46" name="Straight Connector 45"/>
            <p:cNvCxnSpPr/>
            <p:nvPr/>
          </p:nvCxnSpPr>
          <p:spPr>
            <a:xfrm flipV="1">
              <a:off x="3236495" y="5229352"/>
              <a:ext cx="1383631" cy="1"/>
            </a:xfrm>
            <a:prstGeom prst="line">
              <a:avLst/>
            </a:pr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1289384" y="3402792"/>
              <a:ext cx="1188146" cy="369332"/>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Johnston</a:t>
              </a:r>
              <a:endParaRPr lang="en-US" dirty="0">
                <a:solidFill>
                  <a:schemeClr val="tx1">
                    <a:lumMod val="75000"/>
                    <a:lumOff val="25000"/>
                  </a:schemeClr>
                </a:solidFill>
              </a:endParaRPr>
            </a:p>
          </p:txBody>
        </p:sp>
        <p:cxnSp>
          <p:nvCxnSpPr>
            <p:cNvPr id="49" name="Straight Connector 48"/>
            <p:cNvCxnSpPr/>
            <p:nvPr/>
          </p:nvCxnSpPr>
          <p:spPr>
            <a:xfrm flipV="1">
              <a:off x="2580924" y="3623554"/>
              <a:ext cx="1383631" cy="1"/>
            </a:xfrm>
            <a:prstGeom prst="line">
              <a:avLst/>
            </a:prstGeom>
            <a:ln>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7424223" y="5806577"/>
            <a:ext cx="780363" cy="307777"/>
          </a:xfrm>
          <a:prstGeom prst="rect">
            <a:avLst/>
          </a:prstGeom>
        </p:spPr>
        <p:txBody>
          <a:bodyPr wrap="square">
            <a:spAutoFit/>
          </a:bodyPr>
          <a:lstStyle/>
          <a:p>
            <a:r>
              <a:rPr lang="en-US" sz="1400" dirty="0">
                <a:solidFill>
                  <a:schemeClr val="tx1">
                    <a:lumMod val="75000"/>
                    <a:lumOff val="25000"/>
                  </a:schemeClr>
                </a:solidFill>
                <a:latin typeface="Century Gothic" panose="020B0502020202020204" pitchFamily="34" charset="0"/>
              </a:rPr>
              <a:t>5 miles </a:t>
            </a:r>
          </a:p>
        </p:txBody>
      </p:sp>
    </p:spTree>
    <p:extLst>
      <p:ext uri="{BB962C8B-B14F-4D97-AF65-F5344CB8AC3E}">
        <p14:creationId xmlns:p14="http://schemas.microsoft.com/office/powerpoint/2010/main" val="3683160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7" t="6491" r="4947" b="6491"/>
          <a:stretch/>
        </p:blipFill>
        <p:spPr>
          <a:xfrm>
            <a:off x="2414747" y="1281308"/>
            <a:ext cx="7078256" cy="5287372"/>
          </a:xfrm>
          <a:prstGeom prst="rect">
            <a:avLst/>
          </a:prstGeom>
        </p:spPr>
      </p:pic>
      <p:sp>
        <p:nvSpPr>
          <p:cNvPr id="2" name="Title 1"/>
          <p:cNvSpPr>
            <a:spLocks noGrp="1"/>
          </p:cNvSpPr>
          <p:nvPr>
            <p:ph type="title"/>
          </p:nvPr>
        </p:nvSpPr>
        <p:spPr/>
        <p:txBody>
          <a:bodyPr>
            <a:normAutofit fontScale="90000"/>
          </a:bodyPr>
          <a:lstStyle/>
          <a:p>
            <a:r>
              <a:rPr lang="en-US" dirty="0"/>
              <a:t>2: Elizabeth, NJ</a:t>
            </a:r>
          </a:p>
        </p:txBody>
      </p:sp>
      <p:sp>
        <p:nvSpPr>
          <p:cNvPr id="48" name="Rectangle 47"/>
          <p:cNvSpPr/>
          <p:nvPr/>
        </p:nvSpPr>
        <p:spPr>
          <a:xfrm>
            <a:off x="7583247" y="5816516"/>
            <a:ext cx="780363" cy="307777"/>
          </a:xfrm>
          <a:prstGeom prst="rect">
            <a:avLst/>
          </a:prstGeom>
        </p:spPr>
        <p:txBody>
          <a:bodyPr wrap="square">
            <a:spAutoFit/>
          </a:bodyPr>
          <a:lstStyle/>
          <a:p>
            <a:r>
              <a:rPr lang="en-US" sz="1400" dirty="0">
                <a:solidFill>
                  <a:schemeClr val="tx1">
                    <a:lumMod val="75000"/>
                    <a:lumOff val="25000"/>
                  </a:schemeClr>
                </a:solidFill>
                <a:latin typeface="Century Gothic" panose="020B0502020202020204" pitchFamily="34" charset="0"/>
              </a:rPr>
              <a:t>5 miles </a:t>
            </a:r>
          </a:p>
        </p:txBody>
      </p:sp>
      <p:sp>
        <p:nvSpPr>
          <p:cNvPr id="9" name="TextBox 8"/>
          <p:cNvSpPr txBox="1"/>
          <p:nvPr/>
        </p:nvSpPr>
        <p:spPr>
          <a:xfrm>
            <a:off x="5116345" y="1144977"/>
            <a:ext cx="2321441"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Union County</a:t>
            </a:r>
          </a:p>
        </p:txBody>
      </p:sp>
      <p:sp>
        <p:nvSpPr>
          <p:cNvPr id="10" name="Left Bracket 9"/>
          <p:cNvSpPr/>
          <p:nvPr/>
        </p:nvSpPr>
        <p:spPr>
          <a:xfrm rot="5400000">
            <a:off x="5712700" y="-1259837"/>
            <a:ext cx="377581" cy="6292518"/>
          </a:xfrm>
          <a:prstGeom prst="leftBracket">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p:cNvSpPr/>
          <p:nvPr/>
        </p:nvSpPr>
        <p:spPr>
          <a:xfrm>
            <a:off x="9953167" y="3405019"/>
            <a:ext cx="1183337" cy="369332"/>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Elizabeth</a:t>
            </a:r>
            <a:endParaRPr lang="en-US" dirty="0"/>
          </a:p>
        </p:txBody>
      </p:sp>
      <p:cxnSp>
        <p:nvCxnSpPr>
          <p:cNvPr id="21" name="Straight Connector 20"/>
          <p:cNvCxnSpPr>
            <a:stCxn id="18" idx="1"/>
          </p:cNvCxnSpPr>
          <p:nvPr/>
        </p:nvCxnSpPr>
        <p:spPr>
          <a:xfrm flipH="1" flipV="1">
            <a:off x="8169442" y="2960043"/>
            <a:ext cx="1783725" cy="629642"/>
          </a:xfrm>
          <a:prstGeom prst="line">
            <a:avLst/>
          </a:prstGeom>
          <a:ln>
            <a:solidFill>
              <a:schemeClr val="bg2">
                <a:lumMod val="2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9786189" y="5485643"/>
            <a:ext cx="356188" cy="711025"/>
            <a:chOff x="3656253" y="1350884"/>
            <a:chExt cx="356188" cy="711025"/>
          </a:xfrm>
        </p:grpSpPr>
        <p:sp>
          <p:nvSpPr>
            <p:cNvPr id="24" name="Isosceles Triangle 23"/>
            <p:cNvSpPr/>
            <p:nvPr/>
          </p:nvSpPr>
          <p:spPr>
            <a:xfrm>
              <a:off x="3711102" y="1350884"/>
              <a:ext cx="246490" cy="376928"/>
            </a:xfrm>
            <a:prstGeom prst="triangl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656253" y="1692577"/>
              <a:ext cx="356188" cy="369332"/>
            </a:xfrm>
            <a:prstGeom prst="rect">
              <a:avLst/>
            </a:prstGeom>
          </p:spPr>
          <p:txBody>
            <a:bodyPr wrap="none">
              <a:spAutoFit/>
            </a:bodyPr>
            <a:lstStyle/>
            <a:p>
              <a:r>
                <a:rPr lang="en-US" b="1" dirty="0">
                  <a:solidFill>
                    <a:schemeClr val="tx1">
                      <a:lumMod val="75000"/>
                      <a:lumOff val="25000"/>
                    </a:schemeClr>
                  </a:solidFill>
                </a:rPr>
                <a:t>N</a:t>
              </a:r>
            </a:p>
          </p:txBody>
        </p:sp>
      </p:grpSp>
    </p:spTree>
    <p:extLst>
      <p:ext uri="{BB962C8B-B14F-4D97-AF65-F5344CB8AC3E}">
        <p14:creationId xmlns:p14="http://schemas.microsoft.com/office/powerpoint/2010/main" val="285351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7" t="6491" r="4947" b="6491"/>
          <a:stretch/>
        </p:blipFill>
        <p:spPr>
          <a:xfrm>
            <a:off x="2414747" y="1281308"/>
            <a:ext cx="7078256" cy="5287372"/>
          </a:xfrm>
          <a:prstGeom prst="rect">
            <a:avLst/>
          </a:prstGeom>
        </p:spPr>
      </p:pic>
      <p:sp>
        <p:nvSpPr>
          <p:cNvPr id="2" name="Title 1"/>
          <p:cNvSpPr>
            <a:spLocks noGrp="1"/>
          </p:cNvSpPr>
          <p:nvPr>
            <p:ph type="title"/>
          </p:nvPr>
        </p:nvSpPr>
        <p:spPr/>
        <p:txBody>
          <a:bodyPr>
            <a:normAutofit fontScale="90000"/>
          </a:bodyPr>
          <a:lstStyle/>
          <a:p>
            <a:r>
              <a:rPr lang="en-US" dirty="0"/>
              <a:t>2: Elizabeth, NJ</a:t>
            </a:r>
          </a:p>
        </p:txBody>
      </p:sp>
      <p:sp>
        <p:nvSpPr>
          <p:cNvPr id="48" name="Rectangle 47"/>
          <p:cNvSpPr/>
          <p:nvPr/>
        </p:nvSpPr>
        <p:spPr>
          <a:xfrm>
            <a:off x="7583247" y="5816516"/>
            <a:ext cx="780363" cy="307777"/>
          </a:xfrm>
          <a:prstGeom prst="rect">
            <a:avLst/>
          </a:prstGeom>
        </p:spPr>
        <p:txBody>
          <a:bodyPr wrap="square">
            <a:spAutoFit/>
          </a:bodyPr>
          <a:lstStyle/>
          <a:p>
            <a:r>
              <a:rPr lang="en-US" sz="1400" dirty="0">
                <a:solidFill>
                  <a:schemeClr val="tx1">
                    <a:lumMod val="75000"/>
                    <a:lumOff val="25000"/>
                  </a:schemeClr>
                </a:solidFill>
                <a:latin typeface="Century Gothic" panose="020B0502020202020204" pitchFamily="34" charset="0"/>
              </a:rPr>
              <a:t>5 miles </a:t>
            </a:r>
          </a:p>
        </p:txBody>
      </p:sp>
      <p:sp>
        <p:nvSpPr>
          <p:cNvPr id="9" name="TextBox 8"/>
          <p:cNvSpPr txBox="1"/>
          <p:nvPr/>
        </p:nvSpPr>
        <p:spPr>
          <a:xfrm>
            <a:off x="5116345" y="1144977"/>
            <a:ext cx="2321441"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Union County</a:t>
            </a:r>
          </a:p>
        </p:txBody>
      </p:sp>
      <p:sp>
        <p:nvSpPr>
          <p:cNvPr id="10" name="Left Bracket 9"/>
          <p:cNvSpPr/>
          <p:nvPr/>
        </p:nvSpPr>
        <p:spPr>
          <a:xfrm rot="5400000">
            <a:off x="5712700" y="-1259837"/>
            <a:ext cx="377581" cy="6292518"/>
          </a:xfrm>
          <a:prstGeom prst="leftBracket">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9709484" y="4203362"/>
            <a:ext cx="1792573" cy="338554"/>
          </a:xfrm>
          <a:prstGeom prst="rect">
            <a:avLst/>
          </a:prstGeom>
        </p:spPr>
        <p:txBody>
          <a:bodyPr wrap="square">
            <a:spAutoFit/>
          </a:bodyPr>
          <a:lstStyle/>
          <a:p>
            <a:r>
              <a:rPr lang="en-US" sz="1600" i="1" dirty="0">
                <a:solidFill>
                  <a:srgbClr val="2259A8"/>
                </a:solidFill>
              </a:rPr>
              <a:t>Newark Bay</a:t>
            </a:r>
          </a:p>
        </p:txBody>
      </p:sp>
      <p:cxnSp>
        <p:nvCxnSpPr>
          <p:cNvPr id="11" name="Straight Connector 10"/>
          <p:cNvCxnSpPr/>
          <p:nvPr/>
        </p:nvCxnSpPr>
        <p:spPr>
          <a:xfrm flipH="1" flipV="1">
            <a:off x="8169442" y="3821726"/>
            <a:ext cx="1540042" cy="550913"/>
          </a:xfrm>
          <a:prstGeom prst="line">
            <a:avLst/>
          </a:prstGeom>
          <a:ln>
            <a:solidFill>
              <a:schemeClr val="accent1">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9986210" y="2129046"/>
            <a:ext cx="1684422" cy="830997"/>
          </a:xfrm>
          <a:prstGeom prst="rect">
            <a:avLst/>
          </a:prstGeom>
        </p:spPr>
        <p:txBody>
          <a:bodyPr wrap="square">
            <a:spAutoFit/>
          </a:bodyPr>
          <a:lstStyle/>
          <a:p>
            <a:r>
              <a:rPr lang="en-US" sz="1600" i="1" dirty="0">
                <a:solidFill>
                  <a:schemeClr val="accent2">
                    <a:lumMod val="50000"/>
                  </a:schemeClr>
                </a:solidFill>
              </a:rPr>
              <a:t>Newark International Airport</a:t>
            </a:r>
          </a:p>
        </p:txBody>
      </p:sp>
      <p:cxnSp>
        <p:nvCxnSpPr>
          <p:cNvPr id="13" name="Straight Connector 12"/>
          <p:cNvCxnSpPr/>
          <p:nvPr/>
        </p:nvCxnSpPr>
        <p:spPr>
          <a:xfrm flipH="1" flipV="1">
            <a:off x="8710863" y="2207661"/>
            <a:ext cx="1275347" cy="336884"/>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9953167" y="3405019"/>
            <a:ext cx="1183337" cy="369332"/>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Elizabeth</a:t>
            </a:r>
            <a:endParaRPr lang="en-US" dirty="0"/>
          </a:p>
        </p:txBody>
      </p:sp>
      <p:cxnSp>
        <p:nvCxnSpPr>
          <p:cNvPr id="15" name="Straight Connector 14"/>
          <p:cNvCxnSpPr>
            <a:stCxn id="14" idx="1"/>
          </p:cNvCxnSpPr>
          <p:nvPr/>
        </p:nvCxnSpPr>
        <p:spPr>
          <a:xfrm flipH="1" flipV="1">
            <a:off x="8169442" y="2960043"/>
            <a:ext cx="1783725" cy="629642"/>
          </a:xfrm>
          <a:prstGeom prst="line">
            <a:avLst/>
          </a:prstGeom>
          <a:ln>
            <a:solidFill>
              <a:schemeClr val="bg2">
                <a:lumMod val="2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9786189" y="5485643"/>
            <a:ext cx="356188" cy="711025"/>
            <a:chOff x="3656253" y="1350884"/>
            <a:chExt cx="356188" cy="711025"/>
          </a:xfrm>
        </p:grpSpPr>
        <p:sp>
          <p:nvSpPr>
            <p:cNvPr id="18" name="Isosceles Triangle 17"/>
            <p:cNvSpPr/>
            <p:nvPr/>
          </p:nvSpPr>
          <p:spPr>
            <a:xfrm>
              <a:off x="3711102" y="1350884"/>
              <a:ext cx="246490" cy="376928"/>
            </a:xfrm>
            <a:prstGeom prst="triangl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656253" y="1692577"/>
              <a:ext cx="356188" cy="369332"/>
            </a:xfrm>
            <a:prstGeom prst="rect">
              <a:avLst/>
            </a:prstGeom>
          </p:spPr>
          <p:txBody>
            <a:bodyPr wrap="none">
              <a:spAutoFit/>
            </a:bodyPr>
            <a:lstStyle/>
            <a:p>
              <a:r>
                <a:rPr lang="en-US" b="1" dirty="0">
                  <a:solidFill>
                    <a:schemeClr val="tx1">
                      <a:lumMod val="75000"/>
                      <a:lumOff val="25000"/>
                    </a:schemeClr>
                  </a:solidFill>
                </a:rPr>
                <a:t>N</a:t>
              </a:r>
            </a:p>
          </p:txBody>
        </p:sp>
      </p:grpSp>
      <p:cxnSp>
        <p:nvCxnSpPr>
          <p:cNvPr id="20" name="Straight Connector 19"/>
          <p:cNvCxnSpPr>
            <a:stCxn id="12" idx="1"/>
          </p:cNvCxnSpPr>
          <p:nvPr/>
        </p:nvCxnSpPr>
        <p:spPr>
          <a:xfrm flipH="1">
            <a:off x="8363611" y="2544545"/>
            <a:ext cx="1622599" cy="84164"/>
          </a:xfrm>
          <a:prstGeom prst="line">
            <a:avLst/>
          </a:prstGeom>
          <a:ln>
            <a:solidFill>
              <a:schemeClr val="accent2">
                <a:lumMod val="5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08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3889</TotalTime>
  <Words>6663</Words>
  <Application>Microsoft Macintosh PowerPoint</Application>
  <PresentationFormat>Widescreen</PresentationFormat>
  <Paragraphs>677</Paragraphs>
  <Slides>45</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Cambria Math</vt:lpstr>
      <vt:lpstr>Century Gothic</vt:lpstr>
      <vt:lpstr>Garamond</vt:lpstr>
      <vt:lpstr>Webdings</vt:lpstr>
      <vt:lpstr>Wingdings 3</vt:lpstr>
      <vt:lpstr>Office Theme</vt:lpstr>
      <vt:lpstr>PowerPoint Presentation</vt:lpstr>
      <vt:lpstr>Study Area Overview</vt:lpstr>
      <vt:lpstr>Study Area Overview</vt:lpstr>
      <vt:lpstr>Study Area Overview</vt:lpstr>
      <vt:lpstr>Study Area Overview</vt:lpstr>
      <vt:lpstr>1: Providence, RI</vt:lpstr>
      <vt:lpstr>1: Providence, RI</vt:lpstr>
      <vt:lpstr>2: Elizabeth, NJ</vt:lpstr>
      <vt:lpstr>2: Elizabeth, NJ</vt:lpstr>
      <vt:lpstr>Partners: Groundwork USA</vt:lpstr>
      <vt:lpstr>Community Concerns</vt:lpstr>
      <vt:lpstr>Community Concerns</vt:lpstr>
      <vt:lpstr>Community Concerns</vt:lpstr>
      <vt:lpstr>Community Concerns</vt:lpstr>
      <vt:lpstr>Objectives</vt:lpstr>
      <vt:lpstr>NASA Satellites and Sensors </vt:lpstr>
      <vt:lpstr>Heat Methodology</vt:lpstr>
      <vt:lpstr>Heat Methodology</vt:lpstr>
      <vt:lpstr>Heat Methodology</vt:lpstr>
      <vt:lpstr>Heat Methodology</vt:lpstr>
      <vt:lpstr>Heat Methodology</vt:lpstr>
      <vt:lpstr>Heat Methodology</vt:lpstr>
      <vt:lpstr>Land Surface Temperature (°F)</vt:lpstr>
      <vt:lpstr>Results: Zoom-In NJ</vt:lpstr>
      <vt:lpstr>Results: Zoom-In NJ</vt:lpstr>
      <vt:lpstr>Results: Zoom-In NJ</vt:lpstr>
      <vt:lpstr>Land Cover</vt:lpstr>
      <vt:lpstr>Land Cover and Surface Temperatures?</vt:lpstr>
      <vt:lpstr>Results: Overlay Analysis</vt:lpstr>
      <vt:lpstr>Cross-Validation: Overview</vt:lpstr>
      <vt:lpstr>Cross-Validation: Overview</vt:lpstr>
      <vt:lpstr>Cross-Validation: Vegetation</vt:lpstr>
      <vt:lpstr>Cross-Validation: High Urbanization</vt:lpstr>
      <vt:lpstr>Cross-Validation: Pearson Correlation </vt:lpstr>
      <vt:lpstr>Flooding Distribution Methodology</vt:lpstr>
      <vt:lpstr>Flooding Distribution Methodology</vt:lpstr>
      <vt:lpstr>Flooding Distribution Methodology</vt:lpstr>
      <vt:lpstr>Flooding Distribution Methodology</vt:lpstr>
      <vt:lpstr>Providence, RI Decadal Flood Maps</vt:lpstr>
      <vt:lpstr>5-Year Change GIF: Providence, RI </vt:lpstr>
      <vt:lpstr>Conclusions</vt:lpstr>
      <vt:lpstr>Conclusions</vt:lpstr>
      <vt:lpstr>Errors and Uncertainties</vt:lpstr>
      <vt:lpstr>Errors and Uncertainties</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Shelby Ingram</cp:lastModifiedBy>
  <cp:revision>368</cp:revision>
  <dcterms:created xsi:type="dcterms:W3CDTF">2019-02-11T19:14:02Z</dcterms:created>
  <dcterms:modified xsi:type="dcterms:W3CDTF">2019-04-19T17:28:54Z</dcterms:modified>
</cp:coreProperties>
</file>