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0"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1" clrIdx="0">
    <p:extLst/>
  </p:cmAuthor>
  <p:cmAuthor id="2" name="Zachary Bengtsson" initials="ZB" lastIdx="7" clrIdx="1">
    <p:extLst/>
  </p:cmAuthor>
  <p:cmAuthor id="3" name="Acdan, Juanito J. (ARC-SGE)[SSAI DEVELOP]" initials="AJJ(D" lastIdx="19" clrIdx="2">
    <p:extLst/>
  </p:cmAuthor>
  <p:cmAuthor id="4" name="Microsoft Office User" initials="MOU" lastIdx="6"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CC4"/>
    <a:srgbClr val="9DCDE1"/>
    <a:srgbClr val="6AB5D3"/>
    <a:srgbClr val="379BC4"/>
    <a:srgbClr val="1C57B0"/>
    <a:srgbClr val="9199A8"/>
    <a:srgbClr val="7F7F7F"/>
    <a:srgbClr val="964035"/>
    <a:srgbClr val="E9A14A"/>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2" autoAdjust="0"/>
    <p:restoredTop sz="96186" autoAdjust="0"/>
  </p:normalViewPr>
  <p:slideViewPr>
    <p:cSldViewPr snapToGrid="0">
      <p:cViewPr>
        <p:scale>
          <a:sx n="53" d="100"/>
          <a:sy n="53" d="100"/>
        </p:scale>
        <p:origin x="-1027" y="-86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0A8A4-DC1C-AF42-A1CB-A4221DAC6773}" type="datetimeFigureOut">
              <a:rPr lang="en-US" smtClean="0"/>
              <a:t>12/25/2018</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F9761-7C9B-A749-9E96-DB0E3878E67C}" type="slidenum">
              <a:rPr lang="en-US" smtClean="0"/>
              <a:t>‹#›</a:t>
            </a:fld>
            <a:endParaRPr lang="en-US" dirty="0"/>
          </a:p>
        </p:txBody>
      </p:sp>
    </p:spTree>
    <p:extLst>
      <p:ext uri="{BB962C8B-B14F-4D97-AF65-F5344CB8AC3E}">
        <p14:creationId xmlns:p14="http://schemas.microsoft.com/office/powerpoint/2010/main" val="78362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523895"/>
            <a:ext cx="23230702" cy="213905"/>
          </a:xfrm>
          <a:prstGeom prst="rect">
            <a:avLst/>
          </a:prstGeom>
          <a:noFill/>
        </p:spPr>
        <p:txBody>
          <a:bodyPr wrap="square" rtlCol="0">
            <a:spAutoFit/>
          </a:bodyPr>
          <a:lstStyle/>
          <a:p>
            <a:pPr algn="l"/>
            <a:r>
              <a:rPr lang="en-US" sz="790" i="1" dirty="0">
                <a:solidFill>
                  <a:schemeClr val="bg1">
                    <a:lumMod val="65000"/>
                  </a:schemeClr>
                </a:solidFill>
                <a:latin typeface="+mj-lt"/>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emf"/><Relationship Id="rId18" Type="http://schemas.openxmlformats.org/officeDocument/2006/relationships/image" Target="../media/image15.emf"/><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4.emf"/><Relationship Id="rId2" Type="http://schemas.openxmlformats.org/officeDocument/2006/relationships/image" Target="../media/image2.png"/><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tiff"/><Relationship Id="rId19" Type="http://schemas.openxmlformats.org/officeDocument/2006/relationships/image" Target="../media/image16.emf"/><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17859" y="5131758"/>
            <a:ext cx="11516347"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Abstract</a:t>
            </a:r>
          </a:p>
        </p:txBody>
      </p:sp>
      <p:sp>
        <p:nvSpPr>
          <p:cNvPr id="14" name="TextBox 13"/>
          <p:cNvSpPr txBox="1"/>
          <p:nvPr/>
        </p:nvSpPr>
        <p:spPr>
          <a:xfrm>
            <a:off x="887514" y="13884937"/>
            <a:ext cx="7472833"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Objectives</a:t>
            </a:r>
          </a:p>
        </p:txBody>
      </p:sp>
      <p:sp>
        <p:nvSpPr>
          <p:cNvPr id="15" name="TextBox 14"/>
          <p:cNvSpPr txBox="1"/>
          <p:nvPr/>
        </p:nvSpPr>
        <p:spPr>
          <a:xfrm>
            <a:off x="13742376" y="5132156"/>
            <a:ext cx="11407715"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Methodology</a:t>
            </a:r>
          </a:p>
        </p:txBody>
      </p:sp>
      <p:sp>
        <p:nvSpPr>
          <p:cNvPr id="16" name="TextBox 15"/>
          <p:cNvSpPr txBox="1"/>
          <p:nvPr/>
        </p:nvSpPr>
        <p:spPr>
          <a:xfrm>
            <a:off x="887514" y="19199526"/>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Study Area</a:t>
            </a:r>
          </a:p>
        </p:txBody>
      </p:sp>
      <p:sp>
        <p:nvSpPr>
          <p:cNvPr id="17" name="TextBox 16"/>
          <p:cNvSpPr txBox="1"/>
          <p:nvPr/>
        </p:nvSpPr>
        <p:spPr>
          <a:xfrm>
            <a:off x="807294" y="25219994"/>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Earth Observations</a:t>
            </a:r>
          </a:p>
        </p:txBody>
      </p:sp>
      <p:sp>
        <p:nvSpPr>
          <p:cNvPr id="18" name="TextBox 17"/>
          <p:cNvSpPr txBox="1"/>
          <p:nvPr/>
        </p:nvSpPr>
        <p:spPr>
          <a:xfrm>
            <a:off x="13814698" y="11539067"/>
            <a:ext cx="11550315"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Results</a:t>
            </a:r>
          </a:p>
        </p:txBody>
      </p:sp>
      <p:sp>
        <p:nvSpPr>
          <p:cNvPr id="19" name="TextBox 18"/>
          <p:cNvSpPr txBox="1"/>
          <p:nvPr/>
        </p:nvSpPr>
        <p:spPr>
          <a:xfrm>
            <a:off x="13742376" y="21626827"/>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Conclusions</a:t>
            </a:r>
          </a:p>
        </p:txBody>
      </p:sp>
      <p:sp>
        <p:nvSpPr>
          <p:cNvPr id="20" name="TextBox 19"/>
          <p:cNvSpPr txBox="1"/>
          <p:nvPr/>
        </p:nvSpPr>
        <p:spPr>
          <a:xfrm>
            <a:off x="13742376" y="25866257"/>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Acknowledgements</a:t>
            </a:r>
          </a:p>
        </p:txBody>
      </p:sp>
      <p:sp>
        <p:nvSpPr>
          <p:cNvPr id="21" name="TextBox 20"/>
          <p:cNvSpPr txBox="1"/>
          <p:nvPr/>
        </p:nvSpPr>
        <p:spPr>
          <a:xfrm>
            <a:off x="914398" y="31156709"/>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Project Partners</a:t>
            </a:r>
          </a:p>
        </p:txBody>
      </p:sp>
      <p:sp>
        <p:nvSpPr>
          <p:cNvPr id="32" name="Text Placeholder 16"/>
          <p:cNvSpPr txBox="1">
            <a:spLocks/>
          </p:cNvSpPr>
          <p:nvPr/>
        </p:nvSpPr>
        <p:spPr>
          <a:xfrm>
            <a:off x="798471" y="5955353"/>
            <a:ext cx="12207240" cy="55956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endParaRPr lang="en-US" dirty="0">
              <a:solidFill>
                <a:schemeClr val="tx1">
                  <a:lumMod val="75000"/>
                  <a:lumOff val="25000"/>
                </a:schemeClr>
              </a:solidFill>
            </a:endParaRPr>
          </a:p>
        </p:txBody>
      </p:sp>
      <p:sp>
        <p:nvSpPr>
          <p:cNvPr id="40" name="TextBox 39"/>
          <p:cNvSpPr txBox="1"/>
          <p:nvPr/>
        </p:nvSpPr>
        <p:spPr>
          <a:xfrm>
            <a:off x="16408400" y="34696400"/>
            <a:ext cx="10109200" cy="812801"/>
          </a:xfrm>
          <a:prstGeom prst="rect">
            <a:avLst/>
          </a:prstGeom>
          <a:noFill/>
        </p:spPr>
        <p:txBody>
          <a:bodyPr wrap="square" rtlCol="0" anchor="ctr">
            <a:noAutofit/>
          </a:bodyPr>
          <a:lstStyle/>
          <a:p>
            <a:pPr algn="r"/>
            <a:r>
              <a:rPr lang="en-US" sz="4000" dirty="0">
                <a:solidFill>
                  <a:schemeClr val="bg1"/>
                </a:solidFill>
                <a:latin typeface="+mj-lt"/>
              </a:rPr>
              <a:t>Massachusetts – Boston| Fall 2018</a:t>
            </a:r>
          </a:p>
        </p:txBody>
      </p:sp>
      <p:sp>
        <p:nvSpPr>
          <p:cNvPr id="42" name="TextBox 41"/>
          <p:cNvSpPr txBox="1"/>
          <p:nvPr/>
        </p:nvSpPr>
        <p:spPr>
          <a:xfrm>
            <a:off x="3522133" y="34696400"/>
            <a:ext cx="11354452" cy="795867"/>
          </a:xfrm>
          <a:prstGeom prst="rect">
            <a:avLst/>
          </a:prstGeom>
          <a:noFill/>
        </p:spPr>
        <p:txBody>
          <a:bodyPr wrap="square" rtlCol="0" anchor="ctr">
            <a:noAutofit/>
          </a:bodyPr>
          <a:lstStyle/>
          <a:p>
            <a:r>
              <a:rPr lang="en-US" sz="4000" dirty="0">
                <a:solidFill>
                  <a:schemeClr val="bg1"/>
                </a:solidFill>
                <a:latin typeface="+mj-lt"/>
              </a:rPr>
              <a:t>Great Bear Lake Water Resources</a:t>
            </a:r>
          </a:p>
        </p:txBody>
      </p:sp>
      <p:sp>
        <p:nvSpPr>
          <p:cNvPr id="43" name="Subtitle"/>
          <p:cNvSpPr>
            <a:spLocks noGrp="1"/>
          </p:cNvSpPr>
          <p:nvPr>
            <p:ph type="body" sz="quarter" idx="13" hasCustomPrompt="1"/>
          </p:nvPr>
        </p:nvSpPr>
        <p:spPr>
          <a:xfrm>
            <a:off x="914399" y="82218"/>
            <a:ext cx="17229803"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algn="l"/>
            <a:r>
              <a:rPr lang="en-US" dirty="0">
                <a:solidFill>
                  <a:srgbClr val="389CC4"/>
                </a:solidFill>
              </a:rPr>
              <a:t>A Long-Term Remote Sensing Analysis to Evaluate Changes in Water Quality of Great Bear Lake</a:t>
            </a:r>
          </a:p>
        </p:txBody>
      </p:sp>
      <p:sp>
        <p:nvSpPr>
          <p:cNvPr id="50" name="Text Placeholder 16"/>
          <p:cNvSpPr txBox="1">
            <a:spLocks/>
          </p:cNvSpPr>
          <p:nvPr/>
        </p:nvSpPr>
        <p:spPr>
          <a:xfrm>
            <a:off x="776867" y="14887804"/>
            <a:ext cx="12161519" cy="412215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b="1" dirty="0">
                <a:solidFill>
                  <a:srgbClr val="389CC4"/>
                </a:solidFill>
              </a:rPr>
              <a:t>Evaluate</a:t>
            </a:r>
            <a:r>
              <a:rPr lang="en-US" dirty="0"/>
              <a:t> </a:t>
            </a:r>
            <a:r>
              <a:rPr lang="en-US" dirty="0">
                <a:solidFill>
                  <a:schemeClr val="tx1">
                    <a:lumMod val="75000"/>
                    <a:lumOff val="25000"/>
                  </a:schemeClr>
                </a:solidFill>
              </a:rPr>
              <a:t>changes in Great Bear Lake over the past 20 years for the following parameters: lake surface water temperature (LSWT), chlorophyll-a (</a:t>
            </a:r>
            <a:r>
              <a:rPr lang="en-US" dirty="0" err="1">
                <a:solidFill>
                  <a:schemeClr val="tx1">
                    <a:lumMod val="75000"/>
                    <a:lumOff val="25000"/>
                  </a:schemeClr>
                </a:solidFill>
              </a:rPr>
              <a:t>Chl</a:t>
            </a:r>
            <a:r>
              <a:rPr lang="en-US" dirty="0">
                <a:solidFill>
                  <a:schemeClr val="tx1">
                    <a:lumMod val="75000"/>
                    <a:lumOff val="25000"/>
                  </a:schemeClr>
                </a:solidFill>
              </a:rPr>
              <a:t>-a), and CDOM </a:t>
            </a:r>
            <a:r>
              <a:rPr lang="en-US" dirty="0" smtClean="0">
                <a:solidFill>
                  <a:schemeClr val="tx1">
                    <a:lumMod val="75000"/>
                    <a:lumOff val="25000"/>
                  </a:schemeClr>
                </a:solidFill>
              </a:rPr>
              <a:t>content</a:t>
            </a:r>
            <a:endParaRPr lang="en-US" dirty="0">
              <a:solidFill>
                <a:schemeClr val="tx1">
                  <a:lumMod val="75000"/>
                  <a:lumOff val="25000"/>
                </a:schemeClr>
              </a:solidFill>
            </a:endParaRPr>
          </a:p>
          <a:p>
            <a:pPr marL="347663" indent="-347663" algn="just">
              <a:buClr>
                <a:srgbClr val="389CC4"/>
              </a:buClr>
            </a:pPr>
            <a:r>
              <a:rPr lang="en-US" b="1" dirty="0">
                <a:solidFill>
                  <a:srgbClr val="389CC4"/>
                </a:solidFill>
              </a:rPr>
              <a:t>Provide</a:t>
            </a:r>
            <a:r>
              <a:rPr lang="en-US" dirty="0"/>
              <a:t> </a:t>
            </a:r>
            <a:r>
              <a:rPr lang="en-US" dirty="0">
                <a:solidFill>
                  <a:schemeClr val="tx1">
                    <a:lumMod val="75000"/>
                    <a:lumOff val="25000"/>
                  </a:schemeClr>
                </a:solidFill>
              </a:rPr>
              <a:t>the end user with maps and data visualizations to display how GBL has changed over </a:t>
            </a:r>
            <a:r>
              <a:rPr lang="en-US" dirty="0" smtClean="0">
                <a:solidFill>
                  <a:schemeClr val="tx1">
                    <a:lumMod val="75000"/>
                    <a:lumOff val="25000"/>
                  </a:schemeClr>
                </a:solidFill>
              </a:rPr>
              <a:t>time</a:t>
            </a:r>
            <a:endParaRPr lang="en-US" dirty="0">
              <a:solidFill>
                <a:schemeClr val="tx1">
                  <a:lumMod val="75000"/>
                  <a:lumOff val="25000"/>
                </a:schemeClr>
              </a:solidFill>
            </a:endParaRPr>
          </a:p>
          <a:p>
            <a:pPr marL="347663" lvl="0" indent="-347663" algn="just">
              <a:buClr>
                <a:srgbClr val="389CC4"/>
              </a:buClr>
            </a:pPr>
            <a:r>
              <a:rPr lang="en-US" b="1" dirty="0">
                <a:solidFill>
                  <a:srgbClr val="389CC4"/>
                </a:solidFill>
              </a:rPr>
              <a:t>Create</a:t>
            </a:r>
            <a:r>
              <a:rPr lang="en-US" dirty="0"/>
              <a:t> </a:t>
            </a:r>
            <a:r>
              <a:rPr lang="en-US" dirty="0">
                <a:solidFill>
                  <a:schemeClr val="tx1">
                    <a:lumMod val="75000"/>
                    <a:lumOff val="25000"/>
                  </a:schemeClr>
                </a:solidFill>
              </a:rPr>
              <a:t>an ArcGIS Story Map to easily communicate the results and conclusions of the </a:t>
            </a:r>
            <a:r>
              <a:rPr lang="en-US" dirty="0" smtClean="0">
                <a:solidFill>
                  <a:schemeClr val="tx1">
                    <a:lumMod val="75000"/>
                    <a:lumOff val="25000"/>
                  </a:schemeClr>
                </a:solidFill>
              </a:rPr>
              <a:t>project</a:t>
            </a:r>
            <a:endParaRPr lang="en-US" dirty="0">
              <a:solidFill>
                <a:schemeClr val="tx1">
                  <a:lumMod val="75000"/>
                  <a:lumOff val="25000"/>
                </a:schemeClr>
              </a:solidFill>
            </a:endParaRPr>
          </a:p>
          <a:p>
            <a:pPr marL="347663" lvl="0" indent="-347663" algn="just">
              <a:buClr>
                <a:srgbClr val="389CC4"/>
              </a:buClr>
            </a:pPr>
            <a:r>
              <a:rPr lang="en-US" b="1" dirty="0" smtClean="0">
                <a:solidFill>
                  <a:srgbClr val="389CC4"/>
                </a:solidFill>
              </a:rPr>
              <a:t>Share </a:t>
            </a:r>
            <a:r>
              <a:rPr lang="en-US" dirty="0">
                <a:solidFill>
                  <a:schemeClr val="tx1">
                    <a:lumMod val="75000"/>
                    <a:lumOff val="25000"/>
                  </a:schemeClr>
                </a:solidFill>
              </a:rPr>
              <a:t>the </a:t>
            </a:r>
            <a:r>
              <a:rPr lang="en-US" dirty="0" smtClean="0">
                <a:solidFill>
                  <a:schemeClr val="tx1">
                    <a:lumMod val="75000"/>
                    <a:lumOff val="25000"/>
                  </a:schemeClr>
                </a:solidFill>
              </a:rPr>
              <a:t>potential benefits of using </a:t>
            </a:r>
            <a:r>
              <a:rPr lang="en-US" dirty="0">
                <a:solidFill>
                  <a:schemeClr val="tx1">
                    <a:lumMod val="75000"/>
                    <a:lumOff val="25000"/>
                  </a:schemeClr>
                </a:solidFill>
              </a:rPr>
              <a:t>NASA Earth observations and remote sensing for water resource </a:t>
            </a:r>
            <a:r>
              <a:rPr lang="en-US" dirty="0" smtClean="0">
                <a:solidFill>
                  <a:schemeClr val="tx1">
                    <a:lumMod val="75000"/>
                    <a:lumOff val="25000"/>
                  </a:schemeClr>
                </a:solidFill>
              </a:rPr>
              <a:t>management</a:t>
            </a:r>
            <a:endParaRPr lang="en-US" dirty="0">
              <a:solidFill>
                <a:schemeClr val="tx1">
                  <a:lumMod val="75000"/>
                  <a:lumOff val="25000"/>
                </a:schemeClr>
              </a:solidFill>
            </a:endParaRPr>
          </a:p>
        </p:txBody>
      </p:sp>
      <p:sp>
        <p:nvSpPr>
          <p:cNvPr id="56" name="Text Placeholder 16"/>
          <p:cNvSpPr txBox="1">
            <a:spLocks/>
          </p:cNvSpPr>
          <p:nvPr/>
        </p:nvSpPr>
        <p:spPr>
          <a:xfrm>
            <a:off x="13601700" y="26736585"/>
            <a:ext cx="12915900" cy="29764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dirty="0">
                <a:solidFill>
                  <a:schemeClr val="tx1">
                    <a:lumMod val="75000"/>
                    <a:lumOff val="25000"/>
                  </a:schemeClr>
                </a:solidFill>
              </a:rPr>
              <a:t>Dr. Cédric G. </a:t>
            </a:r>
            <a:r>
              <a:rPr lang="en-US" dirty="0" err="1">
                <a:solidFill>
                  <a:schemeClr val="tx1">
                    <a:lumMod val="75000"/>
                    <a:lumOff val="25000"/>
                  </a:schemeClr>
                </a:solidFill>
              </a:rPr>
              <a:t>Fichot</a:t>
            </a:r>
            <a:r>
              <a:rPr lang="en-US" dirty="0">
                <a:solidFill>
                  <a:schemeClr val="tx1">
                    <a:lumMod val="75000"/>
                    <a:lumOff val="25000"/>
                  </a:schemeClr>
                </a:solidFill>
              </a:rPr>
              <a:t>, Assistant Professor, Boston University</a:t>
            </a:r>
          </a:p>
          <a:p>
            <a:pPr marL="347663" indent="-347663" algn="just">
              <a:buClr>
                <a:srgbClr val="389CC4"/>
              </a:buClr>
            </a:pPr>
            <a:r>
              <a:rPr lang="en-US" dirty="0">
                <a:solidFill>
                  <a:schemeClr val="tx1">
                    <a:lumMod val="75000"/>
                    <a:lumOff val="25000"/>
                  </a:schemeClr>
                </a:solidFill>
              </a:rPr>
              <a:t>Dr. Marlene Evans, Environment and Climate Change Canada</a:t>
            </a:r>
          </a:p>
          <a:p>
            <a:pPr marL="347663" indent="-347663" algn="just">
              <a:buClr>
                <a:srgbClr val="389CC4"/>
              </a:buClr>
            </a:pPr>
            <a:r>
              <a:rPr lang="en-US" dirty="0">
                <a:solidFill>
                  <a:schemeClr val="tx1">
                    <a:lumMod val="75000"/>
                    <a:lumOff val="25000"/>
                  </a:schemeClr>
                </a:solidFill>
              </a:rPr>
              <a:t>Dr. Kimberly Howland, Fisheries and Oceans Canada</a:t>
            </a:r>
          </a:p>
          <a:p>
            <a:pPr marL="347663" indent="-347663" algn="just">
              <a:buClr>
                <a:srgbClr val="389CC4"/>
              </a:buClr>
            </a:pPr>
            <a:r>
              <a:rPr lang="en-US" dirty="0">
                <a:solidFill>
                  <a:schemeClr val="tx1">
                    <a:lumMod val="75000"/>
                    <a:lumOff val="25000"/>
                  </a:schemeClr>
                </a:solidFill>
              </a:rPr>
              <a:t>Ed Reeves, Délįnę Renewable Resources Council</a:t>
            </a:r>
          </a:p>
          <a:p>
            <a:pPr marL="347663" indent="-347663" algn="just">
              <a:buClr>
                <a:srgbClr val="389CC4"/>
              </a:buClr>
            </a:pPr>
            <a:r>
              <a:rPr lang="en-US" dirty="0">
                <a:solidFill>
                  <a:schemeClr val="tx1">
                    <a:lumMod val="75000"/>
                    <a:lumOff val="25000"/>
                  </a:schemeClr>
                </a:solidFill>
              </a:rPr>
              <a:t>Mandy </a:t>
            </a:r>
            <a:r>
              <a:rPr lang="en-US" dirty="0" err="1">
                <a:solidFill>
                  <a:schemeClr val="tx1">
                    <a:lumMod val="75000"/>
                    <a:lumOff val="25000"/>
                  </a:schemeClr>
                </a:solidFill>
              </a:rPr>
              <a:t>Bayha</a:t>
            </a:r>
            <a:r>
              <a:rPr lang="en-US" dirty="0">
                <a:solidFill>
                  <a:schemeClr val="tx1">
                    <a:lumMod val="75000"/>
                    <a:lumOff val="25000"/>
                  </a:schemeClr>
                </a:solidFill>
              </a:rPr>
              <a:t> &amp; Gina </a:t>
            </a:r>
            <a:r>
              <a:rPr lang="en-US" dirty="0" err="1">
                <a:solidFill>
                  <a:schemeClr val="tx1">
                    <a:lumMod val="75000"/>
                    <a:lumOff val="25000"/>
                  </a:schemeClr>
                </a:solidFill>
              </a:rPr>
              <a:t>Bayha</a:t>
            </a:r>
            <a:r>
              <a:rPr lang="en-US" dirty="0">
                <a:solidFill>
                  <a:schemeClr val="tx1">
                    <a:lumMod val="75000"/>
                    <a:lumOff val="25000"/>
                  </a:schemeClr>
                </a:solidFill>
              </a:rPr>
              <a:t>, UNESCO World Biosphere Reserve of </a:t>
            </a:r>
            <a:r>
              <a:rPr lang="en-US" dirty="0" err="1">
                <a:solidFill>
                  <a:schemeClr val="tx1">
                    <a:lumMod val="75000"/>
                    <a:lumOff val="25000"/>
                  </a:schemeClr>
                </a:solidFill>
              </a:rPr>
              <a:t>Tsá</a:t>
            </a:r>
            <a:r>
              <a:rPr lang="en-US" dirty="0">
                <a:solidFill>
                  <a:schemeClr val="tx1">
                    <a:lumMod val="75000"/>
                    <a:lumOff val="25000"/>
                  </a:schemeClr>
                </a:solidFill>
              </a:rPr>
              <a:t> </a:t>
            </a:r>
            <a:r>
              <a:rPr lang="en-US" dirty="0" err="1">
                <a:solidFill>
                  <a:schemeClr val="tx1">
                    <a:lumMod val="75000"/>
                    <a:lumOff val="25000"/>
                  </a:schemeClr>
                </a:solidFill>
              </a:rPr>
              <a:t>Tué</a:t>
            </a:r>
            <a:endParaRPr lang="en-US" dirty="0">
              <a:solidFill>
                <a:schemeClr val="tx1">
                  <a:lumMod val="75000"/>
                  <a:lumOff val="25000"/>
                </a:schemeClr>
              </a:solidFill>
            </a:endParaRPr>
          </a:p>
        </p:txBody>
      </p:sp>
      <p:pic>
        <p:nvPicPr>
          <p:cNvPr id="1028" name="Picture 4" descr="ttp://www.devpedia.developexchange.com/dp/images/b/bf/06_Aqu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530" y="26251030"/>
            <a:ext cx="3200400" cy="16761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013" y="26148532"/>
            <a:ext cx="3200400" cy="1881124"/>
          </a:xfrm>
          <a:prstGeom prst="rect">
            <a:avLst/>
          </a:prstGeom>
        </p:spPr>
      </p:pic>
      <p:sp>
        <p:nvSpPr>
          <p:cNvPr id="67" name="Text Placeholder 16"/>
          <p:cNvSpPr txBox="1">
            <a:spLocks/>
          </p:cNvSpPr>
          <p:nvPr/>
        </p:nvSpPr>
        <p:spPr>
          <a:xfrm>
            <a:off x="3643467" y="27548486"/>
            <a:ext cx="2945407" cy="70417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a:solidFill>
                  <a:schemeClr val="tx1">
                    <a:lumMod val="75000"/>
                    <a:lumOff val="25000"/>
                  </a:schemeClr>
                </a:solidFill>
              </a:rPr>
              <a:t>Aqua MODIS</a:t>
            </a:r>
          </a:p>
        </p:txBody>
      </p:sp>
      <p:sp>
        <p:nvSpPr>
          <p:cNvPr id="68" name="Text Placeholder 16"/>
          <p:cNvSpPr txBox="1">
            <a:spLocks/>
          </p:cNvSpPr>
          <p:nvPr/>
        </p:nvSpPr>
        <p:spPr>
          <a:xfrm>
            <a:off x="9626905" y="27548486"/>
            <a:ext cx="2945407" cy="70417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err="1" smtClean="0">
                <a:solidFill>
                  <a:schemeClr val="tx1">
                    <a:lumMod val="75000"/>
                    <a:lumOff val="25000"/>
                  </a:schemeClr>
                </a:solidFill>
              </a:rPr>
              <a:t>SeaWiFS</a:t>
            </a:r>
            <a:endParaRPr lang="en-US" dirty="0">
              <a:solidFill>
                <a:schemeClr val="tx1">
                  <a:lumMod val="75000"/>
                  <a:lumOff val="25000"/>
                </a:schemeClr>
              </a:solidFill>
            </a:endParaRPr>
          </a:p>
        </p:txBody>
      </p:sp>
      <p:grpSp>
        <p:nvGrpSpPr>
          <p:cNvPr id="69" name="Group 68"/>
          <p:cNvGrpSpPr/>
          <p:nvPr/>
        </p:nvGrpSpPr>
        <p:grpSpPr>
          <a:xfrm>
            <a:off x="13705278" y="6141315"/>
            <a:ext cx="4207000" cy="1765932"/>
            <a:chOff x="4871" y="4416781"/>
            <a:chExt cx="5934599" cy="2373839"/>
          </a:xfrm>
          <a:solidFill>
            <a:srgbClr val="379BC4"/>
          </a:solidFill>
        </p:grpSpPr>
        <p:sp>
          <p:nvSpPr>
            <p:cNvPr id="76" name="Chevron 75"/>
            <p:cNvSpPr/>
            <p:nvPr/>
          </p:nvSpPr>
          <p:spPr>
            <a:xfrm>
              <a:off x="4871" y="4416781"/>
              <a:ext cx="5934599" cy="2373839"/>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7" name="Chevron 4"/>
            <p:cNvSpPr/>
            <p:nvPr/>
          </p:nvSpPr>
          <p:spPr>
            <a:xfrm>
              <a:off x="1191791" y="4416781"/>
              <a:ext cx="3560760" cy="23738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0018" tIns="46673" rIns="46673" bIns="46673" numCol="1" spcCol="1270" anchor="ctr" anchorCtr="0">
              <a:noAutofit/>
            </a:bodyPr>
            <a:lstStyle/>
            <a:p>
              <a:pPr lvl="0" algn="ctr" defTabSz="1555750">
                <a:lnSpc>
                  <a:spcPct val="90000"/>
                </a:lnSpc>
                <a:spcBef>
                  <a:spcPct val="0"/>
                </a:spcBef>
                <a:spcAft>
                  <a:spcPct val="35000"/>
                </a:spcAft>
              </a:pPr>
              <a:r>
                <a:rPr lang="en-US" sz="3600" b="1" dirty="0"/>
                <a:t>Data </a:t>
              </a:r>
            </a:p>
            <a:p>
              <a:pPr lvl="0" algn="ctr" defTabSz="1555750">
                <a:lnSpc>
                  <a:spcPct val="90000"/>
                </a:lnSpc>
                <a:spcBef>
                  <a:spcPct val="0"/>
                </a:spcBef>
                <a:spcAft>
                  <a:spcPct val="35000"/>
                </a:spcAft>
              </a:pPr>
              <a:r>
                <a:rPr lang="en-US" sz="3600" b="1" dirty="0"/>
                <a:t>Acquisition</a:t>
              </a:r>
              <a:endParaRPr lang="en-US" sz="3500" b="1" kern="1200" dirty="0"/>
            </a:p>
          </p:txBody>
        </p:sp>
      </p:grpSp>
      <p:grpSp>
        <p:nvGrpSpPr>
          <p:cNvPr id="78" name="Group 77"/>
          <p:cNvGrpSpPr/>
          <p:nvPr/>
        </p:nvGrpSpPr>
        <p:grpSpPr>
          <a:xfrm>
            <a:off x="17770630" y="6135527"/>
            <a:ext cx="4207000" cy="1765932"/>
            <a:chOff x="4871" y="4416781"/>
            <a:chExt cx="5934599" cy="2373839"/>
          </a:xfrm>
          <a:solidFill>
            <a:srgbClr val="6AB5D3"/>
          </a:solidFill>
        </p:grpSpPr>
        <p:sp>
          <p:nvSpPr>
            <p:cNvPr id="79" name="Chevron 78"/>
            <p:cNvSpPr/>
            <p:nvPr/>
          </p:nvSpPr>
          <p:spPr>
            <a:xfrm>
              <a:off x="4871" y="4416781"/>
              <a:ext cx="5934599" cy="2373839"/>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0" name="Chevron 4"/>
            <p:cNvSpPr/>
            <p:nvPr/>
          </p:nvSpPr>
          <p:spPr>
            <a:xfrm>
              <a:off x="1191791" y="4416781"/>
              <a:ext cx="3560760" cy="23738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0018" tIns="46673" rIns="46673" bIns="46673" numCol="1" spcCol="1270" anchor="ctr" anchorCtr="0">
              <a:noAutofit/>
            </a:bodyPr>
            <a:lstStyle/>
            <a:p>
              <a:pPr lvl="0" algn="ctr" defTabSz="1555750">
                <a:lnSpc>
                  <a:spcPct val="90000"/>
                </a:lnSpc>
                <a:spcBef>
                  <a:spcPct val="0"/>
                </a:spcBef>
                <a:spcAft>
                  <a:spcPct val="35000"/>
                </a:spcAft>
              </a:pPr>
              <a:r>
                <a:rPr lang="en-US" sz="3600" b="1" dirty="0"/>
                <a:t>Processing</a:t>
              </a:r>
              <a:endParaRPr lang="en-US" sz="3500" b="1" kern="1200" dirty="0"/>
            </a:p>
          </p:txBody>
        </p:sp>
      </p:grpSp>
      <p:grpSp>
        <p:nvGrpSpPr>
          <p:cNvPr id="81" name="Group 80"/>
          <p:cNvGrpSpPr/>
          <p:nvPr/>
        </p:nvGrpSpPr>
        <p:grpSpPr>
          <a:xfrm>
            <a:off x="21835982" y="6129739"/>
            <a:ext cx="4207000" cy="1765932"/>
            <a:chOff x="4871" y="4416781"/>
            <a:chExt cx="5934599" cy="2373839"/>
          </a:xfrm>
          <a:solidFill>
            <a:srgbClr val="9DCDE1"/>
          </a:solidFill>
        </p:grpSpPr>
        <p:sp>
          <p:nvSpPr>
            <p:cNvPr id="82" name="Chevron 81"/>
            <p:cNvSpPr/>
            <p:nvPr/>
          </p:nvSpPr>
          <p:spPr>
            <a:xfrm>
              <a:off x="4871" y="4416781"/>
              <a:ext cx="5934599" cy="2373839"/>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3" name="Chevron 4"/>
            <p:cNvSpPr/>
            <p:nvPr/>
          </p:nvSpPr>
          <p:spPr>
            <a:xfrm>
              <a:off x="1191791" y="4416781"/>
              <a:ext cx="3560760" cy="23738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0018" tIns="46673" rIns="46673" bIns="46673" numCol="1" spcCol="1270" anchor="ctr" anchorCtr="0">
              <a:noAutofit/>
            </a:bodyPr>
            <a:lstStyle/>
            <a:p>
              <a:pPr lvl="0" algn="ctr" defTabSz="1555750">
                <a:lnSpc>
                  <a:spcPct val="90000"/>
                </a:lnSpc>
                <a:spcBef>
                  <a:spcPct val="0"/>
                </a:spcBef>
                <a:spcAft>
                  <a:spcPct val="35000"/>
                </a:spcAft>
              </a:pPr>
              <a:r>
                <a:rPr lang="en-US" sz="3500" b="1" dirty="0"/>
                <a:t>Analysis</a:t>
              </a:r>
              <a:endParaRPr lang="en-US" sz="3500" b="1" kern="1200" dirty="0"/>
            </a:p>
          </p:txBody>
        </p:sp>
      </p:grpSp>
      <p:sp>
        <p:nvSpPr>
          <p:cNvPr id="84" name="Text Placeholder 16"/>
          <p:cNvSpPr txBox="1">
            <a:spLocks/>
          </p:cNvSpPr>
          <p:nvPr/>
        </p:nvSpPr>
        <p:spPr>
          <a:xfrm>
            <a:off x="13518391" y="8220401"/>
            <a:ext cx="4282354" cy="2940217"/>
          </a:xfrm>
          <a:prstGeom prst="rect">
            <a:avLst/>
          </a:prstGeom>
          <a:noFill/>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389CC4"/>
              </a:buClr>
            </a:pPr>
            <a:r>
              <a:rPr lang="en-US" b="1" dirty="0" err="1" smtClean="0">
                <a:solidFill>
                  <a:schemeClr val="tx1">
                    <a:lumMod val="75000"/>
                    <a:lumOff val="25000"/>
                  </a:schemeClr>
                </a:solidFill>
              </a:rPr>
              <a:t>SeaWiFS</a:t>
            </a:r>
            <a:r>
              <a:rPr lang="en-US" b="1" dirty="0" smtClean="0">
                <a:solidFill>
                  <a:schemeClr val="tx1">
                    <a:lumMod val="75000"/>
                    <a:lumOff val="25000"/>
                  </a:schemeClr>
                </a:solidFill>
              </a:rPr>
              <a:t>: </a:t>
            </a:r>
            <a:r>
              <a:rPr lang="en-US" dirty="0">
                <a:solidFill>
                  <a:schemeClr val="tx1">
                    <a:lumMod val="75000"/>
                    <a:lumOff val="25000"/>
                  </a:schemeClr>
                </a:solidFill>
              </a:rPr>
              <a:t>1998-2010</a:t>
            </a:r>
          </a:p>
          <a:p>
            <a:pPr marL="347663" indent="-347663">
              <a:buClr>
                <a:srgbClr val="389CC4"/>
              </a:buClr>
            </a:pPr>
            <a:r>
              <a:rPr lang="en-US" b="1" dirty="0">
                <a:solidFill>
                  <a:schemeClr val="tx1">
                    <a:lumMod val="75000"/>
                    <a:lumOff val="25000"/>
                  </a:schemeClr>
                </a:solidFill>
              </a:rPr>
              <a:t>Aqua MODIS: </a:t>
            </a:r>
            <a:r>
              <a:rPr lang="en-US" dirty="0">
                <a:solidFill>
                  <a:schemeClr val="tx1">
                    <a:lumMod val="75000"/>
                    <a:lumOff val="25000"/>
                  </a:schemeClr>
                </a:solidFill>
              </a:rPr>
              <a:t>2002-2018</a:t>
            </a:r>
          </a:p>
          <a:p>
            <a:pPr marL="347663" indent="-347663">
              <a:buClr>
                <a:srgbClr val="389CC4"/>
              </a:buClr>
            </a:pPr>
            <a:r>
              <a:rPr lang="en-US" b="1" dirty="0">
                <a:solidFill>
                  <a:schemeClr val="tx1">
                    <a:lumMod val="75000"/>
                    <a:lumOff val="25000"/>
                  </a:schemeClr>
                </a:solidFill>
              </a:rPr>
              <a:t>Terra MODIS: </a:t>
            </a:r>
            <a:r>
              <a:rPr lang="en-US" dirty="0">
                <a:solidFill>
                  <a:schemeClr val="tx1">
                    <a:lumMod val="75000"/>
                    <a:lumOff val="25000"/>
                  </a:schemeClr>
                </a:solidFill>
              </a:rPr>
              <a:t>2000-2018</a:t>
            </a:r>
          </a:p>
          <a:p>
            <a:pPr marL="347663" indent="-347663">
              <a:buClr>
                <a:srgbClr val="389CC4"/>
              </a:buClr>
            </a:pPr>
            <a:r>
              <a:rPr lang="en-US" b="1" dirty="0">
                <a:solidFill>
                  <a:schemeClr val="tx1">
                    <a:lumMod val="75000"/>
                    <a:lumOff val="25000"/>
                  </a:schemeClr>
                </a:solidFill>
              </a:rPr>
              <a:t>VIIRS: </a:t>
            </a:r>
            <a:r>
              <a:rPr lang="en-US" dirty="0">
                <a:solidFill>
                  <a:schemeClr val="tx1">
                    <a:lumMod val="75000"/>
                    <a:lumOff val="25000"/>
                  </a:schemeClr>
                </a:solidFill>
              </a:rPr>
              <a:t>2012-2018</a:t>
            </a:r>
          </a:p>
          <a:p>
            <a:pPr marL="347663" indent="-347663">
              <a:buClr>
                <a:srgbClr val="389CC4"/>
              </a:buClr>
            </a:pPr>
            <a:r>
              <a:rPr lang="en-US" b="1" dirty="0" err="1">
                <a:solidFill>
                  <a:schemeClr val="tx1">
                    <a:lumMod val="75000"/>
                    <a:lumOff val="25000"/>
                  </a:schemeClr>
                </a:solidFill>
              </a:rPr>
              <a:t>ARCLake</a:t>
            </a:r>
            <a:r>
              <a:rPr lang="en-US" b="1" dirty="0">
                <a:solidFill>
                  <a:schemeClr val="tx1">
                    <a:lumMod val="75000"/>
                    <a:lumOff val="25000"/>
                  </a:schemeClr>
                </a:solidFill>
              </a:rPr>
              <a:t>: </a:t>
            </a:r>
            <a:r>
              <a:rPr lang="en-US" dirty="0">
                <a:solidFill>
                  <a:schemeClr val="tx1">
                    <a:lumMod val="75000"/>
                    <a:lumOff val="25000"/>
                  </a:schemeClr>
                </a:solidFill>
              </a:rPr>
              <a:t>1995-2012</a:t>
            </a:r>
          </a:p>
          <a:p>
            <a:pPr marL="347663" indent="-347663" algn="just">
              <a:buClr>
                <a:srgbClr val="389CC4"/>
              </a:buClr>
            </a:pPr>
            <a:endParaRPr lang="en-US" dirty="0">
              <a:solidFill>
                <a:schemeClr val="tx1">
                  <a:lumMod val="75000"/>
                  <a:lumOff val="25000"/>
                </a:schemeClr>
              </a:solidFill>
            </a:endParaRPr>
          </a:p>
        </p:txBody>
      </p:sp>
      <p:sp>
        <p:nvSpPr>
          <p:cNvPr id="85" name="Text Placeholder 16"/>
          <p:cNvSpPr txBox="1">
            <a:spLocks/>
          </p:cNvSpPr>
          <p:nvPr/>
        </p:nvSpPr>
        <p:spPr>
          <a:xfrm>
            <a:off x="17814685" y="8254564"/>
            <a:ext cx="4000878" cy="290605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389CC4"/>
              </a:buClr>
            </a:pPr>
            <a:r>
              <a:rPr lang="en-US" dirty="0">
                <a:solidFill>
                  <a:schemeClr val="tx1">
                    <a:lumMod val="75000"/>
                    <a:lumOff val="25000"/>
                  </a:schemeClr>
                </a:solidFill>
              </a:rPr>
              <a:t>Dataset extraction from global coverage datasets</a:t>
            </a:r>
          </a:p>
          <a:p>
            <a:pPr marL="347663" indent="-347663">
              <a:buClr>
                <a:srgbClr val="389CC4"/>
              </a:buClr>
            </a:pPr>
            <a:r>
              <a:rPr lang="en-US" dirty="0">
                <a:solidFill>
                  <a:schemeClr val="tx1">
                    <a:lumMod val="75000"/>
                    <a:lumOff val="25000"/>
                  </a:schemeClr>
                </a:solidFill>
              </a:rPr>
              <a:t>Data cleaning using mask</a:t>
            </a:r>
          </a:p>
          <a:p>
            <a:pPr marL="347663" indent="-347663">
              <a:buClr>
                <a:srgbClr val="389CC4"/>
              </a:buClr>
            </a:pPr>
            <a:r>
              <a:rPr lang="en-US" dirty="0">
                <a:solidFill>
                  <a:schemeClr val="tx1">
                    <a:lumMod val="75000"/>
                    <a:lumOff val="25000"/>
                  </a:schemeClr>
                </a:solidFill>
              </a:rPr>
              <a:t>Parameters calculation</a:t>
            </a:r>
          </a:p>
          <a:p>
            <a:pPr marL="347663" indent="-347663">
              <a:buClr>
                <a:srgbClr val="389CC4"/>
              </a:buClr>
            </a:pPr>
            <a:r>
              <a:rPr lang="en-US" dirty="0">
                <a:solidFill>
                  <a:schemeClr val="tx1">
                    <a:lumMod val="75000"/>
                    <a:lumOff val="25000"/>
                  </a:schemeClr>
                </a:solidFill>
              </a:rPr>
              <a:t>Trends analysis in August</a:t>
            </a:r>
          </a:p>
        </p:txBody>
      </p:sp>
      <p:sp>
        <p:nvSpPr>
          <p:cNvPr id="86" name="Text Placeholder 16"/>
          <p:cNvSpPr txBox="1">
            <a:spLocks/>
          </p:cNvSpPr>
          <p:nvPr/>
        </p:nvSpPr>
        <p:spPr>
          <a:xfrm>
            <a:off x="21838964" y="8245166"/>
            <a:ext cx="4201036" cy="291545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389CC4"/>
              </a:buClr>
            </a:pPr>
            <a:r>
              <a:rPr lang="en-US" dirty="0">
                <a:solidFill>
                  <a:schemeClr val="tx1">
                    <a:lumMod val="75000"/>
                    <a:lumOff val="25000"/>
                  </a:schemeClr>
                </a:solidFill>
              </a:rPr>
              <a:t>Challenges with unreliable data</a:t>
            </a:r>
          </a:p>
          <a:p>
            <a:pPr marL="347663" indent="-347663">
              <a:buClr>
                <a:srgbClr val="389CC4"/>
              </a:buClr>
            </a:pPr>
            <a:r>
              <a:rPr lang="en-US" dirty="0">
                <a:solidFill>
                  <a:schemeClr val="tx1">
                    <a:lumMod val="75000"/>
                    <a:lumOff val="25000"/>
                  </a:schemeClr>
                </a:solidFill>
              </a:rPr>
              <a:t>Temporal trends of LSWT, </a:t>
            </a:r>
            <a:r>
              <a:rPr lang="en-US" dirty="0" err="1">
                <a:solidFill>
                  <a:schemeClr val="tx1">
                    <a:lumMod val="75000"/>
                    <a:lumOff val="25000"/>
                  </a:schemeClr>
                </a:solidFill>
              </a:rPr>
              <a:t>Chl</a:t>
            </a:r>
            <a:r>
              <a:rPr lang="en-US" dirty="0">
                <a:solidFill>
                  <a:schemeClr val="tx1">
                    <a:lumMod val="75000"/>
                    <a:lumOff val="25000"/>
                  </a:schemeClr>
                </a:solidFill>
              </a:rPr>
              <a:t>-a, and CDOM </a:t>
            </a:r>
          </a:p>
          <a:p>
            <a:pPr marL="347663" indent="-347663">
              <a:buClr>
                <a:srgbClr val="389CC4"/>
              </a:buClr>
            </a:pPr>
            <a:r>
              <a:rPr lang="en-US" dirty="0">
                <a:solidFill>
                  <a:schemeClr val="tx1">
                    <a:lumMod val="75000"/>
                    <a:lumOff val="25000"/>
                  </a:schemeClr>
                </a:solidFill>
              </a:rPr>
              <a:t>Spatial trends of LSWT, </a:t>
            </a:r>
            <a:r>
              <a:rPr lang="en-US" dirty="0" err="1">
                <a:solidFill>
                  <a:schemeClr val="tx1">
                    <a:lumMod val="75000"/>
                    <a:lumOff val="25000"/>
                  </a:schemeClr>
                </a:solidFill>
              </a:rPr>
              <a:t>Chl</a:t>
            </a:r>
            <a:r>
              <a:rPr lang="en-US" dirty="0">
                <a:solidFill>
                  <a:schemeClr val="tx1">
                    <a:lumMod val="75000"/>
                    <a:lumOff val="25000"/>
                  </a:schemeClr>
                </a:solidFill>
              </a:rPr>
              <a:t>-a, and CDOM </a:t>
            </a:r>
          </a:p>
          <a:p>
            <a:pPr marL="347663" indent="-347663">
              <a:buClr>
                <a:srgbClr val="389CC4"/>
              </a:buClr>
            </a:pPr>
            <a:endParaRPr lang="en-US" dirty="0">
              <a:solidFill>
                <a:schemeClr val="tx1">
                  <a:lumMod val="75000"/>
                  <a:lumOff val="25000"/>
                </a:schemeClr>
              </a:solidFill>
            </a:endParaRPr>
          </a:p>
        </p:txBody>
      </p:sp>
      <p:sp>
        <p:nvSpPr>
          <p:cNvPr id="66" name="Text Placeholder 16"/>
          <p:cNvSpPr txBox="1">
            <a:spLocks/>
          </p:cNvSpPr>
          <p:nvPr/>
        </p:nvSpPr>
        <p:spPr>
          <a:xfrm>
            <a:off x="768494" y="31960960"/>
            <a:ext cx="12915900" cy="25241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buClr>
                <a:srgbClr val="389CC4"/>
              </a:buClr>
              <a:buFont typeface="Webdings" panose="05030102010509060703" pitchFamily="18" charset="2"/>
              <a:buChar char=""/>
            </a:pPr>
            <a:r>
              <a:rPr lang="en-US" dirty="0" err="1">
                <a:solidFill>
                  <a:schemeClr val="tx1">
                    <a:lumMod val="75000"/>
                    <a:lumOff val="25000"/>
                  </a:schemeClr>
                </a:solidFill>
              </a:rPr>
              <a:t>Délįnę</a:t>
            </a:r>
            <a:r>
              <a:rPr lang="en-US" dirty="0">
                <a:solidFill>
                  <a:schemeClr val="tx1">
                    <a:lumMod val="75000"/>
                    <a:lumOff val="25000"/>
                  </a:schemeClr>
                </a:solidFill>
              </a:rPr>
              <a:t> Renewable Resources Council</a:t>
            </a:r>
          </a:p>
          <a:p>
            <a:pPr algn="just">
              <a:buClr>
                <a:srgbClr val="389CC4"/>
              </a:buClr>
              <a:buFont typeface="Webdings" panose="05030102010509060703" pitchFamily="18" charset="2"/>
              <a:buChar char=""/>
            </a:pPr>
            <a:r>
              <a:rPr lang="en-US" dirty="0">
                <a:solidFill>
                  <a:schemeClr val="tx1">
                    <a:lumMod val="75000"/>
                    <a:lumOff val="25000"/>
                  </a:schemeClr>
                </a:solidFill>
              </a:rPr>
              <a:t>Environment and Climate Change Canada</a:t>
            </a:r>
          </a:p>
          <a:p>
            <a:pPr algn="just">
              <a:buClr>
                <a:srgbClr val="389CC4"/>
              </a:buClr>
              <a:buFont typeface="Webdings" panose="05030102010509060703" pitchFamily="18" charset="2"/>
              <a:buChar char=""/>
            </a:pPr>
            <a:r>
              <a:rPr lang="en-US" dirty="0" smtClean="0">
                <a:solidFill>
                  <a:schemeClr val="tx1">
                    <a:lumMod val="75000"/>
                    <a:lumOff val="25000"/>
                  </a:schemeClr>
                </a:solidFill>
              </a:rPr>
              <a:t>Fisheries and Oceans </a:t>
            </a:r>
            <a:r>
              <a:rPr lang="en-US" dirty="0">
                <a:solidFill>
                  <a:schemeClr val="tx1">
                    <a:lumMod val="75000"/>
                    <a:lumOff val="25000"/>
                  </a:schemeClr>
                </a:solidFill>
              </a:rPr>
              <a:t>Canada</a:t>
            </a:r>
          </a:p>
          <a:p>
            <a:pPr marL="347663" indent="-347663" algn="just">
              <a:buClr>
                <a:srgbClr val="389CC4"/>
              </a:buClr>
            </a:pPr>
            <a:endParaRPr lang="en-US" dirty="0">
              <a:solidFill>
                <a:schemeClr val="tx1">
                  <a:lumMod val="75000"/>
                  <a:lumOff val="25000"/>
                </a:schemeClr>
              </a:solidFill>
            </a:endParaRPr>
          </a:p>
          <a:p>
            <a:pPr marL="347663" indent="-347663" algn="just">
              <a:buClr>
                <a:srgbClr val="389CC4"/>
              </a:buClr>
            </a:pPr>
            <a:endParaRPr lang="en-US" dirty="0">
              <a:solidFill>
                <a:schemeClr val="tx1">
                  <a:lumMod val="75000"/>
                  <a:lumOff val="25000"/>
                </a:schemeClr>
              </a:solidFill>
            </a:endParaRPr>
          </a:p>
          <a:p>
            <a:pPr marL="347663" indent="-347663" algn="just">
              <a:buClr>
                <a:srgbClr val="389CC4"/>
              </a:buClr>
            </a:pPr>
            <a:endParaRPr lang="en-US" dirty="0">
              <a:solidFill>
                <a:schemeClr val="tx1">
                  <a:lumMod val="75000"/>
                  <a:lumOff val="25000"/>
                </a:schemeClr>
              </a:solidFill>
            </a:endParaRPr>
          </a:p>
        </p:txBody>
      </p:sp>
      <p:grpSp>
        <p:nvGrpSpPr>
          <p:cNvPr id="6" name="Group 5">
            <a:extLst>
              <a:ext uri="{FF2B5EF4-FFF2-40B4-BE49-F238E27FC236}">
                <a16:creationId xmlns:a16="http://schemas.microsoft.com/office/drawing/2014/main" id="{7CDEC376-4720-5646-9B59-7386A92E53F6}"/>
              </a:ext>
            </a:extLst>
          </p:cNvPr>
          <p:cNvGrpSpPr/>
          <p:nvPr/>
        </p:nvGrpSpPr>
        <p:grpSpPr>
          <a:xfrm>
            <a:off x="13347419" y="29775250"/>
            <a:ext cx="10566472" cy="4119808"/>
            <a:chOff x="13518391" y="30613439"/>
            <a:chExt cx="10566472" cy="4119808"/>
          </a:xfrm>
        </p:grpSpPr>
        <p:sp>
          <p:nvSpPr>
            <p:cNvPr id="22" name="TextBox 21"/>
            <p:cNvSpPr txBox="1"/>
            <p:nvPr/>
          </p:nvSpPr>
          <p:spPr>
            <a:xfrm>
              <a:off x="13979389" y="30613439"/>
              <a:ext cx="4542503"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Team Members</a:t>
              </a:r>
            </a:p>
          </p:txBody>
        </p:sp>
        <p:sp>
          <p:nvSpPr>
            <p:cNvPr id="57" name="Text Placeholder 16"/>
            <p:cNvSpPr txBox="1">
              <a:spLocks/>
            </p:cNvSpPr>
            <p:nvPr/>
          </p:nvSpPr>
          <p:spPr>
            <a:xfrm>
              <a:off x="13518391" y="33485354"/>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rPr>
                <a:t>Krishna Sharma</a:t>
              </a:r>
            </a:p>
            <a:p>
              <a:pPr algn="ctr">
                <a:lnSpc>
                  <a:spcPct val="100000"/>
                </a:lnSpc>
                <a:spcBef>
                  <a:spcPts val="0"/>
                </a:spcBef>
              </a:pPr>
              <a:r>
                <a:rPr lang="en-US" dirty="0">
                  <a:solidFill>
                    <a:schemeClr val="tx1">
                      <a:lumMod val="75000"/>
                      <a:lumOff val="25000"/>
                    </a:schemeClr>
                  </a:solidFill>
                </a:rPr>
                <a:t>Project Co-Lead</a:t>
              </a:r>
            </a:p>
          </p:txBody>
        </p:sp>
        <p:sp>
          <p:nvSpPr>
            <p:cNvPr id="59" name="Text Placeholder 16"/>
            <p:cNvSpPr txBox="1">
              <a:spLocks/>
            </p:cNvSpPr>
            <p:nvPr/>
          </p:nvSpPr>
          <p:spPr>
            <a:xfrm>
              <a:off x="16072212" y="3344822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rPr>
                <a:t>Juan </a:t>
              </a:r>
              <a:r>
                <a:rPr lang="en-US" dirty="0" err="1">
                  <a:solidFill>
                    <a:schemeClr val="tx1">
                      <a:lumMod val="75000"/>
                      <a:lumOff val="25000"/>
                    </a:schemeClr>
                  </a:solidFill>
                </a:rPr>
                <a:t>Jaimes</a:t>
              </a:r>
              <a:r>
                <a:rPr lang="en-US" dirty="0">
                  <a:solidFill>
                    <a:schemeClr val="tx1">
                      <a:lumMod val="75000"/>
                      <a:lumOff val="25000"/>
                    </a:schemeClr>
                  </a:solidFill>
                </a:rPr>
                <a:t> </a:t>
              </a:r>
            </a:p>
            <a:p>
              <a:pPr algn="ctr">
                <a:lnSpc>
                  <a:spcPct val="100000"/>
                </a:lnSpc>
                <a:spcBef>
                  <a:spcPts val="0"/>
                </a:spcBef>
              </a:pPr>
              <a:r>
                <a:rPr lang="en-US" dirty="0">
                  <a:solidFill>
                    <a:schemeClr val="tx1">
                      <a:lumMod val="75000"/>
                      <a:lumOff val="25000"/>
                    </a:schemeClr>
                  </a:solidFill>
                </a:rPr>
                <a:t>Project Co-Lead</a:t>
              </a:r>
            </a:p>
          </p:txBody>
        </p:sp>
        <p:sp>
          <p:nvSpPr>
            <p:cNvPr id="60" name="Text Placeholder 16"/>
            <p:cNvSpPr txBox="1">
              <a:spLocks/>
            </p:cNvSpPr>
            <p:nvPr/>
          </p:nvSpPr>
          <p:spPr>
            <a:xfrm>
              <a:off x="21082703" y="33419814"/>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a:solidFill>
                    <a:schemeClr val="tx1">
                      <a:lumMod val="75000"/>
                      <a:lumOff val="25000"/>
                    </a:schemeClr>
                  </a:solidFill>
                </a:rPr>
                <a:t>Huan</a:t>
              </a:r>
              <a:r>
                <a:rPr lang="en-US" dirty="0">
                  <a:solidFill>
                    <a:schemeClr val="tx1">
                      <a:lumMod val="75000"/>
                      <a:lumOff val="25000"/>
                    </a:schemeClr>
                  </a:solidFill>
                </a:rPr>
                <a:t> </a:t>
              </a:r>
              <a:r>
                <a:rPr lang="en-US" dirty="0" err="1">
                  <a:solidFill>
                    <a:schemeClr val="tx1">
                      <a:lumMod val="75000"/>
                      <a:lumOff val="25000"/>
                    </a:schemeClr>
                  </a:solidFill>
                </a:rPr>
                <a:t>Mi</a:t>
              </a:r>
              <a:endParaRPr lang="en-US" dirty="0">
                <a:solidFill>
                  <a:schemeClr val="tx1">
                    <a:lumMod val="75000"/>
                    <a:lumOff val="25000"/>
                  </a:schemeClr>
                </a:solidFill>
              </a:endParaRPr>
            </a:p>
          </p:txBody>
        </p:sp>
        <p:sp>
          <p:nvSpPr>
            <p:cNvPr id="61" name="Text Placeholder 16"/>
            <p:cNvSpPr txBox="1">
              <a:spLocks/>
            </p:cNvSpPr>
            <p:nvPr/>
          </p:nvSpPr>
          <p:spPr>
            <a:xfrm>
              <a:off x="18554291" y="334482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a:solidFill>
                    <a:schemeClr val="tx1">
                      <a:lumMod val="75000"/>
                      <a:lumOff val="25000"/>
                    </a:schemeClr>
                  </a:solidFill>
                </a:rPr>
                <a:t>Mahrokh</a:t>
              </a:r>
              <a:r>
                <a:rPr lang="en-US" dirty="0">
                  <a:solidFill>
                    <a:schemeClr val="tx1">
                      <a:lumMod val="75000"/>
                      <a:lumOff val="25000"/>
                    </a:schemeClr>
                  </a:solidFill>
                </a:rPr>
                <a:t> </a:t>
              </a:r>
              <a:r>
                <a:rPr lang="en-US" dirty="0" err="1">
                  <a:solidFill>
                    <a:schemeClr val="tx1">
                      <a:lumMod val="75000"/>
                      <a:lumOff val="25000"/>
                    </a:schemeClr>
                  </a:solidFill>
                </a:rPr>
                <a:t>Moknatian</a:t>
              </a:r>
              <a:r>
                <a:rPr lang="en-US" dirty="0">
                  <a:solidFill>
                    <a:schemeClr val="tx1">
                      <a:lumMod val="75000"/>
                      <a:lumOff val="25000"/>
                    </a:schemeClr>
                  </a:solidFill>
                </a:rPr>
                <a:t> </a:t>
              </a:r>
            </a:p>
          </p:txBody>
        </p:sp>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4024" y="31449226"/>
              <a:ext cx="2057404" cy="2046184"/>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25577" y="31449226"/>
              <a:ext cx="2057404" cy="2046184"/>
            </a:xfrm>
            <a:prstGeom prst="rect">
              <a:avLst/>
            </a:prstGeom>
          </p:spPr>
        </p:pic>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4374" y="31449226"/>
              <a:ext cx="2057404" cy="2046184"/>
            </a:xfrm>
            <a:prstGeom prst="rect">
              <a:avLst/>
            </a:prstGeom>
          </p:spPr>
        </p:pic>
        <p:pic>
          <p:nvPicPr>
            <p:cNvPr id="48" name="Picture 47" descr="/Users/develop5/Downloads/IMG_179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31319" y="31649358"/>
              <a:ext cx="1645920" cy="1645920"/>
            </a:xfrm>
            <a:prstGeom prst="ellipse">
              <a:avLst/>
            </a:prstGeom>
            <a:noFill/>
            <a:ln>
              <a:noFill/>
            </a:ln>
          </p:spPr>
        </p:pic>
        <p:pic>
          <p:nvPicPr>
            <p:cNvPr id="52" name="Picture 51"/>
            <p:cNvPicPr/>
            <p:nvPr/>
          </p:nvPicPr>
          <p:blipFill>
            <a:blip r:embed="rId6" cstate="print">
              <a:extLst>
                <a:ext uri="{BEBA8EAE-BF5A-486C-A8C5-ECC9F3942E4B}">
                  <a14:imgProps xmlns:a14="http://schemas.microsoft.com/office/drawing/2010/main">
                    <a14:imgLayer r:embed="rId7">
                      <a14:imgEffect>
                        <a14:backgroundRemoval t="0" b="100000" l="889" r="100000">
                          <a14:foregroundMark x1="34222" y1="82444" x2="34222" y2="82444"/>
                        </a14:backgroundRemoval>
                      </a14:imgEffect>
                    </a14:imgLayer>
                  </a14:imgProps>
                </a:ext>
                <a:ext uri="{28A0092B-C50C-407E-A947-70E740481C1C}">
                  <a14:useLocalDpi xmlns:a14="http://schemas.microsoft.com/office/drawing/2010/main" val="0"/>
                </a:ext>
              </a:extLst>
            </a:blip>
            <a:srcRect/>
            <a:stretch>
              <a:fillRect/>
            </a:stretch>
          </p:blipFill>
          <p:spPr bwMode="auto">
            <a:xfrm>
              <a:off x="16649766" y="31649358"/>
              <a:ext cx="1645920" cy="1645920"/>
            </a:xfrm>
            <a:prstGeom prst="ellipse">
              <a:avLst/>
            </a:prstGeom>
            <a:noFill/>
            <a:ln>
              <a:noFill/>
            </a:ln>
          </p:spPr>
        </p:pic>
        <p:pic>
          <p:nvPicPr>
            <p:cNvPr id="58" name="Picture 57"/>
            <p:cNvPicPr>
              <a:picLocks noChangeAspect="1"/>
            </p:cNvPicPr>
            <p:nvPr/>
          </p:nvPicPr>
          <p:blipFill rotWithShape="1">
            <a:blip r:embed="rId8">
              <a:extLst>
                <a:ext uri="{BEBA8EAE-BF5A-486C-A8C5-ECC9F3942E4B}">
                  <a14:imgProps xmlns:a14="http://schemas.microsoft.com/office/drawing/2010/main">
                    <a14:imgLayer r:embed="rId9">
                      <a14:imgEffect>
                        <a14:backgroundRemoval t="1503" b="100000" l="0" r="100000">
                          <a14:foregroundMark x1="7000" y1="96494" x2="7000" y2="96494"/>
                          <a14:foregroundMark x1="23667" y1="29215" x2="23667" y2="29215"/>
                          <a14:foregroundMark x1="19333" y1="44240" x2="19333" y2="44240"/>
                          <a14:backgroundMark x1="19333" y1="87813" x2="19333" y2="87813"/>
                        </a14:backgroundRemoval>
                      </a14:imgEffect>
                      <a14:imgEffect>
                        <a14:colorTemperature colorTemp="5300"/>
                      </a14:imgEffect>
                      <a14:imgEffect>
                        <a14:brightnessContrast bright="-2000" contrast="-15000"/>
                      </a14:imgEffect>
                    </a14:imgLayer>
                  </a14:imgProps>
                </a:ext>
              </a:extLst>
            </a:blip>
            <a:srcRect l="109"/>
            <a:stretch/>
          </p:blipFill>
          <p:spPr>
            <a:xfrm>
              <a:off x="19189642" y="31649358"/>
              <a:ext cx="1646868" cy="1645920"/>
            </a:xfrm>
            <a:prstGeom prst="ellipse">
              <a:avLst/>
            </a:prstGeom>
          </p:spPr>
        </p:pic>
        <p:grpSp>
          <p:nvGrpSpPr>
            <p:cNvPr id="71" name="Group 70">
              <a:extLst>
                <a:ext uri="{FF2B5EF4-FFF2-40B4-BE49-F238E27FC236}">
                  <a16:creationId xmlns:a16="http://schemas.microsoft.com/office/drawing/2014/main" id="{98C8ECD0-E861-9447-BC54-E0E7415C3D97}"/>
                </a:ext>
              </a:extLst>
            </p:cNvPr>
            <p:cNvGrpSpPr/>
            <p:nvPr/>
          </p:nvGrpSpPr>
          <p:grpSpPr>
            <a:xfrm>
              <a:off x="13884738" y="31449226"/>
              <a:ext cx="2057404" cy="2046184"/>
              <a:chOff x="9505950" y="17421060"/>
              <a:chExt cx="2057404" cy="2046184"/>
            </a:xfrm>
          </p:grpSpPr>
          <p:pic>
            <p:nvPicPr>
              <p:cNvPr id="72" name="Picture 71">
                <a:extLst>
                  <a:ext uri="{FF2B5EF4-FFF2-40B4-BE49-F238E27FC236}">
                    <a16:creationId xmlns:a16="http://schemas.microsoft.com/office/drawing/2014/main" id="{2101F070-0B02-0D43-B384-97AC7815A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5950" y="17421060"/>
                <a:ext cx="2057404" cy="2046184"/>
              </a:xfrm>
              <a:prstGeom prst="rect">
                <a:avLst/>
              </a:prstGeom>
            </p:spPr>
          </p:pic>
          <p:pic>
            <p:nvPicPr>
              <p:cNvPr id="73" name="Picture 72">
                <a:extLst>
                  <a:ext uri="{FF2B5EF4-FFF2-40B4-BE49-F238E27FC236}">
                    <a16:creationId xmlns:a16="http://schemas.microsoft.com/office/drawing/2014/main" id="{69353848-08EF-1147-AF24-D3DAC107D663}"/>
                  </a:ext>
                </a:extLst>
              </p:cNvPr>
              <p:cNvPicPr>
                <a:picLocks noChangeAspect="1"/>
              </p:cNvPicPr>
              <p:nvPr/>
            </p:nvPicPr>
            <p:blipFill rotWithShape="1">
              <a:blip r:embed="rId10"/>
              <a:srcRect l="21518" t="916" r="25482" b="24282"/>
              <a:stretch/>
            </p:blipFill>
            <p:spPr>
              <a:xfrm>
                <a:off x="9711238" y="17554872"/>
                <a:ext cx="1646827" cy="1660198"/>
              </a:xfrm>
              <a:prstGeom prst="ellipse">
                <a:avLst/>
              </a:prstGeom>
              <a:ln w="38100" cap="sq">
                <a:noFill/>
                <a:prstDash val="solid"/>
                <a:miter lim="800000"/>
              </a:ln>
              <a:effectLst>
                <a:outerShdw blurRad="50800" dist="38100" dir="2700000" algn="tl" rotWithShape="0">
                  <a:srgbClr val="000000">
                    <a:alpha val="43000"/>
                  </a:srgbClr>
                </a:outerShdw>
              </a:effectLst>
            </p:spPr>
          </p:pic>
        </p:grpSp>
      </p:grpSp>
      <p:sp>
        <p:nvSpPr>
          <p:cNvPr id="3" name="TextBox 2">
            <a:extLst>
              <a:ext uri="{FF2B5EF4-FFF2-40B4-BE49-F238E27FC236}">
                <a16:creationId xmlns:a16="http://schemas.microsoft.com/office/drawing/2014/main" id="{D51D6845-A80E-9D44-B8E5-AC80FB57AF73}"/>
              </a:ext>
            </a:extLst>
          </p:cNvPr>
          <p:cNvSpPr txBox="1"/>
          <p:nvPr/>
        </p:nvSpPr>
        <p:spPr>
          <a:xfrm>
            <a:off x="2137879" y="6445405"/>
            <a:ext cx="184731" cy="1023037"/>
          </a:xfrm>
          <a:prstGeom prst="rect">
            <a:avLst/>
          </a:prstGeom>
        </p:spPr>
        <p:txBody>
          <a:bodyPr wrap="none" numCol="1" spcCol="640080" rtlCol="0">
            <a:spAutoFit/>
          </a:bodyPr>
          <a:lstStyle/>
          <a:p>
            <a:pPr algn="just"/>
            <a:endParaRPr lang="en-US" dirty="0">
              <a:solidFill>
                <a:schemeClr val="tx1">
                  <a:lumMod val="75000"/>
                  <a:lumOff val="25000"/>
                </a:schemeClr>
              </a:solidFill>
            </a:endParaRPr>
          </a:p>
        </p:txBody>
      </p:sp>
      <p:sp>
        <p:nvSpPr>
          <p:cNvPr id="74" name="Text Placeholder 16">
            <a:extLst>
              <a:ext uri="{FF2B5EF4-FFF2-40B4-BE49-F238E27FC236}">
                <a16:creationId xmlns:a16="http://schemas.microsoft.com/office/drawing/2014/main" id="{2B334E4B-7298-DB47-8FC5-A6F309C0EDCE}"/>
              </a:ext>
            </a:extLst>
          </p:cNvPr>
          <p:cNvSpPr txBox="1">
            <a:spLocks/>
          </p:cNvSpPr>
          <p:nvPr/>
        </p:nvSpPr>
        <p:spPr>
          <a:xfrm>
            <a:off x="1017859" y="6061779"/>
            <a:ext cx="11812047" cy="782308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just">
              <a:buClr>
                <a:srgbClr val="389CC4"/>
              </a:buClr>
              <a:buNone/>
            </a:pPr>
            <a:r>
              <a:rPr lang="en-US" dirty="0">
                <a:solidFill>
                  <a:schemeClr val="tx1">
                    <a:lumMod val="75000"/>
                    <a:lumOff val="25000"/>
                  </a:schemeClr>
                </a:solidFill>
              </a:rPr>
              <a:t>The </a:t>
            </a:r>
            <a:r>
              <a:rPr lang="en-US" dirty="0" err="1">
                <a:solidFill>
                  <a:schemeClr val="tx1">
                    <a:lumMod val="75000"/>
                    <a:lumOff val="25000"/>
                  </a:schemeClr>
                </a:solidFill>
              </a:rPr>
              <a:t>Sahtu</a:t>
            </a:r>
            <a:r>
              <a:rPr lang="en-US" dirty="0">
                <a:solidFill>
                  <a:schemeClr val="tx1">
                    <a:lumMod val="75000"/>
                    <a:lumOff val="25000"/>
                  </a:schemeClr>
                </a:solidFill>
              </a:rPr>
              <a:t> Dene people of </a:t>
            </a:r>
            <a:r>
              <a:rPr lang="en-US" dirty="0" err="1">
                <a:solidFill>
                  <a:schemeClr val="tx1">
                    <a:lumMod val="75000"/>
                    <a:lumOff val="25000"/>
                  </a:schemeClr>
                </a:solidFill>
              </a:rPr>
              <a:t>Délįnę</a:t>
            </a:r>
            <a:r>
              <a:rPr lang="en-US" dirty="0">
                <a:solidFill>
                  <a:schemeClr val="tx1">
                    <a:lumMod val="75000"/>
                    <a:lumOff val="25000"/>
                  </a:schemeClr>
                </a:solidFill>
              </a:rPr>
              <a:t> have a strong traditional tie to Great Bear Lake (GBL), which they refer to as “The Water Heart.” The indigenous community is concerned with how changes in the lake may affect their livelihoods and fisheries. Arctic lakes like the GBL, the largest lake in Canada, are sensitive to increasing global temperatures. However, assessing the changing climate’s impacts on large water bodies is challenging and requires long-term time series analyses across large datasets. The scarcity of continuous monitoring has constrained the spatiotemporal evaluation of the GBL’s responses to climate variability in past years. Previous research of GBL primarily consists of ice phenology and fisheries studies. To complement previous studies in the region and support environmental monitoring done by project partners in the </a:t>
            </a:r>
            <a:r>
              <a:rPr lang="en-US" dirty="0" err="1">
                <a:solidFill>
                  <a:schemeClr val="tx1">
                    <a:lumMod val="75000"/>
                    <a:lumOff val="25000"/>
                  </a:schemeClr>
                </a:solidFill>
              </a:rPr>
              <a:t>Délįnę</a:t>
            </a:r>
            <a:r>
              <a:rPr lang="en-US" dirty="0">
                <a:solidFill>
                  <a:schemeClr val="tx1">
                    <a:lumMod val="75000"/>
                    <a:lumOff val="25000"/>
                  </a:schemeClr>
                </a:solidFill>
              </a:rPr>
              <a:t> Renewable Resources Council, Environment and Climate Change Canada, and Fisheries and Oceans Canada, the fall 2018 NASA DEVELOP Massachusetts team analyzed long-term remote sensing data to assess the water quality changes of GBL over the past 20 years. The data were acquired from Aqua and Terra Moderate Resolution Imaging </a:t>
            </a:r>
            <a:r>
              <a:rPr lang="en-US" dirty="0" err="1">
                <a:solidFill>
                  <a:schemeClr val="tx1">
                    <a:lumMod val="75000"/>
                    <a:lumOff val="25000"/>
                  </a:schemeClr>
                </a:solidFill>
              </a:rPr>
              <a:t>Spectroradiometer</a:t>
            </a:r>
            <a:r>
              <a:rPr lang="en-US" dirty="0">
                <a:solidFill>
                  <a:schemeClr val="tx1">
                    <a:lumMod val="75000"/>
                    <a:lumOff val="25000"/>
                  </a:schemeClr>
                </a:solidFill>
              </a:rPr>
              <a:t> (MODIS), Sea-Viewing Wide Field-of-View Sensor (</a:t>
            </a:r>
            <a:r>
              <a:rPr lang="en-US" dirty="0" err="1">
                <a:solidFill>
                  <a:schemeClr val="tx1">
                    <a:lumMod val="75000"/>
                    <a:lumOff val="25000"/>
                  </a:schemeClr>
                </a:solidFill>
              </a:rPr>
              <a:t>SeaWiFS</a:t>
            </a:r>
            <a:r>
              <a:rPr lang="en-US" dirty="0">
                <a:solidFill>
                  <a:schemeClr val="tx1">
                    <a:lumMod val="75000"/>
                    <a:lumOff val="25000"/>
                  </a:schemeClr>
                </a:solidFill>
              </a:rPr>
              <a:t>), Suomi NPP Visible Infrared Imaging Radiometer Suite (VIIRS), and the </a:t>
            </a:r>
            <a:r>
              <a:rPr lang="en-US" dirty="0" err="1">
                <a:solidFill>
                  <a:schemeClr val="tx1">
                    <a:lumMod val="75000"/>
                    <a:lumOff val="25000"/>
                  </a:schemeClr>
                </a:solidFill>
              </a:rPr>
              <a:t>ARCLake</a:t>
            </a:r>
            <a:r>
              <a:rPr lang="en-US" dirty="0">
                <a:solidFill>
                  <a:schemeClr val="tx1">
                    <a:lumMod val="75000"/>
                    <a:lumOff val="25000"/>
                  </a:schemeClr>
                </a:solidFill>
              </a:rPr>
              <a:t> Database to evaluate changes in lake surface water temperature (LSWT), Chlorophyll-a, and </a:t>
            </a:r>
            <a:r>
              <a:rPr lang="en-US" dirty="0" err="1">
                <a:solidFill>
                  <a:schemeClr val="tx1">
                    <a:lumMod val="75000"/>
                    <a:lumOff val="25000"/>
                  </a:schemeClr>
                </a:solidFill>
              </a:rPr>
              <a:t>chromophoric</a:t>
            </a:r>
            <a:r>
              <a:rPr lang="en-US" dirty="0">
                <a:solidFill>
                  <a:schemeClr val="tx1">
                    <a:lumMod val="75000"/>
                    <a:lumOff val="25000"/>
                  </a:schemeClr>
                </a:solidFill>
              </a:rPr>
              <a:t> dissolved organic matter (CDOM). We did not observe any significant trends. More work must be done to assess long term water quality trends in arctic lakes.</a:t>
            </a:r>
          </a:p>
        </p:txBody>
      </p:sp>
      <p:pic>
        <p:nvPicPr>
          <p:cNvPr id="1026" name="Picture 2" descr="https://lh3.googleusercontent.com/7cCit3bM_do-L_BeIXrRkPoSu5C4ioymrKdFrpcgywKnBnDrOUPUj9L_6EbV-yUxaDVGGSU7s9nvyD6fCAjpE_zA2e0l_3rpRftr_p-WfM5vW_uZzBaTJ18TKKCgMsLCStWjDQ56yT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1174" y="28163647"/>
            <a:ext cx="3200400" cy="2286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lh5.googleusercontent.com/hqxKl4lCPpR4Y_YUwSCjTMxqne-SvrVVNJ4kL6wq068M-k_0KhzGr7Cl4bEvt7m5xwhMgwAmu5Cuco0F7liFTsI7iqY5mdfFP-E3ikxPlmsY-bOElq3W16PTrt0lv4YjJqcTOlox_O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8149" y="28163647"/>
            <a:ext cx="3200400" cy="2286286"/>
          </a:xfrm>
          <a:prstGeom prst="rect">
            <a:avLst/>
          </a:prstGeom>
          <a:noFill/>
          <a:extLst>
            <a:ext uri="{909E8E84-426E-40DD-AFC4-6F175D3DCCD1}">
              <a14:hiddenFill xmlns:a14="http://schemas.microsoft.com/office/drawing/2010/main">
                <a:solidFill>
                  <a:srgbClr val="FFFFFF"/>
                </a:solidFill>
              </a14:hiddenFill>
            </a:ext>
          </a:extLst>
        </p:spPr>
      </p:pic>
      <p:sp>
        <p:nvSpPr>
          <p:cNvPr id="75" name="Text Placeholder 16"/>
          <p:cNvSpPr txBox="1">
            <a:spLocks/>
          </p:cNvSpPr>
          <p:nvPr/>
        </p:nvSpPr>
        <p:spPr>
          <a:xfrm>
            <a:off x="3643467" y="30357439"/>
            <a:ext cx="2945407" cy="70417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a:solidFill>
                  <a:schemeClr val="tx1">
                    <a:lumMod val="75000"/>
                    <a:lumOff val="25000"/>
                  </a:schemeClr>
                </a:solidFill>
              </a:rPr>
              <a:t>Terra MODIS</a:t>
            </a:r>
          </a:p>
        </p:txBody>
      </p:sp>
      <p:sp>
        <p:nvSpPr>
          <p:cNvPr id="87" name="Text Placeholder 16"/>
          <p:cNvSpPr txBox="1">
            <a:spLocks/>
          </p:cNvSpPr>
          <p:nvPr/>
        </p:nvSpPr>
        <p:spPr>
          <a:xfrm>
            <a:off x="9626905" y="30357439"/>
            <a:ext cx="2945407" cy="70417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solidFill>
                  <a:schemeClr val="tx1">
                    <a:lumMod val="75000"/>
                    <a:lumOff val="25000"/>
                  </a:schemeClr>
                </a:solidFill>
              </a:rPr>
              <a:t>Suomi NPP </a:t>
            </a:r>
            <a:r>
              <a:rPr lang="en-US" dirty="0">
                <a:solidFill>
                  <a:schemeClr val="tx1">
                    <a:lumMod val="75000"/>
                    <a:lumOff val="25000"/>
                  </a:schemeClr>
                </a:solidFill>
              </a:rPr>
              <a:t>VIIRS</a:t>
            </a:r>
          </a:p>
        </p:txBody>
      </p:sp>
      <p:sp>
        <p:nvSpPr>
          <p:cNvPr id="88" name="Text Placeholder 16"/>
          <p:cNvSpPr txBox="1">
            <a:spLocks/>
          </p:cNvSpPr>
          <p:nvPr/>
        </p:nvSpPr>
        <p:spPr>
          <a:xfrm>
            <a:off x="13643517" y="22535721"/>
            <a:ext cx="12915900" cy="3167558"/>
          </a:xfrm>
          <a:prstGeom prst="rect">
            <a:avLst/>
          </a:prstGeom>
          <a:noFill/>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dirty="0">
                <a:solidFill>
                  <a:schemeClr val="tx1">
                    <a:lumMod val="75000"/>
                    <a:lumOff val="25000"/>
                  </a:schemeClr>
                </a:solidFill>
              </a:rPr>
              <a:t>Arctic lakes present many unique challenges to satellite remote sensing, which must be addressed for future studies of Great Bear Lake to be successful.</a:t>
            </a:r>
          </a:p>
          <a:p>
            <a:pPr marL="347663" indent="-347663" algn="just">
              <a:buClr>
                <a:srgbClr val="389CC4"/>
              </a:buClr>
            </a:pPr>
            <a:r>
              <a:rPr lang="en-US" dirty="0">
                <a:solidFill>
                  <a:schemeClr val="tx1">
                    <a:lumMod val="75000"/>
                    <a:lumOff val="25000"/>
                  </a:schemeClr>
                </a:solidFill>
              </a:rPr>
              <a:t>Surface reflectance in blue and green bands presented the greatest discrepancies between sensor datasets. This compromised chlorophyll-a and CDOM estimation.</a:t>
            </a:r>
          </a:p>
          <a:p>
            <a:pPr marL="347663" indent="-347663" algn="just">
              <a:buClr>
                <a:srgbClr val="389CC4"/>
              </a:buClr>
            </a:pPr>
            <a:r>
              <a:rPr lang="en-US" dirty="0">
                <a:solidFill>
                  <a:schemeClr val="tx1">
                    <a:lumMod val="75000"/>
                    <a:lumOff val="25000"/>
                  </a:schemeClr>
                </a:solidFill>
              </a:rPr>
              <a:t>No drastic changes in water quality parameters were observed over the 20 year study period.</a:t>
            </a:r>
          </a:p>
          <a:p>
            <a:pPr marL="347663" indent="-347663" algn="just">
              <a:buClr>
                <a:srgbClr val="389CC4"/>
              </a:buClr>
            </a:pPr>
            <a:r>
              <a:rPr lang="en-US" dirty="0">
                <a:solidFill>
                  <a:schemeClr val="tx1">
                    <a:lumMod val="75000"/>
                    <a:lumOff val="25000"/>
                  </a:schemeClr>
                </a:solidFill>
              </a:rPr>
              <a:t>Visual inspection showed a non-significant, decreasing trend in water temperature.</a:t>
            </a:r>
          </a:p>
          <a:p>
            <a:pPr marL="347663" indent="-347663" algn="just">
              <a:buClr>
                <a:srgbClr val="389CC4"/>
              </a:buClr>
            </a:pPr>
            <a:endParaRPr lang="en-US" dirty="0"/>
          </a:p>
        </p:txBody>
      </p:sp>
      <p:pic>
        <p:nvPicPr>
          <p:cNvPr id="1440" name="Picture 14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99879" y="17403149"/>
            <a:ext cx="6280188" cy="4010922"/>
          </a:xfrm>
          <a:prstGeom prst="rect">
            <a:avLst/>
          </a:prstGeom>
        </p:spPr>
      </p:pic>
      <p:grpSp>
        <p:nvGrpSpPr>
          <p:cNvPr id="1446" name="Group 1445"/>
          <p:cNvGrpSpPr>
            <a:grpSpLocks noChangeAspect="1"/>
          </p:cNvGrpSpPr>
          <p:nvPr/>
        </p:nvGrpSpPr>
        <p:grpSpPr>
          <a:xfrm>
            <a:off x="1019858" y="19945211"/>
            <a:ext cx="12237351" cy="5254675"/>
            <a:chOff x="1151329" y="19777317"/>
            <a:chExt cx="9674110" cy="4154029"/>
          </a:xfrm>
        </p:grpSpPr>
        <p:pic>
          <p:nvPicPr>
            <p:cNvPr id="557" name="Google Shape;206;p22"/>
            <p:cNvPicPr preferRelativeResize="0"/>
            <p:nvPr/>
          </p:nvPicPr>
          <p:blipFill rotWithShape="1">
            <a:blip r:embed="rId14">
              <a:alphaModFix/>
            </a:blip>
            <a:srcRect l="4252" t="5536" r="3505" b="9932"/>
            <a:stretch/>
          </p:blipFill>
          <p:spPr>
            <a:xfrm>
              <a:off x="5225190" y="19777317"/>
              <a:ext cx="5600249" cy="3965627"/>
            </a:xfrm>
            <a:prstGeom prst="rect">
              <a:avLst/>
            </a:prstGeom>
            <a:noFill/>
            <a:ln>
              <a:noFill/>
            </a:ln>
          </p:spPr>
        </p:pic>
        <p:sp>
          <p:nvSpPr>
            <p:cNvPr id="558" name="Google Shape;208;p22"/>
            <p:cNvSpPr txBox="1"/>
            <p:nvPr/>
          </p:nvSpPr>
          <p:spPr>
            <a:xfrm>
              <a:off x="1151329" y="23702661"/>
              <a:ext cx="1600200" cy="20793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dirty="0">
                  <a:solidFill>
                    <a:schemeClr val="tx1">
                      <a:lumMod val="75000"/>
                      <a:lumOff val="25000"/>
                    </a:schemeClr>
                  </a:solidFill>
                  <a:ea typeface="Century Gothic"/>
                  <a:cs typeface="Century Gothic"/>
                  <a:sym typeface="Century Gothic"/>
                </a:rPr>
                <a:t>Image: ArcGIS-Pro</a:t>
              </a:r>
              <a:endParaRPr sz="8000" dirty="0">
                <a:solidFill>
                  <a:schemeClr val="tx1">
                    <a:lumMod val="75000"/>
                    <a:lumOff val="25000"/>
                  </a:schemeClr>
                </a:solidFill>
              </a:endParaRPr>
            </a:p>
          </p:txBody>
        </p:sp>
        <p:pic>
          <p:nvPicPr>
            <p:cNvPr id="559" name="Google Shape;210;p22"/>
            <p:cNvPicPr preferRelativeResize="0"/>
            <p:nvPr/>
          </p:nvPicPr>
          <p:blipFill rotWithShape="1">
            <a:blip r:embed="rId15">
              <a:alphaModFix/>
              <a:extLst>
                <a:ext uri="{BEBA8EAE-BF5A-486C-A8C5-ECC9F3942E4B}">
                  <a14:imgProps xmlns:a14="http://schemas.microsoft.com/office/drawing/2010/main">
                    <a14:imgLayer r:embed="rId16">
                      <a14:imgEffect>
                        <a14:saturation sat="200000"/>
                      </a14:imgEffect>
                    </a14:imgLayer>
                  </a14:imgProps>
                </a:ext>
              </a:extLst>
            </a:blip>
            <a:srcRect/>
            <a:stretch/>
          </p:blipFill>
          <p:spPr>
            <a:xfrm>
              <a:off x="1151329" y="20027316"/>
              <a:ext cx="4077213" cy="3677383"/>
            </a:xfrm>
            <a:prstGeom prst="rect">
              <a:avLst/>
            </a:prstGeom>
            <a:noFill/>
            <a:ln>
              <a:noFill/>
            </a:ln>
          </p:spPr>
        </p:pic>
        <p:sp>
          <p:nvSpPr>
            <p:cNvPr id="560" name="Google Shape;211;p22"/>
            <p:cNvSpPr/>
            <p:nvPr/>
          </p:nvSpPr>
          <p:spPr>
            <a:xfrm>
              <a:off x="2476030" y="20725202"/>
              <a:ext cx="369300" cy="281400"/>
            </a:xfrm>
            <a:prstGeom prst="rect">
              <a:avLst/>
            </a:prstGeom>
            <a:noFill/>
            <a:ln w="28575" cap="flat" cmpd="sng">
              <a:solidFill>
                <a:srgbClr val="C0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500" b="0" i="0" u="none" strike="noStrike" cap="none">
                <a:solidFill>
                  <a:schemeClr val="lt1"/>
                </a:solidFill>
                <a:ea typeface="Century Gothic"/>
                <a:cs typeface="Century Gothic"/>
                <a:sym typeface="Century Gothic"/>
              </a:endParaRPr>
            </a:p>
          </p:txBody>
        </p:sp>
        <p:cxnSp>
          <p:nvCxnSpPr>
            <p:cNvPr id="561" name="Google Shape;212;p22"/>
            <p:cNvCxnSpPr/>
            <p:nvPr/>
          </p:nvCxnSpPr>
          <p:spPr>
            <a:xfrm rot="10800000" flipH="1">
              <a:off x="2883416" y="20027402"/>
              <a:ext cx="2532300" cy="697800"/>
            </a:xfrm>
            <a:prstGeom prst="straightConnector1">
              <a:avLst/>
            </a:prstGeom>
            <a:noFill/>
            <a:ln w="38100" cap="flat" cmpd="sng">
              <a:solidFill>
                <a:srgbClr val="C00000"/>
              </a:solidFill>
              <a:prstDash val="dot"/>
              <a:miter lim="800000"/>
              <a:headEnd type="none" w="sm" len="sm"/>
              <a:tailEnd type="triangle" w="med" len="med"/>
            </a:ln>
          </p:spPr>
        </p:cxnSp>
        <p:cxnSp>
          <p:nvCxnSpPr>
            <p:cNvPr id="562" name="Google Shape;213;p22"/>
            <p:cNvCxnSpPr/>
            <p:nvPr/>
          </p:nvCxnSpPr>
          <p:spPr>
            <a:xfrm>
              <a:off x="2883416" y="21006555"/>
              <a:ext cx="2522400" cy="2698200"/>
            </a:xfrm>
            <a:prstGeom prst="straightConnector1">
              <a:avLst/>
            </a:prstGeom>
            <a:noFill/>
            <a:ln w="38100" cap="flat" cmpd="sng">
              <a:solidFill>
                <a:srgbClr val="C00000"/>
              </a:solidFill>
              <a:prstDash val="dot"/>
              <a:miter lim="800000"/>
              <a:headEnd type="none" w="sm" len="sm"/>
              <a:tailEnd type="triangle" w="med" len="med"/>
            </a:ln>
          </p:spPr>
        </p:cxnSp>
        <p:sp>
          <p:nvSpPr>
            <p:cNvPr id="563" name="Google Shape;214;p22"/>
            <p:cNvSpPr txBox="1"/>
            <p:nvPr/>
          </p:nvSpPr>
          <p:spPr>
            <a:xfrm>
              <a:off x="2453029" y="21424727"/>
              <a:ext cx="948600" cy="307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b="1" i="0" u="none" strike="noStrike" cap="none" dirty="0">
                  <a:solidFill>
                    <a:schemeClr val="tx1">
                      <a:lumMod val="75000"/>
                      <a:lumOff val="25000"/>
                    </a:schemeClr>
                  </a:solidFill>
                  <a:ea typeface="Century Gothic"/>
                  <a:cs typeface="Century Gothic"/>
                  <a:sym typeface="Century Gothic"/>
                </a:rPr>
                <a:t>Canada</a:t>
              </a:r>
              <a:endParaRPr sz="1600" dirty="0">
                <a:solidFill>
                  <a:schemeClr val="tx1">
                    <a:lumMod val="75000"/>
                    <a:lumOff val="25000"/>
                  </a:schemeClr>
                </a:solidFill>
              </a:endParaRPr>
            </a:p>
          </p:txBody>
        </p:sp>
        <p:sp>
          <p:nvSpPr>
            <p:cNvPr id="564" name="Google Shape;215;p22"/>
            <p:cNvSpPr txBox="1"/>
            <p:nvPr/>
          </p:nvSpPr>
          <p:spPr>
            <a:xfrm>
              <a:off x="2854475" y="21986417"/>
              <a:ext cx="1112390" cy="5613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b="1" dirty="0">
                  <a:solidFill>
                    <a:schemeClr val="tx1">
                      <a:lumMod val="75000"/>
                      <a:lumOff val="25000"/>
                    </a:schemeClr>
                  </a:solidFill>
                  <a:ea typeface="Century Gothic"/>
                  <a:cs typeface="Century Gothic"/>
                  <a:sym typeface="Century Gothic"/>
                </a:rPr>
                <a:t>United States</a:t>
              </a:r>
              <a:endParaRPr sz="1600" dirty="0">
                <a:solidFill>
                  <a:schemeClr val="tx1">
                    <a:lumMod val="75000"/>
                    <a:lumOff val="25000"/>
                  </a:schemeClr>
                </a:solidFill>
              </a:endParaRPr>
            </a:p>
          </p:txBody>
        </p:sp>
        <p:sp>
          <p:nvSpPr>
            <p:cNvPr id="565" name="Google Shape;216;p22"/>
            <p:cNvSpPr txBox="1"/>
            <p:nvPr/>
          </p:nvSpPr>
          <p:spPr>
            <a:xfrm>
              <a:off x="1403260" y="22129199"/>
              <a:ext cx="948600" cy="43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b="1" dirty="0">
                  <a:solidFill>
                    <a:schemeClr val="accent1">
                      <a:lumMod val="50000"/>
                    </a:schemeClr>
                  </a:solidFill>
                  <a:ea typeface="Century Gothic"/>
                  <a:cs typeface="Century Gothic"/>
                  <a:sym typeface="Century Gothic"/>
                </a:rPr>
                <a:t>Pacific</a:t>
              </a:r>
              <a:endParaRPr sz="1600" dirty="0">
                <a:solidFill>
                  <a:schemeClr val="accent1">
                    <a:lumMod val="50000"/>
                  </a:schemeClr>
                </a:solidFill>
              </a:endParaRPr>
            </a:p>
            <a:p>
              <a:pPr marL="0" marR="0" lvl="0" indent="0" algn="ctr" rtl="0">
                <a:spcBef>
                  <a:spcPts val="0"/>
                </a:spcBef>
                <a:spcAft>
                  <a:spcPts val="0"/>
                </a:spcAft>
                <a:buNone/>
              </a:pPr>
              <a:r>
                <a:rPr lang="en-US" sz="1600" b="1" dirty="0">
                  <a:solidFill>
                    <a:schemeClr val="accent1">
                      <a:lumMod val="50000"/>
                    </a:schemeClr>
                  </a:solidFill>
                  <a:ea typeface="Century Gothic"/>
                  <a:cs typeface="Century Gothic"/>
                  <a:sym typeface="Century Gothic"/>
                </a:rPr>
                <a:t>Ocean</a:t>
              </a:r>
              <a:endParaRPr sz="1600" dirty="0">
                <a:solidFill>
                  <a:schemeClr val="accent1">
                    <a:lumMod val="50000"/>
                  </a:schemeClr>
                </a:solidFill>
              </a:endParaRPr>
            </a:p>
          </p:txBody>
        </p:sp>
        <p:sp>
          <p:nvSpPr>
            <p:cNvPr id="566" name="Google Shape;217;p22"/>
            <p:cNvSpPr txBox="1"/>
            <p:nvPr/>
          </p:nvSpPr>
          <p:spPr>
            <a:xfrm>
              <a:off x="4299852" y="22216672"/>
              <a:ext cx="1002699" cy="54119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b="1" dirty="0">
                  <a:solidFill>
                    <a:schemeClr val="accent1">
                      <a:lumMod val="50000"/>
                    </a:schemeClr>
                  </a:solidFill>
                  <a:ea typeface="Century Gothic"/>
                  <a:cs typeface="Century Gothic"/>
                  <a:sym typeface="Century Gothic"/>
                </a:rPr>
                <a:t>Atlantic </a:t>
              </a:r>
              <a:endParaRPr sz="1600" dirty="0">
                <a:solidFill>
                  <a:schemeClr val="accent1">
                    <a:lumMod val="50000"/>
                  </a:schemeClr>
                </a:solidFill>
              </a:endParaRPr>
            </a:p>
            <a:p>
              <a:pPr marL="0" marR="0" lvl="0" indent="0" algn="ctr" rtl="0">
                <a:spcBef>
                  <a:spcPts val="0"/>
                </a:spcBef>
                <a:spcAft>
                  <a:spcPts val="0"/>
                </a:spcAft>
                <a:buNone/>
              </a:pPr>
              <a:r>
                <a:rPr lang="en-US" sz="1600" b="1" dirty="0">
                  <a:solidFill>
                    <a:schemeClr val="accent1">
                      <a:lumMod val="50000"/>
                    </a:schemeClr>
                  </a:solidFill>
                  <a:ea typeface="Century Gothic"/>
                  <a:cs typeface="Century Gothic"/>
                  <a:sym typeface="Century Gothic"/>
                </a:rPr>
                <a:t>Ocean</a:t>
              </a:r>
              <a:endParaRPr sz="1600" dirty="0">
                <a:solidFill>
                  <a:schemeClr val="accent1">
                    <a:lumMod val="50000"/>
                  </a:schemeClr>
                </a:solidFill>
              </a:endParaRPr>
            </a:p>
          </p:txBody>
        </p:sp>
        <p:sp>
          <p:nvSpPr>
            <p:cNvPr id="567" name="Google Shape;218;p22"/>
            <p:cNvSpPr txBox="1"/>
            <p:nvPr/>
          </p:nvSpPr>
          <p:spPr>
            <a:xfrm>
              <a:off x="1541315" y="20698742"/>
              <a:ext cx="810900" cy="338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b="1" dirty="0">
                  <a:solidFill>
                    <a:schemeClr val="tx1">
                      <a:lumMod val="75000"/>
                      <a:lumOff val="25000"/>
                    </a:schemeClr>
                  </a:solidFill>
                  <a:ea typeface="Century Gothic"/>
                  <a:cs typeface="Century Gothic"/>
                  <a:sym typeface="Century Gothic"/>
                </a:rPr>
                <a:t>Alaska</a:t>
              </a:r>
              <a:endParaRPr sz="1600" dirty="0">
                <a:solidFill>
                  <a:schemeClr val="tx1">
                    <a:lumMod val="75000"/>
                    <a:lumOff val="25000"/>
                  </a:schemeClr>
                </a:solidFill>
              </a:endParaRPr>
            </a:p>
          </p:txBody>
        </p:sp>
        <p:sp>
          <p:nvSpPr>
            <p:cNvPr id="568" name="Google Shape;219;p22"/>
            <p:cNvSpPr txBox="1"/>
            <p:nvPr/>
          </p:nvSpPr>
          <p:spPr>
            <a:xfrm>
              <a:off x="5881265" y="22547767"/>
              <a:ext cx="948600" cy="410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b="1" dirty="0" err="1">
                  <a:solidFill>
                    <a:schemeClr val="lt1"/>
                  </a:solidFill>
                  <a:ea typeface="Century Gothic"/>
                  <a:cs typeface="Century Gothic"/>
                  <a:sym typeface="Century Gothic"/>
                </a:rPr>
                <a:t>Délįnę</a:t>
              </a:r>
              <a:endParaRPr sz="500" b="1" dirty="0">
                <a:solidFill>
                  <a:schemeClr val="lt1"/>
                </a:solidFill>
                <a:ea typeface="Century Gothic"/>
                <a:cs typeface="Century Gothic"/>
                <a:sym typeface="Century Gothic"/>
              </a:endParaRPr>
            </a:p>
          </p:txBody>
        </p:sp>
        <p:sp>
          <p:nvSpPr>
            <p:cNvPr id="569" name="Google Shape;220;p22"/>
            <p:cNvSpPr/>
            <p:nvPr/>
          </p:nvSpPr>
          <p:spPr>
            <a:xfrm>
              <a:off x="6409715" y="22865877"/>
              <a:ext cx="305400" cy="315300"/>
            </a:xfrm>
            <a:prstGeom prst="star5">
              <a:avLst>
                <a:gd name="adj" fmla="val 19098"/>
                <a:gd name="hf" fmla="val 105146"/>
                <a:gd name="vf" fmla="val 110557"/>
              </a:avLst>
            </a:prstGeom>
            <a:solidFill>
              <a:srgbClr val="FFFF0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500">
                <a:solidFill>
                  <a:schemeClr val="lt1"/>
                </a:solidFill>
                <a:ea typeface="Century Gothic"/>
                <a:cs typeface="Century Gothic"/>
                <a:sym typeface="Century Gothic"/>
              </a:endParaRPr>
            </a:p>
          </p:txBody>
        </p:sp>
        <p:sp>
          <p:nvSpPr>
            <p:cNvPr id="570" name="Google Shape;221;p22"/>
            <p:cNvSpPr txBox="1"/>
            <p:nvPr/>
          </p:nvSpPr>
          <p:spPr>
            <a:xfrm>
              <a:off x="1704192" y="20098882"/>
              <a:ext cx="884400" cy="430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b="1" dirty="0">
                  <a:solidFill>
                    <a:srgbClr val="2F5496"/>
                  </a:solidFill>
                  <a:ea typeface="Century Gothic"/>
                  <a:cs typeface="Century Gothic"/>
                  <a:sym typeface="Century Gothic"/>
                </a:rPr>
                <a:t>Artic</a:t>
              </a:r>
              <a:endParaRPr sz="1600" dirty="0"/>
            </a:p>
            <a:p>
              <a:pPr marL="0" marR="0" lvl="0" indent="0" algn="ctr" rtl="0">
                <a:spcBef>
                  <a:spcPts val="0"/>
                </a:spcBef>
                <a:spcAft>
                  <a:spcPts val="0"/>
                </a:spcAft>
                <a:buNone/>
              </a:pPr>
              <a:r>
                <a:rPr lang="en-US" sz="1600" b="1" dirty="0">
                  <a:solidFill>
                    <a:srgbClr val="2F5496"/>
                  </a:solidFill>
                  <a:ea typeface="Century Gothic"/>
                  <a:cs typeface="Century Gothic"/>
                  <a:sym typeface="Century Gothic"/>
                </a:rPr>
                <a:t>Ocean</a:t>
              </a:r>
              <a:endParaRPr sz="1600" dirty="0"/>
            </a:p>
          </p:txBody>
        </p:sp>
        <p:sp>
          <p:nvSpPr>
            <p:cNvPr id="571" name="Google Shape;230;p23"/>
            <p:cNvSpPr txBox="1"/>
            <p:nvPr/>
          </p:nvSpPr>
          <p:spPr>
            <a:xfrm>
              <a:off x="5521589" y="23775054"/>
              <a:ext cx="1193526" cy="15629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dirty="0">
                  <a:solidFill>
                    <a:schemeClr val="tx1">
                      <a:lumMod val="75000"/>
                      <a:lumOff val="25000"/>
                    </a:schemeClr>
                  </a:solidFill>
                  <a:ea typeface="Century Gothic"/>
                  <a:cs typeface="Century Gothic"/>
                  <a:sym typeface="Century Gothic"/>
                </a:rPr>
                <a:t>Source: ESRI</a:t>
              </a:r>
              <a:endParaRPr sz="1600" dirty="0">
                <a:solidFill>
                  <a:schemeClr val="tx1">
                    <a:lumMod val="75000"/>
                    <a:lumOff val="25000"/>
                  </a:schemeClr>
                </a:solidFill>
              </a:endParaRPr>
            </a:p>
          </p:txBody>
        </p:sp>
        <p:sp>
          <p:nvSpPr>
            <p:cNvPr id="572" name="Google Shape;219;p22"/>
            <p:cNvSpPr txBox="1"/>
            <p:nvPr/>
          </p:nvSpPr>
          <p:spPr>
            <a:xfrm>
              <a:off x="7861145" y="21866007"/>
              <a:ext cx="1545882" cy="45009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b="1" dirty="0">
                  <a:solidFill>
                    <a:schemeClr val="lt1"/>
                  </a:solidFill>
                  <a:ea typeface="Century Gothic"/>
                  <a:cs typeface="Century Gothic"/>
                  <a:sym typeface="Century Gothic"/>
                </a:rPr>
                <a:t>Great Bear Lake</a:t>
              </a:r>
              <a:endParaRPr sz="500" b="1" dirty="0">
                <a:solidFill>
                  <a:schemeClr val="lt1"/>
                </a:solidFill>
                <a:ea typeface="Century Gothic"/>
                <a:cs typeface="Century Gothic"/>
                <a:sym typeface="Century Gothic"/>
              </a:endParaRPr>
            </a:p>
          </p:txBody>
        </p:sp>
      </p:gr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841034" y="12169363"/>
            <a:ext cx="6126480" cy="4902408"/>
          </a:xfrm>
          <a:prstGeom prst="rect">
            <a:avLst/>
          </a:prstGeom>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87545" y="12197074"/>
            <a:ext cx="6126480" cy="4902408"/>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185129" y="16912622"/>
            <a:ext cx="6126480" cy="4588078"/>
          </a:xfrm>
          <a:prstGeom prst="rect">
            <a:avLst/>
          </a:prstGeom>
        </p:spPr>
      </p:pic>
      <p:sp>
        <p:nvSpPr>
          <p:cNvPr id="11" name="Rectangle 10"/>
          <p:cNvSpPr/>
          <p:nvPr/>
        </p:nvSpPr>
        <p:spPr>
          <a:xfrm>
            <a:off x="22738019" y="12156045"/>
            <a:ext cx="1404552" cy="553998"/>
          </a:xfrm>
          <a:prstGeom prst="rect">
            <a:avLst/>
          </a:prstGeom>
        </p:spPr>
        <p:txBody>
          <a:bodyPr wrap="none">
            <a:spAutoFit/>
          </a:bodyPr>
          <a:lstStyle/>
          <a:p>
            <a:r>
              <a:rPr lang="en-US" sz="3000" b="1" dirty="0">
                <a:solidFill>
                  <a:schemeClr val="tx1">
                    <a:lumMod val="75000"/>
                    <a:lumOff val="25000"/>
                  </a:schemeClr>
                </a:solidFill>
              </a:rPr>
              <a:t>CDOM</a:t>
            </a:r>
            <a:endParaRPr lang="en-US" sz="3000" b="1" dirty="0"/>
          </a:p>
        </p:txBody>
      </p:sp>
      <p:sp>
        <p:nvSpPr>
          <p:cNvPr id="97" name="Rectangle 96"/>
          <p:cNvSpPr/>
          <p:nvPr/>
        </p:nvSpPr>
        <p:spPr>
          <a:xfrm>
            <a:off x="16125882" y="12129895"/>
            <a:ext cx="1071127" cy="553998"/>
          </a:xfrm>
          <a:prstGeom prst="rect">
            <a:avLst/>
          </a:prstGeom>
        </p:spPr>
        <p:txBody>
          <a:bodyPr wrap="none">
            <a:spAutoFit/>
          </a:bodyPr>
          <a:lstStyle/>
          <a:p>
            <a:r>
              <a:rPr lang="en-US" sz="3000" b="1" dirty="0" err="1">
                <a:solidFill>
                  <a:schemeClr val="tx1">
                    <a:lumMod val="75000"/>
                    <a:lumOff val="25000"/>
                  </a:schemeClr>
                </a:solidFill>
              </a:rPr>
              <a:t>Chl</a:t>
            </a:r>
            <a:r>
              <a:rPr lang="en-US" sz="3000" b="1" dirty="0">
                <a:solidFill>
                  <a:schemeClr val="tx1">
                    <a:lumMod val="75000"/>
                    <a:lumOff val="25000"/>
                  </a:schemeClr>
                </a:solidFill>
              </a:rPr>
              <a:t>-a</a:t>
            </a:r>
            <a:endParaRPr lang="en-US" sz="3000" b="1" dirty="0"/>
          </a:p>
        </p:txBody>
      </p:sp>
    </p:spTree>
    <p:extLst>
      <p:ext uri="{BB962C8B-B14F-4D97-AF65-F5344CB8AC3E}">
        <p14:creationId xmlns:p14="http://schemas.microsoft.com/office/powerpoint/2010/main" val="11725811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3113</TotalTime>
  <Words>622</Words>
  <Application>Microsoft Office PowerPoint</Application>
  <PresentationFormat>Custom</PresentationFormat>
  <Paragraphs>72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212</cp:revision>
  <dcterms:created xsi:type="dcterms:W3CDTF">2017-06-02T16:06:25Z</dcterms:created>
  <dcterms:modified xsi:type="dcterms:W3CDTF">2018-12-26T03:23:07Z</dcterms:modified>
</cp:coreProperties>
</file>