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7" r:id="rId3"/>
    <p:sldId id="268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738"/>
    <a:srgbClr val="6F0200"/>
    <a:srgbClr val="FCD782"/>
    <a:srgbClr val="C00709"/>
    <a:srgbClr val="D88A7B"/>
    <a:srgbClr val="C18E95"/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EDEB-0F5F-474C-9ACF-AA6E15D068B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B03EF-341A-457E-BA19-C0B84580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03EF-341A-457E-BA19-C0B84580C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9/18/2017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1328" y="6391656"/>
            <a:ext cx="11777472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6396038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ppliedsciences.nasa.gov/programs/capacity-building-progra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evelop.larc.nasa.gov/projects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develop.larc.nasa.gov/pdfs/DEVELOP2016ParticipantFlyer.pdf" TargetMode="External"/><Relationship Id="rId4" Type="http://schemas.openxmlformats.org/officeDocument/2006/relationships/hyperlink" Target="https://develop.larc.nasa.gov/pdfs/2016_Summer%20Booklet_10.28.16.pdf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devpedia.developexchange.com/dp/index.php?title=Map_Making_Best_Practi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/>
              <a:t>[Project Title]</a:t>
            </a:r>
          </a:p>
          <a:p>
            <a:r>
              <a:rPr lang="en-US" sz="2000" dirty="0"/>
              <a:t>[Node]</a:t>
            </a:r>
          </a:p>
          <a:p>
            <a:endParaRPr lang="en-US" sz="1800" dirty="0"/>
          </a:p>
          <a:p>
            <a:r>
              <a:rPr lang="en-US" sz="2400" dirty="0" smtClean="0"/>
              <a:t>FALL</a:t>
            </a:r>
            <a:r>
              <a:rPr lang="en-US" sz="2400" dirty="0" smtClean="0"/>
              <a:t> </a:t>
            </a:r>
            <a:r>
              <a:rPr lang="en-US" sz="2400" dirty="0"/>
              <a:t>2017</a:t>
            </a:r>
          </a:p>
          <a:p>
            <a:r>
              <a:rPr lang="en-US" sz="4400" dirty="0" smtClean="0"/>
              <a:t>WEBSITE &amp; CREATIVE </a:t>
            </a:r>
            <a:r>
              <a:rPr lang="en-US" sz="4400" dirty="0"/>
              <a:t>Imagery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189664"/>
            <a:ext cx="11379200" cy="758825"/>
          </a:xfrm>
        </p:spPr>
        <p:txBody>
          <a:bodyPr>
            <a:normAutofit/>
          </a:bodyPr>
          <a:lstStyle/>
          <a:p>
            <a:r>
              <a:rPr lang="en-US" sz="3600" b="1" dirty="0"/>
              <a:t>Purpose:</a:t>
            </a:r>
            <a:r>
              <a:rPr lang="en-US" sz="3600" dirty="0"/>
              <a:t> What is a </a:t>
            </a:r>
            <a:r>
              <a:rPr lang="en-US" sz="3600" dirty="0" smtClean="0"/>
              <a:t>Website </a:t>
            </a:r>
            <a:r>
              <a:rPr lang="en-US" sz="3600" dirty="0"/>
              <a:t>Image?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135559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image should be an attractive, processed image of your study area that will be used to represent the project. This image will be used as a cover image on the project page of the </a:t>
            </a:r>
            <a:r>
              <a:rPr lang="en-US" sz="1600" u="sng" dirty="0">
                <a:hlinkClick r:id="rId2"/>
              </a:rPr>
              <a:t>DEVELOP website</a:t>
            </a:r>
            <a:r>
              <a:rPr lang="en-US" sz="1600" dirty="0"/>
              <a:t>, project image on </a:t>
            </a:r>
            <a:r>
              <a:rPr lang="en-US" sz="1600" u="sng" dirty="0">
                <a:hlinkClick r:id="rId3"/>
              </a:rPr>
              <a:t>NASA’s Applied Sciences eBooks</a:t>
            </a:r>
            <a:r>
              <a:rPr lang="en-US" sz="1600" dirty="0"/>
              <a:t> website, </a:t>
            </a:r>
            <a:r>
              <a:rPr lang="en-US" sz="1600" u="sng" dirty="0">
                <a:hlinkClick r:id="rId4"/>
              </a:rPr>
              <a:t>Summer Booklet</a:t>
            </a:r>
            <a:r>
              <a:rPr lang="en-US" sz="1600" dirty="0"/>
              <a:t> </a:t>
            </a:r>
            <a:r>
              <a:rPr lang="en-US" sz="1600" dirty="0" smtClean="0"/>
              <a:t>image (summer term only), </a:t>
            </a:r>
            <a:r>
              <a:rPr lang="en-US" sz="1600" dirty="0"/>
              <a:t>and as Earth imagery that can be used by DEVELOP’s graphic design team for future publications and </a:t>
            </a:r>
            <a:r>
              <a:rPr lang="en-US" sz="1600" u="sng" dirty="0">
                <a:hlinkClick r:id="rId5"/>
              </a:rPr>
              <a:t>promotional materials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Screen Shot 2017-05-22 at 12.42.08 P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73" y="1179914"/>
            <a:ext cx="4441825" cy="2686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reen Shot 2017-05-22 at 12.53.04 P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8"/>
          <a:stretch/>
        </p:blipFill>
        <p:spPr bwMode="auto">
          <a:xfrm>
            <a:off x="6905673" y="3997392"/>
            <a:ext cx="2126815" cy="222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reen Shot 2017-05-22 at 12.57.02 P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/>
        </p:blipFill>
        <p:spPr bwMode="auto">
          <a:xfrm>
            <a:off x="9126585" y="3997393"/>
            <a:ext cx="2227215" cy="222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98019" y="3417385"/>
            <a:ext cx="4913206" cy="2907215"/>
            <a:chOff x="6803648" y="1102519"/>
            <a:chExt cx="4473952" cy="2647302"/>
          </a:xfrm>
        </p:grpSpPr>
        <p:grpSp>
          <p:nvGrpSpPr>
            <p:cNvPr id="19" name="Group 18"/>
            <p:cNvGrpSpPr/>
            <p:nvPr/>
          </p:nvGrpSpPr>
          <p:grpSpPr>
            <a:xfrm>
              <a:off x="6803648" y="1102519"/>
              <a:ext cx="4092478" cy="892552"/>
              <a:chOff x="6629400" y="1102519"/>
              <a:chExt cx="4092478" cy="8925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0617" y="1102519"/>
                <a:ext cx="10178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1920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067800" y="1295400"/>
                <a:ext cx="1654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629400" y="1295400"/>
                <a:ext cx="1586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9680314" y="2152535"/>
              <a:ext cx="2302020" cy="892552"/>
              <a:chOff x="6629399" y="1118786"/>
              <a:chExt cx="4092479" cy="8925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52912" y="1118786"/>
                <a:ext cx="18454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>
                <a:off x="10030305" y="603829"/>
                <a:ext cx="0" cy="1383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239000" y="685798"/>
                <a:ext cx="1" cy="1219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8" name="Picture 14" descr="LRC-2017-E3-G_2017Spring_MSFC_AlabamaAgriculture_Websiteimage_0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2" y="3777368"/>
            <a:ext cx="4528413" cy="25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3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610" y="228600"/>
            <a:ext cx="9676780" cy="7588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Website Image Checklist:</a:t>
            </a:r>
            <a:r>
              <a:rPr lang="en-US" sz="3600" dirty="0" smtClean="0"/>
              <a:t> Requirements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840" y="1166842"/>
            <a:ext cx="7289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High-resolution, 1920 x 1080 (over 300 dpi) – landscape orientation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Entire frame is filled with </a:t>
            </a:r>
            <a:r>
              <a:rPr lang="en-US" sz="1600" dirty="0" smtClean="0"/>
              <a:t>imagery – No </a:t>
            </a:r>
            <a:r>
              <a:rPr lang="en-US" sz="1600" dirty="0"/>
              <a:t>white </a:t>
            </a:r>
            <a:r>
              <a:rPr lang="en-US" sz="1600" dirty="0" smtClean="0"/>
              <a:t>space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Saved as a JPEG or PNG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Text, legends, etc. </a:t>
            </a:r>
            <a:r>
              <a:rPr lang="en-US" sz="1600" b="1" dirty="0"/>
              <a:t>must</a:t>
            </a:r>
            <a:r>
              <a:rPr lang="en-US" sz="1600" dirty="0"/>
              <a:t> be separate items that are typed and created in </a:t>
            </a:r>
            <a:r>
              <a:rPr lang="en-US" sz="1600" dirty="0" smtClean="0"/>
              <a:t>PowerPoint </a:t>
            </a:r>
            <a:r>
              <a:rPr lang="en-US" sz="1600" dirty="0"/>
              <a:t>(No imported legends or text)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No images that are clipped to a shape (see center example)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Map resources available on</a:t>
            </a:r>
            <a:r>
              <a:rPr lang="en-US" sz="1600" dirty="0">
                <a:hlinkClick r:id="rId2"/>
              </a:rPr>
              <a:t> </a:t>
            </a:r>
            <a:r>
              <a:rPr lang="en-US" sz="1600" u="sng" dirty="0" err="1">
                <a:hlinkClick r:id="rId2"/>
              </a:rPr>
              <a:t>DEVELOPedia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is derived from NASA sensor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Not from an outside source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 a photographs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Exception: NCEI projects using CDRs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At least one image provided is derived from recent data (2016-2017)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Some kind of processing has taken place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/>
              <a:t>Not just a raw satellite image or simple re-order of </a:t>
            </a:r>
          </a:p>
          <a:p>
            <a:pPr lvl="1" fontAlgn="base"/>
            <a:r>
              <a:rPr lang="en-US" sz="1600" b="1" i="1" dirty="0"/>
              <a:t> </a:t>
            </a:r>
            <a:r>
              <a:rPr lang="en-US" sz="1600" b="1" i="1" dirty="0" smtClean="0"/>
              <a:t>    spectral </a:t>
            </a:r>
            <a:r>
              <a:rPr lang="en-US" sz="1600" b="1" i="1" dirty="0"/>
              <a:t>bands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The team actually created the image - </a:t>
            </a:r>
            <a:r>
              <a:rPr lang="en-US" sz="1600" i="1" dirty="0"/>
              <a:t>NO outside </a:t>
            </a:r>
            <a:endParaRPr lang="en-US" sz="1600" i="1" dirty="0" smtClean="0"/>
          </a:p>
          <a:p>
            <a:pPr fontAlgn="base"/>
            <a:r>
              <a:rPr lang="en-US" sz="1600" i="1" dirty="0"/>
              <a:t> </a:t>
            </a:r>
            <a:r>
              <a:rPr lang="en-US" sz="1600" i="1" dirty="0" smtClean="0"/>
              <a:t>    content </a:t>
            </a:r>
            <a:r>
              <a:rPr lang="en-US" sz="1600" i="1" dirty="0"/>
              <a:t>included 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For examples:</a:t>
            </a:r>
            <a:r>
              <a:rPr lang="en-US" sz="1600" dirty="0">
                <a:hlinkClick r:id="rId3"/>
              </a:rPr>
              <a:t> </a:t>
            </a:r>
            <a:r>
              <a:rPr lang="en-US" sz="1600" u="sng" dirty="0">
                <a:hlinkClick r:id="rId3"/>
              </a:rPr>
              <a:t>https://develop.larc.nasa.gov/projects.php</a:t>
            </a:r>
            <a:endParaRPr lang="en-US" sz="1400" dirty="0"/>
          </a:p>
        </p:txBody>
      </p:sp>
      <p:pic>
        <p:nvPicPr>
          <p:cNvPr id="2054" name="Picture 6" descr="https://lh5.googleusercontent.com/LfNFu8SBiIS0iecftGesPu0uunjHLhyqDx4CWxkPuPHo4LtrUQdc8fbjNy9uqADo2fTktfplMI-fnG_Az_EKLf5RM4v0tLBpIKhB208yX2wVEeM8ruOuEY-3wCG_vSsbn6VVUuOOpI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21" y="1200627"/>
            <a:ext cx="2877818" cy="16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FT0JSn4lagcmTaVDEiSd0z1PVmTQlkWA95cMwpNgsEDJQnf4pOvPodMTFq_Wrs7T86bvki-Ny2qL-PyrgSDn-F5zTuJQl-PZY4-ma9-0jRLJHalEMbl12gNniUlQJOFru-mY6RxK6S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2696" b="12405"/>
          <a:stretch/>
        </p:blipFill>
        <p:spPr bwMode="auto">
          <a:xfrm>
            <a:off x="8382000" y="4566651"/>
            <a:ext cx="2879239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10" y="2914173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lh4.googleusercontent.com/7FvFaOim99HKaxXYV8Kgdb1cAQ_k5gx_mRhLMAsLBQ3s9PkPzLdIZKWOUS10dC2PT5F1uKBZa44ZzEjb8_tOpZcW98JsOwiqw0Vvmlpml7v2HJPPycOdcSxpzvu8kkwJG5ytLUxb2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51" y="2914173"/>
            <a:ext cx="1201567" cy="15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8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1082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Short Title Here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description.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word limit.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Metadata Tags: List any keywords, or project participant names that you would like included in the photo’s metadata.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623" y="457200"/>
            <a:ext cx="7324753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2899" y="23622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box and place Website Image here.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9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201022"/>
            <a:ext cx="9676780" cy="7588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Creative Image Checklist:</a:t>
            </a:r>
            <a:r>
              <a:rPr lang="en-US" sz="3600" dirty="0" smtClean="0"/>
              <a:t> Optional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840" y="1073896"/>
            <a:ext cx="73623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1600" dirty="0" smtClean="0"/>
              <a:t>The Creative Image is an optional deliverable that teams can create and submit, in addition to the required Website Image. This is a great opportunity for teams to use their creativity to develop a visual representation of their project. This image follows many of the same requirements as the Website Image, with some minor, more flexible adjustments, listed below: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High-resolution </a:t>
            </a:r>
            <a:r>
              <a:rPr lang="en-US" sz="1600" dirty="0"/>
              <a:t>1920 x 1080 (over 300 dpi) – landscape orientation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White background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Saved as a JPEG or PNG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description in template description area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is derived from NASA sensor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Not from an outside source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 photographs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Exception: NCEI projects using CDRs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At least one image provided is derived from recent data (2016-2017)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Some kind of processing has taken place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/>
              <a:t>Not just a raw satellite image or simple re-order of spectral bands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Limited clipped </a:t>
            </a:r>
            <a:r>
              <a:rPr lang="en-US" sz="1600" dirty="0" smtClean="0"/>
              <a:t>shapes – Be </a:t>
            </a:r>
            <a:r>
              <a:rPr lang="en-US" sz="1600" dirty="0"/>
              <a:t>mindful of shapes that could represent political, religious, or culturally offensive </a:t>
            </a:r>
            <a:r>
              <a:rPr lang="en-US" sz="1600" dirty="0" smtClean="0"/>
              <a:t>symbols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Must be created by the </a:t>
            </a:r>
            <a:r>
              <a:rPr lang="en-US" sz="1600" dirty="0" smtClean="0"/>
              <a:t>team – </a:t>
            </a:r>
            <a:r>
              <a:rPr lang="en-US" sz="1600" i="1" dirty="0" smtClean="0"/>
              <a:t>NO </a:t>
            </a:r>
            <a:r>
              <a:rPr lang="en-US" sz="1600" i="1" dirty="0"/>
              <a:t>outside content </a:t>
            </a:r>
            <a:r>
              <a:rPr lang="en-US" sz="1600" i="1" dirty="0" smtClean="0"/>
              <a:t>allowed</a:t>
            </a:r>
            <a:endParaRPr lang="en-US" sz="1600" dirty="0"/>
          </a:p>
        </p:txBody>
      </p:sp>
      <p:pic>
        <p:nvPicPr>
          <p:cNvPr id="5122" name="Picture 2" descr="https://lh6.googleusercontent.com/4uO1nPa1qujg736c0sctfFgtCrBe1uh-k1U50B58Qf-hK1Uo1yxWkfr8CmfEp8cIGW4rF0aoYpsI1Mx76chaf-9Im3ynJb45p5JN4e_9V9_JdUlIVJsZLWJC5IDnnQSfJEgNCQF9j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66842"/>
            <a:ext cx="2879241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qjsEleZrnf6tL_APYZ0rp2pgWjbIrs5Lscj9mu3wI6WWZN19hNuNNyk07vWX312puuBCjGq5CZxcRpCqzWERnujC8YK5rbp5ePrtHI5bfHtAdpFmM9ytaqLfKMLPimDf1IgJGTUtC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95600"/>
            <a:ext cx="2879241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4.googleusercontent.com/XTf03mc-Fx4v8bIKP-Lkir1tfHhhfp0dyS26I9XALgJ6YLf5CdUtRAbu_EQcPWvNk2PPhkzrowWFj-jq4rxMJKprm--UMPB3gZi12VduiTjBXZkHwTBFcVdzChqo3QAxhnXcoSBTs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72000"/>
            <a:ext cx="2895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8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1082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Short Title Here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description.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word limit.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Metadata Tags: List any keywords, or project participant names that you would like included in the photo’s metadata.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623" y="457200"/>
            <a:ext cx="7324753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2899" y="23622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box and place Creative Image here.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1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311" y="385447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image is cohesive and can be clipped into many shapes. The graphic design team often uses DEVELOP project imagery for brochures and flyers that need to fill creative spaces.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h3.googleusercontent.com/9VSAsVRWf07e3T6nT6vipdo6Wl6NStMO3zTEF--yJXcAD_zMw9kFnCgPtp5L98RSBe_CvW4c9mK8dUuMUDwRZpJ_4sEyVfvkiI6o3EoWdRt-jf2f0SMJTOm3ZZ5ysWIsqRxw2KJ7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88541"/>
            <a:ext cx="3810000" cy="31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e6KBJzEOW56S9LTnqbW7zUPJswq6i2-x0Avsi0OmAyn6CYMr4H7-ytQlo-Cd__Dh4eZn7_UFDFW2KQ5JerGgMHDYErAMGsPl1fV9cvuBU-b-YDjJr1xwwZaVCj8T3gT4vSlK2INMY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28950"/>
            <a:ext cx="38576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4.googleusercontent.com/sVS4Amwhm2PU9A45-_HYSMKVI_7Yq6Dmc6iHpVjW-vT-wWWZMEFoJRgV8cblQK8H3SUmzFD-sNyVdE3MQHVoYdu3HT7HbaMR7VrO7veQ-LaVwV_DiyeLZb5mnz5pTQrSXnDMlFX9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447800"/>
            <a:ext cx="2648763" cy="14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3.googleusercontent.com/qjsEleZrnf6tL_APYZ0rp2pgWjbIrs5Lscj9mu3wI6WWZN19hNuNNyk07vWX312puuBCjGq5CZxcRpCqzWERnujC8YK5rbp5ePrtHI5bfHtAdpFmM9ytaqLfKMLPimDf1IgJGTUtC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47800"/>
            <a:ext cx="2592426" cy="14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4800" y="412971"/>
            <a:ext cx="349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image is already shaped and has white space. It cannot be easily clipped into other shapes.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10712946" y="2332574"/>
            <a:ext cx="827760" cy="646074"/>
          </a:xfrm>
          <a:prstGeom prst="bentArrow">
            <a:avLst/>
          </a:prstGeom>
          <a:solidFill>
            <a:srgbClr val="CC9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425882" y="2303999"/>
            <a:ext cx="827760" cy="646074"/>
          </a:xfrm>
          <a:prstGeom prst="bentArrow">
            <a:avLst/>
          </a:prstGeom>
          <a:solidFill>
            <a:srgbClr val="CC9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54" name="Picture 10" descr="green check 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80341"/>
            <a:ext cx="1363406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h4.googleusercontent.com/7FvFaOim99HKaxXYV8Kgdb1cAQ_k5gx_mRhLMAsLBQ3s9PkPzLdIZKWOUS10dC2PT5F1uKBZa44ZzEjb8_tOpZcW98JsOwiqw0Vvmlpml7v2HJPPycOdcSxpzvu8kkwJG5ytLUxb2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85780"/>
            <a:ext cx="1211277" cy="15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364" y="2683173"/>
            <a:ext cx="27916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Images need to fill the entire space within the 1920 x 1080 frame. These examples illustrate two previous Website Images that have been submitted.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Both images are attractive and useful to the program, but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serve different purposes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fully-framed image can be placed into artistic shapes, but the clipped image cannot.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Team often uses Website Imagery this way, as displayed in slide two.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3819" y="528862"/>
            <a:ext cx="3066236" cy="208252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b="1" dirty="0" smtClean="0"/>
              <a:t>Website &amp; Creative Imagery</a:t>
            </a:r>
            <a:endParaRPr lang="en-US" sz="5800" dirty="0"/>
          </a:p>
          <a:p>
            <a:pPr algn="l">
              <a:spcBef>
                <a:spcPts val="600"/>
              </a:spcBef>
            </a:pPr>
            <a:r>
              <a:rPr lang="en-US" sz="3600" dirty="0" smtClean="0"/>
              <a:t>Further Usage Explanation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08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610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2</vt:lpstr>
      <vt:lpstr>Civic</vt:lpstr>
      <vt:lpstr>DEVELOP National Program</vt:lpstr>
      <vt:lpstr>Purpose: What is a Website Image?</vt:lpstr>
      <vt:lpstr>Website Image Checklist: Requirements</vt:lpstr>
      <vt:lpstr>PowerPoint Presentation</vt:lpstr>
      <vt:lpstr>Creative Image Checklist: Optional</vt:lpstr>
      <vt:lpstr>PowerPoint Presentation</vt:lpstr>
      <vt:lpstr>PowerPoint Presentation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Clayton, Amanda L. (LARC-E3)[SSAI DEVELOP]</cp:lastModifiedBy>
  <cp:revision>63</cp:revision>
  <dcterms:created xsi:type="dcterms:W3CDTF">2012-09-06T20:21:36Z</dcterms:created>
  <dcterms:modified xsi:type="dcterms:W3CDTF">2017-09-18T17:11:13Z</dcterms:modified>
</cp:coreProperties>
</file>