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75" r:id="rId2"/>
    <p:sldId id="278" r:id="rId3"/>
    <p:sldId id="294" r:id="rId4"/>
    <p:sldId id="287" r:id="rId5"/>
    <p:sldId id="295" r:id="rId6"/>
    <p:sldId id="286" r:id="rId7"/>
    <p:sldId id="279" r:id="rId8"/>
    <p:sldId id="288" r:id="rId9"/>
    <p:sldId id="289" r:id="rId10"/>
    <p:sldId id="290" r:id="rId11"/>
    <p:sldId id="291" r:id="rId12"/>
    <p:sldId id="281" r:id="rId13"/>
    <p:sldId id="292" r:id="rId14"/>
    <p:sldId id="298" r:id="rId15"/>
    <p:sldId id="296" r:id="rId16"/>
    <p:sldId id="297" r:id="rId17"/>
    <p:sldId id="282"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Gotschalk" initials="EG" lastIdx="5" clrIdx="0"/>
  <p:cmAuthor id="1" name="Moore, Kathleen D. (LARC-E3)[SSAI DEVELOP]" initials="MKD(D" lastIdx="1" clrIdx="1">
    <p:extLst/>
  </p:cmAuthor>
  <p:cmAuthor id="2" name="Wolfe, Amy C. (LARC-E3)[SSAI DEVELOP]" initials="WAC(D" lastIdx="1" clrIdx="2">
    <p:extLst/>
  </p:cmAuthor>
  <p:cmAuthor id="3" name="Emma Baghel" initials="EB" lastIdx="1" clrIdx="3"/>
  <p:cmAuthor id="4" name="Arya, Vishal (LARC)[DEVELOP]" initials="AV(" lastIdx="15" clrIdx="4">
    <p:extLst/>
  </p:cmAuthor>
  <p:cmAuthor id="5" name="Rhodes, Tyler M. (LARC-E3)[SSAI DEVELOP]" initials="RTM(D" lastIdx="6" clrIdx="5">
    <p:extLst/>
  </p:cmAuthor>
  <p:cmAuthor id="6" name="Gotschalk, Emily J. (LARC-E3)[SSAI DEVELOP]" initials="GEJ(D" lastIdx="3"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754"/>
    <a:srgbClr val="C15442"/>
    <a:srgbClr val="52B37B"/>
    <a:srgbClr val="EA7845"/>
    <a:srgbClr val="EAA24A"/>
    <a:srgbClr val="586991"/>
    <a:srgbClr val="7DB862"/>
    <a:srgbClr val="FFFFFF"/>
    <a:srgbClr val="E9A14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71" autoAdjust="0"/>
    <p:restoredTop sz="76589" autoAdjust="0"/>
  </p:normalViewPr>
  <p:slideViewPr>
    <p:cSldViewPr snapToGrid="0">
      <p:cViewPr>
        <p:scale>
          <a:sx n="90" d="100"/>
          <a:sy n="90" d="100"/>
        </p:scale>
        <p:origin x="-1110" y="-342"/>
      </p:cViewPr>
      <p:guideLst>
        <p:guide orient="horz"/>
        <p:guide pos="4944"/>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pPr/>
              <a:t>8/16/2016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Hello!</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I am Amy Wolfe the project lead,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And</a:t>
            </a:r>
            <a:r>
              <a:rPr lang="en-US" baseline="0" dirty="0" smtClean="0">
                <a:solidFill>
                  <a:srgbClr val="FF0000"/>
                </a:solidFill>
              </a:rPr>
              <a:t> I am Amber Showers,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And I am Emily Beyer,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And I am Eric White,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And I am Tyler Rhodes, and we are the Appalachian Trail Health and Air Quality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Our project focuses on using NASA Earth observations to measure the tropospheric ozone along the Appalachian Trail to assess the effectiveness of incorporating satellite sensors with the National Park Service’s ground monitoring stations.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VPS</a:t>
            </a:r>
            <a:r>
              <a:rPr lang="en-US" baseline="0" dirty="0" smtClean="0">
                <a:solidFill>
                  <a:srgbClr val="FF0000"/>
                </a:solidFill>
              </a:rPr>
              <a:t> </a:t>
            </a:r>
            <a:r>
              <a:rPr lang="en-US" baseline="0" dirty="0">
                <a:solidFill>
                  <a:srgbClr val="FF0000"/>
                </a:solidFill>
              </a:rPr>
              <a:t>photo source </a:t>
            </a:r>
            <a:r>
              <a:rPr lang="en-US" baseline="0" dirty="0" smtClean="0">
                <a:solidFill>
                  <a:srgbClr val="FF0000"/>
                </a:solidFill>
              </a:rPr>
              <a:t>courtesy </a:t>
            </a:r>
            <a:r>
              <a:rPr lang="en-US" baseline="0" dirty="0">
                <a:solidFill>
                  <a:srgbClr val="FF0000"/>
                </a:solidFill>
              </a:rPr>
              <a:t>of Tyler Rhodes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Since neither of the two Aura sensors directly measures tropospheric ozone, we used a method that subtracted the stratospheric ozone from the total column ozone in order to obtain the ozone present in the troposphere.</a:t>
            </a:r>
            <a:endParaRPr lang="en-US" b="0" dirty="0" smtClean="0">
              <a:effectLst/>
            </a:endParaRPr>
          </a:p>
          <a:p>
            <a:pPr rtl="0"/>
            <a:r>
              <a:rPr lang="en-US" sz="1200" b="0" i="0" u="none" strike="noStrike" kern="1200" dirty="0" smtClean="0">
                <a:solidFill>
                  <a:schemeClr val="tx1"/>
                </a:solidFill>
                <a:effectLst/>
                <a:latin typeface="+mn-lt"/>
                <a:ea typeface="+mn-ea"/>
                <a:cs typeface="+mn-cs"/>
              </a:rPr>
              <a:t>*Click*</a:t>
            </a:r>
            <a:endParaRPr lang="en-US" b="0" dirty="0" smtClean="0">
              <a:effectLst/>
            </a:endParaRPr>
          </a:p>
          <a:p>
            <a:pPr rtl="0"/>
            <a:r>
              <a:rPr lang="en-US" sz="1200" b="0" i="0" u="none" strike="noStrike" kern="1200" dirty="0" smtClean="0">
                <a:solidFill>
                  <a:schemeClr val="tx1"/>
                </a:solidFill>
                <a:effectLst/>
                <a:latin typeface="+mn-lt"/>
                <a:ea typeface="+mn-ea"/>
                <a:cs typeface="+mn-cs"/>
              </a:rPr>
              <a:t>First, in ArcGIS we combined the OMI and MLS data using bilinear interpolation where the two sensors overlap.</a:t>
            </a:r>
          </a:p>
          <a:p>
            <a:pPr rtl="0"/>
            <a:r>
              <a:rPr lang="en-US" sz="1200" b="0" i="0" u="none" strike="noStrike" kern="1200" dirty="0" smtClean="0">
                <a:solidFill>
                  <a:schemeClr val="tx1"/>
                </a:solidFill>
                <a:effectLst/>
                <a:latin typeface="+mn-lt"/>
                <a:ea typeface="+mn-ea"/>
                <a:cs typeface="+mn-cs"/>
              </a:rPr>
              <a:t>*Click*</a:t>
            </a:r>
            <a:endParaRPr lang="en-US" b="0" dirty="0" smtClean="0">
              <a:effectLst/>
            </a:endParaRPr>
          </a:p>
          <a:p>
            <a:pPr rtl="0"/>
            <a:r>
              <a:rPr lang="en-US" sz="1200" b="0" i="0" u="none" strike="noStrike" kern="1200" dirty="0" smtClean="0">
                <a:solidFill>
                  <a:schemeClr val="tx1"/>
                </a:solidFill>
                <a:effectLst/>
                <a:latin typeface="+mn-lt"/>
                <a:ea typeface="+mn-ea"/>
                <a:cs typeface="+mn-cs"/>
              </a:rPr>
              <a:t>To get the tropospheric ozone residual (TOR) we subtracted the Stratospheric Ozone obtained from the MLS sensor from the Total Column Ozone obtained from the OMI sensor.</a:t>
            </a:r>
            <a:endParaRPr lang="en-US" b="0" dirty="0" smtClean="0">
              <a:effectLst/>
            </a:endParaRPr>
          </a:p>
          <a:p>
            <a:pPr rtl="0"/>
            <a:r>
              <a:rPr lang="en-US" sz="1200" b="0" i="0" u="none" strike="noStrike" kern="1200" dirty="0" smtClean="0">
                <a:solidFill>
                  <a:schemeClr val="tx1"/>
                </a:solidFill>
                <a:effectLst/>
                <a:latin typeface="+mn-lt"/>
                <a:ea typeface="+mn-ea"/>
                <a:cs typeface="+mn-cs"/>
              </a:rPr>
              <a:t>*Click*</a:t>
            </a:r>
            <a:endParaRPr lang="en-US" b="0" dirty="0" smtClean="0">
              <a:effectLst/>
            </a:endParaRPr>
          </a:p>
          <a:p>
            <a:r>
              <a:rPr lang="en-US" sz="1200" b="0" i="0" u="none" strike="noStrike" kern="1200" dirty="0" smtClean="0">
                <a:solidFill>
                  <a:schemeClr val="tx1"/>
                </a:solidFill>
                <a:effectLst/>
                <a:latin typeface="+mn-lt"/>
                <a:ea typeface="+mn-ea"/>
                <a:cs typeface="+mn-cs"/>
              </a:rPr>
              <a:t>Lastly, we used Kriging to estimate the monthly ozone measurements over our study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3450340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After collaboration with our partners from the National Park Service, a segmented analysis was performed over the Appalachian Trail.</a:t>
            </a:r>
            <a:endParaRPr lang="en-US" b="0" dirty="0" smtClean="0">
              <a:effectLst/>
            </a:endParaRPr>
          </a:p>
          <a:p>
            <a:pPr rtl="0"/>
            <a:r>
              <a:rPr lang="en-US" sz="1200" b="0" i="0" u="none" strike="noStrike" kern="1200" dirty="0" smtClean="0">
                <a:solidFill>
                  <a:schemeClr val="tx1"/>
                </a:solidFill>
                <a:effectLst/>
                <a:latin typeface="+mn-lt"/>
                <a:ea typeface="+mn-ea"/>
                <a:cs typeface="+mn-cs"/>
              </a:rPr>
              <a:t>The Appalachian Trail was sectioned based on the Hydrologic Unit Code 10 taking into account watersheds and then also based on different ecological regions.</a:t>
            </a:r>
            <a:endParaRPr lang="en-US" b="0" dirty="0" smtClean="0">
              <a:effectLst/>
            </a:endParaRPr>
          </a:p>
          <a:p>
            <a:pPr rtl="0"/>
            <a:r>
              <a:rPr lang="en-US" sz="1200" b="0" i="0" u="none" strike="noStrike" kern="1200" dirty="0" smtClean="0">
                <a:solidFill>
                  <a:schemeClr val="tx1"/>
                </a:solidFill>
                <a:effectLst/>
                <a:latin typeface="+mn-lt"/>
                <a:ea typeface="+mn-ea"/>
                <a:cs typeface="+mn-cs"/>
              </a:rPr>
              <a:t>This was performed using zonal statistics to obtain the minimum, maximum, and average ozone in the selected regions.</a:t>
            </a:r>
            <a:endParaRPr lang="en-US" b="0" dirty="0" smtClean="0">
              <a:effectLst/>
            </a:endParaRPr>
          </a:p>
          <a:p>
            <a:pPr rtl="0"/>
            <a:r>
              <a:rPr lang="en-US" sz="1200" b="0" i="0" u="none" strike="noStrike" kern="1200" dirty="0" smtClean="0">
                <a:solidFill>
                  <a:schemeClr val="tx1"/>
                </a:solidFill>
                <a:effectLst/>
                <a:latin typeface="+mn-lt"/>
                <a:ea typeface="+mn-ea"/>
                <a:cs typeface="+mn-cs"/>
              </a:rPr>
              <a:t>This sectioning was completed to help the National Park Service with potential policy issues.</a:t>
            </a:r>
            <a:endParaRPr lang="en-US" b="0" dirty="0" smtClean="0">
              <a:effectLst/>
            </a:endParaRPr>
          </a:p>
          <a:p>
            <a:r>
              <a:rPr lang="en-US" dirty="0" smtClean="0"/>
              <a:t/>
            </a:r>
            <a:br>
              <a:rPr lang="en-US" dirty="0" smtClean="0"/>
            </a:b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2346735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These maps display an example of the tropospheric ozone residual calculated for the months of May to September for the year 2012.</a:t>
            </a:r>
            <a:endParaRPr lang="en-US" b="0" dirty="0" smtClean="0">
              <a:effectLst/>
            </a:endParaRPr>
          </a:p>
          <a:p>
            <a:pPr rtl="0"/>
            <a:r>
              <a:rPr lang="en-US" sz="1200" b="0" i="0" u="none" strike="noStrike" kern="1200" dirty="0" smtClean="0">
                <a:solidFill>
                  <a:schemeClr val="tx1"/>
                </a:solidFill>
                <a:effectLst/>
                <a:latin typeface="+mn-lt"/>
                <a:ea typeface="+mn-ea"/>
                <a:cs typeface="+mn-cs"/>
              </a:rPr>
              <a:t>We observed, June and July were peak months experiencing the highest tropospheric ozone while ozone continued to decrease from August to September.</a:t>
            </a:r>
            <a:endParaRPr lang="en-US" b="0" dirty="0" smtClean="0">
              <a:effectLst/>
            </a:endParaRPr>
          </a:p>
          <a:p>
            <a:r>
              <a:rPr lang="en-US" dirty="0" smtClean="0"/>
              <a:t/>
            </a:r>
            <a:br>
              <a:rPr lang="en-US" dirty="0" smtClean="0"/>
            </a:b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3592411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the monitoring stations at Big</a:t>
            </a:r>
            <a:r>
              <a:rPr lang="en-US" baseline="0" dirty="0" smtClean="0"/>
              <a:t> Meadows and Cove Mountain</a:t>
            </a:r>
          </a:p>
          <a:p>
            <a:r>
              <a:rPr lang="en-US" baseline="0" dirty="0" smtClean="0"/>
              <a:t>*Click*</a:t>
            </a:r>
          </a:p>
          <a:p>
            <a:r>
              <a:rPr lang="en-US" baseline="0" dirty="0" smtClean="0"/>
              <a:t>To create validation graphs </a:t>
            </a:r>
          </a:p>
          <a:p>
            <a:r>
              <a:rPr lang="en-US" baseline="0" dirty="0" smtClean="0"/>
              <a:t>*Click*</a:t>
            </a:r>
          </a:p>
          <a:p>
            <a:r>
              <a:rPr lang="en-US" baseline="0" dirty="0" smtClean="0"/>
              <a:t>First, we had to convert the TOR calculation from Dobson units to parts per billion using temperature, barometric pressure, and an estimated </a:t>
            </a:r>
            <a:r>
              <a:rPr lang="en-US" baseline="0" dirty="0" err="1" smtClean="0"/>
              <a:t>tropopause</a:t>
            </a:r>
            <a:r>
              <a:rPr lang="en-US" baseline="0" dirty="0" smtClean="0"/>
              <a:t> height.</a:t>
            </a:r>
          </a:p>
          <a:p>
            <a:r>
              <a:rPr lang="en-US" baseline="0" dirty="0" smtClean="0"/>
              <a:t>After the conversion, we plotted the monthly values for each year to compare the values from the ground monitor to the satellite TOR.</a:t>
            </a:r>
          </a:p>
          <a:p>
            <a:r>
              <a:rPr lang="en-US" baseline="0" dirty="0" smtClean="0"/>
              <a:t>The overall trend for the ground monitors and satellites are similar and the largest difference is observed in</a:t>
            </a:r>
          </a:p>
          <a:p>
            <a:r>
              <a:rPr lang="en-US" baseline="0" dirty="0" smtClean="0"/>
              <a:t>May and</a:t>
            </a:r>
          </a:p>
          <a:p>
            <a:r>
              <a:rPr lang="en-US" baseline="0" dirty="0" smtClean="0"/>
              <a:t>September</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209140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The trends between the ground monitors and the Earth observations are similar, but the differences could be a result of random variability, scaling, or changing tropopause height. With this being said, Daily tropospheric ozone is not recommended because of the missing swaths and the limited coverage of MLS sensors. However, ozone trends can be monitored where parks do not currently monitor ozone to help predict when high levels of ozone could be present.</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2350388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One discrepancy among the data</a:t>
            </a:r>
            <a:r>
              <a:rPr lang="en-US" sz="1200" b="0" i="0" u="none" strike="noStrike" kern="1200" baseline="0" dirty="0" smtClean="0">
                <a:solidFill>
                  <a:schemeClr val="tx1"/>
                </a:solidFill>
                <a:effectLst/>
                <a:latin typeface="+mn-lt"/>
                <a:ea typeface="+mn-ea"/>
                <a:cs typeface="+mn-cs"/>
              </a:rPr>
              <a:t> was that t</a:t>
            </a:r>
            <a:r>
              <a:rPr lang="en-US" sz="1200" b="0" i="0" u="none" strike="noStrike" kern="1200" dirty="0" smtClean="0">
                <a:solidFill>
                  <a:schemeClr val="tx1"/>
                </a:solidFill>
                <a:effectLst/>
                <a:latin typeface="+mn-lt"/>
                <a:ea typeface="+mn-ea"/>
                <a:cs typeface="+mn-cs"/>
              </a:rPr>
              <a:t>he OMI data</a:t>
            </a:r>
            <a:r>
              <a:rPr lang="en-US" sz="1200" b="0" i="0" u="none" strike="noStrike" kern="1200" baseline="0" dirty="0" smtClean="0">
                <a:solidFill>
                  <a:schemeClr val="tx1"/>
                </a:solidFill>
                <a:effectLst/>
                <a:latin typeface="+mn-lt"/>
                <a:ea typeface="+mn-ea"/>
                <a:cs typeface="+mn-cs"/>
              </a:rPr>
              <a:t> was in the form of raster's while MLS was in the form of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One limitation with the daily OMI data was the</a:t>
            </a:r>
            <a:r>
              <a:rPr lang="en-US" sz="1200" b="0" i="0" u="none" strike="noStrike" kern="1200" baseline="0" dirty="0" smtClean="0">
                <a:solidFill>
                  <a:schemeClr val="tx1"/>
                </a:solidFill>
                <a:effectLst/>
                <a:latin typeface="+mn-lt"/>
                <a:ea typeface="+mn-ea"/>
                <a:cs typeface="+mn-cs"/>
              </a:rPr>
              <a:t> missing swaths.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A limitation for the MLS data was that the points overlapping our study area were sparse due to the orbit of the Aura satellite.</a:t>
            </a:r>
          </a:p>
          <a:p>
            <a:pPr rtl="0"/>
            <a:r>
              <a:rPr lang="en-US" sz="1200" b="0" i="0" u="none" strike="noStrike" kern="1200" dirty="0" smtClean="0">
                <a:solidFill>
                  <a:schemeClr val="tx1"/>
                </a:solidFill>
                <a:effectLst/>
                <a:latin typeface="+mn-lt"/>
                <a:ea typeface="+mn-ea"/>
                <a:cs typeface="+mn-cs"/>
              </a:rPr>
              <a:t>Therefore, because of the two different types of measurements made by the sensors and its scarcity, the measurements could not provide us with enough data to do daily measurements for our study area. So, to compensate we performed</a:t>
            </a:r>
            <a:r>
              <a:rPr lang="en-US" sz="1200" b="0" i="0" u="none" strike="noStrike" kern="1200" baseline="0" dirty="0" smtClean="0">
                <a:solidFill>
                  <a:schemeClr val="tx1"/>
                </a:solidFill>
                <a:effectLst/>
                <a:latin typeface="+mn-lt"/>
                <a:ea typeface="+mn-ea"/>
                <a:cs typeface="+mn-cs"/>
              </a:rPr>
              <a:t> monthly averages.</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19665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OMI and MLS sensors measure atmospheric</a:t>
            </a:r>
            <a:r>
              <a:rPr lang="en-US" sz="1200" b="0" i="0" u="none" strike="noStrike" kern="1200" baseline="0" dirty="0" smtClean="0">
                <a:solidFill>
                  <a:schemeClr val="tx1"/>
                </a:solidFill>
                <a:effectLst/>
                <a:latin typeface="+mn-lt"/>
                <a:ea typeface="+mn-ea"/>
                <a:cs typeface="+mn-cs"/>
              </a:rPr>
              <a:t> ozone </a:t>
            </a:r>
            <a:r>
              <a:rPr lang="en-US" sz="1200" b="0" i="0" u="none" strike="noStrike" kern="1200" dirty="0" smtClean="0">
                <a:solidFill>
                  <a:schemeClr val="tx1"/>
                </a:solidFill>
                <a:effectLst/>
                <a:latin typeface="+mn-lt"/>
                <a:ea typeface="+mn-ea"/>
                <a:cs typeface="+mn-cs"/>
              </a:rPr>
              <a:t>in Dobson units, meanwhile, the ground monitors measure in parts</a:t>
            </a:r>
            <a:r>
              <a:rPr lang="en-US" sz="1200" b="0" i="0" u="none" strike="noStrike" kern="1200" baseline="0" dirty="0" smtClean="0">
                <a:solidFill>
                  <a:schemeClr val="tx1"/>
                </a:solidFill>
                <a:effectLst/>
                <a:latin typeface="+mn-lt"/>
                <a:ea typeface="+mn-ea"/>
                <a:cs typeface="+mn-cs"/>
              </a:rPr>
              <a:t> per billion</a:t>
            </a:r>
            <a:r>
              <a:rPr lang="en-US" sz="1200" b="0" i="0" u="none" strike="noStrike" kern="1200" dirty="0" smtClean="0">
                <a:solidFill>
                  <a:schemeClr val="tx1"/>
                </a:solidFill>
                <a:effectLst/>
                <a:latin typeface="+mn-lt"/>
                <a:ea typeface="+mn-ea"/>
                <a:cs typeface="+mn-cs"/>
              </a:rPr>
              <a:t>. The conversion from Dobson units to ppb requires</a:t>
            </a:r>
            <a:r>
              <a:rPr lang="en-US" sz="1200" b="0" i="0" u="none" strike="noStrike" kern="1200" baseline="0" dirty="0" smtClean="0">
                <a:solidFill>
                  <a:schemeClr val="tx1"/>
                </a:solidFill>
                <a:effectLst/>
                <a:latin typeface="+mn-lt"/>
                <a:ea typeface="+mn-ea"/>
                <a:cs typeface="+mn-cs"/>
              </a:rPr>
              <a:t> multiple components like:</a:t>
            </a:r>
          </a:p>
          <a:p>
            <a:pPr rtl="0"/>
            <a:r>
              <a:rPr lang="en-US" sz="1200" b="0" i="0" u="none" strike="noStrike" kern="1200" baseline="0" dirty="0" smtClean="0">
                <a:solidFill>
                  <a:schemeClr val="tx1"/>
                </a:solidFill>
                <a:effectLst/>
                <a:latin typeface="+mn-lt"/>
                <a:ea typeface="+mn-ea"/>
                <a:cs typeface="+mn-cs"/>
              </a:rPr>
              <a:t>Temperature</a:t>
            </a:r>
          </a:p>
          <a:p>
            <a:pPr rtl="0"/>
            <a:r>
              <a:rPr lang="en-US" sz="1200" b="0" i="0" u="none" strike="noStrike" kern="1200" baseline="0" dirty="0" smtClean="0">
                <a:solidFill>
                  <a:schemeClr val="tx1"/>
                </a:solidFill>
                <a:effectLst/>
                <a:latin typeface="+mn-lt"/>
                <a:ea typeface="+mn-ea"/>
                <a:cs typeface="+mn-cs"/>
              </a:rPr>
              <a:t>Pressure</a:t>
            </a:r>
          </a:p>
          <a:p>
            <a:pPr rtl="0"/>
            <a:r>
              <a:rPr lang="en-US" sz="1200" b="0" i="0" u="none" strike="noStrike" kern="1200" baseline="0" dirty="0" smtClean="0">
                <a:solidFill>
                  <a:schemeClr val="tx1"/>
                </a:solidFill>
                <a:effectLst/>
                <a:latin typeface="+mn-lt"/>
                <a:ea typeface="+mn-ea"/>
                <a:cs typeface="+mn-cs"/>
              </a:rPr>
              <a:t>And tropopause height.</a:t>
            </a:r>
          </a:p>
          <a:p>
            <a:pPr rtl="0"/>
            <a:endParaRPr lang="en-US" b="0" dirty="0" smtClean="0">
              <a:effectLst/>
            </a:endParaRPr>
          </a:p>
          <a:p>
            <a:r>
              <a:rPr lang="en-US" b="0" dirty="0" smtClean="0">
                <a:effectLst/>
              </a:rPr>
              <a:t>Image: https://trustworks.files.wordpress.com/2013/06/thermometer.jpg</a:t>
            </a:r>
          </a:p>
          <a:p>
            <a:r>
              <a:rPr lang="en-US" b="0" dirty="0" smtClean="0">
                <a:effectLst/>
              </a:rPr>
              <a:t>Image: https://changedj.files.wordpress.com/2012/09/high-pressure-danger-sign-s-0513.gif</a:t>
            </a:r>
          </a:p>
          <a:p>
            <a:r>
              <a:rPr lang="en-US" b="0" dirty="0" smtClean="0">
                <a:effectLst/>
              </a:rPr>
              <a:t>Image:</a:t>
            </a:r>
            <a:r>
              <a:rPr lang="en-US" b="0" baseline="0" dirty="0" smtClean="0">
                <a:effectLst/>
              </a:rPr>
              <a:t> http://disc.sci.gsfc.nasa.gov/acdisc/images/Tropopause.jpeg</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3213632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Future work should</a:t>
            </a:r>
            <a:r>
              <a:rPr lang="en-US" sz="1200" b="0" i="0" u="none" strike="noStrike" kern="1200" baseline="0" dirty="0" smtClean="0">
                <a:solidFill>
                  <a:schemeClr val="tx1"/>
                </a:solidFill>
                <a:effectLst/>
                <a:latin typeface="+mn-lt"/>
                <a:ea typeface="+mn-ea"/>
                <a:cs typeface="+mn-cs"/>
              </a:rPr>
              <a:t> consider using more variables when calculating TOR, and consider using more advanced satellites such as TEMPO.</a:t>
            </a:r>
          </a:p>
          <a:p>
            <a:pPr rtl="0"/>
            <a:r>
              <a:rPr lang="en-US" sz="1200" b="0" i="0" u="none" strike="noStrike" kern="1200" dirty="0" smtClean="0">
                <a:solidFill>
                  <a:schemeClr val="tx1"/>
                </a:solidFill>
                <a:effectLst/>
                <a:latin typeface="+mn-lt"/>
                <a:ea typeface="+mn-ea"/>
                <a:cs typeface="+mn-cs"/>
              </a:rPr>
              <a:t>TEMPO (Tropospheric Emissions: Monitoring of Pollution) is planned to be completed mid calendar year 2017, and launch at the earliest date possible.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This instrument will be in a geostationary Earth orbit (GEO) about 22,000 miles above Earth's equator. </a:t>
            </a:r>
          </a:p>
          <a:p>
            <a:pPr rtl="0"/>
            <a:r>
              <a:rPr lang="en-US" sz="1200" b="0" i="0" u="none" strike="noStrike" kern="1200" dirty="0" smtClean="0">
                <a:solidFill>
                  <a:schemeClr val="tx1"/>
                </a:solidFill>
                <a:effectLst/>
                <a:latin typeface="+mn-lt"/>
                <a:ea typeface="+mn-ea"/>
                <a:cs typeface="+mn-cs"/>
              </a:rPr>
              <a:t>TEMPO will maintain a constant view of North America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and make scans every hour during the day from the East to the West coast.</a:t>
            </a:r>
          </a:p>
          <a:p>
            <a:pPr rtl="0"/>
            <a:r>
              <a:rPr lang="en-US" sz="1200" b="0" i="0" u="none" strike="noStrike" kern="1200" dirty="0" smtClean="0">
                <a:solidFill>
                  <a:schemeClr val="tx1"/>
                </a:solidFill>
                <a:effectLst/>
                <a:latin typeface="+mn-lt"/>
                <a:ea typeface="+mn-ea"/>
                <a:cs typeface="+mn-cs"/>
              </a:rPr>
              <a:t>The pixels will be a few square miles, rather than the current sensors which are around 100 square miles.</a:t>
            </a:r>
          </a:p>
          <a:p>
            <a:pPr rtl="0"/>
            <a:r>
              <a:rPr lang="en-US" sz="1200" b="0" i="0" u="none" strike="noStrike" kern="1200" dirty="0" smtClean="0">
                <a:solidFill>
                  <a:schemeClr val="tx1"/>
                </a:solidFill>
                <a:effectLst/>
                <a:latin typeface="+mn-lt"/>
                <a:ea typeface="+mn-ea"/>
                <a:cs typeface="+mn-cs"/>
              </a:rPr>
              <a:t>This will allow for tracking at a much smaller scale, and could help partners track pollutants movement across each park.</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Image: http://www.nasa.gov/centers/langley/science/TEMPO.html</a:t>
            </a:r>
            <a:endParaRPr lang="en-US" b="0" dirty="0" smtClean="0">
              <a:effectLst/>
            </a:endParaRP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17</a:t>
            </a:fld>
            <a:endParaRPr lang="en-US"/>
          </a:p>
        </p:txBody>
      </p:sp>
    </p:spTree>
    <p:extLst>
      <p:ext uri="{BB962C8B-B14F-4D97-AF65-F5344CB8AC3E}">
        <p14:creationId xmlns:p14="http://schemas.microsoft.com/office/powerpoint/2010/main" val="3923554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Appalachian Trail extends the majority of the East coast</a:t>
            </a:r>
            <a:r>
              <a:rPr lang="en-US" baseline="0" dirty="0" smtClean="0"/>
              <a:t> </a:t>
            </a:r>
            <a:r>
              <a:rPr lang="en-US" dirty="0" smtClean="0"/>
              <a:t>of the United States from Georgia</a:t>
            </a:r>
            <a:r>
              <a:rPr lang="en-US" baseline="0" dirty="0" smtClean="0"/>
              <a:t> to Maine,</a:t>
            </a:r>
          </a:p>
          <a:p>
            <a:r>
              <a:rPr lang="en-US" baseline="0" dirty="0" smtClean="0"/>
              <a:t>And is home to a variety of flora and fauna such as the black bear, the American Chestnut tree, and the tulip poplar.</a:t>
            </a:r>
            <a:endParaRPr lang="en-US" baseline="0" dirty="0"/>
          </a:p>
          <a:p>
            <a:r>
              <a:rPr lang="en-US" baseline="0" dirty="0" smtClean="0"/>
              <a:t>We focused on the highest ozone months from May to September during the years 2012 to 2015 over the</a:t>
            </a:r>
            <a:r>
              <a:rPr lang="en-US" baseline="0" dirty="0" smtClean="0">
                <a:solidFill>
                  <a:srgbClr val="FF0000"/>
                </a:solidFill>
              </a:rPr>
              <a:t> </a:t>
            </a:r>
            <a:r>
              <a:rPr lang="en-US" baseline="0" dirty="0" smtClean="0">
                <a:solidFill>
                  <a:schemeClr val="tx1"/>
                </a:solidFill>
              </a:rPr>
              <a:t>entire</a:t>
            </a:r>
            <a:r>
              <a:rPr lang="en-US" baseline="0" dirty="0" smtClean="0">
                <a:solidFill>
                  <a:srgbClr val="FF0000"/>
                </a:solidFill>
              </a:rPr>
              <a:t> </a:t>
            </a:r>
            <a:r>
              <a:rPr lang="en-US" baseline="0" dirty="0" smtClean="0"/>
              <a:t>Appalachian Trail.</a:t>
            </a:r>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chose two ground monitoring locations:</a:t>
            </a:r>
          </a:p>
          <a:p>
            <a:r>
              <a:rPr lang="en-US" baseline="0" dirty="0" smtClean="0"/>
              <a:t>Big Meadows (Shenandoah National Park) and Cove Mountain (Great Smoky Mountains National Park) to compare to NASA Earth observations.</a:t>
            </a:r>
          </a:p>
          <a:p>
            <a:endParaRPr lang="en-US" baseline="0" dirty="0" smtClean="0"/>
          </a:p>
          <a:p>
            <a:r>
              <a:rPr lang="en-US" baseline="0" dirty="0" smtClean="0"/>
              <a:t>Image: http://2.bp.blogspot.com/-TkDgqWLSE6E/UnYnko1YDFI/AAAAAAAATdE/6jc6P7mvbdA/s1600/IMG_0415+(1280x960).jpg</a:t>
            </a:r>
          </a:p>
          <a:p>
            <a:r>
              <a:rPr lang="en-US" baseline="0" dirty="0" smtClean="0"/>
              <a:t>Image: https://www.romanticasheville.com/sites/default/files/images/basic_page/great_smoky_mountains_sign.jpg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54981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Our partners include several National Parks, National Historical parks, and the National Park Service’s Air Resource Division.</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 Credit: Tyler Rhodes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32608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Ozone can occur in the stratosphere and the troposphere</a:t>
            </a:r>
            <a:endParaRPr lang="en-US" b="0" dirty="0" smtClean="0">
              <a:effectLst/>
            </a:endParaRPr>
          </a:p>
          <a:p>
            <a:pPr rtl="0"/>
            <a:r>
              <a:rPr lang="en-US" sz="1200" b="0" i="0" u="none" strike="noStrike" kern="1200" dirty="0" smtClean="0">
                <a:solidFill>
                  <a:schemeClr val="tx1"/>
                </a:solidFill>
                <a:effectLst/>
                <a:latin typeface="+mn-lt"/>
                <a:ea typeface="+mn-ea"/>
                <a:cs typeface="+mn-cs"/>
              </a:rPr>
              <a:t>Stratospheric ozone is considered “good” ozone because it is naturally formed in the atmosphere and protects humans and plants from harmful ultraviolet rays emitted by the Sun.</a:t>
            </a:r>
            <a:endParaRPr lang="en-US" b="0" dirty="0" smtClean="0">
              <a:effectLst/>
            </a:endParaRPr>
          </a:p>
          <a:p>
            <a:pPr rtl="0"/>
            <a:r>
              <a:rPr lang="en-US" sz="1200" b="0" i="0" u="none" strike="noStrike" kern="1200" dirty="0" smtClean="0">
                <a:solidFill>
                  <a:schemeClr val="tx1"/>
                </a:solidFill>
                <a:effectLst/>
                <a:latin typeface="+mn-lt"/>
                <a:ea typeface="+mn-ea"/>
                <a:cs typeface="+mn-cs"/>
              </a:rPr>
              <a:t>*Click*</a:t>
            </a:r>
            <a:endParaRPr lang="en-US" b="0" dirty="0" smtClean="0">
              <a:effectLst/>
            </a:endParaRPr>
          </a:p>
          <a:p>
            <a:pPr rtl="0"/>
            <a:r>
              <a:rPr lang="en-US" sz="1200" b="0" i="0" u="none" strike="noStrike" kern="1200" dirty="0" smtClean="0">
                <a:solidFill>
                  <a:schemeClr val="tx1"/>
                </a:solidFill>
                <a:effectLst/>
                <a:latin typeface="+mn-lt"/>
                <a:ea typeface="+mn-ea"/>
                <a:cs typeface="+mn-cs"/>
              </a:rPr>
              <a:t>Ozone formed in the Troposphere is considered “bad” ozone.</a:t>
            </a:r>
            <a:endParaRPr lang="en-US" b="0" dirty="0" smtClean="0">
              <a:effectLst/>
            </a:endParaRPr>
          </a:p>
          <a:p>
            <a:pPr rtl="0"/>
            <a:r>
              <a:rPr lang="en-US" sz="1200" b="0" i="0" u="none" strike="noStrike" kern="1200" dirty="0" smtClean="0">
                <a:solidFill>
                  <a:schemeClr val="tx1"/>
                </a:solidFill>
                <a:effectLst/>
                <a:latin typeface="+mn-lt"/>
                <a:ea typeface="+mn-ea"/>
                <a:cs typeface="+mn-cs"/>
              </a:rPr>
              <a:t>Tropospheric ozone, or ground-level ozone, is the product from a reaction between sunlight,</a:t>
            </a:r>
            <a:endParaRPr lang="en-US" b="0" dirty="0" smtClean="0">
              <a:effectLst/>
            </a:endParaRPr>
          </a:p>
          <a:p>
            <a:pPr rtl="0"/>
            <a:r>
              <a:rPr lang="en-US" sz="1200" b="0" i="0" u="none" strike="noStrike" kern="1200" dirty="0" smtClean="0">
                <a:solidFill>
                  <a:schemeClr val="tx1"/>
                </a:solidFill>
                <a:effectLst/>
                <a:latin typeface="+mn-lt"/>
                <a:ea typeface="+mn-ea"/>
                <a:cs typeface="+mn-cs"/>
              </a:rPr>
              <a:t>*Click*</a:t>
            </a:r>
            <a:endParaRPr lang="en-US" b="0" dirty="0" smtClean="0">
              <a:effectLst/>
            </a:endParaRPr>
          </a:p>
          <a:p>
            <a:pPr rtl="0"/>
            <a:r>
              <a:rPr lang="en-US" sz="1200" b="0" i="0" u="none" strike="noStrike" kern="1200" dirty="0" smtClean="0">
                <a:solidFill>
                  <a:schemeClr val="tx1"/>
                </a:solidFill>
                <a:effectLst/>
                <a:latin typeface="+mn-lt"/>
                <a:ea typeface="+mn-ea"/>
                <a:cs typeface="+mn-cs"/>
              </a:rPr>
              <a:t>Nitrogen oxides,</a:t>
            </a:r>
            <a:endParaRPr lang="en-US" b="0" dirty="0" smtClean="0">
              <a:effectLst/>
            </a:endParaRPr>
          </a:p>
          <a:p>
            <a:pPr rtl="0"/>
            <a:r>
              <a:rPr lang="en-US" sz="1200" b="0" i="0" u="none" strike="noStrike" kern="1200" dirty="0" smtClean="0">
                <a:solidFill>
                  <a:schemeClr val="tx1"/>
                </a:solidFill>
                <a:effectLst/>
                <a:latin typeface="+mn-lt"/>
                <a:ea typeface="+mn-ea"/>
                <a:cs typeface="+mn-cs"/>
              </a:rPr>
              <a:t>*Click*</a:t>
            </a:r>
            <a:endParaRPr lang="en-US" b="0" dirty="0" smtClean="0">
              <a:effectLst/>
            </a:endParaRPr>
          </a:p>
          <a:p>
            <a:pPr rtl="0"/>
            <a:r>
              <a:rPr lang="en-US" sz="1200" b="0" i="0" u="none" strike="noStrike" kern="1200" dirty="0" smtClean="0">
                <a:solidFill>
                  <a:schemeClr val="tx1"/>
                </a:solidFill>
                <a:effectLst/>
                <a:latin typeface="+mn-lt"/>
                <a:ea typeface="+mn-ea"/>
                <a:cs typeface="+mn-cs"/>
              </a:rPr>
              <a:t>And volatile organic compounds which are found in many household products such as paints and cleaning products.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Image: https://www.nasa.gov/sites/default/files/layersofozone_1.jpeg</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https://aura.gsfc.nasa.gov/images/features/ground_ozone.jpg</a:t>
            </a:r>
            <a:endParaRPr lang="en-US" b="0" dirty="0" smtClean="0">
              <a:effectLst/>
            </a:endParaRPr>
          </a:p>
          <a:p>
            <a:r>
              <a:rPr lang="en-US" dirty="0" smtClean="0"/>
              <a:t/>
            </a:r>
            <a:br>
              <a:rPr lang="en-US" dirty="0" smtClean="0"/>
            </a:b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1042953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Air pollution impacts National Parks in several ways.</a:t>
            </a:r>
            <a:endParaRPr lang="en-US" b="0" dirty="0" smtClean="0">
              <a:effectLst/>
            </a:endParaRPr>
          </a:p>
          <a:p>
            <a:pPr rtl="0"/>
            <a:r>
              <a:rPr lang="en-US" sz="1200" b="0" i="0" u="none" strike="noStrike" kern="1200" dirty="0" smtClean="0">
                <a:solidFill>
                  <a:schemeClr val="tx1"/>
                </a:solidFill>
                <a:effectLst/>
                <a:latin typeface="+mn-lt"/>
                <a:ea typeface="+mn-ea"/>
                <a:cs typeface="+mn-cs"/>
              </a:rPr>
              <a:t>One pollutant, Ground-level ozone, poses significant health risks to</a:t>
            </a:r>
            <a:endParaRPr lang="en-US" b="0" dirty="0" smtClean="0">
              <a:effectLst/>
            </a:endParaRPr>
          </a:p>
          <a:p>
            <a:pPr rtl="0"/>
            <a:r>
              <a:rPr lang="en-US" sz="1200" b="0" i="0" u="none" strike="noStrike" kern="1200" dirty="0" smtClean="0">
                <a:solidFill>
                  <a:schemeClr val="tx1"/>
                </a:solidFill>
                <a:effectLst/>
                <a:latin typeface="+mn-lt"/>
                <a:ea typeface="+mn-ea"/>
                <a:cs typeface="+mn-cs"/>
              </a:rPr>
              <a:t>*Click*</a:t>
            </a:r>
            <a:endParaRPr lang="en-US" b="0" dirty="0" smtClean="0">
              <a:effectLst/>
            </a:endParaRPr>
          </a:p>
          <a:p>
            <a:pPr rtl="0"/>
            <a:r>
              <a:rPr lang="en-US" sz="1200" b="0" i="0" u="none" strike="noStrike" kern="1200" dirty="0" smtClean="0">
                <a:solidFill>
                  <a:schemeClr val="tx1"/>
                </a:solidFill>
                <a:effectLst/>
                <a:latin typeface="+mn-lt"/>
                <a:ea typeface="+mn-ea"/>
                <a:cs typeface="+mn-cs"/>
              </a:rPr>
              <a:t>plants and humans.</a:t>
            </a:r>
            <a:endParaRPr lang="en-US" b="0" dirty="0" smtClean="0">
              <a:effectLst/>
            </a:endParaRPr>
          </a:p>
          <a:p>
            <a:pPr rtl="0"/>
            <a:r>
              <a:rPr lang="en-US" sz="1200" b="0" i="0" u="none" strike="noStrike" kern="1200" dirty="0" smtClean="0">
                <a:solidFill>
                  <a:schemeClr val="tx1"/>
                </a:solidFill>
                <a:effectLst/>
                <a:latin typeface="+mn-lt"/>
                <a:ea typeface="+mn-ea"/>
                <a:cs typeface="+mn-cs"/>
              </a:rPr>
              <a:t>Ozone increases the vegetation’s susceptibility to drought, invasive species infestation, and wildfire.</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Image Source: http://www.nature.nps.gov/air/WebCams/parks/shencam/shencam.cfm</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Source: http://earthobservatory.nasa.gov/Features/OzoneWeBreathe/Images/ozone_potatoes.jpg</a:t>
            </a:r>
            <a:endParaRPr lang="en-US" b="0" dirty="0" smtClean="0">
              <a:effectLst/>
            </a:endParaRPr>
          </a:p>
          <a:p>
            <a:pPr rtl="0"/>
            <a:r>
              <a:rPr lang="en-US" sz="1200" b="0" i="0" u="none" strike="noStrike" kern="1200" dirty="0" smtClean="0">
                <a:solidFill>
                  <a:schemeClr val="tx1"/>
                </a:solidFill>
                <a:effectLst/>
                <a:latin typeface="+mn-lt"/>
                <a:ea typeface="+mn-ea"/>
                <a:cs typeface="+mn-cs"/>
              </a:rPr>
              <a:t>Image Source: https://www.epa.gov/ozone-pollution/health-effects-ozone-pollution</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3929882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Currently, the National Park Service contains</a:t>
            </a:r>
            <a:r>
              <a:rPr lang="en-US" baseline="0" dirty="0" smtClean="0"/>
              <a:t> air monitoring stations that focus on three measurements visibility, gaseous pollutants, and atmospheric deposition. However, these monitoring stations are sparse and the NPS has to extrapolate their data over a large area.</a:t>
            </a:r>
          </a:p>
          <a:p>
            <a:r>
              <a:rPr lang="en-US" baseline="0" dirty="0" smtClean="0"/>
              <a:t>*Click*</a:t>
            </a:r>
          </a:p>
          <a:p>
            <a:r>
              <a:rPr lang="en-US" baseline="0" dirty="0" smtClean="0"/>
              <a:t>Another objective was to assess the usefulness of using two of the satellite’s sensors to calculate ozone.</a:t>
            </a:r>
          </a:p>
          <a:p>
            <a:r>
              <a:rPr lang="en-US" baseline="0" dirty="0" smtClean="0"/>
              <a:t>*Click*</a:t>
            </a:r>
          </a:p>
          <a:p>
            <a:r>
              <a:rPr lang="en-US" baseline="0" dirty="0" smtClean="0"/>
              <a:t>Therefore, NASA Earth observations were used to determine whether satellites could provide an accurate measurement of ozone for the National Park Service.</a:t>
            </a:r>
          </a:p>
          <a:p>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Lastly, the changes in ozone were displayed for the summer months of May to September over the entirety of the Appalachian Trail.</a:t>
            </a:r>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 gathered</a:t>
            </a:r>
            <a:r>
              <a:rPr lang="en-US" baseline="0" dirty="0" smtClean="0"/>
              <a:t> data from t</a:t>
            </a:r>
            <a:r>
              <a:rPr lang="en-US" dirty="0" smtClean="0"/>
              <a:t>he Aura</a:t>
            </a:r>
            <a:r>
              <a:rPr lang="en-US" baseline="0" dirty="0" smtClean="0"/>
              <a:t> satellite, which launched July 15, 2004, and used two of its sensors:</a:t>
            </a:r>
          </a:p>
          <a:p>
            <a:r>
              <a:rPr lang="en-US" baseline="0" smtClean="0"/>
              <a:t>*click</a:t>
            </a:r>
            <a:endParaRPr lang="en-US" baseline="0" dirty="0" smtClean="0"/>
          </a:p>
          <a:p>
            <a:r>
              <a:rPr lang="en-US" baseline="0" dirty="0" smtClean="0"/>
              <a:t>The MLS sensor which measures the stratospheric ozone and the OMI sensor which measures the total column ozone.</a:t>
            </a:r>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143813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a:t>
            </a:r>
            <a:r>
              <a:rPr lang="en-US" baseline="0" dirty="0" smtClean="0"/>
              <a:t> daily OMI images contained missing swaths of data due to the multiple row anomalies that have occurred since 2007.</a:t>
            </a:r>
          </a:p>
          <a:p>
            <a:r>
              <a:rPr lang="en-US" baseline="0" dirty="0" smtClean="0"/>
              <a:t>For this reason, we used a geostatistical autocorrelation method</a:t>
            </a:r>
          </a:p>
          <a:p>
            <a:r>
              <a:rPr lang="en-US" baseline="0" dirty="0" smtClean="0"/>
              <a:t>*Click*</a:t>
            </a:r>
          </a:p>
          <a:p>
            <a:r>
              <a:rPr lang="en-US" baseline="0" dirty="0" smtClean="0"/>
              <a:t>The Empirical Bayesian Kriging method was used to fill in the missing area.</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3067267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7" name="contract info"/>
          <p:cNvSpPr/>
          <p:nvPr userDrawn="1"/>
        </p:nvSpPr>
        <p:spPr>
          <a:xfrm>
            <a:off x="0" y="6554041"/>
            <a:ext cx="121920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a:p>
            <a:pPr lvl="0" algn="ctr">
              <a:buClr>
                <a:schemeClr val="dk1"/>
              </a:buClr>
              <a:buSzPct val="25000"/>
            </a:pPr>
            <a:endParaRPr lang="en-US" sz="8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314773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C15442"/>
                </a:solidFill>
                <a:latin typeface="Century Gothic" panose="020B0502020202020204" pitchFamily="34" charset="0"/>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C15442"/>
                </a:solidFill>
                <a:latin typeface="Century Gothic" panose="020B0502020202020204" pitchFamily="34" charset="0"/>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C15442"/>
                </a:solidFill>
                <a:latin typeface="Century Gothic" panose="020B0502020202020204" pitchFamily="34" charset="0"/>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16" name="Rectangle 1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7" r:id="rId7"/>
    <p:sldLayoutId id="2147483688" r:id="rId8"/>
    <p:sldLayoutId id="2147483664" r:id="rId9"/>
    <p:sldLayoutId id="2147483665"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1857" y="0"/>
            <a:ext cx="6846401" cy="3816427"/>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16" y="-24994"/>
            <a:ext cx="8134274" cy="6927575"/>
          </a:xfrm>
          <a:prstGeom prst="rect">
            <a:avLst/>
          </a:prstGeom>
        </p:spPr>
      </p:pic>
      <p:sp>
        <p:nvSpPr>
          <p:cNvPr id="25" name="Title 16"/>
          <p:cNvSpPr txBox="1">
            <a:spLocks/>
          </p:cNvSpPr>
          <p:nvPr/>
        </p:nvSpPr>
        <p:spPr>
          <a:xfrm>
            <a:off x="977431" y="3971607"/>
            <a:ext cx="5735269" cy="981353"/>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Century Gothic" panose="020B0502020202020204" pitchFamily="34" charset="0"/>
              </a:rPr>
              <a:t>Monitoring Ozone in the Troposphere </a:t>
            </a:r>
            <a:r>
              <a:rPr lang="en-US" sz="2400" dirty="0" smtClean="0">
                <a:solidFill>
                  <a:schemeClr val="bg1"/>
                </a:solidFill>
                <a:latin typeface="Century Gothic" panose="020B0502020202020204" pitchFamily="34" charset="0"/>
              </a:rPr>
              <a:t>to Help Regulate Point Source Emissions and to Improve Ozone Advisory Messages by the National Park Service</a:t>
            </a:r>
            <a:endParaRPr lang="en-US" sz="2400" dirty="0">
              <a:solidFill>
                <a:schemeClr val="bg1"/>
              </a:solidFill>
              <a:latin typeface="Century Gothic" panose="020B0502020202020204" pitchFamily="34" charset="0"/>
            </a:endParaRPr>
          </a:p>
        </p:txBody>
      </p:sp>
      <p:sp>
        <p:nvSpPr>
          <p:cNvPr id="28" name="TextBox 27"/>
          <p:cNvSpPr txBox="1"/>
          <p:nvPr/>
        </p:nvSpPr>
        <p:spPr>
          <a:xfrm>
            <a:off x="293899" y="3406120"/>
            <a:ext cx="7124171"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Appalachian Trail Health &amp; Air Quality</a:t>
            </a:r>
          </a:p>
        </p:txBody>
      </p:sp>
      <p:sp>
        <p:nvSpPr>
          <p:cNvPr id="17" name="Text Placeholder 17"/>
          <p:cNvSpPr txBox="1">
            <a:spLocks/>
          </p:cNvSpPr>
          <p:nvPr/>
        </p:nvSpPr>
        <p:spPr>
          <a:xfrm>
            <a:off x="8035031" y="3585004"/>
            <a:ext cx="3982798" cy="4628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2">
                    <a:lumMod val="50000"/>
                  </a:schemeClr>
                </a:solidFill>
                <a:latin typeface="Century Gothic" panose="020B0502020202020204" pitchFamily="34" charset="0"/>
              </a:rPr>
              <a:t>Amy Wolfe </a:t>
            </a:r>
            <a:r>
              <a:rPr lang="en-US" sz="2400" dirty="0" smtClean="0">
                <a:solidFill>
                  <a:schemeClr val="bg2">
                    <a:lumMod val="50000"/>
                  </a:schemeClr>
                </a:solidFill>
                <a:latin typeface="Century Gothic" panose="020B0502020202020204" pitchFamily="34" charset="0"/>
              </a:rPr>
              <a:t>(Project Lead</a:t>
            </a:r>
            <a:r>
              <a:rPr lang="en-US" sz="2400" dirty="0">
                <a:solidFill>
                  <a:schemeClr val="bg2">
                    <a:lumMod val="50000"/>
                  </a:schemeClr>
                </a:solidFill>
                <a:latin typeface="Century Gothic" panose="020B0502020202020204" pitchFamily="34" charset="0"/>
              </a:rPr>
              <a:t>)</a:t>
            </a:r>
          </a:p>
        </p:txBody>
      </p:sp>
      <p:sp>
        <p:nvSpPr>
          <p:cNvPr id="18" name="Text Placeholder 18"/>
          <p:cNvSpPr txBox="1">
            <a:spLocks/>
          </p:cNvSpPr>
          <p:nvPr/>
        </p:nvSpPr>
        <p:spPr>
          <a:xfrm>
            <a:off x="8035031" y="401261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2">
                    <a:lumMod val="50000"/>
                  </a:schemeClr>
                </a:solidFill>
                <a:latin typeface="Century Gothic" panose="020B0502020202020204" pitchFamily="34" charset="0"/>
              </a:rPr>
              <a:t>Amber Showers</a:t>
            </a:r>
          </a:p>
        </p:txBody>
      </p:sp>
      <p:sp>
        <p:nvSpPr>
          <p:cNvPr id="19" name="Text Placeholder 19"/>
          <p:cNvSpPr txBox="1">
            <a:spLocks/>
          </p:cNvSpPr>
          <p:nvPr/>
        </p:nvSpPr>
        <p:spPr>
          <a:xfrm>
            <a:off x="8035031"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2">
                    <a:lumMod val="50000"/>
                  </a:schemeClr>
                </a:solidFill>
                <a:latin typeface="Century Gothic" panose="020B0502020202020204" pitchFamily="34" charset="0"/>
              </a:rPr>
              <a:t>Emily Beyer</a:t>
            </a:r>
          </a:p>
        </p:txBody>
      </p:sp>
      <p:sp>
        <p:nvSpPr>
          <p:cNvPr id="20" name="Text Placeholder 20"/>
          <p:cNvSpPr txBox="1">
            <a:spLocks/>
          </p:cNvSpPr>
          <p:nvPr/>
        </p:nvSpPr>
        <p:spPr>
          <a:xfrm>
            <a:off x="8035031" y="4818743"/>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2">
                    <a:lumMod val="50000"/>
                  </a:schemeClr>
                </a:solidFill>
                <a:latin typeface="Century Gothic" panose="020B0502020202020204" pitchFamily="34" charset="0"/>
              </a:rPr>
              <a:t>Eric White</a:t>
            </a:r>
          </a:p>
        </p:txBody>
      </p:sp>
      <p:sp>
        <p:nvSpPr>
          <p:cNvPr id="22" name="Text Placeholder 22"/>
          <p:cNvSpPr txBox="1">
            <a:spLocks/>
          </p:cNvSpPr>
          <p:nvPr/>
        </p:nvSpPr>
        <p:spPr>
          <a:xfrm>
            <a:off x="8035031" y="519340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Tyler Rhodes</a:t>
            </a:r>
          </a:p>
        </p:txBody>
      </p:sp>
    </p:spTree>
    <p:extLst>
      <p:ext uri="{BB962C8B-B14F-4D97-AF65-F5344CB8AC3E}">
        <p14:creationId xmlns:p14="http://schemas.microsoft.com/office/powerpoint/2010/main" val="439712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976" t="7895" r="21694" b="6491"/>
          <a:stretch/>
        </p:blipFill>
        <p:spPr>
          <a:xfrm>
            <a:off x="558248" y="1420852"/>
            <a:ext cx="4297494" cy="50292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446" t="7369" r="21959" b="6140"/>
          <a:stretch/>
        </p:blipFill>
        <p:spPr>
          <a:xfrm>
            <a:off x="546216" y="1408820"/>
            <a:ext cx="4274307" cy="5029200"/>
          </a:xfrm>
          <a:prstGeom prst="rect">
            <a:avLst/>
          </a:prstGeom>
          <a:solidFill>
            <a:schemeClr val="bg1">
              <a:alpha val="94000"/>
            </a:schemeClr>
          </a:solidFill>
        </p:spPr>
      </p:pic>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Methodology</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9654"/>
          <a:stretch/>
        </p:blipFill>
        <p:spPr>
          <a:xfrm>
            <a:off x="3112077" y="4199138"/>
            <a:ext cx="4484101" cy="2183907"/>
          </a:xfrm>
          <a:prstGeom prst="rect">
            <a:avLst/>
          </a:prstGeom>
        </p:spPr>
      </p:pic>
      <p:sp>
        <p:nvSpPr>
          <p:cNvPr id="8" name="TextBox 7"/>
          <p:cNvSpPr txBox="1"/>
          <p:nvPr/>
        </p:nvSpPr>
        <p:spPr>
          <a:xfrm>
            <a:off x="7596178" y="4697822"/>
            <a:ext cx="4223825" cy="646331"/>
          </a:xfrm>
          <a:prstGeom prst="rect">
            <a:avLst/>
          </a:prstGeom>
          <a:noFill/>
        </p:spPr>
        <p:txBody>
          <a:bodyPr wrap="square" rtlCol="0">
            <a:spAutoFit/>
          </a:bodyPr>
          <a:lstStyle/>
          <a:p>
            <a:r>
              <a:rPr lang="en-US" dirty="0" smtClean="0">
                <a:solidFill>
                  <a:schemeClr val="bg2">
                    <a:lumMod val="50000"/>
                  </a:schemeClr>
                </a:solidFill>
              </a:rPr>
              <a:t>TOR = Total Column Ozone (OMI) – Stratospheric Ozone (MLS)</a:t>
            </a:r>
            <a:endParaRPr lang="en-US" dirty="0">
              <a:solidFill>
                <a:schemeClr val="bg2">
                  <a:lumMod val="50000"/>
                </a:schemeClr>
              </a:solidFill>
            </a:endParaRPr>
          </a:p>
        </p:txBody>
      </p:sp>
      <p:sp>
        <p:nvSpPr>
          <p:cNvPr id="11" name="Text Placeholder 10"/>
          <p:cNvSpPr>
            <a:spLocks noGrp="1"/>
          </p:cNvSpPr>
          <p:nvPr>
            <p:ph type="body" sz="quarter" idx="11"/>
          </p:nvPr>
        </p:nvSpPr>
        <p:spPr>
          <a:xfrm>
            <a:off x="7596178" y="2083587"/>
            <a:ext cx="4025589" cy="3432822"/>
          </a:xfrm>
        </p:spPr>
        <p:txBody>
          <a:bodyPr>
            <a:normAutofit/>
          </a:bodyPr>
          <a:lstStyle/>
          <a:p>
            <a:pPr marL="457200" indent="-457200">
              <a:lnSpc>
                <a:spcPct val="100000"/>
              </a:lnSpc>
              <a:spcBef>
                <a:spcPts val="200"/>
              </a:spcBef>
              <a:buClr>
                <a:srgbClr val="C15442"/>
              </a:buClr>
              <a:buFont typeface="+mj-lt"/>
              <a:buAutoNum type="arabicParenR"/>
            </a:pPr>
            <a:r>
              <a:rPr lang="en-US" b="1" dirty="0">
                <a:solidFill>
                  <a:schemeClr val="bg2">
                    <a:lumMod val="50000"/>
                  </a:schemeClr>
                </a:solidFill>
                <a:latin typeface="+mn-lt"/>
              </a:rPr>
              <a:t>Combined</a:t>
            </a:r>
            <a:r>
              <a:rPr lang="en-US" dirty="0">
                <a:solidFill>
                  <a:schemeClr val="bg2">
                    <a:lumMod val="50000"/>
                  </a:schemeClr>
                </a:solidFill>
                <a:latin typeface="+mn-lt"/>
              </a:rPr>
              <a:t> OMI and MLS data</a:t>
            </a:r>
          </a:p>
          <a:p>
            <a:pPr marL="457200" indent="-457200">
              <a:lnSpc>
                <a:spcPct val="100000"/>
              </a:lnSpc>
              <a:spcBef>
                <a:spcPts val="200"/>
              </a:spcBef>
              <a:buClr>
                <a:srgbClr val="C15442"/>
              </a:buClr>
              <a:buFont typeface="+mj-lt"/>
              <a:buAutoNum type="arabicParenR"/>
            </a:pPr>
            <a:r>
              <a:rPr lang="en-US" b="1" dirty="0">
                <a:solidFill>
                  <a:schemeClr val="bg2">
                    <a:lumMod val="50000"/>
                  </a:schemeClr>
                </a:solidFill>
                <a:latin typeface="+mn-lt"/>
              </a:rPr>
              <a:t>Subtracted</a:t>
            </a:r>
            <a:r>
              <a:rPr lang="en-US" dirty="0">
                <a:solidFill>
                  <a:schemeClr val="bg2">
                    <a:lumMod val="50000"/>
                  </a:schemeClr>
                </a:solidFill>
                <a:latin typeface="+mn-lt"/>
              </a:rPr>
              <a:t> </a:t>
            </a:r>
            <a:r>
              <a:rPr lang="en-US" dirty="0">
                <a:solidFill>
                  <a:schemeClr val="bg2">
                    <a:lumMod val="50000"/>
                  </a:schemeClr>
                </a:solidFill>
              </a:rPr>
              <a:t>Stratospheric Ozone </a:t>
            </a:r>
            <a:r>
              <a:rPr lang="en-US" dirty="0" smtClean="0">
                <a:solidFill>
                  <a:schemeClr val="bg2">
                    <a:lumMod val="50000"/>
                  </a:schemeClr>
                </a:solidFill>
              </a:rPr>
              <a:t>from the </a:t>
            </a:r>
            <a:r>
              <a:rPr lang="en-US" dirty="0" smtClean="0">
                <a:solidFill>
                  <a:schemeClr val="bg2">
                    <a:lumMod val="50000"/>
                  </a:schemeClr>
                </a:solidFill>
                <a:latin typeface="+mn-lt"/>
              </a:rPr>
              <a:t>Total </a:t>
            </a:r>
            <a:r>
              <a:rPr lang="en-US" dirty="0">
                <a:solidFill>
                  <a:schemeClr val="bg2">
                    <a:lumMod val="50000"/>
                  </a:schemeClr>
                </a:solidFill>
                <a:latin typeface="+mn-lt"/>
              </a:rPr>
              <a:t>Column </a:t>
            </a:r>
            <a:r>
              <a:rPr lang="en-US" dirty="0" smtClean="0">
                <a:solidFill>
                  <a:schemeClr val="bg2">
                    <a:lumMod val="50000"/>
                  </a:schemeClr>
                </a:solidFill>
                <a:latin typeface="+mn-lt"/>
              </a:rPr>
              <a:t>Ozone to </a:t>
            </a:r>
            <a:r>
              <a:rPr lang="en-US" dirty="0">
                <a:solidFill>
                  <a:schemeClr val="bg2">
                    <a:lumMod val="50000"/>
                  </a:schemeClr>
                </a:solidFill>
                <a:latin typeface="+mn-lt"/>
              </a:rPr>
              <a:t>obtain the </a:t>
            </a:r>
            <a:r>
              <a:rPr lang="en-US" b="1" dirty="0">
                <a:solidFill>
                  <a:schemeClr val="bg2">
                    <a:lumMod val="50000"/>
                  </a:schemeClr>
                </a:solidFill>
                <a:latin typeface="+mn-lt"/>
              </a:rPr>
              <a:t>T</a:t>
            </a:r>
            <a:r>
              <a:rPr lang="en-US" b="1" dirty="0" smtClean="0">
                <a:solidFill>
                  <a:schemeClr val="bg2">
                    <a:lumMod val="50000"/>
                  </a:schemeClr>
                </a:solidFill>
                <a:latin typeface="+mn-lt"/>
              </a:rPr>
              <a:t>ropospheric </a:t>
            </a:r>
            <a:r>
              <a:rPr lang="en-US" b="1" dirty="0">
                <a:solidFill>
                  <a:schemeClr val="bg2">
                    <a:lumMod val="50000"/>
                  </a:schemeClr>
                </a:solidFill>
                <a:latin typeface="+mn-lt"/>
              </a:rPr>
              <a:t>O</a:t>
            </a:r>
            <a:r>
              <a:rPr lang="en-US" b="1" dirty="0" smtClean="0">
                <a:solidFill>
                  <a:schemeClr val="bg2">
                    <a:lumMod val="50000"/>
                  </a:schemeClr>
                </a:solidFill>
                <a:latin typeface="+mn-lt"/>
              </a:rPr>
              <a:t>zone </a:t>
            </a:r>
            <a:r>
              <a:rPr lang="en-US" b="1" dirty="0">
                <a:solidFill>
                  <a:schemeClr val="bg2">
                    <a:lumMod val="50000"/>
                  </a:schemeClr>
                </a:solidFill>
                <a:latin typeface="+mn-lt"/>
              </a:rPr>
              <a:t>R</a:t>
            </a:r>
            <a:r>
              <a:rPr lang="en-US" b="1" dirty="0" smtClean="0">
                <a:solidFill>
                  <a:schemeClr val="bg2">
                    <a:lumMod val="50000"/>
                  </a:schemeClr>
                </a:solidFill>
                <a:latin typeface="+mn-lt"/>
              </a:rPr>
              <a:t>esidual </a:t>
            </a:r>
            <a:r>
              <a:rPr lang="en-US" b="1" dirty="0">
                <a:solidFill>
                  <a:schemeClr val="bg2">
                    <a:lumMod val="50000"/>
                  </a:schemeClr>
                </a:solidFill>
                <a:latin typeface="+mn-lt"/>
              </a:rPr>
              <a:t>(TOR). </a:t>
            </a:r>
          </a:p>
          <a:p>
            <a:pPr marL="457200" indent="-457200">
              <a:lnSpc>
                <a:spcPct val="100000"/>
              </a:lnSpc>
              <a:spcBef>
                <a:spcPts val="200"/>
              </a:spcBef>
              <a:buClr>
                <a:srgbClr val="C15442"/>
              </a:buClr>
              <a:buFont typeface="+mj-lt"/>
              <a:buAutoNum type="arabicParenR"/>
            </a:pPr>
            <a:r>
              <a:rPr lang="en-US" b="1" dirty="0">
                <a:solidFill>
                  <a:schemeClr val="bg2">
                    <a:lumMod val="50000"/>
                  </a:schemeClr>
                </a:solidFill>
                <a:latin typeface="+mn-lt"/>
              </a:rPr>
              <a:t>Empirical Bayesian Kriging </a:t>
            </a:r>
            <a:r>
              <a:rPr lang="en-US" dirty="0">
                <a:solidFill>
                  <a:schemeClr val="bg2">
                    <a:lumMod val="50000"/>
                  </a:schemeClr>
                </a:solidFill>
                <a:latin typeface="+mn-lt"/>
              </a:rPr>
              <a:t>to </a:t>
            </a:r>
            <a:r>
              <a:rPr lang="en-US" dirty="0" smtClean="0">
                <a:solidFill>
                  <a:schemeClr val="bg2">
                    <a:lumMod val="50000"/>
                  </a:schemeClr>
                </a:solidFill>
                <a:latin typeface="+mn-lt"/>
              </a:rPr>
              <a:t>obtain average </a:t>
            </a:r>
            <a:r>
              <a:rPr lang="en-US" b="1" dirty="0">
                <a:solidFill>
                  <a:schemeClr val="bg2">
                    <a:lumMod val="50000"/>
                  </a:schemeClr>
                </a:solidFill>
                <a:latin typeface="+mn-lt"/>
              </a:rPr>
              <a:t>monthly </a:t>
            </a:r>
            <a:r>
              <a:rPr lang="en-US" dirty="0">
                <a:solidFill>
                  <a:schemeClr val="bg2">
                    <a:lumMod val="50000"/>
                  </a:schemeClr>
                </a:solidFill>
                <a:latin typeface="+mn-lt"/>
              </a:rPr>
              <a:t>measurements</a:t>
            </a:r>
          </a:p>
          <a:p>
            <a:endParaRPr lang="en-US" dirty="0"/>
          </a:p>
        </p:txBody>
      </p:sp>
    </p:spTree>
    <p:extLst>
      <p:ext uri="{BB962C8B-B14F-4D97-AF65-F5344CB8AC3E}">
        <p14:creationId xmlns:p14="http://schemas.microsoft.com/office/powerpoint/2010/main" val="406246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2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2000"/>
                                        <p:tgtEl>
                                          <p:spTgt spid="11">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par>
                                <p:cTn id="18" presetID="42" presetClass="entr" presetSubtype="0" fill="hold"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2000"/>
                                        <p:tgtEl>
                                          <p:spTgt spid="8">
                                            <p:txEl>
                                              <p:pRg st="0" end="0"/>
                                            </p:txEl>
                                          </p:spTgt>
                                        </p:tgtEl>
                                      </p:cBhvr>
                                    </p:animEffect>
                                    <p:anim calcmode="lin" valueType="num">
                                      <p:cBhvr>
                                        <p:cTn id="21"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2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750"/>
                                  </p:stCondLst>
                                  <p:childTnLst>
                                    <p:set>
                                      <p:cBhvr>
                                        <p:cTn id="26" dur="1" fill="hold">
                                          <p:stCondLst>
                                            <p:cond delay="0"/>
                                          </p:stCondLst>
                                        </p:cTn>
                                        <p:tgtEl>
                                          <p:spTgt spid="11">
                                            <p:txEl>
                                              <p:pRg st="2" end="2"/>
                                            </p:txEl>
                                          </p:spTgt>
                                        </p:tgtEl>
                                        <p:attrNameLst>
                                          <p:attrName>style.visibility</p:attrName>
                                        </p:attrNameLst>
                                      </p:cBhvr>
                                      <p:to>
                                        <p:strVal val="visible"/>
                                      </p:to>
                                    </p:set>
                                    <p:anim calcmode="lin" valueType="num">
                                      <p:cBhvr>
                                        <p:cTn id="27" dur="1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8" dur="1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29" dur="1500"/>
                                        <p:tgtEl>
                                          <p:spTgt spid="11">
                                            <p:txEl>
                                              <p:pRg st="2" end="2"/>
                                            </p:txEl>
                                          </p:spTgt>
                                        </p:tgtEl>
                                      </p:cBhvr>
                                    </p:animEffect>
                                  </p:childTnLst>
                                </p:cTn>
                              </p:par>
                              <p:par>
                                <p:cTn id="30" presetID="1" presetClass="exit" presetSubtype="0" fill="hold" nodeType="withEffect">
                                  <p:stCondLst>
                                    <p:cond delay="500"/>
                                  </p:stCondLst>
                                  <p:childTnLst>
                                    <p:set>
                                      <p:cBhvr>
                                        <p:cTn id="31"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049" y="2068753"/>
            <a:ext cx="4320025" cy="4473051"/>
          </a:xfrm>
          <a:prstGeom prst="rect">
            <a:avLst/>
          </a:prstGeom>
        </p:spPr>
      </p:pic>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Methodology</a:t>
            </a:r>
          </a:p>
        </p:txBody>
      </p:sp>
      <p:sp>
        <p:nvSpPr>
          <p:cNvPr id="11" name="Text Placeholder 10"/>
          <p:cNvSpPr>
            <a:spLocks noGrp="1"/>
          </p:cNvSpPr>
          <p:nvPr>
            <p:ph type="body" sz="quarter" idx="11"/>
          </p:nvPr>
        </p:nvSpPr>
        <p:spPr>
          <a:xfrm>
            <a:off x="609600" y="1615360"/>
            <a:ext cx="11237217" cy="666202"/>
          </a:xfrm>
        </p:spPr>
        <p:txBody>
          <a:bodyPr>
            <a:normAutofit lnSpcReduction="10000"/>
          </a:bodyPr>
          <a:lstStyle/>
          <a:p>
            <a:pPr>
              <a:lnSpc>
                <a:spcPct val="100000"/>
              </a:lnSpc>
              <a:spcBef>
                <a:spcPts val="200"/>
              </a:spcBef>
              <a:buClr>
                <a:srgbClr val="C15442"/>
              </a:buClr>
            </a:pPr>
            <a:r>
              <a:rPr lang="en-US" dirty="0">
                <a:solidFill>
                  <a:schemeClr val="bg2">
                    <a:lumMod val="50000"/>
                  </a:schemeClr>
                </a:solidFill>
                <a:latin typeface="+mn-lt"/>
              </a:rPr>
              <a:t>Segmented analyses of the Appalachian Trail along ecological regions and </a:t>
            </a:r>
            <a:r>
              <a:rPr lang="en-US" dirty="0" smtClean="0">
                <a:solidFill>
                  <a:schemeClr val="bg2">
                    <a:lumMod val="50000"/>
                  </a:schemeClr>
                </a:solidFill>
                <a:latin typeface="+mn-lt"/>
              </a:rPr>
              <a:t>Hydrologic Unit Code 10 (HUC10) </a:t>
            </a:r>
            <a:r>
              <a:rPr lang="en-US" dirty="0">
                <a:solidFill>
                  <a:schemeClr val="bg2">
                    <a:lumMod val="50000"/>
                  </a:schemeClr>
                </a:solidFill>
                <a:latin typeface="+mn-lt"/>
              </a:rPr>
              <a:t>boundaries. </a:t>
            </a:r>
          </a:p>
          <a:p>
            <a:endParaRPr lang="en-US" dirty="0"/>
          </a:p>
        </p:txBody>
      </p:sp>
      <p:sp>
        <p:nvSpPr>
          <p:cNvPr id="8" name="TextBox 7"/>
          <p:cNvSpPr txBox="1"/>
          <p:nvPr/>
        </p:nvSpPr>
        <p:spPr>
          <a:xfrm>
            <a:off x="4500899" y="2395271"/>
            <a:ext cx="3031471" cy="523220"/>
          </a:xfrm>
          <a:prstGeom prst="rect">
            <a:avLst/>
          </a:prstGeom>
          <a:noFill/>
        </p:spPr>
        <p:txBody>
          <a:bodyPr wrap="square" rtlCol="0">
            <a:spAutoFit/>
          </a:bodyPr>
          <a:lstStyle>
            <a:defPPr>
              <a:defRPr lang="en-US"/>
            </a:defPPr>
            <a:lvl1pPr algn="ctr">
              <a:defRPr u="sng">
                <a:solidFill>
                  <a:schemeClr val="bg2">
                    <a:lumMod val="50000"/>
                  </a:schemeClr>
                </a:solidFill>
              </a:defRPr>
            </a:lvl1pPr>
          </a:lstStyle>
          <a:p>
            <a:r>
              <a:rPr lang="en-US" sz="2800" dirty="0"/>
              <a:t>August 2015</a:t>
            </a:r>
          </a:p>
        </p:txBody>
      </p:sp>
      <p:grpSp>
        <p:nvGrpSpPr>
          <p:cNvPr id="6" name="Group 5"/>
          <p:cNvGrpSpPr/>
          <p:nvPr/>
        </p:nvGrpSpPr>
        <p:grpSpPr>
          <a:xfrm>
            <a:off x="8852791" y="4433418"/>
            <a:ext cx="3178996" cy="2181232"/>
            <a:chOff x="2704949" y="4570578"/>
            <a:chExt cx="3178996" cy="21812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65438" r="26198"/>
            <a:stretch/>
          </p:blipFill>
          <p:spPr>
            <a:xfrm>
              <a:off x="2704949" y="5864867"/>
              <a:ext cx="2908679" cy="886943"/>
            </a:xfrm>
            <a:prstGeom prst="rect">
              <a:avLst/>
            </a:prstGeom>
          </p:spPr>
        </p:pic>
        <p:pic>
          <p:nvPicPr>
            <p:cNvPr id="2" name="Picture 1"/>
            <p:cNvPicPr>
              <a:picLocks noChangeAspect="1"/>
            </p:cNvPicPr>
            <p:nvPr/>
          </p:nvPicPr>
          <p:blipFill>
            <a:blip r:embed="rId5"/>
            <a:stretch>
              <a:fillRect/>
            </a:stretch>
          </p:blipFill>
          <p:spPr>
            <a:xfrm>
              <a:off x="2704949" y="4570578"/>
              <a:ext cx="3178996" cy="1297778"/>
            </a:xfrm>
            <a:prstGeom prst="rect">
              <a:avLst/>
            </a:prstGeom>
          </p:spPr>
        </p:pic>
      </p:grpSp>
      <p:graphicFrame>
        <p:nvGraphicFramePr>
          <p:cNvPr id="10" name="Table 9"/>
          <p:cNvGraphicFramePr>
            <a:graphicFrameLocks noGrp="1"/>
          </p:cNvGraphicFramePr>
          <p:nvPr>
            <p:extLst>
              <p:ext uri="{D42A27DB-BD31-4B8C-83A1-F6EECF244321}">
                <p14:modId xmlns:p14="http://schemas.microsoft.com/office/powerpoint/2010/main" val="2523787184"/>
              </p:ext>
            </p:extLst>
          </p:nvPr>
        </p:nvGraphicFramePr>
        <p:xfrm>
          <a:off x="322897" y="3243641"/>
          <a:ext cx="6111430" cy="2054544"/>
        </p:xfrm>
        <a:graphic>
          <a:graphicData uri="http://schemas.openxmlformats.org/drawingml/2006/table">
            <a:tbl>
              <a:tblPr firstRow="1" firstCol="1" bandRow="1"/>
              <a:tblGrid>
                <a:gridCol w="2718015"/>
                <a:gridCol w="1201479"/>
                <a:gridCol w="1052623"/>
                <a:gridCol w="1139313"/>
              </a:tblGrid>
              <a:tr h="0">
                <a:tc>
                  <a:txBody>
                    <a:bodyPr/>
                    <a:lstStyle/>
                    <a:p>
                      <a:pPr marL="0" marR="0" algn="ctr">
                        <a:lnSpc>
                          <a:spcPct val="107000"/>
                        </a:lnSpc>
                        <a:spcBef>
                          <a:spcPts val="0"/>
                        </a:spcBef>
                        <a:spcAft>
                          <a:spcPts val="0"/>
                        </a:spcAft>
                      </a:pPr>
                      <a:r>
                        <a:rPr lang="en-US" sz="1400" b="1" dirty="0">
                          <a:effectLst/>
                          <a:latin typeface="Garamond" panose="02020404030301010803" pitchFamily="18" charset="0"/>
                          <a:ea typeface="Times New Roman" panose="02020603050405020304" pitchFamily="18" charset="0"/>
                          <a:cs typeface="Times New Roman" panose="02020603050405020304" pitchFamily="18" charset="0"/>
                        </a:rPr>
                        <a:t>Appalachian Trail Ecoregion/Air Shed Association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400" b="1" dirty="0">
                          <a:effectLst/>
                          <a:latin typeface="Garamond" panose="02020404030301010803" pitchFamily="18" charset="0"/>
                          <a:ea typeface="Times New Roman" panose="02020603050405020304" pitchFamily="18" charset="0"/>
                          <a:cs typeface="Times New Roman" panose="02020603050405020304" pitchFamily="18" charset="0"/>
                        </a:rPr>
                        <a:t>Min Ozone (DU)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400" b="1" dirty="0">
                          <a:effectLst/>
                          <a:latin typeface="Garamond" panose="02020404030301010803" pitchFamily="18" charset="0"/>
                          <a:ea typeface="Times New Roman" panose="02020603050405020304" pitchFamily="18" charset="0"/>
                          <a:cs typeface="Times New Roman" panose="02020603050405020304" pitchFamily="18" charset="0"/>
                        </a:rPr>
                        <a:t>Max Ozone (DU)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400" b="1">
                          <a:effectLst/>
                          <a:latin typeface="Garamond" panose="02020404030301010803" pitchFamily="18" charset="0"/>
                          <a:ea typeface="Times New Roman" panose="02020603050405020304" pitchFamily="18" charset="0"/>
                          <a:cs typeface="Times New Roman" panose="02020603050405020304" pitchFamily="18" charset="0"/>
                        </a:rPr>
                        <a:t>Average Ozone (DU)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r>
              <a:tr h="0">
                <a:tc>
                  <a:txBody>
                    <a:bodyPr/>
                    <a:lstStyle/>
                    <a:p>
                      <a:pPr marL="0" marR="0" algn="ctr">
                        <a:lnSpc>
                          <a:spcPct val="107000"/>
                        </a:lnSpc>
                        <a:spcBef>
                          <a:spcPts val="0"/>
                        </a:spcBef>
                        <a:spcAft>
                          <a:spcPts val="0"/>
                        </a:spcAft>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Central Appalachian (N), Blue Ridge (N)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FFFFF"/>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35</a:t>
                      </a:r>
                    </a:p>
                  </a:txBody>
                  <a:tcPr marL="68580" marR="68580" marT="0"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44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r>
              <a:tr h="0">
                <a:tc>
                  <a:txBody>
                    <a:bodyPr/>
                    <a:lstStyle/>
                    <a:p>
                      <a:pPr marL="0" marR="0" algn="ctr">
                        <a:lnSpc>
                          <a:spcPct val="107000"/>
                        </a:lnSpc>
                        <a:spcBef>
                          <a:spcPts val="0"/>
                        </a:spcBef>
                        <a:spcAft>
                          <a:spcPts val="0"/>
                        </a:spcAft>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Hudson, Lower New England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7F7F7F"/>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33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35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tx1"/>
                      </a:solidFill>
                      <a:prstDash val="solid"/>
                      <a:round/>
                      <a:headEnd type="none" w="med" len="med"/>
                      <a:tailEnd type="none" w="med" len="med"/>
                    </a:lnR>
                    <a:lnT>
                      <a:noFill/>
                    </a:lnT>
                    <a:lnB>
                      <a:noFill/>
                    </a:lnB>
                  </a:tcPr>
                </a:tc>
              </a:tr>
              <a:tr h="0">
                <a:tc>
                  <a:txBody>
                    <a:bodyPr/>
                    <a:lstStyle/>
                    <a:p>
                      <a:pPr marL="0" marR="0" algn="ctr">
                        <a:lnSpc>
                          <a:spcPct val="107000"/>
                        </a:lnSpc>
                        <a:spcBef>
                          <a:spcPts val="0"/>
                        </a:spcBef>
                        <a:spcAft>
                          <a:spcPts val="0"/>
                        </a:spcAft>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Adirondack West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7F7F7F"/>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35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41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2F2F2"/>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38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tx1"/>
                      </a:solidFill>
                      <a:prstDash val="solid"/>
                      <a:round/>
                      <a:headEnd type="none" w="med" len="med"/>
                      <a:tailEnd type="none" w="med" len="med"/>
                    </a:lnR>
                    <a:lnT>
                      <a:noFill/>
                    </a:lnT>
                    <a:lnB>
                      <a:noFill/>
                    </a:lnB>
                    <a:solidFill>
                      <a:srgbClr val="F2F2F2"/>
                    </a:solidFill>
                  </a:tcPr>
                </a:tc>
              </a:tr>
              <a:tr h="0">
                <a:tc>
                  <a:txBody>
                    <a:bodyPr/>
                    <a:lstStyle/>
                    <a:p>
                      <a:pPr marL="0" marR="0" algn="ctr">
                        <a:lnSpc>
                          <a:spcPct val="107000"/>
                        </a:lnSpc>
                        <a:spcBef>
                          <a:spcPts val="0"/>
                        </a:spcBef>
                        <a:spcAft>
                          <a:spcPts val="0"/>
                        </a:spcAft>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Adirondack East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7F7F7F"/>
                      </a:solidFill>
                      <a:prstDash val="solid"/>
                      <a:round/>
                      <a:headEnd type="none" w="med" len="med"/>
                      <a:tailEnd type="none" w="med" len="med"/>
                    </a:lnR>
                    <a:lnT>
                      <a:noFill/>
                    </a:lnT>
                    <a:lnB>
                      <a:noFill/>
                    </a:lnB>
                    <a:solidFill>
                      <a:srgbClr val="FFFFFF"/>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42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38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tx1"/>
                      </a:solidFill>
                      <a:prstDash val="solid"/>
                      <a:round/>
                      <a:headEnd type="none" w="med" len="med"/>
                      <a:tailEnd type="none" w="med" len="med"/>
                    </a:lnR>
                    <a:lnT>
                      <a:noFill/>
                    </a:lnT>
                    <a:lnB>
                      <a:noFill/>
                    </a:lnB>
                  </a:tcPr>
                </a:tc>
              </a:tr>
              <a:tr h="0">
                <a:tc>
                  <a:txBody>
                    <a:bodyPr/>
                    <a:lstStyle/>
                    <a:p>
                      <a:pPr marL="0" marR="0" algn="ctr">
                        <a:lnSpc>
                          <a:spcPct val="107000"/>
                        </a:lnSpc>
                        <a:spcBef>
                          <a:spcPts val="0"/>
                        </a:spcBef>
                        <a:spcAft>
                          <a:spcPts val="0"/>
                        </a:spcAft>
                      </a:pPr>
                      <a:r>
                        <a:rPr lang="en-US" sz="1400" dirty="0">
                          <a:effectLst/>
                          <a:latin typeface="Garamond" panose="02020404030301010803" pitchFamily="18" charset="0"/>
                          <a:ea typeface="Times New Roman" panose="02020603050405020304" pitchFamily="18" charset="0"/>
                          <a:cs typeface="Times New Roman" panose="02020603050405020304" pitchFamily="18" charset="0"/>
                        </a:rPr>
                        <a:t>Central Ridge and Valley, Central Appalachian (S), Blue Ridge (S)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7F7F7F"/>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43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7F7F7F"/>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400" dirty="0" smtClean="0">
                          <a:effectLst/>
                          <a:latin typeface="Garamond" panose="02020404030301010803" pitchFamily="18" charset="0"/>
                          <a:ea typeface="Calibri" panose="020F0502020204030204" pitchFamily="34" charset="0"/>
                          <a:cs typeface="Times New Roman" panose="02020603050405020304" pitchFamily="18" charset="0"/>
                        </a:rPr>
                        <a:t>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2F2F2"/>
                    </a:solidFill>
                  </a:tcPr>
                </a:tc>
              </a:tr>
            </a:tbl>
          </a:graphicData>
        </a:graphic>
      </p:graphicFrame>
    </p:spTree>
    <p:extLst>
      <p:ext uri="{BB962C8B-B14F-4D97-AF65-F5344CB8AC3E}">
        <p14:creationId xmlns:p14="http://schemas.microsoft.com/office/powerpoint/2010/main" val="276323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Results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07" y="2251586"/>
            <a:ext cx="2497105" cy="2743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568" y="2251586"/>
            <a:ext cx="2580765" cy="27432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6988" y="2251586"/>
            <a:ext cx="2516105" cy="27432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1671" y="2251586"/>
            <a:ext cx="2544413" cy="274320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0376" y="2251586"/>
            <a:ext cx="2537460" cy="2743200"/>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3128" t="9037" r="69110" b="68372"/>
          <a:stretch/>
        </p:blipFill>
        <p:spPr>
          <a:xfrm>
            <a:off x="4424755" y="5146204"/>
            <a:ext cx="3395940" cy="1554480"/>
          </a:xfrm>
          <a:prstGeom prst="rect">
            <a:avLst/>
          </a:prstGeom>
        </p:spPr>
      </p:pic>
      <p:sp>
        <p:nvSpPr>
          <p:cNvPr id="18" name="TextBox 17"/>
          <p:cNvSpPr txBox="1"/>
          <p:nvPr/>
        </p:nvSpPr>
        <p:spPr>
          <a:xfrm>
            <a:off x="1017907" y="1846714"/>
            <a:ext cx="884903" cy="369332"/>
          </a:xfrm>
          <a:prstGeom prst="rect">
            <a:avLst/>
          </a:prstGeom>
          <a:noFill/>
        </p:spPr>
        <p:txBody>
          <a:bodyPr wrap="square" rtlCol="0">
            <a:spAutoFit/>
          </a:bodyPr>
          <a:lstStyle/>
          <a:p>
            <a:pPr algn="ctr"/>
            <a:r>
              <a:rPr lang="en-US" u="sng" dirty="0" smtClean="0">
                <a:solidFill>
                  <a:schemeClr val="bg2">
                    <a:lumMod val="50000"/>
                  </a:schemeClr>
                </a:solidFill>
              </a:rPr>
              <a:t>May</a:t>
            </a:r>
            <a:endParaRPr lang="en-US" u="sng" dirty="0">
              <a:solidFill>
                <a:schemeClr val="bg2">
                  <a:lumMod val="50000"/>
                </a:schemeClr>
              </a:solidFill>
            </a:endParaRPr>
          </a:p>
        </p:txBody>
      </p:sp>
      <p:sp>
        <p:nvSpPr>
          <p:cNvPr id="19" name="TextBox 18"/>
          <p:cNvSpPr txBox="1"/>
          <p:nvPr/>
        </p:nvSpPr>
        <p:spPr>
          <a:xfrm>
            <a:off x="3539852" y="1846714"/>
            <a:ext cx="884903" cy="369332"/>
          </a:xfrm>
          <a:prstGeom prst="rect">
            <a:avLst/>
          </a:prstGeom>
          <a:noFill/>
        </p:spPr>
        <p:txBody>
          <a:bodyPr wrap="square" rtlCol="0">
            <a:spAutoFit/>
          </a:bodyPr>
          <a:lstStyle/>
          <a:p>
            <a:pPr algn="ctr"/>
            <a:r>
              <a:rPr lang="en-US" u="sng" dirty="0" smtClean="0">
                <a:solidFill>
                  <a:schemeClr val="bg2">
                    <a:lumMod val="50000"/>
                  </a:schemeClr>
                </a:solidFill>
              </a:rPr>
              <a:t>June</a:t>
            </a:r>
            <a:endParaRPr lang="en-US" u="sng" dirty="0">
              <a:solidFill>
                <a:schemeClr val="bg2">
                  <a:lumMod val="50000"/>
                </a:schemeClr>
              </a:solidFill>
            </a:endParaRPr>
          </a:p>
        </p:txBody>
      </p:sp>
      <p:sp>
        <p:nvSpPr>
          <p:cNvPr id="20" name="TextBox 19"/>
          <p:cNvSpPr txBox="1"/>
          <p:nvPr/>
        </p:nvSpPr>
        <p:spPr>
          <a:xfrm>
            <a:off x="5869887" y="1882254"/>
            <a:ext cx="884903" cy="369332"/>
          </a:xfrm>
          <a:prstGeom prst="rect">
            <a:avLst/>
          </a:prstGeom>
          <a:noFill/>
        </p:spPr>
        <p:txBody>
          <a:bodyPr wrap="square" rtlCol="0">
            <a:spAutoFit/>
          </a:bodyPr>
          <a:lstStyle/>
          <a:p>
            <a:pPr algn="ctr"/>
            <a:r>
              <a:rPr lang="en-US" u="sng" dirty="0" smtClean="0">
                <a:solidFill>
                  <a:schemeClr val="bg2">
                    <a:lumMod val="50000"/>
                  </a:schemeClr>
                </a:solidFill>
              </a:rPr>
              <a:t>July</a:t>
            </a:r>
            <a:endParaRPr lang="en-US" u="sng" dirty="0">
              <a:solidFill>
                <a:schemeClr val="bg2">
                  <a:lumMod val="50000"/>
                </a:schemeClr>
              </a:solidFill>
            </a:endParaRPr>
          </a:p>
        </p:txBody>
      </p:sp>
      <p:sp>
        <p:nvSpPr>
          <p:cNvPr id="21" name="TextBox 20"/>
          <p:cNvSpPr txBox="1"/>
          <p:nvPr/>
        </p:nvSpPr>
        <p:spPr>
          <a:xfrm>
            <a:off x="8199922" y="1846714"/>
            <a:ext cx="958645" cy="369332"/>
          </a:xfrm>
          <a:prstGeom prst="rect">
            <a:avLst/>
          </a:prstGeom>
          <a:noFill/>
        </p:spPr>
        <p:txBody>
          <a:bodyPr wrap="square" rtlCol="0">
            <a:spAutoFit/>
          </a:bodyPr>
          <a:lstStyle/>
          <a:p>
            <a:pPr algn="ctr"/>
            <a:r>
              <a:rPr lang="en-US" u="sng" dirty="0" smtClean="0">
                <a:solidFill>
                  <a:schemeClr val="bg2">
                    <a:lumMod val="50000"/>
                  </a:schemeClr>
                </a:solidFill>
              </a:rPr>
              <a:t>August</a:t>
            </a:r>
            <a:endParaRPr lang="en-US" u="sng" dirty="0">
              <a:solidFill>
                <a:schemeClr val="bg2">
                  <a:lumMod val="50000"/>
                </a:schemeClr>
              </a:solidFill>
            </a:endParaRPr>
          </a:p>
        </p:txBody>
      </p:sp>
      <p:sp>
        <p:nvSpPr>
          <p:cNvPr id="22" name="TextBox 21"/>
          <p:cNvSpPr txBox="1"/>
          <p:nvPr/>
        </p:nvSpPr>
        <p:spPr>
          <a:xfrm>
            <a:off x="10240329" y="1846714"/>
            <a:ext cx="1519052" cy="369332"/>
          </a:xfrm>
          <a:prstGeom prst="rect">
            <a:avLst/>
          </a:prstGeom>
          <a:noFill/>
        </p:spPr>
        <p:txBody>
          <a:bodyPr wrap="square" rtlCol="0">
            <a:spAutoFit/>
          </a:bodyPr>
          <a:lstStyle/>
          <a:p>
            <a:pPr algn="ctr"/>
            <a:r>
              <a:rPr lang="en-US" u="sng" dirty="0" smtClean="0">
                <a:solidFill>
                  <a:schemeClr val="bg2">
                    <a:lumMod val="50000"/>
                  </a:schemeClr>
                </a:solidFill>
              </a:rPr>
              <a:t>September</a:t>
            </a:r>
            <a:endParaRPr lang="en-US" u="sng" dirty="0">
              <a:solidFill>
                <a:schemeClr val="bg2">
                  <a:lumMod val="50000"/>
                </a:schemeClr>
              </a:solidFill>
            </a:endParaRPr>
          </a:p>
        </p:txBody>
      </p:sp>
      <p:sp>
        <p:nvSpPr>
          <p:cNvPr id="23" name="TextBox 22"/>
          <p:cNvSpPr txBox="1"/>
          <p:nvPr/>
        </p:nvSpPr>
        <p:spPr>
          <a:xfrm>
            <a:off x="1219200" y="1459612"/>
            <a:ext cx="10372723" cy="400110"/>
          </a:xfrm>
          <a:prstGeom prst="rect">
            <a:avLst/>
          </a:prstGeom>
          <a:noFill/>
        </p:spPr>
        <p:txBody>
          <a:bodyPr wrap="square" rtlCol="0">
            <a:spAutoFit/>
          </a:bodyPr>
          <a:lstStyle/>
          <a:p>
            <a:pPr algn="ctr"/>
            <a:r>
              <a:rPr lang="en-US" sz="2000" dirty="0" smtClean="0">
                <a:solidFill>
                  <a:schemeClr val="bg2">
                    <a:lumMod val="50000"/>
                  </a:schemeClr>
                </a:solidFill>
              </a:rPr>
              <a:t>Monthly averages of tropospheric ozone residual (TOR) for the year 2012</a:t>
            </a:r>
            <a:endParaRPr lang="en-US" sz="2000" dirty="0">
              <a:solidFill>
                <a:schemeClr val="bg2">
                  <a:lumMod val="50000"/>
                </a:schemeClr>
              </a:solidFill>
            </a:endParaRPr>
          </a:p>
        </p:txBody>
      </p:sp>
    </p:spTree>
    <p:extLst>
      <p:ext uri="{BB962C8B-B14F-4D97-AF65-F5344CB8AC3E}">
        <p14:creationId xmlns:p14="http://schemas.microsoft.com/office/powerpoint/2010/main" val="30211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750"/>
                                        <p:tgtEl>
                                          <p:spTgt spid="14"/>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750"/>
                                        <p:tgtEl>
                                          <p:spTgt spid="1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188" t="142" r="249" b="15035"/>
          <a:stretch/>
        </p:blipFill>
        <p:spPr>
          <a:xfrm>
            <a:off x="3799723" y="1271181"/>
            <a:ext cx="4280710" cy="5029200"/>
          </a:xfrm>
          <a:prstGeom prst="rect">
            <a:avLst/>
          </a:prstGeom>
        </p:spPr>
      </p:pic>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Results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700" y="1814384"/>
            <a:ext cx="5549868" cy="3200400"/>
          </a:xfrm>
          <a:prstGeom prst="rect">
            <a:avLst/>
          </a:prstGeom>
          <a:ln w="3175" cmpd="sng">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56" y="1814384"/>
            <a:ext cx="5549868" cy="3200400"/>
          </a:xfrm>
          <a:prstGeom prst="rect">
            <a:avLst/>
          </a:prstGeom>
          <a:ln>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effectLst>
            <a:outerShdw blurRad="292100" dist="139700" dir="2700000" algn="tl" rotWithShape="0">
              <a:srgbClr val="333333">
                <a:alpha val="65000"/>
              </a:srgbClr>
            </a:outerShdw>
          </a:effectLst>
        </p:spPr>
      </p:pic>
      <p:sp>
        <p:nvSpPr>
          <p:cNvPr id="5" name="TextBox 4"/>
          <p:cNvSpPr txBox="1"/>
          <p:nvPr/>
        </p:nvSpPr>
        <p:spPr>
          <a:xfrm>
            <a:off x="1675785" y="5557986"/>
            <a:ext cx="9277350" cy="400110"/>
          </a:xfrm>
          <a:prstGeom prst="rect">
            <a:avLst/>
          </a:prstGeom>
          <a:noFill/>
        </p:spPr>
        <p:txBody>
          <a:bodyPr wrap="square" rtlCol="0">
            <a:spAutoFit/>
          </a:bodyPr>
          <a:lstStyle/>
          <a:p>
            <a:pPr algn="ctr"/>
            <a:r>
              <a:rPr lang="en-US" sz="2000" dirty="0" smtClean="0">
                <a:solidFill>
                  <a:schemeClr val="bg2">
                    <a:lumMod val="50000"/>
                  </a:schemeClr>
                </a:solidFill>
              </a:rPr>
              <a:t>Comparisons of the calculated TOR with surface level monitoring stations</a:t>
            </a:r>
            <a:endParaRPr lang="en-US" sz="2000" dirty="0">
              <a:solidFill>
                <a:schemeClr val="bg2">
                  <a:lumMod val="50000"/>
                </a:schemeClr>
              </a:solidFill>
            </a:endParaRPr>
          </a:p>
        </p:txBody>
      </p:sp>
      <p:sp>
        <p:nvSpPr>
          <p:cNvPr id="8" name="Oval 7"/>
          <p:cNvSpPr/>
          <p:nvPr/>
        </p:nvSpPr>
        <p:spPr>
          <a:xfrm>
            <a:off x="1434253" y="2675106"/>
            <a:ext cx="548640" cy="11887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296787" y="2428676"/>
            <a:ext cx="54864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28091" y="2953963"/>
            <a:ext cx="548640" cy="11887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565283" y="3042485"/>
            <a:ext cx="548640" cy="11887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38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1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7"/>
                                        </p:tgtEl>
                                      </p:cBhvr>
                                      <p:by x="25000" y="25000"/>
                                    </p:animScale>
                                  </p:childTnLst>
                                  <p:subTnLst>
                                    <p:set>
                                      <p:cBhvr override="childStyle">
                                        <p:cTn dur="1" fill="hold" display="0" masterRel="sameClick" afterEffect="1">
                                          <p:stCondLst>
                                            <p:cond evt="end" delay="0">
                                              <p:tn val="9"/>
                                            </p:cond>
                                          </p:stCondLst>
                                        </p:cTn>
                                        <p:tgtEl>
                                          <p:spTgt spid="7"/>
                                        </p:tgtEl>
                                        <p:attrNameLst>
                                          <p:attrName>style.visibility</p:attrName>
                                        </p:attrNameLst>
                                      </p:cBhvr>
                                      <p:to>
                                        <p:strVal val="hidden"/>
                                      </p:to>
                                    </p:set>
                                  </p:sub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Effect transition="in" filter="fade">
                                      <p:cBhvr>
                                        <p:cTn id="26" dur="1000"/>
                                        <p:tgtEl>
                                          <p:spTgt spid="5"/>
                                        </p:tgtEl>
                                      </p:cBhvr>
                                    </p:animEffect>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800" fill="hold"/>
                                        <p:tgtEl>
                                          <p:spTgt spid="8"/>
                                        </p:tgtEl>
                                        <p:attrNameLst>
                                          <p:attrName>ppt_x</p:attrName>
                                        </p:attrNameLst>
                                      </p:cBhvr>
                                      <p:tavLst>
                                        <p:tav tm="0">
                                          <p:val>
                                            <p:strVal val="#ppt_x"/>
                                          </p:val>
                                        </p:tav>
                                        <p:tav tm="100000">
                                          <p:val>
                                            <p:strVal val="#ppt_x"/>
                                          </p:val>
                                        </p:tav>
                                      </p:tavLst>
                                    </p:anim>
                                    <p:anim calcmode="lin" valueType="num">
                                      <p:cBhvr additive="base">
                                        <p:cTn id="31" dur="8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000" fill="hold"/>
                                        <p:tgtEl>
                                          <p:spTgt spid="9"/>
                                        </p:tgtEl>
                                        <p:attrNameLst>
                                          <p:attrName>ppt_x</p:attrName>
                                        </p:attrNameLst>
                                      </p:cBhvr>
                                      <p:tavLst>
                                        <p:tav tm="0">
                                          <p:val>
                                            <p:strVal val="#ppt_x"/>
                                          </p:val>
                                        </p:tav>
                                        <p:tav tm="100000">
                                          <p:val>
                                            <p:strVal val="#ppt_x"/>
                                          </p:val>
                                        </p:tav>
                                      </p:tavLst>
                                    </p:anim>
                                    <p:anim calcmode="lin" valueType="num">
                                      <p:cBhvr additive="base">
                                        <p:cTn id="35" dur="10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1000" fill="hold"/>
                                        <p:tgtEl>
                                          <p:spTgt spid="11"/>
                                        </p:tgtEl>
                                        <p:attrNameLst>
                                          <p:attrName>ppt_x</p:attrName>
                                        </p:attrNameLst>
                                      </p:cBhvr>
                                      <p:tavLst>
                                        <p:tav tm="0">
                                          <p:val>
                                            <p:strVal val="#ppt_x"/>
                                          </p:val>
                                        </p:tav>
                                        <p:tav tm="100000">
                                          <p:val>
                                            <p:strVal val="#ppt_x"/>
                                          </p:val>
                                        </p:tav>
                                      </p:tavLst>
                                    </p:anim>
                                    <p:anim calcmode="lin" valueType="num">
                                      <p:cBhvr additive="base">
                                        <p:cTn id="4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07148" y="4336984"/>
            <a:ext cx="10643616" cy="2123973"/>
          </a:xfrm>
        </p:spPr>
        <p:txBody>
          <a:bodyPr>
            <a:normAutofit/>
          </a:bodyPr>
          <a:lstStyle/>
          <a:p>
            <a:pPr marL="347663" indent="-347663" defTabSz="2743200">
              <a:spcBef>
                <a:spcPts val="1800"/>
              </a:spcBef>
              <a:buClr>
                <a:srgbClr val="BE5341"/>
              </a:buClr>
              <a:buFont typeface="Webdings" panose="05030102010509060703" pitchFamily="18" charset="2"/>
              <a:buChar char="4"/>
            </a:pPr>
            <a:r>
              <a:rPr lang="en-US" dirty="0" smtClean="0">
                <a:solidFill>
                  <a:schemeClr val="bg2">
                    <a:lumMod val="50000"/>
                  </a:schemeClr>
                </a:solidFill>
                <a:latin typeface="+mn-lt"/>
              </a:rPr>
              <a:t>The Tropospheric Ozone Residual calculations displayed similar trends to the </a:t>
            </a:r>
            <a:r>
              <a:rPr lang="en-US" dirty="0">
                <a:solidFill>
                  <a:schemeClr val="bg2">
                    <a:lumMod val="50000"/>
                  </a:schemeClr>
                </a:solidFill>
                <a:latin typeface="+mn-lt"/>
              </a:rPr>
              <a:t>NPS </a:t>
            </a:r>
            <a:r>
              <a:rPr lang="en-US" dirty="0" smtClean="0">
                <a:solidFill>
                  <a:schemeClr val="bg2">
                    <a:lumMod val="50000"/>
                  </a:schemeClr>
                </a:solidFill>
                <a:latin typeface="+mn-lt"/>
              </a:rPr>
              <a:t>surface measurements, </a:t>
            </a:r>
            <a:r>
              <a:rPr lang="en-US" dirty="0">
                <a:solidFill>
                  <a:schemeClr val="bg2">
                    <a:lumMod val="50000"/>
                  </a:schemeClr>
                </a:solidFill>
                <a:latin typeface="+mn-lt"/>
              </a:rPr>
              <a:t>with the largest differences observed for the months of May and September.</a:t>
            </a:r>
          </a:p>
          <a:p>
            <a:pPr marL="347663" indent="-347663" defTabSz="2743200">
              <a:spcBef>
                <a:spcPts val="1800"/>
              </a:spcBef>
              <a:buClr>
                <a:srgbClr val="BE5341"/>
              </a:buClr>
              <a:buFont typeface="Webdings" panose="05030102010509060703" pitchFamily="18" charset="2"/>
              <a:buChar char="4"/>
            </a:pPr>
            <a:r>
              <a:rPr lang="en-US" dirty="0" smtClean="0">
                <a:solidFill>
                  <a:schemeClr val="bg2">
                    <a:lumMod val="50000"/>
                  </a:schemeClr>
                </a:solidFill>
                <a:latin typeface="+mn-lt"/>
              </a:rPr>
              <a:t>We were unable </a:t>
            </a:r>
            <a:r>
              <a:rPr lang="en-US" smtClean="0">
                <a:solidFill>
                  <a:schemeClr val="bg2">
                    <a:lumMod val="50000"/>
                  </a:schemeClr>
                </a:solidFill>
                <a:latin typeface="+mn-lt"/>
              </a:rPr>
              <a:t>to calculate </a:t>
            </a:r>
            <a:r>
              <a:rPr lang="en-US" dirty="0" smtClean="0">
                <a:solidFill>
                  <a:schemeClr val="bg2">
                    <a:lumMod val="50000"/>
                  </a:schemeClr>
                </a:solidFill>
                <a:latin typeface="+mn-lt"/>
              </a:rPr>
              <a:t>daily </a:t>
            </a:r>
            <a:r>
              <a:rPr lang="en-US" dirty="0">
                <a:solidFill>
                  <a:schemeClr val="bg2">
                    <a:lumMod val="50000"/>
                  </a:schemeClr>
                </a:solidFill>
                <a:latin typeface="+mn-lt"/>
              </a:rPr>
              <a:t>tropospheric </a:t>
            </a:r>
            <a:r>
              <a:rPr lang="en-US" dirty="0" smtClean="0">
                <a:solidFill>
                  <a:schemeClr val="bg2">
                    <a:lumMod val="50000"/>
                  </a:schemeClr>
                </a:solidFill>
                <a:latin typeface="+mn-lt"/>
              </a:rPr>
              <a:t>ozone, however </a:t>
            </a:r>
            <a:r>
              <a:rPr lang="en-US" dirty="0">
                <a:solidFill>
                  <a:schemeClr val="bg2">
                    <a:lumMod val="50000"/>
                  </a:schemeClr>
                </a:solidFill>
                <a:latin typeface="+mn-lt"/>
              </a:rPr>
              <a:t>NASA Earth </a:t>
            </a:r>
            <a:r>
              <a:rPr lang="en-US" dirty="0" smtClean="0">
                <a:solidFill>
                  <a:schemeClr val="bg2">
                    <a:lumMod val="50000"/>
                  </a:schemeClr>
                </a:solidFill>
                <a:latin typeface="+mn-lt"/>
              </a:rPr>
              <a:t>observations </a:t>
            </a:r>
            <a:r>
              <a:rPr lang="en-US" dirty="0">
                <a:solidFill>
                  <a:schemeClr val="bg2">
                    <a:lumMod val="50000"/>
                  </a:schemeClr>
                </a:solidFill>
                <a:latin typeface="+mn-lt"/>
              </a:rPr>
              <a:t>can help partners observe </a:t>
            </a:r>
            <a:r>
              <a:rPr lang="en-US" dirty="0" smtClean="0">
                <a:solidFill>
                  <a:schemeClr val="bg2">
                    <a:lumMod val="50000"/>
                  </a:schemeClr>
                </a:solidFill>
                <a:latin typeface="+mn-lt"/>
              </a:rPr>
              <a:t>monthly trends </a:t>
            </a:r>
            <a:r>
              <a:rPr lang="en-US" dirty="0">
                <a:solidFill>
                  <a:schemeClr val="bg2">
                    <a:lumMod val="50000"/>
                  </a:schemeClr>
                </a:solidFill>
                <a:latin typeface="+mn-lt"/>
              </a:rPr>
              <a:t>in areas of the parks not monitored by ground </a:t>
            </a:r>
            <a:r>
              <a:rPr lang="en-US" dirty="0" smtClean="0">
                <a:solidFill>
                  <a:schemeClr val="bg2">
                    <a:lumMod val="50000"/>
                  </a:schemeClr>
                </a:solidFill>
                <a:latin typeface="+mn-lt"/>
              </a:rPr>
              <a:t>stations.</a:t>
            </a:r>
            <a:endParaRPr lang="en-US" dirty="0">
              <a:solidFill>
                <a:schemeClr val="bg2">
                  <a:lumMod val="50000"/>
                </a:schemeClr>
              </a:solidFill>
              <a:latin typeface="+mn-lt"/>
            </a:endParaRPr>
          </a:p>
        </p:txBody>
      </p:sp>
      <p:sp>
        <p:nvSpPr>
          <p:cNvPr id="3" name="Text Placeholder 2"/>
          <p:cNvSpPr>
            <a:spLocks noGrp="1"/>
          </p:cNvSpPr>
          <p:nvPr>
            <p:ph type="body" sz="quarter" idx="14"/>
          </p:nvPr>
        </p:nvSpPr>
        <p:spPr>
          <a:xfrm>
            <a:off x="407148" y="3632896"/>
            <a:ext cx="10643616" cy="704088"/>
          </a:xfrm>
        </p:spPr>
        <p:txBody>
          <a:bodyPr/>
          <a:lstStyle/>
          <a:p>
            <a:r>
              <a:rPr lang="en-US" dirty="0" smtClean="0"/>
              <a:t>Conclusions</a:t>
            </a:r>
            <a:endParaRPr lang="en-US" dirty="0"/>
          </a:p>
        </p:txBody>
      </p:sp>
      <p:sp>
        <p:nvSpPr>
          <p:cNvPr id="5" name="Text Placeholder 4"/>
          <p:cNvSpPr>
            <a:spLocks noGrp="1"/>
          </p:cNvSpPr>
          <p:nvPr>
            <p:ph type="body" sz="quarter" idx="13"/>
          </p:nvPr>
        </p:nvSpPr>
        <p:spPr>
          <a:xfrm>
            <a:off x="8441055" y="3358576"/>
            <a:ext cx="3445002" cy="274320"/>
          </a:xfrm>
        </p:spPr>
        <p:txBody>
          <a:bodyPr>
            <a:normAutofit/>
          </a:bodyPr>
          <a:lstStyle/>
          <a:p>
            <a:r>
              <a:rPr lang="en-US" dirty="0"/>
              <a:t>Image Credit: </a:t>
            </a:r>
            <a:r>
              <a:rPr lang="en-US" dirty="0" smtClean="0"/>
              <a:t>Tyler Rhodes</a:t>
            </a:r>
            <a:endParaRPr lang="en-US" dirty="0"/>
          </a:p>
        </p:txBody>
      </p:sp>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8163" b="8163"/>
          <a:stretch>
            <a:fillRect/>
          </a:stretch>
        </p:blipFill>
        <p:spPr/>
      </p:pic>
    </p:spTree>
    <p:extLst>
      <p:ext uri="{BB962C8B-B14F-4D97-AF65-F5344CB8AC3E}">
        <p14:creationId xmlns:p14="http://schemas.microsoft.com/office/powerpoint/2010/main" val="27655562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837" y="1521646"/>
            <a:ext cx="4753324" cy="4389120"/>
          </a:xfrm>
          <a:prstGeom prst="rect">
            <a:avLst/>
          </a:prstGeom>
        </p:spPr>
      </p:pic>
      <p:sp>
        <p:nvSpPr>
          <p:cNvPr id="2" name="Text Placeholder 1"/>
          <p:cNvSpPr>
            <a:spLocks noGrp="1"/>
          </p:cNvSpPr>
          <p:nvPr>
            <p:ph type="body" sz="quarter" idx="11"/>
          </p:nvPr>
        </p:nvSpPr>
        <p:spPr>
          <a:xfrm>
            <a:off x="5959234" y="4410634"/>
            <a:ext cx="3018817" cy="1052663"/>
          </a:xfrm>
        </p:spPr>
        <p:txBody>
          <a:bodyPr>
            <a:normAutofit/>
          </a:bodyPr>
          <a:lstStyle/>
          <a:p>
            <a:pPr>
              <a:buClr>
                <a:srgbClr val="BE5341"/>
              </a:buClr>
            </a:pPr>
            <a:r>
              <a:rPr lang="en-US" dirty="0" smtClean="0">
                <a:solidFill>
                  <a:schemeClr val="bg2">
                    <a:lumMod val="50000"/>
                  </a:schemeClr>
                </a:solidFill>
              </a:rPr>
              <a:t>OMI contained missing swaths of data</a:t>
            </a:r>
          </a:p>
        </p:txBody>
      </p:sp>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Errors and Uncertainties</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88875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Uncertainties</a:t>
            </a:r>
            <a:endParaRPr lang="en-US" sz="4000" dirty="0">
              <a:solidFill>
                <a:schemeClr val="bg1"/>
              </a:solidFill>
              <a:latin typeface="Century Gothic" panose="020B0502020202020204" pitchFamily="34" charset="0"/>
            </a:endParaRPr>
          </a:p>
        </p:txBody>
      </p:sp>
      <p:sp>
        <p:nvSpPr>
          <p:cNvPr id="4" name="Text Placeholder 3"/>
          <p:cNvSpPr>
            <a:spLocks noGrp="1"/>
          </p:cNvSpPr>
          <p:nvPr>
            <p:ph type="body" sz="quarter" idx="11"/>
          </p:nvPr>
        </p:nvSpPr>
        <p:spPr>
          <a:xfrm>
            <a:off x="2202730" y="1846685"/>
            <a:ext cx="7456835" cy="473413"/>
          </a:xfrm>
        </p:spPr>
        <p:txBody>
          <a:bodyPr/>
          <a:lstStyle/>
          <a:p>
            <a:r>
              <a:rPr lang="en-US" dirty="0" smtClean="0"/>
              <a:t>Conversion from Dobson Units (DU) to parts per billion (PPB)</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071" y="3019458"/>
            <a:ext cx="3796816" cy="2743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086" y="2871822"/>
            <a:ext cx="2057400" cy="27432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2280" y="2795622"/>
            <a:ext cx="3200400" cy="3200400"/>
          </a:xfrm>
          <a:prstGeom prst="rect">
            <a:avLst/>
          </a:prstGeom>
        </p:spPr>
      </p:pic>
      <p:sp>
        <p:nvSpPr>
          <p:cNvPr id="2" name="TextBox 1"/>
          <p:cNvSpPr txBox="1"/>
          <p:nvPr/>
        </p:nvSpPr>
        <p:spPr>
          <a:xfrm>
            <a:off x="9428895" y="6471546"/>
            <a:ext cx="2597186" cy="258532"/>
          </a:xfrm>
          <a:prstGeom prst="rect">
            <a:avLst/>
          </a:prstGeom>
          <a:noFill/>
        </p:spPr>
        <p:txBody>
          <a:bodyPr wrap="none" rtlCol="0">
            <a:spAutoFit/>
          </a:bodyPr>
          <a:lstStyle/>
          <a:p>
            <a:pPr lvl="0" algn="r">
              <a:lnSpc>
                <a:spcPct val="90000"/>
              </a:lnSpc>
              <a:spcBef>
                <a:spcPts val="1000"/>
              </a:spcBef>
            </a:pPr>
            <a:r>
              <a:rPr lang="en-US" sz="1200" dirty="0" smtClean="0">
                <a:solidFill>
                  <a:prstClr val="black"/>
                </a:solidFill>
                <a:latin typeface="Century Gothic" panose="020B0502020202020204" pitchFamily="34" charset="0"/>
              </a:rPr>
              <a:t>Images </a:t>
            </a:r>
            <a:r>
              <a:rPr lang="en-US" sz="1200" dirty="0">
                <a:solidFill>
                  <a:prstClr val="black"/>
                </a:solidFill>
                <a:latin typeface="Century Gothic" panose="020B0502020202020204" pitchFamily="34" charset="0"/>
              </a:rPr>
              <a:t>Credit</a:t>
            </a:r>
            <a:r>
              <a:rPr lang="en-US" sz="1200" dirty="0" smtClean="0">
                <a:solidFill>
                  <a:prstClr val="black"/>
                </a:solidFill>
                <a:latin typeface="Century Gothic" panose="020B0502020202020204" pitchFamily="34" charset="0"/>
              </a:rPr>
              <a:t>: </a:t>
            </a:r>
            <a:r>
              <a:rPr lang="en-US" sz="1200" dirty="0" err="1" smtClean="0">
                <a:solidFill>
                  <a:prstClr val="black"/>
                </a:solidFill>
                <a:latin typeface="Century Gothic" panose="020B0502020202020204" pitchFamily="34" charset="0"/>
              </a:rPr>
              <a:t>Wordpress</a:t>
            </a:r>
            <a:r>
              <a:rPr lang="en-US" sz="1200" dirty="0" smtClean="0">
                <a:solidFill>
                  <a:prstClr val="black"/>
                </a:solidFill>
                <a:latin typeface="Century Gothic" panose="020B0502020202020204" pitchFamily="34" charset="0"/>
              </a:rPr>
              <a:t>, NASA</a:t>
            </a:r>
            <a:endParaRPr lang="en-US" sz="12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0652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53" presetClass="entr" presetSubtype="16" fill="hold"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nodeType="withEffect">
                                  <p:stCondLst>
                                    <p:cond delay="20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grpId="0" nodeType="withEffect">
                                  <p:stCondLst>
                                    <p:cond delay="200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63335" y="2172185"/>
            <a:ext cx="5842911" cy="4214995"/>
          </a:xfrm>
        </p:spPr>
        <p:txBody>
          <a:bodyPr>
            <a:noAutofit/>
          </a:bodyPr>
          <a:lstStyle/>
          <a:p>
            <a:pPr marL="347663" indent="-347663" defTabSz="2743200">
              <a:lnSpc>
                <a:spcPct val="100000"/>
              </a:lnSpc>
              <a:spcBef>
                <a:spcPts val="1800"/>
              </a:spcBef>
              <a:buClr>
                <a:srgbClr val="BE5341"/>
              </a:buClr>
              <a:buFont typeface="Webdings" panose="05030102010509060703" pitchFamily="18" charset="2"/>
              <a:buChar char="4"/>
            </a:pPr>
            <a:r>
              <a:rPr lang="en-US" dirty="0">
                <a:solidFill>
                  <a:schemeClr val="bg2">
                    <a:lumMod val="50000"/>
                  </a:schemeClr>
                </a:solidFill>
              </a:rPr>
              <a:t>Utilize more advanced satellites to monitor air pollutants, such as TEMPO scheduled to launch in 2019</a:t>
            </a:r>
            <a:r>
              <a:rPr lang="en-US" dirty="0" smtClean="0">
                <a:solidFill>
                  <a:schemeClr val="bg2">
                    <a:lumMod val="50000"/>
                  </a:schemeClr>
                </a:solidFill>
              </a:rPr>
              <a:t>.</a:t>
            </a:r>
            <a:endParaRPr lang="en-US" dirty="0" smtClean="0">
              <a:solidFill>
                <a:schemeClr val="bg2">
                  <a:lumMod val="50000"/>
                </a:schemeClr>
              </a:solidFill>
              <a:latin typeface="+mn-lt"/>
            </a:endParaRPr>
          </a:p>
          <a:p>
            <a:pPr marL="347663" indent="-347663" defTabSz="2743200">
              <a:lnSpc>
                <a:spcPct val="100000"/>
              </a:lnSpc>
              <a:spcBef>
                <a:spcPts val="1800"/>
              </a:spcBef>
              <a:buClr>
                <a:srgbClr val="BE5341"/>
              </a:buClr>
              <a:buFont typeface="Webdings" panose="05030102010509060703" pitchFamily="18" charset="2"/>
              <a:buChar char="4"/>
            </a:pPr>
            <a:r>
              <a:rPr lang="en-US" dirty="0" smtClean="0">
                <a:solidFill>
                  <a:schemeClr val="bg2">
                    <a:lumMod val="50000"/>
                  </a:schemeClr>
                </a:solidFill>
                <a:latin typeface="+mn-lt"/>
              </a:rPr>
              <a:t>Perform </a:t>
            </a:r>
            <a:r>
              <a:rPr lang="en-US" dirty="0">
                <a:solidFill>
                  <a:schemeClr val="bg2">
                    <a:lumMod val="50000"/>
                  </a:schemeClr>
                </a:solidFill>
                <a:latin typeface="+mn-lt"/>
              </a:rPr>
              <a:t>a more precise calculation of the TOR including more variables such as changing </a:t>
            </a:r>
            <a:r>
              <a:rPr lang="en-US" dirty="0" err="1">
                <a:solidFill>
                  <a:schemeClr val="bg2">
                    <a:lumMod val="50000"/>
                  </a:schemeClr>
                </a:solidFill>
                <a:latin typeface="+mn-lt"/>
              </a:rPr>
              <a:t>tropopause</a:t>
            </a:r>
            <a:r>
              <a:rPr lang="en-US" dirty="0">
                <a:solidFill>
                  <a:schemeClr val="bg2">
                    <a:lumMod val="50000"/>
                  </a:schemeClr>
                </a:solidFill>
                <a:latin typeface="+mn-lt"/>
              </a:rPr>
              <a:t> height</a:t>
            </a:r>
            <a:r>
              <a:rPr lang="en-US" dirty="0" smtClean="0">
                <a:solidFill>
                  <a:schemeClr val="bg2">
                    <a:lumMod val="50000"/>
                  </a:schemeClr>
                </a:solidFill>
                <a:latin typeface="+mn-lt"/>
              </a:rPr>
              <a:t>.</a:t>
            </a:r>
            <a:endParaRPr lang="en-US" dirty="0">
              <a:solidFill>
                <a:schemeClr val="bg2">
                  <a:lumMod val="50000"/>
                </a:schemeClr>
              </a:solidFill>
              <a:latin typeface="+mn-lt"/>
            </a:endParaRPr>
          </a:p>
          <a:p>
            <a:pPr marL="347663" indent="-347663" defTabSz="2743200">
              <a:lnSpc>
                <a:spcPct val="100000"/>
              </a:lnSpc>
              <a:spcBef>
                <a:spcPts val="1800"/>
              </a:spcBef>
              <a:buClr>
                <a:srgbClr val="BE5341"/>
              </a:buClr>
              <a:buFont typeface="Webdings" panose="05030102010509060703" pitchFamily="18" charset="2"/>
              <a:buChar char="4"/>
            </a:pPr>
            <a:r>
              <a:rPr lang="en-US" dirty="0" smtClean="0">
                <a:solidFill>
                  <a:schemeClr val="bg2">
                    <a:lumMod val="50000"/>
                  </a:schemeClr>
                </a:solidFill>
                <a:latin typeface="+mn-lt"/>
              </a:rPr>
              <a:t>Study </a:t>
            </a:r>
            <a:r>
              <a:rPr lang="en-US" dirty="0">
                <a:solidFill>
                  <a:schemeClr val="bg2">
                    <a:lumMod val="50000"/>
                  </a:schemeClr>
                </a:solidFill>
                <a:latin typeface="+mn-lt"/>
              </a:rPr>
              <a:t>other atmospheric species such as </a:t>
            </a:r>
            <a:r>
              <a:rPr lang="en-US" dirty="0" smtClean="0">
                <a:solidFill>
                  <a:schemeClr val="bg2">
                    <a:lumMod val="50000"/>
                  </a:schemeClr>
                </a:solidFill>
                <a:latin typeface="+mn-lt"/>
              </a:rPr>
              <a:t>nitrogen oxides, </a:t>
            </a:r>
            <a:r>
              <a:rPr lang="en-US" dirty="0">
                <a:solidFill>
                  <a:schemeClr val="bg2">
                    <a:lumMod val="50000"/>
                  </a:schemeClr>
                </a:solidFill>
                <a:latin typeface="+mn-lt"/>
              </a:rPr>
              <a:t>sulfur oxides, and aerosols. </a:t>
            </a:r>
          </a:p>
          <a:p>
            <a:pPr marL="347663" indent="-347663" defTabSz="2743200">
              <a:lnSpc>
                <a:spcPct val="100000"/>
              </a:lnSpc>
              <a:spcBef>
                <a:spcPts val="1800"/>
              </a:spcBef>
              <a:buClr>
                <a:srgbClr val="BE5341"/>
              </a:buClr>
              <a:buFont typeface="Webdings" panose="05030102010509060703" pitchFamily="18" charset="2"/>
              <a:buChar char="4"/>
            </a:pPr>
            <a:r>
              <a:rPr lang="en-US" dirty="0">
                <a:solidFill>
                  <a:schemeClr val="bg2">
                    <a:lumMod val="50000"/>
                  </a:schemeClr>
                </a:solidFill>
                <a:latin typeface="+mn-lt"/>
              </a:rPr>
              <a:t>Study </a:t>
            </a:r>
            <a:r>
              <a:rPr lang="en-US" dirty="0" smtClean="0">
                <a:solidFill>
                  <a:schemeClr val="bg2">
                    <a:lumMod val="50000"/>
                  </a:schemeClr>
                </a:solidFill>
                <a:latin typeface="+mn-lt"/>
              </a:rPr>
              <a:t>visibility </a:t>
            </a:r>
            <a:r>
              <a:rPr lang="en-US" dirty="0">
                <a:solidFill>
                  <a:schemeClr val="bg2">
                    <a:lumMod val="50000"/>
                  </a:schemeClr>
                </a:solidFill>
                <a:latin typeface="+mn-lt"/>
              </a:rPr>
              <a:t>impairment from air </a:t>
            </a:r>
            <a:r>
              <a:rPr lang="en-US" dirty="0" smtClean="0">
                <a:solidFill>
                  <a:schemeClr val="bg2">
                    <a:lumMod val="50000"/>
                  </a:schemeClr>
                </a:solidFill>
                <a:latin typeface="+mn-lt"/>
              </a:rPr>
              <a:t>pollution.</a:t>
            </a:r>
            <a:endParaRPr lang="en-US" dirty="0">
              <a:solidFill>
                <a:schemeClr val="bg2">
                  <a:lumMod val="50000"/>
                </a:schemeClr>
              </a:solidFill>
              <a:latin typeface="+mn-lt"/>
            </a:endParaRPr>
          </a:p>
          <a:p>
            <a:pPr marL="347663" indent="-347663" defTabSz="2743200">
              <a:spcBef>
                <a:spcPts val="1800"/>
              </a:spcBef>
              <a:buClr>
                <a:srgbClr val="BE5341"/>
              </a:buClr>
              <a:buFont typeface="Webdings" panose="05030102010509060703" pitchFamily="18" charset="2"/>
              <a:buChar char="4"/>
            </a:pPr>
            <a:endParaRPr lang="en-US" dirty="0">
              <a:solidFill>
                <a:schemeClr val="bg2">
                  <a:lumMod val="50000"/>
                </a:schemeClr>
              </a:solidFill>
              <a:latin typeface="+mn-lt"/>
            </a:endParaRPr>
          </a:p>
        </p:txBody>
      </p:sp>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Future Work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594" y="1449421"/>
            <a:ext cx="3703320" cy="4937760"/>
          </a:xfrm>
          <a:prstGeom prst="rect">
            <a:avLst/>
          </a:prstGeom>
        </p:spPr>
      </p:pic>
      <p:sp>
        <p:nvSpPr>
          <p:cNvPr id="3" name="TextBox 2"/>
          <p:cNvSpPr txBox="1"/>
          <p:nvPr/>
        </p:nvSpPr>
        <p:spPr>
          <a:xfrm>
            <a:off x="10587466" y="6467191"/>
            <a:ext cx="1790619" cy="276999"/>
          </a:xfrm>
          <a:prstGeom prst="rect">
            <a:avLst/>
          </a:prstGeom>
          <a:noFill/>
        </p:spPr>
        <p:txBody>
          <a:bodyPr wrap="square" rtlCol="0">
            <a:spAutoFit/>
          </a:bodyPr>
          <a:lstStyle/>
          <a:p>
            <a:r>
              <a:rPr lang="en-US" sz="1200" dirty="0" smtClean="0"/>
              <a:t>Image </a:t>
            </a:r>
            <a:r>
              <a:rPr lang="en-US" sz="1200" dirty="0"/>
              <a:t>Credit: </a:t>
            </a:r>
            <a:r>
              <a:rPr lang="en-US" sz="1200" dirty="0" smtClean="0"/>
              <a:t>NASA</a:t>
            </a:r>
            <a:endParaRPr lang="en-US" sz="1200" dirty="0"/>
          </a:p>
        </p:txBody>
      </p:sp>
    </p:spTree>
    <p:extLst>
      <p:ext uri="{BB962C8B-B14F-4D97-AF65-F5344CB8AC3E}">
        <p14:creationId xmlns:p14="http://schemas.microsoft.com/office/powerpoint/2010/main" val="35938272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0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778074" y="1583366"/>
            <a:ext cx="9166183" cy="4765185"/>
          </a:xfrm>
        </p:spPr>
        <p:txBody>
          <a:bodyPr>
            <a:normAutofit fontScale="55000" lnSpcReduction="20000"/>
          </a:bodyPr>
          <a:lstStyle/>
          <a:p>
            <a:r>
              <a:rPr lang="en-US" sz="2600" b="1" u="sng" dirty="0" smtClean="0">
                <a:solidFill>
                  <a:schemeClr val="bg2">
                    <a:lumMod val="50000"/>
                  </a:schemeClr>
                </a:solidFill>
              </a:rPr>
              <a:t>Project Partners</a:t>
            </a:r>
          </a:p>
          <a:p>
            <a:r>
              <a:rPr lang="en-US" sz="2500" b="1" dirty="0">
                <a:solidFill>
                  <a:schemeClr val="bg2">
                    <a:lumMod val="50000"/>
                  </a:schemeClr>
                </a:solidFill>
              </a:rPr>
              <a:t>Andrew Lee, </a:t>
            </a:r>
            <a:r>
              <a:rPr lang="en-US" sz="2500" dirty="0">
                <a:solidFill>
                  <a:schemeClr val="bg2">
                    <a:lumMod val="50000"/>
                  </a:schemeClr>
                </a:solidFill>
              </a:rPr>
              <a:t>Resource Management Specialist (Harpers Ferry National Historical Park</a:t>
            </a:r>
            <a:r>
              <a:rPr lang="en-US" sz="2500" dirty="0" smtClean="0">
                <a:solidFill>
                  <a:schemeClr val="bg2">
                    <a:lumMod val="50000"/>
                  </a:schemeClr>
                </a:solidFill>
              </a:rPr>
              <a:t>)</a:t>
            </a:r>
          </a:p>
          <a:p>
            <a:r>
              <a:rPr lang="en-US" sz="2500" b="1" dirty="0" smtClean="0">
                <a:solidFill>
                  <a:schemeClr val="bg2">
                    <a:lumMod val="50000"/>
                  </a:schemeClr>
                </a:solidFill>
              </a:rPr>
              <a:t>Barkley </a:t>
            </a:r>
            <a:r>
              <a:rPr lang="en-US" sz="2500" b="1" dirty="0">
                <a:solidFill>
                  <a:schemeClr val="bg2">
                    <a:lumMod val="50000"/>
                  </a:schemeClr>
                </a:solidFill>
              </a:rPr>
              <a:t>Sive, </a:t>
            </a:r>
            <a:r>
              <a:rPr lang="en-US" sz="2500" dirty="0">
                <a:solidFill>
                  <a:schemeClr val="bg2">
                    <a:lumMod val="50000"/>
                  </a:schemeClr>
                </a:solidFill>
              </a:rPr>
              <a:t>Program Manager for Gaseous Pollutant Monitoring Program (Air Resources Division) </a:t>
            </a:r>
            <a:endParaRPr lang="en-US" sz="2500" dirty="0" smtClean="0">
              <a:solidFill>
                <a:schemeClr val="bg2">
                  <a:lumMod val="50000"/>
                </a:schemeClr>
              </a:solidFill>
            </a:endParaRPr>
          </a:p>
          <a:p>
            <a:pPr>
              <a:lnSpc>
                <a:spcPct val="120000"/>
              </a:lnSpc>
            </a:pPr>
            <a:r>
              <a:rPr lang="en-US" sz="2500" b="1" dirty="0">
                <a:solidFill>
                  <a:schemeClr val="bg2">
                    <a:lumMod val="50000"/>
                  </a:schemeClr>
                </a:solidFill>
              </a:rPr>
              <a:t>Fred </a:t>
            </a:r>
            <a:r>
              <a:rPr lang="en-US" sz="2500" b="1" dirty="0" err="1">
                <a:solidFill>
                  <a:schemeClr val="bg2">
                    <a:lumMod val="50000"/>
                  </a:schemeClr>
                </a:solidFill>
              </a:rPr>
              <a:t>Dieffenbach</a:t>
            </a:r>
            <a:r>
              <a:rPr lang="en-US" sz="2500" dirty="0">
                <a:solidFill>
                  <a:schemeClr val="bg2">
                    <a:lumMod val="50000"/>
                  </a:schemeClr>
                </a:solidFill>
              </a:rPr>
              <a:t>, Environmental Monitoring Specialist (Inventory &amp; Monitoring Program, Northeast Temperate Network</a:t>
            </a:r>
            <a:r>
              <a:rPr lang="en-US" sz="2500" dirty="0" smtClean="0">
                <a:solidFill>
                  <a:schemeClr val="bg2">
                    <a:lumMod val="50000"/>
                  </a:schemeClr>
                </a:solidFill>
              </a:rPr>
              <a:t>)</a:t>
            </a:r>
            <a:endParaRPr lang="en-US" sz="2500" dirty="0">
              <a:solidFill>
                <a:schemeClr val="bg2">
                  <a:lumMod val="50000"/>
                </a:schemeClr>
              </a:solidFill>
            </a:endParaRPr>
          </a:p>
          <a:p>
            <a:r>
              <a:rPr lang="en-US" sz="2500" b="1" dirty="0">
                <a:solidFill>
                  <a:schemeClr val="bg2">
                    <a:lumMod val="50000"/>
                  </a:schemeClr>
                </a:solidFill>
              </a:rPr>
              <a:t>Holly Salazar,</a:t>
            </a:r>
            <a:r>
              <a:rPr lang="en-US" sz="2500" dirty="0">
                <a:solidFill>
                  <a:schemeClr val="bg2">
                    <a:lumMod val="50000"/>
                  </a:schemeClr>
                </a:solidFill>
              </a:rPr>
              <a:t> Air Resources Coordinator of Natural Resources Program (Northeast Region</a:t>
            </a:r>
            <a:r>
              <a:rPr lang="en-US" sz="2500" dirty="0" smtClean="0">
                <a:solidFill>
                  <a:schemeClr val="bg2">
                    <a:lumMod val="50000"/>
                  </a:schemeClr>
                </a:solidFill>
              </a:rPr>
              <a:t>)</a:t>
            </a:r>
          </a:p>
          <a:p>
            <a:r>
              <a:rPr lang="en-US" sz="2500" b="1" dirty="0">
                <a:solidFill>
                  <a:schemeClr val="bg2">
                    <a:lumMod val="50000"/>
                  </a:schemeClr>
                </a:solidFill>
              </a:rPr>
              <a:t>Jalyn Cummings, </a:t>
            </a:r>
            <a:r>
              <a:rPr lang="en-US" sz="2500" dirty="0">
                <a:solidFill>
                  <a:schemeClr val="bg2">
                    <a:lumMod val="50000"/>
                  </a:schemeClr>
                </a:solidFill>
              </a:rPr>
              <a:t>Program Manager of Air and Water Quality (Shenandoah National Park</a:t>
            </a:r>
            <a:r>
              <a:rPr lang="en-US" sz="2500" dirty="0" smtClean="0">
                <a:solidFill>
                  <a:schemeClr val="bg2">
                    <a:lumMod val="50000"/>
                  </a:schemeClr>
                </a:solidFill>
              </a:rPr>
              <a:t>)</a:t>
            </a:r>
          </a:p>
          <a:p>
            <a:r>
              <a:rPr lang="en-US" sz="2500" b="1" dirty="0">
                <a:solidFill>
                  <a:schemeClr val="bg2">
                    <a:lumMod val="50000"/>
                  </a:schemeClr>
                </a:solidFill>
              </a:rPr>
              <a:t>Jim Renfro, </a:t>
            </a:r>
            <a:r>
              <a:rPr lang="en-US" sz="2500" dirty="0">
                <a:solidFill>
                  <a:schemeClr val="bg2">
                    <a:lumMod val="50000"/>
                  </a:schemeClr>
                </a:solidFill>
              </a:rPr>
              <a:t>Air Quality Specialist (Great Smoky Mountains</a:t>
            </a:r>
            <a:r>
              <a:rPr lang="en-US" sz="2500" dirty="0" smtClean="0">
                <a:solidFill>
                  <a:schemeClr val="bg2">
                    <a:lumMod val="50000"/>
                  </a:schemeClr>
                </a:solidFill>
              </a:rPr>
              <a:t>)</a:t>
            </a:r>
          </a:p>
          <a:p>
            <a:r>
              <a:rPr lang="en-US" sz="2500" b="1" dirty="0">
                <a:solidFill>
                  <a:schemeClr val="bg2">
                    <a:lumMod val="50000"/>
                  </a:schemeClr>
                </a:solidFill>
              </a:rPr>
              <a:t>Jim Von Haden, </a:t>
            </a:r>
            <a:r>
              <a:rPr lang="en-US" sz="2500" dirty="0">
                <a:solidFill>
                  <a:schemeClr val="bg2">
                    <a:lumMod val="50000"/>
                  </a:schemeClr>
                </a:solidFill>
              </a:rPr>
              <a:t>Integrated Resources Program Manager (Appalachian National Scenic Trail</a:t>
            </a:r>
            <a:r>
              <a:rPr lang="en-US" sz="2500" dirty="0" smtClean="0">
                <a:solidFill>
                  <a:schemeClr val="bg2">
                    <a:lumMod val="50000"/>
                  </a:schemeClr>
                </a:solidFill>
              </a:rPr>
              <a:t>)</a:t>
            </a:r>
            <a:endParaRPr lang="en-US" sz="2500" dirty="0">
              <a:solidFill>
                <a:schemeClr val="bg2">
                  <a:lumMod val="50000"/>
                </a:schemeClr>
              </a:solidFill>
            </a:endParaRPr>
          </a:p>
          <a:p>
            <a:r>
              <a:rPr lang="en-US" sz="2500" b="1" dirty="0">
                <a:solidFill>
                  <a:schemeClr val="bg2">
                    <a:lumMod val="50000"/>
                  </a:schemeClr>
                </a:solidFill>
              </a:rPr>
              <a:t>Liz Garcia, </a:t>
            </a:r>
            <a:r>
              <a:rPr lang="en-US" sz="2500" dirty="0">
                <a:solidFill>
                  <a:schemeClr val="bg2">
                    <a:lumMod val="50000"/>
                  </a:schemeClr>
                </a:solidFill>
              </a:rPr>
              <a:t>Physical Science Technician (Shenandoah National Park</a:t>
            </a:r>
            <a:r>
              <a:rPr lang="en-US" sz="2500" dirty="0" smtClean="0">
                <a:solidFill>
                  <a:schemeClr val="bg2">
                    <a:lumMod val="50000"/>
                  </a:schemeClr>
                </a:solidFill>
              </a:rPr>
              <a:t>)</a:t>
            </a:r>
          </a:p>
          <a:p>
            <a:endParaRPr lang="en-US" dirty="0">
              <a:solidFill>
                <a:schemeClr val="bg2">
                  <a:lumMod val="50000"/>
                </a:schemeClr>
              </a:solidFill>
            </a:endParaRPr>
          </a:p>
          <a:p>
            <a:r>
              <a:rPr lang="en-US" sz="2600" b="1" u="sng" dirty="0">
                <a:solidFill>
                  <a:schemeClr val="bg2">
                    <a:lumMod val="50000"/>
                  </a:schemeClr>
                </a:solidFill>
              </a:rPr>
              <a:t>Science Advisors</a:t>
            </a:r>
          </a:p>
          <a:p>
            <a:r>
              <a:rPr lang="en-US" b="1" dirty="0">
                <a:solidFill>
                  <a:schemeClr val="bg2">
                    <a:lumMod val="50000"/>
                  </a:schemeClr>
                </a:solidFill>
              </a:rPr>
              <a:t>Dr. Travis Knepp</a:t>
            </a:r>
            <a:r>
              <a:rPr lang="en-US" dirty="0">
                <a:solidFill>
                  <a:schemeClr val="bg2">
                    <a:lumMod val="50000"/>
                  </a:schemeClr>
                </a:solidFill>
              </a:rPr>
              <a:t>, SSAI Langley Research Center Science </a:t>
            </a:r>
            <a:r>
              <a:rPr lang="en-US" dirty="0" smtClean="0">
                <a:solidFill>
                  <a:schemeClr val="bg2">
                    <a:lumMod val="50000"/>
                  </a:schemeClr>
                </a:solidFill>
              </a:rPr>
              <a:t>Advisor</a:t>
            </a:r>
            <a:endParaRPr lang="en-US" b="1" dirty="0" smtClean="0">
              <a:solidFill>
                <a:schemeClr val="bg2">
                  <a:lumMod val="50000"/>
                </a:schemeClr>
              </a:solidFill>
            </a:endParaRPr>
          </a:p>
          <a:p>
            <a:r>
              <a:rPr lang="en-US" b="1" dirty="0" smtClean="0">
                <a:solidFill>
                  <a:schemeClr val="bg2">
                    <a:lumMod val="50000"/>
                  </a:schemeClr>
                </a:solidFill>
              </a:rPr>
              <a:t>Dr</a:t>
            </a:r>
            <a:r>
              <a:rPr lang="en-US" b="1" dirty="0">
                <a:solidFill>
                  <a:schemeClr val="bg2">
                    <a:lumMod val="50000"/>
                  </a:schemeClr>
                </a:solidFill>
              </a:rPr>
              <a:t>. Kenton Ross</a:t>
            </a:r>
            <a:r>
              <a:rPr lang="en-US" dirty="0">
                <a:solidFill>
                  <a:schemeClr val="bg2">
                    <a:lumMod val="50000"/>
                  </a:schemeClr>
                </a:solidFill>
              </a:rPr>
              <a:t>, NASA DEVELOP National Program Science Advisor</a:t>
            </a:r>
            <a:br>
              <a:rPr lang="en-US" dirty="0">
                <a:solidFill>
                  <a:schemeClr val="bg2">
                    <a:lumMod val="50000"/>
                  </a:schemeClr>
                </a:solidFill>
              </a:rPr>
            </a:br>
            <a:endParaRPr lang="en-US" dirty="0" smtClean="0">
              <a:solidFill>
                <a:schemeClr val="bg2">
                  <a:lumMod val="50000"/>
                </a:schemeClr>
              </a:solidFill>
            </a:endParaRPr>
          </a:p>
          <a:p>
            <a:r>
              <a:rPr lang="en-US" sz="2600" b="1" u="sng" dirty="0" smtClean="0">
                <a:solidFill>
                  <a:schemeClr val="bg2">
                    <a:lumMod val="50000"/>
                  </a:schemeClr>
                </a:solidFill>
              </a:rPr>
              <a:t>Other </a:t>
            </a:r>
            <a:r>
              <a:rPr lang="en-US" sz="2600" b="1" u="sng" dirty="0">
                <a:solidFill>
                  <a:schemeClr val="bg2">
                    <a:lumMod val="50000"/>
                  </a:schemeClr>
                </a:solidFill>
              </a:rPr>
              <a:t>Contributors</a:t>
            </a:r>
          </a:p>
          <a:p>
            <a:r>
              <a:rPr lang="en-US" b="1" dirty="0">
                <a:solidFill>
                  <a:schemeClr val="bg2">
                    <a:lumMod val="50000"/>
                  </a:schemeClr>
                </a:solidFill>
              </a:rPr>
              <a:t>Tyler Rhodes</a:t>
            </a:r>
            <a:r>
              <a:rPr lang="en-US" dirty="0">
                <a:solidFill>
                  <a:schemeClr val="bg2">
                    <a:lumMod val="50000"/>
                  </a:schemeClr>
                </a:solidFill>
              </a:rPr>
              <a:t>, DEVELOP National Program Center Lead</a:t>
            </a:r>
          </a:p>
          <a:p>
            <a:r>
              <a:rPr lang="en-US" b="1" dirty="0">
                <a:solidFill>
                  <a:schemeClr val="bg2">
                    <a:lumMod val="50000"/>
                  </a:schemeClr>
                </a:solidFill>
              </a:rPr>
              <a:t>Emily </a:t>
            </a:r>
            <a:r>
              <a:rPr lang="en-US" b="1" dirty="0" err="1">
                <a:solidFill>
                  <a:schemeClr val="bg2">
                    <a:lumMod val="50000"/>
                  </a:schemeClr>
                </a:solidFill>
              </a:rPr>
              <a:t>Gotschalk</a:t>
            </a:r>
            <a:r>
              <a:rPr lang="en-US" dirty="0">
                <a:solidFill>
                  <a:schemeClr val="bg2">
                    <a:lumMod val="50000"/>
                  </a:schemeClr>
                </a:solidFill>
              </a:rPr>
              <a:t>, DEVELOP National Program Center Lead</a:t>
            </a:r>
            <a:endParaRPr lang="en-US" dirty="0" smtClean="0">
              <a:solidFill>
                <a:schemeClr val="bg2">
                  <a:lumMod val="50000"/>
                </a:schemeClr>
              </a:solidFill>
            </a:endParaRPr>
          </a:p>
        </p:txBody>
      </p:sp>
    </p:spTree>
    <p:extLst>
      <p:ext uri="{BB962C8B-B14F-4D97-AF65-F5344CB8AC3E}">
        <p14:creationId xmlns:p14="http://schemas.microsoft.com/office/powerpoint/2010/main" val="38366351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493" y="1371600"/>
            <a:ext cx="4738263" cy="5212080"/>
          </a:xfrm>
          <a:prstGeom prst="rect">
            <a:avLst/>
          </a:prstGeom>
        </p:spPr>
      </p:pic>
      <p:sp>
        <p:nvSpPr>
          <p:cNvPr id="18" name="Text Placeholder 1"/>
          <p:cNvSpPr>
            <a:spLocks noGrp="1"/>
          </p:cNvSpPr>
          <p:nvPr>
            <p:ph type="body" sz="quarter" idx="4294967295"/>
          </p:nvPr>
        </p:nvSpPr>
        <p:spPr>
          <a:xfrm>
            <a:off x="641071" y="1487805"/>
            <a:ext cx="4756150" cy="5095875"/>
          </a:xfrm>
          <a:prstGeom prst="rect">
            <a:avLst/>
          </a:prstGeom>
        </p:spPr>
        <p:txBody>
          <a:bodyPr>
            <a:noAutofit/>
          </a:bodyPr>
          <a:lstStyle/>
          <a:p>
            <a:pPr marL="0" indent="0" algn="ctr">
              <a:spcBef>
                <a:spcPts val="200"/>
              </a:spcBef>
              <a:buClr>
                <a:srgbClr val="C15442"/>
              </a:buClr>
              <a:buNone/>
            </a:pPr>
            <a:r>
              <a:rPr lang="en-US" sz="1900" dirty="0" smtClean="0">
                <a:solidFill>
                  <a:schemeClr val="bg2">
                    <a:lumMod val="50000"/>
                  </a:schemeClr>
                </a:solidFill>
              </a:rPr>
              <a:t>The Appalachian Trail passes through CT, GA, MA, MD, ME, NC, NH, NJ, PA, TN, VA, WV, NY, VT.</a:t>
            </a:r>
          </a:p>
          <a:p>
            <a:pPr marL="0" indent="0" algn="ctr">
              <a:spcBef>
                <a:spcPts val="200"/>
              </a:spcBef>
              <a:buClr>
                <a:srgbClr val="C15442"/>
              </a:buClr>
              <a:buNone/>
            </a:pPr>
            <a:endParaRPr lang="en-US" sz="1900" dirty="0">
              <a:solidFill>
                <a:schemeClr val="bg2">
                  <a:lumMod val="50000"/>
                </a:schemeClr>
              </a:solidFill>
            </a:endParaRPr>
          </a:p>
          <a:p>
            <a:pPr marL="0" indent="0" algn="ctr">
              <a:spcBef>
                <a:spcPts val="200"/>
              </a:spcBef>
              <a:buClr>
                <a:srgbClr val="C15442"/>
              </a:buClr>
              <a:buNone/>
            </a:pPr>
            <a:endParaRPr lang="en-US" sz="1900" dirty="0">
              <a:solidFill>
                <a:schemeClr val="bg2">
                  <a:lumMod val="50000"/>
                </a:schemeClr>
              </a:solidFill>
            </a:endParaRPr>
          </a:p>
          <a:p>
            <a:pPr marL="0" indent="0" algn="ctr">
              <a:spcBef>
                <a:spcPts val="200"/>
              </a:spcBef>
              <a:buClr>
                <a:srgbClr val="C15442"/>
              </a:buClr>
              <a:buNone/>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Study Area</a:t>
            </a:r>
          </a:p>
        </p:txBody>
      </p:sp>
      <p:sp>
        <p:nvSpPr>
          <p:cNvPr id="3" name="TextBox 2"/>
          <p:cNvSpPr txBox="1"/>
          <p:nvPr/>
        </p:nvSpPr>
        <p:spPr>
          <a:xfrm>
            <a:off x="6196493" y="1487805"/>
            <a:ext cx="2347117" cy="969496"/>
          </a:xfrm>
          <a:prstGeom prst="rect">
            <a:avLst/>
          </a:prstGeom>
          <a:noFill/>
        </p:spPr>
        <p:txBody>
          <a:bodyPr wrap="none" rtlCol="0">
            <a:spAutoFit/>
          </a:bodyPr>
          <a:lstStyle/>
          <a:p>
            <a:r>
              <a:rPr lang="en-US" sz="1900" dirty="0">
                <a:solidFill>
                  <a:schemeClr val="bg2">
                    <a:lumMod val="50000"/>
                  </a:schemeClr>
                </a:solidFill>
              </a:rPr>
              <a:t>Study Period:</a:t>
            </a:r>
          </a:p>
          <a:p>
            <a:r>
              <a:rPr lang="en-US" sz="1900" dirty="0">
                <a:solidFill>
                  <a:schemeClr val="bg2">
                    <a:lumMod val="50000"/>
                  </a:schemeClr>
                </a:solidFill>
              </a:rPr>
              <a:t>2012 – 2015</a:t>
            </a:r>
          </a:p>
          <a:p>
            <a:r>
              <a:rPr lang="en-US" sz="1900" dirty="0">
                <a:solidFill>
                  <a:schemeClr val="bg2">
                    <a:lumMod val="50000"/>
                  </a:schemeClr>
                </a:solidFill>
              </a:rPr>
              <a:t>May </a:t>
            </a:r>
            <a:r>
              <a:rPr lang="en-US" sz="1900" dirty="0" smtClean="0">
                <a:solidFill>
                  <a:schemeClr val="bg2">
                    <a:lumMod val="50000"/>
                  </a:schemeClr>
                </a:solidFill>
              </a:rPr>
              <a:t>– September</a:t>
            </a:r>
            <a:endParaRPr lang="en-US" sz="1900" dirty="0">
              <a:solidFill>
                <a:schemeClr val="bg2">
                  <a:lumMod val="50000"/>
                </a:schemeClr>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8" y="2409886"/>
            <a:ext cx="3063977" cy="4085303"/>
          </a:xfrm>
          <a:prstGeom prst="rect">
            <a:avLst/>
          </a:prstGeom>
        </p:spPr>
      </p:pic>
      <p:grpSp>
        <p:nvGrpSpPr>
          <p:cNvPr id="6" name="Group 5"/>
          <p:cNvGrpSpPr/>
          <p:nvPr/>
        </p:nvGrpSpPr>
        <p:grpSpPr>
          <a:xfrm>
            <a:off x="8622774" y="4835206"/>
            <a:ext cx="3420126" cy="1659983"/>
            <a:chOff x="8622774" y="4732020"/>
            <a:chExt cx="3420126" cy="1659983"/>
          </a:xfrm>
        </p:grpSpPr>
        <p:pic>
          <p:nvPicPr>
            <p:cNvPr id="4" name="Picture 3"/>
            <p:cNvPicPr>
              <a:picLocks noChangeAspect="1"/>
            </p:cNvPicPr>
            <p:nvPr/>
          </p:nvPicPr>
          <p:blipFill>
            <a:blip r:embed="rId5"/>
            <a:stretch>
              <a:fillRect/>
            </a:stretch>
          </p:blipFill>
          <p:spPr>
            <a:xfrm>
              <a:off x="8622774" y="4732020"/>
              <a:ext cx="3420126" cy="1396216"/>
            </a:xfrm>
            <a:prstGeom prst="rect">
              <a:avLst/>
            </a:prstGeom>
          </p:spPr>
        </p:pic>
        <p:pic>
          <p:nvPicPr>
            <p:cNvPr id="5" name="Picture 4"/>
            <p:cNvPicPr>
              <a:picLocks noChangeAspect="1"/>
            </p:cNvPicPr>
            <p:nvPr/>
          </p:nvPicPr>
          <p:blipFill>
            <a:blip r:embed="rId6"/>
            <a:stretch>
              <a:fillRect/>
            </a:stretch>
          </p:blipFill>
          <p:spPr>
            <a:xfrm>
              <a:off x="8721705" y="6128237"/>
              <a:ext cx="2365395" cy="263766"/>
            </a:xfrm>
            <a:prstGeom prst="rect">
              <a:avLst/>
            </a:prstGeom>
          </p:spPr>
        </p:pic>
      </p:grpSp>
    </p:spTree>
    <p:extLst>
      <p:ext uri="{BB962C8B-B14F-4D97-AF65-F5344CB8AC3E}">
        <p14:creationId xmlns:p14="http://schemas.microsoft.com/office/powerpoint/2010/main" val="329308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434606" y="6525756"/>
            <a:ext cx="3702338" cy="276999"/>
          </a:xfrm>
          <a:prstGeom prst="rect">
            <a:avLst/>
          </a:prstGeom>
          <a:noFill/>
        </p:spPr>
        <p:txBody>
          <a:bodyPr wrap="square" rtlCol="0">
            <a:spAutoFit/>
          </a:bodyPr>
          <a:lstStyle/>
          <a:p>
            <a:r>
              <a:rPr lang="en-US" sz="1200" dirty="0" smtClean="0">
                <a:latin typeface="Century Gothic" panose="020B0502020202020204" pitchFamily="34" charset="0"/>
              </a:rPr>
              <a:t>Images </a:t>
            </a:r>
            <a:r>
              <a:rPr lang="en-US" sz="1200" dirty="0">
                <a:latin typeface="Century Gothic" panose="020B0502020202020204" pitchFamily="34" charset="0"/>
              </a:rPr>
              <a:t>Credit: </a:t>
            </a:r>
            <a:r>
              <a:rPr lang="en-US" sz="1200" dirty="0" smtClean="0">
                <a:latin typeface="Century Gothic" panose="020B0502020202020204" pitchFamily="34" charset="0"/>
              </a:rPr>
              <a:t> </a:t>
            </a:r>
            <a:r>
              <a:rPr lang="en-US" sz="1200" dirty="0" err="1" smtClean="0">
                <a:latin typeface="Century Gothic" panose="020B0502020202020204" pitchFamily="34" charset="0"/>
              </a:rPr>
              <a:t>Blogspot</a:t>
            </a:r>
            <a:r>
              <a:rPr lang="en-US" sz="1200" dirty="0" smtClean="0">
                <a:latin typeface="Century Gothic" panose="020B0502020202020204" pitchFamily="34" charset="0"/>
              </a:rPr>
              <a:t>, </a:t>
            </a:r>
            <a:r>
              <a:rPr lang="en-US" sz="1200" dirty="0" err="1" smtClean="0">
                <a:latin typeface="Century Gothic" panose="020B0502020202020204" pitchFamily="34" charset="0"/>
              </a:rPr>
              <a:t>Romaticasheville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301" y="1383876"/>
            <a:ext cx="3657600" cy="2743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493" y="1371600"/>
            <a:ext cx="4738263" cy="5212080"/>
          </a:xfrm>
          <a:prstGeom prst="rect">
            <a:avLst/>
          </a:prstGeom>
        </p:spPr>
      </p:pic>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Study Area</a:t>
            </a:r>
          </a:p>
        </p:txBody>
      </p:sp>
      <p:sp>
        <p:nvSpPr>
          <p:cNvPr id="3" name="TextBox 2"/>
          <p:cNvSpPr txBox="1"/>
          <p:nvPr/>
        </p:nvSpPr>
        <p:spPr>
          <a:xfrm>
            <a:off x="6196493" y="1487805"/>
            <a:ext cx="2347117" cy="969496"/>
          </a:xfrm>
          <a:prstGeom prst="rect">
            <a:avLst/>
          </a:prstGeom>
          <a:noFill/>
        </p:spPr>
        <p:txBody>
          <a:bodyPr wrap="none" rtlCol="0">
            <a:spAutoFit/>
          </a:bodyPr>
          <a:lstStyle/>
          <a:p>
            <a:r>
              <a:rPr lang="en-US" sz="1900" dirty="0">
                <a:solidFill>
                  <a:schemeClr val="bg2">
                    <a:lumMod val="50000"/>
                  </a:schemeClr>
                </a:solidFill>
              </a:rPr>
              <a:t>Study Period:</a:t>
            </a:r>
          </a:p>
          <a:p>
            <a:r>
              <a:rPr lang="en-US" sz="1900" dirty="0">
                <a:solidFill>
                  <a:schemeClr val="bg2">
                    <a:lumMod val="50000"/>
                  </a:schemeClr>
                </a:solidFill>
              </a:rPr>
              <a:t>2012 – 2015</a:t>
            </a:r>
          </a:p>
          <a:p>
            <a:r>
              <a:rPr lang="en-US" sz="1900" dirty="0">
                <a:solidFill>
                  <a:schemeClr val="bg2">
                    <a:lumMod val="50000"/>
                  </a:schemeClr>
                </a:solidFill>
              </a:rPr>
              <a:t>May </a:t>
            </a:r>
            <a:r>
              <a:rPr lang="en-US" sz="1900" dirty="0" smtClean="0">
                <a:solidFill>
                  <a:schemeClr val="bg2">
                    <a:lumMod val="50000"/>
                  </a:schemeClr>
                </a:solidFill>
              </a:rPr>
              <a:t>– September </a:t>
            </a:r>
            <a:endParaRPr lang="en-US" sz="1900" dirty="0">
              <a:solidFill>
                <a:schemeClr val="bg2">
                  <a:lumMod val="50000"/>
                </a:schemeClr>
              </a:solidFill>
            </a:endParaRPr>
          </a:p>
        </p:txBody>
      </p:sp>
      <p:sp>
        <p:nvSpPr>
          <p:cNvPr id="2" name="5-Point Star 1"/>
          <p:cNvSpPr/>
          <p:nvPr/>
        </p:nvSpPr>
        <p:spPr>
          <a:xfrm>
            <a:off x="7820526" y="4173978"/>
            <a:ext cx="182880" cy="182880"/>
          </a:xfrm>
          <a:prstGeom prst="star5">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6711868" y="4988115"/>
            <a:ext cx="182880" cy="182880"/>
          </a:xfrm>
          <a:prstGeom prst="star5">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973" y="3840480"/>
            <a:ext cx="4111866" cy="2743200"/>
          </a:xfrm>
          <a:prstGeom prst="rect">
            <a:avLst/>
          </a:prstGeom>
        </p:spPr>
      </p:pic>
      <p:sp>
        <p:nvSpPr>
          <p:cNvPr id="6" name="TextBox 5"/>
          <p:cNvSpPr txBox="1"/>
          <p:nvPr/>
        </p:nvSpPr>
        <p:spPr>
          <a:xfrm>
            <a:off x="281643" y="2173964"/>
            <a:ext cx="1576137" cy="969496"/>
          </a:xfrm>
          <a:prstGeom prst="rect">
            <a:avLst/>
          </a:prstGeom>
          <a:noFill/>
        </p:spPr>
        <p:txBody>
          <a:bodyPr wrap="square" rtlCol="0">
            <a:spAutoFit/>
          </a:bodyPr>
          <a:lstStyle/>
          <a:p>
            <a:pPr algn="ctr"/>
            <a:r>
              <a:rPr lang="en-US" sz="1900" dirty="0" smtClean="0">
                <a:solidFill>
                  <a:schemeClr val="bg2">
                    <a:lumMod val="50000"/>
                  </a:schemeClr>
                </a:solidFill>
              </a:rPr>
              <a:t>Ground Monitoring Stations</a:t>
            </a:r>
            <a:endParaRPr lang="en-US" sz="1900" dirty="0">
              <a:solidFill>
                <a:schemeClr val="bg2">
                  <a:lumMod val="50000"/>
                </a:schemeClr>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256219">
            <a:off x="6285427" y="2642567"/>
            <a:ext cx="1279405" cy="239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93268">
            <a:off x="5210226" y="4103381"/>
            <a:ext cx="1200137" cy="224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8622774" y="4835206"/>
            <a:ext cx="3420126" cy="1659983"/>
            <a:chOff x="8622774" y="4732020"/>
            <a:chExt cx="3420126" cy="1659983"/>
          </a:xfrm>
        </p:grpSpPr>
        <p:pic>
          <p:nvPicPr>
            <p:cNvPr id="17" name="Picture 16"/>
            <p:cNvPicPr>
              <a:picLocks noChangeAspect="1"/>
            </p:cNvPicPr>
            <p:nvPr/>
          </p:nvPicPr>
          <p:blipFill>
            <a:blip r:embed="rId7"/>
            <a:stretch>
              <a:fillRect/>
            </a:stretch>
          </p:blipFill>
          <p:spPr>
            <a:xfrm>
              <a:off x="8622774" y="4732020"/>
              <a:ext cx="3420126" cy="1396216"/>
            </a:xfrm>
            <a:prstGeom prst="rect">
              <a:avLst/>
            </a:prstGeom>
          </p:spPr>
        </p:pic>
        <p:pic>
          <p:nvPicPr>
            <p:cNvPr id="18" name="Picture 17"/>
            <p:cNvPicPr>
              <a:picLocks noChangeAspect="1"/>
            </p:cNvPicPr>
            <p:nvPr/>
          </p:nvPicPr>
          <p:blipFill>
            <a:blip r:embed="rId8"/>
            <a:stretch>
              <a:fillRect/>
            </a:stretch>
          </p:blipFill>
          <p:spPr>
            <a:xfrm>
              <a:off x="8721705" y="6128237"/>
              <a:ext cx="2365395" cy="263766"/>
            </a:xfrm>
            <a:prstGeom prst="rect">
              <a:avLst/>
            </a:prstGeom>
          </p:spPr>
        </p:pic>
      </p:grpSp>
    </p:spTree>
    <p:extLst>
      <p:ext uri="{BB962C8B-B14F-4D97-AF65-F5344CB8AC3E}">
        <p14:creationId xmlns:p14="http://schemas.microsoft.com/office/powerpoint/2010/main" val="92639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par>
                                <p:cTn id="15" presetID="22" presetClass="entr" presetSubtype="8" fill="hold" nodeType="withEffect">
                                  <p:stCondLst>
                                    <p:cond delay="2000"/>
                                  </p:stCondLst>
                                  <p:childTnLst>
                                    <p:set>
                                      <p:cBhvr>
                                        <p:cTn id="16" dur="1" fill="hold">
                                          <p:stCondLst>
                                            <p:cond delay="0"/>
                                          </p:stCondLst>
                                        </p:cTn>
                                        <p:tgtEl>
                                          <p:spTgt spid="1026"/>
                                        </p:tgtEl>
                                        <p:attrNameLst>
                                          <p:attrName>style.visibility</p:attrName>
                                        </p:attrNameLst>
                                      </p:cBhvr>
                                      <p:to>
                                        <p:strVal val="visible"/>
                                      </p:to>
                                    </p:set>
                                    <p:animEffect transition="in" filter="wipe(left)">
                                      <p:cBhvr>
                                        <p:cTn id="17" dur="750"/>
                                        <p:tgtEl>
                                          <p:spTgt spid="1026"/>
                                        </p:tgtEl>
                                      </p:cBhvr>
                                    </p:animEffect>
                                  </p:childTnLst>
                                </p:cTn>
                              </p:par>
                              <p:par>
                                <p:cTn id="18" presetID="22" presetClass="entr" presetSubtype="8" fill="hold" nodeType="withEffect">
                                  <p:stCondLst>
                                    <p:cond delay="200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30225" y="2096586"/>
            <a:ext cx="5393726" cy="4086225"/>
          </a:xfrm>
          <a:prstGeom prst="rect">
            <a:avLst/>
          </a:prstGeom>
        </p:spPr>
        <p:txBody>
          <a:bodyPr>
            <a:noAutofit/>
          </a:bodyPr>
          <a:lstStyle/>
          <a:p>
            <a:pPr marL="347663" indent="-347663" defTabSz="2743200">
              <a:spcBef>
                <a:spcPts val="1800"/>
              </a:spcBef>
              <a:buClr>
                <a:srgbClr val="BE5341"/>
              </a:buClr>
              <a:buFont typeface="Webdings" panose="05030102010509060703" pitchFamily="18" charset="2"/>
              <a:buChar char="4"/>
            </a:pPr>
            <a:r>
              <a:rPr lang="en-US" sz="2000" dirty="0">
                <a:solidFill>
                  <a:schemeClr val="bg2">
                    <a:lumMod val="50000"/>
                  </a:schemeClr>
                </a:solidFill>
              </a:rPr>
              <a:t>Shenandoah National Park</a:t>
            </a:r>
          </a:p>
          <a:p>
            <a:pPr marL="347663" indent="-347663" defTabSz="2743200">
              <a:spcBef>
                <a:spcPts val="1800"/>
              </a:spcBef>
              <a:buClr>
                <a:srgbClr val="BE5341"/>
              </a:buClr>
              <a:buFont typeface="Webdings" panose="05030102010509060703" pitchFamily="18" charset="2"/>
              <a:buChar char="4"/>
            </a:pPr>
            <a:r>
              <a:rPr lang="en-US" sz="2000" dirty="0">
                <a:solidFill>
                  <a:schemeClr val="bg2">
                    <a:lumMod val="50000"/>
                  </a:schemeClr>
                </a:solidFill>
              </a:rPr>
              <a:t>Harpers Ferry National Historical Park</a:t>
            </a:r>
          </a:p>
          <a:p>
            <a:pPr marL="347663" indent="-347663" defTabSz="2743200">
              <a:spcBef>
                <a:spcPts val="1800"/>
              </a:spcBef>
              <a:buClr>
                <a:srgbClr val="BE5341"/>
              </a:buClr>
              <a:buFont typeface="Webdings" panose="05030102010509060703" pitchFamily="18" charset="2"/>
              <a:buChar char="4"/>
            </a:pPr>
            <a:r>
              <a:rPr lang="en-US" sz="2000" dirty="0">
                <a:solidFill>
                  <a:schemeClr val="bg2">
                    <a:lumMod val="50000"/>
                  </a:schemeClr>
                </a:solidFill>
              </a:rPr>
              <a:t>Northeast Region National Park Service</a:t>
            </a:r>
          </a:p>
          <a:p>
            <a:pPr marL="347663" indent="-347663" defTabSz="2743200">
              <a:spcBef>
                <a:spcPts val="1800"/>
              </a:spcBef>
              <a:buClr>
                <a:srgbClr val="BE5341"/>
              </a:buClr>
              <a:buFont typeface="Webdings" panose="05030102010509060703" pitchFamily="18" charset="2"/>
              <a:buChar char="4"/>
            </a:pPr>
            <a:r>
              <a:rPr lang="en-US" sz="2000" dirty="0">
                <a:solidFill>
                  <a:schemeClr val="bg2">
                    <a:lumMod val="50000"/>
                  </a:schemeClr>
                </a:solidFill>
              </a:rPr>
              <a:t>Great Smoky Mountains National Park</a:t>
            </a:r>
          </a:p>
          <a:p>
            <a:pPr marL="347663" indent="-347663" defTabSz="2743200">
              <a:spcBef>
                <a:spcPts val="1800"/>
              </a:spcBef>
              <a:buClr>
                <a:srgbClr val="BE5341"/>
              </a:buClr>
              <a:buFont typeface="Webdings" panose="05030102010509060703" pitchFamily="18" charset="2"/>
              <a:buChar char="4"/>
            </a:pPr>
            <a:r>
              <a:rPr lang="en-US" sz="2000" dirty="0">
                <a:solidFill>
                  <a:schemeClr val="bg2">
                    <a:lumMod val="50000"/>
                  </a:schemeClr>
                </a:solidFill>
              </a:rPr>
              <a:t>Appalachian National Scenic Trail</a:t>
            </a:r>
          </a:p>
          <a:p>
            <a:pPr marL="347663" indent="-347663" defTabSz="2743200">
              <a:spcBef>
                <a:spcPts val="1800"/>
              </a:spcBef>
              <a:buClr>
                <a:srgbClr val="BE5341"/>
              </a:buClr>
              <a:buFont typeface="Webdings" panose="05030102010509060703" pitchFamily="18" charset="2"/>
              <a:buChar char="4"/>
            </a:pPr>
            <a:r>
              <a:rPr lang="en-US" sz="2000" dirty="0">
                <a:solidFill>
                  <a:schemeClr val="bg2">
                    <a:lumMod val="50000"/>
                  </a:schemeClr>
                </a:solidFill>
              </a:rPr>
              <a:t>Northeast Temperate Network  Marsh-Billings - Rockefeller </a:t>
            </a:r>
            <a:r>
              <a:rPr lang="en-US" sz="2000" dirty="0" smtClean="0">
                <a:solidFill>
                  <a:schemeClr val="bg2">
                    <a:lumMod val="50000"/>
                  </a:schemeClr>
                </a:solidFill>
              </a:rPr>
              <a:t>National Historic Park</a:t>
            </a:r>
            <a:endParaRPr lang="en-US" sz="2000" dirty="0">
              <a:solidFill>
                <a:schemeClr val="bg2">
                  <a:lumMod val="50000"/>
                </a:schemeClr>
              </a:solidFill>
            </a:endParaRPr>
          </a:p>
          <a:p>
            <a:pPr marL="347663" indent="-347663" defTabSz="2743200">
              <a:spcBef>
                <a:spcPts val="1800"/>
              </a:spcBef>
              <a:buClr>
                <a:srgbClr val="BE5341"/>
              </a:buClr>
              <a:buFont typeface="Webdings" panose="05030102010509060703" pitchFamily="18" charset="2"/>
              <a:buChar char="4"/>
            </a:pPr>
            <a:r>
              <a:rPr lang="en-US" sz="2000" dirty="0">
                <a:solidFill>
                  <a:schemeClr val="bg2">
                    <a:lumMod val="50000"/>
                  </a:schemeClr>
                </a:solidFill>
              </a:rPr>
              <a:t>Air Resources Division</a:t>
            </a:r>
          </a:p>
          <a:p>
            <a:pPr marL="0" indent="0">
              <a:spcBef>
                <a:spcPts val="0"/>
              </a:spcBef>
              <a:buClr>
                <a:srgbClr val="C15442"/>
              </a:buClr>
              <a:buNone/>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Partners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951" y="1740310"/>
            <a:ext cx="6107455" cy="4580591"/>
          </a:xfrm>
          <a:prstGeom prst="rect">
            <a:avLst/>
          </a:prstGeom>
        </p:spPr>
      </p:pic>
    </p:spTree>
    <p:extLst>
      <p:ext uri="{BB962C8B-B14F-4D97-AF65-F5344CB8AC3E}">
        <p14:creationId xmlns:p14="http://schemas.microsoft.com/office/powerpoint/2010/main" val="3530013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1000"/>
                                        <p:tgtEl>
                                          <p:spTgt spid="18">
                                            <p:txEl>
                                              <p:pRg st="1" end="1"/>
                                            </p:txEl>
                                          </p:spTgt>
                                        </p:tgtEl>
                                      </p:cBhvr>
                                    </p:animEffect>
                                    <p:anim calcmode="lin" valueType="num">
                                      <p:cBhvr>
                                        <p:cTn id="13"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1000"/>
                                        <p:tgtEl>
                                          <p:spTgt spid="18">
                                            <p:txEl>
                                              <p:pRg st="2" end="2"/>
                                            </p:txEl>
                                          </p:spTgt>
                                        </p:tgtEl>
                                      </p:cBhvr>
                                    </p:animEffect>
                                    <p:anim calcmode="lin" valueType="num">
                                      <p:cBhvr>
                                        <p:cTn id="18"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1000"/>
                                        <p:tgtEl>
                                          <p:spTgt spid="18">
                                            <p:txEl>
                                              <p:pRg st="3" end="3"/>
                                            </p:txEl>
                                          </p:spTgt>
                                        </p:tgtEl>
                                      </p:cBhvr>
                                    </p:animEffect>
                                    <p:anim calcmode="lin" valueType="num">
                                      <p:cBhvr>
                                        <p:cTn id="23"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1000"/>
                                        <p:tgtEl>
                                          <p:spTgt spid="18">
                                            <p:txEl>
                                              <p:pRg st="4" end="4"/>
                                            </p:txEl>
                                          </p:spTgt>
                                        </p:tgtEl>
                                      </p:cBhvr>
                                    </p:animEffect>
                                    <p:anim calcmode="lin" valueType="num">
                                      <p:cBhvr>
                                        <p:cTn id="28"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fade">
                                      <p:cBhvr>
                                        <p:cTn id="32" dur="1000"/>
                                        <p:tgtEl>
                                          <p:spTgt spid="18">
                                            <p:txEl>
                                              <p:pRg st="5" end="5"/>
                                            </p:txEl>
                                          </p:spTgt>
                                        </p:tgtEl>
                                      </p:cBhvr>
                                    </p:animEffect>
                                    <p:anim calcmode="lin" valueType="num">
                                      <p:cBhvr>
                                        <p:cTn id="33" dur="100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8">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fade">
                                      <p:cBhvr>
                                        <p:cTn id="37" dur="1000"/>
                                        <p:tgtEl>
                                          <p:spTgt spid="18">
                                            <p:txEl>
                                              <p:pRg st="6" end="6"/>
                                            </p:txEl>
                                          </p:spTgt>
                                        </p:tgtEl>
                                      </p:cBhvr>
                                    </p:animEffect>
                                    <p:anim calcmode="lin" valueType="num">
                                      <p:cBhvr>
                                        <p:cTn id="38"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668364" y="1795475"/>
            <a:ext cx="4772629" cy="1322943"/>
          </a:xfrm>
          <a:prstGeom prst="rect">
            <a:avLst/>
          </a:prstGeom>
        </p:spPr>
        <p:txBody>
          <a:bodyPr>
            <a:noAutofit/>
          </a:bodyPr>
          <a:lstStyle/>
          <a:p>
            <a:pPr marL="0" indent="0">
              <a:spcBef>
                <a:spcPts val="0"/>
              </a:spcBef>
              <a:buClr>
                <a:srgbClr val="C15442"/>
              </a:buClr>
              <a:buNone/>
            </a:pPr>
            <a:r>
              <a:rPr lang="en-US" sz="2000" dirty="0" smtClean="0">
                <a:solidFill>
                  <a:schemeClr val="bg2">
                    <a:lumMod val="50000"/>
                  </a:schemeClr>
                </a:solidFill>
              </a:rPr>
              <a:t>In the </a:t>
            </a:r>
            <a:r>
              <a:rPr lang="en-US" sz="2000" b="1" dirty="0" smtClean="0">
                <a:solidFill>
                  <a:schemeClr val="bg2">
                    <a:lumMod val="50000"/>
                  </a:schemeClr>
                </a:solidFill>
              </a:rPr>
              <a:t>stratosphere</a:t>
            </a:r>
            <a:r>
              <a:rPr lang="en-US" sz="2000" dirty="0" smtClean="0">
                <a:solidFill>
                  <a:schemeClr val="bg2">
                    <a:lumMod val="50000"/>
                  </a:schemeClr>
                </a:solidFill>
              </a:rPr>
              <a:t>, </a:t>
            </a:r>
            <a:r>
              <a:rPr lang="en-US" sz="2000" dirty="0">
                <a:solidFill>
                  <a:schemeClr val="bg2">
                    <a:lumMod val="50000"/>
                  </a:schemeClr>
                </a:solidFill>
              </a:rPr>
              <a:t>ozone </a:t>
            </a:r>
            <a:r>
              <a:rPr lang="en-US" sz="2000" dirty="0" smtClean="0">
                <a:solidFill>
                  <a:schemeClr val="bg2">
                    <a:lumMod val="50000"/>
                  </a:schemeClr>
                </a:solidFill>
              </a:rPr>
              <a:t>is formed  </a:t>
            </a:r>
            <a:r>
              <a:rPr lang="en-US" sz="2000" b="1" dirty="0">
                <a:solidFill>
                  <a:schemeClr val="bg2">
                    <a:lumMod val="50000"/>
                  </a:schemeClr>
                </a:solidFill>
              </a:rPr>
              <a:t>naturally</a:t>
            </a:r>
            <a:r>
              <a:rPr lang="en-US" sz="2000" dirty="0">
                <a:solidFill>
                  <a:schemeClr val="bg2">
                    <a:lumMod val="50000"/>
                  </a:schemeClr>
                </a:solidFill>
              </a:rPr>
              <a:t> and </a:t>
            </a:r>
            <a:r>
              <a:rPr lang="en-US" sz="2000" dirty="0" smtClean="0">
                <a:solidFill>
                  <a:schemeClr val="bg2">
                    <a:lumMod val="50000"/>
                  </a:schemeClr>
                </a:solidFill>
              </a:rPr>
              <a:t>acts as a thin sheet boundary </a:t>
            </a:r>
            <a:r>
              <a:rPr lang="en-US" sz="2000" b="1" dirty="0" smtClean="0">
                <a:solidFill>
                  <a:schemeClr val="bg2">
                    <a:lumMod val="50000"/>
                  </a:schemeClr>
                </a:solidFill>
              </a:rPr>
              <a:t>protecting</a:t>
            </a:r>
            <a:r>
              <a:rPr lang="en-US" sz="2000" dirty="0" smtClean="0">
                <a:solidFill>
                  <a:schemeClr val="bg2">
                    <a:lumMod val="50000"/>
                  </a:schemeClr>
                </a:solidFill>
              </a:rPr>
              <a:t> life on the surface from </a:t>
            </a:r>
            <a:r>
              <a:rPr lang="en-US" sz="2000" b="1" dirty="0" smtClean="0">
                <a:solidFill>
                  <a:schemeClr val="bg2">
                    <a:lumMod val="50000"/>
                  </a:schemeClr>
                </a:solidFill>
              </a:rPr>
              <a:t>harmful ultraviolet rays</a:t>
            </a:r>
            <a:r>
              <a:rPr lang="en-US" sz="2000" dirty="0" smtClean="0">
                <a:solidFill>
                  <a:schemeClr val="bg2">
                    <a:lumMod val="50000"/>
                  </a:schemeClr>
                </a:solidFill>
              </a:rPr>
              <a:t>.</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Century Gothic" panose="020B0502020202020204" pitchFamily="34" charset="0"/>
              </a:rPr>
              <a:t>Background</a:t>
            </a:r>
            <a:endParaRPr lang="en-US" sz="4000"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25" y="3190610"/>
            <a:ext cx="5411508" cy="3200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835" y="2001757"/>
            <a:ext cx="4412607" cy="3840480"/>
          </a:xfrm>
          <a:prstGeom prst="rect">
            <a:avLst/>
          </a:prstGeom>
        </p:spPr>
      </p:pic>
      <p:sp>
        <p:nvSpPr>
          <p:cNvPr id="13" name="Oval 12"/>
          <p:cNvSpPr/>
          <p:nvPr/>
        </p:nvSpPr>
        <p:spPr>
          <a:xfrm>
            <a:off x="7806554" y="2085981"/>
            <a:ext cx="822960" cy="5486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113984" y="3373357"/>
            <a:ext cx="914400" cy="640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667434" y="4121850"/>
            <a:ext cx="1188720" cy="8229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469236" y="6520276"/>
            <a:ext cx="1848255" cy="258532"/>
          </a:xfrm>
          <a:prstGeom prst="rect">
            <a:avLst/>
          </a:prstGeom>
          <a:noFill/>
        </p:spPr>
        <p:txBody>
          <a:bodyPr wrap="square" rtlCol="0">
            <a:spAutoFit/>
          </a:bodyPr>
          <a:lstStyle/>
          <a:p>
            <a:pPr lvl="0" algn="ctr">
              <a:lnSpc>
                <a:spcPct val="90000"/>
              </a:lnSpc>
              <a:spcBef>
                <a:spcPts val="1000"/>
              </a:spcBef>
            </a:pPr>
            <a:r>
              <a:rPr lang="en-US" sz="1200" dirty="0" smtClean="0">
                <a:latin typeface="Century Gothic" panose="020B0502020202020204" pitchFamily="34" charset="0"/>
              </a:rPr>
              <a:t>Images </a:t>
            </a:r>
            <a:r>
              <a:rPr lang="en-US" sz="1200" dirty="0">
                <a:latin typeface="Century Gothic" panose="020B0502020202020204" pitchFamily="34" charset="0"/>
              </a:rPr>
              <a:t>Credit</a:t>
            </a:r>
            <a:r>
              <a:rPr lang="en-US" sz="1200" dirty="0" smtClean="0">
                <a:latin typeface="Century Gothic" panose="020B0502020202020204" pitchFamily="34" charset="0"/>
              </a:rPr>
              <a:t>: NASA</a:t>
            </a:r>
            <a:endParaRPr lang="en-US" sz="1200" dirty="0">
              <a:latin typeface="Century Gothic" panose="020B0502020202020204" pitchFamily="34" charset="0"/>
            </a:endParaRPr>
          </a:p>
        </p:txBody>
      </p:sp>
    </p:spTree>
    <p:extLst>
      <p:ext uri="{BB962C8B-B14F-4D97-AF65-F5344CB8AC3E}">
        <p14:creationId xmlns:p14="http://schemas.microsoft.com/office/powerpoint/2010/main" val="2557525743"/>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5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3" grpId="0" animBg="1"/>
      <p:bldP spid="17" grpId="0" animBg="1"/>
      <p:bldP spid="19"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672297" y="4870145"/>
            <a:ext cx="11232237" cy="1753643"/>
          </a:xfrm>
          <a:prstGeom prst="rect">
            <a:avLst/>
          </a:prstGeom>
        </p:spPr>
        <p:txBody>
          <a:bodyPr>
            <a:noAutofit/>
          </a:bodyPr>
          <a:lstStyle/>
          <a:p>
            <a:pPr marL="347663" indent="-347663" defTabSz="2743200">
              <a:spcBef>
                <a:spcPts val="1800"/>
              </a:spcBef>
              <a:buClr>
                <a:srgbClr val="BE5341"/>
              </a:buClr>
              <a:buFont typeface="Webdings" panose="05030102010509060703" pitchFamily="18" charset="2"/>
              <a:buChar char="4"/>
            </a:pPr>
            <a:r>
              <a:rPr lang="en-US" sz="2000" b="1" dirty="0">
                <a:solidFill>
                  <a:schemeClr val="bg2">
                    <a:lumMod val="50000"/>
                  </a:schemeClr>
                </a:solidFill>
              </a:rPr>
              <a:t>Air pollution </a:t>
            </a:r>
            <a:r>
              <a:rPr lang="en-US" sz="2000" dirty="0">
                <a:solidFill>
                  <a:schemeClr val="bg2">
                    <a:lumMod val="50000"/>
                  </a:schemeClr>
                </a:solidFill>
              </a:rPr>
              <a:t>affects scenic and natural resources in national parks</a:t>
            </a:r>
          </a:p>
          <a:p>
            <a:pPr marL="347663" indent="-347663" defTabSz="2743200">
              <a:spcBef>
                <a:spcPts val="1800"/>
              </a:spcBef>
              <a:buClr>
                <a:srgbClr val="BE5341"/>
              </a:buClr>
              <a:buFont typeface="Webdings" panose="05030102010509060703" pitchFamily="18" charset="2"/>
              <a:buChar char="4"/>
            </a:pPr>
            <a:r>
              <a:rPr lang="en-US" sz="2000" dirty="0" smtClean="0">
                <a:solidFill>
                  <a:schemeClr val="bg2">
                    <a:lumMod val="50000"/>
                  </a:schemeClr>
                </a:solidFill>
              </a:rPr>
              <a:t>Significant </a:t>
            </a:r>
            <a:r>
              <a:rPr lang="en-US" sz="2000" b="1" dirty="0">
                <a:solidFill>
                  <a:schemeClr val="bg2">
                    <a:lumMod val="50000"/>
                  </a:schemeClr>
                </a:solidFill>
              </a:rPr>
              <a:t>health risks </a:t>
            </a:r>
            <a:r>
              <a:rPr lang="en-US" sz="2000" dirty="0">
                <a:solidFill>
                  <a:schemeClr val="bg2">
                    <a:lumMod val="50000"/>
                  </a:schemeClr>
                </a:solidFill>
              </a:rPr>
              <a:t>to </a:t>
            </a:r>
            <a:r>
              <a:rPr lang="en-US" sz="2000" b="1" dirty="0">
                <a:solidFill>
                  <a:schemeClr val="bg2">
                    <a:lumMod val="50000"/>
                  </a:schemeClr>
                </a:solidFill>
              </a:rPr>
              <a:t>plants</a:t>
            </a:r>
            <a:r>
              <a:rPr lang="en-US" sz="2000" dirty="0">
                <a:solidFill>
                  <a:schemeClr val="bg2">
                    <a:lumMod val="50000"/>
                  </a:schemeClr>
                </a:solidFill>
              </a:rPr>
              <a:t> and </a:t>
            </a:r>
            <a:r>
              <a:rPr lang="en-US" sz="2000" b="1" dirty="0">
                <a:solidFill>
                  <a:schemeClr val="bg2">
                    <a:lumMod val="50000"/>
                  </a:schemeClr>
                </a:solidFill>
              </a:rPr>
              <a:t>humans</a:t>
            </a:r>
          </a:p>
          <a:p>
            <a:pPr marL="347663" indent="-347663" defTabSz="2743200">
              <a:spcBef>
                <a:spcPts val="1800"/>
              </a:spcBef>
              <a:buClr>
                <a:srgbClr val="BE5341"/>
              </a:buClr>
              <a:buFont typeface="Webdings" panose="05030102010509060703" pitchFamily="18" charset="2"/>
              <a:buChar char="4"/>
            </a:pPr>
            <a:r>
              <a:rPr lang="en-US" sz="2000" dirty="0" smtClean="0">
                <a:solidFill>
                  <a:schemeClr val="bg2">
                    <a:lumMod val="50000"/>
                  </a:schemeClr>
                </a:solidFill>
              </a:rPr>
              <a:t>Increases </a:t>
            </a:r>
            <a:r>
              <a:rPr lang="en-US" sz="2000" dirty="0">
                <a:solidFill>
                  <a:schemeClr val="bg2">
                    <a:lumMod val="50000"/>
                  </a:schemeClr>
                </a:solidFill>
              </a:rPr>
              <a:t>vegetation’s susceptibility to </a:t>
            </a:r>
            <a:r>
              <a:rPr lang="en-US" sz="2000" b="1" dirty="0">
                <a:solidFill>
                  <a:schemeClr val="bg2">
                    <a:lumMod val="50000"/>
                  </a:schemeClr>
                </a:solidFill>
              </a:rPr>
              <a:t>drought, invasive species</a:t>
            </a:r>
            <a:r>
              <a:rPr lang="en-US" sz="2000" dirty="0">
                <a:solidFill>
                  <a:schemeClr val="bg2">
                    <a:lumMod val="50000"/>
                  </a:schemeClr>
                </a:solidFill>
              </a:rPr>
              <a:t> infestation, and </a:t>
            </a:r>
            <a:r>
              <a:rPr lang="en-US" sz="2000" b="1" dirty="0">
                <a:solidFill>
                  <a:schemeClr val="bg2">
                    <a:lumMod val="50000"/>
                  </a:schemeClr>
                </a:solidFill>
              </a:rPr>
              <a:t>wildfire</a:t>
            </a:r>
          </a:p>
          <a:p>
            <a:pPr marL="0" indent="0">
              <a:spcBef>
                <a:spcPts val="200"/>
              </a:spcBef>
              <a:buClr>
                <a:srgbClr val="C15442"/>
              </a:buClr>
              <a:buNone/>
            </a:pPr>
            <a:endParaRPr lang="en-US" sz="1800" dirty="0">
              <a:solidFill>
                <a:schemeClr val="bg2">
                  <a:lumMod val="50000"/>
                </a:schemeClr>
              </a:solidFill>
              <a:latin typeface="+mj-lt"/>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Community Concerns</a:t>
            </a:r>
          </a:p>
        </p:txBody>
      </p:sp>
      <p:pic>
        <p:nvPicPr>
          <p:cNvPr id="3" name="Picture 2"/>
          <p:cNvPicPr>
            <a:picLocks noChangeAspect="1"/>
          </p:cNvPicPr>
          <p:nvPr/>
        </p:nvPicPr>
        <p:blipFill>
          <a:blip r:embed="rId3"/>
          <a:stretch>
            <a:fillRect/>
          </a:stretch>
        </p:blipFill>
        <p:spPr>
          <a:xfrm>
            <a:off x="541203" y="1675475"/>
            <a:ext cx="3962743" cy="2975106"/>
          </a:xfrm>
          <a:prstGeom prst="rect">
            <a:avLst/>
          </a:prstGeom>
        </p:spPr>
      </p:pic>
      <p:sp>
        <p:nvSpPr>
          <p:cNvPr id="9" name="Text Placeholder 4"/>
          <p:cNvSpPr>
            <a:spLocks noGrp="1"/>
          </p:cNvSpPr>
          <p:nvPr>
            <p:ph type="body" sz="quarter" idx="13"/>
          </p:nvPr>
        </p:nvSpPr>
        <p:spPr>
          <a:xfrm>
            <a:off x="8275320" y="6526530"/>
            <a:ext cx="3916680" cy="234418"/>
          </a:xfrm>
        </p:spPr>
        <p:txBody>
          <a:bodyPr>
            <a:normAutofit fontScale="92500" lnSpcReduction="10000"/>
          </a:bodyPr>
          <a:lstStyle/>
          <a:p>
            <a:r>
              <a:rPr lang="en-US" dirty="0"/>
              <a:t>Images Credit: Shenandoah National </a:t>
            </a:r>
            <a:r>
              <a:rPr lang="en-US" dirty="0" smtClean="0"/>
              <a:t>Park, NASA, EPA</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52" y="1910490"/>
            <a:ext cx="3333750" cy="25050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509" y="1583531"/>
            <a:ext cx="2381250" cy="3124200"/>
          </a:xfrm>
          <a:prstGeom prst="rect">
            <a:avLst/>
          </a:prstGeom>
        </p:spPr>
      </p:pic>
    </p:spTree>
    <p:extLst>
      <p:ext uri="{BB962C8B-B14F-4D97-AF65-F5344CB8AC3E}">
        <p14:creationId xmlns:p14="http://schemas.microsoft.com/office/powerpoint/2010/main" val="1719383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929774" y="2548524"/>
            <a:ext cx="4791456" cy="2775038"/>
          </a:xfrm>
          <a:prstGeom prst="rect">
            <a:avLst/>
          </a:prstGeom>
        </p:spPr>
        <p:txBody>
          <a:bodyPr>
            <a:normAutofit fontScale="92500" lnSpcReduction="20000"/>
          </a:bodyPr>
          <a:lstStyle/>
          <a:p>
            <a:pPr marL="457200" indent="-457200">
              <a:spcBef>
                <a:spcPts val="200"/>
              </a:spcBef>
              <a:buClr>
                <a:srgbClr val="C15442"/>
              </a:buClr>
              <a:buFont typeface="+mj-lt"/>
              <a:buAutoNum type="arabicParenR"/>
            </a:pPr>
            <a:r>
              <a:rPr lang="en-US" b="1" dirty="0">
                <a:solidFill>
                  <a:schemeClr val="bg2">
                    <a:lumMod val="50000"/>
                  </a:schemeClr>
                </a:solidFill>
                <a:latin typeface="+mn-lt"/>
              </a:rPr>
              <a:t>Introduce</a:t>
            </a:r>
            <a:r>
              <a:rPr lang="en-US" dirty="0">
                <a:solidFill>
                  <a:schemeClr val="bg2">
                    <a:lumMod val="50000"/>
                  </a:schemeClr>
                </a:solidFill>
                <a:latin typeface="+mn-lt"/>
              </a:rPr>
              <a:t> </a:t>
            </a:r>
            <a:r>
              <a:rPr lang="en-US" dirty="0" smtClean="0">
                <a:solidFill>
                  <a:schemeClr val="bg2">
                    <a:lumMod val="50000"/>
                  </a:schemeClr>
                </a:solidFill>
                <a:latin typeface="+mn-lt"/>
              </a:rPr>
              <a:t>applications of </a:t>
            </a:r>
            <a:r>
              <a:rPr lang="en-US" b="1" dirty="0" smtClean="0">
                <a:solidFill>
                  <a:schemeClr val="bg2">
                    <a:lumMod val="50000"/>
                  </a:schemeClr>
                </a:solidFill>
                <a:latin typeface="+mn-lt"/>
              </a:rPr>
              <a:t>NASA Earth observations </a:t>
            </a:r>
            <a:r>
              <a:rPr lang="en-US" dirty="0" smtClean="0">
                <a:solidFill>
                  <a:schemeClr val="bg2">
                    <a:lumMod val="50000"/>
                  </a:schemeClr>
                </a:solidFill>
                <a:latin typeface="+mn-lt"/>
              </a:rPr>
              <a:t>to the National </a:t>
            </a:r>
            <a:r>
              <a:rPr lang="en-US" dirty="0">
                <a:solidFill>
                  <a:schemeClr val="bg2">
                    <a:lumMod val="50000"/>
                  </a:schemeClr>
                </a:solidFill>
                <a:latin typeface="+mn-lt"/>
              </a:rPr>
              <a:t>Park Service </a:t>
            </a:r>
            <a:r>
              <a:rPr lang="en-US" dirty="0" smtClean="0">
                <a:solidFill>
                  <a:schemeClr val="bg2">
                    <a:lumMod val="50000"/>
                  </a:schemeClr>
                </a:solidFill>
                <a:latin typeface="+mn-lt"/>
              </a:rPr>
              <a:t>to </a:t>
            </a:r>
            <a:r>
              <a:rPr lang="en-US" b="1" dirty="0" smtClean="0">
                <a:solidFill>
                  <a:schemeClr val="bg2">
                    <a:lumMod val="50000"/>
                  </a:schemeClr>
                </a:solidFill>
                <a:latin typeface="+mn-lt"/>
              </a:rPr>
              <a:t>supplement current monitoring</a:t>
            </a:r>
            <a:r>
              <a:rPr lang="en-US" dirty="0" smtClean="0">
                <a:solidFill>
                  <a:schemeClr val="bg2">
                    <a:lumMod val="50000"/>
                  </a:schemeClr>
                </a:solidFill>
                <a:latin typeface="+mn-lt"/>
              </a:rPr>
              <a:t> method</a:t>
            </a:r>
          </a:p>
          <a:p>
            <a:pPr marL="457200" indent="-457200">
              <a:spcBef>
                <a:spcPts val="200"/>
              </a:spcBef>
              <a:buClr>
                <a:srgbClr val="C15442"/>
              </a:buClr>
              <a:buFont typeface="+mj-lt"/>
              <a:buAutoNum type="arabicParenR"/>
            </a:pPr>
            <a:endParaRPr lang="en-US" b="1" dirty="0">
              <a:solidFill>
                <a:schemeClr val="bg2">
                  <a:lumMod val="50000"/>
                </a:schemeClr>
              </a:solidFill>
              <a:latin typeface="+mn-lt"/>
            </a:endParaRPr>
          </a:p>
          <a:p>
            <a:pPr marL="457200" indent="-457200">
              <a:spcBef>
                <a:spcPts val="200"/>
              </a:spcBef>
              <a:buClr>
                <a:srgbClr val="C15442"/>
              </a:buClr>
              <a:buFont typeface="+mj-lt"/>
              <a:buAutoNum type="arabicParenR"/>
            </a:pPr>
            <a:r>
              <a:rPr lang="en-US" b="1" dirty="0" smtClean="0">
                <a:solidFill>
                  <a:schemeClr val="bg2">
                    <a:lumMod val="50000"/>
                  </a:schemeClr>
                </a:solidFill>
              </a:rPr>
              <a:t>Display</a:t>
            </a:r>
            <a:r>
              <a:rPr lang="en-US" dirty="0" smtClean="0">
                <a:solidFill>
                  <a:schemeClr val="bg2">
                    <a:lumMod val="50000"/>
                  </a:schemeClr>
                </a:solidFill>
              </a:rPr>
              <a:t> </a:t>
            </a:r>
            <a:r>
              <a:rPr lang="en-US" dirty="0">
                <a:solidFill>
                  <a:schemeClr val="bg2">
                    <a:lumMod val="50000"/>
                  </a:schemeClr>
                </a:solidFill>
              </a:rPr>
              <a:t>maps of the </a:t>
            </a:r>
            <a:r>
              <a:rPr lang="en-US" b="1" dirty="0">
                <a:solidFill>
                  <a:schemeClr val="bg2">
                    <a:lumMod val="50000"/>
                  </a:schemeClr>
                </a:solidFill>
              </a:rPr>
              <a:t>seasonal</a:t>
            </a:r>
            <a:r>
              <a:rPr lang="en-US" dirty="0">
                <a:solidFill>
                  <a:schemeClr val="bg2">
                    <a:lumMod val="50000"/>
                  </a:schemeClr>
                </a:solidFill>
              </a:rPr>
              <a:t> </a:t>
            </a:r>
            <a:r>
              <a:rPr lang="en-US" b="1" dirty="0">
                <a:solidFill>
                  <a:schemeClr val="bg2">
                    <a:lumMod val="50000"/>
                  </a:schemeClr>
                </a:solidFill>
              </a:rPr>
              <a:t>variation</a:t>
            </a:r>
            <a:r>
              <a:rPr lang="en-US" dirty="0">
                <a:solidFill>
                  <a:schemeClr val="bg2">
                    <a:lumMod val="50000"/>
                  </a:schemeClr>
                </a:solidFill>
              </a:rPr>
              <a:t> of ozone along the Appalachian </a:t>
            </a:r>
            <a:r>
              <a:rPr lang="en-US" dirty="0" smtClean="0">
                <a:solidFill>
                  <a:schemeClr val="bg2">
                    <a:lumMod val="50000"/>
                  </a:schemeClr>
                </a:solidFill>
              </a:rPr>
              <a:t>Trail</a:t>
            </a:r>
            <a:endParaRPr lang="en-US" dirty="0">
              <a:solidFill>
                <a:schemeClr val="bg2">
                  <a:lumMod val="50000"/>
                </a:schemeClr>
              </a:solidFill>
              <a:latin typeface="+mn-lt"/>
            </a:endParaRPr>
          </a:p>
          <a:p>
            <a:pPr marL="457200" indent="-457200">
              <a:spcBef>
                <a:spcPts val="200"/>
              </a:spcBef>
              <a:buClr>
                <a:srgbClr val="C15442"/>
              </a:buClr>
              <a:buFont typeface="+mj-lt"/>
              <a:buAutoNum type="arabicParenR"/>
            </a:pPr>
            <a:endParaRPr lang="en-US" b="1" dirty="0" smtClean="0">
              <a:solidFill>
                <a:schemeClr val="bg2">
                  <a:lumMod val="50000"/>
                </a:schemeClr>
              </a:solidFill>
              <a:latin typeface="+mn-lt"/>
            </a:endParaRPr>
          </a:p>
          <a:p>
            <a:pPr marL="457200" indent="-457200">
              <a:spcBef>
                <a:spcPts val="200"/>
              </a:spcBef>
              <a:buClr>
                <a:srgbClr val="C15442"/>
              </a:buClr>
              <a:buFont typeface="+mj-lt"/>
              <a:buAutoNum type="arabicParenR"/>
            </a:pPr>
            <a:r>
              <a:rPr lang="en-US" b="1" dirty="0" smtClean="0">
                <a:solidFill>
                  <a:schemeClr val="bg2">
                    <a:lumMod val="50000"/>
                  </a:schemeClr>
                </a:solidFill>
                <a:latin typeface="+mn-lt"/>
              </a:rPr>
              <a:t>Assess</a:t>
            </a:r>
            <a:r>
              <a:rPr lang="en-US" dirty="0" smtClean="0">
                <a:solidFill>
                  <a:schemeClr val="bg2">
                    <a:lumMod val="50000"/>
                  </a:schemeClr>
                </a:solidFill>
                <a:latin typeface="+mn-lt"/>
              </a:rPr>
              <a:t> the </a:t>
            </a:r>
            <a:r>
              <a:rPr lang="en-US" dirty="0">
                <a:solidFill>
                  <a:schemeClr val="bg2">
                    <a:lumMod val="50000"/>
                  </a:schemeClr>
                </a:solidFill>
                <a:latin typeface="+mn-lt"/>
              </a:rPr>
              <a:t>effectiveness of </a:t>
            </a:r>
            <a:r>
              <a:rPr lang="en-US" dirty="0" smtClean="0">
                <a:solidFill>
                  <a:schemeClr val="bg2">
                    <a:lumMod val="50000"/>
                  </a:schemeClr>
                </a:solidFill>
                <a:latin typeface="+mn-lt"/>
              </a:rPr>
              <a:t>using the </a:t>
            </a:r>
            <a:r>
              <a:rPr lang="en-US" b="1" dirty="0" smtClean="0">
                <a:solidFill>
                  <a:schemeClr val="bg2">
                    <a:lumMod val="50000"/>
                  </a:schemeClr>
                </a:solidFill>
                <a:latin typeface="+mn-lt"/>
              </a:rPr>
              <a:t>MLS/OMI sensors </a:t>
            </a:r>
            <a:r>
              <a:rPr lang="en-US" dirty="0" smtClean="0">
                <a:solidFill>
                  <a:schemeClr val="bg2">
                    <a:lumMod val="50000"/>
                  </a:schemeClr>
                </a:solidFill>
                <a:latin typeface="+mn-lt"/>
              </a:rPr>
              <a:t>on board Aura to </a:t>
            </a:r>
            <a:r>
              <a:rPr lang="en-US" b="1" dirty="0" smtClean="0">
                <a:solidFill>
                  <a:schemeClr val="bg2">
                    <a:lumMod val="50000"/>
                  </a:schemeClr>
                </a:solidFill>
                <a:latin typeface="+mn-lt"/>
              </a:rPr>
              <a:t>measure air pollutants</a:t>
            </a:r>
            <a:endParaRPr lang="en-US" b="1" dirty="0">
              <a:solidFill>
                <a:schemeClr val="bg2">
                  <a:lumMod val="50000"/>
                </a:schemeClr>
              </a:solidFill>
              <a:latin typeface="+mn-lt"/>
            </a:endParaRPr>
          </a:p>
          <a:p>
            <a:pPr marL="457200" indent="-457200">
              <a:spcBef>
                <a:spcPts val="200"/>
              </a:spcBef>
              <a:buClr>
                <a:srgbClr val="C15442"/>
              </a:buClr>
              <a:buFont typeface="+mj-lt"/>
              <a:buAutoNum type="arabicParenR"/>
            </a:pPr>
            <a:endParaRPr lang="en-US" dirty="0">
              <a:solidFill>
                <a:schemeClr val="bg2">
                  <a:lumMod val="50000"/>
                </a:schemeClr>
              </a:solidFill>
              <a:latin typeface="+mn-lt"/>
            </a:endParaRP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p>
        </p:txBody>
      </p:sp>
      <p:pic>
        <p:nvPicPr>
          <p:cNvPr id="11" name="Picture 10"/>
          <p:cNvPicPr>
            <a:picLocks noChangeAspect="1"/>
          </p:cNvPicPr>
          <p:nvPr/>
        </p:nvPicPr>
        <p:blipFill>
          <a:blip r:embed="rId3"/>
          <a:stretch>
            <a:fillRect/>
          </a:stretch>
        </p:blipFill>
        <p:spPr>
          <a:xfrm>
            <a:off x="348464" y="1481913"/>
            <a:ext cx="6133108" cy="4974767"/>
          </a:xfrm>
          <a:prstGeom prst="rect">
            <a:avLst/>
          </a:prstGeom>
        </p:spPr>
      </p:pic>
    </p:spTree>
    <p:extLst>
      <p:ext uri="{BB962C8B-B14F-4D97-AF65-F5344CB8AC3E}">
        <p14:creationId xmlns:p14="http://schemas.microsoft.com/office/powerpoint/2010/main" val="357073992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8126" y="4546187"/>
            <a:ext cx="1859441" cy="2036240"/>
          </a:xfrm>
          <a:prstGeom prst="rect">
            <a:avLst/>
          </a:prstGeom>
        </p:spPr>
      </p:pic>
      <p:pic>
        <p:nvPicPr>
          <p:cNvPr id="5" name="Picture 4"/>
          <p:cNvPicPr>
            <a:picLocks noChangeAspect="1"/>
          </p:cNvPicPr>
          <p:nvPr/>
        </p:nvPicPr>
        <p:blipFill>
          <a:blip r:embed="rId4"/>
          <a:stretch>
            <a:fillRect/>
          </a:stretch>
        </p:blipFill>
        <p:spPr>
          <a:xfrm>
            <a:off x="174397" y="1277430"/>
            <a:ext cx="2231329" cy="24203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7222" y="1867939"/>
            <a:ext cx="6217920" cy="3659625"/>
          </a:xfrm>
          <a:prstGeom prst="rect">
            <a:avLst/>
          </a:prstGeom>
        </p:spPr>
      </p:pic>
      <p:sp>
        <p:nvSpPr>
          <p:cNvPr id="2" name="Text Placeholder 1"/>
          <p:cNvSpPr>
            <a:spLocks noGrp="1"/>
          </p:cNvSpPr>
          <p:nvPr>
            <p:ph type="body" sz="quarter" idx="11"/>
          </p:nvPr>
        </p:nvSpPr>
        <p:spPr>
          <a:xfrm>
            <a:off x="4584031" y="1403057"/>
            <a:ext cx="2151596" cy="608035"/>
          </a:xfrm>
          <a:prstGeom prst="rect">
            <a:avLst/>
          </a:prstGeom>
        </p:spPr>
        <p:txBody>
          <a:bodyPr>
            <a:normAutofit/>
          </a:bodyPr>
          <a:lstStyle/>
          <a:p>
            <a:pPr>
              <a:spcBef>
                <a:spcPts val="200"/>
              </a:spcBef>
              <a:buClr>
                <a:srgbClr val="C15442"/>
              </a:buClr>
            </a:pPr>
            <a:r>
              <a:rPr lang="en-US" dirty="0">
                <a:solidFill>
                  <a:schemeClr val="bg2">
                    <a:lumMod val="50000"/>
                  </a:schemeClr>
                </a:solidFill>
                <a:latin typeface="+mn-lt"/>
              </a:rPr>
              <a:t>Aura Satellite</a:t>
            </a: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NASA Earth Observations</a:t>
            </a:r>
          </a:p>
        </p:txBody>
      </p:sp>
      <p:sp>
        <p:nvSpPr>
          <p:cNvPr id="6" name="Text Placeholder 1"/>
          <p:cNvSpPr>
            <a:spLocks noGrp="1"/>
          </p:cNvSpPr>
          <p:nvPr>
            <p:ph type="body" sz="quarter" idx="11"/>
          </p:nvPr>
        </p:nvSpPr>
        <p:spPr>
          <a:xfrm>
            <a:off x="578126" y="3962216"/>
            <a:ext cx="1691291" cy="608035"/>
          </a:xfrm>
          <a:prstGeom prst="rect">
            <a:avLst/>
          </a:prstGeom>
        </p:spPr>
        <p:txBody>
          <a:bodyPr>
            <a:normAutofit/>
          </a:bodyPr>
          <a:lstStyle/>
          <a:p>
            <a:pPr>
              <a:spcBef>
                <a:spcPts val="200"/>
              </a:spcBef>
              <a:buClr>
                <a:srgbClr val="C15442"/>
              </a:buClr>
            </a:pPr>
            <a:r>
              <a:rPr lang="en-US" dirty="0">
                <a:solidFill>
                  <a:schemeClr val="bg2">
                    <a:lumMod val="50000"/>
                  </a:schemeClr>
                </a:solidFill>
                <a:latin typeface="+mn-lt"/>
              </a:rPr>
              <a:t>OMI Sensor</a:t>
            </a:r>
          </a:p>
        </p:txBody>
      </p:sp>
      <p:sp>
        <p:nvSpPr>
          <p:cNvPr id="8" name="Text Placeholder 1"/>
          <p:cNvSpPr>
            <a:spLocks noGrp="1"/>
          </p:cNvSpPr>
          <p:nvPr>
            <p:ph type="body" sz="quarter" idx="11"/>
          </p:nvPr>
        </p:nvSpPr>
        <p:spPr>
          <a:xfrm>
            <a:off x="662202" y="1344717"/>
            <a:ext cx="1691291" cy="608035"/>
          </a:xfrm>
          <a:prstGeom prst="rect">
            <a:avLst/>
          </a:prstGeom>
        </p:spPr>
        <p:txBody>
          <a:bodyPr>
            <a:normAutofit/>
          </a:bodyPr>
          <a:lstStyle/>
          <a:p>
            <a:pPr>
              <a:spcBef>
                <a:spcPts val="200"/>
              </a:spcBef>
              <a:buClr>
                <a:srgbClr val="C15442"/>
              </a:buClr>
            </a:pPr>
            <a:r>
              <a:rPr lang="en-US" dirty="0">
                <a:solidFill>
                  <a:schemeClr val="bg2">
                    <a:lumMod val="50000"/>
                  </a:schemeClr>
                </a:solidFill>
                <a:latin typeface="+mn-lt"/>
              </a:rPr>
              <a:t>MLS Sensor</a:t>
            </a:r>
          </a:p>
        </p:txBody>
      </p:sp>
      <p:sp>
        <p:nvSpPr>
          <p:cNvPr id="12" name="Rectangle 11"/>
          <p:cNvSpPr/>
          <p:nvPr/>
        </p:nvSpPr>
        <p:spPr>
          <a:xfrm>
            <a:off x="2596526" y="3277803"/>
            <a:ext cx="1179094" cy="1624264"/>
          </a:xfrm>
          <a:prstGeom prst="rect">
            <a:avLst/>
          </a:prstGeom>
          <a:no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72662" y="5106603"/>
            <a:ext cx="673769" cy="577516"/>
          </a:xfrm>
          <a:prstGeom prst="rect">
            <a:avLst/>
          </a:prstGeom>
          <a:no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flipV="1">
            <a:off x="2057402" y="2150487"/>
            <a:ext cx="4752471" cy="112168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600198" y="3458526"/>
            <a:ext cx="4090737" cy="1443541"/>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44578" y="5677820"/>
            <a:ext cx="6148134" cy="698179"/>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479883" y="4758549"/>
            <a:ext cx="5739061" cy="34338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56911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9"/>
                                        </p:tgtEl>
                                        <p:attrNameLst>
                                          <p:attrName>ppt_x</p:attrName>
                                          <p:attrName>ppt_y</p:attrName>
                                        </p:attrNameLst>
                                      </p:cBhvr>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13"/>
                                        </p:tgtEl>
                                        <p:attrNameLst>
                                          <p:attrName>ppt_x</p:attrName>
                                          <p:attrName>ppt_y</p:attrName>
                                        </p:attrNameLst>
                                      </p:cBhvr>
                                    </p:animMotion>
                                  </p:childTnLst>
                                </p:cTn>
                              </p:par>
                              <p:par>
                                <p:cTn id="9" presetID="63" presetClass="path" presetSubtype="0" accel="50000" decel="50000" fill="hold" grpId="0" nodeType="withEffect">
                                  <p:stCondLst>
                                    <p:cond delay="0"/>
                                  </p:stCondLst>
                                  <p:childTnLst>
                                    <p:animMotion origin="layout" path="M 0 0 L 0.25 0 E" pathEditMode="relative" ptsTypes="">
                                      <p:cBhvr>
                                        <p:cTn id="10" dur="2000" fill="hold"/>
                                        <p:tgtEl>
                                          <p:spTgt spid="12"/>
                                        </p:tgtEl>
                                        <p:attrNameLst>
                                          <p:attrName>ppt_x</p:attrName>
                                          <p:attrName>ppt_y</p:attrName>
                                        </p:attrNameLst>
                                      </p:cBhvr>
                                    </p:animMotion>
                                  </p:childTnLst>
                                </p:cTn>
                              </p:par>
                              <p:par>
                                <p:cTn id="11" presetID="22" presetClass="entr" presetSubtype="4" fill="hold" nodeType="with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200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down)">
                                      <p:cBhvr>
                                        <p:cTn id="16" dur="500"/>
                                        <p:tgtEl>
                                          <p:spTgt spid="8">
                                            <p:txEl>
                                              <p:pRg st="0" end="0"/>
                                            </p:txEl>
                                          </p:spTgt>
                                        </p:tgtEl>
                                      </p:cBhvr>
                                    </p:animEffect>
                                  </p:childTnLst>
                                </p:cTn>
                              </p:par>
                              <p:par>
                                <p:cTn id="17" presetID="22" presetClass="entr" presetSubtype="4" fill="hold" nodeType="with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200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200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00"/>
                                        <p:tgtEl>
                                          <p:spTgt spid="6">
                                            <p:txEl>
                                              <p:pRg st="0" end="0"/>
                                            </p:txEl>
                                          </p:spTgt>
                                        </p:tgtEl>
                                      </p:cBhvr>
                                    </p:animEffect>
                                  </p:childTnLst>
                                </p:cTn>
                              </p:par>
                              <p:par>
                                <p:cTn id="26" presetID="22" presetClass="entr" presetSubtype="4" fill="hold" nodeType="withEffect">
                                  <p:stCondLst>
                                    <p:cond delay="200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nodeType="withEffect">
                                  <p:stCondLst>
                                    <p:cond delay="200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nodeType="withEffect">
                                  <p:stCondLst>
                                    <p:cond delay="200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49" y="2265657"/>
            <a:ext cx="3620005" cy="41249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668" y="2318025"/>
            <a:ext cx="3657008" cy="4114800"/>
          </a:xfrm>
          <a:prstGeom prst="rect">
            <a:avLst/>
          </a:prstGeom>
        </p:spPr>
      </p:pic>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Methodology</a:t>
            </a:r>
          </a:p>
        </p:txBody>
      </p:sp>
      <p:sp>
        <p:nvSpPr>
          <p:cNvPr id="5" name="Arrow: Right 4"/>
          <p:cNvSpPr/>
          <p:nvPr/>
        </p:nvSpPr>
        <p:spPr>
          <a:xfrm>
            <a:off x="4749554" y="3771744"/>
            <a:ext cx="2485747" cy="1207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Empirical Bayesian Kriging</a:t>
            </a:r>
          </a:p>
        </p:txBody>
      </p:sp>
      <p:sp>
        <p:nvSpPr>
          <p:cNvPr id="8" name="Oval 7"/>
          <p:cNvSpPr/>
          <p:nvPr/>
        </p:nvSpPr>
        <p:spPr>
          <a:xfrm>
            <a:off x="2499294" y="2638837"/>
            <a:ext cx="1828800" cy="18288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599" y="1474902"/>
            <a:ext cx="9063790" cy="707886"/>
          </a:xfrm>
          <a:prstGeom prst="rect">
            <a:avLst/>
          </a:prstGeom>
          <a:noFill/>
        </p:spPr>
        <p:txBody>
          <a:bodyPr wrap="square" rtlCol="0">
            <a:spAutoFit/>
          </a:bodyPr>
          <a:lstStyle/>
          <a:p>
            <a:r>
              <a:rPr lang="en-US" sz="2000" dirty="0" smtClean="0">
                <a:solidFill>
                  <a:schemeClr val="bg2">
                    <a:lumMod val="50000"/>
                  </a:schemeClr>
                </a:solidFill>
              </a:rPr>
              <a:t>Problem: Missing data in diurnal OMI images.</a:t>
            </a:r>
          </a:p>
          <a:p>
            <a:r>
              <a:rPr lang="en-US" sz="2000" dirty="0" smtClean="0">
                <a:solidFill>
                  <a:schemeClr val="bg2">
                    <a:lumMod val="50000"/>
                  </a:schemeClr>
                </a:solidFill>
              </a:rPr>
              <a:t>Solution: </a:t>
            </a:r>
            <a:r>
              <a:rPr lang="en-US" sz="2000" dirty="0" err="1" smtClean="0">
                <a:solidFill>
                  <a:schemeClr val="bg2">
                    <a:lumMod val="50000"/>
                  </a:schemeClr>
                </a:solidFill>
              </a:rPr>
              <a:t>Geostatistical</a:t>
            </a:r>
            <a:r>
              <a:rPr lang="en-US" sz="2000" dirty="0" smtClean="0">
                <a:solidFill>
                  <a:schemeClr val="bg2">
                    <a:lumMod val="50000"/>
                  </a:schemeClr>
                </a:solidFill>
              </a:rPr>
              <a:t> autocorrelation method to fill in the missing data.</a:t>
            </a:r>
            <a:endParaRPr lang="en-US" sz="2000" dirty="0">
              <a:solidFill>
                <a:schemeClr val="bg2">
                  <a:lumMod val="50000"/>
                </a:schemeClr>
              </a:solidFill>
            </a:endParaRPr>
          </a:p>
        </p:txBody>
      </p:sp>
    </p:spTree>
    <p:extLst>
      <p:ext uri="{BB962C8B-B14F-4D97-AF65-F5344CB8AC3E}">
        <p14:creationId xmlns:p14="http://schemas.microsoft.com/office/powerpoint/2010/main" val="25182016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4900</TotalTime>
  <Words>1965</Words>
  <Application>Microsoft Office PowerPoint</Application>
  <PresentationFormat>Custom</PresentationFormat>
  <Paragraphs>238</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Emma Baghel</cp:lastModifiedBy>
  <cp:revision>385</cp:revision>
  <dcterms:created xsi:type="dcterms:W3CDTF">2016-07-06T01:41:46Z</dcterms:created>
  <dcterms:modified xsi:type="dcterms:W3CDTF">2016-08-16T12:32:56Z</dcterms:modified>
</cp:coreProperties>
</file>