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4"/>
  </p:notesMasterIdLst>
  <p:sldIdLst>
    <p:sldId id="275" r:id="rId3"/>
    <p:sldId id="308" r:id="rId4"/>
    <p:sldId id="311" r:id="rId5"/>
    <p:sldId id="310" r:id="rId6"/>
    <p:sldId id="286" r:id="rId7"/>
    <p:sldId id="285" r:id="rId8"/>
    <p:sldId id="291" r:id="rId9"/>
    <p:sldId id="292" r:id="rId10"/>
    <p:sldId id="321" r:id="rId11"/>
    <p:sldId id="312" r:id="rId12"/>
    <p:sldId id="322" r:id="rId13"/>
    <p:sldId id="319" r:id="rId14"/>
    <p:sldId id="316" r:id="rId15"/>
    <p:sldId id="323" r:id="rId16"/>
    <p:sldId id="320" r:id="rId17"/>
    <p:sldId id="324" r:id="rId18"/>
    <p:sldId id="298" r:id="rId19"/>
    <p:sldId id="301" r:id="rId20"/>
    <p:sldId id="297" r:id="rId21"/>
    <p:sldId id="306" r:id="rId22"/>
    <p:sldId id="315" r:id="rId2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ya, Vishal (LARC)[DEVELOP]" initials="AV(" lastIdx="38" clrIdx="0">
    <p:extLst/>
  </p:cmAuthor>
  <p:cmAuthor id="2" name="Fenn, Teresa E. (LARC-E3)[SSAI DEVELOP]" initials="FTE(D" lastIdx="3" clrIdx="1">
    <p:extLst/>
  </p:cmAuthor>
  <p:cmAuthor id="3" name="Kerns, Steven W (329B-Affiliate)" initials="KSW("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FFFFFF"/>
    <a:srgbClr val="E9A149"/>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95" autoAdjust="0"/>
    <p:restoredTop sz="89496" autoAdjust="0"/>
  </p:normalViewPr>
  <p:slideViewPr>
    <p:cSldViewPr snapToGrid="0">
      <p:cViewPr varScale="1">
        <p:scale>
          <a:sx n="97" d="100"/>
          <a:sy n="97" d="100"/>
        </p:scale>
        <p:origin x="534" y="9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68" d="100"/>
          <a:sy n="68" d="100"/>
        </p:scale>
        <p:origin x="-2766" y="-1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2E14F0-5980-4612-AEA7-5F22C85D5C4B}" type="doc">
      <dgm:prSet loTypeId="urn:microsoft.com/office/officeart/2005/8/layout/architecture" loCatId="relationship" qsTypeId="urn:microsoft.com/office/officeart/2005/8/quickstyle/3d4" qsCatId="3D" csTypeId="urn:microsoft.com/office/officeart/2005/8/colors/accent1_2" csCatId="accent1" phldr="1"/>
      <dgm:spPr/>
      <dgm:t>
        <a:bodyPr/>
        <a:lstStyle/>
        <a:p>
          <a:endParaRPr lang="en-US"/>
        </a:p>
      </dgm:t>
    </dgm:pt>
    <dgm:pt modelId="{AA1A0479-20BE-4876-B344-BED785EEAFD2}">
      <dgm:prSet custT="1"/>
      <dgm:spPr>
        <a:solidFill>
          <a:schemeClr val="accent6">
            <a:lumMod val="50000"/>
          </a:schemeClr>
        </a:solidFill>
      </dgm:spPr>
      <dgm:t>
        <a:bodyPr/>
        <a:lstStyle/>
        <a:p>
          <a:pPr rtl="0"/>
          <a:r>
            <a:rPr lang="en-US" sz="2000" b="1" dirty="0"/>
            <a:t>Human impacts</a:t>
          </a:r>
          <a:r>
            <a:rPr lang="en-US" sz="2000" dirty="0"/>
            <a:t> on the wetlands</a:t>
          </a:r>
        </a:p>
      </dgm:t>
    </dgm:pt>
    <dgm:pt modelId="{2CEF9FBD-4F6D-4876-9A49-1F7BAD70C4F7}" type="parTrans" cxnId="{0169C5EF-0505-454C-B38A-EEC7478E8E38}">
      <dgm:prSet/>
      <dgm:spPr/>
      <dgm:t>
        <a:bodyPr/>
        <a:lstStyle/>
        <a:p>
          <a:endParaRPr lang="en-US"/>
        </a:p>
      </dgm:t>
    </dgm:pt>
    <dgm:pt modelId="{D56BEECA-7B2A-4389-AAEF-916038B28789}" type="sibTrans" cxnId="{0169C5EF-0505-454C-B38A-EEC7478E8E38}">
      <dgm:prSet/>
      <dgm:spPr/>
      <dgm:t>
        <a:bodyPr/>
        <a:lstStyle/>
        <a:p>
          <a:endParaRPr lang="en-US"/>
        </a:p>
      </dgm:t>
    </dgm:pt>
    <dgm:pt modelId="{C46CA7F5-CBC6-4BB2-AB66-A0DBEC4F74FF}">
      <dgm:prSet custT="1"/>
      <dgm:spPr>
        <a:solidFill>
          <a:schemeClr val="accent6">
            <a:lumMod val="50000"/>
          </a:schemeClr>
        </a:solidFill>
      </dgm:spPr>
      <dgm:t>
        <a:bodyPr/>
        <a:lstStyle/>
        <a:p>
          <a:pPr rtl="0"/>
          <a:endParaRPr lang="en-US" sz="2000" dirty="0"/>
        </a:p>
        <a:p>
          <a:pPr rtl="0"/>
          <a:r>
            <a:rPr lang="en-US" sz="2000" dirty="0"/>
            <a:t>Gauging the success of </a:t>
          </a:r>
          <a:r>
            <a:rPr lang="en-US" sz="2000" b="1" dirty="0"/>
            <a:t>restoration</a:t>
          </a:r>
          <a:r>
            <a:rPr lang="en-US" sz="2500" b="1" dirty="0"/>
            <a:t> </a:t>
          </a:r>
        </a:p>
      </dgm:t>
    </dgm:pt>
    <dgm:pt modelId="{E6834167-84AB-40A9-8624-3F58B427D2B5}" type="parTrans" cxnId="{0E1A4672-CC41-4F47-A3AA-1101324A334D}">
      <dgm:prSet/>
      <dgm:spPr/>
      <dgm:t>
        <a:bodyPr/>
        <a:lstStyle/>
        <a:p>
          <a:endParaRPr lang="en-US"/>
        </a:p>
      </dgm:t>
    </dgm:pt>
    <dgm:pt modelId="{E62AC393-7F95-4D9A-B209-AFCCDB6CF99B}" type="sibTrans" cxnId="{0E1A4672-CC41-4F47-A3AA-1101324A334D}">
      <dgm:prSet/>
      <dgm:spPr/>
      <dgm:t>
        <a:bodyPr/>
        <a:lstStyle/>
        <a:p>
          <a:endParaRPr lang="en-US"/>
        </a:p>
      </dgm:t>
    </dgm:pt>
    <dgm:pt modelId="{EFDD80B5-E364-470D-AB15-6529D19D7ACF}">
      <dgm:prSet custT="1"/>
      <dgm:spPr>
        <a:solidFill>
          <a:schemeClr val="accent6">
            <a:lumMod val="50000"/>
          </a:schemeClr>
        </a:solidFill>
      </dgm:spPr>
      <dgm:t>
        <a:bodyPr/>
        <a:lstStyle/>
        <a:p>
          <a:pPr rtl="0"/>
          <a:r>
            <a:rPr lang="en-US" sz="2000" dirty="0"/>
            <a:t>Effective utilization of </a:t>
          </a:r>
          <a:r>
            <a:rPr lang="en-US" sz="2000" b="1" dirty="0"/>
            <a:t>tax dollars</a:t>
          </a:r>
        </a:p>
      </dgm:t>
    </dgm:pt>
    <dgm:pt modelId="{CA954720-ACB8-4744-8649-FC3471FC2EC3}" type="parTrans" cxnId="{86D9E2CE-433D-46F5-99E1-7DE98C5B0B62}">
      <dgm:prSet/>
      <dgm:spPr/>
      <dgm:t>
        <a:bodyPr/>
        <a:lstStyle/>
        <a:p>
          <a:endParaRPr lang="en-US"/>
        </a:p>
      </dgm:t>
    </dgm:pt>
    <dgm:pt modelId="{9F1567F3-83AC-4E72-B792-2344C3258DA3}" type="sibTrans" cxnId="{86D9E2CE-433D-46F5-99E1-7DE98C5B0B62}">
      <dgm:prSet/>
      <dgm:spPr/>
      <dgm:t>
        <a:bodyPr/>
        <a:lstStyle/>
        <a:p>
          <a:endParaRPr lang="en-US"/>
        </a:p>
      </dgm:t>
    </dgm:pt>
    <dgm:pt modelId="{C68FC043-2C3C-4A1E-80D0-C8BE490E9D07}">
      <dgm:prSet/>
      <dgm:spPr>
        <a:solidFill>
          <a:schemeClr val="accent6">
            <a:lumMod val="50000"/>
          </a:schemeClr>
        </a:solidFill>
      </dgm:spPr>
      <dgm:t>
        <a:bodyPr/>
        <a:lstStyle/>
        <a:p>
          <a:pPr rtl="0"/>
          <a:r>
            <a:rPr lang="en-US" dirty="0"/>
            <a:t>Providing </a:t>
          </a:r>
          <a:r>
            <a:rPr lang="en-US" b="1" dirty="0"/>
            <a:t>habitat</a:t>
          </a:r>
          <a:r>
            <a:rPr lang="en-US" dirty="0"/>
            <a:t> for </a:t>
          </a:r>
          <a:r>
            <a:rPr lang="en-US" b="1" dirty="0"/>
            <a:t>endangered species</a:t>
          </a:r>
          <a:r>
            <a:rPr lang="en-US" dirty="0"/>
            <a:t>  </a:t>
          </a:r>
        </a:p>
      </dgm:t>
    </dgm:pt>
    <dgm:pt modelId="{05B1967D-CD85-4A65-A70F-DCBFC8EEE2A1}" type="parTrans" cxnId="{38C8D667-0C82-4D9C-B42E-C3F81BD14351}">
      <dgm:prSet/>
      <dgm:spPr/>
      <dgm:t>
        <a:bodyPr/>
        <a:lstStyle/>
        <a:p>
          <a:endParaRPr lang="en-US"/>
        </a:p>
      </dgm:t>
    </dgm:pt>
    <dgm:pt modelId="{FC2E254A-43BF-4F0F-B98C-E1B104ABDA7D}" type="sibTrans" cxnId="{38C8D667-0C82-4D9C-B42E-C3F81BD14351}">
      <dgm:prSet/>
      <dgm:spPr/>
      <dgm:t>
        <a:bodyPr/>
        <a:lstStyle/>
        <a:p>
          <a:endParaRPr lang="en-US"/>
        </a:p>
      </dgm:t>
    </dgm:pt>
    <dgm:pt modelId="{1862DBEB-B20F-45B0-A214-49B3B94BFA55}" type="pres">
      <dgm:prSet presAssocID="{A32E14F0-5980-4612-AEA7-5F22C85D5C4B}" presName="Name0" presStyleCnt="0">
        <dgm:presLayoutVars>
          <dgm:chPref val="1"/>
          <dgm:dir/>
          <dgm:animOne val="branch"/>
          <dgm:animLvl val="lvl"/>
          <dgm:resizeHandles/>
        </dgm:presLayoutVars>
      </dgm:prSet>
      <dgm:spPr/>
      <dgm:t>
        <a:bodyPr/>
        <a:lstStyle/>
        <a:p>
          <a:endParaRPr lang="en-US"/>
        </a:p>
      </dgm:t>
    </dgm:pt>
    <dgm:pt modelId="{1A934C94-164D-4334-BEC0-FE852DBC9C80}" type="pres">
      <dgm:prSet presAssocID="{AA1A0479-20BE-4876-B344-BED785EEAFD2}" presName="vertOne" presStyleCnt="0"/>
      <dgm:spPr/>
    </dgm:pt>
    <dgm:pt modelId="{BAEE9437-98EF-429D-8A39-195FF073A9DF}" type="pres">
      <dgm:prSet presAssocID="{AA1A0479-20BE-4876-B344-BED785EEAFD2}" presName="txOne" presStyleLbl="node0" presStyleIdx="0" presStyleCnt="4" custScaleX="112832">
        <dgm:presLayoutVars>
          <dgm:chPref val="3"/>
        </dgm:presLayoutVars>
      </dgm:prSet>
      <dgm:spPr/>
      <dgm:t>
        <a:bodyPr/>
        <a:lstStyle/>
        <a:p>
          <a:endParaRPr lang="en-US"/>
        </a:p>
      </dgm:t>
    </dgm:pt>
    <dgm:pt modelId="{94808B59-D096-4F36-A6BC-E660CA159182}" type="pres">
      <dgm:prSet presAssocID="{AA1A0479-20BE-4876-B344-BED785EEAFD2}" presName="horzOne" presStyleCnt="0"/>
      <dgm:spPr/>
    </dgm:pt>
    <dgm:pt modelId="{94C59B72-7AAC-4ADF-BA0C-E1C782375F57}" type="pres">
      <dgm:prSet presAssocID="{D56BEECA-7B2A-4389-AAEF-916038B28789}" presName="sibSpaceOne" presStyleCnt="0"/>
      <dgm:spPr/>
    </dgm:pt>
    <dgm:pt modelId="{9A1A6702-CB7B-4199-8B22-CE2283D953E6}" type="pres">
      <dgm:prSet presAssocID="{C68FC043-2C3C-4A1E-80D0-C8BE490E9D07}" presName="vertOne" presStyleCnt="0"/>
      <dgm:spPr/>
    </dgm:pt>
    <dgm:pt modelId="{AF444D47-E77D-4143-A946-3272DBF7726B}" type="pres">
      <dgm:prSet presAssocID="{C68FC043-2C3C-4A1E-80D0-C8BE490E9D07}" presName="txOne" presStyleLbl="node0" presStyleIdx="1" presStyleCnt="4" custScaleX="117928">
        <dgm:presLayoutVars>
          <dgm:chPref val="3"/>
        </dgm:presLayoutVars>
      </dgm:prSet>
      <dgm:spPr/>
      <dgm:t>
        <a:bodyPr/>
        <a:lstStyle/>
        <a:p>
          <a:endParaRPr lang="en-US"/>
        </a:p>
      </dgm:t>
    </dgm:pt>
    <dgm:pt modelId="{AB3B9632-A9C8-4CC7-BED5-55DE08B62D37}" type="pres">
      <dgm:prSet presAssocID="{C68FC043-2C3C-4A1E-80D0-C8BE490E9D07}" presName="horzOne" presStyleCnt="0"/>
      <dgm:spPr/>
    </dgm:pt>
    <dgm:pt modelId="{0030F4D8-2DD2-4106-A078-E6B8A2DEE852}" type="pres">
      <dgm:prSet presAssocID="{FC2E254A-43BF-4F0F-B98C-E1B104ABDA7D}" presName="sibSpaceOne" presStyleCnt="0"/>
      <dgm:spPr/>
    </dgm:pt>
    <dgm:pt modelId="{EAE96130-73EE-4E41-8810-13F073350B87}" type="pres">
      <dgm:prSet presAssocID="{C46CA7F5-CBC6-4BB2-AB66-A0DBEC4F74FF}" presName="vertOne" presStyleCnt="0"/>
      <dgm:spPr/>
    </dgm:pt>
    <dgm:pt modelId="{7EC60F21-B287-4F28-9ADE-06D72BF34E0F}" type="pres">
      <dgm:prSet presAssocID="{C46CA7F5-CBC6-4BB2-AB66-A0DBEC4F74FF}" presName="txOne" presStyleLbl="node0" presStyleIdx="2" presStyleCnt="4" custScaleX="111126">
        <dgm:presLayoutVars>
          <dgm:chPref val="3"/>
        </dgm:presLayoutVars>
      </dgm:prSet>
      <dgm:spPr/>
      <dgm:t>
        <a:bodyPr/>
        <a:lstStyle/>
        <a:p>
          <a:endParaRPr lang="en-US"/>
        </a:p>
      </dgm:t>
    </dgm:pt>
    <dgm:pt modelId="{A794FE1C-AE33-406F-A2BD-484EB59D4A24}" type="pres">
      <dgm:prSet presAssocID="{C46CA7F5-CBC6-4BB2-AB66-A0DBEC4F74FF}" presName="horzOne" presStyleCnt="0"/>
      <dgm:spPr/>
    </dgm:pt>
    <dgm:pt modelId="{8372488D-6C1E-440A-ADAB-A64D419558BD}" type="pres">
      <dgm:prSet presAssocID="{E62AC393-7F95-4D9A-B209-AFCCDB6CF99B}" presName="sibSpaceOne" presStyleCnt="0"/>
      <dgm:spPr/>
    </dgm:pt>
    <dgm:pt modelId="{CB2FE296-0E0D-43B8-ABEE-028C6D8A8859}" type="pres">
      <dgm:prSet presAssocID="{EFDD80B5-E364-470D-AB15-6529D19D7ACF}" presName="vertOne" presStyleCnt="0"/>
      <dgm:spPr/>
    </dgm:pt>
    <dgm:pt modelId="{C9488924-5401-418F-8524-C46D77FFAA1D}" type="pres">
      <dgm:prSet presAssocID="{EFDD80B5-E364-470D-AB15-6529D19D7ACF}" presName="txOne" presStyleLbl="node0" presStyleIdx="3" presStyleCnt="4" custScaleX="111506">
        <dgm:presLayoutVars>
          <dgm:chPref val="3"/>
        </dgm:presLayoutVars>
      </dgm:prSet>
      <dgm:spPr/>
      <dgm:t>
        <a:bodyPr/>
        <a:lstStyle/>
        <a:p>
          <a:endParaRPr lang="en-US"/>
        </a:p>
      </dgm:t>
    </dgm:pt>
    <dgm:pt modelId="{1C96B3ED-85AB-40AB-B4D6-48717ADDE45B}" type="pres">
      <dgm:prSet presAssocID="{EFDD80B5-E364-470D-AB15-6529D19D7ACF}" presName="horzOne" presStyleCnt="0"/>
      <dgm:spPr/>
    </dgm:pt>
  </dgm:ptLst>
  <dgm:cxnLst>
    <dgm:cxn modelId="{83D98064-20BC-43A1-BBAD-40C2C2BCE49B}" type="presOf" srcId="{AA1A0479-20BE-4876-B344-BED785EEAFD2}" destId="{BAEE9437-98EF-429D-8A39-195FF073A9DF}" srcOrd="0" destOrd="0" presId="urn:microsoft.com/office/officeart/2005/8/layout/architecture"/>
    <dgm:cxn modelId="{0E1A4672-CC41-4F47-A3AA-1101324A334D}" srcId="{A32E14F0-5980-4612-AEA7-5F22C85D5C4B}" destId="{C46CA7F5-CBC6-4BB2-AB66-A0DBEC4F74FF}" srcOrd="2" destOrd="0" parTransId="{E6834167-84AB-40A9-8624-3F58B427D2B5}" sibTransId="{E62AC393-7F95-4D9A-B209-AFCCDB6CF99B}"/>
    <dgm:cxn modelId="{5A6CB28D-6314-470A-A9BA-AF3FC1981B74}" type="presOf" srcId="{C68FC043-2C3C-4A1E-80D0-C8BE490E9D07}" destId="{AF444D47-E77D-4143-A946-3272DBF7726B}" srcOrd="0" destOrd="0" presId="urn:microsoft.com/office/officeart/2005/8/layout/architecture"/>
    <dgm:cxn modelId="{89165476-60E7-4DF4-BE86-0D355D2E1A73}" type="presOf" srcId="{A32E14F0-5980-4612-AEA7-5F22C85D5C4B}" destId="{1862DBEB-B20F-45B0-A214-49B3B94BFA55}" srcOrd="0" destOrd="0" presId="urn:microsoft.com/office/officeart/2005/8/layout/architecture"/>
    <dgm:cxn modelId="{86D9E2CE-433D-46F5-99E1-7DE98C5B0B62}" srcId="{A32E14F0-5980-4612-AEA7-5F22C85D5C4B}" destId="{EFDD80B5-E364-470D-AB15-6529D19D7ACF}" srcOrd="3" destOrd="0" parTransId="{CA954720-ACB8-4744-8649-FC3471FC2EC3}" sibTransId="{9F1567F3-83AC-4E72-B792-2344C3258DA3}"/>
    <dgm:cxn modelId="{496B3548-4694-446D-8607-A0ED4882F0D1}" type="presOf" srcId="{EFDD80B5-E364-470D-AB15-6529D19D7ACF}" destId="{C9488924-5401-418F-8524-C46D77FFAA1D}" srcOrd="0" destOrd="0" presId="urn:microsoft.com/office/officeart/2005/8/layout/architecture"/>
    <dgm:cxn modelId="{38C8D667-0C82-4D9C-B42E-C3F81BD14351}" srcId="{A32E14F0-5980-4612-AEA7-5F22C85D5C4B}" destId="{C68FC043-2C3C-4A1E-80D0-C8BE490E9D07}" srcOrd="1" destOrd="0" parTransId="{05B1967D-CD85-4A65-A70F-DCBFC8EEE2A1}" sibTransId="{FC2E254A-43BF-4F0F-B98C-E1B104ABDA7D}"/>
    <dgm:cxn modelId="{7595CAB4-701A-4200-BE65-6E1EBC8BA31D}" type="presOf" srcId="{C46CA7F5-CBC6-4BB2-AB66-A0DBEC4F74FF}" destId="{7EC60F21-B287-4F28-9ADE-06D72BF34E0F}" srcOrd="0" destOrd="0" presId="urn:microsoft.com/office/officeart/2005/8/layout/architecture"/>
    <dgm:cxn modelId="{0169C5EF-0505-454C-B38A-EEC7478E8E38}" srcId="{A32E14F0-5980-4612-AEA7-5F22C85D5C4B}" destId="{AA1A0479-20BE-4876-B344-BED785EEAFD2}" srcOrd="0" destOrd="0" parTransId="{2CEF9FBD-4F6D-4876-9A49-1F7BAD70C4F7}" sibTransId="{D56BEECA-7B2A-4389-AAEF-916038B28789}"/>
    <dgm:cxn modelId="{CF5AF41A-D9C9-4F37-81F5-C7F269E7BCE8}" type="presParOf" srcId="{1862DBEB-B20F-45B0-A214-49B3B94BFA55}" destId="{1A934C94-164D-4334-BEC0-FE852DBC9C80}" srcOrd="0" destOrd="0" presId="urn:microsoft.com/office/officeart/2005/8/layout/architecture"/>
    <dgm:cxn modelId="{5DCE768A-0793-4F75-A81F-42ABFD6E711D}" type="presParOf" srcId="{1A934C94-164D-4334-BEC0-FE852DBC9C80}" destId="{BAEE9437-98EF-429D-8A39-195FF073A9DF}" srcOrd="0" destOrd="0" presId="urn:microsoft.com/office/officeart/2005/8/layout/architecture"/>
    <dgm:cxn modelId="{B377C948-A6E9-4DB6-9EDB-D6E1D7CA3127}" type="presParOf" srcId="{1A934C94-164D-4334-BEC0-FE852DBC9C80}" destId="{94808B59-D096-4F36-A6BC-E660CA159182}" srcOrd="1" destOrd="0" presId="urn:microsoft.com/office/officeart/2005/8/layout/architecture"/>
    <dgm:cxn modelId="{D795580C-9208-4456-B4EF-172DD8CC8BA1}" type="presParOf" srcId="{1862DBEB-B20F-45B0-A214-49B3B94BFA55}" destId="{94C59B72-7AAC-4ADF-BA0C-E1C782375F57}" srcOrd="1" destOrd="0" presId="urn:microsoft.com/office/officeart/2005/8/layout/architecture"/>
    <dgm:cxn modelId="{1368BB4F-1D1E-455F-996B-9572F39E234B}" type="presParOf" srcId="{1862DBEB-B20F-45B0-A214-49B3B94BFA55}" destId="{9A1A6702-CB7B-4199-8B22-CE2283D953E6}" srcOrd="2" destOrd="0" presId="urn:microsoft.com/office/officeart/2005/8/layout/architecture"/>
    <dgm:cxn modelId="{E4D43FEE-135F-46A6-A0DB-DBE06E73A70B}" type="presParOf" srcId="{9A1A6702-CB7B-4199-8B22-CE2283D953E6}" destId="{AF444D47-E77D-4143-A946-3272DBF7726B}" srcOrd="0" destOrd="0" presId="urn:microsoft.com/office/officeart/2005/8/layout/architecture"/>
    <dgm:cxn modelId="{07FF48BD-599B-4758-A162-6686A39F3E3C}" type="presParOf" srcId="{9A1A6702-CB7B-4199-8B22-CE2283D953E6}" destId="{AB3B9632-A9C8-4CC7-BED5-55DE08B62D37}" srcOrd="1" destOrd="0" presId="urn:microsoft.com/office/officeart/2005/8/layout/architecture"/>
    <dgm:cxn modelId="{4F992026-1007-41D8-BE48-AD7A8963634F}" type="presParOf" srcId="{1862DBEB-B20F-45B0-A214-49B3B94BFA55}" destId="{0030F4D8-2DD2-4106-A078-E6B8A2DEE852}" srcOrd="3" destOrd="0" presId="urn:microsoft.com/office/officeart/2005/8/layout/architecture"/>
    <dgm:cxn modelId="{26B3F555-F1B1-418F-AD76-A19A2B72140C}" type="presParOf" srcId="{1862DBEB-B20F-45B0-A214-49B3B94BFA55}" destId="{EAE96130-73EE-4E41-8810-13F073350B87}" srcOrd="4" destOrd="0" presId="urn:microsoft.com/office/officeart/2005/8/layout/architecture"/>
    <dgm:cxn modelId="{FEAB551E-7D09-4F24-8674-566B8661CEC2}" type="presParOf" srcId="{EAE96130-73EE-4E41-8810-13F073350B87}" destId="{7EC60F21-B287-4F28-9ADE-06D72BF34E0F}" srcOrd="0" destOrd="0" presId="urn:microsoft.com/office/officeart/2005/8/layout/architecture"/>
    <dgm:cxn modelId="{7205EC66-BAC7-4186-A358-735047F64C9F}" type="presParOf" srcId="{EAE96130-73EE-4E41-8810-13F073350B87}" destId="{A794FE1C-AE33-406F-A2BD-484EB59D4A24}" srcOrd="1" destOrd="0" presId="urn:microsoft.com/office/officeart/2005/8/layout/architecture"/>
    <dgm:cxn modelId="{E5C19BBE-63C1-4B2E-A564-39227131309C}" type="presParOf" srcId="{1862DBEB-B20F-45B0-A214-49B3B94BFA55}" destId="{8372488D-6C1E-440A-ADAB-A64D419558BD}" srcOrd="5" destOrd="0" presId="urn:microsoft.com/office/officeart/2005/8/layout/architecture"/>
    <dgm:cxn modelId="{674E49C7-F2CC-4C86-B6EF-D3982455854E}" type="presParOf" srcId="{1862DBEB-B20F-45B0-A214-49B3B94BFA55}" destId="{CB2FE296-0E0D-43B8-ABEE-028C6D8A8859}" srcOrd="6" destOrd="0" presId="urn:microsoft.com/office/officeart/2005/8/layout/architecture"/>
    <dgm:cxn modelId="{92140AD5-ACC8-4F64-BD0E-C6E5C75B1B9C}" type="presParOf" srcId="{CB2FE296-0E0D-43B8-ABEE-028C6D8A8859}" destId="{C9488924-5401-418F-8524-C46D77FFAA1D}" srcOrd="0" destOrd="0" presId="urn:microsoft.com/office/officeart/2005/8/layout/architecture"/>
    <dgm:cxn modelId="{C5C51778-0432-4B56-9554-97D382F48B81}" type="presParOf" srcId="{CB2FE296-0E0D-43B8-ABEE-028C6D8A8859}" destId="{1C96B3ED-85AB-40AB-B4D6-48717ADDE45B}" srcOrd="1" destOrd="0" presId="urn:microsoft.com/office/officeart/2005/8/layout/architectur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EE9437-98EF-429D-8A39-195FF073A9DF}">
      <dsp:nvSpPr>
        <dsp:cNvPr id="0" name=""/>
        <dsp:cNvSpPr/>
      </dsp:nvSpPr>
      <dsp:spPr>
        <a:xfrm>
          <a:off x="151" y="0"/>
          <a:ext cx="1620907" cy="4412978"/>
        </a:xfrm>
        <a:prstGeom prst="roundRect">
          <a:avLst>
            <a:gd name="adj" fmla="val 10000"/>
          </a:avLst>
        </a:prstGeom>
        <a:solidFill>
          <a:schemeClr val="accent6">
            <a:lumMod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b="1" kern="1200" dirty="0"/>
            <a:t>Human impacts</a:t>
          </a:r>
          <a:r>
            <a:rPr lang="en-US" sz="2000" kern="1200" dirty="0"/>
            <a:t> on the wetlands</a:t>
          </a:r>
        </a:p>
      </dsp:txBody>
      <dsp:txXfrm>
        <a:off x="47626" y="47475"/>
        <a:ext cx="1525957" cy="4318028"/>
      </dsp:txXfrm>
    </dsp:sp>
    <dsp:sp modelId="{AF444D47-E77D-4143-A946-3272DBF7726B}">
      <dsp:nvSpPr>
        <dsp:cNvPr id="0" name=""/>
        <dsp:cNvSpPr/>
      </dsp:nvSpPr>
      <dsp:spPr>
        <a:xfrm>
          <a:off x="1862401" y="0"/>
          <a:ext cx="1694115" cy="4412978"/>
        </a:xfrm>
        <a:prstGeom prst="roundRect">
          <a:avLst>
            <a:gd name="adj" fmla="val 10000"/>
          </a:avLst>
        </a:prstGeom>
        <a:solidFill>
          <a:schemeClr val="accent6">
            <a:lumMod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a:t>Providing </a:t>
          </a:r>
          <a:r>
            <a:rPr lang="en-US" sz="1800" b="1" kern="1200" dirty="0"/>
            <a:t>habitat</a:t>
          </a:r>
          <a:r>
            <a:rPr lang="en-US" sz="1800" kern="1200" dirty="0"/>
            <a:t> for </a:t>
          </a:r>
          <a:r>
            <a:rPr lang="en-US" sz="1800" b="1" kern="1200" dirty="0"/>
            <a:t>endangered species</a:t>
          </a:r>
          <a:r>
            <a:rPr lang="en-US" sz="1800" kern="1200" dirty="0"/>
            <a:t>  </a:t>
          </a:r>
        </a:p>
      </dsp:txBody>
      <dsp:txXfrm>
        <a:off x="1912020" y="49619"/>
        <a:ext cx="1594877" cy="4313740"/>
      </dsp:txXfrm>
    </dsp:sp>
    <dsp:sp modelId="{7EC60F21-B287-4F28-9ADE-06D72BF34E0F}">
      <dsp:nvSpPr>
        <dsp:cNvPr id="0" name=""/>
        <dsp:cNvSpPr/>
      </dsp:nvSpPr>
      <dsp:spPr>
        <a:xfrm>
          <a:off x="3797860" y="0"/>
          <a:ext cx="1596399" cy="4412978"/>
        </a:xfrm>
        <a:prstGeom prst="roundRect">
          <a:avLst>
            <a:gd name="adj" fmla="val 10000"/>
          </a:avLst>
        </a:prstGeom>
        <a:solidFill>
          <a:schemeClr val="accent6">
            <a:lumMod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endParaRPr lang="en-US" sz="2000" kern="1200" dirty="0"/>
        </a:p>
        <a:p>
          <a:pPr lvl="0" algn="ctr" defTabSz="889000" rtl="0">
            <a:lnSpc>
              <a:spcPct val="90000"/>
            </a:lnSpc>
            <a:spcBef>
              <a:spcPct val="0"/>
            </a:spcBef>
            <a:spcAft>
              <a:spcPct val="35000"/>
            </a:spcAft>
          </a:pPr>
          <a:r>
            <a:rPr lang="en-US" sz="2000" kern="1200" dirty="0"/>
            <a:t>Gauging the success of </a:t>
          </a:r>
          <a:r>
            <a:rPr lang="en-US" sz="2000" b="1" kern="1200" dirty="0"/>
            <a:t>restoration</a:t>
          </a:r>
          <a:r>
            <a:rPr lang="en-US" sz="2500" b="1" kern="1200" dirty="0"/>
            <a:t> </a:t>
          </a:r>
        </a:p>
      </dsp:txBody>
      <dsp:txXfrm>
        <a:off x="3844617" y="46757"/>
        <a:ext cx="1502885" cy="4319464"/>
      </dsp:txXfrm>
    </dsp:sp>
    <dsp:sp modelId="{C9488924-5401-418F-8524-C46D77FFAA1D}">
      <dsp:nvSpPr>
        <dsp:cNvPr id="0" name=""/>
        <dsp:cNvSpPr/>
      </dsp:nvSpPr>
      <dsp:spPr>
        <a:xfrm>
          <a:off x="5635603" y="0"/>
          <a:ext cx="1601858" cy="4412978"/>
        </a:xfrm>
        <a:prstGeom prst="roundRect">
          <a:avLst>
            <a:gd name="adj" fmla="val 10000"/>
          </a:avLst>
        </a:prstGeom>
        <a:solidFill>
          <a:schemeClr val="accent6">
            <a:lumMod val="5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US" sz="2000" kern="1200" dirty="0"/>
            <a:t>Effective utilization of </a:t>
          </a:r>
          <a:r>
            <a:rPr lang="en-US" sz="2000" b="1" kern="1200" dirty="0"/>
            <a:t>tax dollars</a:t>
          </a:r>
        </a:p>
      </dsp:txBody>
      <dsp:txXfrm>
        <a:off x="5682520" y="46917"/>
        <a:ext cx="1508024" cy="4319144"/>
      </dsp:txXfrm>
    </dsp:sp>
  </dsp:spTree>
</dsp:drawing>
</file>

<file path=ppt/diagrams/layout1.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8CB7D24-6C88-410E-ACB5-D95ED598E96E}" type="datetimeFigureOut">
              <a:rPr lang="en-US" smtClean="0"/>
              <a:t>4/8/2016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 introductions]</a:t>
            </a:r>
          </a:p>
          <a:p>
            <a:r>
              <a:rPr lang="en-US" dirty="0"/>
              <a:t>Hi. We’re the </a:t>
            </a:r>
            <a:r>
              <a:rPr lang="en-US" dirty="0" err="1"/>
              <a:t>Bolsa</a:t>
            </a:r>
            <a:r>
              <a:rPr lang="en-US" dirty="0"/>
              <a:t> </a:t>
            </a:r>
            <a:r>
              <a:rPr lang="en-US" dirty="0" err="1"/>
              <a:t>Chica</a:t>
            </a:r>
            <a:r>
              <a:rPr lang="en-US" dirty="0"/>
              <a:t> Ecological Forecasting Team. I’m Christine </a:t>
            </a:r>
            <a:r>
              <a:rPr lang="en-US" dirty="0" err="1"/>
              <a:t>Elowitt</a:t>
            </a:r>
            <a:r>
              <a:rPr lang="en-US" dirty="0"/>
              <a:t>, Graduate</a:t>
            </a:r>
            <a:r>
              <a:rPr lang="en-US" baseline="0" dirty="0"/>
              <a:t> student at Cal State University Northridge in Geography and GIS certificate. My career goal is to teach Geography and GIS at the community college level.</a:t>
            </a:r>
          </a:p>
          <a:p>
            <a:r>
              <a:rPr lang="en-US" baseline="0" dirty="0"/>
              <a:t>Steven Kerns: Undergraduate student at Cal State University Long Beach with a major in Environmental Science and Policy and a minor in Biology.</a:t>
            </a:r>
          </a:p>
          <a:p>
            <a:r>
              <a:rPr lang="en-US" baseline="0" dirty="0"/>
              <a:t>Nick Rousseau: Graduate student at Cal State University Northridge in Geology.</a:t>
            </a:r>
          </a:p>
          <a:p>
            <a:endParaRPr lang="en-US" dirty="0"/>
          </a:p>
          <a:p>
            <a:r>
              <a:rPr lang="en-US" dirty="0"/>
              <a:t>Our project involves analyzing</a:t>
            </a:r>
            <a:r>
              <a:rPr lang="en-US" baseline="0" dirty="0"/>
              <a:t> the success of the Bolsa Chica Wetlands Restoration using multi-spectral NASA Earth Observations.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1858679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the longevity and consistency</a:t>
            </a:r>
            <a:r>
              <a:rPr lang="en-US" baseline="0" dirty="0"/>
              <a:t> of Landsat’s data, we were able to select a recent image of the site as well as a comparable image from early in the restoration process. The “before” image is from Landsat 7 ETM+ on October 7, 2002. The “after” image is from Landsat 8 OLI on September 24, 2015.</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1197249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of the analysis we did utilized </a:t>
            </a:r>
            <a:r>
              <a:rPr lang="en-US" baseline="0" dirty="0"/>
              <a:t>the Landsat imagery. First, to provide finer detail, we sharpened the images in ArcMap, using the higher resolution panchromatic band. We also utilized Landsat’s multi-spectral capabilities to calculate water and vegetation indices using QGIS. Then, using the ancillary datasets for reference, we drew land cover maps in Arc Map.</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336054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Normalized Difference Water Index also known as NDWI, can be calculated using the green and near infrared wavelengths of light. It shows where </a:t>
            </a:r>
            <a:r>
              <a:rPr lang="en-US" baseline="0" dirty="0" smtClean="0"/>
              <a:t>there’s </a:t>
            </a:r>
            <a:r>
              <a:rPr lang="en-US" baseline="0" dirty="0"/>
              <a:t>water present in an image. In this example, blue indicates the presence of water, while the orange indicates a lack of water.</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179258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Normalized Difference Vegetation Index also known as NDVI, can be calculated using the Red and near infrared wavelengths of light. It shows where there is vegetation present in an image. Here, the green color shows where healthy vegetation is, while the purplish color shows areas without vegetation present.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2739761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index </a:t>
            </a:r>
            <a:r>
              <a:rPr lang="en-US" baseline="0" dirty="0"/>
              <a:t>and land cover maps we created, we were able to produce a wide variety of graphics and statistics detailing the changes at </a:t>
            </a:r>
            <a:r>
              <a:rPr lang="en-US" baseline="0" dirty="0" err="1"/>
              <a:t>Bolsa</a:t>
            </a:r>
            <a:r>
              <a:rPr lang="en-US" baseline="0" dirty="0"/>
              <a:t> </a:t>
            </a:r>
            <a:r>
              <a:rPr lang="en-US" baseline="0" dirty="0" err="1"/>
              <a:t>Chica</a:t>
            </a:r>
            <a:r>
              <a:rPr lang="en-US" baseline="0" dirty="0"/>
              <a:t> due to the restoration, all of which can be incorporated into the brochures and web pages that the Amigos use for public outreach and education.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336054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a:t>
            </a:r>
            <a:r>
              <a:rPr lang="en-US" baseline="0" dirty="0"/>
              <a:t> before and after maps comparing land cover types from October 7, 2002 and September 24, 2015. These maps show six categories of land cover – manmade features, mud and sand, non-tidal wetlands, uplands vegetation, tidal waters, and wetlands vegetation. These results show a greater expanse of tidal waters and wetland vegetation in of the restoration.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919995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chart emphasizes</a:t>
            </a:r>
            <a:r>
              <a:rPr lang="en-US" baseline="0" dirty="0"/>
              <a:t> l</a:t>
            </a:r>
            <a:r>
              <a:rPr lang="en-US" dirty="0"/>
              <a:t>and cover statistics that highlight</a:t>
            </a:r>
            <a:r>
              <a:rPr lang="en-US" baseline="0" dirty="0"/>
              <a:t> some of the major changes to the Bolsa Chica Ecological Reserve. From 2002 to 2015, the Bolsa Chica Ecological Reserve </a:t>
            </a:r>
            <a:r>
              <a:rPr lang="en-US" baseline="0" dirty="0" smtClean="0"/>
              <a:t>experienced </a:t>
            </a:r>
            <a:r>
              <a:rPr lang="en-US" baseline="0" dirty="0"/>
              <a:t>a 146% </a:t>
            </a:r>
            <a:r>
              <a:rPr lang="en-US" baseline="0" dirty="0" smtClean="0"/>
              <a:t>increase </a:t>
            </a:r>
            <a:r>
              <a:rPr lang="en-US" baseline="0" dirty="0"/>
              <a:t>in tidal waters from </a:t>
            </a:r>
            <a:r>
              <a:rPr lang="en-US" baseline="0" dirty="0" smtClean="0"/>
              <a:t>13% of the site in </a:t>
            </a:r>
            <a:r>
              <a:rPr lang="en-US" baseline="0" dirty="0"/>
              <a:t>in 2002, to </a:t>
            </a:r>
            <a:r>
              <a:rPr lang="en-US" baseline="0" dirty="0" smtClean="0"/>
              <a:t>32% </a:t>
            </a:r>
            <a:r>
              <a:rPr lang="en-US" baseline="0" dirty="0"/>
              <a:t>in 2015. Likewise, wetlands vegetation underwent an increase of 164% from </a:t>
            </a:r>
            <a:r>
              <a:rPr lang="en-US" baseline="0" dirty="0" smtClean="0"/>
              <a:t>less than 3% </a:t>
            </a:r>
            <a:r>
              <a:rPr lang="en-US" baseline="0" dirty="0"/>
              <a:t>in 2002 to </a:t>
            </a:r>
            <a:r>
              <a:rPr lang="en-US" baseline="0" dirty="0" smtClean="0"/>
              <a:t>7% </a:t>
            </a:r>
            <a:r>
              <a:rPr lang="en-US" baseline="0" dirty="0"/>
              <a:t>in 2015. </a:t>
            </a:r>
          </a:p>
          <a:p>
            <a:endParaRPr lang="en-US" baseline="0" dirty="0"/>
          </a:p>
          <a:p>
            <a:r>
              <a:rPr lang="en-US" baseline="0" dirty="0"/>
              <a:t>These data corresponds to the decrease in manmade features and non-tidal wetlands. Non-tidal wetlands have had a significant drop -43.0% decrease from 60.3% in 2002 to 34.4% in 2015.</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1430467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diagram on the left </a:t>
            </a:r>
            <a:r>
              <a:rPr lang="en-US" baseline="0" dirty="0" smtClean="0"/>
              <a:t>shows </a:t>
            </a:r>
            <a:r>
              <a:rPr lang="en-US" baseline="0" dirty="0"/>
              <a:t>the change in </a:t>
            </a:r>
            <a:r>
              <a:rPr lang="en-US" baseline="0" dirty="0" smtClean="0"/>
              <a:t>Normalized Difference Water </a:t>
            </a:r>
            <a:r>
              <a:rPr lang="en-US" baseline="0" dirty="0"/>
              <a:t>Index (NDWI). </a:t>
            </a:r>
            <a:r>
              <a:rPr lang="en-US" baseline="0" dirty="0" smtClean="0"/>
              <a:t>The green color highlights </a:t>
            </a:r>
            <a:r>
              <a:rPr lang="en-US" baseline="0" dirty="0"/>
              <a:t>areas </a:t>
            </a:r>
            <a:r>
              <a:rPr lang="en-US" baseline="0" dirty="0" smtClean="0"/>
              <a:t>which have more water in 2015 </a:t>
            </a:r>
            <a:r>
              <a:rPr lang="en-US" baseline="0" dirty="0"/>
              <a:t>in water with red showing less water. </a:t>
            </a:r>
          </a:p>
          <a:p>
            <a:r>
              <a:rPr lang="en-US" baseline="0" dirty="0"/>
              <a:t>The diagram on the right indicates </a:t>
            </a:r>
            <a:r>
              <a:rPr lang="en-US" baseline="0" dirty="0" smtClean="0"/>
              <a:t>change in NDVI </a:t>
            </a:r>
            <a:r>
              <a:rPr lang="en-US" baseline="0" dirty="0"/>
              <a:t>with green highlighting </a:t>
            </a:r>
            <a:r>
              <a:rPr lang="en-US" baseline="0" dirty="0" smtClean="0"/>
              <a:t>areas with more </a:t>
            </a:r>
            <a:r>
              <a:rPr lang="en-US" baseline="0" dirty="0"/>
              <a:t>vegetation </a:t>
            </a:r>
            <a:r>
              <a:rPr lang="en-US" baseline="0" dirty="0" smtClean="0"/>
              <a:t>in 2015 and </a:t>
            </a:r>
            <a:r>
              <a:rPr lang="en-US" baseline="0" dirty="0"/>
              <a:t>red showing less </a:t>
            </a:r>
            <a:r>
              <a:rPr lang="en-US" baseline="0" dirty="0" smtClean="0"/>
              <a:t>vegetation</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we compare the maps to each other, we can see that they are nearly inverses of each other. That means that in </a:t>
            </a:r>
            <a:r>
              <a:rPr lang="en-US" baseline="0" dirty="0"/>
              <a:t>areas </a:t>
            </a:r>
            <a:r>
              <a:rPr lang="en-US" baseline="0" dirty="0" smtClean="0"/>
              <a:t>of the map that haven’t experienced an increase in water, there is more vegetation</a:t>
            </a:r>
            <a:r>
              <a:rPr lang="en-US" baseline="0" dirty="0"/>
              <a:t>.</a:t>
            </a:r>
            <a:r>
              <a:rPr lang="en-US" dirty="0"/>
              <a:t> </a:t>
            </a:r>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1935827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high expectations of</a:t>
            </a:r>
            <a:r>
              <a:rPr lang="en-US" baseline="0" dirty="0"/>
              <a:t> being able to differentiate plant species using AVIRIS data and ENVI software, </a:t>
            </a:r>
            <a:r>
              <a:rPr lang="en-US" dirty="0"/>
              <a:t>due to the</a:t>
            </a:r>
            <a:r>
              <a:rPr lang="en-US" baseline="0" dirty="0"/>
              <a:t> 224 different wavelengths of light that AVIRIS measures.</a:t>
            </a:r>
          </a:p>
          <a:p>
            <a:r>
              <a:rPr lang="en-US" baseline="0" dirty="0" smtClean="0"/>
              <a:t>While we </a:t>
            </a:r>
            <a:r>
              <a:rPr lang="en-US" baseline="0" dirty="0"/>
              <a:t>were able to produce classifications, but they were inferior to the other land cover maps we made.</a:t>
            </a:r>
          </a:p>
          <a:p>
            <a:r>
              <a:rPr lang="en-US" baseline="0" dirty="0"/>
              <a:t>It is likely that </a:t>
            </a:r>
            <a:r>
              <a:rPr lang="en-US" baseline="0" dirty="0" smtClean="0"/>
              <a:t>resolution </a:t>
            </a:r>
            <a:r>
              <a:rPr lang="en-US" baseline="0" dirty="0"/>
              <a:t>was a factor. Since each pixel of </a:t>
            </a:r>
            <a:r>
              <a:rPr lang="en-US" baseline="0" dirty="0" smtClean="0"/>
              <a:t>an AVIRIS image </a:t>
            </a:r>
            <a:r>
              <a:rPr lang="en-US" baseline="0" dirty="0"/>
              <a:t>encompasses about 15 square meters of land, most pixels are likely to contain more than one type of vegetation or other land cover.</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1284219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remote sensing images obtained through NASA Earth Observations clearly demonstrate that restoration efforts conducted within the </a:t>
            </a:r>
            <a:r>
              <a:rPr lang="en-US" dirty="0" err="1"/>
              <a:t>Bolsa</a:t>
            </a:r>
            <a:r>
              <a:rPr lang="en-US" dirty="0"/>
              <a:t> </a:t>
            </a:r>
            <a:r>
              <a:rPr lang="en-US" dirty="0" err="1"/>
              <a:t>Chica</a:t>
            </a:r>
            <a:r>
              <a:rPr lang="en-US" dirty="0"/>
              <a:t> Ecological Reserve have been successful. Ten years after the re-establishment of the tidal inflow, there exists denser vegetation which provides higher-quality habitat, there are fewer man-made features, and greatly expanded aquatic resources, including the full-tidal basin. The increased vegetation and greater water extent lend powerful quantitative support to the argument that the restoration efforts at the Bolsa Chica wetland have been successful and serve as important metrics of wetland health.</a:t>
            </a:r>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20151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last two centuries, the contiguous United States has lost over half of its wetland habitats; averaging a rate of 60 acres lost per hour (Dahl 1990). California leads the nation in this historic loss of wetlands, sustaining as much as 91% of environmental degradation and human–induced changes to wetland habitats (</a:t>
            </a:r>
            <a:r>
              <a:rPr lang="en-US" dirty="0" err="1"/>
              <a:t>Zedler</a:t>
            </a:r>
            <a:r>
              <a:rPr lang="en-US" dirty="0"/>
              <a:t> 1996). The San Francisco Bay and the southern regions of the state are home to the most significant losses in wetland habitats (Larson 2001, Goodwin et al. 2001).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3398033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2828566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a:p>
        </p:txBody>
      </p:sp>
    </p:spTree>
    <p:extLst>
      <p:ext uri="{BB962C8B-B14F-4D97-AF65-F5344CB8AC3E}">
        <p14:creationId xmlns:p14="http://schemas.microsoft.com/office/powerpoint/2010/main" val="1400940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Migratory birds traveling along the Pacific Flyway were once estimated to be 60 million in number but now oscillate between 2-4 million waterfowl and 1-2 million shorebirds (Bryant 2003, Larson 2001). Given the dramatic drop in avifauna population, wetlands such as Bolsa Chica serve an increasingly important role in the sustainment of migratory bird populations along the Pacific Flyway. </a:t>
            </a:r>
          </a:p>
          <a:p>
            <a:pPr defTabSz="931774">
              <a:defRPr/>
            </a:pPr>
            <a:r>
              <a:rPr lang="en-US" dirty="0">
                <a:latin typeface="Calibri"/>
              </a:rPr>
              <a:t/>
            </a:r>
            <a:br>
              <a:rPr lang="en-US" dirty="0">
                <a:latin typeface="Calibri"/>
              </a:rPr>
            </a:br>
            <a:endParaRPr lang="en-US" dirty="0">
              <a:latin typeface="Calibri"/>
            </a:endParaRPr>
          </a:p>
          <a:p>
            <a:pPr defTabSz="931774">
              <a:defRPr/>
            </a:pPr>
            <a:r>
              <a:rPr lang="en-US" dirty="0"/>
              <a:t>Formerly the site of an oil drilling operation, the wetlands at </a:t>
            </a:r>
            <a:r>
              <a:rPr lang="en-US" dirty="0" err="1"/>
              <a:t>Bolsa</a:t>
            </a:r>
            <a:r>
              <a:rPr lang="en-US" dirty="0"/>
              <a:t> </a:t>
            </a:r>
            <a:r>
              <a:rPr lang="en-US" dirty="0" err="1"/>
              <a:t>Chica</a:t>
            </a:r>
            <a:r>
              <a:rPr lang="en-US" dirty="0"/>
              <a:t> were acquired by the state of California in 1997 and are currently being managed by the California Department of Fish and Wildlife.</a:t>
            </a:r>
          </a:p>
          <a:p>
            <a:pPr defTabSz="931774">
              <a:defRPr/>
            </a:pPr>
            <a:r>
              <a:rPr lang="en-US" dirty="0">
                <a:latin typeface="Calibri"/>
              </a:rPr>
              <a:t/>
            </a:r>
            <a:br>
              <a:rPr lang="en-US" dirty="0">
                <a:latin typeface="Calibri"/>
              </a:rPr>
            </a:br>
            <a:endParaRPr lang="en-US" dirty="0">
              <a:latin typeface="Calibri"/>
            </a:endParaRPr>
          </a:p>
          <a:p>
            <a:r>
              <a:rPr lang="en-US" dirty="0">
                <a:latin typeface="Calibri"/>
              </a:rPr>
              <a:t/>
            </a:r>
            <a:br>
              <a:rPr lang="en-US" dirty="0">
                <a:latin typeface="Calibri"/>
              </a:rPr>
            </a:br>
            <a:endParaRPr lang="en-US" dirty="0">
              <a:latin typeface="Calibri"/>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533678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In an effort to mitigate wetland loss in the Bolsa Chica Ecological Reserve, several conservation and restoration projects have been created. Coastal wetlands are an endangered ecoregion in Southern California that provide ecosystem services such as endangered species habitat, water filtering, and carbon sequestration (</a:t>
            </a:r>
            <a:r>
              <a:rPr lang="en-US" dirty="0" err="1"/>
              <a:t>Noss</a:t>
            </a:r>
            <a:r>
              <a:rPr lang="en-US" dirty="0"/>
              <a:t> 1995). Bolsa Chica is one of the few wetlands in Southern California that has been steady increasing in size and health.</a:t>
            </a:r>
          </a:p>
          <a:p>
            <a:pPr defTabSz="931774">
              <a:defRPr/>
            </a:pPr>
            <a:r>
              <a:rPr lang="en-US" dirty="0">
                <a:latin typeface="Calibri"/>
              </a:rPr>
              <a:t/>
            </a:r>
            <a:br>
              <a:rPr lang="en-US" dirty="0">
                <a:latin typeface="Calibri"/>
              </a:rPr>
            </a:br>
            <a:endParaRPr lang="en-US" dirty="0">
              <a:latin typeface="Calibri"/>
            </a:endParaRPr>
          </a:p>
          <a:p>
            <a:pPr defTabSz="931774">
              <a:defRPr/>
            </a:pPr>
            <a:r>
              <a:rPr lang="en-US" dirty="0"/>
              <a:t>There have been vast improvements in management and maintenance practices since restoration efforts began, however, no attempt has been made to develop a qualitative assessment of the extent of restoration efforts or whether the restoration has been truly successful.</a:t>
            </a:r>
          </a:p>
          <a:p>
            <a:pPr defTabSz="931774">
              <a:defRPr/>
            </a:pPr>
            <a:r>
              <a:rPr lang="en-US" dirty="0">
                <a:latin typeface="Calibri"/>
              </a:rPr>
              <a:t/>
            </a:r>
            <a:br>
              <a:rPr lang="en-US" dirty="0">
                <a:latin typeface="Calibri"/>
              </a:rPr>
            </a:br>
            <a:endParaRPr lang="en-US" dirty="0">
              <a:latin typeface="Calibri"/>
            </a:endParaRPr>
          </a:p>
          <a:p>
            <a:pPr defTabSz="931774">
              <a:defRPr/>
            </a:pPr>
            <a:r>
              <a:rPr lang="en-US" dirty="0"/>
              <a:t>The Amigos de </a:t>
            </a:r>
            <a:r>
              <a:rPr lang="en-US" dirty="0" err="1"/>
              <a:t>Bolsa</a:t>
            </a:r>
            <a:r>
              <a:rPr lang="en-US" dirty="0"/>
              <a:t> </a:t>
            </a:r>
            <a:r>
              <a:rPr lang="en-US" dirty="0" err="1"/>
              <a:t>Chica</a:t>
            </a:r>
            <a:r>
              <a:rPr lang="en-US" dirty="0"/>
              <a:t> is a non-profit volunteer advocacy group founded in 1976.  Their priorities include community involvement and educating the public.</a:t>
            </a:r>
          </a:p>
          <a:p>
            <a:pPr defTabSz="931774">
              <a:defRPr/>
            </a:pPr>
            <a:r>
              <a:rPr lang="en-US" dirty="0">
                <a:latin typeface="Calibri"/>
              </a:rPr>
              <a:t/>
            </a:r>
            <a:br>
              <a:rPr lang="en-US" dirty="0">
                <a:latin typeface="Calibri"/>
              </a:rPr>
            </a:br>
            <a:endParaRPr lang="en-US" dirty="0">
              <a:latin typeface="Calibri"/>
            </a:endParaRPr>
          </a:p>
          <a:p>
            <a:pPr defTabSz="931774">
              <a:defRPr/>
            </a:pPr>
            <a:r>
              <a:rPr lang="en-US" dirty="0"/>
              <a:t>This project is of interest to the Amigos as it allows them to better inform the public on the wetland’s restoration success, as well as expand their citizen scientist education program FLOW. The Amigos will decide how to best implement our end products into their education programs and public outreach campaigns. The Amigos will directly benefit from being provided with NASA remote sensing data, enabling them to better understand, share, and protect the Bolsa Chica Ecological Reserve.</a:t>
            </a:r>
          </a:p>
          <a:p>
            <a:pPr defTabSz="931774">
              <a:defRPr/>
            </a:pPr>
            <a:r>
              <a:rPr lang="en-US" dirty="0">
                <a:latin typeface="Calibri"/>
              </a:rPr>
              <a:t/>
            </a:r>
            <a:br>
              <a:rPr lang="en-US" dirty="0">
                <a:latin typeface="Calibri"/>
              </a:rPr>
            </a:br>
            <a:endParaRPr lang="en-US" dirty="0">
              <a:latin typeface="Calibri"/>
            </a:endParaRPr>
          </a:p>
          <a:p>
            <a:pPr defTabSz="931774">
              <a:defRPr/>
            </a:pPr>
            <a:r>
              <a:rPr lang="en-US" dirty="0">
                <a:latin typeface="Calibri"/>
              </a:rPr>
              <a:t/>
            </a:r>
            <a:br>
              <a:rPr lang="en-US" dirty="0">
                <a:latin typeface="Calibri"/>
              </a:rPr>
            </a:br>
            <a:endParaRPr lang="en-US" dirty="0">
              <a:latin typeface="Calibri"/>
            </a:endParaRPr>
          </a:p>
          <a:p>
            <a:pPr defTabSz="931774">
              <a:defRPr/>
            </a:pPr>
            <a:r>
              <a:rPr lang="en-US" dirty="0">
                <a:latin typeface="Calibri"/>
              </a:rPr>
              <a:t/>
            </a:r>
            <a:br>
              <a:rPr lang="en-US" dirty="0">
                <a:latin typeface="Calibri"/>
              </a:rPr>
            </a:br>
            <a:endParaRPr lang="en-US" dirty="0">
              <a:latin typeface="Calibri"/>
            </a:endParaRPr>
          </a:p>
          <a:p>
            <a:pPr defTabSz="931774">
              <a:defRPr/>
            </a:pPr>
            <a:r>
              <a:rPr lang="en-US" dirty="0">
                <a:latin typeface="Calibri"/>
              </a:rPr>
              <a:t/>
            </a:r>
            <a:br>
              <a:rPr lang="en-US" dirty="0">
                <a:latin typeface="Calibri"/>
              </a:rPr>
            </a:br>
            <a:endParaRPr lang="en-US" dirty="0">
              <a:latin typeface="Calibri"/>
            </a:endParaRPr>
          </a:p>
          <a:p>
            <a:r>
              <a:rPr lang="en-US" dirty="0">
                <a:latin typeface="Calibri"/>
              </a:rPr>
              <a:t/>
            </a:r>
            <a:br>
              <a:rPr lang="en-US" dirty="0">
                <a:latin typeface="Calibri"/>
              </a:rPr>
            </a:br>
            <a:endParaRPr lang="en-US" dirty="0">
              <a:latin typeface="Calibri"/>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3364708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goals of this project include:</a:t>
            </a:r>
          </a:p>
          <a:p>
            <a:pPr marL="0" indent="0">
              <a:buNone/>
            </a:pPr>
            <a:r>
              <a:rPr lang="en-US" dirty="0"/>
              <a:t>-Creating a</a:t>
            </a:r>
            <a:r>
              <a:rPr lang="en-US" baseline="0" dirty="0"/>
              <a:t> </a:t>
            </a:r>
            <a:r>
              <a:rPr lang="en-US" baseline="0" dirty="0" smtClean="0"/>
              <a:t>time-series </a:t>
            </a:r>
            <a:r>
              <a:rPr lang="en-US" baseline="0" dirty="0"/>
              <a:t>analysis to demonstrate Bolsa Chica Wetland restoration success from 2002 – 2015. </a:t>
            </a:r>
          </a:p>
          <a:p>
            <a:pPr marL="0" indent="0">
              <a:buNone/>
            </a:pPr>
            <a:r>
              <a:rPr lang="en-US" baseline="0" dirty="0"/>
              <a:t>-Determining the location of different vegetation types and water extent throughout the site using NASA remote sensing technologies. </a:t>
            </a:r>
          </a:p>
          <a:p>
            <a:pPr marL="0" indent="0">
              <a:buNone/>
            </a:pPr>
            <a:r>
              <a:rPr lang="en-US" baseline="0" dirty="0"/>
              <a:t>-Expanding the Amigos de Bolsa </a:t>
            </a:r>
            <a:r>
              <a:rPr lang="en-US" baseline="0" dirty="0" err="1"/>
              <a:t>Chica’s</a:t>
            </a:r>
            <a:r>
              <a:rPr lang="en-US" baseline="0" dirty="0"/>
              <a:t> education and outreach program by creating maps, images, and statistics of the restoration to be incorporated into their website and brochures.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3758314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The Bolsa Chic</a:t>
            </a:r>
            <a:r>
              <a:rPr lang="en-US" baseline="0" dirty="0"/>
              <a:t>a Ecological Reserve is an undeveloped, 2-square mile stretch of wetland habitat in Huntington Beach, California. This map shows an aerial image of the site. The red outline indicates the boundary of the Ecological Reserve. Our study period ranges from October 7</a:t>
            </a:r>
            <a:r>
              <a:rPr lang="en-US" baseline="30000" dirty="0"/>
              <a:t>th</a:t>
            </a:r>
            <a:r>
              <a:rPr lang="en-US" baseline="0" dirty="0"/>
              <a:t> 2002 to October 21</a:t>
            </a:r>
            <a:r>
              <a:rPr lang="en-US" baseline="30000" dirty="0"/>
              <a:t>st</a:t>
            </a:r>
            <a:r>
              <a:rPr lang="en-US" baseline="0" dirty="0"/>
              <a:t>, 2015 allowing us to study the changes created by the reintroduction of tidal flow that occurred in 2006.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2456108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This project is of importance to the community for a number of reasons:</a:t>
            </a:r>
          </a:p>
          <a:p>
            <a:pPr lvl="0"/>
            <a:endParaRPr lang="en-US" dirty="0">
              <a:latin typeface="Calibri"/>
            </a:endParaRPr>
          </a:p>
          <a:p>
            <a:pPr lvl="0"/>
            <a:r>
              <a:rPr lang="en-US" dirty="0"/>
              <a:t>First, the landscape of the wetlands has been impacted by past human activity, including farming and oil extraction. </a:t>
            </a:r>
          </a:p>
          <a:p>
            <a:r>
              <a:rPr lang="en-US" dirty="0">
                <a:latin typeface="Calibri"/>
              </a:rPr>
              <a:t/>
            </a:r>
            <a:br>
              <a:rPr lang="en-US" dirty="0">
                <a:latin typeface="Calibri"/>
              </a:rPr>
            </a:br>
            <a:r>
              <a:rPr lang="en-US" dirty="0" smtClean="0"/>
              <a:t>Second</a:t>
            </a:r>
            <a:r>
              <a:rPr lang="en-US" dirty="0"/>
              <a:t>, there are few other nesting options along the Southern California coast, so restoring tidal flow and vegetation to their more natural state provides habitat for endangered species and other wildlife.</a:t>
            </a:r>
          </a:p>
          <a:p>
            <a:endParaRPr lang="en-US" dirty="0">
              <a:latin typeface="Calibri"/>
            </a:endParaRPr>
          </a:p>
          <a:p>
            <a:r>
              <a:rPr lang="en-US" dirty="0"/>
              <a:t>Third, no analysis has previously been done gauging the success of the restoration.</a:t>
            </a:r>
          </a:p>
          <a:p>
            <a:endParaRPr lang="en-US" dirty="0">
              <a:latin typeface="Calibri"/>
            </a:endParaRPr>
          </a:p>
          <a:p>
            <a:r>
              <a:rPr lang="en-US" dirty="0"/>
              <a:t>Lastly, California residents want to know that the Department of Fish and Wildlife has effectively used their tax dollars to restore their wetland.</a:t>
            </a:r>
          </a:p>
          <a:p>
            <a:r>
              <a:rPr lang="en-US" baseline="0" dirty="0">
                <a:latin typeface="Calibri"/>
              </a:rPr>
              <a:t/>
            </a:r>
            <a:br>
              <a:rPr lang="en-US" baseline="0" dirty="0">
                <a:latin typeface="Calibri"/>
              </a:rPr>
            </a:br>
            <a:endParaRPr lang="en-US" baseline="0" dirty="0">
              <a:latin typeface="Calibri"/>
            </a:endParaRPr>
          </a:p>
          <a:p>
            <a:r>
              <a:rPr lang="en-US" dirty="0">
                <a:latin typeface="Calibri"/>
              </a:rPr>
              <a:t/>
            </a:r>
            <a:br>
              <a:rPr lang="en-US" dirty="0">
                <a:latin typeface="Calibri"/>
              </a:rPr>
            </a:br>
            <a:endParaRPr lang="en-US" dirty="0">
              <a:latin typeface="Calibri"/>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4108692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parts of </a:t>
            </a:r>
            <a:r>
              <a:rPr lang="en-US" dirty="0" err="1"/>
              <a:t>Bolsa</a:t>
            </a:r>
            <a:r>
              <a:rPr lang="en-US" dirty="0"/>
              <a:t> </a:t>
            </a:r>
            <a:r>
              <a:rPr lang="en-US" dirty="0" err="1"/>
              <a:t>Chica</a:t>
            </a:r>
            <a:r>
              <a:rPr lang="en-US" baseline="0" dirty="0"/>
              <a:t> </a:t>
            </a:r>
            <a:r>
              <a:rPr lang="en-US" dirty="0" smtClean="0"/>
              <a:t>aren’t </a:t>
            </a:r>
            <a:r>
              <a:rPr lang="en-US" dirty="0"/>
              <a:t>accessible on foot, so groups affiliated with the wetlands </a:t>
            </a:r>
            <a:r>
              <a:rPr lang="en-US" dirty="0" smtClean="0"/>
              <a:t>haven’t </a:t>
            </a:r>
            <a:r>
              <a:rPr lang="en-US" dirty="0"/>
              <a:t>been able to fully study the extent of the </a:t>
            </a:r>
            <a:r>
              <a:rPr lang="en-US" dirty="0" smtClean="0"/>
              <a:t>habitats, </a:t>
            </a:r>
            <a:r>
              <a:rPr lang="en-US" dirty="0"/>
              <a:t>many of which provide shelter to endangered species. NASA Earth Observations provide remote sensing capabilities allowing us to analyze the full extent of the site, including inaccessible areas.</a:t>
            </a:r>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2057921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Landsat 8 OLI, Landsat 7 ETM+, and ER-2 AVIRIS  are the NASA sensors that offer the best coverage of the study site during the time frame of the restoration. We also acquired ancillary datasets from NOAA, the US Geological Survey, and the US Department of Agriculture’s NAIP program to use as cross referencing sources. </a:t>
            </a:r>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3360544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50020" b="11270"/>
          <a:stretch/>
        </p:blipFill>
        <p:spPr>
          <a:xfrm>
            <a:off x="-1" y="4612947"/>
            <a:ext cx="9144000" cy="2245057"/>
          </a:xfrm>
          <a:prstGeom prst="rect">
            <a:avLst/>
          </a:prstGeom>
        </p:spPr>
      </p:pic>
      <p:pic>
        <p:nvPicPr>
          <p:cNvPr id="2" name="app are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9471" y="1370901"/>
            <a:ext cx="914400" cy="914400"/>
          </a:xfrm>
          <a:prstGeom prst="rect">
            <a:avLst/>
          </a:prstGeom>
        </p:spPr>
      </p:pic>
      <p:cxnSp>
        <p:nvCxnSpPr>
          <p:cNvPr id="13" name="author rule"/>
          <p:cNvCxnSpPr/>
          <p:nvPr userDrawn="1"/>
        </p:nvCxnSpPr>
        <p:spPr>
          <a:xfrm>
            <a:off x="228600" y="3136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228602" y="2332453"/>
            <a:ext cx="8686799" cy="740664"/>
          </a:xfrm>
        </p:spPr>
        <p:txBody>
          <a:bodyPr>
            <a:normAutofit/>
          </a:bodyPr>
          <a:lstStyle>
            <a:lvl1pPr marL="0" indent="0" algn="ctr">
              <a:buNone/>
              <a:defRPr sz="2800" i="1" baseline="0"/>
            </a:lvl1pPr>
          </a:lstStyle>
          <a:p>
            <a:pPr lvl="0"/>
            <a:r>
              <a:rPr lang="en-US" dirty="0"/>
              <a:t>Subtitle Here</a:t>
            </a:r>
          </a:p>
        </p:txBody>
      </p:sp>
      <p:sp>
        <p:nvSpPr>
          <p:cNvPr id="12" name="Project Title"/>
          <p:cNvSpPr>
            <a:spLocks noGrp="1"/>
          </p:cNvSpPr>
          <p:nvPr>
            <p:ph type="body" sz="quarter" idx="10" hasCustomPrompt="1"/>
          </p:nvPr>
        </p:nvSpPr>
        <p:spPr>
          <a:xfrm>
            <a:off x="1173872" y="1344613"/>
            <a:ext cx="7741528" cy="940689"/>
          </a:xfrm>
        </p:spPr>
        <p:txBody>
          <a:bodyPr anchor="b">
            <a:noAutofit/>
          </a:bodyPr>
          <a:lstStyle>
            <a:lvl1pPr marL="0" indent="0" algn="l">
              <a:buNone/>
              <a:defRPr sz="4800" b="1" baseline="0">
                <a:solidFill>
                  <a:schemeClr val="accent1"/>
                </a:solidFill>
              </a:defRPr>
            </a:lvl1pPr>
          </a:lstStyle>
          <a:p>
            <a:pPr lvl="0"/>
            <a:r>
              <a:rPr lang="en-US" dirty="0"/>
              <a:t>Main Project Title Here</a:t>
            </a:r>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4">
              <a:alphaModFix/>
            </a:blip>
            <a:srcRect/>
            <a:stretch/>
          </p:blipFill>
          <p:spPr>
            <a:xfrm>
              <a:off x="8124825" y="-44450"/>
              <a:ext cx="935037" cy="1077912"/>
            </a:xfrm>
            <a:prstGeom prst="rect">
              <a:avLst/>
            </a:prstGeom>
            <a:noFill/>
            <a:ln>
              <a:noFill/>
            </a:ln>
          </p:spPr>
        </p:pic>
      </p:grpSp>
      <p:sp>
        <p:nvSpPr>
          <p:cNvPr id="24" name="bottom grey"/>
          <p:cNvSpPr/>
          <p:nvPr userDrawn="1"/>
        </p:nvSpPr>
        <p:spPr>
          <a:xfrm>
            <a:off x="0" y="6731000"/>
            <a:ext cx="9144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4"/>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contract info"/>
          <p:cNvSpPr/>
          <p:nvPr userDrawn="1"/>
        </p:nvSpPr>
        <p:spPr>
          <a:xfrm>
            <a:off x="0" y="6579444"/>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a:solidFill>
                  <a:schemeClr val="bg2">
                    <a:lumMod val="75000"/>
                  </a:schemeClr>
                </a:solidFill>
                <a:latin typeface="Century Gothic" panose="020B0502020202020204" pitchFamily="34" charset="0"/>
              </a:rPr>
              <a:t>Acknowledgements</a:t>
            </a: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a:t>Name, Affiliation</a:t>
            </a:r>
          </a:p>
        </p:txBody>
      </p:sp>
      <p:sp>
        <p:nvSpPr>
          <p:cNvPr id="9" name="Rectangle 8"/>
          <p:cNvSpPr/>
          <p:nvPr userDrawn="1"/>
        </p:nvSpPr>
        <p:spPr>
          <a:xfrm>
            <a:off x="369283" y="6087114"/>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4"/>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a:solidFill>
                  <a:schemeClr val="bg2">
                    <a:lumMod val="75000"/>
                  </a:schemeClr>
                </a:solidFill>
                <a:latin typeface="Century Gothic" panose="020B0502020202020204" pitchFamily="34" charset="0"/>
              </a:rPr>
              <a:t>Acknowledgements</a:t>
            </a: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a:t>Name, Affiliation</a:t>
            </a:r>
          </a:p>
        </p:txBody>
      </p:sp>
      <p:sp>
        <p:nvSpPr>
          <p:cNvPr id="29" name="Text Placeholder 4"/>
          <p:cNvSpPr>
            <a:spLocks noGrp="1"/>
          </p:cNvSpPr>
          <p:nvPr>
            <p:ph type="body" sz="quarter" idx="11" hasCustomPrompt="1"/>
          </p:nvPr>
        </p:nvSpPr>
        <p:spPr>
          <a:xfrm>
            <a:off x="571208" y="3011687"/>
            <a:ext cx="8051583" cy="704088"/>
          </a:xfrm>
        </p:spPr>
        <p:txBody>
          <a:bodyPr>
            <a:normAutofit/>
          </a:bodyPr>
          <a:lstStyle>
            <a:lvl1pPr marL="0" indent="0">
              <a:buNone/>
              <a:defRPr sz="2000" baseline="0"/>
            </a:lvl1pPr>
          </a:lstStyle>
          <a:p>
            <a:pPr lvl="0"/>
            <a:r>
              <a:rPr lang="en-US" dirty="0"/>
              <a:t>Name, Affiliation</a:t>
            </a:r>
          </a:p>
        </p:txBody>
      </p:sp>
      <p:sp>
        <p:nvSpPr>
          <p:cNvPr id="30" name="Text Placeholder 4"/>
          <p:cNvSpPr>
            <a:spLocks noGrp="1"/>
          </p:cNvSpPr>
          <p:nvPr>
            <p:ph type="body" sz="quarter" idx="12" hasCustomPrompt="1"/>
          </p:nvPr>
        </p:nvSpPr>
        <p:spPr>
          <a:xfrm>
            <a:off x="571210" y="4628567"/>
            <a:ext cx="8051582" cy="704088"/>
          </a:xfrm>
        </p:spPr>
        <p:txBody>
          <a:bodyPr>
            <a:normAutofit/>
          </a:bodyPr>
          <a:lstStyle>
            <a:lvl1pPr marL="0" indent="0">
              <a:buNone/>
              <a:defRPr sz="2000" baseline="0"/>
            </a:lvl1pPr>
          </a:lstStyle>
          <a:p>
            <a:pPr lvl="0"/>
            <a:r>
              <a:rPr lang="en-US" dirty="0"/>
              <a:t>Name, Affiliation</a:t>
            </a:r>
          </a:p>
        </p:txBody>
      </p:sp>
      <p:sp>
        <p:nvSpPr>
          <p:cNvPr id="9" name="contract info"/>
          <p:cNvSpPr/>
          <p:nvPr userDrawn="1"/>
        </p:nvSpPr>
        <p:spPr>
          <a:xfrm>
            <a:off x="0" y="6579444"/>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a:t>
            </a:r>
          </a:p>
        </p:txBody>
      </p:sp>
      <p:sp>
        <p:nvSpPr>
          <p:cNvPr id="10" name="Rectangle 9"/>
          <p:cNvSpPr/>
          <p:nvPr userDrawn="1"/>
        </p:nvSpPr>
        <p:spPr>
          <a:xfrm>
            <a:off x="369283" y="6087114"/>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68A0850-7918-482B-B160-083696148D44}" type="datetimeFigureOut">
              <a:rPr lang="en-US" smtClean="0"/>
              <a:t>4/8/2016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7A9964-C177-4B69-B6B3-285D88180291}" type="slidenum">
              <a:rPr lang="en-US" smtClean="0"/>
              <a:t>‹#›</a:t>
            </a:fld>
            <a:endParaRPr lang="en-US"/>
          </a:p>
        </p:txBody>
      </p:sp>
    </p:spTree>
    <p:extLst>
      <p:ext uri="{BB962C8B-B14F-4D97-AF65-F5344CB8AC3E}">
        <p14:creationId xmlns:p14="http://schemas.microsoft.com/office/powerpoint/2010/main" val="2078319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8A0850-7918-482B-B160-083696148D44}" type="datetimeFigureOut">
              <a:rPr lang="en-US" smtClean="0"/>
              <a:t>4/8/2016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7A9964-C177-4B69-B6B3-285D88180291}" type="slidenum">
              <a:rPr lang="en-US" smtClean="0"/>
              <a:t>‹#›</a:t>
            </a:fld>
            <a:endParaRPr lang="en-US"/>
          </a:p>
        </p:txBody>
      </p:sp>
    </p:spTree>
    <p:extLst>
      <p:ext uri="{BB962C8B-B14F-4D97-AF65-F5344CB8AC3E}">
        <p14:creationId xmlns:p14="http://schemas.microsoft.com/office/powerpoint/2010/main" val="842853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8A0850-7918-482B-B160-083696148D44}" type="datetimeFigureOut">
              <a:rPr lang="en-US" smtClean="0"/>
              <a:t>4/8/2016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7A9964-C177-4B69-B6B3-285D88180291}" type="slidenum">
              <a:rPr lang="en-US" smtClean="0"/>
              <a:t>‹#›</a:t>
            </a:fld>
            <a:endParaRPr lang="en-US"/>
          </a:p>
        </p:txBody>
      </p:sp>
    </p:spTree>
    <p:extLst>
      <p:ext uri="{BB962C8B-B14F-4D97-AF65-F5344CB8AC3E}">
        <p14:creationId xmlns:p14="http://schemas.microsoft.com/office/powerpoint/2010/main" val="2785969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8A0850-7918-482B-B160-083696148D44}" type="datetimeFigureOut">
              <a:rPr lang="en-US" smtClean="0"/>
              <a:t>4/8/2016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7A9964-C177-4B69-B6B3-285D88180291}" type="slidenum">
              <a:rPr lang="en-US" smtClean="0"/>
              <a:t>‹#›</a:t>
            </a:fld>
            <a:endParaRPr lang="en-US"/>
          </a:p>
        </p:txBody>
      </p:sp>
    </p:spTree>
    <p:extLst>
      <p:ext uri="{BB962C8B-B14F-4D97-AF65-F5344CB8AC3E}">
        <p14:creationId xmlns:p14="http://schemas.microsoft.com/office/powerpoint/2010/main" val="1292949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8A0850-7918-482B-B160-083696148D44}" type="datetimeFigureOut">
              <a:rPr lang="en-US" smtClean="0"/>
              <a:t>4/8/2016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7A9964-C177-4B69-B6B3-285D88180291}" type="slidenum">
              <a:rPr lang="en-US" smtClean="0"/>
              <a:t>‹#›</a:t>
            </a:fld>
            <a:endParaRPr lang="en-US"/>
          </a:p>
        </p:txBody>
      </p:sp>
    </p:spTree>
    <p:extLst>
      <p:ext uri="{BB962C8B-B14F-4D97-AF65-F5344CB8AC3E}">
        <p14:creationId xmlns:p14="http://schemas.microsoft.com/office/powerpoint/2010/main" val="2284448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8A0850-7918-482B-B160-083696148D44}" type="datetimeFigureOut">
              <a:rPr lang="en-US" smtClean="0"/>
              <a:t>4/8/2016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7A9964-C177-4B69-B6B3-285D88180291}" type="slidenum">
              <a:rPr lang="en-US" smtClean="0"/>
              <a:t>‹#›</a:t>
            </a:fld>
            <a:endParaRPr lang="en-US"/>
          </a:p>
        </p:txBody>
      </p:sp>
    </p:spTree>
    <p:extLst>
      <p:ext uri="{BB962C8B-B14F-4D97-AF65-F5344CB8AC3E}">
        <p14:creationId xmlns:p14="http://schemas.microsoft.com/office/powerpoint/2010/main" val="24036565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8A0850-7918-482B-B160-083696148D44}" type="datetimeFigureOut">
              <a:rPr lang="en-US" smtClean="0"/>
              <a:t>4/8/2016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7A9964-C177-4B69-B6B3-285D88180291}" type="slidenum">
              <a:rPr lang="en-US" smtClean="0"/>
              <a:t>‹#›</a:t>
            </a:fld>
            <a:endParaRPr lang="en-US"/>
          </a:p>
        </p:txBody>
      </p:sp>
    </p:spTree>
    <p:extLst>
      <p:ext uri="{BB962C8B-B14F-4D97-AF65-F5344CB8AC3E}">
        <p14:creationId xmlns:p14="http://schemas.microsoft.com/office/powerpoint/2010/main" val="1964762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8A0850-7918-482B-B160-083696148D44}" type="datetimeFigureOut">
              <a:rPr lang="en-US" smtClean="0"/>
              <a:t>4/8/2016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7A9964-C177-4B69-B6B3-285D88180291}" type="slidenum">
              <a:rPr lang="en-US" smtClean="0"/>
              <a:t>‹#›</a:t>
            </a:fld>
            <a:endParaRPr lang="en-US"/>
          </a:p>
        </p:txBody>
      </p:sp>
    </p:spTree>
    <p:extLst>
      <p:ext uri="{BB962C8B-B14F-4D97-AF65-F5344CB8AC3E}">
        <p14:creationId xmlns:p14="http://schemas.microsoft.com/office/powerpoint/2010/main" val="3307640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4"/>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a:t>Body Text Here</a:t>
            </a:r>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8A0850-7918-482B-B160-083696148D44}" type="datetimeFigureOut">
              <a:rPr lang="en-US" smtClean="0"/>
              <a:t>4/8/2016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7A9964-C177-4B69-B6B3-285D88180291}" type="slidenum">
              <a:rPr lang="en-US" smtClean="0"/>
              <a:t>‹#›</a:t>
            </a:fld>
            <a:endParaRPr lang="en-US"/>
          </a:p>
        </p:txBody>
      </p:sp>
    </p:spTree>
    <p:extLst>
      <p:ext uri="{BB962C8B-B14F-4D97-AF65-F5344CB8AC3E}">
        <p14:creationId xmlns:p14="http://schemas.microsoft.com/office/powerpoint/2010/main" val="2163939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8A0850-7918-482B-B160-083696148D44}" type="datetimeFigureOut">
              <a:rPr lang="en-US" smtClean="0"/>
              <a:t>4/8/2016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7A9964-C177-4B69-B6B3-285D88180291}" type="slidenum">
              <a:rPr lang="en-US" smtClean="0"/>
              <a:t>‹#›</a:t>
            </a:fld>
            <a:endParaRPr lang="en-US"/>
          </a:p>
        </p:txBody>
      </p:sp>
    </p:spTree>
    <p:extLst>
      <p:ext uri="{BB962C8B-B14F-4D97-AF65-F5344CB8AC3E}">
        <p14:creationId xmlns:p14="http://schemas.microsoft.com/office/powerpoint/2010/main" val="41244040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8A0850-7918-482B-B160-083696148D44}" type="datetimeFigureOut">
              <a:rPr lang="en-US" smtClean="0"/>
              <a:t>4/8/2016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7A9964-C177-4B69-B6B3-285D88180291}" type="slidenum">
              <a:rPr lang="en-US" smtClean="0"/>
              <a:t>‹#›</a:t>
            </a:fld>
            <a:endParaRPr lang="en-US"/>
          </a:p>
        </p:txBody>
      </p:sp>
    </p:spTree>
    <p:extLst>
      <p:ext uri="{BB962C8B-B14F-4D97-AF65-F5344CB8AC3E}">
        <p14:creationId xmlns:p14="http://schemas.microsoft.com/office/powerpoint/2010/main" val="2060165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4"/>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a:t>Body Text Here</a:t>
            </a:r>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4"/>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a:t>Body Text Here</a:t>
            </a:r>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4"/>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a:t>Body Text Here</a:t>
            </a:r>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4"/>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a:t>Body Text Here</a:t>
            </a:r>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4"/>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a:t>Body Text Here</a:t>
            </a:r>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4"/>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a:t>Spell out the components</a:t>
            </a:r>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a:t>ACRONYM</a:t>
            </a:r>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4"/>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a:t>Point elaboration</a:t>
            </a:r>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a:t>Section Head</a:t>
            </a:r>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a:t>Point elaboration</a:t>
            </a:r>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a:t>Point elaboration</a:t>
            </a:r>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4/8/2016</a:t>
            </a:fld>
            <a:endParaRPr lang="en-US"/>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8A0850-7918-482B-B160-083696148D44}" type="datetimeFigureOut">
              <a:rPr lang="en-US" smtClean="0"/>
              <a:t>4/8/2016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7A9964-C177-4B69-B6B3-285D88180291}" type="slidenum">
              <a:rPr lang="en-US" smtClean="0"/>
              <a:t>‹#›</a:t>
            </a:fld>
            <a:endParaRPr lang="en-US"/>
          </a:p>
        </p:txBody>
      </p:sp>
    </p:spTree>
    <p:extLst>
      <p:ext uri="{BB962C8B-B14F-4D97-AF65-F5344CB8AC3E}">
        <p14:creationId xmlns:p14="http://schemas.microsoft.com/office/powerpoint/2010/main" val="5480238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19.JP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19.JP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19.JPG"/><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35.jpeg"/><Relationship Id="rId7"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42.JPG"/><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jp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88142" y="1340125"/>
            <a:ext cx="7477432" cy="940689"/>
          </a:xfrm>
        </p:spPr>
        <p:txBody>
          <a:bodyPr>
            <a:noAutofit/>
          </a:bodyPr>
          <a:lstStyle/>
          <a:p>
            <a:pPr algn="ctr"/>
            <a:r>
              <a:rPr lang="en-US" sz="4000" dirty="0" err="1"/>
              <a:t>Bolsa</a:t>
            </a:r>
            <a:r>
              <a:rPr lang="en-US" sz="4000" dirty="0"/>
              <a:t> </a:t>
            </a:r>
            <a:r>
              <a:rPr lang="en-US" sz="4000" dirty="0" err="1"/>
              <a:t>Chica</a:t>
            </a:r>
            <a:r>
              <a:rPr lang="en-US" sz="4000" dirty="0"/>
              <a:t> Ecological Forecasting</a:t>
            </a:r>
          </a:p>
        </p:txBody>
      </p:sp>
      <p:sp>
        <p:nvSpPr>
          <p:cNvPr id="9" name="Text Placeholder 8"/>
          <p:cNvSpPr>
            <a:spLocks noGrp="1"/>
          </p:cNvSpPr>
          <p:nvPr>
            <p:ph type="body" sz="quarter" idx="17"/>
          </p:nvPr>
        </p:nvSpPr>
        <p:spPr/>
        <p:txBody>
          <a:bodyPr>
            <a:normAutofit fontScale="85000" lnSpcReduction="10000"/>
          </a:bodyPr>
          <a:lstStyle/>
          <a:p>
            <a:r>
              <a:rPr lang="en-US" dirty="0"/>
              <a:t>Analyzing the Success of the </a:t>
            </a:r>
            <a:r>
              <a:rPr lang="en-US" dirty="0" err="1"/>
              <a:t>Bolsa</a:t>
            </a:r>
            <a:r>
              <a:rPr lang="en-US" dirty="0"/>
              <a:t> </a:t>
            </a:r>
            <a:r>
              <a:rPr lang="en-US" dirty="0" err="1"/>
              <a:t>Chica</a:t>
            </a:r>
            <a:r>
              <a:rPr lang="en-US" dirty="0"/>
              <a:t> Wetland Restoration Using Multi-spectral NASA Earth Observations</a:t>
            </a:r>
          </a:p>
        </p:txBody>
      </p:sp>
      <p:sp>
        <p:nvSpPr>
          <p:cNvPr id="11" name="Text Placeholder 2"/>
          <p:cNvSpPr txBox="1">
            <a:spLocks/>
          </p:cNvSpPr>
          <p:nvPr/>
        </p:nvSpPr>
        <p:spPr>
          <a:xfrm>
            <a:off x="2455385" y="3176395"/>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2000" dirty="0"/>
              <a:t>Christine </a:t>
            </a:r>
            <a:r>
              <a:rPr lang="en-US" sz="2000" dirty="0" err="1"/>
              <a:t>Elowitt</a:t>
            </a:r>
            <a:r>
              <a:rPr lang="en-US" sz="2000" dirty="0"/>
              <a:t> (Project Lead)</a:t>
            </a:r>
          </a:p>
        </p:txBody>
      </p:sp>
      <p:sp>
        <p:nvSpPr>
          <p:cNvPr id="19" name="Text Placeholder 2"/>
          <p:cNvSpPr txBox="1">
            <a:spLocks/>
          </p:cNvSpPr>
          <p:nvPr/>
        </p:nvSpPr>
        <p:spPr>
          <a:xfrm>
            <a:off x="2455385" y="3518288"/>
            <a:ext cx="4233231" cy="313001"/>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2000" dirty="0"/>
              <a:t>Steven Kerns</a:t>
            </a:r>
          </a:p>
        </p:txBody>
      </p:sp>
      <p:sp>
        <p:nvSpPr>
          <p:cNvPr id="21" name="Text Placeholder 2"/>
          <p:cNvSpPr txBox="1">
            <a:spLocks/>
          </p:cNvSpPr>
          <p:nvPr/>
        </p:nvSpPr>
        <p:spPr>
          <a:xfrm>
            <a:off x="2455385" y="3831289"/>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2000" dirty="0"/>
              <a:t>Nick Rousseau</a:t>
            </a:r>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a:spLocks noGrp="1"/>
          </p:cNvSpPr>
          <p:nvPr>
            <p:ph type="body" sz="quarter" idx="10"/>
          </p:nvPr>
        </p:nvSpPr>
        <p:spPr>
          <a:xfrm>
            <a:off x="0" y="184049"/>
            <a:ext cx="4470400" cy="683930"/>
          </a:xfrm>
        </p:spPr>
        <p:txBody>
          <a:bodyPr>
            <a:normAutofit/>
          </a:bodyPr>
          <a:lstStyle/>
          <a:p>
            <a:pPr algn="ctr"/>
            <a:r>
              <a:rPr lang="en-US" dirty="0"/>
              <a:t>Data Acquisition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22479"/>
            <a:ext cx="9144000" cy="461304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4340" y="5166066"/>
            <a:ext cx="327660" cy="4648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2894" y="5166066"/>
            <a:ext cx="327660" cy="46482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072" y="1297408"/>
            <a:ext cx="4300441" cy="21041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5924" y="1307457"/>
            <a:ext cx="4043666" cy="180790"/>
          </a:xfrm>
          <a:prstGeom prst="rect">
            <a:avLst/>
          </a:prstGeom>
        </p:spPr>
      </p:pic>
      <p:sp>
        <p:nvSpPr>
          <p:cNvPr id="8" name="TextBox 7"/>
          <p:cNvSpPr txBox="1"/>
          <p:nvPr/>
        </p:nvSpPr>
        <p:spPr>
          <a:xfrm>
            <a:off x="1808922" y="5751271"/>
            <a:ext cx="5824330" cy="400110"/>
          </a:xfrm>
          <a:prstGeom prst="rect">
            <a:avLst/>
          </a:prstGeom>
          <a:noFill/>
        </p:spPr>
        <p:txBody>
          <a:bodyPr wrap="square" rtlCol="0">
            <a:spAutoFit/>
          </a:bodyPr>
          <a:lstStyle/>
          <a:p>
            <a:pPr algn="ctr"/>
            <a:r>
              <a:rPr lang="en-US" sz="2000" b="1" dirty="0"/>
              <a:t>2002              LANDSAT IMAGERY             2015</a:t>
            </a:r>
          </a:p>
        </p:txBody>
      </p:sp>
    </p:spTree>
    <p:extLst>
      <p:ext uri="{BB962C8B-B14F-4D97-AF65-F5344CB8AC3E}">
        <p14:creationId xmlns:p14="http://schemas.microsoft.com/office/powerpoint/2010/main" val="2805732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p:cNvSpPr/>
          <p:nvPr/>
        </p:nvSpPr>
        <p:spPr>
          <a:xfrm>
            <a:off x="3269288" y="1145754"/>
            <a:ext cx="2956963" cy="5396969"/>
          </a:xfrm>
          <a:prstGeom prst="roundRect">
            <a:avLst/>
          </a:prstGeom>
          <a:solidFill>
            <a:schemeClr val="accent2">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 Placeholder 2"/>
          <p:cNvSpPr>
            <a:spLocks noGrp="1"/>
          </p:cNvSpPr>
          <p:nvPr>
            <p:ph type="body" sz="quarter" idx="10"/>
          </p:nvPr>
        </p:nvSpPr>
        <p:spPr>
          <a:xfrm>
            <a:off x="0" y="140965"/>
            <a:ext cx="5881256" cy="683930"/>
          </a:xfrm>
        </p:spPr>
        <p:txBody>
          <a:bodyPr>
            <a:normAutofit/>
          </a:bodyPr>
          <a:lstStyle/>
          <a:p>
            <a:pPr algn="ctr"/>
            <a:r>
              <a:rPr lang="en-US" dirty="0"/>
              <a:t>Project Methodology</a:t>
            </a:r>
          </a:p>
        </p:txBody>
      </p:sp>
      <p:sp>
        <p:nvSpPr>
          <p:cNvPr id="160" name="Rounded Rectangle 159"/>
          <p:cNvSpPr/>
          <p:nvPr/>
        </p:nvSpPr>
        <p:spPr>
          <a:xfrm>
            <a:off x="229119" y="2415888"/>
            <a:ext cx="2656780" cy="9177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Landsat Imagery (2002, 2015) </a:t>
            </a:r>
          </a:p>
        </p:txBody>
      </p:sp>
      <p:sp>
        <p:nvSpPr>
          <p:cNvPr id="161" name="Rounded Rectangle 160"/>
          <p:cNvSpPr/>
          <p:nvPr/>
        </p:nvSpPr>
        <p:spPr>
          <a:xfrm>
            <a:off x="229119" y="1300245"/>
            <a:ext cx="2656779" cy="8110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AVIRIS  Imagery (2015)</a:t>
            </a:r>
          </a:p>
        </p:txBody>
      </p:sp>
      <p:sp>
        <p:nvSpPr>
          <p:cNvPr id="162" name="Rounded Rectangle 161"/>
          <p:cNvSpPr/>
          <p:nvPr/>
        </p:nvSpPr>
        <p:spPr>
          <a:xfrm>
            <a:off x="229118" y="5105797"/>
            <a:ext cx="2656779" cy="12454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NOAA Coastal Change Analysis (1996 to 2010) </a:t>
            </a:r>
          </a:p>
        </p:txBody>
      </p:sp>
      <p:sp>
        <p:nvSpPr>
          <p:cNvPr id="163" name="Rounded Rectangle 162"/>
          <p:cNvSpPr/>
          <p:nvPr/>
        </p:nvSpPr>
        <p:spPr>
          <a:xfrm>
            <a:off x="229119" y="3638259"/>
            <a:ext cx="2625162" cy="11629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USDA NAIP and USGS Imagery </a:t>
            </a:r>
          </a:p>
          <a:p>
            <a:pPr algn="ctr"/>
            <a:r>
              <a:rPr lang="en-US" sz="2000" b="1" dirty="0">
                <a:effectLst>
                  <a:outerShdw blurRad="38100" dist="38100" dir="2700000" algn="tl">
                    <a:srgbClr val="000000">
                      <a:alpha val="43137"/>
                    </a:srgbClr>
                  </a:outerShdw>
                </a:effectLst>
              </a:rPr>
              <a:t>(2003, 2005, 2014) </a:t>
            </a:r>
          </a:p>
        </p:txBody>
      </p:sp>
      <p:sp>
        <p:nvSpPr>
          <p:cNvPr id="164" name="Rounded Rectangle 163"/>
          <p:cNvSpPr/>
          <p:nvPr/>
        </p:nvSpPr>
        <p:spPr>
          <a:xfrm>
            <a:off x="3498450" y="3955177"/>
            <a:ext cx="2536804" cy="10824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effectLst>
                  <a:outerShdw blurRad="38100" dist="38100" dir="2700000" algn="tl">
                    <a:srgbClr val="000000">
                      <a:alpha val="43137"/>
                    </a:srgbClr>
                  </a:outerShdw>
                </a:effectLst>
              </a:rPr>
              <a:t>Panchromaticallysharpen</a:t>
            </a:r>
            <a:r>
              <a:rPr lang="en-US" sz="2000" b="1" dirty="0">
                <a:effectLst>
                  <a:outerShdw blurRad="38100" dist="38100" dir="2700000" algn="tl">
                    <a:srgbClr val="000000">
                      <a:alpha val="43137"/>
                    </a:srgbClr>
                  </a:outerShdw>
                </a:effectLst>
              </a:rPr>
              <a:t> images (ArcGIS)</a:t>
            </a:r>
          </a:p>
        </p:txBody>
      </p:sp>
      <p:sp>
        <p:nvSpPr>
          <p:cNvPr id="165" name="Rounded Rectangle 164"/>
          <p:cNvSpPr/>
          <p:nvPr/>
        </p:nvSpPr>
        <p:spPr>
          <a:xfrm>
            <a:off x="3498450" y="2644329"/>
            <a:ext cx="2515818" cy="10824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Calculate NDVI and NDWI indices (QGIS)</a:t>
            </a:r>
          </a:p>
        </p:txBody>
      </p:sp>
      <p:sp>
        <p:nvSpPr>
          <p:cNvPr id="166" name="Rounded Rectangle 165"/>
          <p:cNvSpPr/>
          <p:nvPr/>
        </p:nvSpPr>
        <p:spPr>
          <a:xfrm>
            <a:off x="3498450" y="5266063"/>
            <a:ext cx="2515818" cy="1085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Create land cover  vector layers (ArcGIS)</a:t>
            </a:r>
          </a:p>
        </p:txBody>
      </p:sp>
      <p:sp>
        <p:nvSpPr>
          <p:cNvPr id="167" name="Rounded Rectangle 166"/>
          <p:cNvSpPr/>
          <p:nvPr/>
        </p:nvSpPr>
        <p:spPr>
          <a:xfrm>
            <a:off x="3498450" y="1300244"/>
            <a:ext cx="2515817" cy="11156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Classify land cover types (ENVI)</a:t>
            </a:r>
          </a:p>
        </p:txBody>
      </p:sp>
      <p:cxnSp>
        <p:nvCxnSpPr>
          <p:cNvPr id="168" name="Straight Arrow Connector 167"/>
          <p:cNvCxnSpPr>
            <a:stCxn id="161" idx="3"/>
            <a:endCxn id="167" idx="1"/>
          </p:cNvCxnSpPr>
          <p:nvPr/>
        </p:nvCxnSpPr>
        <p:spPr>
          <a:xfrm>
            <a:off x="2885898" y="1705758"/>
            <a:ext cx="612552" cy="15230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a:stCxn id="160" idx="3"/>
            <a:endCxn id="165" idx="1"/>
          </p:cNvCxnSpPr>
          <p:nvPr/>
        </p:nvCxnSpPr>
        <p:spPr>
          <a:xfrm>
            <a:off x="2885899" y="2874765"/>
            <a:ext cx="612551" cy="31076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a:stCxn id="163" idx="3"/>
            <a:endCxn id="166" idx="1"/>
          </p:cNvCxnSpPr>
          <p:nvPr/>
        </p:nvCxnSpPr>
        <p:spPr>
          <a:xfrm>
            <a:off x="2854281" y="4219720"/>
            <a:ext cx="644169" cy="158894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a:stCxn id="160" idx="3"/>
            <a:endCxn id="164" idx="1"/>
          </p:cNvCxnSpPr>
          <p:nvPr/>
        </p:nvCxnSpPr>
        <p:spPr>
          <a:xfrm>
            <a:off x="2885899" y="2874765"/>
            <a:ext cx="612551" cy="1621634"/>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72" name="Rounded Rectangle 171"/>
          <p:cNvSpPr/>
          <p:nvPr/>
        </p:nvSpPr>
        <p:spPr>
          <a:xfrm>
            <a:off x="6632154" y="5014194"/>
            <a:ext cx="2153102" cy="133707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lumMod val="50000"/>
                  </a:schemeClr>
                </a:solidFill>
              </a:rPr>
              <a:t>Graphics for the Amigos’ website and brochures</a:t>
            </a:r>
          </a:p>
        </p:txBody>
      </p:sp>
      <p:cxnSp>
        <p:nvCxnSpPr>
          <p:cNvPr id="173" name="Straight Arrow Connector 172"/>
          <p:cNvCxnSpPr>
            <a:stCxn id="167" idx="3"/>
            <a:endCxn id="80" idx="1"/>
          </p:cNvCxnSpPr>
          <p:nvPr/>
        </p:nvCxnSpPr>
        <p:spPr>
          <a:xfrm flipV="1">
            <a:off x="6014267" y="1688910"/>
            <a:ext cx="630587" cy="169156"/>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a:stCxn id="165" idx="3"/>
            <a:endCxn id="113" idx="1"/>
          </p:cNvCxnSpPr>
          <p:nvPr/>
        </p:nvCxnSpPr>
        <p:spPr>
          <a:xfrm flipV="1">
            <a:off x="6014268" y="2859866"/>
            <a:ext cx="617886" cy="325666"/>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a:stCxn id="166" idx="3"/>
            <a:endCxn id="81" idx="1"/>
          </p:cNvCxnSpPr>
          <p:nvPr/>
        </p:nvCxnSpPr>
        <p:spPr>
          <a:xfrm flipV="1">
            <a:off x="6014268" y="4203171"/>
            <a:ext cx="617887" cy="160549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7" name="Elbow Connector 176"/>
          <p:cNvCxnSpPr>
            <a:stCxn id="162" idx="2"/>
            <a:endCxn id="172" idx="2"/>
          </p:cNvCxnSpPr>
          <p:nvPr/>
        </p:nvCxnSpPr>
        <p:spPr>
          <a:xfrm rot="5400000" flipH="1" flipV="1">
            <a:off x="4633105" y="3275674"/>
            <a:ext cx="1" cy="6151197"/>
          </a:xfrm>
          <a:prstGeom prst="bentConnector3">
            <a:avLst>
              <a:gd name="adj1" fmla="val -22860000000"/>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80" name="Rounded Rectangle 79"/>
          <p:cNvSpPr/>
          <p:nvPr/>
        </p:nvSpPr>
        <p:spPr>
          <a:xfrm>
            <a:off x="6644854" y="1300244"/>
            <a:ext cx="2153103" cy="77733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lumMod val="50000"/>
                  </a:schemeClr>
                </a:solidFill>
              </a:rPr>
              <a:t>Land cover classification</a:t>
            </a:r>
          </a:p>
        </p:txBody>
      </p:sp>
      <p:sp>
        <p:nvSpPr>
          <p:cNvPr id="81" name="Rounded Rectangle 80"/>
          <p:cNvSpPr/>
          <p:nvPr/>
        </p:nvSpPr>
        <p:spPr>
          <a:xfrm>
            <a:off x="6632155" y="3642156"/>
            <a:ext cx="2153102" cy="112202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lumMod val="50000"/>
                  </a:schemeClr>
                </a:solidFill>
              </a:rPr>
              <a:t>Land cover maps and statistics</a:t>
            </a:r>
          </a:p>
        </p:txBody>
      </p:sp>
      <p:sp>
        <p:nvSpPr>
          <p:cNvPr id="24" name="TextBox 23"/>
          <p:cNvSpPr txBox="1"/>
          <p:nvPr/>
        </p:nvSpPr>
        <p:spPr>
          <a:xfrm>
            <a:off x="874803" y="726544"/>
            <a:ext cx="1378105" cy="400110"/>
          </a:xfrm>
          <a:prstGeom prst="rect">
            <a:avLst/>
          </a:prstGeom>
          <a:noFill/>
        </p:spPr>
        <p:txBody>
          <a:bodyPr wrap="square" rtlCol="0">
            <a:spAutoFit/>
          </a:bodyPr>
          <a:lstStyle/>
          <a:p>
            <a:pPr algn="ctr"/>
            <a:r>
              <a:rPr lang="en-US" sz="2000" dirty="0"/>
              <a:t>  </a:t>
            </a:r>
            <a:r>
              <a:rPr lang="en-US" sz="2000" b="1" dirty="0"/>
              <a:t>Acquire</a:t>
            </a:r>
          </a:p>
        </p:txBody>
      </p:sp>
      <p:cxnSp>
        <p:nvCxnSpPr>
          <p:cNvPr id="17" name="Elbow Connector 16"/>
          <p:cNvCxnSpPr>
            <a:stCxn id="80" idx="3"/>
            <a:endCxn id="172" idx="3"/>
          </p:cNvCxnSpPr>
          <p:nvPr/>
        </p:nvCxnSpPr>
        <p:spPr>
          <a:xfrm flipH="1">
            <a:off x="8785256" y="1688910"/>
            <a:ext cx="12701" cy="3993823"/>
          </a:xfrm>
          <a:prstGeom prst="bentConnector3">
            <a:avLst>
              <a:gd name="adj1" fmla="val -1799858"/>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64" idx="2"/>
            <a:endCxn id="166" idx="0"/>
          </p:cNvCxnSpPr>
          <p:nvPr/>
        </p:nvCxnSpPr>
        <p:spPr>
          <a:xfrm flipH="1">
            <a:off x="4756359" y="5037620"/>
            <a:ext cx="10493" cy="228443"/>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133382" y="726544"/>
            <a:ext cx="1266940" cy="400110"/>
          </a:xfrm>
          <a:prstGeom prst="rect">
            <a:avLst/>
          </a:prstGeom>
          <a:noFill/>
        </p:spPr>
        <p:txBody>
          <a:bodyPr wrap="square" rtlCol="0">
            <a:spAutoFit/>
          </a:bodyPr>
          <a:lstStyle/>
          <a:p>
            <a:pPr algn="ctr"/>
            <a:r>
              <a:rPr lang="en-US" sz="2000" b="1" dirty="0"/>
              <a:t>Analyze</a:t>
            </a:r>
          </a:p>
        </p:txBody>
      </p:sp>
      <p:sp>
        <p:nvSpPr>
          <p:cNvPr id="44" name="TextBox 43"/>
          <p:cNvSpPr txBox="1"/>
          <p:nvPr/>
        </p:nvSpPr>
        <p:spPr>
          <a:xfrm>
            <a:off x="7041940" y="726544"/>
            <a:ext cx="1333528" cy="400110"/>
          </a:xfrm>
          <a:prstGeom prst="rect">
            <a:avLst/>
          </a:prstGeom>
          <a:noFill/>
        </p:spPr>
        <p:txBody>
          <a:bodyPr wrap="square" rtlCol="0">
            <a:spAutoFit/>
          </a:bodyPr>
          <a:lstStyle/>
          <a:p>
            <a:pPr algn="ctr"/>
            <a:r>
              <a:rPr lang="en-US" sz="2000" b="1" dirty="0"/>
              <a:t>Produce</a:t>
            </a:r>
          </a:p>
        </p:txBody>
      </p:sp>
      <p:cxnSp>
        <p:nvCxnSpPr>
          <p:cNvPr id="97" name="Straight Arrow Connector 96"/>
          <p:cNvCxnSpPr>
            <a:stCxn id="81" idx="2"/>
            <a:endCxn id="172" idx="0"/>
          </p:cNvCxnSpPr>
          <p:nvPr/>
        </p:nvCxnSpPr>
        <p:spPr>
          <a:xfrm flipH="1">
            <a:off x="7708705" y="4764185"/>
            <a:ext cx="1" cy="25000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05" name="Elbow Connector 104"/>
          <p:cNvCxnSpPr>
            <a:stCxn id="80" idx="3"/>
            <a:endCxn id="81" idx="3"/>
          </p:cNvCxnSpPr>
          <p:nvPr/>
        </p:nvCxnSpPr>
        <p:spPr>
          <a:xfrm flipH="1">
            <a:off x="8785257" y="1688910"/>
            <a:ext cx="12700" cy="2514261"/>
          </a:xfrm>
          <a:prstGeom prst="bentConnector3">
            <a:avLst>
              <a:gd name="adj1" fmla="val -1800000"/>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113" name="Rounded Rectangle 112"/>
          <p:cNvSpPr/>
          <p:nvPr/>
        </p:nvSpPr>
        <p:spPr>
          <a:xfrm>
            <a:off x="6632154" y="2327584"/>
            <a:ext cx="2153102" cy="106456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lumMod val="50000"/>
                  </a:schemeClr>
                </a:solidFill>
              </a:rPr>
              <a:t>Index and index change maps</a:t>
            </a:r>
          </a:p>
        </p:txBody>
      </p:sp>
      <p:cxnSp>
        <p:nvCxnSpPr>
          <p:cNvPr id="150" name="Straight Arrow Connector 149"/>
          <p:cNvCxnSpPr>
            <a:stCxn id="164" idx="3"/>
            <a:endCxn id="172" idx="1"/>
          </p:cNvCxnSpPr>
          <p:nvPr/>
        </p:nvCxnSpPr>
        <p:spPr>
          <a:xfrm>
            <a:off x="6035254" y="4496399"/>
            <a:ext cx="596900" cy="1186334"/>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stCxn id="113" idx="3"/>
          </p:cNvCxnSpPr>
          <p:nvPr/>
        </p:nvCxnSpPr>
        <p:spPr>
          <a:xfrm>
            <a:off x="8785256" y="2859866"/>
            <a:ext cx="256032" cy="0"/>
          </a:xfrm>
          <a:prstGeom prst="line">
            <a:avLst/>
          </a:prstGeom>
          <a:ln w="317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4514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0" y="140965"/>
            <a:ext cx="5881256" cy="683930"/>
          </a:xfrm>
        </p:spPr>
        <p:txBody>
          <a:bodyPr>
            <a:normAutofit/>
          </a:bodyPr>
          <a:lstStyle/>
          <a:p>
            <a:r>
              <a:rPr lang="en-US" dirty="0"/>
              <a:t>Data Analysis</a:t>
            </a:r>
          </a:p>
        </p:txBody>
      </p:sp>
      <p:grpSp>
        <p:nvGrpSpPr>
          <p:cNvPr id="3" name="Group 2"/>
          <p:cNvGrpSpPr/>
          <p:nvPr/>
        </p:nvGrpSpPr>
        <p:grpSpPr>
          <a:xfrm>
            <a:off x="0" y="1019631"/>
            <a:ext cx="9144000" cy="4580202"/>
            <a:chOff x="0" y="1138899"/>
            <a:chExt cx="9144000" cy="4580202"/>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38899"/>
              <a:ext cx="9144000" cy="458020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14" y="5094011"/>
              <a:ext cx="647700" cy="4928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2244" y="5094011"/>
              <a:ext cx="647700" cy="49287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5955" y="5162256"/>
              <a:ext cx="327660" cy="46482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4340" y="5162256"/>
              <a:ext cx="327660" cy="46482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642" y="1338307"/>
              <a:ext cx="3698170" cy="216382"/>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8015" y="1359080"/>
              <a:ext cx="3747700" cy="194931"/>
            </a:xfrm>
            <a:prstGeom prst="rect">
              <a:avLst/>
            </a:prstGeom>
          </p:spPr>
        </p:pic>
      </p:grpSp>
      <p:sp>
        <p:nvSpPr>
          <p:cNvPr id="11" name="TextBox 10"/>
          <p:cNvSpPr txBox="1"/>
          <p:nvPr/>
        </p:nvSpPr>
        <p:spPr>
          <a:xfrm>
            <a:off x="1808922" y="5603490"/>
            <a:ext cx="5824330" cy="400110"/>
          </a:xfrm>
          <a:prstGeom prst="rect">
            <a:avLst/>
          </a:prstGeom>
          <a:noFill/>
        </p:spPr>
        <p:txBody>
          <a:bodyPr wrap="square" rtlCol="0">
            <a:spAutoFit/>
          </a:bodyPr>
          <a:lstStyle/>
          <a:p>
            <a:pPr algn="ctr"/>
            <a:r>
              <a:rPr lang="en-US" sz="2000" b="1" dirty="0"/>
              <a:t>2002              WATER INDEX             2015</a:t>
            </a:r>
          </a:p>
        </p:txBody>
      </p:sp>
    </p:spTree>
    <p:extLst>
      <p:ext uri="{BB962C8B-B14F-4D97-AF65-F5344CB8AC3E}">
        <p14:creationId xmlns:p14="http://schemas.microsoft.com/office/powerpoint/2010/main" val="240794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a:spLocks noGrp="1"/>
          </p:cNvSpPr>
          <p:nvPr>
            <p:ph type="body" sz="quarter" idx="10"/>
          </p:nvPr>
        </p:nvSpPr>
        <p:spPr>
          <a:xfrm>
            <a:off x="0" y="140965"/>
            <a:ext cx="5881256" cy="683930"/>
          </a:xfrm>
        </p:spPr>
        <p:txBody>
          <a:bodyPr>
            <a:normAutofit/>
          </a:bodyPr>
          <a:lstStyle/>
          <a:p>
            <a:r>
              <a:rPr lang="en-US" dirty="0"/>
              <a:t>Data Analysis</a:t>
            </a:r>
          </a:p>
        </p:txBody>
      </p:sp>
      <p:grpSp>
        <p:nvGrpSpPr>
          <p:cNvPr id="2" name="Group 1"/>
          <p:cNvGrpSpPr/>
          <p:nvPr/>
        </p:nvGrpSpPr>
        <p:grpSpPr>
          <a:xfrm>
            <a:off x="0" y="1015973"/>
            <a:ext cx="9144000" cy="4587517"/>
            <a:chOff x="0" y="1135241"/>
            <a:chExt cx="9144000" cy="4587517"/>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35241"/>
              <a:ext cx="9144000" cy="458751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14" y="5107870"/>
              <a:ext cx="647700" cy="5410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291" y="5097822"/>
              <a:ext cx="647700" cy="54102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4388" y="5176533"/>
              <a:ext cx="327660" cy="46482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2680" y="5176533"/>
              <a:ext cx="327660" cy="46482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421" y="1242061"/>
              <a:ext cx="3880967" cy="234374"/>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2435" y="1269694"/>
              <a:ext cx="4100355" cy="206741"/>
            </a:xfrm>
            <a:prstGeom prst="rect">
              <a:avLst/>
            </a:prstGeom>
          </p:spPr>
        </p:pic>
      </p:grpSp>
      <p:sp>
        <p:nvSpPr>
          <p:cNvPr id="11" name="TextBox 10"/>
          <p:cNvSpPr txBox="1"/>
          <p:nvPr/>
        </p:nvSpPr>
        <p:spPr>
          <a:xfrm>
            <a:off x="1808922" y="5603490"/>
            <a:ext cx="5824330" cy="400110"/>
          </a:xfrm>
          <a:prstGeom prst="rect">
            <a:avLst/>
          </a:prstGeom>
          <a:noFill/>
        </p:spPr>
        <p:txBody>
          <a:bodyPr wrap="square" rtlCol="0">
            <a:spAutoFit/>
          </a:bodyPr>
          <a:lstStyle/>
          <a:p>
            <a:pPr algn="ctr"/>
            <a:r>
              <a:rPr lang="en-US" sz="2000" b="1" dirty="0"/>
              <a:t>2002              VEGETATION INDEX             2015</a:t>
            </a:r>
          </a:p>
        </p:txBody>
      </p:sp>
    </p:spTree>
    <p:extLst>
      <p:ext uri="{BB962C8B-B14F-4D97-AF65-F5344CB8AC3E}">
        <p14:creationId xmlns:p14="http://schemas.microsoft.com/office/powerpoint/2010/main" val="1868589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p:cNvSpPr/>
          <p:nvPr/>
        </p:nvSpPr>
        <p:spPr>
          <a:xfrm>
            <a:off x="6444867" y="1145754"/>
            <a:ext cx="2480549" cy="5396969"/>
          </a:xfrm>
          <a:prstGeom prst="roundRect">
            <a:avLst/>
          </a:prstGeom>
          <a:solidFill>
            <a:schemeClr val="accent2">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 Placeholder 2"/>
          <p:cNvSpPr>
            <a:spLocks noGrp="1"/>
          </p:cNvSpPr>
          <p:nvPr>
            <p:ph type="body" sz="quarter" idx="10"/>
          </p:nvPr>
        </p:nvSpPr>
        <p:spPr>
          <a:xfrm>
            <a:off x="0" y="140965"/>
            <a:ext cx="5881256" cy="683930"/>
          </a:xfrm>
        </p:spPr>
        <p:txBody>
          <a:bodyPr>
            <a:normAutofit/>
          </a:bodyPr>
          <a:lstStyle/>
          <a:p>
            <a:pPr algn="ctr"/>
            <a:r>
              <a:rPr lang="en-US" dirty="0"/>
              <a:t>Project Methodology</a:t>
            </a:r>
          </a:p>
        </p:txBody>
      </p:sp>
      <p:sp>
        <p:nvSpPr>
          <p:cNvPr id="160" name="Rounded Rectangle 159"/>
          <p:cNvSpPr/>
          <p:nvPr/>
        </p:nvSpPr>
        <p:spPr>
          <a:xfrm>
            <a:off x="229119" y="2415888"/>
            <a:ext cx="2656780" cy="9177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Landsat Imagery (2002, 2015) </a:t>
            </a:r>
          </a:p>
        </p:txBody>
      </p:sp>
      <p:sp>
        <p:nvSpPr>
          <p:cNvPr id="161" name="Rounded Rectangle 160"/>
          <p:cNvSpPr/>
          <p:nvPr/>
        </p:nvSpPr>
        <p:spPr>
          <a:xfrm>
            <a:off x="229119" y="1300245"/>
            <a:ext cx="2656779" cy="8110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AVIRIS  Imagery (2015)</a:t>
            </a:r>
          </a:p>
        </p:txBody>
      </p:sp>
      <p:sp>
        <p:nvSpPr>
          <p:cNvPr id="162" name="Rounded Rectangle 161"/>
          <p:cNvSpPr/>
          <p:nvPr/>
        </p:nvSpPr>
        <p:spPr>
          <a:xfrm>
            <a:off x="229118" y="5105797"/>
            <a:ext cx="2656779" cy="12454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NOAA Coastal Change Analysis (1996 to 2010) </a:t>
            </a:r>
          </a:p>
        </p:txBody>
      </p:sp>
      <p:sp>
        <p:nvSpPr>
          <p:cNvPr id="163" name="Rounded Rectangle 162"/>
          <p:cNvSpPr/>
          <p:nvPr/>
        </p:nvSpPr>
        <p:spPr>
          <a:xfrm>
            <a:off x="229119" y="3638259"/>
            <a:ext cx="2625162" cy="11629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USDA NAIP and USGS Imagery </a:t>
            </a:r>
          </a:p>
          <a:p>
            <a:pPr algn="ctr"/>
            <a:r>
              <a:rPr lang="en-US" sz="2000" b="1" dirty="0">
                <a:effectLst>
                  <a:outerShdw blurRad="38100" dist="38100" dir="2700000" algn="tl">
                    <a:srgbClr val="000000">
                      <a:alpha val="43137"/>
                    </a:srgbClr>
                  </a:outerShdw>
                </a:effectLst>
              </a:rPr>
              <a:t>(2003, 2005, 2014) </a:t>
            </a:r>
          </a:p>
        </p:txBody>
      </p:sp>
      <p:sp>
        <p:nvSpPr>
          <p:cNvPr id="164" name="Rounded Rectangle 163"/>
          <p:cNvSpPr/>
          <p:nvPr/>
        </p:nvSpPr>
        <p:spPr>
          <a:xfrm>
            <a:off x="3498450" y="3955177"/>
            <a:ext cx="2536804" cy="10824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effectLst>
                  <a:outerShdw blurRad="38100" dist="38100" dir="2700000" algn="tl">
                    <a:srgbClr val="000000">
                      <a:alpha val="43137"/>
                    </a:srgbClr>
                  </a:outerShdw>
                </a:effectLst>
              </a:rPr>
              <a:t>Panchromaticallysharpen</a:t>
            </a:r>
            <a:r>
              <a:rPr lang="en-US" sz="2000" b="1" dirty="0">
                <a:effectLst>
                  <a:outerShdw blurRad="38100" dist="38100" dir="2700000" algn="tl">
                    <a:srgbClr val="000000">
                      <a:alpha val="43137"/>
                    </a:srgbClr>
                  </a:outerShdw>
                </a:effectLst>
              </a:rPr>
              <a:t> images (ArcGIS)</a:t>
            </a:r>
          </a:p>
        </p:txBody>
      </p:sp>
      <p:sp>
        <p:nvSpPr>
          <p:cNvPr id="165" name="Rounded Rectangle 164"/>
          <p:cNvSpPr/>
          <p:nvPr/>
        </p:nvSpPr>
        <p:spPr>
          <a:xfrm>
            <a:off x="3498450" y="2644329"/>
            <a:ext cx="2515818" cy="10824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Calculate NDVI and NDWI indices (QGIS)</a:t>
            </a:r>
          </a:p>
        </p:txBody>
      </p:sp>
      <p:sp>
        <p:nvSpPr>
          <p:cNvPr id="166" name="Rounded Rectangle 165"/>
          <p:cNvSpPr/>
          <p:nvPr/>
        </p:nvSpPr>
        <p:spPr>
          <a:xfrm>
            <a:off x="3498450" y="5266063"/>
            <a:ext cx="2515818" cy="1085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Create land cover  vector layers (ArcGIS)</a:t>
            </a:r>
          </a:p>
        </p:txBody>
      </p:sp>
      <p:sp>
        <p:nvSpPr>
          <p:cNvPr id="167" name="Rounded Rectangle 166"/>
          <p:cNvSpPr/>
          <p:nvPr/>
        </p:nvSpPr>
        <p:spPr>
          <a:xfrm>
            <a:off x="3498450" y="1300244"/>
            <a:ext cx="2515817" cy="11156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Classify land cover types (ENVI)</a:t>
            </a:r>
          </a:p>
        </p:txBody>
      </p:sp>
      <p:cxnSp>
        <p:nvCxnSpPr>
          <p:cNvPr id="168" name="Straight Arrow Connector 167"/>
          <p:cNvCxnSpPr>
            <a:stCxn id="161" idx="3"/>
            <a:endCxn id="167" idx="1"/>
          </p:cNvCxnSpPr>
          <p:nvPr/>
        </p:nvCxnSpPr>
        <p:spPr>
          <a:xfrm>
            <a:off x="2885898" y="1705758"/>
            <a:ext cx="612552" cy="15230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a:stCxn id="160" idx="3"/>
            <a:endCxn id="165" idx="1"/>
          </p:cNvCxnSpPr>
          <p:nvPr/>
        </p:nvCxnSpPr>
        <p:spPr>
          <a:xfrm>
            <a:off x="2885899" y="2874765"/>
            <a:ext cx="612551" cy="31076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a:stCxn id="163" idx="3"/>
            <a:endCxn id="166" idx="1"/>
          </p:cNvCxnSpPr>
          <p:nvPr/>
        </p:nvCxnSpPr>
        <p:spPr>
          <a:xfrm>
            <a:off x="2854281" y="4219720"/>
            <a:ext cx="644169" cy="158894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a:stCxn id="160" idx="3"/>
            <a:endCxn id="164" idx="1"/>
          </p:cNvCxnSpPr>
          <p:nvPr/>
        </p:nvCxnSpPr>
        <p:spPr>
          <a:xfrm>
            <a:off x="2885899" y="2874765"/>
            <a:ext cx="612551" cy="1621634"/>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72" name="Rounded Rectangle 171"/>
          <p:cNvSpPr/>
          <p:nvPr/>
        </p:nvSpPr>
        <p:spPr>
          <a:xfrm>
            <a:off x="6632154" y="5014194"/>
            <a:ext cx="2153102" cy="133707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lumMod val="50000"/>
                  </a:schemeClr>
                </a:solidFill>
              </a:rPr>
              <a:t>Graphics for the Amigos’ website and brochures</a:t>
            </a:r>
          </a:p>
        </p:txBody>
      </p:sp>
      <p:cxnSp>
        <p:nvCxnSpPr>
          <p:cNvPr id="173" name="Straight Arrow Connector 172"/>
          <p:cNvCxnSpPr>
            <a:stCxn id="167" idx="3"/>
            <a:endCxn id="80" idx="1"/>
          </p:cNvCxnSpPr>
          <p:nvPr/>
        </p:nvCxnSpPr>
        <p:spPr>
          <a:xfrm flipV="1">
            <a:off x="6014267" y="1688910"/>
            <a:ext cx="630587" cy="169156"/>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a:stCxn id="165" idx="3"/>
            <a:endCxn id="113" idx="1"/>
          </p:cNvCxnSpPr>
          <p:nvPr/>
        </p:nvCxnSpPr>
        <p:spPr>
          <a:xfrm flipV="1">
            <a:off x="6014268" y="2859866"/>
            <a:ext cx="617886" cy="325666"/>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a:stCxn id="166" idx="3"/>
            <a:endCxn id="81" idx="1"/>
          </p:cNvCxnSpPr>
          <p:nvPr/>
        </p:nvCxnSpPr>
        <p:spPr>
          <a:xfrm flipV="1">
            <a:off x="6014268" y="4203171"/>
            <a:ext cx="617887" cy="160549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7" name="Elbow Connector 176"/>
          <p:cNvCxnSpPr>
            <a:stCxn id="162" idx="2"/>
            <a:endCxn id="172" idx="2"/>
          </p:cNvCxnSpPr>
          <p:nvPr/>
        </p:nvCxnSpPr>
        <p:spPr>
          <a:xfrm rot="5400000" flipH="1" flipV="1">
            <a:off x="4633105" y="3275674"/>
            <a:ext cx="1" cy="6151197"/>
          </a:xfrm>
          <a:prstGeom prst="bentConnector3">
            <a:avLst>
              <a:gd name="adj1" fmla="val -22860000000"/>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80" name="Rounded Rectangle 79"/>
          <p:cNvSpPr/>
          <p:nvPr/>
        </p:nvSpPr>
        <p:spPr>
          <a:xfrm>
            <a:off x="6644854" y="1300244"/>
            <a:ext cx="2153103" cy="77733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lumMod val="50000"/>
                  </a:schemeClr>
                </a:solidFill>
              </a:rPr>
              <a:t>Land cover classification</a:t>
            </a:r>
          </a:p>
        </p:txBody>
      </p:sp>
      <p:sp>
        <p:nvSpPr>
          <p:cNvPr id="81" name="Rounded Rectangle 80"/>
          <p:cNvSpPr/>
          <p:nvPr/>
        </p:nvSpPr>
        <p:spPr>
          <a:xfrm>
            <a:off x="6632155" y="3642156"/>
            <a:ext cx="2153102" cy="112202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lumMod val="50000"/>
                  </a:schemeClr>
                </a:solidFill>
              </a:rPr>
              <a:t>Land cover maps and statistics</a:t>
            </a:r>
          </a:p>
        </p:txBody>
      </p:sp>
      <p:sp>
        <p:nvSpPr>
          <p:cNvPr id="24" name="TextBox 23"/>
          <p:cNvSpPr txBox="1"/>
          <p:nvPr/>
        </p:nvSpPr>
        <p:spPr>
          <a:xfrm>
            <a:off x="874803" y="726544"/>
            <a:ext cx="1378105" cy="400110"/>
          </a:xfrm>
          <a:prstGeom prst="rect">
            <a:avLst/>
          </a:prstGeom>
          <a:noFill/>
        </p:spPr>
        <p:txBody>
          <a:bodyPr wrap="square" rtlCol="0">
            <a:spAutoFit/>
          </a:bodyPr>
          <a:lstStyle/>
          <a:p>
            <a:pPr algn="ctr"/>
            <a:r>
              <a:rPr lang="en-US" sz="2000" dirty="0"/>
              <a:t>  </a:t>
            </a:r>
            <a:r>
              <a:rPr lang="en-US" sz="2000" b="1" dirty="0"/>
              <a:t>Acquire</a:t>
            </a:r>
          </a:p>
        </p:txBody>
      </p:sp>
      <p:cxnSp>
        <p:nvCxnSpPr>
          <p:cNvPr id="17" name="Elbow Connector 16"/>
          <p:cNvCxnSpPr>
            <a:stCxn id="80" idx="3"/>
            <a:endCxn id="172" idx="3"/>
          </p:cNvCxnSpPr>
          <p:nvPr/>
        </p:nvCxnSpPr>
        <p:spPr>
          <a:xfrm flipH="1">
            <a:off x="8785256" y="1688910"/>
            <a:ext cx="12701" cy="3993823"/>
          </a:xfrm>
          <a:prstGeom prst="bentConnector3">
            <a:avLst>
              <a:gd name="adj1" fmla="val -1799858"/>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64" idx="2"/>
            <a:endCxn id="166" idx="0"/>
          </p:cNvCxnSpPr>
          <p:nvPr/>
        </p:nvCxnSpPr>
        <p:spPr>
          <a:xfrm flipH="1">
            <a:off x="4756359" y="5037620"/>
            <a:ext cx="10493" cy="228443"/>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133382" y="726544"/>
            <a:ext cx="1266940" cy="400110"/>
          </a:xfrm>
          <a:prstGeom prst="rect">
            <a:avLst/>
          </a:prstGeom>
          <a:noFill/>
        </p:spPr>
        <p:txBody>
          <a:bodyPr wrap="square" rtlCol="0">
            <a:spAutoFit/>
          </a:bodyPr>
          <a:lstStyle/>
          <a:p>
            <a:pPr algn="ctr"/>
            <a:r>
              <a:rPr lang="en-US" sz="2000" b="1" dirty="0"/>
              <a:t>Analyze</a:t>
            </a:r>
          </a:p>
        </p:txBody>
      </p:sp>
      <p:sp>
        <p:nvSpPr>
          <p:cNvPr id="44" name="TextBox 43"/>
          <p:cNvSpPr txBox="1"/>
          <p:nvPr/>
        </p:nvSpPr>
        <p:spPr>
          <a:xfrm>
            <a:off x="7041940" y="726544"/>
            <a:ext cx="1333528" cy="400110"/>
          </a:xfrm>
          <a:prstGeom prst="rect">
            <a:avLst/>
          </a:prstGeom>
          <a:noFill/>
        </p:spPr>
        <p:txBody>
          <a:bodyPr wrap="square" rtlCol="0">
            <a:spAutoFit/>
          </a:bodyPr>
          <a:lstStyle/>
          <a:p>
            <a:pPr algn="ctr"/>
            <a:r>
              <a:rPr lang="en-US" sz="2000" b="1" dirty="0"/>
              <a:t>Produce</a:t>
            </a:r>
          </a:p>
        </p:txBody>
      </p:sp>
      <p:cxnSp>
        <p:nvCxnSpPr>
          <p:cNvPr id="97" name="Straight Arrow Connector 96"/>
          <p:cNvCxnSpPr>
            <a:stCxn id="81" idx="2"/>
            <a:endCxn id="172" idx="0"/>
          </p:cNvCxnSpPr>
          <p:nvPr/>
        </p:nvCxnSpPr>
        <p:spPr>
          <a:xfrm flipH="1">
            <a:off x="7708705" y="4764185"/>
            <a:ext cx="1" cy="25000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05" name="Elbow Connector 104"/>
          <p:cNvCxnSpPr>
            <a:stCxn id="80" idx="3"/>
            <a:endCxn id="81" idx="3"/>
          </p:cNvCxnSpPr>
          <p:nvPr/>
        </p:nvCxnSpPr>
        <p:spPr>
          <a:xfrm flipH="1">
            <a:off x="8785257" y="1688910"/>
            <a:ext cx="12700" cy="2514261"/>
          </a:xfrm>
          <a:prstGeom prst="bentConnector3">
            <a:avLst>
              <a:gd name="adj1" fmla="val -1800000"/>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113" name="Rounded Rectangle 112"/>
          <p:cNvSpPr/>
          <p:nvPr/>
        </p:nvSpPr>
        <p:spPr>
          <a:xfrm>
            <a:off x="6632154" y="2327584"/>
            <a:ext cx="2153102" cy="106456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lumMod val="50000"/>
                  </a:schemeClr>
                </a:solidFill>
              </a:rPr>
              <a:t>Index and index change maps</a:t>
            </a:r>
          </a:p>
        </p:txBody>
      </p:sp>
      <p:cxnSp>
        <p:nvCxnSpPr>
          <p:cNvPr id="150" name="Straight Arrow Connector 149"/>
          <p:cNvCxnSpPr>
            <a:stCxn id="164" idx="3"/>
            <a:endCxn id="172" idx="1"/>
          </p:cNvCxnSpPr>
          <p:nvPr/>
        </p:nvCxnSpPr>
        <p:spPr>
          <a:xfrm>
            <a:off x="6035254" y="4496399"/>
            <a:ext cx="596900" cy="1186334"/>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stCxn id="113" idx="3"/>
          </p:cNvCxnSpPr>
          <p:nvPr/>
        </p:nvCxnSpPr>
        <p:spPr>
          <a:xfrm>
            <a:off x="8785256" y="2859866"/>
            <a:ext cx="256032" cy="0"/>
          </a:xfrm>
          <a:prstGeom prst="line">
            <a:avLst/>
          </a:prstGeom>
          <a:ln w="317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1237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169299"/>
            <a:ext cx="3566160" cy="672673"/>
          </a:xfrm>
        </p:spPr>
        <p:txBody>
          <a:bodyPr/>
          <a:lstStyle/>
          <a:p>
            <a:r>
              <a:rPr lang="en-US" dirty="0"/>
              <a:t>Results</a:t>
            </a:r>
          </a:p>
        </p:txBody>
      </p:sp>
      <p:grpSp>
        <p:nvGrpSpPr>
          <p:cNvPr id="2" name="Group 1"/>
          <p:cNvGrpSpPr/>
          <p:nvPr/>
        </p:nvGrpSpPr>
        <p:grpSpPr>
          <a:xfrm>
            <a:off x="0" y="1138892"/>
            <a:ext cx="9144000" cy="4580215"/>
            <a:chOff x="0" y="1138892"/>
            <a:chExt cx="9144000" cy="4580215"/>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38892"/>
              <a:ext cx="9144000" cy="458021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546" y="4227927"/>
              <a:ext cx="1485900" cy="135636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5175" y="4227927"/>
              <a:ext cx="1485900" cy="135636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4388" y="5169707"/>
              <a:ext cx="327660" cy="46482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9171" y="5169707"/>
              <a:ext cx="327660" cy="46482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665" y="1238501"/>
              <a:ext cx="4317643" cy="214037"/>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2358" y="1228453"/>
              <a:ext cx="4474473" cy="224085"/>
            </a:xfrm>
            <a:prstGeom prst="rect">
              <a:avLst/>
            </a:prstGeom>
          </p:spPr>
        </p:pic>
      </p:grpSp>
      <p:sp>
        <p:nvSpPr>
          <p:cNvPr id="11" name="TextBox 10"/>
          <p:cNvSpPr txBox="1"/>
          <p:nvPr/>
        </p:nvSpPr>
        <p:spPr>
          <a:xfrm>
            <a:off x="1783080" y="5818716"/>
            <a:ext cx="5824330" cy="400110"/>
          </a:xfrm>
          <a:prstGeom prst="rect">
            <a:avLst/>
          </a:prstGeom>
          <a:noFill/>
        </p:spPr>
        <p:txBody>
          <a:bodyPr wrap="square" rtlCol="0">
            <a:spAutoFit/>
          </a:bodyPr>
          <a:lstStyle/>
          <a:p>
            <a:pPr algn="ctr"/>
            <a:r>
              <a:rPr lang="en-US" sz="2000" b="1" dirty="0"/>
              <a:t>2002                Land Cover                  2015</a:t>
            </a:r>
          </a:p>
        </p:txBody>
      </p:sp>
    </p:spTree>
    <p:extLst>
      <p:ext uri="{BB962C8B-B14F-4D97-AF65-F5344CB8AC3E}">
        <p14:creationId xmlns:p14="http://schemas.microsoft.com/office/powerpoint/2010/main" val="1373532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169299"/>
            <a:ext cx="3566160" cy="672673"/>
          </a:xfrm>
        </p:spPr>
        <p:txBody>
          <a:bodyPr/>
          <a:lstStyle/>
          <a:p>
            <a:r>
              <a:rPr lang="en-US" dirty="0"/>
              <a:t>Results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62" y="1485078"/>
            <a:ext cx="8822496" cy="2027297"/>
          </a:xfrm>
          <a:prstGeom prst="rect">
            <a:avLst/>
          </a:prstGeom>
        </p:spPr>
      </p:pic>
      <p:sp>
        <p:nvSpPr>
          <p:cNvPr id="11" name="Text Placeholder 1"/>
          <p:cNvSpPr>
            <a:spLocks noGrp="1"/>
          </p:cNvSpPr>
          <p:nvPr>
            <p:ph type="body" sz="quarter" idx="11"/>
          </p:nvPr>
        </p:nvSpPr>
        <p:spPr>
          <a:xfrm>
            <a:off x="1706090" y="4173648"/>
            <a:ext cx="6777007" cy="1889527"/>
          </a:xfrm>
        </p:spPr>
        <p:txBody>
          <a:bodyPr>
            <a:normAutofit/>
          </a:bodyPr>
          <a:lstStyle/>
          <a:p>
            <a:pPr marL="342900" indent="-342900">
              <a:buClr>
                <a:schemeClr val="accent1"/>
              </a:buClr>
              <a:buFont typeface="Century Gothic" panose="020B0502020202020204" pitchFamily="34" charset="0"/>
              <a:buChar char="►"/>
            </a:pPr>
            <a:r>
              <a:rPr lang="en-US" dirty="0"/>
              <a:t>146% increase in tidal waters</a:t>
            </a:r>
          </a:p>
          <a:p>
            <a:pPr marL="342900" indent="-342900">
              <a:buClr>
                <a:schemeClr val="accent1"/>
              </a:buClr>
              <a:buFont typeface="Century Gothic" panose="020B0502020202020204" pitchFamily="34" charset="0"/>
              <a:buChar char="►"/>
            </a:pPr>
            <a:r>
              <a:rPr lang="en-US" dirty="0"/>
              <a:t>164% increase in wetlands vegetation</a:t>
            </a:r>
          </a:p>
          <a:p>
            <a:pPr marL="342900" indent="-342900">
              <a:buClr>
                <a:schemeClr val="accent1"/>
              </a:buClr>
              <a:buFont typeface="Century Gothic" panose="020B0502020202020204" pitchFamily="34" charset="0"/>
              <a:buChar char="►"/>
            </a:pPr>
            <a:r>
              <a:rPr lang="en-US" dirty="0"/>
              <a:t>Corresponding decrease in manmade features and non-tidal wetlands</a:t>
            </a:r>
          </a:p>
          <a:p>
            <a:pPr>
              <a:buClr>
                <a:schemeClr val="accent1"/>
              </a:buClr>
            </a:pPr>
            <a:endParaRPr lang="en-US" dirty="0"/>
          </a:p>
        </p:txBody>
      </p:sp>
    </p:spTree>
    <p:extLst>
      <p:ext uri="{BB962C8B-B14F-4D97-AF65-F5344CB8AC3E}">
        <p14:creationId xmlns:p14="http://schemas.microsoft.com/office/powerpoint/2010/main" val="4184306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169299"/>
            <a:ext cx="3566160" cy="672673"/>
          </a:xfrm>
        </p:spPr>
        <p:txBody>
          <a:bodyPr/>
          <a:lstStyle/>
          <a:p>
            <a:r>
              <a:rPr lang="en-US" dirty="0"/>
              <a:t>Results</a:t>
            </a:r>
          </a:p>
        </p:txBody>
      </p:sp>
      <p:grpSp>
        <p:nvGrpSpPr>
          <p:cNvPr id="12" name="Group 11"/>
          <p:cNvGrpSpPr/>
          <p:nvPr/>
        </p:nvGrpSpPr>
        <p:grpSpPr>
          <a:xfrm>
            <a:off x="0" y="1149845"/>
            <a:ext cx="9144000" cy="4558309"/>
            <a:chOff x="0" y="1149845"/>
            <a:chExt cx="9144000" cy="4558309"/>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49845"/>
              <a:ext cx="9144000" cy="455830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712" y="5029912"/>
              <a:ext cx="891540" cy="55626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6288" y="5029912"/>
              <a:ext cx="899160" cy="55626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576" y="1224643"/>
              <a:ext cx="4401179" cy="219328"/>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6829" y="1194075"/>
              <a:ext cx="4446831" cy="230907"/>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58975" y="5183046"/>
              <a:ext cx="327660" cy="46482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52116" y="5183046"/>
              <a:ext cx="327660" cy="464820"/>
            </a:xfrm>
            <a:prstGeom prst="rect">
              <a:avLst/>
            </a:prstGeom>
          </p:spPr>
        </p:pic>
      </p:grpSp>
      <p:sp>
        <p:nvSpPr>
          <p:cNvPr id="9" name="TextBox 8"/>
          <p:cNvSpPr txBox="1"/>
          <p:nvPr/>
        </p:nvSpPr>
        <p:spPr>
          <a:xfrm>
            <a:off x="120576" y="5735863"/>
            <a:ext cx="4401179" cy="400110"/>
          </a:xfrm>
          <a:prstGeom prst="rect">
            <a:avLst/>
          </a:prstGeom>
          <a:noFill/>
        </p:spPr>
        <p:txBody>
          <a:bodyPr wrap="square" rtlCol="0">
            <a:spAutoFit/>
          </a:bodyPr>
          <a:lstStyle/>
          <a:p>
            <a:pPr algn="ctr"/>
            <a:r>
              <a:rPr lang="en-US" sz="2000" dirty="0"/>
              <a:t>Change in Water Extent</a:t>
            </a:r>
          </a:p>
        </p:txBody>
      </p:sp>
      <p:sp>
        <p:nvSpPr>
          <p:cNvPr id="11" name="TextBox 10"/>
          <p:cNvSpPr txBox="1"/>
          <p:nvPr/>
        </p:nvSpPr>
        <p:spPr>
          <a:xfrm>
            <a:off x="4626828" y="5749799"/>
            <a:ext cx="4446831" cy="400110"/>
          </a:xfrm>
          <a:prstGeom prst="rect">
            <a:avLst/>
          </a:prstGeom>
          <a:noFill/>
        </p:spPr>
        <p:txBody>
          <a:bodyPr wrap="square" rtlCol="0">
            <a:spAutoFit/>
          </a:bodyPr>
          <a:lstStyle/>
          <a:p>
            <a:pPr algn="ctr"/>
            <a:r>
              <a:rPr lang="en-US" sz="2000" dirty="0"/>
              <a:t>Change in Vegetation Extent</a:t>
            </a:r>
          </a:p>
        </p:txBody>
      </p:sp>
    </p:spTree>
    <p:extLst>
      <p:ext uri="{BB962C8B-B14F-4D97-AF65-F5344CB8AC3E}">
        <p14:creationId xmlns:p14="http://schemas.microsoft.com/office/powerpoint/2010/main" val="1790352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19410" y="756458"/>
            <a:ext cx="3566160" cy="1325880"/>
          </a:xfrm>
        </p:spPr>
        <p:txBody>
          <a:bodyPr/>
          <a:lstStyle/>
          <a:p>
            <a:r>
              <a:rPr lang="en-US" dirty="0"/>
              <a:t>Errors and Uncertainties</a:t>
            </a:r>
          </a:p>
        </p:txBody>
      </p:sp>
      <p:sp>
        <p:nvSpPr>
          <p:cNvPr id="8" name="Text Placeholder 1"/>
          <p:cNvSpPr>
            <a:spLocks noGrp="1"/>
          </p:cNvSpPr>
          <p:nvPr>
            <p:ph type="body" sz="quarter" idx="11"/>
          </p:nvPr>
        </p:nvSpPr>
        <p:spPr>
          <a:xfrm>
            <a:off x="478883" y="2335876"/>
            <a:ext cx="3335568" cy="3482844"/>
          </a:xfrm>
        </p:spPr>
        <p:txBody>
          <a:bodyPr>
            <a:normAutofit/>
          </a:bodyPr>
          <a:lstStyle/>
          <a:p>
            <a:pPr>
              <a:buClr>
                <a:schemeClr val="accent1"/>
              </a:buClr>
            </a:pPr>
            <a:r>
              <a:rPr lang="en-US" dirty="0"/>
              <a:t>Not able to effectively use AVIRIS imagery</a:t>
            </a:r>
          </a:p>
          <a:p>
            <a:pPr marL="342900" indent="-342900">
              <a:buClr>
                <a:schemeClr val="accent1"/>
              </a:buClr>
              <a:buFont typeface="Century Gothic" panose="020B0502020202020204" pitchFamily="34" charset="0"/>
              <a:buChar char="►"/>
            </a:pPr>
            <a:r>
              <a:rPr lang="en-US" dirty="0"/>
              <a:t>No imagery from before 2013</a:t>
            </a:r>
          </a:p>
          <a:p>
            <a:pPr marL="342900" indent="-342900">
              <a:buClr>
                <a:schemeClr val="accent1"/>
              </a:buClr>
              <a:buFont typeface="Century Gothic" panose="020B0502020202020204" pitchFamily="34" charset="0"/>
              <a:buChar char="►"/>
            </a:pPr>
            <a:r>
              <a:rPr lang="en-US" dirty="0"/>
              <a:t>Pixel size of 15 meters</a:t>
            </a:r>
          </a:p>
          <a:p>
            <a:pPr marL="342900" indent="-342900">
              <a:buClr>
                <a:schemeClr val="accent1"/>
              </a:buClr>
              <a:buFont typeface="Century Gothic" panose="020B0502020202020204" pitchFamily="34" charset="0"/>
              <a:buChar char="►"/>
            </a:pPr>
            <a:r>
              <a:rPr lang="en-US" dirty="0"/>
              <a:t>Had hoped to classify and measure the extent of different vegetation types</a:t>
            </a:r>
          </a:p>
        </p:txBody>
      </p:sp>
      <p:grpSp>
        <p:nvGrpSpPr>
          <p:cNvPr id="13" name="Group 12"/>
          <p:cNvGrpSpPr/>
          <p:nvPr/>
        </p:nvGrpSpPr>
        <p:grpSpPr>
          <a:xfrm>
            <a:off x="3885570" y="698265"/>
            <a:ext cx="5151333" cy="5001075"/>
            <a:chOff x="3885570" y="698265"/>
            <a:chExt cx="5151333" cy="5001075"/>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5570" y="698265"/>
              <a:ext cx="5151333" cy="500107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2396" y="858635"/>
              <a:ext cx="4297680" cy="23622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2276" y="3969674"/>
              <a:ext cx="1584960" cy="15621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4657" y="5066954"/>
              <a:ext cx="327660" cy="464820"/>
            </a:xfrm>
            <a:prstGeom prst="rect">
              <a:avLst/>
            </a:prstGeom>
          </p:spPr>
        </p:pic>
      </p:grpSp>
    </p:spTree>
    <p:extLst>
      <p:ext uri="{BB962C8B-B14F-4D97-AF65-F5344CB8AC3E}">
        <p14:creationId xmlns:p14="http://schemas.microsoft.com/office/powerpoint/2010/main" val="2961181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48368" y="1388159"/>
            <a:ext cx="3335568" cy="5121283"/>
          </a:xfrm>
        </p:spPr>
        <p:txBody>
          <a:bodyPr>
            <a:normAutofit/>
          </a:bodyPr>
          <a:lstStyle/>
          <a:p>
            <a:r>
              <a:rPr lang="en-US" dirty="0"/>
              <a:t>The restoration  efforts have been successful </a:t>
            </a:r>
          </a:p>
          <a:p>
            <a:pPr marL="342900" indent="-342900">
              <a:buClr>
                <a:schemeClr val="accent1"/>
              </a:buClr>
              <a:buFont typeface="Century Gothic" panose="020B0502020202020204" pitchFamily="34" charset="0"/>
              <a:buChar char="►"/>
            </a:pPr>
            <a:r>
              <a:rPr lang="en-US" dirty="0"/>
              <a:t>Tidal inflow was restored</a:t>
            </a:r>
          </a:p>
          <a:p>
            <a:pPr marL="342900" indent="-342900">
              <a:buClr>
                <a:schemeClr val="accent1"/>
              </a:buClr>
              <a:buFont typeface="Century Gothic" panose="020B0502020202020204" pitchFamily="34" charset="0"/>
              <a:buChar char="►"/>
            </a:pPr>
            <a:r>
              <a:rPr lang="en-US" dirty="0"/>
              <a:t>Increased wetland vegetation</a:t>
            </a:r>
          </a:p>
          <a:p>
            <a:pPr marL="342900" indent="-342900">
              <a:buClr>
                <a:schemeClr val="accent1"/>
              </a:buClr>
              <a:buFont typeface="Century Gothic" panose="020B0502020202020204" pitchFamily="34" charset="0"/>
              <a:buChar char="►"/>
            </a:pPr>
            <a:r>
              <a:rPr lang="en-US" dirty="0"/>
              <a:t>Decreased man-made features</a:t>
            </a:r>
          </a:p>
          <a:p>
            <a:pPr marL="342900" indent="-342900">
              <a:buClr>
                <a:schemeClr val="accent1"/>
              </a:buClr>
              <a:buFont typeface="Century Gothic" panose="020B0502020202020204" pitchFamily="34" charset="0"/>
              <a:buChar char="►"/>
            </a:pPr>
            <a:r>
              <a:rPr lang="en-US" dirty="0"/>
              <a:t>With restoration still in progress, established a baseline to compare the future state of the site </a:t>
            </a:r>
          </a:p>
          <a:p>
            <a:pPr marL="342900" indent="-342900">
              <a:buClr>
                <a:schemeClr val="accent1"/>
              </a:buClr>
              <a:buFont typeface="Century Gothic" panose="020B0502020202020204" pitchFamily="34" charset="0"/>
              <a:buChar char="►"/>
            </a:pPr>
            <a:r>
              <a:rPr lang="en-US" dirty="0"/>
              <a:t>Added scientific rigor to the Amigos’ outreach efforts</a:t>
            </a:r>
          </a:p>
        </p:txBody>
      </p:sp>
      <p:sp>
        <p:nvSpPr>
          <p:cNvPr id="3" name="Text Placeholder 2"/>
          <p:cNvSpPr>
            <a:spLocks noGrp="1"/>
          </p:cNvSpPr>
          <p:nvPr>
            <p:ph type="body" sz="quarter" idx="10"/>
          </p:nvPr>
        </p:nvSpPr>
        <p:spPr>
          <a:xfrm>
            <a:off x="548640" y="477118"/>
            <a:ext cx="3566160" cy="745100"/>
          </a:xfrm>
        </p:spPr>
        <p:txBody>
          <a:bodyPr/>
          <a:lstStyle/>
          <a:p>
            <a:r>
              <a:rPr lang="en-US" dirty="0"/>
              <a:t>Conclusion</a:t>
            </a:r>
          </a:p>
        </p:txBody>
      </p:sp>
      <p:pic>
        <p:nvPicPr>
          <p:cNvPr id="4" name="Picture Placeholder 3"/>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5556" r="5556"/>
          <a:stretch>
            <a:fillRect/>
          </a:stretch>
        </p:blipFill>
        <p:spPr>
          <a:xfrm>
            <a:off x="4572000" y="117695"/>
            <a:ext cx="4571995" cy="6672404"/>
          </a:xfrm>
        </p:spPr>
      </p:pic>
    </p:spTree>
    <p:extLst>
      <p:ext uri="{BB962C8B-B14F-4D97-AF65-F5344CB8AC3E}">
        <p14:creationId xmlns:p14="http://schemas.microsoft.com/office/powerpoint/2010/main" val="2444332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42163" y="1407882"/>
            <a:ext cx="8659663" cy="2316087"/>
          </a:xfrm>
        </p:spPr>
        <p:txBody>
          <a:bodyPr>
            <a:normAutofit fontScale="92500" lnSpcReduction="10000"/>
          </a:bodyPr>
          <a:lstStyle/>
          <a:p>
            <a:pPr marL="342900" indent="-342900">
              <a:buClr>
                <a:schemeClr val="accent1"/>
              </a:buClr>
              <a:buFont typeface="Century Gothic" panose="020B0502020202020204" pitchFamily="34" charset="0"/>
              <a:buChar char="►"/>
            </a:pPr>
            <a:r>
              <a:rPr lang="en-US" sz="2200" dirty="0"/>
              <a:t>The US has </a:t>
            </a:r>
            <a:r>
              <a:rPr lang="en-US" sz="2200" b="1" dirty="0"/>
              <a:t>lost over 50%</a:t>
            </a:r>
            <a:r>
              <a:rPr lang="en-US" sz="2200" dirty="0"/>
              <a:t> of </a:t>
            </a:r>
            <a:r>
              <a:rPr lang="en-US" sz="2200" b="1" dirty="0"/>
              <a:t>wetland habitat</a:t>
            </a:r>
            <a:r>
              <a:rPr lang="en-US" sz="2200" dirty="0"/>
              <a:t> in the past 200 years.</a:t>
            </a:r>
          </a:p>
          <a:p>
            <a:pPr marL="342900" indent="-342900">
              <a:buClr>
                <a:schemeClr val="accent1"/>
              </a:buClr>
              <a:buFont typeface="Century Gothic" panose="020B0502020202020204" pitchFamily="34" charset="0"/>
              <a:buChar char="►"/>
            </a:pPr>
            <a:endParaRPr lang="en-US" sz="2200" dirty="0"/>
          </a:p>
          <a:p>
            <a:pPr marL="342900" indent="-342900">
              <a:buClr>
                <a:schemeClr val="accent1"/>
              </a:buClr>
              <a:buFont typeface="Century Gothic" panose="020B0502020202020204" pitchFamily="34" charset="0"/>
              <a:buChar char="►"/>
            </a:pPr>
            <a:r>
              <a:rPr lang="en-US" sz="2200" b="1" dirty="0"/>
              <a:t>California</a:t>
            </a:r>
            <a:r>
              <a:rPr lang="en-US" sz="2200" dirty="0"/>
              <a:t> leads the nation in this historic loss of wetlands, with a decline of as much as 91%. </a:t>
            </a:r>
          </a:p>
          <a:p>
            <a:pPr marL="342900" indent="-342900">
              <a:buClr>
                <a:schemeClr val="accent1"/>
              </a:buClr>
              <a:buFont typeface="Century Gothic" panose="020B0502020202020204" pitchFamily="34" charset="0"/>
              <a:buChar char="►"/>
            </a:pPr>
            <a:endParaRPr lang="en-US" sz="2200" dirty="0"/>
          </a:p>
          <a:p>
            <a:pPr marL="342900" indent="-342900">
              <a:buClr>
                <a:schemeClr val="accent1"/>
              </a:buClr>
              <a:buFont typeface="Century Gothic" panose="020B0502020202020204" pitchFamily="34" charset="0"/>
              <a:buChar char="►"/>
            </a:pPr>
            <a:r>
              <a:rPr lang="en-US" sz="2200" dirty="0"/>
              <a:t>Southern California and the San Francisco Bay area </a:t>
            </a:r>
            <a:r>
              <a:rPr lang="en-US" sz="2200" b="1" dirty="0"/>
              <a:t>lead the state </a:t>
            </a:r>
            <a:r>
              <a:rPr lang="en-US" sz="2200" dirty="0"/>
              <a:t>in percentage of wetlands habitat lost. </a:t>
            </a:r>
          </a:p>
          <a:p>
            <a:pPr marL="342900" indent="-342900">
              <a:buClr>
                <a:schemeClr val="accent1"/>
              </a:buClr>
              <a:buFont typeface="Century Gothic" panose="020B0502020202020204" pitchFamily="34" charset="0"/>
              <a:buChar char="►"/>
            </a:pPr>
            <a:endParaRPr lang="en-US" dirty="0"/>
          </a:p>
        </p:txBody>
      </p:sp>
      <p:sp>
        <p:nvSpPr>
          <p:cNvPr id="3" name="Text Placeholder 2"/>
          <p:cNvSpPr>
            <a:spLocks noGrp="1"/>
          </p:cNvSpPr>
          <p:nvPr>
            <p:ph type="body" sz="quarter" idx="10"/>
          </p:nvPr>
        </p:nvSpPr>
        <p:spPr>
          <a:xfrm>
            <a:off x="342163" y="361335"/>
            <a:ext cx="3573534" cy="719721"/>
          </a:xfrm>
        </p:spPr>
        <p:txBody>
          <a:bodyPr/>
          <a:lstStyle/>
          <a:p>
            <a:r>
              <a:rPr lang="en-US" dirty="0"/>
              <a:t>Introduction</a:t>
            </a:r>
          </a:p>
        </p:txBody>
      </p:sp>
      <p:pic>
        <p:nvPicPr>
          <p:cNvPr id="11" name="Picture Placeholder 10"/>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9358" b="9358"/>
          <a:stretch>
            <a:fillRect/>
          </a:stretch>
        </p:blipFill>
        <p:spPr>
          <a:xfrm>
            <a:off x="0" y="4468813"/>
            <a:ext cx="9144000" cy="2389187"/>
          </a:xfrm>
        </p:spPr>
      </p:pic>
    </p:spTree>
    <p:extLst>
      <p:ext uri="{BB962C8B-B14F-4D97-AF65-F5344CB8AC3E}">
        <p14:creationId xmlns:p14="http://schemas.microsoft.com/office/powerpoint/2010/main" val="33916963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94359" y="1655158"/>
            <a:ext cx="8051583" cy="704088"/>
          </a:xfrm>
        </p:spPr>
        <p:txBody>
          <a:bodyPr/>
          <a:lstStyle/>
          <a:p>
            <a:r>
              <a:rPr lang="en-US" dirty="0"/>
              <a:t>Cedric Fichot, NASA Jet Propulsion Laboratory</a:t>
            </a:r>
          </a:p>
        </p:txBody>
      </p:sp>
      <p:sp>
        <p:nvSpPr>
          <p:cNvPr id="3" name="Text Placeholder 2"/>
          <p:cNvSpPr>
            <a:spLocks noGrp="1"/>
          </p:cNvSpPr>
          <p:nvPr>
            <p:ph type="body" sz="quarter" idx="11"/>
          </p:nvPr>
        </p:nvSpPr>
        <p:spPr>
          <a:xfrm>
            <a:off x="571208" y="2621111"/>
            <a:ext cx="8051583" cy="704088"/>
          </a:xfrm>
        </p:spPr>
        <p:txBody>
          <a:bodyPr/>
          <a:lstStyle/>
          <a:p>
            <a:r>
              <a:rPr lang="en-US" dirty="0"/>
              <a:t>Joana Tavares-Reager, Vic Leipzig, Jerry Donohue, Amigos de Bolsa Chica</a:t>
            </a:r>
          </a:p>
          <a:p>
            <a:endParaRPr lang="en-US" dirty="0"/>
          </a:p>
        </p:txBody>
      </p:sp>
      <p:sp>
        <p:nvSpPr>
          <p:cNvPr id="4" name="Text Placeholder 3"/>
          <p:cNvSpPr>
            <a:spLocks noGrp="1"/>
          </p:cNvSpPr>
          <p:nvPr>
            <p:ph type="body" sz="quarter" idx="12"/>
          </p:nvPr>
        </p:nvSpPr>
        <p:spPr>
          <a:xfrm>
            <a:off x="571209" y="3953241"/>
            <a:ext cx="7907773" cy="1462840"/>
          </a:xfrm>
        </p:spPr>
        <p:txBody>
          <a:bodyPr>
            <a:noAutofit/>
          </a:bodyPr>
          <a:lstStyle/>
          <a:p>
            <a:r>
              <a:rPr lang="en-US" dirty="0"/>
              <a:t>Benjamin Holt, NASA Jet Propulsion Laboratory</a:t>
            </a:r>
          </a:p>
          <a:p>
            <a:r>
              <a:rPr lang="en-US" dirty="0"/>
              <a:t>Bruce </a:t>
            </a:r>
            <a:r>
              <a:rPr lang="en-US" dirty="0" smtClean="0"/>
              <a:t>Chapman and David Thompson, </a:t>
            </a:r>
            <a:r>
              <a:rPr lang="en-US" dirty="0"/>
              <a:t>NASA Jet Propulsion Laboratory</a:t>
            </a:r>
          </a:p>
          <a:p>
            <a:r>
              <a:rPr lang="en-US" dirty="0"/>
              <a:t>Brittany </a:t>
            </a:r>
            <a:r>
              <a:rPr lang="en-US" dirty="0" err="1"/>
              <a:t>Zajic</a:t>
            </a:r>
            <a:r>
              <a:rPr lang="en-US" dirty="0"/>
              <a:t>, Emily Beck, Erika </a:t>
            </a:r>
            <a:r>
              <a:rPr lang="en-US" dirty="0" err="1"/>
              <a:t>Higa</a:t>
            </a:r>
            <a:r>
              <a:rPr lang="en-US" dirty="0"/>
              <a:t>, </a:t>
            </a:r>
            <a:r>
              <a:rPr lang="en-US" dirty="0" smtClean="0"/>
              <a:t>Rebecca Trinh, and </a:t>
            </a:r>
            <a:r>
              <a:rPr lang="en-US" dirty="0"/>
              <a:t>Gwen Miller of NASA </a:t>
            </a:r>
            <a:r>
              <a:rPr lang="en-US" dirty="0" smtClean="0"/>
              <a:t>DEVELOP</a:t>
            </a:r>
            <a:endParaRPr lang="en-US" dirty="0"/>
          </a:p>
        </p:txBody>
      </p:sp>
      <p:sp>
        <p:nvSpPr>
          <p:cNvPr id="5" name="TextBox 4"/>
          <p:cNvSpPr txBox="1"/>
          <p:nvPr/>
        </p:nvSpPr>
        <p:spPr>
          <a:xfrm>
            <a:off x="594359" y="1131938"/>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Advisor</a:t>
            </a:r>
            <a:endParaRPr lang="en-US" sz="2800" dirty="0">
              <a:solidFill>
                <a:schemeClr val="accent1"/>
              </a:solidFill>
              <a:latin typeface="Century Gothic" panose="020B0502020202020204" pitchFamily="34" charset="0"/>
            </a:endParaRPr>
          </a:p>
        </p:txBody>
      </p:sp>
      <p:sp>
        <p:nvSpPr>
          <p:cNvPr id="6" name="TextBox 5"/>
          <p:cNvSpPr txBox="1"/>
          <p:nvPr/>
        </p:nvSpPr>
        <p:spPr>
          <a:xfrm>
            <a:off x="594359" y="2157012"/>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Partners</a:t>
            </a:r>
            <a:endParaRPr lang="en-US" sz="2800" dirty="0">
              <a:solidFill>
                <a:schemeClr val="accent1"/>
              </a:solidFill>
              <a:latin typeface="Century Gothic" panose="020B0502020202020204" pitchFamily="34" charset="0"/>
            </a:endParaRPr>
          </a:p>
        </p:txBody>
      </p:sp>
      <p:sp>
        <p:nvSpPr>
          <p:cNvPr id="7" name="TextBox 6"/>
          <p:cNvSpPr txBox="1"/>
          <p:nvPr/>
        </p:nvSpPr>
        <p:spPr>
          <a:xfrm>
            <a:off x="594359" y="3479638"/>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Others</a:t>
            </a:r>
            <a:endParaRPr lang="en-US" sz="2800" dirty="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097104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153470" y="1213791"/>
            <a:ext cx="6876954" cy="409120"/>
          </a:xfrm>
        </p:spPr>
        <p:txBody>
          <a:bodyPr>
            <a:noAutofit/>
          </a:bodyPr>
          <a:lstStyle/>
          <a:p>
            <a:r>
              <a:rPr lang="en-US" dirty="0"/>
              <a:t>Bolsa Chica Ecological Forecasting Team, Spring 2016</a:t>
            </a:r>
          </a:p>
        </p:txBody>
      </p:sp>
      <p:sp>
        <p:nvSpPr>
          <p:cNvPr id="3" name="Text Placeholder 2"/>
          <p:cNvSpPr>
            <a:spLocks noGrp="1"/>
          </p:cNvSpPr>
          <p:nvPr>
            <p:ph type="body" sz="quarter" idx="10"/>
          </p:nvPr>
        </p:nvSpPr>
        <p:spPr>
          <a:xfrm>
            <a:off x="836234" y="442450"/>
            <a:ext cx="3566160" cy="771341"/>
          </a:xfrm>
        </p:spPr>
        <p:txBody>
          <a:bodyPr/>
          <a:lstStyle/>
          <a:p>
            <a:r>
              <a:rPr lang="en-US" dirty="0"/>
              <a:t>Questions?</a:t>
            </a:r>
          </a:p>
        </p:txBody>
      </p:sp>
      <p:pic>
        <p:nvPicPr>
          <p:cNvPr id="7" name="Picture 6"/>
          <p:cNvPicPr>
            <a:picLocks noChangeAspect="1"/>
          </p:cNvPicPr>
          <p:nvPr/>
        </p:nvPicPr>
        <p:blipFill>
          <a:blip r:embed="rId3"/>
          <a:stretch>
            <a:fillRect/>
          </a:stretch>
        </p:blipFill>
        <p:spPr>
          <a:xfrm>
            <a:off x="1153470" y="1714336"/>
            <a:ext cx="6706181" cy="4255377"/>
          </a:xfrm>
          <a:prstGeom prst="rect">
            <a:avLst/>
          </a:prstGeom>
        </p:spPr>
      </p:pic>
      <p:sp>
        <p:nvSpPr>
          <p:cNvPr id="8" name="TextBox 7"/>
          <p:cNvSpPr txBox="1"/>
          <p:nvPr/>
        </p:nvSpPr>
        <p:spPr>
          <a:xfrm>
            <a:off x="1049304" y="5969713"/>
            <a:ext cx="6810348" cy="707886"/>
          </a:xfrm>
          <a:prstGeom prst="rect">
            <a:avLst/>
          </a:prstGeom>
          <a:noFill/>
        </p:spPr>
        <p:txBody>
          <a:bodyPr wrap="square" rtlCol="0">
            <a:spAutoFit/>
          </a:bodyPr>
          <a:lstStyle/>
          <a:p>
            <a:r>
              <a:rPr lang="en-US" sz="2000" dirty="0"/>
              <a:t>From left to right: Nick Rousseau, Steven Kerns, Christine Elowitt</a:t>
            </a:r>
          </a:p>
        </p:txBody>
      </p:sp>
    </p:spTree>
    <p:extLst>
      <p:ext uri="{BB962C8B-B14F-4D97-AF65-F5344CB8AC3E}">
        <p14:creationId xmlns:p14="http://schemas.microsoft.com/office/powerpoint/2010/main" val="2059581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02733" y="1353628"/>
            <a:ext cx="8090563" cy="1869401"/>
          </a:xfrm>
        </p:spPr>
        <p:txBody>
          <a:bodyPr>
            <a:normAutofit/>
          </a:bodyPr>
          <a:lstStyle/>
          <a:p>
            <a:pPr marL="342900" indent="-342900">
              <a:buClr>
                <a:schemeClr val="accent1"/>
              </a:buClr>
              <a:buFont typeface="Century Gothic" panose="020B0502020202020204" pitchFamily="34" charset="0"/>
              <a:buChar char="►"/>
            </a:pPr>
            <a:r>
              <a:rPr lang="en-US" dirty="0"/>
              <a:t>The Bolsa Chica Wetlands provide </a:t>
            </a:r>
            <a:r>
              <a:rPr lang="en-US" b="1" dirty="0"/>
              <a:t>critical habitat </a:t>
            </a:r>
            <a:r>
              <a:rPr lang="en-US" dirty="0"/>
              <a:t>for migratory and </a:t>
            </a:r>
            <a:r>
              <a:rPr lang="en-US" b="1" dirty="0"/>
              <a:t>endangered avifauna.</a:t>
            </a:r>
          </a:p>
          <a:p>
            <a:pPr>
              <a:buClr>
                <a:schemeClr val="accent1"/>
              </a:buClr>
            </a:pPr>
            <a:r>
              <a:rPr lang="en-US" dirty="0"/>
              <a:t>	Remained undeveloped due to oil extraction operations</a:t>
            </a:r>
          </a:p>
          <a:p>
            <a:pPr marL="342900" indent="-342900">
              <a:buClr>
                <a:schemeClr val="accent1"/>
              </a:buClr>
              <a:buFont typeface="Century Gothic" panose="020B0502020202020204" pitchFamily="34" charset="0"/>
              <a:buChar char="►"/>
            </a:pPr>
            <a:r>
              <a:rPr lang="en-US" dirty="0"/>
              <a:t>Acquired by the state of California in 1997 and is now managed by the CA Department of Fish and Wildlife.</a:t>
            </a:r>
          </a:p>
          <a:p>
            <a:pPr marL="342900" indent="-342900">
              <a:buClr>
                <a:schemeClr val="accent1"/>
              </a:buClr>
              <a:buFont typeface="Century Gothic" panose="020B0502020202020204" pitchFamily="34" charset="0"/>
              <a:buChar char="►"/>
            </a:pPr>
            <a:endParaRPr lang="en-US" dirty="0"/>
          </a:p>
        </p:txBody>
      </p:sp>
      <p:sp>
        <p:nvSpPr>
          <p:cNvPr id="3" name="Text Placeholder 2"/>
          <p:cNvSpPr>
            <a:spLocks noGrp="1"/>
          </p:cNvSpPr>
          <p:nvPr>
            <p:ph type="body" sz="quarter" idx="10"/>
          </p:nvPr>
        </p:nvSpPr>
        <p:spPr>
          <a:xfrm>
            <a:off x="342163" y="361335"/>
            <a:ext cx="3573534" cy="719721"/>
          </a:xfrm>
        </p:spPr>
        <p:txBody>
          <a:bodyPr/>
          <a:lstStyle/>
          <a:p>
            <a:r>
              <a:rPr lang="en-US" dirty="0"/>
              <a:t>Introduction</a:t>
            </a:r>
          </a:p>
        </p:txBody>
      </p:sp>
      <p:pic>
        <p:nvPicPr>
          <p:cNvPr id="7" name="Picture Placeholder 6"/>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3428" r="3428"/>
          <a:stretch>
            <a:fillRect/>
          </a:stretch>
        </p:blipFill>
        <p:spPr>
          <a:xfrm>
            <a:off x="165920" y="3634813"/>
            <a:ext cx="4471836" cy="2700565"/>
          </a:xfrm>
        </p:spPr>
      </p:pic>
      <p:pic>
        <p:nvPicPr>
          <p:cNvPr id="9" name="Picture Placeholder 6"/>
          <p:cNvPicPr>
            <a:picLocks noChangeAspect="1"/>
          </p:cNvPicPr>
          <p:nvPr/>
        </p:nvPicPr>
        <p:blipFill rotWithShape="1">
          <a:blip r:embed="rId4" cstate="print">
            <a:extLst>
              <a:ext uri="{28A0092B-C50C-407E-A947-70E740481C1C}">
                <a14:useLocalDpi xmlns:a14="http://schemas.microsoft.com/office/drawing/2010/main" val="0"/>
              </a:ext>
            </a:extLst>
          </a:blip>
          <a:srcRect l="-3687" r="5687"/>
          <a:stretch/>
        </p:blipFill>
        <p:spPr>
          <a:xfrm>
            <a:off x="4637755" y="3636256"/>
            <a:ext cx="4342228" cy="2676156"/>
          </a:xfrm>
          <a:prstGeom prst="rect">
            <a:avLst/>
          </a:prstGeom>
        </p:spPr>
      </p:pic>
    </p:spTree>
    <p:extLst>
      <p:ext uri="{BB962C8B-B14F-4D97-AF65-F5344CB8AC3E}">
        <p14:creationId xmlns:p14="http://schemas.microsoft.com/office/powerpoint/2010/main" val="15685930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06477" y="1157749"/>
            <a:ext cx="3473246" cy="1921353"/>
          </a:xfrm>
        </p:spPr>
        <p:txBody>
          <a:bodyPr/>
          <a:lstStyle/>
          <a:p>
            <a:pPr marL="342900" indent="-342900">
              <a:buClr>
                <a:schemeClr val="accent1"/>
              </a:buClr>
              <a:buFont typeface="Century Gothic" panose="020B0502020202020204" pitchFamily="34" charset="0"/>
              <a:buChar char="►"/>
            </a:pPr>
            <a:r>
              <a:rPr lang="en-US" dirty="0"/>
              <a:t>Increased effort to restore the </a:t>
            </a:r>
            <a:r>
              <a:rPr lang="en-US" b="1" dirty="0"/>
              <a:t>native vegetation</a:t>
            </a:r>
            <a:r>
              <a:rPr lang="en-US" dirty="0"/>
              <a:t> and </a:t>
            </a:r>
            <a:r>
              <a:rPr lang="en-US" b="1" dirty="0"/>
              <a:t>tidal flows. </a:t>
            </a:r>
          </a:p>
        </p:txBody>
      </p:sp>
      <p:sp>
        <p:nvSpPr>
          <p:cNvPr id="3" name="Text Placeholder 2"/>
          <p:cNvSpPr>
            <a:spLocks noGrp="1"/>
          </p:cNvSpPr>
          <p:nvPr>
            <p:ph type="body" sz="quarter" idx="10"/>
          </p:nvPr>
        </p:nvSpPr>
        <p:spPr>
          <a:xfrm>
            <a:off x="342163" y="361335"/>
            <a:ext cx="3573534" cy="719721"/>
          </a:xfrm>
        </p:spPr>
        <p:txBody>
          <a:bodyPr/>
          <a:lstStyle/>
          <a:p>
            <a:r>
              <a:rPr lang="en-US" dirty="0"/>
              <a:t>Introduction</a:t>
            </a:r>
          </a:p>
        </p:txBody>
      </p:sp>
      <p:sp>
        <p:nvSpPr>
          <p:cNvPr id="4" name="Rectangle 3"/>
          <p:cNvSpPr/>
          <p:nvPr/>
        </p:nvSpPr>
        <p:spPr>
          <a:xfrm>
            <a:off x="295509" y="3203915"/>
            <a:ext cx="6485538" cy="2554545"/>
          </a:xfrm>
          <a:prstGeom prst="rect">
            <a:avLst/>
          </a:prstGeom>
        </p:spPr>
        <p:txBody>
          <a:bodyPr wrap="square">
            <a:spAutoFit/>
          </a:bodyPr>
          <a:lstStyle/>
          <a:p>
            <a:pPr>
              <a:buClr>
                <a:schemeClr val="accent1"/>
              </a:buClr>
            </a:pPr>
            <a:endParaRPr lang="en-US" sz="2000" b="1" dirty="0"/>
          </a:p>
          <a:p>
            <a:pPr>
              <a:buClr>
                <a:schemeClr val="accent1"/>
              </a:buClr>
            </a:pPr>
            <a:r>
              <a:rPr lang="en-US" sz="2000" b="1" dirty="0"/>
              <a:t>Amigos de Bolsa Chica</a:t>
            </a:r>
          </a:p>
          <a:p>
            <a:pPr marL="342900" indent="-342900">
              <a:buClr>
                <a:schemeClr val="accent1"/>
              </a:buClr>
              <a:buFont typeface="Century Gothic" panose="020B0502020202020204" pitchFamily="34" charset="0"/>
              <a:buChar char="►"/>
            </a:pPr>
            <a:r>
              <a:rPr lang="en-US" sz="2000" dirty="0"/>
              <a:t>Non-profit </a:t>
            </a:r>
            <a:r>
              <a:rPr lang="en-US" sz="2000" b="1" dirty="0"/>
              <a:t>volunteer</a:t>
            </a:r>
            <a:r>
              <a:rPr lang="en-US" sz="2000" dirty="0"/>
              <a:t> </a:t>
            </a:r>
            <a:br>
              <a:rPr lang="en-US" sz="2000" dirty="0"/>
            </a:br>
            <a:r>
              <a:rPr lang="en-US" sz="2000" dirty="0"/>
              <a:t>advocacy group</a:t>
            </a:r>
          </a:p>
          <a:p>
            <a:pPr marL="342900" indent="-342900">
              <a:buClr>
                <a:schemeClr val="accent1"/>
              </a:buClr>
              <a:buFont typeface="Century Gothic" panose="020B0502020202020204" pitchFamily="34" charset="0"/>
              <a:buChar char="►"/>
            </a:pPr>
            <a:r>
              <a:rPr lang="en-US" sz="2000" dirty="0"/>
              <a:t>Started in </a:t>
            </a:r>
            <a:r>
              <a:rPr lang="en-US" sz="2000" b="1" dirty="0"/>
              <a:t>1976</a:t>
            </a:r>
          </a:p>
          <a:p>
            <a:pPr marL="342900" indent="-342900">
              <a:buClr>
                <a:schemeClr val="accent1"/>
              </a:buClr>
              <a:buFont typeface="Century Gothic" panose="020B0502020202020204" pitchFamily="34" charset="0"/>
              <a:buChar char="►"/>
            </a:pPr>
            <a:r>
              <a:rPr lang="en-US" sz="2000" dirty="0"/>
              <a:t>One of two non-profit groups affiliated with the site</a:t>
            </a:r>
          </a:p>
          <a:p>
            <a:pPr marL="342900" indent="-342900">
              <a:buClr>
                <a:schemeClr val="accent1"/>
              </a:buClr>
              <a:buFont typeface="Century Gothic" panose="020B0502020202020204" pitchFamily="34" charset="0"/>
              <a:buChar char="►"/>
            </a:pPr>
            <a:r>
              <a:rPr lang="en-US" sz="2000" dirty="0"/>
              <a:t>Prioritize </a:t>
            </a:r>
            <a:r>
              <a:rPr lang="en-US" sz="2000" b="1" dirty="0"/>
              <a:t>community involvement </a:t>
            </a:r>
            <a:r>
              <a:rPr lang="en-US" sz="2000" dirty="0"/>
              <a:t>and </a:t>
            </a:r>
            <a:r>
              <a:rPr lang="en-US" sz="2000" b="1" dirty="0"/>
              <a:t>education</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9723" y="721195"/>
            <a:ext cx="5223497" cy="3606965"/>
          </a:xfrm>
          <a:prstGeom prst="rect">
            <a:avLst/>
          </a:prstGeom>
        </p:spPr>
      </p:pic>
      <p:sp>
        <p:nvSpPr>
          <p:cNvPr id="10" name="TextBox 9"/>
          <p:cNvSpPr txBox="1"/>
          <p:nvPr/>
        </p:nvSpPr>
        <p:spPr>
          <a:xfrm>
            <a:off x="7128954" y="4324581"/>
            <a:ext cx="1774266" cy="276999"/>
          </a:xfrm>
          <a:prstGeom prst="rect">
            <a:avLst/>
          </a:prstGeom>
          <a:noFill/>
        </p:spPr>
        <p:txBody>
          <a:bodyPr wrap="square" rtlCol="0">
            <a:spAutoFit/>
          </a:bodyPr>
          <a:lstStyle/>
          <a:p>
            <a:r>
              <a:rPr lang="en-US" sz="1200" dirty="0"/>
              <a:t>Image Credit: NOAA</a:t>
            </a:r>
          </a:p>
        </p:txBody>
      </p:sp>
    </p:spTree>
    <p:extLst>
      <p:ext uri="{BB962C8B-B14F-4D97-AF65-F5344CB8AC3E}">
        <p14:creationId xmlns:p14="http://schemas.microsoft.com/office/powerpoint/2010/main" val="3146649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06401" y="1110154"/>
            <a:ext cx="5079999" cy="4979145"/>
          </a:xfrm>
        </p:spPr>
        <p:txBody>
          <a:bodyPr>
            <a:normAutofit/>
          </a:bodyPr>
          <a:lstStyle/>
          <a:p>
            <a:pPr marL="347663" indent="-347663"/>
            <a:r>
              <a:rPr lang="en-US" b="1" dirty="0">
                <a:solidFill>
                  <a:schemeClr val="accent1"/>
                </a:solidFill>
              </a:rPr>
              <a:t>Create </a:t>
            </a:r>
            <a:r>
              <a:rPr lang="en-US" dirty="0"/>
              <a:t>a time-series analysis to </a:t>
            </a:r>
            <a:r>
              <a:rPr lang="en-US" b="1" dirty="0"/>
              <a:t>demonstrate</a:t>
            </a:r>
            <a:r>
              <a:rPr lang="en-US" dirty="0"/>
              <a:t> </a:t>
            </a:r>
            <a:r>
              <a:rPr lang="en-US" dirty="0" err="1"/>
              <a:t>Bolsa</a:t>
            </a:r>
            <a:r>
              <a:rPr lang="en-US" dirty="0"/>
              <a:t> </a:t>
            </a:r>
            <a:r>
              <a:rPr lang="en-US" dirty="0" err="1"/>
              <a:t>Chica</a:t>
            </a:r>
            <a:r>
              <a:rPr lang="en-US" dirty="0"/>
              <a:t> wetland </a:t>
            </a:r>
            <a:r>
              <a:rPr lang="en-US" b="1" dirty="0"/>
              <a:t>restoration success</a:t>
            </a:r>
            <a:r>
              <a:rPr lang="en-US" dirty="0"/>
              <a:t> from 2002-2015.</a:t>
            </a:r>
          </a:p>
          <a:p>
            <a:pPr marL="347663" indent="-347663"/>
            <a:endParaRPr lang="en-US" b="1" dirty="0">
              <a:solidFill>
                <a:schemeClr val="accent1"/>
              </a:solidFill>
            </a:endParaRPr>
          </a:p>
          <a:p>
            <a:pPr marL="347663" indent="-347663"/>
            <a:r>
              <a:rPr lang="en-US" b="1" dirty="0">
                <a:solidFill>
                  <a:schemeClr val="accent1"/>
                </a:solidFill>
              </a:rPr>
              <a:t>Determine </a:t>
            </a:r>
            <a:r>
              <a:rPr lang="en-US" dirty="0"/>
              <a:t>the location of different vegetation types and water extent throughout the site using </a:t>
            </a:r>
            <a:r>
              <a:rPr lang="en-US" b="1" dirty="0"/>
              <a:t>NASA remote sensing technologies</a:t>
            </a:r>
            <a:r>
              <a:rPr lang="en-US" dirty="0"/>
              <a:t>.</a:t>
            </a:r>
            <a:endParaRPr lang="en-US" b="1" dirty="0">
              <a:solidFill>
                <a:schemeClr val="accent1"/>
              </a:solidFill>
            </a:endParaRPr>
          </a:p>
          <a:p>
            <a:pPr marL="347663" indent="-347663"/>
            <a:endParaRPr lang="en-US" b="1" dirty="0">
              <a:solidFill>
                <a:schemeClr val="accent1"/>
              </a:solidFill>
            </a:endParaRPr>
          </a:p>
          <a:p>
            <a:pPr marL="347663" indent="-347663"/>
            <a:r>
              <a:rPr lang="en-US" b="1" dirty="0" smtClean="0">
                <a:solidFill>
                  <a:schemeClr val="accent1"/>
                </a:solidFill>
              </a:rPr>
              <a:t>Expand </a:t>
            </a:r>
            <a:r>
              <a:rPr lang="en-US" dirty="0"/>
              <a:t>the Amigos de </a:t>
            </a:r>
            <a:r>
              <a:rPr lang="en-US" dirty="0" err="1"/>
              <a:t>Bolsa</a:t>
            </a:r>
            <a:r>
              <a:rPr lang="en-US" dirty="0"/>
              <a:t> </a:t>
            </a:r>
            <a:r>
              <a:rPr lang="en-US" dirty="0" err="1"/>
              <a:t>Chica’s</a:t>
            </a:r>
            <a:r>
              <a:rPr lang="en-US" dirty="0"/>
              <a:t> </a:t>
            </a:r>
            <a:r>
              <a:rPr lang="en-US" b="1" dirty="0"/>
              <a:t>education</a:t>
            </a:r>
            <a:r>
              <a:rPr lang="en-US" dirty="0"/>
              <a:t> and </a:t>
            </a:r>
            <a:r>
              <a:rPr lang="en-US" b="1" dirty="0"/>
              <a:t>outreach</a:t>
            </a:r>
            <a:r>
              <a:rPr lang="en-US" dirty="0"/>
              <a:t> program  by creating maps, images, and statistics of the restoration to be incorporated into their website and brochures.</a:t>
            </a:r>
            <a:r>
              <a:rPr lang="en-US" dirty="0">
                <a:solidFill>
                  <a:schemeClr val="accent1"/>
                </a:solidFill>
              </a:rPr>
              <a:t> </a:t>
            </a:r>
            <a:endParaRPr lang="en-US" dirty="0"/>
          </a:p>
          <a:p>
            <a:endParaRPr lang="en-US" dirty="0"/>
          </a:p>
        </p:txBody>
      </p:sp>
      <p:sp>
        <p:nvSpPr>
          <p:cNvPr id="3" name="Text Placeholder 2"/>
          <p:cNvSpPr>
            <a:spLocks noGrp="1"/>
          </p:cNvSpPr>
          <p:nvPr>
            <p:ph type="body" sz="quarter" idx="10"/>
          </p:nvPr>
        </p:nvSpPr>
        <p:spPr>
          <a:xfrm>
            <a:off x="0" y="114300"/>
            <a:ext cx="3566160" cy="662940"/>
          </a:xfrm>
        </p:spPr>
        <p:txBody>
          <a:bodyPr/>
          <a:lstStyle/>
          <a:p>
            <a:r>
              <a:rPr lang="en-US" dirty="0"/>
              <a:t>Objectives</a:t>
            </a:r>
          </a:p>
        </p:txBody>
      </p:sp>
      <p:pic>
        <p:nvPicPr>
          <p:cNvPr id="7" name="Picture Placeholder 7"/>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960" r="1960"/>
          <a:stretch>
            <a:fillRect/>
          </a:stretch>
        </p:blipFill>
        <p:spPr>
          <a:xfrm>
            <a:off x="5909733" y="1033325"/>
            <a:ext cx="2963334" cy="4395134"/>
          </a:xfrm>
        </p:spPr>
      </p:pic>
    </p:spTree>
    <p:extLst>
      <p:ext uri="{BB962C8B-B14F-4D97-AF65-F5344CB8AC3E}">
        <p14:creationId xmlns:p14="http://schemas.microsoft.com/office/powerpoint/2010/main" val="4139986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0" y="1514475"/>
            <a:ext cx="3399905" cy="5822187"/>
          </a:xfrm>
        </p:spPr>
        <p:txBody>
          <a:bodyPr>
            <a:normAutofit/>
          </a:bodyPr>
          <a:lstStyle/>
          <a:p>
            <a:endParaRPr lang="en-US" dirty="0"/>
          </a:p>
          <a:p>
            <a:endParaRPr lang="en-US" dirty="0"/>
          </a:p>
          <a:p>
            <a:r>
              <a:rPr lang="en-US" dirty="0"/>
              <a:t>Location:</a:t>
            </a:r>
          </a:p>
          <a:p>
            <a:r>
              <a:rPr lang="en-US" b="1" dirty="0" err="1"/>
              <a:t>Bolsa</a:t>
            </a:r>
            <a:r>
              <a:rPr lang="en-US" b="1" dirty="0"/>
              <a:t> </a:t>
            </a:r>
            <a:r>
              <a:rPr lang="en-US" b="1" dirty="0" err="1"/>
              <a:t>Chica</a:t>
            </a:r>
            <a:r>
              <a:rPr lang="en-US" b="1" dirty="0"/>
              <a:t> Ecological Reserve</a:t>
            </a:r>
          </a:p>
          <a:p>
            <a:r>
              <a:rPr lang="en-US" dirty="0"/>
              <a:t>Huntington Beach, CA</a:t>
            </a:r>
          </a:p>
          <a:p>
            <a:endParaRPr lang="en-US" dirty="0"/>
          </a:p>
          <a:p>
            <a:r>
              <a:rPr lang="en-US" dirty="0"/>
              <a:t>Study Period: </a:t>
            </a:r>
            <a:r>
              <a:rPr lang="en-US" b="1" dirty="0"/>
              <a:t>2002-2015</a:t>
            </a:r>
          </a:p>
        </p:txBody>
      </p:sp>
      <p:sp>
        <p:nvSpPr>
          <p:cNvPr id="3" name="Text Placeholder 2"/>
          <p:cNvSpPr>
            <a:spLocks noGrp="1"/>
          </p:cNvSpPr>
          <p:nvPr>
            <p:ph type="body" sz="quarter" idx="10"/>
          </p:nvPr>
        </p:nvSpPr>
        <p:spPr>
          <a:xfrm>
            <a:off x="0" y="123826"/>
            <a:ext cx="4238625" cy="1390650"/>
          </a:xfrm>
        </p:spPr>
        <p:txBody>
          <a:bodyPr>
            <a:noAutofit/>
          </a:bodyPr>
          <a:lstStyle/>
          <a:p>
            <a:r>
              <a:rPr lang="en-US" dirty="0"/>
              <a:t>Study Period </a:t>
            </a:r>
            <a:br>
              <a:rPr lang="en-US" dirty="0"/>
            </a:br>
            <a:r>
              <a:rPr lang="en-US" dirty="0"/>
              <a:t>and Area</a:t>
            </a:r>
          </a:p>
        </p:txBody>
      </p:sp>
      <p:sp>
        <p:nvSpPr>
          <p:cNvPr id="12" name="TextBox 11"/>
          <p:cNvSpPr txBox="1"/>
          <p:nvPr/>
        </p:nvSpPr>
        <p:spPr>
          <a:xfrm>
            <a:off x="7824652" y="322245"/>
            <a:ext cx="1204231" cy="261610"/>
          </a:xfrm>
          <a:prstGeom prst="rect">
            <a:avLst/>
          </a:prstGeom>
          <a:noFill/>
        </p:spPr>
        <p:txBody>
          <a:bodyPr wrap="square" rtlCol="0">
            <a:spAutoFit/>
          </a:bodyPr>
          <a:lstStyle/>
          <a:p>
            <a:r>
              <a:rPr lang="en-US" sz="1100" b="1" dirty="0">
                <a:solidFill>
                  <a:schemeClr val="bg1"/>
                </a:solidFill>
              </a:rPr>
              <a:t>California</a:t>
            </a:r>
          </a:p>
        </p:txBody>
      </p:sp>
      <p:cxnSp>
        <p:nvCxnSpPr>
          <p:cNvPr id="13" name="Straight Arrow Connector 12"/>
          <p:cNvCxnSpPr/>
          <p:nvPr/>
        </p:nvCxnSpPr>
        <p:spPr>
          <a:xfrm flipH="1">
            <a:off x="8383904" y="805747"/>
            <a:ext cx="85725" cy="152400"/>
          </a:xfrm>
          <a:prstGeom prst="straightConnector1">
            <a:avLst/>
          </a:prstGeom>
          <a:ln>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8177350" y="586530"/>
            <a:ext cx="1204231" cy="261610"/>
          </a:xfrm>
          <a:prstGeom prst="rect">
            <a:avLst/>
          </a:prstGeom>
          <a:noFill/>
        </p:spPr>
        <p:txBody>
          <a:bodyPr wrap="square" rtlCol="0">
            <a:spAutoFit/>
          </a:bodyPr>
          <a:lstStyle/>
          <a:p>
            <a:r>
              <a:rPr lang="en-US" sz="1100" b="1" dirty="0">
                <a:solidFill>
                  <a:schemeClr val="bg1"/>
                </a:solidFill>
              </a:rPr>
              <a:t>Study Site</a:t>
            </a:r>
          </a:p>
        </p:txBody>
      </p:sp>
      <p:pic>
        <p:nvPicPr>
          <p:cNvPr id="27" name="Picture 26"/>
          <p:cNvPicPr>
            <a:picLocks noChangeAspect="1"/>
          </p:cNvPicPr>
          <p:nvPr/>
        </p:nvPicPr>
        <p:blipFill>
          <a:blip r:embed="rId3"/>
          <a:stretch>
            <a:fillRect/>
          </a:stretch>
        </p:blipFill>
        <p:spPr>
          <a:xfrm>
            <a:off x="4907549" y="5508317"/>
            <a:ext cx="234818" cy="663097"/>
          </a:xfrm>
          <a:prstGeom prst="rect">
            <a:avLst/>
          </a:prstGeom>
        </p:spPr>
      </p:pic>
      <p:grpSp>
        <p:nvGrpSpPr>
          <p:cNvPr id="25" name="Group 24"/>
          <p:cNvGrpSpPr/>
          <p:nvPr/>
        </p:nvGrpSpPr>
        <p:grpSpPr>
          <a:xfrm>
            <a:off x="3300154" y="1473538"/>
            <a:ext cx="5479312" cy="4742067"/>
            <a:chOff x="3300154" y="1473538"/>
            <a:chExt cx="5479312" cy="4742067"/>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0154" y="1473538"/>
              <a:ext cx="5479312" cy="474206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0753" y="1490164"/>
              <a:ext cx="1672083" cy="167460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0732" y="5679323"/>
              <a:ext cx="220980" cy="403860"/>
            </a:xfrm>
            <a:prstGeom prst="rect">
              <a:avLst/>
            </a:prstGeom>
          </p:spPr>
        </p:pic>
        <p:sp>
          <p:nvSpPr>
            <p:cNvPr id="9" name="TextBox 8"/>
            <p:cNvSpPr txBox="1"/>
            <p:nvPr/>
          </p:nvSpPr>
          <p:spPr>
            <a:xfrm>
              <a:off x="7528992" y="2103120"/>
              <a:ext cx="897774" cy="246221"/>
            </a:xfrm>
            <a:prstGeom prst="rect">
              <a:avLst/>
            </a:prstGeom>
            <a:noFill/>
          </p:spPr>
          <p:txBody>
            <a:bodyPr wrap="square" rtlCol="0">
              <a:spAutoFit/>
            </a:bodyPr>
            <a:lstStyle/>
            <a:p>
              <a:r>
                <a:rPr lang="en-US" sz="1000" dirty="0" smtClean="0">
                  <a:solidFill>
                    <a:srgbClr val="333333"/>
                  </a:solidFill>
                </a:rPr>
                <a:t>Study Area</a:t>
              </a:r>
              <a:endParaRPr lang="en-US" sz="1000" dirty="0">
                <a:solidFill>
                  <a:srgbClr val="333333"/>
                </a:solidFill>
              </a:endParaRPr>
            </a:p>
          </p:txBody>
        </p:sp>
        <p:cxnSp>
          <p:nvCxnSpPr>
            <p:cNvPr id="11" name="Straight Arrow Connector 10"/>
            <p:cNvCxnSpPr>
              <a:stCxn id="9" idx="2"/>
            </p:cNvCxnSpPr>
            <p:nvPr/>
          </p:nvCxnSpPr>
          <p:spPr>
            <a:xfrm flipH="1">
              <a:off x="7926795" y="2349341"/>
              <a:ext cx="51084" cy="169415"/>
            </a:xfrm>
            <a:prstGeom prst="straightConnector1">
              <a:avLst/>
            </a:prstGeom>
            <a:ln>
              <a:solidFill>
                <a:srgbClr val="333333"/>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262137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8104"/>
            <a:ext cx="9144000" cy="5588822"/>
          </a:xfrm>
          <a:prstGeom prst="rect">
            <a:avLst/>
          </a:prstGeom>
        </p:spPr>
      </p:pic>
      <p:graphicFrame>
        <p:nvGraphicFramePr>
          <p:cNvPr id="6" name="Diagram 5"/>
          <p:cNvGraphicFramePr/>
          <p:nvPr>
            <p:extLst>
              <p:ext uri="{D42A27DB-BD31-4B8C-83A1-F6EECF244321}">
                <p14:modId xmlns:p14="http://schemas.microsoft.com/office/powerpoint/2010/main" val="3830232633"/>
              </p:ext>
            </p:extLst>
          </p:nvPr>
        </p:nvGraphicFramePr>
        <p:xfrm>
          <a:off x="953192" y="1356985"/>
          <a:ext cx="7237613" cy="44129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 Placeholder 2"/>
          <p:cNvSpPr>
            <a:spLocks noGrp="1"/>
          </p:cNvSpPr>
          <p:nvPr>
            <p:ph type="body" sz="quarter" idx="10"/>
          </p:nvPr>
        </p:nvSpPr>
        <p:spPr>
          <a:xfrm>
            <a:off x="0" y="201558"/>
            <a:ext cx="5585988" cy="636459"/>
          </a:xfrm>
        </p:spPr>
        <p:txBody>
          <a:bodyPr>
            <a:normAutofit lnSpcReduction="10000"/>
          </a:bodyPr>
          <a:lstStyle/>
          <a:p>
            <a:pPr algn="ctr"/>
            <a:r>
              <a:rPr lang="en-US" dirty="0"/>
              <a:t>Community Concerns</a:t>
            </a:r>
          </a:p>
        </p:txBody>
      </p:sp>
      <p:sp>
        <p:nvSpPr>
          <p:cNvPr id="7" name="TextBox 6"/>
          <p:cNvSpPr txBox="1"/>
          <p:nvPr/>
        </p:nvSpPr>
        <p:spPr>
          <a:xfrm>
            <a:off x="7201989" y="6426926"/>
            <a:ext cx="1942011" cy="276999"/>
          </a:xfrm>
          <a:prstGeom prst="rect">
            <a:avLst/>
          </a:prstGeom>
          <a:noFill/>
        </p:spPr>
        <p:txBody>
          <a:bodyPr wrap="square" rtlCol="0">
            <a:spAutoFit/>
          </a:bodyPr>
          <a:lstStyle/>
          <a:p>
            <a:r>
              <a:rPr lang="en-US" sz="1200" dirty="0"/>
              <a:t>Photo Credit: J.F. Hoyer</a:t>
            </a:r>
          </a:p>
        </p:txBody>
      </p:sp>
    </p:spTree>
    <p:extLst>
      <p:ext uri="{BB962C8B-B14F-4D97-AF65-F5344CB8AC3E}">
        <p14:creationId xmlns:p14="http://schemas.microsoft.com/office/powerpoint/2010/main" val="2419836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165253"/>
            <a:ext cx="4305300" cy="662940"/>
          </a:xfrm>
        </p:spPr>
        <p:txBody>
          <a:bodyPr/>
          <a:lstStyle/>
          <a:p>
            <a:pPr algn="ctr"/>
            <a:r>
              <a:rPr lang="en-US" dirty="0"/>
              <a:t>NASA Sensors</a:t>
            </a:r>
          </a:p>
        </p:txBody>
      </p:sp>
      <p:grpSp>
        <p:nvGrpSpPr>
          <p:cNvPr id="2" name="Group 1"/>
          <p:cNvGrpSpPr/>
          <p:nvPr/>
        </p:nvGrpSpPr>
        <p:grpSpPr>
          <a:xfrm>
            <a:off x="358963" y="828193"/>
            <a:ext cx="8538644" cy="3214997"/>
            <a:chOff x="306594" y="828193"/>
            <a:chExt cx="8538644" cy="3214997"/>
          </a:xfrm>
        </p:grpSpPr>
        <p:sp>
          <p:nvSpPr>
            <p:cNvPr id="21" name="Rounded Rectangle 20"/>
            <p:cNvSpPr/>
            <p:nvPr/>
          </p:nvSpPr>
          <p:spPr>
            <a:xfrm>
              <a:off x="306594" y="869133"/>
              <a:ext cx="4211085" cy="3174057"/>
            </a:xfrm>
            <a:prstGeom prst="roundRect">
              <a:avLst/>
            </a:prstGeom>
            <a:solidFill>
              <a:schemeClr val="accent1">
                <a:lumMod val="5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ounded Rectangle 18"/>
            <p:cNvSpPr/>
            <p:nvPr/>
          </p:nvSpPr>
          <p:spPr>
            <a:xfrm>
              <a:off x="4517679" y="828193"/>
              <a:ext cx="4327559" cy="3214997"/>
            </a:xfrm>
            <a:prstGeom prst="roundRect">
              <a:avLst/>
            </a:prstGeom>
            <a:solidFill>
              <a:schemeClr val="accent1">
                <a:lumMod val="5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651" y="1103483"/>
              <a:ext cx="3720481" cy="2326328"/>
            </a:xfrm>
            <a:prstGeom prst="rect">
              <a:avLst/>
            </a:prstGeom>
          </p:spPr>
        </p:pic>
        <p:sp>
          <p:nvSpPr>
            <p:cNvPr id="10" name="TextBox 9"/>
            <p:cNvSpPr txBox="1"/>
            <p:nvPr/>
          </p:nvSpPr>
          <p:spPr>
            <a:xfrm>
              <a:off x="5202279" y="3500187"/>
              <a:ext cx="2958355" cy="400110"/>
            </a:xfrm>
            <a:prstGeom prst="rect">
              <a:avLst/>
            </a:prstGeom>
            <a:noFill/>
          </p:spPr>
          <p:txBody>
            <a:bodyPr wrap="square" rtlCol="0">
              <a:spAutoFit/>
            </a:bodyPr>
            <a:lstStyle/>
            <a:p>
              <a:pPr algn="ctr"/>
              <a:r>
                <a:rPr lang="en-US" sz="2000" b="1" dirty="0">
                  <a:solidFill>
                    <a:schemeClr val="bg1"/>
                  </a:solidFill>
                </a:rPr>
                <a:t>Landsat 8 OLI</a:t>
              </a:r>
            </a:p>
          </p:txBody>
        </p:sp>
        <p:sp>
          <p:nvSpPr>
            <p:cNvPr id="14" name="TextBox 13"/>
            <p:cNvSpPr txBox="1"/>
            <p:nvPr/>
          </p:nvSpPr>
          <p:spPr>
            <a:xfrm>
              <a:off x="853279" y="3501374"/>
              <a:ext cx="3117713" cy="400110"/>
            </a:xfrm>
            <a:prstGeom prst="rect">
              <a:avLst/>
            </a:prstGeom>
            <a:noFill/>
          </p:spPr>
          <p:txBody>
            <a:bodyPr wrap="square" rtlCol="0">
              <a:spAutoFit/>
            </a:bodyPr>
            <a:lstStyle/>
            <a:p>
              <a:pPr algn="ctr"/>
              <a:r>
                <a:rPr lang="en-US" sz="2000" b="1" dirty="0">
                  <a:solidFill>
                    <a:schemeClr val="bg1"/>
                  </a:solidFill>
                </a:rPr>
                <a:t>Landsat 7 ETM+</a:t>
              </a:r>
            </a:p>
          </p:txBody>
        </p:sp>
        <p:pic>
          <p:nvPicPr>
            <p:cNvPr id="23" name="Picture 22" descr="http://www.devpedia.developexchange.com/dv/images/c/c2/03_Landsat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1298" y="982992"/>
              <a:ext cx="3900319" cy="24468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2412135" y="4043190"/>
            <a:ext cx="4432300" cy="2716194"/>
            <a:chOff x="2412135" y="4043190"/>
            <a:chExt cx="4432300" cy="2716194"/>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2135" y="4043190"/>
              <a:ext cx="4432300" cy="2716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5848" y="4253771"/>
              <a:ext cx="3444875"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3037855" y="6198514"/>
              <a:ext cx="3180859" cy="400110"/>
            </a:xfrm>
            <a:prstGeom prst="rect">
              <a:avLst/>
            </a:prstGeom>
            <a:noFill/>
          </p:spPr>
          <p:txBody>
            <a:bodyPr wrap="square" rtlCol="0">
              <a:spAutoFit/>
            </a:bodyPr>
            <a:lstStyle/>
            <a:p>
              <a:pPr algn="ctr"/>
              <a:r>
                <a:rPr lang="en-US" sz="2000" b="1" dirty="0">
                  <a:solidFill>
                    <a:schemeClr val="bg1"/>
                  </a:solidFill>
                </a:rPr>
                <a:t>ER-2 AVIRIS</a:t>
              </a:r>
            </a:p>
          </p:txBody>
        </p:sp>
      </p:grpSp>
    </p:spTree>
    <p:extLst>
      <p:ext uri="{BB962C8B-B14F-4D97-AF65-F5344CB8AC3E}">
        <p14:creationId xmlns:p14="http://schemas.microsoft.com/office/powerpoint/2010/main" val="2554902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p:cNvSpPr/>
          <p:nvPr/>
        </p:nvSpPr>
        <p:spPr>
          <a:xfrm>
            <a:off x="85375" y="1145754"/>
            <a:ext cx="2956963" cy="5396969"/>
          </a:xfrm>
          <a:prstGeom prst="roundRect">
            <a:avLst/>
          </a:prstGeom>
          <a:solidFill>
            <a:schemeClr val="accent2">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 Placeholder 2"/>
          <p:cNvSpPr>
            <a:spLocks noGrp="1"/>
          </p:cNvSpPr>
          <p:nvPr>
            <p:ph type="body" sz="quarter" idx="10"/>
          </p:nvPr>
        </p:nvSpPr>
        <p:spPr>
          <a:xfrm>
            <a:off x="0" y="140965"/>
            <a:ext cx="5881256" cy="683930"/>
          </a:xfrm>
        </p:spPr>
        <p:txBody>
          <a:bodyPr>
            <a:normAutofit/>
          </a:bodyPr>
          <a:lstStyle/>
          <a:p>
            <a:pPr algn="ctr"/>
            <a:r>
              <a:rPr lang="en-US" dirty="0"/>
              <a:t>Project Methodology</a:t>
            </a:r>
          </a:p>
        </p:txBody>
      </p:sp>
      <p:sp>
        <p:nvSpPr>
          <p:cNvPr id="160" name="Rounded Rectangle 159"/>
          <p:cNvSpPr/>
          <p:nvPr/>
        </p:nvSpPr>
        <p:spPr>
          <a:xfrm>
            <a:off x="229119" y="2415888"/>
            <a:ext cx="2656780" cy="9177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Landsat Imagery (2002, 2015) </a:t>
            </a:r>
          </a:p>
        </p:txBody>
      </p:sp>
      <p:sp>
        <p:nvSpPr>
          <p:cNvPr id="161" name="Rounded Rectangle 160"/>
          <p:cNvSpPr/>
          <p:nvPr/>
        </p:nvSpPr>
        <p:spPr>
          <a:xfrm>
            <a:off x="229119" y="1300245"/>
            <a:ext cx="2656779" cy="8110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AVIRIS  Imagery (2015)</a:t>
            </a:r>
          </a:p>
        </p:txBody>
      </p:sp>
      <p:sp>
        <p:nvSpPr>
          <p:cNvPr id="162" name="Rounded Rectangle 161"/>
          <p:cNvSpPr/>
          <p:nvPr/>
        </p:nvSpPr>
        <p:spPr>
          <a:xfrm>
            <a:off x="229118" y="5105797"/>
            <a:ext cx="2656779" cy="12454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NOAA Coastal Change Analysis (1996 to 2010) </a:t>
            </a:r>
          </a:p>
        </p:txBody>
      </p:sp>
      <p:sp>
        <p:nvSpPr>
          <p:cNvPr id="163" name="Rounded Rectangle 162"/>
          <p:cNvSpPr/>
          <p:nvPr/>
        </p:nvSpPr>
        <p:spPr>
          <a:xfrm>
            <a:off x="229119" y="3638259"/>
            <a:ext cx="2625162" cy="11629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USDA NAIP and USGS Imagery </a:t>
            </a:r>
          </a:p>
          <a:p>
            <a:pPr algn="ctr"/>
            <a:r>
              <a:rPr lang="en-US" sz="2000" b="1" dirty="0">
                <a:effectLst>
                  <a:outerShdw blurRad="38100" dist="38100" dir="2700000" algn="tl">
                    <a:srgbClr val="000000">
                      <a:alpha val="43137"/>
                    </a:srgbClr>
                  </a:outerShdw>
                </a:effectLst>
              </a:rPr>
              <a:t>(2003, 2005, 2014) </a:t>
            </a:r>
          </a:p>
        </p:txBody>
      </p:sp>
      <p:sp>
        <p:nvSpPr>
          <p:cNvPr id="164" name="Rounded Rectangle 163"/>
          <p:cNvSpPr/>
          <p:nvPr/>
        </p:nvSpPr>
        <p:spPr>
          <a:xfrm>
            <a:off x="3498450" y="3955177"/>
            <a:ext cx="2536804" cy="10824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effectLst>
                  <a:outerShdw blurRad="38100" dist="38100" dir="2700000" algn="tl">
                    <a:srgbClr val="000000">
                      <a:alpha val="43137"/>
                    </a:srgbClr>
                  </a:outerShdw>
                </a:effectLst>
              </a:rPr>
              <a:t>Panchromaticallysharpen</a:t>
            </a:r>
            <a:r>
              <a:rPr lang="en-US" sz="2000" b="1" dirty="0">
                <a:effectLst>
                  <a:outerShdw blurRad="38100" dist="38100" dir="2700000" algn="tl">
                    <a:srgbClr val="000000">
                      <a:alpha val="43137"/>
                    </a:srgbClr>
                  </a:outerShdw>
                </a:effectLst>
              </a:rPr>
              <a:t> images (ArcGIS)</a:t>
            </a:r>
          </a:p>
        </p:txBody>
      </p:sp>
      <p:sp>
        <p:nvSpPr>
          <p:cNvPr id="165" name="Rounded Rectangle 164"/>
          <p:cNvSpPr/>
          <p:nvPr/>
        </p:nvSpPr>
        <p:spPr>
          <a:xfrm>
            <a:off x="3498450" y="2644329"/>
            <a:ext cx="2515818" cy="10824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Calculate NDVI and NDWI indices (QGIS)</a:t>
            </a:r>
          </a:p>
        </p:txBody>
      </p:sp>
      <p:sp>
        <p:nvSpPr>
          <p:cNvPr id="166" name="Rounded Rectangle 165"/>
          <p:cNvSpPr/>
          <p:nvPr/>
        </p:nvSpPr>
        <p:spPr>
          <a:xfrm>
            <a:off x="3498450" y="5266063"/>
            <a:ext cx="2515818" cy="1085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Create land cover  vector layers (ArcGIS)</a:t>
            </a:r>
          </a:p>
        </p:txBody>
      </p:sp>
      <p:sp>
        <p:nvSpPr>
          <p:cNvPr id="167" name="Rounded Rectangle 166"/>
          <p:cNvSpPr/>
          <p:nvPr/>
        </p:nvSpPr>
        <p:spPr>
          <a:xfrm>
            <a:off x="3498450" y="1300244"/>
            <a:ext cx="2515817" cy="11156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Classify land cover types (ENVI)</a:t>
            </a:r>
          </a:p>
        </p:txBody>
      </p:sp>
      <p:cxnSp>
        <p:nvCxnSpPr>
          <p:cNvPr id="168" name="Straight Arrow Connector 167"/>
          <p:cNvCxnSpPr>
            <a:stCxn id="161" idx="3"/>
            <a:endCxn id="167" idx="1"/>
          </p:cNvCxnSpPr>
          <p:nvPr/>
        </p:nvCxnSpPr>
        <p:spPr>
          <a:xfrm>
            <a:off x="2885898" y="1705758"/>
            <a:ext cx="612552" cy="15230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a:stCxn id="160" idx="3"/>
            <a:endCxn id="165" idx="1"/>
          </p:cNvCxnSpPr>
          <p:nvPr/>
        </p:nvCxnSpPr>
        <p:spPr>
          <a:xfrm>
            <a:off x="2885899" y="2874765"/>
            <a:ext cx="612551" cy="31076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a:stCxn id="163" idx="3"/>
            <a:endCxn id="166" idx="1"/>
          </p:cNvCxnSpPr>
          <p:nvPr/>
        </p:nvCxnSpPr>
        <p:spPr>
          <a:xfrm>
            <a:off x="2854281" y="4219720"/>
            <a:ext cx="644169" cy="1588948"/>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a:stCxn id="160" idx="3"/>
            <a:endCxn id="164" idx="1"/>
          </p:cNvCxnSpPr>
          <p:nvPr/>
        </p:nvCxnSpPr>
        <p:spPr>
          <a:xfrm>
            <a:off x="2885899" y="2874765"/>
            <a:ext cx="612551" cy="1621634"/>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172" name="Rounded Rectangle 171"/>
          <p:cNvSpPr/>
          <p:nvPr/>
        </p:nvSpPr>
        <p:spPr>
          <a:xfrm>
            <a:off x="6632154" y="5014194"/>
            <a:ext cx="2153102" cy="133707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lumMod val="50000"/>
                  </a:schemeClr>
                </a:solidFill>
              </a:rPr>
              <a:t>Graphics for the Amigos’ website and brochures</a:t>
            </a:r>
          </a:p>
        </p:txBody>
      </p:sp>
      <p:cxnSp>
        <p:nvCxnSpPr>
          <p:cNvPr id="173" name="Straight Arrow Connector 172"/>
          <p:cNvCxnSpPr>
            <a:stCxn id="167" idx="3"/>
            <a:endCxn id="80" idx="1"/>
          </p:cNvCxnSpPr>
          <p:nvPr/>
        </p:nvCxnSpPr>
        <p:spPr>
          <a:xfrm flipV="1">
            <a:off x="6014267" y="1688910"/>
            <a:ext cx="630587" cy="169156"/>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a:stCxn id="165" idx="3"/>
            <a:endCxn id="113" idx="1"/>
          </p:cNvCxnSpPr>
          <p:nvPr/>
        </p:nvCxnSpPr>
        <p:spPr>
          <a:xfrm flipV="1">
            <a:off x="6014268" y="2859866"/>
            <a:ext cx="617886" cy="325666"/>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a:stCxn id="166" idx="3"/>
            <a:endCxn id="81" idx="1"/>
          </p:cNvCxnSpPr>
          <p:nvPr/>
        </p:nvCxnSpPr>
        <p:spPr>
          <a:xfrm flipV="1">
            <a:off x="6014268" y="4203171"/>
            <a:ext cx="617887" cy="1605497"/>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77" name="Elbow Connector 176"/>
          <p:cNvCxnSpPr>
            <a:stCxn id="162" idx="2"/>
            <a:endCxn id="172" idx="2"/>
          </p:cNvCxnSpPr>
          <p:nvPr/>
        </p:nvCxnSpPr>
        <p:spPr>
          <a:xfrm rot="5400000" flipH="1" flipV="1">
            <a:off x="4633105" y="3275674"/>
            <a:ext cx="1" cy="6151197"/>
          </a:xfrm>
          <a:prstGeom prst="bentConnector3">
            <a:avLst>
              <a:gd name="adj1" fmla="val -22860000000"/>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80" name="Rounded Rectangle 79"/>
          <p:cNvSpPr/>
          <p:nvPr/>
        </p:nvSpPr>
        <p:spPr>
          <a:xfrm>
            <a:off x="6644854" y="1300244"/>
            <a:ext cx="2153103" cy="77733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lumMod val="50000"/>
                  </a:schemeClr>
                </a:solidFill>
              </a:rPr>
              <a:t>Land cover classification</a:t>
            </a:r>
          </a:p>
        </p:txBody>
      </p:sp>
      <p:sp>
        <p:nvSpPr>
          <p:cNvPr id="81" name="Rounded Rectangle 80"/>
          <p:cNvSpPr/>
          <p:nvPr/>
        </p:nvSpPr>
        <p:spPr>
          <a:xfrm>
            <a:off x="6632155" y="3642156"/>
            <a:ext cx="2153102" cy="112202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lumMod val="50000"/>
                  </a:schemeClr>
                </a:solidFill>
              </a:rPr>
              <a:t>Land cover maps and statistics</a:t>
            </a:r>
          </a:p>
        </p:txBody>
      </p:sp>
      <p:sp>
        <p:nvSpPr>
          <p:cNvPr id="24" name="TextBox 23"/>
          <p:cNvSpPr txBox="1"/>
          <p:nvPr/>
        </p:nvSpPr>
        <p:spPr>
          <a:xfrm>
            <a:off x="874803" y="726544"/>
            <a:ext cx="1378105" cy="400110"/>
          </a:xfrm>
          <a:prstGeom prst="rect">
            <a:avLst/>
          </a:prstGeom>
          <a:noFill/>
        </p:spPr>
        <p:txBody>
          <a:bodyPr wrap="square" rtlCol="0">
            <a:spAutoFit/>
          </a:bodyPr>
          <a:lstStyle/>
          <a:p>
            <a:pPr algn="ctr"/>
            <a:r>
              <a:rPr lang="en-US" sz="2000" dirty="0"/>
              <a:t>  </a:t>
            </a:r>
            <a:r>
              <a:rPr lang="en-US" sz="2000" b="1" dirty="0"/>
              <a:t>Acquire</a:t>
            </a:r>
          </a:p>
        </p:txBody>
      </p:sp>
      <p:cxnSp>
        <p:nvCxnSpPr>
          <p:cNvPr id="17" name="Elbow Connector 16"/>
          <p:cNvCxnSpPr>
            <a:stCxn id="80" idx="3"/>
            <a:endCxn id="172" idx="3"/>
          </p:cNvCxnSpPr>
          <p:nvPr/>
        </p:nvCxnSpPr>
        <p:spPr>
          <a:xfrm flipH="1">
            <a:off x="8785256" y="1688910"/>
            <a:ext cx="12701" cy="3993823"/>
          </a:xfrm>
          <a:prstGeom prst="bentConnector3">
            <a:avLst>
              <a:gd name="adj1" fmla="val -1799858"/>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64" idx="2"/>
            <a:endCxn id="166" idx="0"/>
          </p:cNvCxnSpPr>
          <p:nvPr/>
        </p:nvCxnSpPr>
        <p:spPr>
          <a:xfrm flipH="1">
            <a:off x="4756359" y="5037620"/>
            <a:ext cx="10493" cy="228443"/>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4133382" y="726544"/>
            <a:ext cx="1266940" cy="400110"/>
          </a:xfrm>
          <a:prstGeom prst="rect">
            <a:avLst/>
          </a:prstGeom>
          <a:noFill/>
        </p:spPr>
        <p:txBody>
          <a:bodyPr wrap="square" rtlCol="0">
            <a:spAutoFit/>
          </a:bodyPr>
          <a:lstStyle/>
          <a:p>
            <a:pPr algn="ctr"/>
            <a:r>
              <a:rPr lang="en-US" sz="2000" b="1" dirty="0"/>
              <a:t>Analyze</a:t>
            </a:r>
          </a:p>
        </p:txBody>
      </p:sp>
      <p:sp>
        <p:nvSpPr>
          <p:cNvPr id="44" name="TextBox 43"/>
          <p:cNvSpPr txBox="1"/>
          <p:nvPr/>
        </p:nvSpPr>
        <p:spPr>
          <a:xfrm>
            <a:off x="7041940" y="726544"/>
            <a:ext cx="1333528" cy="400110"/>
          </a:xfrm>
          <a:prstGeom prst="rect">
            <a:avLst/>
          </a:prstGeom>
          <a:noFill/>
        </p:spPr>
        <p:txBody>
          <a:bodyPr wrap="square" rtlCol="0">
            <a:spAutoFit/>
          </a:bodyPr>
          <a:lstStyle/>
          <a:p>
            <a:pPr algn="ctr"/>
            <a:r>
              <a:rPr lang="en-US" sz="2000" b="1" dirty="0"/>
              <a:t>Produce</a:t>
            </a:r>
          </a:p>
        </p:txBody>
      </p:sp>
      <p:cxnSp>
        <p:nvCxnSpPr>
          <p:cNvPr id="97" name="Straight Arrow Connector 96"/>
          <p:cNvCxnSpPr>
            <a:stCxn id="81" idx="2"/>
            <a:endCxn id="172" idx="0"/>
          </p:cNvCxnSpPr>
          <p:nvPr/>
        </p:nvCxnSpPr>
        <p:spPr>
          <a:xfrm flipH="1">
            <a:off x="7708705" y="4764185"/>
            <a:ext cx="1" cy="250009"/>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05" name="Elbow Connector 104"/>
          <p:cNvCxnSpPr>
            <a:stCxn id="80" idx="3"/>
            <a:endCxn id="81" idx="3"/>
          </p:cNvCxnSpPr>
          <p:nvPr/>
        </p:nvCxnSpPr>
        <p:spPr>
          <a:xfrm flipH="1">
            <a:off x="8785257" y="1688910"/>
            <a:ext cx="12700" cy="2514261"/>
          </a:xfrm>
          <a:prstGeom prst="bentConnector3">
            <a:avLst>
              <a:gd name="adj1" fmla="val -1800000"/>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113" name="Rounded Rectangle 112"/>
          <p:cNvSpPr/>
          <p:nvPr/>
        </p:nvSpPr>
        <p:spPr>
          <a:xfrm>
            <a:off x="6632154" y="2327584"/>
            <a:ext cx="2153102" cy="106456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2">
                    <a:lumMod val="50000"/>
                  </a:schemeClr>
                </a:solidFill>
              </a:rPr>
              <a:t>Index and index change maps</a:t>
            </a:r>
          </a:p>
        </p:txBody>
      </p:sp>
      <p:cxnSp>
        <p:nvCxnSpPr>
          <p:cNvPr id="150" name="Straight Arrow Connector 149"/>
          <p:cNvCxnSpPr>
            <a:stCxn id="164" idx="3"/>
            <a:endCxn id="172" idx="1"/>
          </p:cNvCxnSpPr>
          <p:nvPr/>
        </p:nvCxnSpPr>
        <p:spPr>
          <a:xfrm>
            <a:off x="6035254" y="4496399"/>
            <a:ext cx="596900" cy="1186334"/>
          </a:xfrm>
          <a:prstGeom prst="straightConnector1">
            <a:avLst/>
          </a:prstGeom>
          <a:ln w="41275">
            <a:tailEnd type="arrow"/>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stCxn id="113" idx="3"/>
          </p:cNvCxnSpPr>
          <p:nvPr/>
        </p:nvCxnSpPr>
        <p:spPr>
          <a:xfrm>
            <a:off x="8785256" y="2859866"/>
            <a:ext cx="256032" cy="0"/>
          </a:xfrm>
          <a:prstGeom prst="line">
            <a:avLst/>
          </a:prstGeom>
          <a:ln w="317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839740"/>
      </p:ext>
    </p:extLst>
  </p:cSld>
  <p:clrMapOvr>
    <a:masterClrMapping/>
  </p:clrMapOvr>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6227</TotalTime>
  <Words>2126</Words>
  <Application>Microsoft Office PowerPoint</Application>
  <PresentationFormat>On-screen Show (4:3)</PresentationFormat>
  <Paragraphs>219</Paragraphs>
  <Slides>21</Slides>
  <Notes>21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Calibri</vt:lpstr>
      <vt:lpstr>Century Gothic</vt:lpstr>
      <vt:lpstr>Helvetica Neue</vt:lpstr>
      <vt:lpstr>Questrial</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Arya, Vishal (LARC)[DEVELOP]</cp:lastModifiedBy>
  <cp:revision>282</cp:revision>
  <cp:lastPrinted>2016-03-29T16:34:11Z</cp:lastPrinted>
  <dcterms:created xsi:type="dcterms:W3CDTF">2015-05-18T13:26:09Z</dcterms:created>
  <dcterms:modified xsi:type="dcterms:W3CDTF">2016-04-08T15:29:43Z</dcterms:modified>
</cp:coreProperties>
</file>