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9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tschalk, Emily J. (LARC-E3)[SSAI DEVELOP]" initials="GEJ(D" lastIdx="9" clrIdx="0">
    <p:extLst>
      <p:ext uri="{19B8F6BF-5375-455C-9EA6-DF929625EA0E}">
        <p15:presenceInfo xmlns:p15="http://schemas.microsoft.com/office/powerpoint/2012/main" userId="S-1-5-21-330711430-3775241029-4075259233-708547" providerId="AD"/>
      </p:ext>
    </p:extLst>
  </p:cmAuthor>
  <p:cmAuthor id="2" name="Rhodes, Tyler M. (LARC-E3)[SSAI DEVELOP]" initials="RTM(D" lastIdx="2" clrIdx="1">
    <p:extLst>
      <p:ext uri="{19B8F6BF-5375-455C-9EA6-DF929625EA0E}">
        <p15:presenceInfo xmlns:p15="http://schemas.microsoft.com/office/powerpoint/2012/main" userId="S-1-5-21-330711430-3775241029-4075259233-668098" providerId="AD"/>
      </p:ext>
    </p:extLst>
  </p:cmAuthor>
  <p:cmAuthor id="3" name="crms" initials="c" lastIdx="2" clrIdx="2">
    <p:extLst>
      <p:ext uri="{19B8F6BF-5375-455C-9EA6-DF929625EA0E}">
        <p15:presenceInfo xmlns:p15="http://schemas.microsoft.com/office/powerpoint/2012/main" userId="crms" providerId="None"/>
      </p:ext>
    </p:extLst>
  </p:cmAuthor>
  <p:cmAuthor id="4" name="Aubrey Hilte" initials="AH" lastIdx="3" clrIdx="3">
    <p:extLst>
      <p:ext uri="{19B8F6BF-5375-455C-9EA6-DF929625EA0E}">
        <p15:presenceInfo xmlns:p15="http://schemas.microsoft.com/office/powerpoint/2012/main" userId="54c1f3403e73a79c" providerId="Windows Live"/>
      </p:ext>
    </p:extLst>
  </p:cmAuthor>
  <p:cmAuthor id="5" name="Childs, Lauren M. (LARC-E3)[DEVELOP]" initials="LCG" lastIdx="1" clrIdx="4">
    <p:extLst>
      <p:ext uri="{19B8F6BF-5375-455C-9EA6-DF929625EA0E}">
        <p15:presenceInfo xmlns:p15="http://schemas.microsoft.com/office/powerpoint/2012/main" userId="Childs, Lauren M. (LARC-E3)[DEVELO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ADB"/>
    <a:srgbClr val="2A5F7F"/>
    <a:srgbClr val="0099CC"/>
    <a:srgbClr val="2F8AB4"/>
    <a:srgbClr val="7DB862"/>
    <a:srgbClr val="E9A149"/>
    <a:srgbClr val="EA7845"/>
    <a:srgbClr val="586991"/>
    <a:srgbClr val="218754"/>
    <a:srgbClr val="52B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92" autoAdjust="0"/>
    <p:restoredTop sz="94660"/>
  </p:normalViewPr>
  <p:slideViewPr>
    <p:cSldViewPr snapToGrid="0">
      <p:cViewPr>
        <p:scale>
          <a:sx n="40" d="100"/>
          <a:sy n="40" d="100"/>
        </p:scale>
        <p:origin x="2016" y="30"/>
      </p:cViewPr>
      <p:guideLst>
        <p:guide pos="5400"/>
        <p:guide orient="horz" pos="9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image" Target="../media/image23.png"/><Relationship Id="rId16" Type="http://schemas.openxmlformats.org/officeDocument/2006/relationships/image" Target="../media/image37.jpe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p:cNvPicPr>
            <a:picLocks noChangeAspect="1"/>
          </p:cNvPicPr>
          <p:nvPr/>
        </p:nvPicPr>
        <p:blipFill rotWithShape="1">
          <a:blip r:embed="rId2"/>
          <a:srcRect l="20729" t="12693" r="5416" b="9614"/>
          <a:stretch/>
        </p:blipFill>
        <p:spPr>
          <a:xfrm>
            <a:off x="12856826" y="22482029"/>
            <a:ext cx="10948855" cy="6238839"/>
          </a:xfrm>
          <a:prstGeom prst="rect">
            <a:avLst/>
          </a:prstGeom>
        </p:spPr>
      </p:pic>
      <p:pic>
        <p:nvPicPr>
          <p:cNvPr id="49" name="Picture 48"/>
          <p:cNvPicPr>
            <a:picLocks noChangeAspect="1"/>
          </p:cNvPicPr>
          <p:nvPr/>
        </p:nvPicPr>
        <p:blipFill rotWithShape="1">
          <a:blip r:embed="rId3" cstate="print">
            <a:lum bright="-10000"/>
            <a:extLst>
              <a:ext uri="{28A0092B-C50C-407E-A947-70E740481C1C}">
                <a14:useLocalDpi xmlns:a14="http://schemas.microsoft.com/office/drawing/2010/main" val="0"/>
              </a:ext>
            </a:extLst>
          </a:blip>
          <a:srcRect b="3279"/>
          <a:stretch/>
        </p:blipFill>
        <p:spPr>
          <a:xfrm>
            <a:off x="13170604" y="9900809"/>
            <a:ext cx="5465651" cy="3450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 Placeholder 16"/>
          <p:cNvSpPr>
            <a:spLocks noGrp="1"/>
          </p:cNvSpPr>
          <p:nvPr>
            <p:ph type="body" sz="quarter" idx="11"/>
          </p:nvPr>
        </p:nvSpPr>
        <p:spPr>
          <a:xfrm>
            <a:off x="4009644" y="739274"/>
            <a:ext cx="19412712" cy="2624752"/>
          </a:xfrm>
        </p:spPr>
        <p:txBody>
          <a:bodyPr anchor="ctr"/>
          <a:lstStyle/>
          <a:p>
            <a:pPr>
              <a:spcBef>
                <a:spcPts val="0"/>
              </a:spcBef>
            </a:pPr>
            <a:r>
              <a:rPr lang="en-US" dirty="0" smtClean="0"/>
              <a:t>Assessing Landscape Vulnerability to Drought </a:t>
            </a:r>
          </a:p>
          <a:p>
            <a:pPr>
              <a:spcBef>
                <a:spcPts val="0"/>
              </a:spcBef>
            </a:pPr>
            <a:r>
              <a:rPr lang="en-US" dirty="0" smtClean="0"/>
              <a:t>and Climate Change in National Parks of the </a:t>
            </a:r>
            <a:br>
              <a:rPr lang="en-US" dirty="0" smtClean="0"/>
            </a:br>
            <a:r>
              <a:rPr lang="en-US" dirty="0" smtClean="0"/>
              <a:t>Western United States</a:t>
            </a:r>
            <a:endParaRPr lang="en-US" dirty="0"/>
          </a:p>
        </p:txBody>
      </p:sp>
      <p:sp>
        <p:nvSpPr>
          <p:cNvPr id="5" name="Text Placeholder 4"/>
          <p:cNvSpPr>
            <a:spLocks noGrp="1"/>
          </p:cNvSpPr>
          <p:nvPr>
            <p:ph type="body" sz="quarter" idx="10"/>
          </p:nvPr>
        </p:nvSpPr>
        <p:spPr>
          <a:xfrm rot="16200000">
            <a:off x="10211282" y="17675249"/>
            <a:ext cx="30871887" cy="2314074"/>
          </a:xfrm>
        </p:spPr>
        <p:txBody>
          <a:bodyPr/>
          <a:lstStyle/>
          <a:p>
            <a:r>
              <a:rPr lang="en-US" sz="15500" b="1" dirty="0" smtClean="0"/>
              <a:t>Western U.S.</a:t>
            </a:r>
            <a:r>
              <a:rPr lang="en-US" sz="15500" dirty="0" smtClean="0"/>
              <a:t> Water Resources II</a:t>
            </a:r>
            <a:endParaRPr lang="en-US" sz="15500" dirty="0"/>
          </a:p>
        </p:txBody>
      </p:sp>
      <p:sp>
        <p:nvSpPr>
          <p:cNvPr id="9" name="Text Placeholder 16"/>
          <p:cNvSpPr txBox="1">
            <a:spLocks/>
          </p:cNvSpPr>
          <p:nvPr/>
        </p:nvSpPr>
        <p:spPr>
          <a:xfrm>
            <a:off x="572528" y="3355641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Andrea Martinez</a:t>
            </a:r>
          </a:p>
          <a:p>
            <a:pPr algn="ctr">
              <a:lnSpc>
                <a:spcPct val="100000"/>
              </a:lnSpc>
              <a:spcBef>
                <a:spcPts val="0"/>
              </a:spcBef>
            </a:pPr>
            <a:r>
              <a:rPr lang="en-US" dirty="0" smtClean="0">
                <a:solidFill>
                  <a:schemeClr val="tx1">
                    <a:lumMod val="75000"/>
                  </a:schemeClr>
                </a:solidFill>
              </a:rPr>
              <a:t>Team Lead</a:t>
            </a:r>
          </a:p>
        </p:txBody>
      </p:sp>
      <p:sp>
        <p:nvSpPr>
          <p:cNvPr id="12" name="Text Placeholder 16"/>
          <p:cNvSpPr txBox="1">
            <a:spLocks/>
          </p:cNvSpPr>
          <p:nvPr/>
        </p:nvSpPr>
        <p:spPr>
          <a:xfrm>
            <a:off x="921284" y="26879920"/>
            <a:ext cx="11683322" cy="40686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sz="2800" dirty="0" smtClean="0">
                <a:solidFill>
                  <a:schemeClr val="tx1">
                    <a:lumMod val="75000"/>
                  </a:schemeClr>
                </a:solidFill>
              </a:rPr>
              <a:t>Results indicate that the Colorado Sagebrush </a:t>
            </a:r>
            <a:r>
              <a:rPr lang="en-US" sz="2800" dirty="0" err="1" smtClean="0">
                <a:solidFill>
                  <a:schemeClr val="tx1">
                    <a:lumMod val="75000"/>
                  </a:schemeClr>
                </a:solidFill>
              </a:rPr>
              <a:t>Shrubland</a:t>
            </a:r>
            <a:r>
              <a:rPr lang="en-US" sz="2800" dirty="0" smtClean="0">
                <a:solidFill>
                  <a:schemeClr val="tx1">
                    <a:lumMod val="75000"/>
                  </a:schemeClr>
                </a:solidFill>
              </a:rPr>
              <a:t> is more vulnerable to changes in precipitation than to changes in temperature and evapotranspiration.</a:t>
            </a:r>
          </a:p>
          <a:p>
            <a:pPr marL="347663" indent="-347663">
              <a:buClr>
                <a:srgbClr val="75AADB"/>
              </a:buClr>
            </a:pPr>
            <a:r>
              <a:rPr lang="en-US" sz="2800" dirty="0">
                <a:solidFill>
                  <a:schemeClr val="tx1">
                    <a:lumMod val="75000"/>
                  </a:schemeClr>
                </a:solidFill>
              </a:rPr>
              <a:t>The stepping window methodology </a:t>
            </a:r>
            <a:r>
              <a:rPr lang="en-US" sz="2800" dirty="0" smtClean="0">
                <a:solidFill>
                  <a:schemeClr val="tx1">
                    <a:lumMod val="75000"/>
                  </a:schemeClr>
                </a:solidFill>
              </a:rPr>
              <a:t>optimized sample size and effectively </a:t>
            </a:r>
            <a:r>
              <a:rPr lang="en-US" sz="2800" dirty="0">
                <a:solidFill>
                  <a:schemeClr val="tx1">
                    <a:lumMod val="75000"/>
                  </a:schemeClr>
                </a:solidFill>
              </a:rPr>
              <a:t>identified the climate parameter with a meaningful relationship to ∆</a:t>
            </a:r>
            <a:r>
              <a:rPr lang="en-US" sz="2800" dirty="0" smtClean="0">
                <a:solidFill>
                  <a:schemeClr val="tx1">
                    <a:lumMod val="75000"/>
                  </a:schemeClr>
                </a:solidFill>
              </a:rPr>
              <a:t>NDVI.</a:t>
            </a:r>
          </a:p>
          <a:p>
            <a:pPr marL="347663" indent="-347663">
              <a:buClr>
                <a:srgbClr val="75AADB"/>
              </a:buClr>
            </a:pPr>
            <a:r>
              <a:rPr lang="en-US" sz="2800" dirty="0">
                <a:solidFill>
                  <a:schemeClr val="tx1">
                    <a:lumMod val="75000"/>
                  </a:schemeClr>
                </a:solidFill>
              </a:rPr>
              <a:t>Pivot point calculations for precipitation </a:t>
            </a:r>
            <a:r>
              <a:rPr lang="en-US" sz="2800" dirty="0" smtClean="0">
                <a:solidFill>
                  <a:schemeClr val="tx1">
                    <a:lumMod val="75000"/>
                  </a:schemeClr>
                </a:solidFill>
              </a:rPr>
              <a:t>indicate that the sagebrush ecotype is </a:t>
            </a:r>
            <a:r>
              <a:rPr lang="en-US" sz="2800" dirty="0">
                <a:solidFill>
                  <a:schemeClr val="tx1">
                    <a:lumMod val="75000"/>
                  </a:schemeClr>
                </a:solidFill>
              </a:rPr>
              <a:t>currently </a:t>
            </a:r>
            <a:r>
              <a:rPr lang="en-US" sz="2800" dirty="0" smtClean="0">
                <a:solidFill>
                  <a:schemeClr val="tx1">
                    <a:lumMod val="75000"/>
                  </a:schemeClr>
                </a:solidFill>
              </a:rPr>
              <a:t>productive, </a:t>
            </a:r>
            <a:r>
              <a:rPr lang="en-US" sz="2800" dirty="0">
                <a:solidFill>
                  <a:schemeClr val="tx1">
                    <a:lumMod val="75000"/>
                  </a:schemeClr>
                </a:solidFill>
              </a:rPr>
              <a:t>but is </a:t>
            </a:r>
            <a:r>
              <a:rPr lang="en-US" sz="2800" dirty="0" smtClean="0">
                <a:solidFill>
                  <a:schemeClr val="tx1">
                    <a:lumMod val="75000"/>
                  </a:schemeClr>
                </a:solidFill>
              </a:rPr>
              <a:t>nearing </a:t>
            </a:r>
            <a:r>
              <a:rPr lang="en-US" sz="2800" dirty="0">
                <a:solidFill>
                  <a:schemeClr val="tx1">
                    <a:lumMod val="75000"/>
                  </a:schemeClr>
                </a:solidFill>
              </a:rPr>
              <a:t>the threshold where productivity </a:t>
            </a:r>
            <a:r>
              <a:rPr lang="en-US" sz="2800" dirty="0" smtClean="0">
                <a:solidFill>
                  <a:schemeClr val="tx1">
                    <a:lumMod val="75000"/>
                  </a:schemeClr>
                </a:solidFill>
              </a:rPr>
              <a:t>may begin </a:t>
            </a:r>
            <a:r>
              <a:rPr lang="en-US" sz="2800" dirty="0">
                <a:solidFill>
                  <a:schemeClr val="tx1">
                    <a:lumMod val="75000"/>
                  </a:schemeClr>
                </a:solidFill>
              </a:rPr>
              <a:t>to decrease.</a:t>
            </a:r>
            <a:endParaRPr lang="en-US" sz="2800" dirty="0" smtClean="0">
              <a:solidFill>
                <a:schemeClr val="tx1">
                  <a:lumMod val="75000"/>
                </a:schemeClr>
              </a:solidFill>
            </a:endParaRPr>
          </a:p>
        </p:txBody>
      </p:sp>
      <p:sp>
        <p:nvSpPr>
          <p:cNvPr id="14" name="Text Placeholder 16"/>
          <p:cNvSpPr txBox="1">
            <a:spLocks/>
          </p:cNvSpPr>
          <p:nvPr/>
        </p:nvSpPr>
        <p:spPr>
          <a:xfrm>
            <a:off x="3395352" y="12870086"/>
            <a:ext cx="2217266" cy="5066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solidFill>
                  <a:schemeClr val="tx1">
                    <a:lumMod val="75000"/>
                  </a:schemeClr>
                </a:solidFill>
              </a:rPr>
              <a:t>Terra </a:t>
            </a:r>
            <a:r>
              <a:rPr lang="en-US" b="1" dirty="0" smtClean="0">
                <a:solidFill>
                  <a:schemeClr val="tx1">
                    <a:lumMod val="75000"/>
                  </a:schemeClr>
                </a:solidFill>
              </a:rPr>
              <a:t>MODIS</a:t>
            </a:r>
            <a:r>
              <a:rPr lang="en-US" b="1" dirty="0">
                <a:solidFill>
                  <a:schemeClr val="tx1">
                    <a:lumMod val="75000"/>
                  </a:schemeClr>
                </a:solidFill>
              </a:rPr>
              <a:t/>
            </a:r>
            <a:br>
              <a:rPr lang="en-US" b="1" dirty="0">
                <a:solidFill>
                  <a:schemeClr val="tx1">
                    <a:lumMod val="75000"/>
                  </a:schemeClr>
                </a:solidFill>
              </a:rPr>
            </a:br>
            <a:endParaRPr lang="en-US" b="1" dirty="0" smtClean="0">
              <a:solidFill>
                <a:schemeClr val="tx1">
                  <a:lumMod val="75000"/>
                </a:schemeClr>
              </a:solidFill>
            </a:endParaRPr>
          </a:p>
        </p:txBody>
      </p:sp>
      <p:sp>
        <p:nvSpPr>
          <p:cNvPr id="6" name="Text Placeholder 16"/>
          <p:cNvSpPr txBox="1">
            <a:spLocks/>
          </p:cNvSpPr>
          <p:nvPr/>
        </p:nvSpPr>
        <p:spPr>
          <a:xfrm>
            <a:off x="914400" y="5447353"/>
            <a:ext cx="11380829" cy="3571257"/>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15" name="Text Placeholder 16"/>
          <p:cNvSpPr txBox="1">
            <a:spLocks/>
          </p:cNvSpPr>
          <p:nvPr/>
        </p:nvSpPr>
        <p:spPr>
          <a:xfrm>
            <a:off x="12983316" y="5619805"/>
            <a:ext cx="9839011" cy="299120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3A9DB"/>
              </a:buClr>
            </a:pPr>
            <a:r>
              <a:rPr lang="en-US" sz="2800" b="1" dirty="0" smtClean="0">
                <a:solidFill>
                  <a:srgbClr val="75AADB"/>
                </a:solidFill>
              </a:rPr>
              <a:t>Understand</a:t>
            </a:r>
            <a:r>
              <a:rPr lang="en-US" sz="2800" b="1" dirty="0" smtClean="0"/>
              <a:t> </a:t>
            </a:r>
            <a:r>
              <a:rPr lang="en-US" sz="2800" dirty="0" smtClean="0">
                <a:solidFill>
                  <a:schemeClr val="tx1">
                    <a:lumMod val="75000"/>
                  </a:schemeClr>
                </a:solidFill>
              </a:rPr>
              <a:t>how climate shifts impact vegetation throughout the western United States national park units</a:t>
            </a:r>
            <a:endParaRPr lang="en-US" sz="2800" b="1" dirty="0" smtClean="0">
              <a:solidFill>
                <a:schemeClr val="tx1">
                  <a:lumMod val="75000"/>
                </a:schemeClr>
              </a:solidFill>
            </a:endParaRPr>
          </a:p>
          <a:p>
            <a:pPr marL="347663" indent="-347663">
              <a:buClr>
                <a:srgbClr val="73A9DB"/>
              </a:buClr>
            </a:pPr>
            <a:r>
              <a:rPr lang="en-US" sz="2800" b="1" dirty="0" smtClean="0">
                <a:solidFill>
                  <a:srgbClr val="75AADB"/>
                </a:solidFill>
              </a:rPr>
              <a:t>Incorporate</a:t>
            </a:r>
            <a:r>
              <a:rPr lang="en-US" sz="2800" b="1" dirty="0" smtClean="0">
                <a:solidFill>
                  <a:schemeClr val="tx1">
                    <a:lumMod val="75000"/>
                  </a:schemeClr>
                </a:solidFill>
              </a:rPr>
              <a:t> </a:t>
            </a:r>
            <a:r>
              <a:rPr lang="en-US" sz="2800" dirty="0" smtClean="0">
                <a:solidFill>
                  <a:schemeClr val="tx1">
                    <a:lumMod val="75000"/>
                  </a:schemeClr>
                </a:solidFill>
              </a:rPr>
              <a:t>remote sensing to expand the established </a:t>
            </a:r>
            <a:r>
              <a:rPr lang="en-US" sz="2800" dirty="0">
                <a:solidFill>
                  <a:schemeClr val="tx1">
                    <a:lumMod val="75000"/>
                  </a:schemeClr>
                </a:solidFill>
              </a:rPr>
              <a:t>pivot point </a:t>
            </a:r>
            <a:r>
              <a:rPr lang="en-US" sz="2800" dirty="0" smtClean="0">
                <a:solidFill>
                  <a:schemeClr val="tx1">
                    <a:lumMod val="75000"/>
                  </a:schemeClr>
                </a:solidFill>
              </a:rPr>
              <a:t>framework using </a:t>
            </a:r>
            <a:r>
              <a:rPr lang="en-US" sz="2800" dirty="0">
                <a:solidFill>
                  <a:schemeClr val="tx1">
                    <a:lumMod val="75000"/>
                  </a:schemeClr>
                </a:solidFill>
              </a:rPr>
              <a:t>a stepping window </a:t>
            </a:r>
            <a:r>
              <a:rPr lang="en-US" sz="2800" dirty="0" smtClean="0">
                <a:solidFill>
                  <a:schemeClr val="tx1">
                    <a:lumMod val="75000"/>
                  </a:schemeClr>
                </a:solidFill>
              </a:rPr>
              <a:t>approach</a:t>
            </a:r>
          </a:p>
          <a:p>
            <a:pPr marL="347663" indent="-347663">
              <a:buClr>
                <a:srgbClr val="73A9DB"/>
              </a:buClr>
            </a:pPr>
            <a:r>
              <a:rPr lang="en-US" sz="2800" b="1" dirty="0" smtClean="0">
                <a:solidFill>
                  <a:srgbClr val="75AADB"/>
                </a:solidFill>
              </a:rPr>
              <a:t>Provide</a:t>
            </a:r>
            <a:r>
              <a:rPr lang="en-US" sz="2800" b="1" dirty="0" smtClean="0"/>
              <a:t> </a:t>
            </a:r>
            <a:r>
              <a:rPr lang="en-US" sz="2800" dirty="0" smtClean="0">
                <a:solidFill>
                  <a:schemeClr val="tx1">
                    <a:lumMod val="75000"/>
                  </a:schemeClr>
                </a:solidFill>
              </a:rPr>
              <a:t>end users with a generalized application for monitoring climate impacts for additional vegetation ecotypes</a:t>
            </a:r>
          </a:p>
        </p:txBody>
      </p:sp>
      <p:sp>
        <p:nvSpPr>
          <p:cNvPr id="16" name="TextBox 15"/>
          <p:cNvSpPr txBox="1"/>
          <p:nvPr/>
        </p:nvSpPr>
        <p:spPr>
          <a:xfrm>
            <a:off x="917011" y="4531847"/>
            <a:ext cx="11516347"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Abstract</a:t>
            </a:r>
          </a:p>
        </p:txBody>
      </p:sp>
      <p:sp>
        <p:nvSpPr>
          <p:cNvPr id="23" name="TextBox 22"/>
          <p:cNvSpPr txBox="1"/>
          <p:nvPr/>
        </p:nvSpPr>
        <p:spPr>
          <a:xfrm>
            <a:off x="12915903" y="4526931"/>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Objectives</a:t>
            </a:r>
          </a:p>
        </p:txBody>
      </p:sp>
      <p:sp>
        <p:nvSpPr>
          <p:cNvPr id="24" name="TextBox 23"/>
          <p:cNvSpPr txBox="1"/>
          <p:nvPr/>
        </p:nvSpPr>
        <p:spPr>
          <a:xfrm>
            <a:off x="914400" y="14637464"/>
            <a:ext cx="11407715" cy="769441"/>
          </a:xfrm>
          <a:prstGeom prst="rect">
            <a:avLst/>
          </a:prstGeom>
          <a:noFill/>
          <a:ln>
            <a:noFill/>
          </a:ln>
        </p:spPr>
        <p:txBody>
          <a:bodyPr wrap="square" rtlCol="0">
            <a:spAutoFit/>
          </a:bodyPr>
          <a:lstStyle/>
          <a:p>
            <a:r>
              <a:rPr lang="en-US" sz="4400" b="1" dirty="0" smtClean="0">
                <a:solidFill>
                  <a:srgbClr val="75AADB"/>
                </a:solidFill>
                <a:latin typeface="Century Gothic" panose="020B0502020202020204" pitchFamily="34" charset="0"/>
              </a:rPr>
              <a:t>Methodology</a:t>
            </a:r>
          </a:p>
        </p:txBody>
      </p:sp>
      <p:sp>
        <p:nvSpPr>
          <p:cNvPr id="25" name="TextBox 24"/>
          <p:cNvSpPr txBox="1"/>
          <p:nvPr/>
        </p:nvSpPr>
        <p:spPr>
          <a:xfrm>
            <a:off x="12915903" y="8880585"/>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Study Area</a:t>
            </a:r>
          </a:p>
        </p:txBody>
      </p:sp>
      <p:sp>
        <p:nvSpPr>
          <p:cNvPr id="26" name="TextBox 25"/>
          <p:cNvSpPr txBox="1"/>
          <p:nvPr/>
        </p:nvSpPr>
        <p:spPr>
          <a:xfrm>
            <a:off x="917011" y="11777972"/>
            <a:ext cx="5289437"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Earth Observations</a:t>
            </a:r>
          </a:p>
        </p:txBody>
      </p:sp>
      <p:sp>
        <p:nvSpPr>
          <p:cNvPr id="27" name="TextBox 26"/>
          <p:cNvSpPr txBox="1"/>
          <p:nvPr/>
        </p:nvSpPr>
        <p:spPr>
          <a:xfrm>
            <a:off x="12915903" y="14637464"/>
            <a:ext cx="10610573" cy="769441"/>
          </a:xfrm>
          <a:prstGeom prst="rect">
            <a:avLst/>
          </a:prstGeom>
          <a:noFill/>
          <a:ln>
            <a:noFill/>
          </a:ln>
        </p:spPr>
        <p:txBody>
          <a:bodyPr wrap="square" rtlCol="0">
            <a:spAutoFit/>
          </a:bodyPr>
          <a:lstStyle/>
          <a:p>
            <a:r>
              <a:rPr lang="en-US" sz="4400" b="1" dirty="0" smtClean="0">
                <a:solidFill>
                  <a:srgbClr val="75AADB"/>
                </a:solidFill>
                <a:latin typeface="Century Gothic" panose="020B0502020202020204" pitchFamily="34" charset="0"/>
              </a:rPr>
              <a:t>Results</a:t>
            </a:r>
          </a:p>
        </p:txBody>
      </p:sp>
      <p:sp>
        <p:nvSpPr>
          <p:cNvPr id="28" name="TextBox 27"/>
          <p:cNvSpPr txBox="1"/>
          <p:nvPr/>
        </p:nvSpPr>
        <p:spPr>
          <a:xfrm>
            <a:off x="921284" y="25920172"/>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Conclusions</a:t>
            </a:r>
          </a:p>
        </p:txBody>
      </p:sp>
      <p:sp>
        <p:nvSpPr>
          <p:cNvPr id="29" name="TextBox 28"/>
          <p:cNvSpPr txBox="1"/>
          <p:nvPr/>
        </p:nvSpPr>
        <p:spPr>
          <a:xfrm>
            <a:off x="12915903" y="29235586"/>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Acknowledgements</a:t>
            </a:r>
          </a:p>
        </p:txBody>
      </p:sp>
      <p:sp>
        <p:nvSpPr>
          <p:cNvPr id="30" name="TextBox 29"/>
          <p:cNvSpPr txBox="1"/>
          <p:nvPr/>
        </p:nvSpPr>
        <p:spPr>
          <a:xfrm>
            <a:off x="7194409" y="11777972"/>
            <a:ext cx="466239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Project Partners</a:t>
            </a:r>
          </a:p>
        </p:txBody>
      </p:sp>
      <p:sp>
        <p:nvSpPr>
          <p:cNvPr id="31" name="TextBox 30"/>
          <p:cNvSpPr txBox="1"/>
          <p:nvPr/>
        </p:nvSpPr>
        <p:spPr>
          <a:xfrm>
            <a:off x="917011" y="30654471"/>
            <a:ext cx="4542503"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Team Members</a:t>
            </a:r>
          </a:p>
        </p:txBody>
      </p:sp>
      <p:sp>
        <p:nvSpPr>
          <p:cNvPr id="34" name="Text Placeholder 16"/>
          <p:cNvSpPr txBox="1">
            <a:spLocks/>
          </p:cNvSpPr>
          <p:nvPr/>
        </p:nvSpPr>
        <p:spPr>
          <a:xfrm>
            <a:off x="2946092" y="3355641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Amanda Clayton</a:t>
            </a:r>
          </a:p>
        </p:txBody>
      </p:sp>
      <p:sp>
        <p:nvSpPr>
          <p:cNvPr id="36" name="Text Placeholder 16"/>
          <p:cNvSpPr txBox="1">
            <a:spLocks/>
          </p:cNvSpPr>
          <p:nvPr/>
        </p:nvSpPr>
        <p:spPr>
          <a:xfrm>
            <a:off x="5213658" y="33556419"/>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Christine </a:t>
            </a:r>
            <a:r>
              <a:rPr lang="en-US" dirty="0" err="1" smtClean="0">
                <a:solidFill>
                  <a:schemeClr val="tx1">
                    <a:lumMod val="75000"/>
                  </a:schemeClr>
                </a:solidFill>
              </a:rPr>
              <a:t>Sadlik</a:t>
            </a:r>
            <a:endParaRPr lang="en-US" dirty="0" smtClean="0">
              <a:solidFill>
                <a:schemeClr val="tx1">
                  <a:lumMod val="75000"/>
                </a:schemeClr>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393" y="31531308"/>
            <a:ext cx="2057404" cy="2081788"/>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844" y="31569408"/>
            <a:ext cx="2057404" cy="2081788"/>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280" y="31531308"/>
            <a:ext cx="2057404" cy="2081788"/>
          </a:xfrm>
          <a:prstGeom prst="rect">
            <a:avLst/>
          </a:prstGeom>
        </p:spPr>
      </p:pic>
      <p:sp>
        <p:nvSpPr>
          <p:cNvPr id="38" name="TextBox 37"/>
          <p:cNvSpPr txBox="1"/>
          <p:nvPr/>
        </p:nvSpPr>
        <p:spPr>
          <a:xfrm>
            <a:off x="843099" y="34694241"/>
            <a:ext cx="18035451" cy="871515"/>
          </a:xfrm>
          <a:prstGeom prst="rect">
            <a:avLst/>
          </a:prstGeom>
          <a:noFill/>
        </p:spPr>
        <p:txBody>
          <a:bodyPr wrap="square" rtlCol="0">
            <a:noAutofit/>
          </a:bodyPr>
          <a:lstStyle/>
          <a:p>
            <a:pPr lvl="0"/>
            <a:r>
              <a:rPr lang="en-US" sz="4800" dirty="0" smtClean="0">
                <a:solidFill>
                  <a:schemeClr val="bg1"/>
                </a:solidFill>
                <a:latin typeface="+mj-lt"/>
              </a:rPr>
              <a:t>NASA Langley Research Center – </a:t>
            </a:r>
            <a:r>
              <a:rPr lang="en-US" sz="4800" dirty="0" smtClean="0">
                <a:solidFill>
                  <a:srgbClr val="FFFFFF"/>
                </a:solidFill>
                <a:latin typeface="Century Gothic"/>
              </a:rPr>
              <a:t>Fall 2016</a:t>
            </a:r>
            <a:endParaRPr lang="en-US" sz="4800" dirty="0">
              <a:solidFill>
                <a:srgbClr val="FFFFFF"/>
              </a:solidFill>
              <a:latin typeface="Century Gothic"/>
            </a:endParaRPr>
          </a:p>
        </p:txBody>
      </p:sp>
      <p:sp>
        <p:nvSpPr>
          <p:cNvPr id="33" name="Text Placeholder 16"/>
          <p:cNvSpPr txBox="1">
            <a:spLocks/>
          </p:cNvSpPr>
          <p:nvPr/>
        </p:nvSpPr>
        <p:spPr>
          <a:xfrm>
            <a:off x="10035101" y="33556419"/>
            <a:ext cx="2872251" cy="5279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smtClean="0">
                <a:solidFill>
                  <a:schemeClr val="tx1">
                    <a:lumMod val="75000"/>
                  </a:schemeClr>
                </a:solidFill>
              </a:rPr>
              <a:t>Aubry</a:t>
            </a:r>
            <a:r>
              <a:rPr lang="en-US" dirty="0" smtClean="0">
                <a:solidFill>
                  <a:schemeClr val="tx1">
                    <a:lumMod val="75000"/>
                  </a:schemeClr>
                </a:solidFill>
              </a:rPr>
              <a:t> Eaton</a:t>
            </a:r>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358" y="31531308"/>
            <a:ext cx="2057404" cy="2081788"/>
          </a:xfrm>
          <a:prstGeom prst="rect">
            <a:avLst/>
          </a:prstGeom>
        </p:spPr>
      </p:pic>
      <p:sp>
        <p:nvSpPr>
          <p:cNvPr id="40" name="Text Placeholder 16"/>
          <p:cNvSpPr txBox="1">
            <a:spLocks/>
          </p:cNvSpPr>
          <p:nvPr/>
        </p:nvSpPr>
        <p:spPr>
          <a:xfrm>
            <a:off x="7701785" y="3355641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Taryn Smith</a:t>
            </a: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5816" y="31569408"/>
            <a:ext cx="2057404" cy="2081788"/>
          </a:xfrm>
          <a:prstGeom prst="rect">
            <a:avLst/>
          </a:prstGeom>
        </p:spPr>
      </p:pic>
      <p:sp>
        <p:nvSpPr>
          <p:cNvPr id="51" name="Rectangle 50"/>
          <p:cNvSpPr/>
          <p:nvPr/>
        </p:nvSpPr>
        <p:spPr>
          <a:xfrm>
            <a:off x="13213266" y="33751019"/>
            <a:ext cx="10209090" cy="577081"/>
          </a:xfrm>
          <a:prstGeom prst="rect">
            <a:avLst/>
          </a:prstGeom>
        </p:spPr>
        <p:txBody>
          <a:bodyPr wrap="square">
            <a:spAutoFit/>
          </a:bodyPr>
          <a:lstStyle/>
          <a:p>
            <a:pPr lvl="0"/>
            <a:r>
              <a:rPr lang="en-US" sz="1050" i="1" dirty="0">
                <a:solidFill>
                  <a:schemeClr val="tx1">
                    <a:lumMod val="75000"/>
                  </a:schemeClr>
                </a:solidFill>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52" name="TextBox 51"/>
          <p:cNvSpPr txBox="1"/>
          <p:nvPr/>
        </p:nvSpPr>
        <p:spPr>
          <a:xfrm>
            <a:off x="14422347" y="11544710"/>
            <a:ext cx="835806" cy="369332"/>
          </a:xfrm>
          <a:prstGeom prst="rect">
            <a:avLst/>
          </a:prstGeom>
          <a:noFill/>
        </p:spPr>
        <p:txBody>
          <a:bodyPr wrap="none" rtlCol="0">
            <a:spAutoFit/>
          </a:bodyPr>
          <a:lstStyle/>
          <a:p>
            <a:r>
              <a:rPr lang="en-US" sz="1800" b="1" dirty="0" smtClean="0">
                <a:latin typeface="Constantia" panose="02030602050306030303" pitchFamily="18" charset="0"/>
              </a:rPr>
              <a:t>UTAH</a:t>
            </a:r>
            <a:endParaRPr lang="en-US" sz="1800" b="1" dirty="0">
              <a:latin typeface="Constantia" panose="02030602050306030303" pitchFamily="18" charset="0"/>
            </a:endParaRPr>
          </a:p>
        </p:txBody>
      </p:sp>
      <p:sp>
        <p:nvSpPr>
          <p:cNvPr id="53" name="TextBox 52"/>
          <p:cNvSpPr txBox="1"/>
          <p:nvPr/>
        </p:nvSpPr>
        <p:spPr>
          <a:xfrm>
            <a:off x="16030504" y="11242655"/>
            <a:ext cx="1531701" cy="369332"/>
          </a:xfrm>
          <a:prstGeom prst="rect">
            <a:avLst/>
          </a:prstGeom>
          <a:noFill/>
        </p:spPr>
        <p:txBody>
          <a:bodyPr wrap="none" rtlCol="0">
            <a:spAutoFit/>
          </a:bodyPr>
          <a:lstStyle/>
          <a:p>
            <a:r>
              <a:rPr lang="en-US" sz="1800" b="1" dirty="0" smtClean="0">
                <a:latin typeface="Constantia" panose="02030602050306030303" pitchFamily="18" charset="0"/>
              </a:rPr>
              <a:t>COLORADO</a:t>
            </a:r>
            <a:endParaRPr lang="en-US" sz="1800" b="1" dirty="0">
              <a:latin typeface="Constantia" panose="02030602050306030303" pitchFamily="18" charset="0"/>
            </a:endParaRPr>
          </a:p>
        </p:txBody>
      </p: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0001" y="12601418"/>
            <a:ext cx="1264148" cy="1645920"/>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1495" y="12934255"/>
            <a:ext cx="2615620" cy="1046248"/>
          </a:xfrm>
          <a:prstGeom prst="rect">
            <a:avLst/>
          </a:prstGeom>
        </p:spPr>
      </p:pic>
      <p:pic>
        <p:nvPicPr>
          <p:cNvPr id="1026" name="Picture 2" descr="http://www.devpedia.developexchange.com/dp/images/9/91/05_Terr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5076" y="12574177"/>
            <a:ext cx="2186463" cy="1645920"/>
          </a:xfrm>
          <a:prstGeom prst="rect">
            <a:avLst/>
          </a:prstGeom>
          <a:noFill/>
          <a:extLst>
            <a:ext uri="{909E8E84-426E-40DD-AFC4-6F175D3DCCD1}">
              <a14:hiddenFill xmlns:a14="http://schemas.microsoft.com/office/drawing/2010/main">
                <a:solidFill>
                  <a:srgbClr val="FFFFFF"/>
                </a:solidFill>
              </a14:hiddenFill>
            </a:ext>
          </a:extLst>
        </p:spPr>
      </p:pic>
      <p:sp>
        <p:nvSpPr>
          <p:cNvPr id="50" name="Text Placeholder 16"/>
          <p:cNvSpPr txBox="1">
            <a:spLocks/>
          </p:cNvSpPr>
          <p:nvPr/>
        </p:nvSpPr>
        <p:spPr>
          <a:xfrm>
            <a:off x="13339506" y="30190825"/>
            <a:ext cx="9440239" cy="256474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sz="2400" dirty="0" smtClean="0">
                <a:solidFill>
                  <a:schemeClr val="tx1">
                    <a:lumMod val="75000"/>
                  </a:schemeClr>
                </a:solidFill>
              </a:rPr>
              <a:t>Dr. Seth Munson, Plant Ecologist, United States Geological Survey </a:t>
            </a:r>
            <a:br>
              <a:rPr lang="en-US" sz="2400" dirty="0" smtClean="0">
                <a:solidFill>
                  <a:schemeClr val="tx1">
                    <a:lumMod val="75000"/>
                  </a:schemeClr>
                </a:solidFill>
              </a:rPr>
            </a:br>
            <a:r>
              <a:rPr lang="en-US" sz="2400" dirty="0" smtClean="0">
                <a:solidFill>
                  <a:schemeClr val="tx1">
                    <a:lumMod val="75000"/>
                  </a:schemeClr>
                </a:solidFill>
              </a:rPr>
              <a:t>Southwest Biological Science Center</a:t>
            </a:r>
          </a:p>
          <a:p>
            <a:pPr marL="0" indent="0">
              <a:buClr>
                <a:srgbClr val="75AADB"/>
              </a:buClr>
              <a:buNone/>
            </a:pPr>
            <a:r>
              <a:rPr lang="en-US" sz="2400" dirty="0" smtClean="0">
                <a:solidFill>
                  <a:schemeClr val="tx1">
                    <a:lumMod val="75000"/>
                  </a:schemeClr>
                </a:solidFill>
              </a:rPr>
              <a:t>Dr. David </a:t>
            </a:r>
            <a:r>
              <a:rPr lang="en-US" sz="2400" dirty="0" err="1" smtClean="0">
                <a:solidFill>
                  <a:schemeClr val="tx1">
                    <a:lumMod val="75000"/>
                  </a:schemeClr>
                </a:solidFill>
              </a:rPr>
              <a:t>Thoma</a:t>
            </a:r>
            <a:r>
              <a:rPr lang="en-US" sz="2400" dirty="0" smtClean="0">
                <a:solidFill>
                  <a:schemeClr val="tx1">
                    <a:lumMod val="75000"/>
                  </a:schemeClr>
                </a:solidFill>
              </a:rPr>
              <a:t>, Ecologist, National Park Service Inventory and Monitoring Program</a:t>
            </a:r>
          </a:p>
          <a:p>
            <a:pPr marL="0" indent="0">
              <a:buClr>
                <a:srgbClr val="75AADB"/>
              </a:buClr>
              <a:buNone/>
            </a:pPr>
            <a:r>
              <a:rPr lang="en-US" sz="2400" dirty="0" smtClean="0">
                <a:solidFill>
                  <a:schemeClr val="tx1">
                    <a:lumMod val="75000"/>
                  </a:schemeClr>
                </a:solidFill>
              </a:rPr>
              <a:t>Dr. Kent Ross, NASA Langley Research Center </a:t>
            </a:r>
          </a:p>
          <a:p>
            <a:pPr marL="0" indent="0">
              <a:buClr>
                <a:srgbClr val="75AADB"/>
              </a:buClr>
              <a:buNone/>
            </a:pPr>
            <a:r>
              <a:rPr lang="en-US" sz="2400" dirty="0" smtClean="0">
                <a:solidFill>
                  <a:schemeClr val="tx1">
                    <a:lumMod val="75000"/>
                  </a:schemeClr>
                </a:solidFill>
              </a:rPr>
              <a:t>Western US Water Resources LaRC Summer 2016 team: Kelly Meehan, Teresa </a:t>
            </a:r>
            <a:r>
              <a:rPr lang="en-US" sz="2400" dirty="0" err="1" smtClean="0">
                <a:solidFill>
                  <a:schemeClr val="tx1">
                    <a:lumMod val="75000"/>
                  </a:schemeClr>
                </a:solidFill>
              </a:rPr>
              <a:t>Fenn</a:t>
            </a:r>
            <a:r>
              <a:rPr lang="en-US" sz="2400" dirty="0" smtClean="0">
                <a:solidFill>
                  <a:schemeClr val="tx1">
                    <a:lumMod val="75000"/>
                  </a:schemeClr>
                </a:solidFill>
              </a:rPr>
              <a:t>, Thomas Smith, Molly Spater, Grant </a:t>
            </a:r>
            <a:r>
              <a:rPr lang="en-US" sz="2400" dirty="0" err="1" smtClean="0">
                <a:solidFill>
                  <a:schemeClr val="tx1">
                    <a:lumMod val="75000"/>
                  </a:schemeClr>
                </a:solidFill>
              </a:rPr>
              <a:t>Jaccoud</a:t>
            </a:r>
            <a:r>
              <a:rPr lang="en-US" sz="2400" dirty="0" smtClean="0">
                <a:solidFill>
                  <a:schemeClr val="tx1">
                    <a:lumMod val="75000"/>
                  </a:schemeClr>
                </a:solidFill>
              </a:rPr>
              <a:t>, and Kaylie Taliaferro</a:t>
            </a:r>
          </a:p>
        </p:txBody>
      </p:sp>
      <p:cxnSp>
        <p:nvCxnSpPr>
          <p:cNvPr id="32" name="Straight Connector 31"/>
          <p:cNvCxnSpPr/>
          <p:nvPr/>
        </p:nvCxnSpPr>
        <p:spPr>
          <a:xfrm flipV="1">
            <a:off x="15672520" y="9886126"/>
            <a:ext cx="3787308" cy="1229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5591152" y="11249856"/>
            <a:ext cx="3474347" cy="1607662"/>
          </a:xfrm>
          <a:prstGeom prst="line">
            <a:avLst/>
          </a:prstGeom>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rotWithShape="1">
          <a:blip r:embed="rId8"/>
          <a:srcRect r="15228"/>
          <a:stretch/>
        </p:blipFill>
        <p:spPr>
          <a:xfrm>
            <a:off x="15370820" y="9654058"/>
            <a:ext cx="8436238" cy="4878158"/>
          </a:xfrm>
          <a:prstGeom prst="rect">
            <a:avLst/>
          </a:prstGeom>
        </p:spPr>
      </p:pic>
      <p:sp>
        <p:nvSpPr>
          <p:cNvPr id="57" name="TextBox 56"/>
          <p:cNvSpPr txBox="1"/>
          <p:nvPr/>
        </p:nvSpPr>
        <p:spPr>
          <a:xfrm>
            <a:off x="13831527" y="13504976"/>
            <a:ext cx="4397954" cy="507831"/>
          </a:xfrm>
          <a:prstGeom prst="rect">
            <a:avLst/>
          </a:prstGeom>
          <a:noFill/>
        </p:spPr>
        <p:txBody>
          <a:bodyPr wrap="square" rtlCol="0">
            <a:spAutoFit/>
          </a:bodyPr>
          <a:lstStyle/>
          <a:p>
            <a:r>
              <a:rPr lang="en-US" sz="2700" dirty="0" smtClean="0">
                <a:solidFill>
                  <a:schemeClr val="tx1">
                    <a:lumMod val="75000"/>
                  </a:schemeClr>
                </a:solidFill>
              </a:rPr>
              <a:t>Dinosaur National Monument</a:t>
            </a:r>
            <a:endParaRPr lang="en-US" sz="2700" dirty="0">
              <a:solidFill>
                <a:schemeClr val="tx1">
                  <a:lumMod val="75000"/>
                </a:schemeClr>
              </a:solidFill>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18998" t="7372" r="22258" b="54878"/>
          <a:stretch/>
        </p:blipFill>
        <p:spPr>
          <a:xfrm>
            <a:off x="1164279" y="31822526"/>
            <a:ext cx="1695561" cy="1633936"/>
          </a:xfrm>
          <a:prstGeom prst="ellipse">
            <a:avLst/>
          </a:prstGeom>
        </p:spPr>
      </p:pic>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l="18117" t="8987" r="16485" b="47899"/>
          <a:stretch/>
        </p:blipFill>
        <p:spPr>
          <a:xfrm>
            <a:off x="3490333" y="31721592"/>
            <a:ext cx="1797372" cy="1777420"/>
          </a:xfrm>
          <a:prstGeom prst="ellipse">
            <a:avLst/>
          </a:prstGeom>
        </p:spPr>
      </p:pic>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l="18811" t="8560" r="21441" b="50525"/>
          <a:stretch/>
        </p:blipFill>
        <p:spPr>
          <a:xfrm>
            <a:off x="8260935" y="31741311"/>
            <a:ext cx="1707227" cy="1753260"/>
          </a:xfrm>
          <a:prstGeom prst="ellipse">
            <a:avLst/>
          </a:prstGeom>
        </p:spPr>
      </p:pic>
      <p:pic>
        <p:nvPicPr>
          <p:cNvPr id="7" name="Picture 6"/>
          <p:cNvPicPr>
            <a:picLocks noChangeAspect="1"/>
          </p:cNvPicPr>
          <p:nvPr/>
        </p:nvPicPr>
        <p:blipFill rotWithShape="1">
          <a:blip r:embed="rId12" cstate="print">
            <a:extLst>
              <a:ext uri="{28A0092B-C50C-407E-A947-70E740481C1C}">
                <a14:useLocalDpi xmlns:a14="http://schemas.microsoft.com/office/drawing/2010/main" val="0"/>
              </a:ext>
            </a:extLst>
          </a:blip>
          <a:srcRect l="21390" t="9837" r="21992" b="51573"/>
          <a:stretch/>
        </p:blipFill>
        <p:spPr>
          <a:xfrm>
            <a:off x="5867455" y="31711598"/>
            <a:ext cx="1706189" cy="1744864"/>
          </a:xfrm>
          <a:prstGeom prst="ellipse">
            <a:avLst/>
          </a:prstGeom>
        </p:spPr>
      </p:pic>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26756" t="9454" r="21835" b="54430"/>
          <a:stretch/>
        </p:blipFill>
        <p:spPr>
          <a:xfrm>
            <a:off x="10650522" y="31664855"/>
            <a:ext cx="1700491" cy="1791607"/>
          </a:xfrm>
          <a:prstGeom prst="ellipse">
            <a:avLst/>
          </a:prstGeom>
        </p:spPr>
      </p:pic>
      <p:sp>
        <p:nvSpPr>
          <p:cNvPr id="11" name="Rectangle 10"/>
          <p:cNvSpPr/>
          <p:nvPr/>
        </p:nvSpPr>
        <p:spPr>
          <a:xfrm>
            <a:off x="1022253" y="5413344"/>
            <a:ext cx="11441520" cy="6370975"/>
          </a:xfrm>
          <a:prstGeom prst="rect">
            <a:avLst/>
          </a:prstGeom>
        </p:spPr>
        <p:txBody>
          <a:bodyPr wrap="square">
            <a:spAutoFit/>
          </a:bodyPr>
          <a:lstStyle/>
          <a:p>
            <a:pPr algn="just"/>
            <a:r>
              <a:rPr lang="en-US" sz="2400" dirty="0">
                <a:solidFill>
                  <a:schemeClr val="tx1">
                    <a:lumMod val="75000"/>
                  </a:schemeClr>
                </a:solidFill>
                <a:ea typeface="Calibri" panose="020F0502020204030204" pitchFamily="34" charset="0"/>
                <a:cs typeface="Times New Roman" panose="02020603050405020304" pitchFamily="18" charset="0"/>
              </a:rPr>
              <a:t>Increased surface temperatures and a trend towards more severe drought in the western United States can impact the vulnerability of vegetation across the region. Land managers specifically seek to estimate the threshold, known as a pivot point, at which ecosystems begin to lose productivity due to increased heat or decreased water. NASA Earth observations provide the National Park Service (NPS) and United States Geological Survey (USGS) with necessary data to monitor vegetation response at a regional scale. The sagebrush </a:t>
            </a:r>
            <a:r>
              <a:rPr lang="en-US" sz="2400" dirty="0" err="1">
                <a:solidFill>
                  <a:schemeClr val="tx1">
                    <a:lumMod val="75000"/>
                  </a:schemeClr>
                </a:solidFill>
                <a:ea typeface="Calibri" panose="020F0502020204030204" pitchFamily="34" charset="0"/>
                <a:cs typeface="Times New Roman" panose="02020603050405020304" pitchFamily="18" charset="0"/>
              </a:rPr>
              <a:t>shrubland</a:t>
            </a:r>
            <a:r>
              <a:rPr lang="en-US" sz="2400" dirty="0">
                <a:solidFill>
                  <a:schemeClr val="tx1">
                    <a:lumMod val="75000"/>
                  </a:schemeClr>
                </a:solidFill>
                <a:ea typeface="Calibri" panose="020F0502020204030204" pitchFamily="34" charset="0"/>
                <a:cs typeface="Times New Roman" panose="02020603050405020304" pitchFamily="18" charset="0"/>
              </a:rPr>
              <a:t> ecosystem in Colorado and Utah’s Dinosaur National Monument was analyzed to determine how bioclimatic variables have impacted vegetation trends for the study area. These relationships were analyzed by the use of a stepping window written in R. The stepping window evaluated a five by five pixel matrix throughout the raster to output a correlation between annual change in vegetation and precipitation, temperature, and evapotranspiration. Based on the strength of the correlation, a multiple linear regression model was implemented. Vegetation data were acquired for a 15-year period using the Normalized Difference Vegetation Index (NDVI) from the </a:t>
            </a:r>
            <a:r>
              <a:rPr lang="en-US" sz="2400" dirty="0" err="1">
                <a:solidFill>
                  <a:schemeClr val="tx1">
                    <a:lumMod val="75000"/>
                  </a:schemeClr>
                </a:solidFill>
                <a:ea typeface="Calibri" panose="020F0502020204030204" pitchFamily="34" charset="0"/>
                <a:cs typeface="Times New Roman" panose="02020603050405020304" pitchFamily="18" charset="0"/>
              </a:rPr>
              <a:t>ForWarn</a:t>
            </a:r>
            <a:r>
              <a:rPr lang="en-US" sz="2400" dirty="0">
                <a:solidFill>
                  <a:schemeClr val="tx1">
                    <a:lumMod val="75000"/>
                  </a:schemeClr>
                </a:solidFill>
                <a:ea typeface="Calibri" panose="020F0502020204030204" pitchFamily="34" charset="0"/>
                <a:cs typeface="Times New Roman" panose="02020603050405020304" pitchFamily="18" charset="0"/>
              </a:rPr>
              <a:t> dataset. The model used mean temperature and precipitation from PRISM and the MODIS evapotranspiration datasets. Combining a moving window approach with remote sensing yielded a robust methodology for determining climate pivot points for western park units.</a:t>
            </a:r>
            <a:endParaRPr lang="en-US" sz="2400" dirty="0">
              <a:solidFill>
                <a:schemeClr val="tx1">
                  <a:lumMod val="75000"/>
                </a:schemeClr>
              </a:solidFill>
              <a:effectLst/>
              <a:ea typeface="Calibri" panose="020F0502020204030204" pitchFamily="34" charset="0"/>
              <a:cs typeface="Times New Roman" panose="02020603050405020304" pitchFamily="18" charset="0"/>
            </a:endParaRPr>
          </a:p>
        </p:txBody>
      </p:sp>
      <p:sp>
        <p:nvSpPr>
          <p:cNvPr id="79" name="Trapezoid 78"/>
          <p:cNvSpPr/>
          <p:nvPr/>
        </p:nvSpPr>
        <p:spPr>
          <a:xfrm>
            <a:off x="3126205" y="18196925"/>
            <a:ext cx="7339264" cy="1092200"/>
          </a:xfrm>
          <a:prstGeom prst="trapezoid">
            <a:avLst>
              <a:gd name="adj" fmla="val 113372"/>
            </a:avLst>
          </a:prstGeom>
          <a:solidFill>
            <a:srgbClr val="73A9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2115553" y="19276425"/>
            <a:ext cx="9352547" cy="901438"/>
          </a:xfrm>
          <a:prstGeom prst="trapezoid">
            <a:avLst>
              <a:gd name="adj" fmla="val 113372"/>
            </a:avLst>
          </a:prstGeom>
          <a:solidFill>
            <a:srgbClr val="458D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292929" y="19257477"/>
            <a:ext cx="7024914" cy="923330"/>
          </a:xfrm>
          <a:prstGeom prst="rect">
            <a:avLst/>
          </a:prstGeom>
        </p:spPr>
        <p:txBody>
          <a:bodyPr wrap="square">
            <a:spAutoFit/>
          </a:bodyPr>
          <a:lstStyle/>
          <a:p>
            <a:pPr lvl="0" algn="ctr">
              <a:buSzPct val="25000"/>
            </a:pPr>
            <a:r>
              <a:rPr lang="en-US" sz="3200" b="1" dirty="0">
                <a:solidFill>
                  <a:schemeClr val="bg1"/>
                </a:solidFill>
                <a:effectLst>
                  <a:outerShdw blurRad="38100" dist="38100" dir="2700000" algn="tl">
                    <a:srgbClr val="000000">
                      <a:alpha val="43137"/>
                    </a:srgbClr>
                  </a:outerShdw>
                </a:effectLst>
                <a:latin typeface="Garamond"/>
                <a:ea typeface="Garamond"/>
                <a:cs typeface="Garamond"/>
                <a:sym typeface="Garamond"/>
              </a:rPr>
              <a:t>Processing</a:t>
            </a:r>
          </a:p>
          <a:p>
            <a:pPr lvl="0" algn="ctr">
              <a:buSzPct val="25000"/>
            </a:pPr>
            <a:r>
              <a:rPr lang="en-US" sz="2200" dirty="0">
                <a:solidFill>
                  <a:schemeClr val="bg1"/>
                </a:solidFill>
                <a:effectLst>
                  <a:outerShdw blurRad="38100" dist="38100" dir="2700000" algn="tl">
                    <a:srgbClr val="000000">
                      <a:alpha val="43137"/>
                    </a:srgbClr>
                  </a:outerShdw>
                </a:effectLst>
                <a:latin typeface="Garamond"/>
                <a:ea typeface="Garamond"/>
                <a:cs typeface="Garamond"/>
                <a:sym typeface="Garamond"/>
              </a:rPr>
              <a:t>Clip, Mask Slope, </a:t>
            </a:r>
            <a:r>
              <a:rPr lang="en-US" sz="2200" dirty="0" smtClean="0">
                <a:solidFill>
                  <a:schemeClr val="bg1"/>
                </a:solidFill>
                <a:effectLst>
                  <a:outerShdw blurRad="38100" dist="38100" dir="2700000" algn="tl">
                    <a:srgbClr val="000000">
                      <a:alpha val="43137"/>
                    </a:srgbClr>
                  </a:outerShdw>
                </a:effectLst>
                <a:latin typeface="Garamond"/>
                <a:ea typeface="Garamond"/>
                <a:cs typeface="Garamond"/>
                <a:sym typeface="Garamond"/>
              </a:rPr>
              <a:t>Resample, Calculate </a:t>
            </a:r>
            <a:r>
              <a:rPr lang="en-US" sz="2200" dirty="0">
                <a:solidFill>
                  <a:schemeClr val="bg1"/>
                </a:solidFill>
                <a:effectLst>
                  <a:outerShdw blurRad="38100" dist="38100" dir="2700000" algn="tl">
                    <a:srgbClr val="000000">
                      <a:alpha val="43137"/>
                    </a:srgbClr>
                  </a:outerShdw>
                </a:effectLst>
                <a:latin typeface="Garamond"/>
                <a:ea typeface="Garamond"/>
                <a:cs typeface="Garamond"/>
                <a:sym typeface="Garamond"/>
              </a:rPr>
              <a:t>∆NDVI</a:t>
            </a:r>
          </a:p>
        </p:txBody>
      </p:sp>
      <p:sp>
        <p:nvSpPr>
          <p:cNvPr id="82" name="Rectangle 81"/>
          <p:cNvSpPr/>
          <p:nvPr/>
        </p:nvSpPr>
        <p:spPr>
          <a:xfrm>
            <a:off x="4987774" y="18243075"/>
            <a:ext cx="3657600" cy="938719"/>
          </a:xfrm>
          <a:prstGeom prst="rect">
            <a:avLst/>
          </a:prstGeom>
        </p:spPr>
        <p:txBody>
          <a:bodyPr wrap="square">
            <a:spAutoFit/>
          </a:bodyPr>
          <a:lstStyle/>
          <a:p>
            <a:pPr lvl="0" algn="ctr">
              <a:buSzPct val="25000"/>
            </a:pPr>
            <a:r>
              <a:rPr lang="en-US" sz="3200" b="1" dirty="0" smtClean="0">
                <a:solidFill>
                  <a:schemeClr val="bg1"/>
                </a:solidFill>
                <a:effectLst>
                  <a:outerShdw blurRad="38100" dist="38100" dir="2700000" algn="tl">
                    <a:srgbClr val="000000">
                      <a:alpha val="43137"/>
                    </a:srgbClr>
                  </a:outerShdw>
                </a:effectLst>
                <a:latin typeface="Garamond"/>
                <a:ea typeface="Garamond"/>
                <a:cs typeface="Garamond"/>
                <a:sym typeface="Garamond"/>
              </a:rPr>
              <a:t>Stepping Window</a:t>
            </a:r>
          </a:p>
          <a:p>
            <a:pPr lvl="0" algn="ctr">
              <a:buSzPct val="25000"/>
            </a:pPr>
            <a:r>
              <a:rPr lang="en-US" sz="2200" dirty="0" smtClean="0">
                <a:solidFill>
                  <a:schemeClr val="bg1"/>
                </a:solidFill>
                <a:effectLst>
                  <a:outerShdw blurRad="38100" dist="38100" dir="2700000" algn="tl">
                    <a:srgbClr val="000000">
                      <a:alpha val="43137"/>
                    </a:srgbClr>
                  </a:outerShdw>
                </a:effectLst>
                <a:latin typeface="Garamond"/>
                <a:ea typeface="Garamond"/>
                <a:cs typeface="Garamond"/>
                <a:sym typeface="Garamond"/>
              </a:rPr>
              <a:t>Optimize Sample Size</a:t>
            </a:r>
            <a:endParaRPr lang="en-US" sz="2200" dirty="0">
              <a:solidFill>
                <a:schemeClr val="bg1"/>
              </a:solidFill>
              <a:effectLst>
                <a:outerShdw blurRad="38100" dist="38100" dir="2700000" algn="tl">
                  <a:srgbClr val="000000">
                    <a:alpha val="43137"/>
                  </a:srgbClr>
                </a:outerShdw>
              </a:effectLst>
              <a:latin typeface="Garamond"/>
              <a:ea typeface="Garamond"/>
              <a:cs typeface="Garamond"/>
              <a:sym typeface="Garamond"/>
            </a:endParaRPr>
          </a:p>
        </p:txBody>
      </p:sp>
      <p:sp>
        <p:nvSpPr>
          <p:cNvPr id="83" name="Trapezoid 82"/>
          <p:cNvSpPr/>
          <p:nvPr/>
        </p:nvSpPr>
        <p:spPr>
          <a:xfrm>
            <a:off x="876300" y="20171774"/>
            <a:ext cx="11863905" cy="1104901"/>
          </a:xfrm>
          <a:prstGeom prst="trapezoid">
            <a:avLst>
              <a:gd name="adj" fmla="val 113372"/>
            </a:avLst>
          </a:prstGeom>
          <a:solidFill>
            <a:srgbClr val="2F76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4362451" y="15987126"/>
            <a:ext cx="4867776" cy="2203449"/>
          </a:xfrm>
          <a:prstGeom prst="triangle">
            <a:avLst/>
          </a:prstGeom>
          <a:solidFill>
            <a:srgbClr val="9EC4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491127" y="20216870"/>
            <a:ext cx="10580223" cy="938719"/>
          </a:xfrm>
          <a:prstGeom prst="rect">
            <a:avLst/>
          </a:prstGeom>
        </p:spPr>
        <p:txBody>
          <a:bodyPr wrap="square">
            <a:spAutoFit/>
          </a:bodyPr>
          <a:lstStyle/>
          <a:p>
            <a:pPr lvl="0" algn="ctr">
              <a:buSzPct val="25000"/>
            </a:pPr>
            <a:r>
              <a:rPr lang="en-US" sz="3200" b="1" dirty="0">
                <a:solidFill>
                  <a:schemeClr val="bg1"/>
                </a:solidFill>
                <a:effectLst>
                  <a:outerShdw blurRad="38100" dist="38100" dir="2700000" algn="tl">
                    <a:srgbClr val="000000">
                      <a:alpha val="43137"/>
                    </a:srgbClr>
                  </a:outerShdw>
                </a:effectLst>
                <a:latin typeface="Garamond"/>
                <a:ea typeface="Garamond"/>
                <a:cs typeface="Garamond"/>
                <a:sym typeface="Garamond"/>
              </a:rPr>
              <a:t>Data Acquisition</a:t>
            </a:r>
          </a:p>
          <a:p>
            <a:pPr lvl="0" algn="ctr">
              <a:buSzPct val="25000"/>
            </a:pPr>
            <a:r>
              <a:rPr lang="en-US" sz="2200" dirty="0">
                <a:solidFill>
                  <a:schemeClr val="bg1"/>
                </a:solidFill>
                <a:effectLst>
                  <a:outerShdw blurRad="38100" dist="38100" dir="2700000" algn="tl">
                    <a:srgbClr val="000000">
                      <a:alpha val="43137"/>
                    </a:srgbClr>
                  </a:outerShdw>
                </a:effectLst>
                <a:latin typeface="Garamond"/>
                <a:ea typeface="Garamond"/>
                <a:cs typeface="Garamond"/>
                <a:sym typeface="Garamond"/>
              </a:rPr>
              <a:t>Evapotranspiration, Soil Type, </a:t>
            </a:r>
            <a:r>
              <a:rPr lang="en-US" sz="2200" dirty="0" smtClean="0">
                <a:solidFill>
                  <a:schemeClr val="bg1"/>
                </a:solidFill>
                <a:effectLst>
                  <a:outerShdw blurRad="38100" dist="38100" dir="2700000" algn="tl">
                    <a:srgbClr val="000000">
                      <a:alpha val="43137"/>
                    </a:srgbClr>
                  </a:outerShdw>
                </a:effectLst>
                <a:latin typeface="Garamond"/>
                <a:ea typeface="Garamond"/>
                <a:cs typeface="Garamond"/>
                <a:sym typeface="Garamond"/>
              </a:rPr>
              <a:t>Precipitation, Elevation</a:t>
            </a:r>
            <a:r>
              <a:rPr lang="en-US" sz="2200" dirty="0">
                <a:solidFill>
                  <a:schemeClr val="bg1"/>
                </a:solidFill>
                <a:effectLst>
                  <a:outerShdw blurRad="38100" dist="38100" dir="2700000" algn="tl">
                    <a:srgbClr val="000000">
                      <a:alpha val="43137"/>
                    </a:srgbClr>
                  </a:outerShdw>
                </a:effectLst>
                <a:latin typeface="Garamond"/>
                <a:ea typeface="Garamond"/>
                <a:cs typeface="Garamond"/>
                <a:sym typeface="Garamond"/>
              </a:rPr>
              <a:t>, Temperature, Vegetation Type</a:t>
            </a:r>
          </a:p>
        </p:txBody>
      </p:sp>
      <p:sp>
        <p:nvSpPr>
          <p:cNvPr id="86" name="Rectangle 85"/>
          <p:cNvSpPr/>
          <p:nvPr/>
        </p:nvSpPr>
        <p:spPr>
          <a:xfrm>
            <a:off x="5666316" y="16889618"/>
            <a:ext cx="2271183" cy="584775"/>
          </a:xfrm>
          <a:prstGeom prst="rect">
            <a:avLst/>
          </a:prstGeom>
        </p:spPr>
        <p:txBody>
          <a:bodyPr wrap="square">
            <a:spAutoFit/>
          </a:bodyPr>
          <a:lstStyle/>
          <a:p>
            <a:pPr lvl="0" algn="ctr">
              <a:buSzPct val="25000"/>
            </a:pPr>
            <a:r>
              <a:rPr lang="en-US" sz="3200" b="1" dirty="0" smtClean="0">
                <a:solidFill>
                  <a:schemeClr val="bg1"/>
                </a:solidFill>
                <a:effectLst>
                  <a:outerShdw blurRad="50800" dist="38100" dir="2700000" algn="tl" rotWithShape="0">
                    <a:prstClr val="black">
                      <a:alpha val="40000"/>
                    </a:prstClr>
                  </a:outerShdw>
                </a:effectLst>
                <a:latin typeface="Garamond"/>
                <a:ea typeface="Garamond"/>
                <a:cs typeface="Garamond"/>
                <a:sym typeface="Garamond"/>
              </a:rPr>
              <a:t>Correlation</a:t>
            </a:r>
          </a:p>
        </p:txBody>
      </p:sp>
      <p:cxnSp>
        <p:nvCxnSpPr>
          <p:cNvPr id="87" name="Straight Arrow Connector 86"/>
          <p:cNvCxnSpPr/>
          <p:nvPr/>
        </p:nvCxnSpPr>
        <p:spPr>
          <a:xfrm>
            <a:off x="2607930" y="15705627"/>
            <a:ext cx="8982286" cy="690477"/>
          </a:xfrm>
          <a:prstGeom prst="straightConnector1">
            <a:avLst/>
          </a:prstGeom>
          <a:ln w="73025">
            <a:solidFill>
              <a:srgbClr val="1D4971"/>
            </a:solidFill>
            <a:headEnd w="lg" len="lg"/>
            <a:tailEnd type="triangle" w="lg"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rot="293291">
            <a:off x="1526620" y="15459906"/>
            <a:ext cx="10689415" cy="523220"/>
          </a:xfrm>
          <a:prstGeom prst="rect">
            <a:avLst/>
          </a:prstGeom>
        </p:spPr>
        <p:txBody>
          <a:bodyPr wrap="square">
            <a:spAutoFit/>
          </a:bodyPr>
          <a:lstStyle/>
          <a:p>
            <a:pPr lvl="0" algn="ctr">
              <a:buSzPct val="25000"/>
            </a:pPr>
            <a:r>
              <a:rPr lang="en-US" sz="2800" b="1" dirty="0" smtClean="0">
                <a:solidFill>
                  <a:schemeClr val="tx1">
                    <a:lumMod val="75000"/>
                  </a:schemeClr>
                </a:solidFill>
                <a:latin typeface="Garamond"/>
                <a:ea typeface="Garamond"/>
                <a:cs typeface="Garamond"/>
                <a:sym typeface="Garamond"/>
              </a:rPr>
              <a:t>Pivot Point Extraction</a:t>
            </a:r>
            <a:endParaRPr lang="en-US" sz="2400" dirty="0">
              <a:solidFill>
                <a:schemeClr val="tx1">
                  <a:lumMod val="75000"/>
                </a:schemeClr>
              </a:solidFill>
              <a:latin typeface="Garamond"/>
              <a:ea typeface="Garamond"/>
              <a:cs typeface="Garamond"/>
              <a:sym typeface="Garamond"/>
            </a:endParaRPr>
          </a:p>
        </p:txBody>
      </p:sp>
      <p:sp>
        <p:nvSpPr>
          <p:cNvPr id="89" name="Rectangle 88"/>
          <p:cNvSpPr/>
          <p:nvPr/>
        </p:nvSpPr>
        <p:spPr>
          <a:xfrm>
            <a:off x="4980517" y="17332303"/>
            <a:ext cx="3657600" cy="769441"/>
          </a:xfrm>
          <a:prstGeom prst="rect">
            <a:avLst/>
          </a:prstGeom>
        </p:spPr>
        <p:txBody>
          <a:bodyPr wrap="square">
            <a:spAutoFit/>
          </a:bodyPr>
          <a:lstStyle/>
          <a:p>
            <a:pPr lvl="0" algn="ctr">
              <a:buSzPct val="25000"/>
            </a:pPr>
            <a:r>
              <a:rPr lang="en-US" sz="2200" dirty="0" smtClean="0">
                <a:solidFill>
                  <a:schemeClr val="bg1"/>
                </a:solidFill>
                <a:effectLst>
                  <a:outerShdw blurRad="38100" dist="38100" dir="2700000" algn="tl">
                    <a:srgbClr val="000000">
                      <a:alpha val="43137"/>
                    </a:srgbClr>
                  </a:outerShdw>
                </a:effectLst>
                <a:latin typeface="Garamond"/>
                <a:ea typeface="Garamond"/>
                <a:cs typeface="Garamond"/>
                <a:sym typeface="Garamond"/>
              </a:rPr>
              <a:t>Determine Regression Conditions</a:t>
            </a:r>
            <a:endParaRPr lang="en-US" sz="2200" dirty="0">
              <a:solidFill>
                <a:schemeClr val="bg1"/>
              </a:solidFill>
              <a:effectLst>
                <a:outerShdw blurRad="38100" dist="38100" dir="2700000" algn="tl">
                  <a:srgbClr val="000000">
                    <a:alpha val="43137"/>
                  </a:srgbClr>
                </a:outerShdw>
              </a:effectLst>
              <a:latin typeface="Garamond"/>
              <a:ea typeface="Garamond"/>
              <a:cs typeface="Garamond"/>
              <a:sym typeface="Garamond"/>
            </a:endParaRPr>
          </a:p>
        </p:txBody>
      </p:sp>
      <p:pic>
        <p:nvPicPr>
          <p:cNvPr id="114" name="Picture 113"/>
          <p:cNvPicPr>
            <a:picLocks noChangeAspect="1"/>
          </p:cNvPicPr>
          <p:nvPr/>
        </p:nvPicPr>
        <p:blipFill rotWithShape="1">
          <a:blip r:embed="rId2"/>
          <a:srcRect l="3070" t="19365" r="96236" b="76921"/>
          <a:stretch/>
        </p:blipFill>
        <p:spPr>
          <a:xfrm>
            <a:off x="14809820" y="23212482"/>
            <a:ext cx="309725" cy="896983"/>
          </a:xfrm>
          <a:prstGeom prst="rect">
            <a:avLst/>
          </a:prstGeom>
        </p:spPr>
      </p:pic>
      <p:sp>
        <p:nvSpPr>
          <p:cNvPr id="115" name="TextBox 114"/>
          <p:cNvSpPr txBox="1"/>
          <p:nvPr/>
        </p:nvSpPr>
        <p:spPr>
          <a:xfrm>
            <a:off x="13291081" y="21530522"/>
            <a:ext cx="7087133" cy="584775"/>
          </a:xfrm>
          <a:prstGeom prst="rect">
            <a:avLst/>
          </a:prstGeom>
          <a:noFill/>
        </p:spPr>
        <p:txBody>
          <a:bodyPr wrap="square" rtlCol="0">
            <a:spAutoFit/>
          </a:bodyPr>
          <a:lstStyle/>
          <a:p>
            <a:r>
              <a:rPr lang="en-US" sz="3200" u="sng" dirty="0" smtClean="0">
                <a:solidFill>
                  <a:schemeClr val="tx1">
                    <a:lumMod val="75000"/>
                  </a:schemeClr>
                </a:solidFill>
              </a:rPr>
              <a:t>Vegetation to Precipitation Correlation</a:t>
            </a:r>
            <a:endParaRPr lang="en-US" sz="3200" u="sng" dirty="0">
              <a:solidFill>
                <a:schemeClr val="tx1">
                  <a:lumMod val="75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12837793"/>
              </p:ext>
            </p:extLst>
          </p:nvPr>
        </p:nvGraphicFramePr>
        <p:xfrm>
          <a:off x="13291081" y="16387869"/>
          <a:ext cx="10040932" cy="4196973"/>
        </p:xfrm>
        <a:graphic>
          <a:graphicData uri="http://schemas.openxmlformats.org/drawingml/2006/table">
            <a:tbl>
              <a:tblPr/>
              <a:tblGrid>
                <a:gridCol w="3838478"/>
                <a:gridCol w="3062293"/>
                <a:gridCol w="3140161"/>
              </a:tblGrid>
              <a:tr h="962990">
                <a:tc>
                  <a:txBody>
                    <a:bodyPr/>
                    <a:lstStyle/>
                    <a:p>
                      <a:pPr algn="ctr" rtl="0" fontAlgn="t">
                        <a:spcBef>
                          <a:spcPts val="0"/>
                        </a:spcBef>
                        <a:spcAft>
                          <a:spcPts val="0"/>
                        </a:spcAft>
                      </a:pPr>
                      <a:r>
                        <a:rPr lang="en-US" sz="2800" b="1" i="0" u="none" strike="noStrike" dirty="0">
                          <a:solidFill>
                            <a:srgbClr val="FFFFFF"/>
                          </a:solidFill>
                          <a:effectLst/>
                          <a:latin typeface="Garamond" panose="02020404030301010803" pitchFamily="18" charset="0"/>
                        </a:rPr>
                        <a:t>Window Location</a:t>
                      </a:r>
                      <a:endParaRPr lang="en-US" sz="2800" dirty="0">
                        <a:effectLst/>
                      </a:endParaRPr>
                    </a:p>
                  </a:txBody>
                  <a:tcPr marL="66675" marR="66675" marT="66675" marB="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FA8DC"/>
                    </a:solidFill>
                  </a:tcPr>
                </a:tc>
                <a:tc>
                  <a:txBody>
                    <a:bodyPr/>
                    <a:lstStyle/>
                    <a:p>
                      <a:pPr algn="ctr" rtl="0" fontAlgn="t">
                        <a:spcBef>
                          <a:spcPts val="0"/>
                        </a:spcBef>
                        <a:spcAft>
                          <a:spcPts val="0"/>
                        </a:spcAft>
                      </a:pPr>
                      <a:r>
                        <a:rPr lang="en-US" sz="2800" b="1" i="0" u="none" strike="noStrike" dirty="0">
                          <a:solidFill>
                            <a:srgbClr val="FFFFFF"/>
                          </a:solidFill>
                          <a:effectLst/>
                          <a:latin typeface="Garamond" panose="02020404030301010803" pitchFamily="18" charset="0"/>
                        </a:rPr>
                        <a:t>Adjusted R-Squared</a:t>
                      </a:r>
                      <a:endParaRPr lang="en-US" sz="2800" dirty="0">
                        <a:effectLst/>
                      </a:endParaRPr>
                    </a:p>
                  </a:txBody>
                  <a:tcPr marL="66675" marR="66675" marT="66675" marB="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FA8DC"/>
                    </a:solidFill>
                  </a:tcPr>
                </a:tc>
                <a:tc>
                  <a:txBody>
                    <a:bodyPr/>
                    <a:lstStyle/>
                    <a:p>
                      <a:pPr algn="ctr" rtl="0" fontAlgn="t">
                        <a:spcBef>
                          <a:spcPts val="0"/>
                        </a:spcBef>
                        <a:spcAft>
                          <a:spcPts val="0"/>
                        </a:spcAft>
                      </a:pPr>
                      <a:r>
                        <a:rPr lang="en-US" sz="2800" b="1" i="0" u="none" strike="noStrike" dirty="0">
                          <a:solidFill>
                            <a:srgbClr val="FFFFFF"/>
                          </a:solidFill>
                          <a:effectLst/>
                          <a:latin typeface="Garamond" panose="02020404030301010803" pitchFamily="18" charset="0"/>
                        </a:rPr>
                        <a:t>Pivot Point</a:t>
                      </a:r>
                      <a:endParaRPr lang="en-US" sz="2800" dirty="0">
                        <a:effectLst/>
                      </a:endParaRPr>
                    </a:p>
                  </a:txBody>
                  <a:tcPr marL="66675" marR="66675" marT="66675" marB="666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FA8DC"/>
                    </a:solidFill>
                  </a:tcPr>
                </a:tc>
              </a:tr>
              <a:tr h="535973">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26-24</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0.274</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297.24</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34842">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26-25</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0.279</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294.68</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34842">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28-28</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0.306</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330.50</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34842">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28-34</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0.374</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317.24</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34842">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28-41</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0.358</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371.40</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34842">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32-5</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0.386</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lumMod val="75000"/>
                            </a:schemeClr>
                          </a:solidFill>
                          <a:effectLst/>
                          <a:latin typeface="Garamond" panose="02020404030301010803" pitchFamily="18" charset="0"/>
                        </a:rPr>
                        <a:t>209.50</a:t>
                      </a:r>
                      <a:endParaRPr lang="en-US" sz="2400" dirty="0">
                        <a:solidFill>
                          <a:schemeClr val="tx1">
                            <a:lumMod val="75000"/>
                          </a:schemeClr>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grpSp>
        <p:nvGrpSpPr>
          <p:cNvPr id="117" name="Group 116"/>
          <p:cNvGrpSpPr/>
          <p:nvPr/>
        </p:nvGrpSpPr>
        <p:grpSpPr>
          <a:xfrm>
            <a:off x="1054113" y="22328291"/>
            <a:ext cx="2780453" cy="3019066"/>
            <a:chOff x="4208836" y="2859633"/>
            <a:chExt cx="2780453" cy="3019066"/>
          </a:xfrm>
        </p:grpSpPr>
        <p:pic>
          <p:nvPicPr>
            <p:cNvPr id="118" name="Picture 117"/>
            <p:cNvPicPr>
              <a:picLocks noChangeAspect="1"/>
            </p:cNvPicPr>
            <p:nvPr/>
          </p:nvPicPr>
          <p:blipFill rotWithShape="1">
            <a:blip r:embed="rId14" cstate="print">
              <a:extLst>
                <a:ext uri="{28A0092B-C50C-407E-A947-70E740481C1C}">
                  <a14:useLocalDpi xmlns:a14="http://schemas.microsoft.com/office/drawing/2010/main" val="0"/>
                </a:ext>
              </a:extLst>
            </a:blip>
            <a:srcRect l="9080" t="17806" r="7215" b="20303"/>
            <a:stretch/>
          </p:blipFill>
          <p:spPr>
            <a:xfrm>
              <a:off x="4208836" y="4535838"/>
              <a:ext cx="2350008" cy="1342861"/>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19" name="Down Arrow 118"/>
            <p:cNvSpPr/>
            <p:nvPr/>
          </p:nvSpPr>
          <p:spPr>
            <a:xfrm>
              <a:off x="5613980" y="5181088"/>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p:cNvPicPr>
              <a:picLocks noChangeAspect="1"/>
            </p:cNvPicPr>
            <p:nvPr/>
          </p:nvPicPr>
          <p:blipFill rotWithShape="1">
            <a:blip r:embed="rId14" cstate="print">
              <a:extLst>
                <a:ext uri="{28A0092B-C50C-407E-A947-70E740481C1C}">
                  <a14:useLocalDpi xmlns:a14="http://schemas.microsoft.com/office/drawing/2010/main" val="0"/>
                </a:ext>
              </a:extLst>
            </a:blip>
            <a:srcRect l="9080" t="17806" r="7215" b="20303"/>
            <a:stretch/>
          </p:blipFill>
          <p:spPr>
            <a:xfrm>
              <a:off x="4358404" y="4241332"/>
              <a:ext cx="2350008" cy="1342861"/>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21" name="Down Arrow 120"/>
            <p:cNvSpPr/>
            <p:nvPr/>
          </p:nvSpPr>
          <p:spPr>
            <a:xfrm>
              <a:off x="5613980" y="4865309"/>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p:nvPicPr>
          <p:blipFill rotWithShape="1">
            <a:blip r:embed="rId14" cstate="print">
              <a:extLst>
                <a:ext uri="{28A0092B-C50C-407E-A947-70E740481C1C}">
                  <a14:useLocalDpi xmlns:a14="http://schemas.microsoft.com/office/drawing/2010/main" val="0"/>
                </a:ext>
              </a:extLst>
            </a:blip>
            <a:srcRect l="9080" t="17806" r="7215" b="20303"/>
            <a:stretch/>
          </p:blipFill>
          <p:spPr>
            <a:xfrm>
              <a:off x="4497949" y="3968341"/>
              <a:ext cx="2350008" cy="1342861"/>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23" name="Down Arrow 122"/>
            <p:cNvSpPr/>
            <p:nvPr/>
          </p:nvSpPr>
          <p:spPr>
            <a:xfrm>
              <a:off x="5613980" y="4566502"/>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p:cNvPicPr>
              <a:picLocks noChangeAspect="1"/>
            </p:cNvPicPr>
            <p:nvPr/>
          </p:nvPicPr>
          <p:blipFill rotWithShape="1">
            <a:blip r:embed="rId14" cstate="print">
              <a:extLst>
                <a:ext uri="{28A0092B-C50C-407E-A947-70E740481C1C}">
                  <a14:useLocalDpi xmlns:a14="http://schemas.microsoft.com/office/drawing/2010/main" val="0"/>
                </a:ext>
              </a:extLst>
            </a:blip>
            <a:srcRect l="9080" t="17806" r="7215" b="20303"/>
            <a:stretch/>
          </p:blipFill>
          <p:spPr>
            <a:xfrm>
              <a:off x="4639281" y="3669700"/>
              <a:ext cx="2350008" cy="1342861"/>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25" name="Down Arrow 124"/>
            <p:cNvSpPr/>
            <p:nvPr/>
          </p:nvSpPr>
          <p:spPr>
            <a:xfrm>
              <a:off x="5558099" y="3535905"/>
              <a:ext cx="204554" cy="784155"/>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4" descr="Image result for grid 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16465" b="16596"/>
            <a:stretch/>
          </p:blipFill>
          <p:spPr bwMode="auto">
            <a:xfrm>
              <a:off x="5388361" y="2859633"/>
              <a:ext cx="569183" cy="6253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27" name="Group 126"/>
          <p:cNvGrpSpPr/>
          <p:nvPr/>
        </p:nvGrpSpPr>
        <p:grpSpPr>
          <a:xfrm>
            <a:off x="3921547" y="22376062"/>
            <a:ext cx="2821466" cy="3045954"/>
            <a:chOff x="236463" y="2906257"/>
            <a:chExt cx="2821466" cy="3045954"/>
          </a:xfrm>
        </p:grpSpPr>
        <p:pic>
          <p:nvPicPr>
            <p:cNvPr id="128" name="Picture 127"/>
            <p:cNvPicPr>
              <a:picLocks noChangeAspect="1"/>
            </p:cNvPicPr>
            <p:nvPr/>
          </p:nvPicPr>
          <p:blipFill rotWithShape="1">
            <a:blip r:embed="rId16" cstate="print">
              <a:extLst>
                <a:ext uri="{28A0092B-C50C-407E-A947-70E740481C1C}">
                  <a14:useLocalDpi xmlns:a14="http://schemas.microsoft.com/office/drawing/2010/main" val="0"/>
                </a:ext>
              </a:extLst>
            </a:blip>
            <a:srcRect l="9761" t="16142" r="5589" b="20483"/>
            <a:stretch/>
          </p:blipFill>
          <p:spPr>
            <a:xfrm>
              <a:off x="236463" y="4592702"/>
              <a:ext cx="2350008" cy="1359509"/>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29" name="Down Arrow 128"/>
            <p:cNvSpPr/>
            <p:nvPr/>
          </p:nvSpPr>
          <p:spPr>
            <a:xfrm>
              <a:off x="1686914" y="5255860"/>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Picture 129"/>
            <p:cNvPicPr>
              <a:picLocks noChangeAspect="1"/>
            </p:cNvPicPr>
            <p:nvPr/>
          </p:nvPicPr>
          <p:blipFill rotWithShape="1">
            <a:blip r:embed="rId16" cstate="print">
              <a:extLst>
                <a:ext uri="{28A0092B-C50C-407E-A947-70E740481C1C}">
                  <a14:useLocalDpi xmlns:a14="http://schemas.microsoft.com/office/drawing/2010/main" val="0"/>
                </a:ext>
              </a:extLst>
            </a:blip>
            <a:srcRect l="9761" t="16142" r="5589" b="20483"/>
            <a:stretch/>
          </p:blipFill>
          <p:spPr>
            <a:xfrm>
              <a:off x="373126" y="4283502"/>
              <a:ext cx="2350008" cy="1359509"/>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31" name="Down Arrow 130"/>
            <p:cNvSpPr/>
            <p:nvPr/>
          </p:nvSpPr>
          <p:spPr>
            <a:xfrm>
              <a:off x="1686914" y="4896571"/>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131"/>
            <p:cNvPicPr>
              <a:picLocks noChangeAspect="1"/>
            </p:cNvPicPr>
            <p:nvPr/>
          </p:nvPicPr>
          <p:blipFill rotWithShape="1">
            <a:blip r:embed="rId16" cstate="print">
              <a:extLst>
                <a:ext uri="{28A0092B-C50C-407E-A947-70E740481C1C}">
                  <a14:useLocalDpi xmlns:a14="http://schemas.microsoft.com/office/drawing/2010/main" val="0"/>
                </a:ext>
              </a:extLst>
            </a:blip>
            <a:srcRect l="9761" t="16142" r="5589" b="20483"/>
            <a:stretch/>
          </p:blipFill>
          <p:spPr>
            <a:xfrm>
              <a:off x="541062" y="3957257"/>
              <a:ext cx="2350008" cy="1359509"/>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33" name="Down Arrow 132"/>
            <p:cNvSpPr/>
            <p:nvPr/>
          </p:nvSpPr>
          <p:spPr>
            <a:xfrm>
              <a:off x="1686914" y="4603950"/>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133"/>
            <p:cNvPicPr>
              <a:picLocks noChangeAspect="1"/>
            </p:cNvPicPr>
            <p:nvPr/>
          </p:nvPicPr>
          <p:blipFill rotWithShape="1">
            <a:blip r:embed="rId16" cstate="print">
              <a:extLst>
                <a:ext uri="{28A0092B-C50C-407E-A947-70E740481C1C}">
                  <a14:useLocalDpi xmlns:a14="http://schemas.microsoft.com/office/drawing/2010/main" val="0"/>
                </a:ext>
              </a:extLst>
            </a:blip>
            <a:srcRect l="9761" t="16142" r="5589" b="20483"/>
            <a:stretch/>
          </p:blipFill>
          <p:spPr>
            <a:xfrm>
              <a:off x="707921" y="3637561"/>
              <a:ext cx="2350008" cy="1359509"/>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35" name="Down Arrow 134"/>
            <p:cNvSpPr/>
            <p:nvPr/>
          </p:nvSpPr>
          <p:spPr>
            <a:xfrm>
              <a:off x="1631033" y="3582684"/>
              <a:ext cx="204554" cy="784155"/>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4" descr="Image result for grid 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16465" b="16596"/>
            <a:stretch/>
          </p:blipFill>
          <p:spPr bwMode="auto">
            <a:xfrm>
              <a:off x="1464785" y="2906257"/>
              <a:ext cx="569183" cy="6253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37" name="Group 136"/>
          <p:cNvGrpSpPr/>
          <p:nvPr/>
        </p:nvGrpSpPr>
        <p:grpSpPr>
          <a:xfrm>
            <a:off x="6829994" y="22357211"/>
            <a:ext cx="2758592" cy="3021284"/>
            <a:chOff x="6756060" y="2935739"/>
            <a:chExt cx="2758592" cy="3021284"/>
          </a:xfrm>
        </p:grpSpPr>
        <p:pic>
          <p:nvPicPr>
            <p:cNvPr id="138" name="Picture 137"/>
            <p:cNvPicPr>
              <a:picLocks noChangeAspect="1"/>
            </p:cNvPicPr>
            <p:nvPr/>
          </p:nvPicPr>
          <p:blipFill rotWithShape="1">
            <a:blip r:embed="rId17" cstate="print">
              <a:extLst>
                <a:ext uri="{28A0092B-C50C-407E-A947-70E740481C1C}">
                  <a14:useLocalDpi xmlns:a14="http://schemas.microsoft.com/office/drawing/2010/main" val="0"/>
                </a:ext>
              </a:extLst>
            </a:blip>
            <a:srcRect l="10059" t="16041" r="5936" b="21251"/>
            <a:stretch/>
          </p:blipFill>
          <p:spPr>
            <a:xfrm>
              <a:off x="6756060" y="4556880"/>
              <a:ext cx="2346996" cy="1400143"/>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39" name="Down Arrow 138"/>
            <p:cNvSpPr/>
            <p:nvPr/>
          </p:nvSpPr>
          <p:spPr>
            <a:xfrm>
              <a:off x="8151272" y="5267811"/>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p:cNvPicPr>
              <a:picLocks noChangeAspect="1"/>
            </p:cNvPicPr>
            <p:nvPr/>
          </p:nvPicPr>
          <p:blipFill rotWithShape="1">
            <a:blip r:embed="rId17" cstate="print">
              <a:extLst>
                <a:ext uri="{28A0092B-C50C-407E-A947-70E740481C1C}">
                  <a14:useLocalDpi xmlns:a14="http://schemas.microsoft.com/office/drawing/2010/main" val="0"/>
                </a:ext>
              </a:extLst>
            </a:blip>
            <a:srcRect l="10059" t="16041" r="5936" b="21251"/>
            <a:stretch/>
          </p:blipFill>
          <p:spPr>
            <a:xfrm>
              <a:off x="6925640" y="4337659"/>
              <a:ext cx="2346996" cy="1400143"/>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41" name="Down Arrow 140"/>
            <p:cNvSpPr/>
            <p:nvPr/>
          </p:nvSpPr>
          <p:spPr>
            <a:xfrm>
              <a:off x="8151272" y="5001832"/>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Picture 141"/>
            <p:cNvPicPr>
              <a:picLocks noChangeAspect="1"/>
            </p:cNvPicPr>
            <p:nvPr/>
          </p:nvPicPr>
          <p:blipFill rotWithShape="1">
            <a:blip r:embed="rId17" cstate="print">
              <a:extLst>
                <a:ext uri="{28A0092B-C50C-407E-A947-70E740481C1C}">
                  <a14:useLocalDpi xmlns:a14="http://schemas.microsoft.com/office/drawing/2010/main" val="0"/>
                </a:ext>
              </a:extLst>
            </a:blip>
            <a:srcRect l="10059" t="16041" r="5936" b="21251"/>
            <a:stretch/>
          </p:blipFill>
          <p:spPr>
            <a:xfrm>
              <a:off x="7046648" y="4103635"/>
              <a:ext cx="2346996" cy="1400143"/>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43" name="Down Arrow 142"/>
            <p:cNvSpPr/>
            <p:nvPr/>
          </p:nvSpPr>
          <p:spPr>
            <a:xfrm>
              <a:off x="8151272" y="4709211"/>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p:cNvPicPr>
              <a:picLocks noChangeAspect="1"/>
            </p:cNvPicPr>
            <p:nvPr/>
          </p:nvPicPr>
          <p:blipFill rotWithShape="1">
            <a:blip r:embed="rId17" cstate="print">
              <a:extLst>
                <a:ext uri="{28A0092B-C50C-407E-A947-70E740481C1C}">
                  <a14:useLocalDpi xmlns:a14="http://schemas.microsoft.com/office/drawing/2010/main" val="0"/>
                </a:ext>
              </a:extLst>
            </a:blip>
            <a:srcRect l="10059" t="16041" r="5936" b="21251"/>
            <a:stretch/>
          </p:blipFill>
          <p:spPr>
            <a:xfrm>
              <a:off x="7167656" y="3803993"/>
              <a:ext cx="2346996" cy="1400143"/>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45" name="Down Arrow 144"/>
            <p:cNvSpPr/>
            <p:nvPr/>
          </p:nvSpPr>
          <p:spPr>
            <a:xfrm>
              <a:off x="8095391" y="3624951"/>
              <a:ext cx="204554" cy="784155"/>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4" descr="Image result for grid 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16465" b="16596"/>
            <a:stretch/>
          </p:blipFill>
          <p:spPr bwMode="auto">
            <a:xfrm>
              <a:off x="7913077" y="2935739"/>
              <a:ext cx="569183" cy="6253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47" name="Group 146"/>
          <p:cNvGrpSpPr/>
          <p:nvPr/>
        </p:nvGrpSpPr>
        <p:grpSpPr>
          <a:xfrm>
            <a:off x="9797354" y="22374124"/>
            <a:ext cx="2807252" cy="3011861"/>
            <a:chOff x="3581119" y="3461336"/>
            <a:chExt cx="2807252" cy="3011861"/>
          </a:xfrm>
        </p:grpSpPr>
        <p:pic>
          <p:nvPicPr>
            <p:cNvPr id="148" name="Picture 147"/>
            <p:cNvPicPr>
              <a:picLocks noChangeAspect="1"/>
            </p:cNvPicPr>
            <p:nvPr/>
          </p:nvPicPr>
          <p:blipFill rotWithShape="1">
            <a:blip r:embed="rId18" cstate="print">
              <a:extLst>
                <a:ext uri="{28A0092B-C50C-407E-A947-70E740481C1C}">
                  <a14:useLocalDpi xmlns:a14="http://schemas.microsoft.com/office/drawing/2010/main" val="0"/>
                </a:ext>
              </a:extLst>
            </a:blip>
            <a:srcRect l="10853" t="12125" r="8637" b="24696"/>
            <a:stretch/>
          </p:blipFill>
          <p:spPr>
            <a:xfrm>
              <a:off x="3581119" y="5048192"/>
              <a:ext cx="2350008" cy="1425005"/>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49" name="Down Arrow 148"/>
            <p:cNvSpPr/>
            <p:nvPr/>
          </p:nvSpPr>
          <p:spPr>
            <a:xfrm>
              <a:off x="5034499" y="5737050"/>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Picture 149"/>
            <p:cNvPicPr>
              <a:picLocks noChangeAspect="1"/>
            </p:cNvPicPr>
            <p:nvPr/>
          </p:nvPicPr>
          <p:blipFill rotWithShape="1">
            <a:blip r:embed="rId18" cstate="print">
              <a:extLst>
                <a:ext uri="{28A0092B-C50C-407E-A947-70E740481C1C}">
                  <a14:useLocalDpi xmlns:a14="http://schemas.microsoft.com/office/drawing/2010/main" val="0"/>
                </a:ext>
              </a:extLst>
            </a:blip>
            <a:srcRect l="10853" t="12125" r="8637" b="24696"/>
            <a:stretch/>
          </p:blipFill>
          <p:spPr>
            <a:xfrm>
              <a:off x="3702127" y="4797234"/>
              <a:ext cx="2350008" cy="1425005"/>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51" name="Down Arrow 150"/>
            <p:cNvSpPr/>
            <p:nvPr/>
          </p:nvSpPr>
          <p:spPr>
            <a:xfrm>
              <a:off x="5034499" y="5461090"/>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Picture 151"/>
            <p:cNvPicPr>
              <a:picLocks noChangeAspect="1"/>
            </p:cNvPicPr>
            <p:nvPr/>
          </p:nvPicPr>
          <p:blipFill rotWithShape="1">
            <a:blip r:embed="rId18" cstate="print">
              <a:extLst>
                <a:ext uri="{28A0092B-C50C-407E-A947-70E740481C1C}">
                  <a14:useLocalDpi xmlns:a14="http://schemas.microsoft.com/office/drawing/2010/main" val="0"/>
                </a:ext>
              </a:extLst>
            </a:blip>
            <a:srcRect l="10853" t="12125" r="8637" b="24696"/>
            <a:stretch/>
          </p:blipFill>
          <p:spPr>
            <a:xfrm>
              <a:off x="3872885" y="4484766"/>
              <a:ext cx="2350008" cy="1425005"/>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53" name="Down Arrow 152"/>
            <p:cNvSpPr/>
            <p:nvPr/>
          </p:nvSpPr>
          <p:spPr>
            <a:xfrm>
              <a:off x="5034499" y="5168469"/>
              <a:ext cx="92792" cy="392799"/>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4" name="Picture 153"/>
            <p:cNvPicPr>
              <a:picLocks noChangeAspect="1"/>
            </p:cNvPicPr>
            <p:nvPr/>
          </p:nvPicPr>
          <p:blipFill rotWithShape="1">
            <a:blip r:embed="rId18" cstate="print">
              <a:extLst>
                <a:ext uri="{28A0092B-C50C-407E-A947-70E740481C1C}">
                  <a14:useLocalDpi xmlns:a14="http://schemas.microsoft.com/office/drawing/2010/main" val="0"/>
                </a:ext>
              </a:extLst>
            </a:blip>
            <a:srcRect l="10853" t="12125" r="8637" b="24696"/>
            <a:stretch/>
          </p:blipFill>
          <p:spPr>
            <a:xfrm>
              <a:off x="4038363" y="4202527"/>
              <a:ext cx="2350008" cy="1425005"/>
            </a:xfrm>
            <a:prstGeom prst="rect">
              <a:avLst/>
            </a:prstGeom>
            <a:ln>
              <a:solidFill>
                <a:schemeClr val="tx1"/>
              </a:solidFill>
            </a:ln>
            <a:effectLst>
              <a:outerShdw blurRad="50800" dist="38100" dir="5400000" algn="t" rotWithShape="0">
                <a:prstClr val="black">
                  <a:alpha val="40000"/>
                </a:prstClr>
              </a:outerShdw>
            </a:effectLst>
            <a:scene3d>
              <a:camera prst="perspectiveRelaxed"/>
              <a:lightRig rig="threePt" dir="t"/>
            </a:scene3d>
          </p:spPr>
        </p:pic>
        <p:sp>
          <p:nvSpPr>
            <p:cNvPr id="155" name="Down Arrow 154"/>
            <p:cNvSpPr/>
            <p:nvPr/>
          </p:nvSpPr>
          <p:spPr>
            <a:xfrm>
              <a:off x="4978618" y="4147203"/>
              <a:ext cx="204554" cy="784155"/>
            </a:xfrm>
            <a:prstGeom prst="downArrow">
              <a:avLst/>
            </a:prstGeom>
            <a:gradFill flip="none" rotWithShape="1">
              <a:gsLst>
                <a:gs pos="7000">
                  <a:schemeClr val="accent1">
                    <a:lumMod val="85000"/>
                    <a:alpha val="85000"/>
                  </a:schemeClr>
                </a:gs>
                <a:gs pos="39000">
                  <a:schemeClr val="accent1">
                    <a:lumMod val="89000"/>
                  </a:schemeClr>
                </a:gs>
                <a:gs pos="49000">
                  <a:schemeClr val="accent1">
                    <a:lumMod val="75000"/>
                  </a:schemeClr>
                </a:gs>
                <a:gs pos="97000">
                  <a:schemeClr val="accent1">
                    <a:lumMod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 name="Picture 4" descr="Image result for grid 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16465" b="16596"/>
            <a:stretch/>
          </p:blipFill>
          <p:spPr bwMode="auto">
            <a:xfrm>
              <a:off x="4804798" y="3461336"/>
              <a:ext cx="569183" cy="6253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57" name="TextBox 156"/>
          <p:cNvSpPr txBox="1"/>
          <p:nvPr/>
        </p:nvSpPr>
        <p:spPr>
          <a:xfrm>
            <a:off x="1842592" y="25196583"/>
            <a:ext cx="1097546" cy="507831"/>
          </a:xfrm>
          <a:prstGeom prst="rect">
            <a:avLst/>
          </a:prstGeom>
          <a:noFill/>
        </p:spPr>
        <p:txBody>
          <a:bodyPr wrap="square" rtlCol="0">
            <a:spAutoFit/>
          </a:bodyPr>
          <a:lstStyle/>
          <a:p>
            <a:r>
              <a:rPr lang="en-US" sz="2700" dirty="0" smtClean="0">
                <a:solidFill>
                  <a:schemeClr val="tx1">
                    <a:lumMod val="75000"/>
                  </a:schemeClr>
                </a:solidFill>
              </a:rPr>
              <a:t>NDVI</a:t>
            </a:r>
            <a:endParaRPr lang="en-US" sz="2700" dirty="0">
              <a:solidFill>
                <a:schemeClr val="tx1">
                  <a:lumMod val="75000"/>
                </a:schemeClr>
              </a:solidFill>
            </a:endParaRPr>
          </a:p>
        </p:txBody>
      </p:sp>
      <p:sp>
        <p:nvSpPr>
          <p:cNvPr id="158" name="TextBox 157"/>
          <p:cNvSpPr txBox="1"/>
          <p:nvPr/>
        </p:nvSpPr>
        <p:spPr>
          <a:xfrm>
            <a:off x="4362451" y="25217922"/>
            <a:ext cx="2007725" cy="507831"/>
          </a:xfrm>
          <a:prstGeom prst="rect">
            <a:avLst/>
          </a:prstGeom>
          <a:noFill/>
        </p:spPr>
        <p:txBody>
          <a:bodyPr wrap="square" rtlCol="0">
            <a:spAutoFit/>
          </a:bodyPr>
          <a:lstStyle/>
          <a:p>
            <a:r>
              <a:rPr lang="en-US" sz="2700" dirty="0" smtClean="0">
                <a:solidFill>
                  <a:schemeClr val="tx1">
                    <a:lumMod val="75000"/>
                  </a:schemeClr>
                </a:solidFill>
              </a:rPr>
              <a:t>Precipitation</a:t>
            </a:r>
            <a:endParaRPr lang="en-US" sz="2700" dirty="0">
              <a:solidFill>
                <a:schemeClr val="tx1">
                  <a:lumMod val="75000"/>
                </a:schemeClr>
              </a:solidFill>
            </a:endParaRPr>
          </a:p>
        </p:txBody>
      </p:sp>
      <p:sp>
        <p:nvSpPr>
          <p:cNvPr id="159" name="TextBox 158"/>
          <p:cNvSpPr txBox="1"/>
          <p:nvPr/>
        </p:nvSpPr>
        <p:spPr>
          <a:xfrm>
            <a:off x="7061723" y="25237603"/>
            <a:ext cx="2007725" cy="507831"/>
          </a:xfrm>
          <a:prstGeom prst="rect">
            <a:avLst/>
          </a:prstGeom>
          <a:noFill/>
        </p:spPr>
        <p:txBody>
          <a:bodyPr wrap="square" rtlCol="0">
            <a:spAutoFit/>
          </a:bodyPr>
          <a:lstStyle/>
          <a:p>
            <a:r>
              <a:rPr lang="en-US" sz="2700" dirty="0" smtClean="0">
                <a:solidFill>
                  <a:schemeClr val="tx1">
                    <a:lumMod val="75000"/>
                  </a:schemeClr>
                </a:solidFill>
              </a:rPr>
              <a:t>Temperature</a:t>
            </a:r>
            <a:endParaRPr lang="en-US" sz="2700" dirty="0">
              <a:solidFill>
                <a:schemeClr val="tx1">
                  <a:lumMod val="75000"/>
                </a:schemeClr>
              </a:solidFill>
            </a:endParaRPr>
          </a:p>
        </p:txBody>
      </p:sp>
      <p:sp>
        <p:nvSpPr>
          <p:cNvPr id="160" name="TextBox 159"/>
          <p:cNvSpPr txBox="1"/>
          <p:nvPr/>
        </p:nvSpPr>
        <p:spPr>
          <a:xfrm>
            <a:off x="9763059" y="25271817"/>
            <a:ext cx="2763991" cy="507831"/>
          </a:xfrm>
          <a:prstGeom prst="rect">
            <a:avLst/>
          </a:prstGeom>
          <a:noFill/>
        </p:spPr>
        <p:txBody>
          <a:bodyPr wrap="square" rtlCol="0">
            <a:spAutoFit/>
          </a:bodyPr>
          <a:lstStyle/>
          <a:p>
            <a:r>
              <a:rPr lang="en-US" sz="2700" dirty="0" smtClean="0">
                <a:solidFill>
                  <a:schemeClr val="tx1">
                    <a:lumMod val="75000"/>
                  </a:schemeClr>
                </a:solidFill>
              </a:rPr>
              <a:t>Evapotranspiration</a:t>
            </a:r>
            <a:endParaRPr lang="en-US" sz="2700" dirty="0">
              <a:solidFill>
                <a:schemeClr val="tx1">
                  <a:lumMod val="75000"/>
                </a:schemeClr>
              </a:solidFill>
            </a:endParaRPr>
          </a:p>
        </p:txBody>
      </p:sp>
      <p:sp>
        <p:nvSpPr>
          <p:cNvPr id="161" name="TextBox 160"/>
          <p:cNvSpPr txBox="1"/>
          <p:nvPr/>
        </p:nvSpPr>
        <p:spPr>
          <a:xfrm>
            <a:off x="914400" y="21530522"/>
            <a:ext cx="4383516" cy="584775"/>
          </a:xfrm>
          <a:prstGeom prst="rect">
            <a:avLst/>
          </a:prstGeom>
          <a:noFill/>
        </p:spPr>
        <p:txBody>
          <a:bodyPr wrap="square" rtlCol="0">
            <a:spAutoFit/>
          </a:bodyPr>
          <a:lstStyle/>
          <a:p>
            <a:r>
              <a:rPr lang="en-US" sz="3200" u="sng" dirty="0" smtClean="0">
                <a:solidFill>
                  <a:schemeClr val="tx1">
                    <a:lumMod val="75000"/>
                  </a:schemeClr>
                </a:solidFill>
              </a:rPr>
              <a:t>Stepping Window</a:t>
            </a:r>
            <a:endParaRPr lang="en-US" sz="3200" u="sng" dirty="0">
              <a:solidFill>
                <a:schemeClr val="tx1">
                  <a:lumMod val="75000"/>
                </a:schemeClr>
              </a:solidFill>
            </a:endParaRPr>
          </a:p>
        </p:txBody>
      </p:sp>
      <p:sp>
        <p:nvSpPr>
          <p:cNvPr id="162" name="TextBox 161"/>
          <p:cNvSpPr txBox="1"/>
          <p:nvPr/>
        </p:nvSpPr>
        <p:spPr>
          <a:xfrm>
            <a:off x="13200648" y="15698014"/>
            <a:ext cx="7087133" cy="584775"/>
          </a:xfrm>
          <a:prstGeom prst="rect">
            <a:avLst/>
          </a:prstGeom>
          <a:noFill/>
        </p:spPr>
        <p:txBody>
          <a:bodyPr wrap="square" rtlCol="0">
            <a:spAutoFit/>
          </a:bodyPr>
          <a:lstStyle/>
          <a:p>
            <a:r>
              <a:rPr lang="en-US" sz="3200" u="sng" dirty="0" smtClean="0">
                <a:solidFill>
                  <a:schemeClr val="tx1">
                    <a:lumMod val="75000"/>
                  </a:schemeClr>
                </a:solidFill>
              </a:rPr>
              <a:t>Regression &amp; pivot point extraction table</a:t>
            </a:r>
            <a:endParaRPr lang="en-US" sz="3200" u="sng" dirty="0">
              <a:solidFill>
                <a:schemeClr val="tx1">
                  <a:lumMod val="75000"/>
                </a:schemeClr>
              </a:solidFill>
            </a:endParaRPr>
          </a:p>
        </p:txBody>
      </p:sp>
      <p:sp>
        <p:nvSpPr>
          <p:cNvPr id="164" name="TextBox 163"/>
          <p:cNvSpPr txBox="1"/>
          <p:nvPr/>
        </p:nvSpPr>
        <p:spPr>
          <a:xfrm>
            <a:off x="15187026" y="23104935"/>
            <a:ext cx="294819" cy="461665"/>
          </a:xfrm>
          <a:prstGeom prst="rect">
            <a:avLst/>
          </a:prstGeom>
          <a:noFill/>
        </p:spPr>
        <p:txBody>
          <a:bodyPr wrap="square" rtlCol="0">
            <a:spAutoFit/>
          </a:bodyPr>
          <a:lstStyle/>
          <a:p>
            <a:r>
              <a:rPr lang="en-US" sz="2400" dirty="0" smtClean="0"/>
              <a:t>1</a:t>
            </a:r>
            <a:endParaRPr lang="en-US" sz="2400" dirty="0"/>
          </a:p>
        </p:txBody>
      </p:sp>
      <p:sp>
        <p:nvSpPr>
          <p:cNvPr id="165" name="TextBox 164"/>
          <p:cNvSpPr txBox="1"/>
          <p:nvPr/>
        </p:nvSpPr>
        <p:spPr>
          <a:xfrm>
            <a:off x="15108254" y="23732409"/>
            <a:ext cx="586431" cy="461665"/>
          </a:xfrm>
          <a:prstGeom prst="rect">
            <a:avLst/>
          </a:prstGeom>
          <a:noFill/>
        </p:spPr>
        <p:txBody>
          <a:bodyPr wrap="square" rtlCol="0">
            <a:spAutoFit/>
          </a:bodyPr>
          <a:lstStyle/>
          <a:p>
            <a:r>
              <a:rPr lang="en-US" sz="2400" dirty="0" smtClean="0"/>
              <a:t>-1</a:t>
            </a:r>
            <a:endParaRPr lang="en-US" sz="2400" dirty="0"/>
          </a:p>
        </p:txBody>
      </p:sp>
      <p:sp>
        <p:nvSpPr>
          <p:cNvPr id="22" name="Rectangle 21"/>
          <p:cNvSpPr/>
          <p:nvPr/>
        </p:nvSpPr>
        <p:spPr>
          <a:xfrm>
            <a:off x="14502028" y="22828371"/>
            <a:ext cx="1233335" cy="13270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schemeClr>
              </a:solidFill>
            </a:endParaRPr>
          </a:p>
        </p:txBody>
      </p:sp>
      <p:sp>
        <p:nvSpPr>
          <p:cNvPr id="166" name="TextBox 165"/>
          <p:cNvSpPr txBox="1"/>
          <p:nvPr/>
        </p:nvSpPr>
        <p:spPr>
          <a:xfrm>
            <a:off x="14570614" y="22798579"/>
            <a:ext cx="1232713" cy="461665"/>
          </a:xfrm>
          <a:prstGeom prst="rect">
            <a:avLst/>
          </a:prstGeom>
          <a:noFill/>
        </p:spPr>
        <p:txBody>
          <a:bodyPr wrap="square" rtlCol="0">
            <a:spAutoFit/>
          </a:bodyPr>
          <a:lstStyle/>
          <a:p>
            <a:r>
              <a:rPr lang="en-US" sz="2400" dirty="0" smtClean="0">
                <a:solidFill>
                  <a:schemeClr val="tx1">
                    <a:lumMod val="75000"/>
                  </a:schemeClr>
                </a:solidFill>
              </a:rPr>
              <a:t>R-Value</a:t>
            </a:r>
            <a:endParaRPr lang="en-US" sz="2400" dirty="0">
              <a:solidFill>
                <a:schemeClr val="tx1">
                  <a:lumMod val="75000"/>
                </a:schemeClr>
              </a:solidFill>
            </a:endParaRPr>
          </a:p>
        </p:txBody>
      </p:sp>
    </p:spTree>
    <p:extLst>
      <p:ext uri="{BB962C8B-B14F-4D97-AF65-F5344CB8AC3E}">
        <p14:creationId xmlns:p14="http://schemas.microsoft.com/office/powerpoint/2010/main" val="280137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3604</TotalTime>
  <Words>426</Words>
  <Application>Microsoft Office PowerPoint</Application>
  <PresentationFormat>Custom</PresentationFormat>
  <Paragraphs>76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Constantia</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255</cp:revision>
  <dcterms:created xsi:type="dcterms:W3CDTF">2015-06-02T14:58:58Z</dcterms:created>
  <dcterms:modified xsi:type="dcterms:W3CDTF">2016-11-14T21:38:41Z</dcterms:modified>
</cp:coreProperties>
</file>