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ce Watkins" initials="L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>
        <p:scale>
          <a:sx n="33" d="100"/>
          <a:sy n="33" d="100"/>
        </p:scale>
        <p:origin x="-2418" y="-7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2T15:27:01.839" idx="1">
    <p:pos x="10576" y="13486"/>
    <p:text>format this a little better so the image and description fits better. </p:text>
  </p:cm>
  <p:cm authorId="0" dt="2015-07-02T15:27:35.688" idx="2">
    <p:pos x="11076" y="20092"/>
    <p:text>They might freak out about these logos but they are federal so it should be okay. 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comments" Target="../comments/comment1.xml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55" y="28938798"/>
            <a:ext cx="3898388" cy="38983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NOAA National Centers for Environmental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Incorporating CDRs and MODIS to create a predictive model of post-burnout vegetation regrowth in relation to flood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Southwest United States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800084" y="28980347"/>
            <a:ext cx="8229600" cy="514383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Team photo will be taken and included here, identifying Jason </a:t>
            </a:r>
            <a:r>
              <a:rPr lang="en-US" dirty="0" err="1" smtClean="0"/>
              <a:t>Zylberman</a:t>
            </a:r>
            <a:r>
              <a:rPr lang="en-US" dirty="0" smtClean="0"/>
              <a:t>, Jennifer Holder, and Lance Watkins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173701" y="29038346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457200"/>
            <a:r>
              <a:rPr lang="en-US" dirty="0"/>
              <a:t>DeWayne Cecil (Chief Climatologist and Program Manager, Global Science &amp; Technology (GST) National Centers for Environmental Information (NCEI</a:t>
            </a:r>
            <a:r>
              <a:rPr lang="en-US" dirty="0" smtClean="0"/>
              <a:t>))</a:t>
            </a:r>
          </a:p>
          <a:p>
            <a:pPr lvl="0" indent="-457200"/>
            <a:r>
              <a:rPr lang="en-US" dirty="0" smtClean="0"/>
              <a:t>Gregg </a:t>
            </a:r>
            <a:r>
              <a:rPr lang="en-US" dirty="0" err="1"/>
              <a:t>Garfin</a:t>
            </a:r>
            <a:r>
              <a:rPr lang="en-US" dirty="0"/>
              <a:t> (Investigator, Climate Assessment for </a:t>
            </a:r>
            <a:r>
              <a:rPr lang="en-US" dirty="0" smtClean="0"/>
              <a:t>the Southwest </a:t>
            </a:r>
            <a:r>
              <a:rPr lang="en-US" dirty="0"/>
              <a:t>(CLIMAS))</a:t>
            </a:r>
          </a:p>
          <a:p>
            <a:pPr lvl="0" indent="-457200"/>
            <a:r>
              <a:rPr lang="en-US" dirty="0"/>
              <a:t>Tim Brown (Director, Western Regional Climate Center (WRCC))</a:t>
            </a:r>
          </a:p>
          <a:p>
            <a:pPr lvl="0" indent="-457200"/>
            <a:r>
              <a:rPr lang="en-US" dirty="0"/>
              <a:t>Dennis Staley (Research Physical Scientist, USGS Landslide Hazards Program)</a:t>
            </a:r>
          </a:p>
          <a:p>
            <a:pPr lvl="0" indent="-457200"/>
            <a:r>
              <a:rPr lang="en-US" dirty="0"/>
              <a:t>Jason Kean (Research Hydrologist, USGS Landslide Hazards Program)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809617" y="20867447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Results will be included once products are created.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97526" y="22880551"/>
            <a:ext cx="8229600" cy="477761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Conclusions will be added in complete sentences once conclusions have been reached.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Still need to attain an appropriate graphic for PERSIANN and CMORPH products.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 </a:t>
            </a:r>
            <a:r>
              <a:rPr lang="en-US" dirty="0" err="1"/>
              <a:t>spatio</a:t>
            </a:r>
            <a:r>
              <a:rPr lang="en-US" dirty="0"/>
              <a:t>-temporal relationship between vegetation regrowth as a function of NDVI and post-fire runoff hazard, over a 10-year period, for </a:t>
            </a:r>
            <a:r>
              <a:rPr lang="en-US" dirty="0" smtClean="0"/>
              <a:t>greater </a:t>
            </a:r>
            <a:r>
              <a:rPr lang="en-US" dirty="0" err="1" smtClean="0"/>
              <a:t>Tuscon</a:t>
            </a:r>
            <a:r>
              <a:rPr lang="en-US" dirty="0" smtClean="0"/>
              <a:t>, Arizona area within </a:t>
            </a:r>
            <a:r>
              <a:rPr lang="en-US" dirty="0"/>
              <a:t>the Lower Colorado River </a:t>
            </a:r>
            <a:r>
              <a:rPr lang="en-US" dirty="0" smtClean="0"/>
              <a:t>Basin</a:t>
            </a:r>
          </a:p>
          <a:p>
            <a:pPr marL="347663" indent="-347663"/>
            <a:r>
              <a:rPr lang="en-US" dirty="0" smtClean="0"/>
              <a:t>Generate a </a:t>
            </a:r>
            <a:r>
              <a:rPr lang="en-US" dirty="0"/>
              <a:t>raster surface indicating vegetation regrowth rate after historical wildfires on a per-pixel </a:t>
            </a:r>
            <a:r>
              <a:rPr lang="en-US" dirty="0" smtClean="0"/>
              <a:t>basis</a:t>
            </a:r>
          </a:p>
          <a:p>
            <a:pPr marL="347663" indent="-347663"/>
            <a:r>
              <a:rPr lang="en-US" dirty="0" smtClean="0"/>
              <a:t>Identify precipitation rates associated </a:t>
            </a:r>
            <a:r>
              <a:rPr lang="en-US" dirty="0"/>
              <a:t>with increased post-wildfire flooding </a:t>
            </a:r>
            <a:r>
              <a:rPr lang="en-US" dirty="0" smtClean="0"/>
              <a:t>risk based on historical runoff events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020686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242" y="20083246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97526" y="2188266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73701" y="2816935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5649" y="2816935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084" y="282689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Jason </a:t>
            </a:r>
            <a:r>
              <a:rPr lang="en-US" dirty="0" err="1" smtClean="0"/>
              <a:t>Zylberman</a:t>
            </a:r>
            <a:r>
              <a:rPr lang="en-US" dirty="0" smtClean="0"/>
              <a:t> (Project Lead), Jennifer Holder, Lance Watkins</a:t>
            </a:r>
          </a:p>
          <a:p>
            <a:r>
              <a:rPr lang="en-US" sz="2400" dirty="0" smtClean="0"/>
              <a:t>Affiliation(s)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0" y="18200895"/>
            <a:ext cx="4514850" cy="3398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3494" y="13494768"/>
            <a:ext cx="11048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Fetch Modis</a:t>
            </a:r>
            <a:endParaRPr lang="en-US" sz="2700" dirty="0"/>
          </a:p>
        </p:txBody>
      </p:sp>
      <p:sp>
        <p:nvSpPr>
          <p:cNvPr id="34" name="TextBox 33"/>
          <p:cNvSpPr txBox="1"/>
          <p:nvPr/>
        </p:nvSpPr>
        <p:spPr>
          <a:xfrm>
            <a:off x="2895593" y="13494768"/>
            <a:ext cx="13144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Extract NDVI</a:t>
            </a:r>
            <a:endParaRPr lang="en-US" sz="2700" dirty="0"/>
          </a:p>
        </p:txBody>
      </p:sp>
      <p:sp>
        <p:nvSpPr>
          <p:cNvPr id="35" name="TextBox 34"/>
          <p:cNvSpPr txBox="1"/>
          <p:nvPr/>
        </p:nvSpPr>
        <p:spPr>
          <a:xfrm>
            <a:off x="4657718" y="13483780"/>
            <a:ext cx="1581149" cy="9423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/>
              <a:t>Reproject</a:t>
            </a:r>
            <a:r>
              <a:rPr lang="en-US" sz="2700" dirty="0" smtClean="0"/>
              <a:t> Raster</a:t>
            </a:r>
            <a:endParaRPr lang="en-US" sz="2700" dirty="0"/>
          </a:p>
        </p:txBody>
      </p:sp>
      <p:sp>
        <p:nvSpPr>
          <p:cNvPr id="36" name="TextBox 35"/>
          <p:cNvSpPr txBox="1"/>
          <p:nvPr/>
        </p:nvSpPr>
        <p:spPr>
          <a:xfrm>
            <a:off x="6715117" y="13502101"/>
            <a:ext cx="1295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to Arizona</a:t>
            </a:r>
            <a:endParaRPr lang="en-US" sz="2700" dirty="0"/>
          </a:p>
        </p:txBody>
      </p:sp>
      <p:sp>
        <p:nvSpPr>
          <p:cNvPr id="37" name="TextBox 36"/>
          <p:cNvSpPr txBox="1"/>
          <p:nvPr/>
        </p:nvSpPr>
        <p:spPr>
          <a:xfrm>
            <a:off x="8362942" y="13483780"/>
            <a:ext cx="19049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Apply Scale Factor</a:t>
            </a:r>
            <a:endParaRPr lang="en-US" sz="2700" dirty="0"/>
          </a:p>
        </p:txBody>
      </p:sp>
      <p:sp>
        <p:nvSpPr>
          <p:cNvPr id="38" name="TextBox 37"/>
          <p:cNvSpPr txBox="1"/>
          <p:nvPr/>
        </p:nvSpPr>
        <p:spPr>
          <a:xfrm>
            <a:off x="761993" y="14668470"/>
            <a:ext cx="202882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Acquire BARC Raster</a:t>
            </a:r>
            <a:endParaRPr lang="en-US" sz="2700" dirty="0"/>
          </a:p>
        </p:txBody>
      </p:sp>
      <p:sp>
        <p:nvSpPr>
          <p:cNvPr id="39" name="TextBox 38"/>
          <p:cNvSpPr txBox="1"/>
          <p:nvPr/>
        </p:nvSpPr>
        <p:spPr>
          <a:xfrm>
            <a:off x="3152766" y="14668470"/>
            <a:ext cx="21145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Reclassify Burn Severity</a:t>
            </a:r>
            <a:endParaRPr lang="en-US" sz="2700" dirty="0"/>
          </a:p>
        </p:txBody>
      </p:sp>
      <p:sp>
        <p:nvSpPr>
          <p:cNvPr id="40" name="TextBox 39"/>
          <p:cNvSpPr txBox="1"/>
          <p:nvPr/>
        </p:nvSpPr>
        <p:spPr>
          <a:xfrm>
            <a:off x="5624504" y="14649450"/>
            <a:ext cx="141922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Raster to Polygon</a:t>
            </a:r>
            <a:endParaRPr lang="en-US" sz="2700" dirty="0"/>
          </a:p>
        </p:txBody>
      </p:sp>
      <p:sp>
        <p:nvSpPr>
          <p:cNvPr id="41" name="TextBox 40"/>
          <p:cNvSpPr txBox="1"/>
          <p:nvPr/>
        </p:nvSpPr>
        <p:spPr>
          <a:xfrm>
            <a:off x="7496169" y="14649450"/>
            <a:ext cx="16192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Dissolve to Outline</a:t>
            </a:r>
            <a:endParaRPr lang="en-US" sz="2700" dirty="0"/>
          </a:p>
        </p:txBody>
      </p:sp>
      <p:sp>
        <p:nvSpPr>
          <p:cNvPr id="42" name="TextBox 41"/>
          <p:cNvSpPr txBox="1"/>
          <p:nvPr/>
        </p:nvSpPr>
        <p:spPr>
          <a:xfrm>
            <a:off x="9410694" y="14630340"/>
            <a:ext cx="13715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Buffer by 5km</a:t>
            </a:r>
            <a:endParaRPr lang="en-US" sz="2700" dirty="0"/>
          </a:p>
        </p:txBody>
      </p:sp>
      <p:cxnSp>
        <p:nvCxnSpPr>
          <p:cNvPr id="20" name="Straight Arrow Connector 19"/>
          <p:cNvCxnSpPr>
            <a:stCxn id="17" idx="3"/>
            <a:endCxn id="34" idx="1"/>
          </p:cNvCxnSpPr>
          <p:nvPr/>
        </p:nvCxnSpPr>
        <p:spPr>
          <a:xfrm>
            <a:off x="2438393" y="1395643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35" idx="1"/>
          </p:cNvCxnSpPr>
          <p:nvPr/>
        </p:nvCxnSpPr>
        <p:spPr>
          <a:xfrm flipV="1">
            <a:off x="4210042" y="13954971"/>
            <a:ext cx="447676" cy="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3"/>
            <a:endCxn id="36" idx="1"/>
          </p:cNvCxnSpPr>
          <p:nvPr/>
        </p:nvCxnSpPr>
        <p:spPr>
          <a:xfrm>
            <a:off x="6238867" y="13954971"/>
            <a:ext cx="476250" cy="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3"/>
            <a:endCxn id="37" idx="1"/>
          </p:cNvCxnSpPr>
          <p:nvPr/>
        </p:nvCxnSpPr>
        <p:spPr>
          <a:xfrm flipV="1">
            <a:off x="8010517" y="13945445"/>
            <a:ext cx="352425" cy="18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3"/>
            <a:endCxn id="39" idx="1"/>
          </p:cNvCxnSpPr>
          <p:nvPr/>
        </p:nvCxnSpPr>
        <p:spPr>
          <a:xfrm>
            <a:off x="2790818" y="15130135"/>
            <a:ext cx="3619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3"/>
            <a:endCxn id="40" idx="1"/>
          </p:cNvCxnSpPr>
          <p:nvPr/>
        </p:nvCxnSpPr>
        <p:spPr>
          <a:xfrm flipV="1">
            <a:off x="5267317" y="15111115"/>
            <a:ext cx="357187" cy="19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0" idx="3"/>
            <a:endCxn id="41" idx="1"/>
          </p:cNvCxnSpPr>
          <p:nvPr/>
        </p:nvCxnSpPr>
        <p:spPr>
          <a:xfrm>
            <a:off x="7043727" y="15111115"/>
            <a:ext cx="4524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1" idx="3"/>
            <a:endCxn id="42" idx="1"/>
          </p:cNvCxnSpPr>
          <p:nvPr/>
        </p:nvCxnSpPr>
        <p:spPr>
          <a:xfrm flipV="1">
            <a:off x="9115419" y="15092005"/>
            <a:ext cx="295275" cy="19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1601435" y="13483780"/>
            <a:ext cx="1524002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NDVI layers to fire outline</a:t>
            </a:r>
            <a:endParaRPr lang="en-US" sz="27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563580" y="13899279"/>
            <a:ext cx="1600205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Average NDVI for each year</a:t>
            </a:r>
            <a:endParaRPr lang="en-US" sz="27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5582885" y="13899279"/>
            <a:ext cx="1733552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10-year average</a:t>
            </a:r>
            <a:endParaRPr lang="en-US" sz="2700" dirty="0"/>
          </a:p>
        </p:txBody>
      </p:sp>
      <p:cxnSp>
        <p:nvCxnSpPr>
          <p:cNvPr id="110" name="Straight Arrow Connector 109"/>
          <p:cNvCxnSpPr>
            <a:stCxn id="37" idx="3"/>
            <a:endCxn id="106" idx="1"/>
          </p:cNvCxnSpPr>
          <p:nvPr/>
        </p:nvCxnSpPr>
        <p:spPr>
          <a:xfrm>
            <a:off x="10267941" y="13945445"/>
            <a:ext cx="1333494" cy="623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42" idx="3"/>
            <a:endCxn id="106" idx="1"/>
          </p:cNvCxnSpPr>
          <p:nvPr/>
        </p:nvCxnSpPr>
        <p:spPr>
          <a:xfrm flipV="1">
            <a:off x="10782293" y="14568693"/>
            <a:ext cx="819142" cy="52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6" idx="3"/>
            <a:endCxn id="107" idx="1"/>
          </p:cNvCxnSpPr>
          <p:nvPr/>
        </p:nvCxnSpPr>
        <p:spPr>
          <a:xfrm>
            <a:off x="13125437" y="14568693"/>
            <a:ext cx="438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7" idx="3"/>
            <a:endCxn id="108" idx="1"/>
          </p:cNvCxnSpPr>
          <p:nvPr/>
        </p:nvCxnSpPr>
        <p:spPr>
          <a:xfrm>
            <a:off x="15163785" y="14568693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9413" r="909" b="7059"/>
          <a:stretch/>
        </p:blipFill>
        <p:spPr>
          <a:xfrm>
            <a:off x="18297526" y="10991738"/>
            <a:ext cx="8530906" cy="571409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97908" y="16705835"/>
            <a:ext cx="9129715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Currently working on methods for precipitation component</a:t>
            </a:r>
            <a:endParaRPr lang="en-US" sz="2700" dirty="0"/>
          </a:p>
        </p:txBody>
      </p:sp>
      <p:sp>
        <p:nvSpPr>
          <p:cNvPr id="56" name="TextBox 55"/>
          <p:cNvSpPr txBox="1"/>
          <p:nvPr/>
        </p:nvSpPr>
        <p:spPr>
          <a:xfrm>
            <a:off x="2397908" y="18375134"/>
            <a:ext cx="10120306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Finally, methods comparing precipitation and NDVI will be included here.</a:t>
            </a:r>
            <a:endParaRPr lang="en-US" sz="2700" dirty="0"/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 rot="2063640">
            <a:off x="21183602" y="19307813"/>
            <a:ext cx="1562100" cy="75076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4400" y="21408366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showing several layers of NDVI average surfaces across several years (in a stack)</a:t>
            </a:r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sp>
        <p:nvSpPr>
          <p:cNvPr id="61" name="TextBox 60"/>
          <p:cNvSpPr txBox="1"/>
          <p:nvPr/>
        </p:nvSpPr>
        <p:spPr>
          <a:xfrm>
            <a:off x="6607961" y="21408366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</a:t>
            </a:r>
            <a:r>
              <a:rPr lang="en-US" sz="2700" dirty="0" smtClean="0"/>
              <a:t>of </a:t>
            </a:r>
            <a:r>
              <a:rPr lang="en-US" sz="2700" dirty="0" smtClean="0"/>
              <a:t>several layers of </a:t>
            </a:r>
            <a:r>
              <a:rPr lang="en-US" sz="2700" dirty="0" err="1" smtClean="0"/>
              <a:t>precip</a:t>
            </a:r>
            <a:r>
              <a:rPr lang="en-US" sz="2700" dirty="0" smtClean="0"/>
              <a:t> </a:t>
            </a:r>
            <a:r>
              <a:rPr lang="en-US" sz="2700" dirty="0" smtClean="0"/>
              <a:t>surfaces across several years (in a corresponding stack)</a:t>
            </a:r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sp>
        <p:nvSpPr>
          <p:cNvPr id="62" name="TextBox 61"/>
          <p:cNvSpPr txBox="1"/>
          <p:nvPr/>
        </p:nvSpPr>
        <p:spPr>
          <a:xfrm>
            <a:off x="12205065" y="21408366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similar to the one below, comparing NDVI and precipitation products over time</a:t>
            </a:r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90" y="23088012"/>
            <a:ext cx="5734851" cy="40391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525" y="31895492"/>
            <a:ext cx="3790934" cy="26157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55" y="32911996"/>
            <a:ext cx="4218063" cy="1555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828" y="28612135"/>
            <a:ext cx="3018325" cy="314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4543" r="10589" b="8181"/>
          <a:stretch/>
        </p:blipFill>
        <p:spPr>
          <a:xfrm>
            <a:off x="1540578" y="22896437"/>
            <a:ext cx="3331545" cy="43812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4543" r="11589" b="8181"/>
          <a:stretch/>
        </p:blipFill>
        <p:spPr>
          <a:xfrm>
            <a:off x="7269947" y="22880550"/>
            <a:ext cx="3327845" cy="44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2503</TotalTime>
  <Words>390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Jennifer Holder</cp:lastModifiedBy>
  <cp:revision>103</cp:revision>
  <dcterms:created xsi:type="dcterms:W3CDTF">2015-06-02T14:58:58Z</dcterms:created>
  <dcterms:modified xsi:type="dcterms:W3CDTF">2015-07-02T21:24:53Z</dcterms:modified>
</cp:coreProperties>
</file>