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61" r:id="rId2"/>
    <p:sldId id="260" r:id="rId3"/>
    <p:sldId id="262" r:id="rId4"/>
    <p:sldId id="258" r:id="rId5"/>
    <p:sldId id="267" r:id="rId6"/>
    <p:sldId id="265" r:id="rId7"/>
    <p:sldId id="257" r:id="rId8"/>
    <p:sldId id="259" r:id="rId9"/>
    <p:sldId id="264" r:id="rId10"/>
    <p:sldId id="26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02" autoAdjust="0"/>
  </p:normalViewPr>
  <p:slideViewPr>
    <p:cSldViewPr snapToGrid="0" snapToObjects="1">
      <p:cViewPr>
        <p:scale>
          <a:sx n="121" d="100"/>
          <a:sy n="121" d="100"/>
        </p:scale>
        <p:origin x="-2352" y="-3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5ECCB-81DB-8843-8F8B-04F73415C59C}" type="datetimeFigureOut">
              <a:rPr lang="en-US" smtClean="0"/>
              <a:t>7/22/15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AE6B20-23DA-F241-A401-E569B924B90C}" type="slidenum">
              <a:rPr lang="en-US" smtClean="0"/>
              <a:t>‹#›</a:t>
            </a:fld>
            <a:endParaRPr lang="en-US"/>
          </a:p>
        </p:txBody>
      </p:sp>
    </p:spTree>
    <p:extLst>
      <p:ext uri="{BB962C8B-B14F-4D97-AF65-F5344CB8AC3E}">
        <p14:creationId xmlns:p14="http://schemas.microsoft.com/office/powerpoint/2010/main" val="16431361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p>
          <a:p>
            <a:r>
              <a:rPr lang="en-US" dirty="0" smtClean="0"/>
              <a:t>Farmers</a:t>
            </a:r>
          </a:p>
          <a:p>
            <a:r>
              <a:rPr lang="en-US" dirty="0" err="1" smtClean="0"/>
              <a:t>Badabum</a:t>
            </a:r>
            <a:r>
              <a:rPr lang="en-US" baseline="0" dirty="0" smtClean="0"/>
              <a:t> bum bum </a:t>
            </a:r>
            <a:r>
              <a:rPr lang="en-US" dirty="0" smtClean="0"/>
              <a:t>bum BUM</a:t>
            </a:r>
          </a:p>
        </p:txBody>
      </p:sp>
      <p:sp>
        <p:nvSpPr>
          <p:cNvPr id="4" name="Slide Number Placeholder 3"/>
          <p:cNvSpPr>
            <a:spLocks noGrp="1"/>
          </p:cNvSpPr>
          <p:nvPr>
            <p:ph type="sldNum" sz="quarter" idx="10"/>
          </p:nvPr>
        </p:nvSpPr>
        <p:spPr/>
        <p:txBody>
          <a:bodyPr/>
          <a:lstStyle/>
          <a:p>
            <a:fld id="{CAAE6B20-23DA-F241-A401-E569B924B90C}" type="slidenum">
              <a:rPr lang="en-US" smtClean="0"/>
              <a:t>1</a:t>
            </a:fld>
            <a:endParaRPr lang="en-US"/>
          </a:p>
        </p:txBody>
      </p:sp>
    </p:spTree>
    <p:extLst>
      <p:ext uri="{BB962C8B-B14F-4D97-AF65-F5344CB8AC3E}">
        <p14:creationId xmlns:p14="http://schemas.microsoft.com/office/powerpoint/2010/main" val="130776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Burn scars can be detected by UAVSAR</a:t>
            </a:r>
          </a:p>
          <a:p>
            <a:r>
              <a:rPr lang="en-US" dirty="0" smtClean="0"/>
              <a:t>Estimating pixel values within each fire a promising outlook</a:t>
            </a:r>
          </a:p>
          <a:p>
            <a:r>
              <a:rPr lang="en-US" dirty="0" smtClean="0"/>
              <a:t>Where values greater than 1-1.5 depict greater change and values at or below 1.5 imply little to no change</a:t>
            </a:r>
          </a:p>
          <a:p>
            <a:r>
              <a:rPr lang="en-US" dirty="0" smtClean="0"/>
              <a:t>We are currently working on an in-depth analysis of the statistics of the</a:t>
            </a:r>
            <a:r>
              <a:rPr lang="en-US" baseline="0" dirty="0" smtClean="0"/>
              <a:t> performance of the fire detection method using UAVSAR products and results are very promising.</a:t>
            </a:r>
            <a:endParaRPr lang="en-US" dirty="0" smtClean="0"/>
          </a:p>
          <a:p>
            <a:r>
              <a:rPr lang="en-US" dirty="0" smtClean="0"/>
              <a:t>Initial correlation between </a:t>
            </a:r>
            <a:r>
              <a:rPr lang="en-US" dirty="0" err="1" smtClean="0"/>
              <a:t>dNBR</a:t>
            </a:r>
            <a:r>
              <a:rPr lang="en-US" dirty="0" smtClean="0"/>
              <a:t> and </a:t>
            </a:r>
            <a:r>
              <a:rPr lang="en-US" dirty="0" err="1" smtClean="0"/>
              <a:t>dCA</a:t>
            </a:r>
            <a:endParaRPr lang="en-US" dirty="0" smtClean="0"/>
          </a:p>
          <a:p>
            <a:r>
              <a:rPr lang="en-US" dirty="0" smtClean="0"/>
              <a:t>	low values</a:t>
            </a:r>
          </a:p>
          <a:p>
            <a:endParaRPr lang="en-US" dirty="0" smtClean="0"/>
          </a:p>
          <a:p>
            <a:r>
              <a:rPr lang="en-US" dirty="0" smtClean="0"/>
              <a:t>There is yet to be a more efficient method for quantitative analysis</a:t>
            </a:r>
          </a:p>
          <a:p>
            <a:endParaRPr lang="en-US" dirty="0"/>
          </a:p>
        </p:txBody>
      </p:sp>
      <p:sp>
        <p:nvSpPr>
          <p:cNvPr id="4" name="Slide Number Placeholder 3"/>
          <p:cNvSpPr>
            <a:spLocks noGrp="1"/>
          </p:cNvSpPr>
          <p:nvPr>
            <p:ph type="sldNum" sz="quarter" idx="10"/>
          </p:nvPr>
        </p:nvSpPr>
        <p:spPr/>
        <p:txBody>
          <a:bodyPr/>
          <a:lstStyle/>
          <a:p>
            <a:fld id="{CAAE6B20-23DA-F241-A401-E569B924B90C}" type="slidenum">
              <a:rPr lang="en-US" smtClean="0"/>
              <a:t>10</a:t>
            </a:fld>
            <a:endParaRPr lang="en-US"/>
          </a:p>
        </p:txBody>
      </p:sp>
    </p:spTree>
    <p:extLst>
      <p:ext uri="{BB962C8B-B14F-4D97-AF65-F5344CB8AC3E}">
        <p14:creationId xmlns:p14="http://schemas.microsoft.com/office/powerpoint/2010/main" val="243747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Californians have always lived with the threat of wildfires, but in the past few decades, w</a:t>
            </a:r>
            <a:r>
              <a:rPr lang="en-US" dirty="0" smtClean="0"/>
              <a:t>ildfires have</a:t>
            </a:r>
            <a:r>
              <a:rPr lang="en-US" baseline="0" dirty="0" smtClean="0"/>
              <a:t> been growing in size and severity in California due to a number of factors such as changing climate patterns, an increasing expansion of human habitats into previously wild areas and drought conditions. Traditional firefighting techniques for fire suppression have also affect the vulnerability of the land to the effects of severe fires because of the buildup of dead vegetation and undergrowth which would normally be cleared out be regular fires. This is an image of the Highway fire, which occurred in Chino Hills in April 2015. </a:t>
            </a:r>
            <a:endParaRPr lang="en-US" dirty="0"/>
          </a:p>
        </p:txBody>
      </p:sp>
      <p:sp>
        <p:nvSpPr>
          <p:cNvPr id="4" name="Slide Number Placeholder 3"/>
          <p:cNvSpPr>
            <a:spLocks noGrp="1"/>
          </p:cNvSpPr>
          <p:nvPr>
            <p:ph type="sldNum" sz="quarter" idx="10"/>
          </p:nvPr>
        </p:nvSpPr>
        <p:spPr/>
        <p:txBody>
          <a:bodyPr/>
          <a:lstStyle/>
          <a:p>
            <a:fld id="{CAAE6B20-23DA-F241-A401-E569B924B90C}" type="slidenum">
              <a:rPr lang="en-US" smtClean="0"/>
              <a:t>2</a:t>
            </a:fld>
            <a:endParaRPr lang="en-US"/>
          </a:p>
        </p:txBody>
      </p:sp>
    </p:spTree>
    <p:extLst>
      <p:ext uri="{BB962C8B-B14F-4D97-AF65-F5344CB8AC3E}">
        <p14:creationId xmlns:p14="http://schemas.microsoft.com/office/powerpoint/2010/main" val="134390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a:t>
            </a:r>
            <a:r>
              <a:rPr lang="en-US" baseline="0" dirty="0" smtClean="0"/>
              <a:t> California fire responders use spectral imagery either from Landsat or MODIS imagery or infrared instruments mounted in planes that fly out from Idaho. </a:t>
            </a:r>
          </a:p>
          <a:p>
            <a:r>
              <a:rPr lang="en-US" baseline="0" dirty="0" smtClean="0"/>
              <a:t>There are limits within each fire response method. MODIS has low spatial resolution; Landsat may provide high resolution imagery at approximately 30m but has a temporal resolution of 16 days.</a:t>
            </a:r>
          </a:p>
          <a:p>
            <a:r>
              <a:rPr lang="en-US" baseline="0" dirty="0" smtClean="0"/>
              <a:t>The best infrared remote sensing support is the airborne NIROPs operation, but there is only one center for the entire West and the planes are limited to night. </a:t>
            </a:r>
          </a:p>
          <a:p>
            <a:endParaRPr lang="en-US" baseline="0" dirty="0" smtClean="0"/>
          </a:p>
        </p:txBody>
      </p:sp>
      <p:sp>
        <p:nvSpPr>
          <p:cNvPr id="4" name="Slide Number Placeholder 3"/>
          <p:cNvSpPr>
            <a:spLocks noGrp="1"/>
          </p:cNvSpPr>
          <p:nvPr>
            <p:ph type="sldNum" sz="quarter" idx="10"/>
          </p:nvPr>
        </p:nvSpPr>
        <p:spPr/>
        <p:txBody>
          <a:bodyPr/>
          <a:lstStyle/>
          <a:p>
            <a:fld id="{CAAE6B20-23DA-F241-A401-E569B924B90C}" type="slidenum">
              <a:rPr lang="en-US" smtClean="0"/>
              <a:t>3</a:t>
            </a:fld>
            <a:endParaRPr lang="en-US"/>
          </a:p>
        </p:txBody>
      </p:sp>
    </p:spTree>
    <p:extLst>
      <p:ext uri="{BB962C8B-B14F-4D97-AF65-F5344CB8AC3E}">
        <p14:creationId xmlns:p14="http://schemas.microsoft.com/office/powerpoint/2010/main" val="273270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Normalized Burn Ratio (NBR) is an index that determines </a:t>
            </a:r>
            <a:r>
              <a:rPr lang="en-US" baseline="0" dirty="0" smtClean="0"/>
              <a:t>the spectral response of fire affected vegetation using Near Infrared and Shortwave Near Infrared bands. </a:t>
            </a:r>
          </a:p>
          <a:p>
            <a:r>
              <a:rPr lang="en-US" baseline="0" dirty="0" smtClean="0"/>
              <a:t>This involves using bands 4 and 7 in Landsat 7 TM/ETM+ products, and bands 5 and 7 in Landsat OLI products.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Differenced Normalized Burn Ratio (</a:t>
            </a:r>
            <a:r>
              <a:rPr lang="en-US" dirty="0" err="1" smtClean="0"/>
              <a:t>dNBR</a:t>
            </a:r>
            <a:r>
              <a:rPr lang="en-US" dirty="0" smtClean="0"/>
              <a:t>) is a differenced</a:t>
            </a:r>
            <a:r>
              <a:rPr lang="en-US" baseline="0" dirty="0" smtClean="0"/>
              <a:t> NBR image, and thus shows a change image that discriminates between burned and unburned areas.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dNBRs</a:t>
            </a:r>
            <a:r>
              <a:rPr lang="en-US" baseline="0" dirty="0" smtClean="0"/>
              <a:t> are used by the US Forest Service’s Remote Sensing Activities Center to assign vegetation burn severity levels.</a:t>
            </a:r>
          </a:p>
          <a:p>
            <a:endParaRPr lang="en-US" dirty="0"/>
          </a:p>
        </p:txBody>
      </p:sp>
      <p:sp>
        <p:nvSpPr>
          <p:cNvPr id="4" name="Slide Number Placeholder 3"/>
          <p:cNvSpPr>
            <a:spLocks noGrp="1"/>
          </p:cNvSpPr>
          <p:nvPr>
            <p:ph type="sldNum" sz="quarter" idx="10"/>
          </p:nvPr>
        </p:nvSpPr>
        <p:spPr/>
        <p:txBody>
          <a:bodyPr/>
          <a:lstStyle/>
          <a:p>
            <a:fld id="{CAAE6B20-23DA-F241-A401-E569B924B90C}" type="slidenum">
              <a:rPr lang="en-US" smtClean="0"/>
              <a:t>4</a:t>
            </a:fld>
            <a:endParaRPr lang="en-US"/>
          </a:p>
        </p:txBody>
      </p:sp>
    </p:spTree>
    <p:extLst>
      <p:ext uri="{BB962C8B-B14F-4D97-AF65-F5344CB8AC3E}">
        <p14:creationId xmlns:p14="http://schemas.microsoft.com/office/powerpoint/2010/main" val="223584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methodology</a:t>
            </a:r>
            <a:r>
              <a:rPr lang="en-US" baseline="0" dirty="0" smtClean="0"/>
              <a:t> consisted of gathering before and after UAVSAR datasets from the years 2012-2014.</a:t>
            </a:r>
          </a:p>
          <a:p>
            <a:r>
              <a:rPr lang="en-US" baseline="0" dirty="0" smtClean="0"/>
              <a:t>We then processed the UAVSAR data using a simple algorithm to acquire the final output.</a:t>
            </a:r>
          </a:p>
          <a:p>
            <a:r>
              <a:rPr lang="en-US" baseline="0" dirty="0" smtClean="0"/>
              <a:t>For the </a:t>
            </a:r>
            <a:r>
              <a:rPr lang="en-US" baseline="0" dirty="0" err="1" smtClean="0"/>
              <a:t>dNBRs</a:t>
            </a:r>
            <a:r>
              <a:rPr lang="en-US" baseline="0" dirty="0" smtClean="0"/>
              <a:t> we gathered Landsat imagery, conducted atmospheric correction, and applied the formula to create the </a:t>
            </a:r>
            <a:r>
              <a:rPr lang="en-US" baseline="0" dirty="0" err="1" smtClean="0"/>
              <a:t>dNBRs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AAE6B20-23DA-F241-A401-E569B924B90C}" type="slidenum">
              <a:rPr lang="en-US" smtClean="0"/>
              <a:t>5</a:t>
            </a:fld>
            <a:endParaRPr lang="en-US"/>
          </a:p>
        </p:txBody>
      </p:sp>
    </p:spTree>
    <p:extLst>
      <p:ext uri="{BB962C8B-B14F-4D97-AF65-F5344CB8AC3E}">
        <p14:creationId xmlns:p14="http://schemas.microsoft.com/office/powerpoint/2010/main" val="11896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Uninhabited</a:t>
            </a:r>
            <a:r>
              <a:rPr lang="en-US" baseline="0" dirty="0" smtClean="0"/>
              <a:t> Aerial Vehicle Synthetic Aperture Radar (UAVSAR) is perfect to help fill in the gaps in fire remote sensing.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radar sensor is currently adapted for a plane—NASA’s C20-A, which flies out of Armstrong Flight Research Center.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benefits of the UAVSAR are many [read slide points].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also flies at a very high altitude of 40,000 </a:t>
            </a:r>
            <a:r>
              <a:rPr lang="en-US" baseline="0" dirty="0" err="1" smtClean="0"/>
              <a:t>ft</a:t>
            </a:r>
            <a:r>
              <a:rPr lang="en-US" baseline="0" dirty="0" smtClean="0"/>
              <a:t>—far above other fire-responding aircraft.</a:t>
            </a:r>
            <a:endParaRPr lang="en-US" dirty="0"/>
          </a:p>
        </p:txBody>
      </p:sp>
      <p:sp>
        <p:nvSpPr>
          <p:cNvPr id="4" name="Slide Number Placeholder 3"/>
          <p:cNvSpPr>
            <a:spLocks noGrp="1"/>
          </p:cNvSpPr>
          <p:nvPr>
            <p:ph type="sldNum" sz="quarter" idx="10"/>
          </p:nvPr>
        </p:nvSpPr>
        <p:spPr/>
        <p:txBody>
          <a:bodyPr/>
          <a:lstStyle/>
          <a:p>
            <a:fld id="{CAAE6B20-23DA-F241-A401-E569B924B90C}" type="slidenum">
              <a:rPr lang="en-US" smtClean="0"/>
              <a:t>6</a:t>
            </a:fld>
            <a:endParaRPr lang="en-US"/>
          </a:p>
        </p:txBody>
      </p:sp>
    </p:spTree>
    <p:extLst>
      <p:ext uri="{BB962C8B-B14F-4D97-AF65-F5344CB8AC3E}">
        <p14:creationId xmlns:p14="http://schemas.microsoft.com/office/powerpoint/2010/main" val="2707555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case study of the Grand Fire overlain on the </a:t>
            </a:r>
            <a:r>
              <a:rPr lang="en-US" baseline="0" dirty="0" err="1" smtClean="0"/>
              <a:t>basemap</a:t>
            </a:r>
            <a:r>
              <a:rPr lang="en-US" baseline="0" dirty="0" smtClean="0"/>
              <a:t> in </a:t>
            </a:r>
            <a:r>
              <a:rPr lang="en-US" baseline="0" dirty="0" err="1" smtClean="0"/>
              <a:t>ArcGlobe</a:t>
            </a:r>
            <a:r>
              <a:rPr lang="en-US" baseline="0" dirty="0" smtClean="0"/>
              <a:t> to show a 3D view of the study area.</a:t>
            </a:r>
          </a:p>
          <a:p>
            <a:r>
              <a:rPr lang="en-US" baseline="0" dirty="0" smtClean="0"/>
              <a:t>The overlain layer is the UAVSAR output called the difference cross-polarized amplitude (</a:t>
            </a:r>
            <a:r>
              <a:rPr lang="en-US" baseline="0" dirty="0" err="1" smtClean="0"/>
              <a:t>dCA</a:t>
            </a:r>
            <a:r>
              <a:rPr lang="en-US" baseline="0" dirty="0" smtClean="0"/>
              <a:t>) map.</a:t>
            </a:r>
          </a:p>
          <a:p>
            <a:r>
              <a:rPr lang="en-US" baseline="0" dirty="0" smtClean="0"/>
              <a:t>A color scheme was chosen by my team to show that red is where the greatest amount of change occurs whereas the yellow and blue show little to no change.</a:t>
            </a:r>
          </a:p>
        </p:txBody>
      </p:sp>
      <p:sp>
        <p:nvSpPr>
          <p:cNvPr id="4" name="Slide Number Placeholder 3"/>
          <p:cNvSpPr>
            <a:spLocks noGrp="1"/>
          </p:cNvSpPr>
          <p:nvPr>
            <p:ph type="sldNum" sz="quarter" idx="10"/>
          </p:nvPr>
        </p:nvSpPr>
        <p:spPr/>
        <p:txBody>
          <a:bodyPr/>
          <a:lstStyle/>
          <a:p>
            <a:fld id="{CAAE6B20-23DA-F241-A401-E569B924B90C}" type="slidenum">
              <a:rPr lang="en-US" smtClean="0"/>
              <a:t>7</a:t>
            </a:fld>
            <a:endParaRPr lang="en-US"/>
          </a:p>
        </p:txBody>
      </p:sp>
    </p:spTree>
    <p:extLst>
      <p:ext uri="{BB962C8B-B14F-4D97-AF65-F5344CB8AC3E}">
        <p14:creationId xmlns:p14="http://schemas.microsoft.com/office/powerpoint/2010/main" val="362454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a:t>
            </a:r>
            <a:r>
              <a:rPr lang="en-US" baseline="0" dirty="0" smtClean="0"/>
              <a:t>only but a few </a:t>
            </a:r>
            <a:r>
              <a:rPr lang="en-US" baseline="0" dirty="0" smtClean="0"/>
              <a:t>examples of our case </a:t>
            </a:r>
            <a:r>
              <a:rPr lang="en-US" baseline="0" dirty="0" smtClean="0"/>
              <a:t>studies that highlight what we have found.</a:t>
            </a:r>
            <a:endParaRPr lang="en-US" baseline="0" dirty="0" smtClean="0"/>
          </a:p>
          <a:p>
            <a:r>
              <a:rPr lang="en-US" baseline="0" dirty="0" smtClean="0"/>
              <a:t>We created our own Landsat derived </a:t>
            </a:r>
            <a:r>
              <a:rPr lang="en-US" baseline="0" dirty="0" err="1" smtClean="0"/>
              <a:t>dNBRs</a:t>
            </a:r>
            <a:r>
              <a:rPr lang="en-US" baseline="0" dirty="0" smtClean="0"/>
              <a:t> and analyzed them alongside our </a:t>
            </a:r>
            <a:r>
              <a:rPr lang="en-US" baseline="0" dirty="0" err="1" smtClean="0"/>
              <a:t>dCAs</a:t>
            </a:r>
            <a:r>
              <a:rPr lang="en-US" baseline="0" dirty="0" smtClean="0"/>
              <a:t> to see any possible correlations.</a:t>
            </a:r>
          </a:p>
          <a:p>
            <a:r>
              <a:rPr lang="en-US" baseline="0" dirty="0" smtClean="0"/>
              <a:t>In both case studies the dominating vegetation type is shrubs or </a:t>
            </a:r>
            <a:r>
              <a:rPr lang="en-US" baseline="0" dirty="0" err="1" smtClean="0"/>
              <a:t>shrubland</a:t>
            </a:r>
            <a:r>
              <a:rPr lang="en-US" baseline="0" dirty="0" smtClean="0"/>
              <a:t>.</a:t>
            </a:r>
          </a:p>
          <a:p>
            <a:r>
              <a:rPr lang="en-US" baseline="0" dirty="0" smtClean="0"/>
              <a:t>Throughout our project we noticed a pattern in which UAVSAR detects changes in shrub-type vegetation more effectively than other types of vegetation like grassland or even trees.</a:t>
            </a:r>
          </a:p>
          <a:p>
            <a:endParaRPr lang="en-US" dirty="0"/>
          </a:p>
        </p:txBody>
      </p:sp>
      <p:sp>
        <p:nvSpPr>
          <p:cNvPr id="4" name="Slide Number Placeholder 3"/>
          <p:cNvSpPr>
            <a:spLocks noGrp="1"/>
          </p:cNvSpPr>
          <p:nvPr>
            <p:ph type="sldNum" sz="quarter" idx="10"/>
          </p:nvPr>
        </p:nvSpPr>
        <p:spPr/>
        <p:txBody>
          <a:bodyPr/>
          <a:lstStyle/>
          <a:p>
            <a:fld id="{CAAE6B20-23DA-F241-A401-E569B924B90C}" type="slidenum">
              <a:rPr lang="en-US" smtClean="0"/>
              <a:t>8</a:t>
            </a:fld>
            <a:endParaRPr lang="en-US"/>
          </a:p>
        </p:txBody>
      </p:sp>
    </p:spTree>
    <p:extLst>
      <p:ext uri="{BB962C8B-B14F-4D97-AF65-F5344CB8AC3E}">
        <p14:creationId xmlns:p14="http://schemas.microsoft.com/office/powerpoint/2010/main" val="349590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some of our case studies in regions of grassland ecosystems, the UAVSAR instrument was unable to detect anything.</a:t>
            </a:r>
          </a:p>
          <a:p>
            <a:r>
              <a:rPr lang="en-US" baseline="0" dirty="0" smtClean="0"/>
              <a:t>The Morgan Fire (bottom) depicts precisely that. The Morgan Fire is a unique case study in that it has mixed vegetation. And in this mixed vegetation areas correlating with where the shrub was displayed greatest amount of change in the </a:t>
            </a:r>
            <a:r>
              <a:rPr lang="en-US" baseline="0" dirty="0" err="1" smtClean="0"/>
              <a:t>dCA</a:t>
            </a:r>
            <a:endParaRPr lang="en-US" dirty="0"/>
          </a:p>
        </p:txBody>
      </p:sp>
      <p:sp>
        <p:nvSpPr>
          <p:cNvPr id="4" name="Slide Number Placeholder 3"/>
          <p:cNvSpPr>
            <a:spLocks noGrp="1"/>
          </p:cNvSpPr>
          <p:nvPr>
            <p:ph type="sldNum" sz="quarter" idx="10"/>
          </p:nvPr>
        </p:nvSpPr>
        <p:spPr/>
        <p:txBody>
          <a:bodyPr/>
          <a:lstStyle/>
          <a:p>
            <a:fld id="{CAAE6B20-23DA-F241-A401-E569B924B90C}" type="slidenum">
              <a:rPr lang="en-US" smtClean="0"/>
              <a:t>9</a:t>
            </a:fld>
            <a:endParaRPr lang="en-US"/>
          </a:p>
        </p:txBody>
      </p:sp>
    </p:spTree>
    <p:extLst>
      <p:ext uri="{BB962C8B-B14F-4D97-AF65-F5344CB8AC3E}">
        <p14:creationId xmlns:p14="http://schemas.microsoft.com/office/powerpoint/2010/main" val="1420077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147654-316C-F242-BEAA-BDED84215F07}" type="datetimeFigureOut">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01391-524E-8F44-AD7A-22522774136C}"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47654-316C-F242-BEAA-BDED84215F07}" type="datetimeFigureOut">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01391-524E-8F44-AD7A-22522774136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147654-316C-F242-BEAA-BDED84215F07}" type="datetimeFigureOut">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01391-524E-8F44-AD7A-22522774136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47654-316C-F242-BEAA-BDED84215F07}" type="datetimeFigureOut">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01391-524E-8F44-AD7A-22522774136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147654-316C-F242-BEAA-BDED84215F07}" type="datetimeFigureOut">
              <a:rPr lang="en-US" smtClean="0"/>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01391-524E-8F44-AD7A-22522774136C}"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147654-316C-F242-BEAA-BDED84215F07}" type="datetimeFigureOut">
              <a:rPr lang="en-US" smtClean="0"/>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01391-524E-8F44-AD7A-22522774136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3147654-316C-F242-BEAA-BDED84215F07}" type="datetimeFigureOut">
              <a:rPr lang="en-US" smtClean="0"/>
              <a:t>7/22/15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801391-524E-8F44-AD7A-22522774136C}"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47654-316C-F242-BEAA-BDED84215F07}" type="datetimeFigureOut">
              <a:rPr lang="en-US" smtClean="0"/>
              <a:t>7/22/15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01391-524E-8F44-AD7A-22522774136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47654-316C-F242-BEAA-BDED84215F07}" type="datetimeFigureOut">
              <a:rPr lang="en-US" smtClean="0"/>
              <a:t>7/22/15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801391-524E-8F44-AD7A-22522774136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47654-316C-F242-BEAA-BDED84215F07}" type="datetimeFigureOut">
              <a:rPr lang="en-US" smtClean="0"/>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01391-524E-8F44-AD7A-22522774136C}"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47654-316C-F242-BEAA-BDED84215F07}" type="datetimeFigureOut">
              <a:rPr lang="en-US" smtClean="0"/>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01391-524E-8F44-AD7A-22522774136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E3147654-316C-F242-BEAA-BDED84215F07}" type="datetimeFigureOut">
              <a:rPr lang="en-US" smtClean="0"/>
              <a:t>7/22/15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9801391-524E-8F44-AD7A-22522774136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15.PNG"/><Relationship Id="rId7" Type="http://schemas.openxmlformats.org/officeDocument/2006/relationships/image" Target="../media/image31.png"/><Relationship Id="rId8"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G"/><Relationship Id="rId8"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microsoft.com/office/2007/relationships/hdphoto" Target="../media/hdphoto1.wdp"/><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pn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1.jpg"/><Relationship Id="rId10"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png"/><Relationship Id="rId7" Type="http://schemas.openxmlformats.org/officeDocument/2006/relationships/image" Target="../media/image27.JPG"/><Relationship Id="rId8" Type="http://schemas.openxmlformats.org/officeDocument/2006/relationships/image" Target="../media/image28.JPG"/><Relationship Id="rId9" Type="http://schemas.openxmlformats.org/officeDocument/2006/relationships/image" Target="../media/image15.PNG"/><Relationship Id="rId10"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mn-lt"/>
              </a:rPr>
              <a:t>California </a:t>
            </a:r>
            <a:r>
              <a:rPr lang="en-US" dirty="0" smtClean="0">
                <a:latin typeface="+mn-lt"/>
                <a:cs typeface="Arial"/>
              </a:rPr>
              <a:t>disasters</a:t>
            </a:r>
            <a:r>
              <a:rPr lang="en-US" dirty="0" smtClean="0">
                <a:latin typeface="+mn-lt"/>
              </a:rPr>
              <a:t> ii</a:t>
            </a:r>
            <a:endParaRPr lang="en-US" dirty="0">
              <a:latin typeface="+mn-lt"/>
            </a:endParaRPr>
          </a:p>
        </p:txBody>
      </p:sp>
      <p:sp>
        <p:nvSpPr>
          <p:cNvPr id="3" name="Subtitle 2"/>
          <p:cNvSpPr>
            <a:spLocks noGrp="1"/>
          </p:cNvSpPr>
          <p:nvPr>
            <p:ph type="subTitle" idx="1"/>
          </p:nvPr>
        </p:nvSpPr>
        <p:spPr>
          <a:xfrm>
            <a:off x="685800" y="3505199"/>
            <a:ext cx="7848600" cy="3197363"/>
          </a:xfrm>
        </p:spPr>
        <p:txBody>
          <a:bodyPr>
            <a:normAutofit fontScale="92500" lnSpcReduction="20000"/>
          </a:bodyPr>
          <a:lstStyle/>
          <a:p>
            <a:pPr algn="ctr"/>
            <a:r>
              <a:rPr lang="en-US" dirty="0" smtClean="0"/>
              <a:t>A New Method for Providing Near-Real-Time Active-Fire Support to Fire Responders Using NASA’s Uninhabited Aerial Vehicle Synthetic Aperture Radar (UAVSAR)</a:t>
            </a:r>
          </a:p>
          <a:p>
            <a:pPr algn="ctr"/>
            <a:endParaRPr lang="en-US" dirty="0"/>
          </a:p>
          <a:p>
            <a:pPr algn="ctr"/>
            <a:endParaRPr lang="en-US" dirty="0" smtClean="0"/>
          </a:p>
          <a:p>
            <a:pPr algn="ctr"/>
            <a:r>
              <a:rPr lang="en-US" dirty="0" smtClean="0"/>
              <a:t>By: Jerry Heo</a:t>
            </a:r>
          </a:p>
          <a:p>
            <a:pPr algn="ctr"/>
            <a:r>
              <a:rPr lang="en-US" dirty="0" smtClean="0"/>
              <a:t>Christine Rains</a:t>
            </a:r>
          </a:p>
          <a:p>
            <a:pPr algn="ctr"/>
            <a:r>
              <a:rPr lang="en-US" dirty="0" smtClean="0"/>
              <a:t>Erika Higa</a:t>
            </a:r>
          </a:p>
          <a:p>
            <a:pPr algn="ctr"/>
            <a:r>
              <a:rPr lang="en-US" dirty="0" smtClean="0"/>
              <a:t>Mark Barker</a:t>
            </a:r>
            <a:endParaRPr lang="en-US" dirty="0"/>
          </a:p>
        </p:txBody>
      </p:sp>
    </p:spTree>
    <p:extLst>
      <p:ext uri="{BB962C8B-B14F-4D97-AF65-F5344CB8AC3E}">
        <p14:creationId xmlns:p14="http://schemas.microsoft.com/office/powerpoint/2010/main" val="291159418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&amp; Conclusions</a:t>
            </a:r>
            <a:endParaRPr lang="en-US" dirty="0"/>
          </a:p>
        </p:txBody>
      </p:sp>
      <p:grpSp>
        <p:nvGrpSpPr>
          <p:cNvPr id="15" name="Group 14"/>
          <p:cNvGrpSpPr/>
          <p:nvPr/>
        </p:nvGrpSpPr>
        <p:grpSpPr>
          <a:xfrm>
            <a:off x="79371" y="1784364"/>
            <a:ext cx="8802121" cy="3822469"/>
            <a:chOff x="79371" y="1784364"/>
            <a:chExt cx="8802121" cy="3822469"/>
          </a:xfrm>
        </p:grpSpPr>
        <p:pic>
          <p:nvPicPr>
            <p:cNvPr id="14" name="Shape 98"/>
            <p:cNvPicPr preferRelativeResize="0"/>
            <p:nvPr/>
          </p:nvPicPr>
          <p:blipFill>
            <a:blip r:embed="rId3">
              <a:alphaModFix/>
            </a:blip>
            <a:stretch>
              <a:fillRect/>
            </a:stretch>
          </p:blipFill>
          <p:spPr>
            <a:xfrm>
              <a:off x="6054531" y="1784364"/>
              <a:ext cx="1369011" cy="1137108"/>
            </a:xfrm>
            <a:prstGeom prst="rect">
              <a:avLst/>
            </a:prstGeom>
            <a:noFill/>
            <a:ln>
              <a:noFill/>
            </a:ln>
          </p:spPr>
        </p:pic>
        <p:grpSp>
          <p:nvGrpSpPr>
            <p:cNvPr id="13" name="Group 12"/>
            <p:cNvGrpSpPr/>
            <p:nvPr/>
          </p:nvGrpSpPr>
          <p:grpSpPr>
            <a:xfrm>
              <a:off x="79371" y="1784364"/>
              <a:ext cx="8802121" cy="3822469"/>
              <a:chOff x="79371" y="1784364"/>
              <a:chExt cx="8802121" cy="3822469"/>
            </a:xfrm>
          </p:grpSpPr>
          <p:pic>
            <p:nvPicPr>
              <p:cNvPr id="3" name="Picture 2" descr="grand_d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804" y="1784364"/>
                <a:ext cx="2953727" cy="3822469"/>
              </a:xfrm>
              <a:prstGeom prst="rect">
                <a:avLst/>
              </a:prstGeom>
            </p:spPr>
          </p:pic>
          <p:pic>
            <p:nvPicPr>
              <p:cNvPr id="4" name="Picture 3" descr="grand_dNB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71" y="1784365"/>
                <a:ext cx="2926977" cy="3787852"/>
              </a:xfrm>
              <a:prstGeom prst="rect">
                <a:avLst/>
              </a:prstGeom>
            </p:spPr>
          </p:pic>
          <p:sp>
            <p:nvSpPr>
              <p:cNvPr id="7" name="TextBox 6"/>
              <p:cNvSpPr txBox="1"/>
              <p:nvPr/>
            </p:nvSpPr>
            <p:spPr>
              <a:xfrm>
                <a:off x="223085" y="1855085"/>
                <a:ext cx="952282" cy="369332"/>
              </a:xfrm>
              <a:prstGeom prst="rect">
                <a:avLst/>
              </a:prstGeom>
              <a:solidFill>
                <a:schemeClr val="bg1"/>
              </a:solidFill>
            </p:spPr>
            <p:txBody>
              <a:bodyPr wrap="square" rtlCol="0">
                <a:spAutoFit/>
              </a:bodyPr>
              <a:lstStyle/>
              <a:p>
                <a:r>
                  <a:rPr lang="en-US" dirty="0" err="1" smtClean="0"/>
                  <a:t>dNBR</a:t>
                </a:r>
                <a:endParaRPr lang="en-US" dirty="0"/>
              </a:p>
            </p:txBody>
          </p:sp>
          <p:pic>
            <p:nvPicPr>
              <p:cNvPr id="9" name="Picture 8" descr="lege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3860" y="1882909"/>
                <a:ext cx="1336368" cy="1045512"/>
              </a:xfrm>
              <a:prstGeom prst="rect">
                <a:avLst/>
              </a:prstGeom>
            </p:spPr>
          </p:pic>
          <p:sp>
            <p:nvSpPr>
              <p:cNvPr id="12" name="TextBox 11"/>
              <p:cNvSpPr txBox="1"/>
              <p:nvPr/>
            </p:nvSpPr>
            <p:spPr>
              <a:xfrm>
                <a:off x="5264558" y="1825827"/>
                <a:ext cx="682245" cy="369332"/>
              </a:xfrm>
              <a:prstGeom prst="rect">
                <a:avLst/>
              </a:prstGeom>
              <a:solidFill>
                <a:schemeClr val="bg1"/>
              </a:solidFill>
            </p:spPr>
            <p:txBody>
              <a:bodyPr wrap="square" rtlCol="0">
                <a:spAutoFit/>
              </a:bodyPr>
              <a:lstStyle/>
              <a:p>
                <a:r>
                  <a:rPr lang="en-US" dirty="0" err="1" smtClean="0"/>
                  <a:t>dCA</a:t>
                </a:r>
                <a:endParaRPr lang="en-US" dirty="0"/>
              </a:p>
            </p:txBody>
          </p:sp>
          <p:pic>
            <p:nvPicPr>
              <p:cNvPr id="10" name="Shape 75"/>
              <p:cNvPicPr preferRelativeResize="0"/>
              <p:nvPr/>
            </p:nvPicPr>
            <p:blipFill rotWithShape="1">
              <a:blip r:embed="rId7">
                <a:alphaModFix/>
                <a:extLst>
                  <a:ext uri="{BEBA8EAE-BF5A-486C-A8C5-ECC9F3942E4B}">
                    <a14:imgProps xmlns:a14="http://schemas.microsoft.com/office/drawing/2010/main">
                      <a14:imgLayer r:embed="rId8">
                        <a14:imgEffect>
                          <a14:backgroundRemoval t="4485" b="76667" l="14353" r="86353"/>
                        </a14:imgEffect>
                      </a14:imgLayer>
                    </a14:imgProps>
                  </a:ext>
                </a:extLst>
              </a:blip>
              <a:srcRect l="11154" t="3399" r="14335" b="22212"/>
              <a:stretch/>
            </p:blipFill>
            <p:spPr>
              <a:xfrm>
                <a:off x="6135666" y="2021144"/>
                <a:ext cx="2745826" cy="3547781"/>
              </a:xfrm>
              <a:prstGeom prst="rect">
                <a:avLst/>
              </a:prstGeom>
              <a:noFill/>
              <a:ln>
                <a:noFill/>
              </a:ln>
            </p:spPr>
          </p:pic>
        </p:grpSp>
      </p:grpSp>
    </p:spTree>
    <p:extLst>
      <p:ext uri="{BB962C8B-B14F-4D97-AF65-F5344CB8AC3E}">
        <p14:creationId xmlns:p14="http://schemas.microsoft.com/office/powerpoint/2010/main" val="346339469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474"/>
            <a:ext cx="8229600" cy="648368"/>
          </a:xfrm>
        </p:spPr>
        <p:txBody>
          <a:bodyPr>
            <a:normAutofit fontScale="90000"/>
          </a:bodyPr>
          <a:lstStyle/>
          <a:p>
            <a:pPr algn="ctr"/>
            <a:r>
              <a:rPr lang="en-US" dirty="0" smtClean="0"/>
              <a:t>Introduction</a:t>
            </a:r>
            <a:endParaRPr lang="en-US" dirty="0"/>
          </a:p>
        </p:txBody>
      </p:sp>
      <p:sp>
        <p:nvSpPr>
          <p:cNvPr id="3" name="Content Placeholder 2"/>
          <p:cNvSpPr>
            <a:spLocks noGrp="1"/>
          </p:cNvSpPr>
          <p:nvPr>
            <p:ph idx="1"/>
          </p:nvPr>
        </p:nvSpPr>
        <p:spPr>
          <a:xfrm>
            <a:off x="457200" y="1053412"/>
            <a:ext cx="8229600" cy="1329575"/>
          </a:xfrm>
        </p:spPr>
        <p:txBody>
          <a:bodyPr/>
          <a:lstStyle/>
          <a:p>
            <a:pPr marL="0" indent="0">
              <a:buNone/>
            </a:pPr>
            <a:r>
              <a:rPr lang="en-US" dirty="0" smtClean="0"/>
              <a:t>Wildfires a familiar threat in California</a:t>
            </a:r>
          </a:p>
          <a:p>
            <a:pPr marL="0" indent="0">
              <a:buNone/>
            </a:pPr>
            <a:r>
              <a:rPr lang="en-US" dirty="0" smtClean="0"/>
              <a:t>Increasing in size and severity</a:t>
            </a:r>
            <a:endParaRPr lang="en-US" dirty="0"/>
          </a:p>
        </p:txBody>
      </p:sp>
      <p:pic>
        <p:nvPicPr>
          <p:cNvPr id="4" name="Picture 3" descr="IMG_3799.JPG"/>
          <p:cNvPicPr>
            <a:picLocks noChangeAspect="1"/>
          </p:cNvPicPr>
          <p:nvPr/>
        </p:nvPicPr>
        <p:blipFill rotWithShape="1">
          <a:blip r:embed="rId3" cstate="print">
            <a:extLst>
              <a:ext uri="{28A0092B-C50C-407E-A947-70E740481C1C}">
                <a14:useLocalDpi xmlns:a14="http://schemas.microsoft.com/office/drawing/2010/main" val="0"/>
              </a:ext>
            </a:extLst>
          </a:blip>
          <a:srcRect b="26233"/>
          <a:stretch/>
        </p:blipFill>
        <p:spPr>
          <a:xfrm rot="10800000">
            <a:off x="644674" y="1995674"/>
            <a:ext cx="7901155" cy="4371306"/>
          </a:xfrm>
          <a:prstGeom prst="rect">
            <a:avLst/>
          </a:prstGeom>
        </p:spPr>
      </p:pic>
      <p:sp>
        <p:nvSpPr>
          <p:cNvPr id="6" name="Text Placeholder 4"/>
          <p:cNvSpPr txBox="1">
            <a:spLocks/>
          </p:cNvSpPr>
          <p:nvPr/>
        </p:nvSpPr>
        <p:spPr>
          <a:xfrm>
            <a:off x="644674" y="6469300"/>
            <a:ext cx="3688016" cy="259133"/>
          </a:xfrm>
          <a:prstGeom prst="rect">
            <a:avLst/>
          </a:prstGeom>
        </p:spPr>
        <p:txBody>
          <a:bodyPr>
            <a:normAutofit fontScale="5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smtClean="0"/>
              <a:t>Credit: Jerry Heo</a:t>
            </a:r>
            <a:endParaRPr lang="en-US" dirty="0"/>
          </a:p>
        </p:txBody>
      </p:sp>
    </p:spTree>
    <p:extLst>
      <p:ext uri="{BB962C8B-B14F-4D97-AF65-F5344CB8AC3E}">
        <p14:creationId xmlns:p14="http://schemas.microsoft.com/office/powerpoint/2010/main" val="222198676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6487" y="1600200"/>
            <a:ext cx="4120312" cy="4876800"/>
          </a:xfrm>
        </p:spPr>
        <p:txBody>
          <a:bodyPr>
            <a:normAutofit/>
          </a:bodyPr>
          <a:lstStyle/>
          <a:p>
            <a:pPr marL="0" indent="0">
              <a:buNone/>
            </a:pPr>
            <a:r>
              <a:rPr lang="en-US" dirty="0" smtClean="0"/>
              <a:t>Obscured by clouds and smoke</a:t>
            </a:r>
          </a:p>
          <a:p>
            <a:pPr marL="0" indent="0">
              <a:buNone/>
            </a:pPr>
            <a:endParaRPr lang="en-US" dirty="0"/>
          </a:p>
          <a:p>
            <a:pPr marL="0" indent="0">
              <a:buNone/>
            </a:pPr>
            <a:r>
              <a:rPr lang="en-US" dirty="0" smtClean="0"/>
              <a:t>Low spatial (MODIS) and temporal resolution</a:t>
            </a:r>
          </a:p>
          <a:p>
            <a:pPr marL="0" indent="0">
              <a:buNone/>
            </a:pPr>
            <a:endParaRPr lang="en-US" dirty="0"/>
          </a:p>
          <a:p>
            <a:pPr marL="0" indent="0">
              <a:buNone/>
            </a:pPr>
            <a:r>
              <a:rPr lang="en-US" dirty="0" smtClean="0"/>
              <a:t>Nighttime support best due to thermal imagery analyses</a:t>
            </a:r>
          </a:p>
        </p:txBody>
      </p:sp>
      <p:pic>
        <p:nvPicPr>
          <p:cNvPr id="6" name="Shape 104"/>
          <p:cNvPicPr preferRelativeResize="0">
            <a:picLocks noChangeAspect="1"/>
          </p:cNvPicPr>
          <p:nvPr/>
        </p:nvPicPr>
        <p:blipFill rotWithShape="1">
          <a:blip r:embed="rId3">
            <a:alphaModFix/>
          </a:blip>
          <a:srcRect t="14710" b="8718"/>
          <a:stretch/>
        </p:blipFill>
        <p:spPr>
          <a:xfrm>
            <a:off x="54042" y="612491"/>
            <a:ext cx="4386238" cy="5970898"/>
          </a:xfrm>
          <a:prstGeom prst="rect">
            <a:avLst/>
          </a:prstGeom>
          <a:noFill/>
          <a:ln>
            <a:solidFill>
              <a:srgbClr val="000000"/>
            </a:solidFill>
          </a:ln>
        </p:spPr>
      </p:pic>
      <p:sp>
        <p:nvSpPr>
          <p:cNvPr id="2" name="Title 1"/>
          <p:cNvSpPr>
            <a:spLocks noGrp="1"/>
          </p:cNvSpPr>
          <p:nvPr>
            <p:ph type="title"/>
          </p:nvPr>
        </p:nvSpPr>
        <p:spPr>
          <a:xfrm>
            <a:off x="4566487" y="533400"/>
            <a:ext cx="4120312" cy="778941"/>
          </a:xfrm>
        </p:spPr>
        <p:txBody>
          <a:bodyPr>
            <a:normAutofit fontScale="90000"/>
          </a:bodyPr>
          <a:lstStyle/>
          <a:p>
            <a:r>
              <a:rPr lang="en-US" dirty="0" smtClean="0"/>
              <a:t>Remote Sensing and Fire Response</a:t>
            </a:r>
            <a:endParaRPr lang="en-US" dirty="0"/>
          </a:p>
        </p:txBody>
      </p:sp>
      <p:sp>
        <p:nvSpPr>
          <p:cNvPr id="8" name="Text Placeholder 4"/>
          <p:cNvSpPr txBox="1">
            <a:spLocks/>
          </p:cNvSpPr>
          <p:nvPr/>
        </p:nvSpPr>
        <p:spPr>
          <a:xfrm>
            <a:off x="54042" y="6583389"/>
            <a:ext cx="3688016" cy="259133"/>
          </a:xfrm>
          <a:prstGeom prst="rect">
            <a:avLst/>
          </a:prstGeom>
        </p:spPr>
        <p:txBody>
          <a:bodyPr>
            <a:normAutofit fontScale="5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smtClean="0"/>
              <a:t>Credit: CAL FIRE Battalion Chief Chris Waters</a:t>
            </a:r>
            <a:endParaRPr lang="en-US" dirty="0"/>
          </a:p>
        </p:txBody>
      </p:sp>
    </p:spTree>
    <p:extLst>
      <p:ext uri="{BB962C8B-B14F-4D97-AF65-F5344CB8AC3E}">
        <p14:creationId xmlns:p14="http://schemas.microsoft.com/office/powerpoint/2010/main" val="107977892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7188" y="1179727"/>
            <a:ext cx="5462587"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Content Placeholder 1"/>
              <p:cNvSpPr txBox="1">
                <a:spLocks/>
              </p:cNvSpPr>
              <p:nvPr/>
            </p:nvSpPr>
            <p:spPr>
              <a:xfrm>
                <a:off x="406400" y="4669663"/>
                <a:ext cx="8331200" cy="16567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Normalized </a:t>
                </a:r>
                <a:r>
                  <a:rPr lang="en-US" dirty="0"/>
                  <a:t>Burn Ratio </a:t>
                </a:r>
                <a:endParaRPr lang="en-US" sz="2400" dirty="0"/>
              </a:p>
              <a:p>
                <a:pPr marL="0" indent="0" algn="ctr">
                  <a:buFont typeface="Arial"/>
                  <a:buNone/>
                </a:pPr>
                <a:endParaRPr lang="en-US" sz="800" dirty="0"/>
              </a:p>
              <a:p>
                <a:pPr marL="0" indent="0" algn="ctr">
                  <a:buFont typeface="Arial"/>
                  <a:buNone/>
                </a:pPr>
                <a:r>
                  <a:rPr lang="en-US" dirty="0"/>
                  <a:t>   </a:t>
                </a:r>
                <a:r>
                  <a:rPr lang="en-US" dirty="0" err="1"/>
                  <a:t>dNBR</a:t>
                </a:r>
                <a:r>
                  <a:rPr lang="en-US" dirty="0"/>
                  <a:t> = </a:t>
                </a:r>
                <a:r>
                  <a:rPr lang="en-US" dirty="0" err="1"/>
                  <a:t>NBR</a:t>
                </a:r>
                <a:r>
                  <a:rPr lang="en-US" baseline="-25000" dirty="0" err="1"/>
                  <a:t>preburn</a:t>
                </a:r>
                <a:r>
                  <a:rPr lang="en-US" dirty="0"/>
                  <a:t> – </a:t>
                </a:r>
                <a:r>
                  <a:rPr lang="en-US" dirty="0" err="1"/>
                  <a:t>NBR</a:t>
                </a:r>
                <a:r>
                  <a:rPr lang="en-US" baseline="-25000" dirty="0" err="1"/>
                  <a:t>postburn</a:t>
                </a:r>
                <a:endParaRPr lang="en-US" baseline="-25000" dirty="0"/>
              </a:p>
              <a:p>
                <a:pPr lvl="1" algn="ctr"/>
                <a:endParaRPr lang="en-US" sz="2400" dirty="0"/>
              </a:p>
              <a:p>
                <a:pPr marL="457200" lvl="1" indent="0" algn="ctr">
                  <a:buFont typeface="Arial"/>
                  <a:buNone/>
                </a:pPr>
                <a:endParaRPr lang="en-US" sz="2400" dirty="0"/>
              </a:p>
            </p:txBody>
          </p:sp>
        </mc:Choice>
        <mc:Fallback xmlns="">
          <p:sp>
            <p:nvSpPr>
              <p:cNvPr id="5" name="Content Placeholder 1"/>
              <p:cNvSpPr txBox="1">
                <a:spLocks noRot="1" noChangeAspect="1" noMove="1" noResize="1" noEditPoints="1" noAdjustHandles="1" noChangeArrowheads="1" noChangeShapeType="1" noTextEdit="1"/>
              </p:cNvSpPr>
              <p:nvPr/>
            </p:nvSpPr>
            <p:spPr>
              <a:xfrm>
                <a:off x="406400" y="4669663"/>
                <a:ext cx="8331200" cy="1656795"/>
              </a:xfrm>
              <a:prstGeom prst="rect">
                <a:avLst/>
              </a:prstGeom>
              <a:blipFill rotWithShape="1">
                <a:blip r:embed="rId4"/>
                <a:stretch>
                  <a:fillRect b="-59926"/>
                </a:stretch>
              </a:blipFill>
            </p:spPr>
            <p:txBody>
              <a:bodyPr/>
              <a:lstStyle/>
              <a:p>
                <a:r>
                  <a:rPr lang="en-US">
                    <a:noFill/>
                  </a:rPr>
                  <a:t> </a:t>
                </a:r>
              </a:p>
            </p:txBody>
          </p:sp>
        </mc:Fallback>
      </mc:AlternateContent>
      <p:sp>
        <p:nvSpPr>
          <p:cNvPr id="6" name="Freeform 5"/>
          <p:cNvSpPr/>
          <p:nvPr/>
        </p:nvSpPr>
        <p:spPr>
          <a:xfrm>
            <a:off x="2634250" y="1762095"/>
            <a:ext cx="4743450" cy="1962480"/>
          </a:xfrm>
          <a:custGeom>
            <a:avLst/>
            <a:gdLst>
              <a:gd name="connsiteX0" fmla="*/ 0 w 4743450"/>
              <a:gd name="connsiteY0" fmla="*/ 1905000 h 1962480"/>
              <a:gd name="connsiteX1" fmla="*/ 666750 w 4743450"/>
              <a:gd name="connsiteY1" fmla="*/ 1857375 h 1962480"/>
              <a:gd name="connsiteX2" fmla="*/ 1571625 w 4743450"/>
              <a:gd name="connsiteY2" fmla="*/ 942975 h 1962480"/>
              <a:gd name="connsiteX3" fmla="*/ 2524125 w 4743450"/>
              <a:gd name="connsiteY3" fmla="*/ 333375 h 1962480"/>
              <a:gd name="connsiteX4" fmla="*/ 3648075 w 4743450"/>
              <a:gd name="connsiteY4" fmla="*/ 85725 h 1962480"/>
              <a:gd name="connsiteX5" fmla="*/ 4743450 w 4743450"/>
              <a:gd name="connsiteY5" fmla="*/ 0 h 19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450" h="1962480">
                <a:moveTo>
                  <a:pt x="0" y="1905000"/>
                </a:moveTo>
                <a:cubicBezTo>
                  <a:pt x="202406" y="1961356"/>
                  <a:pt x="404812" y="2017713"/>
                  <a:pt x="666750" y="1857375"/>
                </a:cubicBezTo>
                <a:cubicBezTo>
                  <a:pt x="928688" y="1697037"/>
                  <a:pt x="1262062" y="1196975"/>
                  <a:pt x="1571625" y="942975"/>
                </a:cubicBezTo>
                <a:cubicBezTo>
                  <a:pt x="1881188" y="688975"/>
                  <a:pt x="2178050" y="476250"/>
                  <a:pt x="2524125" y="333375"/>
                </a:cubicBezTo>
                <a:cubicBezTo>
                  <a:pt x="2870200" y="190500"/>
                  <a:pt x="3278188" y="141287"/>
                  <a:pt x="3648075" y="85725"/>
                </a:cubicBezTo>
                <a:cubicBezTo>
                  <a:pt x="4017962" y="30163"/>
                  <a:pt x="4380706" y="15081"/>
                  <a:pt x="474345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1006" y="1767422"/>
            <a:ext cx="1177651" cy="369332"/>
          </a:xfrm>
          <a:prstGeom prst="rect">
            <a:avLst/>
          </a:prstGeom>
          <a:noFill/>
        </p:spPr>
        <p:txBody>
          <a:bodyPr wrap="none" rtlCol="0">
            <a:spAutoFit/>
          </a:bodyPr>
          <a:lstStyle/>
          <a:p>
            <a:r>
              <a:rPr lang="en-US" dirty="0" smtClean="0"/>
              <a:t>Live Plants</a:t>
            </a:r>
            <a:endParaRPr lang="en-US" dirty="0"/>
          </a:p>
        </p:txBody>
      </p:sp>
      <p:sp>
        <p:nvSpPr>
          <p:cNvPr id="8" name="TextBox 7"/>
          <p:cNvSpPr txBox="1"/>
          <p:nvPr/>
        </p:nvSpPr>
        <p:spPr>
          <a:xfrm>
            <a:off x="189305" y="2531672"/>
            <a:ext cx="1691489" cy="369332"/>
          </a:xfrm>
          <a:prstGeom prst="rect">
            <a:avLst/>
          </a:prstGeom>
          <a:noFill/>
        </p:spPr>
        <p:txBody>
          <a:bodyPr wrap="none" rtlCol="0">
            <a:spAutoFit/>
          </a:bodyPr>
          <a:lstStyle/>
          <a:p>
            <a:r>
              <a:rPr lang="en-US" dirty="0" smtClean="0"/>
              <a:t>Burned Plants</a:t>
            </a:r>
            <a:endParaRPr lang="en-US" dirty="0"/>
          </a:p>
        </p:txBody>
      </p:sp>
      <p:cxnSp>
        <p:nvCxnSpPr>
          <p:cNvPr id="9" name="Straight Arrow Connector 8"/>
          <p:cNvCxnSpPr/>
          <p:nvPr/>
        </p:nvCxnSpPr>
        <p:spPr>
          <a:xfrm>
            <a:off x="3596275" y="1967542"/>
            <a:ext cx="0" cy="128997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91825" y="1967542"/>
            <a:ext cx="0" cy="1528084"/>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62073" y="3687339"/>
            <a:ext cx="2425664" cy="307777"/>
          </a:xfrm>
          <a:prstGeom prst="rect">
            <a:avLst/>
          </a:prstGeom>
          <a:noFill/>
        </p:spPr>
        <p:txBody>
          <a:bodyPr wrap="none" rtlCol="0">
            <a:spAutoFit/>
          </a:bodyPr>
          <a:lstStyle/>
          <a:p>
            <a:r>
              <a:rPr lang="en-US" sz="1400" dirty="0" smtClean="0"/>
              <a:t>Shortwave Infrared (SWIR)</a:t>
            </a:r>
            <a:endParaRPr lang="en-US" sz="1400" dirty="0"/>
          </a:p>
        </p:txBody>
      </p:sp>
      <p:sp>
        <p:nvSpPr>
          <p:cNvPr id="12" name="TextBox 11"/>
          <p:cNvSpPr txBox="1"/>
          <p:nvPr/>
        </p:nvSpPr>
        <p:spPr>
          <a:xfrm>
            <a:off x="2976650" y="3687338"/>
            <a:ext cx="1803699" cy="307777"/>
          </a:xfrm>
          <a:prstGeom prst="rect">
            <a:avLst/>
          </a:prstGeom>
          <a:noFill/>
        </p:spPr>
        <p:txBody>
          <a:bodyPr wrap="none" rtlCol="0">
            <a:spAutoFit/>
          </a:bodyPr>
          <a:lstStyle/>
          <a:p>
            <a:r>
              <a:rPr lang="en-US" sz="1400" dirty="0" smtClean="0"/>
              <a:t>Near Infrared (NIR)</a:t>
            </a:r>
            <a:endParaRPr lang="en-US" sz="1400" dirty="0"/>
          </a:p>
        </p:txBody>
      </p:sp>
      <p:cxnSp>
        <p:nvCxnSpPr>
          <p:cNvPr id="13" name="Straight Connector 12"/>
          <p:cNvCxnSpPr/>
          <p:nvPr/>
        </p:nvCxnSpPr>
        <p:spPr>
          <a:xfrm>
            <a:off x="565537" y="1675287"/>
            <a:ext cx="85660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62034" y="2437751"/>
            <a:ext cx="861299" cy="56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30251" y="181678"/>
            <a:ext cx="8914026" cy="998049"/>
          </a:xfrm>
        </p:spPr>
        <p:txBody>
          <a:bodyPr>
            <a:normAutofit/>
          </a:bodyPr>
          <a:lstStyle/>
          <a:p>
            <a:r>
              <a:rPr lang="en-US" sz="3600" dirty="0" smtClean="0"/>
              <a:t>Differenced Normalized Burn Ratio (</a:t>
            </a:r>
            <a:r>
              <a:rPr lang="en-US" sz="3600" dirty="0" err="1" smtClean="0"/>
              <a:t>dNBR</a:t>
            </a:r>
            <a:r>
              <a:rPr lang="en-US" sz="3600" dirty="0" smtClean="0"/>
              <a:t>)</a:t>
            </a:r>
            <a:endParaRPr lang="en-US" sz="3600" dirty="0"/>
          </a:p>
        </p:txBody>
      </p:sp>
    </p:spTree>
    <p:extLst>
      <p:ext uri="{BB962C8B-B14F-4D97-AF65-F5344CB8AC3E}">
        <p14:creationId xmlns:p14="http://schemas.microsoft.com/office/powerpoint/2010/main" val="24558844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60" y="438482"/>
            <a:ext cx="8229600" cy="831477"/>
          </a:xfrm>
        </p:spPr>
        <p:txBody>
          <a:bodyPr/>
          <a:lstStyle/>
          <a:p>
            <a:pPr algn="ctr"/>
            <a:r>
              <a:rPr lang="en-US" dirty="0" smtClean="0"/>
              <a:t>Methodology</a:t>
            </a:r>
            <a:endParaRPr lang="en-US" dirty="0"/>
          </a:p>
        </p:txBody>
      </p:sp>
      <p:grpSp>
        <p:nvGrpSpPr>
          <p:cNvPr id="19" name="Group 18"/>
          <p:cNvGrpSpPr/>
          <p:nvPr/>
        </p:nvGrpSpPr>
        <p:grpSpPr>
          <a:xfrm>
            <a:off x="1527895" y="1451288"/>
            <a:ext cx="2428702" cy="5189437"/>
            <a:chOff x="1527895" y="1451288"/>
            <a:chExt cx="2428702" cy="5189437"/>
          </a:xfrm>
        </p:grpSpPr>
        <p:grpSp>
          <p:nvGrpSpPr>
            <p:cNvPr id="16" name="Group 15"/>
            <p:cNvGrpSpPr/>
            <p:nvPr/>
          </p:nvGrpSpPr>
          <p:grpSpPr>
            <a:xfrm>
              <a:off x="1527895" y="1451288"/>
              <a:ext cx="2428702" cy="5189437"/>
              <a:chOff x="1527895" y="1451288"/>
              <a:chExt cx="2428702" cy="5189437"/>
            </a:xfrm>
          </p:grpSpPr>
          <p:pic>
            <p:nvPicPr>
              <p:cNvPr id="5" name="Picture 4" descr="NBRpre_morgan.JPG"/>
              <p:cNvPicPr>
                <a:picLocks noChangeAspect="1"/>
              </p:cNvPicPr>
              <p:nvPr/>
            </p:nvPicPr>
            <p:blipFill rotWithShape="1">
              <a:blip r:embed="rId3" cstate="print">
                <a:extLst>
                  <a:ext uri="{28A0092B-C50C-407E-A947-70E740481C1C}">
                    <a14:useLocalDpi xmlns:a14="http://schemas.microsoft.com/office/drawing/2010/main"/>
                  </a:ext>
                </a:extLst>
              </a:blip>
              <a:srcRect l="24986" t="18963" r="27830" b="16472"/>
              <a:stretch/>
            </p:blipFill>
            <p:spPr>
              <a:xfrm>
                <a:off x="1533035" y="4173035"/>
                <a:ext cx="2423562" cy="246769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895" y="1451288"/>
                <a:ext cx="2428702" cy="2159700"/>
              </a:xfrm>
              <a:prstGeom prst="rect">
                <a:avLst/>
              </a:prstGeom>
            </p:spPr>
          </p:pic>
        </p:grpSp>
        <p:sp>
          <p:nvSpPr>
            <p:cNvPr id="10" name="TextBox 9"/>
            <p:cNvSpPr txBox="1"/>
            <p:nvPr/>
          </p:nvSpPr>
          <p:spPr>
            <a:xfrm>
              <a:off x="2246308" y="3711748"/>
              <a:ext cx="990977" cy="400110"/>
            </a:xfrm>
            <a:prstGeom prst="rect">
              <a:avLst/>
            </a:prstGeom>
            <a:noFill/>
          </p:spPr>
          <p:txBody>
            <a:bodyPr wrap="none" rtlCol="0">
              <a:spAutoFit/>
            </a:bodyPr>
            <a:lstStyle/>
            <a:p>
              <a:r>
                <a:rPr lang="en-US" sz="2000" dirty="0" smtClean="0"/>
                <a:t>Before</a:t>
              </a:r>
              <a:endParaRPr lang="en-US" dirty="0"/>
            </a:p>
          </p:txBody>
        </p:sp>
      </p:grpSp>
      <p:grpSp>
        <p:nvGrpSpPr>
          <p:cNvPr id="20" name="Group 19"/>
          <p:cNvGrpSpPr/>
          <p:nvPr/>
        </p:nvGrpSpPr>
        <p:grpSpPr>
          <a:xfrm>
            <a:off x="4048503" y="1451288"/>
            <a:ext cx="2421326" cy="5189437"/>
            <a:chOff x="4048503" y="1451288"/>
            <a:chExt cx="2421326" cy="5189437"/>
          </a:xfrm>
        </p:grpSpPr>
        <p:grpSp>
          <p:nvGrpSpPr>
            <p:cNvPr id="17" name="Group 16"/>
            <p:cNvGrpSpPr/>
            <p:nvPr/>
          </p:nvGrpSpPr>
          <p:grpSpPr>
            <a:xfrm>
              <a:off x="4048503" y="1451288"/>
              <a:ext cx="2421326" cy="5189437"/>
              <a:chOff x="4048503" y="1451288"/>
              <a:chExt cx="2421326" cy="5189437"/>
            </a:xfrm>
          </p:grpSpPr>
          <p:pic>
            <p:nvPicPr>
              <p:cNvPr id="6" name="Picture 5" descr="NBRpost_morgan.JPG"/>
              <p:cNvPicPr>
                <a:picLocks noChangeAspect="1"/>
              </p:cNvPicPr>
              <p:nvPr/>
            </p:nvPicPr>
            <p:blipFill rotWithShape="1">
              <a:blip r:embed="rId5" cstate="print">
                <a:extLst>
                  <a:ext uri="{28A0092B-C50C-407E-A947-70E740481C1C}">
                    <a14:useLocalDpi xmlns:a14="http://schemas.microsoft.com/office/drawing/2010/main"/>
                  </a:ext>
                </a:extLst>
              </a:blip>
              <a:srcRect l="24689" t="17393" r="28261" b="17444"/>
              <a:stretch/>
            </p:blipFill>
            <p:spPr>
              <a:xfrm>
                <a:off x="4056699" y="4173036"/>
                <a:ext cx="2404935" cy="246768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8503" y="1451288"/>
                <a:ext cx="2421326" cy="2159700"/>
              </a:xfrm>
              <a:prstGeom prst="rect">
                <a:avLst/>
              </a:prstGeom>
            </p:spPr>
          </p:pic>
        </p:grpSp>
        <p:sp>
          <p:nvSpPr>
            <p:cNvPr id="11" name="TextBox 10"/>
            <p:cNvSpPr txBox="1"/>
            <p:nvPr/>
          </p:nvSpPr>
          <p:spPr>
            <a:xfrm>
              <a:off x="4867069" y="3710630"/>
              <a:ext cx="784189" cy="400110"/>
            </a:xfrm>
            <a:prstGeom prst="rect">
              <a:avLst/>
            </a:prstGeom>
            <a:noFill/>
          </p:spPr>
          <p:txBody>
            <a:bodyPr wrap="none" rtlCol="0">
              <a:spAutoFit/>
            </a:bodyPr>
            <a:lstStyle/>
            <a:p>
              <a:r>
                <a:rPr lang="en-US" sz="2000" dirty="0" smtClean="0"/>
                <a:t>After</a:t>
              </a:r>
              <a:endParaRPr lang="en-US" dirty="0"/>
            </a:p>
          </p:txBody>
        </p:sp>
      </p:grpSp>
      <p:grpSp>
        <p:nvGrpSpPr>
          <p:cNvPr id="21" name="Group 20"/>
          <p:cNvGrpSpPr/>
          <p:nvPr/>
        </p:nvGrpSpPr>
        <p:grpSpPr>
          <a:xfrm>
            <a:off x="6543505" y="1432329"/>
            <a:ext cx="2415228" cy="5208397"/>
            <a:chOff x="6543505" y="1432329"/>
            <a:chExt cx="2415228" cy="5208397"/>
          </a:xfrm>
        </p:grpSpPr>
        <p:grpSp>
          <p:nvGrpSpPr>
            <p:cNvPr id="18" name="Group 17"/>
            <p:cNvGrpSpPr/>
            <p:nvPr/>
          </p:nvGrpSpPr>
          <p:grpSpPr>
            <a:xfrm>
              <a:off x="6543505" y="1432329"/>
              <a:ext cx="2415228" cy="5208397"/>
              <a:chOff x="6543505" y="1432329"/>
              <a:chExt cx="2415228" cy="5208397"/>
            </a:xfrm>
          </p:grpSpPr>
          <p:pic>
            <p:nvPicPr>
              <p:cNvPr id="4" name="Picture 3" descr="dNBR_morgan.JPG"/>
              <p:cNvPicPr>
                <a:picLocks noChangeAspect="1"/>
              </p:cNvPicPr>
              <p:nvPr/>
            </p:nvPicPr>
            <p:blipFill rotWithShape="1">
              <a:blip r:embed="rId7">
                <a:extLst>
                  <a:ext uri="{28A0092B-C50C-407E-A947-70E740481C1C}">
                    <a14:useLocalDpi xmlns:a14="http://schemas.microsoft.com/office/drawing/2010/main"/>
                  </a:ext>
                </a:extLst>
              </a:blip>
              <a:srcRect l="26639" t="19773" r="26334" b="15487"/>
              <a:stretch/>
            </p:blipFill>
            <p:spPr>
              <a:xfrm>
                <a:off x="6543505" y="4173036"/>
                <a:ext cx="2404934" cy="246769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2915" y="1432329"/>
                <a:ext cx="2405818" cy="2178659"/>
              </a:xfrm>
              <a:prstGeom prst="rect">
                <a:avLst/>
              </a:prstGeom>
            </p:spPr>
          </p:pic>
        </p:grpSp>
        <p:sp>
          <p:nvSpPr>
            <p:cNvPr id="12" name="TextBox 11"/>
            <p:cNvSpPr txBox="1"/>
            <p:nvPr/>
          </p:nvSpPr>
          <p:spPr>
            <a:xfrm>
              <a:off x="7085908" y="3711748"/>
              <a:ext cx="1348972" cy="400110"/>
            </a:xfrm>
            <a:prstGeom prst="rect">
              <a:avLst/>
            </a:prstGeom>
            <a:noFill/>
          </p:spPr>
          <p:txBody>
            <a:bodyPr wrap="none" rtlCol="0">
              <a:spAutoFit/>
            </a:bodyPr>
            <a:lstStyle/>
            <a:p>
              <a:r>
                <a:rPr lang="en-US" sz="2000" dirty="0" smtClean="0"/>
                <a:t>Difference</a:t>
              </a:r>
              <a:endParaRPr lang="en-US" dirty="0"/>
            </a:p>
          </p:txBody>
        </p:sp>
      </p:grpSp>
      <p:sp>
        <p:nvSpPr>
          <p:cNvPr id="13" name="TextBox 12"/>
          <p:cNvSpPr txBox="1"/>
          <p:nvPr/>
        </p:nvSpPr>
        <p:spPr>
          <a:xfrm>
            <a:off x="52920" y="2248884"/>
            <a:ext cx="1465531" cy="461665"/>
          </a:xfrm>
          <a:prstGeom prst="rect">
            <a:avLst/>
          </a:prstGeom>
          <a:noFill/>
        </p:spPr>
        <p:txBody>
          <a:bodyPr wrap="square" rtlCol="0">
            <a:spAutoFit/>
          </a:bodyPr>
          <a:lstStyle/>
          <a:p>
            <a:r>
              <a:rPr lang="en-US" sz="2400" dirty="0" smtClean="0">
                <a:solidFill>
                  <a:schemeClr val="accent1">
                    <a:lumMod val="75000"/>
                  </a:schemeClr>
                </a:solidFill>
              </a:rPr>
              <a:t>UAVSAR</a:t>
            </a:r>
            <a:endParaRPr lang="en-US" sz="2000" dirty="0">
              <a:solidFill>
                <a:schemeClr val="accent1">
                  <a:lumMod val="75000"/>
                </a:schemeClr>
              </a:solidFill>
            </a:endParaRPr>
          </a:p>
        </p:txBody>
      </p:sp>
      <p:sp>
        <p:nvSpPr>
          <p:cNvPr id="14" name="TextBox 13"/>
          <p:cNvSpPr txBox="1"/>
          <p:nvPr/>
        </p:nvSpPr>
        <p:spPr>
          <a:xfrm>
            <a:off x="158760" y="5054975"/>
            <a:ext cx="1278880" cy="461665"/>
          </a:xfrm>
          <a:prstGeom prst="rect">
            <a:avLst/>
          </a:prstGeom>
          <a:noFill/>
        </p:spPr>
        <p:txBody>
          <a:bodyPr wrap="square" rtlCol="0">
            <a:spAutoFit/>
          </a:bodyPr>
          <a:lstStyle/>
          <a:p>
            <a:r>
              <a:rPr lang="en-US" sz="2400" dirty="0" smtClean="0">
                <a:solidFill>
                  <a:schemeClr val="accent1">
                    <a:lumMod val="75000"/>
                  </a:schemeClr>
                </a:solidFill>
              </a:rPr>
              <a:t>Landsat</a:t>
            </a:r>
            <a:endParaRPr lang="en-US" sz="2000" dirty="0">
              <a:solidFill>
                <a:schemeClr val="accent1">
                  <a:lumMod val="75000"/>
                </a:schemeClr>
              </a:solidFill>
            </a:endParaRPr>
          </a:p>
        </p:txBody>
      </p:sp>
    </p:spTree>
    <p:extLst>
      <p:ext uri="{BB962C8B-B14F-4D97-AF65-F5344CB8AC3E}">
        <p14:creationId xmlns:p14="http://schemas.microsoft.com/office/powerpoint/2010/main" val="112757324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0-#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UAVSAR</a:t>
            </a:r>
            <a:endParaRPr lang="en-US" dirty="0"/>
          </a:p>
        </p:txBody>
      </p:sp>
      <p:sp>
        <p:nvSpPr>
          <p:cNvPr id="3" name="Content Placeholder 2"/>
          <p:cNvSpPr>
            <a:spLocks noGrp="1"/>
          </p:cNvSpPr>
          <p:nvPr>
            <p:ph idx="1"/>
          </p:nvPr>
        </p:nvSpPr>
        <p:spPr>
          <a:xfrm>
            <a:off x="4927105" y="1600200"/>
            <a:ext cx="4029746" cy="4876800"/>
          </a:xfrm>
        </p:spPr>
        <p:txBody>
          <a:bodyPr/>
          <a:lstStyle/>
          <a:p>
            <a:pPr marL="0" indent="0">
              <a:buNone/>
            </a:pPr>
            <a:r>
              <a:rPr lang="en-US" b="1" dirty="0" smtClean="0"/>
              <a:t>Active</a:t>
            </a:r>
            <a:r>
              <a:rPr lang="en-US" dirty="0" smtClean="0"/>
              <a:t> Sensor</a:t>
            </a:r>
          </a:p>
          <a:p>
            <a:pPr marL="0" indent="0">
              <a:buNone/>
            </a:pPr>
            <a:endParaRPr lang="en-US" dirty="0" smtClean="0"/>
          </a:p>
          <a:p>
            <a:pPr marL="0" indent="0">
              <a:buNone/>
            </a:pPr>
            <a:r>
              <a:rPr lang="en-US" b="1" dirty="0" smtClean="0"/>
              <a:t>Day or night </a:t>
            </a:r>
            <a:r>
              <a:rPr lang="en-US" dirty="0" smtClean="0"/>
              <a:t>flights possible</a:t>
            </a:r>
          </a:p>
          <a:p>
            <a:pPr marL="0" indent="0">
              <a:buNone/>
            </a:pPr>
            <a:endParaRPr lang="en-US" dirty="0" smtClean="0"/>
          </a:p>
          <a:p>
            <a:pPr marL="0" indent="0">
              <a:buNone/>
            </a:pPr>
            <a:r>
              <a:rPr lang="en-US" dirty="0" smtClean="0"/>
              <a:t>High spatial resolution (</a:t>
            </a:r>
            <a:r>
              <a:rPr lang="en-US" b="1" dirty="0" smtClean="0"/>
              <a:t>5m</a:t>
            </a:r>
            <a:r>
              <a:rPr lang="en-US" dirty="0" smtClean="0"/>
              <a:t>)</a:t>
            </a:r>
          </a:p>
          <a:p>
            <a:pPr marL="0" indent="0">
              <a:buNone/>
            </a:pPr>
            <a:endParaRPr lang="en-US" dirty="0"/>
          </a:p>
          <a:p>
            <a:pPr marL="0" indent="0">
              <a:buNone/>
            </a:pPr>
            <a:r>
              <a:rPr lang="en-US" dirty="0" smtClean="0"/>
              <a:t>Penetrates clouds and smoke</a:t>
            </a:r>
            <a:endParaRPr lang="en-US" dirty="0"/>
          </a:p>
        </p:txBody>
      </p:sp>
      <p:pic>
        <p:nvPicPr>
          <p:cNvPr id="4" name="Picture 3" descr="DSCN0022.JPG"/>
          <p:cNvPicPr>
            <a:picLocks noChangeAspect="1"/>
          </p:cNvPicPr>
          <p:nvPr/>
        </p:nvPicPr>
        <p:blipFill rotWithShape="1">
          <a:blip r:embed="rId3" cstate="print">
            <a:extLst>
              <a:ext uri="{28A0092B-C50C-407E-A947-70E740481C1C}">
                <a14:useLocalDpi xmlns:a14="http://schemas.microsoft.com/office/drawing/2010/main" val="0"/>
              </a:ext>
            </a:extLst>
          </a:blip>
          <a:srcRect t="21704" b="16261"/>
          <a:stretch/>
        </p:blipFill>
        <p:spPr>
          <a:xfrm>
            <a:off x="163947" y="1600512"/>
            <a:ext cx="4629772" cy="2154051"/>
          </a:xfrm>
          <a:prstGeom prst="rect">
            <a:avLst/>
          </a:prstGeom>
        </p:spPr>
      </p:pic>
      <p:pic>
        <p:nvPicPr>
          <p:cNvPr id="5" name="Picture 4" descr="DSCN0020.JPG"/>
          <p:cNvPicPr>
            <a:picLocks noChangeAspect="1"/>
          </p:cNvPicPr>
          <p:nvPr/>
        </p:nvPicPr>
        <p:blipFill rotWithShape="1">
          <a:blip r:embed="rId4" cstate="print">
            <a:extLst>
              <a:ext uri="{28A0092B-C50C-407E-A947-70E740481C1C}">
                <a14:useLocalDpi xmlns:a14="http://schemas.microsoft.com/office/drawing/2010/main" val="0"/>
              </a:ext>
            </a:extLst>
          </a:blip>
          <a:srcRect l="15822" t="30823" r="37238" b="32727"/>
          <a:stretch/>
        </p:blipFill>
        <p:spPr>
          <a:xfrm>
            <a:off x="163947" y="3794750"/>
            <a:ext cx="4637214" cy="2700601"/>
          </a:xfrm>
          <a:prstGeom prst="rect">
            <a:avLst/>
          </a:prstGeom>
        </p:spPr>
      </p:pic>
      <p:sp>
        <p:nvSpPr>
          <p:cNvPr id="6" name="Text Placeholder 4"/>
          <p:cNvSpPr txBox="1">
            <a:spLocks/>
          </p:cNvSpPr>
          <p:nvPr/>
        </p:nvSpPr>
        <p:spPr>
          <a:xfrm>
            <a:off x="163947" y="6516668"/>
            <a:ext cx="3688016" cy="259133"/>
          </a:xfrm>
          <a:prstGeom prst="rect">
            <a:avLst/>
          </a:prstGeom>
        </p:spPr>
        <p:txBody>
          <a:bodyPr>
            <a:normAutofit fontScale="5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smtClean="0"/>
              <a:t>Credit: Jerry Heo</a:t>
            </a:r>
            <a:endParaRPr lang="en-US" dirty="0"/>
          </a:p>
        </p:txBody>
      </p:sp>
    </p:spTree>
    <p:extLst>
      <p:ext uri="{BB962C8B-B14F-4D97-AF65-F5344CB8AC3E}">
        <p14:creationId xmlns:p14="http://schemas.microsoft.com/office/powerpoint/2010/main" val="324928868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ND_3D_fina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119"/>
            <a:ext cx="9213802" cy="6519882"/>
          </a:xfrm>
          <a:prstGeom prst="rect">
            <a:avLst/>
          </a:prstGeom>
        </p:spPr>
      </p:pic>
      <p:grpSp>
        <p:nvGrpSpPr>
          <p:cNvPr id="13" name="Group 12"/>
          <p:cNvGrpSpPr/>
          <p:nvPr/>
        </p:nvGrpSpPr>
        <p:grpSpPr>
          <a:xfrm>
            <a:off x="248285" y="387511"/>
            <a:ext cx="7859608" cy="5945726"/>
            <a:chOff x="248285" y="387511"/>
            <a:chExt cx="7859608" cy="5945726"/>
          </a:xfrm>
        </p:grpSpPr>
        <p:sp>
          <p:nvSpPr>
            <p:cNvPr id="11" name="Freeform 10"/>
            <p:cNvSpPr/>
            <p:nvPr/>
          </p:nvSpPr>
          <p:spPr>
            <a:xfrm>
              <a:off x="248285" y="1375205"/>
              <a:ext cx="7505691" cy="4958032"/>
            </a:xfrm>
            <a:custGeom>
              <a:avLst/>
              <a:gdLst>
                <a:gd name="connsiteX0" fmla="*/ 6284592 w 7505691"/>
                <a:gd name="connsiteY0" fmla="*/ 0 h 4958032"/>
                <a:gd name="connsiteX1" fmla="*/ 0 w 7505691"/>
                <a:gd name="connsiteY1" fmla="*/ 4909184 h 4958032"/>
                <a:gd name="connsiteX2" fmla="*/ 187235 w 7505691"/>
                <a:gd name="connsiteY2" fmla="*/ 4933608 h 4958032"/>
                <a:gd name="connsiteX3" fmla="*/ 325626 w 7505691"/>
                <a:gd name="connsiteY3" fmla="*/ 4958032 h 4958032"/>
                <a:gd name="connsiteX4" fmla="*/ 683815 w 7505691"/>
                <a:gd name="connsiteY4" fmla="*/ 4949890 h 4958032"/>
                <a:gd name="connsiteX5" fmla="*/ 765222 w 7505691"/>
                <a:gd name="connsiteY5" fmla="*/ 4925467 h 4958032"/>
                <a:gd name="connsiteX6" fmla="*/ 805925 w 7505691"/>
                <a:gd name="connsiteY6" fmla="*/ 4901043 h 4958032"/>
                <a:gd name="connsiteX7" fmla="*/ 854769 w 7505691"/>
                <a:gd name="connsiteY7" fmla="*/ 4892902 h 4958032"/>
                <a:gd name="connsiteX8" fmla="*/ 919894 w 7505691"/>
                <a:gd name="connsiteY8" fmla="*/ 4876619 h 4958032"/>
                <a:gd name="connsiteX9" fmla="*/ 985020 w 7505691"/>
                <a:gd name="connsiteY9" fmla="*/ 4827771 h 4958032"/>
                <a:gd name="connsiteX10" fmla="*/ 1082708 w 7505691"/>
                <a:gd name="connsiteY10" fmla="*/ 4811489 h 4958032"/>
                <a:gd name="connsiteX11" fmla="*/ 1147833 w 7505691"/>
                <a:gd name="connsiteY11" fmla="*/ 4803348 h 4958032"/>
                <a:gd name="connsiteX12" fmla="*/ 1294365 w 7505691"/>
                <a:gd name="connsiteY12" fmla="*/ 4770783 h 4958032"/>
                <a:gd name="connsiteX13" fmla="*/ 1318787 w 7505691"/>
                <a:gd name="connsiteY13" fmla="*/ 4762641 h 4958032"/>
                <a:gd name="connsiteX14" fmla="*/ 1375772 w 7505691"/>
                <a:gd name="connsiteY14" fmla="*/ 4730076 h 4958032"/>
                <a:gd name="connsiteX15" fmla="*/ 1408334 w 7505691"/>
                <a:gd name="connsiteY15" fmla="*/ 4721935 h 4958032"/>
                <a:gd name="connsiteX16" fmla="*/ 1449038 w 7505691"/>
                <a:gd name="connsiteY16" fmla="*/ 4705652 h 4958032"/>
                <a:gd name="connsiteX17" fmla="*/ 1497882 w 7505691"/>
                <a:gd name="connsiteY17" fmla="*/ 4697511 h 4958032"/>
                <a:gd name="connsiteX18" fmla="*/ 1530444 w 7505691"/>
                <a:gd name="connsiteY18" fmla="*/ 4689370 h 4958032"/>
                <a:gd name="connsiteX19" fmla="*/ 1579288 w 7505691"/>
                <a:gd name="connsiteY19" fmla="*/ 4673087 h 4958032"/>
                <a:gd name="connsiteX20" fmla="*/ 1628132 w 7505691"/>
                <a:gd name="connsiteY20" fmla="*/ 4640522 h 4958032"/>
                <a:gd name="connsiteX21" fmla="*/ 1701398 w 7505691"/>
                <a:gd name="connsiteY21" fmla="*/ 4624240 h 4958032"/>
                <a:gd name="connsiteX22" fmla="*/ 1766523 w 7505691"/>
                <a:gd name="connsiteY22" fmla="*/ 4607957 h 4958032"/>
                <a:gd name="connsiteX23" fmla="*/ 1929337 w 7505691"/>
                <a:gd name="connsiteY23" fmla="*/ 4567251 h 4958032"/>
                <a:gd name="connsiteX24" fmla="*/ 1961899 w 7505691"/>
                <a:gd name="connsiteY24" fmla="*/ 4559110 h 4958032"/>
                <a:gd name="connsiteX25" fmla="*/ 1986321 w 7505691"/>
                <a:gd name="connsiteY25" fmla="*/ 4550968 h 4958032"/>
                <a:gd name="connsiteX26" fmla="*/ 2035165 w 7505691"/>
                <a:gd name="connsiteY26" fmla="*/ 4542827 h 4958032"/>
                <a:gd name="connsiteX27" fmla="*/ 2084009 w 7505691"/>
                <a:gd name="connsiteY27" fmla="*/ 4526544 h 4958032"/>
                <a:gd name="connsiteX28" fmla="*/ 2149135 w 7505691"/>
                <a:gd name="connsiteY28" fmla="*/ 4485838 h 4958032"/>
                <a:gd name="connsiteX29" fmla="*/ 2197979 w 7505691"/>
                <a:gd name="connsiteY29" fmla="*/ 4469556 h 4958032"/>
                <a:gd name="connsiteX30" fmla="*/ 2263104 w 7505691"/>
                <a:gd name="connsiteY30" fmla="*/ 4436991 h 4958032"/>
                <a:gd name="connsiteX31" fmla="*/ 2320089 w 7505691"/>
                <a:gd name="connsiteY31" fmla="*/ 4412567 h 4958032"/>
                <a:gd name="connsiteX32" fmla="*/ 2344511 w 7505691"/>
                <a:gd name="connsiteY32" fmla="*/ 4404425 h 4958032"/>
                <a:gd name="connsiteX33" fmla="*/ 2368933 w 7505691"/>
                <a:gd name="connsiteY33" fmla="*/ 4388143 h 4958032"/>
                <a:gd name="connsiteX34" fmla="*/ 2425917 w 7505691"/>
                <a:gd name="connsiteY34" fmla="*/ 4371860 h 4958032"/>
                <a:gd name="connsiteX35" fmla="*/ 2466621 w 7505691"/>
                <a:gd name="connsiteY35" fmla="*/ 4355578 h 4958032"/>
                <a:gd name="connsiteX36" fmla="*/ 2491042 w 7505691"/>
                <a:gd name="connsiteY36" fmla="*/ 4347437 h 4958032"/>
                <a:gd name="connsiteX37" fmla="*/ 2572449 w 7505691"/>
                <a:gd name="connsiteY37" fmla="*/ 4290448 h 4958032"/>
                <a:gd name="connsiteX38" fmla="*/ 2629434 w 7505691"/>
                <a:gd name="connsiteY38" fmla="*/ 4249741 h 4958032"/>
                <a:gd name="connsiteX39" fmla="*/ 2661996 w 7505691"/>
                <a:gd name="connsiteY39" fmla="*/ 4241600 h 4958032"/>
                <a:gd name="connsiteX40" fmla="*/ 2686418 w 7505691"/>
                <a:gd name="connsiteY40" fmla="*/ 4217176 h 4958032"/>
                <a:gd name="connsiteX41" fmla="*/ 2710840 w 7505691"/>
                <a:gd name="connsiteY41" fmla="*/ 4209035 h 4958032"/>
                <a:gd name="connsiteX42" fmla="*/ 2735262 w 7505691"/>
                <a:gd name="connsiteY42" fmla="*/ 4192753 h 4958032"/>
                <a:gd name="connsiteX43" fmla="*/ 2759684 w 7505691"/>
                <a:gd name="connsiteY43" fmla="*/ 4184611 h 4958032"/>
                <a:gd name="connsiteX44" fmla="*/ 2784106 w 7505691"/>
                <a:gd name="connsiteY44" fmla="*/ 4168329 h 4958032"/>
                <a:gd name="connsiteX45" fmla="*/ 2816669 w 7505691"/>
                <a:gd name="connsiteY45" fmla="*/ 4152046 h 4958032"/>
                <a:gd name="connsiteX46" fmla="*/ 2865513 w 7505691"/>
                <a:gd name="connsiteY46" fmla="*/ 4127622 h 4958032"/>
                <a:gd name="connsiteX47" fmla="*/ 3044608 w 7505691"/>
                <a:gd name="connsiteY47" fmla="*/ 4119481 h 4958032"/>
                <a:gd name="connsiteX48" fmla="*/ 3101592 w 7505691"/>
                <a:gd name="connsiteY48" fmla="*/ 4111340 h 4958032"/>
                <a:gd name="connsiteX49" fmla="*/ 3126014 w 7505691"/>
                <a:gd name="connsiteY49" fmla="*/ 4095057 h 4958032"/>
                <a:gd name="connsiteX50" fmla="*/ 3191140 w 7505691"/>
                <a:gd name="connsiteY50" fmla="*/ 4078775 h 4958032"/>
                <a:gd name="connsiteX51" fmla="*/ 3264406 w 7505691"/>
                <a:gd name="connsiteY51" fmla="*/ 4054351 h 4958032"/>
                <a:gd name="connsiteX52" fmla="*/ 3288827 w 7505691"/>
                <a:gd name="connsiteY52" fmla="*/ 4046210 h 4958032"/>
                <a:gd name="connsiteX53" fmla="*/ 3313249 w 7505691"/>
                <a:gd name="connsiteY53" fmla="*/ 4038068 h 4958032"/>
                <a:gd name="connsiteX54" fmla="*/ 3345812 w 7505691"/>
                <a:gd name="connsiteY54" fmla="*/ 4029927 h 4958032"/>
                <a:gd name="connsiteX55" fmla="*/ 3394656 w 7505691"/>
                <a:gd name="connsiteY55" fmla="*/ 4005503 h 4958032"/>
                <a:gd name="connsiteX56" fmla="*/ 3443500 w 7505691"/>
                <a:gd name="connsiteY56" fmla="*/ 3972938 h 4958032"/>
                <a:gd name="connsiteX57" fmla="*/ 3467922 w 7505691"/>
                <a:gd name="connsiteY57" fmla="*/ 3964797 h 4958032"/>
                <a:gd name="connsiteX58" fmla="*/ 3524907 w 7505691"/>
                <a:gd name="connsiteY58" fmla="*/ 3940373 h 4958032"/>
                <a:gd name="connsiteX59" fmla="*/ 3581891 w 7505691"/>
                <a:gd name="connsiteY59" fmla="*/ 3891526 h 4958032"/>
                <a:gd name="connsiteX60" fmla="*/ 3606313 w 7505691"/>
                <a:gd name="connsiteY60" fmla="*/ 3883384 h 4958032"/>
                <a:gd name="connsiteX61" fmla="*/ 3687720 w 7505691"/>
                <a:gd name="connsiteY61" fmla="*/ 3834537 h 4958032"/>
                <a:gd name="connsiteX62" fmla="*/ 3785408 w 7505691"/>
                <a:gd name="connsiteY62" fmla="*/ 3761265 h 4958032"/>
                <a:gd name="connsiteX63" fmla="*/ 3834252 w 7505691"/>
                <a:gd name="connsiteY63" fmla="*/ 3720559 h 4958032"/>
                <a:gd name="connsiteX64" fmla="*/ 3923799 w 7505691"/>
                <a:gd name="connsiteY64" fmla="*/ 3679853 h 4958032"/>
                <a:gd name="connsiteX65" fmla="*/ 3956362 w 7505691"/>
                <a:gd name="connsiteY65" fmla="*/ 3671711 h 4958032"/>
                <a:gd name="connsiteX66" fmla="*/ 3988925 w 7505691"/>
                <a:gd name="connsiteY66" fmla="*/ 3655429 h 4958032"/>
                <a:gd name="connsiteX67" fmla="*/ 4086612 w 7505691"/>
                <a:gd name="connsiteY67" fmla="*/ 3639146 h 4958032"/>
                <a:gd name="connsiteX68" fmla="*/ 4168019 w 7505691"/>
                <a:gd name="connsiteY68" fmla="*/ 3622864 h 4958032"/>
                <a:gd name="connsiteX69" fmla="*/ 4241285 w 7505691"/>
                <a:gd name="connsiteY69" fmla="*/ 3606581 h 4958032"/>
                <a:gd name="connsiteX70" fmla="*/ 4306410 w 7505691"/>
                <a:gd name="connsiteY70" fmla="*/ 3598440 h 4958032"/>
                <a:gd name="connsiteX71" fmla="*/ 4428520 w 7505691"/>
                <a:gd name="connsiteY71" fmla="*/ 3606581 h 4958032"/>
                <a:gd name="connsiteX72" fmla="*/ 4444802 w 7505691"/>
                <a:gd name="connsiteY72" fmla="*/ 3622864 h 4958032"/>
                <a:gd name="connsiteX73" fmla="*/ 4469224 w 7505691"/>
                <a:gd name="connsiteY73" fmla="*/ 3639146 h 4958032"/>
                <a:gd name="connsiteX74" fmla="*/ 4518068 w 7505691"/>
                <a:gd name="connsiteY74" fmla="*/ 3647288 h 4958032"/>
                <a:gd name="connsiteX75" fmla="*/ 4583193 w 7505691"/>
                <a:gd name="connsiteY75" fmla="*/ 3639146 h 4958032"/>
                <a:gd name="connsiteX76" fmla="*/ 4615756 w 7505691"/>
                <a:gd name="connsiteY76" fmla="*/ 3614723 h 4958032"/>
                <a:gd name="connsiteX77" fmla="*/ 4705303 w 7505691"/>
                <a:gd name="connsiteY77" fmla="*/ 3549592 h 4958032"/>
                <a:gd name="connsiteX78" fmla="*/ 4737866 w 7505691"/>
                <a:gd name="connsiteY78" fmla="*/ 3508886 h 4958032"/>
                <a:gd name="connsiteX79" fmla="*/ 4762288 w 7505691"/>
                <a:gd name="connsiteY79" fmla="*/ 3492604 h 4958032"/>
                <a:gd name="connsiteX80" fmla="*/ 4819272 w 7505691"/>
                <a:gd name="connsiteY80" fmla="*/ 3451897 h 4958032"/>
                <a:gd name="connsiteX81" fmla="*/ 4851835 w 7505691"/>
                <a:gd name="connsiteY81" fmla="*/ 3403050 h 4958032"/>
                <a:gd name="connsiteX82" fmla="*/ 4876257 w 7505691"/>
                <a:gd name="connsiteY82" fmla="*/ 3394908 h 4958032"/>
                <a:gd name="connsiteX83" fmla="*/ 5014648 w 7505691"/>
                <a:gd name="connsiteY83" fmla="*/ 3378626 h 4958032"/>
                <a:gd name="connsiteX84" fmla="*/ 5096055 w 7505691"/>
                <a:gd name="connsiteY84" fmla="*/ 3313496 h 4958032"/>
                <a:gd name="connsiteX85" fmla="*/ 5153039 w 7505691"/>
                <a:gd name="connsiteY85" fmla="*/ 3248366 h 4958032"/>
                <a:gd name="connsiteX86" fmla="*/ 5185602 w 7505691"/>
                <a:gd name="connsiteY86" fmla="*/ 3191377 h 4958032"/>
                <a:gd name="connsiteX87" fmla="*/ 5218165 w 7505691"/>
                <a:gd name="connsiteY87" fmla="*/ 3126247 h 4958032"/>
                <a:gd name="connsiteX88" fmla="*/ 5299571 w 7505691"/>
                <a:gd name="connsiteY88" fmla="*/ 3093681 h 4958032"/>
                <a:gd name="connsiteX89" fmla="*/ 5323993 w 7505691"/>
                <a:gd name="connsiteY89" fmla="*/ 3069258 h 4958032"/>
                <a:gd name="connsiteX90" fmla="*/ 5364697 w 7505691"/>
                <a:gd name="connsiteY90" fmla="*/ 3020410 h 4958032"/>
                <a:gd name="connsiteX91" fmla="*/ 5462385 w 7505691"/>
                <a:gd name="connsiteY91" fmla="*/ 2955280 h 4958032"/>
                <a:gd name="connsiteX92" fmla="*/ 5535651 w 7505691"/>
                <a:gd name="connsiteY92" fmla="*/ 2890150 h 4958032"/>
                <a:gd name="connsiteX93" fmla="*/ 5617057 w 7505691"/>
                <a:gd name="connsiteY93" fmla="*/ 2898291 h 4958032"/>
                <a:gd name="connsiteX94" fmla="*/ 5641479 w 7505691"/>
                <a:gd name="connsiteY94" fmla="*/ 2914574 h 4958032"/>
                <a:gd name="connsiteX95" fmla="*/ 5747308 w 7505691"/>
                <a:gd name="connsiteY95" fmla="*/ 2938997 h 4958032"/>
                <a:gd name="connsiteX96" fmla="*/ 5910121 w 7505691"/>
                <a:gd name="connsiteY96" fmla="*/ 2930856 h 4958032"/>
                <a:gd name="connsiteX97" fmla="*/ 5967106 w 7505691"/>
                <a:gd name="connsiteY97" fmla="*/ 2914574 h 4958032"/>
                <a:gd name="connsiteX98" fmla="*/ 6048512 w 7505691"/>
                <a:gd name="connsiteY98" fmla="*/ 2849443 h 4958032"/>
                <a:gd name="connsiteX99" fmla="*/ 6064794 w 7505691"/>
                <a:gd name="connsiteY99" fmla="*/ 2825020 h 4958032"/>
                <a:gd name="connsiteX100" fmla="*/ 6089216 w 7505691"/>
                <a:gd name="connsiteY100" fmla="*/ 2800596 h 4958032"/>
                <a:gd name="connsiteX101" fmla="*/ 6105497 w 7505691"/>
                <a:gd name="connsiteY101" fmla="*/ 2776172 h 4958032"/>
                <a:gd name="connsiteX102" fmla="*/ 6178763 w 7505691"/>
                <a:gd name="connsiteY102" fmla="*/ 2735466 h 4958032"/>
                <a:gd name="connsiteX103" fmla="*/ 6203185 w 7505691"/>
                <a:gd name="connsiteY103" fmla="*/ 2719183 h 4958032"/>
                <a:gd name="connsiteX104" fmla="*/ 6276451 w 7505691"/>
                <a:gd name="connsiteY104" fmla="*/ 2686618 h 4958032"/>
                <a:gd name="connsiteX105" fmla="*/ 6292732 w 7505691"/>
                <a:gd name="connsiteY105" fmla="*/ 2662194 h 4958032"/>
                <a:gd name="connsiteX106" fmla="*/ 6317154 w 7505691"/>
                <a:gd name="connsiteY106" fmla="*/ 2637770 h 4958032"/>
                <a:gd name="connsiteX107" fmla="*/ 6333436 w 7505691"/>
                <a:gd name="connsiteY107" fmla="*/ 2605205 h 4958032"/>
                <a:gd name="connsiteX108" fmla="*/ 6382280 w 7505691"/>
                <a:gd name="connsiteY108" fmla="*/ 2580782 h 4958032"/>
                <a:gd name="connsiteX109" fmla="*/ 6406702 w 7505691"/>
                <a:gd name="connsiteY109" fmla="*/ 2564499 h 4958032"/>
                <a:gd name="connsiteX110" fmla="*/ 6569515 w 7505691"/>
                <a:gd name="connsiteY110" fmla="*/ 2531934 h 4958032"/>
                <a:gd name="connsiteX111" fmla="*/ 6610218 w 7505691"/>
                <a:gd name="connsiteY111" fmla="*/ 2523793 h 4958032"/>
                <a:gd name="connsiteX112" fmla="*/ 6675343 w 7505691"/>
                <a:gd name="connsiteY112" fmla="*/ 2491228 h 4958032"/>
                <a:gd name="connsiteX113" fmla="*/ 6764891 w 7505691"/>
                <a:gd name="connsiteY113" fmla="*/ 2450521 h 4958032"/>
                <a:gd name="connsiteX114" fmla="*/ 6797453 w 7505691"/>
                <a:gd name="connsiteY114" fmla="*/ 2417956 h 4958032"/>
                <a:gd name="connsiteX115" fmla="*/ 6830016 w 7505691"/>
                <a:gd name="connsiteY115" fmla="*/ 2401674 h 4958032"/>
                <a:gd name="connsiteX116" fmla="*/ 6870719 w 7505691"/>
                <a:gd name="connsiteY116" fmla="*/ 2377250 h 4958032"/>
                <a:gd name="connsiteX117" fmla="*/ 6911423 w 7505691"/>
                <a:gd name="connsiteY117" fmla="*/ 2352826 h 4958032"/>
                <a:gd name="connsiteX118" fmla="*/ 6935845 w 7505691"/>
                <a:gd name="connsiteY118" fmla="*/ 2328402 h 4958032"/>
                <a:gd name="connsiteX119" fmla="*/ 6992829 w 7505691"/>
                <a:gd name="connsiteY119" fmla="*/ 2295837 h 4958032"/>
                <a:gd name="connsiteX120" fmla="*/ 7049814 w 7505691"/>
                <a:gd name="connsiteY120" fmla="*/ 2246990 h 4958032"/>
                <a:gd name="connsiteX121" fmla="*/ 7090517 w 7505691"/>
                <a:gd name="connsiteY121" fmla="*/ 2238848 h 4958032"/>
                <a:gd name="connsiteX122" fmla="*/ 7147502 w 7505691"/>
                <a:gd name="connsiteY122" fmla="*/ 2206283 h 4958032"/>
                <a:gd name="connsiteX123" fmla="*/ 7171924 w 7505691"/>
                <a:gd name="connsiteY123" fmla="*/ 2190001 h 4958032"/>
                <a:gd name="connsiteX124" fmla="*/ 7245190 w 7505691"/>
                <a:gd name="connsiteY124" fmla="*/ 2157436 h 4958032"/>
                <a:gd name="connsiteX125" fmla="*/ 7294034 w 7505691"/>
                <a:gd name="connsiteY125" fmla="*/ 2084164 h 4958032"/>
                <a:gd name="connsiteX126" fmla="*/ 7318456 w 7505691"/>
                <a:gd name="connsiteY126" fmla="*/ 2051599 h 4958032"/>
                <a:gd name="connsiteX127" fmla="*/ 7334737 w 7505691"/>
                <a:gd name="connsiteY127" fmla="*/ 2027175 h 4958032"/>
                <a:gd name="connsiteX128" fmla="*/ 7408003 w 7505691"/>
                <a:gd name="connsiteY128" fmla="*/ 1978328 h 4958032"/>
                <a:gd name="connsiteX129" fmla="*/ 7456847 w 7505691"/>
                <a:gd name="connsiteY129" fmla="*/ 1937622 h 4958032"/>
                <a:gd name="connsiteX130" fmla="*/ 7481269 w 7505691"/>
                <a:gd name="connsiteY130" fmla="*/ 1921339 h 4958032"/>
                <a:gd name="connsiteX131" fmla="*/ 7505691 w 7505691"/>
                <a:gd name="connsiteY131" fmla="*/ 1896915 h 4958032"/>
                <a:gd name="connsiteX132" fmla="*/ 6406702 w 7505691"/>
                <a:gd name="connsiteY132" fmla="*/ 24424 h 4958032"/>
                <a:gd name="connsiteX133" fmla="*/ 6284592 w 7505691"/>
                <a:gd name="connsiteY133" fmla="*/ 0 h 495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505691" h="4958032">
                  <a:moveTo>
                    <a:pt x="6284592" y="0"/>
                  </a:moveTo>
                  <a:lnTo>
                    <a:pt x="0" y="4909184"/>
                  </a:lnTo>
                  <a:lnTo>
                    <a:pt x="187235" y="4933608"/>
                  </a:lnTo>
                  <a:cubicBezTo>
                    <a:pt x="200524" y="4936266"/>
                    <a:pt x="301524" y="4958032"/>
                    <a:pt x="325626" y="4958032"/>
                  </a:cubicBezTo>
                  <a:cubicBezTo>
                    <a:pt x="445053" y="4958032"/>
                    <a:pt x="564419" y="4952604"/>
                    <a:pt x="683815" y="4949890"/>
                  </a:cubicBezTo>
                  <a:cubicBezTo>
                    <a:pt x="703494" y="4944970"/>
                    <a:pt x="751066" y="4933961"/>
                    <a:pt x="765222" y="4925467"/>
                  </a:cubicBezTo>
                  <a:cubicBezTo>
                    <a:pt x="778790" y="4917326"/>
                    <a:pt x="791055" y="4906451"/>
                    <a:pt x="805925" y="4901043"/>
                  </a:cubicBezTo>
                  <a:cubicBezTo>
                    <a:pt x="821437" y="4895402"/>
                    <a:pt x="838529" y="4895855"/>
                    <a:pt x="854769" y="4892902"/>
                  </a:cubicBezTo>
                  <a:cubicBezTo>
                    <a:pt x="897987" y="4885043"/>
                    <a:pt x="886004" y="4887916"/>
                    <a:pt x="919894" y="4876619"/>
                  </a:cubicBezTo>
                  <a:cubicBezTo>
                    <a:pt x="937375" y="4859137"/>
                    <a:pt x="962008" y="4832374"/>
                    <a:pt x="985020" y="4827771"/>
                  </a:cubicBezTo>
                  <a:cubicBezTo>
                    <a:pt x="1037258" y="4817323"/>
                    <a:pt x="1022122" y="4819567"/>
                    <a:pt x="1082708" y="4811489"/>
                  </a:cubicBezTo>
                  <a:cubicBezTo>
                    <a:pt x="1104393" y="4808597"/>
                    <a:pt x="1126253" y="4806945"/>
                    <a:pt x="1147833" y="4803348"/>
                  </a:cubicBezTo>
                  <a:cubicBezTo>
                    <a:pt x="1173627" y="4799049"/>
                    <a:pt x="1265104" y="4780538"/>
                    <a:pt x="1294365" y="4770783"/>
                  </a:cubicBezTo>
                  <a:cubicBezTo>
                    <a:pt x="1302506" y="4768069"/>
                    <a:pt x="1311112" y="4766479"/>
                    <a:pt x="1318787" y="4762641"/>
                  </a:cubicBezTo>
                  <a:cubicBezTo>
                    <a:pt x="1366016" y="4739024"/>
                    <a:pt x="1318693" y="4751482"/>
                    <a:pt x="1375772" y="4730076"/>
                  </a:cubicBezTo>
                  <a:cubicBezTo>
                    <a:pt x="1386248" y="4726147"/>
                    <a:pt x="1397720" y="4725473"/>
                    <a:pt x="1408334" y="4721935"/>
                  </a:cubicBezTo>
                  <a:cubicBezTo>
                    <a:pt x="1422197" y="4717314"/>
                    <a:pt x="1434940" y="4709497"/>
                    <a:pt x="1449038" y="4705652"/>
                  </a:cubicBezTo>
                  <a:cubicBezTo>
                    <a:pt x="1464962" y="4701309"/>
                    <a:pt x="1481697" y="4700748"/>
                    <a:pt x="1497882" y="4697511"/>
                  </a:cubicBezTo>
                  <a:cubicBezTo>
                    <a:pt x="1508853" y="4695317"/>
                    <a:pt x="1519728" y="4692585"/>
                    <a:pt x="1530444" y="4689370"/>
                  </a:cubicBezTo>
                  <a:cubicBezTo>
                    <a:pt x="1546882" y="4684438"/>
                    <a:pt x="1565008" y="4682607"/>
                    <a:pt x="1579288" y="4673087"/>
                  </a:cubicBezTo>
                  <a:cubicBezTo>
                    <a:pt x="1595569" y="4662232"/>
                    <a:pt x="1609148" y="4645268"/>
                    <a:pt x="1628132" y="4640522"/>
                  </a:cubicBezTo>
                  <a:cubicBezTo>
                    <a:pt x="1741041" y="4612294"/>
                    <a:pt x="1566962" y="4655266"/>
                    <a:pt x="1701398" y="4624240"/>
                  </a:cubicBezTo>
                  <a:cubicBezTo>
                    <a:pt x="1723201" y="4619208"/>
                    <a:pt x="1744815" y="4613385"/>
                    <a:pt x="1766523" y="4607957"/>
                  </a:cubicBezTo>
                  <a:lnTo>
                    <a:pt x="1929337" y="4567251"/>
                  </a:lnTo>
                  <a:cubicBezTo>
                    <a:pt x="1940191" y="4564537"/>
                    <a:pt x="1951285" y="4562649"/>
                    <a:pt x="1961899" y="4559110"/>
                  </a:cubicBezTo>
                  <a:cubicBezTo>
                    <a:pt x="1970040" y="4556396"/>
                    <a:pt x="1977944" y="4552830"/>
                    <a:pt x="1986321" y="4550968"/>
                  </a:cubicBezTo>
                  <a:cubicBezTo>
                    <a:pt x="2002434" y="4547387"/>
                    <a:pt x="2018884" y="4545541"/>
                    <a:pt x="2035165" y="4542827"/>
                  </a:cubicBezTo>
                  <a:cubicBezTo>
                    <a:pt x="2051446" y="4537399"/>
                    <a:pt x="2068659" y="4534220"/>
                    <a:pt x="2084009" y="4526544"/>
                  </a:cubicBezTo>
                  <a:cubicBezTo>
                    <a:pt x="2106906" y="4515095"/>
                    <a:pt x="2124849" y="4493934"/>
                    <a:pt x="2149135" y="4485838"/>
                  </a:cubicBezTo>
                  <a:cubicBezTo>
                    <a:pt x="2165416" y="4480411"/>
                    <a:pt x="2182629" y="4477232"/>
                    <a:pt x="2197979" y="4469556"/>
                  </a:cubicBezTo>
                  <a:cubicBezTo>
                    <a:pt x="2219687" y="4458701"/>
                    <a:pt x="2240079" y="4444667"/>
                    <a:pt x="2263104" y="4436991"/>
                  </a:cubicBezTo>
                  <a:cubicBezTo>
                    <a:pt x="2320378" y="4417897"/>
                    <a:pt x="2249673" y="4442748"/>
                    <a:pt x="2320089" y="4412567"/>
                  </a:cubicBezTo>
                  <a:cubicBezTo>
                    <a:pt x="2327976" y="4409186"/>
                    <a:pt x="2336836" y="4408263"/>
                    <a:pt x="2344511" y="4404425"/>
                  </a:cubicBezTo>
                  <a:cubicBezTo>
                    <a:pt x="2353262" y="4400049"/>
                    <a:pt x="2360182" y="4392519"/>
                    <a:pt x="2368933" y="4388143"/>
                  </a:cubicBezTo>
                  <a:cubicBezTo>
                    <a:pt x="2384607" y="4380306"/>
                    <a:pt x="2410275" y="4377074"/>
                    <a:pt x="2425917" y="4371860"/>
                  </a:cubicBezTo>
                  <a:cubicBezTo>
                    <a:pt x="2439780" y="4367239"/>
                    <a:pt x="2452938" y="4360709"/>
                    <a:pt x="2466621" y="4355578"/>
                  </a:cubicBezTo>
                  <a:cubicBezTo>
                    <a:pt x="2474655" y="4352565"/>
                    <a:pt x="2482902" y="4350151"/>
                    <a:pt x="2491042" y="4347437"/>
                  </a:cubicBezTo>
                  <a:cubicBezTo>
                    <a:pt x="2567056" y="4290422"/>
                    <a:pt x="2472227" y="4360609"/>
                    <a:pt x="2572449" y="4290448"/>
                  </a:cubicBezTo>
                  <a:cubicBezTo>
                    <a:pt x="2576835" y="4287377"/>
                    <a:pt x="2619686" y="4253919"/>
                    <a:pt x="2629434" y="4249741"/>
                  </a:cubicBezTo>
                  <a:cubicBezTo>
                    <a:pt x="2639717" y="4245333"/>
                    <a:pt x="2651142" y="4244314"/>
                    <a:pt x="2661996" y="4241600"/>
                  </a:cubicBezTo>
                  <a:cubicBezTo>
                    <a:pt x="2670137" y="4233459"/>
                    <a:pt x="2676839" y="4223563"/>
                    <a:pt x="2686418" y="4217176"/>
                  </a:cubicBezTo>
                  <a:cubicBezTo>
                    <a:pt x="2693558" y="4212416"/>
                    <a:pt x="2703165" y="4212873"/>
                    <a:pt x="2710840" y="4209035"/>
                  </a:cubicBezTo>
                  <a:cubicBezTo>
                    <a:pt x="2719591" y="4204659"/>
                    <a:pt x="2726511" y="4197129"/>
                    <a:pt x="2735262" y="4192753"/>
                  </a:cubicBezTo>
                  <a:cubicBezTo>
                    <a:pt x="2742937" y="4188915"/>
                    <a:pt x="2752009" y="4188449"/>
                    <a:pt x="2759684" y="4184611"/>
                  </a:cubicBezTo>
                  <a:cubicBezTo>
                    <a:pt x="2768435" y="4180235"/>
                    <a:pt x="2775611" y="4173183"/>
                    <a:pt x="2784106" y="4168329"/>
                  </a:cubicBezTo>
                  <a:cubicBezTo>
                    <a:pt x="2794643" y="4162308"/>
                    <a:pt x="2806132" y="4158067"/>
                    <a:pt x="2816669" y="4152046"/>
                  </a:cubicBezTo>
                  <a:cubicBezTo>
                    <a:pt x="2834534" y="4141837"/>
                    <a:pt x="2843822" y="4129357"/>
                    <a:pt x="2865513" y="4127622"/>
                  </a:cubicBezTo>
                  <a:cubicBezTo>
                    <a:pt x="2925083" y="4122856"/>
                    <a:pt x="2984910" y="4122195"/>
                    <a:pt x="3044608" y="4119481"/>
                  </a:cubicBezTo>
                  <a:cubicBezTo>
                    <a:pt x="3063603" y="4116767"/>
                    <a:pt x="3083214" y="4116854"/>
                    <a:pt x="3101592" y="4111340"/>
                  </a:cubicBezTo>
                  <a:cubicBezTo>
                    <a:pt x="3110963" y="4108528"/>
                    <a:pt x="3116819" y="4098401"/>
                    <a:pt x="3126014" y="4095057"/>
                  </a:cubicBezTo>
                  <a:cubicBezTo>
                    <a:pt x="3147043" y="4087409"/>
                    <a:pt x="3169912" y="4085852"/>
                    <a:pt x="3191140" y="4078775"/>
                  </a:cubicBezTo>
                  <a:lnTo>
                    <a:pt x="3264406" y="4054351"/>
                  </a:lnTo>
                  <a:lnTo>
                    <a:pt x="3288827" y="4046210"/>
                  </a:lnTo>
                  <a:cubicBezTo>
                    <a:pt x="3296968" y="4043496"/>
                    <a:pt x="3304924" y="4040149"/>
                    <a:pt x="3313249" y="4038068"/>
                  </a:cubicBezTo>
                  <a:lnTo>
                    <a:pt x="3345812" y="4029927"/>
                  </a:lnTo>
                  <a:cubicBezTo>
                    <a:pt x="3362093" y="4021786"/>
                    <a:pt x="3378933" y="4014676"/>
                    <a:pt x="3394656" y="4005503"/>
                  </a:cubicBezTo>
                  <a:cubicBezTo>
                    <a:pt x="3411558" y="3995643"/>
                    <a:pt x="3424936" y="3979126"/>
                    <a:pt x="3443500" y="3972938"/>
                  </a:cubicBezTo>
                  <a:cubicBezTo>
                    <a:pt x="3451641" y="3970224"/>
                    <a:pt x="3460035" y="3968177"/>
                    <a:pt x="3467922" y="3964797"/>
                  </a:cubicBezTo>
                  <a:cubicBezTo>
                    <a:pt x="3538351" y="3934612"/>
                    <a:pt x="3467624" y="3959470"/>
                    <a:pt x="3524907" y="3940373"/>
                  </a:cubicBezTo>
                  <a:cubicBezTo>
                    <a:pt x="3544154" y="3921124"/>
                    <a:pt x="3557522" y="3905452"/>
                    <a:pt x="3581891" y="3891526"/>
                  </a:cubicBezTo>
                  <a:cubicBezTo>
                    <a:pt x="3589341" y="3887268"/>
                    <a:pt x="3598426" y="3886765"/>
                    <a:pt x="3606313" y="3883384"/>
                  </a:cubicBezTo>
                  <a:cubicBezTo>
                    <a:pt x="3639269" y="3869259"/>
                    <a:pt x="3656367" y="3856245"/>
                    <a:pt x="3687720" y="3834537"/>
                  </a:cubicBezTo>
                  <a:cubicBezTo>
                    <a:pt x="3717787" y="3813720"/>
                    <a:pt x="3757037" y="3786091"/>
                    <a:pt x="3785408" y="3761265"/>
                  </a:cubicBezTo>
                  <a:cubicBezTo>
                    <a:pt x="3813916" y="3736319"/>
                    <a:pt x="3802658" y="3737794"/>
                    <a:pt x="3834252" y="3720559"/>
                  </a:cubicBezTo>
                  <a:cubicBezTo>
                    <a:pt x="3869716" y="3701213"/>
                    <a:pt x="3889552" y="3689639"/>
                    <a:pt x="3923799" y="3679853"/>
                  </a:cubicBezTo>
                  <a:cubicBezTo>
                    <a:pt x="3934557" y="3676779"/>
                    <a:pt x="3945886" y="3675640"/>
                    <a:pt x="3956362" y="3671711"/>
                  </a:cubicBezTo>
                  <a:cubicBezTo>
                    <a:pt x="3967725" y="3667450"/>
                    <a:pt x="3977152" y="3658373"/>
                    <a:pt x="3988925" y="3655429"/>
                  </a:cubicBezTo>
                  <a:cubicBezTo>
                    <a:pt x="4020951" y="3647422"/>
                    <a:pt x="4054242" y="3645620"/>
                    <a:pt x="4086612" y="3639146"/>
                  </a:cubicBezTo>
                  <a:lnTo>
                    <a:pt x="4168019" y="3622864"/>
                  </a:lnTo>
                  <a:cubicBezTo>
                    <a:pt x="4209258" y="3614027"/>
                    <a:pt x="4195482" y="3613628"/>
                    <a:pt x="4241285" y="3606581"/>
                  </a:cubicBezTo>
                  <a:cubicBezTo>
                    <a:pt x="4262908" y="3603254"/>
                    <a:pt x="4284702" y="3601154"/>
                    <a:pt x="4306410" y="3598440"/>
                  </a:cubicBezTo>
                  <a:cubicBezTo>
                    <a:pt x="4347113" y="3601154"/>
                    <a:pt x="4388347" y="3599491"/>
                    <a:pt x="4428520" y="3606581"/>
                  </a:cubicBezTo>
                  <a:cubicBezTo>
                    <a:pt x="4436079" y="3607915"/>
                    <a:pt x="4438808" y="3618069"/>
                    <a:pt x="4444802" y="3622864"/>
                  </a:cubicBezTo>
                  <a:cubicBezTo>
                    <a:pt x="4452442" y="3628976"/>
                    <a:pt x="4459942" y="3636052"/>
                    <a:pt x="4469224" y="3639146"/>
                  </a:cubicBezTo>
                  <a:cubicBezTo>
                    <a:pt x="4484883" y="3644366"/>
                    <a:pt x="4501787" y="3644574"/>
                    <a:pt x="4518068" y="3647288"/>
                  </a:cubicBezTo>
                  <a:cubicBezTo>
                    <a:pt x="4539776" y="3644574"/>
                    <a:pt x="4562438" y="3646065"/>
                    <a:pt x="4583193" y="3639146"/>
                  </a:cubicBezTo>
                  <a:cubicBezTo>
                    <a:pt x="4596065" y="3634855"/>
                    <a:pt x="4604467" y="3622250"/>
                    <a:pt x="4615756" y="3614723"/>
                  </a:cubicBezTo>
                  <a:cubicBezTo>
                    <a:pt x="4663637" y="3582801"/>
                    <a:pt x="4659033" y="3595866"/>
                    <a:pt x="4705303" y="3549592"/>
                  </a:cubicBezTo>
                  <a:cubicBezTo>
                    <a:pt x="4747610" y="3507282"/>
                    <a:pt x="4697588" y="3541110"/>
                    <a:pt x="4737866" y="3508886"/>
                  </a:cubicBezTo>
                  <a:cubicBezTo>
                    <a:pt x="4745506" y="3502774"/>
                    <a:pt x="4754327" y="3498291"/>
                    <a:pt x="4762288" y="3492604"/>
                  </a:cubicBezTo>
                  <a:cubicBezTo>
                    <a:pt x="4832996" y="3442095"/>
                    <a:pt x="4761698" y="3490284"/>
                    <a:pt x="4819272" y="3451897"/>
                  </a:cubicBezTo>
                  <a:cubicBezTo>
                    <a:pt x="4830126" y="3435615"/>
                    <a:pt x="4833271" y="3409239"/>
                    <a:pt x="4851835" y="3403050"/>
                  </a:cubicBezTo>
                  <a:cubicBezTo>
                    <a:pt x="4859976" y="3400336"/>
                    <a:pt x="4867880" y="3396770"/>
                    <a:pt x="4876257" y="3394908"/>
                  </a:cubicBezTo>
                  <a:cubicBezTo>
                    <a:pt x="4921488" y="3384856"/>
                    <a:pt x="4968908" y="3382784"/>
                    <a:pt x="5014648" y="3378626"/>
                  </a:cubicBezTo>
                  <a:cubicBezTo>
                    <a:pt x="5072073" y="3321196"/>
                    <a:pt x="5042897" y="3340076"/>
                    <a:pt x="5096055" y="3313496"/>
                  </a:cubicBezTo>
                  <a:cubicBezTo>
                    <a:pt x="5117072" y="3292477"/>
                    <a:pt x="5138092" y="3274525"/>
                    <a:pt x="5153039" y="3248366"/>
                  </a:cubicBezTo>
                  <a:cubicBezTo>
                    <a:pt x="5202764" y="3161342"/>
                    <a:pt x="5097068" y="3309431"/>
                    <a:pt x="5185602" y="3191377"/>
                  </a:cubicBezTo>
                  <a:cubicBezTo>
                    <a:pt x="5191748" y="3160646"/>
                    <a:pt x="5187497" y="3142762"/>
                    <a:pt x="5218165" y="3126247"/>
                  </a:cubicBezTo>
                  <a:cubicBezTo>
                    <a:pt x="5243897" y="3112390"/>
                    <a:pt x="5299571" y="3093681"/>
                    <a:pt x="5299571" y="3093681"/>
                  </a:cubicBezTo>
                  <a:cubicBezTo>
                    <a:pt x="5307712" y="3085540"/>
                    <a:pt x="5316623" y="3078103"/>
                    <a:pt x="5323993" y="3069258"/>
                  </a:cubicBezTo>
                  <a:cubicBezTo>
                    <a:pt x="5351788" y="3035902"/>
                    <a:pt x="5327324" y="3050991"/>
                    <a:pt x="5364697" y="3020410"/>
                  </a:cubicBezTo>
                  <a:cubicBezTo>
                    <a:pt x="5423496" y="2972298"/>
                    <a:pt x="5412721" y="2980113"/>
                    <a:pt x="5462385" y="2955280"/>
                  </a:cubicBezTo>
                  <a:cubicBezTo>
                    <a:pt x="5518147" y="2899513"/>
                    <a:pt x="5492070" y="2919205"/>
                    <a:pt x="5535651" y="2890150"/>
                  </a:cubicBezTo>
                  <a:cubicBezTo>
                    <a:pt x="5562786" y="2892864"/>
                    <a:pt x="5590485" y="2892158"/>
                    <a:pt x="5617057" y="2898291"/>
                  </a:cubicBezTo>
                  <a:cubicBezTo>
                    <a:pt x="5626591" y="2900491"/>
                    <a:pt x="5632284" y="2911230"/>
                    <a:pt x="5641479" y="2914574"/>
                  </a:cubicBezTo>
                  <a:cubicBezTo>
                    <a:pt x="5665480" y="2923302"/>
                    <a:pt x="5718392" y="2933214"/>
                    <a:pt x="5747308" y="2938997"/>
                  </a:cubicBezTo>
                  <a:cubicBezTo>
                    <a:pt x="5801579" y="2936283"/>
                    <a:pt x="5855970" y="2935369"/>
                    <a:pt x="5910121" y="2930856"/>
                  </a:cubicBezTo>
                  <a:cubicBezTo>
                    <a:pt x="5923751" y="2929720"/>
                    <a:pt x="5952976" y="2919284"/>
                    <a:pt x="5967106" y="2914574"/>
                  </a:cubicBezTo>
                  <a:cubicBezTo>
                    <a:pt x="5996039" y="2895283"/>
                    <a:pt x="6025969" y="2876495"/>
                    <a:pt x="6048512" y="2849443"/>
                  </a:cubicBezTo>
                  <a:cubicBezTo>
                    <a:pt x="6054776" y="2841926"/>
                    <a:pt x="6058530" y="2832537"/>
                    <a:pt x="6064794" y="2825020"/>
                  </a:cubicBezTo>
                  <a:cubicBezTo>
                    <a:pt x="6072164" y="2816175"/>
                    <a:pt x="6081846" y="2809441"/>
                    <a:pt x="6089216" y="2800596"/>
                  </a:cubicBezTo>
                  <a:cubicBezTo>
                    <a:pt x="6095479" y="2793079"/>
                    <a:pt x="6098134" y="2782615"/>
                    <a:pt x="6105497" y="2776172"/>
                  </a:cubicBezTo>
                  <a:cubicBezTo>
                    <a:pt x="6139948" y="2746025"/>
                    <a:pt x="6145219" y="2746648"/>
                    <a:pt x="6178763" y="2735466"/>
                  </a:cubicBezTo>
                  <a:cubicBezTo>
                    <a:pt x="6186904" y="2730038"/>
                    <a:pt x="6194690" y="2724038"/>
                    <a:pt x="6203185" y="2719183"/>
                  </a:cubicBezTo>
                  <a:cubicBezTo>
                    <a:pt x="6229798" y="2703975"/>
                    <a:pt x="6247384" y="2698246"/>
                    <a:pt x="6276451" y="2686618"/>
                  </a:cubicBezTo>
                  <a:cubicBezTo>
                    <a:pt x="6281878" y="2678477"/>
                    <a:pt x="6286469" y="2669711"/>
                    <a:pt x="6292732" y="2662194"/>
                  </a:cubicBezTo>
                  <a:cubicBezTo>
                    <a:pt x="6300102" y="2653349"/>
                    <a:pt x="6310462" y="2647139"/>
                    <a:pt x="6317154" y="2637770"/>
                  </a:cubicBezTo>
                  <a:cubicBezTo>
                    <a:pt x="6324208" y="2627894"/>
                    <a:pt x="6325667" y="2614528"/>
                    <a:pt x="6333436" y="2605205"/>
                  </a:cubicBezTo>
                  <a:cubicBezTo>
                    <a:pt x="6345575" y="2590637"/>
                    <a:pt x="6365611" y="2586339"/>
                    <a:pt x="6382280" y="2580782"/>
                  </a:cubicBezTo>
                  <a:cubicBezTo>
                    <a:pt x="6390421" y="2575354"/>
                    <a:pt x="6397761" y="2568473"/>
                    <a:pt x="6406702" y="2564499"/>
                  </a:cubicBezTo>
                  <a:cubicBezTo>
                    <a:pt x="6466888" y="2537748"/>
                    <a:pt x="6494602" y="2546917"/>
                    <a:pt x="6569515" y="2531934"/>
                  </a:cubicBezTo>
                  <a:lnTo>
                    <a:pt x="6610218" y="2523793"/>
                  </a:lnTo>
                  <a:cubicBezTo>
                    <a:pt x="6631926" y="2512938"/>
                    <a:pt x="6652808" y="2500243"/>
                    <a:pt x="6675343" y="2491228"/>
                  </a:cubicBezTo>
                  <a:cubicBezTo>
                    <a:pt x="6732948" y="2468184"/>
                    <a:pt x="6702977" y="2481481"/>
                    <a:pt x="6764891" y="2450521"/>
                  </a:cubicBezTo>
                  <a:cubicBezTo>
                    <a:pt x="6775745" y="2439666"/>
                    <a:pt x="6785173" y="2427167"/>
                    <a:pt x="6797453" y="2417956"/>
                  </a:cubicBezTo>
                  <a:cubicBezTo>
                    <a:pt x="6807161" y="2410674"/>
                    <a:pt x="6819408" y="2407568"/>
                    <a:pt x="6830016" y="2401674"/>
                  </a:cubicBezTo>
                  <a:cubicBezTo>
                    <a:pt x="6843847" y="2393989"/>
                    <a:pt x="6857844" y="2386447"/>
                    <a:pt x="6870719" y="2377250"/>
                  </a:cubicBezTo>
                  <a:cubicBezTo>
                    <a:pt x="6909829" y="2349312"/>
                    <a:pt x="6860982" y="2369640"/>
                    <a:pt x="6911423" y="2352826"/>
                  </a:cubicBezTo>
                  <a:cubicBezTo>
                    <a:pt x="6919564" y="2344685"/>
                    <a:pt x="6926477" y="2335094"/>
                    <a:pt x="6935845" y="2328402"/>
                  </a:cubicBezTo>
                  <a:cubicBezTo>
                    <a:pt x="6982051" y="2295395"/>
                    <a:pt x="6954366" y="2328808"/>
                    <a:pt x="6992829" y="2295837"/>
                  </a:cubicBezTo>
                  <a:cubicBezTo>
                    <a:pt x="7008708" y="2282226"/>
                    <a:pt x="7027663" y="2255297"/>
                    <a:pt x="7049814" y="2246990"/>
                  </a:cubicBezTo>
                  <a:cubicBezTo>
                    <a:pt x="7062769" y="2242131"/>
                    <a:pt x="7076949" y="2241562"/>
                    <a:pt x="7090517" y="2238848"/>
                  </a:cubicBezTo>
                  <a:cubicBezTo>
                    <a:pt x="7169256" y="2179792"/>
                    <a:pt x="7085346" y="2237363"/>
                    <a:pt x="7147502" y="2206283"/>
                  </a:cubicBezTo>
                  <a:cubicBezTo>
                    <a:pt x="7156253" y="2201907"/>
                    <a:pt x="7162983" y="2193975"/>
                    <a:pt x="7171924" y="2190001"/>
                  </a:cubicBezTo>
                  <a:cubicBezTo>
                    <a:pt x="7259113" y="2151248"/>
                    <a:pt x="7189920" y="2194284"/>
                    <a:pt x="7245190" y="2157436"/>
                  </a:cubicBezTo>
                  <a:cubicBezTo>
                    <a:pt x="7261526" y="2092081"/>
                    <a:pt x="7239342" y="2157091"/>
                    <a:pt x="7294034" y="2084164"/>
                  </a:cubicBezTo>
                  <a:cubicBezTo>
                    <a:pt x="7302175" y="2073309"/>
                    <a:pt x="7310570" y="2062640"/>
                    <a:pt x="7318456" y="2051599"/>
                  </a:cubicBezTo>
                  <a:cubicBezTo>
                    <a:pt x="7324143" y="2043637"/>
                    <a:pt x="7327374" y="2033618"/>
                    <a:pt x="7334737" y="2027175"/>
                  </a:cubicBezTo>
                  <a:cubicBezTo>
                    <a:pt x="7334745" y="2027168"/>
                    <a:pt x="7395788" y="1986472"/>
                    <a:pt x="7408003" y="1978328"/>
                  </a:cubicBezTo>
                  <a:cubicBezTo>
                    <a:pt x="7468631" y="1937906"/>
                    <a:pt x="7394175" y="1989852"/>
                    <a:pt x="7456847" y="1937622"/>
                  </a:cubicBezTo>
                  <a:cubicBezTo>
                    <a:pt x="7464363" y="1931358"/>
                    <a:pt x="7473753" y="1927603"/>
                    <a:pt x="7481269" y="1921339"/>
                  </a:cubicBezTo>
                  <a:cubicBezTo>
                    <a:pt x="7490113" y="1913968"/>
                    <a:pt x="7505691" y="1896915"/>
                    <a:pt x="7505691" y="1896915"/>
                  </a:cubicBezTo>
                  <a:lnTo>
                    <a:pt x="6406702" y="24424"/>
                  </a:lnTo>
                  <a:lnTo>
                    <a:pt x="6284592" y="0"/>
                  </a:lnTo>
                  <a:close/>
                </a:path>
              </a:pathLst>
            </a:custGeom>
            <a:solidFill>
              <a:srgbClr val="7FFF38">
                <a:alpha val="30000"/>
              </a:srgbClr>
            </a:solidFill>
            <a:ln>
              <a:solidFill>
                <a:srgbClr val="7FFF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uavsar_plane.jpg"/>
            <p:cNvPicPr>
              <a:picLocks noChangeAspect="1"/>
            </p:cNvPicPr>
            <p:nvPr/>
          </p:nvPicPr>
          <p:blipFill>
            <a:blip r:embed="rId4">
              <a:extLst>
                <a:ext uri="{BEBA8EAE-BF5A-486C-A8C5-ECC9F3942E4B}">
                  <a14:imgProps xmlns:a14="http://schemas.microsoft.com/office/drawing/2010/main">
                    <a14:imgLayer r:embed="rId5">
                      <a14:imgEffect>
                        <a14:backgroundRemoval t="14458" b="78072" l="8870" r="92000"/>
                      </a14:imgEffect>
                    </a14:imgLayer>
                  </a14:imgProps>
                </a:ext>
                <a:ext uri="{28A0092B-C50C-407E-A947-70E740481C1C}">
                  <a14:useLocalDpi xmlns:a14="http://schemas.microsoft.com/office/drawing/2010/main" val="0"/>
                </a:ext>
              </a:extLst>
            </a:blip>
            <a:stretch>
              <a:fillRect/>
            </a:stretch>
          </p:blipFill>
          <p:spPr>
            <a:xfrm>
              <a:off x="5853198" y="387511"/>
              <a:ext cx="2254695" cy="1627302"/>
            </a:xfrm>
            <a:prstGeom prst="rect">
              <a:avLst/>
            </a:prstGeom>
          </p:spPr>
        </p:pic>
      </p:grpSp>
      <p:pic>
        <p:nvPicPr>
          <p:cNvPr id="14" name="Picture 13" descr="lege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1727" y="5351516"/>
            <a:ext cx="1452331" cy="1136236"/>
          </a:xfrm>
          <a:prstGeom prst="rect">
            <a:avLst/>
          </a:prstGeom>
        </p:spPr>
      </p:pic>
    </p:spTree>
    <p:extLst>
      <p:ext uri="{BB962C8B-B14F-4D97-AF65-F5344CB8AC3E}">
        <p14:creationId xmlns:p14="http://schemas.microsoft.com/office/powerpoint/2010/main" val="200230008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69509 0.13293 L -0.93732 -0.22626 " pathEditMode="relative" rAng="0" ptsTypes="AA">
                                      <p:cBhvr>
                                        <p:cTn id="6" dur="15000" fill="hold"/>
                                        <p:tgtEl>
                                          <p:spTgt spid="13"/>
                                        </p:tgtEl>
                                        <p:attrNameLst>
                                          <p:attrName>ppt_x</p:attrName>
                                          <p:attrName>ppt_y</p:attrName>
                                        </p:attrNameLst>
                                      </p:cBhvr>
                                      <p:rCtr x="-81629" y="-179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58222"/>
          </a:xfrm>
        </p:spPr>
        <p:txBody>
          <a:bodyPr/>
          <a:lstStyle/>
          <a:p>
            <a:r>
              <a:rPr lang="en-US" dirty="0" smtClean="0"/>
              <a:t>Case Studies: </a:t>
            </a:r>
            <a:r>
              <a:rPr lang="en-US" dirty="0" err="1" smtClean="0"/>
              <a:t>Shrubland</a:t>
            </a:r>
            <a:endParaRPr lang="en-US" dirty="0"/>
          </a:p>
        </p:txBody>
      </p:sp>
      <p:pic>
        <p:nvPicPr>
          <p:cNvPr id="8" name="Picture 7" descr="leg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1052"/>
            <a:ext cx="1452331" cy="1136236"/>
          </a:xfrm>
          <a:prstGeom prst="rect">
            <a:avLst/>
          </a:prstGeom>
        </p:spPr>
      </p:pic>
      <p:grpSp>
        <p:nvGrpSpPr>
          <p:cNvPr id="22" name="Group 21"/>
          <p:cNvGrpSpPr/>
          <p:nvPr/>
        </p:nvGrpSpPr>
        <p:grpSpPr>
          <a:xfrm>
            <a:off x="1419088" y="1281071"/>
            <a:ext cx="6543753" cy="5386551"/>
            <a:chOff x="2420591" y="1285953"/>
            <a:chExt cx="6543753" cy="5386551"/>
          </a:xfrm>
        </p:grpSpPr>
        <p:pic>
          <p:nvPicPr>
            <p:cNvPr id="11" name="Shape 97"/>
            <p:cNvPicPr preferRelativeResize="0"/>
            <p:nvPr/>
          </p:nvPicPr>
          <p:blipFill rotWithShape="1">
            <a:blip r:embed="rId4">
              <a:alphaModFix/>
            </a:blip>
            <a:srcRect l="17829" t="4110" r="8036" b="22869"/>
            <a:stretch/>
          </p:blipFill>
          <p:spPr>
            <a:xfrm>
              <a:off x="6940434" y="1291622"/>
              <a:ext cx="1959580" cy="2587719"/>
            </a:xfrm>
            <a:prstGeom prst="rect">
              <a:avLst/>
            </a:prstGeom>
            <a:noFill/>
            <a:ln>
              <a:noFill/>
            </a:ln>
          </p:spPr>
        </p:pic>
        <p:pic>
          <p:nvPicPr>
            <p:cNvPr id="17" name="Shape 153"/>
            <p:cNvPicPr preferRelativeResize="0"/>
            <p:nvPr/>
          </p:nvPicPr>
          <p:blipFill rotWithShape="1">
            <a:blip r:embed="rId5">
              <a:alphaModFix/>
            </a:blip>
            <a:srcRect b="13934"/>
            <a:stretch/>
          </p:blipFill>
          <p:spPr>
            <a:xfrm>
              <a:off x="6801305" y="4150862"/>
              <a:ext cx="2163039" cy="2284720"/>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94" y="4150862"/>
              <a:ext cx="2129011" cy="252164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0591" y="4150862"/>
              <a:ext cx="2169228" cy="2521642"/>
            </a:xfrm>
            <a:prstGeom prst="rect">
              <a:avLst/>
            </a:prstGeom>
          </p:spPr>
        </p:pic>
        <p:pic>
          <p:nvPicPr>
            <p:cNvPr id="20" name="Picture 19" descr="Ken_dNBR_flashtalk.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0591" y="1285953"/>
              <a:ext cx="2162302" cy="2798273"/>
            </a:xfrm>
            <a:prstGeom prst="rect">
              <a:avLst/>
            </a:prstGeom>
          </p:spPr>
        </p:pic>
        <p:pic>
          <p:nvPicPr>
            <p:cNvPr id="21" name="Picture 20" descr="Ken_dCA_flashtalk.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2294" y="1285953"/>
              <a:ext cx="2162302" cy="2798273"/>
            </a:xfrm>
            <a:prstGeom prst="rect">
              <a:avLst/>
            </a:prstGeom>
          </p:spPr>
        </p:pic>
      </p:grpSp>
      <p:pic>
        <p:nvPicPr>
          <p:cNvPr id="12" name="Shape 98"/>
          <p:cNvPicPr preferRelativeResize="0"/>
          <p:nvPr/>
        </p:nvPicPr>
        <p:blipFill>
          <a:blip r:embed="rId10">
            <a:alphaModFix/>
          </a:blip>
          <a:stretch>
            <a:fillRect/>
          </a:stretch>
        </p:blipFill>
        <p:spPr>
          <a:xfrm>
            <a:off x="7317789" y="2824189"/>
            <a:ext cx="1808197" cy="1499355"/>
          </a:xfrm>
          <a:prstGeom prst="rect">
            <a:avLst/>
          </a:prstGeom>
          <a:noFill/>
          <a:ln>
            <a:noFill/>
          </a:ln>
        </p:spPr>
      </p:pic>
      <p:sp>
        <p:nvSpPr>
          <p:cNvPr id="23" name="TextBox 22"/>
          <p:cNvSpPr txBox="1"/>
          <p:nvPr/>
        </p:nvSpPr>
        <p:spPr>
          <a:xfrm>
            <a:off x="3733838" y="3350720"/>
            <a:ext cx="682245" cy="369332"/>
          </a:xfrm>
          <a:prstGeom prst="rect">
            <a:avLst/>
          </a:prstGeom>
          <a:solidFill>
            <a:schemeClr val="bg1"/>
          </a:solidFill>
        </p:spPr>
        <p:txBody>
          <a:bodyPr wrap="square" rtlCol="0">
            <a:spAutoFit/>
          </a:bodyPr>
          <a:lstStyle/>
          <a:p>
            <a:r>
              <a:rPr lang="en-US" dirty="0" err="1" smtClean="0"/>
              <a:t>dCA</a:t>
            </a:r>
            <a:endParaRPr lang="en-US" dirty="0"/>
          </a:p>
        </p:txBody>
      </p:sp>
      <p:sp>
        <p:nvSpPr>
          <p:cNvPr id="24" name="TextBox 23"/>
          <p:cNvSpPr txBox="1"/>
          <p:nvPr/>
        </p:nvSpPr>
        <p:spPr>
          <a:xfrm>
            <a:off x="3733838" y="5989187"/>
            <a:ext cx="682245" cy="369332"/>
          </a:xfrm>
          <a:prstGeom prst="rect">
            <a:avLst/>
          </a:prstGeom>
          <a:solidFill>
            <a:schemeClr val="bg1"/>
          </a:solidFill>
        </p:spPr>
        <p:txBody>
          <a:bodyPr wrap="square" rtlCol="0">
            <a:spAutoFit/>
          </a:bodyPr>
          <a:lstStyle/>
          <a:p>
            <a:r>
              <a:rPr lang="en-US" dirty="0" err="1" smtClean="0"/>
              <a:t>dCA</a:t>
            </a:r>
            <a:endParaRPr lang="en-US" dirty="0"/>
          </a:p>
        </p:txBody>
      </p:sp>
      <p:sp>
        <p:nvSpPr>
          <p:cNvPr id="25" name="TextBox 24"/>
          <p:cNvSpPr txBox="1"/>
          <p:nvPr/>
        </p:nvSpPr>
        <p:spPr>
          <a:xfrm>
            <a:off x="1452331" y="1315049"/>
            <a:ext cx="936908" cy="369332"/>
          </a:xfrm>
          <a:prstGeom prst="rect">
            <a:avLst/>
          </a:prstGeom>
          <a:solidFill>
            <a:schemeClr val="bg1"/>
          </a:solidFill>
        </p:spPr>
        <p:txBody>
          <a:bodyPr wrap="square" rtlCol="0">
            <a:spAutoFit/>
          </a:bodyPr>
          <a:lstStyle/>
          <a:p>
            <a:r>
              <a:rPr lang="en-US" dirty="0" err="1" smtClean="0"/>
              <a:t>dNBR</a:t>
            </a:r>
            <a:endParaRPr lang="en-US" dirty="0"/>
          </a:p>
        </p:txBody>
      </p:sp>
      <p:sp>
        <p:nvSpPr>
          <p:cNvPr id="26" name="TextBox 25"/>
          <p:cNvSpPr txBox="1"/>
          <p:nvPr/>
        </p:nvSpPr>
        <p:spPr>
          <a:xfrm>
            <a:off x="1452331" y="5898358"/>
            <a:ext cx="936908" cy="369332"/>
          </a:xfrm>
          <a:prstGeom prst="rect">
            <a:avLst/>
          </a:prstGeom>
          <a:solidFill>
            <a:schemeClr val="bg1"/>
          </a:solidFill>
        </p:spPr>
        <p:txBody>
          <a:bodyPr wrap="square" rtlCol="0">
            <a:spAutoFit/>
          </a:bodyPr>
          <a:lstStyle/>
          <a:p>
            <a:r>
              <a:rPr lang="en-US" dirty="0" err="1" smtClean="0"/>
              <a:t>dNBR</a:t>
            </a:r>
            <a:endParaRPr lang="en-US" dirty="0"/>
          </a:p>
        </p:txBody>
      </p:sp>
    </p:spTree>
    <p:extLst>
      <p:ext uri="{BB962C8B-B14F-4D97-AF65-F5344CB8AC3E}">
        <p14:creationId xmlns:p14="http://schemas.microsoft.com/office/powerpoint/2010/main" val="364827632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rker_ve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46595" y="1566956"/>
            <a:ext cx="2827685" cy="1986415"/>
          </a:xfrm>
          <a:prstGeom prst="rect">
            <a:avLst/>
          </a:prstGeom>
          <a:ln>
            <a:noFill/>
          </a:ln>
        </p:spPr>
      </p:pic>
      <p:sp>
        <p:nvSpPr>
          <p:cNvPr id="2" name="Title 1"/>
          <p:cNvSpPr>
            <a:spLocks noGrp="1"/>
          </p:cNvSpPr>
          <p:nvPr>
            <p:ph type="title"/>
          </p:nvPr>
        </p:nvSpPr>
        <p:spPr>
          <a:xfrm>
            <a:off x="457200" y="533400"/>
            <a:ext cx="8229600" cy="736642"/>
          </a:xfrm>
        </p:spPr>
        <p:txBody>
          <a:bodyPr>
            <a:normAutofit/>
          </a:bodyPr>
          <a:lstStyle/>
          <a:p>
            <a:r>
              <a:rPr lang="en-US" dirty="0" smtClean="0"/>
              <a:t>Case Studies: Grassland </a:t>
            </a:r>
            <a:r>
              <a:rPr lang="en-US" dirty="0" err="1" smtClean="0"/>
              <a:t>vs</a:t>
            </a:r>
            <a:r>
              <a:rPr lang="en-US" dirty="0" smtClean="0"/>
              <a:t> Mixed</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32" y="1437041"/>
            <a:ext cx="2926847" cy="237283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614" y="1437041"/>
            <a:ext cx="2864981" cy="2372837"/>
          </a:xfrm>
          <a:prstGeom prst="rect">
            <a:avLst/>
          </a:prstGeom>
        </p:spPr>
      </p:pic>
      <p:pic>
        <p:nvPicPr>
          <p:cNvPr id="8" name="Picture 2" descr="https://lh4.googleusercontent.com/giNQ_0C-9xLsaCxbTErNeqLAWsXAfnQGAhHJTQs3caTlM0awpEcGTjxqHgOyUF1xOGr_uaJhk2JIxIiraky8qLIL6cOCSUS_LmV3J1off59utqGWCDT8Q3AYhVkFxRNLLHSe6u2mIQ"/>
          <p:cNvPicPr>
            <a:picLocks noChangeAspect="1" noChangeArrowheads="1"/>
          </p:cNvPicPr>
          <p:nvPr/>
        </p:nvPicPr>
        <p:blipFill rotWithShape="1">
          <a:blip r:embed="rId6">
            <a:extLst>
              <a:ext uri="{28A0092B-C50C-407E-A947-70E740481C1C}">
                <a14:useLocalDpi xmlns:a14="http://schemas.microsoft.com/office/drawing/2010/main" val="0"/>
              </a:ext>
            </a:extLst>
          </a:blip>
          <a:srcRect l="2458" t="8444" b="11610"/>
          <a:stretch/>
        </p:blipFill>
        <p:spPr bwMode="auto">
          <a:xfrm>
            <a:off x="6250613" y="4005962"/>
            <a:ext cx="2651613" cy="2643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1614" y="3897874"/>
            <a:ext cx="2864981" cy="284006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673" y="3897874"/>
            <a:ext cx="2847106" cy="2840068"/>
          </a:xfrm>
          <a:prstGeom prst="rect">
            <a:avLst/>
          </a:prstGeom>
        </p:spPr>
      </p:pic>
      <p:pic>
        <p:nvPicPr>
          <p:cNvPr id="11" name="Picture 10" descr="legen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93" y="3809467"/>
            <a:ext cx="1336368" cy="1045512"/>
          </a:xfrm>
          <a:prstGeom prst="rect">
            <a:avLst/>
          </a:prstGeom>
        </p:spPr>
      </p:pic>
      <p:pic>
        <p:nvPicPr>
          <p:cNvPr id="12" name="Shape 98"/>
          <p:cNvPicPr preferRelativeResize="0"/>
          <p:nvPr/>
        </p:nvPicPr>
        <p:blipFill>
          <a:blip r:embed="rId10">
            <a:alphaModFix/>
          </a:blip>
          <a:stretch>
            <a:fillRect/>
          </a:stretch>
        </p:blipFill>
        <p:spPr>
          <a:xfrm>
            <a:off x="6146595" y="3440820"/>
            <a:ext cx="1369011" cy="1137108"/>
          </a:xfrm>
          <a:prstGeom prst="rect">
            <a:avLst/>
          </a:prstGeom>
          <a:noFill/>
          <a:ln>
            <a:noFill/>
          </a:ln>
        </p:spPr>
      </p:pic>
      <p:sp>
        <p:nvSpPr>
          <p:cNvPr id="13" name="TextBox 12"/>
          <p:cNvSpPr txBox="1"/>
          <p:nvPr/>
        </p:nvSpPr>
        <p:spPr>
          <a:xfrm>
            <a:off x="5369510" y="5985229"/>
            <a:ext cx="682245" cy="369332"/>
          </a:xfrm>
          <a:prstGeom prst="rect">
            <a:avLst/>
          </a:prstGeom>
          <a:solidFill>
            <a:schemeClr val="bg1"/>
          </a:solidFill>
        </p:spPr>
        <p:txBody>
          <a:bodyPr wrap="square" rtlCol="0">
            <a:spAutoFit/>
          </a:bodyPr>
          <a:lstStyle/>
          <a:p>
            <a:r>
              <a:rPr lang="en-US" dirty="0" err="1" smtClean="0"/>
              <a:t>dCA</a:t>
            </a:r>
            <a:endParaRPr lang="en-US" dirty="0"/>
          </a:p>
        </p:txBody>
      </p:sp>
      <p:sp>
        <p:nvSpPr>
          <p:cNvPr id="14" name="TextBox 13"/>
          <p:cNvSpPr txBox="1"/>
          <p:nvPr/>
        </p:nvSpPr>
        <p:spPr>
          <a:xfrm>
            <a:off x="2315497" y="3184039"/>
            <a:ext cx="952282" cy="369332"/>
          </a:xfrm>
          <a:prstGeom prst="rect">
            <a:avLst/>
          </a:prstGeom>
          <a:solidFill>
            <a:schemeClr val="bg1"/>
          </a:solidFill>
        </p:spPr>
        <p:txBody>
          <a:bodyPr wrap="square" rtlCol="0">
            <a:spAutoFit/>
          </a:bodyPr>
          <a:lstStyle/>
          <a:p>
            <a:r>
              <a:rPr lang="en-US" dirty="0" err="1" smtClean="0"/>
              <a:t>dNBR</a:t>
            </a:r>
            <a:endParaRPr lang="en-US" dirty="0"/>
          </a:p>
        </p:txBody>
      </p:sp>
      <p:sp>
        <p:nvSpPr>
          <p:cNvPr id="15" name="TextBox 14"/>
          <p:cNvSpPr txBox="1"/>
          <p:nvPr/>
        </p:nvSpPr>
        <p:spPr>
          <a:xfrm>
            <a:off x="5369510" y="3184039"/>
            <a:ext cx="682245" cy="369332"/>
          </a:xfrm>
          <a:prstGeom prst="rect">
            <a:avLst/>
          </a:prstGeom>
          <a:solidFill>
            <a:schemeClr val="bg1"/>
          </a:solidFill>
        </p:spPr>
        <p:txBody>
          <a:bodyPr wrap="square" rtlCol="0">
            <a:spAutoFit/>
          </a:bodyPr>
          <a:lstStyle/>
          <a:p>
            <a:r>
              <a:rPr lang="en-US" dirty="0" err="1" smtClean="0"/>
              <a:t>dCA</a:t>
            </a:r>
            <a:endParaRPr lang="en-US" dirty="0"/>
          </a:p>
        </p:txBody>
      </p:sp>
      <p:sp>
        <p:nvSpPr>
          <p:cNvPr id="16" name="TextBox 15"/>
          <p:cNvSpPr txBox="1"/>
          <p:nvPr/>
        </p:nvSpPr>
        <p:spPr>
          <a:xfrm>
            <a:off x="2315497" y="5985261"/>
            <a:ext cx="952282" cy="369332"/>
          </a:xfrm>
          <a:prstGeom prst="rect">
            <a:avLst/>
          </a:prstGeom>
          <a:solidFill>
            <a:schemeClr val="bg1"/>
          </a:solidFill>
        </p:spPr>
        <p:txBody>
          <a:bodyPr wrap="square" rtlCol="0">
            <a:spAutoFit/>
          </a:bodyPr>
          <a:lstStyle/>
          <a:p>
            <a:r>
              <a:rPr lang="en-US" dirty="0" err="1" smtClean="0"/>
              <a:t>dNBR</a:t>
            </a:r>
            <a:endParaRPr lang="en-US" dirty="0"/>
          </a:p>
        </p:txBody>
      </p:sp>
    </p:spTree>
    <p:extLst>
      <p:ext uri="{BB962C8B-B14F-4D97-AF65-F5344CB8AC3E}">
        <p14:creationId xmlns:p14="http://schemas.microsoft.com/office/powerpoint/2010/main" val="41189144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443</TotalTime>
  <Words>915</Words>
  <Application>Microsoft Macintosh PowerPoint</Application>
  <PresentationFormat>On-screen Show (4:3)</PresentationFormat>
  <Paragraphs>100</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Clarity</vt:lpstr>
      <vt:lpstr>California disasters ii</vt:lpstr>
      <vt:lpstr>Introduction</vt:lpstr>
      <vt:lpstr>Remote Sensing and Fire Response</vt:lpstr>
      <vt:lpstr>Differenced Normalized Burn Ratio (dNBR)</vt:lpstr>
      <vt:lpstr>Methodology</vt:lpstr>
      <vt:lpstr>UAVSAR</vt:lpstr>
      <vt:lpstr>PowerPoint Presentation</vt:lpstr>
      <vt:lpstr>Case Studies: Shrubland</vt:lpstr>
      <vt:lpstr>Case Studies: Grassland vs Mixed</vt:lpstr>
      <vt:lpstr>Results &amp; 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Flash Talk</dc:title>
  <dc:creator>JPL</dc:creator>
  <cp:lastModifiedBy>JPL</cp:lastModifiedBy>
  <cp:revision>49</cp:revision>
  <dcterms:created xsi:type="dcterms:W3CDTF">2015-07-22T17:37:14Z</dcterms:created>
  <dcterms:modified xsi:type="dcterms:W3CDTF">2015-07-23T01:48:55Z</dcterms:modified>
</cp:coreProperties>
</file>