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Lst>
  <p:sldSz cx="27432000" cy="36576000"/>
  <p:notesSz cx="6858000" cy="9144000"/>
  <p:defaultTex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520">
          <p15:clr>
            <a:srgbClr val="A4A3A4"/>
          </p15:clr>
        </p15:guide>
        <p15:guide id="2" pos="86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VELOPE1" initials="D" lastIdx="9" clrIdx="0"/>
  <p:cmAuthor id="1" name="Emma Singh Baghel" initials="ESB" lastIdx="3" clrIdx="1">
    <p:extLst/>
  </p:cmAuthor>
  <p:cmAuthor id="2" name="Vishal Arya" initials="" lastIdx="5" clrIdx="2"/>
  <p:cmAuthor id="3" name="Childs, Lauren M. (LARC-E3)[DEVELOP - Wise County (LaRC)]" initials="CLM(-WC(" lastIdx="2" clrIdx="3">
    <p:extLst>
      <p:ext uri="{19B8F6BF-5375-455C-9EA6-DF929625EA0E}">
        <p15:presenceInfo xmlns:p15="http://schemas.microsoft.com/office/powerpoint/2012/main" userId="S-1-5-21-330711430-3775241029-4075259233-6485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EBF5"/>
    <a:srgbClr val="3462A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13" autoAdjust="0"/>
    <p:restoredTop sz="94660"/>
  </p:normalViewPr>
  <p:slideViewPr>
    <p:cSldViewPr snapToGrid="0">
      <p:cViewPr>
        <p:scale>
          <a:sx n="40" d="100"/>
          <a:sy n="40" d="100"/>
        </p:scale>
        <p:origin x="240" y="30"/>
      </p:cViewPr>
      <p:guideLst>
        <p:guide orient="horz" pos="11520"/>
        <p:guide pos="86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5-10-15T12:54:01.314" idx="5">
    <p:pos x="13130" y="8788"/>
    <p:text>Use some kind of a border. Also, give a title for the Africa image. And make sure that the entire image fits in the Study Area section. As of now, it protrudes a bit to the left.
- Raj</p:text>
  </p:cm>
  <p:cm authorId="1" dt="2015-10-18T19:44:07.097" idx="1">
    <p:pos x="13788" y="6755"/>
    <p:text>The study image does need either a title or some commentary, such as a brief description. Your categories must be clearly set apart, but the study area image does not necessarily have to remain within a certain confined space. Please review past project posters from the summer for some ideas.</p:text>
    <p:extLst mod="1">
      <p:ext uri="{C676402C-5697-4E1C-873F-D02D1690AC5C}">
        <p15:threadingInfo xmlns:p15="http://schemas.microsoft.com/office/powerpoint/2012/main" timeZoneBias="240"/>
      </p:ext>
    </p:extLst>
  </p:cm>
  <p:cm authorId="1" dt="2015-10-18T19:46:11.958" idx="2">
    <p:pos x="2901" y="5986"/>
    <p:text>I know this is not your final poster, but I would highly recommend utilizing your space, really giving us a good idea of what you have done to accomplish your goals, and this section is lacking as it has abbreviations that I don't know and no idea of what your methology is.</p:text>
    <p:extLst>
      <p:ext uri="{C676402C-5697-4E1C-873F-D02D1690AC5C}">
        <p15:threadingInfo xmlns:p15="http://schemas.microsoft.com/office/powerpoint/2012/main" timeZoneBias="240"/>
      </p:ext>
    </p:extLst>
  </p:cm>
  <p:cm authorId="1" dt="2015-10-18T19:47:44.597" idx="3">
    <p:pos x="16770" y="18040"/>
    <p:text>you can extend this out longer (wider) and therefore squish the last three sections down further on the poster to create more space for results and conclusions.</p:text>
    <p:extLst>
      <p:ext uri="{C676402C-5697-4E1C-873F-D02D1690AC5C}">
        <p15:threadingInfo xmlns:p15="http://schemas.microsoft.com/office/powerpoint/2012/main" timeZoneBias="240"/>
      </p:ext>
    </p:extLst>
  </p:cm>
  <p:cm authorId="2" dt="2015-10-19T16:14:15.503" idx="1">
    <p:pos x="12507" y="2907"/>
    <p:text>Edited for you</p:text>
  </p:cm>
  <p:cm authorId="2" dt="2015-10-19T16:15:36.121" idx="2">
    <p:pos x="16479" y="3229"/>
    <p:text>Please fix/ add periods to the objectives as necessary. </p:text>
  </p:cm>
  <p:cm authorId="2" dt="2015-10-19T16:16:07.206" idx="3">
    <p:pos x="5816" y="10946"/>
    <p:text>Bring satellite names closer to images to minimize white space.</p:text>
  </p:cm>
  <p:cm authorId="3" dt="2015-10-23T13:59:29.356" idx="2">
    <p:pos x="5816" y="11042"/>
    <p:text>Also, you should consider their font and color (maybe a gray would compete less with the header color?)</p:text>
    <p:extLst>
      <p:ext uri="{C676402C-5697-4E1C-873F-D02D1690AC5C}">
        <p15:threadingInfo xmlns:p15="http://schemas.microsoft.com/office/powerpoint/2012/main" timeZoneBias="240">
          <p15:parentCm authorId="2" idx="3"/>
        </p15:threadingInfo>
      </p:ext>
    </p:extLst>
  </p:cm>
  <p:cm authorId="2" dt="2015-10-19T16:16:27.809" idx="4">
    <p:pos x="5333" y="22293"/>
    <p:text>Edited for you. </p:text>
  </p:cm>
  <p:cm authorId="2" dt="2015-10-19T16:18:04.569" idx="5">
    <p:pos x="8933" y="19360"/>
    <p:text>Try to keep font size consistent within similar sections. So font size for the body of Project Partners should be same as Acknowledgements, etc.</p:text>
  </p:cm>
  <p:cm authorId="3" dt="2015-10-23T13:54:48.645" idx="1">
    <p:pos x="3133" y="1026"/>
    <p:text>I know the template said sentence case, but please change to title case for consistency across the program and your node, and sorry for us not catching that remnant in the template!</p:text>
    <p:extLst>
      <p:ext uri="{C676402C-5697-4E1C-873F-D02D1690AC5C}">
        <p15:threadingInfo xmlns:p15="http://schemas.microsoft.com/office/powerpoint/2012/main" timeZoneBias="24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Node Location"/>
          <p:cNvSpPr>
            <a:spLocks noGrp="1"/>
          </p:cNvSpPr>
          <p:nvPr>
            <p:ph type="body" sz="quarter" idx="13" hasCustomPrompt="1"/>
          </p:nvPr>
        </p:nvSpPr>
        <p:spPr>
          <a:xfrm>
            <a:off x="685800" y="35350704"/>
            <a:ext cx="26060400" cy="594360"/>
          </a:xfrm>
          <a:prstGeom prst="rect">
            <a:avLst/>
          </a:prstGeom>
        </p:spPr>
        <p:txBody>
          <a:bodyPr/>
          <a:lstStyle>
            <a:lvl1pPr marL="0" indent="0">
              <a:buNone/>
              <a:defRPr sz="3600" b="1" baseline="0">
                <a:latin typeface="+mj-lt"/>
              </a:defRPr>
            </a:lvl1pPr>
            <a:lvl2pPr>
              <a:defRPr b="1">
                <a:latin typeface="+mj-lt"/>
              </a:defRPr>
            </a:lvl2pPr>
            <a:lvl3pPr>
              <a:defRPr b="1">
                <a:latin typeface="+mj-lt"/>
              </a:defRPr>
            </a:lvl3pPr>
            <a:lvl4pPr>
              <a:defRPr b="1">
                <a:latin typeface="+mj-lt"/>
              </a:defRPr>
            </a:lvl4pPr>
            <a:lvl5pPr>
              <a:defRPr b="1">
                <a:latin typeface="+mj-lt"/>
              </a:defRPr>
            </a:lvl5pPr>
          </a:lstStyle>
          <a:p>
            <a:pPr lvl="0"/>
            <a:r>
              <a:rPr lang="en-US" dirty="0" smtClean="0"/>
              <a:t>DEVELOP Node Location</a:t>
            </a:r>
            <a:endParaRPr lang="en-US" dirty="0"/>
          </a:p>
        </p:txBody>
      </p:sp>
      <p:sp>
        <p:nvSpPr>
          <p:cNvPr id="10" name="Subtitle"/>
          <p:cNvSpPr>
            <a:spLocks noGrp="1"/>
          </p:cNvSpPr>
          <p:nvPr>
            <p:ph type="body" sz="quarter" idx="11" hasCustomPrompt="1"/>
          </p:nvPr>
        </p:nvSpPr>
        <p:spPr>
          <a:xfrm>
            <a:off x="4014216" y="2176272"/>
            <a:ext cx="19412712" cy="1216152"/>
          </a:xfrm>
          <a:prstGeom prst="rect">
            <a:avLst/>
          </a:prstGeom>
        </p:spPr>
        <p:txBody>
          <a:bodyPr/>
          <a:lstStyle>
            <a:lvl1pPr marL="0" indent="0" algn="ctr">
              <a:buNone/>
              <a:defRPr sz="3600" baseline="0">
                <a:latin typeface="+mj-lt"/>
              </a:defRPr>
            </a:lvl1pPr>
            <a:lvl2pPr>
              <a:defRPr sz="4800"/>
            </a:lvl2pPr>
            <a:lvl3pPr>
              <a:defRPr sz="4000"/>
            </a:lvl3pPr>
            <a:lvl4pPr>
              <a:defRPr sz="3600"/>
            </a:lvl4pPr>
            <a:lvl5pPr>
              <a:defRPr sz="3600"/>
            </a:lvl5pPr>
          </a:lstStyle>
          <a:p>
            <a:pPr lvl="0"/>
            <a:r>
              <a:rPr lang="en-US" dirty="0" smtClean="0"/>
              <a:t>Project subtitle [use sentence case]</a:t>
            </a:r>
            <a:endParaRPr lang="en-US" dirty="0"/>
          </a:p>
        </p:txBody>
      </p:sp>
      <p:sp>
        <p:nvSpPr>
          <p:cNvPr id="8" name="Main Title"/>
          <p:cNvSpPr>
            <a:spLocks noGrp="1"/>
          </p:cNvSpPr>
          <p:nvPr>
            <p:ph type="body" sz="quarter" idx="10" hasCustomPrompt="1"/>
          </p:nvPr>
        </p:nvSpPr>
        <p:spPr>
          <a:xfrm>
            <a:off x="4572000" y="914400"/>
            <a:ext cx="18288000" cy="1152144"/>
          </a:xfrm>
          <a:prstGeom prst="rect">
            <a:avLst/>
          </a:prstGeom>
        </p:spPr>
        <p:txBody>
          <a:bodyPr/>
          <a:lstStyle>
            <a:lvl1pPr marL="0" indent="0" algn="ctr">
              <a:buNone/>
              <a:defRPr sz="8400" b="1" baseline="0">
                <a:solidFill>
                  <a:schemeClr val="accent1"/>
                </a:solidFill>
                <a:latin typeface="+mj-lt"/>
              </a:defRPr>
            </a:lvl1pPr>
          </a:lstStyle>
          <a:p>
            <a:pPr lvl="0"/>
            <a:r>
              <a:rPr lang="en-US" dirty="0" smtClean="0"/>
              <a:t>Project Title [Use Title Case]</a:t>
            </a:r>
            <a:endParaRPr lang="en-US" dirty="0"/>
          </a:p>
        </p:txBody>
      </p:sp>
    </p:spTree>
    <p:extLst>
      <p:ext uri="{BB962C8B-B14F-4D97-AF65-F5344CB8AC3E}">
        <p14:creationId xmlns:p14="http://schemas.microsoft.com/office/powerpoint/2010/main" val="341177245"/>
      </p:ext>
    </p:extLst>
  </p:cSld>
  <p:clrMapOvr>
    <a:masterClrMapping/>
  </p:clrMapOvr>
  <p:extLst mod="1">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10" name="footer boundary line"/>
          <p:cNvCxnSpPr/>
          <p:nvPr userDrawn="1"/>
        </p:nvCxnSpPr>
        <p:spPr>
          <a:xfrm>
            <a:off x="685800" y="34978415"/>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9" name="header boundary line"/>
          <p:cNvCxnSpPr/>
          <p:nvPr userDrawn="1"/>
        </p:nvCxnSpPr>
        <p:spPr>
          <a:xfrm>
            <a:off x="685800" y="3918857"/>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pic>
        <p:nvPicPr>
          <p:cNvPr id="7" name="nasa logo" descr="BnW.psd"/>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4138370" y="948900"/>
            <a:ext cx="2329895" cy="19373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8" name="develop logo"/>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44495" y="661797"/>
            <a:ext cx="2158130" cy="259244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1" name="contract info"/>
          <p:cNvSpPr/>
          <p:nvPr userDrawn="1"/>
        </p:nvSpPr>
        <p:spPr>
          <a:xfrm>
            <a:off x="16780042" y="35271802"/>
            <a:ext cx="9966158" cy="738664"/>
          </a:xfrm>
          <a:prstGeom prst="rect">
            <a:avLst/>
          </a:prstGeom>
        </p:spPr>
        <p:txBody>
          <a:bodyPr wrap="square">
            <a:spAutoFit/>
          </a:bodyPr>
          <a:ls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a:lstStyle>
          <a:p>
            <a:pPr lvl="0" algn="r">
              <a:buClr>
                <a:schemeClr val="dk1"/>
              </a:buClr>
              <a:buSzPct val="25000"/>
            </a:pPr>
            <a:r>
              <a:rPr lang="en-US" sz="1400" i="1" baseline="0" dirty="0" smtClean="0">
                <a:solidFill>
                  <a:schemeClr val="bg2">
                    <a:lumMod val="50000"/>
                  </a:schemeClr>
                </a:solidFill>
                <a:latin typeface="Arial" panose="020B0604020202020204" pitchFamily="34" charset="0"/>
                <a:ea typeface="Questrial"/>
                <a:cs typeface="Arial" panose="020B0604020202020204" pitchFamily="34" charset="0"/>
                <a:sym typeface="Questrial"/>
              </a:rPr>
              <a:t>Any opinions, findings, and conclusions or recommendations expressed in this material are those of the author(s) and do not necessarily reflect the views of the National Aeronautics and Space Administration. This material is based upon work supported by NASA through contract NNL11AA00B and cooperative agreement NNX14AB60A.</a:t>
            </a:r>
            <a:endParaRPr lang="en-US" sz="1400" i="1" baseline="0" dirty="0">
              <a:solidFill>
                <a:schemeClr val="bg2">
                  <a:lumMod val="50000"/>
                </a:schemeClr>
              </a:solidFill>
              <a:latin typeface="Arial" panose="020B0604020202020204" pitchFamily="34" charset="0"/>
              <a:ea typeface="Questrial"/>
              <a:cs typeface="Arial" panose="020B0604020202020204" pitchFamily="34" charset="0"/>
              <a:sym typeface="Questrial"/>
            </a:endParaRPr>
          </a:p>
        </p:txBody>
      </p:sp>
    </p:spTree>
    <p:extLst>
      <p:ext uri="{BB962C8B-B14F-4D97-AF65-F5344CB8AC3E}">
        <p14:creationId xmlns:p14="http://schemas.microsoft.com/office/powerpoint/2010/main" val="557721729"/>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8640" userDrawn="1">
          <p15:clr>
            <a:srgbClr val="F26B43"/>
          </p15:clr>
        </p15:guide>
        <p15:guide id="2" orient="horz" pos="11520" userDrawn="1">
          <p15:clr>
            <a:srgbClr val="F26B43"/>
          </p15:clr>
        </p15:guide>
        <p15:guide id="3" pos="576" userDrawn="1">
          <p15:clr>
            <a:srgbClr val="F26B43"/>
          </p15:clr>
        </p15:guide>
        <p15:guide id="4" pos="16704" userDrawn="1">
          <p15:clr>
            <a:srgbClr val="F26B43"/>
          </p15:clr>
        </p15:guide>
        <p15:guide id="5" orient="horz" pos="21888" userDrawn="1">
          <p15:clr>
            <a:srgbClr val="F26B43"/>
          </p15:clr>
        </p15:guide>
        <p15:guide id="6" orient="horz" pos="3456" userDrawn="1">
          <p15:clr>
            <a:srgbClr val="F26B43"/>
          </p15:clr>
        </p15:guide>
        <p15:guide id="7" pos="5760" userDrawn="1">
          <p15:clr>
            <a:srgbClr val="A4A3A4"/>
          </p15:clr>
        </p15:guide>
        <p15:guide id="8" pos="6048" userDrawn="1">
          <p15:clr>
            <a:srgbClr val="A4A3A4"/>
          </p15:clr>
        </p15:guide>
        <p15:guide id="9" pos="11520" userDrawn="1">
          <p15:clr>
            <a:srgbClr val="A4A3A4"/>
          </p15:clr>
        </p15:guide>
        <p15:guide id="10" pos="11232" userDrawn="1">
          <p15:clr>
            <a:srgbClr val="A4A3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comments" Target="../comments/comment1.xml"/><Relationship Id="rId2" Type="http://schemas.openxmlformats.org/officeDocument/2006/relationships/image" Target="../media/image3.jp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 name="Picture 4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67189" y="11780243"/>
            <a:ext cx="3587263" cy="3644659"/>
          </a:xfrm>
          <a:prstGeom prst="rect">
            <a:avLst/>
          </a:prstGeom>
        </p:spPr>
      </p:pic>
      <p:sp>
        <p:nvSpPr>
          <p:cNvPr id="2" name="Text Placeholder 1"/>
          <p:cNvSpPr>
            <a:spLocks noGrp="1"/>
          </p:cNvSpPr>
          <p:nvPr>
            <p:ph type="body" sz="quarter" idx="13"/>
          </p:nvPr>
        </p:nvSpPr>
        <p:spPr/>
        <p:txBody>
          <a:bodyPr/>
          <a:lstStyle/>
          <a:p>
            <a:r>
              <a:rPr lang="en-US" dirty="0" smtClean="0"/>
              <a:t>Wise County Clerk of Court’s Office</a:t>
            </a:r>
            <a:endParaRPr lang="en-US" dirty="0"/>
          </a:p>
        </p:txBody>
      </p:sp>
      <p:sp>
        <p:nvSpPr>
          <p:cNvPr id="4" name="Text Placeholder 3"/>
          <p:cNvSpPr>
            <a:spLocks noGrp="1"/>
          </p:cNvSpPr>
          <p:nvPr>
            <p:ph type="body" sz="quarter" idx="11"/>
          </p:nvPr>
        </p:nvSpPr>
        <p:spPr/>
        <p:txBody>
          <a:bodyPr/>
          <a:lstStyle/>
          <a:p>
            <a:r>
              <a:rPr lang="en-US" dirty="0"/>
              <a:t>Utilizing NASA Earth </a:t>
            </a:r>
            <a:r>
              <a:rPr lang="en-US" dirty="0" smtClean="0"/>
              <a:t>observations </a:t>
            </a:r>
            <a:r>
              <a:rPr lang="en-US" dirty="0"/>
              <a:t>to </a:t>
            </a:r>
            <a:r>
              <a:rPr lang="en-US" dirty="0" smtClean="0"/>
              <a:t>identify </a:t>
            </a:r>
            <a:r>
              <a:rPr lang="en-US" dirty="0"/>
              <a:t>i</a:t>
            </a:r>
            <a:r>
              <a:rPr lang="en-US" dirty="0" smtClean="0"/>
              <a:t>ndicators </a:t>
            </a:r>
            <a:r>
              <a:rPr lang="en-US" dirty="0"/>
              <a:t>to </a:t>
            </a:r>
            <a:r>
              <a:rPr lang="en-US" dirty="0" smtClean="0"/>
              <a:t>help </a:t>
            </a:r>
            <a:r>
              <a:rPr lang="en-US" dirty="0"/>
              <a:t>p</a:t>
            </a:r>
            <a:r>
              <a:rPr lang="en-US" dirty="0" smtClean="0"/>
              <a:t>redict </a:t>
            </a:r>
            <a:r>
              <a:rPr lang="en-US" dirty="0"/>
              <a:t>d</a:t>
            </a:r>
            <a:r>
              <a:rPr lang="en-US" dirty="0" smtClean="0"/>
              <a:t>eadly </a:t>
            </a:r>
            <a:r>
              <a:rPr lang="en-US" dirty="0"/>
              <a:t>s</a:t>
            </a:r>
            <a:r>
              <a:rPr lang="en-US" dirty="0" smtClean="0"/>
              <a:t>torms </a:t>
            </a:r>
            <a:r>
              <a:rPr lang="en-US" dirty="0" smtClean="0"/>
              <a:t>over </a:t>
            </a:r>
            <a:r>
              <a:rPr lang="en-US" dirty="0" smtClean="0"/>
              <a:t>the African </a:t>
            </a:r>
            <a:r>
              <a:rPr lang="en-US" dirty="0"/>
              <a:t>Great Lakes</a:t>
            </a:r>
          </a:p>
        </p:txBody>
      </p:sp>
      <p:sp>
        <p:nvSpPr>
          <p:cNvPr id="5" name="Text Placeholder 4"/>
          <p:cNvSpPr>
            <a:spLocks noGrp="1"/>
          </p:cNvSpPr>
          <p:nvPr>
            <p:ph type="body" sz="quarter" idx="10"/>
          </p:nvPr>
        </p:nvSpPr>
        <p:spPr/>
        <p:txBody>
          <a:bodyPr/>
          <a:lstStyle/>
          <a:p>
            <a:r>
              <a:rPr lang="en-US" dirty="0" smtClean="0"/>
              <a:t>African Great Lakes Weather</a:t>
            </a:r>
            <a:endParaRPr lang="en-US" dirty="0"/>
          </a:p>
        </p:txBody>
      </p:sp>
      <p:sp>
        <p:nvSpPr>
          <p:cNvPr id="9" name="Text Placeholder 16"/>
          <p:cNvSpPr txBox="1">
            <a:spLocks/>
          </p:cNvSpPr>
          <p:nvPr/>
        </p:nvSpPr>
        <p:spPr>
          <a:xfrm>
            <a:off x="914400" y="29377098"/>
            <a:ext cx="7364627"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Use a professional-looking photo.</a:t>
            </a:r>
          </a:p>
          <a:p>
            <a:r>
              <a:rPr lang="en-US" dirty="0" smtClean="0"/>
              <a:t>Individual headshots are ok, if they aren’t pixelated and are all the same size.</a:t>
            </a:r>
          </a:p>
          <a:p>
            <a:r>
              <a:rPr lang="en-US" dirty="0" smtClean="0"/>
              <a:t>Include a caption that states the team members’ names.</a:t>
            </a:r>
          </a:p>
        </p:txBody>
      </p:sp>
      <p:sp>
        <p:nvSpPr>
          <p:cNvPr id="10" name="Text Placeholder 16"/>
          <p:cNvSpPr txBox="1">
            <a:spLocks/>
          </p:cNvSpPr>
          <p:nvPr/>
        </p:nvSpPr>
        <p:spPr>
          <a:xfrm>
            <a:off x="11352766" y="30706944"/>
            <a:ext cx="4726465" cy="208256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r>
              <a:rPr lang="en-US" sz="4000" dirty="0" smtClean="0"/>
              <a:t>Kenya Meteorological Department</a:t>
            </a:r>
          </a:p>
        </p:txBody>
      </p:sp>
      <p:sp>
        <p:nvSpPr>
          <p:cNvPr id="11" name="Text Placeholder 16"/>
          <p:cNvSpPr txBox="1">
            <a:spLocks/>
          </p:cNvSpPr>
          <p:nvPr/>
        </p:nvSpPr>
        <p:spPr>
          <a:xfrm>
            <a:off x="18288000" y="28867864"/>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endParaRPr lang="en-US" dirty="0" smtClean="0"/>
          </a:p>
        </p:txBody>
      </p:sp>
      <p:sp>
        <p:nvSpPr>
          <p:cNvPr id="8" name="Text Placeholder 16"/>
          <p:cNvSpPr txBox="1">
            <a:spLocks/>
          </p:cNvSpPr>
          <p:nvPr/>
        </p:nvSpPr>
        <p:spPr>
          <a:xfrm>
            <a:off x="914399" y="23416227"/>
            <a:ext cx="14606955" cy="504740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Use images.</a:t>
            </a:r>
          </a:p>
          <a:p>
            <a:r>
              <a:rPr lang="en-US" dirty="0" smtClean="0"/>
              <a:t>Make sure that it has some sort of flow, that it makes sense.  Show your results in a logical order.</a:t>
            </a:r>
          </a:p>
          <a:p>
            <a:r>
              <a:rPr lang="en-US" dirty="0" smtClean="0"/>
              <a:t>No bullets.</a:t>
            </a:r>
          </a:p>
        </p:txBody>
      </p:sp>
      <p:sp>
        <p:nvSpPr>
          <p:cNvPr id="12" name="Text Placeholder 16"/>
          <p:cNvSpPr txBox="1">
            <a:spLocks/>
          </p:cNvSpPr>
          <p:nvPr/>
        </p:nvSpPr>
        <p:spPr>
          <a:xfrm>
            <a:off x="18288000" y="22308553"/>
            <a:ext cx="8229600" cy="576072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r>
              <a:rPr lang="en-US" dirty="0" smtClean="0"/>
              <a:t>Use bullets.</a:t>
            </a:r>
          </a:p>
          <a:p>
            <a:pPr marL="347663" indent="-347663"/>
            <a:r>
              <a:rPr lang="en-US" dirty="0" smtClean="0"/>
              <a:t>Use complete sentences with periods.</a:t>
            </a:r>
          </a:p>
        </p:txBody>
      </p:sp>
      <p:sp>
        <p:nvSpPr>
          <p:cNvPr id="7" name="Text Placeholder 16"/>
          <p:cNvSpPr txBox="1">
            <a:spLocks/>
          </p:cNvSpPr>
          <p:nvPr/>
        </p:nvSpPr>
        <p:spPr>
          <a:xfrm>
            <a:off x="781888" y="10242315"/>
            <a:ext cx="13993629" cy="598873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endParaRPr lang="en-US" dirty="0" smtClean="0"/>
          </a:p>
        </p:txBody>
      </p:sp>
      <p:sp>
        <p:nvSpPr>
          <p:cNvPr id="14" name="Text Placeholder 16"/>
          <p:cNvSpPr txBox="1">
            <a:spLocks/>
          </p:cNvSpPr>
          <p:nvPr/>
        </p:nvSpPr>
        <p:spPr>
          <a:xfrm>
            <a:off x="918125" y="18974142"/>
            <a:ext cx="8229600" cy="213356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endParaRPr lang="en-US" dirty="0" smtClean="0"/>
          </a:p>
        </p:txBody>
      </p:sp>
      <p:sp>
        <p:nvSpPr>
          <p:cNvPr id="6" name="Text Placeholder 16"/>
          <p:cNvSpPr txBox="1">
            <a:spLocks/>
          </p:cNvSpPr>
          <p:nvPr/>
        </p:nvSpPr>
        <p:spPr>
          <a:xfrm>
            <a:off x="914400" y="6019523"/>
            <a:ext cx="16916400" cy="2880360"/>
          </a:xfrm>
          <a:prstGeom prst="rect">
            <a:avLst/>
          </a:prstGeom>
        </p:spPr>
        <p:txBody>
          <a:bodyPr numCol="2"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Keep this blank for now.</a:t>
            </a:r>
          </a:p>
          <a:p>
            <a:r>
              <a:rPr lang="en-US" dirty="0" smtClean="0"/>
              <a:t>Body text point size should be at least 24.</a:t>
            </a:r>
          </a:p>
          <a:p>
            <a:r>
              <a:rPr lang="en-US" dirty="0" smtClean="0"/>
              <a:t>Caption text point size should be at least 16.</a:t>
            </a:r>
          </a:p>
          <a:p>
            <a:r>
              <a:rPr lang="en-US" dirty="0" smtClean="0"/>
              <a:t>Feel free to rename, move, and resize sections as needed.</a:t>
            </a:r>
          </a:p>
        </p:txBody>
      </p:sp>
      <p:sp>
        <p:nvSpPr>
          <p:cNvPr id="15" name="Text Placeholder 16"/>
          <p:cNvSpPr txBox="1">
            <a:spLocks/>
          </p:cNvSpPr>
          <p:nvPr/>
        </p:nvSpPr>
        <p:spPr>
          <a:xfrm>
            <a:off x="17586467" y="5895429"/>
            <a:ext cx="9460522" cy="4705765"/>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r>
              <a:rPr lang="en-US" dirty="0" smtClean="0"/>
              <a:t>Figure out temporal domain of further study by reducing the Hazardous Storm Events Database to summary sets of data. Extract sample dates at the 50</a:t>
            </a:r>
            <a:r>
              <a:rPr lang="en-US" baseline="30000" dirty="0" smtClean="0"/>
              <a:t>th</a:t>
            </a:r>
            <a:r>
              <a:rPr lang="en-US" dirty="0" smtClean="0"/>
              <a:t> and 99</a:t>
            </a:r>
            <a:r>
              <a:rPr lang="en-US" baseline="30000" dirty="0" smtClean="0"/>
              <a:t>th</a:t>
            </a:r>
            <a:r>
              <a:rPr lang="en-US" dirty="0" smtClean="0"/>
              <a:t> percentiles. </a:t>
            </a:r>
          </a:p>
          <a:p>
            <a:pPr marL="347663" indent="-347663"/>
            <a:r>
              <a:rPr lang="en-US" dirty="0" smtClean="0"/>
              <a:t>Determine what Earth observations and other data products will be useful for analysis. .</a:t>
            </a:r>
          </a:p>
          <a:p>
            <a:pPr marL="347663" indent="-347663"/>
            <a:r>
              <a:rPr lang="en-US" dirty="0"/>
              <a:t>S</a:t>
            </a:r>
            <a:r>
              <a:rPr lang="en-US" dirty="0" smtClean="0"/>
              <a:t>tatistics will be run through the data compiled at these respective dates. This will serve to highlight contributing environmental aspects present during days at the 99</a:t>
            </a:r>
            <a:r>
              <a:rPr lang="en-US" baseline="30000" dirty="0" smtClean="0"/>
              <a:t>th</a:t>
            </a:r>
            <a:r>
              <a:rPr lang="en-US" dirty="0" smtClean="0"/>
              <a:t> percentile </a:t>
            </a:r>
          </a:p>
        </p:txBody>
      </p:sp>
      <p:sp>
        <p:nvSpPr>
          <p:cNvPr id="16" name="TextBox 15"/>
          <p:cNvSpPr txBox="1"/>
          <p:nvPr/>
        </p:nvSpPr>
        <p:spPr>
          <a:xfrm>
            <a:off x="914397" y="5125988"/>
            <a:ext cx="16916399" cy="738664"/>
          </a:xfrm>
          <a:prstGeom prst="rect">
            <a:avLst/>
          </a:prstGeom>
          <a:noFill/>
        </p:spPr>
        <p:txBody>
          <a:bodyPr wrap="square" rtlCol="0">
            <a:spAutoFit/>
          </a:bodyPr>
          <a:lstStyle/>
          <a:p>
            <a:r>
              <a:rPr lang="en-US" sz="4200" b="1" dirty="0" smtClean="0">
                <a:solidFill>
                  <a:schemeClr val="accent1"/>
                </a:solidFill>
                <a:latin typeface="Century Gothic" panose="020B0502020202020204" pitchFamily="34" charset="0"/>
              </a:rPr>
              <a:t>Abstract</a:t>
            </a:r>
          </a:p>
        </p:txBody>
      </p:sp>
      <p:sp>
        <p:nvSpPr>
          <p:cNvPr id="23" name="TextBox 22"/>
          <p:cNvSpPr txBox="1"/>
          <p:nvPr/>
        </p:nvSpPr>
        <p:spPr>
          <a:xfrm>
            <a:off x="17930140" y="5125988"/>
            <a:ext cx="8229600" cy="738664"/>
          </a:xfrm>
          <a:prstGeom prst="rect">
            <a:avLst/>
          </a:prstGeom>
          <a:noFill/>
        </p:spPr>
        <p:txBody>
          <a:bodyPr wrap="square" rtlCol="0">
            <a:spAutoFit/>
          </a:bodyPr>
          <a:lstStyle/>
          <a:p>
            <a:r>
              <a:rPr lang="en-US" sz="4200" b="1" dirty="0" smtClean="0">
                <a:solidFill>
                  <a:schemeClr val="accent1"/>
                </a:solidFill>
                <a:latin typeface="Century Gothic" panose="020B0502020202020204" pitchFamily="34" charset="0"/>
              </a:rPr>
              <a:t>Objectives</a:t>
            </a:r>
          </a:p>
        </p:txBody>
      </p:sp>
      <p:sp>
        <p:nvSpPr>
          <p:cNvPr id="24" name="TextBox 23"/>
          <p:cNvSpPr txBox="1"/>
          <p:nvPr/>
        </p:nvSpPr>
        <p:spPr>
          <a:xfrm>
            <a:off x="914400" y="9484935"/>
            <a:ext cx="16916400" cy="738664"/>
          </a:xfrm>
          <a:prstGeom prst="rect">
            <a:avLst/>
          </a:prstGeom>
          <a:noFill/>
        </p:spPr>
        <p:txBody>
          <a:bodyPr wrap="square" rtlCol="0">
            <a:spAutoFit/>
          </a:bodyPr>
          <a:lstStyle/>
          <a:p>
            <a:r>
              <a:rPr lang="en-US" sz="4200" b="1" dirty="0" smtClean="0">
                <a:solidFill>
                  <a:schemeClr val="accent1"/>
                </a:solidFill>
                <a:latin typeface="Century Gothic" panose="020B0502020202020204" pitchFamily="34" charset="0"/>
              </a:rPr>
              <a:t>Methodology</a:t>
            </a:r>
          </a:p>
        </p:txBody>
      </p:sp>
      <p:sp>
        <p:nvSpPr>
          <p:cNvPr id="26" name="TextBox 25"/>
          <p:cNvSpPr txBox="1"/>
          <p:nvPr/>
        </p:nvSpPr>
        <p:spPr>
          <a:xfrm>
            <a:off x="1002694" y="17377129"/>
            <a:ext cx="8229600" cy="738664"/>
          </a:xfrm>
          <a:prstGeom prst="rect">
            <a:avLst/>
          </a:prstGeom>
          <a:noFill/>
        </p:spPr>
        <p:txBody>
          <a:bodyPr wrap="square" rtlCol="0">
            <a:spAutoFit/>
          </a:bodyPr>
          <a:lstStyle/>
          <a:p>
            <a:r>
              <a:rPr lang="en-US" sz="4200" b="1" dirty="0" smtClean="0">
                <a:solidFill>
                  <a:schemeClr val="accent1"/>
                </a:solidFill>
                <a:latin typeface="Century Gothic" panose="020B0502020202020204" pitchFamily="34" charset="0"/>
              </a:rPr>
              <a:t>Earth Observations</a:t>
            </a:r>
          </a:p>
        </p:txBody>
      </p:sp>
      <p:sp>
        <p:nvSpPr>
          <p:cNvPr id="27" name="TextBox 26"/>
          <p:cNvSpPr txBox="1"/>
          <p:nvPr/>
        </p:nvSpPr>
        <p:spPr>
          <a:xfrm>
            <a:off x="1002694" y="22337703"/>
            <a:ext cx="16916398" cy="738664"/>
          </a:xfrm>
          <a:prstGeom prst="rect">
            <a:avLst/>
          </a:prstGeom>
          <a:noFill/>
        </p:spPr>
        <p:txBody>
          <a:bodyPr wrap="square" rtlCol="0">
            <a:spAutoFit/>
          </a:bodyPr>
          <a:lstStyle/>
          <a:p>
            <a:r>
              <a:rPr lang="en-US" sz="4200" b="1" dirty="0" smtClean="0">
                <a:solidFill>
                  <a:schemeClr val="accent1"/>
                </a:solidFill>
                <a:latin typeface="Century Gothic" panose="020B0502020202020204" pitchFamily="34" charset="0"/>
              </a:rPr>
              <a:t>Results</a:t>
            </a:r>
          </a:p>
        </p:txBody>
      </p:sp>
      <p:sp>
        <p:nvSpPr>
          <p:cNvPr id="28" name="TextBox 27"/>
          <p:cNvSpPr txBox="1"/>
          <p:nvPr/>
        </p:nvSpPr>
        <p:spPr>
          <a:xfrm>
            <a:off x="18287999" y="21539112"/>
            <a:ext cx="8229600" cy="738664"/>
          </a:xfrm>
          <a:prstGeom prst="rect">
            <a:avLst/>
          </a:prstGeom>
          <a:noFill/>
        </p:spPr>
        <p:txBody>
          <a:bodyPr wrap="square" rtlCol="0">
            <a:spAutoFit/>
          </a:bodyPr>
          <a:lstStyle/>
          <a:p>
            <a:r>
              <a:rPr lang="en-US" sz="4200" b="1" dirty="0" smtClean="0">
                <a:solidFill>
                  <a:schemeClr val="accent1"/>
                </a:solidFill>
                <a:latin typeface="Century Gothic" panose="020B0502020202020204" pitchFamily="34" charset="0"/>
              </a:rPr>
              <a:t>Conclusions</a:t>
            </a:r>
          </a:p>
        </p:txBody>
      </p:sp>
      <p:sp>
        <p:nvSpPr>
          <p:cNvPr id="29" name="TextBox 28"/>
          <p:cNvSpPr txBox="1"/>
          <p:nvPr/>
        </p:nvSpPr>
        <p:spPr>
          <a:xfrm>
            <a:off x="18392736" y="28638434"/>
            <a:ext cx="8229600" cy="738664"/>
          </a:xfrm>
          <a:prstGeom prst="rect">
            <a:avLst/>
          </a:prstGeom>
          <a:noFill/>
        </p:spPr>
        <p:txBody>
          <a:bodyPr wrap="square" rtlCol="0">
            <a:spAutoFit/>
          </a:bodyPr>
          <a:lstStyle/>
          <a:p>
            <a:r>
              <a:rPr lang="en-US" sz="4200" b="1" dirty="0" smtClean="0">
                <a:solidFill>
                  <a:schemeClr val="accent1"/>
                </a:solidFill>
                <a:latin typeface="Century Gothic" panose="020B0502020202020204" pitchFamily="34" charset="0"/>
              </a:rPr>
              <a:t>Acknowledgements</a:t>
            </a:r>
          </a:p>
        </p:txBody>
      </p:sp>
      <p:sp>
        <p:nvSpPr>
          <p:cNvPr id="30" name="TextBox 29"/>
          <p:cNvSpPr txBox="1"/>
          <p:nvPr/>
        </p:nvSpPr>
        <p:spPr>
          <a:xfrm>
            <a:off x="11625588" y="28638434"/>
            <a:ext cx="4180823" cy="738664"/>
          </a:xfrm>
          <a:prstGeom prst="rect">
            <a:avLst/>
          </a:prstGeom>
          <a:noFill/>
        </p:spPr>
        <p:txBody>
          <a:bodyPr wrap="square" rtlCol="0">
            <a:spAutoFit/>
          </a:bodyPr>
          <a:lstStyle/>
          <a:p>
            <a:r>
              <a:rPr lang="en-US" sz="4200" b="1" dirty="0" smtClean="0">
                <a:solidFill>
                  <a:schemeClr val="accent1"/>
                </a:solidFill>
                <a:latin typeface="Century Gothic" panose="020B0502020202020204" pitchFamily="34" charset="0"/>
              </a:rPr>
              <a:t>Project Partners</a:t>
            </a:r>
          </a:p>
        </p:txBody>
      </p:sp>
      <p:sp>
        <p:nvSpPr>
          <p:cNvPr id="31" name="TextBox 30"/>
          <p:cNvSpPr txBox="1"/>
          <p:nvPr/>
        </p:nvSpPr>
        <p:spPr>
          <a:xfrm>
            <a:off x="914400" y="28638434"/>
            <a:ext cx="8229600" cy="738664"/>
          </a:xfrm>
          <a:prstGeom prst="rect">
            <a:avLst/>
          </a:prstGeom>
          <a:noFill/>
        </p:spPr>
        <p:txBody>
          <a:bodyPr wrap="square" rtlCol="0">
            <a:spAutoFit/>
          </a:bodyPr>
          <a:lstStyle/>
          <a:p>
            <a:r>
              <a:rPr lang="en-US" sz="4200" b="1" dirty="0" smtClean="0">
                <a:solidFill>
                  <a:schemeClr val="accent1"/>
                </a:solidFill>
                <a:latin typeface="Century Gothic" panose="020B0502020202020204" pitchFamily="34" charset="0"/>
              </a:rPr>
              <a:t>Team Members</a:t>
            </a:r>
          </a:p>
        </p:txBody>
      </p:sp>
      <p:sp>
        <p:nvSpPr>
          <p:cNvPr id="32" name="Team Members"/>
          <p:cNvSpPr txBox="1">
            <a:spLocks/>
          </p:cNvSpPr>
          <p:nvPr/>
        </p:nvSpPr>
        <p:spPr>
          <a:xfrm>
            <a:off x="914400" y="4076695"/>
            <a:ext cx="25603200" cy="950976"/>
          </a:xfrm>
          <a:prstGeom prst="rect">
            <a:avLst/>
          </a:prstGeom>
        </p:spPr>
        <p:txBody>
          <a:bodyPr anchor="t"/>
          <a:lstStyle>
            <a:lvl1pPr marL="0" indent="0" algn="ctr" defTabSz="2743200" rtl="0" eaLnBrk="1" latinLnBrk="0" hangingPunct="1">
              <a:lnSpc>
                <a:spcPct val="90000"/>
              </a:lnSpc>
              <a:spcBef>
                <a:spcPts val="0"/>
              </a:spcBef>
              <a:buFont typeface="Arial" panose="020B0604020202020204" pitchFamily="34" charset="0"/>
              <a:buNone/>
              <a:defRPr sz="32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Will Wilson (Project Lead), Anabelle White, Grant Bloomer, Juan Antonio Chacon Castro</a:t>
            </a:r>
          </a:p>
          <a:p>
            <a:r>
              <a:rPr lang="en-US" sz="2400" dirty="0" smtClean="0"/>
              <a:t>NASA DEVELOP National Program at Wise County Clerk of Court’s Office</a:t>
            </a:r>
          </a:p>
        </p:txBody>
      </p:sp>
      <p:sp>
        <p:nvSpPr>
          <p:cNvPr id="25" name="TextBox 24"/>
          <p:cNvSpPr txBox="1"/>
          <p:nvPr/>
        </p:nvSpPr>
        <p:spPr>
          <a:xfrm>
            <a:off x="18201928" y="10242315"/>
            <a:ext cx="8229600" cy="738664"/>
          </a:xfrm>
          <a:prstGeom prst="rect">
            <a:avLst/>
          </a:prstGeom>
          <a:noFill/>
        </p:spPr>
        <p:txBody>
          <a:bodyPr wrap="square" rtlCol="0">
            <a:spAutoFit/>
          </a:bodyPr>
          <a:lstStyle/>
          <a:p>
            <a:r>
              <a:rPr lang="en-US" sz="4200" b="1" dirty="0" smtClean="0">
                <a:solidFill>
                  <a:schemeClr val="accent1"/>
                </a:solidFill>
                <a:latin typeface="Century Gothic" panose="020B0502020202020204" pitchFamily="34" charset="0"/>
              </a:rPr>
              <a:t>Study Area</a:t>
            </a:r>
          </a:p>
        </p:txBody>
      </p:sp>
      <p:pic>
        <p:nvPicPr>
          <p:cNvPr id="3" name="Picture 2"/>
          <p:cNvPicPr>
            <a:picLocks noChangeAspect="1"/>
          </p:cNvPicPr>
          <p:nvPr/>
        </p:nvPicPr>
        <p:blipFill>
          <a:blip r:embed="rId3"/>
          <a:stretch>
            <a:fillRect/>
          </a:stretch>
        </p:blipFill>
        <p:spPr>
          <a:xfrm>
            <a:off x="1063663" y="19864357"/>
            <a:ext cx="2402091" cy="2044087"/>
          </a:xfrm>
          <a:prstGeom prst="rect">
            <a:avLst/>
          </a:prstGeom>
        </p:spPr>
      </p:pic>
      <p:sp>
        <p:nvSpPr>
          <p:cNvPr id="13" name="TextBox 12"/>
          <p:cNvSpPr txBox="1"/>
          <p:nvPr/>
        </p:nvSpPr>
        <p:spPr>
          <a:xfrm>
            <a:off x="1002694" y="18389367"/>
            <a:ext cx="1767135" cy="584775"/>
          </a:xfrm>
          <a:prstGeom prst="rect">
            <a:avLst/>
          </a:prstGeom>
          <a:noFill/>
        </p:spPr>
        <p:txBody>
          <a:bodyPr wrap="square" rtlCol="0">
            <a:spAutoFit/>
          </a:bodyPr>
          <a:lstStyle/>
          <a:p>
            <a:r>
              <a:rPr lang="en-US" sz="3200" dirty="0" smtClean="0">
                <a:solidFill>
                  <a:srgbClr val="3462AE"/>
                </a:solidFill>
                <a:latin typeface="+mj-lt"/>
              </a:rPr>
              <a:t>TRMM</a:t>
            </a:r>
            <a:endParaRPr lang="en-US" sz="3200" dirty="0">
              <a:solidFill>
                <a:srgbClr val="3462AE"/>
              </a:solidFill>
              <a:latin typeface="+mj-lt"/>
            </a:endParaRPr>
          </a:p>
        </p:txBody>
      </p:sp>
      <p:pic>
        <p:nvPicPr>
          <p:cNvPr id="17" name="Picture 16"/>
          <p:cNvPicPr>
            <a:picLocks noChangeAspect="1"/>
          </p:cNvPicPr>
          <p:nvPr/>
        </p:nvPicPr>
        <p:blipFill>
          <a:blip r:embed="rId4"/>
          <a:stretch>
            <a:fillRect/>
          </a:stretch>
        </p:blipFill>
        <p:spPr>
          <a:xfrm>
            <a:off x="3968723" y="19866120"/>
            <a:ext cx="2882312" cy="2042324"/>
          </a:xfrm>
          <a:prstGeom prst="rect">
            <a:avLst/>
          </a:prstGeom>
        </p:spPr>
      </p:pic>
      <p:sp>
        <p:nvSpPr>
          <p:cNvPr id="19" name="TextBox 18"/>
          <p:cNvSpPr txBox="1"/>
          <p:nvPr/>
        </p:nvSpPr>
        <p:spPr>
          <a:xfrm>
            <a:off x="4655328" y="18389364"/>
            <a:ext cx="1509102" cy="584775"/>
          </a:xfrm>
          <a:prstGeom prst="rect">
            <a:avLst/>
          </a:prstGeom>
          <a:noFill/>
        </p:spPr>
        <p:txBody>
          <a:bodyPr wrap="square" rtlCol="0">
            <a:spAutoFit/>
          </a:bodyPr>
          <a:lstStyle/>
          <a:p>
            <a:r>
              <a:rPr lang="en-US" sz="3200" dirty="0" smtClean="0">
                <a:solidFill>
                  <a:srgbClr val="3462AE"/>
                </a:solidFill>
                <a:latin typeface="+mj-lt"/>
              </a:rPr>
              <a:t>Aqua</a:t>
            </a:r>
            <a:endParaRPr lang="en-US" sz="3200" dirty="0">
              <a:solidFill>
                <a:srgbClr val="3462AE"/>
              </a:solidFill>
              <a:latin typeface="+mj-lt"/>
            </a:endParaRPr>
          </a:p>
        </p:txBody>
      </p:sp>
      <p:pic>
        <p:nvPicPr>
          <p:cNvPr id="40" name="Picture 3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865774" y="19624328"/>
            <a:ext cx="1968141" cy="2052792"/>
          </a:xfrm>
          <a:prstGeom prst="rect">
            <a:avLst/>
          </a:prstGeom>
        </p:spPr>
      </p:pic>
      <p:sp>
        <p:nvSpPr>
          <p:cNvPr id="42" name="TextBox 41"/>
          <p:cNvSpPr txBox="1"/>
          <p:nvPr/>
        </p:nvSpPr>
        <p:spPr>
          <a:xfrm>
            <a:off x="7340180" y="18436277"/>
            <a:ext cx="3615090" cy="584775"/>
          </a:xfrm>
          <a:prstGeom prst="rect">
            <a:avLst/>
          </a:prstGeom>
          <a:noFill/>
        </p:spPr>
        <p:txBody>
          <a:bodyPr wrap="square" rtlCol="0">
            <a:spAutoFit/>
          </a:bodyPr>
          <a:lstStyle/>
          <a:p>
            <a:r>
              <a:rPr lang="en-US" sz="3200" dirty="0" smtClean="0">
                <a:solidFill>
                  <a:srgbClr val="3462AE"/>
                </a:solidFill>
                <a:latin typeface="+mj-lt"/>
              </a:rPr>
              <a:t>Eumetsat - SEVIRI</a:t>
            </a:r>
            <a:endParaRPr lang="en-US" sz="3200" dirty="0">
              <a:solidFill>
                <a:srgbClr val="3462AE"/>
              </a:solidFill>
              <a:latin typeface="+mj-lt"/>
            </a:endParaRPr>
          </a:p>
        </p:txBody>
      </p:sp>
      <p:sp>
        <p:nvSpPr>
          <p:cNvPr id="43" name="TextBox 42"/>
          <p:cNvSpPr txBox="1"/>
          <p:nvPr/>
        </p:nvSpPr>
        <p:spPr>
          <a:xfrm>
            <a:off x="18392736" y="29518246"/>
            <a:ext cx="6968238" cy="4801314"/>
          </a:xfrm>
          <a:prstGeom prst="rect">
            <a:avLst/>
          </a:prstGeom>
          <a:noFill/>
        </p:spPr>
        <p:txBody>
          <a:bodyPr wrap="square" rtlCol="0">
            <a:spAutoFit/>
          </a:bodyPr>
          <a:lstStyle/>
          <a:p>
            <a:pPr lvl="0"/>
            <a:r>
              <a:rPr lang="en-US" sz="3000" b="1" dirty="0">
                <a:solidFill>
                  <a:srgbClr val="767171"/>
                </a:solidFill>
              </a:rPr>
              <a:t>Dr. Kenton Ross</a:t>
            </a:r>
            <a:r>
              <a:rPr lang="en-US" sz="3000" dirty="0">
                <a:solidFill>
                  <a:srgbClr val="767171"/>
                </a:solidFill>
              </a:rPr>
              <a:t>,  Science Advisor (NASA DEVELOP) </a:t>
            </a:r>
            <a:endParaRPr lang="en-US" sz="3000" dirty="0" smtClean="0">
              <a:solidFill>
                <a:srgbClr val="767171"/>
              </a:solidFill>
            </a:endParaRPr>
          </a:p>
          <a:p>
            <a:pPr lvl="0"/>
            <a:r>
              <a:rPr lang="en-US" sz="3000" b="1" dirty="0">
                <a:solidFill>
                  <a:srgbClr val="767171"/>
                </a:solidFill>
              </a:rPr>
              <a:t>Kristopher </a:t>
            </a:r>
            <a:r>
              <a:rPr lang="en-US" sz="3000" b="1" dirty="0" err="1">
                <a:solidFill>
                  <a:srgbClr val="767171"/>
                </a:solidFill>
              </a:rPr>
              <a:t>Bedka</a:t>
            </a:r>
            <a:r>
              <a:rPr lang="en-US" sz="3000" b="1" dirty="0">
                <a:solidFill>
                  <a:srgbClr val="767171"/>
                </a:solidFill>
              </a:rPr>
              <a:t>, </a:t>
            </a:r>
            <a:r>
              <a:rPr lang="en-US" sz="3000" dirty="0" smtClean="0">
                <a:solidFill>
                  <a:srgbClr val="767171"/>
                </a:solidFill>
              </a:rPr>
              <a:t>NASA Climate Science Branch</a:t>
            </a:r>
            <a:endParaRPr lang="en-US" sz="3000" dirty="0">
              <a:solidFill>
                <a:srgbClr val="767171"/>
              </a:solidFill>
            </a:endParaRPr>
          </a:p>
          <a:p>
            <a:pPr lvl="0"/>
            <a:r>
              <a:rPr lang="en-US" sz="3000" b="1" dirty="0">
                <a:solidFill>
                  <a:srgbClr val="767171"/>
                </a:solidFill>
              </a:rPr>
              <a:t>Dr. DeWayne Cecil</a:t>
            </a:r>
            <a:r>
              <a:rPr lang="en-US" sz="3000" dirty="0">
                <a:solidFill>
                  <a:srgbClr val="767171"/>
                </a:solidFill>
              </a:rPr>
              <a:t>, Science Advisor (Global Science and Technology Inc. </a:t>
            </a:r>
            <a:r>
              <a:rPr lang="en-US" sz="3000" dirty="0" smtClean="0">
                <a:solidFill>
                  <a:srgbClr val="767171"/>
                </a:solidFill>
              </a:rPr>
              <a:t>)</a:t>
            </a:r>
          </a:p>
          <a:p>
            <a:pPr lvl="0"/>
            <a:r>
              <a:rPr lang="en-US" sz="3000" b="1" dirty="0" smtClean="0">
                <a:solidFill>
                  <a:srgbClr val="767171"/>
                </a:solidFill>
              </a:rPr>
              <a:t>Professor Robert </a:t>
            </a:r>
            <a:r>
              <a:rPr lang="en-US" sz="3000" b="1" dirty="0" err="1" smtClean="0">
                <a:solidFill>
                  <a:srgbClr val="767171"/>
                </a:solidFill>
              </a:rPr>
              <a:t>Vangundy</a:t>
            </a:r>
            <a:r>
              <a:rPr lang="en-US" sz="3000" b="1" dirty="0" smtClean="0">
                <a:solidFill>
                  <a:srgbClr val="767171"/>
                </a:solidFill>
              </a:rPr>
              <a:t> </a:t>
            </a:r>
            <a:r>
              <a:rPr lang="en-US" sz="3000" dirty="0" smtClean="0">
                <a:solidFill>
                  <a:srgbClr val="767171"/>
                </a:solidFill>
              </a:rPr>
              <a:t>(UVA –Wise)</a:t>
            </a:r>
          </a:p>
          <a:p>
            <a:r>
              <a:rPr lang="en-US" sz="3000" b="1" dirty="0"/>
              <a:t>Ms. Melanie </a:t>
            </a:r>
            <a:r>
              <a:rPr lang="en-US" sz="3000" b="1" dirty="0" err="1"/>
              <a:t>Salyer</a:t>
            </a:r>
            <a:r>
              <a:rPr lang="en-US" sz="3000" dirty="0"/>
              <a:t>, NASA DEVELOP </a:t>
            </a:r>
            <a:r>
              <a:rPr lang="en-US" sz="3000" dirty="0" smtClean="0"/>
              <a:t>Mentor</a:t>
            </a:r>
            <a:endParaRPr lang="en-US" sz="3000" dirty="0"/>
          </a:p>
          <a:p>
            <a:pPr lvl="0"/>
            <a:endParaRPr lang="en-US" sz="3600" dirty="0"/>
          </a:p>
        </p:txBody>
      </p:sp>
      <p:cxnSp>
        <p:nvCxnSpPr>
          <p:cNvPr id="58" name="Straight Connector 57"/>
          <p:cNvCxnSpPr/>
          <p:nvPr/>
        </p:nvCxnSpPr>
        <p:spPr>
          <a:xfrm flipV="1">
            <a:off x="19343077" y="11240151"/>
            <a:ext cx="1011375" cy="2171052"/>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19343077" y="13950462"/>
            <a:ext cx="1011375" cy="4165331"/>
          </a:xfrm>
          <a:prstGeom prst="line">
            <a:avLst/>
          </a:prstGeom>
        </p:spPr>
        <p:style>
          <a:lnRef idx="1">
            <a:schemeClr val="accent1"/>
          </a:lnRef>
          <a:fillRef idx="0">
            <a:schemeClr val="accent1"/>
          </a:fillRef>
          <a:effectRef idx="0">
            <a:schemeClr val="accent1"/>
          </a:effectRef>
          <a:fontRef idx="minor">
            <a:schemeClr val="tx1"/>
          </a:fontRef>
        </p:style>
      </p:cxnSp>
      <p:pic>
        <p:nvPicPr>
          <p:cNvPr id="46" name="Picture 4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0354452" y="11240151"/>
            <a:ext cx="5729701" cy="6875642"/>
          </a:xfrm>
          <a:prstGeom prst="rect">
            <a:avLst/>
          </a:prstGeom>
        </p:spPr>
      </p:pic>
      <p:sp>
        <p:nvSpPr>
          <p:cNvPr id="52" name="Flowchart: Multidocument 51"/>
          <p:cNvSpPr/>
          <p:nvPr/>
        </p:nvSpPr>
        <p:spPr>
          <a:xfrm>
            <a:off x="7361785" y="13236683"/>
            <a:ext cx="2055213" cy="1054778"/>
          </a:xfrm>
          <a:prstGeom prst="flowChartMultidocument">
            <a:avLst/>
          </a:prstGeom>
          <a:solidFill>
            <a:schemeClr val="bg2">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2500" dirty="0" smtClean="0">
                <a:solidFill>
                  <a:schemeClr val="tx2">
                    <a:lumMod val="50000"/>
                  </a:schemeClr>
                </a:solidFill>
              </a:rPr>
              <a:t>M.E.R.R.A</a:t>
            </a:r>
            <a:endParaRPr lang="en-US" sz="2500" dirty="0">
              <a:solidFill>
                <a:schemeClr val="tx2">
                  <a:lumMod val="50000"/>
                </a:schemeClr>
              </a:solidFill>
            </a:endParaRPr>
          </a:p>
        </p:txBody>
      </p:sp>
      <p:sp>
        <p:nvSpPr>
          <p:cNvPr id="63" name="Flowchart: Magnetic Disk 62"/>
          <p:cNvSpPr/>
          <p:nvPr/>
        </p:nvSpPr>
        <p:spPr>
          <a:xfrm>
            <a:off x="804422" y="12556464"/>
            <a:ext cx="2163677" cy="2092216"/>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dirty="0" smtClean="0"/>
              <a:t>Hazardous Storm</a:t>
            </a:r>
          </a:p>
          <a:p>
            <a:pPr algn="ctr"/>
            <a:r>
              <a:rPr lang="en-US" sz="2500" dirty="0" smtClean="0"/>
              <a:t>Event Database</a:t>
            </a:r>
            <a:endParaRPr lang="en-US" sz="2500" dirty="0"/>
          </a:p>
        </p:txBody>
      </p:sp>
      <p:grpSp>
        <p:nvGrpSpPr>
          <p:cNvPr id="101" name="Group 100"/>
          <p:cNvGrpSpPr/>
          <p:nvPr/>
        </p:nvGrpSpPr>
        <p:grpSpPr>
          <a:xfrm>
            <a:off x="2945355" y="11780243"/>
            <a:ext cx="789353" cy="3677964"/>
            <a:chOff x="5413096" y="11649789"/>
            <a:chExt cx="789353" cy="3677964"/>
          </a:xfrm>
        </p:grpSpPr>
        <p:cxnSp>
          <p:nvCxnSpPr>
            <p:cNvPr id="96" name="Straight Connector 95"/>
            <p:cNvCxnSpPr/>
            <p:nvPr/>
          </p:nvCxnSpPr>
          <p:spPr>
            <a:xfrm flipH="1">
              <a:off x="5678009" y="11652525"/>
              <a:ext cx="3216" cy="1837614"/>
            </a:xfrm>
            <a:prstGeom prst="line">
              <a:avLst/>
            </a:prstGeom>
          </p:spPr>
          <p:style>
            <a:lnRef idx="1">
              <a:schemeClr val="accent1"/>
            </a:lnRef>
            <a:fillRef idx="0">
              <a:schemeClr val="accent1"/>
            </a:fillRef>
            <a:effectRef idx="0">
              <a:schemeClr val="accent1"/>
            </a:effectRef>
            <a:fontRef idx="minor">
              <a:schemeClr val="tx1"/>
            </a:fontRef>
          </p:style>
        </p:cxnSp>
        <p:grpSp>
          <p:nvGrpSpPr>
            <p:cNvPr id="100" name="Group 99"/>
            <p:cNvGrpSpPr/>
            <p:nvPr/>
          </p:nvGrpSpPr>
          <p:grpSpPr>
            <a:xfrm>
              <a:off x="5413096" y="11649789"/>
              <a:ext cx="789353" cy="3677964"/>
              <a:chOff x="3717215" y="11084038"/>
              <a:chExt cx="789353" cy="3677964"/>
            </a:xfrm>
          </p:grpSpPr>
          <p:cxnSp>
            <p:nvCxnSpPr>
              <p:cNvPr id="91" name="Straight Connector 90"/>
              <p:cNvCxnSpPr/>
              <p:nvPr/>
            </p:nvCxnSpPr>
            <p:spPr>
              <a:xfrm flipV="1">
                <a:off x="3717215" y="12921652"/>
                <a:ext cx="254724"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98" name="Straight Arrow Connector 97"/>
              <p:cNvCxnSpPr/>
              <p:nvPr/>
            </p:nvCxnSpPr>
            <p:spPr>
              <a:xfrm>
                <a:off x="3986418" y="11084038"/>
                <a:ext cx="52015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9" name="Straight Arrow Connector 98"/>
              <p:cNvCxnSpPr/>
              <p:nvPr/>
            </p:nvCxnSpPr>
            <p:spPr>
              <a:xfrm>
                <a:off x="3982128" y="14762002"/>
                <a:ext cx="52015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grpSp>
        <p:nvGrpSpPr>
          <p:cNvPr id="112" name="Group 111"/>
          <p:cNvGrpSpPr/>
          <p:nvPr/>
        </p:nvGrpSpPr>
        <p:grpSpPr>
          <a:xfrm>
            <a:off x="3816546" y="11071815"/>
            <a:ext cx="2432758" cy="1416855"/>
            <a:chOff x="3832597" y="10523345"/>
            <a:chExt cx="2432758" cy="1416855"/>
          </a:xfrm>
        </p:grpSpPr>
        <p:grpSp>
          <p:nvGrpSpPr>
            <p:cNvPr id="109" name="Group 108"/>
            <p:cNvGrpSpPr/>
            <p:nvPr/>
          </p:nvGrpSpPr>
          <p:grpSpPr>
            <a:xfrm>
              <a:off x="3832597" y="10523345"/>
              <a:ext cx="1928048" cy="993552"/>
              <a:chOff x="3920960" y="10265624"/>
              <a:chExt cx="1928048" cy="993552"/>
            </a:xfrm>
          </p:grpSpPr>
          <p:sp>
            <p:nvSpPr>
              <p:cNvPr id="104" name="Pentagon 103"/>
              <p:cNvSpPr/>
              <p:nvPr/>
            </p:nvSpPr>
            <p:spPr>
              <a:xfrm>
                <a:off x="3968724" y="10630672"/>
                <a:ext cx="1880284" cy="628504"/>
              </a:xfrm>
              <a:prstGeom prst="homePlat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TextBox 104"/>
              <p:cNvSpPr txBox="1"/>
              <p:nvPr/>
            </p:nvSpPr>
            <p:spPr>
              <a:xfrm>
                <a:off x="3920960" y="10265624"/>
                <a:ext cx="1268296" cy="477054"/>
              </a:xfrm>
              <a:prstGeom prst="rect">
                <a:avLst/>
              </a:prstGeom>
              <a:noFill/>
            </p:spPr>
            <p:txBody>
              <a:bodyPr wrap="none" rtlCol="0">
                <a:spAutoFit/>
              </a:bodyPr>
              <a:lstStyle/>
              <a:p>
                <a:r>
                  <a:rPr lang="en-US" sz="2500" dirty="0" smtClean="0"/>
                  <a:t>Intensity</a:t>
                </a:r>
              </a:p>
            </p:txBody>
          </p:sp>
        </p:grpSp>
        <p:sp>
          <p:nvSpPr>
            <p:cNvPr id="106" name="TextBox 105"/>
            <p:cNvSpPr txBox="1"/>
            <p:nvPr/>
          </p:nvSpPr>
          <p:spPr>
            <a:xfrm>
              <a:off x="4796620" y="11463146"/>
              <a:ext cx="1468735" cy="477054"/>
            </a:xfrm>
            <a:prstGeom prst="rect">
              <a:avLst/>
            </a:prstGeom>
            <a:noFill/>
          </p:spPr>
          <p:txBody>
            <a:bodyPr wrap="none" rtlCol="0">
              <a:spAutoFit/>
            </a:bodyPr>
            <a:lstStyle/>
            <a:p>
              <a:r>
                <a:rPr lang="en-US" sz="2500" dirty="0" smtClean="0"/>
                <a:t>Threshold</a:t>
              </a:r>
              <a:endParaRPr lang="en-US" sz="2500" dirty="0"/>
            </a:p>
          </p:txBody>
        </p:sp>
      </p:grpSp>
      <p:grpSp>
        <p:nvGrpSpPr>
          <p:cNvPr id="110" name="Group 109"/>
          <p:cNvGrpSpPr/>
          <p:nvPr/>
        </p:nvGrpSpPr>
        <p:grpSpPr>
          <a:xfrm>
            <a:off x="3896025" y="14894425"/>
            <a:ext cx="2369331" cy="1406577"/>
            <a:chOff x="3955812" y="14925709"/>
            <a:chExt cx="2369331" cy="1406577"/>
          </a:xfrm>
        </p:grpSpPr>
        <p:sp>
          <p:nvSpPr>
            <p:cNvPr id="103" name="Pentagon 102"/>
            <p:cNvSpPr/>
            <p:nvPr/>
          </p:nvSpPr>
          <p:spPr>
            <a:xfrm>
              <a:off x="3968723" y="15303743"/>
              <a:ext cx="1880286" cy="628504"/>
            </a:xfrm>
            <a:prstGeom prst="homePlat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TextBox 106"/>
            <p:cNvSpPr txBox="1"/>
            <p:nvPr/>
          </p:nvSpPr>
          <p:spPr>
            <a:xfrm>
              <a:off x="3955812" y="14925709"/>
              <a:ext cx="1268296" cy="477054"/>
            </a:xfrm>
            <a:prstGeom prst="rect">
              <a:avLst/>
            </a:prstGeom>
            <a:noFill/>
          </p:spPr>
          <p:txBody>
            <a:bodyPr wrap="none" rtlCol="0">
              <a:spAutoFit/>
            </a:bodyPr>
            <a:lstStyle/>
            <a:p>
              <a:r>
                <a:rPr lang="en-US" sz="2500" dirty="0" smtClean="0"/>
                <a:t>Intensity</a:t>
              </a:r>
            </a:p>
          </p:txBody>
        </p:sp>
        <p:sp>
          <p:nvSpPr>
            <p:cNvPr id="108" name="TextBox 107"/>
            <p:cNvSpPr txBox="1"/>
            <p:nvPr/>
          </p:nvSpPr>
          <p:spPr>
            <a:xfrm>
              <a:off x="4856408" y="15855232"/>
              <a:ext cx="1468735" cy="477054"/>
            </a:xfrm>
            <a:prstGeom prst="rect">
              <a:avLst/>
            </a:prstGeom>
            <a:noFill/>
          </p:spPr>
          <p:txBody>
            <a:bodyPr wrap="none" rtlCol="0">
              <a:spAutoFit/>
            </a:bodyPr>
            <a:lstStyle/>
            <a:p>
              <a:r>
                <a:rPr lang="en-US" sz="2500" dirty="0" smtClean="0"/>
                <a:t>Threshold</a:t>
              </a:r>
              <a:endParaRPr lang="en-US" sz="2500" dirty="0"/>
            </a:p>
          </p:txBody>
        </p:sp>
      </p:grpSp>
      <p:sp>
        <p:nvSpPr>
          <p:cNvPr id="113" name="TextBox 112"/>
          <p:cNvSpPr txBox="1"/>
          <p:nvPr/>
        </p:nvSpPr>
        <p:spPr>
          <a:xfrm>
            <a:off x="4301105" y="11511369"/>
            <a:ext cx="758541" cy="553998"/>
          </a:xfrm>
          <a:prstGeom prst="rect">
            <a:avLst/>
          </a:prstGeom>
          <a:noFill/>
        </p:spPr>
        <p:txBody>
          <a:bodyPr wrap="none" rtlCol="0">
            <a:spAutoFit/>
          </a:bodyPr>
          <a:lstStyle/>
          <a:p>
            <a:r>
              <a:rPr lang="en-US" sz="3000" dirty="0" smtClean="0"/>
              <a:t>99</a:t>
            </a:r>
            <a:r>
              <a:rPr lang="en-US" sz="3000" baseline="30000" dirty="0" smtClean="0"/>
              <a:t>%</a:t>
            </a:r>
            <a:endParaRPr lang="en-US" sz="3000" dirty="0"/>
          </a:p>
        </p:txBody>
      </p:sp>
      <p:sp>
        <p:nvSpPr>
          <p:cNvPr id="119" name="TextBox 118"/>
          <p:cNvSpPr txBox="1"/>
          <p:nvPr/>
        </p:nvSpPr>
        <p:spPr>
          <a:xfrm>
            <a:off x="4254757" y="15346965"/>
            <a:ext cx="862737" cy="553998"/>
          </a:xfrm>
          <a:prstGeom prst="rect">
            <a:avLst/>
          </a:prstGeom>
          <a:noFill/>
        </p:spPr>
        <p:txBody>
          <a:bodyPr wrap="none" rtlCol="0">
            <a:spAutoFit/>
          </a:bodyPr>
          <a:lstStyle/>
          <a:p>
            <a:r>
              <a:rPr lang="en-US" sz="3000" dirty="0" smtClean="0"/>
              <a:t>50%</a:t>
            </a:r>
            <a:endParaRPr lang="en-US" sz="3000" dirty="0"/>
          </a:p>
        </p:txBody>
      </p:sp>
      <p:cxnSp>
        <p:nvCxnSpPr>
          <p:cNvPr id="121" name="Straight Connector 120"/>
          <p:cNvCxnSpPr/>
          <p:nvPr/>
        </p:nvCxnSpPr>
        <p:spPr>
          <a:xfrm flipH="1">
            <a:off x="3207052" y="13620593"/>
            <a:ext cx="3216" cy="1837614"/>
          </a:xfrm>
          <a:prstGeom prst="line">
            <a:avLst/>
          </a:prstGeom>
        </p:spPr>
        <p:style>
          <a:lnRef idx="1">
            <a:schemeClr val="accent1"/>
          </a:lnRef>
          <a:fillRef idx="0">
            <a:schemeClr val="accent1"/>
          </a:fillRef>
          <a:effectRef idx="0">
            <a:schemeClr val="accent1"/>
          </a:effectRef>
          <a:fontRef idx="minor">
            <a:schemeClr val="tx1"/>
          </a:fontRef>
        </p:style>
      </p:cxnSp>
      <p:grpSp>
        <p:nvGrpSpPr>
          <p:cNvPr id="127" name="Group 126"/>
          <p:cNvGrpSpPr/>
          <p:nvPr/>
        </p:nvGrpSpPr>
        <p:grpSpPr>
          <a:xfrm>
            <a:off x="9843520" y="12642668"/>
            <a:ext cx="2608979" cy="2423650"/>
            <a:chOff x="10154520" y="12793393"/>
            <a:chExt cx="2608979" cy="2423650"/>
          </a:xfrm>
        </p:grpSpPr>
        <p:sp>
          <p:nvSpPr>
            <p:cNvPr id="123" name="Lightning Bolt 122"/>
            <p:cNvSpPr>
              <a:spLocks/>
            </p:cNvSpPr>
            <p:nvPr/>
          </p:nvSpPr>
          <p:spPr>
            <a:xfrm>
              <a:off x="10154520" y="12793393"/>
              <a:ext cx="2608979" cy="2423650"/>
            </a:xfrm>
            <a:prstGeom prst="lightningBolt">
              <a:avLst/>
            </a:prstGeom>
            <a:solidFill>
              <a:schemeClr val="accent4">
                <a:lumMod val="40000"/>
                <a:lumOff val="60000"/>
              </a:schemeClr>
            </a:solidFill>
            <a:ln>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50000"/>
                  </a:schemeClr>
                </a:solidFill>
              </a:endParaRPr>
            </a:p>
          </p:txBody>
        </p:sp>
        <p:sp>
          <p:nvSpPr>
            <p:cNvPr id="124" name="TextBox 123"/>
            <p:cNvSpPr txBox="1"/>
            <p:nvPr/>
          </p:nvSpPr>
          <p:spPr>
            <a:xfrm>
              <a:off x="10765746" y="12921212"/>
              <a:ext cx="587020" cy="630942"/>
            </a:xfrm>
            <a:prstGeom prst="rect">
              <a:avLst/>
            </a:prstGeom>
            <a:noFill/>
          </p:spPr>
          <p:txBody>
            <a:bodyPr wrap="none" rtlCol="0">
              <a:spAutoFit/>
            </a:bodyPr>
            <a:lstStyle/>
            <a:p>
              <a:r>
                <a:rPr lang="en-US" sz="3500" b="1" dirty="0" smtClean="0"/>
                <a:t>L.</a:t>
              </a:r>
              <a:endParaRPr lang="en-US" sz="3500" b="1" dirty="0"/>
            </a:p>
          </p:txBody>
        </p:sp>
        <p:sp>
          <p:nvSpPr>
            <p:cNvPr id="125" name="TextBox 124"/>
            <p:cNvSpPr txBox="1"/>
            <p:nvPr/>
          </p:nvSpPr>
          <p:spPr>
            <a:xfrm>
              <a:off x="11145970" y="13411203"/>
              <a:ext cx="479618" cy="630942"/>
            </a:xfrm>
            <a:prstGeom prst="rect">
              <a:avLst/>
            </a:prstGeom>
            <a:noFill/>
          </p:spPr>
          <p:txBody>
            <a:bodyPr wrap="none" rtlCol="0">
              <a:spAutoFit/>
            </a:bodyPr>
            <a:lstStyle/>
            <a:p>
              <a:r>
                <a:rPr lang="en-US" sz="3500" b="1" dirty="0" smtClean="0"/>
                <a:t>I.</a:t>
              </a:r>
              <a:endParaRPr lang="en-US" sz="3500" b="1" dirty="0"/>
            </a:p>
          </p:txBody>
        </p:sp>
        <p:sp>
          <p:nvSpPr>
            <p:cNvPr id="126" name="TextBox 125"/>
            <p:cNvSpPr txBox="1"/>
            <p:nvPr/>
          </p:nvSpPr>
          <p:spPr>
            <a:xfrm>
              <a:off x="11438795" y="13831156"/>
              <a:ext cx="535275" cy="630942"/>
            </a:xfrm>
            <a:prstGeom prst="rect">
              <a:avLst/>
            </a:prstGeom>
            <a:noFill/>
          </p:spPr>
          <p:txBody>
            <a:bodyPr wrap="none" rtlCol="0">
              <a:spAutoFit/>
            </a:bodyPr>
            <a:lstStyle/>
            <a:p>
              <a:r>
                <a:rPr lang="en-US" sz="3500" b="1" dirty="0" smtClean="0"/>
                <a:t>S.</a:t>
              </a:r>
              <a:endParaRPr lang="en-US" sz="3500" b="1" dirty="0"/>
            </a:p>
          </p:txBody>
        </p:sp>
      </p:grpSp>
    </p:spTree>
    <p:extLst>
      <p:ext uri="{BB962C8B-B14F-4D97-AF65-F5344CB8AC3E}">
        <p14:creationId xmlns:p14="http://schemas.microsoft.com/office/powerpoint/2010/main" val="5676509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Weather 15">
      <a:dk1>
        <a:srgbClr val="767171"/>
      </a:dk1>
      <a:lt1>
        <a:srgbClr val="FFFFFF"/>
      </a:lt1>
      <a:dk2>
        <a:srgbClr val="767171"/>
      </a:dk2>
      <a:lt2>
        <a:srgbClr val="FFFFFF"/>
      </a:lt2>
      <a:accent1>
        <a:srgbClr val="94A3D4"/>
      </a:accent1>
      <a:accent2>
        <a:srgbClr val="9882BC"/>
      </a:accent2>
      <a:accent3>
        <a:srgbClr val="9A62A8"/>
      </a:accent3>
      <a:accent4>
        <a:srgbClr val="C3DC7C"/>
      </a:accent4>
      <a:accent5>
        <a:srgbClr val="D4C969"/>
      </a:accent5>
      <a:accent6>
        <a:srgbClr val="E3B757"/>
      </a:accent6>
      <a:hlink>
        <a:srgbClr val="94A3D4"/>
      </a:hlink>
      <a:folHlink>
        <a:srgbClr val="94A3D4"/>
      </a:folHlink>
    </a:clrScheme>
    <a:fontScheme name="DEVELOP_poster">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3319</TotalTime>
  <Words>326</Words>
  <Application>Microsoft Office PowerPoint</Application>
  <PresentationFormat>Custom</PresentationFormat>
  <Paragraphs>51</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Century Gothic</vt:lpstr>
      <vt:lpstr>Garamond</vt:lpstr>
      <vt:lpstr>Questrial</vt:lpstr>
      <vt:lpstr>Webdings</vt:lpstr>
      <vt:lpstr>Office Theme</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McKeel, Christopher A. (LARC-E3)[SSAI DEVELOP]</dc:creator>
  <cp:lastModifiedBy>Childs, Lauren M. (LARC-E3)[DEVELOP - Wise County (LaRC)]</cp:lastModifiedBy>
  <cp:revision>144</cp:revision>
  <dcterms:created xsi:type="dcterms:W3CDTF">2015-06-02T14:58:58Z</dcterms:created>
  <dcterms:modified xsi:type="dcterms:W3CDTF">2015-10-23T18:02:56Z</dcterms:modified>
</cp:coreProperties>
</file>