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6" clrIdx="0">
    <p:extLst/>
  </p:cmAuthor>
  <p:cmAuthor id="2" name="Vishal Arya" initials="" lastIdx="6" clrIdx="1"/>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 id="4" name="Childs, Lauren M. (LARC-E3)[DEVELOP - Wise County (LaRC)]" initials="CLM(-WC(" lastIdx="1"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2046" y="-81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CD2D-78E9-49FD-99E6-C84F19B1988A}" type="datetimeFigureOut">
              <a:rPr lang="en-US"/>
              <a:t>11/19/2015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9885F-8FA2-4794-A347-2B0B2C9B5B21}" type="slidenum">
              <a:rPr lang="en-US"/>
              <a:t>‹#›</a:t>
            </a:fld>
            <a:endParaRPr lang="en-US"/>
          </a:p>
        </p:txBody>
      </p:sp>
    </p:spTree>
    <p:extLst>
      <p:ext uri="{BB962C8B-B14F-4D97-AF65-F5344CB8AC3E}">
        <p14:creationId xmlns:p14="http://schemas.microsoft.com/office/powerpoint/2010/main" val="225836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9885F-8FA2-4794-A347-2B0B2C9B5B21}" type="slidenum">
              <a:rPr lang="en-US"/>
              <a:t>1</a:t>
            </a:fld>
            <a:endParaRPr lang="en-US"/>
          </a:p>
        </p:txBody>
      </p:sp>
    </p:spTree>
    <p:extLst>
      <p:ext uri="{BB962C8B-B14F-4D97-AF65-F5344CB8AC3E}">
        <p14:creationId xmlns:p14="http://schemas.microsoft.com/office/powerpoint/2010/main" val="13007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19" Type="http://schemas.openxmlformats.org/officeDocument/2006/relationships/image" Target="../media/image18.JPG"/><Relationship Id="rId4" Type="http://schemas.microsoft.com/office/2007/relationships/hdphoto" Target="../media/hdphoto1.wdp"/><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Jet Propulsion Laboratory </a:t>
            </a:r>
            <a:endParaRPr lang="en-US" dirty="0"/>
          </a:p>
        </p:txBody>
      </p:sp>
      <p:sp>
        <p:nvSpPr>
          <p:cNvPr id="4" name="Text Placeholder 3"/>
          <p:cNvSpPr>
            <a:spLocks noGrp="1"/>
          </p:cNvSpPr>
          <p:nvPr>
            <p:ph type="body" sz="quarter" idx="11"/>
          </p:nvPr>
        </p:nvSpPr>
        <p:spPr/>
        <p:txBody>
          <a:bodyPr/>
          <a:lstStyle/>
          <a:p>
            <a:r>
              <a:rPr lang="en-US" dirty="0"/>
              <a:t>Using UAVSAR, AVIRIS, and </a:t>
            </a:r>
            <a:r>
              <a:rPr lang="en-US" dirty="0" err="1"/>
              <a:t>AirSWOT</a:t>
            </a:r>
            <a:r>
              <a:rPr lang="en-US" dirty="0"/>
              <a:t> to Examine Historic Trends and Model Sediment Transport within the Wax Lake Delta, Louisiana to Inform Coastal Restoration Efforts</a:t>
            </a:r>
            <a:endParaRPr lang="en-US" dirty="0"/>
          </a:p>
        </p:txBody>
      </p:sp>
      <p:sp>
        <p:nvSpPr>
          <p:cNvPr id="5" name="Text Placeholder 4"/>
          <p:cNvSpPr>
            <a:spLocks noGrp="1"/>
          </p:cNvSpPr>
          <p:nvPr>
            <p:ph type="body" sz="quarter" idx="10"/>
          </p:nvPr>
        </p:nvSpPr>
        <p:spPr/>
        <p:txBody>
          <a:bodyPr/>
          <a:lstStyle/>
          <a:p>
            <a:r>
              <a:rPr lang="en-US" dirty="0" smtClean="0"/>
              <a:t>Louisiana Ecological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0" name="Text Placeholder 16"/>
          <p:cNvSpPr txBox="1">
            <a:spLocks/>
          </p:cNvSpPr>
          <p:nvPr/>
        </p:nvSpPr>
        <p:spPr>
          <a:xfrm>
            <a:off x="18589015" y="32918001"/>
            <a:ext cx="6541476" cy="20529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Naval </a:t>
            </a:r>
            <a:r>
              <a:rPr lang="en-US" dirty="0" smtClean="0"/>
              <a:t>Research Laboratory</a:t>
            </a:r>
          </a:p>
          <a:p>
            <a:r>
              <a:rPr lang="en-US" dirty="0" smtClean="0"/>
              <a:t>Louisiana </a:t>
            </a:r>
            <a:r>
              <a:rPr lang="en-US" dirty="0" smtClean="0"/>
              <a:t>Universities Marine Consortium </a:t>
            </a:r>
          </a:p>
        </p:txBody>
      </p:sp>
      <p:sp>
        <p:nvSpPr>
          <p:cNvPr id="11" name="Text Placeholder 16"/>
          <p:cNvSpPr txBox="1">
            <a:spLocks/>
          </p:cNvSpPr>
          <p:nvPr/>
        </p:nvSpPr>
        <p:spPr>
          <a:xfrm>
            <a:off x="18591851" y="28900858"/>
            <a:ext cx="8229600" cy="19629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Science Advisor Dr. Cathleen Jones, NASA Jet Propulsion Laboratory </a:t>
            </a:r>
          </a:p>
          <a:p>
            <a:r>
              <a:rPr lang="en-US" dirty="0" smtClean="0"/>
              <a:t>Science Advisor Dr. Marc Simard, NASA Jet Propulsion Laboratory </a:t>
            </a:r>
            <a:endParaRPr lang="en-US" dirty="0" smtClean="0"/>
          </a:p>
          <a:p>
            <a:r>
              <a:rPr lang="en-US" dirty="0" smtClean="0"/>
              <a:t>Doug </a:t>
            </a:r>
            <a:r>
              <a:rPr lang="en-US" dirty="0" smtClean="0"/>
              <a:t>Edmonds,  </a:t>
            </a:r>
            <a:r>
              <a:rPr lang="en-US" dirty="0" smtClean="0"/>
              <a:t>Delft3D</a:t>
            </a:r>
            <a:endParaRPr lang="en-US" dirty="0" smtClean="0"/>
          </a:p>
          <a:p>
            <a:r>
              <a:rPr lang="en-US" dirty="0"/>
              <a:t>Gwen Miller, </a:t>
            </a:r>
            <a:r>
              <a:rPr lang="en-US" dirty="0" smtClean="0"/>
              <a:t>DEVELOP at JPL</a:t>
            </a:r>
            <a:endParaRPr lang="en-US" dirty="0"/>
          </a:p>
          <a:p>
            <a:endParaRPr lang="en-US" dirty="0" smtClean="0"/>
          </a:p>
          <a:p>
            <a:endParaRPr lang="en-US" dirty="0" smtClean="0"/>
          </a:p>
        </p:txBody>
      </p:sp>
      <p:sp>
        <p:nvSpPr>
          <p:cNvPr id="7" name="Text Placeholder 16"/>
          <p:cNvSpPr txBox="1">
            <a:spLocks/>
          </p:cNvSpPr>
          <p:nvPr/>
        </p:nvSpPr>
        <p:spPr>
          <a:xfrm>
            <a:off x="0" y="11624097"/>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13" name="Text Placeholder 16"/>
          <p:cNvSpPr txBox="1">
            <a:spLocks/>
          </p:cNvSpPr>
          <p:nvPr/>
        </p:nvSpPr>
        <p:spPr>
          <a:xfrm>
            <a:off x="18200354" y="10730856"/>
            <a:ext cx="3310580" cy="38329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t>Study </a:t>
            </a:r>
            <a:r>
              <a:rPr lang="en-US" dirty="0" smtClean="0"/>
              <a:t>Period: </a:t>
            </a:r>
            <a:endParaRPr lang="en-US" dirty="0" smtClean="0"/>
          </a:p>
          <a:p>
            <a:pPr algn="ctr">
              <a:lnSpc>
                <a:spcPct val="100000"/>
              </a:lnSpc>
              <a:spcBef>
                <a:spcPts val="0"/>
              </a:spcBef>
            </a:pPr>
            <a:r>
              <a:rPr lang="en-US" dirty="0" smtClean="0"/>
              <a:t>January 1985 – </a:t>
            </a:r>
          </a:p>
          <a:p>
            <a:pPr algn="ctr">
              <a:lnSpc>
                <a:spcPct val="100000"/>
              </a:lnSpc>
              <a:spcBef>
                <a:spcPts val="0"/>
              </a:spcBef>
            </a:pPr>
            <a:r>
              <a:rPr lang="en-US" dirty="0" smtClean="0"/>
              <a:t>October 2015</a:t>
            </a:r>
          </a:p>
          <a:p>
            <a:pPr algn="ctr">
              <a:lnSpc>
                <a:spcPct val="100000"/>
              </a:lnSpc>
              <a:spcBef>
                <a:spcPts val="0"/>
              </a:spcBef>
            </a:pPr>
            <a:endParaRPr lang="en-US" dirty="0" smtClean="0"/>
          </a:p>
        </p:txBody>
      </p:sp>
      <p:sp>
        <p:nvSpPr>
          <p:cNvPr id="14" name="Text Placeholder 16"/>
          <p:cNvSpPr txBox="1">
            <a:spLocks/>
          </p:cNvSpPr>
          <p:nvPr/>
        </p:nvSpPr>
        <p:spPr>
          <a:xfrm>
            <a:off x="18253860" y="15550739"/>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399" y="6362207"/>
            <a:ext cx="16916400" cy="45487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800" dirty="0"/>
              <a:t>Land loss due to erosion, land subsidence and sea level rise along the Louisiana coast has amounted to 4900 km</a:t>
            </a:r>
            <a:r>
              <a:rPr lang="en-US" sz="2800" baseline="30000" dirty="0"/>
              <a:t>2</a:t>
            </a:r>
            <a:r>
              <a:rPr lang="en-US" sz="2800" dirty="0"/>
              <a:t> since the 1930s (Olea &amp; Coleman, 2014), and an additional 4500 km</a:t>
            </a:r>
            <a:r>
              <a:rPr lang="en-US" sz="2800" baseline="30000" dirty="0"/>
              <a:t>2</a:t>
            </a:r>
            <a:r>
              <a:rPr lang="en-US" sz="2800" dirty="0"/>
              <a:t> could be lost within 50 years if no action is taken (LCMPSC 2012</a:t>
            </a:r>
            <a:r>
              <a:rPr lang="en-US" sz="2800" dirty="0" smtClean="0"/>
              <a:t>)</a:t>
            </a:r>
            <a:r>
              <a:rPr lang="en-US" sz="2800" dirty="0" smtClean="0"/>
              <a:t>. </a:t>
            </a:r>
            <a:r>
              <a:rPr lang="en-US" sz="2800" dirty="0"/>
              <a:t>While most of the coastline is suffering land loss, the Wax Lake Delta has been building at a rate of approximately 5 km</a:t>
            </a:r>
            <a:r>
              <a:rPr lang="en-US" sz="2800" baseline="30000" dirty="0"/>
              <a:t>2</a:t>
            </a:r>
            <a:r>
              <a:rPr lang="en-US" sz="2800" dirty="0"/>
              <a:t> per year since the early 1970s. This study used remotely sensed and </a:t>
            </a:r>
            <a:r>
              <a:rPr lang="en-US" sz="2800" i="1" dirty="0"/>
              <a:t>in situ</a:t>
            </a:r>
            <a:r>
              <a:rPr lang="en-US" sz="2800" dirty="0"/>
              <a:t> data as well as </a:t>
            </a:r>
            <a:r>
              <a:rPr lang="en-US" sz="2800" dirty="0" err="1"/>
              <a:t>Deltares</a:t>
            </a:r>
            <a:r>
              <a:rPr lang="en-US" sz="2800" dirty="0"/>
              <a:t> Delft3D hydrological modeling software to model water flow and sediment transport in the Wax Lake Delta in order to better understand deltaic sediment dynamics and forecast delta formation. Outputs from the model include modeled sediment transport, water flow and an elevation time series. These outputs will be used to inform coastal research by project partners at the Naval Research Laboratory in Mississippi and the Louisiana Universities Marine Consortium, and to direct restoration projects in areas of the coast where marshes are eroding. </a:t>
            </a:r>
          </a:p>
        </p:txBody>
      </p:sp>
      <p:sp>
        <p:nvSpPr>
          <p:cNvPr id="15" name="Text Placeholder 16"/>
          <p:cNvSpPr txBox="1">
            <a:spLocks/>
          </p:cNvSpPr>
          <p:nvPr/>
        </p:nvSpPr>
        <p:spPr>
          <a:xfrm>
            <a:off x="18460995" y="6291450"/>
            <a:ext cx="7138737" cy="311146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Model water flow and sediment transport using </a:t>
            </a:r>
            <a:r>
              <a:rPr lang="en-US" dirty="0" err="1" smtClean="0"/>
              <a:t>Deltares</a:t>
            </a:r>
            <a:r>
              <a:rPr lang="en-US" dirty="0" smtClean="0"/>
              <a:t> Delft3D </a:t>
            </a:r>
          </a:p>
          <a:p>
            <a:pPr marL="347663" indent="-347663"/>
            <a:r>
              <a:rPr lang="en-US" dirty="0" smtClean="0"/>
              <a:t>Examine delta formation processes to gain a better understanding of why the Wax Lake Delta is aggregating</a:t>
            </a:r>
            <a:endParaRPr lang="en-US" dirty="0" smtClean="0"/>
          </a:p>
          <a:p>
            <a:pPr marL="347663" indent="-347663"/>
            <a:r>
              <a:rPr lang="en-US" dirty="0" smtClean="0"/>
              <a:t>Observe and analyze long term delta growth patterns using Google Earth Engine API</a:t>
            </a:r>
            <a:endParaRPr lang="en-US" dirty="0" smtClean="0"/>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030109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516600" y="948110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308594" y="146864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9" y="1830467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460995" y="2281992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460995" y="2803825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590899" y="320365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13328" y="2893329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Emily Beck (Project Lead), </a:t>
            </a:r>
            <a:r>
              <a:rPr lang="en-US" dirty="0" smtClean="0"/>
              <a:t>Brittany Zajic, Raul Garcia</a:t>
            </a:r>
            <a:endParaRPr lang="en-US" dirty="0" smtClean="0"/>
          </a:p>
          <a:p>
            <a:r>
              <a:rPr lang="en-US" sz="2400" dirty="0" smtClean="0"/>
              <a:t>DEVELOP National Program at NASA Jet Propulsion Laboratory</a:t>
            </a:r>
            <a:endParaRPr lang="en-US" sz="2400" dirty="0"/>
          </a:p>
        </p:txBody>
      </p:sp>
      <p:sp>
        <p:nvSpPr>
          <p:cNvPr id="19" name="AutoShape 4" descr="Image result for NASA UAvsar"/>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 Placeholder 16"/>
          <p:cNvSpPr txBox="1">
            <a:spLocks/>
          </p:cNvSpPr>
          <p:nvPr/>
        </p:nvSpPr>
        <p:spPr>
          <a:xfrm>
            <a:off x="1267748" y="34023717"/>
            <a:ext cx="5655369" cy="5840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Brittany Zajic, Emily Beck, Raul Garcia </a:t>
            </a:r>
          </a:p>
        </p:txBody>
      </p:sp>
      <p:sp>
        <p:nvSpPr>
          <p:cNvPr id="36" name="TextBox 35"/>
          <p:cNvSpPr txBox="1"/>
          <p:nvPr/>
        </p:nvSpPr>
        <p:spPr>
          <a:xfrm>
            <a:off x="17860494" y="12767387"/>
            <a:ext cx="4105712" cy="954107"/>
          </a:xfrm>
          <a:prstGeom prst="rect">
            <a:avLst/>
          </a:prstGeom>
        </p:spPr>
        <p:txBody>
          <a:bodyPr wrap="square" rtlCol="0">
            <a:spAutoFit/>
          </a:bodyPr>
          <a:lstStyle/>
          <a:p>
            <a:pPr algn="ctr"/>
            <a:r>
              <a:rPr lang="en-US" sz="2700" dirty="0"/>
              <a:t>Louisiana Wax Lake </a:t>
            </a:r>
            <a:endParaRPr lang="en-US" sz="2700" dirty="0" smtClean="0"/>
          </a:p>
          <a:p>
            <a:pPr algn="ctr"/>
            <a:r>
              <a:rPr lang="en-US" sz="2700" dirty="0" smtClean="0"/>
              <a:t>Delta</a:t>
            </a:r>
            <a:endParaRPr lang="en-US" sz="2700" dirty="0"/>
          </a:p>
        </p:txBody>
      </p:sp>
      <p:sp>
        <p:nvSpPr>
          <p:cNvPr id="39" name="Rounded Rectangle 38"/>
          <p:cNvSpPr/>
          <p:nvPr/>
        </p:nvSpPr>
        <p:spPr>
          <a:xfrm>
            <a:off x="14344102" y="14792271"/>
            <a:ext cx="2572298" cy="156487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a:t>
            </a:r>
            <a:r>
              <a:rPr lang="en-US" sz="3200" b="1" dirty="0" smtClean="0"/>
              <a:t>Water </a:t>
            </a:r>
            <a:r>
              <a:rPr lang="en-US" sz="3200" b="1" dirty="0"/>
              <a:t>F</a:t>
            </a:r>
            <a:r>
              <a:rPr lang="en-US" sz="3200" b="1" dirty="0" smtClean="0"/>
              <a:t>low</a:t>
            </a:r>
            <a:endParaRPr lang="en-US" sz="3200" b="1" dirty="0"/>
          </a:p>
        </p:txBody>
      </p:sp>
      <p:sp>
        <p:nvSpPr>
          <p:cNvPr id="40" name="Rounded Rectangle 39"/>
          <p:cNvSpPr/>
          <p:nvPr/>
        </p:nvSpPr>
        <p:spPr>
          <a:xfrm>
            <a:off x="1011050" y="11189900"/>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Raster Datasets of Bathymetry</a:t>
            </a:r>
          </a:p>
          <a:p>
            <a:pPr algn="ctr"/>
            <a:r>
              <a:rPr lang="en-US" sz="2100" b="1" dirty="0" smtClean="0"/>
              <a:t>(ArcGIS)</a:t>
            </a:r>
            <a:endParaRPr lang="en-US" sz="2100" b="1" dirty="0"/>
          </a:p>
        </p:txBody>
      </p:sp>
      <p:sp>
        <p:nvSpPr>
          <p:cNvPr id="41" name="Rounded Rectangle 40"/>
          <p:cNvSpPr/>
          <p:nvPr/>
        </p:nvSpPr>
        <p:spPr>
          <a:xfrm>
            <a:off x="997966" y="12875408"/>
            <a:ext cx="2419377" cy="1547968"/>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b="1" dirty="0" smtClean="0"/>
              <a:t>Vegetation </a:t>
            </a:r>
            <a:r>
              <a:rPr lang="en-US" sz="2050" b="1" dirty="0" smtClean="0"/>
              <a:t>Species Classification from AVIRIS </a:t>
            </a:r>
          </a:p>
          <a:p>
            <a:pPr algn="ctr"/>
            <a:r>
              <a:rPr lang="en-US" sz="2050" b="1" dirty="0" smtClean="0"/>
              <a:t>(</a:t>
            </a:r>
            <a:r>
              <a:rPr lang="en-US" sz="2050" b="1" dirty="0" err="1" smtClean="0"/>
              <a:t>Excelis</a:t>
            </a:r>
            <a:r>
              <a:rPr lang="en-US" sz="2050" b="1" dirty="0" smtClean="0"/>
              <a:t> ENVI)</a:t>
            </a:r>
            <a:endParaRPr lang="en-US" sz="2050" b="1" dirty="0"/>
          </a:p>
        </p:txBody>
      </p:sp>
      <p:sp>
        <p:nvSpPr>
          <p:cNvPr id="42" name="Rounded Rectangle 41"/>
          <p:cNvSpPr/>
          <p:nvPr/>
        </p:nvSpPr>
        <p:spPr>
          <a:xfrm>
            <a:off x="997966" y="14563649"/>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i="1" dirty="0" smtClean="0"/>
              <a:t>In Situ </a:t>
            </a:r>
            <a:r>
              <a:rPr lang="en-US" sz="2100" b="1" dirty="0" smtClean="0"/>
              <a:t>Data: Vegetation Species, Water Level, Flow Rate</a:t>
            </a:r>
            <a:endParaRPr lang="en-US" sz="2100" b="1" dirty="0"/>
          </a:p>
        </p:txBody>
      </p:sp>
      <p:sp>
        <p:nvSpPr>
          <p:cNvPr id="43" name="Rounded Rectangle 42"/>
          <p:cNvSpPr/>
          <p:nvPr/>
        </p:nvSpPr>
        <p:spPr>
          <a:xfrm>
            <a:off x="4760441" y="13199398"/>
            <a:ext cx="3521253" cy="262032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Delft3D Hydrological Model</a:t>
            </a:r>
            <a:endParaRPr lang="en-US" sz="3200" b="1" dirty="0"/>
          </a:p>
        </p:txBody>
      </p:sp>
      <p:sp>
        <p:nvSpPr>
          <p:cNvPr id="45" name="Rounded Rectangle 44"/>
          <p:cNvSpPr/>
          <p:nvPr/>
        </p:nvSpPr>
        <p:spPr>
          <a:xfrm>
            <a:off x="1011049" y="16246291"/>
            <a:ext cx="2419377" cy="1546146"/>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Channel Boundary Mask from UAVSAR </a:t>
            </a:r>
          </a:p>
          <a:p>
            <a:pPr algn="ctr"/>
            <a:r>
              <a:rPr lang="en-US" sz="2100" b="1" dirty="0" smtClean="0"/>
              <a:t>(ArcGIS)</a:t>
            </a:r>
            <a:endParaRPr lang="en-US" sz="2100" b="1" dirty="0"/>
          </a:p>
        </p:txBody>
      </p:sp>
      <p:sp>
        <p:nvSpPr>
          <p:cNvPr id="46" name="Rounded Rectangle 45"/>
          <p:cNvSpPr/>
          <p:nvPr/>
        </p:nvSpPr>
        <p:spPr>
          <a:xfrm>
            <a:off x="14359365" y="12702168"/>
            <a:ext cx="2572298" cy="1564877"/>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Modeled </a:t>
            </a:r>
            <a:r>
              <a:rPr lang="en-US" sz="3200" b="1" dirty="0"/>
              <a:t>S</a:t>
            </a:r>
            <a:r>
              <a:rPr lang="en-US" sz="3200" b="1" dirty="0" smtClean="0"/>
              <a:t>ediment </a:t>
            </a:r>
            <a:r>
              <a:rPr lang="en-US" sz="3200" b="1" dirty="0"/>
              <a:t>T</a:t>
            </a:r>
            <a:r>
              <a:rPr lang="en-US" sz="3200" b="1" dirty="0" smtClean="0"/>
              <a:t>ransport</a:t>
            </a:r>
            <a:endParaRPr lang="en-US" sz="3200" b="1" dirty="0"/>
          </a:p>
        </p:txBody>
      </p:sp>
      <p:cxnSp>
        <p:nvCxnSpPr>
          <p:cNvPr id="47" name="Straight Arrow Connector 46"/>
          <p:cNvCxnSpPr>
            <a:stCxn id="40" idx="3"/>
            <a:endCxn id="43" idx="1"/>
          </p:cNvCxnSpPr>
          <p:nvPr/>
        </p:nvCxnSpPr>
        <p:spPr>
          <a:xfrm>
            <a:off x="3430427" y="11962973"/>
            <a:ext cx="1330014" cy="2546586"/>
          </a:xfrm>
          <a:prstGeom prst="straightConnector1">
            <a:avLst/>
          </a:prstGeom>
          <a:ln w="38100">
            <a:solidFill>
              <a:srgbClr val="006400"/>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1" idx="3"/>
            <a:endCxn id="43" idx="1"/>
          </p:cNvCxnSpPr>
          <p:nvPr/>
        </p:nvCxnSpPr>
        <p:spPr>
          <a:xfrm>
            <a:off x="3417343" y="13649392"/>
            <a:ext cx="1343098" cy="860167"/>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2" idx="3"/>
            <a:endCxn id="43" idx="1"/>
          </p:cNvCxnSpPr>
          <p:nvPr/>
        </p:nvCxnSpPr>
        <p:spPr>
          <a:xfrm flipV="1">
            <a:off x="3417343" y="14509559"/>
            <a:ext cx="1343098" cy="827163"/>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5" idx="3"/>
            <a:endCxn id="43" idx="1"/>
          </p:cNvCxnSpPr>
          <p:nvPr/>
        </p:nvCxnSpPr>
        <p:spPr>
          <a:xfrm flipV="1">
            <a:off x="3430426" y="14509559"/>
            <a:ext cx="1330015" cy="2509805"/>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04" idx="1"/>
          </p:cNvCxnSpPr>
          <p:nvPr/>
        </p:nvCxnSpPr>
        <p:spPr>
          <a:xfrm>
            <a:off x="8270204" y="14509558"/>
            <a:ext cx="1283954" cy="23948"/>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04" idx="3"/>
            <a:endCxn id="46" idx="1"/>
          </p:cNvCxnSpPr>
          <p:nvPr/>
        </p:nvCxnSpPr>
        <p:spPr>
          <a:xfrm flipV="1">
            <a:off x="13075411" y="13484607"/>
            <a:ext cx="1283954" cy="1048899"/>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4" idx="3"/>
            <a:endCxn id="39" idx="1"/>
          </p:cNvCxnSpPr>
          <p:nvPr/>
        </p:nvCxnSpPr>
        <p:spPr>
          <a:xfrm>
            <a:off x="13075411" y="14533506"/>
            <a:ext cx="1268691" cy="1041204"/>
          </a:xfrm>
          <a:prstGeom prst="straightConnector1">
            <a:avLst/>
          </a:prstGeom>
          <a:ln w="38100">
            <a:solidFill>
              <a:srgbClr val="0064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77" name="Picture 76"/>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36764" y="29878260"/>
            <a:ext cx="6117336" cy="384429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04348" y="15604866"/>
            <a:ext cx="2728806" cy="2636354"/>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04348" y="19372323"/>
            <a:ext cx="2843005" cy="2420287"/>
          </a:xfrm>
          <a:prstGeom prst="rect">
            <a:avLst/>
          </a:prstGeom>
        </p:spPr>
      </p:pic>
      <p:pic>
        <p:nvPicPr>
          <p:cNvPr id="56" name="Picture 55" descr="21_UAVSA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1938" y="15071301"/>
            <a:ext cx="4607055" cy="1650861"/>
          </a:xfrm>
          <a:prstGeom prst="rect">
            <a:avLst/>
          </a:prstGeom>
        </p:spPr>
      </p:pic>
      <p:pic>
        <p:nvPicPr>
          <p:cNvPr id="57" name="Content Placeholder 3"/>
          <p:cNvPicPr>
            <a:picLocks noChangeAspect="1"/>
          </p:cNvPicPr>
          <p:nvPr/>
        </p:nvPicPr>
        <p:blipFill>
          <a:blip r:embed="rId8"/>
          <a:stretch>
            <a:fillRect/>
          </a:stretch>
        </p:blipFill>
        <p:spPr>
          <a:xfrm>
            <a:off x="22201898" y="19757040"/>
            <a:ext cx="4672327" cy="3731795"/>
          </a:xfrm>
          <a:prstGeom prst="rect">
            <a:avLst/>
          </a:prstGeom>
        </p:spPr>
      </p:pic>
      <p:pic>
        <p:nvPicPr>
          <p:cNvPr id="17" name="Picture 16"/>
          <p:cNvPicPr>
            <a:picLocks noChangeAspect="1"/>
          </p:cNvPicPr>
          <p:nvPr/>
        </p:nvPicPr>
        <p:blipFill>
          <a:blip r:embed="rId9"/>
          <a:stretch>
            <a:fillRect/>
          </a:stretch>
        </p:blipFill>
        <p:spPr>
          <a:xfrm>
            <a:off x="21859753" y="16923087"/>
            <a:ext cx="5074195" cy="3376777"/>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75450" y="10213039"/>
            <a:ext cx="3421017" cy="4450915"/>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993100" y="9708399"/>
            <a:ext cx="2132474" cy="2759672"/>
          </a:xfrm>
          <a:prstGeom prst="rect">
            <a:avLst/>
          </a:prstGeom>
        </p:spPr>
      </p:pic>
      <p:cxnSp>
        <p:nvCxnSpPr>
          <p:cNvPr id="60" name="Straight Connector 59"/>
          <p:cNvCxnSpPr/>
          <p:nvPr/>
        </p:nvCxnSpPr>
        <p:spPr>
          <a:xfrm flipH="1">
            <a:off x="23185734" y="9730699"/>
            <a:ext cx="1807364" cy="3359799"/>
          </a:xfrm>
          <a:prstGeom prst="line">
            <a:avLst/>
          </a:prstGeom>
          <a:ln>
            <a:solidFill>
              <a:srgbClr val="5F5F5F"/>
            </a:solidFill>
          </a:ln>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23411384" y="12466359"/>
            <a:ext cx="3714190" cy="836072"/>
          </a:xfrm>
          <a:prstGeom prst="line">
            <a:avLst/>
          </a:prstGeom>
          <a:ln>
            <a:solidFill>
              <a:srgbClr val="5F5F5F"/>
            </a:solidFill>
          </a:ln>
        </p:spPr>
        <p:style>
          <a:lnRef idx="1">
            <a:schemeClr val="dk1"/>
          </a:lnRef>
          <a:fillRef idx="0">
            <a:schemeClr val="dk1"/>
          </a:fillRef>
          <a:effectRef idx="0">
            <a:schemeClr val="dk1"/>
          </a:effectRef>
          <a:fontRef idx="minor">
            <a:schemeClr val="tx1"/>
          </a:fontRef>
        </p:style>
      </p:cxnSp>
      <p:sp>
        <p:nvSpPr>
          <p:cNvPr id="64" name="Text Placeholder 16"/>
          <p:cNvSpPr txBox="1">
            <a:spLocks/>
          </p:cNvSpPr>
          <p:nvPr/>
        </p:nvSpPr>
        <p:spPr>
          <a:xfrm>
            <a:off x="18516600" y="23552708"/>
            <a:ext cx="8384657" cy="46568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Constructed a preliminary hydrological model in Delft3D </a:t>
            </a:r>
          </a:p>
          <a:p>
            <a:pPr marL="347663" indent="-347663"/>
            <a:r>
              <a:rPr lang="en-US" sz="2800" dirty="0"/>
              <a:t>Identified ten predominant plant species in the study area using unsupervised ISODATA classification from AVIRIS-NG and </a:t>
            </a:r>
            <a:r>
              <a:rPr lang="en-US" sz="2800" i="1" dirty="0"/>
              <a:t>in situ </a:t>
            </a:r>
            <a:r>
              <a:rPr lang="en-US" sz="2800" dirty="0"/>
              <a:t>data</a:t>
            </a:r>
          </a:p>
          <a:p>
            <a:pPr marL="347663" indent="-347663"/>
            <a:r>
              <a:rPr lang="en-US" sz="2800" dirty="0" smtClean="0"/>
              <a:t>Detected long </a:t>
            </a:r>
            <a:r>
              <a:rPr lang="en-US" sz="2800" dirty="0"/>
              <a:t>term </a:t>
            </a:r>
            <a:r>
              <a:rPr lang="en-US" sz="2800" dirty="0" smtClean="0"/>
              <a:t>high </a:t>
            </a:r>
            <a:r>
              <a:rPr lang="en-US" sz="2800" dirty="0"/>
              <a:t>vegetation productivity </a:t>
            </a:r>
            <a:r>
              <a:rPr lang="en-US" sz="2800" dirty="0" smtClean="0"/>
              <a:t>in the delta even </a:t>
            </a:r>
            <a:r>
              <a:rPr lang="en-US" sz="2800" dirty="0"/>
              <a:t>in years where the surrounding region experienced low </a:t>
            </a:r>
            <a:r>
              <a:rPr lang="en-US" sz="2800" dirty="0" smtClean="0"/>
              <a:t>productivity</a:t>
            </a:r>
          </a:p>
          <a:p>
            <a:pPr marL="347663" indent="-347663"/>
            <a:r>
              <a:rPr lang="en-US" sz="2800" dirty="0" smtClean="0"/>
              <a:t>The work in the Wax Lake Delta simulates two space borne sensors that will be launched in 2020</a:t>
            </a:r>
            <a:endParaRPr lang="en-US" sz="2800" dirty="0"/>
          </a:p>
          <a:p>
            <a:pPr marL="347663" indent="-347663"/>
            <a:endParaRPr lang="en-US" dirty="0" smtClean="0"/>
          </a:p>
        </p:txBody>
      </p:sp>
      <p:sp>
        <p:nvSpPr>
          <p:cNvPr id="63" name="TextBox 62"/>
          <p:cNvSpPr txBox="1"/>
          <p:nvPr/>
        </p:nvSpPr>
        <p:spPr>
          <a:xfrm>
            <a:off x="25058076" y="16705707"/>
            <a:ext cx="2274168" cy="507831"/>
          </a:xfrm>
          <a:prstGeom prst="rect">
            <a:avLst/>
          </a:prstGeom>
          <a:noFill/>
        </p:spPr>
        <p:txBody>
          <a:bodyPr wrap="square" rtlCol="0">
            <a:spAutoFit/>
          </a:bodyPr>
          <a:lstStyle/>
          <a:p>
            <a:r>
              <a:rPr lang="en-US" sz="2700" dirty="0" smtClean="0"/>
              <a:t>UAVSAR</a:t>
            </a:r>
            <a:endParaRPr lang="en-US" sz="2700" dirty="0"/>
          </a:p>
        </p:txBody>
      </p:sp>
      <p:sp>
        <p:nvSpPr>
          <p:cNvPr id="66" name="TextBox 65"/>
          <p:cNvSpPr txBox="1"/>
          <p:nvPr/>
        </p:nvSpPr>
        <p:spPr>
          <a:xfrm>
            <a:off x="18826843" y="18359580"/>
            <a:ext cx="3390900" cy="507831"/>
          </a:xfrm>
          <a:prstGeom prst="rect">
            <a:avLst/>
          </a:prstGeom>
          <a:noFill/>
        </p:spPr>
        <p:txBody>
          <a:bodyPr wrap="square" rtlCol="0">
            <a:spAutoFit/>
          </a:bodyPr>
          <a:lstStyle/>
          <a:p>
            <a:r>
              <a:rPr lang="en-US" sz="2700" dirty="0" smtClean="0"/>
              <a:t>Landsat 5 TM</a:t>
            </a:r>
            <a:endParaRPr lang="en-US" sz="2700" dirty="0"/>
          </a:p>
        </p:txBody>
      </p:sp>
      <p:sp>
        <p:nvSpPr>
          <p:cNvPr id="67" name="TextBox 66"/>
          <p:cNvSpPr txBox="1"/>
          <p:nvPr/>
        </p:nvSpPr>
        <p:spPr>
          <a:xfrm>
            <a:off x="18826843" y="22075471"/>
            <a:ext cx="3390900" cy="507831"/>
          </a:xfrm>
          <a:prstGeom prst="rect">
            <a:avLst/>
          </a:prstGeom>
          <a:noFill/>
        </p:spPr>
        <p:txBody>
          <a:bodyPr wrap="square" rtlCol="0">
            <a:spAutoFit/>
          </a:bodyPr>
          <a:lstStyle/>
          <a:p>
            <a:r>
              <a:rPr lang="en-US" sz="2700" dirty="0" smtClean="0"/>
              <a:t>Landsat 8 OLI</a:t>
            </a:r>
            <a:endParaRPr lang="en-US" sz="2700" dirty="0"/>
          </a:p>
        </p:txBody>
      </p:sp>
      <p:sp>
        <p:nvSpPr>
          <p:cNvPr id="68" name="TextBox 67"/>
          <p:cNvSpPr txBox="1"/>
          <p:nvPr/>
        </p:nvSpPr>
        <p:spPr>
          <a:xfrm>
            <a:off x="24993098" y="19639654"/>
            <a:ext cx="2233463" cy="507831"/>
          </a:xfrm>
          <a:prstGeom prst="rect">
            <a:avLst/>
          </a:prstGeom>
          <a:noFill/>
        </p:spPr>
        <p:txBody>
          <a:bodyPr wrap="square" rtlCol="0">
            <a:spAutoFit/>
          </a:bodyPr>
          <a:lstStyle/>
          <a:p>
            <a:r>
              <a:rPr lang="en-US" sz="2700" dirty="0" err="1" smtClean="0"/>
              <a:t>AirSWOT</a:t>
            </a:r>
            <a:endParaRPr lang="en-US" sz="2700" dirty="0"/>
          </a:p>
        </p:txBody>
      </p:sp>
      <p:sp>
        <p:nvSpPr>
          <p:cNvPr id="69" name="TextBox 68"/>
          <p:cNvSpPr txBox="1"/>
          <p:nvPr/>
        </p:nvSpPr>
        <p:spPr>
          <a:xfrm>
            <a:off x="25063040" y="22163746"/>
            <a:ext cx="2163521" cy="507831"/>
          </a:xfrm>
          <a:prstGeom prst="rect">
            <a:avLst/>
          </a:prstGeom>
          <a:noFill/>
        </p:spPr>
        <p:txBody>
          <a:bodyPr wrap="square" rtlCol="0">
            <a:spAutoFit/>
          </a:bodyPr>
          <a:lstStyle/>
          <a:p>
            <a:r>
              <a:rPr lang="en-US" sz="2700" dirty="0" smtClean="0"/>
              <a:t>AVIRIS-NG</a:t>
            </a:r>
          </a:p>
        </p:txBody>
      </p:sp>
      <p:pic>
        <p:nvPicPr>
          <p:cNvPr id="70" name="Picture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15915" y="23897448"/>
            <a:ext cx="6100114" cy="3512514"/>
          </a:xfrm>
          <a:prstGeom prst="rect">
            <a:avLst/>
          </a:prstGeom>
        </p:spPr>
      </p:pic>
      <p:pic>
        <p:nvPicPr>
          <p:cNvPr id="71" name="Picture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3152" y="27571523"/>
            <a:ext cx="6100114" cy="3492981"/>
          </a:xfrm>
          <a:prstGeom prst="rect">
            <a:avLst/>
          </a:prstGeom>
        </p:spPr>
      </p:pic>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230868" y="31177718"/>
            <a:ext cx="6100114" cy="3501248"/>
          </a:xfrm>
          <a:prstGeom prst="rect">
            <a:avLst/>
          </a:prstGeom>
        </p:spPr>
      </p:pic>
      <p:pic>
        <p:nvPicPr>
          <p:cNvPr id="75" name="Picture 74"/>
          <p:cNvPicPr>
            <a:picLocks noChangeAspect="1"/>
          </p:cNvPicPr>
          <p:nvPr/>
        </p:nvPicPr>
        <p:blipFill>
          <a:blip r:embed="rId15"/>
          <a:stretch>
            <a:fillRect/>
          </a:stretch>
        </p:blipFill>
        <p:spPr>
          <a:xfrm>
            <a:off x="376862" y="19203501"/>
            <a:ext cx="6888561" cy="8917384"/>
          </a:xfrm>
          <a:prstGeom prst="rect">
            <a:avLst/>
          </a:prstGeom>
        </p:spPr>
      </p:pic>
      <p:pic>
        <p:nvPicPr>
          <p:cNvPr id="76" name="Picture 75"/>
          <p:cNvPicPr>
            <a:picLocks noChangeAspect="1"/>
          </p:cNvPicPr>
          <p:nvPr/>
        </p:nvPicPr>
        <p:blipFill>
          <a:blip r:embed="rId16"/>
          <a:stretch>
            <a:fillRect/>
          </a:stretch>
        </p:blipFill>
        <p:spPr>
          <a:xfrm>
            <a:off x="162241" y="19116304"/>
            <a:ext cx="2007905" cy="2205794"/>
          </a:xfrm>
          <a:prstGeom prst="rect">
            <a:avLst/>
          </a:prstGeom>
        </p:spPr>
      </p:pic>
      <p:pic>
        <p:nvPicPr>
          <p:cNvPr id="78" name="Picture 7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12789" y="16395921"/>
            <a:ext cx="6456734" cy="6555254"/>
          </a:xfrm>
          <a:prstGeom prst="rect">
            <a:avLst/>
          </a:prstGeom>
        </p:spPr>
      </p:pic>
      <p:sp>
        <p:nvSpPr>
          <p:cNvPr id="104" name="Rounded Rectangle 103"/>
          <p:cNvSpPr/>
          <p:nvPr/>
        </p:nvSpPr>
        <p:spPr>
          <a:xfrm>
            <a:off x="9554158" y="13223345"/>
            <a:ext cx="3521253" cy="2620321"/>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Calibrate Model using </a:t>
            </a:r>
            <a:r>
              <a:rPr lang="en-US" sz="3200" b="1" dirty="0" err="1" smtClean="0"/>
              <a:t>AirSWOT</a:t>
            </a:r>
            <a:r>
              <a:rPr lang="en-US" sz="3200" b="1" dirty="0" smtClean="0"/>
              <a:t> Data</a:t>
            </a:r>
            <a:endParaRPr lang="en-US" sz="3200" b="1" dirty="0"/>
          </a:p>
        </p:txBody>
      </p:sp>
      <p:pic>
        <p:nvPicPr>
          <p:cNvPr id="74" name="Picture 7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407886" y="17194279"/>
            <a:ext cx="1121571" cy="4730105"/>
          </a:xfrm>
          <a:prstGeom prst="rect">
            <a:avLst/>
          </a:prstGeom>
        </p:spPr>
      </p:pic>
      <p:sp>
        <p:nvSpPr>
          <p:cNvPr id="131" name="TextBox 130"/>
          <p:cNvSpPr txBox="1"/>
          <p:nvPr/>
        </p:nvSpPr>
        <p:spPr>
          <a:xfrm>
            <a:off x="3559550" y="17575133"/>
            <a:ext cx="6174127" cy="1200329"/>
          </a:xfrm>
          <a:prstGeom prst="rect">
            <a:avLst/>
          </a:prstGeom>
          <a:noFill/>
        </p:spPr>
        <p:txBody>
          <a:bodyPr wrap="square" rtlCol="0">
            <a:spAutoFit/>
          </a:bodyPr>
          <a:lstStyle/>
          <a:p>
            <a:pPr algn="ctr"/>
            <a:r>
              <a:rPr lang="en-US" sz="2400" dirty="0"/>
              <a:t>Uncalibrated Delft3D hydrological model output showing modeled water depth in the Wax Lake Delta, </a:t>
            </a:r>
            <a:r>
              <a:rPr lang="en-US" sz="2400" dirty="0" smtClean="0"/>
              <a:t>LA</a:t>
            </a:r>
            <a:endParaRPr lang="en-US" sz="2400" dirty="0"/>
          </a:p>
        </p:txBody>
      </p:sp>
      <p:sp>
        <p:nvSpPr>
          <p:cNvPr id="132" name="TextBox 131"/>
          <p:cNvSpPr txBox="1"/>
          <p:nvPr/>
        </p:nvSpPr>
        <p:spPr>
          <a:xfrm>
            <a:off x="-196701" y="28062511"/>
            <a:ext cx="8035686" cy="1200329"/>
          </a:xfrm>
          <a:prstGeom prst="rect">
            <a:avLst/>
          </a:prstGeom>
          <a:noFill/>
        </p:spPr>
        <p:txBody>
          <a:bodyPr wrap="square" rtlCol="0">
            <a:spAutoFit/>
          </a:bodyPr>
          <a:lstStyle/>
          <a:p>
            <a:pPr algn="ctr"/>
            <a:r>
              <a:rPr lang="en-US" sz="2400" dirty="0"/>
              <a:t>Unsupervised ISODATA Vegetation </a:t>
            </a:r>
            <a:r>
              <a:rPr lang="en-US" sz="2400" dirty="0" smtClean="0"/>
              <a:t>Species Classification </a:t>
            </a:r>
          </a:p>
          <a:p>
            <a:pPr algn="ctr"/>
            <a:r>
              <a:rPr lang="en-US" sz="2400" dirty="0" smtClean="0"/>
              <a:t>Of AVIRIS </a:t>
            </a:r>
            <a:r>
              <a:rPr lang="en-US" sz="2400" dirty="0"/>
              <a:t>Imagery </a:t>
            </a:r>
          </a:p>
          <a:p>
            <a:pPr algn="ctr"/>
            <a:endParaRPr lang="en-US" sz="2400" dirty="0"/>
          </a:p>
        </p:txBody>
      </p:sp>
      <p:sp>
        <p:nvSpPr>
          <p:cNvPr id="134" name="TextBox 133"/>
          <p:cNvSpPr txBox="1"/>
          <p:nvPr/>
        </p:nvSpPr>
        <p:spPr>
          <a:xfrm>
            <a:off x="7437635" y="23166809"/>
            <a:ext cx="11006776" cy="461665"/>
          </a:xfrm>
          <a:prstGeom prst="rect">
            <a:avLst/>
          </a:prstGeom>
          <a:noFill/>
        </p:spPr>
        <p:txBody>
          <a:bodyPr wrap="square" rtlCol="0">
            <a:spAutoFit/>
          </a:bodyPr>
          <a:lstStyle/>
          <a:p>
            <a:pPr algn="ctr"/>
            <a:r>
              <a:rPr lang="en-US" sz="2400" dirty="0" smtClean="0"/>
              <a:t>NDVI Difference Image from Landsat 5 and Landsat 8 using Google Earth Engine API:</a:t>
            </a:r>
          </a:p>
        </p:txBody>
      </p:sp>
      <p:sp>
        <p:nvSpPr>
          <p:cNvPr id="135" name="TextBox 134"/>
          <p:cNvSpPr txBox="1"/>
          <p:nvPr/>
        </p:nvSpPr>
        <p:spPr>
          <a:xfrm>
            <a:off x="12541156" y="25492736"/>
            <a:ext cx="4011764" cy="507831"/>
          </a:xfrm>
          <a:prstGeom prst="rect">
            <a:avLst/>
          </a:prstGeom>
          <a:noFill/>
        </p:spPr>
        <p:txBody>
          <a:bodyPr wrap="square" rtlCol="0">
            <a:spAutoFit/>
          </a:bodyPr>
          <a:lstStyle/>
          <a:p>
            <a:pPr algn="ctr"/>
            <a:r>
              <a:rPr lang="en-US" sz="2700" dirty="0" smtClean="0"/>
              <a:t>1985 - 1995</a:t>
            </a:r>
          </a:p>
        </p:txBody>
      </p:sp>
      <p:sp>
        <p:nvSpPr>
          <p:cNvPr id="136" name="TextBox 135"/>
          <p:cNvSpPr txBox="1"/>
          <p:nvPr/>
        </p:nvSpPr>
        <p:spPr>
          <a:xfrm>
            <a:off x="6794715" y="28963113"/>
            <a:ext cx="4011764" cy="507831"/>
          </a:xfrm>
          <a:prstGeom prst="rect">
            <a:avLst/>
          </a:prstGeom>
          <a:noFill/>
        </p:spPr>
        <p:txBody>
          <a:bodyPr wrap="square" rtlCol="0">
            <a:spAutoFit/>
          </a:bodyPr>
          <a:lstStyle/>
          <a:p>
            <a:pPr algn="ctr"/>
            <a:r>
              <a:rPr lang="en-US" sz="2700" dirty="0" smtClean="0"/>
              <a:t>1985 - 1995</a:t>
            </a:r>
          </a:p>
        </p:txBody>
      </p:sp>
      <p:sp>
        <p:nvSpPr>
          <p:cNvPr id="137" name="TextBox 136"/>
          <p:cNvSpPr txBox="1"/>
          <p:nvPr/>
        </p:nvSpPr>
        <p:spPr>
          <a:xfrm>
            <a:off x="9144000" y="32664085"/>
            <a:ext cx="4011764" cy="507831"/>
          </a:xfrm>
          <a:prstGeom prst="rect">
            <a:avLst/>
          </a:prstGeom>
          <a:noFill/>
        </p:spPr>
        <p:txBody>
          <a:bodyPr wrap="square" rtlCol="0">
            <a:spAutoFit/>
          </a:bodyPr>
          <a:lstStyle/>
          <a:p>
            <a:pPr algn="ctr"/>
            <a:r>
              <a:rPr lang="en-US" sz="2700" dirty="0" smtClean="0"/>
              <a:t>2005 – 2015</a:t>
            </a:r>
          </a:p>
        </p:txBody>
      </p:sp>
      <p:cxnSp>
        <p:nvCxnSpPr>
          <p:cNvPr id="139" name="Straight Arrow Connector 138"/>
          <p:cNvCxnSpPr/>
          <p:nvPr/>
        </p:nvCxnSpPr>
        <p:spPr>
          <a:xfrm flipH="1" flipV="1">
            <a:off x="13742033" y="26094530"/>
            <a:ext cx="1563537" cy="443"/>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8050929" y="29590837"/>
            <a:ext cx="1526215" cy="792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10396610" y="33243292"/>
            <a:ext cx="1526215" cy="7922"/>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7" name="Picture 1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725320" y="24047015"/>
            <a:ext cx="4763478" cy="1003650"/>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1956</TotalTime>
  <Words>518</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Zajic, Brittany N (329D-Affiliate)</cp:lastModifiedBy>
  <cp:revision>130</cp:revision>
  <dcterms:created xsi:type="dcterms:W3CDTF">2015-06-02T14:58:58Z</dcterms:created>
  <dcterms:modified xsi:type="dcterms:W3CDTF">2015-11-20T02:15:59Z</dcterms:modified>
</cp:coreProperties>
</file>