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
  </p:notesMasterIdLst>
  <p:handoutMasterIdLst>
    <p:handoutMasterId r:id="rId7"/>
  </p:handoutMasterIdLst>
  <p:sldIdLst>
    <p:sldId id="290" r:id="rId5"/>
  </p:sldIdLst>
  <p:sldSz cx="27432000" cy="3657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B671DC4-F867-8520-73EF-EAFB98317814}" name="Hunter, Shanise Y. (LARC-E3)[SSAI DEVELOP]" initials="HSY(ED" userId="S::syhunter@ndc.nasa.gov::4313d2d7-74c6-49cc-8409-3769577baa2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unter, Shanise Y. (LARC-E3)[SSAI DEVELOP]" initials="HSY(D" lastIdx="49" clrIdx="0">
    <p:extLst>
      <p:ext uri="{19B8F6BF-5375-455C-9EA6-DF929625EA0E}">
        <p15:presenceInfo xmlns:p15="http://schemas.microsoft.com/office/powerpoint/2012/main" userId="S-1-5-21-330711430-3775241029-4075259233-879551" providerId="AD"/>
      </p:ext>
    </p:extLst>
  </p:cmAuthor>
  <p:cmAuthor id="2" name="Ross" initials="R" lastIdx="2" clrIdx="1">
    <p:extLst>
      <p:ext uri="{19B8F6BF-5375-455C-9EA6-DF929625EA0E}">
        <p15:presenceInfo xmlns:p15="http://schemas.microsoft.com/office/powerpoint/2012/main" userId="Ross" providerId="None"/>
      </p:ext>
    </p:extLst>
  </p:cmAuthor>
  <p:cmAuthor id="3" name="Brianne Kendall" initials="BK" lastIdx="4" clrIdx="2">
    <p:extLst>
      <p:ext uri="{19B8F6BF-5375-455C-9EA6-DF929625EA0E}">
        <p15:presenceInfo xmlns:p15="http://schemas.microsoft.com/office/powerpoint/2012/main" userId="S::brianne.kendall@ssaihq.com::faea8925-10cf-4dd4-8fc8-020039f0a63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72B3"/>
    <a:srgbClr val="FFFFFF"/>
    <a:srgbClr val="3F8DBD"/>
    <a:srgbClr val="AE132B"/>
    <a:srgbClr val="095989"/>
    <a:srgbClr val="033C70"/>
    <a:srgbClr val="F8C9BB"/>
    <a:srgbClr val="EE8E7C"/>
    <a:srgbClr val="EA433F"/>
    <a:srgbClr val="74AB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46" d="100"/>
          <a:sy n="46" d="100"/>
        </p:scale>
        <p:origin x="30" y="-318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ommentAuthors" Target="commentAuthors.xml"/><Relationship Id="rId13" Type="http://schemas.microsoft.com/office/2018/10/relationships/authors" Target="authors.xml"/><Relationship Id="rId3" Type="http://schemas.openxmlformats.org/officeDocument/2006/relationships/customXml" Target="../customXml/item3.xml"/><Relationship Id="rId7" Type="http://schemas.openxmlformats.org/officeDocument/2006/relationships/handoutMaster" Target="handoutMasters/handoutMaster1.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BA30F95-6DE0-4645-A35B-EBF94E38309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4E4F310-8EDA-4E5B-9D2A-ECDAB675EA8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0D43FA0-962B-44DB-B485-8C7CB4CC3BEF}" type="datetimeFigureOut">
              <a:rPr lang="en-US" smtClean="0"/>
              <a:t>6/12/2024</a:t>
            </a:fld>
            <a:endParaRPr lang="en-US"/>
          </a:p>
        </p:txBody>
      </p:sp>
      <p:sp>
        <p:nvSpPr>
          <p:cNvPr id="4" name="Footer Placeholder 3">
            <a:extLst>
              <a:ext uri="{FF2B5EF4-FFF2-40B4-BE49-F238E27FC236}">
                <a16:creationId xmlns:a16="http://schemas.microsoft.com/office/drawing/2014/main" id="{AF14E4EB-4AD3-45E9-A4B1-C1A36188A85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5843508-7985-4F58-B93B-78BA1AE70CD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8BAB051-B52A-4D88-B681-DCE3F7753CB8}" type="slidenum">
              <a:rPr lang="en-US" smtClean="0"/>
              <a:t>‹#›</a:t>
            </a:fld>
            <a:endParaRPr lang="en-US"/>
          </a:p>
        </p:txBody>
      </p:sp>
    </p:spTree>
    <p:extLst>
      <p:ext uri="{BB962C8B-B14F-4D97-AF65-F5344CB8AC3E}">
        <p14:creationId xmlns:p14="http://schemas.microsoft.com/office/powerpoint/2010/main" val="21139083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E61DB3-DD25-4C00-A9A8-4442B2C215F8}" type="datetimeFigureOut">
              <a:rPr lang="en-US" smtClean="0"/>
              <a:t>6/12/2024</a:t>
            </a:fld>
            <a:endParaRPr lang="en-US"/>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5278AE-5FD8-42EA-BE75-6A373D076E0F}" type="slidenum">
              <a:rPr lang="en-US" smtClean="0"/>
              <a:t>‹#›</a:t>
            </a:fld>
            <a:endParaRPr lang="en-US"/>
          </a:p>
        </p:txBody>
      </p:sp>
    </p:spTree>
    <p:extLst>
      <p:ext uri="{BB962C8B-B14F-4D97-AF65-F5344CB8AC3E}">
        <p14:creationId xmlns:p14="http://schemas.microsoft.com/office/powerpoint/2010/main" val="3183847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5278AE-5FD8-42EA-BE75-6A373D076E0F}" type="slidenum">
              <a:rPr lang="en-US" smtClean="0"/>
              <a:t>1</a:t>
            </a:fld>
            <a:endParaRPr lang="en-US"/>
          </a:p>
        </p:txBody>
      </p:sp>
    </p:spTree>
    <p:extLst>
      <p:ext uri="{BB962C8B-B14F-4D97-AF65-F5344CB8AC3E}">
        <p14:creationId xmlns:p14="http://schemas.microsoft.com/office/powerpoint/2010/main" val="24548488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9_Blank - Agriculture &amp; Food Security">
    <p:spTree>
      <p:nvGrpSpPr>
        <p:cNvPr id="1" name=""/>
        <p:cNvGrpSpPr/>
        <p:nvPr/>
      </p:nvGrpSpPr>
      <p:grpSpPr>
        <a:xfrm>
          <a:off x="0" y="0"/>
          <a:ext cx="0" cy="0"/>
          <a:chOff x="0" y="0"/>
          <a:chExt cx="0" cy="0"/>
        </a:xfrm>
      </p:grpSpPr>
      <p:pic>
        <p:nvPicPr>
          <p:cNvPr id="158" name="Picture 15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953352" y="864365"/>
            <a:ext cx="2585032" cy="2139114"/>
          </a:xfrm>
          <a:prstGeom prst="rect">
            <a:avLst/>
          </a:prstGeom>
        </p:spPr>
      </p:pic>
      <p:sp>
        <p:nvSpPr>
          <p:cNvPr id="8" name="Text Placeholder 7">
            <a:extLst>
              <a:ext uri="{FF2B5EF4-FFF2-40B4-BE49-F238E27FC236}">
                <a16:creationId xmlns:a16="http://schemas.microsoft.com/office/drawing/2014/main" id="{7F79F074-C7B5-64C6-5271-738CF499002D}"/>
              </a:ext>
            </a:extLst>
          </p:cNvPr>
          <p:cNvSpPr>
            <a:spLocks noGrp="1"/>
          </p:cNvSpPr>
          <p:nvPr>
            <p:ph type="body" sz="quarter" idx="10" hasCustomPrompt="1"/>
          </p:nvPr>
        </p:nvSpPr>
        <p:spPr>
          <a:xfrm>
            <a:off x="951596" y="898525"/>
            <a:ext cx="21756004" cy="1600992"/>
          </a:xfrm>
        </p:spPr>
        <p:txBody>
          <a:bodyPr>
            <a:normAutofit/>
          </a:bodyPr>
          <a:lstStyle>
            <a:lvl1pPr marL="0" indent="0">
              <a:buNone/>
              <a:defRPr sz="7200" b="1">
                <a:solidFill>
                  <a:srgbClr val="5372B3"/>
                </a:solidFill>
              </a:defRPr>
            </a:lvl1pPr>
          </a:lstStyle>
          <a:p>
            <a:pPr lvl="0"/>
            <a:r>
              <a:rPr lang="en-US"/>
              <a:t>Study Area Climate</a:t>
            </a:r>
          </a:p>
        </p:txBody>
      </p:sp>
      <p:sp>
        <p:nvSpPr>
          <p:cNvPr id="4" name="Text Placeholder 7">
            <a:extLst>
              <a:ext uri="{FF2B5EF4-FFF2-40B4-BE49-F238E27FC236}">
                <a16:creationId xmlns:a16="http://schemas.microsoft.com/office/drawing/2014/main" id="{27F60BA9-A152-D388-AB29-2A57FEEB1541}"/>
              </a:ext>
            </a:extLst>
          </p:cNvPr>
          <p:cNvSpPr>
            <a:spLocks noGrp="1"/>
          </p:cNvSpPr>
          <p:nvPr>
            <p:ph type="body" sz="quarter" idx="13" hasCustomPrompt="1"/>
          </p:nvPr>
        </p:nvSpPr>
        <p:spPr>
          <a:xfrm>
            <a:off x="951596" y="2707984"/>
            <a:ext cx="21756004" cy="1175082"/>
          </a:xfrm>
        </p:spPr>
        <p:txBody>
          <a:bodyPr>
            <a:normAutofit/>
          </a:bodyPr>
          <a:lstStyle>
            <a:lvl1pPr marL="0" indent="0">
              <a:spcBef>
                <a:spcPts val="0"/>
              </a:spcBef>
              <a:buNone/>
              <a:defRPr sz="5000" b="0">
                <a:solidFill>
                  <a:schemeClr val="tx1">
                    <a:lumMod val="75000"/>
                    <a:lumOff val="25000"/>
                  </a:schemeClr>
                </a:solidFill>
              </a:defRPr>
            </a:lvl1pPr>
          </a:lstStyle>
          <a:p>
            <a:pPr lvl="0"/>
            <a:r>
              <a:rPr lang="en-US"/>
              <a:t>Project Subtitle</a:t>
            </a:r>
          </a:p>
        </p:txBody>
      </p:sp>
      <p:cxnSp>
        <p:nvCxnSpPr>
          <p:cNvPr id="6" name="Straight Connector 5">
            <a:extLst>
              <a:ext uri="{FF2B5EF4-FFF2-40B4-BE49-F238E27FC236}">
                <a16:creationId xmlns:a16="http://schemas.microsoft.com/office/drawing/2014/main" id="{0F8DD8F2-4045-28D7-0AA0-C0F75C99C7E8}"/>
              </a:ext>
            </a:extLst>
          </p:cNvPr>
          <p:cNvCxnSpPr>
            <a:cxnSpLocks/>
          </p:cNvCxnSpPr>
          <p:nvPr userDrawn="1"/>
        </p:nvCxnSpPr>
        <p:spPr>
          <a:xfrm>
            <a:off x="1059543" y="4648200"/>
            <a:ext cx="25258032" cy="0"/>
          </a:xfrm>
          <a:prstGeom prst="line">
            <a:avLst/>
          </a:prstGeom>
          <a:ln w="330200" cap="sq" cmpd="sng">
            <a:solidFill>
              <a:srgbClr val="5372B3"/>
            </a:solidFill>
            <a:prstDash val="solid"/>
            <a:miter lim="800000"/>
          </a:ln>
        </p:spPr>
        <p:style>
          <a:lnRef idx="1">
            <a:schemeClr val="accent1"/>
          </a:lnRef>
          <a:fillRef idx="0">
            <a:schemeClr val="accent1"/>
          </a:fillRef>
          <a:effectRef idx="0">
            <a:schemeClr val="accent1"/>
          </a:effectRef>
          <a:fontRef idx="minor">
            <a:schemeClr val="tx1"/>
          </a:fontRef>
        </p:style>
      </p:cxnSp>
      <p:sp>
        <p:nvSpPr>
          <p:cNvPr id="9" name="Hexagon 8">
            <a:extLst>
              <a:ext uri="{FF2B5EF4-FFF2-40B4-BE49-F238E27FC236}">
                <a16:creationId xmlns:a16="http://schemas.microsoft.com/office/drawing/2014/main" id="{C66F3DFE-0DAF-AA09-1A97-68C9B68ED465}"/>
              </a:ext>
            </a:extLst>
          </p:cNvPr>
          <p:cNvSpPr/>
          <p:nvPr userDrawn="1"/>
        </p:nvSpPr>
        <p:spPr>
          <a:xfrm>
            <a:off x="884686" y="33668190"/>
            <a:ext cx="25644767" cy="945113"/>
          </a:xfrm>
          <a:prstGeom prst="hexagon">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hidden="1">
            <a:extLst>
              <a:ext uri="{FF2B5EF4-FFF2-40B4-BE49-F238E27FC236}">
                <a16:creationId xmlns:a16="http://schemas.microsoft.com/office/drawing/2014/main" id="{3DC00D21-FFD6-CB04-269E-C73ECA759D76}"/>
              </a:ext>
            </a:extLst>
          </p:cNvPr>
          <p:cNvSpPr/>
          <p:nvPr userDrawn="1"/>
        </p:nvSpPr>
        <p:spPr>
          <a:xfrm>
            <a:off x="893617" y="33423594"/>
            <a:ext cx="25644767" cy="2000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grpSp>
        <p:nvGrpSpPr>
          <p:cNvPr id="15" name="Group 14">
            <a:extLst>
              <a:ext uri="{FF2B5EF4-FFF2-40B4-BE49-F238E27FC236}">
                <a16:creationId xmlns:a16="http://schemas.microsoft.com/office/drawing/2014/main" id="{4530CF01-49A4-BF69-0C5D-FF9BF5B7778E}"/>
              </a:ext>
            </a:extLst>
          </p:cNvPr>
          <p:cNvGrpSpPr/>
          <p:nvPr userDrawn="1"/>
        </p:nvGrpSpPr>
        <p:grpSpPr>
          <a:xfrm>
            <a:off x="1851897" y="33082292"/>
            <a:ext cx="1981493" cy="1981493"/>
            <a:chOff x="-7071360" y="11654120"/>
            <a:chExt cx="3202416" cy="3202416"/>
          </a:xfrm>
        </p:grpSpPr>
        <p:sp>
          <p:nvSpPr>
            <p:cNvPr id="16" name="Oval 15">
              <a:extLst>
                <a:ext uri="{FF2B5EF4-FFF2-40B4-BE49-F238E27FC236}">
                  <a16:creationId xmlns:a16="http://schemas.microsoft.com/office/drawing/2014/main" id="{63EAB6C9-C70C-7C6E-66FB-0BED3C9582FD}"/>
                </a:ext>
              </a:extLst>
            </p:cNvPr>
            <p:cNvSpPr/>
            <p:nvPr userDrawn="1"/>
          </p:nvSpPr>
          <p:spPr>
            <a:xfrm>
              <a:off x="-7071360" y="11654120"/>
              <a:ext cx="3202416" cy="32024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text, sign, device, meter&#10;&#10;Description automatically generated">
              <a:extLst>
                <a:ext uri="{FF2B5EF4-FFF2-40B4-BE49-F238E27FC236}">
                  <a16:creationId xmlns:a16="http://schemas.microsoft.com/office/drawing/2014/main" id="{5D487FCE-714F-F48E-D8F6-48B7B4B6D16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49565" y="11859962"/>
              <a:ext cx="2758827" cy="2790732"/>
            </a:xfrm>
            <a:prstGeom prst="rect">
              <a:avLst/>
            </a:prstGeom>
          </p:spPr>
        </p:pic>
      </p:grpSp>
      <p:sp>
        <p:nvSpPr>
          <p:cNvPr id="21" name="Text Placeholder 7">
            <a:extLst>
              <a:ext uri="{FF2B5EF4-FFF2-40B4-BE49-F238E27FC236}">
                <a16:creationId xmlns:a16="http://schemas.microsoft.com/office/drawing/2014/main" id="{F76C439C-C0A8-C234-7165-1A7FA058E919}"/>
              </a:ext>
            </a:extLst>
          </p:cNvPr>
          <p:cNvSpPr>
            <a:spLocks noGrp="1"/>
          </p:cNvSpPr>
          <p:nvPr>
            <p:ph type="body" sz="quarter" idx="12" hasCustomPrompt="1"/>
          </p:nvPr>
        </p:nvSpPr>
        <p:spPr>
          <a:xfrm>
            <a:off x="4410670" y="33665608"/>
            <a:ext cx="19035483" cy="942709"/>
          </a:xfrm>
        </p:spPr>
        <p:txBody>
          <a:bodyPr anchor="ctr">
            <a:normAutofit/>
          </a:bodyPr>
          <a:lstStyle>
            <a:lvl1pPr marL="0" indent="0" algn="l">
              <a:buNone/>
              <a:defRPr sz="4000" b="1">
                <a:solidFill>
                  <a:schemeClr val="bg1"/>
                </a:solidFill>
              </a:defRPr>
            </a:lvl1pPr>
          </a:lstStyle>
          <a:p>
            <a:pPr lvl="0"/>
            <a:r>
              <a:rPr lang="en-US"/>
              <a:t>Node Location | Term &amp; Year</a:t>
            </a:r>
          </a:p>
        </p:txBody>
      </p:sp>
      <p:grpSp>
        <p:nvGrpSpPr>
          <p:cNvPr id="22" name="Group 21">
            <a:extLst>
              <a:ext uri="{FF2B5EF4-FFF2-40B4-BE49-F238E27FC236}">
                <a16:creationId xmlns:a16="http://schemas.microsoft.com/office/drawing/2014/main" id="{F56F95B2-1EC4-4EB7-AB96-63E2A4361ED7}"/>
              </a:ext>
            </a:extLst>
          </p:cNvPr>
          <p:cNvGrpSpPr/>
          <p:nvPr userDrawn="1"/>
        </p:nvGrpSpPr>
        <p:grpSpPr>
          <a:xfrm>
            <a:off x="23728070" y="33082292"/>
            <a:ext cx="1981493" cy="1981493"/>
            <a:chOff x="759974" y="33259274"/>
            <a:chExt cx="2630926" cy="2630926"/>
          </a:xfrm>
        </p:grpSpPr>
        <p:sp>
          <p:nvSpPr>
            <p:cNvPr id="23" name="Oval 22">
              <a:extLst>
                <a:ext uri="{FF2B5EF4-FFF2-40B4-BE49-F238E27FC236}">
                  <a16:creationId xmlns:a16="http://schemas.microsoft.com/office/drawing/2014/main" id="{151646B3-7721-CB59-44B2-9A201BF10D52}"/>
                </a:ext>
              </a:extLst>
            </p:cNvPr>
            <p:cNvSpPr/>
            <p:nvPr userDrawn="1"/>
          </p:nvSpPr>
          <p:spPr>
            <a:xfrm>
              <a:off x="759974" y="33259274"/>
              <a:ext cx="2630926" cy="26309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79FBA27B-F15D-FBE8-5620-883E867DB71F}"/>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977627" y="33476927"/>
              <a:ext cx="2195621" cy="2195621"/>
            </a:xfrm>
            <a:prstGeom prst="rect">
              <a:avLst/>
            </a:prstGeom>
          </p:spPr>
        </p:pic>
      </p:grpSp>
      <p:sp>
        <p:nvSpPr>
          <p:cNvPr id="2" name="Rectangle 1">
            <a:extLst>
              <a:ext uri="{FF2B5EF4-FFF2-40B4-BE49-F238E27FC236}">
                <a16:creationId xmlns:a16="http://schemas.microsoft.com/office/drawing/2014/main" id="{111A7BC6-17D2-F2F5-535F-16CDCCD9DE6C}"/>
              </a:ext>
            </a:extLst>
          </p:cNvPr>
          <p:cNvSpPr/>
          <p:nvPr userDrawn="1"/>
        </p:nvSpPr>
        <p:spPr>
          <a:xfrm>
            <a:off x="893617" y="34655263"/>
            <a:ext cx="25644767"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a:solidFill>
                  <a:schemeClr val="tx1">
                    <a:lumMod val="75000"/>
                    <a:lumOff val="25000"/>
                  </a:schemeClr>
                </a:solidFill>
              </a:rPr>
              <a:t>This material is based upon work supported by NASA through contract 80LARC23FA024</a:t>
            </a:r>
            <a:r>
              <a:rPr lang="en-US" sz="800">
                <a:solidFill>
                  <a:schemeClr val="tx1">
                    <a:lumMod val="75000"/>
                    <a:lumOff val="25000"/>
                  </a:schemeClr>
                </a:solidFill>
              </a:rPr>
              <a:t>.</a:t>
            </a:r>
            <a:r>
              <a:rPr lang="en-US" sz="700" i="1">
                <a:solidFill>
                  <a:schemeClr val="tx1">
                    <a:lumMod val="75000"/>
                    <a:lumOff val="25000"/>
                  </a:schemeClr>
                </a:solidFill>
              </a:rPr>
              <a:t>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spTree>
    <p:extLst>
      <p:ext uri="{BB962C8B-B14F-4D97-AF65-F5344CB8AC3E}">
        <p14:creationId xmlns:p14="http://schemas.microsoft.com/office/powerpoint/2010/main" val="3823684701"/>
      </p:ext>
    </p:extLst>
  </p:cSld>
  <p:clrMapOvr>
    <a:masterClrMapping/>
  </p:clrMapOvr>
  <p:extLst>
    <p:ext uri="{DCECCB84-F9BA-43D5-87BE-67443E8EF086}">
      <p15:sldGuideLst xmlns:p15="http://schemas.microsoft.com/office/powerpoint/2012/main">
        <p15:guide id="1" orient="horz" pos="552">
          <p15:clr>
            <a:srgbClr val="FBAE40"/>
          </p15:clr>
        </p15:guide>
        <p15:guide id="2" pos="576">
          <p15:clr>
            <a:srgbClr val="FBAE40"/>
          </p15:clr>
        </p15:guide>
        <p15:guide id="3" pos="16680" userDrawn="1">
          <p15:clr>
            <a:srgbClr val="FBAE40"/>
          </p15:clr>
        </p15:guide>
        <p15:guide id="4" orient="horz" pos="22608" userDrawn="1">
          <p15:clr>
            <a:srgbClr val="FBAE40"/>
          </p15:clr>
        </p15:guide>
        <p15:guide id="11" orient="horz" pos="2928">
          <p15:clr>
            <a:srgbClr val="FBAE40"/>
          </p15:clr>
        </p15:guide>
        <p15:guide id="12" pos="14304" userDrawn="1">
          <p15:clr>
            <a:srgbClr val="FBAE40"/>
          </p15:clr>
        </p15:guide>
        <p15:guide id="13" orient="horz" pos="20592" userDrawn="1">
          <p15:clr>
            <a:srgbClr val="FBAE40"/>
          </p15:clr>
        </p15:guide>
        <p15:guide id="14" orient="horz" pos="3312" userDrawn="1">
          <p15:clr>
            <a:srgbClr val="FBAE40"/>
          </p15:clr>
        </p15:guide>
        <p15:guide id="15" pos="2760" userDrawn="1">
          <p15:clr>
            <a:srgbClr val="FBAE40"/>
          </p15:clr>
        </p15:guide>
        <p15:guide id="16" orient="horz" pos="1680" userDrawn="1">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85950" y="1947342"/>
            <a:ext cx="23660100" cy="706966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885950" y="9736667"/>
            <a:ext cx="23660100" cy="2320713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885950" y="33900542"/>
            <a:ext cx="6172200" cy="1947333"/>
          </a:xfrm>
          <a:prstGeom prst="rect">
            <a:avLst/>
          </a:prstGeom>
        </p:spPr>
        <p:txBody>
          <a:bodyPr vert="horz" lIns="91440" tIns="45720" rIns="91440" bIns="45720" rtlCol="0" anchor="ctr"/>
          <a:lstStyle>
            <a:lvl1pPr algn="l">
              <a:defRPr sz="3600">
                <a:solidFill>
                  <a:schemeClr val="tx1">
                    <a:tint val="75000"/>
                  </a:schemeClr>
                </a:solidFill>
              </a:defRPr>
            </a:lvl1pPr>
          </a:lstStyle>
          <a:p>
            <a:fld id="{36E1B08B-7429-4AC4-ACD0-EB163618B140}" type="datetimeFigureOut">
              <a:rPr lang="en-US" smtClean="0"/>
              <a:t>6/12/2024</a:t>
            </a:fld>
            <a:endParaRPr lang="en-US"/>
          </a:p>
        </p:txBody>
      </p:sp>
      <p:sp>
        <p:nvSpPr>
          <p:cNvPr id="5" name="Footer Placeholder 4"/>
          <p:cNvSpPr>
            <a:spLocks noGrp="1"/>
          </p:cNvSpPr>
          <p:nvPr>
            <p:ph type="ftr" sz="quarter" idx="3"/>
          </p:nvPr>
        </p:nvSpPr>
        <p:spPr>
          <a:xfrm>
            <a:off x="9086850" y="33900542"/>
            <a:ext cx="9258300" cy="1947333"/>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9373850" y="33900542"/>
            <a:ext cx="6172200" cy="1947333"/>
          </a:xfrm>
          <a:prstGeom prst="rect">
            <a:avLst/>
          </a:prstGeom>
        </p:spPr>
        <p:txBody>
          <a:bodyPr vert="horz" lIns="91440" tIns="45720" rIns="91440" bIns="45720" rtlCol="0" anchor="ctr"/>
          <a:lstStyle>
            <a:lvl1pPr algn="r">
              <a:defRPr sz="3600">
                <a:solidFill>
                  <a:schemeClr val="tx1">
                    <a:tint val="75000"/>
                  </a:schemeClr>
                </a:solidFill>
              </a:defRPr>
            </a:lvl1pPr>
          </a:lstStyle>
          <a:p>
            <a:fld id="{C98D602F-B79C-4FD9-B397-C9DAD3469C90}" type="slidenum">
              <a:rPr lang="en-US" smtClean="0"/>
              <a:t>‹#›</a:t>
            </a:fld>
            <a:endParaRPr lang="en-US"/>
          </a:p>
        </p:txBody>
      </p:sp>
    </p:spTree>
    <p:extLst>
      <p:ext uri="{BB962C8B-B14F-4D97-AF65-F5344CB8AC3E}">
        <p14:creationId xmlns:p14="http://schemas.microsoft.com/office/powerpoint/2010/main" val="413793087"/>
      </p:ext>
    </p:extLst>
  </p:cSld>
  <p:clrMap bg1="lt1" tx1="dk1" bg2="lt2" tx2="dk2" accent1="accent1" accent2="accent2" accent3="accent3" accent4="accent4" accent5="accent5" accent6="accent6" hlink="hlink" folHlink="folHlink"/>
  <p:sldLayoutIdLst>
    <p:sldLayoutId id="2147483677" r:id="rId1"/>
  </p:sldLayoutIdLst>
  <p:txStyles>
    <p:titleStyle>
      <a:lvl1pPr algn="l" defTabSz="2743200" rtl="0" eaLnBrk="1" latinLnBrk="0" hangingPunct="1">
        <a:lnSpc>
          <a:spcPct val="90000"/>
        </a:lnSpc>
        <a:spcBef>
          <a:spcPct val="0"/>
        </a:spcBef>
        <a:buNone/>
        <a:defRPr sz="13200" kern="1200">
          <a:solidFill>
            <a:schemeClr val="tx1">
              <a:lumMod val="75000"/>
              <a:lumOff val="25000"/>
            </a:schemeClr>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lumMod val="75000"/>
              <a:lumOff val="25000"/>
            </a:schemeClr>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baseline="0">
          <a:solidFill>
            <a:schemeClr val="tx1">
              <a:lumMod val="75000"/>
              <a:lumOff val="25000"/>
            </a:schemeClr>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lumMod val="75000"/>
              <a:lumOff val="25000"/>
            </a:schemeClr>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image" Target="../media/image4.png"/><Relationship Id="rId21" Type="http://schemas.openxmlformats.org/officeDocument/2006/relationships/image" Target="../media/image22.png"/><Relationship Id="rId7" Type="http://schemas.openxmlformats.org/officeDocument/2006/relationships/image" Target="../media/image8.jpe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notesSlide" Target="../notesSlides/notesSlide1.xml"/><Relationship Id="rId16" Type="http://schemas.openxmlformats.org/officeDocument/2006/relationships/image" Target="../media/image17.png"/><Relationship Id="rId20" Type="http://schemas.openxmlformats.org/officeDocument/2006/relationships/image" Target="../media/image21.svg"/><Relationship Id="rId1" Type="http://schemas.openxmlformats.org/officeDocument/2006/relationships/slideLayout" Target="../slideLayouts/slideLayout1.xml"/><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image" Target="../media/image6.svg"/><Relationship Id="rId15" Type="http://schemas.openxmlformats.org/officeDocument/2006/relationships/image" Target="../media/image16.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jpeg"/><Relationship Id="rId14" Type="http://schemas.openxmlformats.org/officeDocument/2006/relationships/image" Target="../media/image15.png"/><Relationship Id="rId22"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057902CB-8BFA-F65E-C8BD-B414D0F77D93}"/>
              </a:ext>
            </a:extLst>
          </p:cNvPr>
          <p:cNvSpPr/>
          <p:nvPr/>
        </p:nvSpPr>
        <p:spPr>
          <a:xfrm>
            <a:off x="832109" y="15152149"/>
            <a:ext cx="25715179" cy="287628"/>
          </a:xfrm>
          <a:prstGeom prst="rect">
            <a:avLst/>
          </a:prstGeom>
          <a:solidFill>
            <a:srgbClr val="5372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 Placeholder 35">
            <a:extLst>
              <a:ext uri="{FF2B5EF4-FFF2-40B4-BE49-F238E27FC236}">
                <a16:creationId xmlns:a16="http://schemas.microsoft.com/office/drawing/2014/main" id="{0C3A8BC1-E2F6-AED2-A2A7-74DC7484FFE1}"/>
              </a:ext>
            </a:extLst>
          </p:cNvPr>
          <p:cNvSpPr>
            <a:spLocks noGrp="1"/>
          </p:cNvSpPr>
          <p:nvPr>
            <p:ph type="body" sz="quarter" idx="10"/>
          </p:nvPr>
        </p:nvSpPr>
        <p:spPr/>
        <p:txBody>
          <a:bodyPr vert="horz" lIns="91440" tIns="45720" rIns="91440" bIns="45720" rtlCol="0" anchor="t">
            <a:normAutofit/>
          </a:bodyPr>
          <a:lstStyle/>
          <a:p>
            <a:r>
              <a:rPr lang="en-US" dirty="0"/>
              <a:t>Hawai'i Climate</a:t>
            </a:r>
          </a:p>
        </p:txBody>
      </p:sp>
      <p:sp>
        <p:nvSpPr>
          <p:cNvPr id="38" name="Text Placeholder 37">
            <a:extLst>
              <a:ext uri="{FF2B5EF4-FFF2-40B4-BE49-F238E27FC236}">
                <a16:creationId xmlns:a16="http://schemas.microsoft.com/office/drawing/2014/main" id="{91D77EDF-C52A-A96E-A732-CF5B0206ABA7}"/>
              </a:ext>
            </a:extLst>
          </p:cNvPr>
          <p:cNvSpPr>
            <a:spLocks noGrp="1"/>
          </p:cNvSpPr>
          <p:nvPr>
            <p:ph type="body" sz="quarter" idx="13"/>
          </p:nvPr>
        </p:nvSpPr>
        <p:spPr>
          <a:xfrm>
            <a:off x="1029081" y="2644945"/>
            <a:ext cx="21756004" cy="1554165"/>
          </a:xfrm>
        </p:spPr>
        <p:txBody>
          <a:bodyPr vert="horz" lIns="91440" tIns="45720" rIns="91440" bIns="45720" rtlCol="0" anchor="t">
            <a:noAutofit/>
          </a:bodyPr>
          <a:lstStyle/>
          <a:p>
            <a:r>
              <a:rPr lang="en-US" dirty="0"/>
              <a:t>Utilizing NASA Earth Observations to Assess Thermal Stress Impacts on Coastal Hawaiian Fishponds</a:t>
            </a:r>
          </a:p>
        </p:txBody>
      </p:sp>
      <p:sp>
        <p:nvSpPr>
          <p:cNvPr id="37" name="Text Placeholder 36">
            <a:extLst>
              <a:ext uri="{FF2B5EF4-FFF2-40B4-BE49-F238E27FC236}">
                <a16:creationId xmlns:a16="http://schemas.microsoft.com/office/drawing/2014/main" id="{B208CB02-294A-6C2F-766B-2FC12AA7A368}"/>
              </a:ext>
            </a:extLst>
          </p:cNvPr>
          <p:cNvSpPr>
            <a:spLocks noGrp="1"/>
          </p:cNvSpPr>
          <p:nvPr>
            <p:ph type="body" sz="quarter" idx="12"/>
          </p:nvPr>
        </p:nvSpPr>
        <p:spPr>
          <a:xfrm>
            <a:off x="4524970" y="33665608"/>
            <a:ext cx="19035483" cy="942709"/>
          </a:xfrm>
        </p:spPr>
        <p:txBody>
          <a:bodyPr/>
          <a:lstStyle/>
          <a:p>
            <a:r>
              <a:rPr lang="en-US" dirty="0"/>
              <a:t>California – JPL | Spring 2024</a:t>
            </a:r>
          </a:p>
        </p:txBody>
      </p:sp>
      <p:sp>
        <p:nvSpPr>
          <p:cNvPr id="3" name="Text Placeholder 16">
            <a:extLst>
              <a:ext uri="{FF2B5EF4-FFF2-40B4-BE49-F238E27FC236}">
                <a16:creationId xmlns:a16="http://schemas.microsoft.com/office/drawing/2014/main" id="{A92F667D-3F84-C747-AF27-D381AEF1206F}"/>
              </a:ext>
            </a:extLst>
          </p:cNvPr>
          <p:cNvSpPr txBox="1">
            <a:spLocks/>
          </p:cNvSpPr>
          <p:nvPr/>
        </p:nvSpPr>
        <p:spPr>
          <a:xfrm>
            <a:off x="511947" y="32149752"/>
            <a:ext cx="2872251" cy="1247893"/>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a:solidFill>
                  <a:schemeClr val="tx1">
                    <a:lumMod val="75000"/>
                  </a:schemeClr>
                </a:solidFill>
                <a:latin typeface="Century Gothic"/>
              </a:rPr>
              <a:t>Raz Wachtel</a:t>
            </a:r>
          </a:p>
          <a:p>
            <a:pPr algn="ctr">
              <a:lnSpc>
                <a:spcPct val="100000"/>
              </a:lnSpc>
              <a:spcBef>
                <a:spcPts val="0"/>
              </a:spcBef>
            </a:pPr>
            <a:r>
              <a:rPr lang="en-US" sz="2400" i="1">
                <a:solidFill>
                  <a:schemeClr val="tx1">
                    <a:lumMod val="75000"/>
                  </a:schemeClr>
                </a:solidFill>
                <a:latin typeface="Century Gothic"/>
              </a:rPr>
              <a:t>Project Lead</a:t>
            </a:r>
          </a:p>
        </p:txBody>
      </p:sp>
      <p:sp>
        <p:nvSpPr>
          <p:cNvPr id="4" name="Text Placeholder 16">
            <a:extLst>
              <a:ext uri="{FF2B5EF4-FFF2-40B4-BE49-F238E27FC236}">
                <a16:creationId xmlns:a16="http://schemas.microsoft.com/office/drawing/2014/main" id="{2CE173ED-68CD-372E-0B86-2EBB74E60412}"/>
              </a:ext>
            </a:extLst>
          </p:cNvPr>
          <p:cNvSpPr txBox="1">
            <a:spLocks/>
          </p:cNvSpPr>
          <p:nvPr/>
        </p:nvSpPr>
        <p:spPr>
          <a:xfrm>
            <a:off x="3396487" y="32168922"/>
            <a:ext cx="3083118" cy="1267062"/>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a:solidFill>
                  <a:schemeClr val="tx1">
                    <a:lumMod val="75000"/>
                  </a:schemeClr>
                </a:solidFill>
                <a:latin typeface="Century Gothic"/>
              </a:rPr>
              <a:t>Danielle </a:t>
            </a:r>
            <a:r>
              <a:rPr lang="en-US" err="1">
                <a:solidFill>
                  <a:schemeClr val="tx1">
                    <a:lumMod val="75000"/>
                  </a:schemeClr>
                </a:solidFill>
                <a:latin typeface="Century Gothic"/>
              </a:rPr>
              <a:t>Sonobe</a:t>
            </a:r>
            <a:endParaRPr lang="en-US">
              <a:solidFill>
                <a:schemeClr val="tx1">
                  <a:lumMod val="75000"/>
                </a:schemeClr>
              </a:solidFill>
              <a:latin typeface="Century Gothic"/>
            </a:endParaRPr>
          </a:p>
        </p:txBody>
      </p:sp>
      <p:sp>
        <p:nvSpPr>
          <p:cNvPr id="33" name="Text Placeholder 16">
            <a:extLst>
              <a:ext uri="{FF2B5EF4-FFF2-40B4-BE49-F238E27FC236}">
                <a16:creationId xmlns:a16="http://schemas.microsoft.com/office/drawing/2014/main" id="{5BAC0B64-6B54-10B8-6096-1D09FE7D3AF7}"/>
              </a:ext>
            </a:extLst>
          </p:cNvPr>
          <p:cNvSpPr txBox="1">
            <a:spLocks/>
          </p:cNvSpPr>
          <p:nvPr/>
        </p:nvSpPr>
        <p:spPr>
          <a:xfrm>
            <a:off x="6381743" y="32168922"/>
            <a:ext cx="3002160" cy="1247893"/>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a:solidFill>
                  <a:schemeClr val="tx1">
                    <a:lumMod val="75000"/>
                  </a:schemeClr>
                </a:solidFill>
                <a:latin typeface="Century Gothic"/>
              </a:rPr>
              <a:t>Tyler Morgan</a:t>
            </a:r>
          </a:p>
        </p:txBody>
      </p:sp>
      <p:sp>
        <p:nvSpPr>
          <p:cNvPr id="34" name="Text Placeholder 16">
            <a:extLst>
              <a:ext uri="{FF2B5EF4-FFF2-40B4-BE49-F238E27FC236}">
                <a16:creationId xmlns:a16="http://schemas.microsoft.com/office/drawing/2014/main" id="{6AF759C1-EAED-3B9D-8AB4-9E9F8E5CA250}"/>
              </a:ext>
            </a:extLst>
          </p:cNvPr>
          <p:cNvSpPr txBox="1">
            <a:spLocks/>
          </p:cNvSpPr>
          <p:nvPr/>
        </p:nvSpPr>
        <p:spPr>
          <a:xfrm>
            <a:off x="9172303" y="32136571"/>
            <a:ext cx="3002160" cy="1247893"/>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a:solidFill>
                  <a:schemeClr val="tx1">
                    <a:lumMod val="75000"/>
                  </a:schemeClr>
                </a:solidFill>
                <a:latin typeface="Century Gothic"/>
              </a:rPr>
              <a:t>Mina Nada</a:t>
            </a:r>
          </a:p>
        </p:txBody>
      </p:sp>
      <p:pic>
        <p:nvPicPr>
          <p:cNvPr id="43" name="Picture 42">
            <a:extLst>
              <a:ext uri="{FF2B5EF4-FFF2-40B4-BE49-F238E27FC236}">
                <a16:creationId xmlns:a16="http://schemas.microsoft.com/office/drawing/2014/main" id="{3DEE21C8-DB56-57E9-9142-F8028A17C221}"/>
              </a:ext>
            </a:extLst>
          </p:cNvPr>
          <p:cNvPicPr>
            <a:picLocks/>
          </p:cNvPicPr>
          <p:nvPr/>
        </p:nvPicPr>
        <p:blipFill rotWithShape="1">
          <a:blip r:embed="rId3" cstate="print">
            <a:extLst>
              <a:ext uri="{28A0092B-C50C-407E-A947-70E740481C1C}">
                <a14:useLocalDpi xmlns:a14="http://schemas.microsoft.com/office/drawing/2010/main" val="0"/>
              </a:ext>
            </a:extLst>
          </a:blip>
          <a:srcRect l="110" t="-63"/>
          <a:stretch/>
        </p:blipFill>
        <p:spPr>
          <a:xfrm>
            <a:off x="957214" y="29892649"/>
            <a:ext cx="2103120" cy="2103120"/>
          </a:xfrm>
          <a:prstGeom prst="rect">
            <a:avLst/>
          </a:prstGeom>
        </p:spPr>
      </p:pic>
      <p:sp>
        <p:nvSpPr>
          <p:cNvPr id="45" name="TextBox 44">
            <a:extLst>
              <a:ext uri="{FF2B5EF4-FFF2-40B4-BE49-F238E27FC236}">
                <a16:creationId xmlns:a16="http://schemas.microsoft.com/office/drawing/2014/main" id="{1E211866-864F-611A-99C8-27771266A6A3}"/>
              </a:ext>
            </a:extLst>
          </p:cNvPr>
          <p:cNvSpPr txBox="1"/>
          <p:nvPr/>
        </p:nvSpPr>
        <p:spPr>
          <a:xfrm>
            <a:off x="938626" y="28762964"/>
            <a:ext cx="4542503" cy="769441"/>
          </a:xfrm>
          <a:prstGeom prst="rect">
            <a:avLst/>
          </a:prstGeom>
          <a:noFill/>
        </p:spPr>
        <p:txBody>
          <a:bodyPr wrap="square" rtlCol="0">
            <a:spAutoFit/>
          </a:bodyPr>
          <a:lstStyle/>
          <a:p>
            <a:r>
              <a:rPr lang="en-US" sz="4400" b="1">
                <a:solidFill>
                  <a:srgbClr val="5372B3"/>
                </a:solidFill>
                <a:latin typeface="Century Gothic" panose="020B0502020202020204" pitchFamily="34" charset="0"/>
              </a:rPr>
              <a:t>Team Members</a:t>
            </a:r>
          </a:p>
        </p:txBody>
      </p:sp>
      <p:sp>
        <p:nvSpPr>
          <p:cNvPr id="48" name="Text Placeholder 16">
            <a:extLst>
              <a:ext uri="{FF2B5EF4-FFF2-40B4-BE49-F238E27FC236}">
                <a16:creationId xmlns:a16="http://schemas.microsoft.com/office/drawing/2014/main" id="{DCCC52FB-5A22-A790-6D7E-621B790CDE6F}"/>
              </a:ext>
            </a:extLst>
          </p:cNvPr>
          <p:cNvSpPr txBox="1">
            <a:spLocks/>
          </p:cNvSpPr>
          <p:nvPr/>
        </p:nvSpPr>
        <p:spPr>
          <a:xfrm>
            <a:off x="14712551" y="28317052"/>
            <a:ext cx="11839440" cy="4572000"/>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500" b="1" dirty="0">
                <a:solidFill>
                  <a:schemeClr val="tx1">
                    <a:lumMod val="75000"/>
                    <a:lumOff val="25000"/>
                  </a:schemeClr>
                </a:solidFill>
                <a:latin typeface="Garamond" panose="02020404030301010803" pitchFamily="18" charset="0"/>
              </a:rPr>
              <a:t>Advisors</a:t>
            </a:r>
            <a:r>
              <a:rPr lang="en-US" sz="2500" dirty="0">
                <a:solidFill>
                  <a:schemeClr val="tx1">
                    <a:lumMod val="75000"/>
                    <a:lumOff val="25000"/>
                  </a:schemeClr>
                </a:solidFill>
                <a:latin typeface="Garamond" panose="02020404030301010803" pitchFamily="18" charset="0"/>
              </a:rPr>
              <a:t>: </a:t>
            </a:r>
            <a:endParaRPr lang="en-US" dirty="0">
              <a:solidFill>
                <a:schemeClr val="tx1">
                  <a:lumMod val="75000"/>
                  <a:lumOff val="25000"/>
                </a:schemeClr>
              </a:solidFill>
              <a:latin typeface="Garamond" panose="02020404030301010803" pitchFamily="18" charset="0"/>
            </a:endParaRPr>
          </a:p>
          <a:p>
            <a:pPr>
              <a:spcBef>
                <a:spcPts val="500"/>
              </a:spcBef>
            </a:pPr>
            <a:r>
              <a:rPr lang="en-US" sz="2500" dirty="0">
                <a:solidFill>
                  <a:schemeClr val="tx1">
                    <a:lumMod val="75000"/>
                    <a:lumOff val="25000"/>
                  </a:schemeClr>
                </a:solidFill>
                <a:latin typeface="Garamond" panose="02020404030301010803" pitchFamily="18" charset="0"/>
              </a:rPr>
              <a:t>NASA Jet Propulsion Laboratory, Caltech - Dr. Christine Lee, Dr. Kelly Luis, Dr. Angelica Rodriguez, &amp; Benjamin Holt</a:t>
            </a:r>
          </a:p>
          <a:p>
            <a:r>
              <a:rPr lang="en-US" sz="2500" b="1" dirty="0">
                <a:solidFill>
                  <a:schemeClr val="tx1">
                    <a:lumMod val="75000"/>
                    <a:lumOff val="25000"/>
                  </a:schemeClr>
                </a:solidFill>
                <a:latin typeface="Garamond" panose="02020404030301010803" pitchFamily="18" charset="0"/>
              </a:rPr>
              <a:t>Partners</a:t>
            </a:r>
            <a:r>
              <a:rPr lang="en-US" sz="2500" dirty="0">
                <a:solidFill>
                  <a:schemeClr val="tx1">
                    <a:lumMod val="75000"/>
                    <a:lumOff val="25000"/>
                  </a:schemeClr>
                </a:solidFill>
                <a:latin typeface="Garamond" panose="02020404030301010803" pitchFamily="18" charset="0"/>
              </a:rPr>
              <a:t>:</a:t>
            </a:r>
          </a:p>
          <a:p>
            <a:pPr>
              <a:spcBef>
                <a:spcPts val="500"/>
              </a:spcBef>
            </a:pPr>
            <a:r>
              <a:rPr lang="en-US" sz="2500" dirty="0" err="1">
                <a:solidFill>
                  <a:schemeClr val="tx1">
                    <a:lumMod val="75000"/>
                    <a:lumOff val="25000"/>
                  </a:schemeClr>
                </a:solidFill>
                <a:latin typeface="Garamond" panose="02020404030301010803" pitchFamily="18" charset="0"/>
              </a:rPr>
              <a:t>Kua'aina</a:t>
            </a:r>
            <a:r>
              <a:rPr lang="en-US" sz="2500" dirty="0">
                <a:solidFill>
                  <a:schemeClr val="tx1">
                    <a:lumMod val="75000"/>
                    <a:lumOff val="25000"/>
                  </a:schemeClr>
                </a:solidFill>
                <a:latin typeface="Garamond" panose="02020404030301010803" pitchFamily="18" charset="0"/>
              </a:rPr>
              <a:t> Ulu '</a:t>
            </a:r>
            <a:r>
              <a:rPr lang="en-US" sz="2500" dirty="0" err="1">
                <a:solidFill>
                  <a:schemeClr val="tx1">
                    <a:lumMod val="75000"/>
                    <a:lumOff val="25000"/>
                  </a:schemeClr>
                </a:solidFill>
                <a:latin typeface="Garamond" panose="02020404030301010803" pitchFamily="18" charset="0"/>
              </a:rPr>
              <a:t>Auamo</a:t>
            </a:r>
            <a:r>
              <a:rPr lang="en-US" sz="2500" dirty="0">
                <a:solidFill>
                  <a:schemeClr val="tx1">
                    <a:lumMod val="75000"/>
                    <a:lumOff val="25000"/>
                  </a:schemeClr>
                </a:solidFill>
                <a:latin typeface="Garamond" panose="02020404030301010803" pitchFamily="18" charset="0"/>
              </a:rPr>
              <a:t> - Brenda Asuncion, Kevin Chang</a:t>
            </a:r>
            <a:endParaRPr lang="en-US" dirty="0">
              <a:solidFill>
                <a:schemeClr val="tx1">
                  <a:lumMod val="75000"/>
                  <a:lumOff val="25000"/>
                </a:schemeClr>
              </a:solidFill>
              <a:latin typeface="Garamond" panose="02020404030301010803" pitchFamily="18" charset="0"/>
            </a:endParaRPr>
          </a:p>
          <a:p>
            <a:pPr>
              <a:spcBef>
                <a:spcPts val="500"/>
              </a:spcBef>
            </a:pPr>
            <a:r>
              <a:rPr lang="en-US" sz="2500" dirty="0">
                <a:solidFill>
                  <a:schemeClr val="tx1">
                    <a:lumMod val="75000"/>
                    <a:lumOff val="25000"/>
                  </a:schemeClr>
                </a:solidFill>
                <a:latin typeface="Garamond" panose="02020404030301010803" pitchFamily="18" charset="0"/>
              </a:rPr>
              <a:t>NOAA - Dr. Charles Littman, Tia Brown, Ariel Jacobs</a:t>
            </a:r>
          </a:p>
          <a:p>
            <a:pPr>
              <a:spcBef>
                <a:spcPts val="500"/>
              </a:spcBef>
            </a:pPr>
            <a:r>
              <a:rPr lang="en-US" sz="2500" dirty="0">
                <a:solidFill>
                  <a:schemeClr val="tx1">
                    <a:lumMod val="75000"/>
                    <a:lumOff val="25000"/>
                  </a:schemeClr>
                </a:solidFill>
                <a:latin typeface="Garamond" panose="02020404030301010803" pitchFamily="18" charset="0"/>
              </a:rPr>
              <a:t>University of Hawaii - Dr. John Burns, Dr. </a:t>
            </a:r>
            <a:r>
              <a:rPr lang="en-US" sz="2500" dirty="0" err="1">
                <a:solidFill>
                  <a:schemeClr val="tx1">
                    <a:lumMod val="75000"/>
                    <a:lumOff val="25000"/>
                  </a:schemeClr>
                </a:solidFill>
                <a:latin typeface="Garamond" panose="02020404030301010803" pitchFamily="18" charset="0"/>
              </a:rPr>
              <a:t>Haunani</a:t>
            </a:r>
            <a:r>
              <a:rPr lang="en-US" sz="2500" dirty="0">
                <a:solidFill>
                  <a:schemeClr val="tx1">
                    <a:lumMod val="75000"/>
                    <a:lumOff val="25000"/>
                  </a:schemeClr>
                </a:solidFill>
                <a:latin typeface="Garamond" panose="02020404030301010803" pitchFamily="18" charset="0"/>
              </a:rPr>
              <a:t> Kane, </a:t>
            </a:r>
            <a:r>
              <a:rPr lang="en-US" sz="2500" dirty="0" err="1">
                <a:solidFill>
                  <a:schemeClr val="tx1">
                    <a:lumMod val="75000"/>
                    <a:lumOff val="25000"/>
                  </a:schemeClr>
                </a:solidFill>
                <a:latin typeface="Garamond" panose="02020404030301010803" pitchFamily="18" charset="0"/>
              </a:rPr>
              <a:t>Kainalu</a:t>
            </a:r>
            <a:r>
              <a:rPr lang="en-US" sz="2500" dirty="0">
                <a:solidFill>
                  <a:schemeClr val="tx1">
                    <a:lumMod val="75000"/>
                    <a:lumOff val="25000"/>
                  </a:schemeClr>
                </a:solidFill>
                <a:latin typeface="Garamond" panose="02020404030301010803" pitchFamily="18" charset="0"/>
              </a:rPr>
              <a:t> Steward, Briana </a:t>
            </a:r>
            <a:r>
              <a:rPr lang="en-US" sz="2500" dirty="0" err="1">
                <a:solidFill>
                  <a:schemeClr val="tx1">
                    <a:lumMod val="75000"/>
                    <a:lumOff val="25000"/>
                  </a:schemeClr>
                </a:solidFill>
                <a:latin typeface="Garamond" panose="02020404030301010803" pitchFamily="18" charset="0"/>
              </a:rPr>
              <a:t>Ninomoto</a:t>
            </a:r>
            <a:endParaRPr lang="en-US" sz="2500" dirty="0">
              <a:solidFill>
                <a:schemeClr val="tx1">
                  <a:lumMod val="75000"/>
                  <a:lumOff val="25000"/>
                </a:schemeClr>
              </a:solidFill>
              <a:latin typeface="Garamond" panose="02020404030301010803" pitchFamily="18" charset="0"/>
            </a:endParaRPr>
          </a:p>
          <a:p>
            <a:pPr>
              <a:spcBef>
                <a:spcPts val="500"/>
              </a:spcBef>
            </a:pPr>
            <a:r>
              <a:rPr lang="en-US" sz="2500" b="1" dirty="0">
                <a:solidFill>
                  <a:schemeClr val="tx1">
                    <a:lumMod val="75000"/>
                    <a:lumOff val="25000"/>
                  </a:schemeClr>
                </a:solidFill>
                <a:latin typeface="Garamond" panose="02020404030301010803" pitchFamily="18" charset="0"/>
              </a:rPr>
              <a:t>NASA DEVELOP</a:t>
            </a:r>
            <a:r>
              <a:rPr lang="en-US" sz="2500" dirty="0">
                <a:solidFill>
                  <a:schemeClr val="tx1">
                    <a:lumMod val="75000"/>
                    <a:lumOff val="25000"/>
                  </a:schemeClr>
                </a:solidFill>
                <a:latin typeface="Garamond" panose="02020404030301010803" pitchFamily="18" charset="0"/>
              </a:rPr>
              <a:t>: </a:t>
            </a:r>
          </a:p>
          <a:p>
            <a:pPr>
              <a:spcBef>
                <a:spcPts val="500"/>
              </a:spcBef>
            </a:pPr>
            <a:r>
              <a:rPr lang="en-US" sz="2500" dirty="0">
                <a:solidFill>
                  <a:schemeClr val="tx1">
                    <a:lumMod val="75000"/>
                    <a:lumOff val="25000"/>
                  </a:schemeClr>
                </a:solidFill>
                <a:latin typeface="Garamond" panose="02020404030301010803" pitchFamily="18" charset="0"/>
              </a:rPr>
              <a:t>Michael Pazmino, California – JPL Lead </a:t>
            </a:r>
          </a:p>
          <a:p>
            <a:pPr>
              <a:spcBef>
                <a:spcPts val="500"/>
              </a:spcBef>
            </a:pPr>
            <a:r>
              <a:rPr lang="en-US" sz="2500" dirty="0">
                <a:solidFill>
                  <a:schemeClr val="tx1">
                    <a:lumMod val="75000"/>
                    <a:lumOff val="25000"/>
                  </a:schemeClr>
                </a:solidFill>
                <a:latin typeface="Garamond" panose="02020404030301010803" pitchFamily="18" charset="0"/>
              </a:rPr>
              <a:t>Jane Zugarek, California – JPL Communications Fellow</a:t>
            </a:r>
          </a:p>
          <a:p>
            <a:pPr>
              <a:spcBef>
                <a:spcPts val="500"/>
              </a:spcBef>
            </a:pPr>
            <a:endParaRPr lang="en-US" sz="2500" dirty="0">
              <a:solidFill>
                <a:schemeClr val="tx1">
                  <a:lumMod val="75000"/>
                  <a:lumOff val="25000"/>
                </a:schemeClr>
              </a:solidFill>
              <a:latin typeface="Garamond" panose="02020404030301010803" pitchFamily="18" charset="0"/>
            </a:endParaRPr>
          </a:p>
          <a:p>
            <a:endParaRPr lang="en-US" dirty="0">
              <a:solidFill>
                <a:schemeClr val="tx1">
                  <a:lumMod val="75000"/>
                  <a:lumOff val="25000"/>
                </a:schemeClr>
              </a:solidFill>
              <a:latin typeface="Garamond" panose="02020404030301010803" pitchFamily="18" charset="0"/>
            </a:endParaRPr>
          </a:p>
        </p:txBody>
      </p:sp>
      <p:sp>
        <p:nvSpPr>
          <p:cNvPr id="49" name="TextBox 48">
            <a:extLst>
              <a:ext uri="{FF2B5EF4-FFF2-40B4-BE49-F238E27FC236}">
                <a16:creationId xmlns:a16="http://schemas.microsoft.com/office/drawing/2014/main" id="{27B6CB2D-7E2D-6EFD-3631-F99F54EE09BF}"/>
              </a:ext>
            </a:extLst>
          </p:cNvPr>
          <p:cNvSpPr txBox="1"/>
          <p:nvPr/>
        </p:nvSpPr>
        <p:spPr>
          <a:xfrm>
            <a:off x="14511845" y="27470980"/>
            <a:ext cx="6108800" cy="769441"/>
          </a:xfrm>
          <a:prstGeom prst="rect">
            <a:avLst/>
          </a:prstGeom>
          <a:noFill/>
        </p:spPr>
        <p:txBody>
          <a:bodyPr wrap="square" lIns="91440" tIns="45720" rIns="91440" bIns="45720" rtlCol="0" anchor="t">
            <a:spAutoFit/>
          </a:bodyPr>
          <a:lstStyle/>
          <a:p>
            <a:pPr algn="ctr"/>
            <a:r>
              <a:rPr lang="en-US" sz="4400" b="1">
                <a:solidFill>
                  <a:srgbClr val="5372B3"/>
                </a:solidFill>
                <a:latin typeface="Century Gothic" panose="020B0502020202020204" pitchFamily="34" charset="0"/>
              </a:rPr>
              <a:t>Acknowledgements</a:t>
            </a:r>
          </a:p>
        </p:txBody>
      </p:sp>
      <p:sp>
        <p:nvSpPr>
          <p:cNvPr id="8" name="TextBox 7">
            <a:extLst>
              <a:ext uri="{FF2B5EF4-FFF2-40B4-BE49-F238E27FC236}">
                <a16:creationId xmlns:a16="http://schemas.microsoft.com/office/drawing/2014/main" id="{C9AC1A28-F756-70B4-D089-3876ADA39B47}"/>
              </a:ext>
            </a:extLst>
          </p:cNvPr>
          <p:cNvSpPr txBox="1"/>
          <p:nvPr/>
        </p:nvSpPr>
        <p:spPr>
          <a:xfrm>
            <a:off x="938626" y="24358437"/>
            <a:ext cx="3595844" cy="769441"/>
          </a:xfrm>
          <a:prstGeom prst="rect">
            <a:avLst/>
          </a:prstGeom>
          <a:noFill/>
        </p:spPr>
        <p:txBody>
          <a:bodyPr wrap="square" lIns="91440" tIns="45720" rIns="91440" bIns="45720" rtlCol="0" anchor="t">
            <a:spAutoFit/>
          </a:bodyPr>
          <a:lstStyle/>
          <a:p>
            <a:r>
              <a:rPr lang="en-US" sz="4400" b="1">
                <a:solidFill>
                  <a:srgbClr val="5372B3"/>
                </a:solidFill>
              </a:rPr>
              <a:t>Conclusions</a:t>
            </a:r>
          </a:p>
        </p:txBody>
      </p:sp>
      <p:sp>
        <p:nvSpPr>
          <p:cNvPr id="9" name="TextBox 8">
            <a:extLst>
              <a:ext uri="{FF2B5EF4-FFF2-40B4-BE49-F238E27FC236}">
                <a16:creationId xmlns:a16="http://schemas.microsoft.com/office/drawing/2014/main" id="{84001AFD-8A28-507A-C664-E48CE80AF787}"/>
              </a:ext>
            </a:extLst>
          </p:cNvPr>
          <p:cNvSpPr txBox="1"/>
          <p:nvPr/>
        </p:nvSpPr>
        <p:spPr>
          <a:xfrm>
            <a:off x="938626" y="5249002"/>
            <a:ext cx="3526260" cy="769441"/>
          </a:xfrm>
          <a:prstGeom prst="rect">
            <a:avLst/>
          </a:prstGeom>
          <a:noFill/>
        </p:spPr>
        <p:txBody>
          <a:bodyPr wrap="square" lIns="91440" tIns="45720" rIns="91440" bIns="45720" rtlCol="0" anchor="t">
            <a:spAutoFit/>
          </a:bodyPr>
          <a:lstStyle/>
          <a:p>
            <a:pPr algn="ctr"/>
            <a:r>
              <a:rPr lang="en-US" sz="4400" b="1" dirty="0">
                <a:solidFill>
                  <a:srgbClr val="5372B3"/>
                </a:solidFill>
              </a:rPr>
              <a:t>Background</a:t>
            </a:r>
            <a:endParaRPr lang="en-US" dirty="0">
              <a:solidFill>
                <a:srgbClr val="5372B3"/>
              </a:solidFill>
            </a:endParaRPr>
          </a:p>
        </p:txBody>
      </p:sp>
      <p:sp>
        <p:nvSpPr>
          <p:cNvPr id="51" name="TextBox 50">
            <a:extLst>
              <a:ext uri="{FF2B5EF4-FFF2-40B4-BE49-F238E27FC236}">
                <a16:creationId xmlns:a16="http://schemas.microsoft.com/office/drawing/2014/main" id="{B3AD660F-E40D-A8A9-B0C1-9BC64166629F}"/>
              </a:ext>
            </a:extLst>
          </p:cNvPr>
          <p:cNvSpPr txBox="1"/>
          <p:nvPr/>
        </p:nvSpPr>
        <p:spPr>
          <a:xfrm>
            <a:off x="14756585" y="24543678"/>
            <a:ext cx="4654941" cy="769441"/>
          </a:xfrm>
          <a:prstGeom prst="rect">
            <a:avLst/>
          </a:prstGeom>
          <a:noFill/>
        </p:spPr>
        <p:txBody>
          <a:bodyPr wrap="square" rtlCol="0">
            <a:spAutoFit/>
          </a:bodyPr>
          <a:lstStyle/>
          <a:p>
            <a:r>
              <a:rPr lang="en-US" sz="4400" b="1">
                <a:solidFill>
                  <a:srgbClr val="5372B3"/>
                </a:solidFill>
                <a:latin typeface="Century Gothic" panose="020B0502020202020204" pitchFamily="34" charset="0"/>
              </a:rPr>
              <a:t>Project Partners</a:t>
            </a:r>
          </a:p>
        </p:txBody>
      </p:sp>
      <p:sp>
        <p:nvSpPr>
          <p:cNvPr id="32" name="Text Placeholder 16">
            <a:extLst>
              <a:ext uri="{FF2B5EF4-FFF2-40B4-BE49-F238E27FC236}">
                <a16:creationId xmlns:a16="http://schemas.microsoft.com/office/drawing/2014/main" id="{C92D23D8-6FE2-2F3D-6F80-A6D4E53798C1}"/>
              </a:ext>
            </a:extLst>
          </p:cNvPr>
          <p:cNvSpPr txBox="1">
            <a:spLocks/>
          </p:cNvSpPr>
          <p:nvPr/>
        </p:nvSpPr>
        <p:spPr>
          <a:xfrm>
            <a:off x="14882418" y="25412125"/>
            <a:ext cx="11600577" cy="1527586"/>
          </a:xfrm>
          <a:prstGeom prst="rect">
            <a:avLst/>
          </a:prstGeom>
          <a:noFill/>
          <a:ln>
            <a:noFill/>
          </a:ln>
        </p:spPr>
        <p:txBody>
          <a:bodyPr lIns="91440" tIns="45720" rIns="91440" bIns="45720" numCol="1" spcCol="64008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42900" indent="-342900">
              <a:lnSpc>
                <a:spcPct val="100000"/>
              </a:lnSpc>
              <a:buClr>
                <a:srgbClr val="5372B3"/>
              </a:buClr>
              <a:buFont typeface="Arial"/>
              <a:buChar char="•"/>
            </a:pPr>
            <a:r>
              <a:rPr lang="en-US" sz="3000" dirty="0" err="1">
                <a:solidFill>
                  <a:schemeClr val="tx1">
                    <a:lumMod val="75000"/>
                    <a:lumOff val="25000"/>
                  </a:schemeClr>
                </a:solidFill>
                <a:latin typeface="Garamond" panose="02020404030301010803" pitchFamily="18" charset="0"/>
              </a:rPr>
              <a:t>Kua'aina</a:t>
            </a:r>
            <a:r>
              <a:rPr lang="en-US" sz="3000" dirty="0">
                <a:solidFill>
                  <a:schemeClr val="tx1">
                    <a:lumMod val="75000"/>
                    <a:lumOff val="25000"/>
                  </a:schemeClr>
                </a:solidFill>
                <a:latin typeface="Garamond" panose="02020404030301010803" pitchFamily="18" charset="0"/>
              </a:rPr>
              <a:t> Ulu '</a:t>
            </a:r>
            <a:r>
              <a:rPr lang="en-US" sz="3000" dirty="0" err="1">
                <a:solidFill>
                  <a:schemeClr val="tx1">
                    <a:lumMod val="75000"/>
                    <a:lumOff val="25000"/>
                  </a:schemeClr>
                </a:solidFill>
                <a:latin typeface="Garamond" panose="02020404030301010803" pitchFamily="18" charset="0"/>
              </a:rPr>
              <a:t>Auamo</a:t>
            </a:r>
            <a:endParaRPr lang="en-US" sz="3000" dirty="0">
              <a:solidFill>
                <a:schemeClr val="tx1">
                  <a:lumMod val="75000"/>
                  <a:lumOff val="25000"/>
                </a:schemeClr>
              </a:solidFill>
              <a:latin typeface="Garamond" panose="02020404030301010803" pitchFamily="18" charset="0"/>
            </a:endParaRPr>
          </a:p>
          <a:p>
            <a:pPr marL="342900" indent="-342900">
              <a:buClr>
                <a:srgbClr val="5372B3"/>
              </a:buClr>
              <a:buFont typeface="Arial,Sans-Serif"/>
              <a:buChar char="•"/>
            </a:pPr>
            <a:r>
              <a:rPr lang="en-US" sz="3000" dirty="0">
                <a:solidFill>
                  <a:schemeClr val="tx1">
                    <a:lumMod val="75000"/>
                    <a:lumOff val="25000"/>
                  </a:schemeClr>
                </a:solidFill>
                <a:latin typeface="Garamond" panose="02020404030301010803" pitchFamily="18" charset="0"/>
              </a:rPr>
              <a:t>University of Hawai'i at Manoa </a:t>
            </a:r>
          </a:p>
          <a:p>
            <a:pPr marL="342900" indent="-342900">
              <a:buClr>
                <a:srgbClr val="5372B3"/>
              </a:buClr>
              <a:buFont typeface="Arial"/>
              <a:buChar char="•"/>
            </a:pPr>
            <a:r>
              <a:rPr lang="en-US" sz="3000" dirty="0">
                <a:solidFill>
                  <a:schemeClr val="tx1">
                    <a:lumMod val="75000"/>
                    <a:lumOff val="25000"/>
                  </a:schemeClr>
                </a:solidFill>
                <a:latin typeface="Garamond" panose="02020404030301010803" pitchFamily="18" charset="0"/>
              </a:rPr>
              <a:t>NOAA, Pacific Islands Regional Office</a:t>
            </a:r>
          </a:p>
        </p:txBody>
      </p:sp>
      <p:grpSp>
        <p:nvGrpSpPr>
          <p:cNvPr id="60" name="Group 59">
            <a:extLst>
              <a:ext uri="{FF2B5EF4-FFF2-40B4-BE49-F238E27FC236}">
                <a16:creationId xmlns:a16="http://schemas.microsoft.com/office/drawing/2014/main" id="{A729C2E3-3A39-108A-400A-6DAE16459F28}"/>
              </a:ext>
            </a:extLst>
          </p:cNvPr>
          <p:cNvGrpSpPr/>
          <p:nvPr/>
        </p:nvGrpSpPr>
        <p:grpSpPr>
          <a:xfrm>
            <a:off x="24444806" y="12182415"/>
            <a:ext cx="1634314" cy="1598339"/>
            <a:chOff x="2944724" y="11566345"/>
            <a:chExt cx="1224471" cy="1229263"/>
          </a:xfrm>
        </p:grpSpPr>
        <p:sp>
          <p:nvSpPr>
            <p:cNvPr id="59" name="Flowchart: Connector 58">
              <a:extLst>
                <a:ext uri="{FF2B5EF4-FFF2-40B4-BE49-F238E27FC236}">
                  <a16:creationId xmlns:a16="http://schemas.microsoft.com/office/drawing/2014/main" id="{6764702E-ACA8-7CE5-EF5D-E61829F1A160}"/>
                </a:ext>
              </a:extLst>
            </p:cNvPr>
            <p:cNvSpPr/>
            <p:nvPr/>
          </p:nvSpPr>
          <p:spPr>
            <a:xfrm>
              <a:off x="2944724" y="11566345"/>
              <a:ext cx="1224471" cy="1229263"/>
            </a:xfrm>
            <a:prstGeom prst="flowChartConnector">
              <a:avLst/>
            </a:prstGeom>
            <a:solidFill>
              <a:srgbClr val="5372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Koi with solid fill">
              <a:extLst>
                <a:ext uri="{FF2B5EF4-FFF2-40B4-BE49-F238E27FC236}">
                  <a16:creationId xmlns:a16="http://schemas.microsoft.com/office/drawing/2014/main" id="{394A234D-D2A3-7E73-1242-1CAD13CE93F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26172" y="11621246"/>
              <a:ext cx="1049020" cy="1012219"/>
            </a:xfrm>
            <a:prstGeom prst="rect">
              <a:avLst/>
            </a:prstGeom>
          </p:spPr>
        </p:pic>
      </p:grpSp>
      <p:sp>
        <p:nvSpPr>
          <p:cNvPr id="65" name="Text Placeholder 16">
            <a:extLst>
              <a:ext uri="{FF2B5EF4-FFF2-40B4-BE49-F238E27FC236}">
                <a16:creationId xmlns:a16="http://schemas.microsoft.com/office/drawing/2014/main" id="{2242A7C0-E716-D566-A9D2-CA477113A747}"/>
              </a:ext>
            </a:extLst>
          </p:cNvPr>
          <p:cNvSpPr txBox="1">
            <a:spLocks/>
          </p:cNvSpPr>
          <p:nvPr/>
        </p:nvSpPr>
        <p:spPr>
          <a:xfrm>
            <a:off x="938626" y="6071862"/>
            <a:ext cx="11646655" cy="3697115"/>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a:solidFill>
                  <a:schemeClr val="tx1">
                    <a:lumMod val="75000"/>
                    <a:lumOff val="25000"/>
                  </a:schemeClr>
                </a:solidFill>
                <a:latin typeface="Garamond" panose="02020404030301010803" pitchFamily="18" charset="0"/>
              </a:rPr>
              <a:t>Fishponds (</a:t>
            </a:r>
            <a:r>
              <a:rPr lang="en-US" dirty="0" err="1">
                <a:solidFill>
                  <a:schemeClr val="tx1">
                    <a:lumMod val="75000"/>
                    <a:lumOff val="25000"/>
                  </a:schemeClr>
                </a:solidFill>
                <a:latin typeface="Garamond" panose="02020404030301010803" pitchFamily="18" charset="0"/>
              </a:rPr>
              <a:t>loko</a:t>
            </a:r>
            <a:r>
              <a:rPr lang="en-US" dirty="0">
                <a:solidFill>
                  <a:schemeClr val="tx1">
                    <a:lumMod val="75000"/>
                    <a:lumOff val="25000"/>
                  </a:schemeClr>
                </a:solidFill>
                <a:latin typeface="Garamond" panose="02020404030301010803" pitchFamily="18" charset="0"/>
              </a:rPr>
              <a:t> </a:t>
            </a:r>
            <a:r>
              <a:rPr lang="en-US" dirty="0" err="1">
                <a:solidFill>
                  <a:schemeClr val="tx1">
                    <a:lumMod val="75000"/>
                    <a:lumOff val="25000"/>
                  </a:schemeClr>
                </a:solidFill>
                <a:latin typeface="Garamond" panose="02020404030301010803" pitchFamily="18" charset="0"/>
              </a:rPr>
              <a:t>i'a</a:t>
            </a:r>
            <a:r>
              <a:rPr lang="en-US" dirty="0">
                <a:solidFill>
                  <a:schemeClr val="tx1">
                    <a:lumMod val="75000"/>
                    <a:lumOff val="25000"/>
                  </a:schemeClr>
                </a:solidFill>
                <a:latin typeface="Garamond" panose="02020404030301010803" pitchFamily="18" charset="0"/>
              </a:rPr>
              <a:t>) are ancient Hawaiian aquacultural systems that mimic estuaries for native fish species such as 'ama 'ama (striped mullet) and </a:t>
            </a:r>
            <a:r>
              <a:rPr lang="en-US" dirty="0" err="1">
                <a:solidFill>
                  <a:schemeClr val="tx1">
                    <a:lumMod val="75000"/>
                    <a:lumOff val="25000"/>
                  </a:schemeClr>
                </a:solidFill>
                <a:latin typeface="Garamond" panose="02020404030301010803" pitchFamily="18" charset="0"/>
              </a:rPr>
              <a:t>awa</a:t>
            </a:r>
            <a:r>
              <a:rPr lang="en-US" dirty="0">
                <a:solidFill>
                  <a:schemeClr val="tx1">
                    <a:lumMod val="75000"/>
                    <a:lumOff val="25000"/>
                  </a:schemeClr>
                </a:solidFill>
                <a:latin typeface="Garamond" panose="02020404030301010803" pitchFamily="18" charset="0"/>
              </a:rPr>
              <a:t> (milkfish). Historically, </a:t>
            </a:r>
            <a:r>
              <a:rPr lang="en-US" dirty="0" err="1">
                <a:solidFill>
                  <a:schemeClr val="tx1">
                    <a:lumMod val="75000"/>
                    <a:lumOff val="25000"/>
                  </a:schemeClr>
                </a:solidFill>
                <a:latin typeface="Garamond" panose="02020404030301010803" pitchFamily="18" charset="0"/>
              </a:rPr>
              <a:t>loko</a:t>
            </a:r>
            <a:r>
              <a:rPr lang="en-US" dirty="0">
                <a:solidFill>
                  <a:schemeClr val="tx1">
                    <a:lumMod val="75000"/>
                    <a:lumOff val="25000"/>
                  </a:schemeClr>
                </a:solidFill>
                <a:latin typeface="Garamond" panose="02020404030301010803" pitchFamily="18" charset="0"/>
              </a:rPr>
              <a:t> </a:t>
            </a:r>
            <a:r>
              <a:rPr lang="en-US" dirty="0" err="1">
                <a:solidFill>
                  <a:schemeClr val="tx1">
                    <a:lumMod val="75000"/>
                    <a:lumOff val="25000"/>
                  </a:schemeClr>
                </a:solidFill>
                <a:latin typeface="Garamond" panose="02020404030301010803" pitchFamily="18" charset="0"/>
              </a:rPr>
              <a:t>i'a</a:t>
            </a:r>
            <a:r>
              <a:rPr lang="en-US" dirty="0">
                <a:solidFill>
                  <a:schemeClr val="tx1">
                    <a:lumMod val="75000"/>
                    <a:lumOff val="25000"/>
                  </a:schemeClr>
                </a:solidFill>
                <a:latin typeface="Garamond" panose="02020404030301010803" pitchFamily="18" charset="0"/>
              </a:rPr>
              <a:t> have provided up to 2 million pounds of fish harvest per year, but colonial driven land changes drastically decreased the number of </a:t>
            </a:r>
            <a:r>
              <a:rPr lang="en-US" dirty="0" err="1">
                <a:solidFill>
                  <a:schemeClr val="tx1">
                    <a:lumMod val="75000"/>
                    <a:lumOff val="25000"/>
                  </a:schemeClr>
                </a:solidFill>
                <a:latin typeface="Garamond" panose="02020404030301010803" pitchFamily="18" charset="0"/>
              </a:rPr>
              <a:t>loko</a:t>
            </a:r>
            <a:r>
              <a:rPr lang="en-US" dirty="0">
                <a:solidFill>
                  <a:schemeClr val="tx1">
                    <a:lumMod val="75000"/>
                    <a:lumOff val="25000"/>
                  </a:schemeClr>
                </a:solidFill>
                <a:latin typeface="Garamond" panose="02020404030301010803" pitchFamily="18" charset="0"/>
              </a:rPr>
              <a:t> </a:t>
            </a:r>
            <a:r>
              <a:rPr lang="en-US" dirty="0" err="1">
                <a:solidFill>
                  <a:schemeClr val="tx1">
                    <a:lumMod val="75000"/>
                    <a:lumOff val="25000"/>
                  </a:schemeClr>
                </a:solidFill>
                <a:latin typeface="Garamond" panose="02020404030301010803" pitchFamily="18" charset="0"/>
              </a:rPr>
              <a:t>i'a</a:t>
            </a:r>
            <a:r>
              <a:rPr lang="en-US" dirty="0">
                <a:solidFill>
                  <a:schemeClr val="tx1">
                    <a:lumMod val="75000"/>
                    <a:lumOff val="25000"/>
                  </a:schemeClr>
                </a:solidFill>
                <a:latin typeface="Garamond" panose="02020404030301010803" pitchFamily="18" charset="0"/>
              </a:rPr>
              <a:t> thriving today. Restoration of these areas provides a means of retaining cultural knowledge, and an opportunity to obtain food security within the Hawaiian islands. Combining earth observations and cultural knowledge from fishpond practitioners could offer predictive insights for the strategic conservation of </a:t>
            </a:r>
            <a:r>
              <a:rPr lang="en-US" dirty="0" err="1">
                <a:solidFill>
                  <a:schemeClr val="tx1">
                    <a:lumMod val="75000"/>
                    <a:lumOff val="25000"/>
                  </a:schemeClr>
                </a:solidFill>
                <a:latin typeface="Garamond" panose="02020404030301010803" pitchFamily="18" charset="0"/>
              </a:rPr>
              <a:t>loko</a:t>
            </a:r>
            <a:r>
              <a:rPr lang="en-US" dirty="0">
                <a:solidFill>
                  <a:schemeClr val="tx1">
                    <a:lumMod val="75000"/>
                    <a:lumOff val="25000"/>
                  </a:schemeClr>
                </a:solidFill>
                <a:latin typeface="Garamond" panose="02020404030301010803" pitchFamily="18" charset="0"/>
              </a:rPr>
              <a:t> </a:t>
            </a:r>
            <a:r>
              <a:rPr lang="en-US" dirty="0" err="1">
                <a:solidFill>
                  <a:schemeClr val="tx1">
                    <a:lumMod val="75000"/>
                    <a:lumOff val="25000"/>
                  </a:schemeClr>
                </a:solidFill>
                <a:latin typeface="Garamond" panose="02020404030301010803" pitchFamily="18" charset="0"/>
              </a:rPr>
              <a:t>i'a</a:t>
            </a:r>
            <a:r>
              <a:rPr lang="en-US" dirty="0">
                <a:solidFill>
                  <a:schemeClr val="tx1">
                    <a:lumMod val="75000"/>
                    <a:lumOff val="25000"/>
                  </a:schemeClr>
                </a:solidFill>
                <a:latin typeface="Garamond" panose="02020404030301010803" pitchFamily="18" charset="0"/>
              </a:rPr>
              <a:t> in the face of increasing climate change.</a:t>
            </a:r>
          </a:p>
          <a:p>
            <a:endParaRPr lang="en-US" sz="2500" dirty="0">
              <a:solidFill>
                <a:schemeClr val="tx1">
                  <a:lumMod val="75000"/>
                </a:schemeClr>
              </a:solidFill>
            </a:endParaRPr>
          </a:p>
          <a:p>
            <a:endParaRPr lang="en-US" sz="2500" dirty="0">
              <a:solidFill>
                <a:schemeClr val="tx1">
                  <a:lumMod val="75000"/>
                </a:schemeClr>
              </a:solidFill>
            </a:endParaRPr>
          </a:p>
        </p:txBody>
      </p:sp>
      <p:sp>
        <p:nvSpPr>
          <p:cNvPr id="5" name="TextBox 4">
            <a:extLst>
              <a:ext uri="{FF2B5EF4-FFF2-40B4-BE49-F238E27FC236}">
                <a16:creationId xmlns:a16="http://schemas.microsoft.com/office/drawing/2014/main" id="{FDAC42B1-D10B-E1B2-596E-0AC2A68D8612}"/>
              </a:ext>
            </a:extLst>
          </p:cNvPr>
          <p:cNvSpPr txBox="1"/>
          <p:nvPr/>
        </p:nvSpPr>
        <p:spPr>
          <a:xfrm>
            <a:off x="13618692" y="5249002"/>
            <a:ext cx="5371896" cy="769441"/>
          </a:xfrm>
          <a:prstGeom prst="rect">
            <a:avLst/>
          </a:prstGeom>
          <a:noFill/>
        </p:spPr>
        <p:txBody>
          <a:bodyPr wrap="square" lIns="91440" tIns="45720" rIns="91440" bIns="45720" rtlCol="0" anchor="t">
            <a:spAutoFit/>
          </a:bodyPr>
          <a:lstStyle/>
          <a:p>
            <a:pPr algn="ctr"/>
            <a:r>
              <a:rPr lang="en-US" sz="4400" b="1" dirty="0">
                <a:solidFill>
                  <a:srgbClr val="5372B3"/>
                </a:solidFill>
                <a:latin typeface="Century Gothic"/>
              </a:rPr>
              <a:t>Project Objectives </a:t>
            </a:r>
            <a:endParaRPr lang="en-US" dirty="0">
              <a:solidFill>
                <a:srgbClr val="5372B3"/>
              </a:solidFill>
            </a:endParaRPr>
          </a:p>
        </p:txBody>
      </p:sp>
      <p:sp>
        <p:nvSpPr>
          <p:cNvPr id="18" name="Text Placeholder 16">
            <a:extLst>
              <a:ext uri="{FF2B5EF4-FFF2-40B4-BE49-F238E27FC236}">
                <a16:creationId xmlns:a16="http://schemas.microsoft.com/office/drawing/2014/main" id="{71BC8332-592D-1E24-6543-96F841E2AD05}"/>
              </a:ext>
            </a:extLst>
          </p:cNvPr>
          <p:cNvSpPr txBox="1">
            <a:spLocks/>
          </p:cNvSpPr>
          <p:nvPr/>
        </p:nvSpPr>
        <p:spPr>
          <a:xfrm>
            <a:off x="13618516" y="6071862"/>
            <a:ext cx="11654038" cy="3278020"/>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457200" indent="-457200">
              <a:buClr>
                <a:srgbClr val="5372B3"/>
              </a:buClr>
              <a:buFont typeface="Arial" panose="020B0604020202020204" pitchFamily="34" charset="0"/>
              <a:buChar char="•"/>
            </a:pPr>
            <a:r>
              <a:rPr lang="en-US" b="1" dirty="0">
                <a:solidFill>
                  <a:srgbClr val="5372B3"/>
                </a:solidFill>
                <a:latin typeface="Garamond" panose="02020404030301010803" pitchFamily="18" charset="0"/>
              </a:rPr>
              <a:t>Assess</a:t>
            </a:r>
            <a:r>
              <a:rPr lang="en-US" b="1" dirty="0">
                <a:solidFill>
                  <a:schemeClr val="accent5"/>
                </a:solidFill>
                <a:latin typeface="Garamond" panose="02020404030301010803" pitchFamily="18" charset="0"/>
              </a:rPr>
              <a:t> </a:t>
            </a:r>
            <a:r>
              <a:rPr lang="en-US" dirty="0">
                <a:solidFill>
                  <a:schemeClr val="tx1">
                    <a:lumMod val="75000"/>
                    <a:lumOff val="25000"/>
                  </a:schemeClr>
                </a:solidFill>
                <a:latin typeface="Garamond" panose="02020404030301010803" pitchFamily="18" charset="0"/>
              </a:rPr>
              <a:t>regional sea surface temperature changes from 2002-2021 with a focus on marine heatwaves in 2015 and 2019</a:t>
            </a:r>
          </a:p>
          <a:p>
            <a:pPr marL="457200" indent="-457200">
              <a:buClr>
                <a:srgbClr val="5372B3"/>
              </a:buClr>
              <a:buFont typeface="Arial" panose="020B0604020202020204" pitchFamily="34" charset="0"/>
              <a:buChar char="•"/>
            </a:pPr>
            <a:r>
              <a:rPr lang="en-US" b="1" dirty="0">
                <a:solidFill>
                  <a:srgbClr val="5372B3"/>
                </a:solidFill>
                <a:latin typeface="Garamond" panose="02020404030301010803" pitchFamily="18" charset="0"/>
              </a:rPr>
              <a:t>Investigate</a:t>
            </a:r>
            <a:r>
              <a:rPr lang="en-US" b="1" dirty="0">
                <a:solidFill>
                  <a:schemeClr val="accent5"/>
                </a:solidFill>
                <a:latin typeface="Garamond" panose="02020404030301010803" pitchFamily="18" charset="0"/>
              </a:rPr>
              <a:t> </a:t>
            </a:r>
            <a:r>
              <a:rPr lang="en-US" dirty="0">
                <a:solidFill>
                  <a:schemeClr val="tx1">
                    <a:lumMod val="75000"/>
                    <a:lumOff val="25000"/>
                  </a:schemeClr>
                </a:solidFill>
                <a:latin typeface="Garamond" panose="02020404030301010803" pitchFamily="18" charset="0"/>
              </a:rPr>
              <a:t>temperature changes within </a:t>
            </a:r>
            <a:r>
              <a:rPr lang="en-US" dirty="0" err="1">
                <a:solidFill>
                  <a:schemeClr val="tx1">
                    <a:lumMod val="75000"/>
                    <a:lumOff val="25000"/>
                  </a:schemeClr>
                </a:solidFill>
                <a:latin typeface="Garamond" panose="02020404030301010803" pitchFamily="18" charset="0"/>
              </a:rPr>
              <a:t>loko</a:t>
            </a:r>
            <a:r>
              <a:rPr lang="en-US" dirty="0">
                <a:solidFill>
                  <a:schemeClr val="tx1">
                    <a:lumMod val="75000"/>
                    <a:lumOff val="25000"/>
                  </a:schemeClr>
                </a:solidFill>
                <a:latin typeface="Garamond" panose="02020404030301010803" pitchFamily="18" charset="0"/>
              </a:rPr>
              <a:t> </a:t>
            </a:r>
            <a:r>
              <a:rPr lang="en-US" dirty="0" err="1">
                <a:solidFill>
                  <a:schemeClr val="tx1">
                    <a:lumMod val="75000"/>
                    <a:lumOff val="25000"/>
                  </a:schemeClr>
                </a:solidFill>
                <a:latin typeface="Garamond" panose="02020404030301010803" pitchFamily="18" charset="0"/>
              </a:rPr>
              <a:t>i'a</a:t>
            </a:r>
            <a:r>
              <a:rPr lang="en-US" dirty="0">
                <a:solidFill>
                  <a:schemeClr val="tx1">
                    <a:lumMod val="75000"/>
                    <a:lumOff val="25000"/>
                  </a:schemeClr>
                </a:solidFill>
                <a:latin typeface="Garamond" panose="02020404030301010803" pitchFamily="18" charset="0"/>
              </a:rPr>
              <a:t> from 2013 – 2023</a:t>
            </a:r>
          </a:p>
          <a:p>
            <a:pPr marL="457200" indent="-457200">
              <a:buClr>
                <a:srgbClr val="5372B3"/>
              </a:buClr>
              <a:buFont typeface="Arial" panose="020B0604020202020204" pitchFamily="34" charset="0"/>
              <a:buChar char="•"/>
            </a:pPr>
            <a:r>
              <a:rPr lang="en-US" b="1" dirty="0">
                <a:solidFill>
                  <a:srgbClr val="5372B3"/>
                </a:solidFill>
                <a:latin typeface="Garamond" panose="02020404030301010803" pitchFamily="18" charset="0"/>
              </a:rPr>
              <a:t>Quantify</a:t>
            </a:r>
            <a:r>
              <a:rPr lang="en-US" b="1" dirty="0">
                <a:solidFill>
                  <a:schemeClr val="accent5"/>
                </a:solidFill>
                <a:latin typeface="Garamond" panose="02020404030301010803" pitchFamily="18" charset="0"/>
              </a:rPr>
              <a:t> </a:t>
            </a:r>
            <a:r>
              <a:rPr lang="en-US" dirty="0">
                <a:solidFill>
                  <a:schemeClr val="tx1">
                    <a:lumMod val="75000"/>
                    <a:lumOff val="25000"/>
                  </a:schemeClr>
                </a:solidFill>
                <a:latin typeface="Garamond" panose="02020404030301010803" pitchFamily="18" charset="0"/>
              </a:rPr>
              <a:t>thermal habitat suitability for fish species: 'ama 'ama (striped mullet, </a:t>
            </a:r>
            <a:r>
              <a:rPr lang="en-US" i="1" dirty="0">
                <a:solidFill>
                  <a:schemeClr val="tx1">
                    <a:lumMod val="75000"/>
                    <a:lumOff val="25000"/>
                  </a:schemeClr>
                </a:solidFill>
                <a:latin typeface="Garamond" panose="02020404030301010803" pitchFamily="18" charset="0"/>
              </a:rPr>
              <a:t>Mugil </a:t>
            </a:r>
            <a:r>
              <a:rPr lang="en-US" i="1" dirty="0" err="1">
                <a:solidFill>
                  <a:schemeClr val="tx1">
                    <a:lumMod val="75000"/>
                    <a:lumOff val="25000"/>
                  </a:schemeClr>
                </a:solidFill>
                <a:latin typeface="Garamond" panose="02020404030301010803" pitchFamily="18" charset="0"/>
              </a:rPr>
              <a:t>cephalus</a:t>
            </a:r>
            <a:r>
              <a:rPr lang="en-US" i="1" dirty="0">
                <a:solidFill>
                  <a:schemeClr val="tx1">
                    <a:lumMod val="75000"/>
                    <a:lumOff val="25000"/>
                  </a:schemeClr>
                </a:solidFill>
                <a:latin typeface="Garamond" panose="02020404030301010803" pitchFamily="18" charset="0"/>
              </a:rPr>
              <a:t>)</a:t>
            </a:r>
            <a:r>
              <a:rPr lang="en-US" dirty="0">
                <a:solidFill>
                  <a:schemeClr val="tx1">
                    <a:lumMod val="75000"/>
                    <a:lumOff val="25000"/>
                  </a:schemeClr>
                </a:solidFill>
                <a:latin typeface="Garamond" panose="02020404030301010803" pitchFamily="18" charset="0"/>
              </a:rPr>
              <a:t> and </a:t>
            </a:r>
            <a:r>
              <a:rPr lang="en-US" dirty="0" err="1">
                <a:solidFill>
                  <a:schemeClr val="tx1">
                    <a:lumMod val="75000"/>
                    <a:lumOff val="25000"/>
                  </a:schemeClr>
                </a:solidFill>
                <a:latin typeface="Garamond" panose="02020404030301010803" pitchFamily="18" charset="0"/>
              </a:rPr>
              <a:t>awa</a:t>
            </a:r>
            <a:r>
              <a:rPr lang="en-US" dirty="0">
                <a:solidFill>
                  <a:schemeClr val="tx1">
                    <a:lumMod val="75000"/>
                    <a:lumOff val="25000"/>
                  </a:schemeClr>
                </a:solidFill>
                <a:latin typeface="Garamond" panose="02020404030301010803" pitchFamily="18" charset="0"/>
              </a:rPr>
              <a:t> (milkfish, </a:t>
            </a:r>
            <a:r>
              <a:rPr lang="en-US" i="1" dirty="0" err="1">
                <a:solidFill>
                  <a:schemeClr val="tx1">
                    <a:lumMod val="75000"/>
                    <a:lumOff val="25000"/>
                  </a:schemeClr>
                </a:solidFill>
                <a:latin typeface="Garamond" panose="02020404030301010803" pitchFamily="18" charset="0"/>
              </a:rPr>
              <a:t>Chanos</a:t>
            </a:r>
            <a:r>
              <a:rPr lang="en-US" i="1" dirty="0">
                <a:solidFill>
                  <a:schemeClr val="tx1">
                    <a:lumMod val="75000"/>
                    <a:lumOff val="25000"/>
                  </a:schemeClr>
                </a:solidFill>
                <a:latin typeface="Garamond" panose="02020404030301010803" pitchFamily="18" charset="0"/>
              </a:rPr>
              <a:t> </a:t>
            </a:r>
            <a:r>
              <a:rPr lang="en-US" i="1" dirty="0" err="1">
                <a:solidFill>
                  <a:schemeClr val="tx1">
                    <a:lumMod val="75000"/>
                    <a:lumOff val="25000"/>
                  </a:schemeClr>
                </a:solidFill>
                <a:latin typeface="Garamond" panose="02020404030301010803" pitchFamily="18" charset="0"/>
              </a:rPr>
              <a:t>chanos</a:t>
            </a:r>
            <a:r>
              <a:rPr lang="en-US" dirty="0">
                <a:solidFill>
                  <a:schemeClr val="tx1">
                    <a:lumMod val="75000"/>
                    <a:lumOff val="25000"/>
                  </a:schemeClr>
                </a:solidFill>
                <a:latin typeface="Garamond" panose="02020404030301010803" pitchFamily="18" charset="0"/>
              </a:rPr>
              <a:t>)</a:t>
            </a:r>
          </a:p>
          <a:p>
            <a:pPr marL="457200" indent="-457200">
              <a:buClr>
                <a:srgbClr val="5372B3"/>
              </a:buClr>
              <a:buFont typeface="Arial" panose="020B0604020202020204" pitchFamily="34" charset="0"/>
              <a:buChar char="•"/>
            </a:pPr>
            <a:r>
              <a:rPr lang="en-US" b="1" dirty="0">
                <a:solidFill>
                  <a:srgbClr val="5372B3"/>
                </a:solidFill>
                <a:latin typeface="Garamond" panose="02020404030301010803" pitchFamily="18" charset="0"/>
              </a:rPr>
              <a:t>Inform</a:t>
            </a:r>
            <a:r>
              <a:rPr lang="en-US" b="1" dirty="0">
                <a:solidFill>
                  <a:schemeClr val="accent5"/>
                </a:solidFill>
                <a:latin typeface="Garamond" panose="02020404030301010803" pitchFamily="18" charset="0"/>
              </a:rPr>
              <a:t> </a:t>
            </a:r>
            <a:r>
              <a:rPr lang="en-US" dirty="0">
                <a:solidFill>
                  <a:schemeClr val="tx1">
                    <a:lumMod val="75000"/>
                    <a:lumOff val="25000"/>
                  </a:schemeClr>
                </a:solidFill>
                <a:latin typeface="Garamond" panose="02020404030301010803" pitchFamily="18" charset="0"/>
              </a:rPr>
              <a:t>partner organizations of ponds with the highest potential for successful restoration efforts</a:t>
            </a:r>
          </a:p>
          <a:p>
            <a:pPr marL="342900" indent="-342900">
              <a:buFont typeface="Wingdings" panose="020B0604020202020204" pitchFamily="34" charset="0"/>
              <a:buChar char="Ø"/>
            </a:pPr>
            <a:endParaRPr lang="en-US" dirty="0">
              <a:solidFill>
                <a:schemeClr val="tx1">
                  <a:lumMod val="75000"/>
                </a:schemeClr>
              </a:solidFill>
              <a:latin typeface="Garamond" panose="02020404030301010803" pitchFamily="18" charset="0"/>
            </a:endParaRPr>
          </a:p>
        </p:txBody>
      </p:sp>
      <p:pic>
        <p:nvPicPr>
          <p:cNvPr id="73" name="Picture 72">
            <a:extLst>
              <a:ext uri="{FF2B5EF4-FFF2-40B4-BE49-F238E27FC236}">
                <a16:creationId xmlns:a16="http://schemas.microsoft.com/office/drawing/2014/main" id="{D99433F0-10B8-91CE-A717-A811025E1541}"/>
              </a:ext>
            </a:extLst>
          </p:cNvPr>
          <p:cNvPicPr>
            <a:picLocks/>
          </p:cNvPicPr>
          <p:nvPr/>
        </p:nvPicPr>
        <p:blipFill rotWithShape="1">
          <a:blip r:embed="rId3" cstate="print">
            <a:extLst>
              <a:ext uri="{28A0092B-C50C-407E-A947-70E740481C1C}">
                <a14:useLocalDpi xmlns:a14="http://schemas.microsoft.com/office/drawing/2010/main" val="0"/>
              </a:ext>
            </a:extLst>
          </a:blip>
          <a:srcRect l="110" t="-63"/>
          <a:stretch/>
        </p:blipFill>
        <p:spPr>
          <a:xfrm>
            <a:off x="3890194" y="29988497"/>
            <a:ext cx="2103120" cy="2103120"/>
          </a:xfrm>
          <a:prstGeom prst="rect">
            <a:avLst/>
          </a:prstGeom>
        </p:spPr>
      </p:pic>
      <p:pic>
        <p:nvPicPr>
          <p:cNvPr id="74" name="Picture 73">
            <a:extLst>
              <a:ext uri="{FF2B5EF4-FFF2-40B4-BE49-F238E27FC236}">
                <a16:creationId xmlns:a16="http://schemas.microsoft.com/office/drawing/2014/main" id="{8556A518-6CBC-340E-5FC1-AB4C13DAF767}"/>
              </a:ext>
            </a:extLst>
          </p:cNvPr>
          <p:cNvPicPr>
            <a:picLocks/>
          </p:cNvPicPr>
          <p:nvPr/>
        </p:nvPicPr>
        <p:blipFill rotWithShape="1">
          <a:blip r:embed="rId3" cstate="print">
            <a:extLst>
              <a:ext uri="{28A0092B-C50C-407E-A947-70E740481C1C}">
                <a14:useLocalDpi xmlns:a14="http://schemas.microsoft.com/office/drawing/2010/main" val="0"/>
              </a:ext>
            </a:extLst>
          </a:blip>
          <a:srcRect l="110" t="-63"/>
          <a:stretch/>
        </p:blipFill>
        <p:spPr>
          <a:xfrm>
            <a:off x="6842345" y="29988496"/>
            <a:ext cx="2103120" cy="2103120"/>
          </a:xfrm>
          <a:prstGeom prst="rect">
            <a:avLst/>
          </a:prstGeom>
        </p:spPr>
      </p:pic>
      <p:pic>
        <p:nvPicPr>
          <p:cNvPr id="75" name="Picture 74">
            <a:extLst>
              <a:ext uri="{FF2B5EF4-FFF2-40B4-BE49-F238E27FC236}">
                <a16:creationId xmlns:a16="http://schemas.microsoft.com/office/drawing/2014/main" id="{E9E4F8D6-7B4F-614C-14D8-0E42DAC18CCF}"/>
              </a:ext>
            </a:extLst>
          </p:cNvPr>
          <p:cNvPicPr>
            <a:picLocks/>
          </p:cNvPicPr>
          <p:nvPr/>
        </p:nvPicPr>
        <p:blipFill rotWithShape="1">
          <a:blip r:embed="rId3" cstate="print">
            <a:extLst>
              <a:ext uri="{28A0092B-C50C-407E-A947-70E740481C1C}">
                <a14:useLocalDpi xmlns:a14="http://schemas.microsoft.com/office/drawing/2010/main" val="0"/>
              </a:ext>
            </a:extLst>
          </a:blip>
          <a:srcRect l="110" t="-63"/>
          <a:stretch/>
        </p:blipFill>
        <p:spPr>
          <a:xfrm>
            <a:off x="9641138" y="29930988"/>
            <a:ext cx="2103120" cy="2103120"/>
          </a:xfrm>
          <a:prstGeom prst="rect">
            <a:avLst/>
          </a:prstGeom>
        </p:spPr>
      </p:pic>
      <p:sp>
        <p:nvSpPr>
          <p:cNvPr id="13" name="TextBox 12">
            <a:extLst>
              <a:ext uri="{FF2B5EF4-FFF2-40B4-BE49-F238E27FC236}">
                <a16:creationId xmlns:a16="http://schemas.microsoft.com/office/drawing/2014/main" id="{EC584CCA-9B63-D894-3DCE-1953AC34528C}"/>
              </a:ext>
            </a:extLst>
          </p:cNvPr>
          <p:cNvSpPr txBox="1"/>
          <p:nvPr/>
        </p:nvSpPr>
        <p:spPr>
          <a:xfrm>
            <a:off x="938626" y="25135703"/>
            <a:ext cx="12416337" cy="24006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Clr>
                <a:srgbClr val="5372B3"/>
              </a:buClr>
              <a:buFont typeface="Arial" panose="020B0604020202020204" pitchFamily="34" charset="0"/>
              <a:buChar char="•"/>
            </a:pPr>
            <a:r>
              <a:rPr lang="en-US" sz="3000" dirty="0">
                <a:solidFill>
                  <a:schemeClr val="tx1">
                    <a:lumMod val="85000"/>
                    <a:lumOff val="15000"/>
                  </a:schemeClr>
                </a:solidFill>
                <a:latin typeface="Garamond" panose="02020404030301010803" pitchFamily="18" charset="0"/>
                <a:cs typeface="Calibri"/>
              </a:rPr>
              <a:t>Small, unsheltered fishponds are more likely to exceed thermal thresholds for juvenile fish (</a:t>
            </a:r>
            <a:r>
              <a:rPr lang="en-US" sz="3000" dirty="0" err="1">
                <a:solidFill>
                  <a:schemeClr val="tx1">
                    <a:lumMod val="85000"/>
                    <a:lumOff val="15000"/>
                  </a:schemeClr>
                </a:solidFill>
                <a:latin typeface="Garamond" panose="02020404030301010803" pitchFamily="18" charset="0"/>
                <a:cs typeface="Calibri"/>
              </a:rPr>
              <a:t>awa</a:t>
            </a:r>
            <a:r>
              <a:rPr lang="en-US" sz="3000" dirty="0">
                <a:solidFill>
                  <a:schemeClr val="tx1">
                    <a:lumMod val="85000"/>
                    <a:lumOff val="15000"/>
                  </a:schemeClr>
                </a:solidFill>
                <a:latin typeface="Garamond" panose="02020404030301010803" pitchFamily="18" charset="0"/>
                <a:cs typeface="Calibri"/>
              </a:rPr>
              <a:t> and '</a:t>
            </a:r>
            <a:r>
              <a:rPr lang="en-US" sz="3000" dirty="0" err="1">
                <a:solidFill>
                  <a:schemeClr val="tx1">
                    <a:lumMod val="85000"/>
                    <a:lumOff val="15000"/>
                  </a:schemeClr>
                </a:solidFill>
                <a:latin typeface="Garamond" panose="02020404030301010803" pitchFamily="18" charset="0"/>
                <a:cs typeface="Calibri"/>
              </a:rPr>
              <a:t>ama'ama</a:t>
            </a:r>
            <a:r>
              <a:rPr lang="en-US" sz="3000" dirty="0">
                <a:solidFill>
                  <a:schemeClr val="tx1">
                    <a:lumMod val="85000"/>
                    <a:lumOff val="15000"/>
                  </a:schemeClr>
                </a:solidFill>
                <a:latin typeface="Garamond" panose="02020404030301010803" pitchFamily="18" charset="0"/>
                <a:cs typeface="Calibri"/>
              </a:rPr>
              <a:t>) than larger, sheltered ponds</a:t>
            </a:r>
          </a:p>
          <a:p>
            <a:pPr marL="457200" indent="-457200">
              <a:buClr>
                <a:srgbClr val="5372B3"/>
              </a:buClr>
              <a:buFont typeface="Arial" panose="020B0604020202020204" pitchFamily="34" charset="0"/>
              <a:buChar char="•"/>
            </a:pPr>
            <a:endParaRPr lang="en-US" sz="3000" dirty="0">
              <a:solidFill>
                <a:schemeClr val="tx1">
                  <a:lumMod val="85000"/>
                  <a:lumOff val="15000"/>
                </a:schemeClr>
              </a:solidFill>
              <a:latin typeface="Garamond" panose="02020404030301010803" pitchFamily="18" charset="0"/>
              <a:cs typeface="Calibri"/>
            </a:endParaRPr>
          </a:p>
          <a:p>
            <a:pPr marL="457200" indent="-457200">
              <a:buClr>
                <a:srgbClr val="5372B3"/>
              </a:buClr>
              <a:buFont typeface="Arial" panose="020B0604020202020204" pitchFamily="34" charset="0"/>
              <a:buChar char="•"/>
            </a:pPr>
            <a:r>
              <a:rPr lang="en-US" sz="3000" dirty="0">
                <a:solidFill>
                  <a:schemeClr val="tx1">
                    <a:lumMod val="85000"/>
                    <a:lumOff val="15000"/>
                  </a:schemeClr>
                </a:solidFill>
                <a:latin typeface="Garamond" panose="02020404030301010803" pitchFamily="18" charset="0"/>
                <a:cs typeface="Calibri"/>
              </a:rPr>
              <a:t>NASA Earth observations are viable for large-scale regional monitoring; however, In-situ data is needed to observe small coastal ponds.</a:t>
            </a:r>
          </a:p>
        </p:txBody>
      </p:sp>
      <p:pic>
        <p:nvPicPr>
          <p:cNvPr id="123" name="Picture 122">
            <a:extLst>
              <a:ext uri="{FF2B5EF4-FFF2-40B4-BE49-F238E27FC236}">
                <a16:creationId xmlns:a16="http://schemas.microsoft.com/office/drawing/2014/main" id="{EA3DD14C-FB28-0CFE-21E7-91A591311175}"/>
              </a:ext>
            </a:extLst>
          </p:cNvPr>
          <p:cNvPicPr>
            <a:picLocks noChangeAspect="1"/>
          </p:cNvPicPr>
          <p:nvPr/>
        </p:nvPicPr>
        <p:blipFill rotWithShape="1">
          <a:blip r:embed="rId6"/>
          <a:srcRect l="11806" t="12870" r="492" b="29579"/>
          <a:stretch/>
        </p:blipFill>
        <p:spPr>
          <a:xfrm>
            <a:off x="4043873" y="30128958"/>
            <a:ext cx="1645920" cy="1664205"/>
          </a:xfrm>
          <a:prstGeom prst="flowChartConnector">
            <a:avLst/>
          </a:prstGeom>
        </p:spPr>
      </p:pic>
      <p:pic>
        <p:nvPicPr>
          <p:cNvPr id="141" name="Picture 140">
            <a:extLst>
              <a:ext uri="{FF2B5EF4-FFF2-40B4-BE49-F238E27FC236}">
                <a16:creationId xmlns:a16="http://schemas.microsoft.com/office/drawing/2014/main" id="{7DCCAAB8-65FD-DBA1-878A-9B1DC9805AD5}"/>
              </a:ext>
            </a:extLst>
          </p:cNvPr>
          <p:cNvPicPr>
            <a:picLocks noChangeAspect="1"/>
          </p:cNvPicPr>
          <p:nvPr/>
        </p:nvPicPr>
        <p:blipFill rotWithShape="1">
          <a:blip r:embed="rId7"/>
          <a:srcRect l="16259" t="-188" r="694" b="43247"/>
          <a:stretch/>
        </p:blipFill>
        <p:spPr>
          <a:xfrm>
            <a:off x="7004076" y="30120988"/>
            <a:ext cx="1645920" cy="1670929"/>
          </a:xfrm>
          <a:prstGeom prst="flowChartConnector">
            <a:avLst/>
          </a:prstGeom>
        </p:spPr>
      </p:pic>
      <p:sp>
        <p:nvSpPr>
          <p:cNvPr id="142" name="TextBox 141">
            <a:extLst>
              <a:ext uri="{FF2B5EF4-FFF2-40B4-BE49-F238E27FC236}">
                <a16:creationId xmlns:a16="http://schemas.microsoft.com/office/drawing/2014/main" id="{A793E67C-20DE-64BC-C36F-AF37B42A294D}"/>
              </a:ext>
            </a:extLst>
          </p:cNvPr>
          <p:cNvSpPr txBox="1"/>
          <p:nvPr/>
        </p:nvSpPr>
        <p:spPr>
          <a:xfrm>
            <a:off x="13554099" y="9851924"/>
            <a:ext cx="4629484" cy="769441"/>
          </a:xfrm>
          <a:prstGeom prst="rect">
            <a:avLst/>
          </a:prstGeom>
          <a:noFill/>
        </p:spPr>
        <p:txBody>
          <a:bodyPr wrap="square" lIns="91440" tIns="45720" rIns="91440" bIns="45720" rtlCol="0" anchor="t">
            <a:spAutoFit/>
          </a:bodyPr>
          <a:lstStyle/>
          <a:p>
            <a:pPr algn="ctr"/>
            <a:r>
              <a:rPr lang="en-US" sz="4400" b="1">
                <a:solidFill>
                  <a:srgbClr val="5372B3"/>
                </a:solidFill>
              </a:rPr>
              <a:t>Methodology</a:t>
            </a:r>
            <a:endParaRPr lang="en-US"/>
          </a:p>
        </p:txBody>
      </p:sp>
      <p:sp>
        <p:nvSpPr>
          <p:cNvPr id="143" name="TextBox 142">
            <a:extLst>
              <a:ext uri="{FF2B5EF4-FFF2-40B4-BE49-F238E27FC236}">
                <a16:creationId xmlns:a16="http://schemas.microsoft.com/office/drawing/2014/main" id="{1801FAC5-26B7-426E-91A1-88D141B6345C}"/>
              </a:ext>
            </a:extLst>
          </p:cNvPr>
          <p:cNvSpPr txBox="1"/>
          <p:nvPr/>
        </p:nvSpPr>
        <p:spPr>
          <a:xfrm>
            <a:off x="938626" y="15641483"/>
            <a:ext cx="2237554" cy="769441"/>
          </a:xfrm>
          <a:prstGeom prst="rect">
            <a:avLst/>
          </a:prstGeom>
          <a:solidFill>
            <a:schemeClr val="bg1"/>
          </a:solidFill>
          <a:ln>
            <a:noFill/>
          </a:ln>
        </p:spPr>
        <p:txBody>
          <a:bodyPr wrap="square" lIns="91440" tIns="45720" rIns="91440" bIns="45720" rtlCol="0" anchor="t">
            <a:spAutoFit/>
          </a:bodyPr>
          <a:lstStyle/>
          <a:p>
            <a:pPr algn="ctr"/>
            <a:r>
              <a:rPr lang="en-US" sz="4400" b="1">
                <a:solidFill>
                  <a:srgbClr val="5372B3"/>
                </a:solidFill>
              </a:rPr>
              <a:t>Results</a:t>
            </a:r>
          </a:p>
        </p:txBody>
      </p:sp>
      <p:grpSp>
        <p:nvGrpSpPr>
          <p:cNvPr id="168" name="Group 167">
            <a:extLst>
              <a:ext uri="{FF2B5EF4-FFF2-40B4-BE49-F238E27FC236}">
                <a16:creationId xmlns:a16="http://schemas.microsoft.com/office/drawing/2014/main" id="{6C57442D-BC69-6DAA-2F58-7E90584B6CC5}"/>
              </a:ext>
            </a:extLst>
          </p:cNvPr>
          <p:cNvGrpSpPr/>
          <p:nvPr/>
        </p:nvGrpSpPr>
        <p:grpSpPr>
          <a:xfrm>
            <a:off x="8933977" y="23033778"/>
            <a:ext cx="9779739" cy="560886"/>
            <a:chOff x="10428678" y="24369571"/>
            <a:chExt cx="4465806" cy="361322"/>
          </a:xfrm>
        </p:grpSpPr>
        <p:pic>
          <p:nvPicPr>
            <p:cNvPr id="80" name="Picture 79">
              <a:extLst>
                <a:ext uri="{FF2B5EF4-FFF2-40B4-BE49-F238E27FC236}">
                  <a16:creationId xmlns:a16="http://schemas.microsoft.com/office/drawing/2014/main" id="{64485294-D168-98FF-87AB-9CBEBA9EAF80}"/>
                </a:ext>
              </a:extLst>
            </p:cNvPr>
            <p:cNvPicPr>
              <a:picLocks noChangeAspect="1"/>
            </p:cNvPicPr>
            <p:nvPr/>
          </p:nvPicPr>
          <p:blipFill rotWithShape="1">
            <a:blip r:embed="rId8"/>
            <a:srcRect l="794" t="12121" r="8532" b="16667"/>
            <a:stretch/>
          </p:blipFill>
          <p:spPr>
            <a:xfrm>
              <a:off x="11039197" y="24408402"/>
              <a:ext cx="3177798" cy="261713"/>
            </a:xfrm>
            <a:prstGeom prst="rect">
              <a:avLst/>
            </a:prstGeom>
          </p:spPr>
        </p:pic>
        <p:sp>
          <p:nvSpPr>
            <p:cNvPr id="81" name="TextBox 4">
              <a:extLst>
                <a:ext uri="{FF2B5EF4-FFF2-40B4-BE49-F238E27FC236}">
                  <a16:creationId xmlns:a16="http://schemas.microsoft.com/office/drawing/2014/main" id="{45EE6983-CA3C-D82F-E643-5044E57CC3D3}"/>
                </a:ext>
              </a:extLst>
            </p:cNvPr>
            <p:cNvSpPr txBox="1"/>
            <p:nvPr/>
          </p:nvSpPr>
          <p:spPr>
            <a:xfrm>
              <a:off x="10428678" y="24369571"/>
              <a:ext cx="586192" cy="35688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3000">
                  <a:solidFill>
                    <a:schemeClr val="tx1">
                      <a:lumMod val="75000"/>
                      <a:lumOff val="25000"/>
                    </a:schemeClr>
                  </a:solidFill>
                  <a:latin typeface="Century Gothic"/>
                  <a:cs typeface="Calibri"/>
                </a:rPr>
                <a:t>25°C</a:t>
              </a:r>
              <a:endParaRPr lang="en-US" sz="3000">
                <a:solidFill>
                  <a:schemeClr val="tx1">
                    <a:lumMod val="75000"/>
                    <a:lumOff val="25000"/>
                  </a:schemeClr>
                </a:solidFill>
                <a:latin typeface="Century Gothic"/>
              </a:endParaRPr>
            </a:p>
          </p:txBody>
        </p:sp>
        <p:sp>
          <p:nvSpPr>
            <p:cNvPr id="82" name="TextBox 5">
              <a:extLst>
                <a:ext uri="{FF2B5EF4-FFF2-40B4-BE49-F238E27FC236}">
                  <a16:creationId xmlns:a16="http://schemas.microsoft.com/office/drawing/2014/main" id="{9C6C6186-58C8-61C9-C048-33DD10BEB366}"/>
                </a:ext>
              </a:extLst>
            </p:cNvPr>
            <p:cNvSpPr txBox="1"/>
            <p:nvPr/>
          </p:nvSpPr>
          <p:spPr>
            <a:xfrm>
              <a:off x="14323605" y="24374008"/>
              <a:ext cx="570879" cy="35688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000">
                  <a:solidFill>
                    <a:schemeClr val="tx1">
                      <a:lumMod val="75000"/>
                      <a:lumOff val="25000"/>
                    </a:schemeClr>
                  </a:solidFill>
                  <a:latin typeface="Century Gothic"/>
                  <a:ea typeface="+mn-lt"/>
                  <a:cs typeface="+mn-lt"/>
                </a:rPr>
                <a:t>30°C</a:t>
              </a:r>
              <a:endParaRPr lang="en-US" sz="3000">
                <a:solidFill>
                  <a:schemeClr val="tx1">
                    <a:lumMod val="75000"/>
                    <a:lumOff val="25000"/>
                  </a:schemeClr>
                </a:solidFill>
                <a:latin typeface="Century Gothic"/>
              </a:endParaRPr>
            </a:p>
          </p:txBody>
        </p:sp>
      </p:grpSp>
      <p:pic>
        <p:nvPicPr>
          <p:cNvPr id="15" name="Content Placeholder 6">
            <a:extLst>
              <a:ext uri="{FF2B5EF4-FFF2-40B4-BE49-F238E27FC236}">
                <a16:creationId xmlns:a16="http://schemas.microsoft.com/office/drawing/2014/main" id="{E47AED23-3F5F-3C96-4038-71C7BD7E37D4}"/>
              </a:ext>
            </a:extLst>
          </p:cNvPr>
          <p:cNvPicPr>
            <a:picLocks noGrp="1" noChangeAspect="1"/>
          </p:cNvPicPr>
          <p:nvPr/>
        </p:nvPicPr>
        <p:blipFill rotWithShape="1">
          <a:blip r:embed="rId9"/>
          <a:srcRect l="2714" t="9649" r="1256" b="12991"/>
          <a:stretch/>
        </p:blipFill>
        <p:spPr>
          <a:xfrm>
            <a:off x="9253030" y="16801887"/>
            <a:ext cx="9126625" cy="6065974"/>
          </a:xfrm>
          <a:prstGeom prst="rect">
            <a:avLst/>
          </a:prstGeom>
          <a:ln>
            <a:noFill/>
          </a:ln>
        </p:spPr>
      </p:pic>
      <p:pic>
        <p:nvPicPr>
          <p:cNvPr id="83" name="Picture 82">
            <a:extLst>
              <a:ext uri="{FF2B5EF4-FFF2-40B4-BE49-F238E27FC236}">
                <a16:creationId xmlns:a16="http://schemas.microsoft.com/office/drawing/2014/main" id="{54038F3D-3421-BAFF-BEBE-166B85D7B973}"/>
              </a:ext>
            </a:extLst>
          </p:cNvPr>
          <p:cNvPicPr>
            <a:picLocks noChangeAspect="1"/>
          </p:cNvPicPr>
          <p:nvPr/>
        </p:nvPicPr>
        <p:blipFill rotWithShape="1">
          <a:blip r:embed="rId9"/>
          <a:srcRect l="5985" t="88582" r="89672" b="3200"/>
          <a:stretch/>
        </p:blipFill>
        <p:spPr>
          <a:xfrm>
            <a:off x="17629159" y="16999010"/>
            <a:ext cx="667221" cy="875537"/>
          </a:xfrm>
          <a:prstGeom prst="rect">
            <a:avLst/>
          </a:prstGeom>
          <a:ln>
            <a:noFill/>
          </a:ln>
        </p:spPr>
      </p:pic>
      <p:cxnSp>
        <p:nvCxnSpPr>
          <p:cNvPr id="16" name="Straight Arrow Connector 15">
            <a:extLst>
              <a:ext uri="{FF2B5EF4-FFF2-40B4-BE49-F238E27FC236}">
                <a16:creationId xmlns:a16="http://schemas.microsoft.com/office/drawing/2014/main" id="{EDE51B1D-46C9-D420-E6DA-BBAA3548FC11}"/>
              </a:ext>
            </a:extLst>
          </p:cNvPr>
          <p:cNvCxnSpPr/>
          <p:nvPr/>
        </p:nvCxnSpPr>
        <p:spPr>
          <a:xfrm>
            <a:off x="11456773" y="15913603"/>
            <a:ext cx="1892059" cy="2313794"/>
          </a:xfrm>
          <a:prstGeom prst="straightConnector1">
            <a:avLst/>
          </a:prstGeom>
        </p:spPr>
        <p:style>
          <a:lnRef idx="1">
            <a:schemeClr val="dk1"/>
          </a:lnRef>
          <a:fillRef idx="0">
            <a:schemeClr val="dk1"/>
          </a:fillRef>
          <a:effectRef idx="0">
            <a:schemeClr val="dk1"/>
          </a:effectRef>
          <a:fontRef idx="minor">
            <a:schemeClr val="tx1"/>
          </a:fontRef>
        </p:style>
      </p:cxnSp>
      <p:sp>
        <p:nvSpPr>
          <p:cNvPr id="91" name="TextBox 10">
            <a:extLst>
              <a:ext uri="{FF2B5EF4-FFF2-40B4-BE49-F238E27FC236}">
                <a16:creationId xmlns:a16="http://schemas.microsoft.com/office/drawing/2014/main" id="{96D815B2-0609-75D1-B473-E9D604D1A6FD}"/>
              </a:ext>
            </a:extLst>
          </p:cNvPr>
          <p:cNvSpPr txBox="1"/>
          <p:nvPr/>
        </p:nvSpPr>
        <p:spPr>
          <a:xfrm rot="16200000">
            <a:off x="-962455" y="19634016"/>
            <a:ext cx="3262971"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solidFill>
                  <a:schemeClr val="tx1">
                    <a:lumMod val="75000"/>
                    <a:lumOff val="25000"/>
                  </a:schemeClr>
                </a:solidFill>
                <a:latin typeface="Century Gothic"/>
              </a:rPr>
              <a:t>Temperature (°C)</a:t>
            </a:r>
          </a:p>
        </p:txBody>
      </p:sp>
      <p:grpSp>
        <p:nvGrpSpPr>
          <p:cNvPr id="96" name="Group 95">
            <a:extLst>
              <a:ext uri="{FF2B5EF4-FFF2-40B4-BE49-F238E27FC236}">
                <a16:creationId xmlns:a16="http://schemas.microsoft.com/office/drawing/2014/main" id="{CD104131-58A1-E048-7A89-2FEE8DF3A27B}"/>
              </a:ext>
            </a:extLst>
          </p:cNvPr>
          <p:cNvGrpSpPr/>
          <p:nvPr/>
        </p:nvGrpSpPr>
        <p:grpSpPr>
          <a:xfrm>
            <a:off x="761841" y="17737082"/>
            <a:ext cx="530441" cy="4642161"/>
            <a:chOff x="1194527" y="2848692"/>
            <a:chExt cx="495030" cy="2666791"/>
          </a:xfrm>
        </p:grpSpPr>
        <p:sp>
          <p:nvSpPr>
            <p:cNvPr id="109" name="TextBox 10">
              <a:extLst>
                <a:ext uri="{FF2B5EF4-FFF2-40B4-BE49-F238E27FC236}">
                  <a16:creationId xmlns:a16="http://schemas.microsoft.com/office/drawing/2014/main" id="{81DF8403-4F28-0DDE-E824-6BBF193F25DE}"/>
                </a:ext>
              </a:extLst>
            </p:cNvPr>
            <p:cNvSpPr txBox="1"/>
            <p:nvPr/>
          </p:nvSpPr>
          <p:spPr>
            <a:xfrm rot="21540000">
              <a:off x="1194527" y="5320993"/>
              <a:ext cx="494812" cy="19449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tx1">
                      <a:lumMod val="75000"/>
                      <a:lumOff val="25000"/>
                    </a:schemeClr>
                  </a:solidFill>
                  <a:latin typeface="Century Gothic"/>
                </a:rPr>
                <a:t>15</a:t>
              </a:r>
              <a:endParaRPr lang="en-US" sz="1600">
                <a:solidFill>
                  <a:schemeClr val="tx1">
                    <a:lumMod val="75000"/>
                    <a:lumOff val="25000"/>
                  </a:schemeClr>
                </a:solidFill>
              </a:endParaRPr>
            </a:p>
          </p:txBody>
        </p:sp>
        <p:sp>
          <p:nvSpPr>
            <p:cNvPr id="110" name="TextBox 12">
              <a:extLst>
                <a:ext uri="{FF2B5EF4-FFF2-40B4-BE49-F238E27FC236}">
                  <a16:creationId xmlns:a16="http://schemas.microsoft.com/office/drawing/2014/main" id="{B689707E-B6A9-6E8A-5F9C-B36C35A88532}"/>
                </a:ext>
              </a:extLst>
            </p:cNvPr>
            <p:cNvSpPr txBox="1"/>
            <p:nvPr/>
          </p:nvSpPr>
          <p:spPr>
            <a:xfrm rot="21540000">
              <a:off x="1194527" y="4873107"/>
              <a:ext cx="494812" cy="19449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tx1">
                      <a:lumMod val="75000"/>
                      <a:lumOff val="25000"/>
                    </a:schemeClr>
                  </a:solidFill>
                  <a:latin typeface="Century Gothic"/>
                </a:rPr>
                <a:t>20</a:t>
              </a:r>
              <a:endParaRPr lang="en-US" sz="1600">
                <a:solidFill>
                  <a:schemeClr val="tx1">
                    <a:lumMod val="75000"/>
                    <a:lumOff val="25000"/>
                  </a:schemeClr>
                </a:solidFill>
              </a:endParaRPr>
            </a:p>
          </p:txBody>
        </p:sp>
        <p:sp>
          <p:nvSpPr>
            <p:cNvPr id="111" name="TextBox 14">
              <a:extLst>
                <a:ext uri="{FF2B5EF4-FFF2-40B4-BE49-F238E27FC236}">
                  <a16:creationId xmlns:a16="http://schemas.microsoft.com/office/drawing/2014/main" id="{730D9CE5-48E7-2563-5AE2-AEE3BE21405E}"/>
                </a:ext>
              </a:extLst>
            </p:cNvPr>
            <p:cNvSpPr txBox="1"/>
            <p:nvPr/>
          </p:nvSpPr>
          <p:spPr>
            <a:xfrm rot="21540000">
              <a:off x="1194527" y="4340054"/>
              <a:ext cx="494812" cy="19449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tx1">
                      <a:lumMod val="75000"/>
                      <a:lumOff val="25000"/>
                    </a:schemeClr>
                  </a:solidFill>
                  <a:latin typeface="Century Gothic"/>
                </a:rPr>
                <a:t>25</a:t>
              </a:r>
              <a:endParaRPr lang="en-US" sz="1600">
                <a:solidFill>
                  <a:schemeClr val="tx1">
                    <a:lumMod val="75000"/>
                    <a:lumOff val="25000"/>
                  </a:schemeClr>
                </a:solidFill>
              </a:endParaRPr>
            </a:p>
          </p:txBody>
        </p:sp>
        <p:sp>
          <p:nvSpPr>
            <p:cNvPr id="112" name="TextBox 16">
              <a:extLst>
                <a:ext uri="{FF2B5EF4-FFF2-40B4-BE49-F238E27FC236}">
                  <a16:creationId xmlns:a16="http://schemas.microsoft.com/office/drawing/2014/main" id="{3D789C97-074F-8F5A-2EAE-4FFF52A02BEB}"/>
                </a:ext>
              </a:extLst>
            </p:cNvPr>
            <p:cNvSpPr txBox="1"/>
            <p:nvPr/>
          </p:nvSpPr>
          <p:spPr>
            <a:xfrm rot="21540000">
              <a:off x="1194527" y="3824931"/>
              <a:ext cx="494812" cy="19449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tx1">
                      <a:lumMod val="75000"/>
                      <a:lumOff val="25000"/>
                    </a:schemeClr>
                  </a:solidFill>
                  <a:latin typeface="Century Gothic"/>
                </a:rPr>
                <a:t>30</a:t>
              </a:r>
              <a:endParaRPr lang="en-US" sz="1600">
                <a:solidFill>
                  <a:schemeClr val="tx1">
                    <a:lumMod val="75000"/>
                    <a:lumOff val="25000"/>
                  </a:schemeClr>
                </a:solidFill>
              </a:endParaRPr>
            </a:p>
          </p:txBody>
        </p:sp>
        <p:sp>
          <p:nvSpPr>
            <p:cNvPr id="113" name="TextBox 18">
              <a:extLst>
                <a:ext uri="{FF2B5EF4-FFF2-40B4-BE49-F238E27FC236}">
                  <a16:creationId xmlns:a16="http://schemas.microsoft.com/office/drawing/2014/main" id="{062FB92F-DE17-6F11-F7A2-9EA84C9A09A0}"/>
                </a:ext>
              </a:extLst>
            </p:cNvPr>
            <p:cNvSpPr txBox="1"/>
            <p:nvPr/>
          </p:nvSpPr>
          <p:spPr>
            <a:xfrm rot="21540000">
              <a:off x="1194527" y="3333787"/>
              <a:ext cx="494812" cy="19449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tx1">
                      <a:lumMod val="75000"/>
                      <a:lumOff val="25000"/>
                    </a:schemeClr>
                  </a:solidFill>
                  <a:latin typeface="Century Gothic"/>
                </a:rPr>
                <a:t>35</a:t>
              </a:r>
              <a:endParaRPr lang="en-US" sz="1600">
                <a:solidFill>
                  <a:schemeClr val="tx1">
                    <a:lumMod val="75000"/>
                    <a:lumOff val="25000"/>
                  </a:schemeClr>
                </a:solidFill>
              </a:endParaRPr>
            </a:p>
          </p:txBody>
        </p:sp>
        <p:sp>
          <p:nvSpPr>
            <p:cNvPr id="114" name="TextBox 20">
              <a:extLst>
                <a:ext uri="{FF2B5EF4-FFF2-40B4-BE49-F238E27FC236}">
                  <a16:creationId xmlns:a16="http://schemas.microsoft.com/office/drawing/2014/main" id="{C5EE2D63-6485-76A7-D53A-4FAD2A9A2A17}"/>
                </a:ext>
              </a:extLst>
            </p:cNvPr>
            <p:cNvSpPr txBox="1"/>
            <p:nvPr/>
          </p:nvSpPr>
          <p:spPr>
            <a:xfrm rot="21540000">
              <a:off x="1194745" y="2848692"/>
              <a:ext cx="494812" cy="19449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tx1">
                      <a:lumMod val="75000"/>
                      <a:lumOff val="25000"/>
                    </a:schemeClr>
                  </a:solidFill>
                  <a:latin typeface="Century Gothic"/>
                </a:rPr>
                <a:t>40</a:t>
              </a:r>
              <a:endParaRPr lang="en-US" sz="1600">
                <a:solidFill>
                  <a:schemeClr val="tx1">
                    <a:lumMod val="75000"/>
                    <a:lumOff val="25000"/>
                  </a:schemeClr>
                </a:solidFill>
              </a:endParaRPr>
            </a:p>
          </p:txBody>
        </p:sp>
      </p:grpSp>
      <p:grpSp>
        <p:nvGrpSpPr>
          <p:cNvPr id="152" name="Group 151">
            <a:extLst>
              <a:ext uri="{FF2B5EF4-FFF2-40B4-BE49-F238E27FC236}">
                <a16:creationId xmlns:a16="http://schemas.microsoft.com/office/drawing/2014/main" id="{43B4BCA8-0FAE-06E2-60A1-138331FE276D}"/>
              </a:ext>
            </a:extLst>
          </p:cNvPr>
          <p:cNvGrpSpPr/>
          <p:nvPr/>
        </p:nvGrpSpPr>
        <p:grpSpPr>
          <a:xfrm>
            <a:off x="1009020" y="22577290"/>
            <a:ext cx="8056586" cy="354167"/>
            <a:chOff x="1356212" y="5476290"/>
            <a:chExt cx="4064323" cy="263219"/>
          </a:xfrm>
        </p:grpSpPr>
        <p:sp>
          <p:nvSpPr>
            <p:cNvPr id="153" name="TextBox 17">
              <a:extLst>
                <a:ext uri="{FF2B5EF4-FFF2-40B4-BE49-F238E27FC236}">
                  <a16:creationId xmlns:a16="http://schemas.microsoft.com/office/drawing/2014/main" id="{01B7520C-DFE2-C947-C738-7E1C60D802BB}"/>
                </a:ext>
              </a:extLst>
            </p:cNvPr>
            <p:cNvSpPr txBox="1"/>
            <p:nvPr/>
          </p:nvSpPr>
          <p:spPr>
            <a:xfrm>
              <a:off x="3322341" y="5481821"/>
              <a:ext cx="539201" cy="25161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tx1">
                      <a:lumMod val="75000"/>
                      <a:lumOff val="25000"/>
                    </a:schemeClr>
                  </a:solidFill>
                  <a:latin typeface="Century Gothic"/>
                </a:rPr>
                <a:t>2019</a:t>
              </a:r>
            </a:p>
          </p:txBody>
        </p:sp>
        <p:sp>
          <p:nvSpPr>
            <p:cNvPr id="154" name="TextBox 20">
              <a:extLst>
                <a:ext uri="{FF2B5EF4-FFF2-40B4-BE49-F238E27FC236}">
                  <a16:creationId xmlns:a16="http://schemas.microsoft.com/office/drawing/2014/main" id="{304C71BB-A731-CC92-85AA-D85032A41814}"/>
                </a:ext>
              </a:extLst>
            </p:cNvPr>
            <p:cNvSpPr txBox="1"/>
            <p:nvPr/>
          </p:nvSpPr>
          <p:spPr>
            <a:xfrm>
              <a:off x="3633863" y="5481821"/>
              <a:ext cx="539201" cy="25161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tx1">
                      <a:lumMod val="75000"/>
                      <a:lumOff val="25000"/>
                    </a:schemeClr>
                  </a:solidFill>
                  <a:latin typeface="Century Gothic"/>
                </a:rPr>
                <a:t>2020</a:t>
              </a:r>
            </a:p>
          </p:txBody>
        </p:sp>
        <p:sp>
          <p:nvSpPr>
            <p:cNvPr id="155" name="TextBox 22">
              <a:extLst>
                <a:ext uri="{FF2B5EF4-FFF2-40B4-BE49-F238E27FC236}">
                  <a16:creationId xmlns:a16="http://schemas.microsoft.com/office/drawing/2014/main" id="{90446264-C7AD-20DD-95EE-C4F0ADD5EE00}"/>
                </a:ext>
              </a:extLst>
            </p:cNvPr>
            <p:cNvSpPr txBox="1"/>
            <p:nvPr/>
          </p:nvSpPr>
          <p:spPr>
            <a:xfrm>
              <a:off x="3951394" y="5485995"/>
              <a:ext cx="539201" cy="25161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tx1">
                      <a:lumMod val="75000"/>
                      <a:lumOff val="25000"/>
                    </a:schemeClr>
                  </a:solidFill>
                  <a:latin typeface="Century Gothic"/>
                </a:rPr>
                <a:t>2021</a:t>
              </a:r>
            </a:p>
          </p:txBody>
        </p:sp>
        <p:sp>
          <p:nvSpPr>
            <p:cNvPr id="156" name="TextBox 24">
              <a:extLst>
                <a:ext uri="{FF2B5EF4-FFF2-40B4-BE49-F238E27FC236}">
                  <a16:creationId xmlns:a16="http://schemas.microsoft.com/office/drawing/2014/main" id="{DF3A5378-52B7-2AE2-BB42-A79E3A3602B6}"/>
                </a:ext>
              </a:extLst>
            </p:cNvPr>
            <p:cNvSpPr txBox="1"/>
            <p:nvPr/>
          </p:nvSpPr>
          <p:spPr>
            <a:xfrm>
              <a:off x="4263160" y="5485995"/>
              <a:ext cx="539201" cy="25161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tx1">
                      <a:lumMod val="75000"/>
                      <a:lumOff val="25000"/>
                    </a:schemeClr>
                  </a:solidFill>
                  <a:latin typeface="Century Gothic"/>
                </a:rPr>
                <a:t>2022</a:t>
              </a:r>
            </a:p>
          </p:txBody>
        </p:sp>
        <p:sp>
          <p:nvSpPr>
            <p:cNvPr id="157" name="TextBox 26">
              <a:extLst>
                <a:ext uri="{FF2B5EF4-FFF2-40B4-BE49-F238E27FC236}">
                  <a16:creationId xmlns:a16="http://schemas.microsoft.com/office/drawing/2014/main" id="{A878FC45-3386-82C8-CF53-2917E276A932}"/>
                </a:ext>
              </a:extLst>
            </p:cNvPr>
            <p:cNvSpPr txBox="1"/>
            <p:nvPr/>
          </p:nvSpPr>
          <p:spPr>
            <a:xfrm>
              <a:off x="4599335" y="5479995"/>
              <a:ext cx="539201" cy="25161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tx1">
                      <a:lumMod val="75000"/>
                      <a:lumOff val="25000"/>
                    </a:schemeClr>
                  </a:solidFill>
                  <a:latin typeface="Century Gothic"/>
                </a:rPr>
                <a:t>2023</a:t>
              </a:r>
            </a:p>
          </p:txBody>
        </p:sp>
        <p:sp>
          <p:nvSpPr>
            <p:cNvPr id="158" name="TextBox 29">
              <a:extLst>
                <a:ext uri="{FF2B5EF4-FFF2-40B4-BE49-F238E27FC236}">
                  <a16:creationId xmlns:a16="http://schemas.microsoft.com/office/drawing/2014/main" id="{7E660438-E793-C21C-5CF4-FC95E923C197}"/>
                </a:ext>
              </a:extLst>
            </p:cNvPr>
            <p:cNvSpPr txBox="1"/>
            <p:nvPr/>
          </p:nvSpPr>
          <p:spPr>
            <a:xfrm>
              <a:off x="2976246" y="5485962"/>
              <a:ext cx="539201" cy="25161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tx1">
                      <a:lumMod val="75000"/>
                      <a:lumOff val="25000"/>
                    </a:schemeClr>
                  </a:solidFill>
                  <a:latin typeface="Century Gothic"/>
                </a:rPr>
                <a:t>2018</a:t>
              </a:r>
            </a:p>
          </p:txBody>
        </p:sp>
        <p:sp>
          <p:nvSpPr>
            <p:cNvPr id="159" name="TextBox 30">
              <a:extLst>
                <a:ext uri="{FF2B5EF4-FFF2-40B4-BE49-F238E27FC236}">
                  <a16:creationId xmlns:a16="http://schemas.microsoft.com/office/drawing/2014/main" id="{B16099C8-58EF-0955-08D0-73A9DBBCA6DD}"/>
                </a:ext>
              </a:extLst>
            </p:cNvPr>
            <p:cNvSpPr txBox="1"/>
            <p:nvPr/>
          </p:nvSpPr>
          <p:spPr>
            <a:xfrm>
              <a:off x="2660746" y="5481821"/>
              <a:ext cx="539201" cy="25161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tx1">
                      <a:lumMod val="75000"/>
                      <a:lumOff val="25000"/>
                    </a:schemeClr>
                  </a:solidFill>
                  <a:latin typeface="Century Gothic"/>
                </a:rPr>
                <a:t>2017</a:t>
              </a:r>
            </a:p>
          </p:txBody>
        </p:sp>
        <p:sp>
          <p:nvSpPr>
            <p:cNvPr id="160" name="TextBox 31">
              <a:extLst>
                <a:ext uri="{FF2B5EF4-FFF2-40B4-BE49-F238E27FC236}">
                  <a16:creationId xmlns:a16="http://schemas.microsoft.com/office/drawing/2014/main" id="{351BF402-CD7F-439E-BC53-785D5EB34F27}"/>
                </a:ext>
              </a:extLst>
            </p:cNvPr>
            <p:cNvSpPr txBox="1"/>
            <p:nvPr/>
          </p:nvSpPr>
          <p:spPr>
            <a:xfrm>
              <a:off x="2350953" y="5487894"/>
              <a:ext cx="539201" cy="25161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tx1">
                      <a:lumMod val="75000"/>
                      <a:lumOff val="25000"/>
                    </a:schemeClr>
                  </a:solidFill>
                  <a:latin typeface="Century Gothic"/>
                </a:rPr>
                <a:t>2016</a:t>
              </a:r>
            </a:p>
          </p:txBody>
        </p:sp>
        <p:sp>
          <p:nvSpPr>
            <p:cNvPr id="161" name="TextBox 32">
              <a:extLst>
                <a:ext uri="{FF2B5EF4-FFF2-40B4-BE49-F238E27FC236}">
                  <a16:creationId xmlns:a16="http://schemas.microsoft.com/office/drawing/2014/main" id="{1724B1EE-33EA-7BC8-27EB-800CFAE27342}"/>
                </a:ext>
              </a:extLst>
            </p:cNvPr>
            <p:cNvSpPr txBox="1"/>
            <p:nvPr/>
          </p:nvSpPr>
          <p:spPr>
            <a:xfrm>
              <a:off x="2031638" y="5483753"/>
              <a:ext cx="539201" cy="25161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tx1">
                      <a:lumMod val="75000"/>
                      <a:lumOff val="25000"/>
                    </a:schemeClr>
                  </a:solidFill>
                  <a:latin typeface="Century Gothic"/>
                </a:rPr>
                <a:t>2015</a:t>
              </a:r>
            </a:p>
          </p:txBody>
        </p:sp>
        <p:sp>
          <p:nvSpPr>
            <p:cNvPr id="162" name="TextBox 33">
              <a:extLst>
                <a:ext uri="{FF2B5EF4-FFF2-40B4-BE49-F238E27FC236}">
                  <a16:creationId xmlns:a16="http://schemas.microsoft.com/office/drawing/2014/main" id="{BC81880A-DD52-CD7C-ECAF-B39CEBFE50C8}"/>
                </a:ext>
              </a:extLst>
            </p:cNvPr>
            <p:cNvSpPr txBox="1"/>
            <p:nvPr/>
          </p:nvSpPr>
          <p:spPr>
            <a:xfrm>
              <a:off x="1694620" y="5476290"/>
              <a:ext cx="525642" cy="25161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tx1">
                      <a:lumMod val="75000"/>
                      <a:lumOff val="25000"/>
                    </a:schemeClr>
                  </a:solidFill>
                  <a:latin typeface="Century Gothic"/>
                </a:rPr>
                <a:t>2014</a:t>
              </a:r>
            </a:p>
          </p:txBody>
        </p:sp>
        <p:sp>
          <p:nvSpPr>
            <p:cNvPr id="163" name="TextBox 34">
              <a:extLst>
                <a:ext uri="{FF2B5EF4-FFF2-40B4-BE49-F238E27FC236}">
                  <a16:creationId xmlns:a16="http://schemas.microsoft.com/office/drawing/2014/main" id="{14BADEEB-6351-7AA3-8D4C-0BB0368D4893}"/>
                </a:ext>
              </a:extLst>
            </p:cNvPr>
            <p:cNvSpPr txBox="1"/>
            <p:nvPr/>
          </p:nvSpPr>
          <p:spPr>
            <a:xfrm>
              <a:off x="1356212" y="5485303"/>
              <a:ext cx="496267" cy="25161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tx1">
                      <a:lumMod val="75000"/>
                      <a:lumOff val="25000"/>
                    </a:schemeClr>
                  </a:solidFill>
                  <a:latin typeface="Century Gothic"/>
                </a:rPr>
                <a:t>2013</a:t>
              </a:r>
            </a:p>
          </p:txBody>
        </p:sp>
        <p:sp>
          <p:nvSpPr>
            <p:cNvPr id="164" name="TextBox 35">
              <a:extLst>
                <a:ext uri="{FF2B5EF4-FFF2-40B4-BE49-F238E27FC236}">
                  <a16:creationId xmlns:a16="http://schemas.microsoft.com/office/drawing/2014/main" id="{51C2035A-57EB-A2BB-41E5-CA247606FE68}"/>
                </a:ext>
              </a:extLst>
            </p:cNvPr>
            <p:cNvSpPr txBox="1"/>
            <p:nvPr/>
          </p:nvSpPr>
          <p:spPr>
            <a:xfrm>
              <a:off x="4881334" y="5479995"/>
              <a:ext cx="539201" cy="25161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tx1">
                      <a:lumMod val="75000"/>
                      <a:lumOff val="25000"/>
                    </a:schemeClr>
                  </a:solidFill>
                  <a:latin typeface="Century Gothic"/>
                </a:rPr>
                <a:t>2024</a:t>
              </a:r>
            </a:p>
          </p:txBody>
        </p:sp>
      </p:grpSp>
      <p:pic>
        <p:nvPicPr>
          <p:cNvPr id="30" name="Picture 29">
            <a:extLst>
              <a:ext uri="{FF2B5EF4-FFF2-40B4-BE49-F238E27FC236}">
                <a16:creationId xmlns:a16="http://schemas.microsoft.com/office/drawing/2014/main" id="{E26F650D-E6AD-10DF-6768-9DF02ECCD3C4}"/>
              </a:ext>
            </a:extLst>
          </p:cNvPr>
          <p:cNvPicPr>
            <a:picLocks noChangeAspect="1"/>
          </p:cNvPicPr>
          <p:nvPr/>
        </p:nvPicPr>
        <p:blipFill rotWithShape="1">
          <a:blip r:embed="rId10"/>
          <a:srcRect l="45242" t="10030" r="15606" b="13441"/>
          <a:stretch/>
        </p:blipFill>
        <p:spPr>
          <a:xfrm>
            <a:off x="1151640" y="17586599"/>
            <a:ext cx="7638036" cy="4993667"/>
          </a:xfrm>
          <a:prstGeom prst="rect">
            <a:avLst/>
          </a:prstGeom>
        </p:spPr>
      </p:pic>
      <p:sp>
        <p:nvSpPr>
          <p:cNvPr id="72" name="Rectangle 71">
            <a:extLst>
              <a:ext uri="{FF2B5EF4-FFF2-40B4-BE49-F238E27FC236}">
                <a16:creationId xmlns:a16="http://schemas.microsoft.com/office/drawing/2014/main" id="{42AE5B90-AD38-DED0-CFF4-7B127DEE4AA5}"/>
              </a:ext>
            </a:extLst>
          </p:cNvPr>
          <p:cNvSpPr/>
          <p:nvPr/>
        </p:nvSpPr>
        <p:spPr>
          <a:xfrm>
            <a:off x="5162361" y="17655587"/>
            <a:ext cx="629881" cy="4830078"/>
          </a:xfrm>
          <a:prstGeom prst="rect">
            <a:avLst/>
          </a:prstGeom>
          <a:solidFill>
            <a:srgbClr val="C23E3E">
              <a:alpha val="1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92" name="TextBox 6">
            <a:extLst>
              <a:ext uri="{FF2B5EF4-FFF2-40B4-BE49-F238E27FC236}">
                <a16:creationId xmlns:a16="http://schemas.microsoft.com/office/drawing/2014/main" id="{474E2B05-2C45-B096-3B8D-A1FFCBED67E3}"/>
              </a:ext>
            </a:extLst>
          </p:cNvPr>
          <p:cNvSpPr txBox="1"/>
          <p:nvPr/>
        </p:nvSpPr>
        <p:spPr>
          <a:xfrm>
            <a:off x="2557339" y="16505725"/>
            <a:ext cx="4854081" cy="553998"/>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000" b="1">
                <a:solidFill>
                  <a:schemeClr val="tx1">
                    <a:lumMod val="75000"/>
                    <a:lumOff val="25000"/>
                  </a:schemeClr>
                </a:solidFill>
                <a:latin typeface="Century Gothic"/>
                <a:cs typeface="Calibri"/>
              </a:rPr>
              <a:t>"Unsheltered" Fishponds</a:t>
            </a:r>
          </a:p>
        </p:txBody>
      </p:sp>
      <p:sp>
        <p:nvSpPr>
          <p:cNvPr id="147" name="Flowchart: Connector 146">
            <a:extLst>
              <a:ext uri="{FF2B5EF4-FFF2-40B4-BE49-F238E27FC236}">
                <a16:creationId xmlns:a16="http://schemas.microsoft.com/office/drawing/2014/main" id="{A6BC97D3-AD2F-4510-CE1B-C1F277EB01D6}"/>
              </a:ext>
            </a:extLst>
          </p:cNvPr>
          <p:cNvSpPr/>
          <p:nvPr/>
        </p:nvSpPr>
        <p:spPr>
          <a:xfrm>
            <a:off x="10962424" y="17428542"/>
            <a:ext cx="268377" cy="268376"/>
          </a:xfrm>
          <a:prstGeom prst="flowChartConnector">
            <a:avLst/>
          </a:prstGeom>
          <a:solidFill>
            <a:srgbClr val="FFFF00"/>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74" name="Flowchart: Connector 173">
            <a:extLst>
              <a:ext uri="{FF2B5EF4-FFF2-40B4-BE49-F238E27FC236}">
                <a16:creationId xmlns:a16="http://schemas.microsoft.com/office/drawing/2014/main" id="{6E2C24EE-CF2D-0B3C-71EB-4959045AEBB4}"/>
              </a:ext>
            </a:extLst>
          </p:cNvPr>
          <p:cNvSpPr/>
          <p:nvPr/>
        </p:nvSpPr>
        <p:spPr>
          <a:xfrm>
            <a:off x="13277667" y="18257147"/>
            <a:ext cx="268377" cy="268376"/>
          </a:xfrm>
          <a:prstGeom prst="flowChartConnector">
            <a:avLst/>
          </a:prstGeom>
          <a:solidFill>
            <a:srgbClr val="FFFF00"/>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75" name="Flowchart: Connector 174">
            <a:extLst>
              <a:ext uri="{FF2B5EF4-FFF2-40B4-BE49-F238E27FC236}">
                <a16:creationId xmlns:a16="http://schemas.microsoft.com/office/drawing/2014/main" id="{CB2EFB89-F452-ACAA-838E-B8458F6F4B15}"/>
              </a:ext>
            </a:extLst>
          </p:cNvPr>
          <p:cNvSpPr/>
          <p:nvPr/>
        </p:nvSpPr>
        <p:spPr>
          <a:xfrm>
            <a:off x="13143479" y="18122957"/>
            <a:ext cx="268377" cy="268376"/>
          </a:xfrm>
          <a:prstGeom prst="flowChartConnector">
            <a:avLst/>
          </a:prstGeom>
          <a:solidFill>
            <a:srgbClr val="FFFF00"/>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76" name="Flowchart: Connector 175">
            <a:extLst>
              <a:ext uri="{FF2B5EF4-FFF2-40B4-BE49-F238E27FC236}">
                <a16:creationId xmlns:a16="http://schemas.microsoft.com/office/drawing/2014/main" id="{25162A7F-3F4E-7DCC-9B29-CC6CF43AE93C}"/>
              </a:ext>
            </a:extLst>
          </p:cNvPr>
          <p:cNvSpPr/>
          <p:nvPr/>
        </p:nvSpPr>
        <p:spPr>
          <a:xfrm>
            <a:off x="14772913" y="18813070"/>
            <a:ext cx="268377" cy="268376"/>
          </a:xfrm>
          <a:prstGeom prst="flowChartConnector">
            <a:avLst/>
          </a:prstGeom>
          <a:solidFill>
            <a:srgbClr val="FFFF00"/>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77" name="Flowchart: Connector 176">
            <a:extLst>
              <a:ext uri="{FF2B5EF4-FFF2-40B4-BE49-F238E27FC236}">
                <a16:creationId xmlns:a16="http://schemas.microsoft.com/office/drawing/2014/main" id="{622E2054-6E43-5719-FB8B-27B11C817F7B}"/>
              </a:ext>
            </a:extLst>
          </p:cNvPr>
          <p:cNvSpPr/>
          <p:nvPr/>
        </p:nvSpPr>
        <p:spPr>
          <a:xfrm>
            <a:off x="16076461" y="19349826"/>
            <a:ext cx="268377" cy="268376"/>
          </a:xfrm>
          <a:prstGeom prst="flowChartConnector">
            <a:avLst/>
          </a:prstGeom>
          <a:solidFill>
            <a:srgbClr val="FFFF00"/>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78" name="Flowchart: Connector 177">
            <a:extLst>
              <a:ext uri="{FF2B5EF4-FFF2-40B4-BE49-F238E27FC236}">
                <a16:creationId xmlns:a16="http://schemas.microsoft.com/office/drawing/2014/main" id="{21ACF4D4-EBF9-5D2A-B5BC-CB7A38435C8D}"/>
              </a:ext>
            </a:extLst>
          </p:cNvPr>
          <p:cNvSpPr/>
          <p:nvPr/>
        </p:nvSpPr>
        <p:spPr>
          <a:xfrm>
            <a:off x="15999780" y="21151788"/>
            <a:ext cx="268377" cy="268376"/>
          </a:xfrm>
          <a:prstGeom prst="flowChartConnector">
            <a:avLst/>
          </a:prstGeom>
          <a:solidFill>
            <a:srgbClr val="FFFF00"/>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79" name="Flowchart: Connector 178">
            <a:extLst>
              <a:ext uri="{FF2B5EF4-FFF2-40B4-BE49-F238E27FC236}">
                <a16:creationId xmlns:a16="http://schemas.microsoft.com/office/drawing/2014/main" id="{646D991A-D185-5847-9AFF-8FB49559F31A}"/>
              </a:ext>
            </a:extLst>
          </p:cNvPr>
          <p:cNvSpPr/>
          <p:nvPr/>
        </p:nvSpPr>
        <p:spPr>
          <a:xfrm>
            <a:off x="15999781" y="21055938"/>
            <a:ext cx="268377" cy="268376"/>
          </a:xfrm>
          <a:prstGeom prst="flowChartConnector">
            <a:avLst/>
          </a:prstGeom>
          <a:solidFill>
            <a:srgbClr val="FFFF00"/>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cxnSp>
        <p:nvCxnSpPr>
          <p:cNvPr id="180" name="Straight Arrow Connector 179">
            <a:extLst>
              <a:ext uri="{FF2B5EF4-FFF2-40B4-BE49-F238E27FC236}">
                <a16:creationId xmlns:a16="http://schemas.microsoft.com/office/drawing/2014/main" id="{B53F2F42-0BFB-C994-232D-AA15D8D6006A}"/>
              </a:ext>
            </a:extLst>
          </p:cNvPr>
          <p:cNvCxnSpPr/>
          <p:nvPr/>
        </p:nvCxnSpPr>
        <p:spPr>
          <a:xfrm flipH="1" flipV="1">
            <a:off x="10016927" y="15848947"/>
            <a:ext cx="1086067" cy="1606046"/>
          </a:xfrm>
          <a:prstGeom prst="straightConnector1">
            <a:avLst/>
          </a:prstGeom>
        </p:spPr>
        <p:style>
          <a:lnRef idx="1">
            <a:schemeClr val="dk1"/>
          </a:lnRef>
          <a:fillRef idx="0">
            <a:schemeClr val="dk1"/>
          </a:fillRef>
          <a:effectRef idx="0">
            <a:schemeClr val="dk1"/>
          </a:effectRef>
          <a:fontRef idx="minor">
            <a:schemeClr val="tx1"/>
          </a:fontRef>
        </p:style>
      </p:cxnSp>
      <p:cxnSp>
        <p:nvCxnSpPr>
          <p:cNvPr id="181" name="Straight Arrow Connector 180">
            <a:extLst>
              <a:ext uri="{FF2B5EF4-FFF2-40B4-BE49-F238E27FC236}">
                <a16:creationId xmlns:a16="http://schemas.microsoft.com/office/drawing/2014/main" id="{755EF9E4-7F39-8A96-161B-08721900206A}"/>
              </a:ext>
            </a:extLst>
          </p:cNvPr>
          <p:cNvCxnSpPr>
            <a:cxnSpLocks/>
          </p:cNvCxnSpPr>
          <p:nvPr/>
        </p:nvCxnSpPr>
        <p:spPr>
          <a:xfrm>
            <a:off x="12741151" y="15894433"/>
            <a:ext cx="722700" cy="2486322"/>
          </a:xfrm>
          <a:prstGeom prst="straightConnector1">
            <a:avLst/>
          </a:prstGeom>
        </p:spPr>
        <p:style>
          <a:lnRef idx="1">
            <a:schemeClr val="dk1"/>
          </a:lnRef>
          <a:fillRef idx="0">
            <a:schemeClr val="dk1"/>
          </a:fillRef>
          <a:effectRef idx="0">
            <a:schemeClr val="dk1"/>
          </a:effectRef>
          <a:fontRef idx="minor">
            <a:schemeClr val="tx1"/>
          </a:fontRef>
        </p:style>
      </p:cxnSp>
      <p:cxnSp>
        <p:nvCxnSpPr>
          <p:cNvPr id="182" name="Straight Arrow Connector 181">
            <a:extLst>
              <a:ext uri="{FF2B5EF4-FFF2-40B4-BE49-F238E27FC236}">
                <a16:creationId xmlns:a16="http://schemas.microsoft.com/office/drawing/2014/main" id="{E83DC796-F3DE-5E81-6469-6E0F7DAACDA3}"/>
              </a:ext>
            </a:extLst>
          </p:cNvPr>
          <p:cNvCxnSpPr>
            <a:cxnSpLocks/>
          </p:cNvCxnSpPr>
          <p:nvPr/>
        </p:nvCxnSpPr>
        <p:spPr>
          <a:xfrm>
            <a:off x="13910508" y="16124469"/>
            <a:ext cx="971910" cy="2831379"/>
          </a:xfrm>
          <a:prstGeom prst="straightConnector1">
            <a:avLst/>
          </a:prstGeom>
        </p:spPr>
        <p:style>
          <a:lnRef idx="1">
            <a:schemeClr val="dk1"/>
          </a:lnRef>
          <a:fillRef idx="0">
            <a:schemeClr val="dk1"/>
          </a:fillRef>
          <a:effectRef idx="0">
            <a:schemeClr val="dk1"/>
          </a:effectRef>
          <a:fontRef idx="minor">
            <a:schemeClr val="tx1"/>
          </a:fontRef>
        </p:style>
      </p:cxnSp>
      <p:cxnSp>
        <p:nvCxnSpPr>
          <p:cNvPr id="183" name="Straight Arrow Connector 182">
            <a:extLst>
              <a:ext uri="{FF2B5EF4-FFF2-40B4-BE49-F238E27FC236}">
                <a16:creationId xmlns:a16="http://schemas.microsoft.com/office/drawing/2014/main" id="{7968D144-0217-98FE-4549-BCE98FD8045D}"/>
              </a:ext>
            </a:extLst>
          </p:cNvPr>
          <p:cNvCxnSpPr>
            <a:cxnSpLocks/>
          </p:cNvCxnSpPr>
          <p:nvPr/>
        </p:nvCxnSpPr>
        <p:spPr>
          <a:xfrm>
            <a:off x="15194886" y="16047788"/>
            <a:ext cx="971912" cy="3406477"/>
          </a:xfrm>
          <a:prstGeom prst="straightConnector1">
            <a:avLst/>
          </a:prstGeom>
        </p:spPr>
        <p:style>
          <a:lnRef idx="1">
            <a:schemeClr val="dk1"/>
          </a:lnRef>
          <a:fillRef idx="0">
            <a:schemeClr val="dk1"/>
          </a:fillRef>
          <a:effectRef idx="0">
            <a:schemeClr val="dk1"/>
          </a:effectRef>
          <a:fontRef idx="minor">
            <a:schemeClr val="tx1"/>
          </a:fontRef>
        </p:style>
      </p:cxnSp>
      <p:cxnSp>
        <p:nvCxnSpPr>
          <p:cNvPr id="184" name="Straight Arrow Connector 183">
            <a:extLst>
              <a:ext uri="{FF2B5EF4-FFF2-40B4-BE49-F238E27FC236}">
                <a16:creationId xmlns:a16="http://schemas.microsoft.com/office/drawing/2014/main" id="{BAA3D133-A27E-9B21-FFC7-68A2EA2AF0EE}"/>
              </a:ext>
            </a:extLst>
          </p:cNvPr>
          <p:cNvCxnSpPr>
            <a:cxnSpLocks/>
          </p:cNvCxnSpPr>
          <p:nvPr/>
        </p:nvCxnSpPr>
        <p:spPr>
          <a:xfrm flipH="1">
            <a:off x="16265970" y="15949514"/>
            <a:ext cx="1414741" cy="5339778"/>
          </a:xfrm>
          <a:prstGeom prst="straightConnector1">
            <a:avLst/>
          </a:prstGeom>
        </p:spPr>
        <p:style>
          <a:lnRef idx="1">
            <a:schemeClr val="dk1"/>
          </a:lnRef>
          <a:fillRef idx="0">
            <a:schemeClr val="dk1"/>
          </a:fillRef>
          <a:effectRef idx="0">
            <a:schemeClr val="dk1"/>
          </a:effectRef>
          <a:fontRef idx="minor">
            <a:schemeClr val="tx1"/>
          </a:fontRef>
        </p:style>
      </p:cxnSp>
      <p:cxnSp>
        <p:nvCxnSpPr>
          <p:cNvPr id="185" name="Straight Arrow Connector 184">
            <a:extLst>
              <a:ext uri="{FF2B5EF4-FFF2-40B4-BE49-F238E27FC236}">
                <a16:creationId xmlns:a16="http://schemas.microsoft.com/office/drawing/2014/main" id="{47FEE297-F25D-5F26-F477-A83EBB070028}"/>
              </a:ext>
            </a:extLst>
          </p:cNvPr>
          <p:cNvCxnSpPr>
            <a:cxnSpLocks/>
          </p:cNvCxnSpPr>
          <p:nvPr/>
        </p:nvCxnSpPr>
        <p:spPr>
          <a:xfrm flipH="1">
            <a:off x="16178299" y="15856092"/>
            <a:ext cx="165623" cy="5234314"/>
          </a:xfrm>
          <a:prstGeom prst="straightConnector1">
            <a:avLst/>
          </a:prstGeom>
        </p:spPr>
        <p:style>
          <a:lnRef idx="1">
            <a:schemeClr val="dk1"/>
          </a:lnRef>
          <a:fillRef idx="0">
            <a:schemeClr val="dk1"/>
          </a:fillRef>
          <a:effectRef idx="0">
            <a:schemeClr val="dk1"/>
          </a:effectRef>
          <a:fontRef idx="minor">
            <a:schemeClr val="tx1"/>
          </a:fontRef>
        </p:style>
      </p:cxnSp>
      <p:grpSp>
        <p:nvGrpSpPr>
          <p:cNvPr id="17" name="Group 16">
            <a:extLst>
              <a:ext uri="{FF2B5EF4-FFF2-40B4-BE49-F238E27FC236}">
                <a16:creationId xmlns:a16="http://schemas.microsoft.com/office/drawing/2014/main" id="{4913456B-5F5C-2ABA-C96A-0DADE8FDA075}"/>
              </a:ext>
            </a:extLst>
          </p:cNvPr>
          <p:cNvGrpSpPr/>
          <p:nvPr/>
        </p:nvGrpSpPr>
        <p:grpSpPr>
          <a:xfrm>
            <a:off x="9052801" y="15768241"/>
            <a:ext cx="10317973" cy="841230"/>
            <a:chOff x="18368523" y="13236526"/>
            <a:chExt cx="10317973" cy="841230"/>
          </a:xfrm>
        </p:grpSpPr>
        <p:sp>
          <p:nvSpPr>
            <p:cNvPr id="122" name="Rectangle 121">
              <a:extLst>
                <a:ext uri="{FF2B5EF4-FFF2-40B4-BE49-F238E27FC236}">
                  <a16:creationId xmlns:a16="http://schemas.microsoft.com/office/drawing/2014/main" id="{440F0934-8049-8870-A077-BF520ACEF585}"/>
                </a:ext>
              </a:extLst>
            </p:cNvPr>
            <p:cNvSpPr/>
            <p:nvPr/>
          </p:nvSpPr>
          <p:spPr>
            <a:xfrm>
              <a:off x="18368523" y="13313443"/>
              <a:ext cx="9546423" cy="685800"/>
            </a:xfrm>
            <a:prstGeom prst="rect">
              <a:avLst/>
            </a:prstGeom>
            <a:solidFill>
              <a:schemeClr val="bg1"/>
            </a:solidFill>
            <a:ln w="635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127" name="TextBox 61">
              <a:extLst>
                <a:ext uri="{FF2B5EF4-FFF2-40B4-BE49-F238E27FC236}">
                  <a16:creationId xmlns:a16="http://schemas.microsoft.com/office/drawing/2014/main" id="{EFFED339-3B49-E6AA-A5AE-886F8E9815A1}"/>
                </a:ext>
              </a:extLst>
            </p:cNvPr>
            <p:cNvSpPr txBox="1"/>
            <p:nvPr/>
          </p:nvSpPr>
          <p:spPr>
            <a:xfrm>
              <a:off x="18387333" y="13677646"/>
              <a:ext cx="10299163"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solidFill>
                    <a:schemeClr val="tx1">
                      <a:lumMod val="75000"/>
                      <a:lumOff val="25000"/>
                    </a:schemeClr>
                  </a:solidFill>
                  <a:latin typeface="Century Gothic"/>
                </a:rPr>
                <a:t>Menehune   </a:t>
              </a:r>
              <a:r>
                <a:rPr lang="en-US" sz="2000" err="1">
                  <a:solidFill>
                    <a:schemeClr val="tx1">
                      <a:lumMod val="75000"/>
                      <a:lumOff val="25000"/>
                    </a:schemeClr>
                  </a:solidFill>
                  <a:latin typeface="Century Gothic"/>
                </a:rPr>
                <a:t>Kahouna</a:t>
              </a:r>
              <a:r>
                <a:rPr lang="en-US" sz="2000">
                  <a:solidFill>
                    <a:schemeClr val="tx1">
                      <a:lumMod val="75000"/>
                      <a:lumOff val="25000"/>
                    </a:schemeClr>
                  </a:solidFill>
                  <a:latin typeface="Century Gothic"/>
                </a:rPr>
                <a:t>    </a:t>
              </a:r>
              <a:r>
                <a:rPr lang="en-US" sz="2000" err="1">
                  <a:solidFill>
                    <a:schemeClr val="tx1">
                      <a:lumMod val="75000"/>
                      <a:lumOff val="25000"/>
                    </a:schemeClr>
                  </a:solidFill>
                  <a:latin typeface="Century Gothic"/>
                </a:rPr>
                <a:t>He'eia</a:t>
              </a:r>
              <a:r>
                <a:rPr lang="en-US" sz="2000">
                  <a:solidFill>
                    <a:schemeClr val="tx1">
                      <a:lumMod val="75000"/>
                      <a:lumOff val="25000"/>
                    </a:schemeClr>
                  </a:solidFill>
                  <a:latin typeface="Century Gothic"/>
                </a:rPr>
                <a:t>   </a:t>
              </a:r>
              <a:r>
                <a:rPr lang="en-US" sz="2000" err="1">
                  <a:solidFill>
                    <a:schemeClr val="tx1">
                      <a:lumMod val="75000"/>
                      <a:lumOff val="25000"/>
                    </a:schemeClr>
                  </a:solidFill>
                  <a:latin typeface="Century Gothic"/>
                </a:rPr>
                <a:t>Keawanui</a:t>
              </a:r>
              <a:r>
                <a:rPr lang="en-US" sz="2000">
                  <a:solidFill>
                    <a:schemeClr val="tx1">
                      <a:lumMod val="75000"/>
                      <a:lumOff val="25000"/>
                    </a:schemeClr>
                  </a:solidFill>
                  <a:ea typeface="+mn-lt"/>
                  <a:cs typeface="+mn-lt"/>
                </a:rPr>
                <a:t>   </a:t>
              </a:r>
              <a:r>
                <a:rPr lang="en-US" sz="2000" err="1">
                  <a:solidFill>
                    <a:schemeClr val="tx1">
                      <a:lumMod val="75000"/>
                      <a:lumOff val="25000"/>
                    </a:schemeClr>
                  </a:solidFill>
                  <a:ea typeface="+mn-lt"/>
                  <a:cs typeface="+mn-lt"/>
                </a:rPr>
                <a:t>Haneo'o</a:t>
              </a:r>
              <a:r>
                <a:rPr lang="en-US" sz="2000">
                  <a:solidFill>
                    <a:schemeClr val="tx1">
                      <a:lumMod val="75000"/>
                      <a:lumOff val="25000"/>
                    </a:schemeClr>
                  </a:solidFill>
                  <a:ea typeface="+mn-lt"/>
                  <a:cs typeface="+mn-lt"/>
                </a:rPr>
                <a:t>    Kaloko   </a:t>
              </a:r>
              <a:r>
                <a:rPr lang="en-US" sz="2000" err="1">
                  <a:solidFill>
                    <a:schemeClr val="tx1">
                      <a:lumMod val="75000"/>
                      <a:lumOff val="25000"/>
                    </a:schemeClr>
                  </a:solidFill>
                  <a:ea typeface="+mn-lt"/>
                  <a:cs typeface="+mn-lt"/>
                </a:rPr>
                <a:t>Aimakapa'a</a:t>
              </a:r>
              <a:endParaRPr lang="en-US" sz="2000" err="1">
                <a:solidFill>
                  <a:schemeClr val="tx1">
                    <a:lumMod val="75000"/>
                    <a:lumOff val="25000"/>
                  </a:schemeClr>
                </a:solidFill>
              </a:endParaRPr>
            </a:p>
          </p:txBody>
        </p:sp>
        <p:sp>
          <p:nvSpPr>
            <p:cNvPr id="171" name="Minus Sign 170">
              <a:extLst>
                <a:ext uri="{FF2B5EF4-FFF2-40B4-BE49-F238E27FC236}">
                  <a16:creationId xmlns:a16="http://schemas.microsoft.com/office/drawing/2014/main" id="{A7466ACE-F96D-A987-62C4-152D854DCEA8}"/>
                </a:ext>
              </a:extLst>
            </p:cNvPr>
            <p:cNvSpPr/>
            <p:nvPr/>
          </p:nvSpPr>
          <p:spPr>
            <a:xfrm>
              <a:off x="18721874" y="13238915"/>
              <a:ext cx="914400" cy="685800"/>
            </a:xfrm>
            <a:prstGeom prst="mathMinus">
              <a:avLst/>
            </a:prstGeom>
            <a:solidFill>
              <a:srgbClr val="A423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172" name="Minus Sign 171">
              <a:extLst>
                <a:ext uri="{FF2B5EF4-FFF2-40B4-BE49-F238E27FC236}">
                  <a16:creationId xmlns:a16="http://schemas.microsoft.com/office/drawing/2014/main" id="{B9D67997-F535-EDC6-CB42-772E14B702A5}"/>
                </a:ext>
              </a:extLst>
            </p:cNvPr>
            <p:cNvSpPr/>
            <p:nvPr/>
          </p:nvSpPr>
          <p:spPr>
            <a:xfrm>
              <a:off x="26534546" y="13247530"/>
              <a:ext cx="914400" cy="685800"/>
            </a:xfrm>
            <a:prstGeom prst="mathMinus">
              <a:avLst/>
            </a:prstGeom>
            <a:solidFill>
              <a:srgbClr val="F8C9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173" name="Minus Sign 172">
              <a:extLst>
                <a:ext uri="{FF2B5EF4-FFF2-40B4-BE49-F238E27FC236}">
                  <a16:creationId xmlns:a16="http://schemas.microsoft.com/office/drawing/2014/main" id="{2F5CA050-9F70-F30C-79FE-59D40F87E8FD}"/>
                </a:ext>
              </a:extLst>
            </p:cNvPr>
            <p:cNvSpPr/>
            <p:nvPr/>
          </p:nvSpPr>
          <p:spPr>
            <a:xfrm>
              <a:off x="21389988" y="13236526"/>
              <a:ext cx="914400" cy="685800"/>
            </a:xfrm>
            <a:prstGeom prst="mathMinus">
              <a:avLst/>
            </a:prstGeom>
            <a:solidFill>
              <a:srgbClr val="C5DC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186" name="Minus Sign 185">
              <a:extLst>
                <a:ext uri="{FF2B5EF4-FFF2-40B4-BE49-F238E27FC236}">
                  <a16:creationId xmlns:a16="http://schemas.microsoft.com/office/drawing/2014/main" id="{BA59EEB5-F3B6-A75A-786D-D3C1DE1794FD}"/>
                </a:ext>
              </a:extLst>
            </p:cNvPr>
            <p:cNvSpPr/>
            <p:nvPr/>
          </p:nvSpPr>
          <p:spPr>
            <a:xfrm>
              <a:off x="23954654" y="13236526"/>
              <a:ext cx="914400" cy="685800"/>
            </a:xfrm>
            <a:prstGeom prst="mathMinus">
              <a:avLst/>
            </a:prstGeom>
            <a:solidFill>
              <a:srgbClr val="74AB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187" name="Minus Sign 186">
              <a:extLst>
                <a:ext uri="{FF2B5EF4-FFF2-40B4-BE49-F238E27FC236}">
                  <a16:creationId xmlns:a16="http://schemas.microsoft.com/office/drawing/2014/main" id="{10328633-4BFE-B9EB-CB1D-B463F182853E}"/>
                </a:ext>
              </a:extLst>
            </p:cNvPr>
            <p:cNvSpPr/>
            <p:nvPr/>
          </p:nvSpPr>
          <p:spPr>
            <a:xfrm>
              <a:off x="20171705" y="13236526"/>
              <a:ext cx="914400" cy="685800"/>
            </a:xfrm>
            <a:prstGeom prst="mathMinus">
              <a:avLst/>
            </a:prstGeom>
            <a:solidFill>
              <a:srgbClr val="1671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188" name="Minus Sign 187">
              <a:extLst>
                <a:ext uri="{FF2B5EF4-FFF2-40B4-BE49-F238E27FC236}">
                  <a16:creationId xmlns:a16="http://schemas.microsoft.com/office/drawing/2014/main" id="{C6C3EF1A-8E6C-6346-E727-1A9CB0CEE96A}"/>
                </a:ext>
              </a:extLst>
            </p:cNvPr>
            <p:cNvSpPr/>
            <p:nvPr/>
          </p:nvSpPr>
          <p:spPr>
            <a:xfrm>
              <a:off x="25179713" y="13247530"/>
              <a:ext cx="914400" cy="685800"/>
            </a:xfrm>
            <a:prstGeom prst="mathMinus">
              <a:avLst/>
            </a:prstGeom>
            <a:solidFill>
              <a:srgbClr val="EE8E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189" name="Minus Sign 188">
              <a:extLst>
                <a:ext uri="{FF2B5EF4-FFF2-40B4-BE49-F238E27FC236}">
                  <a16:creationId xmlns:a16="http://schemas.microsoft.com/office/drawing/2014/main" id="{5852E7DB-F38B-2732-0AAD-34D7B828270D}"/>
                </a:ext>
              </a:extLst>
            </p:cNvPr>
            <p:cNvSpPr/>
            <p:nvPr/>
          </p:nvSpPr>
          <p:spPr>
            <a:xfrm>
              <a:off x="22626449" y="13236526"/>
              <a:ext cx="914400" cy="685800"/>
            </a:xfrm>
            <a:prstGeom prst="mathMinus">
              <a:avLst/>
            </a:prstGeom>
            <a:solidFill>
              <a:srgbClr val="EA43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190" name="Minus Sign 189">
              <a:extLst>
                <a:ext uri="{FF2B5EF4-FFF2-40B4-BE49-F238E27FC236}">
                  <a16:creationId xmlns:a16="http://schemas.microsoft.com/office/drawing/2014/main" id="{1B4B5A29-74FE-232A-A33A-92DC6CFFF27A}"/>
                </a:ext>
              </a:extLst>
            </p:cNvPr>
            <p:cNvSpPr/>
            <p:nvPr/>
          </p:nvSpPr>
          <p:spPr>
            <a:xfrm>
              <a:off x="26534826" y="13236526"/>
              <a:ext cx="914400" cy="685800"/>
            </a:xfrm>
            <a:prstGeom prst="mathMinus">
              <a:avLst/>
            </a:prstGeom>
            <a:solidFill>
              <a:srgbClr val="F8C9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191" name="Minus Sign 190">
              <a:extLst>
                <a:ext uri="{FF2B5EF4-FFF2-40B4-BE49-F238E27FC236}">
                  <a16:creationId xmlns:a16="http://schemas.microsoft.com/office/drawing/2014/main" id="{A254DD8C-3D34-2322-7DB9-017940E739F6}"/>
                </a:ext>
              </a:extLst>
            </p:cNvPr>
            <p:cNvSpPr/>
            <p:nvPr/>
          </p:nvSpPr>
          <p:spPr>
            <a:xfrm>
              <a:off x="25179993" y="13236526"/>
              <a:ext cx="914400" cy="685800"/>
            </a:xfrm>
            <a:prstGeom prst="mathMinus">
              <a:avLst/>
            </a:prstGeom>
            <a:solidFill>
              <a:srgbClr val="EE8E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grpSp>
      <p:sp>
        <p:nvSpPr>
          <p:cNvPr id="61" name="Rectangle 60">
            <a:extLst>
              <a:ext uri="{FF2B5EF4-FFF2-40B4-BE49-F238E27FC236}">
                <a16:creationId xmlns:a16="http://schemas.microsoft.com/office/drawing/2014/main" id="{DCE7A434-F069-6157-4694-8AFFF0143FB0}"/>
              </a:ext>
            </a:extLst>
          </p:cNvPr>
          <p:cNvSpPr/>
          <p:nvPr/>
        </p:nvSpPr>
        <p:spPr>
          <a:xfrm>
            <a:off x="2611817" y="17673799"/>
            <a:ext cx="629881" cy="4849247"/>
          </a:xfrm>
          <a:prstGeom prst="rect">
            <a:avLst/>
          </a:prstGeom>
          <a:solidFill>
            <a:srgbClr val="C23E3E">
              <a:alpha val="1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21" name="TextBox 20">
            <a:extLst>
              <a:ext uri="{FF2B5EF4-FFF2-40B4-BE49-F238E27FC236}">
                <a16:creationId xmlns:a16="http://schemas.microsoft.com/office/drawing/2014/main" id="{E194C006-D8EB-0AA9-AD9A-37A65F3F0827}"/>
              </a:ext>
            </a:extLst>
          </p:cNvPr>
          <p:cNvSpPr txBox="1"/>
          <p:nvPr/>
        </p:nvSpPr>
        <p:spPr>
          <a:xfrm>
            <a:off x="1298363" y="16982759"/>
            <a:ext cx="728198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Garamond" panose="02020404030301010803" pitchFamily="18" charset="0"/>
              </a:rPr>
              <a:t>Western coast fishponds located in island shadow consistently exposed to higher temperatures</a:t>
            </a:r>
          </a:p>
        </p:txBody>
      </p:sp>
      <p:sp>
        <p:nvSpPr>
          <p:cNvPr id="90" name="TextBox 6">
            <a:extLst>
              <a:ext uri="{FF2B5EF4-FFF2-40B4-BE49-F238E27FC236}">
                <a16:creationId xmlns:a16="http://schemas.microsoft.com/office/drawing/2014/main" id="{94C1EE3F-9DE1-471B-07BB-2E72EFD01392}"/>
              </a:ext>
            </a:extLst>
          </p:cNvPr>
          <p:cNvSpPr txBox="1"/>
          <p:nvPr/>
        </p:nvSpPr>
        <p:spPr>
          <a:xfrm>
            <a:off x="20792316" y="16505725"/>
            <a:ext cx="4466969" cy="553998"/>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000" b="1" dirty="0">
                <a:solidFill>
                  <a:schemeClr val="tx1">
                    <a:lumMod val="75000"/>
                    <a:lumOff val="25000"/>
                  </a:schemeClr>
                </a:solidFill>
                <a:latin typeface="Century Gothic"/>
                <a:cs typeface="Calibri"/>
              </a:rPr>
              <a:t>"Sheltered" Fishponds</a:t>
            </a:r>
          </a:p>
        </p:txBody>
      </p:sp>
      <p:pic>
        <p:nvPicPr>
          <p:cNvPr id="25" name="Picture 24">
            <a:extLst>
              <a:ext uri="{FF2B5EF4-FFF2-40B4-BE49-F238E27FC236}">
                <a16:creationId xmlns:a16="http://schemas.microsoft.com/office/drawing/2014/main" id="{45EE820A-B473-6426-B474-A8A9E1158AD0}"/>
              </a:ext>
            </a:extLst>
          </p:cNvPr>
          <p:cNvPicPr>
            <a:picLocks noChangeAspect="1"/>
          </p:cNvPicPr>
          <p:nvPr/>
        </p:nvPicPr>
        <p:blipFill rotWithShape="1">
          <a:blip r:embed="rId10"/>
          <a:srcRect l="5291" t="9756" r="56857" b="12947"/>
          <a:stretch/>
        </p:blipFill>
        <p:spPr>
          <a:xfrm>
            <a:off x="18973906" y="17676373"/>
            <a:ext cx="7434172" cy="4936416"/>
          </a:xfrm>
          <a:prstGeom prst="rect">
            <a:avLst/>
          </a:prstGeom>
        </p:spPr>
      </p:pic>
      <p:grpSp>
        <p:nvGrpSpPr>
          <p:cNvPr id="40" name="Group 39">
            <a:extLst>
              <a:ext uri="{FF2B5EF4-FFF2-40B4-BE49-F238E27FC236}">
                <a16:creationId xmlns:a16="http://schemas.microsoft.com/office/drawing/2014/main" id="{BCC64E3C-9AD4-2E8E-2378-C3D6B1527F45}"/>
              </a:ext>
            </a:extLst>
          </p:cNvPr>
          <p:cNvGrpSpPr/>
          <p:nvPr/>
        </p:nvGrpSpPr>
        <p:grpSpPr>
          <a:xfrm>
            <a:off x="18857133" y="22599299"/>
            <a:ext cx="8056586" cy="354167"/>
            <a:chOff x="1356212" y="5476290"/>
            <a:chExt cx="4064323" cy="263219"/>
          </a:xfrm>
        </p:grpSpPr>
        <p:sp>
          <p:nvSpPr>
            <p:cNvPr id="42" name="TextBox 17">
              <a:extLst>
                <a:ext uri="{FF2B5EF4-FFF2-40B4-BE49-F238E27FC236}">
                  <a16:creationId xmlns:a16="http://schemas.microsoft.com/office/drawing/2014/main" id="{C0D24798-3682-815F-6B72-3117F4FD6850}"/>
                </a:ext>
              </a:extLst>
            </p:cNvPr>
            <p:cNvSpPr txBox="1"/>
            <p:nvPr/>
          </p:nvSpPr>
          <p:spPr>
            <a:xfrm>
              <a:off x="3322341" y="5481821"/>
              <a:ext cx="539201" cy="25161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tx1">
                      <a:lumMod val="75000"/>
                      <a:lumOff val="25000"/>
                    </a:schemeClr>
                  </a:solidFill>
                  <a:latin typeface="Century Gothic"/>
                </a:rPr>
                <a:t>2019</a:t>
              </a:r>
            </a:p>
          </p:txBody>
        </p:sp>
        <p:sp>
          <p:nvSpPr>
            <p:cNvPr id="46" name="TextBox 20">
              <a:extLst>
                <a:ext uri="{FF2B5EF4-FFF2-40B4-BE49-F238E27FC236}">
                  <a16:creationId xmlns:a16="http://schemas.microsoft.com/office/drawing/2014/main" id="{E081E803-62DE-3DB2-B966-0201C387F3B1}"/>
                </a:ext>
              </a:extLst>
            </p:cNvPr>
            <p:cNvSpPr txBox="1"/>
            <p:nvPr/>
          </p:nvSpPr>
          <p:spPr>
            <a:xfrm>
              <a:off x="3633863" y="5481821"/>
              <a:ext cx="539201" cy="25161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tx1">
                      <a:lumMod val="75000"/>
                      <a:lumOff val="25000"/>
                    </a:schemeClr>
                  </a:solidFill>
                  <a:latin typeface="Century Gothic"/>
                </a:rPr>
                <a:t>2020</a:t>
              </a:r>
            </a:p>
          </p:txBody>
        </p:sp>
        <p:sp>
          <p:nvSpPr>
            <p:cNvPr id="47" name="TextBox 22">
              <a:extLst>
                <a:ext uri="{FF2B5EF4-FFF2-40B4-BE49-F238E27FC236}">
                  <a16:creationId xmlns:a16="http://schemas.microsoft.com/office/drawing/2014/main" id="{BC927E1B-1286-F924-EC22-06C3C2A8B641}"/>
                </a:ext>
              </a:extLst>
            </p:cNvPr>
            <p:cNvSpPr txBox="1"/>
            <p:nvPr/>
          </p:nvSpPr>
          <p:spPr>
            <a:xfrm>
              <a:off x="3951394" y="5485995"/>
              <a:ext cx="539201" cy="25161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tx1">
                      <a:lumMod val="75000"/>
                      <a:lumOff val="25000"/>
                    </a:schemeClr>
                  </a:solidFill>
                  <a:latin typeface="Century Gothic"/>
                </a:rPr>
                <a:t>2021</a:t>
              </a:r>
            </a:p>
          </p:txBody>
        </p:sp>
        <p:sp>
          <p:nvSpPr>
            <p:cNvPr id="52" name="TextBox 24">
              <a:extLst>
                <a:ext uri="{FF2B5EF4-FFF2-40B4-BE49-F238E27FC236}">
                  <a16:creationId xmlns:a16="http://schemas.microsoft.com/office/drawing/2014/main" id="{50D644EE-31DC-F907-4563-56E7BDD31C19}"/>
                </a:ext>
              </a:extLst>
            </p:cNvPr>
            <p:cNvSpPr txBox="1"/>
            <p:nvPr/>
          </p:nvSpPr>
          <p:spPr>
            <a:xfrm>
              <a:off x="4263160" y="5485995"/>
              <a:ext cx="539201" cy="25161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tx1">
                      <a:lumMod val="75000"/>
                      <a:lumOff val="25000"/>
                    </a:schemeClr>
                  </a:solidFill>
                  <a:latin typeface="Century Gothic"/>
                </a:rPr>
                <a:t>2022</a:t>
              </a:r>
            </a:p>
          </p:txBody>
        </p:sp>
        <p:sp>
          <p:nvSpPr>
            <p:cNvPr id="53" name="TextBox 26">
              <a:extLst>
                <a:ext uri="{FF2B5EF4-FFF2-40B4-BE49-F238E27FC236}">
                  <a16:creationId xmlns:a16="http://schemas.microsoft.com/office/drawing/2014/main" id="{A8456128-AC15-F39A-1182-DA95EA408DD9}"/>
                </a:ext>
              </a:extLst>
            </p:cNvPr>
            <p:cNvSpPr txBox="1"/>
            <p:nvPr/>
          </p:nvSpPr>
          <p:spPr>
            <a:xfrm>
              <a:off x="4599335" y="5479995"/>
              <a:ext cx="539201" cy="25161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tx1">
                      <a:lumMod val="75000"/>
                      <a:lumOff val="25000"/>
                    </a:schemeClr>
                  </a:solidFill>
                  <a:latin typeface="Century Gothic"/>
                </a:rPr>
                <a:t>2023</a:t>
              </a:r>
            </a:p>
          </p:txBody>
        </p:sp>
        <p:sp>
          <p:nvSpPr>
            <p:cNvPr id="56" name="TextBox 29">
              <a:extLst>
                <a:ext uri="{FF2B5EF4-FFF2-40B4-BE49-F238E27FC236}">
                  <a16:creationId xmlns:a16="http://schemas.microsoft.com/office/drawing/2014/main" id="{CEA1DCEA-3DF1-0BA5-CA61-A6FABC9AC4DC}"/>
                </a:ext>
              </a:extLst>
            </p:cNvPr>
            <p:cNvSpPr txBox="1"/>
            <p:nvPr/>
          </p:nvSpPr>
          <p:spPr>
            <a:xfrm>
              <a:off x="2976246" y="5485962"/>
              <a:ext cx="539201" cy="25161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tx1">
                      <a:lumMod val="75000"/>
                      <a:lumOff val="25000"/>
                    </a:schemeClr>
                  </a:solidFill>
                  <a:latin typeface="Century Gothic"/>
                </a:rPr>
                <a:t>2018</a:t>
              </a:r>
            </a:p>
          </p:txBody>
        </p:sp>
        <p:sp>
          <p:nvSpPr>
            <p:cNvPr id="57" name="TextBox 30">
              <a:extLst>
                <a:ext uri="{FF2B5EF4-FFF2-40B4-BE49-F238E27FC236}">
                  <a16:creationId xmlns:a16="http://schemas.microsoft.com/office/drawing/2014/main" id="{F7F7F4F9-B567-0D6E-72FE-359B88467C85}"/>
                </a:ext>
              </a:extLst>
            </p:cNvPr>
            <p:cNvSpPr txBox="1"/>
            <p:nvPr/>
          </p:nvSpPr>
          <p:spPr>
            <a:xfrm>
              <a:off x="2660746" y="5481821"/>
              <a:ext cx="539201" cy="25161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tx1">
                      <a:lumMod val="75000"/>
                      <a:lumOff val="25000"/>
                    </a:schemeClr>
                  </a:solidFill>
                  <a:latin typeface="Century Gothic"/>
                </a:rPr>
                <a:t>2017</a:t>
              </a:r>
            </a:p>
          </p:txBody>
        </p:sp>
        <p:sp>
          <p:nvSpPr>
            <p:cNvPr id="58" name="TextBox 31">
              <a:extLst>
                <a:ext uri="{FF2B5EF4-FFF2-40B4-BE49-F238E27FC236}">
                  <a16:creationId xmlns:a16="http://schemas.microsoft.com/office/drawing/2014/main" id="{D103C173-B86C-2689-8BF8-0FC4560E011F}"/>
                </a:ext>
              </a:extLst>
            </p:cNvPr>
            <p:cNvSpPr txBox="1"/>
            <p:nvPr/>
          </p:nvSpPr>
          <p:spPr>
            <a:xfrm>
              <a:off x="2350953" y="5487894"/>
              <a:ext cx="539201" cy="25161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tx1">
                      <a:lumMod val="75000"/>
                      <a:lumOff val="25000"/>
                    </a:schemeClr>
                  </a:solidFill>
                  <a:latin typeface="Century Gothic"/>
                </a:rPr>
                <a:t>2016</a:t>
              </a:r>
            </a:p>
          </p:txBody>
        </p:sp>
        <p:sp>
          <p:nvSpPr>
            <p:cNvPr id="62" name="TextBox 32">
              <a:extLst>
                <a:ext uri="{FF2B5EF4-FFF2-40B4-BE49-F238E27FC236}">
                  <a16:creationId xmlns:a16="http://schemas.microsoft.com/office/drawing/2014/main" id="{FAE93A53-A27B-AFAF-0A60-8218829B9447}"/>
                </a:ext>
              </a:extLst>
            </p:cNvPr>
            <p:cNvSpPr txBox="1"/>
            <p:nvPr/>
          </p:nvSpPr>
          <p:spPr>
            <a:xfrm>
              <a:off x="2031638" y="5483753"/>
              <a:ext cx="539201" cy="25161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tx1">
                      <a:lumMod val="75000"/>
                      <a:lumOff val="25000"/>
                    </a:schemeClr>
                  </a:solidFill>
                  <a:latin typeface="Century Gothic"/>
                </a:rPr>
                <a:t>2015</a:t>
              </a:r>
            </a:p>
          </p:txBody>
        </p:sp>
        <p:sp>
          <p:nvSpPr>
            <p:cNvPr id="63" name="TextBox 33">
              <a:extLst>
                <a:ext uri="{FF2B5EF4-FFF2-40B4-BE49-F238E27FC236}">
                  <a16:creationId xmlns:a16="http://schemas.microsoft.com/office/drawing/2014/main" id="{D01ABD60-A62E-7877-9BED-C7A54DE5F66B}"/>
                </a:ext>
              </a:extLst>
            </p:cNvPr>
            <p:cNvSpPr txBox="1"/>
            <p:nvPr/>
          </p:nvSpPr>
          <p:spPr>
            <a:xfrm>
              <a:off x="1694620" y="5476290"/>
              <a:ext cx="525642" cy="25161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tx1">
                      <a:lumMod val="75000"/>
                      <a:lumOff val="25000"/>
                    </a:schemeClr>
                  </a:solidFill>
                  <a:latin typeface="Century Gothic"/>
                </a:rPr>
                <a:t>2014</a:t>
              </a:r>
            </a:p>
          </p:txBody>
        </p:sp>
        <p:sp>
          <p:nvSpPr>
            <p:cNvPr id="64" name="TextBox 34">
              <a:extLst>
                <a:ext uri="{FF2B5EF4-FFF2-40B4-BE49-F238E27FC236}">
                  <a16:creationId xmlns:a16="http://schemas.microsoft.com/office/drawing/2014/main" id="{FAB83535-9099-9F14-F074-89D1BE336A61}"/>
                </a:ext>
              </a:extLst>
            </p:cNvPr>
            <p:cNvSpPr txBox="1"/>
            <p:nvPr/>
          </p:nvSpPr>
          <p:spPr>
            <a:xfrm>
              <a:off x="1356212" y="5485303"/>
              <a:ext cx="496267" cy="25161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tx1">
                      <a:lumMod val="75000"/>
                      <a:lumOff val="25000"/>
                    </a:schemeClr>
                  </a:solidFill>
                  <a:latin typeface="Century Gothic"/>
                </a:rPr>
                <a:t>2013</a:t>
              </a:r>
            </a:p>
          </p:txBody>
        </p:sp>
        <p:sp>
          <p:nvSpPr>
            <p:cNvPr id="67" name="TextBox 35">
              <a:extLst>
                <a:ext uri="{FF2B5EF4-FFF2-40B4-BE49-F238E27FC236}">
                  <a16:creationId xmlns:a16="http://schemas.microsoft.com/office/drawing/2014/main" id="{37EB921A-DF49-6CF6-83FF-5F89935BD777}"/>
                </a:ext>
              </a:extLst>
            </p:cNvPr>
            <p:cNvSpPr txBox="1"/>
            <p:nvPr/>
          </p:nvSpPr>
          <p:spPr>
            <a:xfrm>
              <a:off x="4881334" y="5479995"/>
              <a:ext cx="539201" cy="25161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tx1">
                      <a:lumMod val="75000"/>
                      <a:lumOff val="25000"/>
                    </a:schemeClr>
                  </a:solidFill>
                  <a:latin typeface="Century Gothic"/>
                </a:rPr>
                <a:t>2024</a:t>
              </a:r>
            </a:p>
          </p:txBody>
        </p:sp>
      </p:grpSp>
      <p:sp>
        <p:nvSpPr>
          <p:cNvPr id="77" name="Rectangle 76">
            <a:extLst>
              <a:ext uri="{FF2B5EF4-FFF2-40B4-BE49-F238E27FC236}">
                <a16:creationId xmlns:a16="http://schemas.microsoft.com/office/drawing/2014/main" id="{9CEB7779-BF64-3791-3CF2-E67CF9632DA4}"/>
              </a:ext>
            </a:extLst>
          </p:cNvPr>
          <p:cNvSpPr/>
          <p:nvPr/>
        </p:nvSpPr>
        <p:spPr>
          <a:xfrm>
            <a:off x="22972615" y="17805530"/>
            <a:ext cx="706081" cy="4728000"/>
          </a:xfrm>
          <a:prstGeom prst="rect">
            <a:avLst/>
          </a:prstGeom>
          <a:solidFill>
            <a:srgbClr val="C23E3E">
              <a:alpha val="1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78" name="Rectangle 77">
            <a:extLst>
              <a:ext uri="{FF2B5EF4-FFF2-40B4-BE49-F238E27FC236}">
                <a16:creationId xmlns:a16="http://schemas.microsoft.com/office/drawing/2014/main" id="{4955DB61-13D1-9535-E9DB-485AC2B7FEAE}"/>
              </a:ext>
            </a:extLst>
          </p:cNvPr>
          <p:cNvSpPr/>
          <p:nvPr/>
        </p:nvSpPr>
        <p:spPr>
          <a:xfrm>
            <a:off x="20483893" y="17824700"/>
            <a:ext cx="604481" cy="4753400"/>
          </a:xfrm>
          <a:prstGeom prst="rect">
            <a:avLst/>
          </a:prstGeom>
          <a:solidFill>
            <a:srgbClr val="C23E3E">
              <a:alpha val="1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grpSp>
        <p:nvGrpSpPr>
          <p:cNvPr id="7" name="Group 6">
            <a:extLst>
              <a:ext uri="{FF2B5EF4-FFF2-40B4-BE49-F238E27FC236}">
                <a16:creationId xmlns:a16="http://schemas.microsoft.com/office/drawing/2014/main" id="{C7BCB1B3-4373-B32A-76AC-95FEE413859B}"/>
              </a:ext>
            </a:extLst>
          </p:cNvPr>
          <p:cNvGrpSpPr/>
          <p:nvPr/>
        </p:nvGrpSpPr>
        <p:grpSpPr>
          <a:xfrm>
            <a:off x="18513087" y="17775424"/>
            <a:ext cx="530441" cy="4642161"/>
            <a:chOff x="1194527" y="2848692"/>
            <a:chExt cx="495030" cy="2666791"/>
          </a:xfrm>
        </p:grpSpPr>
        <p:sp>
          <p:nvSpPr>
            <p:cNvPr id="22" name="TextBox 10">
              <a:extLst>
                <a:ext uri="{FF2B5EF4-FFF2-40B4-BE49-F238E27FC236}">
                  <a16:creationId xmlns:a16="http://schemas.microsoft.com/office/drawing/2014/main" id="{F3C4608E-2E26-F207-C9ED-B2F88DDB8527}"/>
                </a:ext>
              </a:extLst>
            </p:cNvPr>
            <p:cNvSpPr txBox="1"/>
            <p:nvPr/>
          </p:nvSpPr>
          <p:spPr>
            <a:xfrm rot="21540000">
              <a:off x="1194527" y="5320993"/>
              <a:ext cx="494812" cy="19449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tx1">
                      <a:lumMod val="75000"/>
                      <a:lumOff val="25000"/>
                    </a:schemeClr>
                  </a:solidFill>
                  <a:latin typeface="Century Gothic"/>
                </a:rPr>
                <a:t>15</a:t>
              </a:r>
              <a:endParaRPr lang="en-US" sz="1600">
                <a:solidFill>
                  <a:schemeClr val="tx1">
                    <a:lumMod val="75000"/>
                    <a:lumOff val="25000"/>
                  </a:schemeClr>
                </a:solidFill>
              </a:endParaRPr>
            </a:p>
          </p:txBody>
        </p:sp>
        <p:sp>
          <p:nvSpPr>
            <p:cNvPr id="26" name="TextBox 12">
              <a:extLst>
                <a:ext uri="{FF2B5EF4-FFF2-40B4-BE49-F238E27FC236}">
                  <a16:creationId xmlns:a16="http://schemas.microsoft.com/office/drawing/2014/main" id="{C01C8948-FD1D-1E68-4A1E-803AD6010992}"/>
                </a:ext>
              </a:extLst>
            </p:cNvPr>
            <p:cNvSpPr txBox="1"/>
            <p:nvPr/>
          </p:nvSpPr>
          <p:spPr>
            <a:xfrm rot="21540000">
              <a:off x="1194527" y="4873107"/>
              <a:ext cx="494812" cy="19449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tx1">
                      <a:lumMod val="75000"/>
                      <a:lumOff val="25000"/>
                    </a:schemeClr>
                  </a:solidFill>
                  <a:latin typeface="Century Gothic"/>
                </a:rPr>
                <a:t>20</a:t>
              </a:r>
              <a:endParaRPr lang="en-US" sz="1600">
                <a:solidFill>
                  <a:schemeClr val="tx1">
                    <a:lumMod val="75000"/>
                    <a:lumOff val="25000"/>
                  </a:schemeClr>
                </a:solidFill>
              </a:endParaRPr>
            </a:p>
          </p:txBody>
        </p:sp>
        <p:sp>
          <p:nvSpPr>
            <p:cNvPr id="31" name="TextBox 14">
              <a:extLst>
                <a:ext uri="{FF2B5EF4-FFF2-40B4-BE49-F238E27FC236}">
                  <a16:creationId xmlns:a16="http://schemas.microsoft.com/office/drawing/2014/main" id="{341EDDB3-7770-6E2C-BDC0-75D53C4EB4C8}"/>
                </a:ext>
              </a:extLst>
            </p:cNvPr>
            <p:cNvSpPr txBox="1"/>
            <p:nvPr/>
          </p:nvSpPr>
          <p:spPr>
            <a:xfrm rot="21540000">
              <a:off x="1194527" y="4340054"/>
              <a:ext cx="494812" cy="19449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tx1">
                      <a:lumMod val="75000"/>
                      <a:lumOff val="25000"/>
                    </a:schemeClr>
                  </a:solidFill>
                  <a:latin typeface="Century Gothic"/>
                </a:rPr>
                <a:t>25</a:t>
              </a:r>
              <a:endParaRPr lang="en-US" sz="1600">
                <a:solidFill>
                  <a:schemeClr val="tx1">
                    <a:lumMod val="75000"/>
                    <a:lumOff val="25000"/>
                  </a:schemeClr>
                </a:solidFill>
              </a:endParaRPr>
            </a:p>
          </p:txBody>
        </p:sp>
        <p:sp>
          <p:nvSpPr>
            <p:cNvPr id="55" name="TextBox 16">
              <a:extLst>
                <a:ext uri="{FF2B5EF4-FFF2-40B4-BE49-F238E27FC236}">
                  <a16:creationId xmlns:a16="http://schemas.microsoft.com/office/drawing/2014/main" id="{4A846A57-77CC-3733-799D-893C759FD011}"/>
                </a:ext>
              </a:extLst>
            </p:cNvPr>
            <p:cNvSpPr txBox="1"/>
            <p:nvPr/>
          </p:nvSpPr>
          <p:spPr>
            <a:xfrm rot="21540000">
              <a:off x="1194527" y="3824931"/>
              <a:ext cx="494812" cy="19449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tx1">
                      <a:lumMod val="75000"/>
                      <a:lumOff val="25000"/>
                    </a:schemeClr>
                  </a:solidFill>
                  <a:latin typeface="Century Gothic"/>
                </a:rPr>
                <a:t>30</a:t>
              </a:r>
              <a:endParaRPr lang="en-US" sz="1600">
                <a:solidFill>
                  <a:schemeClr val="tx1">
                    <a:lumMod val="75000"/>
                    <a:lumOff val="25000"/>
                  </a:schemeClr>
                </a:solidFill>
              </a:endParaRPr>
            </a:p>
          </p:txBody>
        </p:sp>
        <p:sp>
          <p:nvSpPr>
            <p:cNvPr id="68" name="TextBox 18">
              <a:extLst>
                <a:ext uri="{FF2B5EF4-FFF2-40B4-BE49-F238E27FC236}">
                  <a16:creationId xmlns:a16="http://schemas.microsoft.com/office/drawing/2014/main" id="{B1B238C7-C7BE-9116-4835-664CF02CF691}"/>
                </a:ext>
              </a:extLst>
            </p:cNvPr>
            <p:cNvSpPr txBox="1"/>
            <p:nvPr/>
          </p:nvSpPr>
          <p:spPr>
            <a:xfrm rot="21540000">
              <a:off x="1194527" y="3333787"/>
              <a:ext cx="494812" cy="19449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tx1">
                      <a:lumMod val="75000"/>
                      <a:lumOff val="25000"/>
                    </a:schemeClr>
                  </a:solidFill>
                  <a:latin typeface="Century Gothic"/>
                </a:rPr>
                <a:t>35</a:t>
              </a:r>
              <a:endParaRPr lang="en-US" sz="1600">
                <a:solidFill>
                  <a:schemeClr val="tx1">
                    <a:lumMod val="75000"/>
                    <a:lumOff val="25000"/>
                  </a:schemeClr>
                </a:solidFill>
              </a:endParaRPr>
            </a:p>
          </p:txBody>
        </p:sp>
        <p:sp>
          <p:nvSpPr>
            <p:cNvPr id="69" name="TextBox 20">
              <a:extLst>
                <a:ext uri="{FF2B5EF4-FFF2-40B4-BE49-F238E27FC236}">
                  <a16:creationId xmlns:a16="http://schemas.microsoft.com/office/drawing/2014/main" id="{1BE08C48-1B8C-BD35-31E7-110602434450}"/>
                </a:ext>
              </a:extLst>
            </p:cNvPr>
            <p:cNvSpPr txBox="1"/>
            <p:nvPr/>
          </p:nvSpPr>
          <p:spPr>
            <a:xfrm rot="21540000">
              <a:off x="1194745" y="2848692"/>
              <a:ext cx="494812" cy="19449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tx1">
                      <a:lumMod val="75000"/>
                      <a:lumOff val="25000"/>
                    </a:schemeClr>
                  </a:solidFill>
                  <a:latin typeface="Century Gothic"/>
                </a:rPr>
                <a:t>40</a:t>
              </a:r>
              <a:endParaRPr lang="en-US" sz="1600">
                <a:solidFill>
                  <a:schemeClr val="tx1">
                    <a:lumMod val="75000"/>
                    <a:lumOff val="25000"/>
                  </a:schemeClr>
                </a:solidFill>
              </a:endParaRPr>
            </a:p>
          </p:txBody>
        </p:sp>
      </p:grpSp>
      <p:sp>
        <p:nvSpPr>
          <p:cNvPr id="23" name="TextBox 22">
            <a:extLst>
              <a:ext uri="{FF2B5EF4-FFF2-40B4-BE49-F238E27FC236}">
                <a16:creationId xmlns:a16="http://schemas.microsoft.com/office/drawing/2014/main" id="{6E4EDAF7-FB21-8AC8-6D8E-4FD965467AD2}"/>
              </a:ext>
            </a:extLst>
          </p:cNvPr>
          <p:cNvSpPr txBox="1"/>
          <p:nvPr/>
        </p:nvSpPr>
        <p:spPr>
          <a:xfrm>
            <a:off x="19081238" y="17136647"/>
            <a:ext cx="728198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Garamond" panose="02020404030301010803" pitchFamily="18" charset="0"/>
              </a:rPr>
              <a:t>Eastern coast fishponds located outside of the island shadow </a:t>
            </a:r>
          </a:p>
        </p:txBody>
      </p:sp>
      <p:grpSp>
        <p:nvGrpSpPr>
          <p:cNvPr id="71" name="Group 70">
            <a:extLst>
              <a:ext uri="{FF2B5EF4-FFF2-40B4-BE49-F238E27FC236}">
                <a16:creationId xmlns:a16="http://schemas.microsoft.com/office/drawing/2014/main" id="{7A7A1020-4CA4-8939-D6A2-B43476AFFF9A}"/>
              </a:ext>
            </a:extLst>
          </p:cNvPr>
          <p:cNvGrpSpPr/>
          <p:nvPr/>
        </p:nvGrpSpPr>
        <p:grpSpPr>
          <a:xfrm>
            <a:off x="15178990" y="22384336"/>
            <a:ext cx="3373183" cy="377510"/>
            <a:chOff x="10201310" y="22353077"/>
            <a:chExt cx="3833258" cy="569814"/>
          </a:xfrm>
        </p:grpSpPr>
        <p:grpSp>
          <p:nvGrpSpPr>
            <p:cNvPr id="70" name="Group 69">
              <a:extLst>
                <a:ext uri="{FF2B5EF4-FFF2-40B4-BE49-F238E27FC236}">
                  <a16:creationId xmlns:a16="http://schemas.microsoft.com/office/drawing/2014/main" id="{78E45348-662F-7126-6137-8698816EFFB7}"/>
                </a:ext>
              </a:extLst>
            </p:cNvPr>
            <p:cNvGrpSpPr/>
            <p:nvPr/>
          </p:nvGrpSpPr>
          <p:grpSpPr>
            <a:xfrm>
              <a:off x="10207428" y="22353077"/>
              <a:ext cx="3827140" cy="569814"/>
              <a:chOff x="9172258" y="23599114"/>
              <a:chExt cx="3827140" cy="569814"/>
            </a:xfrm>
          </p:grpSpPr>
          <p:pic>
            <p:nvPicPr>
              <p:cNvPr id="84" name="Picture 83">
                <a:extLst>
                  <a:ext uri="{FF2B5EF4-FFF2-40B4-BE49-F238E27FC236}">
                    <a16:creationId xmlns:a16="http://schemas.microsoft.com/office/drawing/2014/main" id="{2D37BD98-7826-2624-4317-4E88FAD3EF2C}"/>
                  </a:ext>
                </a:extLst>
              </p:cNvPr>
              <p:cNvPicPr>
                <a:picLocks noChangeAspect="1"/>
              </p:cNvPicPr>
              <p:nvPr/>
            </p:nvPicPr>
            <p:blipFill rotWithShape="1">
              <a:blip r:embed="rId9"/>
              <a:srcRect l="64286" t="90019" r="1579" b="3889"/>
              <a:stretch/>
            </p:blipFill>
            <p:spPr>
              <a:xfrm>
                <a:off x="9172258" y="23657708"/>
                <a:ext cx="3651394" cy="511220"/>
              </a:xfrm>
              <a:prstGeom prst="rect">
                <a:avLst/>
              </a:prstGeom>
            </p:spPr>
          </p:pic>
          <p:sp>
            <p:nvSpPr>
              <p:cNvPr id="89" name="Rectangle 88">
                <a:extLst>
                  <a:ext uri="{FF2B5EF4-FFF2-40B4-BE49-F238E27FC236}">
                    <a16:creationId xmlns:a16="http://schemas.microsoft.com/office/drawing/2014/main" id="{03367392-F750-8257-0CB2-7D0784D903B6}"/>
                  </a:ext>
                </a:extLst>
              </p:cNvPr>
              <p:cNvSpPr/>
              <p:nvPr/>
            </p:nvSpPr>
            <p:spPr>
              <a:xfrm>
                <a:off x="9238062" y="23683989"/>
                <a:ext cx="3491885" cy="3089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87" name="TextBox 11">
                <a:extLst>
                  <a:ext uri="{FF2B5EF4-FFF2-40B4-BE49-F238E27FC236}">
                    <a16:creationId xmlns:a16="http://schemas.microsoft.com/office/drawing/2014/main" id="{C760210C-9D06-04D6-3D29-5F7E68297771}"/>
                  </a:ext>
                </a:extLst>
              </p:cNvPr>
              <p:cNvSpPr txBox="1"/>
              <p:nvPr/>
            </p:nvSpPr>
            <p:spPr>
              <a:xfrm>
                <a:off x="11473039" y="23599125"/>
                <a:ext cx="1526359" cy="51101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chemeClr val="tx1">
                        <a:lumMod val="75000"/>
                        <a:lumOff val="25000"/>
                      </a:schemeClr>
                    </a:solidFill>
                    <a:latin typeface="Century Gothic"/>
                  </a:rPr>
                  <a:t>100 miles</a:t>
                </a:r>
              </a:p>
            </p:txBody>
          </p:sp>
          <p:sp>
            <p:nvSpPr>
              <p:cNvPr id="88" name="TextBox 11">
                <a:extLst>
                  <a:ext uri="{FF2B5EF4-FFF2-40B4-BE49-F238E27FC236}">
                    <a16:creationId xmlns:a16="http://schemas.microsoft.com/office/drawing/2014/main" id="{6ECABFAA-C092-25AF-7775-F494B65A5063}"/>
                  </a:ext>
                </a:extLst>
              </p:cNvPr>
              <p:cNvSpPr txBox="1"/>
              <p:nvPr/>
            </p:nvSpPr>
            <p:spPr>
              <a:xfrm>
                <a:off x="10352000" y="23599114"/>
                <a:ext cx="677517" cy="51101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600">
                    <a:solidFill>
                      <a:schemeClr val="tx1">
                        <a:lumMod val="75000"/>
                        <a:lumOff val="25000"/>
                      </a:schemeClr>
                    </a:solidFill>
                    <a:latin typeface="Century Gothic"/>
                  </a:rPr>
                  <a:t>50</a:t>
                </a:r>
              </a:p>
            </p:txBody>
          </p:sp>
        </p:grpSp>
        <p:sp>
          <p:nvSpPr>
            <p:cNvPr id="86" name="TextBox 11">
              <a:extLst>
                <a:ext uri="{FF2B5EF4-FFF2-40B4-BE49-F238E27FC236}">
                  <a16:creationId xmlns:a16="http://schemas.microsoft.com/office/drawing/2014/main" id="{C760210C-9D06-04D6-3D29-5F7E68297771}"/>
                </a:ext>
              </a:extLst>
            </p:cNvPr>
            <p:cNvSpPr txBox="1"/>
            <p:nvPr/>
          </p:nvSpPr>
          <p:spPr>
            <a:xfrm>
              <a:off x="10201310" y="22353113"/>
              <a:ext cx="936349" cy="51101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600">
                  <a:solidFill>
                    <a:schemeClr val="tx1">
                      <a:lumMod val="75000"/>
                      <a:lumOff val="25000"/>
                    </a:schemeClr>
                  </a:solidFill>
                  <a:latin typeface="Century Gothic"/>
                </a:rPr>
                <a:t>0</a:t>
              </a:r>
            </a:p>
          </p:txBody>
        </p:sp>
      </p:grpSp>
      <p:sp>
        <p:nvSpPr>
          <p:cNvPr id="12" name="TextBox 11">
            <a:extLst>
              <a:ext uri="{FF2B5EF4-FFF2-40B4-BE49-F238E27FC236}">
                <a16:creationId xmlns:a16="http://schemas.microsoft.com/office/drawing/2014/main" id="{297BD569-4154-E27A-2467-26BA084CCD46}"/>
              </a:ext>
            </a:extLst>
          </p:cNvPr>
          <p:cNvSpPr txBox="1"/>
          <p:nvPr/>
        </p:nvSpPr>
        <p:spPr>
          <a:xfrm>
            <a:off x="13341903" y="10774954"/>
            <a:ext cx="372643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Garamond" panose="02020404030301010803" pitchFamily="18" charset="0"/>
              </a:rPr>
              <a:t>Gathered and Processed Satellite Imagery </a:t>
            </a:r>
          </a:p>
        </p:txBody>
      </p:sp>
      <p:pic>
        <p:nvPicPr>
          <p:cNvPr id="6" name="Picture 5">
            <a:extLst>
              <a:ext uri="{FF2B5EF4-FFF2-40B4-BE49-F238E27FC236}">
                <a16:creationId xmlns:a16="http://schemas.microsoft.com/office/drawing/2014/main" id="{C4EF14FC-172D-843A-7389-D1F643BFB5D3}"/>
              </a:ext>
            </a:extLst>
          </p:cNvPr>
          <p:cNvPicPr>
            <a:picLocks noChangeAspect="1"/>
          </p:cNvPicPr>
          <p:nvPr/>
        </p:nvPicPr>
        <p:blipFill>
          <a:blip r:embed="rId11"/>
          <a:stretch>
            <a:fillRect/>
          </a:stretch>
        </p:blipFill>
        <p:spPr>
          <a:xfrm rot="480000">
            <a:off x="4669136" y="11441485"/>
            <a:ext cx="3936673" cy="1463040"/>
          </a:xfrm>
          <a:prstGeom prst="rect">
            <a:avLst/>
          </a:prstGeom>
        </p:spPr>
      </p:pic>
      <p:pic>
        <p:nvPicPr>
          <p:cNvPr id="14" name="Picture 13">
            <a:extLst>
              <a:ext uri="{FF2B5EF4-FFF2-40B4-BE49-F238E27FC236}">
                <a16:creationId xmlns:a16="http://schemas.microsoft.com/office/drawing/2014/main" id="{1F14A8B0-159E-4005-CBAC-B359ACF5B94A}"/>
              </a:ext>
            </a:extLst>
          </p:cNvPr>
          <p:cNvPicPr>
            <a:picLocks noChangeAspect="1"/>
          </p:cNvPicPr>
          <p:nvPr/>
        </p:nvPicPr>
        <p:blipFill>
          <a:blip r:embed="rId12"/>
          <a:stretch>
            <a:fillRect/>
          </a:stretch>
        </p:blipFill>
        <p:spPr>
          <a:xfrm>
            <a:off x="9228967" y="11426723"/>
            <a:ext cx="2210101" cy="1554480"/>
          </a:xfrm>
          <a:prstGeom prst="rect">
            <a:avLst/>
          </a:prstGeom>
        </p:spPr>
      </p:pic>
      <p:sp>
        <p:nvSpPr>
          <p:cNvPr id="24" name="TextBox 23">
            <a:extLst>
              <a:ext uri="{FF2B5EF4-FFF2-40B4-BE49-F238E27FC236}">
                <a16:creationId xmlns:a16="http://schemas.microsoft.com/office/drawing/2014/main" id="{4637846D-0CF4-57D9-D106-3F646ECA0F34}"/>
              </a:ext>
            </a:extLst>
          </p:cNvPr>
          <p:cNvSpPr txBox="1"/>
          <p:nvPr/>
        </p:nvSpPr>
        <p:spPr>
          <a:xfrm>
            <a:off x="688089" y="13037978"/>
            <a:ext cx="3662406" cy="969496"/>
          </a:xfrm>
          <a:prstGeom prst="rect">
            <a:avLst/>
          </a:prstGeom>
          <a:noFill/>
        </p:spPr>
        <p:txBody>
          <a:bodyPr wrap="square" lIns="91440" tIns="45720" rIns="91440" bIns="45720" rtlCol="0" anchor="t">
            <a:spAutoFit/>
          </a:bodyPr>
          <a:lstStyle/>
          <a:p>
            <a:pPr algn="ctr"/>
            <a:r>
              <a:rPr lang="en-US" sz="3000" b="1" dirty="0">
                <a:solidFill>
                  <a:schemeClr val="tx1">
                    <a:lumMod val="75000"/>
                    <a:lumOff val="25000"/>
                  </a:schemeClr>
                </a:solidFill>
                <a:latin typeface="Garamond" panose="02020404030301010803" pitchFamily="18" charset="0"/>
              </a:rPr>
              <a:t>Sentinel-2</a:t>
            </a:r>
            <a:r>
              <a:rPr lang="en-US" sz="3000" dirty="0">
                <a:solidFill>
                  <a:schemeClr val="tx1">
                    <a:lumMod val="75000"/>
                    <a:lumOff val="25000"/>
                  </a:schemeClr>
                </a:solidFill>
                <a:latin typeface="Garamond" panose="02020404030301010803" pitchFamily="18" charset="0"/>
              </a:rPr>
              <a:t> MSI</a:t>
            </a:r>
          </a:p>
          <a:p>
            <a:pPr algn="ctr"/>
            <a:r>
              <a:rPr lang="en-US" sz="2700" i="1" dirty="0">
                <a:solidFill>
                  <a:schemeClr val="tx1">
                    <a:lumMod val="75000"/>
                    <a:lumOff val="25000"/>
                  </a:schemeClr>
                </a:solidFill>
                <a:latin typeface="Garamond" panose="02020404030301010803" pitchFamily="18" charset="0"/>
              </a:rPr>
              <a:t>(</a:t>
            </a:r>
            <a:r>
              <a:rPr lang="en-US" sz="2700" i="1" dirty="0" err="1">
                <a:solidFill>
                  <a:schemeClr val="tx1">
                    <a:lumMod val="75000"/>
                    <a:lumOff val="25000"/>
                  </a:schemeClr>
                </a:solidFill>
                <a:latin typeface="Garamond" panose="02020404030301010803" pitchFamily="18" charset="0"/>
              </a:rPr>
              <a:t>Chl</a:t>
            </a:r>
            <a:r>
              <a:rPr lang="en-US" sz="2700" i="1" dirty="0">
                <a:solidFill>
                  <a:schemeClr val="tx1">
                    <a:lumMod val="75000"/>
                    <a:lumOff val="25000"/>
                  </a:schemeClr>
                </a:solidFill>
                <a:latin typeface="Garamond" panose="02020404030301010803" pitchFamily="18" charset="0"/>
              </a:rPr>
              <a:t> a: 2019 - 2024)</a:t>
            </a:r>
            <a:endParaRPr lang="en-US" sz="2700" dirty="0">
              <a:solidFill>
                <a:schemeClr val="tx1">
                  <a:lumMod val="75000"/>
                  <a:lumOff val="25000"/>
                </a:schemeClr>
              </a:solidFill>
              <a:latin typeface="Garamond" panose="02020404030301010803" pitchFamily="18" charset="0"/>
            </a:endParaRPr>
          </a:p>
        </p:txBody>
      </p:sp>
      <p:sp>
        <p:nvSpPr>
          <p:cNvPr id="27" name="TextBox 26">
            <a:extLst>
              <a:ext uri="{FF2B5EF4-FFF2-40B4-BE49-F238E27FC236}">
                <a16:creationId xmlns:a16="http://schemas.microsoft.com/office/drawing/2014/main" id="{126B8212-5D0E-A9AF-67E5-F6F14E42BFB5}"/>
              </a:ext>
            </a:extLst>
          </p:cNvPr>
          <p:cNvSpPr txBox="1"/>
          <p:nvPr/>
        </p:nvSpPr>
        <p:spPr>
          <a:xfrm>
            <a:off x="4410590" y="13037978"/>
            <a:ext cx="4453765" cy="969496"/>
          </a:xfrm>
          <a:prstGeom prst="rect">
            <a:avLst/>
          </a:prstGeom>
          <a:noFill/>
        </p:spPr>
        <p:txBody>
          <a:bodyPr wrap="square" lIns="91440" tIns="45720" rIns="91440" bIns="45720" rtlCol="0" anchor="t">
            <a:spAutoFit/>
          </a:bodyPr>
          <a:lstStyle/>
          <a:p>
            <a:pPr algn="ctr"/>
            <a:r>
              <a:rPr lang="en-US" sz="3000" b="1" dirty="0">
                <a:solidFill>
                  <a:schemeClr val="tx1">
                    <a:lumMod val="75000"/>
                    <a:lumOff val="25000"/>
                  </a:schemeClr>
                </a:solidFill>
                <a:latin typeface="Garamond" panose="02020404030301010803" pitchFamily="18" charset="0"/>
              </a:rPr>
              <a:t>Aqua</a:t>
            </a:r>
            <a:r>
              <a:rPr lang="en-US" sz="3000" dirty="0">
                <a:solidFill>
                  <a:schemeClr val="tx1">
                    <a:lumMod val="75000"/>
                    <a:lumOff val="25000"/>
                  </a:schemeClr>
                </a:solidFill>
                <a:latin typeface="Garamond" panose="02020404030301010803" pitchFamily="18" charset="0"/>
              </a:rPr>
              <a:t> MODIS</a:t>
            </a:r>
          </a:p>
          <a:p>
            <a:pPr algn="ctr"/>
            <a:r>
              <a:rPr lang="en-US" sz="2700" i="1" dirty="0">
                <a:solidFill>
                  <a:schemeClr val="tx1">
                    <a:lumMod val="75000"/>
                    <a:lumOff val="25000"/>
                  </a:schemeClr>
                </a:solidFill>
                <a:latin typeface="Garamond" panose="02020404030301010803" pitchFamily="18" charset="0"/>
              </a:rPr>
              <a:t>(SST &amp; </a:t>
            </a:r>
            <a:r>
              <a:rPr lang="en-US" sz="2700" i="1" dirty="0" err="1">
                <a:solidFill>
                  <a:schemeClr val="tx1">
                    <a:lumMod val="75000"/>
                    <a:lumOff val="25000"/>
                  </a:schemeClr>
                </a:solidFill>
                <a:latin typeface="Garamond" panose="02020404030301010803" pitchFamily="18" charset="0"/>
              </a:rPr>
              <a:t>Chl</a:t>
            </a:r>
            <a:r>
              <a:rPr lang="en-US" sz="2700" i="1" dirty="0">
                <a:solidFill>
                  <a:schemeClr val="tx1">
                    <a:lumMod val="75000"/>
                    <a:lumOff val="25000"/>
                  </a:schemeClr>
                </a:solidFill>
                <a:latin typeface="Garamond" panose="02020404030301010803" pitchFamily="18" charset="0"/>
              </a:rPr>
              <a:t> a: 2002 – 2021)</a:t>
            </a:r>
          </a:p>
        </p:txBody>
      </p:sp>
      <p:sp>
        <p:nvSpPr>
          <p:cNvPr id="28" name="TextBox 27">
            <a:extLst>
              <a:ext uri="{FF2B5EF4-FFF2-40B4-BE49-F238E27FC236}">
                <a16:creationId xmlns:a16="http://schemas.microsoft.com/office/drawing/2014/main" id="{64540ECF-89AC-855E-3FC4-064432CAB558}"/>
              </a:ext>
            </a:extLst>
          </p:cNvPr>
          <p:cNvSpPr txBox="1"/>
          <p:nvPr/>
        </p:nvSpPr>
        <p:spPr>
          <a:xfrm>
            <a:off x="8284069" y="13037978"/>
            <a:ext cx="4099896" cy="969496"/>
          </a:xfrm>
          <a:prstGeom prst="rect">
            <a:avLst/>
          </a:prstGeom>
          <a:noFill/>
        </p:spPr>
        <p:txBody>
          <a:bodyPr wrap="square" lIns="91440" tIns="45720" rIns="91440" bIns="45720" rtlCol="0" anchor="t">
            <a:spAutoFit/>
          </a:bodyPr>
          <a:lstStyle/>
          <a:p>
            <a:pPr algn="ctr"/>
            <a:r>
              <a:rPr lang="en-US" sz="3000" b="1" dirty="0">
                <a:solidFill>
                  <a:schemeClr val="tx1">
                    <a:lumMod val="75000"/>
                    <a:lumOff val="25000"/>
                  </a:schemeClr>
                </a:solidFill>
                <a:latin typeface="Garamond" panose="02020404030301010803" pitchFamily="18" charset="0"/>
              </a:rPr>
              <a:t>Landsat 8 </a:t>
            </a:r>
            <a:r>
              <a:rPr lang="en-US" sz="3000" dirty="0">
                <a:solidFill>
                  <a:schemeClr val="tx1">
                    <a:lumMod val="75000"/>
                    <a:lumOff val="25000"/>
                  </a:schemeClr>
                </a:solidFill>
                <a:latin typeface="Garamond" panose="02020404030301010803" pitchFamily="18" charset="0"/>
              </a:rPr>
              <a:t>TIRS</a:t>
            </a:r>
          </a:p>
          <a:p>
            <a:pPr algn="ctr"/>
            <a:r>
              <a:rPr lang="en-US" sz="2700" i="1" dirty="0">
                <a:solidFill>
                  <a:schemeClr val="tx1">
                    <a:lumMod val="75000"/>
                    <a:lumOff val="25000"/>
                  </a:schemeClr>
                </a:solidFill>
                <a:latin typeface="Garamond" panose="02020404030301010803" pitchFamily="18" charset="0"/>
              </a:rPr>
              <a:t>(SST: 2013 – 2024)</a:t>
            </a:r>
          </a:p>
        </p:txBody>
      </p:sp>
      <p:pic>
        <p:nvPicPr>
          <p:cNvPr id="2" name="Picture 1">
            <a:extLst>
              <a:ext uri="{FF2B5EF4-FFF2-40B4-BE49-F238E27FC236}">
                <a16:creationId xmlns:a16="http://schemas.microsoft.com/office/drawing/2014/main" id="{D08BB4AE-5690-B4BF-2A45-BA335F6683DA}"/>
              </a:ext>
            </a:extLst>
          </p:cNvPr>
          <p:cNvPicPr>
            <a:picLocks noChangeAspect="1"/>
          </p:cNvPicPr>
          <p:nvPr/>
        </p:nvPicPr>
        <p:blipFill>
          <a:blip r:embed="rId13"/>
          <a:stretch>
            <a:fillRect/>
          </a:stretch>
        </p:blipFill>
        <p:spPr>
          <a:xfrm rot="20820000">
            <a:off x="1170292" y="11187336"/>
            <a:ext cx="2698000" cy="1463040"/>
          </a:xfrm>
          <a:prstGeom prst="rect">
            <a:avLst/>
          </a:prstGeom>
        </p:spPr>
      </p:pic>
      <p:sp>
        <p:nvSpPr>
          <p:cNvPr id="138" name="TextBox 137">
            <a:extLst>
              <a:ext uri="{FF2B5EF4-FFF2-40B4-BE49-F238E27FC236}">
                <a16:creationId xmlns:a16="http://schemas.microsoft.com/office/drawing/2014/main" id="{2CF06FF8-9991-85AE-9681-2505EAC884CC}"/>
              </a:ext>
            </a:extLst>
          </p:cNvPr>
          <p:cNvSpPr txBox="1"/>
          <p:nvPr/>
        </p:nvSpPr>
        <p:spPr>
          <a:xfrm>
            <a:off x="938626" y="9851924"/>
            <a:ext cx="5407326" cy="769441"/>
          </a:xfrm>
          <a:prstGeom prst="rect">
            <a:avLst/>
          </a:prstGeom>
          <a:noFill/>
        </p:spPr>
        <p:txBody>
          <a:bodyPr wrap="square" lIns="91440" tIns="45720" rIns="91440" bIns="45720" rtlCol="0" anchor="t">
            <a:spAutoFit/>
          </a:bodyPr>
          <a:lstStyle/>
          <a:p>
            <a:pPr algn="ctr"/>
            <a:r>
              <a:rPr lang="en-US" sz="4400" b="1" dirty="0">
                <a:solidFill>
                  <a:srgbClr val="5372B3"/>
                </a:solidFill>
              </a:rPr>
              <a:t>Earth Observations</a:t>
            </a:r>
            <a:endParaRPr lang="en-US" dirty="0"/>
          </a:p>
        </p:txBody>
      </p:sp>
      <p:sp>
        <p:nvSpPr>
          <p:cNvPr id="146" name="TextBox 145">
            <a:extLst>
              <a:ext uri="{FF2B5EF4-FFF2-40B4-BE49-F238E27FC236}">
                <a16:creationId xmlns:a16="http://schemas.microsoft.com/office/drawing/2014/main" id="{22D38545-061B-7105-F6F5-B3DEE878C50C}"/>
              </a:ext>
            </a:extLst>
          </p:cNvPr>
          <p:cNvSpPr txBox="1"/>
          <p:nvPr/>
        </p:nvSpPr>
        <p:spPr>
          <a:xfrm>
            <a:off x="17309761" y="10768212"/>
            <a:ext cx="268458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Garamond" panose="02020404030301010803" pitchFamily="18" charset="0"/>
              </a:rPr>
              <a:t>Created regional and small scale timeseries </a:t>
            </a:r>
          </a:p>
        </p:txBody>
      </p:sp>
      <p:sp>
        <p:nvSpPr>
          <p:cNvPr id="148" name="TextBox 147">
            <a:extLst>
              <a:ext uri="{FF2B5EF4-FFF2-40B4-BE49-F238E27FC236}">
                <a16:creationId xmlns:a16="http://schemas.microsoft.com/office/drawing/2014/main" id="{A8D7206F-981B-734E-9ECB-942C44BFC7D6}"/>
              </a:ext>
            </a:extLst>
          </p:cNvPr>
          <p:cNvSpPr txBox="1"/>
          <p:nvPr/>
        </p:nvSpPr>
        <p:spPr>
          <a:xfrm>
            <a:off x="20357465" y="10834379"/>
            <a:ext cx="319489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Garamond" panose="02020404030301010803" pitchFamily="18" charset="0"/>
              </a:rPr>
              <a:t>Assessed patterns during 2015 &amp; 2019 Marine Heatwaves</a:t>
            </a:r>
          </a:p>
        </p:txBody>
      </p:sp>
      <p:sp>
        <p:nvSpPr>
          <p:cNvPr id="338" name="TextBox 337">
            <a:extLst>
              <a:ext uri="{FF2B5EF4-FFF2-40B4-BE49-F238E27FC236}">
                <a16:creationId xmlns:a16="http://schemas.microsoft.com/office/drawing/2014/main" id="{634E883C-F798-B2FA-AACE-67DDFEB45A7D}"/>
              </a:ext>
            </a:extLst>
          </p:cNvPr>
          <p:cNvSpPr txBox="1"/>
          <p:nvPr/>
        </p:nvSpPr>
        <p:spPr>
          <a:xfrm>
            <a:off x="24472506" y="10601915"/>
            <a:ext cx="286438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a:p>
        </p:txBody>
      </p:sp>
      <p:grpSp>
        <p:nvGrpSpPr>
          <p:cNvPr id="54" name="Group 53">
            <a:extLst>
              <a:ext uri="{FF2B5EF4-FFF2-40B4-BE49-F238E27FC236}">
                <a16:creationId xmlns:a16="http://schemas.microsoft.com/office/drawing/2014/main" id="{DDFE43EF-F984-7B90-D283-456AD36AD22F}"/>
              </a:ext>
            </a:extLst>
          </p:cNvPr>
          <p:cNvGrpSpPr/>
          <p:nvPr/>
        </p:nvGrpSpPr>
        <p:grpSpPr>
          <a:xfrm>
            <a:off x="13497729" y="11688934"/>
            <a:ext cx="3551903" cy="2768504"/>
            <a:chOff x="14070427" y="11618485"/>
            <a:chExt cx="3551903" cy="2768504"/>
          </a:xfrm>
        </p:grpSpPr>
        <p:pic>
          <p:nvPicPr>
            <p:cNvPr id="98" name="Picture 97" descr="A map of the hawaiian islands&#10;&#10;Description automatically generated">
              <a:extLst>
                <a:ext uri="{FF2B5EF4-FFF2-40B4-BE49-F238E27FC236}">
                  <a16:creationId xmlns:a16="http://schemas.microsoft.com/office/drawing/2014/main" id="{468F6ABC-0C83-D831-F3E9-638F13B1C5B3}"/>
                </a:ext>
              </a:extLst>
            </p:cNvPr>
            <p:cNvPicPr>
              <a:picLocks noChangeAspect="1"/>
            </p:cNvPicPr>
            <p:nvPr/>
          </p:nvPicPr>
          <p:blipFill rotWithShape="1">
            <a:blip r:embed="rId14"/>
            <a:srcRect l="9455" t="18519" r="19868" b="16829"/>
            <a:stretch/>
          </p:blipFill>
          <p:spPr>
            <a:xfrm>
              <a:off x="14070427" y="11618485"/>
              <a:ext cx="2473199" cy="168138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322" name="Picture 321">
              <a:extLst>
                <a:ext uri="{FF2B5EF4-FFF2-40B4-BE49-F238E27FC236}">
                  <a16:creationId xmlns:a16="http://schemas.microsoft.com/office/drawing/2014/main" id="{182AFAC2-E383-F341-C19C-E08508DF9C9C}"/>
                </a:ext>
              </a:extLst>
            </p:cNvPr>
            <p:cNvPicPr>
              <a:picLocks noChangeAspect="1"/>
            </p:cNvPicPr>
            <p:nvPr/>
          </p:nvPicPr>
          <p:blipFill rotWithShape="1">
            <a:blip r:embed="rId15"/>
            <a:srcRect l="-2229" t="6818" r="847" b="842"/>
            <a:stretch/>
          </p:blipFill>
          <p:spPr>
            <a:xfrm>
              <a:off x="14590529" y="12049314"/>
              <a:ext cx="2571115" cy="176657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9" name="Picture 18" descr="A map of a city&#10;&#10;Description automatically generated">
              <a:extLst>
                <a:ext uri="{FF2B5EF4-FFF2-40B4-BE49-F238E27FC236}">
                  <a16:creationId xmlns:a16="http://schemas.microsoft.com/office/drawing/2014/main" id="{B02E0933-2C3C-152C-7459-11387CDF53F0}"/>
                </a:ext>
              </a:extLst>
            </p:cNvPr>
            <p:cNvPicPr>
              <a:picLocks noChangeAspect="1"/>
            </p:cNvPicPr>
            <p:nvPr/>
          </p:nvPicPr>
          <p:blipFill>
            <a:blip r:embed="rId16"/>
            <a:stretch>
              <a:fillRect/>
            </a:stretch>
          </p:blipFill>
          <p:spPr>
            <a:xfrm>
              <a:off x="15178179" y="12604104"/>
              <a:ext cx="2444151" cy="178288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grpSp>
      <p:sp>
        <p:nvSpPr>
          <p:cNvPr id="20" name="Rectangle 19">
            <a:extLst>
              <a:ext uri="{FF2B5EF4-FFF2-40B4-BE49-F238E27FC236}">
                <a16:creationId xmlns:a16="http://schemas.microsoft.com/office/drawing/2014/main" id="{93E19767-6079-B1B8-D760-7AB0D7737C41}"/>
              </a:ext>
            </a:extLst>
          </p:cNvPr>
          <p:cNvSpPr/>
          <p:nvPr/>
        </p:nvSpPr>
        <p:spPr>
          <a:xfrm>
            <a:off x="889150" y="23772813"/>
            <a:ext cx="25765881" cy="300487"/>
          </a:xfrm>
          <a:prstGeom prst="rect">
            <a:avLst/>
          </a:prstGeom>
          <a:solidFill>
            <a:srgbClr val="5372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39" name="TextBox 38">
            <a:extLst>
              <a:ext uri="{FF2B5EF4-FFF2-40B4-BE49-F238E27FC236}">
                <a16:creationId xmlns:a16="http://schemas.microsoft.com/office/drawing/2014/main" id="{39419294-36C7-8B1D-CA07-9C5D76FE3885}"/>
              </a:ext>
            </a:extLst>
          </p:cNvPr>
          <p:cNvSpPr txBox="1"/>
          <p:nvPr/>
        </p:nvSpPr>
        <p:spPr>
          <a:xfrm>
            <a:off x="23800842" y="10834379"/>
            <a:ext cx="291405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Garamond" panose="02020404030301010803" pitchFamily="18" charset="0"/>
              </a:rPr>
              <a:t>Determine pond restoration feasibility based on fish threshold temperatures </a:t>
            </a:r>
          </a:p>
        </p:txBody>
      </p:sp>
      <p:sp>
        <p:nvSpPr>
          <p:cNvPr id="41" name="TextBox 40">
            <a:extLst>
              <a:ext uri="{FF2B5EF4-FFF2-40B4-BE49-F238E27FC236}">
                <a16:creationId xmlns:a16="http://schemas.microsoft.com/office/drawing/2014/main" id="{F18CDBF8-237F-DC2D-88E0-06A438A8F760}"/>
              </a:ext>
            </a:extLst>
          </p:cNvPr>
          <p:cNvSpPr txBox="1"/>
          <p:nvPr/>
        </p:nvSpPr>
        <p:spPr>
          <a:xfrm>
            <a:off x="23963461" y="18759607"/>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rPr>
              <a:t>Habitable Threshold</a:t>
            </a:r>
          </a:p>
        </p:txBody>
      </p:sp>
      <p:cxnSp>
        <p:nvCxnSpPr>
          <p:cNvPr id="93" name="Straight Arrow Connector 92">
            <a:extLst>
              <a:ext uri="{FF2B5EF4-FFF2-40B4-BE49-F238E27FC236}">
                <a16:creationId xmlns:a16="http://schemas.microsoft.com/office/drawing/2014/main" id="{0A3D0387-1E48-EE15-D13E-69AD98EB7A1D}"/>
              </a:ext>
            </a:extLst>
          </p:cNvPr>
          <p:cNvCxnSpPr/>
          <p:nvPr/>
        </p:nvCxnSpPr>
        <p:spPr>
          <a:xfrm>
            <a:off x="20839559" y="23187863"/>
            <a:ext cx="320139" cy="339308"/>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4" name="Left Bracket 93">
            <a:extLst>
              <a:ext uri="{FF2B5EF4-FFF2-40B4-BE49-F238E27FC236}">
                <a16:creationId xmlns:a16="http://schemas.microsoft.com/office/drawing/2014/main" id="{7CA59018-D425-EB9D-90DB-66B2C16CF25E}"/>
              </a:ext>
            </a:extLst>
          </p:cNvPr>
          <p:cNvSpPr/>
          <p:nvPr/>
        </p:nvSpPr>
        <p:spPr>
          <a:xfrm rot="-5400000">
            <a:off x="23144553" y="22762233"/>
            <a:ext cx="306717" cy="536755"/>
          </a:xfrm>
          <a:prstGeom prst="lef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lumMod val="75000"/>
                  <a:lumOff val="25000"/>
                </a:schemeClr>
              </a:solidFill>
            </a:endParaRPr>
          </a:p>
        </p:txBody>
      </p:sp>
      <p:sp>
        <p:nvSpPr>
          <p:cNvPr id="95" name="Left Bracket 94">
            <a:extLst>
              <a:ext uri="{FF2B5EF4-FFF2-40B4-BE49-F238E27FC236}">
                <a16:creationId xmlns:a16="http://schemas.microsoft.com/office/drawing/2014/main" id="{DDF32133-A859-75DA-EFEA-4947AEDEB914}"/>
              </a:ext>
            </a:extLst>
          </p:cNvPr>
          <p:cNvSpPr/>
          <p:nvPr/>
        </p:nvSpPr>
        <p:spPr>
          <a:xfrm rot="-5400000">
            <a:off x="20633306" y="22762233"/>
            <a:ext cx="306717" cy="536755"/>
          </a:xfrm>
          <a:prstGeom prst="lef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lumMod val="75000"/>
                  <a:lumOff val="25000"/>
                </a:schemeClr>
              </a:solidFill>
            </a:endParaRPr>
          </a:p>
        </p:txBody>
      </p:sp>
      <p:cxnSp>
        <p:nvCxnSpPr>
          <p:cNvPr id="97" name="Straight Arrow Connector 96">
            <a:extLst>
              <a:ext uri="{FF2B5EF4-FFF2-40B4-BE49-F238E27FC236}">
                <a16:creationId xmlns:a16="http://schemas.microsoft.com/office/drawing/2014/main" id="{8F0C06B9-3095-3746-41B1-0F05CF4F579E}"/>
              </a:ext>
            </a:extLst>
          </p:cNvPr>
          <p:cNvCxnSpPr>
            <a:cxnSpLocks/>
          </p:cNvCxnSpPr>
          <p:nvPr/>
        </p:nvCxnSpPr>
        <p:spPr>
          <a:xfrm flipH="1">
            <a:off x="23076679" y="23168692"/>
            <a:ext cx="197445" cy="320139"/>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D9D8D4C3-785B-68A0-1B5C-174934B5FC03}"/>
              </a:ext>
            </a:extLst>
          </p:cNvPr>
          <p:cNvSpPr txBox="1"/>
          <p:nvPr/>
        </p:nvSpPr>
        <p:spPr>
          <a:xfrm>
            <a:off x="20722558" y="23440849"/>
            <a:ext cx="323895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rPr>
              <a:t>Marine Heatwave Years</a:t>
            </a:r>
          </a:p>
        </p:txBody>
      </p:sp>
      <p:pic>
        <p:nvPicPr>
          <p:cNvPr id="100" name="Picture 99" descr="A map of the sea surface&#10;&#10;Description automatically generated">
            <a:extLst>
              <a:ext uri="{FF2B5EF4-FFF2-40B4-BE49-F238E27FC236}">
                <a16:creationId xmlns:a16="http://schemas.microsoft.com/office/drawing/2014/main" id="{B474A61D-8216-E170-0126-6719D5FC09B7}"/>
              </a:ext>
            </a:extLst>
          </p:cNvPr>
          <p:cNvPicPr>
            <a:picLocks noChangeAspect="1"/>
          </p:cNvPicPr>
          <p:nvPr/>
        </p:nvPicPr>
        <p:blipFill rotWithShape="1">
          <a:blip r:embed="rId17"/>
          <a:srcRect l="9815" t="18590" r="21801" b="18828"/>
          <a:stretch/>
        </p:blipFill>
        <p:spPr>
          <a:xfrm>
            <a:off x="20467453" y="12033364"/>
            <a:ext cx="2606119" cy="184064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05" name="Picture 104">
            <a:extLst>
              <a:ext uri="{FF2B5EF4-FFF2-40B4-BE49-F238E27FC236}">
                <a16:creationId xmlns:a16="http://schemas.microsoft.com/office/drawing/2014/main" id="{EBB5F1FC-2CAE-8E5F-B7E3-72E27A62F73B}"/>
              </a:ext>
            </a:extLst>
          </p:cNvPr>
          <p:cNvPicPr>
            <a:picLocks noChangeAspect="1"/>
          </p:cNvPicPr>
          <p:nvPr/>
        </p:nvPicPr>
        <p:blipFill rotWithShape="1">
          <a:blip r:embed="rId18"/>
          <a:srcRect l="11523" t="18312" r="18855" b="18754"/>
          <a:stretch/>
        </p:blipFill>
        <p:spPr>
          <a:xfrm>
            <a:off x="21053325" y="12598193"/>
            <a:ext cx="2629106" cy="181981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grpSp>
        <p:nvGrpSpPr>
          <p:cNvPr id="121" name="Group 120">
            <a:extLst>
              <a:ext uri="{FF2B5EF4-FFF2-40B4-BE49-F238E27FC236}">
                <a16:creationId xmlns:a16="http://schemas.microsoft.com/office/drawing/2014/main" id="{035DDAFE-5001-10A2-4C70-4F5486E38614}"/>
              </a:ext>
            </a:extLst>
          </p:cNvPr>
          <p:cNvGrpSpPr/>
          <p:nvPr/>
        </p:nvGrpSpPr>
        <p:grpSpPr>
          <a:xfrm>
            <a:off x="17818167" y="12044567"/>
            <a:ext cx="1667773" cy="1591094"/>
            <a:chOff x="17949850" y="12178756"/>
            <a:chExt cx="1667773" cy="1591094"/>
          </a:xfrm>
        </p:grpSpPr>
        <p:sp>
          <p:nvSpPr>
            <p:cNvPr id="106" name="Oval 105">
              <a:extLst>
                <a:ext uri="{FF2B5EF4-FFF2-40B4-BE49-F238E27FC236}">
                  <a16:creationId xmlns:a16="http://schemas.microsoft.com/office/drawing/2014/main" id="{D940120F-EE16-2046-8BB8-4BD0C495A6A5}"/>
                </a:ext>
              </a:extLst>
            </p:cNvPr>
            <p:cNvSpPr/>
            <p:nvPr/>
          </p:nvSpPr>
          <p:spPr>
            <a:xfrm>
              <a:off x="17949850" y="12178756"/>
              <a:ext cx="1667773" cy="1591094"/>
            </a:xfrm>
            <a:prstGeom prst="ellipse">
              <a:avLst/>
            </a:prstGeom>
            <a:solidFill>
              <a:srgbClr val="5372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7" name="Graphic 101" descr="Hourglass 60% outline">
              <a:extLst>
                <a:ext uri="{FF2B5EF4-FFF2-40B4-BE49-F238E27FC236}">
                  <a16:creationId xmlns:a16="http://schemas.microsoft.com/office/drawing/2014/main" id="{7F58D3C3-0A6E-FDC9-0830-3490DE0AAD15}"/>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8147102" y="12367404"/>
              <a:ext cx="1259456" cy="1221117"/>
            </a:xfrm>
            <a:prstGeom prst="rect">
              <a:avLst/>
            </a:prstGeom>
          </p:spPr>
        </p:pic>
      </p:grpSp>
      <p:cxnSp>
        <p:nvCxnSpPr>
          <p:cNvPr id="108" name="Straight Arrow Connector 107">
            <a:extLst>
              <a:ext uri="{FF2B5EF4-FFF2-40B4-BE49-F238E27FC236}">
                <a16:creationId xmlns:a16="http://schemas.microsoft.com/office/drawing/2014/main" id="{C043D509-06FA-5E63-7465-F35EFC54E9C4}"/>
              </a:ext>
            </a:extLst>
          </p:cNvPr>
          <p:cNvCxnSpPr/>
          <p:nvPr/>
        </p:nvCxnSpPr>
        <p:spPr>
          <a:xfrm flipV="1">
            <a:off x="17092761" y="10828067"/>
            <a:ext cx="13420" cy="4050581"/>
          </a:xfrm>
          <a:prstGeom prst="straightConnector1">
            <a:avLst/>
          </a:prstGeom>
          <a:ln w="6350">
            <a:solidFill>
              <a:srgbClr val="5372B3"/>
            </a:solidFill>
          </a:ln>
        </p:spPr>
        <p:style>
          <a:lnRef idx="1">
            <a:schemeClr val="accent1"/>
          </a:lnRef>
          <a:fillRef idx="0">
            <a:schemeClr val="accent1"/>
          </a:fillRef>
          <a:effectRef idx="0">
            <a:schemeClr val="accent1"/>
          </a:effectRef>
          <a:fontRef idx="minor">
            <a:schemeClr val="tx1"/>
          </a:fontRef>
        </p:style>
      </p:cxnSp>
      <p:cxnSp>
        <p:nvCxnSpPr>
          <p:cNvPr id="118" name="Straight Arrow Connector 117">
            <a:extLst>
              <a:ext uri="{FF2B5EF4-FFF2-40B4-BE49-F238E27FC236}">
                <a16:creationId xmlns:a16="http://schemas.microsoft.com/office/drawing/2014/main" id="{33DF375D-2F15-BA60-35DF-C957612DC4FF}"/>
              </a:ext>
            </a:extLst>
          </p:cNvPr>
          <p:cNvCxnSpPr>
            <a:cxnSpLocks/>
          </p:cNvCxnSpPr>
          <p:nvPr/>
        </p:nvCxnSpPr>
        <p:spPr>
          <a:xfrm flipV="1">
            <a:off x="20159930" y="10770557"/>
            <a:ext cx="13420" cy="4050581"/>
          </a:xfrm>
          <a:prstGeom prst="straightConnector1">
            <a:avLst/>
          </a:prstGeom>
          <a:ln w="6350">
            <a:solidFill>
              <a:srgbClr val="5372B3"/>
            </a:solidFill>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7F622AD7-D28A-E392-6AAF-422C529BCD56}"/>
              </a:ext>
            </a:extLst>
          </p:cNvPr>
          <p:cNvCxnSpPr>
            <a:cxnSpLocks/>
          </p:cNvCxnSpPr>
          <p:nvPr/>
        </p:nvCxnSpPr>
        <p:spPr>
          <a:xfrm flipV="1">
            <a:off x="23763855" y="10770557"/>
            <a:ext cx="13420" cy="4050581"/>
          </a:xfrm>
          <a:prstGeom prst="straightConnector1">
            <a:avLst/>
          </a:prstGeom>
          <a:ln w="6350">
            <a:solidFill>
              <a:srgbClr val="5372B3"/>
            </a:solidFill>
          </a:ln>
        </p:spPr>
        <p:style>
          <a:lnRef idx="1">
            <a:schemeClr val="accent1"/>
          </a:lnRef>
          <a:fillRef idx="0">
            <a:schemeClr val="accent1"/>
          </a:fillRef>
          <a:effectRef idx="0">
            <a:schemeClr val="accent1"/>
          </a:effectRef>
          <a:fontRef idx="minor">
            <a:schemeClr val="tx1"/>
          </a:fontRef>
        </p:style>
      </p:cxnSp>
      <p:sp>
        <p:nvSpPr>
          <p:cNvPr id="135" name="TextBox 134">
            <a:extLst>
              <a:ext uri="{FF2B5EF4-FFF2-40B4-BE49-F238E27FC236}">
                <a16:creationId xmlns:a16="http://schemas.microsoft.com/office/drawing/2014/main" id="{7CE2D653-DC9F-94B6-ECB1-C8F4CF8882B7}"/>
              </a:ext>
            </a:extLst>
          </p:cNvPr>
          <p:cNvSpPr txBox="1"/>
          <p:nvPr/>
        </p:nvSpPr>
        <p:spPr>
          <a:xfrm>
            <a:off x="22682821" y="12666392"/>
            <a:ext cx="69866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2015</a:t>
            </a:r>
          </a:p>
        </p:txBody>
      </p:sp>
      <p:sp>
        <p:nvSpPr>
          <p:cNvPr id="136" name="TextBox 135">
            <a:extLst>
              <a:ext uri="{FF2B5EF4-FFF2-40B4-BE49-F238E27FC236}">
                <a16:creationId xmlns:a16="http://schemas.microsoft.com/office/drawing/2014/main" id="{C65A8EB2-E168-BBAF-587A-AB9B0EF5903F}"/>
              </a:ext>
            </a:extLst>
          </p:cNvPr>
          <p:cNvSpPr txBox="1"/>
          <p:nvPr/>
        </p:nvSpPr>
        <p:spPr>
          <a:xfrm>
            <a:off x="22126895" y="12052957"/>
            <a:ext cx="69866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2019</a:t>
            </a:r>
          </a:p>
        </p:txBody>
      </p:sp>
      <p:sp>
        <p:nvSpPr>
          <p:cNvPr id="137" name="TextBox 136">
            <a:extLst>
              <a:ext uri="{FF2B5EF4-FFF2-40B4-BE49-F238E27FC236}">
                <a16:creationId xmlns:a16="http://schemas.microsoft.com/office/drawing/2014/main" id="{2A6F2FC6-6BCF-42B2-3732-CFFCF3E1EDB6}"/>
              </a:ext>
            </a:extLst>
          </p:cNvPr>
          <p:cNvSpPr txBox="1"/>
          <p:nvPr/>
        </p:nvSpPr>
        <p:spPr>
          <a:xfrm rot="16200000">
            <a:off x="12963725" y="12398012"/>
            <a:ext cx="1676320" cy="369332"/>
          </a:xfrm>
          <a:prstGeom prst="rect">
            <a:avLst/>
          </a:prstGeom>
          <a:solidFill>
            <a:schemeClr val="tx1">
              <a:alpha val="48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lumMod val="85000"/>
                  </a:schemeClr>
                </a:solidFill>
              </a:rPr>
              <a:t>Aqua MODIS</a:t>
            </a:r>
          </a:p>
        </p:txBody>
      </p:sp>
      <p:sp>
        <p:nvSpPr>
          <p:cNvPr id="139" name="TextBox 138">
            <a:extLst>
              <a:ext uri="{FF2B5EF4-FFF2-40B4-BE49-F238E27FC236}">
                <a16:creationId xmlns:a16="http://schemas.microsoft.com/office/drawing/2014/main" id="{6909F1D8-54CA-FC93-8EED-476EA8617348}"/>
              </a:ext>
            </a:extLst>
          </p:cNvPr>
          <p:cNvSpPr txBox="1"/>
          <p:nvPr/>
        </p:nvSpPr>
        <p:spPr>
          <a:xfrm rot="-5400000">
            <a:off x="13591399" y="12855771"/>
            <a:ext cx="1645920" cy="369332"/>
          </a:xfrm>
          <a:prstGeom prst="rect">
            <a:avLst/>
          </a:prstGeom>
          <a:solidFill>
            <a:schemeClr val="tx1">
              <a:alpha val="48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lumMod val="85000"/>
                  </a:schemeClr>
                </a:solidFill>
              </a:rPr>
              <a:t>Landsat 8</a:t>
            </a:r>
          </a:p>
        </p:txBody>
      </p:sp>
      <p:sp>
        <p:nvSpPr>
          <p:cNvPr id="140" name="TextBox 139">
            <a:extLst>
              <a:ext uri="{FF2B5EF4-FFF2-40B4-BE49-F238E27FC236}">
                <a16:creationId xmlns:a16="http://schemas.microsoft.com/office/drawing/2014/main" id="{C4BFE722-E653-2794-311F-54525C3280B2}"/>
              </a:ext>
            </a:extLst>
          </p:cNvPr>
          <p:cNvSpPr txBox="1"/>
          <p:nvPr/>
        </p:nvSpPr>
        <p:spPr>
          <a:xfrm rot="16200000">
            <a:off x="14036275" y="13396494"/>
            <a:ext cx="1714660" cy="369332"/>
          </a:xfrm>
          <a:prstGeom prst="rect">
            <a:avLst/>
          </a:prstGeom>
          <a:solidFill>
            <a:schemeClr val="tx1">
              <a:alpha val="48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lumMod val="85000"/>
                  </a:schemeClr>
                </a:solidFill>
              </a:rPr>
              <a:t>Sentinel-2 MSI</a:t>
            </a:r>
          </a:p>
        </p:txBody>
      </p:sp>
      <p:cxnSp>
        <p:nvCxnSpPr>
          <p:cNvPr id="50" name="Straight Arrow Connector 49">
            <a:extLst>
              <a:ext uri="{FF2B5EF4-FFF2-40B4-BE49-F238E27FC236}">
                <a16:creationId xmlns:a16="http://schemas.microsoft.com/office/drawing/2014/main" id="{767E38CF-D5A8-F4B4-B894-984E44912DCE}"/>
              </a:ext>
            </a:extLst>
          </p:cNvPr>
          <p:cNvCxnSpPr>
            <a:cxnSpLocks/>
          </p:cNvCxnSpPr>
          <p:nvPr/>
        </p:nvCxnSpPr>
        <p:spPr>
          <a:xfrm>
            <a:off x="2858275" y="23187862"/>
            <a:ext cx="320139" cy="339308"/>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9" name="Left Bracket 78">
            <a:extLst>
              <a:ext uri="{FF2B5EF4-FFF2-40B4-BE49-F238E27FC236}">
                <a16:creationId xmlns:a16="http://schemas.microsoft.com/office/drawing/2014/main" id="{27443D82-A10F-FE23-DB9E-BE2074E02681}"/>
              </a:ext>
            </a:extLst>
          </p:cNvPr>
          <p:cNvSpPr/>
          <p:nvPr/>
        </p:nvSpPr>
        <p:spPr>
          <a:xfrm rot="16200000">
            <a:off x="5163269" y="22762232"/>
            <a:ext cx="306717" cy="536755"/>
          </a:xfrm>
          <a:prstGeom prst="lef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lumMod val="75000"/>
                  <a:lumOff val="25000"/>
                </a:schemeClr>
              </a:solidFill>
            </a:endParaRPr>
          </a:p>
        </p:txBody>
      </p:sp>
      <p:sp>
        <p:nvSpPr>
          <p:cNvPr id="85" name="Left Bracket 84">
            <a:extLst>
              <a:ext uri="{FF2B5EF4-FFF2-40B4-BE49-F238E27FC236}">
                <a16:creationId xmlns:a16="http://schemas.microsoft.com/office/drawing/2014/main" id="{8D1F5809-B23C-74C5-B428-94D28451DE06}"/>
              </a:ext>
            </a:extLst>
          </p:cNvPr>
          <p:cNvSpPr/>
          <p:nvPr/>
        </p:nvSpPr>
        <p:spPr>
          <a:xfrm rot="16200000">
            <a:off x="2652022" y="22762232"/>
            <a:ext cx="306717" cy="536755"/>
          </a:xfrm>
          <a:prstGeom prst="lef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lumMod val="75000"/>
                  <a:lumOff val="25000"/>
                </a:schemeClr>
              </a:solidFill>
            </a:endParaRPr>
          </a:p>
        </p:txBody>
      </p:sp>
      <p:cxnSp>
        <p:nvCxnSpPr>
          <p:cNvPr id="101" name="Straight Arrow Connector 100">
            <a:extLst>
              <a:ext uri="{FF2B5EF4-FFF2-40B4-BE49-F238E27FC236}">
                <a16:creationId xmlns:a16="http://schemas.microsoft.com/office/drawing/2014/main" id="{9AE86FAE-261D-79F7-B585-15B8F4CAC597}"/>
              </a:ext>
            </a:extLst>
          </p:cNvPr>
          <p:cNvCxnSpPr>
            <a:cxnSpLocks/>
          </p:cNvCxnSpPr>
          <p:nvPr/>
        </p:nvCxnSpPr>
        <p:spPr>
          <a:xfrm flipH="1">
            <a:off x="5095395" y="23168691"/>
            <a:ext cx="197445" cy="320139"/>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id="{B942BA59-CF90-6152-A984-B2F2B6C3535D}"/>
              </a:ext>
            </a:extLst>
          </p:cNvPr>
          <p:cNvSpPr txBox="1"/>
          <p:nvPr/>
        </p:nvSpPr>
        <p:spPr>
          <a:xfrm>
            <a:off x="2741274" y="23440848"/>
            <a:ext cx="323895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rPr>
              <a:t>Marine Heatwave Years</a:t>
            </a:r>
          </a:p>
        </p:txBody>
      </p:sp>
      <p:sp>
        <p:nvSpPr>
          <p:cNvPr id="104" name="TextBox 103">
            <a:extLst>
              <a:ext uri="{FF2B5EF4-FFF2-40B4-BE49-F238E27FC236}">
                <a16:creationId xmlns:a16="http://schemas.microsoft.com/office/drawing/2014/main" id="{ED1BB3BD-3034-058A-83ED-21B655E963A2}"/>
              </a:ext>
            </a:extLst>
          </p:cNvPr>
          <p:cNvSpPr txBox="1"/>
          <p:nvPr/>
        </p:nvSpPr>
        <p:spPr>
          <a:xfrm>
            <a:off x="9372600" y="21539200"/>
            <a:ext cx="4826000" cy="1200329"/>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rPr>
              <a:t>Aqua-MODIS Sea Surface Temperature displaying ocean circulation "island shadow" phenomena around Hawai'i</a:t>
            </a:r>
          </a:p>
        </p:txBody>
      </p:sp>
      <p:pic>
        <p:nvPicPr>
          <p:cNvPr id="103" name="Picture 102" descr="A person smiling at camera&#10;&#10;Description automatically generated">
            <a:extLst>
              <a:ext uri="{FF2B5EF4-FFF2-40B4-BE49-F238E27FC236}">
                <a16:creationId xmlns:a16="http://schemas.microsoft.com/office/drawing/2014/main" id="{398B77A6-09C1-AF3A-299D-8E8CA859C644}"/>
              </a:ext>
            </a:extLst>
          </p:cNvPr>
          <p:cNvPicPr>
            <a:picLocks noChangeAspect="1"/>
          </p:cNvPicPr>
          <p:nvPr/>
        </p:nvPicPr>
        <p:blipFill>
          <a:blip r:embed="rId21"/>
          <a:stretch>
            <a:fillRect/>
          </a:stretch>
        </p:blipFill>
        <p:spPr>
          <a:xfrm>
            <a:off x="1144855" y="30070634"/>
            <a:ext cx="1645920" cy="1703024"/>
          </a:xfrm>
          <a:prstGeom prst="rect">
            <a:avLst/>
          </a:prstGeom>
        </p:spPr>
      </p:pic>
      <p:sp>
        <p:nvSpPr>
          <p:cNvPr id="10" name="TextBox 10">
            <a:extLst>
              <a:ext uri="{FF2B5EF4-FFF2-40B4-BE49-F238E27FC236}">
                <a16:creationId xmlns:a16="http://schemas.microsoft.com/office/drawing/2014/main" id="{FB878A09-EA61-F8EB-4246-35E41E80C6F3}"/>
              </a:ext>
            </a:extLst>
          </p:cNvPr>
          <p:cNvSpPr txBox="1"/>
          <p:nvPr/>
        </p:nvSpPr>
        <p:spPr>
          <a:xfrm rot="5400000">
            <a:off x="25146829" y="19940732"/>
            <a:ext cx="3262971"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solidFill>
                  <a:schemeClr val="tx1">
                    <a:lumMod val="75000"/>
                    <a:lumOff val="25000"/>
                  </a:schemeClr>
                </a:solidFill>
                <a:latin typeface="Century Gothic"/>
              </a:rPr>
              <a:t>Temperature (°C)</a:t>
            </a:r>
          </a:p>
        </p:txBody>
      </p:sp>
      <p:pic>
        <p:nvPicPr>
          <p:cNvPr id="115" name="Picture 114" descr="A person with arms crossed&#10;&#10;Description automatically generated">
            <a:extLst>
              <a:ext uri="{FF2B5EF4-FFF2-40B4-BE49-F238E27FC236}">
                <a16:creationId xmlns:a16="http://schemas.microsoft.com/office/drawing/2014/main" id="{6F3D4D24-7E24-7628-1BD3-9C2F984634E0}"/>
              </a:ext>
            </a:extLst>
          </p:cNvPr>
          <p:cNvPicPr>
            <a:picLocks noChangeAspect="1"/>
          </p:cNvPicPr>
          <p:nvPr/>
        </p:nvPicPr>
        <p:blipFill>
          <a:blip r:embed="rId22"/>
          <a:stretch>
            <a:fillRect/>
          </a:stretch>
        </p:blipFill>
        <p:spPr>
          <a:xfrm>
            <a:off x="9929454" y="30119968"/>
            <a:ext cx="1645920" cy="1654931"/>
          </a:xfrm>
          <a:prstGeom prst="rect">
            <a:avLst/>
          </a:prstGeom>
        </p:spPr>
      </p:pic>
    </p:spTree>
    <p:extLst>
      <p:ext uri="{BB962C8B-B14F-4D97-AF65-F5344CB8AC3E}">
        <p14:creationId xmlns:p14="http://schemas.microsoft.com/office/powerpoint/2010/main" val="268064768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3D3659601264545B809515D8ACE34D0" ma:contentTypeVersion="15" ma:contentTypeDescription="Create a new document." ma:contentTypeScope="" ma:versionID="686aad3abe1683ff6a763659e4535b0e">
  <xsd:schema xmlns:xsd="http://www.w3.org/2001/XMLSchema" xmlns:xs="http://www.w3.org/2001/XMLSchema" xmlns:p="http://schemas.microsoft.com/office/2006/metadata/properties" xmlns:ns2="7078c49a-d117-45de-a18f-894db0bb22be" xmlns:ns3="7e7b4823-3504-4d72-bc64-abf931ecbe20" targetNamespace="http://schemas.microsoft.com/office/2006/metadata/properties" ma:root="true" ma:fieldsID="186f095d2411158380285f982940c321" ns2:_="" ns3:_="">
    <xsd:import namespace="7078c49a-d117-45de-a18f-894db0bb22be"/>
    <xsd:import namespace="7e7b4823-3504-4d72-bc64-abf931ecbe20"/>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3:SharedWithUsers" minOccurs="0"/>
                <xsd:element ref="ns3:SharedWithDetails" minOccurs="0"/>
                <xsd:element ref="ns2:MediaServiceOCR" minOccurs="0"/>
                <xsd:element ref="ns2:MediaLengthInSecond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78c49a-d117-45de-a18f-894db0bb22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7b3ad41c-e6ec-499d-904a-2db7fbc6f09d"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e7b4823-3504-4d72-bc64-abf931ecbe20"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fbe6dbcc-f35d-48a9-ada9-fd8fce6fe73c}" ma:internalName="TaxCatchAll" ma:showField="CatchAllData" ma:web="7e7b4823-3504-4d72-bc64-abf931ecbe20">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7e7b4823-3504-4d72-bc64-abf931ecbe20" xsi:nil="true"/>
    <lcf76f155ced4ddcb4097134ff3c332f xmlns="7078c49a-d117-45de-a18f-894db0bb22be">
      <Terms xmlns="http://schemas.microsoft.com/office/infopath/2007/PartnerControls"/>
    </lcf76f155ced4ddcb4097134ff3c332f>
    <MediaLengthInSeconds xmlns="7078c49a-d117-45de-a18f-894db0bb22be" xsi:nil="true"/>
    <SharedWithUsers xmlns="7e7b4823-3504-4d72-bc64-abf931ecbe20">
      <UserInfo>
        <DisplayName/>
        <AccountId xsi:nil="true"/>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CBA6009-21F8-4DAD-9294-F5BE64EB63A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078c49a-d117-45de-a18f-894db0bb22be"/>
    <ds:schemaRef ds:uri="7e7b4823-3504-4d72-bc64-abf931ecbe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A19850C-B132-4F9E-91AE-B86D28DA0AF3}">
  <ds:schemaRefs>
    <ds:schemaRef ds:uri="00f0516f-1447-4760-a843-85b75d473e93"/>
    <ds:schemaRef ds:uri="00f424ab-aac1-4e85-aff3-5353efc4b0c5"/>
    <ds:schemaRef ds:uri="21e6a8e8-1dff-48a6-ab9b-8d556c6946c0"/>
    <ds:schemaRef ds:uri="4eda033e-a47d-4c30-b1aa-2ec495e3f466"/>
    <ds:schemaRef ds:uri="5ab83896-aab5-4bd0-8483-2509975cde97"/>
    <ds:schemaRef ds:uri="7df78d0b-135a-4de7-9166-7c181cd87fb4"/>
    <ds:schemaRef ds:uri="80bf2eda-144e-4fcc-8bdd-c6df3f3558f1"/>
    <ds:schemaRef ds:uri="b82b8420-1224-434e-88dd-320f73c97df7"/>
    <ds:schemaRef ds:uri="b8b77cdf-f277-4f3c-b37c-f518764b1e2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7e7b4823-3504-4d72-bc64-abf931ecbe20"/>
    <ds:schemaRef ds:uri="7078c49a-d117-45de-a18f-894db0bb22be"/>
  </ds:schemaRefs>
</ds:datastoreItem>
</file>

<file path=customXml/itemProps3.xml><?xml version="1.0" encoding="utf-8"?>
<ds:datastoreItem xmlns:ds="http://schemas.openxmlformats.org/officeDocument/2006/customXml" ds:itemID="{D90CFEE1-6CF9-48A4-847C-73FF7C6846B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8544</TotalTime>
  <Words>552</Words>
  <Application>Microsoft Office PowerPoint</Application>
  <PresentationFormat>Custom</PresentationFormat>
  <Paragraphs>105</Paragraphs>
  <Slides>1</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Arial</vt:lpstr>
      <vt:lpstr>Arial,Sans-Serif</vt:lpstr>
      <vt:lpstr>Calibri</vt:lpstr>
      <vt:lpstr>Century Gothic</vt:lpstr>
      <vt:lpstr>Garamond</vt:lpstr>
      <vt:lpstr>Wingdings</vt:lpstr>
      <vt:lpstr>Office Theme</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Clayton, Amanda L. (LARC-E3)</cp:lastModifiedBy>
  <cp:revision>4</cp:revision>
  <dcterms:created xsi:type="dcterms:W3CDTF">2019-02-05T16:32:03Z</dcterms:created>
  <dcterms:modified xsi:type="dcterms:W3CDTF">2024-06-18T23:02:27Z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0x0101002079F8CB76D0E34B89531DCE233395D6</vt:lpwstr>
  </property>
  <property fmtid="{D5CDD505-2E9C-101B-9397-08002B2CF9AE}" pid="3" name="MediaServiceImageTags">
    <vt:lpwstr/>
  </property>
  <property fmtid="{D5CDD505-2E9C-101B-9397-08002B2CF9AE}" pid="4" name="Order">
    <vt:lpwstr>42500.0000000000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