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handoutMasterIdLst>
    <p:handoutMasterId r:id="rId19"/>
  </p:handoutMasterIdLst>
  <p:sldIdLst>
    <p:sldId id="319" r:id="rId2"/>
    <p:sldId id="326" r:id="rId3"/>
    <p:sldId id="327" r:id="rId4"/>
    <p:sldId id="328" r:id="rId5"/>
    <p:sldId id="329" r:id="rId6"/>
    <p:sldId id="330" r:id="rId7"/>
    <p:sldId id="256" r:id="rId8"/>
    <p:sldId id="332" r:id="rId9"/>
    <p:sldId id="333" r:id="rId10"/>
    <p:sldId id="347" r:id="rId11"/>
    <p:sldId id="343" r:id="rId12"/>
    <p:sldId id="344" r:id="rId13"/>
    <p:sldId id="349" r:id="rId14"/>
    <p:sldId id="336" r:id="rId15"/>
    <p:sldId id="340" r:id="rId16"/>
    <p:sldId id="3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2" autoAdjust="0"/>
    <p:restoredTop sz="89399" autoAdjust="0"/>
  </p:normalViewPr>
  <p:slideViewPr>
    <p:cSldViewPr snapToGrid="0">
      <p:cViewPr varScale="1">
        <p:scale>
          <a:sx n="73" d="100"/>
          <a:sy n="73" d="100"/>
        </p:scale>
        <p:origin x="634" y="67"/>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1/20/2022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93860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108704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15872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859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284577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0760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38718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2022</a:t>
            </a:r>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174673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402829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96301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30822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8523-05BE-D74D-80FB-55401B50D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14E70-27B5-5445-894E-E1813450F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EC07F-E154-6448-BDFF-1BF60524C05C}"/>
              </a:ext>
            </a:extLst>
          </p:cNvPr>
          <p:cNvSpPr>
            <a:spLocks noGrp="1"/>
          </p:cNvSpPr>
          <p:nvPr>
            <p:ph type="dt" sz="half" idx="10"/>
          </p:nvPr>
        </p:nvSpPr>
        <p:spPr/>
        <p:txBody>
          <a:bodyPr/>
          <a:lstStyle/>
          <a:p>
            <a:fld id="{857191DD-D6A2-AB4A-9ACF-0A3178AC04BE}" type="datetimeFigureOut">
              <a:rPr lang="en-US" smtClean="0"/>
              <a:t>1/21/2022</a:t>
            </a:fld>
            <a:endParaRPr lang="en-US"/>
          </a:p>
        </p:txBody>
      </p:sp>
      <p:sp>
        <p:nvSpPr>
          <p:cNvPr id="5" name="Footer Placeholder 4">
            <a:extLst>
              <a:ext uri="{FF2B5EF4-FFF2-40B4-BE49-F238E27FC236}">
                <a16:creationId xmlns:a16="http://schemas.microsoft.com/office/drawing/2014/main" id="{5EF83E14-AFB9-E146-846A-D03EE3B16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27D20-66C8-7B4D-B07C-F11288EE852F}"/>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75306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 id="214748370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jpeg"/><Relationship Id="rId17" Type="http://schemas.openxmlformats.org/officeDocument/2006/relationships/image" Target="../media/image83.png"/><Relationship Id="rId2" Type="http://schemas.openxmlformats.org/officeDocument/2006/relationships/notesSlide" Target="../notesSlides/notesSlide9.xml"/><Relationship Id="rId16" Type="http://schemas.openxmlformats.org/officeDocument/2006/relationships/image" Target="../media/image82.jpeg"/><Relationship Id="rId1" Type="http://schemas.openxmlformats.org/officeDocument/2006/relationships/slideLayout" Target="../slideLayouts/slideLayout3.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5" Type="http://schemas.openxmlformats.org/officeDocument/2006/relationships/image" Target="../media/image81.jpe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jpeg"/><Relationship Id="rId14" Type="http://schemas.openxmlformats.org/officeDocument/2006/relationships/image" Target="../media/image80.jpeg"/></Relationships>
</file>

<file path=ppt/slides/_rels/slide1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hyperlink" Target="https://appliedsciences.nasa.gov/what-we-do/capacity-building" TargetMode="External"/><Relationship Id="rId7"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jpeg"/></Relationships>
</file>

<file path=ppt/slides/_rels/slide13.xml.rels><?xml version="1.0" encoding="UTF-8" standalone="yes"?>
<Relationships xmlns="http://schemas.openxmlformats.org/package/2006/relationships"><Relationship Id="rId3" Type="http://schemas.openxmlformats.org/officeDocument/2006/relationships/hyperlink" Target="https://appliedsciences.nasa.gov/indigenous-peoples-pilo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appliedsciences.nasa.gov/what-we-do/prizes-and-challenges" TargetMode="External"/><Relationship Id="rId4" Type="http://schemas.openxmlformats.org/officeDocument/2006/relationships/hyperlink" Target="https://science.nasa.gov/earth-science/equity-and-environmental-justic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hyperlink" Target="http://www.nasa.gov/about/org_index.html#.VBNBWvldWbM" TargetMode="External"/><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34.png"/><Relationship Id="rId29"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4" Type="http://schemas.openxmlformats.org/officeDocument/2006/relationships/image" Target="../media/image62.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8" Type="http://schemas.openxmlformats.org/officeDocument/2006/relationships/image" Target="../media/image26.png"/><Relationship Id="rId3" Type="http://schemas.openxmlformats.org/officeDocument/2006/relationships/image" Target="../media/image21.jp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png"/><Relationship Id="rId20" Type="http://schemas.openxmlformats.org/officeDocument/2006/relationships/image" Target="../media/image38.png"/><Relationship Id="rId41"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1. About NASA</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descr="A picture containing grass, tree, plant, lush&#10;&#10;Description automatically generated">
            <a:extLst>
              <a:ext uri="{FF2B5EF4-FFF2-40B4-BE49-F238E27FC236}">
                <a16:creationId xmlns:a16="http://schemas.microsoft.com/office/drawing/2014/main" id="{1390E661-B04A-4748-821C-6BF571D59A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0"/>
            <a:ext cx="6095999" cy="6858000"/>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Programmatic Application Areas</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783053"/>
            <a:ext cx="10840655" cy="9216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is structured around thematic application areas that routinely hold solicitations and have active investment portfolios at NASA HQ:</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grpSp>
        <p:nvGrpSpPr>
          <p:cNvPr id="88" name="Group 87">
            <a:extLst>
              <a:ext uri="{FF2B5EF4-FFF2-40B4-BE49-F238E27FC236}">
                <a16:creationId xmlns:a16="http://schemas.microsoft.com/office/drawing/2014/main" id="{08FB5A2F-C190-448F-BF2B-40976FB72856}"/>
              </a:ext>
            </a:extLst>
          </p:cNvPr>
          <p:cNvGrpSpPr/>
          <p:nvPr/>
        </p:nvGrpSpPr>
        <p:grpSpPr>
          <a:xfrm>
            <a:off x="3992880" y="5798488"/>
            <a:ext cx="4206240" cy="921651"/>
            <a:chOff x="3992880" y="5821348"/>
            <a:chExt cx="4206240" cy="921651"/>
          </a:xfrm>
        </p:grpSpPr>
        <p:sp>
          <p:nvSpPr>
            <p:cNvPr id="5" name="Text Placeholder 5">
              <a:extLst>
                <a:ext uri="{FF2B5EF4-FFF2-40B4-BE49-F238E27FC236}">
                  <a16:creationId xmlns:a16="http://schemas.microsoft.com/office/drawing/2014/main" id="{DA962D1A-ECBB-4917-B8F2-2B0548D2939E}"/>
                </a:ext>
              </a:extLst>
            </p:cNvPr>
            <p:cNvSpPr txBox="1">
              <a:spLocks/>
            </p:cNvSpPr>
            <p:nvPr/>
          </p:nvSpPr>
          <p:spPr>
            <a:xfrm>
              <a:off x="4073593" y="5872916"/>
              <a:ext cx="3389329" cy="275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sz="1400" i="1" dirty="0">
                  <a:solidFill>
                    <a:srgbClr val="0061AA"/>
                  </a:solidFill>
                </a:rPr>
                <a:t>Additional two thematic areas:</a:t>
              </a:r>
            </a:p>
          </p:txBody>
        </p:sp>
        <p:sp>
          <p:nvSpPr>
            <p:cNvPr id="38" name="TextBox 37">
              <a:extLst>
                <a:ext uri="{FF2B5EF4-FFF2-40B4-BE49-F238E27FC236}">
                  <a16:creationId xmlns:a16="http://schemas.microsoft.com/office/drawing/2014/main" id="{0AACD5FC-1C99-4048-A622-7989011D3E29}"/>
                </a:ext>
              </a:extLst>
            </p:cNvPr>
            <p:cNvSpPr txBox="1"/>
            <p:nvPr/>
          </p:nvSpPr>
          <p:spPr>
            <a:xfrm>
              <a:off x="7186182" y="6318768"/>
              <a:ext cx="914400" cy="245899"/>
            </a:xfrm>
            <a:prstGeom prst="rect">
              <a:avLst/>
            </a:prstGeom>
            <a:noFill/>
          </p:spPr>
          <p:txBody>
            <a:bodyPr wrap="square" rtlCol="0">
              <a:spAutoFit/>
            </a:bodyPr>
            <a:lstStyle/>
            <a:p>
              <a:pPr lvl="0">
                <a:lnSpc>
                  <a:spcPct val="70000"/>
                </a:lnSpc>
              </a:pPr>
              <a:r>
                <a:rPr lang="en-US" sz="1400" b="1" dirty="0">
                  <a:solidFill>
                    <a:prstClr val="black">
                      <a:lumMod val="75000"/>
                      <a:lumOff val="25000"/>
                    </a:prstClr>
                  </a:solidFill>
                  <a:latin typeface="Century Gothic" panose="020B0502020202020204" pitchFamily="34" charset="0"/>
                  <a:cs typeface="Arial" panose="020B0604020202020204" pitchFamily="34" charset="0"/>
                </a:rPr>
                <a:t>ENERGY</a:t>
              </a:r>
            </a:p>
          </p:txBody>
        </p:sp>
        <p:grpSp>
          <p:nvGrpSpPr>
            <p:cNvPr id="6" name="Group 5"/>
            <p:cNvGrpSpPr/>
            <p:nvPr/>
          </p:nvGrpSpPr>
          <p:grpSpPr>
            <a:xfrm>
              <a:off x="4033923" y="6120002"/>
              <a:ext cx="548640" cy="548640"/>
              <a:chOff x="11177328" y="5488424"/>
              <a:chExt cx="782491" cy="777240"/>
            </a:xfrm>
          </p:grpSpPr>
          <p:sp>
            <p:nvSpPr>
              <p:cNvPr id="60" name="Oval 59"/>
              <p:cNvSpPr/>
              <p:nvPr/>
            </p:nvSpPr>
            <p:spPr>
              <a:xfrm>
                <a:off x="11177328" y="5488424"/>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D5B63C7-FFDF-4032-98B6-8FCBF93890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28299" y="5511284"/>
                <a:ext cx="731520" cy="731520"/>
              </a:xfrm>
              <a:prstGeom prst="rect">
                <a:avLst/>
              </a:prstGeom>
              <a:effectLst/>
            </p:spPr>
          </p:pic>
        </p:grpSp>
        <p:sp>
          <p:nvSpPr>
            <p:cNvPr id="41" name="TextBox 40">
              <a:extLst>
                <a:ext uri="{FF2B5EF4-FFF2-40B4-BE49-F238E27FC236}">
                  <a16:creationId xmlns:a16="http://schemas.microsoft.com/office/drawing/2014/main" id="{EDC3CD41-DD73-4370-85DB-6912C00E1B99}"/>
                </a:ext>
              </a:extLst>
            </p:cNvPr>
            <p:cNvSpPr txBox="1"/>
            <p:nvPr/>
          </p:nvSpPr>
          <p:spPr>
            <a:xfrm>
              <a:off x="4710798" y="6242968"/>
              <a:ext cx="1739654" cy="397499"/>
            </a:xfrm>
            <a:prstGeom prst="rect">
              <a:avLst/>
            </a:prstGeom>
            <a:noFill/>
          </p:spPr>
          <p:txBody>
            <a:bodyPr wrap="square" rtlCol="0">
              <a:spAutoFit/>
            </a:bodyPr>
            <a:lstStyle/>
            <a:p>
              <a:pPr lvl="0">
                <a:lnSpc>
                  <a:spcPct val="70000"/>
                </a:lnSpc>
              </a:pPr>
              <a:r>
                <a:rPr lang="en-US" sz="1400" b="1" dirty="0">
                  <a:solidFill>
                    <a:prstClr val="black">
                      <a:lumMod val="75000"/>
                      <a:lumOff val="25000"/>
                    </a:prstClr>
                  </a:solidFill>
                  <a:latin typeface="Century Gothic" panose="020B0502020202020204" pitchFamily="34" charset="0"/>
                  <a:cs typeface="Arial" panose="020B0604020202020204" pitchFamily="34" charset="0"/>
                </a:rPr>
                <a:t>URBAN DEVELOPMENT</a:t>
              </a:r>
            </a:p>
          </p:txBody>
        </p:sp>
        <p:grpSp>
          <p:nvGrpSpPr>
            <p:cNvPr id="3" name="Group 2"/>
            <p:cNvGrpSpPr/>
            <p:nvPr/>
          </p:nvGrpSpPr>
          <p:grpSpPr>
            <a:xfrm>
              <a:off x="6461241" y="6120002"/>
              <a:ext cx="548640" cy="548640"/>
              <a:chOff x="9041244" y="5162620"/>
              <a:chExt cx="777240" cy="777240"/>
            </a:xfrm>
          </p:grpSpPr>
          <p:sp>
            <p:nvSpPr>
              <p:cNvPr id="2" name="Oval 1"/>
              <p:cNvSpPr/>
              <p:nvPr/>
            </p:nvSpPr>
            <p:spPr>
              <a:xfrm>
                <a:off x="9041244" y="5162620"/>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3C0BFCC-015D-4F02-AAA3-37AD1CD6527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66543" y="5185480"/>
                <a:ext cx="726643" cy="731520"/>
              </a:xfrm>
              <a:prstGeom prst="rect">
                <a:avLst/>
              </a:prstGeom>
              <a:effectLst/>
            </p:spPr>
          </p:pic>
        </p:grpSp>
        <p:sp>
          <p:nvSpPr>
            <p:cNvPr id="61" name="Rounded Rectangle 21">
              <a:extLst>
                <a:ext uri="{FF2B5EF4-FFF2-40B4-BE49-F238E27FC236}">
                  <a16:creationId xmlns:a16="http://schemas.microsoft.com/office/drawing/2014/main" id="{019AB030-0296-4E68-9AE4-1F9E39B952FF}"/>
                </a:ext>
              </a:extLst>
            </p:cNvPr>
            <p:cNvSpPr/>
            <p:nvPr/>
          </p:nvSpPr>
          <p:spPr>
            <a:xfrm>
              <a:off x="3992880" y="5821348"/>
              <a:ext cx="4206240" cy="921651"/>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grpSp>
      <p:grpSp>
        <p:nvGrpSpPr>
          <p:cNvPr id="85" name="Group 84">
            <a:extLst>
              <a:ext uri="{FF2B5EF4-FFF2-40B4-BE49-F238E27FC236}">
                <a16:creationId xmlns:a16="http://schemas.microsoft.com/office/drawing/2014/main" id="{364C32E8-BFA5-4F78-BDC3-A16FB062069A}"/>
              </a:ext>
            </a:extLst>
          </p:cNvPr>
          <p:cNvGrpSpPr/>
          <p:nvPr/>
        </p:nvGrpSpPr>
        <p:grpSpPr>
          <a:xfrm>
            <a:off x="671287" y="2273367"/>
            <a:ext cx="10849427" cy="3381900"/>
            <a:chOff x="236146" y="2986712"/>
            <a:chExt cx="10849427" cy="3381900"/>
          </a:xfrm>
        </p:grpSpPr>
        <p:sp>
          <p:nvSpPr>
            <p:cNvPr id="26" name="TextBox 25">
              <a:extLst>
                <a:ext uri="{FF2B5EF4-FFF2-40B4-BE49-F238E27FC236}">
                  <a16:creationId xmlns:a16="http://schemas.microsoft.com/office/drawing/2014/main" id="{F7107430-E042-4B85-B5C7-D81588CC236D}"/>
                </a:ext>
              </a:extLst>
            </p:cNvPr>
            <p:cNvSpPr txBox="1"/>
            <p:nvPr/>
          </p:nvSpPr>
          <p:spPr>
            <a:xfrm>
              <a:off x="6493446" y="4460420"/>
              <a:ext cx="1554480" cy="264688"/>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AGRICULTURE</a:t>
              </a:r>
            </a:p>
          </p:txBody>
        </p:sp>
        <p:pic>
          <p:nvPicPr>
            <p:cNvPr id="27" name="Picture 26">
              <a:extLst>
                <a:ext uri="{FF2B5EF4-FFF2-40B4-BE49-F238E27FC236}">
                  <a16:creationId xmlns:a16="http://schemas.microsoft.com/office/drawing/2014/main" id="{8147AA27-CF47-4CCF-90A4-6D5466EC4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2617" y="3349059"/>
              <a:ext cx="896139" cy="914400"/>
            </a:xfrm>
            <a:prstGeom prst="ellipse">
              <a:avLst/>
            </a:prstGeom>
            <a:noFill/>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4057D08C-FB51-4A84-BEC7-00E81E908FA6}"/>
                </a:ext>
              </a:extLst>
            </p:cNvPr>
            <p:cNvSpPr txBox="1"/>
            <p:nvPr/>
          </p:nvSpPr>
          <p:spPr>
            <a:xfrm>
              <a:off x="5167092" y="4373409"/>
              <a:ext cx="1303835"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WATER RESOURCES</a:t>
              </a:r>
            </a:p>
          </p:txBody>
        </p:sp>
        <p:pic>
          <p:nvPicPr>
            <p:cNvPr id="32" name="Picture 31">
              <a:extLst>
                <a:ext uri="{FF2B5EF4-FFF2-40B4-BE49-F238E27FC236}">
                  <a16:creationId xmlns:a16="http://schemas.microsoft.com/office/drawing/2014/main" id="{8E49A8A4-7BD7-4E3D-835C-C83C926326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70237" y="3349059"/>
              <a:ext cx="897544" cy="914400"/>
            </a:xfrm>
            <a:prstGeom prst="ellipse">
              <a:avLst/>
            </a:prstGeom>
            <a:no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294D805-728C-4677-834B-F950F7A6607C}"/>
                </a:ext>
              </a:extLst>
            </p:cNvPr>
            <p:cNvSpPr txBox="1"/>
            <p:nvPr/>
          </p:nvSpPr>
          <p:spPr>
            <a:xfrm>
              <a:off x="236146" y="4373409"/>
              <a:ext cx="1554480"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HEALTH &amp; AIR QUALITY</a:t>
              </a:r>
            </a:p>
          </p:txBody>
        </p:sp>
        <p:pic>
          <p:nvPicPr>
            <p:cNvPr id="15" name="Picture 14">
              <a:extLst>
                <a:ext uri="{FF2B5EF4-FFF2-40B4-BE49-F238E27FC236}">
                  <a16:creationId xmlns:a16="http://schemas.microsoft.com/office/drawing/2014/main" id="{72F84ABC-7644-4661-ACB6-F8F2A0FBDA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614" y="3349059"/>
              <a:ext cx="897544" cy="914400"/>
            </a:xfrm>
            <a:prstGeom prst="ellipse">
              <a:avLst/>
            </a:prstGeom>
            <a:noFill/>
            <a:effectLst>
              <a:outerShdw blurRad="50800" dist="38100" dir="2700000" algn="tl" rotWithShape="0">
                <a:prstClr val="black">
                  <a:alpha val="40000"/>
                </a:prstClr>
              </a:outerShdw>
            </a:effectLst>
          </p:spPr>
        </p:pic>
        <p:sp>
          <p:nvSpPr>
            <p:cNvPr id="47" name="TextBox 46">
              <a:extLst>
                <a:ext uri="{FF2B5EF4-FFF2-40B4-BE49-F238E27FC236}">
                  <a16:creationId xmlns:a16="http://schemas.microsoft.com/office/drawing/2014/main" id="{BA65372A-82DA-4E10-8CD5-B6B0FFFB7295}"/>
                </a:ext>
              </a:extLst>
            </p:cNvPr>
            <p:cNvSpPr txBox="1">
              <a:spLocks noChangeArrowheads="1"/>
            </p:cNvSpPr>
            <p:nvPr/>
          </p:nvSpPr>
          <p:spPr bwMode="auto">
            <a:xfrm>
              <a:off x="650243"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John Haynes</a:t>
              </a:r>
            </a:p>
          </p:txBody>
        </p:sp>
        <p:pic>
          <p:nvPicPr>
            <p:cNvPr id="50" name="Picture 2" descr="Image result for nasa john haynes">
              <a:extLst>
                <a:ext uri="{FF2B5EF4-FFF2-40B4-BE49-F238E27FC236}">
                  <a16:creationId xmlns:a16="http://schemas.microsoft.com/office/drawing/2014/main" id="{F750BB7D-D80A-4B7C-8341-2FEF57B4355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85744" y="5021674"/>
              <a:ext cx="655285"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4" descr="Bradley Doorn">
              <a:extLst>
                <a:ext uri="{FF2B5EF4-FFF2-40B4-BE49-F238E27FC236}">
                  <a16:creationId xmlns:a16="http://schemas.microsoft.com/office/drawing/2014/main" id="{270DA0FB-BBB6-4829-A8CB-AAB5759635A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695"/>
            <a:stretch/>
          </p:blipFill>
          <p:spPr bwMode="auto">
            <a:xfrm>
              <a:off x="6292647" y="5021674"/>
              <a:ext cx="629725" cy="914400"/>
            </a:xfrm>
            <a:prstGeom prst="ellipse">
              <a:avLst/>
            </a:prstGeom>
            <a:solidFill>
              <a:schemeClr val="bg2">
                <a:lumMod val="50000"/>
              </a:schemeClr>
            </a:solidFill>
            <a:ln w="6350">
              <a:noFill/>
              <a:miter lim="800000"/>
              <a:headEnd/>
              <a:tailEnd/>
            </a:ln>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72FE95E6-D5B2-4E20-8A3F-232186DD4761}"/>
                </a:ext>
              </a:extLst>
            </p:cNvPr>
            <p:cNvSpPr txBox="1">
              <a:spLocks noChangeArrowheads="1"/>
            </p:cNvSpPr>
            <p:nvPr/>
          </p:nvSpPr>
          <p:spPr bwMode="auto">
            <a:xfrm>
              <a:off x="6244366"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Brad </a:t>
              </a:r>
              <a:r>
                <a:rPr kumimoji="0" lang="en-US" sz="1000" b="1" i="0" u="none" strike="noStrike" kern="0" cap="none" spc="0" normalizeH="0" baseline="0" noProof="0" dirty="0" err="1">
                  <a:ln>
                    <a:noFill/>
                  </a:ln>
                  <a:solidFill>
                    <a:srgbClr val="0061AA"/>
                  </a:solidFill>
                  <a:effectLst/>
                  <a:uLnTx/>
                  <a:uFillTx/>
                  <a:latin typeface="Century Gothic"/>
                  <a:cs typeface="Arial" pitchFamily="34" charset="0"/>
                </a:rPr>
                <a:t>Doorn</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21" name="TextBox 20">
              <a:extLst>
                <a:ext uri="{FF2B5EF4-FFF2-40B4-BE49-F238E27FC236}">
                  <a16:creationId xmlns:a16="http://schemas.microsoft.com/office/drawing/2014/main" id="{FE010DD4-44C7-4EB9-A6E6-2FC79C0745AB}"/>
                </a:ext>
              </a:extLst>
            </p:cNvPr>
            <p:cNvSpPr txBox="1"/>
            <p:nvPr/>
          </p:nvSpPr>
          <p:spPr>
            <a:xfrm>
              <a:off x="3434329" y="4373409"/>
              <a:ext cx="1645920"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ECOLOGICAL FORECASTING</a:t>
              </a:r>
            </a:p>
          </p:txBody>
        </p:sp>
        <p:pic>
          <p:nvPicPr>
            <p:cNvPr id="22" name="Picture 21">
              <a:extLst>
                <a:ext uri="{FF2B5EF4-FFF2-40B4-BE49-F238E27FC236}">
                  <a16:creationId xmlns:a16="http://schemas.microsoft.com/office/drawing/2014/main" id="{F221F92A-794F-4849-B90B-26F25CCE38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08517" y="3349059"/>
              <a:ext cx="897544" cy="914400"/>
            </a:xfrm>
            <a:prstGeom prst="ellipse">
              <a:avLst/>
            </a:prstGeom>
            <a:noFill/>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3A72023B-700B-436C-AA9D-ED6DD02E48DD}"/>
                </a:ext>
              </a:extLst>
            </p:cNvPr>
            <p:cNvSpPr txBox="1">
              <a:spLocks noChangeArrowheads="1"/>
            </p:cNvSpPr>
            <p:nvPr/>
          </p:nvSpPr>
          <p:spPr bwMode="auto">
            <a:xfrm>
              <a:off x="3449623"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Woody Turner</a:t>
              </a:r>
            </a:p>
          </p:txBody>
        </p:sp>
        <p:pic>
          <p:nvPicPr>
            <p:cNvPr id="55" name="Picture 2" descr="Mr. Woody Turner">
              <a:extLst>
                <a:ext uri="{FF2B5EF4-FFF2-40B4-BE49-F238E27FC236}">
                  <a16:creationId xmlns:a16="http://schemas.microsoft.com/office/drawing/2014/main" id="{CB29934F-FDDE-4764-B4EE-DC66529C156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480168" y="5021674"/>
              <a:ext cx="665196"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Dr. Keith Gaddis, PhD"/>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107" r="7072"/>
            <a:stretch/>
          </p:blipFill>
          <p:spPr bwMode="auto">
            <a:xfrm>
              <a:off x="4372628" y="5021674"/>
              <a:ext cx="658368"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A72023B-700B-436C-AA9D-ED6DD02E48DD}"/>
                </a:ext>
              </a:extLst>
            </p:cNvPr>
            <p:cNvSpPr txBox="1">
              <a:spLocks noChangeArrowheads="1"/>
            </p:cNvSpPr>
            <p:nvPr/>
          </p:nvSpPr>
          <p:spPr bwMode="auto">
            <a:xfrm>
              <a:off x="4338669"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 Dr. Keith </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dirty="0">
                  <a:solidFill>
                    <a:srgbClr val="0061AA"/>
                  </a:solidFill>
                  <a:latin typeface="Century Gothic"/>
                  <a:cs typeface="Arial" pitchFamily="34" charset="0"/>
                </a:rPr>
                <a:t>Gaddis</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62" name="Text Placeholder 5">
              <a:extLst>
                <a:ext uri="{FF2B5EF4-FFF2-40B4-BE49-F238E27FC236}">
                  <a16:creationId xmlns:a16="http://schemas.microsoft.com/office/drawing/2014/main" id="{06582D28-0B4F-4A1C-90D3-7C921E35AF4B}"/>
                </a:ext>
              </a:extLst>
            </p:cNvPr>
            <p:cNvSpPr txBox="1">
              <a:spLocks/>
            </p:cNvSpPr>
            <p:nvPr/>
          </p:nvSpPr>
          <p:spPr>
            <a:xfrm>
              <a:off x="7776741" y="2986712"/>
              <a:ext cx="3308832" cy="274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3550A7"/>
                </a:buClr>
              </a:pPr>
              <a:r>
                <a:rPr lang="en-US" sz="1400" b="1" i="1" dirty="0">
                  <a:solidFill>
                    <a:srgbClr val="0061AA"/>
                  </a:solidFill>
                </a:rPr>
                <a:t>New application areas for 2022!</a:t>
              </a:r>
            </a:p>
          </p:txBody>
        </p:sp>
        <p:sp>
          <p:nvSpPr>
            <p:cNvPr id="63" name="TextBox 62">
              <a:extLst>
                <a:ext uri="{FF2B5EF4-FFF2-40B4-BE49-F238E27FC236}">
                  <a16:creationId xmlns:a16="http://schemas.microsoft.com/office/drawing/2014/main" id="{51A07240-BFB6-4962-BEEB-CB1D2F9BCBE2}"/>
                </a:ext>
              </a:extLst>
            </p:cNvPr>
            <p:cNvSpPr txBox="1"/>
            <p:nvPr/>
          </p:nvSpPr>
          <p:spPr>
            <a:xfrm>
              <a:off x="9583586" y="4456057"/>
              <a:ext cx="1035280" cy="266355"/>
            </a:xfrm>
            <a:prstGeom prst="rect">
              <a:avLst/>
            </a:prstGeom>
            <a:noFill/>
          </p:spPr>
          <p:txBody>
            <a:bodyPr wrap="square" rtlCol="0">
              <a:spAutoFit/>
            </a:bodyPr>
            <a:lstStyle/>
            <a:p>
              <a:pPr lvl="0">
                <a:lnSpc>
                  <a:spcPct val="70000"/>
                </a:lnSpc>
              </a:pPr>
              <a:r>
                <a:rPr lang="en-US" sz="1600" b="1" dirty="0">
                  <a:solidFill>
                    <a:prstClr val="black">
                      <a:lumMod val="75000"/>
                      <a:lumOff val="25000"/>
                    </a:prstClr>
                  </a:solidFill>
                  <a:latin typeface="Century Gothic" panose="020B0502020202020204" pitchFamily="34" charset="0"/>
                  <a:cs typeface="Arial" panose="020B0604020202020204" pitchFamily="34" charset="0"/>
                </a:rPr>
                <a:t>CLIMATE</a:t>
              </a:r>
            </a:p>
          </p:txBody>
        </p:sp>
        <p:sp>
          <p:nvSpPr>
            <p:cNvPr id="45" name="TextBox 44">
              <a:extLst>
                <a:ext uri="{FF2B5EF4-FFF2-40B4-BE49-F238E27FC236}">
                  <a16:creationId xmlns:a16="http://schemas.microsoft.com/office/drawing/2014/main" id="{82BB79E4-760A-4828-8BE7-2DF8F227C096}"/>
                </a:ext>
              </a:extLst>
            </p:cNvPr>
            <p:cNvSpPr txBox="1">
              <a:spLocks noChangeArrowheads="1"/>
            </p:cNvSpPr>
            <p:nvPr/>
          </p:nvSpPr>
          <p:spPr bwMode="auto">
            <a:xfrm>
              <a:off x="8198669" y="5968502"/>
              <a:ext cx="103487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David Green</a:t>
              </a:r>
            </a:p>
          </p:txBody>
        </p:sp>
        <p:pic>
          <p:nvPicPr>
            <p:cNvPr id="11" name="Picture 2">
              <a:extLst>
                <a:ext uri="{FF2B5EF4-FFF2-40B4-BE49-F238E27FC236}">
                  <a16:creationId xmlns:a16="http://schemas.microsoft.com/office/drawing/2014/main" id="{F54FB0F6-B8F0-4605-A5A7-D3AEC6D83B5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8055" t="15000" r="13814" b="10945"/>
            <a:stretch/>
          </p:blipFill>
          <p:spPr bwMode="auto">
            <a:xfrm>
              <a:off x="8269722" y="3349059"/>
              <a:ext cx="892770"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E09F49D0-24EA-460D-97F9-A8AAA3868116}"/>
                </a:ext>
              </a:extLst>
            </p:cNvPr>
            <p:cNvSpPr txBox="1"/>
            <p:nvPr/>
          </p:nvSpPr>
          <p:spPr>
            <a:xfrm>
              <a:off x="8123864" y="4459587"/>
              <a:ext cx="1184486" cy="266355"/>
            </a:xfrm>
            <a:prstGeom prst="rect">
              <a:avLst/>
            </a:prstGeom>
            <a:noFill/>
          </p:spPr>
          <p:txBody>
            <a:bodyPr wrap="square" rtlCol="0">
              <a:spAutoFit/>
            </a:bodyPr>
            <a:lstStyle/>
            <a:p>
              <a:pPr lvl="0" algn="ctr">
                <a:lnSpc>
                  <a:spcPct val="70000"/>
                </a:lnSpc>
              </a:pPr>
              <a:r>
                <a:rPr lang="en-US" sz="1600" b="1" dirty="0">
                  <a:solidFill>
                    <a:prstClr val="black">
                      <a:lumMod val="75000"/>
                      <a:lumOff val="25000"/>
                    </a:prstClr>
                  </a:solidFill>
                  <a:latin typeface="Century Gothic" panose="020B0502020202020204" pitchFamily="34" charset="0"/>
                  <a:cs typeface="Arial" panose="020B0604020202020204" pitchFamily="34" charset="0"/>
                </a:rPr>
                <a:t>WILDFIRES</a:t>
              </a:r>
            </a:p>
          </p:txBody>
        </p:sp>
        <p:pic>
          <p:nvPicPr>
            <p:cNvPr id="16" name="Picture 4" descr="Headshot of David Green">
              <a:extLst>
                <a:ext uri="{FF2B5EF4-FFF2-40B4-BE49-F238E27FC236}">
                  <a16:creationId xmlns:a16="http://schemas.microsoft.com/office/drawing/2014/main" id="{B13A4659-7D3A-44FB-AD25-E97E9C18DAAA}"/>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708" t="-64" r="8720" b="64"/>
            <a:stretch/>
          </p:blipFill>
          <p:spPr bwMode="auto">
            <a:xfrm>
              <a:off x="8383787" y="5021674"/>
              <a:ext cx="664641"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04ED6B-F001-48D3-AEC5-8E0792965A03}"/>
                </a:ext>
              </a:extLst>
            </p:cNvPr>
            <p:cNvSpPr txBox="1"/>
            <p:nvPr/>
          </p:nvSpPr>
          <p:spPr>
            <a:xfrm>
              <a:off x="2010734" y="4458625"/>
              <a:ext cx="1188720" cy="268279"/>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DISASTERS</a:t>
              </a:r>
            </a:p>
          </p:txBody>
        </p:sp>
        <p:pic>
          <p:nvPicPr>
            <p:cNvPr id="10" name="Picture 9">
              <a:extLst>
                <a:ext uri="{FF2B5EF4-FFF2-40B4-BE49-F238E27FC236}">
                  <a16:creationId xmlns:a16="http://schemas.microsoft.com/office/drawing/2014/main" id="{610B8ACC-15A9-453C-AE16-B3785C92707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56321" y="3349059"/>
              <a:ext cx="897546" cy="914400"/>
            </a:xfrm>
            <a:prstGeom prst="ellipse">
              <a:avLst/>
            </a:prstGeom>
            <a:effectLst>
              <a:outerShdw blurRad="50800" dist="38100" dir="2700000" algn="tl" rotWithShape="0">
                <a:prstClr val="black">
                  <a:alpha val="40000"/>
                </a:prstClr>
              </a:outerShdw>
            </a:effectLst>
          </p:spPr>
        </p:pic>
        <p:pic>
          <p:nvPicPr>
            <p:cNvPr id="1030" name="Picture 6" descr="Shanna McClain Headshot">
              <a:extLst>
                <a:ext uri="{FF2B5EF4-FFF2-40B4-BE49-F238E27FC236}">
                  <a16:creationId xmlns:a16="http://schemas.microsoft.com/office/drawing/2014/main" id="{5F499D15-E0D7-4E07-B4C4-478D3C310DF9}"/>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1620" r="9105"/>
            <a:stretch/>
          </p:blipFill>
          <p:spPr bwMode="auto">
            <a:xfrm>
              <a:off x="2274018" y="5021674"/>
              <a:ext cx="662152"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D3D0C295-D870-494C-A794-053F58F820FE}"/>
                </a:ext>
              </a:extLst>
            </p:cNvPr>
            <p:cNvSpPr txBox="1">
              <a:spLocks noChangeArrowheads="1"/>
            </p:cNvSpPr>
            <p:nvPr/>
          </p:nvSpPr>
          <p:spPr bwMode="auto">
            <a:xfrm>
              <a:off x="2177278" y="5968502"/>
              <a:ext cx="855633"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Shanna McClain</a:t>
              </a:r>
            </a:p>
          </p:txBody>
        </p:sp>
        <p:sp>
          <p:nvSpPr>
            <p:cNvPr id="73" name="Left Bracket 72">
              <a:extLst>
                <a:ext uri="{FF2B5EF4-FFF2-40B4-BE49-F238E27FC236}">
                  <a16:creationId xmlns:a16="http://schemas.microsoft.com/office/drawing/2014/main" id="{66CA3AC6-58F7-4599-A40C-5CF6868F212C}"/>
                </a:ext>
              </a:extLst>
            </p:cNvPr>
            <p:cNvSpPr/>
            <p:nvPr/>
          </p:nvSpPr>
          <p:spPr>
            <a:xfrm rot="5400000">
              <a:off x="4189279" y="4467842"/>
              <a:ext cx="133464" cy="874295"/>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Left Bracket 76">
              <a:extLst>
                <a:ext uri="{FF2B5EF4-FFF2-40B4-BE49-F238E27FC236}">
                  <a16:creationId xmlns:a16="http://schemas.microsoft.com/office/drawing/2014/main" id="{F457B291-EA10-4041-AE57-693614E06389}"/>
                </a:ext>
              </a:extLst>
            </p:cNvPr>
            <p:cNvSpPr/>
            <p:nvPr/>
          </p:nvSpPr>
          <p:spPr>
            <a:xfrm rot="5400000">
              <a:off x="2538362"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Left Bracket 77">
              <a:extLst>
                <a:ext uri="{FF2B5EF4-FFF2-40B4-BE49-F238E27FC236}">
                  <a16:creationId xmlns:a16="http://schemas.microsoft.com/office/drawing/2014/main" id="{512C2E53-F3FD-4F40-8DE9-372CE1056849}"/>
                </a:ext>
              </a:extLst>
            </p:cNvPr>
            <p:cNvSpPr/>
            <p:nvPr/>
          </p:nvSpPr>
          <p:spPr>
            <a:xfrm rot="5400000">
              <a:off x="946654"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ket 78">
              <a:extLst>
                <a:ext uri="{FF2B5EF4-FFF2-40B4-BE49-F238E27FC236}">
                  <a16:creationId xmlns:a16="http://schemas.microsoft.com/office/drawing/2014/main" id="{B7CEB359-448D-446C-8AA2-94C8B92AB310}"/>
                </a:ext>
              </a:extLst>
            </p:cNvPr>
            <p:cNvSpPr/>
            <p:nvPr/>
          </p:nvSpPr>
          <p:spPr>
            <a:xfrm rot="5400000">
              <a:off x="6540777" y="4082029"/>
              <a:ext cx="133464" cy="164592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Left Bracket 79">
              <a:extLst>
                <a:ext uri="{FF2B5EF4-FFF2-40B4-BE49-F238E27FC236}">
                  <a16:creationId xmlns:a16="http://schemas.microsoft.com/office/drawing/2014/main" id="{BD23580E-C5EE-487E-94BD-CEA8D8D4C1AE}"/>
                </a:ext>
              </a:extLst>
            </p:cNvPr>
            <p:cNvSpPr/>
            <p:nvPr/>
          </p:nvSpPr>
          <p:spPr>
            <a:xfrm rot="5400000">
              <a:off x="8649375"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5" name="Group 74">
              <a:extLst>
                <a:ext uri="{FF2B5EF4-FFF2-40B4-BE49-F238E27FC236}">
                  <a16:creationId xmlns:a16="http://schemas.microsoft.com/office/drawing/2014/main" id="{AF2E8D16-ED53-4D92-BF97-9C3A0867D5F5}"/>
                </a:ext>
              </a:extLst>
            </p:cNvPr>
            <p:cNvGrpSpPr/>
            <p:nvPr/>
          </p:nvGrpSpPr>
          <p:grpSpPr>
            <a:xfrm>
              <a:off x="9642737" y="3349059"/>
              <a:ext cx="916979" cy="940425"/>
              <a:chOff x="10463230" y="5042541"/>
              <a:chExt cx="916979" cy="940425"/>
            </a:xfrm>
          </p:grpSpPr>
          <p:sp>
            <p:nvSpPr>
              <p:cNvPr id="74" name="Oval 73">
                <a:extLst>
                  <a:ext uri="{FF2B5EF4-FFF2-40B4-BE49-F238E27FC236}">
                    <a16:creationId xmlns:a16="http://schemas.microsoft.com/office/drawing/2014/main" id="{6438B2DF-A848-40F8-BD2B-EF2DC8D02453}"/>
                  </a:ext>
                </a:extLst>
              </p:cNvPr>
              <p:cNvSpPr/>
              <p:nvPr/>
            </p:nvSpPr>
            <p:spPr>
              <a:xfrm>
                <a:off x="10465809" y="5068566"/>
                <a:ext cx="914400" cy="91440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DE949C76-49C1-4A2A-9654-3099B1DEE64B}"/>
                  </a:ext>
                </a:extLst>
              </p:cNvPr>
              <p:cNvPicPr>
                <a:picLocks noChangeAspect="1"/>
              </p:cNvPicPr>
              <p:nvPr/>
            </p:nvPicPr>
            <p:blipFill>
              <a:blip r:embed="rId1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463230" y="5042541"/>
                <a:ext cx="896112" cy="896112"/>
              </a:xfrm>
              <a:prstGeom prst="rect">
                <a:avLst/>
              </a:prstGeom>
            </p:spPr>
          </p:pic>
        </p:grpSp>
        <p:sp>
          <p:nvSpPr>
            <p:cNvPr id="84" name="Left Bracket 83">
              <a:extLst>
                <a:ext uri="{FF2B5EF4-FFF2-40B4-BE49-F238E27FC236}">
                  <a16:creationId xmlns:a16="http://schemas.microsoft.com/office/drawing/2014/main" id="{7073D4D8-F5C9-469D-81FB-5AC84895C1A4}"/>
                </a:ext>
              </a:extLst>
            </p:cNvPr>
            <p:cNvSpPr/>
            <p:nvPr/>
          </p:nvSpPr>
          <p:spPr>
            <a:xfrm rot="5400000">
              <a:off x="10034494"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3" name="Group 82">
              <a:extLst>
                <a:ext uri="{FF2B5EF4-FFF2-40B4-BE49-F238E27FC236}">
                  <a16:creationId xmlns:a16="http://schemas.microsoft.com/office/drawing/2014/main" id="{BC48FD20-D953-4CE3-AEEE-AC92FBDBF653}"/>
                </a:ext>
              </a:extLst>
            </p:cNvPr>
            <p:cNvGrpSpPr/>
            <p:nvPr/>
          </p:nvGrpSpPr>
          <p:grpSpPr>
            <a:xfrm>
              <a:off x="9767470" y="5023509"/>
              <a:ext cx="667512" cy="914400"/>
              <a:chOff x="10318451" y="5260240"/>
              <a:chExt cx="667512" cy="914400"/>
            </a:xfrm>
          </p:grpSpPr>
          <p:sp>
            <p:nvSpPr>
              <p:cNvPr id="76" name="Oval 75">
                <a:extLst>
                  <a:ext uri="{FF2B5EF4-FFF2-40B4-BE49-F238E27FC236}">
                    <a16:creationId xmlns:a16="http://schemas.microsoft.com/office/drawing/2014/main" id="{7A11A18D-E19A-43A7-8CE0-2972141488EE}"/>
                  </a:ext>
                </a:extLst>
              </p:cNvPr>
              <p:cNvSpPr/>
              <p:nvPr/>
            </p:nvSpPr>
            <p:spPr>
              <a:xfrm>
                <a:off x="10318451" y="5260240"/>
                <a:ext cx="667512" cy="914400"/>
              </a:xfrm>
              <a:prstGeom prst="ellipse">
                <a:avLst/>
              </a:prstGeom>
              <a:no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7AD30C9-4654-4E30-8A6E-9FC6D3F7C68C}"/>
                  </a:ext>
                </a:extLst>
              </p:cNvPr>
              <p:cNvSpPr txBox="1"/>
              <p:nvPr/>
            </p:nvSpPr>
            <p:spPr>
              <a:xfrm>
                <a:off x="10430068" y="5344978"/>
                <a:ext cx="350495" cy="769441"/>
              </a:xfrm>
              <a:prstGeom prst="rect">
                <a:avLst/>
              </a:prstGeom>
              <a:noFill/>
            </p:spPr>
            <p:txBody>
              <a:bodyPr wrap="square" rtlCol="0">
                <a:spAutoFit/>
              </a:bodyPr>
              <a:lstStyle/>
              <a:p>
                <a:r>
                  <a:rPr lang="en-US" sz="4400" b="1" dirty="0">
                    <a:solidFill>
                      <a:srgbClr val="6A7278"/>
                    </a:solidFill>
                  </a:rPr>
                  <a:t>?</a:t>
                </a:r>
              </a:p>
            </p:txBody>
          </p:sp>
        </p:grpSp>
        <p:sp>
          <p:nvSpPr>
            <p:cNvPr id="87" name="TextBox 86">
              <a:extLst>
                <a:ext uri="{FF2B5EF4-FFF2-40B4-BE49-F238E27FC236}">
                  <a16:creationId xmlns:a16="http://schemas.microsoft.com/office/drawing/2014/main" id="{0B08EF09-BAEA-4E0D-9C4B-11FD91C86959}"/>
                </a:ext>
              </a:extLst>
            </p:cNvPr>
            <p:cNvSpPr txBox="1">
              <a:spLocks noChangeArrowheads="1"/>
            </p:cNvSpPr>
            <p:nvPr/>
          </p:nvSpPr>
          <p:spPr bwMode="auto">
            <a:xfrm>
              <a:off x="9673409" y="5968502"/>
              <a:ext cx="855634"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Coming Soon!</a:t>
              </a:r>
            </a:p>
          </p:txBody>
        </p:sp>
      </p:grpSp>
    </p:spTree>
    <p:extLst>
      <p:ext uri="{BB962C8B-B14F-4D97-AF65-F5344CB8AC3E}">
        <p14:creationId xmlns:p14="http://schemas.microsoft.com/office/powerpoint/2010/main" val="1492663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EMPOWERING PEOPLE &amp; COMMUNITIES</a:t>
            </a: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1008796"/>
            <a:ext cx="6062330" cy="830637"/>
          </a:xfrm>
        </p:spPr>
        <p:txBody>
          <a:bodyPr anchor="ctr">
            <a:normAutofit/>
          </a:bodyPr>
          <a:lstStyle/>
          <a:p>
            <a:r>
              <a:rPr lang="en-US" altLang="en-US" sz="2800" dirty="0"/>
              <a:t>Making Earth Data Accessible to All</a:t>
            </a:r>
            <a:endParaRPr lang="en-US" sz="2800" dirty="0"/>
          </a:p>
        </p:txBody>
      </p:sp>
      <p:sp>
        <p:nvSpPr>
          <p:cNvPr id="19" name="Content Placeholder 18">
            <a:extLst>
              <a:ext uri="{FF2B5EF4-FFF2-40B4-BE49-F238E27FC236}">
                <a16:creationId xmlns:a16="http://schemas.microsoft.com/office/drawing/2014/main" id="{0DA1991F-49D9-BF45-9E4A-2271FF763C78}"/>
              </a:ext>
            </a:extLst>
          </p:cNvPr>
          <p:cNvSpPr>
            <a:spLocks noGrp="1"/>
          </p:cNvSpPr>
          <p:nvPr>
            <p:ph idx="11"/>
          </p:nvPr>
        </p:nvSpPr>
        <p:spPr>
          <a:xfrm>
            <a:off x="758299" y="1797815"/>
            <a:ext cx="6062329" cy="4176681"/>
          </a:xfrm>
        </p:spPr>
        <p:txBody>
          <a:bodyPr>
            <a:normAutofit fontScale="92500"/>
          </a:bodyPr>
          <a:lstStyle/>
          <a:p>
            <a:pPr marL="285750" indent="-285750">
              <a:buFont typeface="Arial" panose="020B0604020202020204" pitchFamily="34" charset="0"/>
              <a:buChar char="•"/>
            </a:pPr>
            <a:r>
              <a:rPr lang="en-US" sz="1800" dirty="0"/>
              <a:t>The Capacity Building Program provides individuals and institutions with </a:t>
            </a:r>
            <a:r>
              <a:rPr lang="en-US" sz="1800" b="1" dirty="0"/>
              <a:t>workforce development</a:t>
            </a:r>
            <a:r>
              <a:rPr lang="en-US" sz="1800" dirty="0"/>
              <a:t>, </a:t>
            </a:r>
            <a:r>
              <a:rPr lang="en-US" sz="1800" b="1" dirty="0"/>
              <a:t>training activities</a:t>
            </a:r>
            <a:r>
              <a:rPr lang="en-US" sz="1800" dirty="0"/>
              <a:t>, and </a:t>
            </a:r>
            <a:r>
              <a:rPr lang="en-US" sz="1800" b="1" dirty="0"/>
              <a:t>collaborative projects </a:t>
            </a:r>
            <a:r>
              <a:rPr lang="en-US" sz="1800" dirty="0"/>
              <a:t>to strengthen understanding of Earth observations and expand their use around the world. </a:t>
            </a:r>
          </a:p>
          <a:p>
            <a:pPr marL="285750" indent="-285750">
              <a:buFont typeface="Arial" panose="020B0604020202020204" pitchFamily="34" charset="0"/>
              <a:buChar char="•"/>
            </a:pPr>
            <a:r>
              <a:rPr lang="en-US" sz="1800" dirty="0"/>
              <a:t>Through the </a:t>
            </a:r>
            <a:r>
              <a:rPr lang="en-US" sz="1800" b="1" dirty="0"/>
              <a:t>ARSET</a:t>
            </a:r>
            <a:r>
              <a:rPr lang="en-US" sz="1800" dirty="0"/>
              <a:t>, </a:t>
            </a:r>
            <a:r>
              <a:rPr lang="en-US" sz="1800" b="1" dirty="0"/>
              <a:t>DEVELOP</a:t>
            </a:r>
            <a:r>
              <a:rPr lang="en-US" sz="1800" dirty="0"/>
              <a:t> and </a:t>
            </a:r>
            <a:r>
              <a:rPr lang="en-US" sz="1800" b="1" dirty="0"/>
              <a:t>SERVIR</a:t>
            </a:r>
            <a:r>
              <a:rPr lang="en-US" sz="1800" dirty="0"/>
              <a:t> programs and the </a:t>
            </a:r>
            <a:r>
              <a:rPr lang="en-US" sz="1800" b="1" dirty="0"/>
              <a:t>Indigenous Peoples </a:t>
            </a:r>
            <a:r>
              <a:rPr lang="en-US" sz="1800" dirty="0"/>
              <a:t>project, CBP works with everyone at every level — from first-time users to long-time professional users of Earth observation data.</a:t>
            </a:r>
          </a:p>
          <a:p>
            <a:pPr marL="285750" indent="-285750">
              <a:buFont typeface="Arial" panose="020B0604020202020204" pitchFamily="34" charset="0"/>
              <a:buChar char="•"/>
            </a:pPr>
            <a:r>
              <a:rPr lang="en-US" sz="1800" dirty="0"/>
              <a:t>We promote open data access and coordinate capacity building activities focused on users needs.</a:t>
            </a:r>
          </a:p>
        </p:txBody>
      </p:sp>
      <p:sp>
        <p:nvSpPr>
          <p:cNvPr id="8" name="TextBox 7"/>
          <p:cNvSpPr txBox="1"/>
          <p:nvPr/>
        </p:nvSpPr>
        <p:spPr>
          <a:xfrm>
            <a:off x="838200" y="5849204"/>
            <a:ext cx="4200185" cy="369332"/>
          </a:xfrm>
          <a:prstGeom prst="rect">
            <a:avLst/>
          </a:prstGeom>
          <a:noFill/>
        </p:spPr>
        <p:txBody>
          <a:bodyPr wrap="square" rtlCol="0">
            <a:spAutoFit/>
          </a:bodyPr>
          <a:lstStyle/>
          <a:p>
            <a:r>
              <a:rPr lang="en-US" dirty="0">
                <a:solidFill>
                  <a:srgbClr val="6A7278"/>
                </a:solidFill>
                <a:hlinkClick r:id="rId3"/>
              </a:rPr>
              <a:t>Capacity Building Program Webpage</a:t>
            </a:r>
            <a:endParaRPr lang="en-US" dirty="0">
              <a:solidFill>
                <a:srgbClr val="6A7278"/>
              </a:solidFill>
            </a:endParaRPr>
          </a:p>
        </p:txBody>
      </p:sp>
      <p:sp>
        <p:nvSpPr>
          <p:cNvPr id="9" name="Title 1">
            <a:extLst>
              <a:ext uri="{FF2B5EF4-FFF2-40B4-BE49-F238E27FC236}">
                <a16:creationId xmlns:a16="http://schemas.microsoft.com/office/drawing/2014/main" id="{15798D87-3F9E-4F2F-8AF4-52A313868F7C}"/>
              </a:ext>
            </a:extLst>
          </p:cNvPr>
          <p:cNvSpPr txBox="1">
            <a:spLocks/>
          </p:cNvSpPr>
          <p:nvPr/>
        </p:nvSpPr>
        <p:spPr>
          <a:xfrm>
            <a:off x="7477806" y="961341"/>
            <a:ext cx="3739203" cy="931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a:t>2020 REACH</a:t>
            </a:r>
          </a:p>
        </p:txBody>
      </p:sp>
      <p:pic>
        <p:nvPicPr>
          <p:cNvPr id="11" name="Picture 10">
            <a:extLst>
              <a:ext uri="{FF2B5EF4-FFF2-40B4-BE49-F238E27FC236}">
                <a16:creationId xmlns:a16="http://schemas.microsoft.com/office/drawing/2014/main" id="{2FC3D409-821C-4D08-A7B3-2AF680B68B6A}"/>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00939" y="3601451"/>
            <a:ext cx="5096135" cy="2670465"/>
          </a:xfrm>
          <a:prstGeom prst="rect">
            <a:avLst/>
          </a:prstGeom>
        </p:spPr>
      </p:pic>
      <p:pic>
        <p:nvPicPr>
          <p:cNvPr id="12" name="Picture 11">
            <a:extLst>
              <a:ext uri="{FF2B5EF4-FFF2-40B4-BE49-F238E27FC236}">
                <a16:creationId xmlns:a16="http://schemas.microsoft.com/office/drawing/2014/main" id="{54F661A6-7234-49C7-A3A6-9B707E56CD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91593" y="1762522"/>
            <a:ext cx="1485264" cy="596204"/>
          </a:xfrm>
          <a:prstGeom prst="rect">
            <a:avLst/>
          </a:prstGeom>
        </p:spPr>
      </p:pic>
      <p:pic>
        <p:nvPicPr>
          <p:cNvPr id="13" name="Picture 12">
            <a:extLst>
              <a:ext uri="{FF2B5EF4-FFF2-40B4-BE49-F238E27FC236}">
                <a16:creationId xmlns:a16="http://schemas.microsoft.com/office/drawing/2014/main" id="{74A513DE-1251-4724-844E-9F4032F223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1593" y="2542513"/>
            <a:ext cx="2073774" cy="627464"/>
          </a:xfrm>
          <a:prstGeom prst="rect">
            <a:avLst/>
          </a:prstGeom>
        </p:spPr>
      </p:pic>
      <p:pic>
        <p:nvPicPr>
          <p:cNvPr id="14" name="Picture 13">
            <a:extLst>
              <a:ext uri="{FF2B5EF4-FFF2-40B4-BE49-F238E27FC236}">
                <a16:creationId xmlns:a16="http://schemas.microsoft.com/office/drawing/2014/main" id="{4852A8B0-4998-47C3-9C21-60CD7B0F56C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25099" y="1792277"/>
            <a:ext cx="1472327" cy="604601"/>
          </a:xfrm>
          <a:prstGeom prst="rect">
            <a:avLst/>
          </a:prstGeom>
        </p:spPr>
      </p:pic>
      <p:pic>
        <p:nvPicPr>
          <p:cNvPr id="15" name="Picture 14">
            <a:extLst>
              <a:ext uri="{FF2B5EF4-FFF2-40B4-BE49-F238E27FC236}">
                <a16:creationId xmlns:a16="http://schemas.microsoft.com/office/drawing/2014/main" id="{F4DA5813-3E7B-4289-B983-7CB280429EB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613126" y="2525781"/>
            <a:ext cx="2037521" cy="644196"/>
          </a:xfrm>
          <a:prstGeom prst="rect">
            <a:avLst/>
          </a:prstGeom>
        </p:spPr>
      </p:pic>
    </p:spTree>
    <p:extLst>
      <p:ext uri="{BB962C8B-B14F-4D97-AF65-F5344CB8AC3E}">
        <p14:creationId xmlns:p14="http://schemas.microsoft.com/office/powerpoint/2010/main" val="38238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CBP ELEMENTS</a:t>
            </a:r>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165486"/>
          </a:xfrm>
        </p:spPr>
        <p:txBody>
          <a:bodyPr>
            <a:normAutofit/>
          </a:bodyPr>
          <a:lstStyle/>
          <a:p>
            <a:pPr marL="0" indent="0">
              <a:buNone/>
            </a:pPr>
            <a:r>
              <a:rPr lang="en-US" altLang="en-US" sz="1400" dirty="0"/>
              <a:t>ARSET offers satellite remote sensing training that builds the skills to integrate NASA Earth Science data into decision-making activities. Through its decade of trainings, ARSET has reached over 25,000 participants from 160 countries and more than 5,000 organizations worldwide. </a:t>
            </a:r>
          </a:p>
          <a:p>
            <a:endParaRPr lang="en-US" sz="1400" dirty="0"/>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ARSET</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441" y="3943490"/>
            <a:ext cx="2220381" cy="84105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769" y="4548910"/>
            <a:ext cx="2220381" cy="84105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9770" y="5224072"/>
            <a:ext cx="2220381" cy="841053"/>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357" y="5543807"/>
            <a:ext cx="906092" cy="906092"/>
          </a:xfrm>
          <a:prstGeom prst="rect">
            <a:avLst/>
          </a:prstGeom>
        </p:spPr>
      </p:pic>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DEVELOP</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80"/>
            <a:ext cx="3557543" cy="4726650"/>
          </a:xfrm>
        </p:spPr>
        <p:txBody>
          <a:bodyPr>
            <a:normAutofit/>
          </a:bodyPr>
          <a:lstStyle/>
          <a:p>
            <a:r>
              <a:rPr lang="en-US" altLang="en-US" sz="1400" dirty="0"/>
              <a:t>DEVELOP addresses decision-makers’ needs through interdisciplinary feasibility studies that apply the lens of NASA Earth observations to environmental issues around the globe. </a:t>
            </a:r>
          </a:p>
          <a:p>
            <a:r>
              <a:rPr lang="en-US" altLang="en-US" sz="1400" dirty="0"/>
              <a:t>Projects build capacity to use Earth observations in participants and partner organizations through eight thematic areas during three terms a year.</a:t>
            </a: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SERVIR</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5179696"/>
          </a:xfrm>
        </p:spPr>
        <p:txBody>
          <a:bodyPr>
            <a:normAutofit/>
          </a:bodyPr>
          <a:lstStyle/>
          <a:p>
            <a:r>
              <a:rPr lang="en-US" altLang="en-US" sz="1400" dirty="0"/>
              <a:t>SERVIR connects space to village by helping developing countries use satellite data to address critical challenges in food security, water resources, weather and climate, land use, natural disasters, and air quality. </a:t>
            </a:r>
          </a:p>
          <a:p>
            <a:r>
              <a:rPr lang="en-US" altLang="en-US" sz="1400" dirty="0"/>
              <a:t>A partnership of NASA, USAID, and leading technical organizations around the world, SERVIR develops innovative solutions to improve livelihoods and foster self-reliance in Asia, Africa, and the Americas.</a:t>
            </a:r>
          </a:p>
        </p:txBody>
      </p:sp>
      <p:pic>
        <p:nvPicPr>
          <p:cNvPr id="25" name="Picture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92778" y="5073074"/>
            <a:ext cx="3305003" cy="1299664"/>
          </a:xfrm>
          <a:prstGeom prst="rect">
            <a:avLst/>
          </a:prstGeom>
        </p:spPr>
      </p:pic>
      <p:grpSp>
        <p:nvGrpSpPr>
          <p:cNvPr id="28" name="Group 27"/>
          <p:cNvGrpSpPr/>
          <p:nvPr/>
        </p:nvGrpSpPr>
        <p:grpSpPr>
          <a:xfrm>
            <a:off x="4935235" y="4647277"/>
            <a:ext cx="2744611" cy="1807958"/>
            <a:chOff x="7362821" y="3056214"/>
            <a:chExt cx="4439366" cy="2924344"/>
          </a:xfrm>
        </p:grpSpPr>
        <p:pic>
          <p:nvPicPr>
            <p:cNvPr id="29" name="Picture 2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62821" y="3056214"/>
              <a:ext cx="4439366" cy="2924344"/>
            </a:xfrm>
            <a:prstGeom prst="rect">
              <a:avLst/>
            </a:prstGeom>
          </p:spPr>
        </p:pic>
        <p:sp>
          <p:nvSpPr>
            <p:cNvPr id="30" name="Oval 29"/>
            <p:cNvSpPr/>
            <p:nvPr/>
          </p:nvSpPr>
          <p:spPr>
            <a:xfrm>
              <a:off x="7464054" y="4309290"/>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1" name="Oval 30"/>
            <p:cNvSpPr/>
            <p:nvPr/>
          </p:nvSpPr>
          <p:spPr>
            <a:xfrm>
              <a:off x="7718395" y="472297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p:cNvSpPr/>
            <p:nvPr/>
          </p:nvSpPr>
          <p:spPr>
            <a:xfrm>
              <a:off x="8335287" y="386527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3" name="Oval 32"/>
            <p:cNvSpPr/>
            <p:nvPr/>
          </p:nvSpPr>
          <p:spPr>
            <a:xfrm>
              <a:off x="8229554" y="480927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4" name="Oval 33"/>
            <p:cNvSpPr/>
            <p:nvPr/>
          </p:nvSpPr>
          <p:spPr>
            <a:xfrm>
              <a:off x="8838560" y="423486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5" name="Oval 34"/>
            <p:cNvSpPr/>
            <p:nvPr/>
          </p:nvSpPr>
          <p:spPr>
            <a:xfrm>
              <a:off x="10415726" y="485556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6" name="Oval 35"/>
            <p:cNvSpPr/>
            <p:nvPr/>
          </p:nvSpPr>
          <p:spPr>
            <a:xfrm>
              <a:off x="10719173" y="4704587"/>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7" name="Oval 36"/>
            <p:cNvSpPr/>
            <p:nvPr/>
          </p:nvSpPr>
          <p:spPr>
            <a:xfrm>
              <a:off x="10702164" y="4896454"/>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8" name="Oval 37"/>
            <p:cNvSpPr/>
            <p:nvPr/>
          </p:nvSpPr>
          <p:spPr>
            <a:xfrm>
              <a:off x="11211819" y="447015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9" name="Oval 38"/>
            <p:cNvSpPr/>
            <p:nvPr/>
          </p:nvSpPr>
          <p:spPr>
            <a:xfrm>
              <a:off x="11099113" y="424393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40" name="Oval 39"/>
            <p:cNvSpPr/>
            <p:nvPr/>
          </p:nvSpPr>
          <p:spPr>
            <a:xfrm>
              <a:off x="11485430" y="3808416"/>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05613" y="4593347"/>
            <a:ext cx="792168" cy="792168"/>
          </a:xfrm>
          <a:prstGeom prst="ellipse">
            <a:avLst/>
          </a:prstGeom>
        </p:spPr>
      </p:pic>
      <p:pic>
        <p:nvPicPr>
          <p:cNvPr id="26" name="Picture 25"/>
          <p:cNvPicPr>
            <a:picLocks noChangeAspect="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604472" y="4081446"/>
            <a:ext cx="790581" cy="790581"/>
          </a:xfrm>
          <a:prstGeom prst="rect">
            <a:avLst/>
          </a:prstGeom>
        </p:spPr>
      </p:pic>
      <p:sp>
        <p:nvSpPr>
          <p:cNvPr id="41" name="Rectangle 40">
            <a:extLst>
              <a:ext uri="{FF2B5EF4-FFF2-40B4-BE49-F238E27FC236}">
                <a16:creationId xmlns:a16="http://schemas.microsoft.com/office/drawing/2014/main" id="{D7DC8016-E563-442A-8B72-713CF4FB3864}"/>
              </a:ext>
            </a:extLst>
          </p:cNvPr>
          <p:cNvSpPr/>
          <p:nvPr/>
        </p:nvSpPr>
        <p:spPr>
          <a:xfrm>
            <a:off x="864357" y="6438689"/>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https://appliedsciences.nasa.gov/arset  </a:t>
            </a:r>
          </a:p>
        </p:txBody>
      </p:sp>
      <p:sp>
        <p:nvSpPr>
          <p:cNvPr id="42" name="Rectangle 41">
            <a:extLst>
              <a:ext uri="{FF2B5EF4-FFF2-40B4-BE49-F238E27FC236}">
                <a16:creationId xmlns:a16="http://schemas.microsoft.com/office/drawing/2014/main" id="{1719BD13-1B49-4A8A-AEEE-26225E194A6A}"/>
              </a:ext>
            </a:extLst>
          </p:cNvPr>
          <p:cNvSpPr/>
          <p:nvPr/>
        </p:nvSpPr>
        <p:spPr>
          <a:xfrm>
            <a:off x="4413507" y="6454542"/>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https://develop.larc.nasa.gov</a:t>
            </a:r>
          </a:p>
        </p:txBody>
      </p:sp>
      <p:sp>
        <p:nvSpPr>
          <p:cNvPr id="43" name="Rectangle 42">
            <a:extLst>
              <a:ext uri="{FF2B5EF4-FFF2-40B4-BE49-F238E27FC236}">
                <a16:creationId xmlns:a16="http://schemas.microsoft.com/office/drawing/2014/main" id="{633F46E6-E687-4E1C-BE19-2DE316F3CC8F}"/>
              </a:ext>
            </a:extLst>
          </p:cNvPr>
          <p:cNvSpPr/>
          <p:nvPr/>
        </p:nvSpPr>
        <p:spPr>
          <a:xfrm>
            <a:off x="8340712" y="6425068"/>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https://servirglobal.net</a:t>
            </a:r>
          </a:p>
        </p:txBody>
      </p:sp>
    </p:spTree>
    <p:extLst>
      <p:ext uri="{BB962C8B-B14F-4D97-AF65-F5344CB8AC3E}">
        <p14:creationId xmlns:p14="http://schemas.microsoft.com/office/powerpoint/2010/main" val="12600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CBP ELEMENTS</a:t>
            </a:r>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897940"/>
          </a:xfrm>
        </p:spPr>
        <p:txBody>
          <a:bodyPr>
            <a:normAutofit/>
          </a:bodyPr>
          <a:lstStyle/>
          <a:p>
            <a:pPr marL="0" indent="0">
              <a:buNone/>
            </a:pPr>
            <a:r>
              <a:rPr lang="en-US" sz="1400" b="0" i="0" dirty="0">
                <a:effectLst/>
                <a:latin typeface="+mn-lt"/>
              </a:rPr>
              <a:t>The Indigenous Peoples Pilot engages with indigenous communities to foster ethical and culturally relevant space for the use of Earth observations in monitoring, mapping, and managing natural and cultural resources. The pillars of this work include community engagement and the co-production of place-based remote sensing trainings specific to Indigenous lands and territories. </a:t>
            </a:r>
            <a:endParaRPr lang="en-US" sz="1200" dirty="0">
              <a:latin typeface="+mn-lt"/>
            </a:endParaRPr>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lang="en-US" sz="2800" dirty="0">
                <a:solidFill>
                  <a:srgbClr val="5595AC"/>
                </a:solidFill>
              </a:rPr>
              <a:t>Indigenous Peoples</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Environmental Justice</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79"/>
            <a:ext cx="3557543" cy="3877283"/>
          </a:xfrm>
        </p:spPr>
        <p:txBody>
          <a:bodyPr>
            <a:noAutofit/>
          </a:bodyPr>
          <a:lstStyle/>
          <a:p>
            <a:r>
              <a:rPr lang="en-US" sz="1400" b="0" i="0" dirty="0">
                <a:solidFill>
                  <a:srgbClr val="6A7987"/>
                </a:solidFill>
                <a:effectLst/>
                <a:latin typeface="+mn-lt"/>
              </a:rPr>
              <a:t>NASA‘s ESD is committed to ensuring that the investment the nation has made in NASA satellites and science benefits people across the U.S. and helps them make informed decisions about the very real challenges they face in their communities. </a:t>
            </a:r>
          </a:p>
          <a:p>
            <a:r>
              <a:rPr lang="en-US" altLang="en-US" sz="1400" dirty="0">
                <a:solidFill>
                  <a:srgbClr val="6A7987"/>
                </a:solidFill>
                <a:latin typeface="+mn-lt"/>
              </a:rPr>
              <a:t>The EJ area builds connections with communities to advance equity and environmental justice, and co-develop uses of Earth and social science. Initial work is engagement, feasibility projects, data fusion activities, and DEVELOP projects.</a:t>
            </a:r>
            <a:endParaRPr lang="en-US" altLang="en-US" sz="1400" dirty="0">
              <a:latin typeface="+mn-lt"/>
            </a:endParaRP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Prizes &amp; Challenges</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2532180"/>
          </a:xfrm>
        </p:spPr>
        <p:txBody>
          <a:bodyPr>
            <a:normAutofit fontScale="85000" lnSpcReduction="10000"/>
          </a:bodyPr>
          <a:lstStyle/>
          <a:p>
            <a:r>
              <a:rPr lang="en-US" sz="1600" b="0" i="0" dirty="0">
                <a:effectLst/>
                <a:latin typeface="+mn-lt"/>
              </a:rPr>
              <a:t>NASA has a long history with open innovation, inviting the public to participate in the agency’s scientific and technical explorations.  Within the Applied Sciences Program, we crowdsource ideas, technologies, scientific advances, and other “solutions” from people around the world through incentivized competitions called prizes and challenges.</a:t>
            </a:r>
            <a:endParaRPr lang="en-US" altLang="en-US" sz="1400" dirty="0">
              <a:latin typeface="+mn-lt"/>
            </a:endParaRPr>
          </a:p>
        </p:txBody>
      </p:sp>
      <p:sp>
        <p:nvSpPr>
          <p:cNvPr id="41" name="Rectangle 40">
            <a:extLst>
              <a:ext uri="{FF2B5EF4-FFF2-40B4-BE49-F238E27FC236}">
                <a16:creationId xmlns:a16="http://schemas.microsoft.com/office/drawing/2014/main" id="{D7DC8016-E563-442A-8B72-713CF4FB3864}"/>
              </a:ext>
            </a:extLst>
          </p:cNvPr>
          <p:cNvSpPr/>
          <p:nvPr/>
        </p:nvSpPr>
        <p:spPr>
          <a:xfrm>
            <a:off x="815591"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3">
                  <a:extLst>
                    <a:ext uri="{A12FA001-AC4F-418D-AE19-62706E023703}">
                      <ahyp:hlinkClr xmlns:ahyp="http://schemas.microsoft.com/office/drawing/2018/hyperlinkcolor" val="tx"/>
                    </a:ext>
                  </a:extLst>
                </a:hlinkClick>
              </a:rPr>
              <a:t>https://appliedsciences.nasa.gov/indigenous-peoples-pilot</a:t>
            </a:r>
            <a:r>
              <a:rPr lang="en-US" sz="1400" u="sng" dirty="0">
                <a:solidFill>
                  <a:srgbClr val="5496AD"/>
                </a:solidFill>
              </a:rPr>
              <a:t>  </a:t>
            </a:r>
          </a:p>
        </p:txBody>
      </p:sp>
      <p:sp>
        <p:nvSpPr>
          <p:cNvPr id="42" name="Rectangle 41">
            <a:extLst>
              <a:ext uri="{FF2B5EF4-FFF2-40B4-BE49-F238E27FC236}">
                <a16:creationId xmlns:a16="http://schemas.microsoft.com/office/drawing/2014/main" id="{1719BD13-1B49-4A8A-AEEE-26225E194A6A}"/>
              </a:ext>
            </a:extLst>
          </p:cNvPr>
          <p:cNvSpPr/>
          <p:nvPr/>
        </p:nvSpPr>
        <p:spPr>
          <a:xfrm>
            <a:off x="4413507" y="5940192"/>
            <a:ext cx="3457069" cy="738664"/>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4">
                  <a:extLst>
                    <a:ext uri="{A12FA001-AC4F-418D-AE19-62706E023703}">
                      <ahyp:hlinkClr xmlns:ahyp="http://schemas.microsoft.com/office/drawing/2018/hyperlinkcolor" val="tx"/>
                    </a:ext>
                  </a:extLst>
                </a:hlinkClick>
              </a:rPr>
              <a:t>https://science.nasa.gov/earth-science/equity-and-environmental-justice</a:t>
            </a:r>
            <a:endParaRPr lang="en-US" sz="1400" u="sng" dirty="0">
              <a:solidFill>
                <a:srgbClr val="5496AD"/>
              </a:solidFill>
            </a:endParaRPr>
          </a:p>
        </p:txBody>
      </p:sp>
      <p:sp>
        <p:nvSpPr>
          <p:cNvPr id="43" name="Rectangle 42">
            <a:extLst>
              <a:ext uri="{FF2B5EF4-FFF2-40B4-BE49-F238E27FC236}">
                <a16:creationId xmlns:a16="http://schemas.microsoft.com/office/drawing/2014/main" id="{633F46E6-E687-4E1C-BE19-2DE316F3CC8F}"/>
              </a:ext>
            </a:extLst>
          </p:cNvPr>
          <p:cNvSpPr/>
          <p:nvPr/>
        </p:nvSpPr>
        <p:spPr>
          <a:xfrm>
            <a:off x="8340712"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5">
                  <a:extLst>
                    <a:ext uri="{A12FA001-AC4F-418D-AE19-62706E023703}">
                      <ahyp:hlinkClr xmlns:ahyp="http://schemas.microsoft.com/office/drawing/2018/hyperlinkcolor" val="tx"/>
                    </a:ext>
                  </a:extLst>
                </a:hlinkClick>
              </a:rPr>
              <a:t>https://appliedsciences.nasa.gov/what-we-do/prizes-and-challenges</a:t>
            </a:r>
            <a:endParaRPr lang="en-US" sz="1400" u="sng" dirty="0">
              <a:solidFill>
                <a:srgbClr val="5496AD"/>
              </a:solidFill>
            </a:endParaRPr>
          </a:p>
        </p:txBody>
      </p:sp>
    </p:spTree>
    <p:extLst>
      <p:ext uri="{BB962C8B-B14F-4D97-AF65-F5344CB8AC3E}">
        <p14:creationId xmlns:p14="http://schemas.microsoft.com/office/powerpoint/2010/main" val="2328264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Capacity Building Program: Leadership</a:t>
            </a:r>
          </a:p>
        </p:txBody>
      </p:sp>
      <p:pic>
        <p:nvPicPr>
          <p:cNvPr id="5" name="Picture 4">
            <a:extLst>
              <a:ext uri="{FF2B5EF4-FFF2-40B4-BE49-F238E27FC236}">
                <a16:creationId xmlns:a16="http://schemas.microsoft.com/office/drawing/2014/main" id="{BDEC5104-F824-4764-AB35-C5DAA62F0B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2226" y="1939214"/>
            <a:ext cx="1073557" cy="1188720"/>
          </a:xfrm>
          <a:prstGeom prst="ellipse">
            <a:avLst/>
          </a:prstGeom>
          <a:effectLst>
            <a:outerShdw blurRad="76200" dir="13500000" sy="23000" kx="1200000" algn="br" rotWithShape="0">
              <a:prstClr val="black">
                <a:alpha val="20000"/>
              </a:prstClr>
            </a:outerShdw>
          </a:effectLst>
        </p:spPr>
      </p:pic>
      <p:sp>
        <p:nvSpPr>
          <p:cNvPr id="6" name="Text Placeholder 5">
            <a:extLst>
              <a:ext uri="{FF2B5EF4-FFF2-40B4-BE49-F238E27FC236}">
                <a16:creationId xmlns:a16="http://schemas.microsoft.com/office/drawing/2014/main" id="{6C9C7E3F-F981-400E-AFC0-0146AFEA8FBF}"/>
              </a:ext>
            </a:extLst>
          </p:cNvPr>
          <p:cNvSpPr txBox="1">
            <a:spLocks/>
          </p:cNvSpPr>
          <p:nvPr/>
        </p:nvSpPr>
        <p:spPr>
          <a:xfrm>
            <a:off x="2859013" y="2222782"/>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Dr. Nancy Searby </a:t>
            </a:r>
          </a:p>
          <a:p>
            <a:pPr indent="288925">
              <a:spcBef>
                <a:spcPts val="0"/>
              </a:spcBef>
              <a:spcAft>
                <a:spcPts val="600"/>
              </a:spcAft>
              <a:buClr>
                <a:srgbClr val="EF282F"/>
              </a:buClr>
            </a:pPr>
            <a:r>
              <a:rPr lang="en-US" sz="1400" dirty="0"/>
              <a:t>CBP Program Manager</a:t>
            </a:r>
          </a:p>
        </p:txBody>
      </p:sp>
      <p:sp>
        <p:nvSpPr>
          <p:cNvPr id="7" name="Text Placeholder 5">
            <a:extLst>
              <a:ext uri="{FF2B5EF4-FFF2-40B4-BE49-F238E27FC236}">
                <a16:creationId xmlns:a16="http://schemas.microsoft.com/office/drawing/2014/main" id="{3CD9741E-2CBB-4D74-B124-61AD968DF0EE}"/>
              </a:ext>
            </a:extLst>
          </p:cNvPr>
          <p:cNvSpPr txBox="1">
            <a:spLocks/>
          </p:cNvSpPr>
          <p:nvPr/>
        </p:nvSpPr>
        <p:spPr>
          <a:xfrm>
            <a:off x="2915783" y="3800007"/>
            <a:ext cx="3835530"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Sydney Neugebauer</a:t>
            </a:r>
          </a:p>
          <a:p>
            <a:pPr indent="288925">
              <a:spcBef>
                <a:spcPts val="0"/>
              </a:spcBef>
              <a:spcAft>
                <a:spcPts val="600"/>
              </a:spcAft>
              <a:buClr>
                <a:srgbClr val="EF282F"/>
              </a:buClr>
            </a:pPr>
            <a:r>
              <a:rPr lang="en-US" sz="1400" dirty="0"/>
              <a:t>CBP Coordination &amp; Analysis Lead</a:t>
            </a:r>
          </a:p>
        </p:txBody>
      </p:sp>
      <p:sp>
        <p:nvSpPr>
          <p:cNvPr id="8" name="Text Placeholder 5">
            <a:extLst>
              <a:ext uri="{FF2B5EF4-FFF2-40B4-BE49-F238E27FC236}">
                <a16:creationId xmlns:a16="http://schemas.microsoft.com/office/drawing/2014/main" id="{344CEBC3-25F8-4F3C-A087-312A1D3E2146}"/>
              </a:ext>
            </a:extLst>
          </p:cNvPr>
          <p:cNvSpPr txBox="1">
            <a:spLocks/>
          </p:cNvSpPr>
          <p:nvPr/>
        </p:nvSpPr>
        <p:spPr>
          <a:xfrm>
            <a:off x="2811943" y="5039536"/>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Christine Mataya</a:t>
            </a:r>
          </a:p>
          <a:p>
            <a:pPr indent="288925">
              <a:spcBef>
                <a:spcPts val="0"/>
              </a:spcBef>
              <a:spcAft>
                <a:spcPts val="600"/>
              </a:spcAft>
              <a:buClr>
                <a:srgbClr val="EF282F"/>
              </a:buClr>
            </a:pPr>
            <a:r>
              <a:rPr lang="en-US" sz="1400" dirty="0"/>
              <a:t>CBP Program Support Specialist</a:t>
            </a:r>
          </a:p>
        </p:txBody>
      </p:sp>
      <p:sp>
        <p:nvSpPr>
          <p:cNvPr id="10" name="TextBox 8">
            <a:extLst>
              <a:ext uri="{FF2B5EF4-FFF2-40B4-BE49-F238E27FC236}">
                <a16:creationId xmlns:a16="http://schemas.microsoft.com/office/drawing/2014/main" id="{12C47DB7-483A-4DFD-B82F-D82F70BED9B5}"/>
              </a:ext>
            </a:extLst>
          </p:cNvPr>
          <p:cNvSpPr txBox="1">
            <a:spLocks noChangeArrowheads="1"/>
          </p:cNvSpPr>
          <p:nvPr/>
        </p:nvSpPr>
        <p:spPr bwMode="auto">
          <a:xfrm>
            <a:off x="7875490" y="2455589"/>
            <a:ext cx="3212841" cy="1046440"/>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lang="en-US" sz="1600" b="1" kern="0" dirty="0">
                <a:solidFill>
                  <a:schemeClr val="tx1">
                    <a:lumMod val="75000"/>
                    <a:lumOff val="25000"/>
                  </a:schemeClr>
                </a:solidFill>
                <a:latin typeface="Century Gothic"/>
                <a:cs typeface="Arial" pitchFamily="34" charset="0"/>
              </a:rPr>
              <a:t>Melanie Follette-Cook</a:t>
            </a:r>
            <a:endPar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ARSET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Acting Project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a:t>
            </a:r>
            <a:r>
              <a:rPr kumimoji="0" lang="en-US" sz="16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 </a:t>
            </a: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Goddard </a:t>
            </a:r>
            <a:r>
              <a:rPr lang="en-US" sz="1400" kern="0" dirty="0">
                <a:solidFill>
                  <a:schemeClr val="tx1">
                    <a:lumMod val="75000"/>
                    <a:lumOff val="25000"/>
                  </a:schemeClr>
                </a:solidFill>
                <a:latin typeface="Century Gothic"/>
                <a:cs typeface="Arial" pitchFamily="34" charset="0"/>
              </a:rPr>
              <a:t>Greenbelt, MD</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1" name="TextBox 9">
            <a:extLst>
              <a:ext uri="{FF2B5EF4-FFF2-40B4-BE49-F238E27FC236}">
                <a16:creationId xmlns:a16="http://schemas.microsoft.com/office/drawing/2014/main" id="{5FCD793B-2E78-4575-8E2F-FA16987A8984}"/>
              </a:ext>
            </a:extLst>
          </p:cNvPr>
          <p:cNvSpPr txBox="1">
            <a:spLocks noChangeArrowheads="1"/>
          </p:cNvSpPr>
          <p:nvPr/>
        </p:nvSpPr>
        <p:spPr bwMode="auto">
          <a:xfrm>
            <a:off x="7889015" y="3741513"/>
            <a:ext cx="3284220" cy="1015663"/>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Mike Ruiz</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DEVELOP</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Langley </a:t>
            </a:r>
            <a:r>
              <a:rPr lang="en-US" sz="1400" kern="0" dirty="0">
                <a:solidFill>
                  <a:schemeClr val="tx1">
                    <a:lumMod val="75000"/>
                    <a:lumOff val="25000"/>
                  </a:schemeClr>
                </a:solidFill>
                <a:latin typeface="Century Gothic"/>
                <a:cs typeface="Arial" pitchFamily="34" charset="0"/>
              </a:rPr>
              <a:t>Hampton, VA</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2" name="TextBox 12">
            <a:extLst>
              <a:ext uri="{FF2B5EF4-FFF2-40B4-BE49-F238E27FC236}">
                <a16:creationId xmlns:a16="http://schemas.microsoft.com/office/drawing/2014/main" id="{59235FAE-E7E6-44A7-9356-07321D6EA920}"/>
              </a:ext>
            </a:extLst>
          </p:cNvPr>
          <p:cNvSpPr txBox="1">
            <a:spLocks noChangeArrowheads="1"/>
          </p:cNvSpPr>
          <p:nvPr/>
        </p:nvSpPr>
        <p:spPr bwMode="auto">
          <a:xfrm>
            <a:off x="7878015" y="5022807"/>
            <a:ext cx="3284220" cy="1015663"/>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Dan Irwin</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SERVIR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Marshall </a:t>
            </a:r>
            <a:r>
              <a:rPr lang="en-US" sz="1400" kern="0" dirty="0">
                <a:solidFill>
                  <a:schemeClr val="tx1">
                    <a:lumMod val="75000"/>
                    <a:lumOff val="25000"/>
                  </a:schemeClr>
                </a:solidFill>
                <a:latin typeface="Century Gothic"/>
                <a:cs typeface="Arial" pitchFamily="34" charset="0"/>
              </a:rPr>
              <a:t>Huntsville, AL</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pic>
        <p:nvPicPr>
          <p:cNvPr id="13" name="Picture 14" descr="R.Eckman.bmp">
            <a:extLst>
              <a:ext uri="{FF2B5EF4-FFF2-40B4-BE49-F238E27FC236}">
                <a16:creationId xmlns:a16="http://schemas.microsoft.com/office/drawing/2014/main" id="{6E0F7934-73FF-44D9-A8A0-C8E522B5C3F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7594" y="4966931"/>
            <a:ext cx="914400" cy="1097280"/>
          </a:xfrm>
          <a:prstGeom prst="ellipse">
            <a:avLst/>
          </a:prstGeom>
          <a:noFill/>
          <a:ln w="9525">
            <a:noFill/>
            <a:miter lim="800000"/>
            <a:headEnd/>
            <a:tailEnd/>
          </a:ln>
          <a:effectLst>
            <a:outerShdw blurRad="76200" dir="13500000" sy="23000" kx="1200000" algn="br" rotWithShape="0">
              <a:prstClr val="black">
                <a:alpha val="20000"/>
              </a:prstClr>
            </a:outerShdw>
          </a:effectLst>
        </p:spPr>
      </p:pic>
      <p:sp>
        <p:nvSpPr>
          <p:cNvPr id="14" name="Text Placeholder 5">
            <a:extLst>
              <a:ext uri="{FF2B5EF4-FFF2-40B4-BE49-F238E27FC236}">
                <a16:creationId xmlns:a16="http://schemas.microsoft.com/office/drawing/2014/main" id="{0468E6BB-C240-4839-B0EB-F6EBEE1B578C}"/>
              </a:ext>
            </a:extLst>
          </p:cNvPr>
          <p:cNvSpPr txBox="1">
            <a:spLocks/>
          </p:cNvSpPr>
          <p:nvPr/>
        </p:nvSpPr>
        <p:spPr>
          <a:xfrm>
            <a:off x="6819745" y="1990282"/>
            <a:ext cx="3562946" cy="465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dirty="0">
                <a:solidFill>
                  <a:srgbClr val="0061AA"/>
                </a:solidFill>
              </a:rPr>
              <a:t>Element Leads</a:t>
            </a:r>
          </a:p>
        </p:txBody>
      </p:sp>
      <p:pic>
        <p:nvPicPr>
          <p:cNvPr id="16" name="Picture 15">
            <a:extLst>
              <a:ext uri="{FF2B5EF4-FFF2-40B4-BE49-F238E27FC236}">
                <a16:creationId xmlns:a16="http://schemas.microsoft.com/office/drawing/2014/main" id="{7685F36C-2820-4FAA-ADD1-D1365BEDF4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3555" y="4863809"/>
            <a:ext cx="1016758" cy="1188720"/>
          </a:xfrm>
          <a:prstGeom prst="ellipse">
            <a:avLst/>
          </a:prstGeom>
          <a:effectLst>
            <a:outerShdw blurRad="76200" dir="13500000" sy="23000" kx="1200000" algn="br" rotWithShape="0">
              <a:prstClr val="black">
                <a:alpha val="20000"/>
              </a:prstClr>
            </a:outerShdw>
          </a:effectLst>
        </p:spPr>
      </p:pic>
      <p:pic>
        <p:nvPicPr>
          <p:cNvPr id="19" name="Picture 2" descr="Headshot of Mike Ruiz">
            <a:extLst>
              <a:ext uri="{FF2B5EF4-FFF2-40B4-BE49-F238E27FC236}">
                <a16:creationId xmlns:a16="http://schemas.microsoft.com/office/drawing/2014/main" id="{1C55E065-0C19-4A46-8A38-AE3BB8AE592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38713" y="3736325"/>
            <a:ext cx="926538"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90CAE30-32BF-4B3A-8889-BA8F232B69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3555" y="3482039"/>
            <a:ext cx="1023796" cy="1188720"/>
          </a:xfrm>
          <a:prstGeom prst="ellipse">
            <a:avLst/>
          </a:prstGeom>
          <a:effectLst>
            <a:outerShdw blurRad="76200" dir="13500000" sy="23000" kx="1200000" algn="br" rotWithShape="0">
              <a:prstClr val="black">
                <a:alpha val="20000"/>
              </a:prstClr>
            </a:outerShdw>
          </a:effectLst>
        </p:spPr>
      </p:pic>
      <p:pic>
        <p:nvPicPr>
          <p:cNvPr id="2050" name="Picture 2">
            <a:extLst>
              <a:ext uri="{FF2B5EF4-FFF2-40B4-BE49-F238E27FC236}">
                <a16:creationId xmlns:a16="http://schemas.microsoft.com/office/drawing/2014/main" id="{B0708C0A-2B40-4187-8A06-719AD272D10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704" t="23268" r="30119" b="33555"/>
          <a:stretch/>
        </p:blipFill>
        <p:spPr bwMode="auto">
          <a:xfrm>
            <a:off x="6819745" y="2430169"/>
            <a:ext cx="951516"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6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Quiz Time</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2000" dirty="0"/>
              <a:t>How old is NASA?</a:t>
            </a:r>
          </a:p>
          <a:p>
            <a:pPr marL="285750" indent="-225425">
              <a:buFont typeface="Arial" panose="020B0604020202020204" pitchFamily="34" charset="0"/>
              <a:buChar char="•"/>
            </a:pPr>
            <a:r>
              <a:rPr lang="en-US" sz="2000" dirty="0"/>
              <a:t>Who is Lawrence Friedl?</a:t>
            </a:r>
          </a:p>
          <a:p>
            <a:pPr marL="285750" indent="-225425">
              <a:buFont typeface="Arial" panose="020B0604020202020204" pitchFamily="34" charset="0"/>
              <a:buChar char="•"/>
            </a:pPr>
            <a:r>
              <a:rPr lang="en-US" sz="2000" dirty="0"/>
              <a:t>What are the Applied Sciences’ lines of business?</a:t>
            </a:r>
          </a:p>
          <a:p>
            <a:pPr marL="285750" indent="-225425">
              <a:buFont typeface="Arial" panose="020B0604020202020204" pitchFamily="34" charset="0"/>
              <a:buChar char="•"/>
            </a:pPr>
            <a:r>
              <a:rPr lang="en-US" sz="2000" dirty="0"/>
              <a:t>What are the two newest thematic application areas?</a:t>
            </a:r>
          </a:p>
          <a:p>
            <a:pPr marL="285750" indent="-225425">
              <a:buFont typeface="Arial" panose="020B0604020202020204" pitchFamily="34" charset="0"/>
              <a:buChar char="•"/>
            </a:pPr>
            <a:r>
              <a:rPr lang="en-US" sz="2000" dirty="0"/>
              <a:t>Which of DEVELOP’s “sister” programs focuses on providing trainings and which focuses on international capacity building?</a:t>
            </a:r>
          </a:p>
          <a:p>
            <a:pPr marL="285750" indent="-225425">
              <a:buFont typeface="Arial" panose="020B0604020202020204" pitchFamily="34" charset="0"/>
              <a:buChar char="•"/>
            </a:pPr>
            <a:endParaRPr lang="en-US" sz="2000"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33024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grass, tree, plant, lush&#10;&#10;Description automatically generated">
            <a:extLst>
              <a:ext uri="{FF2B5EF4-FFF2-40B4-BE49-F238E27FC236}">
                <a16:creationId xmlns:a16="http://schemas.microsoft.com/office/drawing/2014/main" id="{705C6A66-6D91-427A-9108-84ECEC78804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E7607-C5AE-46EC-88ED-A6BE9255366B}"/>
              </a:ext>
            </a:extLst>
          </p:cNvPr>
          <p:cNvPicPr>
            <a:picLocks noChangeAspect="1"/>
          </p:cNvPicPr>
          <p:nvPr/>
        </p:nvPicPr>
        <p:blipFill>
          <a:blip r:embed="rId3"/>
          <a:stretch>
            <a:fillRect/>
          </a:stretch>
        </p:blipFill>
        <p:spPr>
          <a:xfrm>
            <a:off x="6749716" y="3062940"/>
            <a:ext cx="4953000" cy="3333750"/>
          </a:xfrm>
          <a:prstGeom prst="rect">
            <a:avLst/>
          </a:prstGeom>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History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3062940"/>
            <a:ext cx="5606717" cy="342993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With this simple preamble, the US Congress and President Dwight D. Eisenhower established the National Aeronautics and Space Administration on July 29, 1958.</a:t>
            </a:r>
          </a:p>
          <a:p>
            <a:pPr marL="285750" indent="-225425">
              <a:buFont typeface="Arial" panose="020B0604020202020204" pitchFamily="34" charset="0"/>
              <a:buChar char="•"/>
            </a:pPr>
            <a:r>
              <a:rPr lang="en-US" dirty="0"/>
              <a:t>NASA began operations on October 1, 1958.</a:t>
            </a:r>
          </a:p>
          <a:p>
            <a:pPr marL="285750" indent="-225425">
              <a:buFont typeface="Arial" panose="020B0604020202020204" pitchFamily="34" charset="0"/>
              <a:buChar char="•"/>
            </a:pPr>
            <a:r>
              <a:rPr lang="en-US" dirty="0"/>
              <a:t>It absorbed into itself the earlier National Advisory Committee for Aeronautics (NACA).</a:t>
            </a:r>
          </a:p>
          <a:p>
            <a:pPr marL="285750" indent="-225425">
              <a:buFont typeface="Arial" panose="020B0604020202020204" pitchFamily="34" charset="0"/>
              <a:buChar char="•"/>
            </a:pPr>
            <a:r>
              <a:rPr lang="en-US" dirty="0"/>
              <a:t>Today, NASA has 10 Centers and multiple facilities around the country.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9" name="Group 8">
            <a:extLst>
              <a:ext uri="{FF2B5EF4-FFF2-40B4-BE49-F238E27FC236}">
                <a16:creationId xmlns:a16="http://schemas.microsoft.com/office/drawing/2014/main" id="{D616E8BA-0E39-43F4-971F-BD1D87644DA3}"/>
              </a:ext>
            </a:extLst>
          </p:cNvPr>
          <p:cNvGrpSpPr/>
          <p:nvPr/>
        </p:nvGrpSpPr>
        <p:grpSpPr>
          <a:xfrm>
            <a:off x="8169113" y="386164"/>
            <a:ext cx="3691983" cy="1056769"/>
            <a:chOff x="637003" y="5290691"/>
            <a:chExt cx="3691983" cy="1056769"/>
          </a:xfrm>
        </p:grpSpPr>
        <p:sp>
          <p:nvSpPr>
            <p:cNvPr id="10" name="Text Placeholder 5">
              <a:extLst>
                <a:ext uri="{FF2B5EF4-FFF2-40B4-BE49-F238E27FC236}">
                  <a16:creationId xmlns:a16="http://schemas.microsoft.com/office/drawing/2014/main" id="{6AD044BE-B25C-4215-839B-8F7DD1DA1991}"/>
                </a:ext>
              </a:extLst>
            </p:cNvPr>
            <p:cNvSpPr txBox="1">
              <a:spLocks/>
            </p:cNvSpPr>
            <p:nvPr/>
          </p:nvSpPr>
          <p:spPr>
            <a:xfrm>
              <a:off x="1708798" y="5307539"/>
              <a:ext cx="246724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600" b="1" i="1" dirty="0">
                  <a:solidFill>
                    <a:srgbClr val="0061AA"/>
                  </a:solidFill>
                  <a:latin typeface="Arial" panose="020B0604020202020204" pitchFamily="34" charset="0"/>
                  <a:cs typeface="Arial" panose="020B0604020202020204" pitchFamily="34" charset="0"/>
                </a:rPr>
                <a:t>By The Way</a:t>
              </a:r>
            </a:p>
            <a:p>
              <a:pPr>
                <a:spcBef>
                  <a:spcPts val="0"/>
                </a:spcBef>
                <a:buClr>
                  <a:srgbClr val="0078C1"/>
                </a:buClr>
              </a:pPr>
              <a:r>
                <a:rPr lang="en-US" sz="1800" dirty="0">
                  <a:latin typeface="Arial" panose="020B0604020202020204" pitchFamily="34" charset="0"/>
                  <a:cs typeface="Arial" panose="020B0604020202020204" pitchFamily="34" charset="0"/>
                </a:rPr>
                <a:t>NASA celebrated its 60</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birthday in 2018!</a:t>
              </a:r>
            </a:p>
          </p:txBody>
        </p:sp>
        <p:grpSp>
          <p:nvGrpSpPr>
            <p:cNvPr id="12" name="Group 11">
              <a:extLst>
                <a:ext uri="{FF2B5EF4-FFF2-40B4-BE49-F238E27FC236}">
                  <a16:creationId xmlns:a16="http://schemas.microsoft.com/office/drawing/2014/main" id="{ADA310E2-513A-4905-B0B1-9A8ED0385683}"/>
                </a:ext>
              </a:extLst>
            </p:cNvPr>
            <p:cNvGrpSpPr/>
            <p:nvPr/>
          </p:nvGrpSpPr>
          <p:grpSpPr>
            <a:xfrm>
              <a:off x="637003" y="5290691"/>
              <a:ext cx="3691983" cy="1056769"/>
              <a:chOff x="637003" y="5290691"/>
              <a:chExt cx="3691983" cy="1056769"/>
            </a:xfrm>
          </p:grpSpPr>
          <p:pic>
            <p:nvPicPr>
              <p:cNvPr id="15" name="Picture 14">
                <a:extLst>
                  <a:ext uri="{FF2B5EF4-FFF2-40B4-BE49-F238E27FC236}">
                    <a16:creationId xmlns:a16="http://schemas.microsoft.com/office/drawing/2014/main" id="{3A95FE4A-A23F-4B68-BF24-249AE73EF7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728" y="5365837"/>
                <a:ext cx="886776" cy="891444"/>
              </a:xfrm>
              <a:prstGeom prst="ellipse">
                <a:avLst/>
              </a:prstGeom>
            </p:spPr>
          </p:pic>
          <p:sp>
            <p:nvSpPr>
              <p:cNvPr id="19" name="Rounded Rectangle 45">
                <a:extLst>
                  <a:ext uri="{FF2B5EF4-FFF2-40B4-BE49-F238E27FC236}">
                    <a16:creationId xmlns:a16="http://schemas.microsoft.com/office/drawing/2014/main" id="{F6FEB002-72FC-436A-9637-4C24E40B8CA9}"/>
                  </a:ext>
                </a:extLst>
              </p:cNvPr>
              <p:cNvSpPr/>
              <p:nvPr/>
            </p:nvSpPr>
            <p:spPr>
              <a:xfrm>
                <a:off x="637003" y="5290691"/>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58B005AB-D5D1-43B1-8A68-9185D54DA2EF}"/>
              </a:ext>
            </a:extLst>
          </p:cNvPr>
          <p:cNvSpPr txBox="1">
            <a:spLocks/>
          </p:cNvSpPr>
          <p:nvPr/>
        </p:nvSpPr>
        <p:spPr>
          <a:xfrm>
            <a:off x="838199" y="1854287"/>
            <a:ext cx="10864517" cy="46242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"An Act to provide for research into the problems of flight within and outside the Earth's atmosphere, and for other purposes."</a:t>
            </a:r>
            <a:endParaRPr lang="en-US" dirty="0"/>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Organization</a:t>
            </a:r>
            <a:endParaRPr lang="en-US" sz="3200" dirty="0"/>
          </a:p>
        </p:txBody>
      </p:sp>
      <p:cxnSp>
        <p:nvCxnSpPr>
          <p:cNvPr id="11" name="Straight Connector 10">
            <a:extLst>
              <a:ext uri="{FF2B5EF4-FFF2-40B4-BE49-F238E27FC236}">
                <a16:creationId xmlns:a16="http://schemas.microsoft.com/office/drawing/2014/main" id="{E0FADDC0-C21E-46F9-A3AA-6F5F2D055C73}"/>
              </a:ext>
            </a:extLst>
          </p:cNvPr>
          <p:cNvCxnSpPr/>
          <p:nvPr/>
        </p:nvCxnSpPr>
        <p:spPr>
          <a:xfrm>
            <a:off x="4018253" y="230910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CF146-999B-4874-B72D-5874F1193B0B}"/>
              </a:ext>
            </a:extLst>
          </p:cNvPr>
          <p:cNvCxnSpPr>
            <a:stCxn id="31" idx="0"/>
          </p:cNvCxnSpPr>
          <p:nvPr/>
        </p:nvCxnSpPr>
        <p:spPr>
          <a:xfrm flipV="1">
            <a:off x="10817272" y="2299381"/>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23A73E-4D12-4CDD-AD82-40E4B8FCE7DD}"/>
              </a:ext>
            </a:extLst>
          </p:cNvPr>
          <p:cNvCxnSpPr>
            <a:stCxn id="29" idx="0"/>
          </p:cNvCxnSpPr>
          <p:nvPr/>
        </p:nvCxnSpPr>
        <p:spPr>
          <a:xfrm flipV="1">
            <a:off x="5676721" y="2299380"/>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064086-922A-4F9B-94B3-F5970ABFDA4B}"/>
              </a:ext>
            </a:extLst>
          </p:cNvPr>
          <p:cNvCxnSpPr>
            <a:endCxn id="26" idx="0"/>
          </p:cNvCxnSpPr>
          <p:nvPr/>
        </p:nvCxnSpPr>
        <p:spPr>
          <a:xfrm>
            <a:off x="7405699" y="1568672"/>
            <a:ext cx="0" cy="41148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A7E6A2-06D4-42DE-A6EB-045C79387D95}"/>
              </a:ext>
            </a:extLst>
          </p:cNvPr>
          <p:cNvSpPr txBox="1"/>
          <p:nvPr/>
        </p:nvSpPr>
        <p:spPr>
          <a:xfrm>
            <a:off x="3030248" y="6123543"/>
            <a:ext cx="1991514" cy="400110"/>
          </a:xfrm>
          <a:prstGeom prst="rect">
            <a:avLst/>
          </a:prstGeom>
          <a:noFill/>
        </p:spPr>
        <p:txBody>
          <a:bodyPr wrap="square" rtlCol="0">
            <a:spAutoFit/>
          </a:bodyPr>
          <a:lstStyle/>
          <a:p>
            <a:pPr algn="ctr"/>
            <a:r>
              <a:rPr lang="en-US" sz="2000" dirty="0">
                <a:solidFill>
                  <a:srgbClr val="5496AD"/>
                </a:solidFill>
                <a:latin typeface="Arial" panose="020B0604020202020204" pitchFamily="34" charset="0"/>
                <a:ea typeface="Century Gothic" charset="0"/>
                <a:cs typeface="Arial" panose="020B0604020202020204" pitchFamily="34" charset="0"/>
              </a:rPr>
              <a:t>You are here!</a:t>
            </a:r>
          </a:p>
        </p:txBody>
      </p:sp>
      <p:sp>
        <p:nvSpPr>
          <p:cNvPr id="22" name="TextBox 21">
            <a:extLst>
              <a:ext uri="{FF2B5EF4-FFF2-40B4-BE49-F238E27FC236}">
                <a16:creationId xmlns:a16="http://schemas.microsoft.com/office/drawing/2014/main" id="{151DC8D3-BA0D-48A9-8991-7F5340263AD9}"/>
              </a:ext>
            </a:extLst>
          </p:cNvPr>
          <p:cNvSpPr txBox="1"/>
          <p:nvPr/>
        </p:nvSpPr>
        <p:spPr>
          <a:xfrm>
            <a:off x="6037147" y="1187672"/>
            <a:ext cx="2737104" cy="381000"/>
          </a:xfrm>
          <a:prstGeom prst="roundRect">
            <a:avLst/>
          </a:prstGeom>
          <a:solidFill>
            <a:srgbClr val="2F598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NASA Administrator</a:t>
            </a:r>
          </a:p>
        </p:txBody>
      </p:sp>
      <p:sp>
        <p:nvSpPr>
          <p:cNvPr id="23" name="TextBox 22">
            <a:extLst>
              <a:ext uri="{FF2B5EF4-FFF2-40B4-BE49-F238E27FC236}">
                <a16:creationId xmlns:a16="http://schemas.microsoft.com/office/drawing/2014/main" id="{ECDBAF61-1023-4C28-B1E4-F904A65ABA45}"/>
              </a:ext>
            </a:extLst>
          </p:cNvPr>
          <p:cNvSpPr txBox="1"/>
          <p:nvPr/>
        </p:nvSpPr>
        <p:spPr>
          <a:xfrm>
            <a:off x="5808547" y="1676063"/>
            <a:ext cx="3194304" cy="381000"/>
          </a:xfrm>
          <a:prstGeom prst="roundRect">
            <a:avLst/>
          </a:prstGeom>
          <a:solidFill>
            <a:srgbClr val="346392"/>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Associate Administrator</a:t>
            </a:r>
          </a:p>
        </p:txBody>
      </p:sp>
      <p:sp>
        <p:nvSpPr>
          <p:cNvPr id="24" name="TextBox 23">
            <a:extLst>
              <a:ext uri="{FF2B5EF4-FFF2-40B4-BE49-F238E27FC236}">
                <a16:creationId xmlns:a16="http://schemas.microsoft.com/office/drawing/2014/main" id="{2638C77C-D2E2-4880-B23A-C6176598B919}"/>
              </a:ext>
            </a:extLst>
          </p:cNvPr>
          <p:cNvSpPr txBox="1"/>
          <p:nvPr/>
        </p:nvSpPr>
        <p:spPr>
          <a:xfrm>
            <a:off x="6722947" y="2473115"/>
            <a:ext cx="1365504" cy="578799"/>
          </a:xfrm>
          <a:prstGeom prst="roundRect">
            <a:avLst/>
          </a:prstGeom>
          <a:solidFill>
            <a:srgbClr val="396DA1"/>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Science</a:t>
            </a:r>
          </a:p>
        </p:txBody>
      </p:sp>
      <p:sp>
        <p:nvSpPr>
          <p:cNvPr id="25" name="TextBox 24">
            <a:extLst>
              <a:ext uri="{FF2B5EF4-FFF2-40B4-BE49-F238E27FC236}">
                <a16:creationId xmlns:a16="http://schemas.microsoft.com/office/drawing/2014/main" id="{11FE0994-64B1-4BC4-99DC-9625C48A8757}"/>
              </a:ext>
            </a:extLst>
          </p:cNvPr>
          <p:cNvSpPr txBox="1"/>
          <p:nvPr/>
        </p:nvSpPr>
        <p:spPr>
          <a:xfrm>
            <a:off x="6646747" y="3578277"/>
            <a:ext cx="1517904" cy="536224"/>
          </a:xfrm>
          <a:prstGeom prst="roundRect">
            <a:avLst/>
          </a:prstGeom>
          <a:solidFill>
            <a:srgbClr val="3E77B0"/>
          </a:solidFill>
        </p:spPr>
        <p:txBody>
          <a:bodyPr wrap="square" rtlCol="0" anchor="ctr">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26" name="TextBox 25">
            <a:extLst>
              <a:ext uri="{FF2B5EF4-FFF2-40B4-BE49-F238E27FC236}">
                <a16:creationId xmlns:a16="http://schemas.microsoft.com/office/drawing/2014/main" id="{A978A4DF-C773-41A0-ADF9-A14F2509B0F1}"/>
              </a:ext>
            </a:extLst>
          </p:cNvPr>
          <p:cNvSpPr txBox="1"/>
          <p:nvPr/>
        </p:nvSpPr>
        <p:spPr>
          <a:xfrm>
            <a:off x="5579947" y="4289135"/>
            <a:ext cx="3651504" cy="381000"/>
          </a:xfrm>
          <a:prstGeom prst="roundRect">
            <a:avLst/>
          </a:prstGeom>
          <a:solidFill>
            <a:srgbClr val="4481BE"/>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Applied Sciences Program</a:t>
            </a:r>
          </a:p>
        </p:txBody>
      </p:sp>
      <p:sp>
        <p:nvSpPr>
          <p:cNvPr id="27" name="TextBox 26">
            <a:extLst>
              <a:ext uri="{FF2B5EF4-FFF2-40B4-BE49-F238E27FC236}">
                <a16:creationId xmlns:a16="http://schemas.microsoft.com/office/drawing/2014/main" id="{2B055427-3087-499E-8263-BC7139FE8705}"/>
              </a:ext>
            </a:extLst>
          </p:cNvPr>
          <p:cNvSpPr txBox="1"/>
          <p:nvPr/>
        </p:nvSpPr>
        <p:spPr>
          <a:xfrm>
            <a:off x="5579947" y="4789459"/>
            <a:ext cx="3651504" cy="381000"/>
          </a:xfrm>
          <a:prstGeom prst="roundRect">
            <a:avLst/>
          </a:prstGeom>
          <a:solidFill>
            <a:srgbClr val="538BC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Capacity Building Program</a:t>
            </a:r>
          </a:p>
        </p:txBody>
      </p:sp>
      <p:sp>
        <p:nvSpPr>
          <p:cNvPr id="28" name="TextBox 27">
            <a:extLst>
              <a:ext uri="{FF2B5EF4-FFF2-40B4-BE49-F238E27FC236}">
                <a16:creationId xmlns:a16="http://schemas.microsoft.com/office/drawing/2014/main" id="{34021A89-3EE0-4C6F-8AAC-7DCDC4ECA9A1}"/>
              </a:ext>
            </a:extLst>
          </p:cNvPr>
          <p:cNvSpPr txBox="1"/>
          <p:nvPr/>
        </p:nvSpPr>
        <p:spPr>
          <a:xfrm>
            <a:off x="6679786"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DEVELOP</a:t>
            </a:r>
          </a:p>
        </p:txBody>
      </p:sp>
      <p:sp>
        <p:nvSpPr>
          <p:cNvPr id="29" name="TextBox 28">
            <a:extLst>
              <a:ext uri="{FF2B5EF4-FFF2-40B4-BE49-F238E27FC236}">
                <a16:creationId xmlns:a16="http://schemas.microsoft.com/office/drawing/2014/main" id="{CD37748A-2581-4A32-B409-AC2360FDF96D}"/>
              </a:ext>
            </a:extLst>
          </p:cNvPr>
          <p:cNvSpPr txBox="1"/>
          <p:nvPr/>
        </p:nvSpPr>
        <p:spPr>
          <a:xfrm>
            <a:off x="4001845" y="2030714"/>
            <a:ext cx="1676400" cy="228600"/>
          </a:xfrm>
          <a:prstGeom prst="rect">
            <a:avLst/>
          </a:prstGeom>
          <a:solidFill>
            <a:schemeClr val="accent3"/>
          </a:solidFill>
        </p:spPr>
        <p:txBody>
          <a:bodyPr wrap="square" rtlCol="0" anchor="ctr">
            <a:noAutofit/>
          </a:bodyPr>
          <a:lstStyle/>
          <a:p>
            <a:pPr algn="ctr"/>
            <a:r>
              <a:rPr lang="en-US" sz="1200" b="1" i="1" dirty="0">
                <a:solidFill>
                  <a:schemeClr val="bg1"/>
                </a:solidFill>
                <a:latin typeface="Century Gothic" charset="0"/>
                <a:ea typeface="Century Gothic" charset="0"/>
                <a:cs typeface="Century Gothic" charset="0"/>
              </a:rPr>
              <a:t>Mission Directorates</a:t>
            </a:r>
          </a:p>
        </p:txBody>
      </p:sp>
      <p:sp>
        <p:nvSpPr>
          <p:cNvPr id="30" name="TextBox 29">
            <a:extLst>
              <a:ext uri="{FF2B5EF4-FFF2-40B4-BE49-F238E27FC236}">
                <a16:creationId xmlns:a16="http://schemas.microsoft.com/office/drawing/2014/main" id="{7407AE52-AD0E-4035-AC9C-6D46BE645CBB}"/>
              </a:ext>
            </a:extLst>
          </p:cNvPr>
          <p:cNvSpPr txBox="1"/>
          <p:nvPr/>
        </p:nvSpPr>
        <p:spPr>
          <a:xfrm>
            <a:off x="2533219" y="2479227"/>
            <a:ext cx="2154425" cy="572687"/>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 Human Exploration and Operations</a:t>
            </a:r>
          </a:p>
        </p:txBody>
      </p:sp>
      <p:sp>
        <p:nvSpPr>
          <p:cNvPr id="31" name="TextBox 30">
            <a:extLst>
              <a:ext uri="{FF2B5EF4-FFF2-40B4-BE49-F238E27FC236}">
                <a16:creationId xmlns:a16="http://schemas.microsoft.com/office/drawing/2014/main" id="{191FF1BD-D085-4EB0-BF4A-440AB8667FBE}"/>
              </a:ext>
            </a:extLst>
          </p:cNvPr>
          <p:cNvSpPr txBox="1"/>
          <p:nvPr/>
        </p:nvSpPr>
        <p:spPr>
          <a:xfrm>
            <a:off x="4952821" y="2473115"/>
            <a:ext cx="1447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Space Technology</a:t>
            </a:r>
          </a:p>
        </p:txBody>
      </p:sp>
      <p:sp>
        <p:nvSpPr>
          <p:cNvPr id="32" name="TextBox 31">
            <a:extLst>
              <a:ext uri="{FF2B5EF4-FFF2-40B4-BE49-F238E27FC236}">
                <a16:creationId xmlns:a16="http://schemas.microsoft.com/office/drawing/2014/main" id="{EC93111F-C657-450B-A605-191F400A6F26}"/>
              </a:ext>
            </a:extLst>
          </p:cNvPr>
          <p:cNvSpPr txBox="1"/>
          <p:nvPr/>
        </p:nvSpPr>
        <p:spPr>
          <a:xfrm>
            <a:off x="8601277" y="2467339"/>
            <a:ext cx="1066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Mission Support</a:t>
            </a:r>
          </a:p>
        </p:txBody>
      </p:sp>
      <p:sp>
        <p:nvSpPr>
          <p:cNvPr id="33" name="TextBox 32">
            <a:extLst>
              <a:ext uri="{FF2B5EF4-FFF2-40B4-BE49-F238E27FC236}">
                <a16:creationId xmlns:a16="http://schemas.microsoft.com/office/drawing/2014/main" id="{227A338B-BB0D-40C6-A09C-6E209AB76BFB}"/>
              </a:ext>
            </a:extLst>
          </p:cNvPr>
          <p:cNvSpPr txBox="1"/>
          <p:nvPr/>
        </p:nvSpPr>
        <p:spPr>
          <a:xfrm>
            <a:off x="10084228" y="2467338"/>
            <a:ext cx="1466088"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Aeronautics Research</a:t>
            </a:r>
          </a:p>
        </p:txBody>
      </p:sp>
      <p:sp>
        <p:nvSpPr>
          <p:cNvPr id="34" name="TextBox 33">
            <a:extLst>
              <a:ext uri="{FF2B5EF4-FFF2-40B4-BE49-F238E27FC236}">
                <a16:creationId xmlns:a16="http://schemas.microsoft.com/office/drawing/2014/main" id="{B3BE2003-FED7-4B94-823B-36BE3118B02F}"/>
              </a:ext>
            </a:extLst>
          </p:cNvPr>
          <p:cNvSpPr txBox="1"/>
          <p:nvPr/>
        </p:nvSpPr>
        <p:spPr>
          <a:xfrm>
            <a:off x="329089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Joint Agency Satellite Div.</a:t>
            </a:r>
          </a:p>
        </p:txBody>
      </p:sp>
      <p:sp>
        <p:nvSpPr>
          <p:cNvPr id="35" name="TextBox 34">
            <a:extLst>
              <a:ext uri="{FF2B5EF4-FFF2-40B4-BE49-F238E27FC236}">
                <a16:creationId xmlns:a16="http://schemas.microsoft.com/office/drawing/2014/main" id="{6D2426EC-B175-4FC1-85B4-7781E8873698}"/>
              </a:ext>
            </a:extLst>
          </p:cNvPr>
          <p:cNvSpPr txBox="1"/>
          <p:nvPr/>
        </p:nvSpPr>
        <p:spPr>
          <a:xfrm>
            <a:off x="4968823" y="3578277"/>
            <a:ext cx="1415796" cy="536224"/>
          </a:xfrm>
          <a:prstGeom prst="roundRect">
            <a:avLst/>
          </a:prstGeom>
          <a:solidFill>
            <a:schemeClr val="bg1">
              <a:lumMod val="65000"/>
            </a:schemeClr>
          </a:solidFill>
        </p:spPr>
        <p:txBody>
          <a:bodyPr wrap="square" rtlCol="0" anchor="ctr">
            <a:noAutofit/>
          </a:bodyPr>
          <a:lstStyle/>
          <a:p>
            <a:pPr algn="ctr"/>
            <a:r>
              <a:rPr lang="en-US" sz="1400" dirty="0" err="1">
                <a:solidFill>
                  <a:schemeClr val="bg1"/>
                </a:solidFill>
                <a:latin typeface="Century Gothic" charset="0"/>
                <a:ea typeface="Century Gothic" charset="0"/>
                <a:cs typeface="Century Gothic" charset="0"/>
              </a:rPr>
              <a:t>Heliophysics</a:t>
            </a:r>
            <a:r>
              <a:rPr lang="en-US" sz="1400" dirty="0">
                <a:solidFill>
                  <a:schemeClr val="bg1"/>
                </a:solidFill>
                <a:latin typeface="Century Gothic" charset="0"/>
                <a:ea typeface="Century Gothic" charset="0"/>
                <a:cs typeface="Century Gothic" charset="0"/>
              </a:rPr>
              <a:t> Division</a:t>
            </a:r>
          </a:p>
        </p:txBody>
      </p:sp>
      <p:sp>
        <p:nvSpPr>
          <p:cNvPr id="36" name="TextBox 35">
            <a:extLst>
              <a:ext uri="{FF2B5EF4-FFF2-40B4-BE49-F238E27FC236}">
                <a16:creationId xmlns:a16="http://schemas.microsoft.com/office/drawing/2014/main" id="{8B92EE19-A857-4434-97B5-D0CE4D6AB1C2}"/>
              </a:ext>
            </a:extLst>
          </p:cNvPr>
          <p:cNvSpPr txBox="1"/>
          <p:nvPr/>
        </p:nvSpPr>
        <p:spPr>
          <a:xfrm>
            <a:off x="842677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Planetary Science Div.</a:t>
            </a:r>
          </a:p>
        </p:txBody>
      </p:sp>
      <p:sp>
        <p:nvSpPr>
          <p:cNvPr id="37" name="TextBox 36">
            <a:extLst>
              <a:ext uri="{FF2B5EF4-FFF2-40B4-BE49-F238E27FC236}">
                <a16:creationId xmlns:a16="http://schemas.microsoft.com/office/drawing/2014/main" id="{61FDE287-4242-42D0-9510-3DA7D6DFB7D1}"/>
              </a:ext>
            </a:extLst>
          </p:cNvPr>
          <p:cNvSpPr txBox="1"/>
          <p:nvPr/>
        </p:nvSpPr>
        <p:spPr>
          <a:xfrm>
            <a:off x="10104703"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Astrophysics Division</a:t>
            </a:r>
          </a:p>
        </p:txBody>
      </p:sp>
      <p:cxnSp>
        <p:nvCxnSpPr>
          <p:cNvPr id="38" name="Straight Connector 37">
            <a:extLst>
              <a:ext uri="{FF2B5EF4-FFF2-40B4-BE49-F238E27FC236}">
                <a16:creationId xmlns:a16="http://schemas.microsoft.com/office/drawing/2014/main" id="{CBD5F6FF-E644-4AED-9582-DA15B6CB2649}"/>
              </a:ext>
            </a:extLst>
          </p:cNvPr>
          <p:cNvCxnSpPr>
            <a:stCxn id="32" idx="0"/>
          </p:cNvCxnSpPr>
          <p:nvPr/>
        </p:nvCxnSpPr>
        <p:spPr>
          <a:xfrm flipV="1">
            <a:off x="399879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F629DB-DB6E-42FB-9C6A-04541B3B0DD6}"/>
              </a:ext>
            </a:extLst>
          </p:cNvPr>
          <p:cNvCxnSpPr/>
          <p:nvPr/>
        </p:nvCxnSpPr>
        <p:spPr>
          <a:xfrm>
            <a:off x="3998797" y="346638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EB78C-B991-4587-A68C-BD34FB9DF181}"/>
              </a:ext>
            </a:extLst>
          </p:cNvPr>
          <p:cNvCxnSpPr>
            <a:stCxn id="36" idx="0"/>
          </p:cNvCxnSpPr>
          <p:nvPr/>
        </p:nvCxnSpPr>
        <p:spPr>
          <a:xfrm flipV="1">
            <a:off x="1081260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834DFA-7E86-4B9B-8934-4700712D31F5}"/>
              </a:ext>
            </a:extLst>
          </p:cNvPr>
          <p:cNvCxnSpPr>
            <a:stCxn id="34" idx="0"/>
          </p:cNvCxnSpPr>
          <p:nvPr/>
        </p:nvCxnSpPr>
        <p:spPr>
          <a:xfrm flipV="1">
            <a:off x="567672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54B951-8B3D-4006-AB8F-A0CDCD47824E}"/>
              </a:ext>
            </a:extLst>
          </p:cNvPr>
          <p:cNvCxnSpPr>
            <a:stCxn id="35" idx="0"/>
          </p:cNvCxnSpPr>
          <p:nvPr/>
        </p:nvCxnSpPr>
        <p:spPr>
          <a:xfrm flipV="1">
            <a:off x="913467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E0B486-301B-45E8-A239-21097278BA7F}"/>
              </a:ext>
            </a:extLst>
          </p:cNvPr>
          <p:cNvCxnSpPr/>
          <p:nvPr/>
        </p:nvCxnSpPr>
        <p:spPr>
          <a:xfrm flipV="1">
            <a:off x="4000320"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317673-57C7-40C3-B45C-83A80B0972A4}"/>
              </a:ext>
            </a:extLst>
          </p:cNvPr>
          <p:cNvCxnSpPr/>
          <p:nvPr/>
        </p:nvCxnSpPr>
        <p:spPr>
          <a:xfrm flipV="1">
            <a:off x="9134677"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63E2B1-9C74-42FD-BA58-DB896ADDA454}"/>
              </a:ext>
            </a:extLst>
          </p:cNvPr>
          <p:cNvCxnSpPr/>
          <p:nvPr/>
        </p:nvCxnSpPr>
        <p:spPr>
          <a:xfrm>
            <a:off x="5627572" y="5361863"/>
            <a:ext cx="356616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3AF00-BA6B-43D9-9AC1-256AE8EDFC11}"/>
              </a:ext>
            </a:extLst>
          </p:cNvPr>
          <p:cNvCxnSpPr/>
          <p:nvPr/>
        </p:nvCxnSpPr>
        <p:spPr>
          <a:xfrm flipV="1">
            <a:off x="5638621" y="5352337"/>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F77FD3-A71E-4A5C-B34A-BD97D5752DE8}"/>
              </a:ext>
            </a:extLst>
          </p:cNvPr>
          <p:cNvCxnSpPr/>
          <p:nvPr/>
        </p:nvCxnSpPr>
        <p:spPr>
          <a:xfrm flipV="1">
            <a:off x="9184207" y="5361863"/>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52AA412-C69C-4B47-950E-DE54B2E2C994}"/>
              </a:ext>
            </a:extLst>
          </p:cNvPr>
          <p:cNvSpPr txBox="1"/>
          <p:nvPr/>
        </p:nvSpPr>
        <p:spPr>
          <a:xfrm>
            <a:off x="8420555"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SERVIR</a:t>
            </a:r>
          </a:p>
        </p:txBody>
      </p:sp>
      <p:sp>
        <p:nvSpPr>
          <p:cNvPr id="49" name="TextBox 48">
            <a:extLst>
              <a:ext uri="{FF2B5EF4-FFF2-40B4-BE49-F238E27FC236}">
                <a16:creationId xmlns:a16="http://schemas.microsoft.com/office/drawing/2014/main" id="{53B83E62-A12B-4C2B-8104-C694302531A4}"/>
              </a:ext>
            </a:extLst>
          </p:cNvPr>
          <p:cNvSpPr txBox="1"/>
          <p:nvPr/>
        </p:nvSpPr>
        <p:spPr>
          <a:xfrm>
            <a:off x="4950809"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ARSET</a:t>
            </a:r>
          </a:p>
        </p:txBody>
      </p:sp>
      <p:sp>
        <p:nvSpPr>
          <p:cNvPr id="50" name="Right Arrow 45">
            <a:extLst>
              <a:ext uri="{FF2B5EF4-FFF2-40B4-BE49-F238E27FC236}">
                <a16:creationId xmlns:a16="http://schemas.microsoft.com/office/drawing/2014/main" id="{AE1E9FE6-E54B-4CFB-A7DF-8093EB4E6124}"/>
              </a:ext>
            </a:extLst>
          </p:cNvPr>
          <p:cNvSpPr/>
          <p:nvPr/>
        </p:nvSpPr>
        <p:spPr>
          <a:xfrm rot="21102979">
            <a:off x="4870882" y="6009237"/>
            <a:ext cx="1875329" cy="335397"/>
          </a:xfrm>
          <a:prstGeom prst="rightArrow">
            <a:avLst>
              <a:gd name="adj1" fmla="val 32014"/>
              <a:gd name="adj2"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Leadership</a:t>
            </a:r>
            <a:endParaRPr lang="en-US" sz="3200" dirty="0"/>
          </a:p>
        </p:txBody>
      </p:sp>
      <p:cxnSp>
        <p:nvCxnSpPr>
          <p:cNvPr id="52" name="Straight Connector 51">
            <a:extLst>
              <a:ext uri="{FF2B5EF4-FFF2-40B4-BE49-F238E27FC236}">
                <a16:creationId xmlns:a16="http://schemas.microsoft.com/office/drawing/2014/main" id="{7C24F691-06C6-4881-81EA-9220A3963F90}"/>
              </a:ext>
            </a:extLst>
          </p:cNvPr>
          <p:cNvCxnSpPr/>
          <p:nvPr/>
        </p:nvCxnSpPr>
        <p:spPr>
          <a:xfrm>
            <a:off x="3946489" y="2004576"/>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B5AFA0F-FE6E-4587-9D29-1C16FA2C9BC7}"/>
              </a:ext>
            </a:extLst>
          </p:cNvPr>
          <p:cNvSpPr txBox="1"/>
          <p:nvPr/>
        </p:nvSpPr>
        <p:spPr>
          <a:xfrm>
            <a:off x="10618556" y="2773977"/>
            <a:ext cx="824864"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Lawrence </a:t>
            </a:r>
            <a:r>
              <a:rPr lang="en-US" sz="1000" b="1" i="1" dirty="0" err="1">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54" name="TextBox 53">
            <a:extLst>
              <a:ext uri="{FF2B5EF4-FFF2-40B4-BE49-F238E27FC236}">
                <a16:creationId xmlns:a16="http://schemas.microsoft.com/office/drawing/2014/main" id="{3AA8F87D-53BC-43D4-9B68-5DAB57A27866}"/>
              </a:ext>
            </a:extLst>
          </p:cNvPr>
          <p:cNvSpPr txBox="1"/>
          <p:nvPr/>
        </p:nvSpPr>
        <p:spPr>
          <a:xfrm>
            <a:off x="9141799" y="4295951"/>
            <a:ext cx="83349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Nancy </a:t>
            </a:r>
            <a:r>
              <a:rPr lang="en-US" sz="1000" b="1" i="1" dirty="0" err="1">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55" name="Picture 4" descr="Lawrence Friedl">
            <a:extLst>
              <a:ext uri="{FF2B5EF4-FFF2-40B4-BE49-F238E27FC236}">
                <a16:creationId xmlns:a16="http://schemas.microsoft.com/office/drawing/2014/main" id="{22F6A0D9-9072-4D08-B156-8CAC334738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695494" y="1852176"/>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Content Placeholder 2">
            <a:extLst>
              <a:ext uri="{FF2B5EF4-FFF2-40B4-BE49-F238E27FC236}">
                <a16:creationId xmlns:a16="http://schemas.microsoft.com/office/drawing/2014/main" id="{339D6363-848F-437D-9ACC-FF81358E78CD}"/>
              </a:ext>
            </a:extLst>
          </p:cNvPr>
          <p:cNvSpPr txBox="1">
            <a:spLocks/>
          </p:cNvSpPr>
          <p:nvPr/>
        </p:nvSpPr>
        <p:spPr bwMode="auto">
          <a:xfrm>
            <a:off x="4318691" y="1831716"/>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Sen. Bill Nelson</a:t>
            </a:r>
          </a:p>
        </p:txBody>
      </p:sp>
      <p:sp>
        <p:nvSpPr>
          <p:cNvPr id="57" name="Isosceles Triangle 5">
            <a:extLst>
              <a:ext uri="{FF2B5EF4-FFF2-40B4-BE49-F238E27FC236}">
                <a16:creationId xmlns:a16="http://schemas.microsoft.com/office/drawing/2014/main" id="{A1212D9F-8F3F-4C2D-A20F-BAF401CD8E9D}"/>
              </a:ext>
            </a:extLst>
          </p:cNvPr>
          <p:cNvSpPr>
            <a:spLocks noChangeAspect="1"/>
          </p:cNvSpPr>
          <p:nvPr/>
        </p:nvSpPr>
        <p:spPr>
          <a:xfrm rot="5400000">
            <a:off x="4154921" y="1977186"/>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8" name="Isosceles Triangle 6">
            <a:extLst>
              <a:ext uri="{FF2B5EF4-FFF2-40B4-BE49-F238E27FC236}">
                <a16:creationId xmlns:a16="http://schemas.microsoft.com/office/drawing/2014/main" id="{C6DAC55E-9434-448F-B4ED-4AA4791A62DE}"/>
              </a:ext>
            </a:extLst>
          </p:cNvPr>
          <p:cNvSpPr>
            <a:spLocks noChangeAspect="1"/>
          </p:cNvSpPr>
          <p:nvPr/>
        </p:nvSpPr>
        <p:spPr>
          <a:xfrm rot="5400000">
            <a:off x="4154921" y="2984192"/>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9" name="Isosceles Triangle 7">
            <a:extLst>
              <a:ext uri="{FF2B5EF4-FFF2-40B4-BE49-F238E27FC236}">
                <a16:creationId xmlns:a16="http://schemas.microsoft.com/office/drawing/2014/main" id="{E8E1E6A1-FAAA-4644-97F4-73C766DDFAE8}"/>
              </a:ext>
            </a:extLst>
          </p:cNvPr>
          <p:cNvSpPr>
            <a:spLocks noChangeAspect="1"/>
          </p:cNvSpPr>
          <p:nvPr/>
        </p:nvSpPr>
        <p:spPr>
          <a:xfrm rot="5400000">
            <a:off x="4154921" y="350577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Isosceles Triangle 8">
            <a:extLst>
              <a:ext uri="{FF2B5EF4-FFF2-40B4-BE49-F238E27FC236}">
                <a16:creationId xmlns:a16="http://schemas.microsoft.com/office/drawing/2014/main" id="{CF80A102-962A-46D8-B359-B3D7DB6339F5}"/>
              </a:ext>
            </a:extLst>
          </p:cNvPr>
          <p:cNvSpPr>
            <a:spLocks noChangeAspect="1"/>
          </p:cNvSpPr>
          <p:nvPr/>
        </p:nvSpPr>
        <p:spPr>
          <a:xfrm rot="5400000">
            <a:off x="4154921" y="400927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Isosceles Triangle 9">
            <a:extLst>
              <a:ext uri="{FF2B5EF4-FFF2-40B4-BE49-F238E27FC236}">
                <a16:creationId xmlns:a16="http://schemas.microsoft.com/office/drawing/2014/main" id="{DAF2BC98-06DC-4E43-B756-562ABA933D9E}"/>
              </a:ext>
            </a:extLst>
          </p:cNvPr>
          <p:cNvSpPr>
            <a:spLocks noChangeAspect="1"/>
          </p:cNvSpPr>
          <p:nvPr/>
        </p:nvSpPr>
        <p:spPr>
          <a:xfrm rot="5400000">
            <a:off x="4154921" y="451277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2" name="Isosceles Triangle 10">
            <a:extLst>
              <a:ext uri="{FF2B5EF4-FFF2-40B4-BE49-F238E27FC236}">
                <a16:creationId xmlns:a16="http://schemas.microsoft.com/office/drawing/2014/main" id="{8AF0769A-FFC2-4502-B41C-FF2605297D2D}"/>
              </a:ext>
            </a:extLst>
          </p:cNvPr>
          <p:cNvSpPr>
            <a:spLocks noChangeAspect="1"/>
          </p:cNvSpPr>
          <p:nvPr/>
        </p:nvSpPr>
        <p:spPr>
          <a:xfrm rot="5400000">
            <a:off x="4154921" y="501628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Isosceles Triangle 11">
            <a:extLst>
              <a:ext uri="{FF2B5EF4-FFF2-40B4-BE49-F238E27FC236}">
                <a16:creationId xmlns:a16="http://schemas.microsoft.com/office/drawing/2014/main" id="{8FA5C6BB-EF13-4C26-B141-B3E0506B20FC}"/>
              </a:ext>
            </a:extLst>
          </p:cNvPr>
          <p:cNvSpPr>
            <a:spLocks noChangeAspect="1"/>
          </p:cNvSpPr>
          <p:nvPr/>
        </p:nvSpPr>
        <p:spPr>
          <a:xfrm rot="5400000">
            <a:off x="4154921" y="551978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4" name="Content Placeholder 2">
            <a:extLst>
              <a:ext uri="{FF2B5EF4-FFF2-40B4-BE49-F238E27FC236}">
                <a16:creationId xmlns:a16="http://schemas.microsoft.com/office/drawing/2014/main" id="{412DEC0E-7FEE-49F4-98FE-E98CEEAA10B0}"/>
              </a:ext>
            </a:extLst>
          </p:cNvPr>
          <p:cNvSpPr txBox="1">
            <a:spLocks/>
          </p:cNvSpPr>
          <p:nvPr/>
        </p:nvSpPr>
        <p:spPr bwMode="auto">
          <a:xfrm>
            <a:off x="4318692" y="2839375"/>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Robert Cabana</a:t>
            </a:r>
          </a:p>
        </p:txBody>
      </p:sp>
      <p:sp>
        <p:nvSpPr>
          <p:cNvPr id="65" name="Content Placeholder 2">
            <a:extLst>
              <a:ext uri="{FF2B5EF4-FFF2-40B4-BE49-F238E27FC236}">
                <a16:creationId xmlns:a16="http://schemas.microsoft.com/office/drawing/2014/main" id="{23D726A6-8660-46AD-816A-65016AED6FA4}"/>
              </a:ext>
            </a:extLst>
          </p:cNvPr>
          <p:cNvSpPr txBox="1">
            <a:spLocks/>
          </p:cNvSpPr>
          <p:nvPr/>
        </p:nvSpPr>
        <p:spPr bwMode="auto">
          <a:xfrm>
            <a:off x="4318691" y="3855129"/>
            <a:ext cx="2592225" cy="29665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Karen St. Germain, Ph.D.</a:t>
            </a:r>
          </a:p>
        </p:txBody>
      </p:sp>
      <p:sp>
        <p:nvSpPr>
          <p:cNvPr id="66" name="Content Placeholder 2">
            <a:extLst>
              <a:ext uri="{FF2B5EF4-FFF2-40B4-BE49-F238E27FC236}">
                <a16:creationId xmlns:a16="http://schemas.microsoft.com/office/drawing/2014/main" id="{38DD69E7-6D92-43F5-9322-73D7061ED6A1}"/>
              </a:ext>
            </a:extLst>
          </p:cNvPr>
          <p:cNvSpPr txBox="1">
            <a:spLocks/>
          </p:cNvSpPr>
          <p:nvPr/>
        </p:nvSpPr>
        <p:spPr bwMode="auto">
          <a:xfrm>
            <a:off x="4318692" y="436460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Lawrence </a:t>
            </a:r>
            <a:r>
              <a:rPr lang="en-US" sz="1500" b="1" dirty="0" err="1">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67" name="Content Placeholder 2">
            <a:extLst>
              <a:ext uri="{FF2B5EF4-FFF2-40B4-BE49-F238E27FC236}">
                <a16:creationId xmlns:a16="http://schemas.microsoft.com/office/drawing/2014/main" id="{6561A7F4-446C-4140-BD70-C2150ED701F0}"/>
              </a:ext>
            </a:extLst>
          </p:cNvPr>
          <p:cNvSpPr txBox="1">
            <a:spLocks/>
          </p:cNvSpPr>
          <p:nvPr/>
        </p:nvSpPr>
        <p:spPr bwMode="auto">
          <a:xfrm>
            <a:off x="4318692" y="487434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Nancy </a:t>
            </a:r>
            <a:r>
              <a:rPr lang="en-US" sz="1500" b="1" dirty="0" err="1">
                <a:solidFill>
                  <a:schemeClr val="tx1">
                    <a:lumMod val="75000"/>
                    <a:lumOff val="25000"/>
                  </a:schemeClr>
                </a:solidFill>
                <a:latin typeface="Century Gothic" pitchFamily="34" charset="0"/>
              </a:rPr>
              <a:t>Searby</a:t>
            </a:r>
            <a:r>
              <a:rPr lang="en-US" sz="1500" b="1" dirty="0">
                <a:solidFill>
                  <a:schemeClr val="tx1">
                    <a:lumMod val="75000"/>
                    <a:lumOff val="25000"/>
                  </a:schemeClr>
                </a:solidFill>
                <a:latin typeface="Century Gothic" pitchFamily="34" charset="0"/>
              </a:rPr>
              <a:t>, Ph.D.</a:t>
            </a:r>
          </a:p>
        </p:txBody>
      </p:sp>
      <p:sp>
        <p:nvSpPr>
          <p:cNvPr id="68" name="Content Placeholder 2">
            <a:extLst>
              <a:ext uri="{FF2B5EF4-FFF2-40B4-BE49-F238E27FC236}">
                <a16:creationId xmlns:a16="http://schemas.microsoft.com/office/drawing/2014/main" id="{E5B55F68-F2C2-4E9E-B3A7-DEA610799602}"/>
              </a:ext>
            </a:extLst>
          </p:cNvPr>
          <p:cNvSpPr txBox="1">
            <a:spLocks/>
          </p:cNvSpPr>
          <p:nvPr/>
        </p:nvSpPr>
        <p:spPr bwMode="auto">
          <a:xfrm>
            <a:off x="4318692" y="538409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Mike Ruiz</a:t>
            </a:r>
          </a:p>
        </p:txBody>
      </p:sp>
      <p:sp>
        <p:nvSpPr>
          <p:cNvPr id="69" name="TextBox 68">
            <a:extLst>
              <a:ext uri="{FF2B5EF4-FFF2-40B4-BE49-F238E27FC236}">
                <a16:creationId xmlns:a16="http://schemas.microsoft.com/office/drawing/2014/main" id="{F2262245-17AA-4D52-9AF8-EFC435FB5F2A}"/>
              </a:ext>
            </a:extLst>
          </p:cNvPr>
          <p:cNvSpPr txBox="1"/>
          <p:nvPr/>
        </p:nvSpPr>
        <p:spPr>
          <a:xfrm>
            <a:off x="2123230" y="1852176"/>
            <a:ext cx="1965240" cy="292608"/>
          </a:xfrm>
          <a:prstGeom prst="roundRect">
            <a:avLst/>
          </a:prstGeom>
          <a:solidFill>
            <a:srgbClr val="244566"/>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NASA Administrator</a:t>
            </a:r>
          </a:p>
        </p:txBody>
      </p:sp>
      <p:sp>
        <p:nvSpPr>
          <p:cNvPr id="70" name="TextBox 69">
            <a:extLst>
              <a:ext uri="{FF2B5EF4-FFF2-40B4-BE49-F238E27FC236}">
                <a16:creationId xmlns:a16="http://schemas.microsoft.com/office/drawing/2014/main" id="{C401DCA7-8CA3-40A9-B823-2B362B3A14A3}"/>
              </a:ext>
            </a:extLst>
          </p:cNvPr>
          <p:cNvSpPr txBox="1"/>
          <p:nvPr/>
        </p:nvSpPr>
        <p:spPr>
          <a:xfrm>
            <a:off x="1742229" y="2860386"/>
            <a:ext cx="2346240" cy="292608"/>
          </a:xfrm>
          <a:prstGeom prst="roundRect">
            <a:avLst/>
          </a:prstGeom>
          <a:solidFill>
            <a:srgbClr val="2E5984"/>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Associate Administrator</a:t>
            </a:r>
          </a:p>
        </p:txBody>
      </p:sp>
      <p:sp>
        <p:nvSpPr>
          <p:cNvPr id="71" name="TextBox 70">
            <a:extLst>
              <a:ext uri="{FF2B5EF4-FFF2-40B4-BE49-F238E27FC236}">
                <a16:creationId xmlns:a16="http://schemas.microsoft.com/office/drawing/2014/main" id="{E9B6867B-1CE1-498A-B234-6758D333EE7E}"/>
              </a:ext>
            </a:extLst>
          </p:cNvPr>
          <p:cNvSpPr txBox="1"/>
          <p:nvPr/>
        </p:nvSpPr>
        <p:spPr>
          <a:xfrm>
            <a:off x="1407724" y="3383170"/>
            <a:ext cx="2680746" cy="292608"/>
          </a:xfrm>
          <a:prstGeom prst="roundRect">
            <a:avLst/>
          </a:prstGeom>
          <a:solidFill>
            <a:srgbClr val="386DA2"/>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Science Mission Directorate</a:t>
            </a:r>
          </a:p>
        </p:txBody>
      </p:sp>
      <p:sp>
        <p:nvSpPr>
          <p:cNvPr id="72" name="TextBox 71">
            <a:extLst>
              <a:ext uri="{FF2B5EF4-FFF2-40B4-BE49-F238E27FC236}">
                <a16:creationId xmlns:a16="http://schemas.microsoft.com/office/drawing/2014/main" id="{CD19D5AF-D271-4200-95A6-B5FE168B1556}"/>
              </a:ext>
            </a:extLst>
          </p:cNvPr>
          <p:cNvSpPr txBox="1"/>
          <p:nvPr/>
        </p:nvSpPr>
        <p:spPr>
          <a:xfrm>
            <a:off x="1894629" y="3887275"/>
            <a:ext cx="2193840" cy="292608"/>
          </a:xfrm>
          <a:prstGeom prst="roundRect">
            <a:avLst/>
          </a:prstGeom>
          <a:solidFill>
            <a:srgbClr val="3E77B0"/>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73" name="TextBox 72">
            <a:extLst>
              <a:ext uri="{FF2B5EF4-FFF2-40B4-BE49-F238E27FC236}">
                <a16:creationId xmlns:a16="http://schemas.microsoft.com/office/drawing/2014/main" id="{F7B08798-556F-49CD-A190-E0B69051A333}"/>
              </a:ext>
            </a:extLst>
          </p:cNvPr>
          <p:cNvSpPr txBox="1"/>
          <p:nvPr/>
        </p:nvSpPr>
        <p:spPr>
          <a:xfrm>
            <a:off x="1485215" y="4391380"/>
            <a:ext cx="2603254" cy="292608"/>
          </a:xfrm>
          <a:prstGeom prst="roundRect">
            <a:avLst/>
          </a:prstGeom>
          <a:solidFill>
            <a:srgbClr val="4481BE"/>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Applied Sciences Program</a:t>
            </a:r>
          </a:p>
        </p:txBody>
      </p:sp>
      <p:sp>
        <p:nvSpPr>
          <p:cNvPr id="74" name="TextBox 73">
            <a:extLst>
              <a:ext uri="{FF2B5EF4-FFF2-40B4-BE49-F238E27FC236}">
                <a16:creationId xmlns:a16="http://schemas.microsoft.com/office/drawing/2014/main" id="{20ACA08A-62FB-41FA-8EAD-92EAD9EB8E2E}"/>
              </a:ext>
            </a:extLst>
          </p:cNvPr>
          <p:cNvSpPr txBox="1"/>
          <p:nvPr/>
        </p:nvSpPr>
        <p:spPr>
          <a:xfrm>
            <a:off x="1485215" y="4895485"/>
            <a:ext cx="2603254" cy="292608"/>
          </a:xfrm>
          <a:prstGeom prst="roundRect">
            <a:avLst/>
          </a:prstGeom>
          <a:solidFill>
            <a:srgbClr val="538BC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Capacity Building Program</a:t>
            </a:r>
          </a:p>
        </p:txBody>
      </p:sp>
      <p:sp>
        <p:nvSpPr>
          <p:cNvPr id="75" name="TextBox 74">
            <a:extLst>
              <a:ext uri="{FF2B5EF4-FFF2-40B4-BE49-F238E27FC236}">
                <a16:creationId xmlns:a16="http://schemas.microsoft.com/office/drawing/2014/main" id="{44AA207A-6E7B-475B-8912-8989788BFD90}"/>
              </a:ext>
            </a:extLst>
          </p:cNvPr>
          <p:cNvSpPr txBox="1"/>
          <p:nvPr/>
        </p:nvSpPr>
        <p:spPr>
          <a:xfrm>
            <a:off x="1485215" y="5399587"/>
            <a:ext cx="2603254" cy="292608"/>
          </a:xfrm>
          <a:prstGeom prst="roundRect">
            <a:avLst/>
          </a:prstGeom>
          <a:solidFill>
            <a:srgbClr val="6194C8"/>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DEVELOP National Program</a:t>
            </a:r>
          </a:p>
        </p:txBody>
      </p:sp>
      <p:sp>
        <p:nvSpPr>
          <p:cNvPr id="79" name="Isosceles Triangle 41">
            <a:extLst>
              <a:ext uri="{FF2B5EF4-FFF2-40B4-BE49-F238E27FC236}">
                <a16:creationId xmlns:a16="http://schemas.microsoft.com/office/drawing/2014/main" id="{96FB80E4-361C-4333-867A-F9DB78306D04}"/>
              </a:ext>
            </a:extLst>
          </p:cNvPr>
          <p:cNvSpPr>
            <a:spLocks noChangeAspect="1"/>
          </p:cNvSpPr>
          <p:nvPr/>
        </p:nvSpPr>
        <p:spPr>
          <a:xfrm rot="5400000">
            <a:off x="4156522" y="2480689"/>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Content Placeholder 2">
            <a:extLst>
              <a:ext uri="{FF2B5EF4-FFF2-40B4-BE49-F238E27FC236}">
                <a16:creationId xmlns:a16="http://schemas.microsoft.com/office/drawing/2014/main" id="{DF002D76-20A7-4C22-861E-C636783863AC}"/>
              </a:ext>
            </a:extLst>
          </p:cNvPr>
          <p:cNvSpPr txBox="1">
            <a:spLocks/>
          </p:cNvSpPr>
          <p:nvPr/>
        </p:nvSpPr>
        <p:spPr bwMode="auto">
          <a:xfrm>
            <a:off x="4320293" y="2337143"/>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Colonel (USAF, ret.) Pam </a:t>
            </a:r>
            <a:r>
              <a:rPr lang="en-US" sz="1500" b="1" dirty="0" err="1">
                <a:solidFill>
                  <a:schemeClr val="tx1">
                    <a:lumMod val="75000"/>
                    <a:lumOff val="25000"/>
                  </a:schemeClr>
                </a:solidFill>
                <a:latin typeface="Century Gothic" pitchFamily="34" charset="0"/>
              </a:rPr>
              <a:t>Melroy</a:t>
            </a:r>
            <a:endParaRPr lang="en-US" sz="1500" b="1" dirty="0">
              <a:solidFill>
                <a:schemeClr val="tx1">
                  <a:lumMod val="75000"/>
                  <a:lumOff val="25000"/>
                </a:schemeClr>
              </a:solidFill>
              <a:latin typeface="Century Gothic" pitchFamily="34" charset="0"/>
            </a:endParaRPr>
          </a:p>
        </p:txBody>
      </p:sp>
      <p:sp>
        <p:nvSpPr>
          <p:cNvPr id="81" name="TextBox 80">
            <a:extLst>
              <a:ext uri="{FF2B5EF4-FFF2-40B4-BE49-F238E27FC236}">
                <a16:creationId xmlns:a16="http://schemas.microsoft.com/office/drawing/2014/main" id="{37442A51-1D74-4532-8C5F-89BDF9A43BB8}"/>
              </a:ext>
            </a:extLst>
          </p:cNvPr>
          <p:cNvSpPr txBox="1"/>
          <p:nvPr/>
        </p:nvSpPr>
        <p:spPr>
          <a:xfrm>
            <a:off x="1742228" y="2356281"/>
            <a:ext cx="2347841" cy="292608"/>
          </a:xfrm>
          <a:prstGeom prst="roundRect">
            <a:avLst/>
          </a:prstGeom>
          <a:solidFill>
            <a:srgbClr val="294F75"/>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Administrator</a:t>
            </a:r>
          </a:p>
        </p:txBody>
      </p:sp>
      <p:sp>
        <p:nvSpPr>
          <p:cNvPr id="82" name="TextBox 81">
            <a:extLst>
              <a:ext uri="{FF2B5EF4-FFF2-40B4-BE49-F238E27FC236}">
                <a16:creationId xmlns:a16="http://schemas.microsoft.com/office/drawing/2014/main" id="{4C308AA8-5015-4080-9D0A-4BA54557F94B}"/>
              </a:ext>
            </a:extLst>
          </p:cNvPr>
          <p:cNvSpPr txBox="1"/>
          <p:nvPr/>
        </p:nvSpPr>
        <p:spPr>
          <a:xfrm>
            <a:off x="10150647" y="4295951"/>
            <a:ext cx="66183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Mike</a:t>
            </a:r>
          </a:p>
          <a:p>
            <a:pPr algn="ctr"/>
            <a:r>
              <a:rPr lang="en-US" sz="1000" b="1" i="1" dirty="0">
                <a:solidFill>
                  <a:schemeClr val="tx1">
                    <a:lumMod val="75000"/>
                    <a:lumOff val="25000"/>
                  </a:schemeClr>
                </a:solidFill>
                <a:latin typeface="Century Gothic" pitchFamily="34" charset="0"/>
              </a:rPr>
              <a:t>Ruiz</a:t>
            </a:r>
          </a:p>
        </p:txBody>
      </p:sp>
      <p:sp>
        <p:nvSpPr>
          <p:cNvPr id="83" name="Content Placeholder 2">
            <a:extLst>
              <a:ext uri="{FF2B5EF4-FFF2-40B4-BE49-F238E27FC236}">
                <a16:creationId xmlns:a16="http://schemas.microsoft.com/office/drawing/2014/main" id="{7AEF95F1-621F-4335-86BA-294940414C9E}"/>
              </a:ext>
            </a:extLst>
          </p:cNvPr>
          <p:cNvSpPr txBox="1">
            <a:spLocks/>
          </p:cNvSpPr>
          <p:nvPr/>
        </p:nvSpPr>
        <p:spPr bwMode="auto">
          <a:xfrm>
            <a:off x="4318691" y="3351094"/>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Thomas </a:t>
            </a:r>
            <a:r>
              <a:rPr lang="en-US" sz="1500" b="1" dirty="0" err="1">
                <a:solidFill>
                  <a:schemeClr val="tx1">
                    <a:lumMod val="75000"/>
                    <a:lumOff val="25000"/>
                  </a:schemeClr>
                </a:solidFill>
                <a:latin typeface="Century Gothic" pitchFamily="34" charset="0"/>
              </a:rPr>
              <a:t>Zurbuchen</a:t>
            </a:r>
            <a:r>
              <a:rPr lang="en-US" sz="1500" b="1" dirty="0">
                <a:solidFill>
                  <a:schemeClr val="tx1">
                    <a:lumMod val="75000"/>
                    <a:lumOff val="25000"/>
                  </a:schemeClr>
                </a:solidFill>
                <a:latin typeface="Century Gothic" pitchFamily="34" charset="0"/>
              </a:rPr>
              <a:t>, Ph.D.</a:t>
            </a:r>
          </a:p>
        </p:txBody>
      </p:sp>
      <p:sp>
        <p:nvSpPr>
          <p:cNvPr id="84" name="TextBox 83">
            <a:extLst>
              <a:ext uri="{FF2B5EF4-FFF2-40B4-BE49-F238E27FC236}">
                <a16:creationId xmlns:a16="http://schemas.microsoft.com/office/drawing/2014/main" id="{8AE4BE3B-3466-4C2F-8AD6-C9CF509EA1E3}"/>
              </a:ext>
            </a:extLst>
          </p:cNvPr>
          <p:cNvSpPr txBox="1"/>
          <p:nvPr/>
        </p:nvSpPr>
        <p:spPr>
          <a:xfrm>
            <a:off x="8609703" y="2759856"/>
            <a:ext cx="95025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Thomas </a:t>
            </a:r>
            <a:r>
              <a:rPr lang="en-US" sz="1000" b="1" i="1" dirty="0" err="1">
                <a:solidFill>
                  <a:schemeClr val="tx1">
                    <a:lumMod val="75000"/>
                    <a:lumOff val="25000"/>
                  </a:schemeClr>
                </a:solidFill>
                <a:latin typeface="Century Gothic" pitchFamily="34" charset="0"/>
              </a:rPr>
              <a:t>Zurbuchen</a:t>
            </a:r>
            <a:endParaRPr lang="en-US" sz="1000" b="1" i="1" dirty="0">
              <a:solidFill>
                <a:schemeClr val="tx1">
                  <a:lumMod val="75000"/>
                  <a:lumOff val="25000"/>
                </a:schemeClr>
              </a:solidFill>
              <a:latin typeface="Century Gothic" pitchFamily="34" charset="0"/>
            </a:endParaRPr>
          </a:p>
        </p:txBody>
      </p:sp>
      <p:pic>
        <p:nvPicPr>
          <p:cNvPr id="85" name="Picture 84">
            <a:extLst>
              <a:ext uri="{FF2B5EF4-FFF2-40B4-BE49-F238E27FC236}">
                <a16:creationId xmlns:a16="http://schemas.microsoft.com/office/drawing/2014/main" id="{8D9262B6-86F3-4FE5-9D52-6E00FB0C7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2111" y="1845456"/>
            <a:ext cx="625443" cy="914400"/>
          </a:xfrm>
          <a:prstGeom prst="rect">
            <a:avLst/>
          </a:prstGeom>
          <a:effectLst>
            <a:outerShdw blurRad="127000" dist="50800" dir="2700000" algn="ctr" rotWithShape="0">
              <a:schemeClr val="tx1">
                <a:alpha val="40000"/>
              </a:schemeClr>
            </a:outerShdw>
          </a:effectLst>
        </p:spPr>
      </p:pic>
      <p:sp>
        <p:nvSpPr>
          <p:cNvPr id="88" name="Text Placeholder 5">
            <a:extLst>
              <a:ext uri="{FF2B5EF4-FFF2-40B4-BE49-F238E27FC236}">
                <a16:creationId xmlns:a16="http://schemas.microsoft.com/office/drawing/2014/main" id="{2F75618A-3022-47C3-A4CE-A6B82FA71C13}"/>
              </a:ext>
            </a:extLst>
          </p:cNvPr>
          <p:cNvSpPr txBox="1">
            <a:spLocks/>
          </p:cNvSpPr>
          <p:nvPr/>
        </p:nvSpPr>
        <p:spPr>
          <a:xfrm>
            <a:off x="8121294" y="4813123"/>
            <a:ext cx="3728117" cy="12779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800" dirty="0"/>
              <a:t>Knowing key NASA leaders is important because you will see these people at conferences and events!</a:t>
            </a:r>
          </a:p>
        </p:txBody>
      </p:sp>
      <p:sp>
        <p:nvSpPr>
          <p:cNvPr id="89" name="TextBox 88">
            <a:extLst>
              <a:ext uri="{FF2B5EF4-FFF2-40B4-BE49-F238E27FC236}">
                <a16:creationId xmlns:a16="http://schemas.microsoft.com/office/drawing/2014/main" id="{3699759C-99C0-4A9D-ACC6-B00869588CA3}"/>
              </a:ext>
            </a:extLst>
          </p:cNvPr>
          <p:cNvSpPr txBox="1"/>
          <p:nvPr/>
        </p:nvSpPr>
        <p:spPr>
          <a:xfrm>
            <a:off x="838199" y="6316677"/>
            <a:ext cx="9176491" cy="307777"/>
          </a:xfrm>
          <a:prstGeom prst="rect">
            <a:avLst/>
          </a:prstGeom>
          <a:noFill/>
        </p:spPr>
        <p:txBody>
          <a:bodyPr wrap="square" rtlCol="0">
            <a:spAutoFit/>
          </a:bodyPr>
          <a:lstStyle/>
          <a:p>
            <a:pPr algn="ctr"/>
            <a:r>
              <a:rPr lang="en-US" sz="1400" b="1" dirty="0">
                <a:solidFill>
                  <a:srgbClr val="5496AD"/>
                </a:solidFill>
                <a:ea typeface="Century Gothic" charset="0"/>
                <a:cs typeface="Arial" panose="020B0604020202020204" pitchFamily="34" charset="0"/>
              </a:rPr>
              <a:t>NASA Organization Chart</a:t>
            </a:r>
            <a:r>
              <a:rPr lang="en-US" sz="1400" dirty="0">
                <a:solidFill>
                  <a:srgbClr val="5496AD"/>
                </a:solidFill>
                <a:ea typeface="Century Gothic" charset="0"/>
                <a:cs typeface="Arial" panose="020B0604020202020204" pitchFamily="34" charset="0"/>
              </a:rPr>
              <a:t>:</a:t>
            </a:r>
            <a:r>
              <a:rPr lang="en-US" sz="1400" dirty="0">
                <a:solidFill>
                  <a:srgbClr val="EF282F"/>
                </a:solidFill>
                <a:ea typeface="Century Gothic" charset="0"/>
                <a:cs typeface="Arial" panose="020B0604020202020204" pitchFamily="34" charset="0"/>
              </a:rPr>
              <a:t> </a:t>
            </a:r>
            <a:r>
              <a:rPr lang="en-US" sz="1400" dirty="0">
                <a:solidFill>
                  <a:srgbClr val="EF282F"/>
                </a:solidFill>
                <a:ea typeface="Century Gothic" charset="0"/>
                <a:cs typeface="Arial" panose="020B0604020202020204" pitchFamily="34" charset="0"/>
                <a:hlinkClick r:id="rId5"/>
              </a:rPr>
              <a:t>http://www.nasa.gov/about/org_index.html#.VBNBWvldWbM</a:t>
            </a:r>
            <a:r>
              <a:rPr lang="en-US" sz="1400" dirty="0">
                <a:solidFill>
                  <a:srgbClr val="EF282F"/>
                </a:solidFill>
                <a:ea typeface="Century Gothic" charset="0"/>
                <a:cs typeface="Arial" panose="020B0604020202020204" pitchFamily="34" charset="0"/>
              </a:rPr>
              <a:t> </a:t>
            </a:r>
          </a:p>
        </p:txBody>
      </p:sp>
      <p:sp>
        <p:nvSpPr>
          <p:cNvPr id="90" name="Rounded Rectangle 8">
            <a:extLst>
              <a:ext uri="{FF2B5EF4-FFF2-40B4-BE49-F238E27FC236}">
                <a16:creationId xmlns:a16="http://schemas.microsoft.com/office/drawing/2014/main" id="{C51406BC-C97D-4566-8700-0C45842ADC36}"/>
              </a:ext>
            </a:extLst>
          </p:cNvPr>
          <p:cNvSpPr/>
          <p:nvPr/>
        </p:nvSpPr>
        <p:spPr>
          <a:xfrm>
            <a:off x="8178173" y="4796768"/>
            <a:ext cx="3691983" cy="129425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1" name="Picture 2" descr="Image result for nancy searby">
            <a:extLst>
              <a:ext uri="{FF2B5EF4-FFF2-40B4-BE49-F238E27FC236}">
                <a16:creationId xmlns:a16="http://schemas.microsoft.com/office/drawing/2014/main" id="{74624CD0-595B-414D-A07D-564D871DE79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92784" y="3374150"/>
            <a:ext cx="731520" cy="91440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AC51BF20-275C-498B-B12B-7384E47A5C3F}"/>
              </a:ext>
            </a:extLst>
          </p:cNvPr>
          <p:cNvSpPr txBox="1"/>
          <p:nvPr/>
        </p:nvSpPr>
        <p:spPr>
          <a:xfrm>
            <a:off x="9577497" y="2759856"/>
            <a:ext cx="96466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Karen   St. </a:t>
            </a:r>
            <a:r>
              <a:rPr lang="en-US" sz="1000" b="1" i="1" dirty="0" err="1">
                <a:solidFill>
                  <a:schemeClr val="tx1">
                    <a:lumMod val="75000"/>
                    <a:lumOff val="25000"/>
                  </a:schemeClr>
                </a:solidFill>
                <a:latin typeface="Century Gothic" pitchFamily="34" charset="0"/>
              </a:rPr>
              <a:t>Germain</a:t>
            </a:r>
            <a:endParaRPr lang="en-US" sz="1000" b="1" i="1" dirty="0">
              <a:solidFill>
                <a:schemeClr val="tx1">
                  <a:lumMod val="75000"/>
                  <a:lumOff val="25000"/>
                </a:schemeClr>
              </a:solidFill>
              <a:latin typeface="Century Gothic" pitchFamily="34" charset="0"/>
            </a:endParaRPr>
          </a:p>
        </p:txBody>
      </p:sp>
      <p:pic>
        <p:nvPicPr>
          <p:cNvPr id="93" name="Picture 2" descr="Photo of Karen M. St. Germain, PhD">
            <a:extLst>
              <a:ext uri="{FF2B5EF4-FFF2-40B4-BE49-F238E27FC236}">
                <a16:creationId xmlns:a16="http://schemas.microsoft.com/office/drawing/2014/main" id="{6C50741D-2342-4C59-8771-6DDE8BC5587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730988" y="1845456"/>
            <a:ext cx="657685"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F8F91AC6-F941-4F6B-A282-103D92F3A8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02459" y="3374150"/>
            <a:ext cx="739471" cy="914400"/>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E7145DA5-4F90-4557-A924-D41F76A9830C}"/>
              </a:ext>
            </a:extLst>
          </p:cNvPr>
          <p:cNvSpPr txBox="1"/>
          <p:nvPr/>
        </p:nvSpPr>
        <p:spPr>
          <a:xfrm>
            <a:off x="8639133" y="1330762"/>
            <a:ext cx="89139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Bill </a:t>
            </a:r>
          </a:p>
          <a:p>
            <a:pPr algn="ctr"/>
            <a:r>
              <a:rPr lang="en-US" sz="1000" b="1" i="1" dirty="0">
                <a:solidFill>
                  <a:schemeClr val="tx1">
                    <a:lumMod val="75000"/>
                    <a:lumOff val="25000"/>
                  </a:schemeClr>
                </a:solidFill>
                <a:latin typeface="Century Gothic" pitchFamily="34" charset="0"/>
              </a:rPr>
              <a:t>Nelson</a:t>
            </a:r>
          </a:p>
        </p:txBody>
      </p:sp>
      <p:sp>
        <p:nvSpPr>
          <p:cNvPr id="51" name="TextBox 50">
            <a:extLst>
              <a:ext uri="{FF2B5EF4-FFF2-40B4-BE49-F238E27FC236}">
                <a16:creationId xmlns:a16="http://schemas.microsoft.com/office/drawing/2014/main" id="{AC590259-DFF5-4B62-9500-4822991F48A5}"/>
              </a:ext>
            </a:extLst>
          </p:cNvPr>
          <p:cNvSpPr txBox="1"/>
          <p:nvPr/>
        </p:nvSpPr>
        <p:spPr>
          <a:xfrm>
            <a:off x="9665162" y="1311515"/>
            <a:ext cx="78933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Robert Cabana</a:t>
            </a:r>
          </a:p>
        </p:txBody>
      </p:sp>
      <p:pic>
        <p:nvPicPr>
          <p:cNvPr id="97" name="Picture 96" descr="A person in a suit and tie smiling in front of a flag&#10;&#10;Description automatically generated with medium confidence">
            <a:extLst>
              <a:ext uri="{FF2B5EF4-FFF2-40B4-BE49-F238E27FC236}">
                <a16:creationId xmlns:a16="http://schemas.microsoft.com/office/drawing/2014/main" id="{FD78A76B-EC0F-4957-8952-47420D16F3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710206" y="423804"/>
            <a:ext cx="749253" cy="912348"/>
          </a:xfrm>
          <a:prstGeom prst="rect">
            <a:avLst/>
          </a:prstGeom>
        </p:spPr>
      </p:pic>
      <p:pic>
        <p:nvPicPr>
          <p:cNvPr id="98" name="Picture 97">
            <a:extLst>
              <a:ext uri="{FF2B5EF4-FFF2-40B4-BE49-F238E27FC236}">
                <a16:creationId xmlns:a16="http://schemas.microsoft.com/office/drawing/2014/main" id="{632A9BEC-F16C-4413-A5EC-2343E59FA59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674553" y="423804"/>
            <a:ext cx="770555" cy="912347"/>
          </a:xfrm>
          <a:prstGeom prst="rect">
            <a:avLst/>
          </a:prstGeom>
        </p:spPr>
      </p:pic>
      <p:pic>
        <p:nvPicPr>
          <p:cNvPr id="3" name="Picture 2" descr="A person in front of a flag&#10;&#10;Description automatically generated with medium confidence">
            <a:extLst>
              <a:ext uri="{FF2B5EF4-FFF2-40B4-BE49-F238E27FC236}">
                <a16:creationId xmlns:a16="http://schemas.microsoft.com/office/drawing/2014/main" id="{262C8D9A-14AA-4327-B700-82F27818FF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45207" y="423804"/>
            <a:ext cx="771562" cy="929211"/>
          </a:xfrm>
          <a:prstGeom prst="rect">
            <a:avLst/>
          </a:prstGeom>
        </p:spPr>
      </p:pic>
      <p:sp>
        <p:nvSpPr>
          <p:cNvPr id="86" name="TextBox 85">
            <a:extLst>
              <a:ext uri="{FF2B5EF4-FFF2-40B4-BE49-F238E27FC236}">
                <a16:creationId xmlns:a16="http://schemas.microsoft.com/office/drawing/2014/main" id="{CC47FC98-99B3-4695-A7F2-CEE7576DA854}"/>
              </a:ext>
            </a:extLst>
          </p:cNvPr>
          <p:cNvSpPr txBox="1"/>
          <p:nvPr/>
        </p:nvSpPr>
        <p:spPr>
          <a:xfrm>
            <a:off x="10402266" y="1308971"/>
            <a:ext cx="1257445"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Col. (USAF, ret) Pam </a:t>
            </a:r>
            <a:r>
              <a:rPr lang="en-US" sz="1000" b="1" i="1" dirty="0" err="1">
                <a:solidFill>
                  <a:schemeClr val="tx1">
                    <a:lumMod val="75000"/>
                    <a:lumOff val="25000"/>
                  </a:schemeClr>
                </a:solidFill>
                <a:latin typeface="Century Gothic" pitchFamily="34" charset="0"/>
              </a:rPr>
              <a:t>Melroy</a:t>
            </a:r>
            <a:endParaRPr lang="en-US" sz="1000" b="1" i="1"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37242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Science Mission Directorate</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Science is interconnected; no important question stands alone.  </a:t>
            </a:r>
          </a:p>
          <a:p>
            <a:pPr marL="285750" indent="-225425">
              <a:buFont typeface="Arial" panose="020B0604020202020204" pitchFamily="34" charset="0"/>
              <a:buChar char="•"/>
            </a:pPr>
            <a:r>
              <a:rPr lang="en-US" dirty="0"/>
              <a:t>The </a:t>
            </a:r>
            <a:r>
              <a:rPr lang="en-US" b="1" dirty="0"/>
              <a:t>Science Mission Directorate </a:t>
            </a:r>
            <a:r>
              <a:rPr lang="en-US" dirty="0"/>
              <a:t>(SMD) is an organization where discoveries in one scientific discipline have a direct route to other areas of study. This flow is something extremely valuable and is rare in the scientific world.</a:t>
            </a:r>
          </a:p>
        </p:txBody>
      </p:sp>
      <p:grpSp>
        <p:nvGrpSpPr>
          <p:cNvPr id="6" name="Group 5">
            <a:extLst>
              <a:ext uri="{FF2B5EF4-FFF2-40B4-BE49-F238E27FC236}">
                <a16:creationId xmlns:a16="http://schemas.microsoft.com/office/drawing/2014/main" id="{3686AD05-DCDD-43C5-8BDE-DC7D46440254}"/>
              </a:ext>
            </a:extLst>
          </p:cNvPr>
          <p:cNvGrpSpPr/>
          <p:nvPr/>
        </p:nvGrpSpPr>
        <p:grpSpPr>
          <a:xfrm>
            <a:off x="7653867" y="550144"/>
            <a:ext cx="4160878" cy="1420869"/>
            <a:chOff x="454002" y="5203370"/>
            <a:chExt cx="3758168" cy="1420869"/>
          </a:xfrm>
        </p:grpSpPr>
        <p:pic>
          <p:nvPicPr>
            <p:cNvPr id="7" name="Picture 6">
              <a:extLst>
                <a:ext uri="{FF2B5EF4-FFF2-40B4-BE49-F238E27FC236}">
                  <a16:creationId xmlns:a16="http://schemas.microsoft.com/office/drawing/2014/main" id="{0382E59B-7E14-42C1-9F12-8355D63FB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27" y="5396406"/>
              <a:ext cx="763967" cy="1116923"/>
            </a:xfrm>
            <a:prstGeom prst="ellipse">
              <a:avLst/>
            </a:prstGeom>
            <a:effectLst>
              <a:outerShdw blurRad="127000" dist="50800" dir="2700000" algn="ctr" rotWithShape="0">
                <a:schemeClr val="tx1">
                  <a:alpha val="40000"/>
                </a:schemeClr>
              </a:outerShdw>
            </a:effectLst>
          </p:spPr>
        </p:pic>
        <p:grpSp>
          <p:nvGrpSpPr>
            <p:cNvPr id="8" name="Group 7">
              <a:extLst>
                <a:ext uri="{FF2B5EF4-FFF2-40B4-BE49-F238E27FC236}">
                  <a16:creationId xmlns:a16="http://schemas.microsoft.com/office/drawing/2014/main" id="{CC8091EE-7CD5-44F2-BFED-C3ED82C63421}"/>
                </a:ext>
              </a:extLst>
            </p:cNvPr>
            <p:cNvGrpSpPr/>
            <p:nvPr/>
          </p:nvGrpSpPr>
          <p:grpSpPr>
            <a:xfrm>
              <a:off x="454002" y="5203370"/>
              <a:ext cx="3758168" cy="1420869"/>
              <a:chOff x="637004" y="5021238"/>
              <a:chExt cx="3519376" cy="1420869"/>
            </a:xfrm>
          </p:grpSpPr>
          <p:sp>
            <p:nvSpPr>
              <p:cNvPr id="9" name="Text Placeholder 5">
                <a:extLst>
                  <a:ext uri="{FF2B5EF4-FFF2-40B4-BE49-F238E27FC236}">
                    <a16:creationId xmlns:a16="http://schemas.microsoft.com/office/drawing/2014/main" id="{A871C992-3717-42F3-B82E-51F25294BE7F}"/>
                  </a:ext>
                </a:extLst>
              </p:cNvPr>
              <p:cNvSpPr txBox="1">
                <a:spLocks/>
              </p:cNvSpPr>
              <p:nvPr/>
            </p:nvSpPr>
            <p:spPr>
              <a:xfrm>
                <a:off x="1427081" y="5128543"/>
                <a:ext cx="2729299" cy="129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500" b="1" i="1" dirty="0">
                    <a:solidFill>
                      <a:srgbClr val="0061AA"/>
                    </a:solidFill>
                    <a:latin typeface="Arial" panose="020B0604020202020204" pitchFamily="34" charset="0"/>
                    <a:cs typeface="Arial" panose="020B0604020202020204" pitchFamily="34" charset="0"/>
                  </a:rPr>
                  <a:t>By The Way</a:t>
                </a:r>
              </a:p>
              <a:p>
                <a:pPr>
                  <a:spcBef>
                    <a:spcPts val="0"/>
                  </a:spcBef>
                  <a:buClr>
                    <a:srgbClr val="0078C1"/>
                  </a:buClr>
                </a:pPr>
                <a:r>
                  <a:rPr lang="en-US" sz="1500" dirty="0">
                    <a:latin typeface="Arial" panose="020B0604020202020204" pitchFamily="34" charset="0"/>
                    <a:cs typeface="Arial" panose="020B0604020202020204" pitchFamily="34" charset="0"/>
                  </a:rPr>
                  <a:t>Dr. Thomas </a:t>
                </a:r>
                <a:r>
                  <a:rPr lang="en-US" sz="1500" dirty="0" err="1">
                    <a:latin typeface="Arial" panose="020B0604020202020204" pitchFamily="34" charset="0"/>
                    <a:cs typeface="Arial" panose="020B0604020202020204" pitchFamily="34" charset="0"/>
                  </a:rPr>
                  <a:t>Zurbuchen</a:t>
                </a:r>
                <a:r>
                  <a:rPr lang="en-US" sz="1500" dirty="0">
                    <a:latin typeface="Arial" panose="020B0604020202020204" pitchFamily="34" charset="0"/>
                    <a:cs typeface="Arial" panose="020B0604020202020204" pitchFamily="34" charset="0"/>
                  </a:rPr>
                  <a:t>, AA for SMD and aka Dr. Z, is often seen at conferences and visiting NASA Centers! Follow him on Twitter!</a:t>
                </a:r>
              </a:p>
            </p:txBody>
          </p:sp>
          <p:sp>
            <p:nvSpPr>
              <p:cNvPr id="10" name="Rounded Rectangle 49">
                <a:extLst>
                  <a:ext uri="{FF2B5EF4-FFF2-40B4-BE49-F238E27FC236}">
                    <a16:creationId xmlns:a16="http://schemas.microsoft.com/office/drawing/2014/main" id="{0ADE9D21-7887-4DE3-A478-5F8F52FBC7C5}"/>
                  </a:ext>
                </a:extLst>
              </p:cNvPr>
              <p:cNvSpPr/>
              <p:nvPr/>
            </p:nvSpPr>
            <p:spPr>
              <a:xfrm>
                <a:off x="637004" y="5021238"/>
                <a:ext cx="3513822" cy="14208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A534B030-2BDF-4EE9-84F5-18D100BCEC8A}"/>
              </a:ext>
            </a:extLst>
          </p:cNvPr>
          <p:cNvSpPr txBox="1">
            <a:spLocks/>
          </p:cNvSpPr>
          <p:nvPr/>
        </p:nvSpPr>
        <p:spPr>
          <a:xfrm>
            <a:off x="835335" y="3079637"/>
            <a:ext cx="5091421" cy="352436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SMD seeks to understand the origins, evolution, and destiny of the universe and to understand the nature of the strange phenomena that shape it by…</a:t>
            </a:r>
          </a:p>
          <a:p>
            <a:pPr marL="636588" indent="-285750">
              <a:buFont typeface="Arial" panose="020B0604020202020204" pitchFamily="34" charset="0"/>
              <a:buChar char="-"/>
            </a:pPr>
            <a:r>
              <a:rPr lang="en-US" dirty="0"/>
              <a:t>Engaging the Nation’s </a:t>
            </a:r>
            <a:r>
              <a:rPr lang="en-US" b="1" dirty="0"/>
              <a:t>science community</a:t>
            </a:r>
          </a:p>
          <a:p>
            <a:pPr marL="636588" indent="-285750">
              <a:buFont typeface="Arial" panose="020B0604020202020204" pitchFamily="34" charset="0"/>
              <a:buChar char="-"/>
            </a:pPr>
            <a:r>
              <a:rPr lang="en-US" dirty="0"/>
              <a:t>Sponsoring </a:t>
            </a:r>
            <a:r>
              <a:rPr lang="en-US" b="1" dirty="0"/>
              <a:t>scientific research </a:t>
            </a:r>
          </a:p>
          <a:p>
            <a:pPr marL="636588" indent="-285750">
              <a:buFont typeface="Arial" panose="020B0604020202020204" pitchFamily="34" charset="0"/>
              <a:buChar char="-"/>
            </a:pPr>
            <a:r>
              <a:rPr lang="en-US" dirty="0"/>
              <a:t>Developing and deploying satellites and probes in collaboration with NASA’s partners around the world to answer </a:t>
            </a:r>
            <a:r>
              <a:rPr lang="en-US" b="1" dirty="0"/>
              <a:t>fundamental questions </a:t>
            </a:r>
            <a:r>
              <a:rPr lang="en-US" dirty="0"/>
              <a:t>requiring the view from and into space </a:t>
            </a:r>
          </a:p>
          <a:p>
            <a:pPr marL="285750" indent="-225425">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2D8A957E-9791-45E9-AF37-AA75B8800D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5246" y="3188647"/>
            <a:ext cx="5542932" cy="3303319"/>
          </a:xfrm>
          <a:prstGeom prst="rect">
            <a:avLst/>
          </a:prstGeom>
        </p:spPr>
      </p:pic>
    </p:spTree>
    <p:extLst>
      <p:ext uri="{BB962C8B-B14F-4D97-AF65-F5344CB8AC3E}">
        <p14:creationId xmlns:p14="http://schemas.microsoft.com/office/powerpoint/2010/main" val="15297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Earth Science Division</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641684" y="1758807"/>
            <a:ext cx="11350901" cy="23451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t>
            </a:r>
            <a:r>
              <a:rPr lang="en-US" b="1" dirty="0"/>
              <a:t>Earth Science Division </a:t>
            </a:r>
            <a:r>
              <a:rPr lang="en-US" dirty="0"/>
              <a:t>(ESD), conducts scientific studies to understand the Earth as a system on all time scales.</a:t>
            </a:r>
          </a:p>
          <a:p>
            <a:pPr marL="285750" indent="-225425">
              <a:buFont typeface="Arial" panose="020B0604020202020204" pitchFamily="34" charset="0"/>
              <a:buChar char="•"/>
            </a:pPr>
            <a:r>
              <a:rPr lang="en-US" dirty="0"/>
              <a:t>ESD utilizes NASA’s ability to view the Earth from the unique vantage point of space. </a:t>
            </a:r>
          </a:p>
          <a:p>
            <a:pPr marL="285750" indent="-225425">
              <a:buFont typeface="Arial" panose="020B0604020202020204" pitchFamily="34" charset="0"/>
              <a:buChar char="•"/>
            </a:pPr>
            <a:r>
              <a:rPr lang="en-US" dirty="0"/>
              <a:t>ESD provides uniformly high-quality data covering the planet to support the pursuit of answers to fundamental science questions.</a:t>
            </a:r>
          </a:p>
          <a:p>
            <a:pPr marL="285750" indent="-225425">
              <a:buFont typeface="Arial" panose="020B0604020202020204" pitchFamily="34" charset="0"/>
              <a:buChar char="•"/>
            </a:pPr>
            <a:r>
              <a:rPr lang="en-US" dirty="0"/>
              <a:t>There are four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33297630-1681-4563-9CB0-15073342B43C}"/>
              </a:ext>
            </a:extLst>
          </p:cNvPr>
          <p:cNvSpPr/>
          <p:nvPr/>
        </p:nvSpPr>
        <p:spPr>
          <a:xfrm>
            <a:off x="11493500" y="5174768"/>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a:extLst>
              <a:ext uri="{FF2B5EF4-FFF2-40B4-BE49-F238E27FC236}">
                <a16:creationId xmlns:a16="http://schemas.microsoft.com/office/drawing/2014/main" id="{BD4A7635-084B-423D-ABBE-73E259963B36}"/>
              </a:ext>
            </a:extLst>
          </p:cNvPr>
          <p:cNvGrpSpPr/>
          <p:nvPr/>
        </p:nvGrpSpPr>
        <p:grpSpPr>
          <a:xfrm>
            <a:off x="1468847" y="3728204"/>
            <a:ext cx="2175690" cy="2764671"/>
            <a:chOff x="-814996" y="3352521"/>
            <a:chExt cx="2175690" cy="2764671"/>
          </a:xfrm>
        </p:grpSpPr>
        <p:sp>
          <p:nvSpPr>
            <p:cNvPr id="7" name="Rounded Rectangle 41">
              <a:extLst>
                <a:ext uri="{FF2B5EF4-FFF2-40B4-BE49-F238E27FC236}">
                  <a16:creationId xmlns:a16="http://schemas.microsoft.com/office/drawing/2014/main" id="{36D8491B-2E56-4320-950D-A111BE827955}"/>
                </a:ext>
              </a:extLst>
            </p:cNvPr>
            <p:cNvSpPr/>
            <p:nvPr/>
          </p:nvSpPr>
          <p:spPr>
            <a:xfrm>
              <a:off x="-803909"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Flight</a:t>
              </a:r>
              <a:endParaRPr lang="en-US" dirty="0">
                <a:solidFill>
                  <a:srgbClr val="0061AA"/>
                </a:solidFill>
              </a:endParaRPr>
            </a:p>
            <a:p>
              <a:pPr algn="ctr"/>
              <a:endParaRPr lang="en-US" sz="1200" dirty="0">
                <a:solidFill>
                  <a:schemeClr val="tx1">
                    <a:lumMod val="75000"/>
                    <a:lumOff val="25000"/>
                  </a:schemeClr>
                </a:solidFill>
              </a:endParaRPr>
            </a:p>
            <a:p>
              <a:pPr algn="ctr"/>
              <a:r>
                <a:rPr lang="en-US" sz="1300" dirty="0">
                  <a:solidFill>
                    <a:schemeClr val="tx1">
                      <a:lumMod val="75000"/>
                      <a:lumOff val="25000"/>
                    </a:schemeClr>
                  </a:solidFill>
                </a:rPr>
                <a:t>Develops, launches, and operates NASA’s fleet of Earth-observing satellites, instruments, and aircraft. Manages data systems to make the data freely and openly available. </a:t>
              </a:r>
            </a:p>
            <a:p>
              <a:pPr algn="ctr"/>
              <a:endParaRPr lang="en-US" sz="1300" dirty="0">
                <a:solidFill>
                  <a:schemeClr val="tx1">
                    <a:lumMod val="75000"/>
                    <a:lumOff val="25000"/>
                  </a:schemeClr>
                </a:solidFill>
              </a:endParaRPr>
            </a:p>
          </p:txBody>
        </p:sp>
        <p:pic>
          <p:nvPicPr>
            <p:cNvPr id="8" name="Picture 7" descr="OSTM_Jason-2.png">
              <a:extLst>
                <a:ext uri="{FF2B5EF4-FFF2-40B4-BE49-F238E27FC236}">
                  <a16:creationId xmlns:a16="http://schemas.microsoft.com/office/drawing/2014/main" id="{D3745714-ED4B-460E-B5A0-7B6B03780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217741">
              <a:off x="-921048" y="3458573"/>
              <a:ext cx="669303" cy="457200"/>
            </a:xfrm>
            <a:prstGeom prst="rect">
              <a:avLst/>
            </a:prstGeom>
          </p:spPr>
        </p:pic>
      </p:grpSp>
      <p:grpSp>
        <p:nvGrpSpPr>
          <p:cNvPr id="9" name="Group 8">
            <a:extLst>
              <a:ext uri="{FF2B5EF4-FFF2-40B4-BE49-F238E27FC236}">
                <a16:creationId xmlns:a16="http://schemas.microsoft.com/office/drawing/2014/main" id="{FCB2C5B7-7CBE-4E70-8D4B-93517B6E920B}"/>
              </a:ext>
            </a:extLst>
          </p:cNvPr>
          <p:cNvGrpSpPr/>
          <p:nvPr/>
        </p:nvGrpSpPr>
        <p:grpSpPr>
          <a:xfrm>
            <a:off x="6200592" y="3811999"/>
            <a:ext cx="2341722" cy="2680876"/>
            <a:chOff x="4755784" y="3436316"/>
            <a:chExt cx="2341722" cy="2680876"/>
          </a:xfrm>
        </p:grpSpPr>
        <p:sp>
          <p:nvSpPr>
            <p:cNvPr id="10" name="Rounded Rectangle 42">
              <a:extLst>
                <a:ext uri="{FF2B5EF4-FFF2-40B4-BE49-F238E27FC236}">
                  <a16:creationId xmlns:a16="http://schemas.microsoft.com/office/drawing/2014/main" id="{A7009B3E-BC76-4914-80CD-E96A35F9A084}"/>
                </a:ext>
              </a:extLst>
            </p:cNvPr>
            <p:cNvSpPr/>
            <p:nvPr/>
          </p:nvSpPr>
          <p:spPr>
            <a:xfrm>
              <a:off x="4932903"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dirty="0">
                  <a:solidFill>
                    <a:srgbClr val="0061AA"/>
                  </a:solidFill>
                </a:rPr>
                <a:t>Research &amp; Analysis</a:t>
              </a:r>
            </a:p>
            <a:p>
              <a:pPr algn="ctr"/>
              <a:endParaRPr lang="en-US" sz="1200" dirty="0">
                <a:solidFill>
                  <a:srgbClr val="0061AA"/>
                </a:solidFill>
              </a:endParaRPr>
            </a:p>
            <a:p>
              <a:pPr lvl="0" algn="ctr"/>
              <a:r>
                <a:rPr lang="en-US" sz="1300" dirty="0">
                  <a:solidFill>
                    <a:prstClr val="black">
                      <a:lumMod val="75000"/>
                      <a:lumOff val="25000"/>
                    </a:prstClr>
                  </a:solidFill>
                </a:rPr>
                <a:t>Supports research that advances knowledge of the Earth as a system. Six focus areas plus field campaigns, modeling, and scientific computing.</a:t>
              </a:r>
            </a:p>
            <a:p>
              <a:pPr algn="ctr"/>
              <a:endParaRPr lang="en-US" sz="1600" dirty="0">
                <a:solidFill>
                  <a:srgbClr val="3550A7"/>
                </a:solidFill>
              </a:endParaRPr>
            </a:p>
          </p:txBody>
        </p:sp>
        <p:pic>
          <p:nvPicPr>
            <p:cNvPr id="11" name="Picture 10">
              <a:extLst>
                <a:ext uri="{FF2B5EF4-FFF2-40B4-BE49-F238E27FC236}">
                  <a16:creationId xmlns:a16="http://schemas.microsoft.com/office/drawing/2014/main" id="{85C2F594-58E4-47B4-A13C-CF7E91801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55784" y="3436316"/>
              <a:ext cx="382768" cy="379020"/>
            </a:xfrm>
            <a:prstGeom prst="ellipse">
              <a:avLst/>
            </a:prstGeom>
          </p:spPr>
        </p:pic>
      </p:grpSp>
      <p:grpSp>
        <p:nvGrpSpPr>
          <p:cNvPr id="12" name="Group 11">
            <a:extLst>
              <a:ext uri="{FF2B5EF4-FFF2-40B4-BE49-F238E27FC236}">
                <a16:creationId xmlns:a16="http://schemas.microsoft.com/office/drawing/2014/main" id="{1B6EAB9C-9824-4E03-A64F-0E8D45826ACC}"/>
              </a:ext>
            </a:extLst>
          </p:cNvPr>
          <p:cNvGrpSpPr/>
          <p:nvPr/>
        </p:nvGrpSpPr>
        <p:grpSpPr>
          <a:xfrm>
            <a:off x="3749129" y="3823600"/>
            <a:ext cx="2346871" cy="2669275"/>
            <a:chOff x="1882229" y="3447917"/>
            <a:chExt cx="2346871" cy="2669275"/>
          </a:xfrm>
        </p:grpSpPr>
        <p:sp>
          <p:nvSpPr>
            <p:cNvPr id="13" name="Rounded Rectangle 43">
              <a:extLst>
                <a:ext uri="{FF2B5EF4-FFF2-40B4-BE49-F238E27FC236}">
                  <a16:creationId xmlns:a16="http://schemas.microsoft.com/office/drawing/2014/main" id="{8998757A-F7C2-4F2D-A925-DB7707B8003B}"/>
                </a:ext>
              </a:extLst>
            </p:cNvPr>
            <p:cNvSpPr/>
            <p:nvPr/>
          </p:nvSpPr>
          <p:spPr>
            <a:xfrm>
              <a:off x="2064497"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Technology</a:t>
              </a:r>
              <a:endParaRPr lang="en-US" dirty="0">
                <a:solidFill>
                  <a:srgbClr val="0061AA"/>
                </a:solidFill>
              </a:endParaRPr>
            </a:p>
            <a:p>
              <a:pPr lvl="0" algn="ctr"/>
              <a:endParaRPr lang="en-US" sz="900" dirty="0">
                <a:solidFill>
                  <a:prstClr val="black">
                    <a:lumMod val="75000"/>
                    <a:lumOff val="25000"/>
                  </a:prstClr>
                </a:solidFill>
              </a:endParaRPr>
            </a:p>
            <a:p>
              <a:pPr lvl="0" algn="ctr"/>
              <a:r>
                <a:rPr lang="en-US" sz="1300" dirty="0">
                  <a:solidFill>
                    <a:prstClr val="black">
                      <a:lumMod val="75000"/>
                      <a:lumOff val="25000"/>
                    </a:prstClr>
                  </a:solidFill>
                </a:rPr>
                <a:t>Tests and demonstrates scientific technologies for future satellite and airborne missions: </a:t>
              </a:r>
            </a:p>
            <a:p>
              <a:pPr lvl="0" algn="ctr"/>
              <a:r>
                <a:rPr lang="en-US" sz="1300" dirty="0">
                  <a:solidFill>
                    <a:prstClr val="black">
                      <a:lumMod val="75000"/>
                      <a:lumOff val="25000"/>
                    </a:prstClr>
                  </a:solidFill>
                </a:rPr>
                <a:t>Instruments, Information Systems, Components, In-Space Validation.</a:t>
              </a:r>
            </a:p>
            <a:p>
              <a:pPr algn="ctr"/>
              <a:endParaRPr lang="en-US" sz="1300" dirty="0">
                <a:solidFill>
                  <a:srgbClr val="3550A7"/>
                </a:solidFill>
              </a:endParaRPr>
            </a:p>
          </p:txBody>
        </p:sp>
        <p:pic>
          <p:nvPicPr>
            <p:cNvPr id="14" name="Picture 13">
              <a:extLst>
                <a:ext uri="{FF2B5EF4-FFF2-40B4-BE49-F238E27FC236}">
                  <a16:creationId xmlns:a16="http://schemas.microsoft.com/office/drawing/2014/main" id="{2AA48396-6069-4AA9-BFCE-DDD68630251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82229" y="3447917"/>
              <a:ext cx="515782" cy="386836"/>
            </a:xfrm>
            <a:prstGeom prst="rect">
              <a:avLst/>
            </a:prstGeom>
          </p:spPr>
        </p:pic>
      </p:grpSp>
      <p:grpSp>
        <p:nvGrpSpPr>
          <p:cNvPr id="15" name="Group 14">
            <a:extLst>
              <a:ext uri="{FF2B5EF4-FFF2-40B4-BE49-F238E27FC236}">
                <a16:creationId xmlns:a16="http://schemas.microsoft.com/office/drawing/2014/main" id="{7FC50443-76CB-4DAB-B2B1-506EE6B23661}"/>
              </a:ext>
            </a:extLst>
          </p:cNvPr>
          <p:cNvGrpSpPr/>
          <p:nvPr/>
        </p:nvGrpSpPr>
        <p:grpSpPr>
          <a:xfrm>
            <a:off x="8624047" y="3727062"/>
            <a:ext cx="2527905" cy="2765813"/>
            <a:chOff x="7605124" y="3351379"/>
            <a:chExt cx="2527905" cy="2765813"/>
          </a:xfrm>
        </p:grpSpPr>
        <p:sp>
          <p:nvSpPr>
            <p:cNvPr id="16" name="Rounded Rectangle 44">
              <a:extLst>
                <a:ext uri="{FF2B5EF4-FFF2-40B4-BE49-F238E27FC236}">
                  <a16:creationId xmlns:a16="http://schemas.microsoft.com/office/drawing/2014/main" id="{1CA6844D-1A92-4231-9992-C90A36DC1A31}"/>
                </a:ext>
              </a:extLst>
            </p:cNvPr>
            <p:cNvSpPr/>
            <p:nvPr/>
          </p:nvSpPr>
          <p:spPr>
            <a:xfrm>
              <a:off x="7801309" y="3550920"/>
              <a:ext cx="2331720"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b="1" dirty="0">
                  <a:solidFill>
                    <a:srgbClr val="0061AA"/>
                  </a:solidFill>
                </a:rPr>
                <a:t>Applied Sciences</a:t>
              </a:r>
            </a:p>
            <a:p>
              <a:pPr lvl="0" algn="ctr"/>
              <a:r>
                <a:rPr lang="en-US" sz="1300" b="1" dirty="0">
                  <a:solidFill>
                    <a:prstClr val="black">
                      <a:lumMod val="75000"/>
                      <a:lumOff val="25000"/>
                    </a:prstClr>
                  </a:solidFill>
                </a:rPr>
                <a:t>Supports innovative and practical uses of Earth observations and scientific knowledge by private and public sectors to inform their planning, decisions, and actions.</a:t>
              </a:r>
            </a:p>
          </p:txBody>
        </p:sp>
        <p:pic>
          <p:nvPicPr>
            <p:cNvPr id="19" name="Picture 18">
              <a:extLst>
                <a:ext uri="{FF2B5EF4-FFF2-40B4-BE49-F238E27FC236}">
                  <a16:creationId xmlns:a16="http://schemas.microsoft.com/office/drawing/2014/main" id="{CD868337-C8D2-4D26-BBDA-C1CBF80E51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5124" y="3351379"/>
              <a:ext cx="591671" cy="438336"/>
            </a:xfrm>
            <a:prstGeom prst="rect">
              <a:avLst/>
            </a:prstGeom>
            <a:ln>
              <a:solidFill>
                <a:schemeClr val="bg1">
                  <a:lumMod val="65000"/>
                </a:schemeClr>
              </a:solidFill>
            </a:ln>
          </p:spPr>
        </p:pic>
      </p:grpSp>
    </p:spTree>
    <p:extLst>
      <p:ext uri="{BB962C8B-B14F-4D97-AF65-F5344CB8AC3E}">
        <p14:creationId xmlns:p14="http://schemas.microsoft.com/office/powerpoint/2010/main" val="133286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87" descr="A planet in space&#10;&#10;Description automatically generated with low confidence">
            <a:extLst>
              <a:ext uri="{FF2B5EF4-FFF2-40B4-BE49-F238E27FC236}">
                <a16:creationId xmlns:a16="http://schemas.microsoft.com/office/drawing/2014/main" id="{322AAC84-0FA0-774A-83A4-58DD939B207C}"/>
              </a:ext>
            </a:extLst>
          </p:cNvPr>
          <p:cNvPicPr>
            <a:picLocks noChangeAspect="1"/>
          </p:cNvPicPr>
          <p:nvPr/>
        </p:nvPicPr>
        <p:blipFill>
          <a:blip r:embed="rId3"/>
          <a:stretch>
            <a:fillRect/>
          </a:stretch>
        </p:blipFill>
        <p:spPr>
          <a:xfrm>
            <a:off x="20225" y="-13052"/>
            <a:ext cx="12192000" cy="6858000"/>
          </a:xfrm>
          <a:prstGeom prst="rect">
            <a:avLst/>
          </a:prstGeom>
        </p:spPr>
      </p:pic>
      <p:grpSp>
        <p:nvGrpSpPr>
          <p:cNvPr id="85" name="Group 84">
            <a:extLst>
              <a:ext uri="{FF2B5EF4-FFF2-40B4-BE49-F238E27FC236}">
                <a16:creationId xmlns:a16="http://schemas.microsoft.com/office/drawing/2014/main" id="{478E904C-47F7-844B-AD09-396C284C2606}"/>
              </a:ext>
            </a:extLst>
          </p:cNvPr>
          <p:cNvGrpSpPr/>
          <p:nvPr/>
        </p:nvGrpSpPr>
        <p:grpSpPr>
          <a:xfrm>
            <a:off x="6282395" y="5798167"/>
            <a:ext cx="900414" cy="531953"/>
            <a:chOff x="5326765" y="5830747"/>
            <a:chExt cx="900414" cy="531953"/>
          </a:xfrm>
        </p:grpSpPr>
        <p:pic>
          <p:nvPicPr>
            <p:cNvPr id="54" name="Picture 53" descr="A picture containing window, building, wheel&#10;&#10;Description automatically generated">
              <a:extLst>
                <a:ext uri="{FF2B5EF4-FFF2-40B4-BE49-F238E27FC236}">
                  <a16:creationId xmlns:a16="http://schemas.microsoft.com/office/drawing/2014/main" id="{CE9A2B4C-C17E-7344-A48C-0D05FB0D6CDF}"/>
                </a:ext>
              </a:extLst>
            </p:cNvPr>
            <p:cNvPicPr>
              <a:picLocks noChangeAspect="1"/>
            </p:cNvPicPr>
            <p:nvPr/>
          </p:nvPicPr>
          <p:blipFill>
            <a:blip r:embed="rId4"/>
            <a:stretch>
              <a:fillRect/>
            </a:stretch>
          </p:blipFill>
          <p:spPr>
            <a:xfrm>
              <a:off x="5326765" y="5886450"/>
              <a:ext cx="111126" cy="111126"/>
            </a:xfrm>
            <a:prstGeom prst="rect">
              <a:avLst/>
            </a:prstGeom>
          </p:spPr>
        </p:pic>
        <p:pic>
          <p:nvPicPr>
            <p:cNvPr id="114" name="Picture 113" descr="A picture containing insect&#10;&#10;Description automatically generated">
              <a:extLst>
                <a:ext uri="{FF2B5EF4-FFF2-40B4-BE49-F238E27FC236}">
                  <a16:creationId xmlns:a16="http://schemas.microsoft.com/office/drawing/2014/main" id="{A54C7E55-C706-234D-BC2D-2B4AE6B27679}"/>
                </a:ext>
              </a:extLst>
            </p:cNvPr>
            <p:cNvPicPr>
              <a:picLocks noChangeAspect="1"/>
            </p:cNvPicPr>
            <p:nvPr/>
          </p:nvPicPr>
          <p:blipFill>
            <a:blip r:embed="rId5"/>
            <a:stretch>
              <a:fillRect/>
            </a:stretch>
          </p:blipFill>
          <p:spPr>
            <a:xfrm>
              <a:off x="5391150" y="6045200"/>
              <a:ext cx="596900" cy="317500"/>
            </a:xfrm>
            <a:prstGeom prst="rect">
              <a:avLst/>
            </a:prstGeom>
          </p:spPr>
        </p:pic>
        <p:sp>
          <p:nvSpPr>
            <p:cNvPr id="150" name="TextBox 149">
              <a:extLst>
                <a:ext uri="{FF2B5EF4-FFF2-40B4-BE49-F238E27FC236}">
                  <a16:creationId xmlns:a16="http://schemas.microsoft.com/office/drawing/2014/main" id="{CE8FE535-A7D8-764F-8AFE-34F59AD18958}"/>
                </a:ext>
              </a:extLst>
            </p:cNvPr>
            <p:cNvSpPr txBox="1"/>
            <p:nvPr/>
          </p:nvSpPr>
          <p:spPr>
            <a:xfrm>
              <a:off x="5369688" y="5830747"/>
              <a:ext cx="857491"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SENTINEL-6B</a:t>
              </a:r>
            </a:p>
          </p:txBody>
        </p:sp>
      </p:grpSp>
      <p:grpSp>
        <p:nvGrpSpPr>
          <p:cNvPr id="17" name="Group 16">
            <a:extLst>
              <a:ext uri="{FF2B5EF4-FFF2-40B4-BE49-F238E27FC236}">
                <a16:creationId xmlns:a16="http://schemas.microsoft.com/office/drawing/2014/main" id="{1FB08CCF-1F2A-5841-8793-755DFB2E9A51}"/>
              </a:ext>
            </a:extLst>
          </p:cNvPr>
          <p:cNvGrpSpPr/>
          <p:nvPr/>
        </p:nvGrpSpPr>
        <p:grpSpPr>
          <a:xfrm>
            <a:off x="5753100" y="3677856"/>
            <a:ext cx="686193" cy="460794"/>
            <a:chOff x="5753100" y="3677856"/>
            <a:chExt cx="686193" cy="460794"/>
          </a:xfrm>
        </p:grpSpPr>
        <p:sp>
          <p:nvSpPr>
            <p:cNvPr id="97" name="TextBox 96">
              <a:extLst>
                <a:ext uri="{FF2B5EF4-FFF2-40B4-BE49-F238E27FC236}">
                  <a16:creationId xmlns:a16="http://schemas.microsoft.com/office/drawing/2014/main" id="{28E4CD08-AE65-B54E-918D-24BC96894F2C}"/>
                </a:ext>
              </a:extLst>
            </p:cNvPr>
            <p:cNvSpPr txBox="1"/>
            <p:nvPr/>
          </p:nvSpPr>
          <p:spPr>
            <a:xfrm>
              <a:off x="5796023" y="3677856"/>
              <a:ext cx="64327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AURA</a:t>
              </a:r>
            </a:p>
          </p:txBody>
        </p:sp>
        <p:pic>
          <p:nvPicPr>
            <p:cNvPr id="41" name="Picture 40" descr="A picture containing window, building, wheel&#10;&#10;Description automatically generated">
              <a:extLst>
                <a:ext uri="{FF2B5EF4-FFF2-40B4-BE49-F238E27FC236}">
                  <a16:creationId xmlns:a16="http://schemas.microsoft.com/office/drawing/2014/main" id="{37F99A42-0E5A-ED4D-A1F1-95A47F30F248}"/>
                </a:ext>
              </a:extLst>
            </p:cNvPr>
            <p:cNvPicPr>
              <a:picLocks noChangeAspect="1"/>
            </p:cNvPicPr>
            <p:nvPr/>
          </p:nvPicPr>
          <p:blipFill>
            <a:blip r:embed="rId4"/>
            <a:stretch>
              <a:fillRect/>
            </a:stretch>
          </p:blipFill>
          <p:spPr>
            <a:xfrm>
              <a:off x="5753100" y="3743325"/>
              <a:ext cx="111126" cy="111126"/>
            </a:xfrm>
            <a:prstGeom prst="rect">
              <a:avLst/>
            </a:prstGeom>
          </p:spPr>
        </p:pic>
        <p:pic>
          <p:nvPicPr>
            <p:cNvPr id="84" name="Picture 83" descr="A picture containing gear&#10;&#10;Description automatically generated">
              <a:extLst>
                <a:ext uri="{FF2B5EF4-FFF2-40B4-BE49-F238E27FC236}">
                  <a16:creationId xmlns:a16="http://schemas.microsoft.com/office/drawing/2014/main" id="{822DFC69-F31C-A449-BA9B-CF4F98704D48}"/>
                </a:ext>
              </a:extLst>
            </p:cNvPr>
            <p:cNvPicPr>
              <a:picLocks noChangeAspect="1"/>
            </p:cNvPicPr>
            <p:nvPr/>
          </p:nvPicPr>
          <p:blipFill>
            <a:blip r:embed="rId6"/>
            <a:stretch>
              <a:fillRect/>
            </a:stretch>
          </p:blipFill>
          <p:spPr>
            <a:xfrm>
              <a:off x="5772150" y="3897350"/>
              <a:ext cx="635000" cy="241300"/>
            </a:xfrm>
            <a:prstGeom prst="rect">
              <a:avLst/>
            </a:prstGeom>
          </p:spPr>
        </p:pic>
      </p:grpSp>
      <p:grpSp>
        <p:nvGrpSpPr>
          <p:cNvPr id="19" name="Group 18">
            <a:extLst>
              <a:ext uri="{FF2B5EF4-FFF2-40B4-BE49-F238E27FC236}">
                <a16:creationId xmlns:a16="http://schemas.microsoft.com/office/drawing/2014/main" id="{9CD16ABF-5AA3-864F-A289-87AE6E18175D}"/>
              </a:ext>
            </a:extLst>
          </p:cNvPr>
          <p:cNvGrpSpPr/>
          <p:nvPr/>
        </p:nvGrpSpPr>
        <p:grpSpPr>
          <a:xfrm>
            <a:off x="7069100" y="2880167"/>
            <a:ext cx="865622" cy="487733"/>
            <a:chOff x="7069100" y="2880167"/>
            <a:chExt cx="865622" cy="487733"/>
          </a:xfrm>
        </p:grpSpPr>
        <p:sp>
          <p:nvSpPr>
            <p:cNvPr id="101" name="TextBox 100">
              <a:extLst>
                <a:ext uri="{FF2B5EF4-FFF2-40B4-BE49-F238E27FC236}">
                  <a16:creationId xmlns:a16="http://schemas.microsoft.com/office/drawing/2014/main" id="{CBA16907-D9B2-3B41-B3CE-F0107410124F}"/>
                </a:ext>
              </a:extLst>
            </p:cNvPr>
            <p:cNvSpPr txBox="1"/>
            <p:nvPr/>
          </p:nvSpPr>
          <p:spPr>
            <a:xfrm>
              <a:off x="7149572" y="2880167"/>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CALIPSO</a:t>
              </a:r>
            </a:p>
          </p:txBody>
        </p:sp>
        <p:pic>
          <p:nvPicPr>
            <p:cNvPr id="40" name="Picture 39" descr="A picture containing window, building, wheel&#10;&#10;Description automatically generated">
              <a:extLst>
                <a:ext uri="{FF2B5EF4-FFF2-40B4-BE49-F238E27FC236}">
                  <a16:creationId xmlns:a16="http://schemas.microsoft.com/office/drawing/2014/main" id="{0B92DAEF-0A25-C148-A5A8-F2C94A17DBF4}"/>
                </a:ext>
              </a:extLst>
            </p:cNvPr>
            <p:cNvPicPr>
              <a:picLocks noChangeAspect="1"/>
            </p:cNvPicPr>
            <p:nvPr/>
          </p:nvPicPr>
          <p:blipFill>
            <a:blip r:embed="rId4"/>
            <a:stretch>
              <a:fillRect/>
            </a:stretch>
          </p:blipFill>
          <p:spPr>
            <a:xfrm>
              <a:off x="7099300" y="2952750"/>
              <a:ext cx="111126" cy="111126"/>
            </a:xfrm>
            <a:prstGeom prst="rect">
              <a:avLst/>
            </a:prstGeom>
          </p:spPr>
        </p:pic>
        <p:pic>
          <p:nvPicPr>
            <p:cNvPr id="86" name="Picture 85" descr="A picture containing satellite, transport&#10;&#10;Description automatically generated">
              <a:extLst>
                <a:ext uri="{FF2B5EF4-FFF2-40B4-BE49-F238E27FC236}">
                  <a16:creationId xmlns:a16="http://schemas.microsoft.com/office/drawing/2014/main" id="{9DB6BAD9-2692-3348-9B90-AABCAC846DE5}"/>
                </a:ext>
              </a:extLst>
            </p:cNvPr>
            <p:cNvPicPr>
              <a:picLocks noChangeAspect="1"/>
            </p:cNvPicPr>
            <p:nvPr/>
          </p:nvPicPr>
          <p:blipFill>
            <a:blip r:embed="rId7"/>
            <a:stretch>
              <a:fillRect/>
            </a:stretch>
          </p:blipFill>
          <p:spPr>
            <a:xfrm>
              <a:off x="7069100" y="3101200"/>
              <a:ext cx="520700" cy="266700"/>
            </a:xfrm>
            <a:prstGeom prst="rect">
              <a:avLst/>
            </a:prstGeom>
          </p:spPr>
        </p:pic>
      </p:grpSp>
      <p:grpSp>
        <p:nvGrpSpPr>
          <p:cNvPr id="36" name="Group 35">
            <a:extLst>
              <a:ext uri="{FF2B5EF4-FFF2-40B4-BE49-F238E27FC236}">
                <a16:creationId xmlns:a16="http://schemas.microsoft.com/office/drawing/2014/main" id="{7AA3DFAF-B9AE-5142-9EB5-1C9D2BADB0F3}"/>
              </a:ext>
            </a:extLst>
          </p:cNvPr>
          <p:cNvGrpSpPr/>
          <p:nvPr/>
        </p:nvGrpSpPr>
        <p:grpSpPr>
          <a:xfrm>
            <a:off x="1911350" y="523755"/>
            <a:ext cx="993896" cy="462820"/>
            <a:chOff x="1911350" y="523755"/>
            <a:chExt cx="993896" cy="462820"/>
          </a:xfrm>
        </p:grpSpPr>
        <p:sp>
          <p:nvSpPr>
            <p:cNvPr id="117" name="TextBox 116">
              <a:extLst>
                <a:ext uri="{FF2B5EF4-FFF2-40B4-BE49-F238E27FC236}">
                  <a16:creationId xmlns:a16="http://schemas.microsoft.com/office/drawing/2014/main" id="{FAC4F0CC-7210-B845-9BB0-622AEE64A061}"/>
                </a:ext>
              </a:extLst>
            </p:cNvPr>
            <p:cNvSpPr txBox="1"/>
            <p:nvPr/>
          </p:nvSpPr>
          <p:spPr>
            <a:xfrm>
              <a:off x="1962874" y="523755"/>
              <a:ext cx="942372"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GRACE-FO (2)</a:t>
              </a:r>
            </a:p>
          </p:txBody>
        </p:sp>
        <p:pic>
          <p:nvPicPr>
            <p:cNvPr id="48" name="Picture 47" descr="A picture containing window, building, wheel&#10;&#10;Description automatically generated">
              <a:extLst>
                <a:ext uri="{FF2B5EF4-FFF2-40B4-BE49-F238E27FC236}">
                  <a16:creationId xmlns:a16="http://schemas.microsoft.com/office/drawing/2014/main" id="{CE42C4ED-E99A-4E48-98C1-24CFC9712E6D}"/>
                </a:ext>
              </a:extLst>
            </p:cNvPr>
            <p:cNvPicPr>
              <a:picLocks noChangeAspect="1"/>
            </p:cNvPicPr>
            <p:nvPr/>
          </p:nvPicPr>
          <p:blipFill>
            <a:blip r:embed="rId4"/>
            <a:stretch>
              <a:fillRect/>
            </a:stretch>
          </p:blipFill>
          <p:spPr>
            <a:xfrm>
              <a:off x="1911350" y="596900"/>
              <a:ext cx="111126" cy="111126"/>
            </a:xfrm>
            <a:prstGeom prst="rect">
              <a:avLst/>
            </a:prstGeom>
          </p:spPr>
        </p:pic>
        <p:pic>
          <p:nvPicPr>
            <p:cNvPr id="96" name="Picture 95">
              <a:extLst>
                <a:ext uri="{FF2B5EF4-FFF2-40B4-BE49-F238E27FC236}">
                  <a16:creationId xmlns:a16="http://schemas.microsoft.com/office/drawing/2014/main" id="{CC8691FE-DA78-BE49-A913-AB6A30BF6F25}"/>
                </a:ext>
              </a:extLst>
            </p:cNvPr>
            <p:cNvPicPr>
              <a:picLocks noChangeAspect="1"/>
            </p:cNvPicPr>
            <p:nvPr/>
          </p:nvPicPr>
          <p:blipFill>
            <a:blip r:embed="rId8"/>
            <a:stretch>
              <a:fillRect/>
            </a:stretch>
          </p:blipFill>
          <p:spPr>
            <a:xfrm>
              <a:off x="2111375" y="770675"/>
              <a:ext cx="508000" cy="215900"/>
            </a:xfrm>
            <a:prstGeom prst="rect">
              <a:avLst/>
            </a:prstGeom>
          </p:spPr>
        </p:pic>
      </p:grpSp>
      <p:grpSp>
        <p:nvGrpSpPr>
          <p:cNvPr id="83" name="Group 82">
            <a:extLst>
              <a:ext uri="{FF2B5EF4-FFF2-40B4-BE49-F238E27FC236}">
                <a16:creationId xmlns:a16="http://schemas.microsoft.com/office/drawing/2014/main" id="{F8059533-804B-5C48-A8B9-C798CAC771AE}"/>
              </a:ext>
            </a:extLst>
          </p:cNvPr>
          <p:cNvGrpSpPr/>
          <p:nvPr/>
        </p:nvGrpSpPr>
        <p:grpSpPr>
          <a:xfrm>
            <a:off x="3816350" y="5387210"/>
            <a:ext cx="736600" cy="395784"/>
            <a:chOff x="4885475" y="5353291"/>
            <a:chExt cx="736600" cy="395784"/>
          </a:xfrm>
        </p:grpSpPr>
        <p:sp>
          <p:nvSpPr>
            <p:cNvPr id="149" name="TextBox 148">
              <a:extLst>
                <a:ext uri="{FF2B5EF4-FFF2-40B4-BE49-F238E27FC236}">
                  <a16:creationId xmlns:a16="http://schemas.microsoft.com/office/drawing/2014/main" id="{0EE80E43-2B71-8F45-981F-D99D2ABBB4E2}"/>
                </a:ext>
              </a:extLst>
            </p:cNvPr>
            <p:cNvSpPr txBox="1"/>
            <p:nvPr/>
          </p:nvSpPr>
          <p:spPr>
            <a:xfrm>
              <a:off x="5008944" y="5353291"/>
              <a:ext cx="51603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PACE</a:t>
              </a:r>
            </a:p>
          </p:txBody>
        </p:sp>
        <p:pic>
          <p:nvPicPr>
            <p:cNvPr id="53" name="Picture 52" descr="A picture containing window, building, wheel&#10;&#10;Description automatically generated">
              <a:extLst>
                <a:ext uri="{FF2B5EF4-FFF2-40B4-BE49-F238E27FC236}">
                  <a16:creationId xmlns:a16="http://schemas.microsoft.com/office/drawing/2014/main" id="{8874BB4A-3C6C-914E-8937-D19DC3DA3F10}"/>
                </a:ext>
              </a:extLst>
            </p:cNvPr>
            <p:cNvPicPr>
              <a:picLocks noChangeAspect="1"/>
            </p:cNvPicPr>
            <p:nvPr/>
          </p:nvPicPr>
          <p:blipFill>
            <a:blip r:embed="rId4"/>
            <a:stretch>
              <a:fillRect/>
            </a:stretch>
          </p:blipFill>
          <p:spPr>
            <a:xfrm>
              <a:off x="4965700" y="5410200"/>
              <a:ext cx="111126" cy="111126"/>
            </a:xfrm>
            <a:prstGeom prst="rect">
              <a:avLst/>
            </a:prstGeom>
          </p:spPr>
        </p:pic>
        <p:pic>
          <p:nvPicPr>
            <p:cNvPr id="112" name="Picture 111" descr="A picture containing weapon&#10;&#10;Description automatically generated">
              <a:extLst>
                <a:ext uri="{FF2B5EF4-FFF2-40B4-BE49-F238E27FC236}">
                  <a16:creationId xmlns:a16="http://schemas.microsoft.com/office/drawing/2014/main" id="{0CE65318-3752-344A-9116-0367801CD690}"/>
                </a:ext>
              </a:extLst>
            </p:cNvPr>
            <p:cNvPicPr>
              <a:picLocks noChangeAspect="1"/>
            </p:cNvPicPr>
            <p:nvPr/>
          </p:nvPicPr>
          <p:blipFill>
            <a:blip r:embed="rId9"/>
            <a:stretch>
              <a:fillRect/>
            </a:stretch>
          </p:blipFill>
          <p:spPr>
            <a:xfrm>
              <a:off x="4885475" y="5533175"/>
              <a:ext cx="736600" cy="215900"/>
            </a:xfrm>
            <a:prstGeom prst="rect">
              <a:avLst/>
            </a:prstGeom>
          </p:spPr>
        </p:pic>
      </p:grpSp>
      <p:grpSp>
        <p:nvGrpSpPr>
          <p:cNvPr id="67" name="Group 66">
            <a:extLst>
              <a:ext uri="{FF2B5EF4-FFF2-40B4-BE49-F238E27FC236}">
                <a16:creationId xmlns:a16="http://schemas.microsoft.com/office/drawing/2014/main" id="{FDEB74FB-0B2A-3844-BC2A-CA3D172FF4A0}"/>
              </a:ext>
            </a:extLst>
          </p:cNvPr>
          <p:cNvGrpSpPr/>
          <p:nvPr/>
        </p:nvGrpSpPr>
        <p:grpSpPr>
          <a:xfrm>
            <a:off x="1159790" y="3286709"/>
            <a:ext cx="695325" cy="598508"/>
            <a:chOff x="1793875" y="3706792"/>
            <a:chExt cx="695325" cy="598508"/>
          </a:xfrm>
        </p:grpSpPr>
        <p:sp>
          <p:nvSpPr>
            <p:cNvPr id="139" name="TextBox 138">
              <a:extLst>
                <a:ext uri="{FF2B5EF4-FFF2-40B4-BE49-F238E27FC236}">
                  <a16:creationId xmlns:a16="http://schemas.microsoft.com/office/drawing/2014/main" id="{2C92C11A-421A-E341-8B44-3681AA607466}"/>
                </a:ext>
              </a:extLst>
            </p:cNvPr>
            <p:cNvSpPr txBox="1"/>
            <p:nvPr/>
          </p:nvSpPr>
          <p:spPr>
            <a:xfrm>
              <a:off x="1840374" y="3706792"/>
              <a:ext cx="52761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SWOT</a:t>
              </a:r>
            </a:p>
          </p:txBody>
        </p:sp>
        <p:pic>
          <p:nvPicPr>
            <p:cNvPr id="51" name="Picture 50" descr="A picture containing window, building, wheel&#10;&#10;Description automatically generated">
              <a:extLst>
                <a:ext uri="{FF2B5EF4-FFF2-40B4-BE49-F238E27FC236}">
                  <a16:creationId xmlns:a16="http://schemas.microsoft.com/office/drawing/2014/main" id="{AAE05E6F-D61B-694B-A8A6-A3D418A5FB5A}"/>
                </a:ext>
              </a:extLst>
            </p:cNvPr>
            <p:cNvPicPr>
              <a:picLocks noChangeAspect="1"/>
            </p:cNvPicPr>
            <p:nvPr/>
          </p:nvPicPr>
          <p:blipFill>
            <a:blip r:embed="rId4"/>
            <a:stretch>
              <a:fillRect/>
            </a:stretch>
          </p:blipFill>
          <p:spPr>
            <a:xfrm>
              <a:off x="1793875" y="3762375"/>
              <a:ext cx="111126" cy="111126"/>
            </a:xfrm>
            <a:prstGeom prst="rect">
              <a:avLst/>
            </a:prstGeom>
          </p:spPr>
        </p:pic>
        <p:pic>
          <p:nvPicPr>
            <p:cNvPr id="122" name="Picture 121" descr="A close-up of a satellite&#10;&#10;Description automatically generated with low confidence">
              <a:extLst>
                <a:ext uri="{FF2B5EF4-FFF2-40B4-BE49-F238E27FC236}">
                  <a16:creationId xmlns:a16="http://schemas.microsoft.com/office/drawing/2014/main" id="{01334B68-53F9-D849-BD24-CDE4AD427CCA}"/>
                </a:ext>
              </a:extLst>
            </p:cNvPr>
            <p:cNvPicPr>
              <a:picLocks noChangeAspect="1"/>
            </p:cNvPicPr>
            <p:nvPr/>
          </p:nvPicPr>
          <p:blipFill>
            <a:blip r:embed="rId10"/>
            <a:stretch>
              <a:fillRect/>
            </a:stretch>
          </p:blipFill>
          <p:spPr>
            <a:xfrm>
              <a:off x="1879600" y="3886200"/>
              <a:ext cx="609600" cy="419100"/>
            </a:xfrm>
            <a:prstGeom prst="rect">
              <a:avLst/>
            </a:prstGeom>
          </p:spPr>
        </p:pic>
      </p:grpSp>
      <p:pic>
        <p:nvPicPr>
          <p:cNvPr id="129" name="Picture 128">
            <a:extLst>
              <a:ext uri="{FF2B5EF4-FFF2-40B4-BE49-F238E27FC236}">
                <a16:creationId xmlns:a16="http://schemas.microsoft.com/office/drawing/2014/main" id="{F72C2EA3-4971-B446-96BC-AED5606DC31B}"/>
              </a:ext>
            </a:extLst>
          </p:cNvPr>
          <p:cNvPicPr>
            <a:picLocks noChangeAspect="1"/>
          </p:cNvPicPr>
          <p:nvPr/>
        </p:nvPicPr>
        <p:blipFill>
          <a:blip r:embed="rId11"/>
          <a:stretch>
            <a:fillRect/>
          </a:stretch>
        </p:blipFill>
        <p:spPr>
          <a:xfrm>
            <a:off x="9189720" y="188468"/>
            <a:ext cx="2787269" cy="845792"/>
          </a:xfrm>
          <a:prstGeom prst="rect">
            <a:avLst/>
          </a:prstGeom>
        </p:spPr>
      </p:pic>
      <p:sp>
        <p:nvSpPr>
          <p:cNvPr id="130" name="TextBox 129">
            <a:extLst>
              <a:ext uri="{FF2B5EF4-FFF2-40B4-BE49-F238E27FC236}">
                <a16:creationId xmlns:a16="http://schemas.microsoft.com/office/drawing/2014/main" id="{CF941EAE-0D88-824F-84F8-4ACF74638267}"/>
              </a:ext>
            </a:extLst>
          </p:cNvPr>
          <p:cNvSpPr txBox="1"/>
          <p:nvPr/>
        </p:nvSpPr>
        <p:spPr>
          <a:xfrm>
            <a:off x="8778240" y="1293352"/>
            <a:ext cx="3145536" cy="569387"/>
          </a:xfrm>
          <a:prstGeom prst="rect">
            <a:avLst/>
          </a:prstGeom>
          <a:noFill/>
        </p:spPr>
        <p:txBody>
          <a:bodyPr wrap="square" rtlCol="0">
            <a:spAutoFit/>
          </a:bodyPr>
          <a:lstStyle/>
          <a:p>
            <a:pPr algn="r"/>
            <a:r>
              <a:rPr lang="en-US" sz="3100" dirty="0">
                <a:solidFill>
                  <a:schemeClr val="bg1"/>
                </a:solidFill>
                <a:latin typeface="Arial" panose="020B0604020202020204" pitchFamily="34" charset="0"/>
                <a:cs typeface="Arial" panose="020B0604020202020204" pitchFamily="34" charset="0"/>
              </a:rPr>
              <a:t>EARTH FLEET</a:t>
            </a:r>
          </a:p>
        </p:txBody>
      </p:sp>
      <p:grpSp>
        <p:nvGrpSpPr>
          <p:cNvPr id="178" name="Group 177">
            <a:extLst>
              <a:ext uri="{FF2B5EF4-FFF2-40B4-BE49-F238E27FC236}">
                <a16:creationId xmlns:a16="http://schemas.microsoft.com/office/drawing/2014/main" id="{2C582BEF-A3AE-5246-819D-4DB1A1BFF5E8}"/>
              </a:ext>
            </a:extLst>
          </p:cNvPr>
          <p:cNvGrpSpPr/>
          <p:nvPr/>
        </p:nvGrpSpPr>
        <p:grpSpPr>
          <a:xfrm>
            <a:off x="9380943" y="3910733"/>
            <a:ext cx="2518448" cy="742228"/>
            <a:chOff x="9380943" y="3828288"/>
            <a:chExt cx="2518448" cy="742228"/>
          </a:xfrm>
        </p:grpSpPr>
        <p:grpSp>
          <p:nvGrpSpPr>
            <p:cNvPr id="177" name="Group 176">
              <a:extLst>
                <a:ext uri="{FF2B5EF4-FFF2-40B4-BE49-F238E27FC236}">
                  <a16:creationId xmlns:a16="http://schemas.microsoft.com/office/drawing/2014/main" id="{661F476D-871A-704E-98DF-B9AA34B018AE}"/>
                </a:ext>
              </a:extLst>
            </p:cNvPr>
            <p:cNvGrpSpPr/>
            <p:nvPr/>
          </p:nvGrpSpPr>
          <p:grpSpPr>
            <a:xfrm>
              <a:off x="9380943" y="4139629"/>
              <a:ext cx="2468932" cy="430887"/>
              <a:chOff x="9380943" y="4139629"/>
              <a:chExt cx="2468932" cy="430887"/>
            </a:xfrm>
          </p:grpSpPr>
          <p:sp>
            <p:nvSpPr>
              <p:cNvPr id="89" name="TextBox 88">
                <a:extLst>
                  <a:ext uri="{FF2B5EF4-FFF2-40B4-BE49-F238E27FC236}">
                    <a16:creationId xmlns:a16="http://schemas.microsoft.com/office/drawing/2014/main" id="{A09E3D5D-2CDF-4F48-A69E-A2059817B009}"/>
                  </a:ext>
                </a:extLst>
              </p:cNvPr>
              <p:cNvSpPr txBox="1"/>
              <p:nvPr/>
            </p:nvSpPr>
            <p:spPr>
              <a:xfrm>
                <a:off x="9380943" y="4139629"/>
                <a:ext cx="2330602" cy="430887"/>
              </a:xfrm>
              <a:prstGeom prst="rect">
                <a:avLst/>
              </a:prstGeom>
              <a:noFill/>
            </p:spPr>
            <p:txBody>
              <a:bodyPr wrap="square" rtlCol="0">
                <a:spAutoFit/>
              </a:bodyPr>
              <a:lstStyle/>
              <a:p>
                <a:pPr algn="r"/>
                <a:r>
                  <a:rPr lang="en-US" sz="1100" dirty="0">
                    <a:solidFill>
                      <a:srgbClr val="C3E7FE"/>
                    </a:solidFill>
                    <a:latin typeface="Arial Narrow" panose="020B0604020202020204" pitchFamily="34" charset="0"/>
                    <a:cs typeface="Arial Narrow" panose="020B0604020202020204" pitchFamily="34" charset="0"/>
                  </a:rPr>
                  <a:t>OMPS-LIMB 2022</a:t>
                </a:r>
              </a:p>
              <a:p>
                <a:pPr algn="r"/>
                <a:r>
                  <a:rPr lang="en-US" sz="1100" dirty="0">
                    <a:solidFill>
                      <a:srgbClr val="C3E7FE"/>
                    </a:solidFill>
                    <a:latin typeface="Arial Narrow" panose="020B0604020202020204" pitchFamily="34" charset="0"/>
                    <a:cs typeface="Arial Narrow" panose="020B0604020202020204" pitchFamily="34" charset="0"/>
                  </a:rPr>
                  <a:t>LIBERA 2027</a:t>
                </a:r>
              </a:p>
            </p:txBody>
          </p:sp>
          <p:pic>
            <p:nvPicPr>
              <p:cNvPr id="33" name="Picture 32">
                <a:extLst>
                  <a:ext uri="{FF2B5EF4-FFF2-40B4-BE49-F238E27FC236}">
                    <a16:creationId xmlns:a16="http://schemas.microsoft.com/office/drawing/2014/main" id="{5F3CE1E4-4D7F-4B4D-A534-BBB42EFCC3B7}"/>
                  </a:ext>
                </a:extLst>
              </p:cNvPr>
              <p:cNvPicPr>
                <a:picLocks noChangeAspect="1"/>
              </p:cNvPicPr>
              <p:nvPr/>
            </p:nvPicPr>
            <p:blipFill>
              <a:blip r:embed="rId12"/>
              <a:stretch>
                <a:fillRect/>
              </a:stretch>
            </p:blipFill>
            <p:spPr>
              <a:xfrm>
                <a:off x="11645900" y="4210050"/>
                <a:ext cx="203200" cy="127000"/>
              </a:xfrm>
              <a:prstGeom prst="rect">
                <a:avLst/>
              </a:prstGeom>
            </p:spPr>
          </p:pic>
          <p:pic>
            <p:nvPicPr>
              <p:cNvPr id="35" name="Picture 34">
                <a:extLst>
                  <a:ext uri="{FF2B5EF4-FFF2-40B4-BE49-F238E27FC236}">
                    <a16:creationId xmlns:a16="http://schemas.microsoft.com/office/drawing/2014/main" id="{9C21858B-68C8-194A-BEE2-97FAD4F0153C}"/>
                  </a:ext>
                </a:extLst>
              </p:cNvPr>
              <p:cNvPicPr>
                <a:picLocks noChangeAspect="1"/>
              </p:cNvPicPr>
              <p:nvPr/>
            </p:nvPicPr>
            <p:blipFill>
              <a:blip r:embed="rId13"/>
              <a:stretch>
                <a:fillRect/>
              </a:stretch>
            </p:blipFill>
            <p:spPr>
              <a:xfrm>
                <a:off x="11646675" y="4379100"/>
                <a:ext cx="203200" cy="127000"/>
              </a:xfrm>
              <a:prstGeom prst="rect">
                <a:avLst/>
              </a:prstGeom>
            </p:spPr>
          </p:pic>
          <p:pic>
            <p:nvPicPr>
              <p:cNvPr id="55" name="Picture 54" descr="A black and white image of a person's face&#10;&#10;Description automatically generated with low confidence">
                <a:extLst>
                  <a:ext uri="{FF2B5EF4-FFF2-40B4-BE49-F238E27FC236}">
                    <a16:creationId xmlns:a16="http://schemas.microsoft.com/office/drawing/2014/main" id="{D174F2C4-5176-9446-8325-C0EFCE735706}"/>
                  </a:ext>
                </a:extLst>
              </p:cNvPr>
              <p:cNvPicPr>
                <a:picLocks noChangeAspect="1"/>
              </p:cNvPicPr>
              <p:nvPr/>
            </p:nvPicPr>
            <p:blipFill>
              <a:blip r:embed="rId14"/>
              <a:stretch>
                <a:fillRect/>
              </a:stretch>
            </p:blipFill>
            <p:spPr>
              <a:xfrm>
                <a:off x="10517630" y="4206512"/>
                <a:ext cx="158857" cy="114730"/>
              </a:xfrm>
              <a:prstGeom prst="rect">
                <a:avLst/>
              </a:prstGeom>
            </p:spPr>
          </p:pic>
          <p:pic>
            <p:nvPicPr>
              <p:cNvPr id="56" name="Picture 55" descr="A black and white image of a person's face&#10;&#10;Description automatically generated with low confidence">
                <a:extLst>
                  <a:ext uri="{FF2B5EF4-FFF2-40B4-BE49-F238E27FC236}">
                    <a16:creationId xmlns:a16="http://schemas.microsoft.com/office/drawing/2014/main" id="{6741A265-481E-A34D-9E9A-D446DFC2805A}"/>
                  </a:ext>
                </a:extLst>
              </p:cNvPr>
              <p:cNvPicPr>
                <a:picLocks noChangeAspect="1"/>
              </p:cNvPicPr>
              <p:nvPr/>
            </p:nvPicPr>
            <p:blipFill>
              <a:blip r:embed="rId14"/>
              <a:stretch>
                <a:fillRect/>
              </a:stretch>
            </p:blipFill>
            <p:spPr>
              <a:xfrm>
                <a:off x="10738382" y="4386206"/>
                <a:ext cx="158857" cy="114730"/>
              </a:xfrm>
              <a:prstGeom prst="rect">
                <a:avLst/>
              </a:prstGeom>
            </p:spPr>
          </p:pic>
        </p:grpSp>
        <p:sp>
          <p:nvSpPr>
            <p:cNvPr id="132" name="TextBox 131">
              <a:extLst>
                <a:ext uri="{FF2B5EF4-FFF2-40B4-BE49-F238E27FC236}">
                  <a16:creationId xmlns:a16="http://schemas.microsoft.com/office/drawing/2014/main" id="{DEA897A1-27F1-D745-80AC-47E43453FC6D}"/>
                </a:ext>
              </a:extLst>
            </p:cNvPr>
            <p:cNvSpPr txBox="1"/>
            <p:nvPr/>
          </p:nvSpPr>
          <p:spPr>
            <a:xfrm>
              <a:off x="9815512" y="3828288"/>
              <a:ext cx="2083879"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JPSS INSTRUMENTS</a:t>
              </a:r>
            </a:p>
          </p:txBody>
        </p:sp>
      </p:grpSp>
      <p:sp>
        <p:nvSpPr>
          <p:cNvPr id="133" name="TextBox 132">
            <a:extLst>
              <a:ext uri="{FF2B5EF4-FFF2-40B4-BE49-F238E27FC236}">
                <a16:creationId xmlns:a16="http://schemas.microsoft.com/office/drawing/2014/main" id="{19AA58A7-58A1-2B49-B6FF-8E5C17E465FE}"/>
              </a:ext>
            </a:extLst>
          </p:cNvPr>
          <p:cNvSpPr txBox="1"/>
          <p:nvPr/>
        </p:nvSpPr>
        <p:spPr>
          <a:xfrm>
            <a:off x="9958388" y="5004816"/>
            <a:ext cx="1941004"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ISS INSTRUMENTS</a:t>
            </a:r>
          </a:p>
        </p:txBody>
      </p:sp>
      <p:sp>
        <p:nvSpPr>
          <p:cNvPr id="134" name="TextBox 133">
            <a:extLst>
              <a:ext uri="{FF2B5EF4-FFF2-40B4-BE49-F238E27FC236}">
                <a16:creationId xmlns:a16="http://schemas.microsoft.com/office/drawing/2014/main" id="{541E2D9F-ECC4-834E-B87E-44F5B91AF4F6}"/>
              </a:ext>
            </a:extLst>
          </p:cNvPr>
          <p:cNvSpPr txBox="1"/>
          <p:nvPr/>
        </p:nvSpPr>
        <p:spPr>
          <a:xfrm>
            <a:off x="10529888" y="5876544"/>
            <a:ext cx="1369504"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MISSIONS</a:t>
            </a:r>
          </a:p>
        </p:txBody>
      </p:sp>
      <p:grpSp>
        <p:nvGrpSpPr>
          <p:cNvPr id="179" name="Group 178">
            <a:extLst>
              <a:ext uri="{FF2B5EF4-FFF2-40B4-BE49-F238E27FC236}">
                <a16:creationId xmlns:a16="http://schemas.microsoft.com/office/drawing/2014/main" id="{4843297B-13E9-AC45-8409-6BF097DC4FAA}"/>
              </a:ext>
            </a:extLst>
          </p:cNvPr>
          <p:cNvGrpSpPr/>
          <p:nvPr/>
        </p:nvGrpSpPr>
        <p:grpSpPr>
          <a:xfrm>
            <a:off x="8720907" y="2152886"/>
            <a:ext cx="3145536" cy="1741724"/>
            <a:chOff x="8720907" y="2212846"/>
            <a:chExt cx="3145536" cy="1741724"/>
          </a:xfrm>
        </p:grpSpPr>
        <p:sp>
          <p:nvSpPr>
            <p:cNvPr id="131" name="TextBox 130">
              <a:extLst>
                <a:ext uri="{FF2B5EF4-FFF2-40B4-BE49-F238E27FC236}">
                  <a16:creationId xmlns:a16="http://schemas.microsoft.com/office/drawing/2014/main" id="{A7763622-EF62-1F4A-B303-69445099AB72}"/>
                </a:ext>
              </a:extLst>
            </p:cNvPr>
            <p:cNvSpPr txBox="1"/>
            <p:nvPr/>
          </p:nvSpPr>
          <p:spPr>
            <a:xfrm>
              <a:off x="8720907" y="2212846"/>
              <a:ext cx="3145536"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INVEST/CUBESATS</a:t>
              </a:r>
            </a:p>
          </p:txBody>
        </p:sp>
        <p:grpSp>
          <p:nvGrpSpPr>
            <p:cNvPr id="176" name="Group 175">
              <a:extLst>
                <a:ext uri="{FF2B5EF4-FFF2-40B4-BE49-F238E27FC236}">
                  <a16:creationId xmlns:a16="http://schemas.microsoft.com/office/drawing/2014/main" id="{353E2CCE-4D22-5E47-99D4-9B524773A237}"/>
                </a:ext>
              </a:extLst>
            </p:cNvPr>
            <p:cNvGrpSpPr/>
            <p:nvPr/>
          </p:nvGrpSpPr>
          <p:grpSpPr>
            <a:xfrm>
              <a:off x="9285120" y="2508020"/>
              <a:ext cx="2496880" cy="1446550"/>
              <a:chOff x="9285120" y="2508020"/>
              <a:chExt cx="2496880" cy="1446550"/>
            </a:xfrm>
          </p:grpSpPr>
          <p:pic>
            <p:nvPicPr>
              <p:cNvPr id="9" name="Picture 8">
                <a:extLst>
                  <a:ext uri="{FF2B5EF4-FFF2-40B4-BE49-F238E27FC236}">
                    <a16:creationId xmlns:a16="http://schemas.microsoft.com/office/drawing/2014/main" id="{547E9CF8-D1A0-F74F-AFE5-9E693B33FCF3}"/>
                  </a:ext>
                </a:extLst>
              </p:cNvPr>
              <p:cNvPicPr>
                <a:picLocks noChangeAspect="1"/>
              </p:cNvPicPr>
              <p:nvPr/>
            </p:nvPicPr>
            <p:blipFill>
              <a:blip r:embed="rId15"/>
              <a:stretch>
                <a:fillRect/>
              </a:stretch>
            </p:blipFill>
            <p:spPr>
              <a:xfrm>
                <a:off x="11655000" y="2751156"/>
                <a:ext cx="127000" cy="127000"/>
              </a:xfrm>
              <a:prstGeom prst="rect">
                <a:avLst/>
              </a:prstGeom>
            </p:spPr>
          </p:pic>
          <p:pic>
            <p:nvPicPr>
              <p:cNvPr id="11" name="Picture 10">
                <a:extLst>
                  <a:ext uri="{FF2B5EF4-FFF2-40B4-BE49-F238E27FC236}">
                    <a16:creationId xmlns:a16="http://schemas.microsoft.com/office/drawing/2014/main" id="{1BF23C2C-8D4E-184E-B584-244AEF112FC1}"/>
                  </a:ext>
                </a:extLst>
              </p:cNvPr>
              <p:cNvPicPr>
                <a:picLocks noChangeAspect="1"/>
              </p:cNvPicPr>
              <p:nvPr/>
            </p:nvPicPr>
            <p:blipFill>
              <a:blip r:embed="rId16"/>
              <a:stretch>
                <a:fillRect/>
              </a:stretch>
            </p:blipFill>
            <p:spPr>
              <a:xfrm>
                <a:off x="11655000" y="3086738"/>
                <a:ext cx="127000" cy="127000"/>
              </a:xfrm>
              <a:prstGeom prst="rect">
                <a:avLst/>
              </a:prstGeom>
            </p:spPr>
          </p:pic>
          <p:pic>
            <p:nvPicPr>
              <p:cNvPr id="12" name="Picture 11">
                <a:extLst>
                  <a:ext uri="{FF2B5EF4-FFF2-40B4-BE49-F238E27FC236}">
                    <a16:creationId xmlns:a16="http://schemas.microsoft.com/office/drawing/2014/main" id="{36200430-289B-154B-807F-3B7150E56ACA}"/>
                  </a:ext>
                </a:extLst>
              </p:cNvPr>
              <p:cNvPicPr>
                <a:picLocks noChangeAspect="1"/>
              </p:cNvPicPr>
              <p:nvPr/>
            </p:nvPicPr>
            <p:blipFill>
              <a:blip r:embed="rId17"/>
              <a:stretch>
                <a:fillRect/>
              </a:stretch>
            </p:blipFill>
            <p:spPr>
              <a:xfrm>
                <a:off x="11655000" y="2583365"/>
                <a:ext cx="127000" cy="127000"/>
              </a:xfrm>
              <a:prstGeom prst="rect">
                <a:avLst/>
              </a:prstGeom>
            </p:spPr>
          </p:pic>
          <p:pic>
            <p:nvPicPr>
              <p:cNvPr id="13" name="Picture 12">
                <a:extLst>
                  <a:ext uri="{FF2B5EF4-FFF2-40B4-BE49-F238E27FC236}">
                    <a16:creationId xmlns:a16="http://schemas.microsoft.com/office/drawing/2014/main" id="{FAD2C9F8-A873-EF4F-9928-C7BEA3E5FCC4}"/>
                  </a:ext>
                </a:extLst>
              </p:cNvPr>
              <p:cNvPicPr>
                <a:picLocks noChangeAspect="1"/>
              </p:cNvPicPr>
              <p:nvPr/>
            </p:nvPicPr>
            <p:blipFill>
              <a:blip r:embed="rId15"/>
              <a:stretch>
                <a:fillRect/>
              </a:stretch>
            </p:blipFill>
            <p:spPr>
              <a:xfrm>
                <a:off x="11655000" y="2918947"/>
                <a:ext cx="127000" cy="127000"/>
              </a:xfrm>
              <a:prstGeom prst="rect">
                <a:avLst/>
              </a:prstGeom>
            </p:spPr>
          </p:pic>
          <p:pic>
            <p:nvPicPr>
              <p:cNvPr id="14" name="Picture 13">
                <a:extLst>
                  <a:ext uri="{FF2B5EF4-FFF2-40B4-BE49-F238E27FC236}">
                    <a16:creationId xmlns:a16="http://schemas.microsoft.com/office/drawing/2014/main" id="{5C98D20A-3D17-BE4C-BC9E-5A080CE2C03C}"/>
                  </a:ext>
                </a:extLst>
              </p:cNvPr>
              <p:cNvPicPr>
                <a:picLocks noChangeAspect="1"/>
              </p:cNvPicPr>
              <p:nvPr/>
            </p:nvPicPr>
            <p:blipFill>
              <a:blip r:embed="rId16"/>
              <a:stretch>
                <a:fillRect/>
              </a:stretch>
            </p:blipFill>
            <p:spPr>
              <a:xfrm>
                <a:off x="11655000" y="3254529"/>
                <a:ext cx="127000" cy="127000"/>
              </a:xfrm>
              <a:prstGeom prst="rect">
                <a:avLst/>
              </a:prstGeom>
            </p:spPr>
          </p:pic>
          <p:pic>
            <p:nvPicPr>
              <p:cNvPr id="15" name="Picture 14">
                <a:extLst>
                  <a:ext uri="{FF2B5EF4-FFF2-40B4-BE49-F238E27FC236}">
                    <a16:creationId xmlns:a16="http://schemas.microsoft.com/office/drawing/2014/main" id="{080A643F-A657-CA41-9891-2CA70E4F0F67}"/>
                  </a:ext>
                </a:extLst>
              </p:cNvPr>
              <p:cNvPicPr>
                <a:picLocks noChangeAspect="1"/>
              </p:cNvPicPr>
              <p:nvPr/>
            </p:nvPicPr>
            <p:blipFill>
              <a:blip r:embed="rId16"/>
              <a:stretch>
                <a:fillRect/>
              </a:stretch>
            </p:blipFill>
            <p:spPr>
              <a:xfrm>
                <a:off x="11655000" y="3422320"/>
                <a:ext cx="127000" cy="127000"/>
              </a:xfrm>
              <a:prstGeom prst="rect">
                <a:avLst/>
              </a:prstGeom>
            </p:spPr>
          </p:pic>
          <p:pic>
            <p:nvPicPr>
              <p:cNvPr id="16" name="Picture 15">
                <a:extLst>
                  <a:ext uri="{FF2B5EF4-FFF2-40B4-BE49-F238E27FC236}">
                    <a16:creationId xmlns:a16="http://schemas.microsoft.com/office/drawing/2014/main" id="{F0750C3F-3C04-2C48-8163-89FBB41448CF}"/>
                  </a:ext>
                </a:extLst>
              </p:cNvPr>
              <p:cNvPicPr>
                <a:picLocks noChangeAspect="1"/>
              </p:cNvPicPr>
              <p:nvPr/>
            </p:nvPicPr>
            <p:blipFill>
              <a:blip r:embed="rId16"/>
              <a:stretch>
                <a:fillRect/>
              </a:stretch>
            </p:blipFill>
            <p:spPr>
              <a:xfrm>
                <a:off x="11655000" y="3590112"/>
                <a:ext cx="127000" cy="127000"/>
              </a:xfrm>
              <a:prstGeom prst="rect">
                <a:avLst/>
              </a:prstGeom>
            </p:spPr>
          </p:pic>
          <p:sp>
            <p:nvSpPr>
              <p:cNvPr id="87" name="TextBox 86">
                <a:extLst>
                  <a:ext uri="{FF2B5EF4-FFF2-40B4-BE49-F238E27FC236}">
                    <a16:creationId xmlns:a16="http://schemas.microsoft.com/office/drawing/2014/main" id="{4E019C8A-4DA7-AA47-929F-5A7595EBC0F1}"/>
                  </a:ext>
                </a:extLst>
              </p:cNvPr>
              <p:cNvSpPr txBox="1"/>
              <p:nvPr/>
            </p:nvSpPr>
            <p:spPr>
              <a:xfrm>
                <a:off x="9285120" y="2508020"/>
                <a:ext cx="2370649" cy="1446550"/>
              </a:xfrm>
              <a:prstGeom prst="rect">
                <a:avLst/>
              </a:prstGeom>
              <a:noFill/>
            </p:spPr>
            <p:txBody>
              <a:bodyPr wrap="square" rtlCol="0">
                <a:spAutoFit/>
              </a:bodyPr>
              <a:lstStyle/>
              <a:p>
                <a:pPr algn="r"/>
                <a:r>
                  <a:rPr lang="en-US" sz="1100" dirty="0">
                    <a:solidFill>
                      <a:srgbClr val="C3E7FE"/>
                    </a:solidFill>
                    <a:latin typeface="Arial Narrow" panose="020B0604020202020204" pitchFamily="34" charset="0"/>
                    <a:cs typeface="Arial Narrow" panose="020B0604020202020204" pitchFamily="34" charset="0"/>
                  </a:rPr>
                  <a:t>CSIM-FD 2023</a:t>
                </a:r>
              </a:p>
              <a:p>
                <a:pPr algn="r"/>
                <a:r>
                  <a:rPr lang="en-US" sz="1100" dirty="0">
                    <a:solidFill>
                      <a:srgbClr val="C3E7FE"/>
                    </a:solidFill>
                    <a:latin typeface="Arial Narrow" panose="020B0604020202020204" pitchFamily="34" charset="0"/>
                    <a:cs typeface="Arial Narrow" panose="020B0604020202020204" pitchFamily="34" charset="0"/>
                  </a:rPr>
                  <a:t>HARP 2022</a:t>
                </a:r>
              </a:p>
              <a:p>
                <a:pPr algn="r"/>
                <a:r>
                  <a:rPr lang="en-US" sz="1100" dirty="0">
                    <a:solidFill>
                      <a:srgbClr val="C3E7FE"/>
                    </a:solidFill>
                    <a:latin typeface="Arial Narrow" panose="020B0604020202020204" pitchFamily="34" charset="0"/>
                    <a:cs typeface="Arial Narrow" panose="020B0604020202020204" pitchFamily="34" charset="0"/>
                  </a:rPr>
                  <a:t>CIRIS 2023</a:t>
                </a:r>
              </a:p>
              <a:p>
                <a:pPr algn="r"/>
                <a:r>
                  <a:rPr lang="en-US" sz="1100" dirty="0">
                    <a:solidFill>
                      <a:srgbClr val="C3E7FE"/>
                    </a:solidFill>
                    <a:latin typeface="Arial Narrow" panose="020B0604020202020204" pitchFamily="34" charset="0"/>
                    <a:cs typeface="Arial Narrow" panose="020B0604020202020204" pitchFamily="34" charset="0"/>
                  </a:rPr>
                  <a:t>CTIM* 2022</a:t>
                </a:r>
              </a:p>
              <a:p>
                <a:pPr algn="r"/>
                <a:r>
                  <a:rPr lang="en-US" sz="1100" dirty="0">
                    <a:solidFill>
                      <a:srgbClr val="C3E7FE"/>
                    </a:solidFill>
                    <a:latin typeface="Arial Narrow" panose="020B0604020202020204" pitchFamily="34" charset="0"/>
                    <a:cs typeface="Arial Narrow" panose="020B0604020202020204" pitchFamily="34" charset="0"/>
                  </a:rPr>
                  <a:t>HYTI* 2022</a:t>
                </a:r>
              </a:p>
              <a:p>
                <a:pPr algn="r"/>
                <a:r>
                  <a:rPr lang="en-US" sz="1100" dirty="0">
                    <a:solidFill>
                      <a:srgbClr val="C3E7FE"/>
                    </a:solidFill>
                    <a:latin typeface="Arial Narrow" panose="020B0604020202020204" pitchFamily="34" charset="0"/>
                    <a:cs typeface="Arial Narrow" panose="020B0604020202020204" pitchFamily="34" charset="0"/>
                  </a:rPr>
                  <a:t>SNOOPI* 2022</a:t>
                </a:r>
              </a:p>
              <a:p>
                <a:pPr algn="r"/>
                <a:r>
                  <a:rPr lang="en-US" sz="1100" dirty="0">
                    <a:solidFill>
                      <a:srgbClr val="C3E7FE"/>
                    </a:solidFill>
                    <a:latin typeface="Arial Narrow" panose="020B0604020202020204" pitchFamily="34" charset="0"/>
                    <a:cs typeface="Arial Narrow" panose="020B0604020202020204" pitchFamily="34" charset="0"/>
                  </a:rPr>
                  <a:t>NACHOS* 2022</a:t>
                </a:r>
              </a:p>
              <a:p>
                <a:pPr algn="r"/>
                <a:r>
                  <a:rPr lang="en-US" sz="1100" dirty="0">
                    <a:solidFill>
                      <a:srgbClr val="C3E7FE"/>
                    </a:solidFill>
                    <a:latin typeface="Arial Narrow" panose="020B0604020202020204" pitchFamily="34" charset="0"/>
                    <a:cs typeface="Arial Narrow" panose="020B0604020202020204" pitchFamily="34" charset="0"/>
                  </a:rPr>
                  <a:t>NACHOS2* 2022</a:t>
                </a:r>
              </a:p>
            </p:txBody>
          </p:sp>
          <p:pic>
            <p:nvPicPr>
              <p:cNvPr id="196" name="Picture 195">
                <a:extLst>
                  <a:ext uri="{FF2B5EF4-FFF2-40B4-BE49-F238E27FC236}">
                    <a16:creationId xmlns:a16="http://schemas.microsoft.com/office/drawing/2014/main" id="{C3900FDB-C1B4-2F4F-8681-DDB4F32FF433}"/>
                  </a:ext>
                </a:extLst>
              </p:cNvPr>
              <p:cNvPicPr>
                <a:picLocks noChangeAspect="1"/>
              </p:cNvPicPr>
              <p:nvPr/>
            </p:nvPicPr>
            <p:blipFill>
              <a:blip r:embed="rId16"/>
              <a:stretch>
                <a:fillRect/>
              </a:stretch>
            </p:blipFill>
            <p:spPr>
              <a:xfrm>
                <a:off x="11655000" y="3756285"/>
                <a:ext cx="127000" cy="127000"/>
              </a:xfrm>
              <a:prstGeom prst="rect">
                <a:avLst/>
              </a:prstGeom>
            </p:spPr>
          </p:pic>
        </p:grpSp>
      </p:grpSp>
      <p:grpSp>
        <p:nvGrpSpPr>
          <p:cNvPr id="6" name="Group 5">
            <a:extLst>
              <a:ext uri="{FF2B5EF4-FFF2-40B4-BE49-F238E27FC236}">
                <a16:creationId xmlns:a16="http://schemas.microsoft.com/office/drawing/2014/main" id="{DA853D66-32AD-1040-A71E-1C322299560A}"/>
              </a:ext>
            </a:extLst>
          </p:cNvPr>
          <p:cNvGrpSpPr/>
          <p:nvPr/>
        </p:nvGrpSpPr>
        <p:grpSpPr>
          <a:xfrm>
            <a:off x="3543300" y="2889452"/>
            <a:ext cx="897252" cy="398223"/>
            <a:chOff x="3543300" y="2889452"/>
            <a:chExt cx="897252" cy="398223"/>
          </a:xfrm>
        </p:grpSpPr>
        <p:pic>
          <p:nvPicPr>
            <p:cNvPr id="44" name="Picture 43" descr="A black and white image of a person's face&#10;&#10;Description automatically generated with low confidence">
              <a:extLst>
                <a:ext uri="{FF2B5EF4-FFF2-40B4-BE49-F238E27FC236}">
                  <a16:creationId xmlns:a16="http://schemas.microsoft.com/office/drawing/2014/main" id="{3A0F1300-542F-5842-93E1-37411A31754D}"/>
                </a:ext>
              </a:extLst>
            </p:cNvPr>
            <p:cNvPicPr>
              <a:picLocks noChangeAspect="1"/>
            </p:cNvPicPr>
            <p:nvPr/>
          </p:nvPicPr>
          <p:blipFill>
            <a:blip r:embed="rId14"/>
            <a:stretch>
              <a:fillRect/>
            </a:stretch>
          </p:blipFill>
          <p:spPr>
            <a:xfrm>
              <a:off x="3543300" y="2968625"/>
              <a:ext cx="158857" cy="114730"/>
            </a:xfrm>
            <a:prstGeom prst="rect">
              <a:avLst/>
            </a:prstGeom>
          </p:spPr>
        </p:pic>
        <p:pic>
          <p:nvPicPr>
            <p:cNvPr id="102" name="Picture 101" descr="A picture containing text, satellite&#10;&#10;Description automatically generated">
              <a:extLst>
                <a:ext uri="{FF2B5EF4-FFF2-40B4-BE49-F238E27FC236}">
                  <a16:creationId xmlns:a16="http://schemas.microsoft.com/office/drawing/2014/main" id="{DDD9475D-F26D-854C-A8CE-330174AEF89A}"/>
                </a:ext>
              </a:extLst>
            </p:cNvPr>
            <p:cNvPicPr>
              <a:picLocks noChangeAspect="1"/>
            </p:cNvPicPr>
            <p:nvPr/>
          </p:nvPicPr>
          <p:blipFill>
            <a:blip r:embed="rId18"/>
            <a:stretch>
              <a:fillRect/>
            </a:stretch>
          </p:blipFill>
          <p:spPr>
            <a:xfrm>
              <a:off x="3713125" y="3109875"/>
              <a:ext cx="469900" cy="177800"/>
            </a:xfrm>
            <a:prstGeom prst="rect">
              <a:avLst/>
            </a:prstGeom>
          </p:spPr>
        </p:pic>
        <p:sp>
          <p:nvSpPr>
            <p:cNvPr id="91" name="TextBox 90">
              <a:extLst>
                <a:ext uri="{FF2B5EF4-FFF2-40B4-BE49-F238E27FC236}">
                  <a16:creationId xmlns:a16="http://schemas.microsoft.com/office/drawing/2014/main" id="{D52C0519-FF96-DC4B-AB18-A58873C285AF}"/>
                </a:ext>
              </a:extLst>
            </p:cNvPr>
            <p:cNvSpPr txBox="1"/>
            <p:nvPr/>
          </p:nvSpPr>
          <p:spPr>
            <a:xfrm>
              <a:off x="3621845" y="2889452"/>
              <a:ext cx="818707"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LANDSAT 7</a:t>
              </a:r>
            </a:p>
          </p:txBody>
        </p:sp>
      </p:grpSp>
      <p:grpSp>
        <p:nvGrpSpPr>
          <p:cNvPr id="8" name="Group 7">
            <a:extLst>
              <a:ext uri="{FF2B5EF4-FFF2-40B4-BE49-F238E27FC236}">
                <a16:creationId xmlns:a16="http://schemas.microsoft.com/office/drawing/2014/main" id="{A584D1BC-0C55-EC4D-B06B-28FAEEA8ABE5}"/>
              </a:ext>
            </a:extLst>
          </p:cNvPr>
          <p:cNvGrpSpPr/>
          <p:nvPr/>
        </p:nvGrpSpPr>
        <p:grpSpPr>
          <a:xfrm>
            <a:off x="4168775" y="3322675"/>
            <a:ext cx="690305" cy="492050"/>
            <a:chOff x="4168775" y="3322675"/>
            <a:chExt cx="690305" cy="492050"/>
          </a:xfrm>
        </p:grpSpPr>
        <p:pic>
          <p:nvPicPr>
            <p:cNvPr id="43" name="Picture 42" descr="A picture containing window, building, wheel&#10;&#10;Description automatically generated">
              <a:extLst>
                <a:ext uri="{FF2B5EF4-FFF2-40B4-BE49-F238E27FC236}">
                  <a16:creationId xmlns:a16="http://schemas.microsoft.com/office/drawing/2014/main" id="{43703F3D-9B2A-2246-844C-3E3334A2CA11}"/>
                </a:ext>
              </a:extLst>
            </p:cNvPr>
            <p:cNvPicPr>
              <a:picLocks noChangeAspect="1"/>
            </p:cNvPicPr>
            <p:nvPr/>
          </p:nvPicPr>
          <p:blipFill>
            <a:blip r:embed="rId4"/>
            <a:stretch>
              <a:fillRect/>
            </a:stretch>
          </p:blipFill>
          <p:spPr>
            <a:xfrm>
              <a:off x="4168775" y="3387725"/>
              <a:ext cx="111126" cy="111126"/>
            </a:xfrm>
            <a:prstGeom prst="rect">
              <a:avLst/>
            </a:prstGeom>
          </p:spPr>
        </p:pic>
        <p:pic>
          <p:nvPicPr>
            <p:cNvPr id="126" name="Picture 125" descr="A picture containing gear&#10;&#10;Description automatically generated">
              <a:extLst>
                <a:ext uri="{FF2B5EF4-FFF2-40B4-BE49-F238E27FC236}">
                  <a16:creationId xmlns:a16="http://schemas.microsoft.com/office/drawing/2014/main" id="{1B115252-26B4-304E-89E3-0AEA8382F722}"/>
                </a:ext>
              </a:extLst>
            </p:cNvPr>
            <p:cNvPicPr>
              <a:picLocks noChangeAspect="1"/>
            </p:cNvPicPr>
            <p:nvPr/>
          </p:nvPicPr>
          <p:blipFill>
            <a:blip r:embed="rId19"/>
            <a:stretch>
              <a:fillRect/>
            </a:stretch>
          </p:blipFill>
          <p:spPr>
            <a:xfrm>
              <a:off x="4338600" y="3522625"/>
              <a:ext cx="393700" cy="292100"/>
            </a:xfrm>
            <a:prstGeom prst="rect">
              <a:avLst/>
            </a:prstGeom>
          </p:spPr>
        </p:pic>
        <p:sp>
          <p:nvSpPr>
            <p:cNvPr id="93" name="TextBox 92">
              <a:extLst>
                <a:ext uri="{FF2B5EF4-FFF2-40B4-BE49-F238E27FC236}">
                  <a16:creationId xmlns:a16="http://schemas.microsoft.com/office/drawing/2014/main" id="{FC7E3C56-2D81-5943-8923-55B8B0397947}"/>
                </a:ext>
              </a:extLst>
            </p:cNvPr>
            <p:cNvSpPr txBox="1"/>
            <p:nvPr/>
          </p:nvSpPr>
          <p:spPr>
            <a:xfrm>
              <a:off x="4215810" y="3322675"/>
              <a:ext cx="64327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TERRA</a:t>
              </a:r>
            </a:p>
          </p:txBody>
        </p:sp>
      </p:grpSp>
      <p:grpSp>
        <p:nvGrpSpPr>
          <p:cNvPr id="10" name="Group 9">
            <a:extLst>
              <a:ext uri="{FF2B5EF4-FFF2-40B4-BE49-F238E27FC236}">
                <a16:creationId xmlns:a16="http://schemas.microsoft.com/office/drawing/2014/main" id="{90A6D38F-04A3-7A44-B08C-37647F87ED53}"/>
              </a:ext>
            </a:extLst>
          </p:cNvPr>
          <p:cNvGrpSpPr/>
          <p:nvPr/>
        </p:nvGrpSpPr>
        <p:grpSpPr>
          <a:xfrm>
            <a:off x="4895850" y="3551902"/>
            <a:ext cx="683843" cy="493898"/>
            <a:chOff x="4895850" y="3551902"/>
            <a:chExt cx="683843" cy="493898"/>
          </a:xfrm>
        </p:grpSpPr>
        <p:pic>
          <p:nvPicPr>
            <p:cNvPr id="42" name="Picture 41" descr="A picture containing window, building, wheel&#10;&#10;Description automatically generated">
              <a:extLst>
                <a:ext uri="{FF2B5EF4-FFF2-40B4-BE49-F238E27FC236}">
                  <a16:creationId xmlns:a16="http://schemas.microsoft.com/office/drawing/2014/main" id="{DCCDF196-98DC-104E-B0A2-87EB9A8E9B81}"/>
                </a:ext>
              </a:extLst>
            </p:cNvPr>
            <p:cNvPicPr>
              <a:picLocks noChangeAspect="1"/>
            </p:cNvPicPr>
            <p:nvPr/>
          </p:nvPicPr>
          <p:blipFill>
            <a:blip r:embed="rId4"/>
            <a:stretch>
              <a:fillRect/>
            </a:stretch>
          </p:blipFill>
          <p:spPr>
            <a:xfrm>
              <a:off x="4895850" y="3619500"/>
              <a:ext cx="111126" cy="111126"/>
            </a:xfrm>
            <a:prstGeom prst="rect">
              <a:avLst/>
            </a:prstGeom>
          </p:spPr>
        </p:pic>
        <p:pic>
          <p:nvPicPr>
            <p:cNvPr id="82" name="Picture 81" descr="A black and white image of a world map&#10;&#10;Description automatically generated with low confidence">
              <a:extLst>
                <a:ext uri="{FF2B5EF4-FFF2-40B4-BE49-F238E27FC236}">
                  <a16:creationId xmlns:a16="http://schemas.microsoft.com/office/drawing/2014/main" id="{492D1606-04E0-DC4D-A121-30ABDF43E164}"/>
                </a:ext>
              </a:extLst>
            </p:cNvPr>
            <p:cNvPicPr>
              <a:picLocks noChangeAspect="1"/>
            </p:cNvPicPr>
            <p:nvPr/>
          </p:nvPicPr>
          <p:blipFill>
            <a:blip r:embed="rId20"/>
            <a:stretch>
              <a:fillRect/>
            </a:stretch>
          </p:blipFill>
          <p:spPr>
            <a:xfrm>
              <a:off x="4997450" y="3766400"/>
              <a:ext cx="406400" cy="279400"/>
            </a:xfrm>
            <a:prstGeom prst="rect">
              <a:avLst/>
            </a:prstGeom>
          </p:spPr>
        </p:pic>
        <p:sp>
          <p:nvSpPr>
            <p:cNvPr id="95" name="TextBox 94">
              <a:extLst>
                <a:ext uri="{FF2B5EF4-FFF2-40B4-BE49-F238E27FC236}">
                  <a16:creationId xmlns:a16="http://schemas.microsoft.com/office/drawing/2014/main" id="{C14B7B1D-6270-2549-B24D-361A9A11CB2D}"/>
                </a:ext>
              </a:extLst>
            </p:cNvPr>
            <p:cNvSpPr txBox="1"/>
            <p:nvPr/>
          </p:nvSpPr>
          <p:spPr>
            <a:xfrm>
              <a:off x="4936423" y="3551902"/>
              <a:ext cx="64327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AQUA</a:t>
              </a:r>
            </a:p>
          </p:txBody>
        </p:sp>
      </p:grpSp>
      <p:grpSp>
        <p:nvGrpSpPr>
          <p:cNvPr id="4" name="Group 3">
            <a:extLst>
              <a:ext uri="{FF2B5EF4-FFF2-40B4-BE49-F238E27FC236}">
                <a16:creationId xmlns:a16="http://schemas.microsoft.com/office/drawing/2014/main" id="{35CF14E2-3F78-EA47-8385-A584ECDE666E}"/>
              </a:ext>
            </a:extLst>
          </p:cNvPr>
          <p:cNvGrpSpPr/>
          <p:nvPr/>
        </p:nvGrpSpPr>
        <p:grpSpPr>
          <a:xfrm>
            <a:off x="6629400" y="3482051"/>
            <a:ext cx="836270" cy="486699"/>
            <a:chOff x="6629400" y="3482051"/>
            <a:chExt cx="836270" cy="486699"/>
          </a:xfrm>
        </p:grpSpPr>
        <p:pic>
          <p:nvPicPr>
            <p:cNvPr id="37" name="Picture 36" descr="A picture containing window, building, wheel&#10;&#10;Description automatically generated">
              <a:extLst>
                <a:ext uri="{FF2B5EF4-FFF2-40B4-BE49-F238E27FC236}">
                  <a16:creationId xmlns:a16="http://schemas.microsoft.com/office/drawing/2014/main" id="{2CB11F98-E77B-5C44-AB9F-C2D19E2E6F39}"/>
                </a:ext>
              </a:extLst>
            </p:cNvPr>
            <p:cNvPicPr>
              <a:picLocks noChangeAspect="1"/>
            </p:cNvPicPr>
            <p:nvPr/>
          </p:nvPicPr>
          <p:blipFill>
            <a:blip r:embed="rId4"/>
            <a:stretch>
              <a:fillRect/>
            </a:stretch>
          </p:blipFill>
          <p:spPr>
            <a:xfrm>
              <a:off x="6629400" y="3549649"/>
              <a:ext cx="111126" cy="111126"/>
            </a:xfrm>
            <a:prstGeom prst="rect">
              <a:avLst/>
            </a:prstGeom>
          </p:spPr>
        </p:pic>
        <p:pic>
          <p:nvPicPr>
            <p:cNvPr id="88" name="Picture 87">
              <a:extLst>
                <a:ext uri="{FF2B5EF4-FFF2-40B4-BE49-F238E27FC236}">
                  <a16:creationId xmlns:a16="http://schemas.microsoft.com/office/drawing/2014/main" id="{5D0E9DE9-E25D-BE47-BB61-C96457591F07}"/>
                </a:ext>
              </a:extLst>
            </p:cNvPr>
            <p:cNvPicPr>
              <a:picLocks noChangeAspect="1"/>
            </p:cNvPicPr>
            <p:nvPr/>
          </p:nvPicPr>
          <p:blipFill>
            <a:blip r:embed="rId21"/>
            <a:stretch>
              <a:fillRect/>
            </a:stretch>
          </p:blipFill>
          <p:spPr>
            <a:xfrm>
              <a:off x="6768250" y="3689350"/>
              <a:ext cx="355600" cy="279400"/>
            </a:xfrm>
            <a:prstGeom prst="rect">
              <a:avLst/>
            </a:prstGeom>
          </p:spPr>
        </p:pic>
        <p:sp>
          <p:nvSpPr>
            <p:cNvPr id="99" name="TextBox 98">
              <a:extLst>
                <a:ext uri="{FF2B5EF4-FFF2-40B4-BE49-F238E27FC236}">
                  <a16:creationId xmlns:a16="http://schemas.microsoft.com/office/drawing/2014/main" id="{FDC2187C-71CE-3540-927F-DC7C54DE8013}"/>
                </a:ext>
              </a:extLst>
            </p:cNvPr>
            <p:cNvSpPr txBox="1"/>
            <p:nvPr/>
          </p:nvSpPr>
          <p:spPr>
            <a:xfrm>
              <a:off x="6680520" y="3482051"/>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CLOUDSAT</a:t>
              </a:r>
            </a:p>
          </p:txBody>
        </p:sp>
      </p:grpSp>
      <p:grpSp>
        <p:nvGrpSpPr>
          <p:cNvPr id="21" name="Group 20">
            <a:extLst>
              <a:ext uri="{FF2B5EF4-FFF2-40B4-BE49-F238E27FC236}">
                <a16:creationId xmlns:a16="http://schemas.microsoft.com/office/drawing/2014/main" id="{5C501282-35D0-DB42-933C-1638C73CDFE0}"/>
              </a:ext>
            </a:extLst>
          </p:cNvPr>
          <p:cNvGrpSpPr/>
          <p:nvPr/>
        </p:nvGrpSpPr>
        <p:grpSpPr>
          <a:xfrm>
            <a:off x="6908693" y="2100805"/>
            <a:ext cx="862743" cy="466920"/>
            <a:chOff x="6908693" y="2100805"/>
            <a:chExt cx="862743" cy="466920"/>
          </a:xfrm>
        </p:grpSpPr>
        <p:pic>
          <p:nvPicPr>
            <p:cNvPr id="39" name="Picture 38" descr="A black and white image of a person's face&#10;&#10;Description automatically generated with low confidence">
              <a:extLst>
                <a:ext uri="{FF2B5EF4-FFF2-40B4-BE49-F238E27FC236}">
                  <a16:creationId xmlns:a16="http://schemas.microsoft.com/office/drawing/2014/main" id="{2B106FB2-82C3-FE43-B0BB-E0CD66FB772D}"/>
                </a:ext>
              </a:extLst>
            </p:cNvPr>
            <p:cNvPicPr>
              <a:picLocks noChangeAspect="1"/>
            </p:cNvPicPr>
            <p:nvPr/>
          </p:nvPicPr>
          <p:blipFill>
            <a:blip r:embed="rId14"/>
            <a:stretch>
              <a:fillRect/>
            </a:stretch>
          </p:blipFill>
          <p:spPr>
            <a:xfrm>
              <a:off x="6908693" y="2176796"/>
              <a:ext cx="158857" cy="114730"/>
            </a:xfrm>
            <a:prstGeom prst="rect">
              <a:avLst/>
            </a:prstGeom>
          </p:spPr>
        </p:pic>
        <p:pic>
          <p:nvPicPr>
            <p:cNvPr id="120" name="Picture 119" descr="A screenshot of a computer&#10;&#10;Description automatically generated with medium confidence">
              <a:extLst>
                <a:ext uri="{FF2B5EF4-FFF2-40B4-BE49-F238E27FC236}">
                  <a16:creationId xmlns:a16="http://schemas.microsoft.com/office/drawing/2014/main" id="{2D505143-638B-5140-ABDB-55DF756814AF}"/>
                </a:ext>
              </a:extLst>
            </p:cNvPr>
            <p:cNvPicPr>
              <a:picLocks noChangeAspect="1"/>
            </p:cNvPicPr>
            <p:nvPr/>
          </p:nvPicPr>
          <p:blipFill>
            <a:blip r:embed="rId22"/>
            <a:stretch>
              <a:fillRect/>
            </a:stretch>
          </p:blipFill>
          <p:spPr>
            <a:xfrm>
              <a:off x="7047650" y="2339125"/>
              <a:ext cx="495300" cy="228600"/>
            </a:xfrm>
            <a:prstGeom prst="rect">
              <a:avLst/>
            </a:prstGeom>
          </p:spPr>
        </p:pic>
        <p:sp>
          <p:nvSpPr>
            <p:cNvPr id="103" name="TextBox 102">
              <a:extLst>
                <a:ext uri="{FF2B5EF4-FFF2-40B4-BE49-F238E27FC236}">
                  <a16:creationId xmlns:a16="http://schemas.microsoft.com/office/drawing/2014/main" id="{5E90BC88-A039-7C4A-AF12-0B2AA5756CD8}"/>
                </a:ext>
              </a:extLst>
            </p:cNvPr>
            <p:cNvSpPr txBox="1"/>
            <p:nvPr/>
          </p:nvSpPr>
          <p:spPr>
            <a:xfrm>
              <a:off x="6986286" y="2100805"/>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SUOMI NPP</a:t>
              </a:r>
            </a:p>
          </p:txBody>
        </p:sp>
      </p:grpSp>
      <p:grpSp>
        <p:nvGrpSpPr>
          <p:cNvPr id="23" name="Group 22">
            <a:extLst>
              <a:ext uri="{FF2B5EF4-FFF2-40B4-BE49-F238E27FC236}">
                <a16:creationId xmlns:a16="http://schemas.microsoft.com/office/drawing/2014/main" id="{0ACEA953-F863-0C47-8996-39D20521784C}"/>
              </a:ext>
            </a:extLst>
          </p:cNvPr>
          <p:cNvGrpSpPr/>
          <p:nvPr/>
        </p:nvGrpSpPr>
        <p:grpSpPr>
          <a:xfrm>
            <a:off x="6479812" y="1525405"/>
            <a:ext cx="877830" cy="394620"/>
            <a:chOff x="6479812" y="1525405"/>
            <a:chExt cx="877830" cy="394620"/>
          </a:xfrm>
        </p:grpSpPr>
        <p:pic>
          <p:nvPicPr>
            <p:cNvPr id="45" name="Picture 44" descr="A black and white image of a person's face&#10;&#10;Description automatically generated with low confidence">
              <a:extLst>
                <a:ext uri="{FF2B5EF4-FFF2-40B4-BE49-F238E27FC236}">
                  <a16:creationId xmlns:a16="http://schemas.microsoft.com/office/drawing/2014/main" id="{2137A682-FBE4-154E-92FA-28C7765FFA95}"/>
                </a:ext>
              </a:extLst>
            </p:cNvPr>
            <p:cNvPicPr>
              <a:picLocks noChangeAspect="1"/>
            </p:cNvPicPr>
            <p:nvPr/>
          </p:nvPicPr>
          <p:blipFill>
            <a:blip r:embed="rId14"/>
            <a:stretch>
              <a:fillRect/>
            </a:stretch>
          </p:blipFill>
          <p:spPr>
            <a:xfrm>
              <a:off x="6479812" y="1609725"/>
              <a:ext cx="158857" cy="114730"/>
            </a:xfrm>
            <a:prstGeom prst="rect">
              <a:avLst/>
            </a:prstGeom>
          </p:spPr>
        </p:pic>
        <p:pic>
          <p:nvPicPr>
            <p:cNvPr id="104" name="Picture 103" descr="A screenshot of a video game&#10;&#10;Description automatically generated with medium confidence">
              <a:extLst>
                <a:ext uri="{FF2B5EF4-FFF2-40B4-BE49-F238E27FC236}">
                  <a16:creationId xmlns:a16="http://schemas.microsoft.com/office/drawing/2014/main" id="{4437E939-DE95-474D-8F06-FD8B58CDD929}"/>
                </a:ext>
              </a:extLst>
            </p:cNvPr>
            <p:cNvPicPr>
              <a:picLocks noChangeAspect="1"/>
            </p:cNvPicPr>
            <p:nvPr/>
          </p:nvPicPr>
          <p:blipFill>
            <a:blip r:embed="rId23"/>
            <a:stretch>
              <a:fillRect/>
            </a:stretch>
          </p:blipFill>
          <p:spPr>
            <a:xfrm>
              <a:off x="6660300" y="1767625"/>
              <a:ext cx="584200" cy="152400"/>
            </a:xfrm>
            <a:prstGeom prst="rect">
              <a:avLst/>
            </a:prstGeom>
          </p:spPr>
        </p:pic>
        <p:sp>
          <p:nvSpPr>
            <p:cNvPr id="105" name="TextBox 104">
              <a:extLst>
                <a:ext uri="{FF2B5EF4-FFF2-40B4-BE49-F238E27FC236}">
                  <a16:creationId xmlns:a16="http://schemas.microsoft.com/office/drawing/2014/main" id="{37E93024-37AB-C14F-B69F-C1B17592212B}"/>
                </a:ext>
              </a:extLst>
            </p:cNvPr>
            <p:cNvSpPr txBox="1"/>
            <p:nvPr/>
          </p:nvSpPr>
          <p:spPr>
            <a:xfrm>
              <a:off x="6572492" y="1525405"/>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LANDSAT 8</a:t>
              </a:r>
            </a:p>
          </p:txBody>
        </p:sp>
      </p:grpSp>
      <p:grpSp>
        <p:nvGrpSpPr>
          <p:cNvPr id="24" name="Group 23">
            <a:extLst>
              <a:ext uri="{FF2B5EF4-FFF2-40B4-BE49-F238E27FC236}">
                <a16:creationId xmlns:a16="http://schemas.microsoft.com/office/drawing/2014/main" id="{46B96DAA-F190-C64B-A548-55B5E80812ED}"/>
              </a:ext>
            </a:extLst>
          </p:cNvPr>
          <p:cNvGrpSpPr/>
          <p:nvPr/>
        </p:nvGrpSpPr>
        <p:grpSpPr>
          <a:xfrm>
            <a:off x="6019800" y="1027253"/>
            <a:ext cx="694550" cy="450672"/>
            <a:chOff x="6019800" y="1027253"/>
            <a:chExt cx="694550" cy="450672"/>
          </a:xfrm>
        </p:grpSpPr>
        <p:pic>
          <p:nvPicPr>
            <p:cNvPr id="46" name="Picture 45" descr="A picture containing window, building, wheel&#10;&#10;Description automatically generated">
              <a:extLst>
                <a:ext uri="{FF2B5EF4-FFF2-40B4-BE49-F238E27FC236}">
                  <a16:creationId xmlns:a16="http://schemas.microsoft.com/office/drawing/2014/main" id="{7A3131B5-8512-524A-B423-76A3DC704B41}"/>
                </a:ext>
              </a:extLst>
            </p:cNvPr>
            <p:cNvPicPr>
              <a:picLocks noChangeAspect="1"/>
            </p:cNvPicPr>
            <p:nvPr/>
          </p:nvPicPr>
          <p:blipFill>
            <a:blip r:embed="rId4"/>
            <a:stretch>
              <a:fillRect/>
            </a:stretch>
          </p:blipFill>
          <p:spPr>
            <a:xfrm>
              <a:off x="6019800" y="1089025"/>
              <a:ext cx="111126" cy="111126"/>
            </a:xfrm>
            <a:prstGeom prst="rect">
              <a:avLst/>
            </a:prstGeom>
          </p:spPr>
        </p:pic>
        <p:pic>
          <p:nvPicPr>
            <p:cNvPr id="94" name="Picture 93" descr="A picture containing satellite, transport&#10;&#10;Description automatically generated">
              <a:extLst>
                <a:ext uri="{FF2B5EF4-FFF2-40B4-BE49-F238E27FC236}">
                  <a16:creationId xmlns:a16="http://schemas.microsoft.com/office/drawing/2014/main" id="{5EBC337E-9578-884C-A2D9-C25627E10A4E}"/>
                </a:ext>
              </a:extLst>
            </p:cNvPr>
            <p:cNvPicPr>
              <a:picLocks noChangeAspect="1"/>
            </p:cNvPicPr>
            <p:nvPr/>
          </p:nvPicPr>
          <p:blipFill>
            <a:blip r:embed="rId24"/>
            <a:stretch>
              <a:fillRect/>
            </a:stretch>
          </p:blipFill>
          <p:spPr>
            <a:xfrm>
              <a:off x="6193650" y="1223925"/>
              <a:ext cx="520700" cy="254000"/>
            </a:xfrm>
            <a:prstGeom prst="rect">
              <a:avLst/>
            </a:prstGeom>
          </p:spPr>
        </p:pic>
        <p:sp>
          <p:nvSpPr>
            <p:cNvPr id="107" name="TextBox 106">
              <a:extLst>
                <a:ext uri="{FF2B5EF4-FFF2-40B4-BE49-F238E27FC236}">
                  <a16:creationId xmlns:a16="http://schemas.microsoft.com/office/drawing/2014/main" id="{0FBF118C-F8A1-A24C-A315-4E4596E474FF}"/>
                </a:ext>
              </a:extLst>
            </p:cNvPr>
            <p:cNvSpPr txBox="1"/>
            <p:nvPr/>
          </p:nvSpPr>
          <p:spPr>
            <a:xfrm>
              <a:off x="6068992" y="1027253"/>
              <a:ext cx="428264"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GPM</a:t>
              </a:r>
            </a:p>
          </p:txBody>
        </p:sp>
      </p:grpSp>
      <p:grpSp>
        <p:nvGrpSpPr>
          <p:cNvPr id="25" name="Group 24">
            <a:extLst>
              <a:ext uri="{FF2B5EF4-FFF2-40B4-BE49-F238E27FC236}">
                <a16:creationId xmlns:a16="http://schemas.microsoft.com/office/drawing/2014/main" id="{3783E980-87D8-AE4A-9905-DBC43E6D8432}"/>
              </a:ext>
            </a:extLst>
          </p:cNvPr>
          <p:cNvGrpSpPr/>
          <p:nvPr/>
        </p:nvGrpSpPr>
        <p:grpSpPr>
          <a:xfrm>
            <a:off x="5302168" y="679048"/>
            <a:ext cx="762082" cy="411527"/>
            <a:chOff x="5302168" y="679048"/>
            <a:chExt cx="762082" cy="411527"/>
          </a:xfrm>
        </p:grpSpPr>
        <p:pic>
          <p:nvPicPr>
            <p:cNvPr id="110" name="Picture 109" descr="A picture containing transport, satellite&#10;&#10;Description automatically generated">
              <a:extLst>
                <a:ext uri="{FF2B5EF4-FFF2-40B4-BE49-F238E27FC236}">
                  <a16:creationId xmlns:a16="http://schemas.microsoft.com/office/drawing/2014/main" id="{90A05B5A-3268-1146-A79B-153BC22CCF6D}"/>
                </a:ext>
              </a:extLst>
            </p:cNvPr>
            <p:cNvPicPr>
              <a:picLocks noChangeAspect="1"/>
            </p:cNvPicPr>
            <p:nvPr/>
          </p:nvPicPr>
          <p:blipFill>
            <a:blip r:embed="rId25"/>
            <a:stretch>
              <a:fillRect/>
            </a:stretch>
          </p:blipFill>
          <p:spPr>
            <a:xfrm>
              <a:off x="5378450" y="874675"/>
              <a:ext cx="685800" cy="215900"/>
            </a:xfrm>
            <a:prstGeom prst="rect">
              <a:avLst/>
            </a:prstGeom>
          </p:spPr>
        </p:pic>
        <p:sp>
          <p:nvSpPr>
            <p:cNvPr id="109" name="TextBox 108">
              <a:extLst>
                <a:ext uri="{FF2B5EF4-FFF2-40B4-BE49-F238E27FC236}">
                  <a16:creationId xmlns:a16="http://schemas.microsoft.com/office/drawing/2014/main" id="{9128DD05-2737-914B-B1D1-A6C38232211D}"/>
                </a:ext>
              </a:extLst>
            </p:cNvPr>
            <p:cNvSpPr txBox="1"/>
            <p:nvPr/>
          </p:nvSpPr>
          <p:spPr>
            <a:xfrm>
              <a:off x="5302168" y="679048"/>
              <a:ext cx="539188"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OCO-2</a:t>
              </a:r>
            </a:p>
          </p:txBody>
        </p:sp>
      </p:grpSp>
      <p:grpSp>
        <p:nvGrpSpPr>
          <p:cNvPr id="26" name="Group 25">
            <a:extLst>
              <a:ext uri="{FF2B5EF4-FFF2-40B4-BE49-F238E27FC236}">
                <a16:creationId xmlns:a16="http://schemas.microsoft.com/office/drawing/2014/main" id="{B14C59E6-13F1-C041-9FBD-517EE28D606C}"/>
              </a:ext>
            </a:extLst>
          </p:cNvPr>
          <p:cNvGrpSpPr/>
          <p:nvPr/>
        </p:nvGrpSpPr>
        <p:grpSpPr>
          <a:xfrm>
            <a:off x="4622157" y="420547"/>
            <a:ext cx="592743" cy="562078"/>
            <a:chOff x="4622157" y="420547"/>
            <a:chExt cx="592743" cy="562078"/>
          </a:xfrm>
        </p:grpSpPr>
        <p:pic>
          <p:nvPicPr>
            <p:cNvPr id="118" name="Picture 117" descr="A close-up of a planet&#10;&#10;Description automatically generated with low confidence">
              <a:extLst>
                <a:ext uri="{FF2B5EF4-FFF2-40B4-BE49-F238E27FC236}">
                  <a16:creationId xmlns:a16="http://schemas.microsoft.com/office/drawing/2014/main" id="{A9FD32EE-34F8-DC40-A2E4-2C15F706FA24}"/>
                </a:ext>
              </a:extLst>
            </p:cNvPr>
            <p:cNvPicPr>
              <a:picLocks noChangeAspect="1"/>
            </p:cNvPicPr>
            <p:nvPr/>
          </p:nvPicPr>
          <p:blipFill>
            <a:blip r:embed="rId26"/>
            <a:stretch>
              <a:fillRect/>
            </a:stretch>
          </p:blipFill>
          <p:spPr>
            <a:xfrm>
              <a:off x="4922800" y="525425"/>
              <a:ext cx="292100" cy="457200"/>
            </a:xfrm>
            <a:prstGeom prst="rect">
              <a:avLst/>
            </a:prstGeom>
          </p:spPr>
        </p:pic>
        <p:sp>
          <p:nvSpPr>
            <p:cNvPr id="111" name="TextBox 110">
              <a:extLst>
                <a:ext uri="{FF2B5EF4-FFF2-40B4-BE49-F238E27FC236}">
                  <a16:creationId xmlns:a16="http://schemas.microsoft.com/office/drawing/2014/main" id="{A25D516D-63ED-0245-952A-272885AF08DD}"/>
                </a:ext>
              </a:extLst>
            </p:cNvPr>
            <p:cNvSpPr txBox="1"/>
            <p:nvPr/>
          </p:nvSpPr>
          <p:spPr>
            <a:xfrm>
              <a:off x="4622157" y="420547"/>
              <a:ext cx="539188"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SMAP</a:t>
              </a:r>
            </a:p>
          </p:txBody>
        </p:sp>
      </p:grpSp>
      <p:grpSp>
        <p:nvGrpSpPr>
          <p:cNvPr id="32" name="Group 31">
            <a:extLst>
              <a:ext uri="{FF2B5EF4-FFF2-40B4-BE49-F238E27FC236}">
                <a16:creationId xmlns:a16="http://schemas.microsoft.com/office/drawing/2014/main" id="{80FA97B5-ABA9-3C4C-8829-BD086941C96A}"/>
              </a:ext>
            </a:extLst>
          </p:cNvPr>
          <p:cNvGrpSpPr/>
          <p:nvPr/>
        </p:nvGrpSpPr>
        <p:grpSpPr>
          <a:xfrm>
            <a:off x="3733800" y="250785"/>
            <a:ext cx="1042686" cy="543740"/>
            <a:chOff x="3733800" y="250785"/>
            <a:chExt cx="1042686" cy="543740"/>
          </a:xfrm>
        </p:grpSpPr>
        <p:pic>
          <p:nvPicPr>
            <p:cNvPr id="47" name="Picture 46" descr="A black and white image of a person's face&#10;&#10;Description automatically generated with low confidence">
              <a:extLst>
                <a:ext uri="{FF2B5EF4-FFF2-40B4-BE49-F238E27FC236}">
                  <a16:creationId xmlns:a16="http://schemas.microsoft.com/office/drawing/2014/main" id="{A08AF38C-4FD5-6948-B75E-7C15166BFDA6}"/>
                </a:ext>
              </a:extLst>
            </p:cNvPr>
            <p:cNvPicPr>
              <a:picLocks noChangeAspect="1"/>
            </p:cNvPicPr>
            <p:nvPr/>
          </p:nvPicPr>
          <p:blipFill>
            <a:blip r:embed="rId14"/>
            <a:stretch>
              <a:fillRect/>
            </a:stretch>
          </p:blipFill>
          <p:spPr>
            <a:xfrm>
              <a:off x="3733800" y="320675"/>
              <a:ext cx="158857" cy="114730"/>
            </a:xfrm>
            <a:prstGeom prst="rect">
              <a:avLst/>
            </a:prstGeom>
          </p:spPr>
        </p:pic>
        <p:pic>
          <p:nvPicPr>
            <p:cNvPr id="108" name="Picture 107">
              <a:extLst>
                <a:ext uri="{FF2B5EF4-FFF2-40B4-BE49-F238E27FC236}">
                  <a16:creationId xmlns:a16="http://schemas.microsoft.com/office/drawing/2014/main" id="{4BCF4177-4C0B-CA4B-9E76-AE280325DF1A}"/>
                </a:ext>
              </a:extLst>
            </p:cNvPr>
            <p:cNvPicPr>
              <a:picLocks noChangeAspect="1"/>
            </p:cNvPicPr>
            <p:nvPr/>
          </p:nvPicPr>
          <p:blipFill>
            <a:blip r:embed="rId27"/>
            <a:stretch>
              <a:fillRect/>
            </a:stretch>
          </p:blipFill>
          <p:spPr>
            <a:xfrm>
              <a:off x="4013975" y="489725"/>
              <a:ext cx="444500" cy="304800"/>
            </a:xfrm>
            <a:prstGeom prst="rect">
              <a:avLst/>
            </a:prstGeom>
          </p:spPr>
        </p:pic>
        <p:sp>
          <p:nvSpPr>
            <p:cNvPr id="113" name="TextBox 112">
              <a:extLst>
                <a:ext uri="{FF2B5EF4-FFF2-40B4-BE49-F238E27FC236}">
                  <a16:creationId xmlns:a16="http://schemas.microsoft.com/office/drawing/2014/main" id="{D1653FDA-949F-124F-8566-C1D5BDEE5999}"/>
                </a:ext>
              </a:extLst>
            </p:cNvPr>
            <p:cNvSpPr txBox="1"/>
            <p:nvPr/>
          </p:nvSpPr>
          <p:spPr>
            <a:xfrm>
              <a:off x="3823504" y="250785"/>
              <a:ext cx="952982"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NISTAR, EPIC</a:t>
              </a:r>
            </a:p>
          </p:txBody>
        </p:sp>
      </p:grpSp>
      <p:grpSp>
        <p:nvGrpSpPr>
          <p:cNvPr id="34" name="Group 33">
            <a:extLst>
              <a:ext uri="{FF2B5EF4-FFF2-40B4-BE49-F238E27FC236}">
                <a16:creationId xmlns:a16="http://schemas.microsoft.com/office/drawing/2014/main" id="{842F7F88-9357-1B49-8A15-95FB5D84625D}"/>
              </a:ext>
            </a:extLst>
          </p:cNvPr>
          <p:cNvGrpSpPr/>
          <p:nvPr/>
        </p:nvGrpSpPr>
        <p:grpSpPr>
          <a:xfrm>
            <a:off x="2877273" y="264289"/>
            <a:ext cx="870077" cy="446911"/>
            <a:chOff x="2877273" y="264289"/>
            <a:chExt cx="870077" cy="446911"/>
          </a:xfrm>
        </p:grpSpPr>
        <p:pic>
          <p:nvPicPr>
            <p:cNvPr id="90" name="Picture 89" descr="A screenshot of a computer&#10;&#10;Description automatically generated with medium confidence">
              <a:extLst>
                <a:ext uri="{FF2B5EF4-FFF2-40B4-BE49-F238E27FC236}">
                  <a16:creationId xmlns:a16="http://schemas.microsoft.com/office/drawing/2014/main" id="{CCB769AF-E466-BF47-A30D-58E7FD338C0F}"/>
                </a:ext>
              </a:extLst>
            </p:cNvPr>
            <p:cNvPicPr>
              <a:picLocks noChangeAspect="1"/>
            </p:cNvPicPr>
            <p:nvPr/>
          </p:nvPicPr>
          <p:blipFill>
            <a:blip r:embed="rId28"/>
            <a:stretch>
              <a:fillRect/>
            </a:stretch>
          </p:blipFill>
          <p:spPr>
            <a:xfrm>
              <a:off x="2972650" y="533400"/>
              <a:ext cx="774700" cy="177800"/>
            </a:xfrm>
            <a:prstGeom prst="rect">
              <a:avLst/>
            </a:prstGeom>
          </p:spPr>
        </p:pic>
        <p:sp>
          <p:nvSpPr>
            <p:cNvPr id="115" name="TextBox 114">
              <a:extLst>
                <a:ext uri="{FF2B5EF4-FFF2-40B4-BE49-F238E27FC236}">
                  <a16:creationId xmlns:a16="http://schemas.microsoft.com/office/drawing/2014/main" id="{D89E5117-516F-654D-8421-6C3831929922}"/>
                </a:ext>
              </a:extLst>
            </p:cNvPr>
            <p:cNvSpPr txBox="1"/>
            <p:nvPr/>
          </p:nvSpPr>
          <p:spPr>
            <a:xfrm>
              <a:off x="2877273" y="264289"/>
              <a:ext cx="822767"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CYGNSS (8)</a:t>
              </a:r>
            </a:p>
          </p:txBody>
        </p:sp>
      </p:grpSp>
      <p:grpSp>
        <p:nvGrpSpPr>
          <p:cNvPr id="38" name="Group 37">
            <a:extLst>
              <a:ext uri="{FF2B5EF4-FFF2-40B4-BE49-F238E27FC236}">
                <a16:creationId xmlns:a16="http://schemas.microsoft.com/office/drawing/2014/main" id="{C562D93D-11C2-E54B-9F13-342E5411AC00}"/>
              </a:ext>
            </a:extLst>
          </p:cNvPr>
          <p:cNvGrpSpPr/>
          <p:nvPr/>
        </p:nvGrpSpPr>
        <p:grpSpPr>
          <a:xfrm>
            <a:off x="1295400" y="810228"/>
            <a:ext cx="734028" cy="405797"/>
            <a:chOff x="1295400" y="810228"/>
            <a:chExt cx="734028" cy="405797"/>
          </a:xfrm>
        </p:grpSpPr>
        <p:pic>
          <p:nvPicPr>
            <p:cNvPr id="98" name="Picture 97" descr="A screenshot of a video game&#10;&#10;Description automatically generated with medium confidence">
              <a:extLst>
                <a:ext uri="{FF2B5EF4-FFF2-40B4-BE49-F238E27FC236}">
                  <a16:creationId xmlns:a16="http://schemas.microsoft.com/office/drawing/2014/main" id="{3E75493E-292E-1148-8D59-086DAD8FD7AE}"/>
                </a:ext>
              </a:extLst>
            </p:cNvPr>
            <p:cNvPicPr>
              <a:picLocks noChangeAspect="1"/>
            </p:cNvPicPr>
            <p:nvPr/>
          </p:nvPicPr>
          <p:blipFill>
            <a:blip r:embed="rId29"/>
            <a:stretch>
              <a:fillRect/>
            </a:stretch>
          </p:blipFill>
          <p:spPr>
            <a:xfrm>
              <a:off x="1365250" y="1038225"/>
              <a:ext cx="622300" cy="177800"/>
            </a:xfrm>
            <a:prstGeom prst="rect">
              <a:avLst/>
            </a:prstGeom>
          </p:spPr>
        </p:pic>
        <p:sp>
          <p:nvSpPr>
            <p:cNvPr id="119" name="TextBox 118">
              <a:extLst>
                <a:ext uri="{FF2B5EF4-FFF2-40B4-BE49-F238E27FC236}">
                  <a16:creationId xmlns:a16="http://schemas.microsoft.com/office/drawing/2014/main" id="{4B34EADE-DDC9-1143-94E9-98293F5F7205}"/>
                </a:ext>
              </a:extLst>
            </p:cNvPr>
            <p:cNvSpPr txBox="1"/>
            <p:nvPr/>
          </p:nvSpPr>
          <p:spPr>
            <a:xfrm>
              <a:off x="1295400" y="810228"/>
              <a:ext cx="734028"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ICESAT-2</a:t>
              </a:r>
            </a:p>
          </p:txBody>
        </p:sp>
      </p:grpSp>
      <p:sp>
        <p:nvSpPr>
          <p:cNvPr id="121" name="TextBox 120">
            <a:extLst>
              <a:ext uri="{FF2B5EF4-FFF2-40B4-BE49-F238E27FC236}">
                <a16:creationId xmlns:a16="http://schemas.microsoft.com/office/drawing/2014/main" id="{8711A3DA-63BE-2F46-B92C-58EE54DAAF88}"/>
              </a:ext>
            </a:extLst>
          </p:cNvPr>
          <p:cNvSpPr txBox="1"/>
          <p:nvPr/>
        </p:nvSpPr>
        <p:spPr>
          <a:xfrm>
            <a:off x="2144774" y="2314066"/>
            <a:ext cx="497711"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GEDI</a:t>
            </a:r>
          </a:p>
        </p:txBody>
      </p:sp>
      <p:grpSp>
        <p:nvGrpSpPr>
          <p:cNvPr id="166" name="Group 165">
            <a:extLst>
              <a:ext uri="{FF2B5EF4-FFF2-40B4-BE49-F238E27FC236}">
                <a16:creationId xmlns:a16="http://schemas.microsoft.com/office/drawing/2014/main" id="{8AE6A1BA-FC91-FF41-B92B-0FBC796BDABB}"/>
              </a:ext>
            </a:extLst>
          </p:cNvPr>
          <p:cNvGrpSpPr/>
          <p:nvPr/>
        </p:nvGrpSpPr>
        <p:grpSpPr>
          <a:xfrm>
            <a:off x="2228873" y="3016642"/>
            <a:ext cx="624752" cy="307283"/>
            <a:chOff x="2060575" y="2024606"/>
            <a:chExt cx="624752" cy="233397"/>
          </a:xfrm>
        </p:grpSpPr>
        <p:pic>
          <p:nvPicPr>
            <p:cNvPr id="30" name="Picture 29">
              <a:extLst>
                <a:ext uri="{FF2B5EF4-FFF2-40B4-BE49-F238E27FC236}">
                  <a16:creationId xmlns:a16="http://schemas.microsoft.com/office/drawing/2014/main" id="{55361201-607C-7E45-B0B7-243CCA973A1E}"/>
                </a:ext>
              </a:extLst>
            </p:cNvPr>
            <p:cNvPicPr>
              <a:picLocks noChangeAspect="1"/>
            </p:cNvPicPr>
            <p:nvPr/>
          </p:nvPicPr>
          <p:blipFill>
            <a:blip r:embed="rId30"/>
            <a:stretch>
              <a:fillRect/>
            </a:stretch>
          </p:blipFill>
          <p:spPr>
            <a:xfrm>
              <a:off x="2060575" y="2089150"/>
              <a:ext cx="165100" cy="88900"/>
            </a:xfrm>
            <a:prstGeom prst="rect">
              <a:avLst/>
            </a:prstGeom>
          </p:spPr>
        </p:pic>
        <p:sp>
          <p:nvSpPr>
            <p:cNvPr id="125" name="TextBox 124">
              <a:extLst>
                <a:ext uri="{FF2B5EF4-FFF2-40B4-BE49-F238E27FC236}">
                  <a16:creationId xmlns:a16="http://schemas.microsoft.com/office/drawing/2014/main" id="{93620CBE-9EC2-7B4E-886F-C191199B64A3}"/>
                </a:ext>
              </a:extLst>
            </p:cNvPr>
            <p:cNvSpPr txBox="1"/>
            <p:nvPr/>
          </p:nvSpPr>
          <p:spPr>
            <a:xfrm>
              <a:off x="2183757" y="2024606"/>
              <a:ext cx="501570"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EMIT</a:t>
              </a:r>
            </a:p>
          </p:txBody>
        </p:sp>
      </p:grpSp>
      <p:grpSp>
        <p:nvGrpSpPr>
          <p:cNvPr id="167" name="Group 166">
            <a:extLst>
              <a:ext uri="{FF2B5EF4-FFF2-40B4-BE49-F238E27FC236}">
                <a16:creationId xmlns:a16="http://schemas.microsoft.com/office/drawing/2014/main" id="{42172A1E-4D8C-3940-BCB6-FC8BCDB784A0}"/>
              </a:ext>
            </a:extLst>
          </p:cNvPr>
          <p:cNvGrpSpPr/>
          <p:nvPr/>
        </p:nvGrpSpPr>
        <p:grpSpPr>
          <a:xfrm>
            <a:off x="1962874" y="1815744"/>
            <a:ext cx="834342" cy="316523"/>
            <a:chOff x="1912716" y="2331160"/>
            <a:chExt cx="834342" cy="316523"/>
          </a:xfrm>
        </p:grpSpPr>
        <p:pic>
          <p:nvPicPr>
            <p:cNvPr id="29" name="Picture 28">
              <a:extLst>
                <a:ext uri="{FF2B5EF4-FFF2-40B4-BE49-F238E27FC236}">
                  <a16:creationId xmlns:a16="http://schemas.microsoft.com/office/drawing/2014/main" id="{27CEAE8F-44EC-EA41-A817-C53449F70B72}"/>
                </a:ext>
              </a:extLst>
            </p:cNvPr>
            <p:cNvPicPr>
              <a:picLocks noChangeAspect="1"/>
            </p:cNvPicPr>
            <p:nvPr/>
          </p:nvPicPr>
          <p:blipFill>
            <a:blip r:embed="rId31"/>
            <a:stretch>
              <a:fillRect/>
            </a:stretch>
          </p:blipFill>
          <p:spPr>
            <a:xfrm>
              <a:off x="2040150" y="2331160"/>
              <a:ext cx="172954" cy="100890"/>
            </a:xfrm>
            <a:prstGeom prst="rect">
              <a:avLst/>
            </a:prstGeom>
          </p:spPr>
        </p:pic>
        <p:sp>
          <p:nvSpPr>
            <p:cNvPr id="127" name="TextBox 126">
              <a:extLst>
                <a:ext uri="{FF2B5EF4-FFF2-40B4-BE49-F238E27FC236}">
                  <a16:creationId xmlns:a16="http://schemas.microsoft.com/office/drawing/2014/main" id="{A0A1B962-B0AF-0742-B03A-15D36BB3E906}"/>
                </a:ext>
              </a:extLst>
            </p:cNvPr>
            <p:cNvSpPr txBox="1"/>
            <p:nvPr/>
          </p:nvSpPr>
          <p:spPr>
            <a:xfrm>
              <a:off x="1912716" y="2414286"/>
              <a:ext cx="834342"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ECOSTRESS</a:t>
              </a:r>
            </a:p>
          </p:txBody>
        </p:sp>
      </p:grpSp>
      <p:grpSp>
        <p:nvGrpSpPr>
          <p:cNvPr id="57" name="Group 56">
            <a:extLst>
              <a:ext uri="{FF2B5EF4-FFF2-40B4-BE49-F238E27FC236}">
                <a16:creationId xmlns:a16="http://schemas.microsoft.com/office/drawing/2014/main" id="{F757C84D-8567-2A47-8784-8BF0734D67FD}"/>
              </a:ext>
            </a:extLst>
          </p:cNvPr>
          <p:cNvGrpSpPr/>
          <p:nvPr/>
        </p:nvGrpSpPr>
        <p:grpSpPr>
          <a:xfrm>
            <a:off x="880620" y="1312762"/>
            <a:ext cx="1218256" cy="669213"/>
            <a:chOff x="880620" y="1312762"/>
            <a:chExt cx="1218256" cy="669213"/>
          </a:xfrm>
        </p:grpSpPr>
        <p:pic>
          <p:nvPicPr>
            <p:cNvPr id="49" name="Picture 48" descr="A picture containing window, building, wheel&#10;&#10;Description automatically generated">
              <a:extLst>
                <a:ext uri="{FF2B5EF4-FFF2-40B4-BE49-F238E27FC236}">
                  <a16:creationId xmlns:a16="http://schemas.microsoft.com/office/drawing/2014/main" id="{779C778F-F555-BF4C-BEAB-6A0CF7C0AD63}"/>
                </a:ext>
              </a:extLst>
            </p:cNvPr>
            <p:cNvPicPr>
              <a:picLocks noChangeAspect="1"/>
            </p:cNvPicPr>
            <p:nvPr/>
          </p:nvPicPr>
          <p:blipFill>
            <a:blip r:embed="rId4"/>
            <a:stretch>
              <a:fillRect/>
            </a:stretch>
          </p:blipFill>
          <p:spPr>
            <a:xfrm>
              <a:off x="880620" y="1371600"/>
              <a:ext cx="111126" cy="111126"/>
            </a:xfrm>
            <a:prstGeom prst="rect">
              <a:avLst/>
            </a:prstGeom>
          </p:spPr>
        </p:pic>
        <p:pic>
          <p:nvPicPr>
            <p:cNvPr id="116" name="Picture 115" descr="A picture containing text&#10;&#10;Description automatically generated">
              <a:extLst>
                <a:ext uri="{FF2B5EF4-FFF2-40B4-BE49-F238E27FC236}">
                  <a16:creationId xmlns:a16="http://schemas.microsoft.com/office/drawing/2014/main" id="{ED792588-2FBE-7A42-A3A4-29213C330443}"/>
                </a:ext>
              </a:extLst>
            </p:cNvPr>
            <p:cNvPicPr>
              <a:picLocks noChangeAspect="1"/>
            </p:cNvPicPr>
            <p:nvPr/>
          </p:nvPicPr>
          <p:blipFill>
            <a:blip r:embed="rId32"/>
            <a:stretch>
              <a:fillRect/>
            </a:stretch>
          </p:blipFill>
          <p:spPr>
            <a:xfrm>
              <a:off x="962800" y="1702575"/>
              <a:ext cx="558800" cy="279400"/>
            </a:xfrm>
            <a:prstGeom prst="rect">
              <a:avLst/>
            </a:prstGeom>
          </p:spPr>
        </p:pic>
        <p:sp>
          <p:nvSpPr>
            <p:cNvPr id="135" name="TextBox 134">
              <a:extLst>
                <a:ext uri="{FF2B5EF4-FFF2-40B4-BE49-F238E27FC236}">
                  <a16:creationId xmlns:a16="http://schemas.microsoft.com/office/drawing/2014/main" id="{05105AE4-D37D-7F42-A0FC-04FFAAE193A4}"/>
                </a:ext>
              </a:extLst>
            </p:cNvPr>
            <p:cNvSpPr txBox="1"/>
            <p:nvPr/>
          </p:nvSpPr>
          <p:spPr>
            <a:xfrm>
              <a:off x="933691" y="1312762"/>
              <a:ext cx="1165185" cy="374461"/>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SENTINEL-6</a:t>
              </a:r>
            </a:p>
            <a:p>
              <a:pPr>
                <a:lnSpc>
                  <a:spcPts val="1100"/>
                </a:lnSpc>
              </a:pPr>
              <a:r>
                <a:rPr lang="en-US" sz="1000" dirty="0">
                  <a:solidFill>
                    <a:srgbClr val="C3E7FE"/>
                  </a:solidFill>
                  <a:latin typeface="Arial Narrow" panose="020B0604020202020204" pitchFamily="34" charset="0"/>
                  <a:cs typeface="Arial Narrow" panose="020B0604020202020204" pitchFamily="34" charset="0"/>
                </a:rPr>
                <a:t>MICHAEL FREILICH</a:t>
              </a:r>
            </a:p>
          </p:txBody>
        </p:sp>
      </p:grpSp>
      <p:grpSp>
        <p:nvGrpSpPr>
          <p:cNvPr id="62" name="Group 61">
            <a:extLst>
              <a:ext uri="{FF2B5EF4-FFF2-40B4-BE49-F238E27FC236}">
                <a16:creationId xmlns:a16="http://schemas.microsoft.com/office/drawing/2014/main" id="{34C435EB-2031-874B-AB07-529DAE341B91}"/>
              </a:ext>
            </a:extLst>
          </p:cNvPr>
          <p:cNvGrpSpPr/>
          <p:nvPr/>
        </p:nvGrpSpPr>
        <p:grpSpPr>
          <a:xfrm>
            <a:off x="2522412" y="4710482"/>
            <a:ext cx="723900" cy="520700"/>
            <a:chOff x="1069975" y="2565400"/>
            <a:chExt cx="723900" cy="520700"/>
          </a:xfrm>
        </p:grpSpPr>
        <p:pic>
          <p:nvPicPr>
            <p:cNvPr id="50" name="Picture 49" descr="A picture containing window, building, wheel&#10;&#10;Description automatically generated">
              <a:extLst>
                <a:ext uri="{FF2B5EF4-FFF2-40B4-BE49-F238E27FC236}">
                  <a16:creationId xmlns:a16="http://schemas.microsoft.com/office/drawing/2014/main" id="{53F21945-900C-6146-82DC-0C5C68E9DE97}"/>
                </a:ext>
              </a:extLst>
            </p:cNvPr>
            <p:cNvPicPr>
              <a:picLocks noChangeAspect="1"/>
            </p:cNvPicPr>
            <p:nvPr/>
          </p:nvPicPr>
          <p:blipFill>
            <a:blip r:embed="rId4"/>
            <a:stretch>
              <a:fillRect/>
            </a:stretch>
          </p:blipFill>
          <p:spPr>
            <a:xfrm>
              <a:off x="1069975" y="2743200"/>
              <a:ext cx="111126" cy="111126"/>
            </a:xfrm>
            <a:prstGeom prst="rect">
              <a:avLst/>
            </a:prstGeom>
          </p:spPr>
        </p:pic>
        <p:pic>
          <p:nvPicPr>
            <p:cNvPr id="106" name="Picture 105">
              <a:extLst>
                <a:ext uri="{FF2B5EF4-FFF2-40B4-BE49-F238E27FC236}">
                  <a16:creationId xmlns:a16="http://schemas.microsoft.com/office/drawing/2014/main" id="{8D3EA76A-F1D3-4040-B6BA-E689B97FC535}"/>
                </a:ext>
              </a:extLst>
            </p:cNvPr>
            <p:cNvPicPr>
              <a:picLocks noChangeAspect="1"/>
            </p:cNvPicPr>
            <p:nvPr/>
          </p:nvPicPr>
          <p:blipFill>
            <a:blip r:embed="rId33"/>
            <a:stretch>
              <a:fillRect/>
            </a:stretch>
          </p:blipFill>
          <p:spPr>
            <a:xfrm>
              <a:off x="1476375" y="2565400"/>
              <a:ext cx="317500" cy="520700"/>
            </a:xfrm>
            <a:prstGeom prst="rect">
              <a:avLst/>
            </a:prstGeom>
          </p:spPr>
        </p:pic>
        <p:sp>
          <p:nvSpPr>
            <p:cNvPr id="136" name="TextBox 135">
              <a:extLst>
                <a:ext uri="{FF2B5EF4-FFF2-40B4-BE49-F238E27FC236}">
                  <a16:creationId xmlns:a16="http://schemas.microsoft.com/office/drawing/2014/main" id="{AA56742A-52D7-1E47-8E19-DA0D361E035A}"/>
                </a:ext>
              </a:extLst>
            </p:cNvPr>
            <p:cNvSpPr txBox="1"/>
            <p:nvPr/>
          </p:nvSpPr>
          <p:spPr>
            <a:xfrm>
              <a:off x="1121779" y="2687256"/>
              <a:ext cx="517967"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NISAR</a:t>
              </a:r>
            </a:p>
          </p:txBody>
        </p:sp>
      </p:grpSp>
      <p:grpSp>
        <p:nvGrpSpPr>
          <p:cNvPr id="65" name="Group 64">
            <a:extLst>
              <a:ext uri="{FF2B5EF4-FFF2-40B4-BE49-F238E27FC236}">
                <a16:creationId xmlns:a16="http://schemas.microsoft.com/office/drawing/2014/main" id="{E3F7ABB5-C918-1744-B849-251A00B4848C}"/>
              </a:ext>
            </a:extLst>
          </p:cNvPr>
          <p:cNvGrpSpPr/>
          <p:nvPr/>
        </p:nvGrpSpPr>
        <p:grpSpPr>
          <a:xfrm>
            <a:off x="660905" y="2043255"/>
            <a:ext cx="878792" cy="543499"/>
            <a:chOff x="946150" y="3241876"/>
            <a:chExt cx="878792" cy="543499"/>
          </a:xfrm>
        </p:grpSpPr>
        <p:pic>
          <p:nvPicPr>
            <p:cNvPr id="52" name="Picture 51" descr="A black and white image of a person's face&#10;&#10;Description automatically generated with low confidence">
              <a:extLst>
                <a:ext uri="{FF2B5EF4-FFF2-40B4-BE49-F238E27FC236}">
                  <a16:creationId xmlns:a16="http://schemas.microsoft.com/office/drawing/2014/main" id="{773917A4-1FA8-E54C-BDC6-2452FC913034}"/>
                </a:ext>
              </a:extLst>
            </p:cNvPr>
            <p:cNvPicPr>
              <a:picLocks noChangeAspect="1"/>
            </p:cNvPicPr>
            <p:nvPr/>
          </p:nvPicPr>
          <p:blipFill>
            <a:blip r:embed="rId14"/>
            <a:stretch>
              <a:fillRect/>
            </a:stretch>
          </p:blipFill>
          <p:spPr>
            <a:xfrm>
              <a:off x="946150" y="3309099"/>
              <a:ext cx="158857" cy="114730"/>
            </a:xfrm>
            <a:prstGeom prst="rect">
              <a:avLst/>
            </a:prstGeom>
            <a:ln>
              <a:noFill/>
            </a:ln>
          </p:spPr>
        </p:pic>
        <p:pic>
          <p:nvPicPr>
            <p:cNvPr id="100" name="Picture 99">
              <a:extLst>
                <a:ext uri="{FF2B5EF4-FFF2-40B4-BE49-F238E27FC236}">
                  <a16:creationId xmlns:a16="http://schemas.microsoft.com/office/drawing/2014/main" id="{7871104D-1B01-7E48-8918-9D11983CBAD2}"/>
                </a:ext>
              </a:extLst>
            </p:cNvPr>
            <p:cNvPicPr>
              <a:picLocks noChangeAspect="1"/>
            </p:cNvPicPr>
            <p:nvPr/>
          </p:nvPicPr>
          <p:blipFill>
            <a:blip r:embed="rId34"/>
            <a:srcRect/>
            <a:stretch/>
          </p:blipFill>
          <p:spPr>
            <a:xfrm>
              <a:off x="1070750" y="3493275"/>
              <a:ext cx="660400" cy="292100"/>
            </a:xfrm>
            <a:prstGeom prst="rect">
              <a:avLst/>
            </a:prstGeom>
          </p:spPr>
        </p:pic>
        <p:sp>
          <p:nvSpPr>
            <p:cNvPr id="137" name="TextBox 136">
              <a:extLst>
                <a:ext uri="{FF2B5EF4-FFF2-40B4-BE49-F238E27FC236}">
                  <a16:creationId xmlns:a16="http://schemas.microsoft.com/office/drawing/2014/main" id="{7D26F8F8-12F9-394C-8D79-32A95C78DF9D}"/>
                </a:ext>
              </a:extLst>
            </p:cNvPr>
            <p:cNvSpPr txBox="1"/>
            <p:nvPr/>
          </p:nvSpPr>
          <p:spPr>
            <a:xfrm>
              <a:off x="1047509" y="3241876"/>
              <a:ext cx="77743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LANDSAT-9</a:t>
              </a:r>
            </a:p>
          </p:txBody>
        </p:sp>
      </p:grpSp>
      <p:grpSp>
        <p:nvGrpSpPr>
          <p:cNvPr id="168" name="Group 167">
            <a:extLst>
              <a:ext uri="{FF2B5EF4-FFF2-40B4-BE49-F238E27FC236}">
                <a16:creationId xmlns:a16="http://schemas.microsoft.com/office/drawing/2014/main" id="{F710F162-7CC4-494D-9BDC-BFB4331C33AE}"/>
              </a:ext>
            </a:extLst>
          </p:cNvPr>
          <p:cNvGrpSpPr/>
          <p:nvPr/>
        </p:nvGrpSpPr>
        <p:grpSpPr>
          <a:xfrm>
            <a:off x="2079417" y="2672553"/>
            <a:ext cx="630740" cy="233397"/>
            <a:chOff x="2178050" y="3017134"/>
            <a:chExt cx="630740" cy="233397"/>
          </a:xfrm>
        </p:grpSpPr>
        <p:pic>
          <p:nvPicPr>
            <p:cNvPr id="28" name="Picture 27">
              <a:extLst>
                <a:ext uri="{FF2B5EF4-FFF2-40B4-BE49-F238E27FC236}">
                  <a16:creationId xmlns:a16="http://schemas.microsoft.com/office/drawing/2014/main" id="{A70A5525-85BC-444D-A9AE-536AD405167F}"/>
                </a:ext>
              </a:extLst>
            </p:cNvPr>
            <p:cNvPicPr>
              <a:picLocks noChangeAspect="1"/>
            </p:cNvPicPr>
            <p:nvPr/>
          </p:nvPicPr>
          <p:blipFill>
            <a:blip r:embed="rId35"/>
            <a:stretch>
              <a:fillRect/>
            </a:stretch>
          </p:blipFill>
          <p:spPr>
            <a:xfrm>
              <a:off x="2178050" y="3086100"/>
              <a:ext cx="165100" cy="88900"/>
            </a:xfrm>
            <a:prstGeom prst="rect">
              <a:avLst/>
            </a:prstGeom>
          </p:spPr>
        </p:pic>
        <p:sp>
          <p:nvSpPr>
            <p:cNvPr id="138" name="TextBox 137">
              <a:extLst>
                <a:ext uri="{FF2B5EF4-FFF2-40B4-BE49-F238E27FC236}">
                  <a16:creationId xmlns:a16="http://schemas.microsoft.com/office/drawing/2014/main" id="{0396BCAA-084C-8440-BC81-6F82140210F1}"/>
                </a:ext>
              </a:extLst>
            </p:cNvPr>
            <p:cNvSpPr txBox="1"/>
            <p:nvPr/>
          </p:nvSpPr>
          <p:spPr>
            <a:xfrm>
              <a:off x="2281177" y="3017134"/>
              <a:ext cx="52761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OCO-3</a:t>
              </a:r>
            </a:p>
          </p:txBody>
        </p:sp>
      </p:grpSp>
      <p:grpSp>
        <p:nvGrpSpPr>
          <p:cNvPr id="169" name="Group 168">
            <a:extLst>
              <a:ext uri="{FF2B5EF4-FFF2-40B4-BE49-F238E27FC236}">
                <a16:creationId xmlns:a16="http://schemas.microsoft.com/office/drawing/2014/main" id="{52319DD4-3402-F34A-8053-5E2A6AA8ADF3}"/>
              </a:ext>
            </a:extLst>
          </p:cNvPr>
          <p:cNvGrpSpPr/>
          <p:nvPr/>
        </p:nvGrpSpPr>
        <p:grpSpPr>
          <a:xfrm>
            <a:off x="2378484" y="3420167"/>
            <a:ext cx="872924" cy="307404"/>
            <a:chOff x="2638063" y="3709950"/>
            <a:chExt cx="872924" cy="307404"/>
          </a:xfrm>
        </p:grpSpPr>
        <p:pic>
          <p:nvPicPr>
            <p:cNvPr id="22" name="Picture 21">
              <a:extLst>
                <a:ext uri="{FF2B5EF4-FFF2-40B4-BE49-F238E27FC236}">
                  <a16:creationId xmlns:a16="http://schemas.microsoft.com/office/drawing/2014/main" id="{E34F6377-DC98-1648-846F-E5BAD01A7CF9}"/>
                </a:ext>
              </a:extLst>
            </p:cNvPr>
            <p:cNvPicPr>
              <a:picLocks noChangeAspect="1"/>
            </p:cNvPicPr>
            <p:nvPr/>
          </p:nvPicPr>
          <p:blipFill>
            <a:blip r:embed="rId30"/>
            <a:stretch>
              <a:fillRect/>
            </a:stretch>
          </p:blipFill>
          <p:spPr>
            <a:xfrm>
              <a:off x="2665375" y="3709950"/>
              <a:ext cx="165100" cy="88900"/>
            </a:xfrm>
            <a:prstGeom prst="rect">
              <a:avLst/>
            </a:prstGeom>
          </p:spPr>
        </p:pic>
        <p:sp>
          <p:nvSpPr>
            <p:cNvPr id="140" name="TextBox 139">
              <a:extLst>
                <a:ext uri="{FF2B5EF4-FFF2-40B4-BE49-F238E27FC236}">
                  <a16:creationId xmlns:a16="http://schemas.microsoft.com/office/drawing/2014/main" id="{B1902237-D566-2F4A-8DB2-F9864BF811B8}"/>
                </a:ext>
              </a:extLst>
            </p:cNvPr>
            <p:cNvSpPr txBox="1"/>
            <p:nvPr/>
          </p:nvSpPr>
          <p:spPr>
            <a:xfrm>
              <a:off x="2638063" y="3783957"/>
              <a:ext cx="87292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CLARREO-PF</a:t>
              </a:r>
            </a:p>
          </p:txBody>
        </p:sp>
      </p:grpSp>
      <p:grpSp>
        <p:nvGrpSpPr>
          <p:cNvPr id="69" name="Group 68">
            <a:extLst>
              <a:ext uri="{FF2B5EF4-FFF2-40B4-BE49-F238E27FC236}">
                <a16:creationId xmlns:a16="http://schemas.microsoft.com/office/drawing/2014/main" id="{3EB6D6C3-4CAA-1249-B581-D7552E50DD2E}"/>
              </a:ext>
            </a:extLst>
          </p:cNvPr>
          <p:cNvGrpSpPr/>
          <p:nvPr/>
        </p:nvGrpSpPr>
        <p:grpSpPr>
          <a:xfrm>
            <a:off x="5369643" y="5710126"/>
            <a:ext cx="872924" cy="509740"/>
            <a:chOff x="1934901" y="4342435"/>
            <a:chExt cx="872924" cy="509740"/>
          </a:xfrm>
        </p:grpSpPr>
        <p:pic>
          <p:nvPicPr>
            <p:cNvPr id="92" name="Picture 91" descr="A close-up of a map&#10;&#10;Description automatically generated with low confidence">
              <a:extLst>
                <a:ext uri="{FF2B5EF4-FFF2-40B4-BE49-F238E27FC236}">
                  <a16:creationId xmlns:a16="http://schemas.microsoft.com/office/drawing/2014/main" id="{FCF7ACA6-BDD9-9B44-B7BC-E12781A5BF00}"/>
                </a:ext>
              </a:extLst>
            </p:cNvPr>
            <p:cNvPicPr>
              <a:picLocks noChangeAspect="1"/>
            </p:cNvPicPr>
            <p:nvPr/>
          </p:nvPicPr>
          <p:blipFill>
            <a:blip r:embed="rId36"/>
            <a:stretch>
              <a:fillRect/>
            </a:stretch>
          </p:blipFill>
          <p:spPr>
            <a:xfrm>
              <a:off x="1951075" y="4547375"/>
              <a:ext cx="711200" cy="304800"/>
            </a:xfrm>
            <a:prstGeom prst="rect">
              <a:avLst/>
            </a:prstGeom>
          </p:spPr>
        </p:pic>
        <p:sp>
          <p:nvSpPr>
            <p:cNvPr id="141" name="TextBox 140">
              <a:extLst>
                <a:ext uri="{FF2B5EF4-FFF2-40B4-BE49-F238E27FC236}">
                  <a16:creationId xmlns:a16="http://schemas.microsoft.com/office/drawing/2014/main" id="{EBEDF371-F61A-E040-B994-4D3A84DA6566}"/>
                </a:ext>
              </a:extLst>
            </p:cNvPr>
            <p:cNvSpPr txBox="1"/>
            <p:nvPr/>
          </p:nvSpPr>
          <p:spPr>
            <a:xfrm>
              <a:off x="1934901" y="4342435"/>
              <a:ext cx="87292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GEOCARB*</a:t>
              </a:r>
            </a:p>
          </p:txBody>
        </p:sp>
      </p:grpSp>
      <p:grpSp>
        <p:nvGrpSpPr>
          <p:cNvPr id="170" name="Group 169">
            <a:extLst>
              <a:ext uri="{FF2B5EF4-FFF2-40B4-BE49-F238E27FC236}">
                <a16:creationId xmlns:a16="http://schemas.microsoft.com/office/drawing/2014/main" id="{64481ADB-FA40-AA4F-B21E-D546364D1E19}"/>
              </a:ext>
            </a:extLst>
          </p:cNvPr>
          <p:cNvGrpSpPr/>
          <p:nvPr/>
        </p:nvGrpSpPr>
        <p:grpSpPr>
          <a:xfrm>
            <a:off x="2341849" y="1409704"/>
            <a:ext cx="622007" cy="233397"/>
            <a:chOff x="3074175" y="4068501"/>
            <a:chExt cx="622007" cy="233397"/>
          </a:xfrm>
        </p:grpSpPr>
        <p:pic>
          <p:nvPicPr>
            <p:cNvPr id="20" name="Picture 19">
              <a:extLst>
                <a:ext uri="{FF2B5EF4-FFF2-40B4-BE49-F238E27FC236}">
                  <a16:creationId xmlns:a16="http://schemas.microsoft.com/office/drawing/2014/main" id="{65A40D67-7903-CE4F-A364-5CA411998838}"/>
                </a:ext>
              </a:extLst>
            </p:cNvPr>
            <p:cNvPicPr>
              <a:picLocks noChangeAspect="1"/>
            </p:cNvPicPr>
            <p:nvPr/>
          </p:nvPicPr>
          <p:blipFill>
            <a:blip r:embed="rId35"/>
            <a:stretch>
              <a:fillRect/>
            </a:stretch>
          </p:blipFill>
          <p:spPr>
            <a:xfrm>
              <a:off x="3074175" y="4137800"/>
              <a:ext cx="165100" cy="88900"/>
            </a:xfrm>
            <a:prstGeom prst="rect">
              <a:avLst/>
            </a:prstGeom>
          </p:spPr>
        </p:pic>
        <p:sp>
          <p:nvSpPr>
            <p:cNvPr id="142" name="TextBox 141">
              <a:extLst>
                <a:ext uri="{FF2B5EF4-FFF2-40B4-BE49-F238E27FC236}">
                  <a16:creationId xmlns:a16="http://schemas.microsoft.com/office/drawing/2014/main" id="{4F651C56-45AD-C747-BC4F-73D103EAF00C}"/>
                </a:ext>
              </a:extLst>
            </p:cNvPr>
            <p:cNvSpPr txBox="1"/>
            <p:nvPr/>
          </p:nvSpPr>
          <p:spPr>
            <a:xfrm>
              <a:off x="3182073" y="4068501"/>
              <a:ext cx="514109"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TSIS-1</a:t>
              </a:r>
            </a:p>
          </p:txBody>
        </p:sp>
      </p:grpSp>
      <p:grpSp>
        <p:nvGrpSpPr>
          <p:cNvPr id="71" name="Group 70">
            <a:extLst>
              <a:ext uri="{FF2B5EF4-FFF2-40B4-BE49-F238E27FC236}">
                <a16:creationId xmlns:a16="http://schemas.microsoft.com/office/drawing/2014/main" id="{5666DAE1-4C40-E249-9AA5-AB373CEBB2AC}"/>
              </a:ext>
            </a:extLst>
          </p:cNvPr>
          <p:cNvGrpSpPr/>
          <p:nvPr/>
        </p:nvGrpSpPr>
        <p:grpSpPr>
          <a:xfrm>
            <a:off x="1463038" y="3804238"/>
            <a:ext cx="662542" cy="466013"/>
            <a:chOff x="2735483" y="4513162"/>
            <a:chExt cx="662542" cy="466013"/>
          </a:xfrm>
        </p:grpSpPr>
        <p:pic>
          <p:nvPicPr>
            <p:cNvPr id="124" name="Picture 123">
              <a:extLst>
                <a:ext uri="{FF2B5EF4-FFF2-40B4-BE49-F238E27FC236}">
                  <a16:creationId xmlns:a16="http://schemas.microsoft.com/office/drawing/2014/main" id="{612DFCBF-E488-164F-AB34-23457561E059}"/>
                </a:ext>
              </a:extLst>
            </p:cNvPr>
            <p:cNvPicPr>
              <a:picLocks noChangeAspect="1"/>
            </p:cNvPicPr>
            <p:nvPr/>
          </p:nvPicPr>
          <p:blipFill>
            <a:blip r:embed="rId37"/>
            <a:stretch>
              <a:fillRect/>
            </a:stretch>
          </p:blipFill>
          <p:spPr>
            <a:xfrm>
              <a:off x="2763025" y="4725175"/>
              <a:ext cx="635000" cy="254000"/>
            </a:xfrm>
            <a:prstGeom prst="rect">
              <a:avLst/>
            </a:prstGeom>
          </p:spPr>
        </p:pic>
        <p:sp>
          <p:nvSpPr>
            <p:cNvPr id="143" name="TextBox 142">
              <a:extLst>
                <a:ext uri="{FF2B5EF4-FFF2-40B4-BE49-F238E27FC236}">
                  <a16:creationId xmlns:a16="http://schemas.microsoft.com/office/drawing/2014/main" id="{3077EDC2-5611-064E-BE7B-2AE6BE357E0B}"/>
                </a:ext>
              </a:extLst>
            </p:cNvPr>
            <p:cNvSpPr txBox="1"/>
            <p:nvPr/>
          </p:nvSpPr>
          <p:spPr>
            <a:xfrm>
              <a:off x="2735483" y="4513162"/>
              <a:ext cx="57873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TEMPO</a:t>
              </a:r>
            </a:p>
          </p:txBody>
        </p:sp>
      </p:grpSp>
      <p:grpSp>
        <p:nvGrpSpPr>
          <p:cNvPr id="171" name="Group 170">
            <a:extLst>
              <a:ext uri="{FF2B5EF4-FFF2-40B4-BE49-F238E27FC236}">
                <a16:creationId xmlns:a16="http://schemas.microsoft.com/office/drawing/2014/main" id="{2BB3D730-6030-5848-8143-589742A85454}"/>
              </a:ext>
            </a:extLst>
          </p:cNvPr>
          <p:cNvGrpSpPr/>
          <p:nvPr/>
        </p:nvGrpSpPr>
        <p:grpSpPr>
          <a:xfrm>
            <a:off x="3304168" y="936702"/>
            <a:ext cx="503700" cy="233397"/>
            <a:chOff x="3470275" y="4307712"/>
            <a:chExt cx="503700" cy="233397"/>
          </a:xfrm>
        </p:grpSpPr>
        <p:pic>
          <p:nvPicPr>
            <p:cNvPr id="27" name="Picture 26">
              <a:extLst>
                <a:ext uri="{FF2B5EF4-FFF2-40B4-BE49-F238E27FC236}">
                  <a16:creationId xmlns:a16="http://schemas.microsoft.com/office/drawing/2014/main" id="{4D93F9AB-FE1E-E446-9FB2-F89EE34B72E6}"/>
                </a:ext>
              </a:extLst>
            </p:cNvPr>
            <p:cNvPicPr>
              <a:picLocks noChangeAspect="1"/>
            </p:cNvPicPr>
            <p:nvPr/>
          </p:nvPicPr>
          <p:blipFill>
            <a:blip r:embed="rId31"/>
            <a:stretch>
              <a:fillRect/>
            </a:stretch>
          </p:blipFill>
          <p:spPr>
            <a:xfrm>
              <a:off x="3470275" y="4378325"/>
              <a:ext cx="152400" cy="88900"/>
            </a:xfrm>
            <a:prstGeom prst="rect">
              <a:avLst/>
            </a:prstGeom>
          </p:spPr>
        </p:pic>
        <p:sp>
          <p:nvSpPr>
            <p:cNvPr id="144" name="TextBox 143">
              <a:extLst>
                <a:ext uri="{FF2B5EF4-FFF2-40B4-BE49-F238E27FC236}">
                  <a16:creationId xmlns:a16="http://schemas.microsoft.com/office/drawing/2014/main" id="{837E8CD7-1E97-4748-A3D3-8A889E536351}"/>
                </a:ext>
              </a:extLst>
            </p:cNvPr>
            <p:cNvSpPr txBox="1"/>
            <p:nvPr/>
          </p:nvSpPr>
          <p:spPr>
            <a:xfrm>
              <a:off x="3581400" y="4307712"/>
              <a:ext cx="392575"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LIS</a:t>
              </a:r>
            </a:p>
          </p:txBody>
        </p:sp>
      </p:grpSp>
      <p:grpSp>
        <p:nvGrpSpPr>
          <p:cNvPr id="172" name="Group 171">
            <a:extLst>
              <a:ext uri="{FF2B5EF4-FFF2-40B4-BE49-F238E27FC236}">
                <a16:creationId xmlns:a16="http://schemas.microsoft.com/office/drawing/2014/main" id="{F8DC890E-83B3-9940-A9DC-51832FCC0441}"/>
              </a:ext>
            </a:extLst>
          </p:cNvPr>
          <p:cNvGrpSpPr/>
          <p:nvPr/>
        </p:nvGrpSpPr>
        <p:grpSpPr>
          <a:xfrm>
            <a:off x="2651084" y="1154152"/>
            <a:ext cx="732501" cy="233397"/>
            <a:chOff x="3816350" y="4529560"/>
            <a:chExt cx="732501" cy="233397"/>
          </a:xfrm>
        </p:grpSpPr>
        <p:pic>
          <p:nvPicPr>
            <p:cNvPr id="18" name="Picture 17">
              <a:extLst>
                <a:ext uri="{FF2B5EF4-FFF2-40B4-BE49-F238E27FC236}">
                  <a16:creationId xmlns:a16="http://schemas.microsoft.com/office/drawing/2014/main" id="{CBDC4063-D9D6-6349-B0FF-49237A6F05BD}"/>
                </a:ext>
              </a:extLst>
            </p:cNvPr>
            <p:cNvPicPr>
              <a:picLocks noChangeAspect="1"/>
            </p:cNvPicPr>
            <p:nvPr/>
          </p:nvPicPr>
          <p:blipFill>
            <a:blip r:embed="rId31"/>
            <a:stretch>
              <a:fillRect/>
            </a:stretch>
          </p:blipFill>
          <p:spPr>
            <a:xfrm>
              <a:off x="3816350" y="4600575"/>
              <a:ext cx="152400" cy="88900"/>
            </a:xfrm>
            <a:prstGeom prst="rect">
              <a:avLst/>
            </a:prstGeom>
          </p:spPr>
        </p:pic>
        <p:sp>
          <p:nvSpPr>
            <p:cNvPr id="145" name="TextBox 144">
              <a:extLst>
                <a:ext uri="{FF2B5EF4-FFF2-40B4-BE49-F238E27FC236}">
                  <a16:creationId xmlns:a16="http://schemas.microsoft.com/office/drawing/2014/main" id="{0A360C75-1EC8-6D48-830B-A41D4E5EBD7C}"/>
                </a:ext>
              </a:extLst>
            </p:cNvPr>
            <p:cNvSpPr txBox="1"/>
            <p:nvPr/>
          </p:nvSpPr>
          <p:spPr>
            <a:xfrm>
              <a:off x="3912243" y="4529560"/>
              <a:ext cx="63660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SAGE III</a:t>
              </a:r>
            </a:p>
          </p:txBody>
        </p:sp>
      </p:grpSp>
      <p:grpSp>
        <p:nvGrpSpPr>
          <p:cNvPr id="75" name="Group 74">
            <a:extLst>
              <a:ext uri="{FF2B5EF4-FFF2-40B4-BE49-F238E27FC236}">
                <a16:creationId xmlns:a16="http://schemas.microsoft.com/office/drawing/2014/main" id="{639D3368-A389-1844-B9ED-A25B2C1B5C38}"/>
              </a:ext>
            </a:extLst>
          </p:cNvPr>
          <p:cNvGrpSpPr/>
          <p:nvPr/>
        </p:nvGrpSpPr>
        <p:grpSpPr>
          <a:xfrm>
            <a:off x="3256809" y="5071145"/>
            <a:ext cx="622300" cy="486780"/>
            <a:chOff x="3819525" y="5050420"/>
            <a:chExt cx="622300" cy="486780"/>
          </a:xfrm>
        </p:grpSpPr>
        <p:pic>
          <p:nvPicPr>
            <p:cNvPr id="58" name="Picture 57" descr="A picture containing text, building material&#10;&#10;Description automatically generated">
              <a:extLst>
                <a:ext uri="{FF2B5EF4-FFF2-40B4-BE49-F238E27FC236}">
                  <a16:creationId xmlns:a16="http://schemas.microsoft.com/office/drawing/2014/main" id="{157EF313-5248-C34B-893C-B9409E906AC2}"/>
                </a:ext>
              </a:extLst>
            </p:cNvPr>
            <p:cNvPicPr>
              <a:picLocks noChangeAspect="1"/>
            </p:cNvPicPr>
            <p:nvPr/>
          </p:nvPicPr>
          <p:blipFill>
            <a:blip r:embed="rId38"/>
            <a:stretch>
              <a:fillRect/>
            </a:stretch>
          </p:blipFill>
          <p:spPr>
            <a:xfrm>
              <a:off x="3819525" y="5219700"/>
              <a:ext cx="622300" cy="317500"/>
            </a:xfrm>
            <a:prstGeom prst="rect">
              <a:avLst/>
            </a:prstGeom>
          </p:spPr>
        </p:pic>
        <p:sp>
          <p:nvSpPr>
            <p:cNvPr id="147" name="TextBox 146">
              <a:extLst>
                <a:ext uri="{FF2B5EF4-FFF2-40B4-BE49-F238E27FC236}">
                  <a16:creationId xmlns:a16="http://schemas.microsoft.com/office/drawing/2014/main" id="{4738D877-53BB-FC4E-88DD-5BB28A376785}"/>
                </a:ext>
              </a:extLst>
            </p:cNvPr>
            <p:cNvSpPr txBox="1"/>
            <p:nvPr/>
          </p:nvSpPr>
          <p:spPr>
            <a:xfrm>
              <a:off x="3841830" y="5050420"/>
              <a:ext cx="48917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MAIA*</a:t>
              </a:r>
            </a:p>
          </p:txBody>
        </p:sp>
      </p:grpSp>
      <p:grpSp>
        <p:nvGrpSpPr>
          <p:cNvPr id="81" name="Group 80">
            <a:extLst>
              <a:ext uri="{FF2B5EF4-FFF2-40B4-BE49-F238E27FC236}">
                <a16:creationId xmlns:a16="http://schemas.microsoft.com/office/drawing/2014/main" id="{B54A37F0-47B2-3F47-8773-A087FDF86EA5}"/>
              </a:ext>
            </a:extLst>
          </p:cNvPr>
          <p:cNvGrpSpPr/>
          <p:nvPr/>
        </p:nvGrpSpPr>
        <p:grpSpPr>
          <a:xfrm>
            <a:off x="4641019" y="5538276"/>
            <a:ext cx="766903" cy="470343"/>
            <a:chOff x="4001947" y="5578032"/>
            <a:chExt cx="766903" cy="470343"/>
          </a:xfrm>
        </p:grpSpPr>
        <p:pic>
          <p:nvPicPr>
            <p:cNvPr id="61" name="Picture 60" descr="A picture containing text&#10;&#10;Description automatically generated">
              <a:extLst>
                <a:ext uri="{FF2B5EF4-FFF2-40B4-BE49-F238E27FC236}">
                  <a16:creationId xmlns:a16="http://schemas.microsoft.com/office/drawing/2014/main" id="{1A45531B-3887-784A-9E77-3A21D101614B}"/>
                </a:ext>
              </a:extLst>
            </p:cNvPr>
            <p:cNvPicPr>
              <a:picLocks noChangeAspect="1"/>
            </p:cNvPicPr>
            <p:nvPr/>
          </p:nvPicPr>
          <p:blipFill>
            <a:blip r:embed="rId39"/>
            <a:stretch>
              <a:fillRect/>
            </a:stretch>
          </p:blipFill>
          <p:spPr>
            <a:xfrm>
              <a:off x="4133850" y="5705475"/>
              <a:ext cx="635000" cy="342900"/>
            </a:xfrm>
            <a:prstGeom prst="rect">
              <a:avLst/>
            </a:prstGeom>
          </p:spPr>
        </p:pic>
        <p:sp>
          <p:nvSpPr>
            <p:cNvPr id="148" name="TextBox 147">
              <a:extLst>
                <a:ext uri="{FF2B5EF4-FFF2-40B4-BE49-F238E27FC236}">
                  <a16:creationId xmlns:a16="http://schemas.microsoft.com/office/drawing/2014/main" id="{C555F5BB-4673-6948-99B5-213F8B935F01}"/>
                </a:ext>
              </a:extLst>
            </p:cNvPr>
            <p:cNvSpPr txBox="1"/>
            <p:nvPr/>
          </p:nvSpPr>
          <p:spPr>
            <a:xfrm>
              <a:off x="4001947" y="5578032"/>
              <a:ext cx="559420"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TSIS-2*</a:t>
              </a:r>
            </a:p>
          </p:txBody>
        </p:sp>
      </p:grpSp>
      <p:grpSp>
        <p:nvGrpSpPr>
          <p:cNvPr id="182" name="Group 181">
            <a:extLst>
              <a:ext uri="{FF2B5EF4-FFF2-40B4-BE49-F238E27FC236}">
                <a16:creationId xmlns:a16="http://schemas.microsoft.com/office/drawing/2014/main" id="{358F930A-D399-9B4D-82C9-7A7B8237AD43}"/>
              </a:ext>
            </a:extLst>
          </p:cNvPr>
          <p:cNvGrpSpPr/>
          <p:nvPr/>
        </p:nvGrpSpPr>
        <p:grpSpPr>
          <a:xfrm>
            <a:off x="7183188" y="5777947"/>
            <a:ext cx="635632" cy="551135"/>
            <a:chOff x="6741300" y="5628190"/>
            <a:chExt cx="635632" cy="551135"/>
          </a:xfrm>
        </p:grpSpPr>
        <p:pic>
          <p:nvPicPr>
            <p:cNvPr id="60" name="Picture 59" descr="A picture containing text&#10;&#10;Description automatically generated">
              <a:extLst>
                <a:ext uri="{FF2B5EF4-FFF2-40B4-BE49-F238E27FC236}">
                  <a16:creationId xmlns:a16="http://schemas.microsoft.com/office/drawing/2014/main" id="{008D1967-6DBD-794B-BEF8-37E5E30BAF8C}"/>
                </a:ext>
              </a:extLst>
            </p:cNvPr>
            <p:cNvPicPr>
              <a:picLocks noChangeAspect="1"/>
            </p:cNvPicPr>
            <p:nvPr/>
          </p:nvPicPr>
          <p:blipFill>
            <a:blip r:embed="rId39"/>
            <a:stretch>
              <a:fillRect/>
            </a:stretch>
          </p:blipFill>
          <p:spPr>
            <a:xfrm>
              <a:off x="6741300" y="5836425"/>
              <a:ext cx="635000" cy="342900"/>
            </a:xfrm>
            <a:prstGeom prst="rect">
              <a:avLst/>
            </a:prstGeom>
          </p:spPr>
        </p:pic>
        <p:sp>
          <p:nvSpPr>
            <p:cNvPr id="151" name="TextBox 150">
              <a:extLst>
                <a:ext uri="{FF2B5EF4-FFF2-40B4-BE49-F238E27FC236}">
                  <a16:creationId xmlns:a16="http://schemas.microsoft.com/office/drawing/2014/main" id="{9FF8F24A-A124-174B-BDB8-40F17093E64E}"/>
                </a:ext>
              </a:extLst>
            </p:cNvPr>
            <p:cNvSpPr txBox="1"/>
            <p:nvPr/>
          </p:nvSpPr>
          <p:spPr>
            <a:xfrm>
              <a:off x="6795304" y="5628190"/>
              <a:ext cx="58162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GLIMR*</a:t>
              </a:r>
            </a:p>
          </p:txBody>
        </p:sp>
      </p:grpSp>
      <p:grpSp>
        <p:nvGrpSpPr>
          <p:cNvPr id="175" name="Group 174">
            <a:extLst>
              <a:ext uri="{FF2B5EF4-FFF2-40B4-BE49-F238E27FC236}">
                <a16:creationId xmlns:a16="http://schemas.microsoft.com/office/drawing/2014/main" id="{5ADD95A2-F746-9241-82F9-E53B0A83029F}"/>
              </a:ext>
            </a:extLst>
          </p:cNvPr>
          <p:cNvGrpSpPr/>
          <p:nvPr/>
        </p:nvGrpSpPr>
        <p:grpSpPr>
          <a:xfrm>
            <a:off x="217251" y="5290668"/>
            <a:ext cx="2851641" cy="1186072"/>
            <a:chOff x="217251" y="5463054"/>
            <a:chExt cx="2851641" cy="1186072"/>
          </a:xfrm>
        </p:grpSpPr>
        <p:grpSp>
          <p:nvGrpSpPr>
            <p:cNvPr id="173" name="Group 172">
              <a:extLst>
                <a:ext uri="{FF2B5EF4-FFF2-40B4-BE49-F238E27FC236}">
                  <a16:creationId xmlns:a16="http://schemas.microsoft.com/office/drawing/2014/main" id="{02B13391-FBFE-9241-941D-D8A8B2506185}"/>
                </a:ext>
              </a:extLst>
            </p:cNvPr>
            <p:cNvGrpSpPr/>
            <p:nvPr/>
          </p:nvGrpSpPr>
          <p:grpSpPr>
            <a:xfrm>
              <a:off x="292025" y="5722782"/>
              <a:ext cx="1447282" cy="926344"/>
              <a:chOff x="292025" y="5722782"/>
              <a:chExt cx="1447282" cy="926344"/>
            </a:xfrm>
          </p:grpSpPr>
          <p:sp>
            <p:nvSpPr>
              <p:cNvPr id="153" name="TextBox 152">
                <a:extLst>
                  <a:ext uri="{FF2B5EF4-FFF2-40B4-BE49-F238E27FC236}">
                    <a16:creationId xmlns:a16="http://schemas.microsoft.com/office/drawing/2014/main" id="{95B5598B-0263-9E4C-BEE6-8609016BF3DE}"/>
                  </a:ext>
                </a:extLst>
              </p:cNvPr>
              <p:cNvSpPr txBox="1"/>
              <p:nvPr/>
            </p:nvSpPr>
            <p:spPr>
              <a:xfrm>
                <a:off x="388783" y="5722782"/>
                <a:ext cx="1350524" cy="926344"/>
              </a:xfrm>
              <a:prstGeom prst="rect">
                <a:avLst/>
              </a:prstGeom>
              <a:noFill/>
            </p:spPr>
            <p:txBody>
              <a:bodyPr wrap="square" rtlCol="0">
                <a:spAutoFit/>
              </a:bodyPr>
              <a:lstStyle/>
              <a:p>
                <a:pPr>
                  <a:lnSpc>
                    <a:spcPts val="1060"/>
                  </a:lnSpc>
                </a:pPr>
                <a:r>
                  <a:rPr lang="en-US" sz="800" dirty="0">
                    <a:solidFill>
                      <a:srgbClr val="C3E7FE"/>
                    </a:solidFill>
                    <a:latin typeface="Arial Narrow" panose="020B0604020202020204" pitchFamily="34" charset="0"/>
                    <a:cs typeface="Arial Narrow" panose="020B0604020202020204" pitchFamily="34" charset="0"/>
                  </a:rPr>
                  <a:t>INTERNATIONAL PARTNERS</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U.S. PARTNER</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ISS INSTRUMENT</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JPSS INSTRUMENT</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CUBESAT</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LAUNCH DATE TBD</a:t>
                </a:r>
              </a:p>
            </p:txBody>
          </p:sp>
          <p:pic>
            <p:nvPicPr>
              <p:cNvPr id="66" name="Picture 65">
                <a:extLst>
                  <a:ext uri="{FF2B5EF4-FFF2-40B4-BE49-F238E27FC236}">
                    <a16:creationId xmlns:a16="http://schemas.microsoft.com/office/drawing/2014/main" id="{54E8814A-BE64-8143-BC44-DE55B0BD088B}"/>
                  </a:ext>
                </a:extLst>
              </p:cNvPr>
              <p:cNvPicPr>
                <a:picLocks noChangeAspect="1"/>
              </p:cNvPicPr>
              <p:nvPr/>
            </p:nvPicPr>
            <p:blipFill>
              <a:blip r:embed="rId40"/>
              <a:stretch>
                <a:fillRect/>
              </a:stretch>
            </p:blipFill>
            <p:spPr>
              <a:xfrm>
                <a:off x="330200" y="6508750"/>
                <a:ext cx="63500" cy="50800"/>
              </a:xfrm>
              <a:prstGeom prst="rect">
                <a:avLst/>
              </a:prstGeom>
            </p:spPr>
          </p:pic>
          <p:pic>
            <p:nvPicPr>
              <p:cNvPr id="68" name="Picture 67">
                <a:extLst>
                  <a:ext uri="{FF2B5EF4-FFF2-40B4-BE49-F238E27FC236}">
                    <a16:creationId xmlns:a16="http://schemas.microsoft.com/office/drawing/2014/main" id="{CECA62DA-8C0E-6B48-957B-AA457C787994}"/>
                  </a:ext>
                </a:extLst>
              </p:cNvPr>
              <p:cNvPicPr>
                <a:picLocks noChangeAspect="1"/>
              </p:cNvPicPr>
              <p:nvPr/>
            </p:nvPicPr>
            <p:blipFill>
              <a:blip r:embed="rId41"/>
              <a:stretch>
                <a:fillRect/>
              </a:stretch>
            </p:blipFill>
            <p:spPr>
              <a:xfrm>
                <a:off x="315100" y="6331725"/>
                <a:ext cx="101600" cy="101600"/>
              </a:xfrm>
              <a:prstGeom prst="rect">
                <a:avLst/>
              </a:prstGeom>
            </p:spPr>
          </p:pic>
          <p:pic>
            <p:nvPicPr>
              <p:cNvPr id="70" name="Picture 69">
                <a:extLst>
                  <a:ext uri="{FF2B5EF4-FFF2-40B4-BE49-F238E27FC236}">
                    <a16:creationId xmlns:a16="http://schemas.microsoft.com/office/drawing/2014/main" id="{95C8A147-269C-7F4C-8367-DAADF7E83DF6}"/>
                  </a:ext>
                </a:extLst>
              </p:cNvPr>
              <p:cNvPicPr>
                <a:picLocks noChangeAspect="1"/>
              </p:cNvPicPr>
              <p:nvPr/>
            </p:nvPicPr>
            <p:blipFill>
              <a:blip r:embed="rId42"/>
              <a:stretch>
                <a:fillRect/>
              </a:stretch>
            </p:blipFill>
            <p:spPr>
              <a:xfrm>
                <a:off x="319050" y="5802275"/>
                <a:ext cx="88900" cy="76200"/>
              </a:xfrm>
              <a:prstGeom prst="rect">
                <a:avLst/>
              </a:prstGeom>
            </p:spPr>
          </p:pic>
          <p:pic>
            <p:nvPicPr>
              <p:cNvPr id="72" name="Picture 71">
                <a:extLst>
                  <a:ext uri="{FF2B5EF4-FFF2-40B4-BE49-F238E27FC236}">
                    <a16:creationId xmlns:a16="http://schemas.microsoft.com/office/drawing/2014/main" id="{2D744BCF-DD6E-A740-AC1C-9DDDDB79F8DF}"/>
                  </a:ext>
                </a:extLst>
              </p:cNvPr>
              <p:cNvPicPr>
                <a:picLocks noChangeAspect="1"/>
              </p:cNvPicPr>
              <p:nvPr/>
            </p:nvPicPr>
            <p:blipFill>
              <a:blip r:embed="rId43"/>
              <a:stretch>
                <a:fillRect/>
              </a:stretch>
            </p:blipFill>
            <p:spPr>
              <a:xfrm>
                <a:off x="297600" y="6082450"/>
                <a:ext cx="127000" cy="63500"/>
              </a:xfrm>
              <a:prstGeom prst="rect">
                <a:avLst/>
              </a:prstGeom>
            </p:spPr>
          </p:pic>
          <p:pic>
            <p:nvPicPr>
              <p:cNvPr id="74" name="Picture 73">
                <a:extLst>
                  <a:ext uri="{FF2B5EF4-FFF2-40B4-BE49-F238E27FC236}">
                    <a16:creationId xmlns:a16="http://schemas.microsoft.com/office/drawing/2014/main" id="{92592AC2-17EE-2943-84A9-95BF3D23B910}"/>
                  </a:ext>
                </a:extLst>
              </p:cNvPr>
              <p:cNvPicPr>
                <a:picLocks noChangeAspect="1"/>
              </p:cNvPicPr>
              <p:nvPr/>
            </p:nvPicPr>
            <p:blipFill>
              <a:blip r:embed="rId44"/>
              <a:stretch>
                <a:fillRect/>
              </a:stretch>
            </p:blipFill>
            <p:spPr>
              <a:xfrm>
                <a:off x="292025" y="6232450"/>
                <a:ext cx="139700" cy="38100"/>
              </a:xfrm>
              <a:prstGeom prst="rect">
                <a:avLst/>
              </a:prstGeom>
            </p:spPr>
          </p:pic>
          <p:pic>
            <p:nvPicPr>
              <p:cNvPr id="76" name="Picture 75">
                <a:extLst>
                  <a:ext uri="{FF2B5EF4-FFF2-40B4-BE49-F238E27FC236}">
                    <a16:creationId xmlns:a16="http://schemas.microsoft.com/office/drawing/2014/main" id="{62B3D93C-F6E8-6F4D-BF5D-5D975F43BF70}"/>
                  </a:ext>
                </a:extLst>
              </p:cNvPr>
              <p:cNvPicPr>
                <a:picLocks noChangeAspect="1"/>
              </p:cNvPicPr>
              <p:nvPr/>
            </p:nvPicPr>
            <p:blipFill>
              <a:blip r:embed="rId45"/>
              <a:stretch>
                <a:fillRect/>
              </a:stretch>
            </p:blipFill>
            <p:spPr>
              <a:xfrm>
                <a:off x="315025" y="5937950"/>
                <a:ext cx="101600" cy="76200"/>
              </a:xfrm>
              <a:prstGeom prst="rect">
                <a:avLst/>
              </a:prstGeom>
            </p:spPr>
          </p:pic>
        </p:grpSp>
        <p:grpSp>
          <p:nvGrpSpPr>
            <p:cNvPr id="174" name="Group 173">
              <a:extLst>
                <a:ext uri="{FF2B5EF4-FFF2-40B4-BE49-F238E27FC236}">
                  <a16:creationId xmlns:a16="http://schemas.microsoft.com/office/drawing/2014/main" id="{0DD77148-18D0-F141-A143-7FFEE16AEC1F}"/>
                </a:ext>
              </a:extLst>
            </p:cNvPr>
            <p:cNvGrpSpPr/>
            <p:nvPr/>
          </p:nvGrpSpPr>
          <p:grpSpPr>
            <a:xfrm>
              <a:off x="1646237" y="5999047"/>
              <a:ext cx="1422655" cy="644215"/>
              <a:chOff x="1646237" y="5999047"/>
              <a:chExt cx="1422655" cy="644215"/>
            </a:xfrm>
          </p:grpSpPr>
          <p:sp>
            <p:nvSpPr>
              <p:cNvPr id="77" name="Oval 76">
                <a:extLst>
                  <a:ext uri="{FF2B5EF4-FFF2-40B4-BE49-F238E27FC236}">
                    <a16:creationId xmlns:a16="http://schemas.microsoft.com/office/drawing/2014/main" id="{F1521072-1DEA-D743-A90B-29B738F66013}"/>
                  </a:ext>
                </a:extLst>
              </p:cNvPr>
              <p:cNvSpPr/>
              <p:nvPr/>
            </p:nvSpPr>
            <p:spPr>
              <a:xfrm>
                <a:off x="1646237" y="6064250"/>
                <a:ext cx="92075" cy="92075"/>
              </a:xfrm>
              <a:prstGeom prst="ellipse">
                <a:avLst/>
              </a:prstGeom>
              <a:solidFill>
                <a:srgbClr val="FC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78" name="Oval 77">
                <a:extLst>
                  <a:ext uri="{FF2B5EF4-FFF2-40B4-BE49-F238E27FC236}">
                    <a16:creationId xmlns:a16="http://schemas.microsoft.com/office/drawing/2014/main" id="{A3B853A6-2224-7844-9DC3-A9B4DCB90D36}"/>
                  </a:ext>
                </a:extLst>
              </p:cNvPr>
              <p:cNvSpPr/>
              <p:nvPr/>
            </p:nvSpPr>
            <p:spPr>
              <a:xfrm>
                <a:off x="1646237" y="6203950"/>
                <a:ext cx="92075" cy="92075"/>
              </a:xfrm>
              <a:prstGeom prst="ellipse">
                <a:avLst/>
              </a:prstGeom>
              <a:solidFill>
                <a:srgbClr val="FFA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79" name="Oval 78">
                <a:extLst>
                  <a:ext uri="{FF2B5EF4-FFF2-40B4-BE49-F238E27FC236}">
                    <a16:creationId xmlns:a16="http://schemas.microsoft.com/office/drawing/2014/main" id="{390F1EDB-BAF6-1B4A-BBC0-5BFD712DA225}"/>
                  </a:ext>
                </a:extLst>
              </p:cNvPr>
              <p:cNvSpPr/>
              <p:nvPr/>
            </p:nvSpPr>
            <p:spPr>
              <a:xfrm>
                <a:off x="1646237" y="6343650"/>
                <a:ext cx="92075" cy="92075"/>
              </a:xfrm>
              <a:prstGeom prst="ellipse">
                <a:avLst/>
              </a:prstGeom>
              <a:solidFill>
                <a:srgbClr val="61D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80" name="Oval 79">
                <a:extLst>
                  <a:ext uri="{FF2B5EF4-FFF2-40B4-BE49-F238E27FC236}">
                    <a16:creationId xmlns:a16="http://schemas.microsoft.com/office/drawing/2014/main" id="{60CD4ABB-CA7C-1F4E-ACBB-0848FAE3252A}"/>
                  </a:ext>
                </a:extLst>
              </p:cNvPr>
              <p:cNvSpPr/>
              <p:nvPr/>
            </p:nvSpPr>
            <p:spPr>
              <a:xfrm>
                <a:off x="1646237" y="6486525"/>
                <a:ext cx="92075" cy="92075"/>
              </a:xfrm>
              <a:prstGeom prst="ellipse">
                <a:avLst/>
              </a:prstGeom>
              <a:solidFill>
                <a:srgbClr val="26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154" name="TextBox 153">
                <a:extLst>
                  <a:ext uri="{FF2B5EF4-FFF2-40B4-BE49-F238E27FC236}">
                    <a16:creationId xmlns:a16="http://schemas.microsoft.com/office/drawing/2014/main" id="{A4D7D69E-8D35-094C-B0B7-E3E4F94B9F81}"/>
                  </a:ext>
                </a:extLst>
              </p:cNvPr>
              <p:cNvSpPr txBox="1"/>
              <p:nvPr/>
            </p:nvSpPr>
            <p:spPr>
              <a:xfrm>
                <a:off x="1718368" y="5999047"/>
                <a:ext cx="1350524" cy="644215"/>
              </a:xfrm>
              <a:prstGeom prst="rect">
                <a:avLst/>
              </a:prstGeom>
              <a:noFill/>
            </p:spPr>
            <p:txBody>
              <a:bodyPr wrap="square" rtlCol="0">
                <a:spAutoFit/>
              </a:bodyPr>
              <a:lstStyle/>
              <a:p>
                <a:pPr>
                  <a:lnSpc>
                    <a:spcPts val="1060"/>
                  </a:lnSpc>
                </a:pPr>
                <a:r>
                  <a:rPr lang="en-US" sz="800" dirty="0">
                    <a:solidFill>
                      <a:srgbClr val="C3E7FE"/>
                    </a:solidFill>
                    <a:latin typeface="Arial Narrow" panose="020B0604020202020204" pitchFamily="34" charset="0"/>
                    <a:cs typeface="Arial Narrow" panose="020B0604020202020204" pitchFamily="34" charset="0"/>
                  </a:rPr>
                  <a:t>(PRE) FORMULATION</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IMPLEMENTATION</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OPERATING</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EXTENDED</a:t>
                </a:r>
              </a:p>
            </p:txBody>
          </p:sp>
        </p:grpSp>
        <p:sp>
          <p:nvSpPr>
            <p:cNvPr id="155" name="TextBox 154">
              <a:extLst>
                <a:ext uri="{FF2B5EF4-FFF2-40B4-BE49-F238E27FC236}">
                  <a16:creationId xmlns:a16="http://schemas.microsoft.com/office/drawing/2014/main" id="{30EDD599-86FC-A44B-AADF-29BE85C5291B}"/>
                </a:ext>
              </a:extLst>
            </p:cNvPr>
            <p:cNvSpPr txBox="1"/>
            <p:nvPr/>
          </p:nvSpPr>
          <p:spPr>
            <a:xfrm>
              <a:off x="217251" y="5463054"/>
              <a:ext cx="1350524" cy="243849"/>
            </a:xfrm>
            <a:prstGeom prst="rect">
              <a:avLst/>
            </a:prstGeom>
            <a:noFill/>
          </p:spPr>
          <p:txBody>
            <a:bodyPr wrap="square" rtlCol="0">
              <a:spAutoFit/>
            </a:bodyPr>
            <a:lstStyle/>
            <a:p>
              <a:pPr>
                <a:lnSpc>
                  <a:spcPts val="1060"/>
                </a:lnSpc>
              </a:pPr>
              <a:r>
                <a:rPr lang="en-US" sz="1600" dirty="0">
                  <a:solidFill>
                    <a:srgbClr val="C3E7FE"/>
                  </a:solidFill>
                  <a:latin typeface="Arial Narrow" panose="020B0604020202020204" pitchFamily="34" charset="0"/>
                  <a:cs typeface="Arial Narrow" panose="020B0604020202020204" pitchFamily="34" charset="0"/>
                </a:rPr>
                <a:t>KEY</a:t>
              </a:r>
            </a:p>
          </p:txBody>
        </p:sp>
      </p:grpSp>
      <p:sp>
        <p:nvSpPr>
          <p:cNvPr id="156" name="TextBox 155">
            <a:extLst>
              <a:ext uri="{FF2B5EF4-FFF2-40B4-BE49-F238E27FC236}">
                <a16:creationId xmlns:a16="http://schemas.microsoft.com/office/drawing/2014/main" id="{C77F51ED-31DC-354E-A151-96C9D2FD0AF8}"/>
              </a:ext>
            </a:extLst>
          </p:cNvPr>
          <p:cNvSpPr txBox="1"/>
          <p:nvPr/>
        </p:nvSpPr>
        <p:spPr>
          <a:xfrm>
            <a:off x="7805057" y="2551610"/>
            <a:ext cx="77262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2010</a:t>
            </a:r>
          </a:p>
        </p:txBody>
      </p:sp>
      <p:sp>
        <p:nvSpPr>
          <p:cNvPr id="157" name="TextBox 156">
            <a:extLst>
              <a:ext uri="{FF2B5EF4-FFF2-40B4-BE49-F238E27FC236}">
                <a16:creationId xmlns:a16="http://schemas.microsoft.com/office/drawing/2014/main" id="{645182F6-99E0-4E4A-B679-6C5B140BB05B}"/>
              </a:ext>
            </a:extLst>
          </p:cNvPr>
          <p:cNvSpPr txBox="1"/>
          <p:nvPr/>
        </p:nvSpPr>
        <p:spPr>
          <a:xfrm>
            <a:off x="6540138" y="4191000"/>
            <a:ext cx="77262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2005</a:t>
            </a:r>
          </a:p>
        </p:txBody>
      </p:sp>
      <p:sp>
        <p:nvSpPr>
          <p:cNvPr id="158" name="TextBox 157">
            <a:extLst>
              <a:ext uri="{FF2B5EF4-FFF2-40B4-BE49-F238E27FC236}">
                <a16:creationId xmlns:a16="http://schemas.microsoft.com/office/drawing/2014/main" id="{C71F3776-BAB6-284D-B569-D35B34AD692E}"/>
              </a:ext>
            </a:extLst>
          </p:cNvPr>
          <p:cNvSpPr txBox="1"/>
          <p:nvPr/>
        </p:nvSpPr>
        <p:spPr>
          <a:xfrm>
            <a:off x="4245429" y="3953691"/>
            <a:ext cx="57476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2000</a:t>
            </a:r>
          </a:p>
        </p:txBody>
      </p:sp>
      <p:sp>
        <p:nvSpPr>
          <p:cNvPr id="159" name="TextBox 158">
            <a:extLst>
              <a:ext uri="{FF2B5EF4-FFF2-40B4-BE49-F238E27FC236}">
                <a16:creationId xmlns:a16="http://schemas.microsoft.com/office/drawing/2014/main" id="{08200E64-725F-C842-A0FC-1411D8B67965}"/>
              </a:ext>
            </a:extLst>
          </p:cNvPr>
          <p:cNvSpPr txBox="1"/>
          <p:nvPr/>
        </p:nvSpPr>
        <p:spPr>
          <a:xfrm>
            <a:off x="2764972" y="2588622"/>
            <a:ext cx="574766" cy="307777"/>
          </a:xfrm>
          <a:prstGeom prst="rect">
            <a:avLst/>
          </a:prstGeom>
          <a:noFill/>
        </p:spPr>
        <p:txBody>
          <a:bodyPr wrap="square" rtlCol="0">
            <a:spAutoFit/>
          </a:bodyPr>
          <a:lstStyle/>
          <a:p>
            <a:r>
              <a:rPr lang="en-US" sz="1400" dirty="0">
                <a:solidFill>
                  <a:srgbClr val="4C8AA8"/>
                </a:solidFill>
                <a:latin typeface="Arial Narrow" panose="020B0604020202020204" pitchFamily="34" charset="0"/>
                <a:cs typeface="Arial Narrow" panose="020B0604020202020204" pitchFamily="34" charset="0"/>
              </a:rPr>
              <a:t>1995</a:t>
            </a:r>
          </a:p>
        </p:txBody>
      </p:sp>
      <p:sp>
        <p:nvSpPr>
          <p:cNvPr id="160" name="TextBox 159">
            <a:extLst>
              <a:ext uri="{FF2B5EF4-FFF2-40B4-BE49-F238E27FC236}">
                <a16:creationId xmlns:a16="http://schemas.microsoft.com/office/drawing/2014/main" id="{0BE55E88-537E-FD41-9982-1A071D617417}"/>
              </a:ext>
            </a:extLst>
          </p:cNvPr>
          <p:cNvSpPr txBox="1"/>
          <p:nvPr/>
        </p:nvSpPr>
        <p:spPr>
          <a:xfrm>
            <a:off x="5111931" y="152400"/>
            <a:ext cx="77262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2015</a:t>
            </a:r>
          </a:p>
        </p:txBody>
      </p:sp>
      <p:sp>
        <p:nvSpPr>
          <p:cNvPr id="161" name="TextBox 160">
            <a:extLst>
              <a:ext uri="{FF2B5EF4-FFF2-40B4-BE49-F238E27FC236}">
                <a16:creationId xmlns:a16="http://schemas.microsoft.com/office/drawing/2014/main" id="{497CCCC1-F6BD-DF47-87C3-0B68B0435D4C}"/>
              </a:ext>
            </a:extLst>
          </p:cNvPr>
          <p:cNvSpPr txBox="1"/>
          <p:nvPr/>
        </p:nvSpPr>
        <p:spPr>
          <a:xfrm>
            <a:off x="365760" y="820783"/>
            <a:ext cx="646352" cy="307777"/>
          </a:xfrm>
          <a:prstGeom prst="rect">
            <a:avLst/>
          </a:prstGeom>
          <a:noFill/>
        </p:spPr>
        <p:txBody>
          <a:bodyPr wrap="square" rtlCol="0">
            <a:spAutoFit/>
          </a:bodyPr>
          <a:lstStyle/>
          <a:p>
            <a:pPr algn="r"/>
            <a:r>
              <a:rPr lang="en-US" sz="1400" dirty="0">
                <a:solidFill>
                  <a:srgbClr val="4C8AA8"/>
                </a:solidFill>
                <a:latin typeface="Arial Narrow" panose="020B0604020202020204" pitchFamily="34" charset="0"/>
                <a:cs typeface="Arial Narrow" panose="020B0604020202020204" pitchFamily="34" charset="0"/>
              </a:rPr>
              <a:t>2020</a:t>
            </a:r>
          </a:p>
        </p:txBody>
      </p:sp>
      <p:sp>
        <p:nvSpPr>
          <p:cNvPr id="162" name="TextBox 161">
            <a:extLst>
              <a:ext uri="{FF2B5EF4-FFF2-40B4-BE49-F238E27FC236}">
                <a16:creationId xmlns:a16="http://schemas.microsoft.com/office/drawing/2014/main" id="{D55878F1-B4C7-7544-88CA-6AD1DE7C9572}"/>
              </a:ext>
            </a:extLst>
          </p:cNvPr>
          <p:cNvSpPr txBox="1"/>
          <p:nvPr/>
        </p:nvSpPr>
        <p:spPr>
          <a:xfrm>
            <a:off x="4746171" y="6457406"/>
            <a:ext cx="772626" cy="307777"/>
          </a:xfrm>
          <a:prstGeom prst="rect">
            <a:avLst/>
          </a:prstGeom>
          <a:noFill/>
        </p:spPr>
        <p:txBody>
          <a:bodyPr wrap="square" rtlCol="0">
            <a:spAutoFit/>
          </a:bodyPr>
          <a:lstStyle/>
          <a:p>
            <a:pPr algn="r"/>
            <a:r>
              <a:rPr lang="en-US" sz="1400" dirty="0">
                <a:solidFill>
                  <a:srgbClr val="63ACD0"/>
                </a:solidFill>
                <a:latin typeface="Arial Narrow" panose="020B0604020202020204" pitchFamily="34" charset="0"/>
                <a:cs typeface="Arial Narrow" panose="020B0604020202020204" pitchFamily="34" charset="0"/>
              </a:rPr>
              <a:t>2025</a:t>
            </a:r>
          </a:p>
        </p:txBody>
      </p:sp>
      <p:sp>
        <p:nvSpPr>
          <p:cNvPr id="197" name="TextBox 196">
            <a:extLst>
              <a:ext uri="{FF2B5EF4-FFF2-40B4-BE49-F238E27FC236}">
                <a16:creationId xmlns:a16="http://schemas.microsoft.com/office/drawing/2014/main" id="{3CC76836-CA93-7640-B4FF-D385FB9B7266}"/>
              </a:ext>
            </a:extLst>
          </p:cNvPr>
          <p:cNvSpPr txBox="1"/>
          <p:nvPr/>
        </p:nvSpPr>
        <p:spPr>
          <a:xfrm>
            <a:off x="209863" y="6505731"/>
            <a:ext cx="1491521" cy="215444"/>
          </a:xfrm>
          <a:prstGeom prst="rect">
            <a:avLst/>
          </a:prstGeom>
          <a:noFill/>
        </p:spPr>
        <p:txBody>
          <a:bodyPr wrap="square" rtlCol="0">
            <a:spAutoFit/>
          </a:bodyPr>
          <a:lstStyle/>
          <a:p>
            <a:r>
              <a:rPr lang="en-US" sz="800">
                <a:solidFill>
                  <a:srgbClr val="C3E7FE"/>
                </a:solidFill>
                <a:latin typeface="Arial Narrow" panose="020B0604020202020204" pitchFamily="34" charset="0"/>
                <a:cs typeface="Arial Narrow" panose="020B0604020202020204" pitchFamily="34" charset="0"/>
              </a:rPr>
              <a:t>01.20.22</a:t>
            </a:r>
            <a:endParaRPr lang="en-US" sz="800" dirty="0">
              <a:solidFill>
                <a:srgbClr val="C3E7FE"/>
              </a:solidFill>
              <a:latin typeface="Arial Narrow" panose="020B0604020202020204" pitchFamily="34" charset="0"/>
              <a:cs typeface="Arial Narrow" panose="020B0604020202020204" pitchFamily="34" charset="0"/>
            </a:endParaRPr>
          </a:p>
        </p:txBody>
      </p:sp>
      <p:pic>
        <p:nvPicPr>
          <p:cNvPr id="180" name="Picture 179">
            <a:extLst>
              <a:ext uri="{FF2B5EF4-FFF2-40B4-BE49-F238E27FC236}">
                <a16:creationId xmlns:a16="http://schemas.microsoft.com/office/drawing/2014/main" id="{B062CF72-E65A-440D-B656-6D434A917995}"/>
              </a:ext>
            </a:extLst>
          </p:cNvPr>
          <p:cNvPicPr>
            <a:picLocks noChangeAspect="1"/>
          </p:cNvPicPr>
          <p:nvPr/>
        </p:nvPicPr>
        <p:blipFill>
          <a:blip r:embed="rId31"/>
          <a:stretch>
            <a:fillRect/>
          </a:stretch>
        </p:blipFill>
        <p:spPr>
          <a:xfrm>
            <a:off x="2030144" y="2397612"/>
            <a:ext cx="152400" cy="88900"/>
          </a:xfrm>
          <a:prstGeom prst="rect">
            <a:avLst/>
          </a:prstGeom>
        </p:spPr>
      </p:pic>
      <p:grpSp>
        <p:nvGrpSpPr>
          <p:cNvPr id="2" name="Group 1">
            <a:extLst>
              <a:ext uri="{FF2B5EF4-FFF2-40B4-BE49-F238E27FC236}">
                <a16:creationId xmlns:a16="http://schemas.microsoft.com/office/drawing/2014/main" id="{7C7C8750-F20B-425C-83EB-F8FC0376565D}"/>
              </a:ext>
            </a:extLst>
          </p:cNvPr>
          <p:cNvGrpSpPr/>
          <p:nvPr/>
        </p:nvGrpSpPr>
        <p:grpSpPr>
          <a:xfrm>
            <a:off x="1867437" y="4261736"/>
            <a:ext cx="846117" cy="513298"/>
            <a:chOff x="2821330" y="5024378"/>
            <a:chExt cx="846117" cy="513298"/>
          </a:xfrm>
        </p:grpSpPr>
        <p:sp>
          <p:nvSpPr>
            <p:cNvPr id="146" name="TextBox 145">
              <a:extLst>
                <a:ext uri="{FF2B5EF4-FFF2-40B4-BE49-F238E27FC236}">
                  <a16:creationId xmlns:a16="http://schemas.microsoft.com/office/drawing/2014/main" id="{259985F0-CD3A-E34A-B64C-5F6A70473486}"/>
                </a:ext>
              </a:extLst>
            </p:cNvPr>
            <p:cNvSpPr txBox="1"/>
            <p:nvPr/>
          </p:nvSpPr>
          <p:spPr>
            <a:xfrm>
              <a:off x="2821330" y="5024378"/>
              <a:ext cx="816980"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PREFIRE (2)</a:t>
              </a:r>
            </a:p>
          </p:txBody>
        </p:sp>
        <p:pic>
          <p:nvPicPr>
            <p:cNvPr id="184" name="Picture 183" descr="A picture containing text, building material&#10;&#10;Description automatically generated">
              <a:extLst>
                <a:ext uri="{FF2B5EF4-FFF2-40B4-BE49-F238E27FC236}">
                  <a16:creationId xmlns:a16="http://schemas.microsoft.com/office/drawing/2014/main" id="{5C003F18-5F17-4663-88DE-BA119FA4DE3D}"/>
                </a:ext>
              </a:extLst>
            </p:cNvPr>
            <p:cNvPicPr>
              <a:picLocks noChangeAspect="1"/>
            </p:cNvPicPr>
            <p:nvPr/>
          </p:nvPicPr>
          <p:blipFill>
            <a:blip r:embed="rId38"/>
            <a:stretch>
              <a:fillRect/>
            </a:stretch>
          </p:blipFill>
          <p:spPr>
            <a:xfrm>
              <a:off x="3045147" y="5220176"/>
              <a:ext cx="622300" cy="317500"/>
            </a:xfrm>
            <a:prstGeom prst="rect">
              <a:avLst/>
            </a:prstGeom>
          </p:spPr>
        </p:pic>
      </p:grpSp>
      <p:grpSp>
        <p:nvGrpSpPr>
          <p:cNvPr id="185" name="Group 184">
            <a:extLst>
              <a:ext uri="{FF2B5EF4-FFF2-40B4-BE49-F238E27FC236}">
                <a16:creationId xmlns:a16="http://schemas.microsoft.com/office/drawing/2014/main" id="{17700FDC-BCBD-43D0-AB90-F32F34D09F30}"/>
              </a:ext>
            </a:extLst>
          </p:cNvPr>
          <p:cNvGrpSpPr/>
          <p:nvPr/>
        </p:nvGrpSpPr>
        <p:grpSpPr>
          <a:xfrm>
            <a:off x="7919594" y="5809057"/>
            <a:ext cx="635632" cy="551135"/>
            <a:chOff x="6741300" y="5628190"/>
            <a:chExt cx="635632" cy="551135"/>
          </a:xfrm>
        </p:grpSpPr>
        <p:pic>
          <p:nvPicPr>
            <p:cNvPr id="186" name="Picture 185" descr="A picture containing text&#10;&#10;Description automatically generated">
              <a:extLst>
                <a:ext uri="{FF2B5EF4-FFF2-40B4-BE49-F238E27FC236}">
                  <a16:creationId xmlns:a16="http://schemas.microsoft.com/office/drawing/2014/main" id="{DA485DB3-7ACD-41D3-B8DB-5FD53AE7E5B8}"/>
                </a:ext>
              </a:extLst>
            </p:cNvPr>
            <p:cNvPicPr>
              <a:picLocks noChangeAspect="1"/>
            </p:cNvPicPr>
            <p:nvPr/>
          </p:nvPicPr>
          <p:blipFill>
            <a:blip r:embed="rId39"/>
            <a:stretch>
              <a:fillRect/>
            </a:stretch>
          </p:blipFill>
          <p:spPr>
            <a:xfrm>
              <a:off x="6741300" y="5836425"/>
              <a:ext cx="635000" cy="342900"/>
            </a:xfrm>
            <a:prstGeom prst="rect">
              <a:avLst/>
            </a:prstGeom>
          </p:spPr>
        </p:pic>
        <p:sp>
          <p:nvSpPr>
            <p:cNvPr id="187" name="TextBox 186">
              <a:extLst>
                <a:ext uri="{FF2B5EF4-FFF2-40B4-BE49-F238E27FC236}">
                  <a16:creationId xmlns:a16="http://schemas.microsoft.com/office/drawing/2014/main" id="{630476A5-E0DE-4340-A8E1-B055799E1277}"/>
                </a:ext>
              </a:extLst>
            </p:cNvPr>
            <p:cNvSpPr txBox="1"/>
            <p:nvPr/>
          </p:nvSpPr>
          <p:spPr>
            <a:xfrm>
              <a:off x="6795304" y="5628190"/>
              <a:ext cx="58162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INCUS*</a:t>
              </a:r>
            </a:p>
          </p:txBody>
        </p:sp>
      </p:grpSp>
      <p:grpSp>
        <p:nvGrpSpPr>
          <p:cNvPr id="5" name="Group 4">
            <a:extLst>
              <a:ext uri="{FF2B5EF4-FFF2-40B4-BE49-F238E27FC236}">
                <a16:creationId xmlns:a16="http://schemas.microsoft.com/office/drawing/2014/main" id="{4441272E-63D9-6E4A-93C3-16A1BCD40058}"/>
              </a:ext>
            </a:extLst>
          </p:cNvPr>
          <p:cNvGrpSpPr/>
          <p:nvPr/>
        </p:nvGrpSpPr>
        <p:grpSpPr>
          <a:xfrm>
            <a:off x="761905" y="2726050"/>
            <a:ext cx="897038" cy="578875"/>
            <a:chOff x="772179" y="2674679"/>
            <a:chExt cx="897038" cy="578875"/>
          </a:xfrm>
        </p:grpSpPr>
        <p:sp>
          <p:nvSpPr>
            <p:cNvPr id="123" name="TextBox 122">
              <a:extLst>
                <a:ext uri="{FF2B5EF4-FFF2-40B4-BE49-F238E27FC236}">
                  <a16:creationId xmlns:a16="http://schemas.microsoft.com/office/drawing/2014/main" id="{8604299C-7233-294E-A8DC-3ACC8F6B5948}"/>
                </a:ext>
              </a:extLst>
            </p:cNvPr>
            <p:cNvSpPr txBox="1"/>
            <p:nvPr/>
          </p:nvSpPr>
          <p:spPr>
            <a:xfrm>
              <a:off x="772179" y="2674679"/>
              <a:ext cx="89703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TROPICS (6)</a:t>
              </a:r>
            </a:p>
          </p:txBody>
        </p:sp>
        <p:pic>
          <p:nvPicPr>
            <p:cNvPr id="3" name="Picture 2" descr="A picture containing text, building material, brick&#10;&#10;Description automatically generated">
              <a:extLst>
                <a:ext uri="{FF2B5EF4-FFF2-40B4-BE49-F238E27FC236}">
                  <a16:creationId xmlns:a16="http://schemas.microsoft.com/office/drawing/2014/main" id="{58B303A1-D0D7-FF49-A56D-50E252E753D8}"/>
                </a:ext>
              </a:extLst>
            </p:cNvPr>
            <p:cNvPicPr>
              <a:picLocks noChangeAspect="1"/>
            </p:cNvPicPr>
            <p:nvPr/>
          </p:nvPicPr>
          <p:blipFill>
            <a:blip r:embed="rId46"/>
            <a:stretch>
              <a:fillRect/>
            </a:stretch>
          </p:blipFill>
          <p:spPr>
            <a:xfrm rot="21101465">
              <a:off x="896206" y="2885254"/>
              <a:ext cx="495300" cy="368300"/>
            </a:xfrm>
            <a:prstGeom prst="rect">
              <a:avLst/>
            </a:prstGeom>
          </p:spPr>
        </p:pic>
      </p:grpSp>
      <p:grpSp>
        <p:nvGrpSpPr>
          <p:cNvPr id="59" name="Group 58">
            <a:extLst>
              <a:ext uri="{FF2B5EF4-FFF2-40B4-BE49-F238E27FC236}">
                <a16:creationId xmlns:a16="http://schemas.microsoft.com/office/drawing/2014/main" id="{0ECB2954-2336-4D2F-8B3B-48ECB9319E4E}"/>
              </a:ext>
            </a:extLst>
          </p:cNvPr>
          <p:cNvGrpSpPr/>
          <p:nvPr/>
        </p:nvGrpSpPr>
        <p:grpSpPr>
          <a:xfrm>
            <a:off x="8632752" y="5828533"/>
            <a:ext cx="1036761" cy="558631"/>
            <a:chOff x="8662017" y="5909433"/>
            <a:chExt cx="1036761" cy="558631"/>
          </a:xfrm>
        </p:grpSpPr>
        <p:pic>
          <p:nvPicPr>
            <p:cNvPr id="31" name="Picture 30" descr="A picture containing text&#10;&#10;Description automatically generated">
              <a:extLst>
                <a:ext uri="{FF2B5EF4-FFF2-40B4-BE49-F238E27FC236}">
                  <a16:creationId xmlns:a16="http://schemas.microsoft.com/office/drawing/2014/main" id="{184B93D5-C944-45A6-A9F3-1CA9A445F345}"/>
                </a:ext>
              </a:extLst>
            </p:cNvPr>
            <p:cNvPicPr>
              <a:picLocks noChangeAspect="1"/>
            </p:cNvPicPr>
            <p:nvPr/>
          </p:nvPicPr>
          <p:blipFill>
            <a:blip r:embed="rId39"/>
            <a:stretch>
              <a:fillRect/>
            </a:stretch>
          </p:blipFill>
          <p:spPr>
            <a:xfrm>
              <a:off x="8739093" y="6123639"/>
              <a:ext cx="646177" cy="344425"/>
            </a:xfrm>
            <a:prstGeom prst="rect">
              <a:avLst/>
            </a:prstGeom>
          </p:spPr>
        </p:pic>
        <p:sp>
          <p:nvSpPr>
            <p:cNvPr id="189" name="TextBox 188">
              <a:extLst>
                <a:ext uri="{FF2B5EF4-FFF2-40B4-BE49-F238E27FC236}">
                  <a16:creationId xmlns:a16="http://schemas.microsoft.com/office/drawing/2014/main" id="{EAD49899-AAF4-4FF5-8043-E351C4E1EFE0}"/>
                </a:ext>
              </a:extLst>
            </p:cNvPr>
            <p:cNvSpPr txBox="1"/>
            <p:nvPr/>
          </p:nvSpPr>
          <p:spPr>
            <a:xfrm>
              <a:off x="8662017" y="5909433"/>
              <a:ext cx="1036761"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LANDSAT NEXT*</a:t>
              </a:r>
            </a:p>
          </p:txBody>
        </p:sp>
      </p:grpSp>
      <p:grpSp>
        <p:nvGrpSpPr>
          <p:cNvPr id="7" name="Group 6">
            <a:extLst>
              <a:ext uri="{FF2B5EF4-FFF2-40B4-BE49-F238E27FC236}">
                <a16:creationId xmlns:a16="http://schemas.microsoft.com/office/drawing/2014/main" id="{4CC10607-FCFB-4828-9B7B-8D387CE4DACA}"/>
              </a:ext>
            </a:extLst>
          </p:cNvPr>
          <p:cNvGrpSpPr/>
          <p:nvPr/>
        </p:nvGrpSpPr>
        <p:grpSpPr>
          <a:xfrm>
            <a:off x="9610481" y="5828533"/>
            <a:ext cx="919407" cy="568820"/>
            <a:chOff x="9626673" y="5850507"/>
            <a:chExt cx="919407" cy="568820"/>
          </a:xfrm>
        </p:grpSpPr>
        <p:sp>
          <p:nvSpPr>
            <p:cNvPr id="152" name="TextBox 151">
              <a:extLst>
                <a:ext uri="{FF2B5EF4-FFF2-40B4-BE49-F238E27FC236}">
                  <a16:creationId xmlns:a16="http://schemas.microsoft.com/office/drawing/2014/main" id="{21ED1177-F929-E144-906F-4E24E309E918}"/>
                </a:ext>
              </a:extLst>
            </p:cNvPr>
            <p:cNvSpPr txBox="1"/>
            <p:nvPr/>
          </p:nvSpPr>
          <p:spPr>
            <a:xfrm>
              <a:off x="9626673" y="5850507"/>
              <a:ext cx="919407"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ESO-1, 2, 3, 4*</a:t>
              </a:r>
            </a:p>
          </p:txBody>
        </p:sp>
        <p:pic>
          <p:nvPicPr>
            <p:cNvPr id="190" name="Picture 189" descr="A picture containing text&#10;&#10;Description automatically generated">
              <a:extLst>
                <a:ext uri="{FF2B5EF4-FFF2-40B4-BE49-F238E27FC236}">
                  <a16:creationId xmlns:a16="http://schemas.microsoft.com/office/drawing/2014/main" id="{8334581F-2B94-42FC-9186-46B2C918CA4A}"/>
                </a:ext>
              </a:extLst>
            </p:cNvPr>
            <p:cNvPicPr>
              <a:picLocks noChangeAspect="1"/>
            </p:cNvPicPr>
            <p:nvPr/>
          </p:nvPicPr>
          <p:blipFill>
            <a:blip r:embed="rId39"/>
            <a:stretch>
              <a:fillRect/>
            </a:stretch>
          </p:blipFill>
          <p:spPr>
            <a:xfrm>
              <a:off x="9663690" y="6074902"/>
              <a:ext cx="646177" cy="344425"/>
            </a:xfrm>
            <a:prstGeom prst="rect">
              <a:avLst/>
            </a:prstGeom>
          </p:spPr>
        </p:pic>
      </p:grpSp>
    </p:spTree>
    <p:extLst>
      <p:ext uri="{BB962C8B-B14F-4D97-AF65-F5344CB8AC3E}">
        <p14:creationId xmlns:p14="http://schemas.microsoft.com/office/powerpoint/2010/main" val="248196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860553"/>
            <a:ext cx="5097869" cy="820004"/>
          </a:xfrm>
        </p:spPr>
        <p:txBody>
          <a:bodyPr anchor="ctr">
            <a:normAutofit/>
          </a:bodyPr>
          <a:lstStyle/>
          <a:p>
            <a:r>
              <a:rPr lang="en-US" altLang="en-US" dirty="0"/>
              <a:t>NASA Earth Observations (EO)</a:t>
            </a:r>
            <a:endParaRPr lang="en-US"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629012"/>
            <a:ext cx="9382245" cy="147732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NASA Earth observations (EO): Umbrella term used that includes all airborne and flight missions that study the Earth.</a:t>
            </a:r>
          </a:p>
          <a:p>
            <a:pPr marL="285750" indent="-225425">
              <a:buFont typeface="Arial" panose="020B0604020202020204" pitchFamily="34" charset="0"/>
              <a:buChar char="•"/>
            </a:pPr>
            <a:r>
              <a:rPr lang="en-US" dirty="0"/>
              <a:t>Current NASA Spaceborne EO Missions: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0F3B64D9-D195-47F9-831F-2D9E05B4F1BB}"/>
              </a:ext>
            </a:extLst>
          </p:cNvPr>
          <p:cNvSpPr/>
          <p:nvPr/>
        </p:nvSpPr>
        <p:spPr>
          <a:xfrm>
            <a:off x="1172726" y="3039958"/>
            <a:ext cx="6443415" cy="3283582"/>
          </a:xfrm>
          <a:prstGeom prst="rect">
            <a:avLst/>
          </a:prstGeom>
        </p:spPr>
        <p:txBody>
          <a:bodyPr numCol="2">
            <a:noAutofit/>
          </a:bodyPr>
          <a:lstStyle/>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Aqua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Aura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CALIPSO</a:t>
            </a:r>
          </a:p>
          <a:p>
            <a:pPr marL="342900" indent="-342900">
              <a:lnSpc>
                <a:spcPct val="80000"/>
              </a:lnSpc>
              <a:spcBef>
                <a:spcPts val="0"/>
              </a:spcBef>
              <a:buClr>
                <a:srgbClr val="0061AA"/>
              </a:buClr>
              <a:buFont typeface="+mj-lt"/>
              <a:buAutoNum type="arabicPeriod"/>
            </a:pPr>
            <a:r>
              <a:rPr lang="en-US" dirty="0" err="1">
                <a:solidFill>
                  <a:srgbClr val="6A7278"/>
                </a:solidFill>
                <a:ea typeface="Century Gothic" charset="0"/>
                <a:cs typeface="Century Gothic" charset="0"/>
              </a:rPr>
              <a:t>CloudSat</a:t>
            </a:r>
            <a:endParaRPr lang="en-US"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CYGNSS</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DISCOVR</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ECOSTRESS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GEDI </a:t>
            </a:r>
            <a:r>
              <a:rPr lang="en-US" sz="1400" i="1" dirty="0">
                <a:solidFill>
                  <a:srgbClr val="6A7278"/>
                </a:solidFill>
                <a:ea typeface="Century Gothic" charset="0"/>
                <a:cs typeface="Century Gothic" charset="0"/>
              </a:rPr>
              <a:t>(on ISS)</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GPM</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GRACE-FO</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ICESat-2</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7</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8</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9</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LIS </a:t>
            </a:r>
            <a:r>
              <a:rPr lang="en-US" sz="1400" i="1" dirty="0">
                <a:solidFill>
                  <a:srgbClr val="6A7278"/>
                </a:solidFill>
                <a:ea typeface="Century Gothic" charset="0"/>
                <a:cs typeface="Century Gothic" charset="0"/>
              </a:rPr>
              <a:t>(on ISS)</a:t>
            </a:r>
            <a:endParaRPr lang="en-US"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OCO-2</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OCO-3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SAGE III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Sentinel-6 Michael </a:t>
            </a:r>
            <a:r>
              <a:rPr lang="en-US" dirty="0" err="1">
                <a:solidFill>
                  <a:srgbClr val="6A7278"/>
                </a:solidFill>
                <a:ea typeface="Century Gothic" charset="0"/>
                <a:cs typeface="Century Gothic" charset="0"/>
              </a:rPr>
              <a:t>Freilich</a:t>
            </a:r>
            <a:endParaRPr lang="en-US" dirty="0">
              <a:solidFill>
                <a:srgbClr val="6A7278"/>
              </a:solidFill>
              <a:ea typeface="Century Gothic" charset="0"/>
              <a:cs typeface="Century Gothic" charset="0"/>
            </a:endParaRP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SMAP</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Suomi NPP</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Terra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TSIS-1 </a:t>
            </a:r>
            <a:r>
              <a:rPr lang="en-US" sz="1400" i="1" dirty="0">
                <a:solidFill>
                  <a:srgbClr val="6A7278"/>
                </a:solidFill>
                <a:ea typeface="Century Gothic" charset="0"/>
                <a:cs typeface="Century Gothic" charset="0"/>
              </a:rPr>
              <a:t>(on ISS)</a:t>
            </a:r>
          </a:p>
          <a:p>
            <a:pPr marL="3543300" lvl="7" indent="-342900">
              <a:lnSpc>
                <a:spcPct val="80000"/>
              </a:lnSpc>
              <a:buClr>
                <a:srgbClr val="0061AA"/>
              </a:buClr>
              <a:buFont typeface="+mj-lt"/>
              <a:buAutoNum type="arabicPeriod"/>
            </a:pPr>
            <a:endParaRPr lang="en-US" sz="1400" i="1" dirty="0">
              <a:solidFill>
                <a:srgbClr val="6A7278"/>
              </a:solidFill>
              <a:ea typeface="Century Gothic" charset="0"/>
              <a:cs typeface="Century Gothic" charset="0"/>
            </a:endParaRPr>
          </a:p>
        </p:txBody>
      </p:sp>
      <p:grpSp>
        <p:nvGrpSpPr>
          <p:cNvPr id="2" name="Group 1">
            <a:extLst>
              <a:ext uri="{FF2B5EF4-FFF2-40B4-BE49-F238E27FC236}">
                <a16:creationId xmlns:a16="http://schemas.microsoft.com/office/drawing/2014/main" id="{C325C5E0-6CDD-4FD3-8D15-95B700CE6579}"/>
              </a:ext>
            </a:extLst>
          </p:cNvPr>
          <p:cNvGrpSpPr/>
          <p:nvPr/>
        </p:nvGrpSpPr>
        <p:grpSpPr>
          <a:xfrm>
            <a:off x="4007556" y="5808579"/>
            <a:ext cx="7965815" cy="891850"/>
            <a:chOff x="3500491" y="11547276"/>
            <a:chExt cx="7965815" cy="891850"/>
          </a:xfrm>
        </p:grpSpPr>
        <p:sp>
          <p:nvSpPr>
            <p:cNvPr id="6" name="Text Placeholder 5">
              <a:extLst>
                <a:ext uri="{FF2B5EF4-FFF2-40B4-BE49-F238E27FC236}">
                  <a16:creationId xmlns:a16="http://schemas.microsoft.com/office/drawing/2014/main" id="{540ED74B-73CB-4911-B3B4-F56068C32D69}"/>
                </a:ext>
              </a:extLst>
            </p:cNvPr>
            <p:cNvSpPr txBox="1">
              <a:spLocks/>
            </p:cNvSpPr>
            <p:nvPr/>
          </p:nvSpPr>
          <p:spPr>
            <a:xfrm>
              <a:off x="3525217" y="11568501"/>
              <a:ext cx="7941089" cy="87062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latin typeface="Arial" panose="020B0604020202020204" pitchFamily="34" charset="0"/>
                  <a:cs typeface="Arial" panose="020B0604020202020204" pitchFamily="34" charset="0"/>
                </a:rPr>
                <a:t>By The Way</a:t>
              </a:r>
            </a:p>
            <a:p>
              <a:pPr algn="ctr">
                <a:spcBef>
                  <a:spcPts val="0"/>
                </a:spcBef>
                <a:buClr>
                  <a:srgbClr val="0078C1"/>
                </a:buClr>
              </a:pPr>
              <a:r>
                <a:rPr lang="en-US" sz="1600" dirty="0">
                  <a:latin typeface="Arial" panose="020B0604020202020204" pitchFamily="34" charset="0"/>
                  <a:cs typeface="Arial" panose="020B0604020202020204" pitchFamily="34" charset="0"/>
                </a:rPr>
                <a:t>NASA pursues airborne campaigns in addition to its </a:t>
              </a:r>
              <a:r>
                <a:rPr lang="en-US" sz="1600" dirty="0" err="1">
                  <a:latin typeface="Arial" panose="020B0604020202020204" pitchFamily="34" charset="0"/>
                  <a:cs typeface="Arial" panose="020B0604020202020204" pitchFamily="34" charset="0"/>
                </a:rPr>
                <a:t>spaceborne</a:t>
              </a:r>
              <a:r>
                <a:rPr lang="en-US" sz="1600" dirty="0">
                  <a:latin typeface="Arial" panose="020B0604020202020204" pitchFamily="34" charset="0"/>
                  <a:cs typeface="Arial" panose="020B0604020202020204" pitchFamily="34" charset="0"/>
                </a:rPr>
                <a:t> missions. Some DEVELOP projects explore use of airborne data as well!</a:t>
              </a:r>
            </a:p>
          </p:txBody>
        </p:sp>
        <p:sp>
          <p:nvSpPr>
            <p:cNvPr id="7" name="Rounded Rectangle 42">
              <a:extLst>
                <a:ext uri="{FF2B5EF4-FFF2-40B4-BE49-F238E27FC236}">
                  <a16:creationId xmlns:a16="http://schemas.microsoft.com/office/drawing/2014/main" id="{E47756DE-0E2B-422D-894E-80FC7A81ED7B}"/>
                </a:ext>
              </a:extLst>
            </p:cNvPr>
            <p:cNvSpPr/>
            <p:nvPr/>
          </p:nvSpPr>
          <p:spPr>
            <a:xfrm>
              <a:off x="3500491" y="11547276"/>
              <a:ext cx="7941089" cy="869273"/>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ADEFFB1D-B828-45BD-8CDA-86F576E9A68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9205235" y="157571"/>
            <a:ext cx="2226153" cy="1807051"/>
          </a:xfrm>
          <a:prstGeom prst="rect">
            <a:avLst/>
          </a:prstGeom>
        </p:spPr>
      </p:pic>
      <p:sp>
        <p:nvSpPr>
          <p:cNvPr id="13" name="Rectangle 12">
            <a:extLst>
              <a:ext uri="{FF2B5EF4-FFF2-40B4-BE49-F238E27FC236}">
                <a16:creationId xmlns:a16="http://schemas.microsoft.com/office/drawing/2014/main" id="{B46A729F-47A5-4679-80BB-2994EB909188}"/>
              </a:ext>
            </a:extLst>
          </p:cNvPr>
          <p:cNvSpPr/>
          <p:nvPr/>
        </p:nvSpPr>
        <p:spPr>
          <a:xfrm>
            <a:off x="4287906" y="5131051"/>
            <a:ext cx="7591890" cy="615553"/>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ea typeface="Century Gothic" charset="0"/>
                <a:cs typeface="Arial" panose="020B0604020202020204" pitchFamily="34" charset="0"/>
              </a:rPr>
              <a:t>Future Missions:</a:t>
            </a:r>
          </a:p>
          <a:p>
            <a:pPr>
              <a:spcBef>
                <a:spcPts val="0"/>
              </a:spcBef>
            </a:pPr>
            <a:r>
              <a:rPr lang="en-US" sz="1600" dirty="0">
                <a:solidFill>
                  <a:srgbClr val="6A7278"/>
                </a:solidFill>
                <a:ea typeface="Century Gothic" charset="0"/>
                <a:cs typeface="Arial" panose="020B0604020202020204" pitchFamily="34" charset="0"/>
              </a:rPr>
              <a:t>MAIA, NISAR, CLARREO Pathfinder, PACE, SWOT, TEMPO</a:t>
            </a:r>
            <a:endParaRPr lang="en-US" dirty="0">
              <a:solidFill>
                <a:srgbClr val="6A7278"/>
              </a:solidFill>
              <a:ea typeface="Century Gothic" charset="0"/>
              <a:cs typeface="Arial" panose="020B0604020202020204" pitchFamily="34" charset="0"/>
            </a:endParaRPr>
          </a:p>
        </p:txBody>
      </p:sp>
      <p:pic>
        <p:nvPicPr>
          <p:cNvPr id="3074" name="Picture 2">
            <a:extLst>
              <a:ext uri="{FF2B5EF4-FFF2-40B4-BE49-F238E27FC236}">
                <a16:creationId xmlns:a16="http://schemas.microsoft.com/office/drawing/2014/main" id="{D761DB1E-3EA1-4FA7-A4CB-CCE486D424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5844" y="3039958"/>
            <a:ext cx="3413760" cy="1920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7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2" y="1945103"/>
            <a:ext cx="831708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(AppSci) supports innovative and practical uses of Earth observations and scientific knowledge by private and public sectors to inform their planning, decisions, and actions.</a:t>
            </a:r>
          </a:p>
          <a:p>
            <a:pPr marL="285750" indent="-225425">
              <a:buFont typeface="Arial" panose="020B0604020202020204" pitchFamily="34" charset="0"/>
              <a:buChar char="•"/>
            </a:pPr>
            <a:r>
              <a:rPr lang="en-US" dirty="0"/>
              <a:t>AppSci pursues:</a:t>
            </a:r>
          </a:p>
          <a:p>
            <a:pPr marL="971550" lvl="1" indent="-225425">
              <a:buFont typeface="Arial" panose="020B0604020202020204" pitchFamily="34" charset="0"/>
              <a:buChar char="•"/>
            </a:pPr>
            <a:r>
              <a:rPr lang="en-US" sz="1600" dirty="0"/>
              <a:t>Partnerships with public and private organizations</a:t>
            </a:r>
          </a:p>
          <a:p>
            <a:pPr marL="971550" lvl="1" indent="-225425">
              <a:buFont typeface="Arial" panose="020B0604020202020204" pitchFamily="34" charset="0"/>
              <a:buChar char="•"/>
            </a:pPr>
            <a:r>
              <a:rPr lang="en-US" sz="1600" dirty="0"/>
              <a:t>Discovery of innovative NASA Earth Science applications</a:t>
            </a:r>
          </a:p>
          <a:p>
            <a:pPr marL="971550" lvl="1" indent="-225425">
              <a:buFont typeface="Arial" panose="020B0604020202020204" pitchFamily="34" charset="0"/>
              <a:buChar char="•"/>
            </a:pPr>
            <a:r>
              <a:rPr lang="en-US" sz="1600" dirty="0"/>
              <a:t>Support of environmental decision-making activities</a:t>
            </a:r>
          </a:p>
          <a:p>
            <a:pPr marL="971550" lvl="1" indent="-225425">
              <a:buFont typeface="Arial" panose="020B0604020202020204" pitchFamily="34" charset="0"/>
              <a:buChar char="•"/>
            </a:pPr>
            <a:r>
              <a:rPr lang="en-US" sz="1600" dirty="0"/>
              <a:t>Demonstration of practical benefits of NASA Earth Science </a:t>
            </a:r>
          </a:p>
          <a:p>
            <a:pPr marL="971550" lvl="1" indent="-225425">
              <a:buFont typeface="Arial" panose="020B0604020202020204" pitchFamily="34" charset="0"/>
              <a:buChar char="•"/>
            </a:pPr>
            <a:r>
              <a:rPr lang="en-US" sz="1600" dirty="0"/>
              <a:t>Help to improve the quality of life and strengthen the economy</a:t>
            </a:r>
          </a:p>
          <a:p>
            <a:pPr marL="285750" indent="-225425">
              <a:buFont typeface="Arial" panose="020B0604020202020204" pitchFamily="34" charset="0"/>
              <a:buChar char="•"/>
            </a:pPr>
            <a:r>
              <a:rPr lang="en-US" dirty="0"/>
              <a:t>Three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6" name="Rounded Rectangle 43">
            <a:extLst>
              <a:ext uri="{FF2B5EF4-FFF2-40B4-BE49-F238E27FC236}">
                <a16:creationId xmlns:a16="http://schemas.microsoft.com/office/drawing/2014/main" id="{D62DE415-ED87-4841-85EA-40C5BFC2CCB6}"/>
              </a:ext>
            </a:extLst>
          </p:cNvPr>
          <p:cNvSpPr/>
          <p:nvPr/>
        </p:nvSpPr>
        <p:spPr>
          <a:xfrm>
            <a:off x="1591573"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Earth Science Applications</a:t>
            </a:r>
          </a:p>
        </p:txBody>
      </p:sp>
      <p:sp>
        <p:nvSpPr>
          <p:cNvPr id="7" name="Rounded Rectangle 44">
            <a:extLst>
              <a:ext uri="{FF2B5EF4-FFF2-40B4-BE49-F238E27FC236}">
                <a16:creationId xmlns:a16="http://schemas.microsoft.com/office/drawing/2014/main" id="{D7B4C37A-102D-4D0B-A93C-4F30AB850774}"/>
              </a:ext>
            </a:extLst>
          </p:cNvPr>
          <p:cNvSpPr/>
          <p:nvPr/>
        </p:nvSpPr>
        <p:spPr>
          <a:xfrm>
            <a:off x="7771925"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Mission Planning</a:t>
            </a:r>
          </a:p>
        </p:txBody>
      </p:sp>
      <p:sp>
        <p:nvSpPr>
          <p:cNvPr id="8" name="Rounded Rectangle 45">
            <a:extLst>
              <a:ext uri="{FF2B5EF4-FFF2-40B4-BE49-F238E27FC236}">
                <a16:creationId xmlns:a16="http://schemas.microsoft.com/office/drawing/2014/main" id="{F56910ED-B1A4-4107-8D82-DED83025CA88}"/>
              </a:ext>
            </a:extLst>
          </p:cNvPr>
          <p:cNvSpPr/>
          <p:nvPr/>
        </p:nvSpPr>
        <p:spPr>
          <a:xfrm>
            <a:off x="4681749"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3550A7"/>
                </a:solidFill>
              </a:rPr>
              <a:t>Capacity Building</a:t>
            </a:r>
            <a:endParaRPr lang="en-US" sz="1050" b="1" dirty="0">
              <a:solidFill>
                <a:srgbClr val="3550A7"/>
              </a:solidFill>
            </a:endParaRPr>
          </a:p>
        </p:txBody>
      </p:sp>
      <p:grpSp>
        <p:nvGrpSpPr>
          <p:cNvPr id="9" name="Group 8">
            <a:extLst>
              <a:ext uri="{FF2B5EF4-FFF2-40B4-BE49-F238E27FC236}">
                <a16:creationId xmlns:a16="http://schemas.microsoft.com/office/drawing/2014/main" id="{67EB453C-1129-4FC0-B913-3ADE07F3B2CF}"/>
              </a:ext>
            </a:extLst>
          </p:cNvPr>
          <p:cNvGrpSpPr/>
          <p:nvPr/>
        </p:nvGrpSpPr>
        <p:grpSpPr>
          <a:xfrm>
            <a:off x="9514850" y="428461"/>
            <a:ext cx="2203756" cy="1773096"/>
            <a:chOff x="7646192" y="302365"/>
            <a:chExt cx="2203756" cy="1773096"/>
          </a:xfrm>
        </p:grpSpPr>
        <p:sp>
          <p:nvSpPr>
            <p:cNvPr id="10" name="Text Placeholder 5">
              <a:extLst>
                <a:ext uri="{FF2B5EF4-FFF2-40B4-BE49-F238E27FC236}">
                  <a16:creationId xmlns:a16="http://schemas.microsoft.com/office/drawing/2014/main" id="{BF16479F-3F5C-4345-8162-DC5FEC454CC1}"/>
                </a:ext>
              </a:extLst>
            </p:cNvPr>
            <p:cNvSpPr txBox="1">
              <a:spLocks/>
            </p:cNvSpPr>
            <p:nvPr/>
          </p:nvSpPr>
          <p:spPr>
            <a:xfrm>
              <a:off x="7646192" y="327044"/>
              <a:ext cx="2203756" cy="17484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70C0"/>
                  </a:solidFill>
                  <a:latin typeface="Arial" panose="020B0604020202020204" pitchFamily="34" charset="0"/>
                  <a:cs typeface="Arial" panose="020B0604020202020204" pitchFamily="34" charset="0"/>
                </a:rPr>
                <a:t>By The Way</a:t>
              </a:r>
            </a:p>
            <a:p>
              <a:pPr algn="ctr">
                <a:spcBef>
                  <a:spcPts val="0"/>
                </a:spcBef>
                <a:buClr>
                  <a:srgbClr val="0078C1"/>
                </a:buClr>
              </a:pPr>
              <a:r>
                <a:rPr lang="en-US" sz="1800" dirty="0">
                  <a:latin typeface="Arial" panose="020B0604020202020204" pitchFamily="34" charset="0"/>
                  <a:cs typeface="Arial" panose="020B0604020202020204" pitchFamily="34" charset="0"/>
                </a:rPr>
                <a:t>Lawrence Friedl, ASP Director, once worked at NASA Mission Control! </a:t>
              </a:r>
            </a:p>
          </p:txBody>
        </p:sp>
        <p:sp>
          <p:nvSpPr>
            <p:cNvPr id="11" name="Rounded Rectangle 42">
              <a:extLst>
                <a:ext uri="{FF2B5EF4-FFF2-40B4-BE49-F238E27FC236}">
                  <a16:creationId xmlns:a16="http://schemas.microsoft.com/office/drawing/2014/main" id="{CF4E43FD-E2A9-4437-98FA-72ABF8FD4F30}"/>
                </a:ext>
              </a:extLst>
            </p:cNvPr>
            <p:cNvSpPr/>
            <p:nvPr/>
          </p:nvSpPr>
          <p:spPr>
            <a:xfrm>
              <a:off x="7646192" y="302365"/>
              <a:ext cx="2158275" cy="134128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050" name="Picture 2" descr="Emily Sylak-Glass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2" r="12433"/>
          <a:stretch/>
        </p:blipFill>
        <p:spPr bwMode="auto">
          <a:xfrm>
            <a:off x="9832032" y="2916253"/>
            <a:ext cx="1003755" cy="13716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Lawrence Friedl">
            <a:extLst>
              <a:ext uri="{FF2B5EF4-FFF2-40B4-BE49-F238E27FC236}">
                <a16:creationId xmlns:a16="http://schemas.microsoft.com/office/drawing/2014/main" id="{14EFFEF9-1839-4DD7-B178-6455EF76465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85387" y="2916253"/>
            <a:ext cx="1006482" cy="1371600"/>
          </a:xfrm>
          <a:prstGeom prst="ellipse">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FE95E6-D5B2-4E20-8A3F-232186DD4761}"/>
              </a:ext>
            </a:extLst>
          </p:cNvPr>
          <p:cNvSpPr txBox="1">
            <a:spLocks noChangeArrowheads="1"/>
          </p:cNvSpPr>
          <p:nvPr/>
        </p:nvSpPr>
        <p:spPr bwMode="auto">
          <a:xfrm>
            <a:off x="8387959" y="4379520"/>
            <a:ext cx="120133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Lawrence Friedl,</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noProof="0" dirty="0">
                <a:solidFill>
                  <a:srgbClr val="0061AA"/>
                </a:solidFill>
                <a:latin typeface="Century Gothic"/>
                <a:cs typeface="Arial" pitchFamily="34" charset="0"/>
              </a:rPr>
              <a:t>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15" name="TextBox 14">
            <a:extLst>
              <a:ext uri="{FF2B5EF4-FFF2-40B4-BE49-F238E27FC236}">
                <a16:creationId xmlns:a16="http://schemas.microsoft.com/office/drawing/2014/main" id="{72FE95E6-D5B2-4E20-8A3F-232186DD4761}"/>
              </a:ext>
            </a:extLst>
          </p:cNvPr>
          <p:cNvSpPr txBox="1">
            <a:spLocks noChangeArrowheads="1"/>
          </p:cNvSpPr>
          <p:nvPr/>
        </p:nvSpPr>
        <p:spPr bwMode="auto">
          <a:xfrm>
            <a:off x="9491869" y="4367114"/>
            <a:ext cx="1724286"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Emily Sylak-Glassman,</a:t>
            </a:r>
            <a:r>
              <a:rPr kumimoji="0" lang="en-US" sz="1000" b="1" i="0" u="none" strike="noStrike" kern="0" cap="none" spc="0" normalizeH="0" noProof="0" dirty="0">
                <a:ln>
                  <a:noFill/>
                </a:ln>
                <a:solidFill>
                  <a:srgbClr val="0061AA"/>
                </a:solidFill>
                <a:effectLst/>
                <a:uLnTx/>
                <a:uFillTx/>
                <a:latin typeface="Century Gothic"/>
                <a:cs typeface="Arial" pitchFamily="34" charset="0"/>
              </a:rPr>
              <a:t> Deputy 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Tree>
    <p:extLst>
      <p:ext uri="{BB962C8B-B14F-4D97-AF65-F5344CB8AC3E}">
        <p14:creationId xmlns:p14="http://schemas.microsoft.com/office/powerpoint/2010/main" val="211077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10585</TotalTime>
  <Words>1769</Words>
  <Application>Microsoft Office PowerPoint</Application>
  <PresentationFormat>Widescreen</PresentationFormat>
  <Paragraphs>320</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Century Gothic</vt:lpstr>
      <vt:lpstr>Georgia</vt:lpstr>
      <vt:lpstr>Webdings</vt:lpstr>
      <vt:lpstr>1_Theme2</vt:lpstr>
      <vt:lpstr>PowerPoint Presentation</vt:lpstr>
      <vt:lpstr>ABOUT NASA</vt:lpstr>
      <vt:lpstr>ABOUT NASA</vt:lpstr>
      <vt:lpstr>ABOUT NASA</vt:lpstr>
      <vt:lpstr>ABOUT NASA</vt:lpstr>
      <vt:lpstr>ABOUT NASA</vt:lpstr>
      <vt:lpstr>PowerPoint Presentation</vt:lpstr>
      <vt:lpstr>ABOUT NASA</vt:lpstr>
      <vt:lpstr>ABOUT NASA</vt:lpstr>
      <vt:lpstr>ABOUT NASA</vt:lpstr>
      <vt:lpstr>EMPOWERING PEOPLE &amp; COMMUNITIES</vt:lpstr>
      <vt:lpstr>CBP ELEMENTS</vt:lpstr>
      <vt:lpstr>CBP ELEMENTS</vt:lpstr>
      <vt:lpstr>ABOUT NASA</vt:lpstr>
      <vt:lpstr>ABOUT NASA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237</cp:revision>
  <dcterms:created xsi:type="dcterms:W3CDTF">2019-10-30T16:09:36Z</dcterms:created>
  <dcterms:modified xsi:type="dcterms:W3CDTF">2022-01-21T21:11:22Z</dcterms:modified>
</cp:coreProperties>
</file>