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6" r:id="rId2"/>
    <p:sldId id="302" r:id="rId3"/>
    <p:sldId id="284" r:id="rId4"/>
    <p:sldId id="299" r:id="rId5"/>
    <p:sldId id="285" r:id="rId6"/>
    <p:sldId id="311" r:id="rId7"/>
    <p:sldId id="310" r:id="rId8"/>
    <p:sldId id="300" r:id="rId9"/>
    <p:sldId id="293" r:id="rId10"/>
    <p:sldId id="303" r:id="rId11"/>
    <p:sldId id="301" r:id="rId12"/>
    <p:sldId id="304" r:id="rId13"/>
    <p:sldId id="307" r:id="rId14"/>
    <p:sldId id="313" r:id="rId15"/>
    <p:sldId id="305" r:id="rId16"/>
    <p:sldId id="306" r:id="rId17"/>
    <p:sldId id="296" r:id="rId18"/>
    <p:sldId id="31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 clrIdx="0">
    <p:extLst>
      <p:ext uri="{19B8F6BF-5375-455C-9EA6-DF929625EA0E}">
        <p15:presenceInfo xmlns:p15="http://schemas.microsoft.com/office/powerpoint/2012/main" userId="S-1-5-21-1608413684-1126320247-1535859923-12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2FF"/>
    <a:srgbClr val="DEC2BF"/>
    <a:srgbClr val="964035"/>
    <a:srgbClr val="B53F32"/>
    <a:srgbClr val="BF5441"/>
    <a:srgbClr val="56B27B"/>
    <a:srgbClr val="2E8652"/>
    <a:srgbClr val="57688F"/>
    <a:srgbClr val="E9A149"/>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86" autoAdjust="0"/>
    <p:restoredTop sz="78988" autoAdjust="0"/>
  </p:normalViewPr>
  <p:slideViewPr>
    <p:cSldViewPr snapToGrid="0">
      <p:cViewPr varScale="1">
        <p:scale>
          <a:sx n="88" d="100"/>
          <a:sy n="88" d="100"/>
        </p:scale>
        <p:origin x="162" y="90"/>
      </p:cViewPr>
      <p:guideLst>
        <p:guide pos="3840"/>
        <p:guide orient="horz" pos="216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gardin\Desktop\Develop%20Project\MaxENT%20Inf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Habitat</a:t>
            </a:r>
            <a:r>
              <a:rPr lang="en-US" baseline="0"/>
              <a:t> Suitability Model Results</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Sheet2!$A$2</c:f>
              <c:strCache>
                <c:ptCount val="1"/>
                <c:pt idx="0">
                  <c:v>Population Density</c:v>
                </c:pt>
              </c:strCache>
            </c:strRef>
          </c:tx>
          <c:spPr>
            <a:ln w="34925" cap="rnd">
              <a:solidFill>
                <a:srgbClr val="7030A0"/>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Sheet2!$B$2:$P$2</c:f>
              <c:numCache>
                <c:formatCode>0.0%</c:formatCode>
                <c:ptCount val="15"/>
                <c:pt idx="0">
                  <c:v>0.58799999999999997</c:v>
                </c:pt>
                <c:pt idx="1">
                  <c:v>0.45500000000000002</c:v>
                </c:pt>
                <c:pt idx="2">
                  <c:v>0.51700000000000002</c:v>
                </c:pt>
                <c:pt idx="3">
                  <c:v>0.60699999999999998</c:v>
                </c:pt>
                <c:pt idx="4">
                  <c:v>0.51</c:v>
                </c:pt>
                <c:pt idx="5">
                  <c:v>0.6</c:v>
                </c:pt>
                <c:pt idx="6">
                  <c:v>0.48799999999999999</c:v>
                </c:pt>
                <c:pt idx="7">
                  <c:v>0.23300000000000001</c:v>
                </c:pt>
                <c:pt idx="8">
                  <c:v>0.33</c:v>
                </c:pt>
                <c:pt idx="9">
                  <c:v>0.47699999999999998</c:v>
                </c:pt>
                <c:pt idx="10">
                  <c:v>0.45500000000000002</c:v>
                </c:pt>
                <c:pt idx="11">
                  <c:v>0.61299999999999999</c:v>
                </c:pt>
                <c:pt idx="12">
                  <c:v>0.46700000000000003</c:v>
                </c:pt>
                <c:pt idx="13">
                  <c:v>0.58099999999999996</c:v>
                </c:pt>
                <c:pt idx="14">
                  <c:v>0.496</c:v>
                </c:pt>
              </c:numCache>
            </c:numRef>
          </c:val>
          <c:smooth val="0"/>
        </c:ser>
        <c:ser>
          <c:idx val="1"/>
          <c:order val="1"/>
          <c:tx>
            <c:strRef>
              <c:f>Sheet2!$A$3</c:f>
              <c:strCache>
                <c:ptCount val="1"/>
                <c:pt idx="0">
                  <c:v>Elevation</c:v>
                </c:pt>
              </c:strCache>
            </c:strRef>
          </c:tx>
          <c:spPr>
            <a:ln w="34925" cap="rnd">
              <a:solidFill>
                <a:srgbClr val="AD4F0F"/>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Sheet2!$B$3:$P$3</c:f>
              <c:numCache>
                <c:formatCode>0.0%</c:formatCode>
                <c:ptCount val="15"/>
                <c:pt idx="0">
                  <c:v>0.20399999999999999</c:v>
                </c:pt>
                <c:pt idx="1">
                  <c:v>0.45200000000000001</c:v>
                </c:pt>
                <c:pt idx="2">
                  <c:v>0.28399999999999997</c:v>
                </c:pt>
                <c:pt idx="3">
                  <c:v>0.224</c:v>
                </c:pt>
                <c:pt idx="4">
                  <c:v>0.105</c:v>
                </c:pt>
                <c:pt idx="5">
                  <c:v>0.246</c:v>
                </c:pt>
                <c:pt idx="6">
                  <c:v>0.39800000000000002</c:v>
                </c:pt>
                <c:pt idx="7">
                  <c:v>0.58599999999999997</c:v>
                </c:pt>
                <c:pt idx="8">
                  <c:v>0.52600000000000002</c:v>
                </c:pt>
                <c:pt idx="9">
                  <c:v>0.33900000000000002</c:v>
                </c:pt>
                <c:pt idx="10">
                  <c:v>0.442</c:v>
                </c:pt>
                <c:pt idx="11">
                  <c:v>0.16300000000000001</c:v>
                </c:pt>
                <c:pt idx="12">
                  <c:v>0.41099999999999998</c:v>
                </c:pt>
                <c:pt idx="13">
                  <c:v>0.14099999999999999</c:v>
                </c:pt>
                <c:pt idx="14">
                  <c:v>0.183</c:v>
                </c:pt>
              </c:numCache>
            </c:numRef>
          </c:val>
          <c:smooth val="0"/>
        </c:ser>
        <c:ser>
          <c:idx val="2"/>
          <c:order val="2"/>
          <c:tx>
            <c:strRef>
              <c:f>Sheet2!$A$4</c:f>
              <c:strCache>
                <c:ptCount val="1"/>
                <c:pt idx="0">
                  <c:v>Land Cover</c:v>
                </c:pt>
              </c:strCache>
            </c:strRef>
          </c:tx>
          <c:spPr>
            <a:ln w="34925" cap="rnd">
              <a:solidFill>
                <a:schemeClr val="accent4">
                  <a:lumMod val="20000"/>
                  <a:lumOff val="80000"/>
                </a:schemeClr>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Sheet2!$B$4:$P$4</c:f>
              <c:numCache>
                <c:formatCode>0.0%</c:formatCode>
                <c:ptCount val="15"/>
                <c:pt idx="0">
                  <c:v>1.7999999999999999E-2</c:v>
                </c:pt>
                <c:pt idx="1">
                  <c:v>2.5999999999999999E-2</c:v>
                </c:pt>
                <c:pt idx="2">
                  <c:v>4.8000000000000001E-2</c:v>
                </c:pt>
                <c:pt idx="3">
                  <c:v>1.2E-2</c:v>
                </c:pt>
                <c:pt idx="4">
                  <c:v>0.11899999999999999</c:v>
                </c:pt>
                <c:pt idx="5">
                  <c:v>9.1999999999999998E-2</c:v>
                </c:pt>
                <c:pt idx="6">
                  <c:v>7.3999999999999996E-2</c:v>
                </c:pt>
                <c:pt idx="7">
                  <c:v>0.12</c:v>
                </c:pt>
                <c:pt idx="8">
                  <c:v>0.09</c:v>
                </c:pt>
                <c:pt idx="9">
                  <c:v>4.3999999999999997E-2</c:v>
                </c:pt>
                <c:pt idx="10">
                  <c:v>3.6999999999999998E-2</c:v>
                </c:pt>
                <c:pt idx="11">
                  <c:v>8.1000000000000003E-2</c:v>
                </c:pt>
                <c:pt idx="12">
                  <c:v>3.5000000000000003E-2</c:v>
                </c:pt>
                <c:pt idx="13">
                  <c:v>5.2999999999999999E-2</c:v>
                </c:pt>
                <c:pt idx="14">
                  <c:v>7.5999999999999998E-2</c:v>
                </c:pt>
              </c:numCache>
            </c:numRef>
          </c:val>
          <c:smooth val="0"/>
        </c:ser>
        <c:ser>
          <c:idx val="3"/>
          <c:order val="3"/>
          <c:tx>
            <c:strRef>
              <c:f>Sheet2!$A$5</c:f>
              <c:strCache>
                <c:ptCount val="1"/>
                <c:pt idx="0">
                  <c:v>Precipitation</c:v>
                </c:pt>
              </c:strCache>
            </c:strRef>
          </c:tx>
          <c:spPr>
            <a:ln w="34925" cap="rnd">
              <a:solidFill>
                <a:srgbClr val="00B0F0"/>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Sheet2!$B$5:$P$5</c:f>
              <c:numCache>
                <c:formatCode>0.0%</c:formatCode>
                <c:ptCount val="15"/>
                <c:pt idx="0">
                  <c:v>6.4000000000000001E-2</c:v>
                </c:pt>
                <c:pt idx="1">
                  <c:v>1.4E-2</c:v>
                </c:pt>
                <c:pt idx="2">
                  <c:v>0.04</c:v>
                </c:pt>
                <c:pt idx="3">
                  <c:v>1.2999999999999999E-2</c:v>
                </c:pt>
                <c:pt idx="4">
                  <c:v>3.4000000000000002E-2</c:v>
                </c:pt>
                <c:pt idx="5">
                  <c:v>8.0000000000000002E-3</c:v>
                </c:pt>
                <c:pt idx="6">
                  <c:v>2.5999999999999999E-2</c:v>
                </c:pt>
                <c:pt idx="7">
                  <c:v>1.2999999999999999E-2</c:v>
                </c:pt>
                <c:pt idx="8">
                  <c:v>0.04</c:v>
                </c:pt>
                <c:pt idx="9">
                  <c:v>0.06</c:v>
                </c:pt>
                <c:pt idx="10">
                  <c:v>4.7E-2</c:v>
                </c:pt>
                <c:pt idx="11">
                  <c:v>5.0999999999999997E-2</c:v>
                </c:pt>
                <c:pt idx="12">
                  <c:v>0.03</c:v>
                </c:pt>
                <c:pt idx="13">
                  <c:v>7.0000000000000007E-2</c:v>
                </c:pt>
                <c:pt idx="14">
                  <c:v>3.9E-2</c:v>
                </c:pt>
              </c:numCache>
            </c:numRef>
          </c:val>
          <c:smooth val="0"/>
        </c:ser>
        <c:ser>
          <c:idx val="4"/>
          <c:order val="4"/>
          <c:tx>
            <c:strRef>
              <c:f>Sheet2!$A$6</c:f>
              <c:strCache>
                <c:ptCount val="1"/>
                <c:pt idx="0">
                  <c:v>Humidity</c:v>
                </c:pt>
              </c:strCache>
            </c:strRef>
          </c:tx>
          <c:spPr>
            <a:ln w="34925" cap="rnd">
              <a:solidFill>
                <a:schemeClr val="accent5">
                  <a:lumMod val="75000"/>
                </a:schemeClr>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Sheet2!$B$6:$P$6</c:f>
              <c:numCache>
                <c:formatCode>0.0%</c:formatCode>
                <c:ptCount val="15"/>
                <c:pt idx="0">
                  <c:v>1.2E-2</c:v>
                </c:pt>
                <c:pt idx="1">
                  <c:v>1.6E-2</c:v>
                </c:pt>
                <c:pt idx="2">
                  <c:v>6.3E-2</c:v>
                </c:pt>
                <c:pt idx="3">
                  <c:v>3.5999999999999997E-2</c:v>
                </c:pt>
                <c:pt idx="4">
                  <c:v>5.5E-2</c:v>
                </c:pt>
                <c:pt idx="5">
                  <c:v>2E-3</c:v>
                </c:pt>
                <c:pt idx="6">
                  <c:v>1E-3</c:v>
                </c:pt>
                <c:pt idx="7">
                  <c:v>5.0000000000000001E-3</c:v>
                </c:pt>
                <c:pt idx="8">
                  <c:v>1E-3</c:v>
                </c:pt>
                <c:pt idx="9">
                  <c:v>2E-3</c:v>
                </c:pt>
                <c:pt idx="10">
                  <c:v>0</c:v>
                </c:pt>
                <c:pt idx="11">
                  <c:v>1.2E-2</c:v>
                </c:pt>
                <c:pt idx="12">
                  <c:v>3.3000000000000002E-2</c:v>
                </c:pt>
                <c:pt idx="13">
                  <c:v>0.105</c:v>
                </c:pt>
                <c:pt idx="14">
                  <c:v>0.11</c:v>
                </c:pt>
              </c:numCache>
            </c:numRef>
          </c:val>
          <c:smooth val="0"/>
        </c:ser>
        <c:ser>
          <c:idx val="5"/>
          <c:order val="5"/>
          <c:tx>
            <c:strRef>
              <c:f>Sheet2!$A$7</c:f>
              <c:strCache>
                <c:ptCount val="1"/>
                <c:pt idx="0">
                  <c:v>Land Surface Temperature</c:v>
                </c:pt>
              </c:strCache>
            </c:strRef>
          </c:tx>
          <c:spPr>
            <a:ln w="34925" cap="rnd">
              <a:solidFill>
                <a:srgbClr val="A2AC48"/>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Sheet2!$B$7:$P$7</c:f>
              <c:numCache>
                <c:formatCode>0.0%</c:formatCode>
                <c:ptCount val="15"/>
                <c:pt idx="0">
                  <c:v>7.0000000000000001E-3</c:v>
                </c:pt>
                <c:pt idx="1">
                  <c:v>4.0000000000000001E-3</c:v>
                </c:pt>
                <c:pt idx="2">
                  <c:v>6.0000000000000001E-3</c:v>
                </c:pt>
                <c:pt idx="3">
                  <c:v>7.5999999999999998E-2</c:v>
                </c:pt>
                <c:pt idx="4">
                  <c:v>0.13300000000000001</c:v>
                </c:pt>
                <c:pt idx="5">
                  <c:v>3.2000000000000001E-2</c:v>
                </c:pt>
                <c:pt idx="6">
                  <c:v>0</c:v>
                </c:pt>
                <c:pt idx="7">
                  <c:v>2E-3</c:v>
                </c:pt>
                <c:pt idx="8">
                  <c:v>4.0000000000000001E-3</c:v>
                </c:pt>
                <c:pt idx="9">
                  <c:v>5.0999999999999997E-2</c:v>
                </c:pt>
                <c:pt idx="10">
                  <c:v>8.0000000000000002E-3</c:v>
                </c:pt>
                <c:pt idx="11">
                  <c:v>0.02</c:v>
                </c:pt>
                <c:pt idx="12">
                  <c:v>1.2E-2</c:v>
                </c:pt>
                <c:pt idx="13">
                  <c:v>0.01</c:v>
                </c:pt>
                <c:pt idx="14">
                  <c:v>2.3E-2</c:v>
                </c:pt>
              </c:numCache>
            </c:numRef>
          </c:val>
          <c:smooth val="0"/>
        </c:ser>
        <c:ser>
          <c:idx val="6"/>
          <c:order val="6"/>
          <c:tx>
            <c:strRef>
              <c:f>Sheet2!$A$8</c:f>
              <c:strCache>
                <c:ptCount val="1"/>
                <c:pt idx="0">
                  <c:v>NDVI</c:v>
                </c:pt>
              </c:strCache>
            </c:strRef>
          </c:tx>
          <c:spPr>
            <a:ln w="34925" cap="rnd">
              <a:solidFill>
                <a:srgbClr val="009644"/>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Sheet2!$B$8:$P$8</c:f>
              <c:numCache>
                <c:formatCode>0.0%</c:formatCode>
                <c:ptCount val="15"/>
                <c:pt idx="0">
                  <c:v>6.4000000000000001E-2</c:v>
                </c:pt>
                <c:pt idx="1">
                  <c:v>1.7000000000000001E-2</c:v>
                </c:pt>
                <c:pt idx="2">
                  <c:v>3.9E-2</c:v>
                </c:pt>
                <c:pt idx="3">
                  <c:v>0.02</c:v>
                </c:pt>
                <c:pt idx="4">
                  <c:v>3.5000000000000003E-2</c:v>
                </c:pt>
                <c:pt idx="5">
                  <c:v>1.9E-2</c:v>
                </c:pt>
                <c:pt idx="6">
                  <c:v>5.0000000000000001E-3</c:v>
                </c:pt>
                <c:pt idx="7">
                  <c:v>3.0000000000000001E-3</c:v>
                </c:pt>
                <c:pt idx="8">
                  <c:v>2E-3</c:v>
                </c:pt>
                <c:pt idx="9">
                  <c:v>7.0000000000000001E-3</c:v>
                </c:pt>
                <c:pt idx="10">
                  <c:v>4.0000000000000001E-3</c:v>
                </c:pt>
                <c:pt idx="11">
                  <c:v>1.9E-2</c:v>
                </c:pt>
                <c:pt idx="12">
                  <c:v>5.0000000000000001E-3</c:v>
                </c:pt>
                <c:pt idx="13">
                  <c:v>2.3E-2</c:v>
                </c:pt>
                <c:pt idx="14">
                  <c:v>5.7000000000000002E-2</c:v>
                </c:pt>
              </c:numCache>
            </c:numRef>
          </c:val>
          <c:smooth val="0"/>
        </c:ser>
        <c:ser>
          <c:idx val="7"/>
          <c:order val="7"/>
          <c:tx>
            <c:strRef>
              <c:f>Sheet2!$A$9</c:f>
              <c:strCache>
                <c:ptCount val="1"/>
                <c:pt idx="0">
                  <c:v>Soil Moisture</c:v>
                </c:pt>
              </c:strCache>
            </c:strRef>
          </c:tx>
          <c:spPr>
            <a:ln w="34925" cap="rnd">
              <a:solidFill>
                <a:srgbClr val="70330A"/>
              </a:solidFill>
              <a:round/>
            </a:ln>
            <a:effectLst>
              <a:outerShdw blurRad="57150" dist="19050" dir="5400000" algn="ctr" rotWithShape="0">
                <a:srgbClr val="000000">
                  <a:alpha val="63000"/>
                </a:srgbClr>
              </a:outerShdw>
            </a:effectLst>
          </c:spPr>
          <c:marker>
            <c:symbol val="none"/>
          </c:marker>
          <c:cat>
            <c:numRef>
              <c:f>Sheet2!$B$1:$P$1</c:f>
              <c:numCache>
                <c:formatCode>mmm\-yy</c:formatCode>
                <c:ptCount val="15"/>
                <c:pt idx="0">
                  <c:v>38869</c:v>
                </c:pt>
                <c:pt idx="1">
                  <c:v>38899</c:v>
                </c:pt>
                <c:pt idx="2">
                  <c:v>38930</c:v>
                </c:pt>
                <c:pt idx="3">
                  <c:v>38961</c:v>
                </c:pt>
                <c:pt idx="4">
                  <c:v>38991</c:v>
                </c:pt>
                <c:pt idx="5">
                  <c:v>39022</c:v>
                </c:pt>
                <c:pt idx="6">
                  <c:v>39052</c:v>
                </c:pt>
                <c:pt idx="7">
                  <c:v>39083</c:v>
                </c:pt>
                <c:pt idx="8">
                  <c:v>39114</c:v>
                </c:pt>
                <c:pt idx="9">
                  <c:v>39142</c:v>
                </c:pt>
                <c:pt idx="10">
                  <c:v>39173</c:v>
                </c:pt>
                <c:pt idx="11">
                  <c:v>39203</c:v>
                </c:pt>
                <c:pt idx="12">
                  <c:v>39234</c:v>
                </c:pt>
                <c:pt idx="13">
                  <c:v>39264</c:v>
                </c:pt>
                <c:pt idx="14">
                  <c:v>39295</c:v>
                </c:pt>
              </c:numCache>
            </c:numRef>
          </c:cat>
          <c:val>
            <c:numRef>
              <c:f>Sheet2!$B$9:$P$9</c:f>
              <c:numCache>
                <c:formatCode>0.0%</c:formatCode>
                <c:ptCount val="15"/>
                <c:pt idx="0">
                  <c:v>4.3999999999999997E-2</c:v>
                </c:pt>
                <c:pt idx="1">
                  <c:v>1.4E-2</c:v>
                </c:pt>
                <c:pt idx="2">
                  <c:v>3.0000000000000001E-3</c:v>
                </c:pt>
                <c:pt idx="3">
                  <c:v>1.2E-2</c:v>
                </c:pt>
                <c:pt idx="4">
                  <c:v>8.9999999999999993E-3</c:v>
                </c:pt>
                <c:pt idx="5">
                  <c:v>3.0000000000000001E-3</c:v>
                </c:pt>
                <c:pt idx="6">
                  <c:v>7.0000000000000001E-3</c:v>
                </c:pt>
                <c:pt idx="7">
                  <c:v>3.7999999999999999E-2</c:v>
                </c:pt>
                <c:pt idx="8">
                  <c:v>6.0000000000000001E-3</c:v>
                </c:pt>
                <c:pt idx="9">
                  <c:v>2.1000000000000001E-2</c:v>
                </c:pt>
                <c:pt idx="10">
                  <c:v>7.0000000000000001E-3</c:v>
                </c:pt>
                <c:pt idx="11">
                  <c:v>4.2000000000000003E-2</c:v>
                </c:pt>
                <c:pt idx="12">
                  <c:v>6.0000000000000001E-3</c:v>
                </c:pt>
                <c:pt idx="13">
                  <c:v>1.7999999999999999E-2</c:v>
                </c:pt>
                <c:pt idx="14">
                  <c:v>1.7000000000000001E-2</c:v>
                </c:pt>
              </c:numCache>
            </c:numRef>
          </c:val>
          <c:smooth val="0"/>
        </c:ser>
        <c:dLbls>
          <c:showLegendKey val="0"/>
          <c:showVal val="0"/>
          <c:showCatName val="0"/>
          <c:showSerName val="0"/>
          <c:showPercent val="0"/>
          <c:showBubbleSize val="0"/>
        </c:dLbls>
        <c:smooth val="0"/>
        <c:axId val="156839760"/>
        <c:axId val="156840152"/>
      </c:lineChart>
      <c:dateAx>
        <c:axId val="156839760"/>
        <c:scaling>
          <c:orientation val="minMax"/>
        </c:scaling>
        <c:delete val="0"/>
        <c:axPos val="b"/>
        <c:majorGridlines>
          <c:spPr>
            <a:ln w="9525" cap="flat" cmpd="sng" algn="ctr">
              <a:solidFill>
                <a:schemeClr val="lt1">
                  <a:lumMod val="95000"/>
                  <a:alpha val="10000"/>
                </a:schemeClr>
              </a:solidFill>
              <a:round/>
            </a:ln>
            <a:effectLst/>
          </c:spPr>
        </c:majorGridlines>
        <c:numFmt formatCode="mmm\-yy" sourceLinked="1"/>
        <c:majorTickMark val="out"/>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6840152"/>
        <c:crosses val="autoZero"/>
        <c:auto val="1"/>
        <c:lblOffset val="100"/>
        <c:baseTimeUnit val="months"/>
      </c:dateAx>
      <c:valAx>
        <c:axId val="15684015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Probability Weight</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6839760"/>
        <c:crosses val="autoZero"/>
        <c:crossBetween val="between"/>
        <c:majorUnit val="0.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11/20/2017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50"/>
                </a:solidFill>
              </a:rPr>
              <a:t>Introductions: </a:t>
            </a:r>
            <a:r>
              <a:rPr lang="en-US" sz="1200" b="0" dirty="0" smtClean="0">
                <a:solidFill>
                  <a:srgbClr val="00B050"/>
                </a:solidFill>
              </a:rPr>
              <a:t>Names and</a:t>
            </a:r>
            <a:r>
              <a:rPr lang="en-US" sz="1200" b="0" baseline="0" dirty="0" smtClean="0">
                <a:solidFill>
                  <a:srgbClr val="00B050"/>
                </a:solidFill>
              </a:rPr>
              <a:t> schools</a:t>
            </a:r>
            <a:endParaRPr lang="en-US" sz="1200" b="1" dirty="0" smtClean="0">
              <a:solidFill>
                <a:srgbClr val="00B05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B05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50"/>
                </a:solidFill>
              </a:rPr>
              <a:t>Gia</a:t>
            </a:r>
            <a:r>
              <a:rPr lang="en-US" sz="1200" dirty="0" smtClean="0">
                <a:solidFill>
                  <a:srgbClr val="FF0000"/>
                </a:solidFill>
              </a:rPr>
              <a:t>: Hello,</a:t>
            </a:r>
            <a:r>
              <a:rPr lang="en-US" sz="1200" baseline="0" dirty="0" smtClean="0">
                <a:solidFill>
                  <a:srgbClr val="FF0000"/>
                </a:solidFill>
              </a:rPr>
              <a:t> we are the NASA DEVELOP team at Goddard Space Flight Center. The project that we have been working on over the past 10 weeks focused on integrating citizen science data and NASA Earth observations to help combat vector-borne illness in Western Europe.</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Aaron/Sara: </a:t>
            </a:r>
            <a:r>
              <a:rPr lang="en-US" sz="1200" kern="1200" dirty="0" smtClean="0">
                <a:solidFill>
                  <a:schemeClr val="tx1"/>
                </a:solidFill>
                <a:effectLst/>
                <a:latin typeface="+mn-lt"/>
                <a:ea typeface="+mn-ea"/>
                <a:cs typeface="+mn-cs"/>
              </a:rPr>
              <a:t>We identified several environmental factors that could influence mosquito life cycles and population dispersion.  These include elevation, land surface temperature, precipitation, vegetation, soil moisture, and humidity. In addition to these environmental factors, we also looked at land cover and population density. </a:t>
            </a:r>
          </a:p>
          <a:p>
            <a:endParaRPr lang="en-US" dirty="0" smtClean="0"/>
          </a:p>
          <a:p>
            <a:r>
              <a:rPr lang="en-US" dirty="0" smtClean="0"/>
              <a:t>Image Source: https://en.wikipedia.org/wiki/File:Culex_sp_larvae.png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4274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Aaron/Sara: </a:t>
            </a:r>
            <a:r>
              <a:rPr lang="en-US" sz="1200" kern="1200" dirty="0" smtClean="0">
                <a:solidFill>
                  <a:schemeClr val="tx1"/>
                </a:solidFill>
                <a:effectLst/>
                <a:latin typeface="+mn-lt"/>
                <a:ea typeface="+mn-ea"/>
                <a:cs typeface="+mn-cs"/>
              </a:rPr>
              <a:t>We used NASA Earth observations to collect environmental data in order to assess which factors influence mosquito population sites. We used the Aqua AIRS and Terra MODIS instruments to measure land surface temperature and vegetation indices, GPM to collect precipitation data, and SRTM to map out elevation.  </a:t>
            </a:r>
          </a:p>
          <a:p>
            <a:endParaRPr lang="en-US" baseline="0" dirty="0" smtClean="0"/>
          </a:p>
          <a:p>
            <a:r>
              <a:rPr lang="en-US" dirty="0" smtClean="0"/>
              <a:t>Image Source: http://www.publicdomainfiles.com/show_file.php?id=13520172014021</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87497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Doug: </a:t>
            </a:r>
            <a:r>
              <a:rPr lang="en-US" sz="1200" kern="1200" dirty="0" smtClean="0">
                <a:solidFill>
                  <a:schemeClr val="tx1"/>
                </a:solidFill>
                <a:effectLst/>
                <a:latin typeface="+mn-lt"/>
                <a:ea typeface="+mn-ea"/>
                <a:cs typeface="+mn-cs"/>
              </a:rPr>
              <a:t>The methodology for our project began with collecting two types of data: citizen science data and the environmental data. Using the geographic coordinates from the citizen science data, the team created a map showing how dense mosquito activity was for the study area. The team ran the datasets through the </a:t>
            </a:r>
            <a:r>
              <a:rPr lang="en-US" sz="1200" kern="1200" dirty="0" err="1" smtClean="0">
                <a:solidFill>
                  <a:schemeClr val="tx1"/>
                </a:solidFill>
                <a:effectLst/>
                <a:latin typeface="+mn-lt"/>
                <a:ea typeface="+mn-ea"/>
                <a:cs typeface="+mn-cs"/>
              </a:rPr>
              <a:t>MaxEnt</a:t>
            </a:r>
            <a:r>
              <a:rPr lang="en-US" sz="1200" kern="1200" dirty="0" smtClean="0">
                <a:solidFill>
                  <a:schemeClr val="tx1"/>
                </a:solidFill>
                <a:effectLst/>
                <a:latin typeface="+mn-lt"/>
                <a:ea typeface="+mn-ea"/>
                <a:cs typeface="+mn-cs"/>
              </a:rPr>
              <a:t> habitat suitability modeling software by layering the environmental variables along with the citizen science data collected. </a:t>
            </a:r>
            <a:r>
              <a:rPr lang="en-US" sz="1200" kern="1200" dirty="0" err="1" smtClean="0">
                <a:solidFill>
                  <a:schemeClr val="tx1"/>
                </a:solidFill>
                <a:effectLst/>
                <a:latin typeface="+mn-lt"/>
                <a:ea typeface="+mn-ea"/>
                <a:cs typeface="+mn-cs"/>
              </a:rPr>
              <a:t>MaxEnt</a:t>
            </a:r>
            <a:r>
              <a:rPr lang="en-US" sz="1200" kern="1200" dirty="0" smtClean="0">
                <a:solidFill>
                  <a:schemeClr val="tx1"/>
                </a:solidFill>
                <a:effectLst/>
                <a:latin typeface="+mn-lt"/>
                <a:ea typeface="+mn-ea"/>
                <a:cs typeface="+mn-cs"/>
              </a:rPr>
              <a:t> uses the data to determine which factors have the most weight for influencing mosquito activity.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381268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Doug</a:t>
            </a:r>
            <a:r>
              <a:rPr lang="en-US" sz="1200" kern="1200" dirty="0" smtClean="0">
                <a:solidFill>
                  <a:schemeClr val="tx1"/>
                </a:solidFill>
                <a:effectLst/>
                <a:latin typeface="+mn-lt"/>
                <a:ea typeface="+mn-ea"/>
                <a:cs typeface="+mn-cs"/>
              </a:rPr>
              <a:t>: The results of our habitat suitability model show the probability of mosquito activity occurrence on a scale of 0 to 1 – blue showing low mosquito likelihood and red showing high mosquito likelihood. After analysis, it was determined that population density and elevation are the two most important variables correlated with mosquito activity. Population density will need to be normalized in future projects to account for larger data sets and data availability.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64948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Doug</a:t>
            </a:r>
            <a:r>
              <a:rPr lang="en-US" sz="1200" kern="1200" dirty="0" smtClean="0">
                <a:solidFill>
                  <a:schemeClr val="tx1"/>
                </a:solidFill>
                <a:effectLst/>
                <a:latin typeface="+mn-lt"/>
                <a:ea typeface="+mn-ea"/>
                <a:cs typeface="+mn-cs"/>
              </a:rPr>
              <a:t>: The graph here shows the probability weight for different environmental variables on a month to month basis.  The top two factors for the graph are population density in purple and elevation in orange.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remaining variables were consistently around or under 5% contribution to the model except for land surface temperature and land cover.</a:t>
            </a:r>
            <a:endParaRPr lang="en-US" b="1"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683828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Doug: </a:t>
            </a:r>
            <a:r>
              <a:rPr lang="en-US" sz="1200" kern="1200" dirty="0" smtClean="0">
                <a:solidFill>
                  <a:schemeClr val="tx1"/>
                </a:solidFill>
                <a:effectLst/>
                <a:latin typeface="+mn-lt"/>
                <a:ea typeface="+mn-ea"/>
                <a:cs typeface="+mn-cs"/>
              </a:rPr>
              <a:t>From the research and analysis the team concluded that mosquito activity is correlated with areas of high population density and low elevation.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model also showed trends indicating higher activity during the summer months.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can be in part contributed to the influx of data points from the summer for the citizen science data and should be carefully considered in the future. The team recommends that the Global Mosquito Alert Consortium create a standardized citizen science data collection questionnaire to make data collection and analysis easier. </a:t>
            </a:r>
          </a:p>
          <a:p>
            <a:r>
              <a:rPr lang="en-US" baseline="0" dirty="0" smtClean="0"/>
              <a:t> </a:t>
            </a:r>
          </a:p>
          <a:p>
            <a:r>
              <a:rPr lang="en-US" dirty="0" smtClean="0"/>
              <a:t>Image Source: https://www.pexels.com/photo/black-white-mosquito-86722/</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560049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Gia</a:t>
            </a:r>
            <a:r>
              <a:rPr lang="en-US" dirty="0" smtClean="0"/>
              <a:t>: This project will continue on for a second term</a:t>
            </a:r>
            <a:r>
              <a:rPr lang="en-US" baseline="0" dirty="0" smtClean="0"/>
              <a:t> so that the products may be implemented as an interactive map on an open source platform, such as Google Earth Engine. </a:t>
            </a:r>
          </a:p>
          <a:p>
            <a:endParaRPr lang="en-US" baseline="0" dirty="0" smtClean="0"/>
          </a:p>
          <a:p>
            <a:r>
              <a:rPr lang="en-US" dirty="0" smtClean="0"/>
              <a:t>Image Source: https://</a:t>
            </a:r>
            <a:r>
              <a:rPr lang="en-US" dirty="0" err="1" smtClean="0"/>
              <a:t>pixabay.com</a:t>
            </a:r>
            <a:r>
              <a:rPr lang="en-US" dirty="0" smtClean="0"/>
              <a:t>/en/non-biting-midges-chironomidae-1837621/</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81888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Gia:</a:t>
            </a:r>
            <a:r>
              <a:rPr lang="en-US" b="1" baseline="0" dirty="0" smtClean="0"/>
              <a:t> </a:t>
            </a:r>
            <a:r>
              <a:rPr lang="en-US" baseline="0" dirty="0" smtClean="0"/>
              <a:t>Lastly, we would like to acknowledge our science advisors, project partners, and all of the people who made this project possible. Thank you.</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37227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B050"/>
                </a:solidFill>
              </a:rPr>
              <a:t>Gia</a:t>
            </a:r>
            <a:r>
              <a:rPr lang="en-US" baseline="0" dirty="0" smtClean="0"/>
              <a:t>: Vector-borne illnesses are prevalent throughout the world, accounting for 17% of infectious diseases and causing over 1 million deaths each year. Some common vectors include mosquitoes, ticks, and blackflies.</a:t>
            </a:r>
          </a:p>
          <a:p>
            <a:endParaRPr lang="en-US" baseline="0" dirty="0" smtClean="0"/>
          </a:p>
          <a:p>
            <a:r>
              <a:rPr lang="en-US" dirty="0" smtClean="0"/>
              <a:t>Image Source: https://</a:t>
            </a:r>
            <a:r>
              <a:rPr lang="en-US" dirty="0" err="1" smtClean="0"/>
              <a:t>pixabay.com</a:t>
            </a:r>
            <a:r>
              <a:rPr lang="en-US" dirty="0" smtClean="0"/>
              <a:t>/en/mosquito-insect-schnake-fly-animal-83639/</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28538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Gia</a:t>
            </a:r>
            <a:r>
              <a:rPr lang="en-US" baseline="0" dirty="0" smtClean="0"/>
              <a:t>: Mosquitoes are the most common and well-known vectors. They spread diseases like </a:t>
            </a:r>
            <a:r>
              <a:rPr lang="en-US" baseline="0" dirty="0" err="1" smtClean="0"/>
              <a:t>Zika</a:t>
            </a:r>
            <a:r>
              <a:rPr lang="en-US" baseline="0" dirty="0" smtClean="0"/>
              <a:t> and malaria. Historically, most of these diseases have occurred in tropic regions, however, in recent years they have spread to more temperate regions of the world, such as Western Europe.</a:t>
            </a:r>
          </a:p>
          <a:p>
            <a:endParaRPr lang="en-US" baseline="0" dirty="0" smtClean="0"/>
          </a:p>
          <a:p>
            <a:r>
              <a:rPr lang="en-US" dirty="0" smtClean="0"/>
              <a:t>Image Source: http://</a:t>
            </a:r>
            <a:r>
              <a:rPr lang="en-US" dirty="0" err="1" smtClean="0"/>
              <a:t>www.freestockphotos.biz</a:t>
            </a:r>
            <a:r>
              <a:rPr lang="en-US" dirty="0" smtClean="0"/>
              <a:t>/</a:t>
            </a:r>
            <a:r>
              <a:rPr lang="en-US" dirty="0" err="1" smtClean="0"/>
              <a:t>stockphoto</a:t>
            </a:r>
            <a:r>
              <a:rPr lang="en-US" dirty="0" smtClean="0"/>
              <a:t>/17031</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Gia</a:t>
            </a:r>
            <a:r>
              <a:rPr lang="en-US" baseline="0" dirty="0" smtClean="0"/>
              <a:t>: For this project we partnered with the Global Mosquito Alert Consortium and all of its constituents and the Institute for Global </a:t>
            </a:r>
            <a:r>
              <a:rPr lang="en-US" baseline="0" smtClean="0"/>
              <a:t>Environmental Strategies. </a:t>
            </a:r>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83956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Luisa</a:t>
            </a:r>
            <a:r>
              <a:rPr lang="en-US" baseline="0" dirty="0" smtClean="0"/>
              <a:t>: The partners’ main concern is the spread of vector-borne illnesses. Rising temperatures are expanding mosquito population ranges, thus furthering the ability of diseases to spread. Incorporating citizen science data into scientific research is a relatively new endeavor. By integrating NASA Earth observations and citizen science data, our work will assist project partners in streamlining datasets from multiple countries and help with public health preparedness in the face of disease outbreaks.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Image Source: http://maxpixel.freegreatpicture.com/Dance-Schools-Mass-Mosquitoes-En-Masse-1837658</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Luisa</a:t>
            </a:r>
            <a:r>
              <a:rPr lang="en-US" baseline="0" dirty="0" smtClean="0"/>
              <a:t>: Our study area for this project is Western Europe. The study period is from June 2016 to September 2017.</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189972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Luisa</a:t>
            </a:r>
            <a:r>
              <a:rPr lang="en-US" baseline="0" dirty="0" smtClean="0"/>
              <a:t>: Specifically, the countries we looked </a:t>
            </a:r>
            <a:r>
              <a:rPr lang="en-US" baseline="0" smtClean="0"/>
              <a:t>at included: Belgium</a:t>
            </a:r>
            <a:r>
              <a:rPr lang="en-US" baseline="0" dirty="0" smtClean="0"/>
              <a:t>, Italy, The Netherlands, and Spain. </a:t>
            </a:r>
          </a:p>
          <a:p>
            <a:endParaRPr lang="en-US" baseline="0" dirty="0" smtClean="0"/>
          </a:p>
          <a:p>
            <a:r>
              <a:rPr lang="en-US" dirty="0" smtClean="0"/>
              <a:t>Image Sources:</a:t>
            </a:r>
            <a:r>
              <a:rPr lang="en-US" baseline="0" dirty="0" smtClean="0"/>
              <a:t> </a:t>
            </a:r>
          </a:p>
          <a:p>
            <a:r>
              <a:rPr lang="en-US" dirty="0" smtClean="0"/>
              <a:t>http://maxpixel.freegreatpicture.com/Water-Fjord-Belgium-River-Dinant-Urban-City-2220459</a:t>
            </a:r>
          </a:p>
          <a:p>
            <a:r>
              <a:rPr lang="en-US" dirty="0" smtClean="0"/>
              <a:t>http://maxpixel.freegreatpicture.com/Cathedral-Catalonia-City-Architecture-Girona-Spain-2342015</a:t>
            </a:r>
          </a:p>
          <a:p>
            <a:r>
              <a:rPr lang="en-US" dirty="0" smtClean="0"/>
              <a:t>https://www.pexels.com/photo/architecture-boats-buildings-canal-417344/</a:t>
            </a:r>
          </a:p>
          <a:p>
            <a:r>
              <a:rPr lang="en-US" dirty="0" smtClean="0"/>
              <a:t>https://pixabay.com/en/windmill-netherlands-garden-europe-858143/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4154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Luisa</a:t>
            </a:r>
            <a:r>
              <a:rPr lang="en-US" dirty="0" smtClean="0"/>
              <a:t>:</a:t>
            </a:r>
            <a:r>
              <a:rPr lang="en-US" baseline="0" dirty="0" smtClean="0"/>
              <a:t> </a:t>
            </a:r>
            <a:r>
              <a:rPr lang="en-US" dirty="0" smtClean="0"/>
              <a:t>Citizen science is research conducted and collected by the general public.</a:t>
            </a:r>
            <a:r>
              <a:rPr lang="en-US" baseline="0" dirty="0" smtClean="0"/>
              <a:t> Using geo-capable mobile apps, citizens can answer questionnaires and take photos when exposed to mosquitoes or mosquito breeding grounds. The pros of citizen science data are that there is a large push for community involvement and that it is also convenient, because anyone can collect data from wherever they are just by accessing the app through their phone. There are some cons, however. The data collected is not always reliable. Some citizens send in samples of what they find, and sometimes they are not seeing mosquitos. Awareness is another issue. Not many people know about these apps, so the amount of data is limited. After media events, more observations are submitted.  </a:t>
            </a:r>
            <a:endParaRPr lang="en-US" dirty="0" smtClean="0"/>
          </a:p>
          <a:p>
            <a:endParaRPr lang="en-US" dirty="0" smtClean="0"/>
          </a:p>
          <a:p>
            <a:r>
              <a:rPr lang="en-US" dirty="0" smtClean="0"/>
              <a:t>Image source: https://www.pexels.com/photo/cell-cell-phones-cellphone-chat-163118/</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45657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Aaron/Sara: </a:t>
            </a:r>
            <a:r>
              <a:rPr lang="en-US" sz="1200" kern="1200" dirty="0" smtClean="0">
                <a:solidFill>
                  <a:schemeClr val="tx1"/>
                </a:solidFill>
                <a:effectLst/>
                <a:latin typeface="+mn-lt"/>
                <a:ea typeface="+mn-ea"/>
                <a:cs typeface="+mn-cs"/>
              </a:rPr>
              <a:t>Our objectives for this project were to combine citizen science data with NASA’s remote sensing capabilities in order to help our partners at the Global Mosquito Alert Consortium to identify key environmental factors that signal prime conditions for mosquitoes. With citizen science data we can verify mosquito presence and utilize NASA Earth observations to determine the environmental conditions under which mosquitoes thrive. The methodology we created will continue to be used to collect data about mosquito activity as data from additional countries becomes available.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svs.gsfc.nasa.gov</a:t>
            </a:r>
            <a:r>
              <a:rPr lang="en-US" baseline="0" dirty="0" smtClean="0"/>
              <a:t>/4558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svs.gsfc.nasa.gov</a:t>
            </a:r>
            <a:r>
              <a:rPr lang="en-US" baseline="0" dirty="0" smtClean="0"/>
              <a:t>/4524</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799508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25066" r="30594"/>
          <a:stretch/>
        </p:blipFill>
        <p:spPr>
          <a:xfrm>
            <a:off x="0" y="0"/>
            <a:ext cx="5983404" cy="6880179"/>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8" y="1972"/>
            <a:ext cx="12227925" cy="6878207"/>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964035"/>
                </a:solidFill>
              </a:rPr>
              <a:t>WESTERN EUROPE HEALTH &amp; AIR QUALITY</a:t>
            </a:r>
            <a:endParaRPr lang="en-US" dirty="0">
              <a:solidFill>
                <a:srgbClr val="964035"/>
              </a:solidFill>
            </a:endParaRPr>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964035"/>
                </a:solidFill>
              </a:rPr>
              <a:t>Monitoring Mosquito Abundance and Distribution to Assist Vector-Borne Disease Management in Western Europe</a:t>
            </a:r>
          </a:p>
        </p:txBody>
      </p:sp>
      <p:sp>
        <p:nvSpPr>
          <p:cNvPr id="22" name="TextBox 21"/>
          <p:cNvSpPr txBox="1"/>
          <p:nvPr/>
        </p:nvSpPr>
        <p:spPr>
          <a:xfrm>
            <a:off x="5221217" y="5923963"/>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Maryland - Goddard</a:t>
            </a:r>
          </a:p>
        </p:txBody>
      </p:sp>
      <p:sp>
        <p:nvSpPr>
          <p:cNvPr id="15" name="Text Placeholder 17"/>
          <p:cNvSpPr txBox="1">
            <a:spLocks/>
          </p:cNvSpPr>
          <p:nvPr/>
        </p:nvSpPr>
        <p:spPr>
          <a:xfrm>
            <a:off x="5983404" y="4344425"/>
            <a:ext cx="224725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smtClean="0">
                <a:solidFill>
                  <a:schemeClr val="tx1">
                    <a:lumMod val="75000"/>
                    <a:lumOff val="25000"/>
                  </a:schemeClr>
                </a:solidFill>
                <a:latin typeface="Century Gothic" panose="020B0502020202020204" pitchFamily="34" charset="0"/>
              </a:rPr>
              <a:t>Douglas Gardiner</a:t>
            </a:r>
            <a:endParaRPr lang="en-US" sz="1800" dirty="0">
              <a:solidFill>
                <a:schemeClr val="tx1">
                  <a:lumMod val="75000"/>
                  <a:lumOff val="25000"/>
                </a:schemeClr>
              </a:solidFill>
              <a:latin typeface="Century Gothic" panose="020B0502020202020204" pitchFamily="34" charset="0"/>
            </a:endParaRPr>
          </a:p>
        </p:txBody>
      </p:sp>
      <p:sp>
        <p:nvSpPr>
          <p:cNvPr id="23" name="Text Placeholder 17"/>
          <p:cNvSpPr txBox="1">
            <a:spLocks/>
          </p:cNvSpPr>
          <p:nvPr/>
        </p:nvSpPr>
        <p:spPr>
          <a:xfrm>
            <a:off x="5983404" y="468799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Victor </a:t>
            </a:r>
            <a:r>
              <a:rPr lang="en-US" sz="1800" dirty="0" err="1" smtClean="0">
                <a:solidFill>
                  <a:schemeClr val="tx1">
                    <a:lumMod val="75000"/>
                    <a:lumOff val="25000"/>
                  </a:schemeClr>
                </a:solidFill>
                <a:latin typeface="Century Gothic" panose="020B0502020202020204" pitchFamily="34" charset="0"/>
              </a:rPr>
              <a:t>Lenske</a:t>
            </a:r>
            <a:endParaRPr lang="en-US" sz="1800" dirty="0">
              <a:solidFill>
                <a:schemeClr val="tx1">
                  <a:lumMod val="75000"/>
                  <a:lumOff val="25000"/>
                </a:schemeClr>
              </a:solidFill>
              <a:latin typeface="Century Gothic" panose="020B0502020202020204" pitchFamily="34" charset="0"/>
            </a:endParaRPr>
          </a:p>
        </p:txBody>
      </p:sp>
      <p:sp>
        <p:nvSpPr>
          <p:cNvPr id="24" name="Text Placeholder 17"/>
          <p:cNvSpPr txBox="1">
            <a:spLocks/>
          </p:cNvSpPr>
          <p:nvPr/>
        </p:nvSpPr>
        <p:spPr>
          <a:xfrm>
            <a:off x="8680736" y="404316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Helen </a:t>
            </a:r>
            <a:r>
              <a:rPr lang="en-US" sz="1800" dirty="0" err="1" smtClean="0">
                <a:solidFill>
                  <a:schemeClr val="tx1">
                    <a:lumMod val="75000"/>
                    <a:lumOff val="25000"/>
                  </a:schemeClr>
                </a:solidFill>
                <a:latin typeface="Century Gothic" panose="020B0502020202020204" pitchFamily="34" charset="0"/>
              </a:rPr>
              <a:t>Plattner</a:t>
            </a:r>
            <a:endParaRPr lang="en-US" sz="1800" dirty="0">
              <a:solidFill>
                <a:schemeClr val="tx1">
                  <a:lumMod val="75000"/>
                  <a:lumOff val="25000"/>
                </a:schemeClr>
              </a:solidFill>
              <a:latin typeface="Century Gothic" panose="020B0502020202020204" pitchFamily="34" charset="0"/>
            </a:endParaRPr>
          </a:p>
        </p:txBody>
      </p:sp>
      <p:sp>
        <p:nvSpPr>
          <p:cNvPr id="25"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Luisa Silva</a:t>
            </a:r>
            <a:endParaRPr lang="en-US" sz="1800" dirty="0">
              <a:solidFill>
                <a:schemeClr val="tx1">
                  <a:lumMod val="75000"/>
                  <a:lumOff val="25000"/>
                </a:schemeClr>
              </a:solidFill>
              <a:latin typeface="Century Gothic" panose="020B0502020202020204" pitchFamily="34" charset="0"/>
            </a:endParaRPr>
          </a:p>
        </p:txBody>
      </p:sp>
      <p:sp>
        <p:nvSpPr>
          <p:cNvPr id="26" name="Text Placeholder 17"/>
          <p:cNvSpPr txBox="1">
            <a:spLocks/>
          </p:cNvSpPr>
          <p:nvPr/>
        </p:nvSpPr>
        <p:spPr>
          <a:xfrm>
            <a:off x="8680736" y="4645686"/>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Alison </a:t>
            </a:r>
            <a:r>
              <a:rPr lang="en-US" sz="1800" dirty="0" err="1" smtClean="0">
                <a:solidFill>
                  <a:schemeClr val="tx1">
                    <a:lumMod val="75000"/>
                    <a:lumOff val="25000"/>
                  </a:schemeClr>
                </a:solidFill>
                <a:latin typeface="Century Gothic" panose="020B0502020202020204" pitchFamily="34" charset="0"/>
              </a:rPr>
              <a:t>Thieme</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smtClean="0">
                <a:solidFill>
                  <a:schemeClr val="bg1"/>
                </a:solidFill>
                <a:latin typeface="Century Gothic" panose="020B0502020202020204" pitchFamily="34" charset="0"/>
              </a:rPr>
              <a:t>Fall 2017</a:t>
            </a:r>
            <a:endParaRPr lang="en-US" sz="1600" i="1" dirty="0" smtClean="0">
              <a:solidFill>
                <a:schemeClr val="bg1"/>
              </a:solidFill>
              <a:latin typeface="Century Gothic" panose="020B0502020202020204" pitchFamily="34" charset="0"/>
            </a:endParaRPr>
          </a:p>
        </p:txBody>
      </p:sp>
      <p:sp>
        <p:nvSpPr>
          <p:cNvPr id="18" name="Text Placeholder 17"/>
          <p:cNvSpPr txBox="1">
            <a:spLocks/>
          </p:cNvSpPr>
          <p:nvPr/>
        </p:nvSpPr>
        <p:spPr>
          <a:xfrm>
            <a:off x="5983404" y="4011926"/>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Gia Mancini</a:t>
            </a:r>
            <a:endParaRPr lang="en-US" sz="1800" dirty="0">
              <a:solidFill>
                <a:schemeClr val="tx1">
                  <a:lumMod val="75000"/>
                  <a:lumOff val="25000"/>
                </a:schemeClr>
              </a:solidFill>
              <a:latin typeface="Century Gothic" panose="020B0502020202020204" pitchFamily="34" charset="0"/>
            </a:endParaRPr>
          </a:p>
        </p:txBody>
      </p:sp>
      <p:sp>
        <p:nvSpPr>
          <p:cNvPr id="19" name="Text Placeholder 17"/>
          <p:cNvSpPr txBox="1">
            <a:spLocks/>
          </p:cNvSpPr>
          <p:nvPr/>
        </p:nvSpPr>
        <p:spPr>
          <a:xfrm>
            <a:off x="5487418" y="5015279"/>
            <a:ext cx="2540169" cy="2757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Sara </a:t>
            </a:r>
            <a:r>
              <a:rPr lang="en-US" sz="1800" dirty="0" err="1" smtClean="0">
                <a:solidFill>
                  <a:schemeClr val="tx1">
                    <a:lumMod val="75000"/>
                    <a:lumOff val="25000"/>
                  </a:schemeClr>
                </a:solidFill>
                <a:latin typeface="Century Gothic" panose="020B0502020202020204" pitchFamily="34" charset="0"/>
              </a:rPr>
              <a:t>Lubkin</a:t>
            </a:r>
            <a:r>
              <a:rPr lang="en-US" sz="1800" dirty="0" smtClean="0">
                <a:solidFill>
                  <a:schemeClr val="tx1">
                    <a:lumMod val="75000"/>
                    <a:lumOff val="25000"/>
                  </a:schemeClr>
                </a:solidFill>
                <a:latin typeface="Century Gothic" panose="020B0502020202020204" pitchFamily="34" charset="0"/>
              </a:rPr>
              <a:t>, PhD</a:t>
            </a:r>
            <a:endParaRPr lang="en-US" sz="1800" dirty="0">
              <a:solidFill>
                <a:schemeClr val="tx1">
                  <a:lumMod val="75000"/>
                  <a:lumOff val="25000"/>
                </a:schemeClr>
              </a:solidFill>
              <a:latin typeface="Century Gothic" panose="020B0502020202020204" pitchFamily="34" charset="0"/>
            </a:endParaRPr>
          </a:p>
        </p:txBody>
      </p:sp>
      <p:sp>
        <p:nvSpPr>
          <p:cNvPr id="20" name="Text Placeholder 17"/>
          <p:cNvSpPr txBox="1">
            <a:spLocks/>
          </p:cNvSpPr>
          <p:nvPr/>
        </p:nvSpPr>
        <p:spPr>
          <a:xfrm>
            <a:off x="8680736" y="4973169"/>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Aaron </a:t>
            </a:r>
            <a:r>
              <a:rPr lang="en-US" sz="1800" dirty="0" err="1" smtClean="0">
                <a:solidFill>
                  <a:schemeClr val="tx1">
                    <a:lumMod val="75000"/>
                    <a:lumOff val="25000"/>
                  </a:schemeClr>
                </a:solidFill>
                <a:latin typeface="Century Gothic" panose="020B0502020202020204" pitchFamily="34" charset="0"/>
              </a:rPr>
              <a:t>Warga</a:t>
            </a: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72" t="20105" r="55" b="35636"/>
          <a:stretch/>
        </p:blipFill>
        <p:spPr>
          <a:xfrm>
            <a:off x="0" y="35724"/>
            <a:ext cx="12192000" cy="3315488"/>
          </a:xfrm>
          <a:prstGeom prst="rect">
            <a:avLst/>
          </a:prstGeom>
        </p:spPr>
      </p:pic>
      <p:sp>
        <p:nvSpPr>
          <p:cNvPr id="2" name="Title 1"/>
          <p:cNvSpPr>
            <a:spLocks noGrp="1"/>
          </p:cNvSpPr>
          <p:nvPr>
            <p:ph type="title"/>
          </p:nvPr>
        </p:nvSpPr>
        <p:spPr>
          <a:xfrm>
            <a:off x="979426" y="3611014"/>
            <a:ext cx="10233148" cy="479425"/>
          </a:xfrm>
        </p:spPr>
        <p:txBody>
          <a:bodyPr/>
          <a:lstStyle/>
          <a:p>
            <a:r>
              <a:rPr lang="en-US" dirty="0" smtClean="0"/>
              <a:t>Environmental Factors</a:t>
            </a:r>
            <a:endParaRPr lang="en-US" dirty="0"/>
          </a:p>
        </p:txBody>
      </p:sp>
      <p:sp>
        <p:nvSpPr>
          <p:cNvPr id="4" name="Text Placeholder 3"/>
          <p:cNvSpPr>
            <a:spLocks noGrp="1"/>
          </p:cNvSpPr>
          <p:nvPr>
            <p:ph type="body" sz="half" idx="2"/>
          </p:nvPr>
        </p:nvSpPr>
        <p:spPr>
          <a:xfrm>
            <a:off x="1385572" y="4417511"/>
            <a:ext cx="6424313" cy="1617663"/>
          </a:xfrm>
        </p:spPr>
        <p:txBody>
          <a:bodyPr numCol="2">
            <a:normAutofit/>
          </a:bodyPr>
          <a:lstStyle/>
          <a:p>
            <a:pPr marL="342900" indent="-342900">
              <a:spcBef>
                <a:spcPts val="200"/>
              </a:spcBef>
              <a:buClr>
                <a:srgbClr val="964035"/>
              </a:buClr>
              <a:buFont typeface="Webdings" panose="05030102010509060703" pitchFamily="18" charset="2"/>
              <a:buChar char="4"/>
            </a:pPr>
            <a:r>
              <a:rPr lang="en-US" sz="2800" dirty="0" smtClean="0">
                <a:solidFill>
                  <a:schemeClr val="bg2">
                    <a:lumMod val="50000"/>
                  </a:schemeClr>
                </a:solidFill>
              </a:rPr>
              <a:t>Elevation</a:t>
            </a:r>
          </a:p>
          <a:p>
            <a:pPr marL="342900" indent="-342900">
              <a:spcBef>
                <a:spcPts val="200"/>
              </a:spcBef>
              <a:buClr>
                <a:srgbClr val="964035"/>
              </a:buClr>
              <a:buFont typeface="Webdings" panose="05030102010509060703" pitchFamily="18" charset="2"/>
              <a:buChar char="4"/>
            </a:pPr>
            <a:r>
              <a:rPr lang="en-US" sz="2800" dirty="0" smtClean="0">
                <a:solidFill>
                  <a:schemeClr val="bg2">
                    <a:lumMod val="50000"/>
                  </a:schemeClr>
                </a:solidFill>
              </a:rPr>
              <a:t>Land Surface Temperature</a:t>
            </a:r>
            <a:endParaRPr lang="en-US" dirty="0">
              <a:solidFill>
                <a:schemeClr val="bg2">
                  <a:lumMod val="50000"/>
                </a:schemeClr>
              </a:solidFill>
            </a:endParaRPr>
          </a:p>
        </p:txBody>
      </p:sp>
      <p:sp>
        <p:nvSpPr>
          <p:cNvPr id="5" name="Rectangle 4"/>
          <p:cNvSpPr/>
          <p:nvPr/>
        </p:nvSpPr>
        <p:spPr>
          <a:xfrm>
            <a:off x="9673362" y="3093864"/>
            <a:ext cx="2518638" cy="246221"/>
          </a:xfrm>
          <a:prstGeom prst="rect">
            <a:avLst/>
          </a:prstGeom>
        </p:spPr>
        <p:txBody>
          <a:bodyPr wrap="none">
            <a:spAutoFit/>
          </a:bodyPr>
          <a:lstStyle/>
          <a:p>
            <a:pPr lvl="0">
              <a:defRPr/>
            </a:pPr>
            <a:r>
              <a:rPr lang="en-US" sz="1000" dirty="0">
                <a:solidFill>
                  <a:schemeClr val="bg1"/>
                </a:solidFill>
                <a:latin typeface="Century Gothic" panose="020B0502020202020204" pitchFamily="34" charset="0"/>
              </a:rPr>
              <a:t>Image Credit: </a:t>
            </a:r>
            <a:r>
              <a:rPr lang="en-US" sz="1000" dirty="0">
                <a:solidFill>
                  <a:schemeClr val="bg1"/>
                </a:solidFill>
              </a:rPr>
              <a:t> CDC/ James </a:t>
            </a:r>
            <a:r>
              <a:rPr lang="en-US" sz="1000" dirty="0" err="1">
                <a:solidFill>
                  <a:schemeClr val="bg1"/>
                </a:solidFill>
              </a:rPr>
              <a:t>Gathany</a:t>
            </a:r>
            <a:endParaRPr lang="en-US" sz="10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949" y="5802675"/>
            <a:ext cx="1218051" cy="8700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4155" y="5809456"/>
            <a:ext cx="1218050" cy="870036"/>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5048" t="26600" r="34381" b="27400"/>
          <a:stretch/>
        </p:blipFill>
        <p:spPr>
          <a:xfrm>
            <a:off x="4468688" y="5656210"/>
            <a:ext cx="1082064" cy="1162966"/>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1619" t="17800" r="25524" b="18201"/>
          <a:stretch/>
        </p:blipFill>
        <p:spPr>
          <a:xfrm>
            <a:off x="7741486" y="5689829"/>
            <a:ext cx="1027245" cy="109572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9620" r="10007"/>
          <a:stretch/>
        </p:blipFill>
        <p:spPr>
          <a:xfrm>
            <a:off x="9274140" y="5706141"/>
            <a:ext cx="934322" cy="830338"/>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2762" r="8474"/>
          <a:stretch/>
        </p:blipFill>
        <p:spPr>
          <a:xfrm>
            <a:off x="6233200" y="5802675"/>
            <a:ext cx="1032304" cy="936160"/>
          </a:xfrm>
          <a:prstGeom prst="rect">
            <a:avLst/>
          </a:prstGeom>
        </p:spPr>
      </p:pic>
      <p:sp>
        <p:nvSpPr>
          <p:cNvPr id="15" name="Text Placeholder 3"/>
          <p:cNvSpPr txBox="1">
            <a:spLocks/>
          </p:cNvSpPr>
          <p:nvPr/>
        </p:nvSpPr>
        <p:spPr>
          <a:xfrm>
            <a:off x="7809885" y="4411747"/>
            <a:ext cx="5498592" cy="1513975"/>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800" dirty="0" smtClean="0">
                <a:solidFill>
                  <a:schemeClr val="bg2">
                    <a:lumMod val="50000"/>
                  </a:schemeClr>
                </a:solidFill>
              </a:rPr>
              <a:t>Soil Moisture</a:t>
            </a:r>
          </a:p>
          <a:p>
            <a:pPr marL="342900" indent="-342900">
              <a:spcBef>
                <a:spcPts val="200"/>
              </a:spcBef>
              <a:buClr>
                <a:srgbClr val="964035"/>
              </a:buClr>
              <a:buFont typeface="Webdings" panose="05030102010509060703" pitchFamily="18" charset="2"/>
              <a:buChar char="4"/>
            </a:pPr>
            <a:r>
              <a:rPr lang="en-US" sz="2800" dirty="0" smtClean="0">
                <a:solidFill>
                  <a:schemeClr val="bg2">
                    <a:lumMod val="50000"/>
                  </a:schemeClr>
                </a:solidFill>
              </a:rPr>
              <a:t>Humidity</a:t>
            </a:r>
          </a:p>
          <a:p>
            <a:endParaRPr lang="en-US" dirty="0"/>
          </a:p>
        </p:txBody>
      </p:sp>
      <p:sp>
        <p:nvSpPr>
          <p:cNvPr id="16" name="Text Placeholder 3"/>
          <p:cNvSpPr txBox="1">
            <a:spLocks/>
          </p:cNvSpPr>
          <p:nvPr/>
        </p:nvSpPr>
        <p:spPr>
          <a:xfrm>
            <a:off x="4597728" y="4261396"/>
            <a:ext cx="5579903" cy="1617663"/>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800" dirty="0" smtClean="0">
                <a:solidFill>
                  <a:schemeClr val="bg2">
                    <a:lumMod val="50000"/>
                  </a:schemeClr>
                </a:solidFill>
              </a:rPr>
              <a:t>Precipitation</a:t>
            </a:r>
          </a:p>
          <a:p>
            <a:pPr marL="342900" indent="-342900">
              <a:spcBef>
                <a:spcPts val="200"/>
              </a:spcBef>
              <a:buClr>
                <a:srgbClr val="964035"/>
              </a:buClr>
              <a:buFont typeface="Webdings" panose="05030102010509060703" pitchFamily="18" charset="2"/>
              <a:buChar char="4"/>
            </a:pPr>
            <a:r>
              <a:rPr lang="en-US" sz="2800" dirty="0" smtClean="0">
                <a:solidFill>
                  <a:schemeClr val="bg2">
                    <a:lumMod val="50000"/>
                  </a:schemeClr>
                </a:solidFill>
              </a:rPr>
              <a:t>NDVI</a:t>
            </a:r>
          </a:p>
          <a:p>
            <a:endParaRPr lang="en-US" dirty="0"/>
          </a:p>
        </p:txBody>
      </p:sp>
    </p:spTree>
    <p:extLst>
      <p:ext uri="{BB962C8B-B14F-4D97-AF65-F5344CB8AC3E}">
        <p14:creationId xmlns:p14="http://schemas.microsoft.com/office/powerpoint/2010/main" val="3998816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NASA Earth Observations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2741">
            <a:off x="529314" y="1268243"/>
            <a:ext cx="3822339" cy="20024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91726">
            <a:off x="383452" y="3922050"/>
            <a:ext cx="3231824" cy="243284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79106">
            <a:off x="6019301" y="1054444"/>
            <a:ext cx="4102689" cy="205362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9610">
            <a:off x="7047814" y="3229466"/>
            <a:ext cx="2837947" cy="3135853"/>
          </a:xfrm>
          <a:prstGeom prst="rect">
            <a:avLst/>
          </a:prstGeom>
        </p:spPr>
      </p:pic>
      <p:sp>
        <p:nvSpPr>
          <p:cNvPr id="14" name="TextBox 13"/>
          <p:cNvSpPr txBox="1"/>
          <p:nvPr/>
        </p:nvSpPr>
        <p:spPr>
          <a:xfrm>
            <a:off x="3799598" y="1743226"/>
            <a:ext cx="2438813" cy="1015663"/>
          </a:xfrm>
          <a:prstGeom prst="rect">
            <a:avLst/>
          </a:prstGeom>
          <a:noFill/>
        </p:spPr>
        <p:txBody>
          <a:bodyPr wrap="square" rtlCol="0">
            <a:spAutoFit/>
          </a:bodyPr>
          <a:lstStyle/>
          <a:p>
            <a:r>
              <a:rPr lang="en-US" dirty="0" smtClean="0">
                <a:solidFill>
                  <a:schemeClr val="bg2">
                    <a:lumMod val="50000"/>
                  </a:schemeClr>
                </a:solidFill>
              </a:rPr>
              <a:t>Aqua Atmospheric Infrared Sounder (</a:t>
            </a:r>
            <a:r>
              <a:rPr lang="en-US" sz="2400" b="1" dirty="0" smtClean="0">
                <a:solidFill>
                  <a:srgbClr val="964035"/>
                </a:solidFill>
              </a:rPr>
              <a:t>AIRS</a:t>
            </a:r>
            <a:r>
              <a:rPr lang="en-US" dirty="0" smtClean="0">
                <a:solidFill>
                  <a:schemeClr val="bg2">
                    <a:lumMod val="50000"/>
                  </a:schemeClr>
                </a:solidFill>
              </a:rPr>
              <a:t>)</a:t>
            </a:r>
            <a:endParaRPr lang="en-US" dirty="0">
              <a:solidFill>
                <a:schemeClr val="bg2">
                  <a:lumMod val="50000"/>
                </a:schemeClr>
              </a:solidFill>
            </a:endParaRPr>
          </a:p>
        </p:txBody>
      </p:sp>
      <p:sp>
        <p:nvSpPr>
          <p:cNvPr id="16" name="TextBox 15"/>
          <p:cNvSpPr txBox="1"/>
          <p:nvPr/>
        </p:nvSpPr>
        <p:spPr>
          <a:xfrm>
            <a:off x="3799598" y="4259516"/>
            <a:ext cx="2584947" cy="1292662"/>
          </a:xfrm>
          <a:prstGeom prst="rect">
            <a:avLst/>
          </a:prstGeom>
          <a:noFill/>
        </p:spPr>
        <p:txBody>
          <a:bodyPr wrap="square" rtlCol="0">
            <a:spAutoFit/>
          </a:bodyPr>
          <a:lstStyle/>
          <a:p>
            <a:r>
              <a:rPr lang="en-US" dirty="0" smtClean="0">
                <a:solidFill>
                  <a:schemeClr val="bg2">
                    <a:lumMod val="50000"/>
                  </a:schemeClr>
                </a:solidFill>
              </a:rPr>
              <a:t>Terra Moderate Resolution Imaging Spectroradiometer (</a:t>
            </a:r>
            <a:r>
              <a:rPr lang="en-US" sz="2400" b="1" dirty="0" smtClean="0">
                <a:solidFill>
                  <a:srgbClr val="964035"/>
                </a:solidFill>
              </a:rPr>
              <a:t>MODIS</a:t>
            </a:r>
            <a:r>
              <a:rPr lang="en-US" dirty="0" smtClean="0">
                <a:solidFill>
                  <a:schemeClr val="bg2">
                    <a:lumMod val="50000"/>
                  </a:schemeClr>
                </a:solidFill>
              </a:rPr>
              <a:t>)</a:t>
            </a:r>
            <a:endParaRPr lang="en-US" dirty="0">
              <a:solidFill>
                <a:schemeClr val="bg2">
                  <a:lumMod val="50000"/>
                </a:schemeClr>
              </a:solidFill>
            </a:endParaRPr>
          </a:p>
        </p:txBody>
      </p:sp>
      <p:sp>
        <p:nvSpPr>
          <p:cNvPr id="17" name="TextBox 16"/>
          <p:cNvSpPr txBox="1"/>
          <p:nvPr/>
        </p:nvSpPr>
        <p:spPr>
          <a:xfrm>
            <a:off x="10155523" y="1466227"/>
            <a:ext cx="1877981" cy="1292662"/>
          </a:xfrm>
          <a:prstGeom prst="rect">
            <a:avLst/>
          </a:prstGeom>
          <a:noFill/>
        </p:spPr>
        <p:txBody>
          <a:bodyPr wrap="square" rtlCol="0">
            <a:spAutoFit/>
          </a:bodyPr>
          <a:lstStyle/>
          <a:p>
            <a:r>
              <a:rPr lang="en-US" dirty="0" smtClean="0">
                <a:solidFill>
                  <a:schemeClr val="bg2">
                    <a:lumMod val="50000"/>
                  </a:schemeClr>
                </a:solidFill>
              </a:rPr>
              <a:t>Global Precipitation Measurement (</a:t>
            </a:r>
            <a:r>
              <a:rPr lang="en-US" sz="2400" b="1" dirty="0" smtClean="0">
                <a:solidFill>
                  <a:srgbClr val="964035"/>
                </a:solidFill>
              </a:rPr>
              <a:t>GPM</a:t>
            </a:r>
            <a:r>
              <a:rPr lang="en-US" dirty="0" smtClean="0">
                <a:solidFill>
                  <a:schemeClr val="bg2">
                    <a:lumMod val="50000"/>
                  </a:schemeClr>
                </a:solidFill>
              </a:rPr>
              <a:t>)</a:t>
            </a:r>
            <a:endParaRPr lang="en-US" dirty="0">
              <a:solidFill>
                <a:schemeClr val="bg2">
                  <a:lumMod val="50000"/>
                </a:schemeClr>
              </a:solidFill>
            </a:endParaRPr>
          </a:p>
        </p:txBody>
      </p:sp>
      <p:sp>
        <p:nvSpPr>
          <p:cNvPr id="18" name="TextBox 17"/>
          <p:cNvSpPr txBox="1"/>
          <p:nvPr/>
        </p:nvSpPr>
        <p:spPr>
          <a:xfrm>
            <a:off x="10155523" y="4259516"/>
            <a:ext cx="1759047" cy="1292662"/>
          </a:xfrm>
          <a:prstGeom prst="rect">
            <a:avLst/>
          </a:prstGeom>
          <a:noFill/>
        </p:spPr>
        <p:txBody>
          <a:bodyPr wrap="square" rtlCol="0">
            <a:spAutoFit/>
          </a:bodyPr>
          <a:lstStyle/>
          <a:p>
            <a:r>
              <a:rPr lang="en-US" dirty="0" smtClean="0">
                <a:solidFill>
                  <a:schemeClr val="bg2">
                    <a:lumMod val="50000"/>
                  </a:schemeClr>
                </a:solidFill>
              </a:rPr>
              <a:t>Shuttle Radar Topography Mission</a:t>
            </a:r>
            <a:r>
              <a:rPr lang="en-US" dirty="0" smtClean="0"/>
              <a:t> </a:t>
            </a:r>
          </a:p>
          <a:p>
            <a:r>
              <a:rPr lang="en-US" dirty="0" smtClean="0">
                <a:solidFill>
                  <a:schemeClr val="bg2">
                    <a:lumMod val="50000"/>
                  </a:schemeClr>
                </a:solidFill>
              </a:rPr>
              <a:t>(</a:t>
            </a:r>
            <a:r>
              <a:rPr lang="en-US" sz="2400" b="1" dirty="0" smtClean="0">
                <a:solidFill>
                  <a:srgbClr val="964035"/>
                </a:solidFill>
              </a:rPr>
              <a:t>SRTM</a:t>
            </a:r>
            <a:r>
              <a:rPr lang="en-US" dirty="0" smtClean="0">
                <a:solidFill>
                  <a:schemeClr val="bg2">
                    <a:lumMod val="50000"/>
                  </a:schemeClr>
                </a:solidFill>
              </a:rPr>
              <a:t>)</a:t>
            </a:r>
            <a:endParaRPr lang="en-US" dirty="0">
              <a:solidFill>
                <a:schemeClr val="bg2">
                  <a:lumMod val="50000"/>
                </a:schemeClr>
              </a:solidFill>
            </a:endParaRPr>
          </a:p>
        </p:txBody>
      </p:sp>
      <p:sp>
        <p:nvSpPr>
          <p:cNvPr id="2" name="TextBox 1"/>
          <p:cNvSpPr txBox="1"/>
          <p:nvPr/>
        </p:nvSpPr>
        <p:spPr>
          <a:xfrm>
            <a:off x="0" y="6518130"/>
            <a:ext cx="2688336" cy="246221"/>
          </a:xfrm>
          <a:prstGeom prst="rect">
            <a:avLst/>
          </a:prstGeom>
          <a:noFill/>
        </p:spPr>
        <p:txBody>
          <a:bodyPr wrap="square" rtlCol="0">
            <a:spAutoFit/>
          </a:bodyPr>
          <a:lstStyle/>
          <a:p>
            <a:r>
              <a:rPr lang="en-US" sz="1000" dirty="0" smtClean="0">
                <a:solidFill>
                  <a:schemeClr val="bg2">
                    <a:lumMod val="50000"/>
                  </a:schemeClr>
                </a:solidFill>
              </a:rPr>
              <a:t>Image Credit: NASA Visualization Studio</a:t>
            </a:r>
            <a:endParaRPr lang="en-US" sz="1000" dirty="0">
              <a:solidFill>
                <a:schemeClr val="bg2">
                  <a:lumMod val="50000"/>
                </a:schemeClr>
              </a:solidFill>
            </a:endParaRPr>
          </a:p>
        </p:txBody>
      </p:sp>
    </p:spTree>
    <p:extLst>
      <p:ext uri="{BB962C8B-B14F-4D97-AF65-F5344CB8AC3E}">
        <p14:creationId xmlns:p14="http://schemas.microsoft.com/office/powerpoint/2010/main" val="1583492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Methodology</a:t>
            </a:r>
            <a:endParaRPr lang="en-US" dirty="0"/>
          </a:p>
        </p:txBody>
      </p:sp>
      <p:sp>
        <p:nvSpPr>
          <p:cNvPr id="3" name="TextBox 2"/>
          <p:cNvSpPr txBox="1"/>
          <p:nvPr/>
        </p:nvSpPr>
        <p:spPr>
          <a:xfrm>
            <a:off x="1776298" y="1444520"/>
            <a:ext cx="2523744" cy="369332"/>
          </a:xfrm>
          <a:prstGeom prst="rect">
            <a:avLst/>
          </a:prstGeom>
          <a:solidFill>
            <a:srgbClr val="964035">
              <a:alpha val="45882"/>
            </a:srgbClr>
          </a:solidFill>
          <a:ln>
            <a:solidFill>
              <a:srgbClr val="964035"/>
            </a:solidFill>
          </a:ln>
        </p:spPr>
        <p:txBody>
          <a:bodyPr wrap="square" rtlCol="0">
            <a:spAutoFit/>
          </a:bodyPr>
          <a:lstStyle/>
          <a:p>
            <a:r>
              <a:rPr lang="en-US" b="1" dirty="0" smtClean="0">
                <a:solidFill>
                  <a:schemeClr val="bg2">
                    <a:lumMod val="25000"/>
                  </a:schemeClr>
                </a:solidFill>
              </a:rPr>
              <a:t>Citizen Science Data</a:t>
            </a:r>
            <a:endParaRPr lang="en-US" b="1" dirty="0">
              <a:solidFill>
                <a:schemeClr val="bg2">
                  <a:lumMod val="25000"/>
                </a:schemeClr>
              </a:solidFill>
            </a:endParaRPr>
          </a:p>
        </p:txBody>
      </p:sp>
      <p:sp>
        <p:nvSpPr>
          <p:cNvPr id="9" name="TextBox 8"/>
          <p:cNvSpPr txBox="1"/>
          <p:nvPr/>
        </p:nvSpPr>
        <p:spPr>
          <a:xfrm>
            <a:off x="7743354" y="1444520"/>
            <a:ext cx="2670048" cy="369332"/>
          </a:xfrm>
          <a:prstGeom prst="rect">
            <a:avLst/>
          </a:prstGeom>
          <a:solidFill>
            <a:srgbClr val="964035">
              <a:alpha val="45882"/>
            </a:srgbClr>
          </a:solidFill>
          <a:ln>
            <a:solidFill>
              <a:srgbClr val="964035"/>
            </a:solidFill>
          </a:ln>
        </p:spPr>
        <p:txBody>
          <a:bodyPr wrap="square" rtlCol="0">
            <a:spAutoFit/>
          </a:bodyPr>
          <a:lstStyle/>
          <a:p>
            <a:r>
              <a:rPr lang="en-US" b="1" dirty="0" smtClean="0">
                <a:solidFill>
                  <a:schemeClr val="bg2">
                    <a:lumMod val="25000"/>
                  </a:schemeClr>
                </a:solidFill>
              </a:rPr>
              <a:t>Environmental Factors</a:t>
            </a:r>
            <a:endParaRPr lang="en-US" b="1" dirty="0">
              <a:solidFill>
                <a:schemeClr val="bg2">
                  <a:lumMod val="25000"/>
                </a:schemeClr>
              </a:solidFill>
            </a:endParaRPr>
          </a:p>
        </p:txBody>
      </p:sp>
      <p:sp>
        <p:nvSpPr>
          <p:cNvPr id="10" name="TextBox 9"/>
          <p:cNvSpPr txBox="1"/>
          <p:nvPr/>
        </p:nvSpPr>
        <p:spPr>
          <a:xfrm>
            <a:off x="2178634" y="2431854"/>
            <a:ext cx="1719072" cy="369332"/>
          </a:xfrm>
          <a:prstGeom prst="rect">
            <a:avLst/>
          </a:prstGeom>
          <a:solidFill>
            <a:srgbClr val="964035">
              <a:alpha val="45882"/>
            </a:srgbClr>
          </a:solidFill>
          <a:ln>
            <a:solidFill>
              <a:srgbClr val="964035"/>
            </a:solidFill>
          </a:ln>
        </p:spPr>
        <p:txBody>
          <a:bodyPr wrap="square" rtlCol="0">
            <a:spAutoFit/>
          </a:bodyPr>
          <a:lstStyle/>
          <a:p>
            <a:r>
              <a:rPr lang="en-US" b="1" dirty="0" smtClean="0">
                <a:solidFill>
                  <a:schemeClr val="bg2">
                    <a:lumMod val="25000"/>
                  </a:schemeClr>
                </a:solidFill>
              </a:rPr>
              <a:t>Hotspot Map</a:t>
            </a:r>
            <a:endParaRPr lang="en-US" b="1" dirty="0">
              <a:solidFill>
                <a:schemeClr val="bg2">
                  <a:lumMod val="25000"/>
                </a:schemeClr>
              </a:solidFill>
            </a:endParaRPr>
          </a:p>
        </p:txBody>
      </p:sp>
      <p:sp>
        <p:nvSpPr>
          <p:cNvPr id="11" name="TextBox 10"/>
          <p:cNvSpPr txBox="1"/>
          <p:nvPr/>
        </p:nvSpPr>
        <p:spPr>
          <a:xfrm>
            <a:off x="7601622" y="2413823"/>
            <a:ext cx="2953512" cy="369332"/>
          </a:xfrm>
          <a:prstGeom prst="rect">
            <a:avLst/>
          </a:prstGeom>
          <a:solidFill>
            <a:srgbClr val="964035">
              <a:alpha val="45882"/>
            </a:srgbClr>
          </a:solidFill>
          <a:ln>
            <a:solidFill>
              <a:srgbClr val="964035"/>
            </a:solidFill>
          </a:ln>
        </p:spPr>
        <p:txBody>
          <a:bodyPr wrap="square" rtlCol="0">
            <a:spAutoFit/>
          </a:bodyPr>
          <a:lstStyle/>
          <a:p>
            <a:r>
              <a:rPr lang="en-US" b="1" dirty="0" smtClean="0">
                <a:solidFill>
                  <a:schemeClr val="bg2">
                    <a:lumMod val="25000"/>
                  </a:schemeClr>
                </a:solidFill>
              </a:rPr>
              <a:t>NASA Earth Observations</a:t>
            </a:r>
            <a:endParaRPr lang="en-US" b="1" dirty="0">
              <a:solidFill>
                <a:schemeClr val="bg2">
                  <a:lumMod val="25000"/>
                </a:schemeClr>
              </a:solidFill>
            </a:endParaRPr>
          </a:p>
        </p:txBody>
      </p:sp>
      <p:sp>
        <p:nvSpPr>
          <p:cNvPr id="12" name="TextBox 11"/>
          <p:cNvSpPr txBox="1"/>
          <p:nvPr/>
        </p:nvSpPr>
        <p:spPr>
          <a:xfrm>
            <a:off x="4567451" y="5986001"/>
            <a:ext cx="3061230" cy="369332"/>
          </a:xfrm>
          <a:prstGeom prst="rect">
            <a:avLst/>
          </a:prstGeom>
          <a:solidFill>
            <a:srgbClr val="964035">
              <a:alpha val="45882"/>
            </a:srgbClr>
          </a:solidFill>
          <a:ln>
            <a:solidFill>
              <a:srgbClr val="964035"/>
            </a:solidFill>
          </a:ln>
        </p:spPr>
        <p:txBody>
          <a:bodyPr wrap="square" rtlCol="0">
            <a:spAutoFit/>
          </a:bodyPr>
          <a:lstStyle/>
          <a:p>
            <a:pPr algn="ctr"/>
            <a:r>
              <a:rPr lang="en-US" b="1" dirty="0" err="1" smtClean="0">
                <a:solidFill>
                  <a:schemeClr val="bg2">
                    <a:lumMod val="25000"/>
                  </a:schemeClr>
                </a:solidFill>
              </a:rPr>
              <a:t>MaxEnt</a:t>
            </a:r>
            <a:r>
              <a:rPr lang="en-US" b="1" dirty="0" smtClean="0">
                <a:solidFill>
                  <a:schemeClr val="bg2">
                    <a:lumMod val="25000"/>
                  </a:schemeClr>
                </a:solidFill>
              </a:rPr>
              <a:t> Habitat Suitability</a:t>
            </a:r>
            <a:endParaRPr lang="en-US" b="1" dirty="0">
              <a:solidFill>
                <a:schemeClr val="bg2">
                  <a:lumMod val="25000"/>
                </a:schemeClr>
              </a:solidFill>
            </a:endParaRPr>
          </a:p>
        </p:txBody>
      </p:sp>
      <p:sp>
        <p:nvSpPr>
          <p:cNvPr id="15" name="Down Arrow 14"/>
          <p:cNvSpPr/>
          <p:nvPr/>
        </p:nvSpPr>
        <p:spPr>
          <a:xfrm>
            <a:off x="2965018" y="1831883"/>
            <a:ext cx="146304" cy="599971"/>
          </a:xfrm>
          <a:prstGeom prst="downArrow">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9005226" y="1824569"/>
            <a:ext cx="146304" cy="599971"/>
          </a:xfrm>
          <a:prstGeom prst="downArrow">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92250" y="3083613"/>
            <a:ext cx="3291840" cy="2671602"/>
          </a:xfrm>
          <a:prstGeom prst="rect">
            <a:avLst/>
          </a:prstGeom>
          <a:noFill/>
          <a:ln w="28575">
            <a:solidFill>
              <a:srgbClr val="964035"/>
            </a:solidFill>
          </a:ln>
        </p:spPr>
        <p:txBody>
          <a:bodyPr wrap="square" rtlCol="0">
            <a:spAutoFit/>
          </a:bodyPr>
          <a:lstStyle/>
          <a:p>
            <a:endParaRPr lang="en-US"/>
          </a:p>
        </p:txBody>
      </p:sp>
      <p:sp>
        <p:nvSpPr>
          <p:cNvPr id="18" name="TextBox 17"/>
          <p:cNvSpPr txBox="1"/>
          <p:nvPr/>
        </p:nvSpPr>
        <p:spPr>
          <a:xfrm>
            <a:off x="7432458" y="3070598"/>
            <a:ext cx="3291840" cy="2671602"/>
          </a:xfrm>
          <a:prstGeom prst="rect">
            <a:avLst/>
          </a:prstGeom>
          <a:noFill/>
          <a:ln w="28575">
            <a:solidFill>
              <a:srgbClr val="964035"/>
            </a:solidFill>
          </a:ln>
        </p:spPr>
        <p:txBody>
          <a:bodyPr wrap="square" rtlCol="0">
            <a:spAutoFit/>
          </a:bodyPr>
          <a:lstStyle/>
          <a:p>
            <a:endParaRPr lang="en-US"/>
          </a:p>
        </p:txBody>
      </p:sp>
      <p:sp>
        <p:nvSpPr>
          <p:cNvPr id="32" name="Bent-Up Arrow 31"/>
          <p:cNvSpPr/>
          <p:nvPr/>
        </p:nvSpPr>
        <p:spPr>
          <a:xfrm rot="10800000" flipH="1">
            <a:off x="4947654" y="4114272"/>
            <a:ext cx="957310" cy="1488319"/>
          </a:xfrm>
          <a:prstGeom prst="bentUpArrow">
            <a:avLst>
              <a:gd name="adj1" fmla="val 6649"/>
              <a:gd name="adj2" fmla="val 8429"/>
              <a:gd name="adj3" fmla="val 18372"/>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ent-Up Arrow 32"/>
          <p:cNvSpPr/>
          <p:nvPr/>
        </p:nvSpPr>
        <p:spPr>
          <a:xfrm rot="10800000">
            <a:off x="6324088" y="4122408"/>
            <a:ext cx="844807" cy="1488319"/>
          </a:xfrm>
          <a:prstGeom prst="bentUpArrow">
            <a:avLst>
              <a:gd name="adj1" fmla="val 6649"/>
              <a:gd name="adj2" fmla="val 8429"/>
              <a:gd name="adj3" fmla="val 18372"/>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552" y="3110176"/>
            <a:ext cx="2259059" cy="16136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718" y="3931765"/>
            <a:ext cx="2694154" cy="19243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5546" y="3054935"/>
            <a:ext cx="1836615" cy="1311868"/>
          </a:xfrm>
          <a:prstGeom prst="rect">
            <a:avLst/>
          </a:prstGeom>
        </p:spPr>
      </p:pic>
      <p:sp>
        <p:nvSpPr>
          <p:cNvPr id="20" name="TextBox 19"/>
          <p:cNvSpPr txBox="1"/>
          <p:nvPr/>
        </p:nvSpPr>
        <p:spPr>
          <a:xfrm>
            <a:off x="10724298" y="3070598"/>
            <a:ext cx="1359246" cy="1600438"/>
          </a:xfrm>
          <a:prstGeom prst="rect">
            <a:avLst/>
          </a:prstGeom>
          <a:solidFill>
            <a:srgbClr val="DEC2BF"/>
          </a:solidFill>
          <a:ln w="28575">
            <a:solidFill>
              <a:srgbClr val="964035"/>
            </a:solidFill>
          </a:ln>
        </p:spPr>
        <p:txBody>
          <a:bodyPr wrap="square" rtlCol="0">
            <a:spAutoFit/>
          </a:bodyPr>
          <a:lstStyle/>
          <a:p>
            <a:pPr algn="ctr"/>
            <a:r>
              <a:rPr lang="en-US" sz="1400" dirty="0" smtClean="0">
                <a:solidFill>
                  <a:schemeClr val="bg2">
                    <a:lumMod val="25000"/>
                  </a:schemeClr>
                </a:solidFill>
              </a:rPr>
              <a:t>Land Surface Temperature</a:t>
            </a:r>
          </a:p>
          <a:p>
            <a:pPr algn="ctr"/>
            <a:r>
              <a:rPr lang="en-US" sz="1400" dirty="0" smtClean="0">
                <a:solidFill>
                  <a:schemeClr val="bg2">
                    <a:lumMod val="25000"/>
                  </a:schemeClr>
                </a:solidFill>
              </a:rPr>
              <a:t>Soil Moisture</a:t>
            </a:r>
          </a:p>
          <a:p>
            <a:pPr algn="ctr"/>
            <a:r>
              <a:rPr lang="en-US" sz="1400" dirty="0" smtClean="0">
                <a:solidFill>
                  <a:schemeClr val="bg2">
                    <a:lumMod val="25000"/>
                  </a:schemeClr>
                </a:solidFill>
              </a:rPr>
              <a:t>NDVI</a:t>
            </a:r>
            <a:endParaRPr lang="en-US" sz="1400" dirty="0">
              <a:solidFill>
                <a:schemeClr val="bg2">
                  <a:lumMod val="25000"/>
                </a:schemeClr>
              </a:solidFill>
            </a:endParaRPr>
          </a:p>
          <a:p>
            <a:pPr algn="ctr"/>
            <a:r>
              <a:rPr lang="en-US" sz="1400" dirty="0" smtClean="0">
                <a:solidFill>
                  <a:schemeClr val="bg2">
                    <a:lumMod val="25000"/>
                  </a:schemeClr>
                </a:solidFill>
              </a:rPr>
              <a:t>Humidity</a:t>
            </a:r>
          </a:p>
          <a:p>
            <a:pPr algn="ctr"/>
            <a:r>
              <a:rPr lang="en-US" sz="1400" dirty="0" smtClean="0">
                <a:solidFill>
                  <a:schemeClr val="bg2">
                    <a:lumMod val="25000"/>
                  </a:schemeClr>
                </a:solidFill>
              </a:rPr>
              <a:t>Elevation</a:t>
            </a:r>
          </a:p>
          <a:p>
            <a:pPr algn="ctr"/>
            <a:r>
              <a:rPr lang="en-US" sz="1400" dirty="0" smtClean="0">
                <a:solidFill>
                  <a:schemeClr val="bg2">
                    <a:lumMod val="25000"/>
                  </a:schemeClr>
                </a:solidFill>
              </a:rPr>
              <a:t>Precipitation</a:t>
            </a:r>
            <a:endParaRPr lang="en-US" sz="1400" dirty="0">
              <a:solidFill>
                <a:schemeClr val="bg2">
                  <a:lumMod val="25000"/>
                </a:schemeClr>
              </a:solidFill>
            </a:endParaRPr>
          </a:p>
        </p:txBody>
      </p:sp>
      <p:sp>
        <p:nvSpPr>
          <p:cNvPr id="21" name="TextBox 20"/>
          <p:cNvSpPr txBox="1"/>
          <p:nvPr/>
        </p:nvSpPr>
        <p:spPr>
          <a:xfrm>
            <a:off x="10724298" y="4622258"/>
            <a:ext cx="1359246" cy="1107996"/>
          </a:xfrm>
          <a:prstGeom prst="rect">
            <a:avLst/>
          </a:prstGeom>
          <a:solidFill>
            <a:srgbClr val="DEC2BF"/>
          </a:solidFill>
          <a:ln w="28575">
            <a:solidFill>
              <a:srgbClr val="964035"/>
            </a:solidFill>
          </a:ln>
        </p:spPr>
        <p:txBody>
          <a:bodyPr wrap="square" rtlCol="0">
            <a:spAutoFit/>
          </a:bodyPr>
          <a:lstStyle/>
          <a:p>
            <a:pPr algn="ctr">
              <a:spcBef>
                <a:spcPts val="400"/>
              </a:spcBef>
            </a:pPr>
            <a:r>
              <a:rPr lang="en-US" sz="1400" dirty="0" smtClean="0">
                <a:solidFill>
                  <a:schemeClr val="bg2">
                    <a:lumMod val="25000"/>
                  </a:schemeClr>
                </a:solidFill>
              </a:rPr>
              <a:t>TERRA</a:t>
            </a:r>
          </a:p>
          <a:p>
            <a:pPr algn="ctr">
              <a:spcBef>
                <a:spcPts val="400"/>
              </a:spcBef>
            </a:pPr>
            <a:r>
              <a:rPr lang="en-US" sz="1400" dirty="0" smtClean="0">
                <a:solidFill>
                  <a:schemeClr val="bg2">
                    <a:lumMod val="25000"/>
                  </a:schemeClr>
                </a:solidFill>
              </a:rPr>
              <a:t>AQUA</a:t>
            </a:r>
          </a:p>
          <a:p>
            <a:pPr algn="ctr">
              <a:spcBef>
                <a:spcPts val="400"/>
              </a:spcBef>
            </a:pPr>
            <a:r>
              <a:rPr lang="en-US" sz="1400" dirty="0" smtClean="0">
                <a:solidFill>
                  <a:schemeClr val="bg2">
                    <a:lumMod val="25000"/>
                  </a:schemeClr>
                </a:solidFill>
              </a:rPr>
              <a:t>GPM</a:t>
            </a:r>
          </a:p>
          <a:p>
            <a:pPr algn="ctr">
              <a:spcBef>
                <a:spcPts val="400"/>
              </a:spcBef>
            </a:pPr>
            <a:r>
              <a:rPr lang="en-US" sz="1400" dirty="0" smtClean="0">
                <a:solidFill>
                  <a:schemeClr val="bg2">
                    <a:lumMod val="25000"/>
                  </a:schemeClr>
                </a:solidFill>
              </a:rPr>
              <a:t>SRTM</a:t>
            </a:r>
            <a:endParaRPr lang="en-US" sz="1400" dirty="0">
              <a:solidFill>
                <a:schemeClr val="bg2">
                  <a:lumMod val="25000"/>
                </a:schemeClr>
              </a:solidFill>
            </a:endParaRPr>
          </a:p>
        </p:txBody>
      </p:sp>
      <p:sp>
        <p:nvSpPr>
          <p:cNvPr id="22" name="TextBox 21"/>
          <p:cNvSpPr txBox="1"/>
          <p:nvPr/>
        </p:nvSpPr>
        <p:spPr>
          <a:xfrm>
            <a:off x="111512" y="3083613"/>
            <a:ext cx="1280738" cy="1805623"/>
          </a:xfrm>
          <a:prstGeom prst="rect">
            <a:avLst/>
          </a:prstGeom>
          <a:solidFill>
            <a:srgbClr val="DEC2BF"/>
          </a:solidFill>
          <a:ln w="28575">
            <a:solidFill>
              <a:srgbClr val="964035"/>
            </a:solidFill>
          </a:ln>
        </p:spPr>
        <p:txBody>
          <a:bodyPr wrap="square" rtlCol="0">
            <a:spAutoFit/>
          </a:bodyPr>
          <a:lstStyle/>
          <a:p>
            <a:pPr algn="ctr">
              <a:spcBef>
                <a:spcPts val="400"/>
              </a:spcBef>
            </a:pPr>
            <a:r>
              <a:rPr lang="en-US" sz="1400" dirty="0" smtClean="0">
                <a:solidFill>
                  <a:schemeClr val="bg2">
                    <a:lumMod val="25000"/>
                  </a:schemeClr>
                </a:solidFill>
              </a:rPr>
              <a:t>Western Europe:</a:t>
            </a:r>
          </a:p>
          <a:p>
            <a:pPr algn="ctr">
              <a:spcBef>
                <a:spcPts val="400"/>
              </a:spcBef>
            </a:pPr>
            <a:r>
              <a:rPr lang="en-US" sz="1400" dirty="0" smtClean="0">
                <a:solidFill>
                  <a:schemeClr val="bg2">
                    <a:lumMod val="25000"/>
                  </a:schemeClr>
                </a:solidFill>
              </a:rPr>
              <a:t>Belgium</a:t>
            </a:r>
          </a:p>
          <a:p>
            <a:pPr algn="ctr">
              <a:spcBef>
                <a:spcPts val="400"/>
              </a:spcBef>
            </a:pPr>
            <a:r>
              <a:rPr lang="en-US" sz="1400" dirty="0" smtClean="0">
                <a:solidFill>
                  <a:schemeClr val="bg2">
                    <a:lumMod val="25000"/>
                  </a:schemeClr>
                </a:solidFill>
              </a:rPr>
              <a:t>Italy</a:t>
            </a:r>
          </a:p>
          <a:p>
            <a:pPr algn="ctr">
              <a:spcBef>
                <a:spcPts val="400"/>
              </a:spcBef>
            </a:pPr>
            <a:r>
              <a:rPr lang="en-US" sz="1400" dirty="0" smtClean="0">
                <a:solidFill>
                  <a:schemeClr val="bg2">
                    <a:lumMod val="25000"/>
                  </a:schemeClr>
                </a:solidFill>
              </a:rPr>
              <a:t>The Netherlands</a:t>
            </a:r>
          </a:p>
          <a:p>
            <a:pPr algn="ctr">
              <a:spcBef>
                <a:spcPts val="400"/>
              </a:spcBef>
            </a:pPr>
            <a:r>
              <a:rPr lang="en-US" sz="1400" dirty="0" smtClean="0">
                <a:solidFill>
                  <a:schemeClr val="bg2">
                    <a:lumMod val="25000"/>
                  </a:schemeClr>
                </a:solidFill>
              </a:rPr>
              <a:t>Spain</a:t>
            </a:r>
            <a:endParaRPr lang="en-US" sz="1400" dirty="0">
              <a:solidFill>
                <a:schemeClr val="bg2">
                  <a:lumMod val="25000"/>
                </a:schemeClr>
              </a:solidFill>
            </a:endParaRPr>
          </a:p>
        </p:txBody>
      </p:sp>
      <p:sp>
        <p:nvSpPr>
          <p:cNvPr id="23" name="TextBox 22"/>
          <p:cNvSpPr txBox="1"/>
          <p:nvPr/>
        </p:nvSpPr>
        <p:spPr>
          <a:xfrm>
            <a:off x="111512" y="4647219"/>
            <a:ext cx="1280738" cy="1107996"/>
          </a:xfrm>
          <a:prstGeom prst="rect">
            <a:avLst/>
          </a:prstGeom>
          <a:solidFill>
            <a:srgbClr val="DEC2BF"/>
          </a:solidFill>
          <a:ln w="28575">
            <a:solidFill>
              <a:srgbClr val="964035"/>
            </a:solidFill>
          </a:ln>
        </p:spPr>
        <p:txBody>
          <a:bodyPr wrap="square" rtlCol="0">
            <a:spAutoFit/>
          </a:bodyPr>
          <a:lstStyle/>
          <a:p>
            <a:pPr algn="ctr">
              <a:spcBef>
                <a:spcPts val="400"/>
              </a:spcBef>
            </a:pPr>
            <a:r>
              <a:rPr lang="en-US" sz="1400" dirty="0" smtClean="0">
                <a:solidFill>
                  <a:schemeClr val="bg2">
                    <a:lumMod val="25000"/>
                  </a:schemeClr>
                </a:solidFill>
              </a:rPr>
              <a:t>Mosquito</a:t>
            </a:r>
          </a:p>
          <a:p>
            <a:pPr algn="ctr">
              <a:spcBef>
                <a:spcPts val="400"/>
              </a:spcBef>
            </a:pPr>
            <a:r>
              <a:rPr lang="en-US" sz="1400" dirty="0" smtClean="0">
                <a:solidFill>
                  <a:schemeClr val="bg2">
                    <a:lumMod val="25000"/>
                  </a:schemeClr>
                </a:solidFill>
              </a:rPr>
              <a:t>Activity</a:t>
            </a:r>
          </a:p>
          <a:p>
            <a:pPr algn="ctr">
              <a:spcBef>
                <a:spcPts val="400"/>
              </a:spcBef>
            </a:pPr>
            <a:r>
              <a:rPr lang="en-US" sz="1400" dirty="0" smtClean="0">
                <a:solidFill>
                  <a:schemeClr val="bg2">
                    <a:lumMod val="25000"/>
                  </a:schemeClr>
                </a:solidFill>
              </a:rPr>
              <a:t>Density</a:t>
            </a:r>
          </a:p>
          <a:p>
            <a:pPr algn="ctr">
              <a:spcBef>
                <a:spcPts val="400"/>
              </a:spcBef>
            </a:pPr>
            <a:r>
              <a:rPr lang="en-US" sz="1400" dirty="0" smtClean="0">
                <a:solidFill>
                  <a:schemeClr val="bg2">
                    <a:lumMod val="25000"/>
                  </a:schemeClr>
                </a:solidFill>
              </a:rPr>
              <a:t>Hotspot</a:t>
            </a:r>
            <a:endParaRPr lang="en-US" sz="1400" dirty="0">
              <a:solidFill>
                <a:schemeClr val="bg2">
                  <a:lumMod val="25000"/>
                </a:schemeClr>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11023"/>
          <a:stretch/>
        </p:blipFill>
        <p:spPr>
          <a:xfrm>
            <a:off x="7413179" y="3023382"/>
            <a:ext cx="3311119" cy="2658094"/>
          </a:xfrm>
          <a:prstGeom prst="rect">
            <a:avLst/>
          </a:prstGeom>
        </p:spPr>
      </p:pic>
    </p:spTree>
    <p:extLst>
      <p:ext uri="{BB962C8B-B14F-4D97-AF65-F5344CB8AC3E}">
        <p14:creationId xmlns:p14="http://schemas.microsoft.com/office/powerpoint/2010/main" val="402621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Habitat Suitability Map</a:t>
            </a:r>
            <a:endParaRPr lang="en-US" dirty="0"/>
          </a:p>
        </p:txBody>
      </p:sp>
      <p:pic>
        <p:nvPicPr>
          <p:cNvPr id="2" name="Picture 1" descr="mapleg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61" y="1890209"/>
            <a:ext cx="3579022" cy="25553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782" y="1142999"/>
            <a:ext cx="9969858" cy="5608045"/>
          </a:xfrm>
          <a:prstGeom prst="rect">
            <a:avLst/>
          </a:prstGeom>
        </p:spPr>
      </p:pic>
      <p:cxnSp>
        <p:nvCxnSpPr>
          <p:cNvPr id="7" name="Straight Connector 6"/>
          <p:cNvCxnSpPr/>
          <p:nvPr/>
        </p:nvCxnSpPr>
        <p:spPr>
          <a:xfrm>
            <a:off x="4811449" y="6512813"/>
            <a:ext cx="1475007" cy="0"/>
          </a:xfrm>
          <a:prstGeom prst="line">
            <a:avLst/>
          </a:prstGeom>
          <a:ln w="38100">
            <a:solidFill>
              <a:srgbClr val="1232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82747" y="6343536"/>
            <a:ext cx="1002186" cy="338554"/>
          </a:xfrm>
          <a:prstGeom prst="rect">
            <a:avLst/>
          </a:prstGeom>
          <a:noFill/>
        </p:spPr>
        <p:txBody>
          <a:bodyPr wrap="square" rtlCol="0">
            <a:spAutoFit/>
          </a:bodyPr>
          <a:lstStyle/>
          <a:p>
            <a:r>
              <a:rPr lang="en-US" sz="1600" dirty="0" smtClean="0">
                <a:solidFill>
                  <a:srgbClr val="1232FF"/>
                </a:solidFill>
              </a:rPr>
              <a:t>200 mi</a:t>
            </a:r>
            <a:endParaRPr lang="en-US" sz="1600" dirty="0">
              <a:solidFill>
                <a:srgbClr val="1232FF"/>
              </a:solidFill>
            </a:endParaRPr>
          </a:p>
        </p:txBody>
      </p:sp>
    </p:spTree>
    <p:extLst>
      <p:ext uri="{BB962C8B-B14F-4D97-AF65-F5344CB8AC3E}">
        <p14:creationId xmlns:p14="http://schemas.microsoft.com/office/powerpoint/2010/main" val="1673041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Habitat Suitability Data</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209965027"/>
              </p:ext>
            </p:extLst>
          </p:nvPr>
        </p:nvGraphicFramePr>
        <p:xfrm>
          <a:off x="1000125" y="1097280"/>
          <a:ext cx="10009251" cy="55351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828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8517" t="503" r="33330" b="-503"/>
          <a:stretch/>
        </p:blipFill>
        <p:spPr>
          <a:xfrm>
            <a:off x="7975682" y="842268"/>
            <a:ext cx="3429380" cy="5725357"/>
          </a:xfrm>
          <a:ln w="76200">
            <a:noFill/>
          </a:ln>
        </p:spPr>
      </p:pic>
      <p:sp>
        <p:nvSpPr>
          <p:cNvPr id="5" name="Title 4"/>
          <p:cNvSpPr>
            <a:spLocks noGrp="1"/>
          </p:cNvSpPr>
          <p:nvPr>
            <p:ph type="title"/>
          </p:nvPr>
        </p:nvSpPr>
        <p:spPr/>
        <p:txBody>
          <a:bodyPr/>
          <a:lstStyle/>
          <a:p>
            <a:r>
              <a:rPr lang="en-US" dirty="0" smtClean="0"/>
              <a:t>Conclusions</a:t>
            </a:r>
            <a:endParaRPr lang="en-US" dirty="0"/>
          </a:p>
        </p:txBody>
      </p:sp>
      <p:sp>
        <p:nvSpPr>
          <p:cNvPr id="6" name="Text Placeholder 5"/>
          <p:cNvSpPr>
            <a:spLocks noGrp="1"/>
          </p:cNvSpPr>
          <p:nvPr>
            <p:ph type="body" sz="half" idx="2"/>
          </p:nvPr>
        </p:nvSpPr>
        <p:spPr>
          <a:xfrm>
            <a:off x="123464" y="1232643"/>
            <a:ext cx="7901650" cy="5556964"/>
          </a:xfrm>
        </p:spPr>
        <p:txBody>
          <a:bodyPr>
            <a:noAutofit/>
          </a:bodyPr>
          <a:lstStyle/>
          <a:p>
            <a:pPr marL="342900" indent="-342900">
              <a:spcBef>
                <a:spcPts val="200"/>
              </a:spcBef>
              <a:buClr>
                <a:srgbClr val="964035"/>
              </a:buClr>
              <a:buFont typeface="Webdings" panose="05030102010509060703" pitchFamily="18" charset="2"/>
              <a:buChar char="4"/>
            </a:pPr>
            <a:r>
              <a:rPr lang="en-US" sz="2700" dirty="0" smtClean="0">
                <a:solidFill>
                  <a:schemeClr val="bg2">
                    <a:lumMod val="50000"/>
                  </a:schemeClr>
                </a:solidFill>
              </a:rPr>
              <a:t>Mosquito activity occurrence is correlated with areas of </a:t>
            </a:r>
            <a:r>
              <a:rPr lang="en-US" sz="2700" b="1" dirty="0" smtClean="0">
                <a:solidFill>
                  <a:schemeClr val="bg2">
                    <a:lumMod val="50000"/>
                  </a:schemeClr>
                </a:solidFill>
              </a:rPr>
              <a:t>high population density and low elevation</a:t>
            </a:r>
            <a:r>
              <a:rPr lang="en-US" sz="2700" dirty="0" smtClean="0">
                <a:solidFill>
                  <a:schemeClr val="bg2">
                    <a:lumMod val="50000"/>
                  </a:schemeClr>
                </a:solidFill>
              </a:rPr>
              <a:t>.</a:t>
            </a:r>
          </a:p>
          <a:p>
            <a:pPr>
              <a:spcBef>
                <a:spcPts val="200"/>
              </a:spcBef>
              <a:buClr>
                <a:srgbClr val="964035"/>
              </a:buClr>
            </a:pPr>
            <a:endParaRPr lang="en-US" sz="2700" dirty="0" smtClean="0">
              <a:solidFill>
                <a:schemeClr val="bg2">
                  <a:lumMod val="50000"/>
                </a:schemeClr>
              </a:solidFill>
            </a:endParaRPr>
          </a:p>
          <a:p>
            <a:pPr marL="342900" indent="-342900">
              <a:spcBef>
                <a:spcPts val="200"/>
              </a:spcBef>
              <a:buClr>
                <a:srgbClr val="964035"/>
              </a:buClr>
              <a:buFont typeface="Webdings" panose="05030102010509060703" pitchFamily="18" charset="2"/>
              <a:buChar char="4"/>
            </a:pPr>
            <a:r>
              <a:rPr lang="en-US" sz="2700" dirty="0">
                <a:solidFill>
                  <a:schemeClr val="bg2">
                    <a:lumMod val="50000"/>
                  </a:schemeClr>
                </a:solidFill>
              </a:rPr>
              <a:t>Mosquito activity increases and is </a:t>
            </a:r>
            <a:r>
              <a:rPr lang="en-US" sz="2700" b="1" dirty="0">
                <a:solidFill>
                  <a:schemeClr val="bg2">
                    <a:lumMod val="50000"/>
                  </a:schemeClr>
                </a:solidFill>
              </a:rPr>
              <a:t>more widespread</a:t>
            </a:r>
            <a:r>
              <a:rPr lang="en-US" sz="2700" dirty="0">
                <a:solidFill>
                  <a:schemeClr val="bg2">
                    <a:lumMod val="50000"/>
                  </a:schemeClr>
                </a:solidFill>
              </a:rPr>
              <a:t> during the summer months.</a:t>
            </a:r>
          </a:p>
          <a:p>
            <a:pPr marL="342900" indent="-342900">
              <a:spcBef>
                <a:spcPts val="200"/>
              </a:spcBef>
              <a:buClr>
                <a:srgbClr val="964035"/>
              </a:buClr>
              <a:buFont typeface="Webdings" panose="05030102010509060703" pitchFamily="18" charset="2"/>
              <a:buChar char="4"/>
            </a:pPr>
            <a:endParaRPr lang="en-US" sz="2700" dirty="0" smtClean="0">
              <a:solidFill>
                <a:schemeClr val="bg2">
                  <a:lumMod val="50000"/>
                </a:schemeClr>
              </a:solidFill>
            </a:endParaRPr>
          </a:p>
          <a:p>
            <a:pPr marL="342900" indent="-342900">
              <a:spcBef>
                <a:spcPts val="200"/>
              </a:spcBef>
              <a:buClr>
                <a:srgbClr val="964035"/>
              </a:buClr>
              <a:buFont typeface="Webdings" panose="05030102010509060703" pitchFamily="18" charset="2"/>
              <a:buChar char="4"/>
            </a:pPr>
            <a:r>
              <a:rPr lang="en-US" sz="2700" dirty="0" smtClean="0">
                <a:solidFill>
                  <a:schemeClr val="bg2">
                    <a:lumMod val="50000"/>
                  </a:schemeClr>
                </a:solidFill>
              </a:rPr>
              <a:t>The Global Mosquito Alert Consortium and participating organizations would benefit from </a:t>
            </a:r>
            <a:r>
              <a:rPr lang="en-US" sz="2700" b="1" dirty="0" smtClean="0">
                <a:solidFill>
                  <a:schemeClr val="bg2">
                    <a:lumMod val="50000"/>
                  </a:schemeClr>
                </a:solidFill>
              </a:rPr>
              <a:t>standardizing</a:t>
            </a:r>
            <a:r>
              <a:rPr lang="en-US" sz="2700" dirty="0" smtClean="0">
                <a:solidFill>
                  <a:schemeClr val="bg2">
                    <a:lumMod val="50000"/>
                  </a:schemeClr>
                </a:solidFill>
              </a:rPr>
              <a:t> citizen science data collection questionnaires in order to readily </a:t>
            </a:r>
            <a:r>
              <a:rPr lang="en-US" sz="2700" b="1" dirty="0" smtClean="0">
                <a:solidFill>
                  <a:schemeClr val="bg2">
                    <a:lumMod val="50000"/>
                  </a:schemeClr>
                </a:solidFill>
              </a:rPr>
              <a:t>compare datasets </a:t>
            </a:r>
            <a:r>
              <a:rPr lang="en-US" sz="2700" dirty="0" smtClean="0">
                <a:solidFill>
                  <a:schemeClr val="bg2">
                    <a:lumMod val="50000"/>
                  </a:schemeClr>
                </a:solidFill>
              </a:rPr>
              <a:t>across time and space.</a:t>
            </a:r>
          </a:p>
          <a:p>
            <a:pPr marL="342900" indent="-342900">
              <a:spcBef>
                <a:spcPts val="200"/>
              </a:spcBef>
              <a:buClr>
                <a:srgbClr val="964035"/>
              </a:buClr>
              <a:buFont typeface="Webdings" panose="05030102010509060703" pitchFamily="18" charset="2"/>
              <a:buChar char="4"/>
            </a:pPr>
            <a:endParaRPr lang="en-US" sz="2700" dirty="0" smtClean="0">
              <a:solidFill>
                <a:schemeClr val="bg2">
                  <a:lumMod val="50000"/>
                </a:schemeClr>
              </a:solidFill>
            </a:endParaRPr>
          </a:p>
          <a:p>
            <a:pPr marL="800100" lvl="1" indent="-342900">
              <a:spcBef>
                <a:spcPts val="200"/>
              </a:spcBef>
              <a:buClr>
                <a:srgbClr val="964035"/>
              </a:buClr>
              <a:buFont typeface="Webdings" panose="05030102010509060703" pitchFamily="18" charset="2"/>
              <a:buChar char="4"/>
            </a:pPr>
            <a:endParaRPr lang="en-US" sz="2700" dirty="0">
              <a:solidFill>
                <a:schemeClr val="bg2">
                  <a:lumMod val="50000"/>
                </a:schemeClr>
              </a:solidFill>
            </a:endParaRPr>
          </a:p>
          <a:p>
            <a:pPr marL="342900" indent="-342900">
              <a:spcBef>
                <a:spcPts val="200"/>
              </a:spcBef>
              <a:buClr>
                <a:srgbClr val="964035"/>
              </a:buClr>
              <a:buFont typeface="Webdings" panose="05030102010509060703" pitchFamily="18" charset="2"/>
              <a:buChar char="4"/>
            </a:pPr>
            <a:endParaRPr lang="en-US" sz="2700" dirty="0" smtClean="0">
              <a:solidFill>
                <a:schemeClr val="bg2">
                  <a:lumMod val="50000"/>
                </a:schemeClr>
              </a:solidFill>
            </a:endParaRPr>
          </a:p>
        </p:txBody>
      </p:sp>
      <p:sp>
        <p:nvSpPr>
          <p:cNvPr id="7" name="Text Placeholder 4"/>
          <p:cNvSpPr txBox="1">
            <a:spLocks/>
          </p:cNvSpPr>
          <p:nvPr/>
        </p:nvSpPr>
        <p:spPr>
          <a:xfrm>
            <a:off x="9889634" y="6327999"/>
            <a:ext cx="1515428" cy="479252"/>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000" b="0" i="0" u="none" strike="noStrike" kern="1200" cap="none" spc="0" normalizeH="0" baseline="0" noProof="0" dirty="0" smtClean="0">
                <a:ln>
                  <a:noFill/>
                </a:ln>
                <a:solidFill>
                  <a:srgbClr val="FFFFFF"/>
                </a:solidFill>
                <a:effectLst/>
                <a:uLnTx/>
                <a:uFillTx/>
              </a:rPr>
              <a:t>Image Credit: </a:t>
            </a:r>
            <a:r>
              <a:rPr lang="es-ES" sz="1000" dirty="0" smtClean="0">
                <a:solidFill>
                  <a:srgbClr val="FFFFFF"/>
                </a:solidFill>
              </a:rPr>
              <a:t>PEXELS</a:t>
            </a:r>
            <a:endParaRPr kumimoji="0" lang="en-US" sz="1000" b="0" i="0" u="none" strike="noStrike" kern="120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100021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362" t="1386" r="362" b="22556"/>
          <a:stretch/>
        </p:blipFill>
        <p:spPr>
          <a:xfrm>
            <a:off x="6522204" y="534221"/>
            <a:ext cx="4338650" cy="5884216"/>
          </a:xfrm>
        </p:spPr>
      </p:pic>
      <p:sp>
        <p:nvSpPr>
          <p:cNvPr id="5" name="Title 4"/>
          <p:cNvSpPr>
            <a:spLocks noGrp="1"/>
          </p:cNvSpPr>
          <p:nvPr>
            <p:ph type="title"/>
          </p:nvPr>
        </p:nvSpPr>
        <p:spPr/>
        <p:txBody>
          <a:bodyPr/>
          <a:lstStyle/>
          <a:p>
            <a:r>
              <a:rPr lang="en-US" dirty="0" smtClean="0"/>
              <a:t>Future Work</a:t>
            </a:r>
            <a:endParaRPr lang="en-US" dirty="0"/>
          </a:p>
        </p:txBody>
      </p:sp>
      <p:sp>
        <p:nvSpPr>
          <p:cNvPr id="6" name="Text Placeholder 5"/>
          <p:cNvSpPr>
            <a:spLocks noGrp="1"/>
          </p:cNvSpPr>
          <p:nvPr>
            <p:ph type="body" sz="half" idx="2"/>
          </p:nvPr>
        </p:nvSpPr>
        <p:spPr>
          <a:xfrm>
            <a:off x="651334" y="1746475"/>
            <a:ext cx="4925206" cy="3741337"/>
          </a:xfrm>
        </p:spPr>
        <p:txBody>
          <a:bodyPr>
            <a:normAutofit/>
          </a:bodyPr>
          <a:lstStyle/>
          <a:p>
            <a:pPr marL="342900" indent="-342900">
              <a:spcBef>
                <a:spcPts val="1400"/>
              </a:spcBef>
              <a:buClr>
                <a:srgbClr val="964035"/>
              </a:buClr>
              <a:buFont typeface="Webdings" panose="05030102010509060703" pitchFamily="18" charset="2"/>
              <a:buChar char="4"/>
            </a:pPr>
            <a:r>
              <a:rPr lang="en-US" sz="2700" dirty="0" smtClean="0">
                <a:solidFill>
                  <a:schemeClr val="bg2">
                    <a:lumMod val="50000"/>
                  </a:schemeClr>
                </a:solidFill>
              </a:rPr>
              <a:t>This project will continue on for a </a:t>
            </a:r>
            <a:r>
              <a:rPr lang="en-US" sz="2700" dirty="0">
                <a:solidFill>
                  <a:schemeClr val="bg2">
                    <a:lumMod val="50000"/>
                  </a:schemeClr>
                </a:solidFill>
              </a:rPr>
              <a:t>s</a:t>
            </a:r>
            <a:r>
              <a:rPr lang="en-US" sz="2700" dirty="0" smtClean="0">
                <a:solidFill>
                  <a:schemeClr val="bg2">
                    <a:lumMod val="50000"/>
                  </a:schemeClr>
                </a:solidFill>
              </a:rPr>
              <a:t>econd term</a:t>
            </a:r>
          </a:p>
          <a:p>
            <a:pPr marL="342900" indent="-342900">
              <a:spcBef>
                <a:spcPts val="1400"/>
              </a:spcBef>
              <a:buClr>
                <a:srgbClr val="964035"/>
              </a:buClr>
              <a:buFont typeface="Webdings" panose="05030102010509060703" pitchFamily="18" charset="2"/>
              <a:buChar char="4"/>
            </a:pPr>
            <a:r>
              <a:rPr lang="en-US" sz="2700" dirty="0" smtClean="0">
                <a:solidFill>
                  <a:schemeClr val="bg2">
                    <a:lumMod val="50000"/>
                  </a:schemeClr>
                </a:solidFill>
              </a:rPr>
              <a:t>Products will be implemented as an interactive map</a:t>
            </a:r>
          </a:p>
          <a:p>
            <a:pPr marL="342900" indent="-342900">
              <a:spcBef>
                <a:spcPts val="1400"/>
              </a:spcBef>
              <a:buClr>
                <a:srgbClr val="964035"/>
              </a:buClr>
              <a:buFont typeface="Webdings" panose="05030102010509060703" pitchFamily="18" charset="2"/>
              <a:buChar char="4"/>
            </a:pPr>
            <a:r>
              <a:rPr lang="en-US" sz="2700" dirty="0">
                <a:solidFill>
                  <a:schemeClr val="bg2">
                    <a:lumMod val="50000"/>
                  </a:schemeClr>
                </a:solidFill>
              </a:rPr>
              <a:t>O</a:t>
            </a:r>
            <a:r>
              <a:rPr lang="en-US" sz="2700" dirty="0" smtClean="0">
                <a:solidFill>
                  <a:schemeClr val="bg2">
                    <a:lumMod val="50000"/>
                  </a:schemeClr>
                </a:solidFill>
              </a:rPr>
              <a:t>pen-source platform</a:t>
            </a:r>
          </a:p>
          <a:p>
            <a:pPr marL="800100" lvl="1" indent="-342900">
              <a:spcBef>
                <a:spcPts val="1400"/>
              </a:spcBef>
              <a:buClr>
                <a:srgbClr val="964035"/>
              </a:buClr>
              <a:buFont typeface="Webdings" panose="05030102010509060703" pitchFamily="18" charset="2"/>
              <a:buChar char="4"/>
            </a:pPr>
            <a:r>
              <a:rPr lang="en-US" sz="2700" dirty="0" smtClean="0">
                <a:solidFill>
                  <a:schemeClr val="bg2">
                    <a:lumMod val="50000"/>
                  </a:schemeClr>
                </a:solidFill>
              </a:rPr>
              <a:t>Google Earth Engine</a:t>
            </a:r>
            <a:endParaRPr lang="en-US" sz="2700" dirty="0">
              <a:solidFill>
                <a:schemeClr val="bg2">
                  <a:lumMod val="50000"/>
                </a:schemeClr>
              </a:solidFill>
            </a:endParaRPr>
          </a:p>
          <a:p>
            <a:pPr marL="800100" lvl="1" indent="-342900">
              <a:spcBef>
                <a:spcPts val="200"/>
              </a:spcBef>
              <a:buClr>
                <a:srgbClr val="964035"/>
              </a:buClr>
              <a:buFont typeface="Webdings" panose="05030102010509060703" pitchFamily="18" charset="2"/>
              <a:buChar char="4"/>
            </a:pPr>
            <a:endParaRPr lang="en-US" sz="2700" dirty="0">
              <a:solidFill>
                <a:schemeClr val="bg2">
                  <a:lumMod val="50000"/>
                </a:schemeClr>
              </a:solidFill>
            </a:endParaRPr>
          </a:p>
          <a:p>
            <a:pPr marL="342900" indent="-342900">
              <a:spcBef>
                <a:spcPts val="200"/>
              </a:spcBef>
              <a:buClr>
                <a:srgbClr val="964035"/>
              </a:buClr>
              <a:buFont typeface="Webdings" panose="05030102010509060703" pitchFamily="18" charset="2"/>
              <a:buChar char="4"/>
            </a:pPr>
            <a:endParaRPr lang="en-US" sz="2700" dirty="0" smtClean="0">
              <a:solidFill>
                <a:schemeClr val="bg2">
                  <a:lumMod val="50000"/>
                </a:schemeClr>
              </a:solidFill>
            </a:endParaRPr>
          </a:p>
        </p:txBody>
      </p:sp>
      <p:sp>
        <p:nvSpPr>
          <p:cNvPr id="7" name="Text Placeholder 4"/>
          <p:cNvSpPr txBox="1">
            <a:spLocks/>
          </p:cNvSpPr>
          <p:nvPr/>
        </p:nvSpPr>
        <p:spPr>
          <a:xfrm>
            <a:off x="6966969" y="6178811"/>
            <a:ext cx="3895143" cy="479252"/>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000" b="0" i="0" u="none" strike="noStrike" kern="1200" cap="none" spc="0" normalizeH="0" baseline="0" noProof="0" dirty="0" smtClean="0">
                <a:ln>
                  <a:noFill/>
                </a:ln>
                <a:solidFill>
                  <a:schemeClr val="bg1">
                    <a:lumMod val="85000"/>
                  </a:schemeClr>
                </a:solidFill>
                <a:effectLst/>
                <a:uLnTx/>
                <a:uFillTx/>
              </a:rPr>
              <a:t>Image Credit: </a:t>
            </a:r>
            <a:r>
              <a:rPr lang="es-ES" sz="1000" dirty="0" err="1" smtClean="0">
                <a:solidFill>
                  <a:schemeClr val="bg1">
                    <a:lumMod val="85000"/>
                  </a:schemeClr>
                </a:solidFill>
              </a:rPr>
              <a:t>Pixabay</a:t>
            </a:r>
            <a:endParaRPr kumimoji="0" lang="en-US" sz="1000" b="0" i="0" u="none" strike="noStrike" kern="1200" cap="none" spc="0" normalizeH="0" baseline="0" noProof="0" dirty="0">
              <a:ln>
                <a:noFill/>
              </a:ln>
              <a:solidFill>
                <a:schemeClr val="bg1">
                  <a:lumMod val="85000"/>
                </a:schemeClr>
              </a:solidFill>
              <a:effectLst/>
              <a:uLnTx/>
              <a:uFillTx/>
            </a:endParaRPr>
          </a:p>
        </p:txBody>
      </p:sp>
    </p:spTree>
    <p:extLst>
      <p:ext uri="{BB962C8B-B14F-4D97-AF65-F5344CB8AC3E}">
        <p14:creationId xmlns:p14="http://schemas.microsoft.com/office/powerpoint/2010/main" val="2299165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a:xfrm>
            <a:off x="837466" y="1501553"/>
            <a:ext cx="9818921" cy="704088"/>
          </a:xfrm>
        </p:spPr>
        <p:txBody>
          <a:bodyPr/>
          <a:lstStyle/>
          <a:p>
            <a:r>
              <a:rPr lang="en-US" dirty="0" smtClean="0">
                <a:solidFill>
                  <a:schemeClr val="bg2">
                    <a:lumMod val="50000"/>
                  </a:schemeClr>
                </a:solidFill>
              </a:rPr>
              <a:t>Assaf Anyamba, PhD, Universities Space Research Association, NASA Goddard Space Flight Center</a:t>
            </a:r>
            <a:endParaRPr lang="en-US" dirty="0">
              <a:solidFill>
                <a:schemeClr val="bg2">
                  <a:lumMod val="50000"/>
                </a:schemeClr>
              </a:solidFill>
            </a:endParaRPr>
          </a:p>
        </p:txBody>
      </p:sp>
      <p:sp>
        <p:nvSpPr>
          <p:cNvPr id="3" name="Text Placeholder 2"/>
          <p:cNvSpPr>
            <a:spLocks noGrp="1"/>
          </p:cNvSpPr>
          <p:nvPr>
            <p:ph type="body" sz="quarter" idx="11"/>
          </p:nvPr>
        </p:nvSpPr>
        <p:spPr>
          <a:xfrm>
            <a:off x="837468" y="2176947"/>
            <a:ext cx="9818921" cy="704088"/>
          </a:xfrm>
        </p:spPr>
        <p:txBody>
          <a:bodyPr/>
          <a:lstStyle/>
          <a:p>
            <a:r>
              <a:rPr lang="en-US" dirty="0" smtClean="0">
                <a:solidFill>
                  <a:schemeClr val="bg2">
                    <a:lumMod val="50000"/>
                  </a:schemeClr>
                </a:solidFill>
              </a:rPr>
              <a:t>John </a:t>
            </a:r>
            <a:r>
              <a:rPr lang="en-US" dirty="0" err="1" smtClean="0">
                <a:solidFill>
                  <a:schemeClr val="bg2">
                    <a:lumMod val="50000"/>
                  </a:schemeClr>
                </a:solidFill>
              </a:rPr>
              <a:t>Bolten</a:t>
            </a:r>
            <a:r>
              <a:rPr lang="en-US" dirty="0" smtClean="0">
                <a:solidFill>
                  <a:schemeClr val="bg2">
                    <a:lumMod val="50000"/>
                  </a:schemeClr>
                </a:solidFill>
              </a:rPr>
              <a:t>, PhD, NASA </a:t>
            </a:r>
            <a:r>
              <a:rPr lang="en-US" dirty="0">
                <a:solidFill>
                  <a:schemeClr val="bg2">
                    <a:lumMod val="50000"/>
                  </a:schemeClr>
                </a:solidFill>
              </a:rPr>
              <a:t>Goddard Space Flight Center</a:t>
            </a:r>
          </a:p>
        </p:txBody>
      </p:sp>
      <p:sp>
        <p:nvSpPr>
          <p:cNvPr id="8" name="Text Placeholder 7"/>
          <p:cNvSpPr>
            <a:spLocks noGrp="1"/>
          </p:cNvSpPr>
          <p:nvPr>
            <p:ph type="body" sz="quarter" idx="12"/>
          </p:nvPr>
        </p:nvSpPr>
        <p:spPr>
          <a:xfrm>
            <a:off x="837469" y="2656505"/>
            <a:ext cx="9818920" cy="704088"/>
          </a:xfrm>
        </p:spPr>
        <p:txBody>
          <a:bodyPr/>
          <a:lstStyle/>
          <a:p>
            <a:pPr fontAlgn="base"/>
            <a:r>
              <a:rPr lang="en-US" dirty="0" smtClean="0">
                <a:solidFill>
                  <a:schemeClr val="bg2">
                    <a:lumMod val="50000"/>
                  </a:schemeClr>
                </a:solidFill>
              </a:rPr>
              <a:t>John Palmer, PhD, Global </a:t>
            </a:r>
            <a:r>
              <a:rPr lang="en-US" dirty="0">
                <a:solidFill>
                  <a:schemeClr val="bg2">
                    <a:lumMod val="50000"/>
                  </a:schemeClr>
                </a:solidFill>
              </a:rPr>
              <a:t>Mosquito Alert Consortium</a:t>
            </a:r>
          </a:p>
        </p:txBody>
      </p:sp>
      <p:sp>
        <p:nvSpPr>
          <p:cNvPr id="6" name="Text Placeholder 7"/>
          <p:cNvSpPr txBox="1">
            <a:spLocks/>
          </p:cNvSpPr>
          <p:nvPr/>
        </p:nvSpPr>
        <p:spPr>
          <a:xfrm>
            <a:off x="837469" y="3127490"/>
            <a:ext cx="9818920"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smtClean="0">
                <a:solidFill>
                  <a:schemeClr val="bg2">
                    <a:lumMod val="50000"/>
                  </a:schemeClr>
                </a:solidFill>
              </a:rPr>
              <a:t>Anne Bowser, PhD, Woodrow </a:t>
            </a:r>
            <a:r>
              <a:rPr lang="en-US" dirty="0">
                <a:solidFill>
                  <a:schemeClr val="bg2">
                    <a:lumMod val="50000"/>
                  </a:schemeClr>
                </a:solidFill>
              </a:rPr>
              <a:t>Wilson International Center for Scholars</a:t>
            </a:r>
          </a:p>
        </p:txBody>
      </p:sp>
      <p:sp>
        <p:nvSpPr>
          <p:cNvPr id="9" name="Text Placeholder 7"/>
          <p:cNvSpPr txBox="1">
            <a:spLocks/>
          </p:cNvSpPr>
          <p:nvPr/>
        </p:nvSpPr>
        <p:spPr>
          <a:xfrm>
            <a:off x="837469" y="3607048"/>
            <a:ext cx="9818920"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smtClean="0">
                <a:solidFill>
                  <a:schemeClr val="bg2">
                    <a:lumMod val="50000"/>
                  </a:schemeClr>
                </a:solidFill>
              </a:rPr>
              <a:t>Greg Newman, PhD, </a:t>
            </a:r>
            <a:r>
              <a:rPr lang="en-US" dirty="0">
                <a:solidFill>
                  <a:schemeClr val="bg2">
                    <a:lumMod val="50000"/>
                  </a:schemeClr>
                </a:solidFill>
              </a:rPr>
              <a:t>Citizen Science Association</a:t>
            </a:r>
          </a:p>
        </p:txBody>
      </p:sp>
      <p:sp>
        <p:nvSpPr>
          <p:cNvPr id="10" name="Text Placeholder 7"/>
          <p:cNvSpPr txBox="1">
            <a:spLocks/>
          </p:cNvSpPr>
          <p:nvPr/>
        </p:nvSpPr>
        <p:spPr>
          <a:xfrm>
            <a:off x="837468" y="4078033"/>
            <a:ext cx="9818920"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chemeClr val="bg2">
                    <a:lumMod val="50000"/>
                  </a:schemeClr>
                </a:solidFill>
              </a:rPr>
              <a:t>Martin </a:t>
            </a:r>
            <a:r>
              <a:rPr lang="en-US" dirty="0" smtClean="0">
                <a:solidFill>
                  <a:schemeClr val="bg2">
                    <a:lumMod val="50000"/>
                  </a:schemeClr>
                </a:solidFill>
              </a:rPr>
              <a:t>Brocklehurst, European </a:t>
            </a:r>
            <a:r>
              <a:rPr lang="en-US" dirty="0">
                <a:solidFill>
                  <a:schemeClr val="bg2">
                    <a:lumMod val="50000"/>
                  </a:schemeClr>
                </a:solidFill>
              </a:rPr>
              <a:t>Citizen Science Association</a:t>
            </a:r>
          </a:p>
        </p:txBody>
      </p:sp>
      <p:sp>
        <p:nvSpPr>
          <p:cNvPr id="11" name="Text Placeholder 7"/>
          <p:cNvSpPr txBox="1">
            <a:spLocks/>
          </p:cNvSpPr>
          <p:nvPr/>
        </p:nvSpPr>
        <p:spPr>
          <a:xfrm>
            <a:off x="837467" y="4557591"/>
            <a:ext cx="9818920"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err="1" smtClean="0">
                <a:solidFill>
                  <a:schemeClr val="bg2">
                    <a:lumMod val="50000"/>
                  </a:schemeClr>
                </a:solidFill>
              </a:rPr>
              <a:t>Russanne</a:t>
            </a:r>
            <a:r>
              <a:rPr lang="en-US" dirty="0" smtClean="0">
                <a:solidFill>
                  <a:schemeClr val="bg2">
                    <a:lumMod val="50000"/>
                  </a:schemeClr>
                </a:solidFill>
              </a:rPr>
              <a:t> Low, PhD, Institute </a:t>
            </a:r>
            <a:r>
              <a:rPr lang="en-US" dirty="0">
                <a:solidFill>
                  <a:schemeClr val="bg2">
                    <a:lumMod val="50000"/>
                  </a:schemeClr>
                </a:solidFill>
              </a:rPr>
              <a:t>for Global Environmental Strategies</a:t>
            </a:r>
          </a:p>
        </p:txBody>
      </p:sp>
      <p:sp>
        <p:nvSpPr>
          <p:cNvPr id="5" name="TextBox 4"/>
          <p:cNvSpPr txBox="1"/>
          <p:nvPr/>
        </p:nvSpPr>
        <p:spPr>
          <a:xfrm>
            <a:off x="832368" y="4957837"/>
            <a:ext cx="9974808" cy="400110"/>
          </a:xfrm>
          <a:prstGeom prst="rect">
            <a:avLst/>
          </a:prstGeom>
          <a:noFill/>
        </p:spPr>
        <p:txBody>
          <a:bodyPr wrap="square" rtlCol="0">
            <a:spAutoFit/>
          </a:bodyPr>
          <a:lstStyle/>
          <a:p>
            <a:pPr lvl="0">
              <a:spcBef>
                <a:spcPts val="600"/>
              </a:spcBef>
              <a:buClr>
                <a:srgbClr val="964035"/>
              </a:buClr>
            </a:pPr>
            <a:r>
              <a:rPr lang="en-US" sz="2000" dirty="0">
                <a:solidFill>
                  <a:srgbClr val="767171"/>
                </a:solidFill>
                <a:latin typeface="Century Gothic"/>
                <a:cs typeface="Century Gothic"/>
              </a:rPr>
              <a:t>Arnold van </a:t>
            </a:r>
            <a:r>
              <a:rPr lang="en-US" sz="2000" dirty="0" err="1">
                <a:solidFill>
                  <a:srgbClr val="767171"/>
                </a:solidFill>
                <a:latin typeface="Century Gothic"/>
                <a:cs typeface="Century Gothic"/>
              </a:rPr>
              <a:t>Vliet</a:t>
            </a:r>
            <a:r>
              <a:rPr lang="en-US" sz="2000" dirty="0">
                <a:solidFill>
                  <a:srgbClr val="767171"/>
                </a:solidFill>
                <a:latin typeface="Century Gothic"/>
                <a:cs typeface="Century Gothic"/>
              </a:rPr>
              <a:t>, PhD, and Sander </a:t>
            </a:r>
            <a:r>
              <a:rPr lang="en-US" sz="2000" dirty="0" err="1">
                <a:solidFill>
                  <a:srgbClr val="767171"/>
                </a:solidFill>
                <a:latin typeface="Century Gothic"/>
                <a:cs typeface="Century Gothic"/>
              </a:rPr>
              <a:t>Koenraadt</a:t>
            </a:r>
            <a:r>
              <a:rPr lang="en-US" sz="2000" dirty="0">
                <a:solidFill>
                  <a:srgbClr val="767171"/>
                </a:solidFill>
                <a:latin typeface="Century Gothic"/>
                <a:cs typeface="Century Gothic"/>
              </a:rPr>
              <a:t>, PhD, </a:t>
            </a:r>
            <a:r>
              <a:rPr lang="en-US" sz="2000" dirty="0" err="1">
                <a:solidFill>
                  <a:srgbClr val="767171"/>
                </a:solidFill>
                <a:latin typeface="Century Gothic"/>
                <a:cs typeface="Century Gothic"/>
              </a:rPr>
              <a:t>Wageningen</a:t>
            </a:r>
            <a:r>
              <a:rPr lang="en-US" sz="2000" dirty="0">
                <a:solidFill>
                  <a:srgbClr val="767171"/>
                </a:solidFill>
                <a:latin typeface="Century Gothic"/>
                <a:cs typeface="Century Gothic"/>
              </a:rPr>
              <a:t> </a:t>
            </a:r>
            <a:r>
              <a:rPr lang="en-US" sz="2000" dirty="0" smtClean="0">
                <a:solidFill>
                  <a:srgbClr val="767171"/>
                </a:solidFill>
                <a:latin typeface="Century Gothic"/>
                <a:cs typeface="Century Gothic"/>
              </a:rPr>
              <a:t>University</a:t>
            </a:r>
            <a:endParaRPr lang="en-US" sz="2000" dirty="0">
              <a:solidFill>
                <a:srgbClr val="767171"/>
              </a:solidFill>
              <a:latin typeface="Century Gothic"/>
              <a:cs typeface="Century Gothic"/>
            </a:endParaRPr>
          </a:p>
        </p:txBody>
      </p:sp>
      <p:sp>
        <p:nvSpPr>
          <p:cNvPr id="7" name="TextBox 6"/>
          <p:cNvSpPr txBox="1"/>
          <p:nvPr/>
        </p:nvSpPr>
        <p:spPr>
          <a:xfrm>
            <a:off x="832366" y="5367576"/>
            <a:ext cx="10835059" cy="677108"/>
          </a:xfrm>
          <a:prstGeom prst="rect">
            <a:avLst/>
          </a:prstGeom>
          <a:noFill/>
        </p:spPr>
        <p:txBody>
          <a:bodyPr wrap="square" rtlCol="0">
            <a:spAutoFit/>
          </a:bodyPr>
          <a:lstStyle/>
          <a:p>
            <a:r>
              <a:rPr lang="en-US" sz="2000" dirty="0" err="1">
                <a:solidFill>
                  <a:srgbClr val="767171"/>
                </a:solidFill>
                <a:latin typeface="Century Gothic"/>
                <a:cs typeface="Century Gothic"/>
              </a:rPr>
              <a:t>Beniamino</a:t>
            </a:r>
            <a:r>
              <a:rPr lang="en-US" sz="2000" dirty="0">
                <a:solidFill>
                  <a:srgbClr val="767171"/>
                </a:solidFill>
                <a:latin typeface="Century Gothic"/>
                <a:cs typeface="Century Gothic"/>
              </a:rPr>
              <a:t> Caputo, PhD, and Alessandra </a:t>
            </a:r>
            <a:r>
              <a:rPr lang="en-US" sz="2000" dirty="0" err="1">
                <a:solidFill>
                  <a:srgbClr val="767171"/>
                </a:solidFill>
                <a:latin typeface="Century Gothic"/>
                <a:cs typeface="Century Gothic"/>
              </a:rPr>
              <a:t>Dellatorre</a:t>
            </a:r>
            <a:r>
              <a:rPr lang="en-US" sz="2000" dirty="0">
                <a:solidFill>
                  <a:srgbClr val="767171"/>
                </a:solidFill>
                <a:latin typeface="Century Gothic"/>
                <a:cs typeface="Century Gothic"/>
              </a:rPr>
              <a:t>, PhD, </a:t>
            </a:r>
            <a:r>
              <a:rPr lang="en-US" sz="2000" dirty="0" err="1">
                <a:solidFill>
                  <a:srgbClr val="767171"/>
                </a:solidFill>
                <a:latin typeface="Century Gothic"/>
                <a:cs typeface="Century Gothic"/>
              </a:rPr>
              <a:t>Sapienza</a:t>
            </a:r>
            <a:r>
              <a:rPr lang="en-US" sz="2000" dirty="0">
                <a:solidFill>
                  <a:srgbClr val="767171"/>
                </a:solidFill>
                <a:latin typeface="Century Gothic"/>
                <a:cs typeface="Century Gothic"/>
              </a:rPr>
              <a:t> </a:t>
            </a:r>
            <a:r>
              <a:rPr lang="en-US" sz="2000" dirty="0" err="1">
                <a:solidFill>
                  <a:srgbClr val="767171"/>
                </a:solidFill>
                <a:latin typeface="Century Gothic"/>
                <a:cs typeface="Century Gothic"/>
              </a:rPr>
              <a:t>Università</a:t>
            </a:r>
            <a:r>
              <a:rPr lang="en-US" sz="2000" dirty="0">
                <a:solidFill>
                  <a:srgbClr val="767171"/>
                </a:solidFill>
                <a:latin typeface="Century Gothic"/>
                <a:cs typeface="Century Gothic"/>
              </a:rPr>
              <a:t> Di Roma</a:t>
            </a:r>
          </a:p>
          <a:p>
            <a:endParaRPr lang="en-US" dirty="0"/>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714" y="1280160"/>
            <a:ext cx="10056572" cy="4297680"/>
          </a:xfrm>
          <a:prstGeom prst="rect">
            <a:avLst/>
          </a:prstGeom>
        </p:spPr>
      </p:pic>
    </p:spTree>
    <p:extLst>
      <p:ext uri="{BB962C8B-B14F-4D97-AF65-F5344CB8AC3E}">
        <p14:creationId xmlns:p14="http://schemas.microsoft.com/office/powerpoint/2010/main" val="1026820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Vector-borne Illness</a:t>
            </a:r>
            <a:endParaRPr lang="en-US" dirty="0"/>
          </a:p>
        </p:txBody>
      </p:sp>
      <p:sp>
        <p:nvSpPr>
          <p:cNvPr id="6" name="Text Placeholder 5"/>
          <p:cNvSpPr>
            <a:spLocks noGrp="1"/>
          </p:cNvSpPr>
          <p:nvPr>
            <p:ph type="body" sz="half" idx="2"/>
          </p:nvPr>
        </p:nvSpPr>
        <p:spPr>
          <a:xfrm>
            <a:off x="787177" y="1570340"/>
            <a:ext cx="4161169" cy="4098940"/>
          </a:xfrm>
        </p:spPr>
        <p:txBody>
          <a:bodyPr>
            <a:normAutofit lnSpcReduction="10000"/>
          </a:bodyPr>
          <a:lstStyle/>
          <a:p>
            <a:pPr marL="342900" indent="-342900">
              <a:spcBef>
                <a:spcPts val="0"/>
              </a:spcBef>
              <a:buClr>
                <a:srgbClr val="964035"/>
              </a:buClr>
              <a:buFont typeface="Webdings" panose="05030102010509060703" pitchFamily="18" charset="2"/>
              <a:buChar char="4"/>
            </a:pPr>
            <a:r>
              <a:rPr lang="en-US" sz="3000" dirty="0" smtClean="0">
                <a:solidFill>
                  <a:schemeClr val="bg2">
                    <a:lumMod val="50000"/>
                  </a:schemeClr>
                </a:solidFill>
              </a:rPr>
              <a:t>17% of</a:t>
            </a:r>
            <a:r>
              <a:rPr lang="en-US" sz="3000" b="1" dirty="0" smtClean="0">
                <a:solidFill>
                  <a:schemeClr val="bg2">
                    <a:lumMod val="50000"/>
                  </a:schemeClr>
                </a:solidFill>
              </a:rPr>
              <a:t> infectious diseases</a:t>
            </a:r>
          </a:p>
          <a:p>
            <a:pPr marL="342900" indent="-342900">
              <a:spcBef>
                <a:spcPts val="0"/>
              </a:spcBef>
              <a:buClr>
                <a:srgbClr val="964035"/>
              </a:buClr>
              <a:buFont typeface="Webdings" panose="05030102010509060703" pitchFamily="18" charset="2"/>
              <a:buChar char="4"/>
            </a:pPr>
            <a:endParaRPr lang="en-US" sz="3000" dirty="0">
              <a:solidFill>
                <a:schemeClr val="bg2">
                  <a:lumMod val="50000"/>
                </a:schemeClr>
              </a:solidFill>
            </a:endParaRPr>
          </a:p>
          <a:p>
            <a:pPr marL="342900" indent="-342900">
              <a:spcBef>
                <a:spcPts val="0"/>
              </a:spcBef>
              <a:buClr>
                <a:srgbClr val="964035"/>
              </a:buClr>
              <a:buFont typeface="Webdings" panose="05030102010509060703" pitchFamily="18" charset="2"/>
              <a:buChar char="4"/>
            </a:pPr>
            <a:r>
              <a:rPr lang="en-US" sz="3000" b="1" dirty="0" smtClean="0">
                <a:solidFill>
                  <a:schemeClr val="bg2">
                    <a:lumMod val="50000"/>
                  </a:schemeClr>
                </a:solidFill>
              </a:rPr>
              <a:t>1 million </a:t>
            </a:r>
            <a:r>
              <a:rPr lang="en-US" sz="3000" dirty="0" smtClean="0">
                <a:solidFill>
                  <a:schemeClr val="bg2">
                    <a:lumMod val="50000"/>
                  </a:schemeClr>
                </a:solidFill>
              </a:rPr>
              <a:t>deaths per year</a:t>
            </a:r>
          </a:p>
          <a:p>
            <a:pPr>
              <a:spcBef>
                <a:spcPts val="0"/>
              </a:spcBef>
              <a:buClr>
                <a:srgbClr val="964035"/>
              </a:buClr>
            </a:pPr>
            <a:endParaRPr lang="en-US" sz="3000" dirty="0" smtClean="0">
              <a:solidFill>
                <a:schemeClr val="bg2">
                  <a:lumMod val="50000"/>
                </a:schemeClr>
              </a:solidFill>
            </a:endParaRPr>
          </a:p>
          <a:p>
            <a:pPr marL="342900" indent="-342900">
              <a:spcBef>
                <a:spcPts val="0"/>
              </a:spcBef>
              <a:buClr>
                <a:srgbClr val="964035"/>
              </a:buClr>
              <a:buFont typeface="Webdings" panose="05030102010509060703" pitchFamily="18" charset="2"/>
              <a:buChar char="4"/>
            </a:pPr>
            <a:r>
              <a:rPr lang="en-US" sz="3000" dirty="0" smtClean="0">
                <a:solidFill>
                  <a:schemeClr val="bg2">
                    <a:lumMod val="50000"/>
                  </a:schemeClr>
                </a:solidFill>
              </a:rPr>
              <a:t>Common vectors:</a:t>
            </a:r>
            <a:endParaRPr lang="en-US" sz="3000" dirty="0">
              <a:solidFill>
                <a:schemeClr val="bg2">
                  <a:lumMod val="50000"/>
                </a:schemeClr>
              </a:solidFill>
            </a:endParaRPr>
          </a:p>
          <a:p>
            <a:pPr marL="800100" lvl="1" indent="-342900">
              <a:spcBef>
                <a:spcPts val="1200"/>
              </a:spcBef>
              <a:buClr>
                <a:srgbClr val="964035"/>
              </a:buClr>
              <a:buFont typeface="Webdings" panose="05030102010509060703" pitchFamily="18" charset="2"/>
              <a:buChar char="4"/>
            </a:pPr>
            <a:r>
              <a:rPr lang="en-US" sz="2600" dirty="0" smtClean="0">
                <a:solidFill>
                  <a:schemeClr val="bg2">
                    <a:lumMod val="50000"/>
                  </a:schemeClr>
                </a:solidFill>
              </a:rPr>
              <a:t>Mosquitoes</a:t>
            </a:r>
          </a:p>
          <a:p>
            <a:pPr marL="800100" lvl="1" indent="-342900">
              <a:spcBef>
                <a:spcPts val="1200"/>
              </a:spcBef>
              <a:buClr>
                <a:srgbClr val="964035"/>
              </a:buClr>
              <a:buFont typeface="Webdings" panose="05030102010509060703" pitchFamily="18" charset="2"/>
              <a:buChar char="4"/>
            </a:pPr>
            <a:r>
              <a:rPr lang="en-US" sz="2600" dirty="0" smtClean="0">
                <a:solidFill>
                  <a:schemeClr val="bg2">
                    <a:lumMod val="50000"/>
                  </a:schemeClr>
                </a:solidFill>
              </a:rPr>
              <a:t>Ticks</a:t>
            </a:r>
          </a:p>
          <a:p>
            <a:pPr marL="800100" lvl="1" indent="-342900">
              <a:spcBef>
                <a:spcPts val="1200"/>
              </a:spcBef>
              <a:buClr>
                <a:srgbClr val="964035"/>
              </a:buClr>
              <a:buFont typeface="Webdings" panose="05030102010509060703" pitchFamily="18" charset="2"/>
              <a:buChar char="4"/>
            </a:pPr>
            <a:r>
              <a:rPr lang="en-US" sz="2600" dirty="0" smtClean="0">
                <a:solidFill>
                  <a:schemeClr val="bg2">
                    <a:lumMod val="50000"/>
                  </a:schemeClr>
                </a:solidFill>
              </a:rPr>
              <a:t>Blackflies</a:t>
            </a:r>
          </a:p>
          <a:p>
            <a:pPr marL="800100" lvl="1" indent="-342900">
              <a:spcBef>
                <a:spcPts val="200"/>
              </a:spcBef>
              <a:buClr>
                <a:srgbClr val="964035"/>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964035"/>
              </a:buClr>
              <a:buFont typeface="Webdings" panose="05030102010509060703" pitchFamily="18" charset="2"/>
              <a:buChar char="4"/>
            </a:pPr>
            <a:endParaRPr lang="en-US" dirty="0" smtClean="0">
              <a:solidFill>
                <a:schemeClr val="bg2">
                  <a:lumMod val="50000"/>
                </a:schemeClr>
              </a:solidFill>
            </a:endParaRPr>
          </a:p>
        </p:txBody>
      </p:sp>
      <p:pic>
        <p:nvPicPr>
          <p:cNvPr id="9" name="Picture 8" descr="mosquito-83639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85" y="1649923"/>
            <a:ext cx="6424035" cy="3924684"/>
          </a:xfrm>
          <a:prstGeom prst="rect">
            <a:avLst/>
          </a:prstGeom>
        </p:spPr>
      </p:pic>
      <p:sp>
        <p:nvSpPr>
          <p:cNvPr id="7" name="Text Placeholder 4"/>
          <p:cNvSpPr txBox="1">
            <a:spLocks/>
          </p:cNvSpPr>
          <p:nvPr/>
        </p:nvSpPr>
        <p:spPr>
          <a:xfrm>
            <a:off x="10288041" y="5358697"/>
            <a:ext cx="1606383" cy="27808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000" b="0" i="0" u="none" strike="noStrike" kern="1200" cap="none" spc="0" normalizeH="0" baseline="0" noProof="0" dirty="0" smtClean="0">
                <a:ln>
                  <a:noFill/>
                </a:ln>
                <a:solidFill>
                  <a:schemeClr val="tx1">
                    <a:lumMod val="65000"/>
                    <a:lumOff val="35000"/>
                  </a:schemeClr>
                </a:solidFill>
                <a:effectLst/>
                <a:uLnTx/>
                <a:uFillTx/>
              </a:rPr>
              <a:t>Image Credit: </a:t>
            </a:r>
            <a:r>
              <a:rPr lang="es-ES" sz="1000" dirty="0" err="1" smtClean="0">
                <a:solidFill>
                  <a:schemeClr val="tx1">
                    <a:lumMod val="65000"/>
                    <a:lumOff val="35000"/>
                  </a:schemeClr>
                </a:solidFill>
              </a:rPr>
              <a:t>Pixabay</a:t>
            </a:r>
            <a:endParaRPr kumimoji="0" lang="en-US" sz="1000" b="0" i="0" u="none" strike="noStrike" kern="1200" cap="none" spc="0" normalizeH="0" baseline="0" noProof="0" dirty="0">
              <a:ln>
                <a:noFill/>
              </a:ln>
              <a:solidFill>
                <a:schemeClr val="tx1">
                  <a:lumMod val="65000"/>
                  <a:lumOff val="35000"/>
                </a:schemeClr>
              </a:solidFill>
              <a:effectLst/>
              <a:uLnTx/>
              <a:uFillTx/>
            </a:endParaRPr>
          </a:p>
        </p:txBody>
      </p:sp>
    </p:spTree>
    <p:extLst>
      <p:ext uri="{BB962C8B-B14F-4D97-AF65-F5344CB8AC3E}">
        <p14:creationId xmlns:p14="http://schemas.microsoft.com/office/powerpoint/2010/main" val="2832363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7735824" y="1883664"/>
            <a:ext cx="4197799" cy="3641806"/>
          </a:xfrm>
        </p:spPr>
        <p:txBody>
          <a:bodyPr>
            <a:normAutofit/>
          </a:bodyPr>
          <a:lstStyle/>
          <a:p>
            <a:pPr marL="342900" indent="-342900">
              <a:spcBef>
                <a:spcPts val="600"/>
              </a:spcBef>
              <a:buClr>
                <a:srgbClr val="964035"/>
              </a:buClr>
              <a:buFont typeface="Webdings" panose="05030102010509060703" pitchFamily="18" charset="2"/>
              <a:buChar char="4"/>
            </a:pPr>
            <a:endParaRPr lang="en-US" sz="2800" dirty="0" smtClean="0">
              <a:solidFill>
                <a:schemeClr val="bg2">
                  <a:lumMod val="50000"/>
                </a:schemeClr>
              </a:solidFill>
            </a:endParaRPr>
          </a:p>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Zika</a:t>
            </a:r>
            <a:endParaRPr lang="en-US" sz="2600" dirty="0">
              <a:solidFill>
                <a:schemeClr val="bg2">
                  <a:lumMod val="50000"/>
                </a:schemeClr>
              </a:solidFill>
            </a:endParaRPr>
          </a:p>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West Nile Virus</a:t>
            </a:r>
            <a:endParaRPr lang="en-US" sz="2600" dirty="0">
              <a:solidFill>
                <a:schemeClr val="bg2">
                  <a:lumMod val="50000"/>
                </a:schemeClr>
              </a:solidFill>
            </a:endParaRPr>
          </a:p>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Chikungunya</a:t>
            </a:r>
            <a:endParaRPr lang="en-US" sz="2600" dirty="0">
              <a:solidFill>
                <a:schemeClr val="bg2">
                  <a:lumMod val="50000"/>
                </a:schemeClr>
              </a:solidFill>
            </a:endParaRPr>
          </a:p>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Malaria</a:t>
            </a:r>
          </a:p>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Dengue</a:t>
            </a:r>
          </a:p>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Yellow fever</a:t>
            </a:r>
            <a:endParaRPr lang="en-US" sz="2600" dirty="0">
              <a:solidFill>
                <a:schemeClr val="bg2">
                  <a:lumMod val="50000"/>
                </a:schemeClr>
              </a:solidFill>
            </a:endParaRPr>
          </a:p>
          <a:p>
            <a:endParaRPr lang="en-US" dirty="0">
              <a:solidFill>
                <a:schemeClr val="bg2">
                  <a:lumMod val="50000"/>
                </a:schemeClr>
              </a:solidFill>
            </a:endParaRPr>
          </a:p>
        </p:txBody>
      </p:sp>
      <p:sp>
        <p:nvSpPr>
          <p:cNvPr id="2" name="TextBox 1"/>
          <p:cNvSpPr txBox="1"/>
          <p:nvPr/>
        </p:nvSpPr>
        <p:spPr>
          <a:xfrm>
            <a:off x="7735824" y="1591276"/>
            <a:ext cx="4023360" cy="553998"/>
          </a:xfrm>
          <a:prstGeom prst="rect">
            <a:avLst/>
          </a:prstGeom>
          <a:noFill/>
        </p:spPr>
        <p:txBody>
          <a:bodyPr wrap="square" rtlCol="0">
            <a:spAutoFit/>
          </a:bodyPr>
          <a:lstStyle/>
          <a:p>
            <a:r>
              <a:rPr lang="en-US" sz="3000" dirty="0" smtClean="0">
                <a:solidFill>
                  <a:srgbClr val="964035"/>
                </a:solidFill>
              </a:rPr>
              <a:t>Common Diseases:</a:t>
            </a:r>
            <a:endParaRPr lang="en-US" sz="3000" dirty="0">
              <a:solidFill>
                <a:srgbClr val="964035"/>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934"/>
          <a:stretch/>
        </p:blipFill>
        <p:spPr>
          <a:xfrm>
            <a:off x="211718" y="1458634"/>
            <a:ext cx="7341226" cy="4320374"/>
          </a:xfrm>
          <a:prstGeom prst="rect">
            <a:avLst/>
          </a:prstGeom>
        </p:spPr>
      </p:pic>
      <p:sp>
        <p:nvSpPr>
          <p:cNvPr id="7" name="Text Placeholder 4"/>
          <p:cNvSpPr txBox="1">
            <a:spLocks/>
          </p:cNvSpPr>
          <p:nvPr/>
        </p:nvSpPr>
        <p:spPr>
          <a:xfrm>
            <a:off x="5422285" y="554175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chemeClr val="bg2">
                    <a:lumMod val="50000"/>
                  </a:schemeClr>
                </a:solidFill>
                <a:effectLst/>
                <a:uLnTx/>
                <a:uFillTx/>
                <a:latin typeface="Century Gothic" panose="020B0502020202020204" pitchFamily="34" charset="0"/>
                <a:ea typeface="+mn-ea"/>
                <a:cs typeface="+mn-cs"/>
              </a:rPr>
              <a:t>Image Credit: Free Stock Photos</a:t>
            </a:r>
            <a:endParaRPr kumimoji="0" lang="en-US" sz="1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p:txBody>
          <a:bodyPr>
            <a:noAutofit/>
          </a:bodyPr>
          <a:lstStyle/>
          <a:p>
            <a:r>
              <a:rPr lang="en-US" dirty="0" smtClean="0"/>
              <a:t>Mosquito-borne Disease</a:t>
            </a:r>
            <a:endParaRPr lang="en-US" dirty="0"/>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Project Partners</a:t>
            </a:r>
            <a:endParaRPr lang="en-US" dirty="0"/>
          </a:p>
        </p:txBody>
      </p:sp>
      <p:sp>
        <p:nvSpPr>
          <p:cNvPr id="6" name="Text Placeholder 5"/>
          <p:cNvSpPr>
            <a:spLocks noGrp="1"/>
          </p:cNvSpPr>
          <p:nvPr>
            <p:ph type="body" sz="half" idx="2"/>
          </p:nvPr>
        </p:nvSpPr>
        <p:spPr>
          <a:xfrm>
            <a:off x="606911" y="1680483"/>
            <a:ext cx="11032435" cy="4418430"/>
          </a:xfrm>
        </p:spPr>
        <p:txBody>
          <a:bodyPr>
            <a:normAutofit/>
          </a:bodyPr>
          <a:lstStyle/>
          <a:p>
            <a:pPr marL="342900" indent="-342900">
              <a:spcBef>
                <a:spcPts val="1400"/>
              </a:spcBef>
              <a:buClr>
                <a:srgbClr val="964035"/>
              </a:buClr>
              <a:buFont typeface="Webdings" panose="05030102010509060703" pitchFamily="18" charset="2"/>
              <a:buChar char="4"/>
            </a:pPr>
            <a:r>
              <a:rPr lang="en-US" sz="3200" dirty="0">
                <a:solidFill>
                  <a:schemeClr val="bg2">
                    <a:lumMod val="50000"/>
                  </a:schemeClr>
                </a:solidFill>
              </a:rPr>
              <a:t>Global Mosquito </a:t>
            </a:r>
            <a:r>
              <a:rPr lang="en-US" sz="3200" dirty="0" smtClean="0">
                <a:solidFill>
                  <a:schemeClr val="bg2">
                    <a:lumMod val="50000"/>
                  </a:schemeClr>
                </a:solidFill>
              </a:rPr>
              <a:t>Alert Consortium</a:t>
            </a:r>
          </a:p>
          <a:p>
            <a:pPr marL="800100" lvl="1" indent="-342900">
              <a:spcBef>
                <a:spcPts val="1400"/>
              </a:spcBef>
              <a:buClr>
                <a:srgbClr val="964035"/>
              </a:buClr>
              <a:buFont typeface="Webdings" panose="05030102010509060703" pitchFamily="18" charset="2"/>
              <a:buChar char="4"/>
            </a:pPr>
            <a:r>
              <a:rPr lang="en-US" sz="2800" dirty="0" smtClean="0">
                <a:solidFill>
                  <a:schemeClr val="bg2">
                    <a:lumMod val="50000"/>
                  </a:schemeClr>
                </a:solidFill>
              </a:rPr>
              <a:t>The </a:t>
            </a:r>
            <a:r>
              <a:rPr lang="en-US" sz="2800" dirty="0">
                <a:solidFill>
                  <a:schemeClr val="bg2">
                    <a:lumMod val="50000"/>
                  </a:schemeClr>
                </a:solidFill>
              </a:rPr>
              <a:t>Woodrow Wilson International Center for </a:t>
            </a:r>
            <a:r>
              <a:rPr lang="en-US" sz="2800" dirty="0" smtClean="0">
                <a:solidFill>
                  <a:schemeClr val="bg2">
                    <a:lumMod val="50000"/>
                  </a:schemeClr>
                </a:solidFill>
              </a:rPr>
              <a:t>Scholars</a:t>
            </a:r>
          </a:p>
          <a:p>
            <a:pPr marL="800100" lvl="1" indent="-342900">
              <a:spcBef>
                <a:spcPts val="1400"/>
              </a:spcBef>
              <a:buClr>
                <a:srgbClr val="964035"/>
              </a:buClr>
              <a:buFont typeface="Webdings" panose="05030102010509060703" pitchFamily="18" charset="2"/>
              <a:buChar char="4"/>
            </a:pPr>
            <a:r>
              <a:rPr lang="en-US" sz="2800" dirty="0" smtClean="0">
                <a:solidFill>
                  <a:schemeClr val="bg2">
                    <a:lumMod val="50000"/>
                  </a:schemeClr>
                </a:solidFill>
              </a:rPr>
              <a:t>Citizen </a:t>
            </a:r>
            <a:r>
              <a:rPr lang="en-US" sz="2800" dirty="0">
                <a:solidFill>
                  <a:schemeClr val="bg2">
                    <a:lumMod val="50000"/>
                  </a:schemeClr>
                </a:solidFill>
              </a:rPr>
              <a:t>Science Association</a:t>
            </a:r>
          </a:p>
          <a:p>
            <a:pPr marL="800100" lvl="1" indent="-342900">
              <a:spcBef>
                <a:spcPts val="1400"/>
              </a:spcBef>
              <a:buClr>
                <a:srgbClr val="964035"/>
              </a:buClr>
              <a:buFont typeface="Webdings" panose="05030102010509060703" pitchFamily="18" charset="2"/>
              <a:buChar char="4"/>
            </a:pPr>
            <a:r>
              <a:rPr lang="en-US" sz="2800" dirty="0">
                <a:solidFill>
                  <a:schemeClr val="bg2">
                    <a:lumMod val="50000"/>
                  </a:schemeClr>
                </a:solidFill>
              </a:rPr>
              <a:t>European Citizen Science Association</a:t>
            </a:r>
          </a:p>
          <a:p>
            <a:pPr marL="800100" lvl="1" indent="-342900">
              <a:spcBef>
                <a:spcPts val="1400"/>
              </a:spcBef>
              <a:buClr>
                <a:srgbClr val="964035"/>
              </a:buClr>
              <a:buFont typeface="Webdings" panose="05030102010509060703" pitchFamily="18" charset="2"/>
              <a:buChar char="4"/>
            </a:pPr>
            <a:r>
              <a:rPr lang="en-US" sz="2800" dirty="0" err="1" smtClean="0">
                <a:solidFill>
                  <a:schemeClr val="bg2">
                    <a:lumMod val="50000"/>
                  </a:schemeClr>
                </a:solidFill>
              </a:rPr>
              <a:t>Wageningen</a:t>
            </a:r>
            <a:r>
              <a:rPr lang="en-US" sz="2800" dirty="0" smtClean="0">
                <a:solidFill>
                  <a:schemeClr val="bg2">
                    <a:lumMod val="50000"/>
                  </a:schemeClr>
                </a:solidFill>
              </a:rPr>
              <a:t> </a:t>
            </a:r>
            <a:r>
              <a:rPr lang="en-US" sz="2800" dirty="0">
                <a:solidFill>
                  <a:schemeClr val="bg2">
                    <a:lumMod val="50000"/>
                  </a:schemeClr>
                </a:solidFill>
              </a:rPr>
              <a:t>University</a:t>
            </a:r>
          </a:p>
          <a:p>
            <a:pPr marL="800100" lvl="1" indent="-342900">
              <a:spcBef>
                <a:spcPts val="1400"/>
              </a:spcBef>
              <a:buClr>
                <a:srgbClr val="964035"/>
              </a:buClr>
              <a:buFont typeface="Webdings" panose="05030102010509060703" pitchFamily="18" charset="2"/>
              <a:buChar char="4"/>
            </a:pPr>
            <a:r>
              <a:rPr lang="en-US" sz="2800" dirty="0" err="1" smtClean="0">
                <a:solidFill>
                  <a:schemeClr val="bg2">
                    <a:lumMod val="50000"/>
                  </a:schemeClr>
                </a:solidFill>
              </a:rPr>
              <a:t>Sapienza</a:t>
            </a:r>
            <a:r>
              <a:rPr lang="en-US" sz="2800" dirty="0" smtClean="0">
                <a:solidFill>
                  <a:schemeClr val="bg2">
                    <a:lumMod val="50000"/>
                  </a:schemeClr>
                </a:solidFill>
              </a:rPr>
              <a:t> </a:t>
            </a:r>
            <a:r>
              <a:rPr lang="en-US" sz="2800" dirty="0" err="1" smtClean="0">
                <a:solidFill>
                  <a:schemeClr val="bg2">
                    <a:lumMod val="50000"/>
                  </a:schemeClr>
                </a:solidFill>
              </a:rPr>
              <a:t>Universit</a:t>
            </a:r>
            <a:r>
              <a:rPr lang="en-US" sz="2800" dirty="0" err="1" smtClean="0">
                <a:solidFill>
                  <a:srgbClr val="767171"/>
                </a:solidFill>
                <a:latin typeface="Century Gothic"/>
                <a:cs typeface="Century Gothic"/>
              </a:rPr>
              <a:t>à</a:t>
            </a:r>
            <a:r>
              <a:rPr lang="en-US" sz="2800" dirty="0" smtClean="0">
                <a:solidFill>
                  <a:schemeClr val="bg2">
                    <a:lumMod val="50000"/>
                  </a:schemeClr>
                </a:solidFill>
              </a:rPr>
              <a:t> Di Rom</a:t>
            </a:r>
            <a:r>
              <a:rPr lang="en-US" sz="2800" dirty="0">
                <a:solidFill>
                  <a:srgbClr val="767171"/>
                </a:solidFill>
                <a:latin typeface="Century Gothic"/>
                <a:cs typeface="Century Gothic"/>
              </a:rPr>
              <a:t>a</a:t>
            </a:r>
            <a:endParaRPr lang="en-US" sz="2800" dirty="0" smtClean="0">
              <a:solidFill>
                <a:schemeClr val="bg2">
                  <a:lumMod val="50000"/>
                </a:schemeClr>
              </a:solidFill>
            </a:endParaRPr>
          </a:p>
          <a:p>
            <a:pPr marL="342900" indent="-342900">
              <a:spcBef>
                <a:spcPts val="1400"/>
              </a:spcBef>
              <a:buClr>
                <a:srgbClr val="964035"/>
              </a:buClr>
              <a:buFont typeface="Webdings" panose="05030102010509060703" pitchFamily="18" charset="2"/>
              <a:buChar char="4"/>
            </a:pPr>
            <a:r>
              <a:rPr lang="en-US" sz="3200" dirty="0" smtClean="0">
                <a:solidFill>
                  <a:schemeClr val="bg2">
                    <a:lumMod val="50000"/>
                  </a:schemeClr>
                </a:solidFill>
              </a:rPr>
              <a:t>Institute for Global Environmental Strategies</a:t>
            </a:r>
          </a:p>
          <a:p>
            <a:pPr>
              <a:spcBef>
                <a:spcPts val="200"/>
              </a:spcBef>
              <a:buClr>
                <a:srgbClr val="964035"/>
              </a:buClr>
            </a:pPr>
            <a:endParaRPr lang="en-US" sz="3000" dirty="0">
              <a:solidFill>
                <a:schemeClr val="bg2">
                  <a:lumMod val="50000"/>
                </a:schemeClr>
              </a:solidFill>
            </a:endParaRPr>
          </a:p>
        </p:txBody>
      </p:sp>
    </p:spTree>
    <p:extLst>
      <p:ext uri="{BB962C8B-B14F-4D97-AF65-F5344CB8AC3E}">
        <p14:creationId xmlns:p14="http://schemas.microsoft.com/office/powerpoint/2010/main" val="2458061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Partner Concerns</a:t>
            </a:r>
            <a:endParaRPr lang="en-US" dirty="0"/>
          </a:p>
        </p:txBody>
      </p:sp>
      <p:pic>
        <p:nvPicPr>
          <p:cNvPr id="8" name="Picture Placeholder 7"/>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89" t="14152" r="2396" b="36072"/>
          <a:stretch/>
        </p:blipFill>
        <p:spPr>
          <a:xfrm>
            <a:off x="0" y="27432"/>
            <a:ext cx="12192000" cy="3410120"/>
          </a:xfrm>
        </p:spPr>
      </p:pic>
      <p:sp>
        <p:nvSpPr>
          <p:cNvPr id="6" name="Text Placeholder 5"/>
          <p:cNvSpPr>
            <a:spLocks noGrp="1"/>
          </p:cNvSpPr>
          <p:nvPr>
            <p:ph type="body" sz="half" idx="2"/>
          </p:nvPr>
        </p:nvSpPr>
        <p:spPr>
          <a:xfrm>
            <a:off x="606287" y="4286248"/>
            <a:ext cx="10952922" cy="2571751"/>
          </a:xfrm>
        </p:spPr>
        <p:txBody>
          <a:bodyPr>
            <a:normAutofit fontScale="92500"/>
          </a:bodyPr>
          <a:lstStyle/>
          <a:p>
            <a:endParaRPr lang="en-US" dirty="0"/>
          </a:p>
          <a:p>
            <a:pPr marL="342900" indent="-342900">
              <a:spcBef>
                <a:spcPts val="800"/>
              </a:spcBef>
              <a:buClr>
                <a:srgbClr val="964035"/>
              </a:buClr>
              <a:buFont typeface="Webdings" panose="05030102010509060703" pitchFamily="18" charset="2"/>
              <a:buChar char="4"/>
            </a:pPr>
            <a:r>
              <a:rPr lang="en-US" sz="3200" dirty="0" smtClean="0">
                <a:solidFill>
                  <a:schemeClr val="bg2">
                    <a:lumMod val="50000"/>
                  </a:schemeClr>
                </a:solidFill>
              </a:rPr>
              <a:t>Rising temperatures </a:t>
            </a:r>
            <a:r>
              <a:rPr lang="en-US" sz="3200" b="1" dirty="0" smtClean="0">
                <a:solidFill>
                  <a:schemeClr val="bg2">
                    <a:lumMod val="50000"/>
                  </a:schemeClr>
                </a:solidFill>
              </a:rPr>
              <a:t>expand</a:t>
            </a:r>
            <a:r>
              <a:rPr lang="en-US" sz="3200" dirty="0" smtClean="0">
                <a:solidFill>
                  <a:schemeClr val="bg2">
                    <a:lumMod val="50000"/>
                  </a:schemeClr>
                </a:solidFill>
              </a:rPr>
              <a:t> mosquito population range</a:t>
            </a:r>
          </a:p>
          <a:p>
            <a:pPr marL="342900" indent="-342900">
              <a:spcBef>
                <a:spcPts val="800"/>
              </a:spcBef>
              <a:buClr>
                <a:srgbClr val="964035"/>
              </a:buClr>
              <a:buFont typeface="Webdings" panose="05030102010509060703" pitchFamily="18" charset="2"/>
              <a:buChar char="4"/>
            </a:pPr>
            <a:r>
              <a:rPr lang="en-US" sz="3200" b="1" dirty="0" smtClean="0">
                <a:solidFill>
                  <a:schemeClr val="bg2">
                    <a:lumMod val="50000"/>
                  </a:schemeClr>
                </a:solidFill>
              </a:rPr>
              <a:t>Spread</a:t>
            </a:r>
            <a:r>
              <a:rPr lang="en-US" sz="3200" dirty="0" smtClean="0">
                <a:solidFill>
                  <a:schemeClr val="bg2">
                    <a:lumMod val="50000"/>
                  </a:schemeClr>
                </a:solidFill>
              </a:rPr>
              <a:t> of vector-borne diseases</a:t>
            </a:r>
          </a:p>
          <a:p>
            <a:pPr marL="342900" indent="-342900">
              <a:spcBef>
                <a:spcPts val="800"/>
              </a:spcBef>
              <a:buClr>
                <a:srgbClr val="964035"/>
              </a:buClr>
              <a:buFont typeface="Webdings" panose="05030102010509060703" pitchFamily="18" charset="2"/>
              <a:buChar char="4"/>
            </a:pPr>
            <a:r>
              <a:rPr lang="en-US" sz="3200" dirty="0">
                <a:solidFill>
                  <a:schemeClr val="bg2">
                    <a:lumMod val="50000"/>
                  </a:schemeClr>
                </a:solidFill>
              </a:rPr>
              <a:t>Integrating </a:t>
            </a:r>
            <a:r>
              <a:rPr lang="en-US" sz="3200" dirty="0" smtClean="0">
                <a:solidFill>
                  <a:schemeClr val="bg2">
                    <a:lumMod val="50000"/>
                  </a:schemeClr>
                </a:solidFill>
              </a:rPr>
              <a:t>citizen </a:t>
            </a:r>
            <a:r>
              <a:rPr lang="en-US" sz="3200" dirty="0">
                <a:solidFill>
                  <a:schemeClr val="bg2">
                    <a:lumMod val="50000"/>
                  </a:schemeClr>
                </a:solidFill>
              </a:rPr>
              <a:t>s</a:t>
            </a:r>
            <a:r>
              <a:rPr lang="en-US" sz="3200" dirty="0" smtClean="0">
                <a:solidFill>
                  <a:schemeClr val="bg2">
                    <a:lumMod val="50000"/>
                  </a:schemeClr>
                </a:solidFill>
              </a:rPr>
              <a:t>cience </a:t>
            </a:r>
            <a:r>
              <a:rPr lang="en-US" sz="3200" dirty="0">
                <a:solidFill>
                  <a:schemeClr val="bg2">
                    <a:lumMod val="50000"/>
                  </a:schemeClr>
                </a:solidFill>
              </a:rPr>
              <a:t>d</a:t>
            </a:r>
            <a:r>
              <a:rPr lang="en-US" sz="3200" dirty="0" smtClean="0">
                <a:solidFill>
                  <a:schemeClr val="bg2">
                    <a:lumMod val="50000"/>
                  </a:schemeClr>
                </a:solidFill>
              </a:rPr>
              <a:t>ata </a:t>
            </a:r>
            <a:r>
              <a:rPr lang="en-US" sz="3200" dirty="0">
                <a:solidFill>
                  <a:schemeClr val="bg2">
                    <a:lumMod val="50000"/>
                  </a:schemeClr>
                </a:solidFill>
              </a:rPr>
              <a:t>from </a:t>
            </a:r>
            <a:r>
              <a:rPr lang="en-US" sz="3200" b="1" dirty="0">
                <a:solidFill>
                  <a:schemeClr val="bg2">
                    <a:lumMod val="50000"/>
                  </a:schemeClr>
                </a:solidFill>
              </a:rPr>
              <a:t>multiple countries</a:t>
            </a:r>
            <a:endParaRPr lang="en-US" sz="3200" b="1" dirty="0" smtClean="0">
              <a:solidFill>
                <a:schemeClr val="bg2">
                  <a:lumMod val="50000"/>
                </a:schemeClr>
              </a:solidFill>
            </a:endParaRPr>
          </a:p>
        </p:txBody>
      </p:sp>
      <p:sp>
        <p:nvSpPr>
          <p:cNvPr id="7" name="Text Placeholder 4"/>
          <p:cNvSpPr txBox="1">
            <a:spLocks/>
          </p:cNvSpPr>
          <p:nvPr/>
        </p:nvSpPr>
        <p:spPr>
          <a:xfrm>
            <a:off x="10149840" y="3163824"/>
            <a:ext cx="2042160" cy="27372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chemeClr val="bg1">
                    <a:lumMod val="85000"/>
                  </a:schemeClr>
                </a:solidFill>
                <a:effectLst/>
                <a:uLnTx/>
                <a:uFillTx/>
                <a:latin typeface="Century Gothic" panose="020B0502020202020204" pitchFamily="34" charset="0"/>
                <a:ea typeface="+mn-ea"/>
                <a:cs typeface="+mn-cs"/>
              </a:rPr>
              <a:t>Image Credit: Max Pixel</a:t>
            </a:r>
            <a:endParaRPr kumimoji="0" lang="en-US" sz="1000" b="0" i="0" u="none" strike="noStrike" kern="1200" cap="none" spc="0" normalizeH="0" baseline="0" noProof="0" dirty="0">
              <a:ln>
                <a:noFill/>
              </a:ln>
              <a:solidFill>
                <a:schemeClr val="bg1">
                  <a:lumMod val="8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828800" y="967976"/>
            <a:ext cx="9609513" cy="635630"/>
          </a:xfrm>
        </p:spPr>
        <p:txBody>
          <a:bodyPr numCol="2">
            <a:noAutofit/>
          </a:bodyPr>
          <a:lstStyle/>
          <a:p>
            <a:pPr marL="342900" indent="-342900">
              <a:spcBef>
                <a:spcPts val="200"/>
              </a:spcBef>
              <a:buClr>
                <a:srgbClr val="964035"/>
              </a:buClr>
              <a:buFont typeface="Webdings" panose="05030102010509060703" pitchFamily="18" charset="2"/>
              <a:buChar char="4"/>
            </a:pPr>
            <a:endParaRPr lang="en-US" sz="2400" dirty="0">
              <a:solidFill>
                <a:schemeClr val="bg2">
                  <a:lumMod val="50000"/>
                </a:schemeClr>
              </a:solidFill>
            </a:endParaRPr>
          </a:p>
          <a:p>
            <a:endParaRPr lang="en-US" sz="2400" dirty="0">
              <a:solidFill>
                <a:schemeClr val="bg2">
                  <a:lumMod val="50000"/>
                </a:schemeClr>
              </a:solidFill>
            </a:endParaRPr>
          </a:p>
        </p:txBody>
      </p:sp>
      <p:sp>
        <p:nvSpPr>
          <p:cNvPr id="5" name="Title 4"/>
          <p:cNvSpPr>
            <a:spLocks noGrp="1"/>
          </p:cNvSpPr>
          <p:nvPr>
            <p:ph type="title"/>
          </p:nvPr>
        </p:nvSpPr>
        <p:spPr>
          <a:xfrm>
            <a:off x="1000125" y="371474"/>
            <a:ext cx="10233148" cy="479425"/>
          </a:xfrm>
        </p:spPr>
        <p:txBody>
          <a:bodyPr>
            <a:normAutofit fontScale="90000"/>
          </a:bodyPr>
          <a:lstStyle/>
          <a:p>
            <a:r>
              <a:rPr lang="en-US" dirty="0" smtClean="0"/>
              <a:t>Study Area: Western Europe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699" y="1285791"/>
            <a:ext cx="5824136" cy="4781170"/>
          </a:xfrm>
          <a:prstGeom prst="rect">
            <a:avLst/>
          </a:prstGeom>
        </p:spPr>
      </p:pic>
      <p:sp>
        <p:nvSpPr>
          <p:cNvPr id="7" name="TextBox 6"/>
          <p:cNvSpPr txBox="1"/>
          <p:nvPr/>
        </p:nvSpPr>
        <p:spPr>
          <a:xfrm>
            <a:off x="149627" y="2644170"/>
            <a:ext cx="5818911" cy="1569660"/>
          </a:xfrm>
          <a:prstGeom prst="rect">
            <a:avLst/>
          </a:prstGeom>
          <a:noFill/>
        </p:spPr>
        <p:txBody>
          <a:bodyPr wrap="square" rtlCol="0">
            <a:spAutoFit/>
          </a:bodyPr>
          <a:lstStyle/>
          <a:p>
            <a:pPr algn="ctr"/>
            <a:r>
              <a:rPr lang="en-US" sz="3200" b="1" dirty="0" smtClean="0">
                <a:solidFill>
                  <a:srgbClr val="964035"/>
                </a:solidFill>
              </a:rPr>
              <a:t>Study Period:</a:t>
            </a:r>
          </a:p>
          <a:p>
            <a:endParaRPr lang="en-US" sz="3200" dirty="0"/>
          </a:p>
          <a:p>
            <a:r>
              <a:rPr lang="en-US" sz="3200" dirty="0" smtClean="0">
                <a:solidFill>
                  <a:schemeClr val="bg2">
                    <a:lumMod val="50000"/>
                  </a:schemeClr>
                </a:solidFill>
              </a:rPr>
              <a:t>June 2016 – September 2017</a:t>
            </a:r>
            <a:endParaRPr lang="en-US" sz="3200" dirty="0">
              <a:solidFill>
                <a:schemeClr val="bg2">
                  <a:lumMod val="50000"/>
                </a:schemeClr>
              </a:solidFill>
            </a:endParaRPr>
          </a:p>
        </p:txBody>
      </p:sp>
      <p:pic>
        <p:nvPicPr>
          <p:cNvPr id="8" name="Picture 7"/>
          <p:cNvPicPr>
            <a:picLocks noChangeAspect="1"/>
          </p:cNvPicPr>
          <p:nvPr/>
        </p:nvPicPr>
        <p:blipFill>
          <a:blip r:embed="rId4"/>
          <a:stretch>
            <a:fillRect/>
          </a:stretch>
        </p:blipFill>
        <p:spPr>
          <a:xfrm>
            <a:off x="11646000" y="4691015"/>
            <a:ext cx="216823" cy="1238623"/>
          </a:xfrm>
          <a:prstGeom prst="rect">
            <a:avLst/>
          </a:prstGeom>
        </p:spPr>
      </p:pic>
      <p:pic>
        <p:nvPicPr>
          <p:cNvPr id="2" name="Picture 1"/>
          <p:cNvPicPr>
            <a:picLocks noChangeAspect="1"/>
          </p:cNvPicPr>
          <p:nvPr/>
        </p:nvPicPr>
        <p:blipFill>
          <a:blip r:embed="rId5"/>
          <a:stretch>
            <a:fillRect/>
          </a:stretch>
        </p:blipFill>
        <p:spPr>
          <a:xfrm>
            <a:off x="6282766" y="1745902"/>
            <a:ext cx="1365622" cy="377985"/>
          </a:xfrm>
          <a:prstGeom prst="rect">
            <a:avLst/>
          </a:prstGeom>
        </p:spPr>
      </p:pic>
    </p:spTree>
    <p:extLst>
      <p:ext uri="{BB962C8B-B14F-4D97-AF65-F5344CB8AC3E}">
        <p14:creationId xmlns:p14="http://schemas.microsoft.com/office/powerpoint/2010/main" val="417889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145970" y="3572572"/>
            <a:ext cx="3790832" cy="2843124"/>
          </a:xfrm>
          <a:prstGeom prst="rect">
            <a:avLst/>
          </a:prstGeom>
          <a:ln w="28575">
            <a:solidFill>
              <a:srgbClr val="964035"/>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3616"/>
          <a:stretch/>
        </p:blipFill>
        <p:spPr>
          <a:xfrm flipH="1">
            <a:off x="2240030" y="3540927"/>
            <a:ext cx="3797988" cy="2893761"/>
          </a:xfrm>
          <a:prstGeom prst="rect">
            <a:avLst/>
          </a:prstGeom>
          <a:ln w="57150">
            <a:solidFill>
              <a:srgbClr val="B53F32"/>
            </a:solidFill>
          </a:ln>
        </p:spPr>
      </p:pic>
      <p:sp>
        <p:nvSpPr>
          <p:cNvPr id="6" name="Text Placeholder 5"/>
          <p:cNvSpPr>
            <a:spLocks noGrp="1"/>
          </p:cNvSpPr>
          <p:nvPr>
            <p:ph type="body" sz="half" idx="2"/>
          </p:nvPr>
        </p:nvSpPr>
        <p:spPr>
          <a:xfrm>
            <a:off x="1828800" y="967976"/>
            <a:ext cx="9609513" cy="635630"/>
          </a:xfrm>
        </p:spPr>
        <p:txBody>
          <a:bodyPr numCol="2">
            <a:noAutofit/>
          </a:bodyPr>
          <a:lstStyle/>
          <a:p>
            <a:pPr marL="342900" indent="-342900">
              <a:spcBef>
                <a:spcPts val="200"/>
              </a:spcBef>
              <a:buClr>
                <a:srgbClr val="964035"/>
              </a:buClr>
              <a:buFont typeface="Webdings" panose="05030102010509060703" pitchFamily="18" charset="2"/>
              <a:buChar char="4"/>
            </a:pPr>
            <a:endParaRPr lang="en-US" sz="2400" dirty="0">
              <a:solidFill>
                <a:schemeClr val="bg2">
                  <a:lumMod val="50000"/>
                </a:schemeClr>
              </a:solidFill>
            </a:endParaRPr>
          </a:p>
          <a:p>
            <a:endParaRPr lang="en-US" sz="2400" dirty="0">
              <a:solidFill>
                <a:schemeClr val="bg2">
                  <a:lumMod val="50000"/>
                </a:schemeClr>
              </a:solidFill>
            </a:endParaRPr>
          </a:p>
        </p:txBody>
      </p:sp>
      <p:pic>
        <p:nvPicPr>
          <p:cNvPr id="11" name="Picture 10"/>
          <p:cNvPicPr>
            <a:picLocks noChangeAspect="1"/>
          </p:cNvPicPr>
          <p:nvPr/>
        </p:nvPicPr>
        <p:blipFill>
          <a:blip r:embed="rId5"/>
          <a:stretch>
            <a:fillRect/>
          </a:stretch>
        </p:blipFill>
        <p:spPr>
          <a:xfrm>
            <a:off x="5669606" y="1105434"/>
            <a:ext cx="4251532" cy="2834355"/>
          </a:xfrm>
          <a:prstGeom prst="rect">
            <a:avLst/>
          </a:prstGeom>
          <a:ln w="28575">
            <a:solidFill>
              <a:srgbClr val="964035"/>
            </a:solidFill>
          </a:ln>
        </p:spPr>
      </p:pic>
      <p:sp>
        <p:nvSpPr>
          <p:cNvPr id="12" name="TextBox 11"/>
          <p:cNvSpPr txBox="1"/>
          <p:nvPr/>
        </p:nvSpPr>
        <p:spPr>
          <a:xfrm>
            <a:off x="93543" y="4005305"/>
            <a:ext cx="1813164" cy="738664"/>
          </a:xfrm>
          <a:prstGeom prst="rect">
            <a:avLst/>
          </a:prstGeom>
          <a:noFill/>
        </p:spPr>
        <p:txBody>
          <a:bodyPr wrap="square" rtlCol="0">
            <a:spAutoFit/>
          </a:bodyPr>
          <a:lstStyle/>
          <a:p>
            <a:r>
              <a:rPr lang="en-US" sz="2400" b="1" dirty="0">
                <a:solidFill>
                  <a:srgbClr val="964035"/>
                </a:solidFill>
              </a:rPr>
              <a:t>Belgium</a:t>
            </a:r>
          </a:p>
          <a:p>
            <a:endParaRPr lang="en-US" dirty="0"/>
          </a:p>
        </p:txBody>
      </p:sp>
      <p:sp>
        <p:nvSpPr>
          <p:cNvPr id="14" name="TextBox 13"/>
          <p:cNvSpPr txBox="1"/>
          <p:nvPr/>
        </p:nvSpPr>
        <p:spPr>
          <a:xfrm>
            <a:off x="10006110" y="1020899"/>
            <a:ext cx="819455" cy="738664"/>
          </a:xfrm>
          <a:prstGeom prst="rect">
            <a:avLst/>
          </a:prstGeom>
          <a:noFill/>
        </p:spPr>
        <p:txBody>
          <a:bodyPr wrap="none" rtlCol="0">
            <a:spAutoFit/>
          </a:bodyPr>
          <a:lstStyle/>
          <a:p>
            <a:r>
              <a:rPr lang="en-US" sz="2400" b="1" dirty="0">
                <a:solidFill>
                  <a:srgbClr val="964035"/>
                </a:solidFill>
              </a:rPr>
              <a:t>Italy</a:t>
            </a:r>
          </a:p>
          <a:p>
            <a:endParaRPr lang="en-US" dirty="0"/>
          </a:p>
        </p:txBody>
      </p:sp>
      <p:sp>
        <p:nvSpPr>
          <p:cNvPr id="15" name="TextBox 14"/>
          <p:cNvSpPr txBox="1"/>
          <p:nvPr/>
        </p:nvSpPr>
        <p:spPr>
          <a:xfrm>
            <a:off x="-217769" y="5750004"/>
            <a:ext cx="2342784" cy="1107996"/>
          </a:xfrm>
          <a:prstGeom prst="rect">
            <a:avLst/>
          </a:prstGeom>
          <a:noFill/>
        </p:spPr>
        <p:txBody>
          <a:bodyPr wrap="square" rtlCol="0">
            <a:spAutoFit/>
          </a:bodyPr>
          <a:lstStyle/>
          <a:p>
            <a:pPr algn="r"/>
            <a:r>
              <a:rPr lang="en-US" sz="2400" b="1" dirty="0">
                <a:solidFill>
                  <a:srgbClr val="964035"/>
                </a:solidFill>
              </a:rPr>
              <a:t>The Netherlands</a:t>
            </a:r>
          </a:p>
          <a:p>
            <a:endParaRPr lang="en-US" dirty="0"/>
          </a:p>
        </p:txBody>
      </p:sp>
      <p:sp>
        <p:nvSpPr>
          <p:cNvPr id="16" name="TextBox 15"/>
          <p:cNvSpPr txBox="1"/>
          <p:nvPr/>
        </p:nvSpPr>
        <p:spPr>
          <a:xfrm>
            <a:off x="7074344" y="5978207"/>
            <a:ext cx="1251857" cy="738664"/>
          </a:xfrm>
          <a:prstGeom prst="rect">
            <a:avLst/>
          </a:prstGeom>
          <a:noFill/>
        </p:spPr>
        <p:txBody>
          <a:bodyPr wrap="square" rtlCol="0">
            <a:spAutoFit/>
          </a:bodyPr>
          <a:lstStyle/>
          <a:p>
            <a:r>
              <a:rPr lang="en-US" sz="2400" b="1" dirty="0">
                <a:solidFill>
                  <a:srgbClr val="964035"/>
                </a:solidFill>
              </a:rPr>
              <a:t>Spain</a:t>
            </a:r>
          </a:p>
          <a:p>
            <a:endParaRPr lang="en-US" dirty="0"/>
          </a:p>
        </p:txBody>
      </p:sp>
      <p:sp>
        <p:nvSpPr>
          <p:cNvPr id="5" name="Title 4"/>
          <p:cNvSpPr>
            <a:spLocks noGrp="1"/>
          </p:cNvSpPr>
          <p:nvPr>
            <p:ph type="title"/>
          </p:nvPr>
        </p:nvSpPr>
        <p:spPr>
          <a:xfrm>
            <a:off x="1000125" y="371474"/>
            <a:ext cx="10233148" cy="479425"/>
          </a:xfrm>
        </p:spPr>
        <p:txBody>
          <a:bodyPr>
            <a:normAutofit fontScale="90000"/>
          </a:bodyPr>
          <a:lstStyle/>
          <a:p>
            <a:r>
              <a:rPr lang="en-US" dirty="0" smtClean="0"/>
              <a:t>Study Area: Western Europe</a:t>
            </a:r>
            <a:endParaRPr lang="en-US" dirty="0"/>
          </a:p>
        </p:txBody>
      </p:sp>
      <p:sp>
        <p:nvSpPr>
          <p:cNvPr id="4" name="TextBox 3"/>
          <p:cNvSpPr txBox="1"/>
          <p:nvPr/>
        </p:nvSpPr>
        <p:spPr>
          <a:xfrm>
            <a:off x="0" y="6560099"/>
            <a:ext cx="3368230" cy="246221"/>
          </a:xfrm>
          <a:prstGeom prst="rect">
            <a:avLst/>
          </a:prstGeom>
          <a:noFill/>
        </p:spPr>
        <p:txBody>
          <a:bodyPr wrap="none" rtlCol="0">
            <a:spAutoFit/>
          </a:bodyPr>
          <a:lstStyle/>
          <a:p>
            <a:r>
              <a:rPr lang="en-US" sz="1000" dirty="0">
                <a:solidFill>
                  <a:schemeClr val="tx1">
                    <a:lumMod val="50000"/>
                    <a:lumOff val="50000"/>
                  </a:schemeClr>
                </a:solidFill>
              </a:rPr>
              <a:t>Image </a:t>
            </a:r>
            <a:r>
              <a:rPr lang="en-US" sz="1000" dirty="0" smtClean="0">
                <a:solidFill>
                  <a:schemeClr val="tx1">
                    <a:lumMod val="50000"/>
                    <a:lumOff val="50000"/>
                  </a:schemeClr>
                </a:solidFill>
              </a:rPr>
              <a:t>Credits: Max Pixel; PEXELS; </a:t>
            </a:r>
            <a:r>
              <a:rPr lang="en-US" sz="1000" dirty="0" err="1" smtClean="0">
                <a:solidFill>
                  <a:schemeClr val="tx1">
                    <a:lumMod val="50000"/>
                    <a:lumOff val="50000"/>
                  </a:schemeClr>
                </a:solidFill>
              </a:rPr>
              <a:t>Pixabay</a:t>
            </a:r>
            <a:r>
              <a:rPr lang="en-US" sz="1000" dirty="0" smtClean="0">
                <a:solidFill>
                  <a:schemeClr val="tx1">
                    <a:lumMod val="50000"/>
                    <a:lumOff val="50000"/>
                  </a:schemeClr>
                </a:solidFill>
              </a:rPr>
              <a:t>; </a:t>
            </a:r>
            <a:r>
              <a:rPr lang="en-US" sz="1000" dirty="0" err="1" smtClean="0">
                <a:solidFill>
                  <a:schemeClr val="tx1">
                    <a:lumMod val="50000"/>
                    <a:lumOff val="50000"/>
                  </a:schemeClr>
                </a:solidFill>
              </a:rPr>
              <a:t>Unsplash</a:t>
            </a:r>
            <a:endParaRPr lang="en-US" sz="1000" dirty="0">
              <a:solidFill>
                <a:schemeClr val="tx1">
                  <a:lumMod val="50000"/>
                  <a:lumOff val="50000"/>
                </a:schemeClr>
              </a:solidFill>
            </a:endParaRPr>
          </a:p>
        </p:txBody>
      </p:sp>
      <p:pic>
        <p:nvPicPr>
          <p:cNvPr id="1032" name="Picture 8" descr="Dinant, Belgium, City, Urban, Fjord, River, Wa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641" y="1138824"/>
            <a:ext cx="4183565" cy="2784685"/>
          </a:xfrm>
          <a:prstGeom prst="rect">
            <a:avLst/>
          </a:prstGeom>
          <a:noFill/>
          <a:ln w="28575">
            <a:solidFill>
              <a:srgbClr val="964035"/>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41789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124" b="42823"/>
          <a:stretch/>
        </p:blipFill>
        <p:spPr>
          <a:xfrm>
            <a:off x="0" y="37555"/>
            <a:ext cx="12192000" cy="3418115"/>
          </a:xfrm>
          <a:prstGeom prst="rect">
            <a:avLst/>
          </a:prstGeom>
        </p:spPr>
      </p:pic>
      <p:sp>
        <p:nvSpPr>
          <p:cNvPr id="2" name="Title 1"/>
          <p:cNvSpPr>
            <a:spLocks noGrp="1"/>
          </p:cNvSpPr>
          <p:nvPr>
            <p:ph type="title"/>
          </p:nvPr>
        </p:nvSpPr>
        <p:spPr/>
        <p:txBody>
          <a:bodyPr/>
          <a:lstStyle/>
          <a:p>
            <a:r>
              <a:rPr lang="en-US" dirty="0" smtClean="0"/>
              <a:t>Citizen Science in </a:t>
            </a:r>
            <a:r>
              <a:rPr lang="en-US" dirty="0"/>
              <a:t>E</a:t>
            </a:r>
            <a:r>
              <a:rPr lang="en-US" dirty="0" smtClean="0"/>
              <a:t>urope</a:t>
            </a:r>
            <a:endParaRPr lang="en-US" dirty="0"/>
          </a:p>
        </p:txBody>
      </p:sp>
      <p:sp>
        <p:nvSpPr>
          <p:cNvPr id="4" name="Text Placeholder 3"/>
          <p:cNvSpPr>
            <a:spLocks noGrp="1"/>
          </p:cNvSpPr>
          <p:nvPr>
            <p:ph type="body" sz="half" idx="2"/>
          </p:nvPr>
        </p:nvSpPr>
        <p:spPr>
          <a:xfrm>
            <a:off x="0" y="4481813"/>
            <a:ext cx="6301574" cy="2797875"/>
          </a:xfrm>
        </p:spPr>
        <p:txBody>
          <a:bodyPr>
            <a:normAutofit/>
          </a:bodyPr>
          <a:lstStyle/>
          <a:p>
            <a:pPr marL="342900" indent="-342900">
              <a:spcBef>
                <a:spcPts val="1400"/>
              </a:spcBef>
              <a:buClr>
                <a:srgbClr val="964035"/>
              </a:buClr>
              <a:buFont typeface="Webdings" panose="05030102010509060703" pitchFamily="18" charset="2"/>
              <a:buChar char="4"/>
            </a:pPr>
            <a:r>
              <a:rPr lang="en-US" sz="3000" dirty="0" smtClean="0">
                <a:solidFill>
                  <a:schemeClr val="bg2">
                    <a:lumMod val="50000"/>
                  </a:schemeClr>
                </a:solidFill>
              </a:rPr>
              <a:t>Research collected by </a:t>
            </a:r>
            <a:r>
              <a:rPr lang="en-US" sz="3000" b="1" dirty="0" smtClean="0">
                <a:solidFill>
                  <a:schemeClr val="bg2">
                    <a:lumMod val="50000"/>
                  </a:schemeClr>
                </a:solidFill>
              </a:rPr>
              <a:t>citizens</a:t>
            </a:r>
          </a:p>
          <a:p>
            <a:pPr marL="342900" indent="-342900">
              <a:spcBef>
                <a:spcPts val="1400"/>
              </a:spcBef>
              <a:buClr>
                <a:srgbClr val="964035"/>
              </a:buClr>
              <a:buFont typeface="Webdings" panose="05030102010509060703" pitchFamily="18" charset="2"/>
              <a:buChar char="4"/>
            </a:pPr>
            <a:r>
              <a:rPr lang="en-US" sz="3000" dirty="0" smtClean="0">
                <a:solidFill>
                  <a:schemeClr val="bg2">
                    <a:lumMod val="50000"/>
                  </a:schemeClr>
                </a:solidFill>
              </a:rPr>
              <a:t>Geo-capable </a:t>
            </a:r>
            <a:r>
              <a:rPr lang="en-US" sz="3000" b="1" dirty="0" smtClean="0">
                <a:solidFill>
                  <a:schemeClr val="bg2">
                    <a:lumMod val="50000"/>
                  </a:schemeClr>
                </a:solidFill>
              </a:rPr>
              <a:t>mobile apps</a:t>
            </a:r>
            <a:endParaRPr lang="en-US" sz="3000" b="1" dirty="0">
              <a:solidFill>
                <a:schemeClr val="bg2">
                  <a:lumMod val="50000"/>
                </a:schemeClr>
              </a:solidFill>
            </a:endParaRPr>
          </a:p>
          <a:p>
            <a:pPr marL="342900" indent="-342900">
              <a:spcBef>
                <a:spcPts val="1400"/>
              </a:spcBef>
              <a:buClr>
                <a:srgbClr val="964035"/>
              </a:buClr>
              <a:buFont typeface="Webdings" panose="05030102010509060703" pitchFamily="18" charset="2"/>
              <a:buChar char="4"/>
            </a:pPr>
            <a:r>
              <a:rPr lang="en-US" sz="3000" b="1" dirty="0" smtClean="0">
                <a:solidFill>
                  <a:schemeClr val="bg2">
                    <a:lumMod val="50000"/>
                  </a:schemeClr>
                </a:solidFill>
              </a:rPr>
              <a:t>Questionnaires</a:t>
            </a:r>
            <a:r>
              <a:rPr lang="en-US" sz="3000" dirty="0" smtClean="0">
                <a:solidFill>
                  <a:schemeClr val="bg2">
                    <a:lumMod val="50000"/>
                  </a:schemeClr>
                </a:solidFill>
              </a:rPr>
              <a:t> when exposed to mosquitoes</a:t>
            </a:r>
            <a:endParaRPr lang="en-US" sz="3000" dirty="0">
              <a:solidFill>
                <a:schemeClr val="bg2">
                  <a:lumMod val="50000"/>
                </a:schemeClr>
              </a:solidFill>
            </a:endParaRPr>
          </a:p>
          <a:p>
            <a:r>
              <a:rPr lang="en-US" dirty="0" smtClean="0"/>
              <a:t>					</a:t>
            </a:r>
            <a:endParaRPr lang="en-US" dirty="0"/>
          </a:p>
        </p:txBody>
      </p:sp>
      <p:sp>
        <p:nvSpPr>
          <p:cNvPr id="5" name="Rectangle 4"/>
          <p:cNvSpPr/>
          <p:nvPr/>
        </p:nvSpPr>
        <p:spPr>
          <a:xfrm>
            <a:off x="10732947" y="3176633"/>
            <a:ext cx="1459053" cy="230832"/>
          </a:xfrm>
          <a:prstGeom prst="rect">
            <a:avLst/>
          </a:prstGeom>
        </p:spPr>
        <p:txBody>
          <a:bodyPr wrap="none">
            <a:spAutoFit/>
          </a:bodyPr>
          <a:lstStyle/>
          <a:p>
            <a:pPr lvl="0" algn="r">
              <a:lnSpc>
                <a:spcPct val="90000"/>
              </a:lnSpc>
              <a:spcBef>
                <a:spcPts val="1000"/>
              </a:spcBef>
              <a:defRPr/>
            </a:pPr>
            <a:r>
              <a:rPr lang="en-US" sz="1000" dirty="0">
                <a:solidFill>
                  <a:schemeClr val="bg1">
                    <a:lumMod val="85000"/>
                  </a:schemeClr>
                </a:solidFill>
                <a:latin typeface="Century Gothic" panose="020B0502020202020204" pitchFamily="34" charset="0"/>
              </a:rPr>
              <a:t>Image Credit: </a:t>
            </a:r>
            <a:r>
              <a:rPr lang="en-US" sz="1000" dirty="0" err="1" smtClean="0">
                <a:solidFill>
                  <a:schemeClr val="bg1">
                    <a:lumMod val="85000"/>
                  </a:schemeClr>
                </a:solidFill>
                <a:latin typeface="Century Gothic" panose="020B0502020202020204" pitchFamily="34" charset="0"/>
              </a:rPr>
              <a:t>Pexels</a:t>
            </a:r>
            <a:endParaRPr lang="en-US" sz="1000" dirty="0">
              <a:solidFill>
                <a:schemeClr val="bg1">
                  <a:lumMod val="85000"/>
                </a:schemeClr>
              </a:solidFill>
              <a:latin typeface="Century Gothic" panose="020B0502020202020204" pitchFamily="34" charset="0"/>
            </a:endParaRPr>
          </a:p>
        </p:txBody>
      </p:sp>
      <p:sp>
        <p:nvSpPr>
          <p:cNvPr id="6" name="Text Placeholder 3"/>
          <p:cNvSpPr txBox="1">
            <a:spLocks/>
          </p:cNvSpPr>
          <p:nvPr/>
        </p:nvSpPr>
        <p:spPr>
          <a:xfrm>
            <a:off x="6551820" y="5051650"/>
            <a:ext cx="2827268" cy="12023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400" dirty="0" smtClean="0">
                <a:solidFill>
                  <a:schemeClr val="bg2">
                    <a:lumMod val="50000"/>
                  </a:schemeClr>
                </a:solidFill>
              </a:rPr>
              <a:t>Community </a:t>
            </a:r>
            <a:r>
              <a:rPr lang="en-US" sz="2600" dirty="0" smtClean="0">
                <a:solidFill>
                  <a:schemeClr val="bg2">
                    <a:lumMod val="50000"/>
                  </a:schemeClr>
                </a:solidFill>
              </a:rPr>
              <a:t>involvement</a:t>
            </a:r>
          </a:p>
          <a:p>
            <a:pPr marL="342900" indent="-342900">
              <a:spcBef>
                <a:spcPts val="200"/>
              </a:spcBef>
              <a:buClr>
                <a:srgbClr val="964035"/>
              </a:buClr>
              <a:buFont typeface="Webdings" panose="05030102010509060703" pitchFamily="18" charset="2"/>
              <a:buChar char="4"/>
            </a:pPr>
            <a:r>
              <a:rPr lang="en-US" sz="2400" dirty="0" smtClean="0">
                <a:solidFill>
                  <a:schemeClr val="bg2">
                    <a:lumMod val="50000"/>
                  </a:schemeClr>
                </a:solidFill>
              </a:rPr>
              <a:t>Convenience</a:t>
            </a:r>
          </a:p>
        </p:txBody>
      </p:sp>
      <p:sp>
        <p:nvSpPr>
          <p:cNvPr id="8" name="Text Placeholder 3"/>
          <p:cNvSpPr txBox="1">
            <a:spLocks/>
          </p:cNvSpPr>
          <p:nvPr/>
        </p:nvSpPr>
        <p:spPr>
          <a:xfrm>
            <a:off x="9379088" y="5051650"/>
            <a:ext cx="2359152" cy="10049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600"/>
              </a:spcBef>
              <a:buClr>
                <a:srgbClr val="964035"/>
              </a:buClr>
              <a:buFont typeface="Webdings" panose="05030102010509060703" pitchFamily="18" charset="2"/>
              <a:buChar char="4"/>
            </a:pPr>
            <a:r>
              <a:rPr lang="en-US" sz="2600" dirty="0" smtClean="0">
                <a:solidFill>
                  <a:schemeClr val="bg2">
                    <a:lumMod val="50000"/>
                  </a:schemeClr>
                </a:solidFill>
              </a:rPr>
              <a:t>Unreliable</a:t>
            </a:r>
          </a:p>
          <a:p>
            <a:pPr marL="342900" indent="-342900">
              <a:spcBef>
                <a:spcPts val="600"/>
              </a:spcBef>
              <a:buClr>
                <a:srgbClr val="964035"/>
              </a:buClr>
              <a:buFont typeface="Webdings" panose="05030102010509060703" pitchFamily="18" charset="2"/>
              <a:buChar char="4"/>
            </a:pPr>
            <a:r>
              <a:rPr lang="en-US" sz="2400" dirty="0" smtClean="0">
                <a:solidFill>
                  <a:schemeClr val="bg2">
                    <a:lumMod val="50000"/>
                  </a:schemeClr>
                </a:solidFill>
              </a:rPr>
              <a:t>Awareness</a:t>
            </a:r>
          </a:p>
        </p:txBody>
      </p:sp>
      <p:sp>
        <p:nvSpPr>
          <p:cNvPr id="3" name="TextBox 2"/>
          <p:cNvSpPr txBox="1"/>
          <p:nvPr/>
        </p:nvSpPr>
        <p:spPr>
          <a:xfrm>
            <a:off x="6649518" y="4471609"/>
            <a:ext cx="1682496" cy="553998"/>
          </a:xfrm>
          <a:prstGeom prst="rect">
            <a:avLst/>
          </a:prstGeom>
          <a:noFill/>
        </p:spPr>
        <p:txBody>
          <a:bodyPr wrap="square" rtlCol="0">
            <a:spAutoFit/>
          </a:bodyPr>
          <a:lstStyle/>
          <a:p>
            <a:r>
              <a:rPr lang="en-US" sz="3000" b="1" u="sng" dirty="0" smtClean="0">
                <a:solidFill>
                  <a:srgbClr val="964035"/>
                </a:solidFill>
              </a:rPr>
              <a:t>Pros</a:t>
            </a:r>
            <a:r>
              <a:rPr lang="en-US" sz="3000" dirty="0" smtClean="0">
                <a:solidFill>
                  <a:srgbClr val="964035"/>
                </a:solidFill>
              </a:rPr>
              <a:t>:</a:t>
            </a:r>
            <a:endParaRPr lang="en-US" sz="3000" dirty="0">
              <a:solidFill>
                <a:srgbClr val="964035"/>
              </a:solidFill>
            </a:endParaRPr>
          </a:p>
        </p:txBody>
      </p:sp>
      <p:sp>
        <p:nvSpPr>
          <p:cNvPr id="9" name="TextBox 8"/>
          <p:cNvSpPr txBox="1"/>
          <p:nvPr/>
        </p:nvSpPr>
        <p:spPr>
          <a:xfrm>
            <a:off x="9476558" y="4471610"/>
            <a:ext cx="1682496" cy="553998"/>
          </a:xfrm>
          <a:prstGeom prst="rect">
            <a:avLst/>
          </a:prstGeom>
          <a:noFill/>
        </p:spPr>
        <p:txBody>
          <a:bodyPr wrap="square" rtlCol="0">
            <a:spAutoFit/>
          </a:bodyPr>
          <a:lstStyle/>
          <a:p>
            <a:r>
              <a:rPr lang="en-US" sz="3000" b="1" u="sng" dirty="0" smtClean="0">
                <a:solidFill>
                  <a:srgbClr val="964035"/>
                </a:solidFill>
              </a:rPr>
              <a:t>Cons</a:t>
            </a:r>
            <a:r>
              <a:rPr lang="en-US" sz="2400" dirty="0" smtClean="0">
                <a:solidFill>
                  <a:srgbClr val="964035"/>
                </a:solidFill>
              </a:rPr>
              <a:t>:</a:t>
            </a:r>
            <a:endParaRPr lang="en-US" sz="2400" dirty="0">
              <a:solidFill>
                <a:srgbClr val="964035"/>
              </a:solidFill>
            </a:endParaRPr>
          </a:p>
        </p:txBody>
      </p:sp>
    </p:spTree>
    <p:extLst>
      <p:ext uri="{BB962C8B-B14F-4D97-AF65-F5344CB8AC3E}">
        <p14:creationId xmlns:p14="http://schemas.microsoft.com/office/powerpoint/2010/main" val="1605078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900" r="19444"/>
          <a:stretch/>
        </p:blipFill>
        <p:spPr>
          <a:xfrm>
            <a:off x="6674080" y="2806530"/>
            <a:ext cx="4186774" cy="3865874"/>
          </a:xfrm>
          <a:prstGeom prst="rect">
            <a:avLst/>
          </a:prstGeom>
        </p:spPr>
      </p:pic>
      <p:sp>
        <p:nvSpPr>
          <p:cNvPr id="5" name="Title 4"/>
          <p:cNvSpPr>
            <a:spLocks noGrp="1"/>
          </p:cNvSpPr>
          <p:nvPr>
            <p:ph type="title"/>
          </p:nvPr>
        </p:nvSpPr>
        <p:spPr/>
        <p:txBody>
          <a:bodyPr/>
          <a:lstStyle/>
          <a:p>
            <a:r>
              <a:rPr lang="en-US" dirty="0" smtClean="0"/>
              <a:t>Objectives</a:t>
            </a:r>
            <a:endParaRPr lang="en-US" dirty="0"/>
          </a:p>
        </p:txBody>
      </p:sp>
      <p:sp>
        <p:nvSpPr>
          <p:cNvPr id="6" name="Text Placeholder 5"/>
          <p:cNvSpPr>
            <a:spLocks noGrp="1"/>
          </p:cNvSpPr>
          <p:nvPr>
            <p:ph type="body" sz="half" idx="2"/>
          </p:nvPr>
        </p:nvSpPr>
        <p:spPr>
          <a:xfrm>
            <a:off x="367390" y="1383811"/>
            <a:ext cx="5973249" cy="4656114"/>
          </a:xfrm>
        </p:spPr>
        <p:txBody>
          <a:bodyPr>
            <a:normAutofit/>
          </a:bodyPr>
          <a:lstStyle/>
          <a:p>
            <a:pPr marL="342900" indent="-342900">
              <a:spcBef>
                <a:spcPts val="1400"/>
              </a:spcBef>
              <a:buClr>
                <a:srgbClr val="964035"/>
              </a:buClr>
              <a:buFont typeface="Webdings" panose="05030102010509060703" pitchFamily="18" charset="2"/>
              <a:buChar char="4"/>
            </a:pPr>
            <a:r>
              <a:rPr lang="en-US" sz="3000" dirty="0">
                <a:solidFill>
                  <a:schemeClr val="bg2">
                    <a:lumMod val="50000"/>
                  </a:schemeClr>
                </a:solidFill>
              </a:rPr>
              <a:t>Combine </a:t>
            </a:r>
            <a:r>
              <a:rPr lang="en-US" sz="3000" dirty="0" smtClean="0">
                <a:solidFill>
                  <a:schemeClr val="bg2">
                    <a:lumMod val="50000"/>
                  </a:schemeClr>
                </a:solidFill>
              </a:rPr>
              <a:t>citizen </a:t>
            </a:r>
            <a:r>
              <a:rPr lang="en-US" sz="3000" dirty="0">
                <a:solidFill>
                  <a:schemeClr val="bg2">
                    <a:lumMod val="50000"/>
                  </a:schemeClr>
                </a:solidFill>
              </a:rPr>
              <a:t>s</a:t>
            </a:r>
            <a:r>
              <a:rPr lang="en-US" sz="3000" dirty="0" smtClean="0">
                <a:solidFill>
                  <a:schemeClr val="bg2">
                    <a:lumMod val="50000"/>
                  </a:schemeClr>
                </a:solidFill>
              </a:rPr>
              <a:t>cience </a:t>
            </a:r>
            <a:r>
              <a:rPr lang="en-US" sz="3000" dirty="0">
                <a:solidFill>
                  <a:schemeClr val="bg2">
                    <a:lumMod val="50000"/>
                  </a:schemeClr>
                </a:solidFill>
              </a:rPr>
              <a:t>data with </a:t>
            </a:r>
            <a:r>
              <a:rPr lang="en-US" sz="3000" b="1" dirty="0">
                <a:solidFill>
                  <a:schemeClr val="bg2">
                    <a:lumMod val="50000"/>
                  </a:schemeClr>
                </a:solidFill>
              </a:rPr>
              <a:t>NASA’s remote sensing</a:t>
            </a:r>
            <a:r>
              <a:rPr lang="en-US" sz="3000" dirty="0">
                <a:solidFill>
                  <a:schemeClr val="bg2">
                    <a:lumMod val="50000"/>
                  </a:schemeClr>
                </a:solidFill>
              </a:rPr>
              <a:t> </a:t>
            </a:r>
            <a:r>
              <a:rPr lang="en-US" sz="3000" dirty="0" smtClean="0">
                <a:solidFill>
                  <a:schemeClr val="bg2">
                    <a:lumMod val="50000"/>
                  </a:schemeClr>
                </a:solidFill>
              </a:rPr>
              <a:t>capabilities</a:t>
            </a:r>
            <a:endParaRPr lang="en-US" sz="3000" dirty="0">
              <a:solidFill>
                <a:schemeClr val="bg2">
                  <a:lumMod val="50000"/>
                </a:schemeClr>
              </a:solidFill>
            </a:endParaRPr>
          </a:p>
          <a:p>
            <a:pPr marL="342900" indent="-342900">
              <a:spcBef>
                <a:spcPts val="1400"/>
              </a:spcBef>
              <a:buClr>
                <a:srgbClr val="964035"/>
              </a:buClr>
              <a:buFont typeface="Webdings" panose="05030102010509060703" pitchFamily="18" charset="2"/>
              <a:buChar char="4"/>
            </a:pPr>
            <a:r>
              <a:rPr lang="en-US" sz="3000" dirty="0" smtClean="0">
                <a:solidFill>
                  <a:schemeClr val="bg2">
                    <a:lumMod val="50000"/>
                  </a:schemeClr>
                </a:solidFill>
              </a:rPr>
              <a:t>Identify key </a:t>
            </a:r>
            <a:r>
              <a:rPr lang="en-US" sz="3000" b="1" dirty="0" smtClean="0">
                <a:solidFill>
                  <a:schemeClr val="bg2">
                    <a:lumMod val="50000"/>
                  </a:schemeClr>
                </a:solidFill>
              </a:rPr>
              <a:t>environmental factors</a:t>
            </a:r>
            <a:r>
              <a:rPr lang="en-US" sz="3000" dirty="0" smtClean="0">
                <a:solidFill>
                  <a:schemeClr val="bg2">
                    <a:lumMod val="50000"/>
                  </a:schemeClr>
                </a:solidFill>
              </a:rPr>
              <a:t> that signal prime conditions </a:t>
            </a:r>
            <a:r>
              <a:rPr lang="en-US" sz="3000" dirty="0">
                <a:solidFill>
                  <a:schemeClr val="bg2">
                    <a:lumMod val="50000"/>
                  </a:schemeClr>
                </a:solidFill>
              </a:rPr>
              <a:t>for </a:t>
            </a:r>
            <a:r>
              <a:rPr lang="en-US" sz="3000" dirty="0" smtClean="0">
                <a:solidFill>
                  <a:schemeClr val="bg2">
                    <a:lumMod val="50000"/>
                  </a:schemeClr>
                </a:solidFill>
              </a:rPr>
              <a:t>mosquitoes</a:t>
            </a:r>
          </a:p>
          <a:p>
            <a:pPr marL="342900" indent="-342900">
              <a:spcBef>
                <a:spcPts val="1400"/>
              </a:spcBef>
              <a:buClr>
                <a:srgbClr val="964035"/>
              </a:buClr>
              <a:buFont typeface="Webdings" panose="05030102010509060703" pitchFamily="18" charset="2"/>
              <a:buChar char="4"/>
            </a:pPr>
            <a:r>
              <a:rPr lang="en-US" sz="3000" dirty="0" smtClean="0">
                <a:solidFill>
                  <a:schemeClr val="bg2">
                    <a:lumMod val="50000"/>
                  </a:schemeClr>
                </a:solidFill>
              </a:rPr>
              <a:t>Create </a:t>
            </a:r>
            <a:r>
              <a:rPr lang="en-US" sz="3000" dirty="0">
                <a:solidFill>
                  <a:schemeClr val="bg2">
                    <a:lumMod val="50000"/>
                  </a:schemeClr>
                </a:solidFill>
              </a:rPr>
              <a:t>a methodology to </a:t>
            </a:r>
            <a:r>
              <a:rPr lang="en-US" sz="3000" b="1" dirty="0">
                <a:solidFill>
                  <a:schemeClr val="bg2">
                    <a:lumMod val="50000"/>
                  </a:schemeClr>
                </a:solidFill>
              </a:rPr>
              <a:t>incorporate additional </a:t>
            </a:r>
            <a:r>
              <a:rPr lang="en-US" sz="3000" b="1" dirty="0" smtClean="0">
                <a:solidFill>
                  <a:schemeClr val="bg2">
                    <a:lumMod val="50000"/>
                  </a:schemeClr>
                </a:solidFill>
              </a:rPr>
              <a:t>countries </a:t>
            </a:r>
            <a:r>
              <a:rPr lang="en-US" sz="3000" dirty="0" smtClean="0">
                <a:solidFill>
                  <a:schemeClr val="bg2">
                    <a:lumMod val="50000"/>
                  </a:schemeClr>
                </a:solidFill>
              </a:rPr>
              <a:t>in </a:t>
            </a:r>
            <a:r>
              <a:rPr lang="en-US" sz="3000" dirty="0">
                <a:solidFill>
                  <a:schemeClr val="bg2">
                    <a:lumMod val="50000"/>
                  </a:schemeClr>
                </a:solidFill>
              </a:rPr>
              <a:t>the Global Mosquito Alert Consortium</a:t>
            </a:r>
          </a:p>
          <a:p>
            <a:pPr>
              <a:spcBef>
                <a:spcPts val="1400"/>
              </a:spcBef>
              <a:buClr>
                <a:srgbClr val="964035"/>
              </a:buClr>
            </a:pPr>
            <a:endParaRPr lang="en-US" dirty="0" smtClean="0">
              <a:solidFill>
                <a:schemeClr val="bg2">
                  <a:lumMod val="50000"/>
                </a:schemeClr>
              </a:solidFill>
            </a:endParaRPr>
          </a:p>
          <a:p>
            <a:pPr marL="342900" indent="-342900">
              <a:spcBef>
                <a:spcPts val="200"/>
              </a:spcBef>
              <a:buClr>
                <a:srgbClr val="964035"/>
              </a:buClr>
              <a:buFont typeface="Webdings" panose="05030102010509060703" pitchFamily="18" charset="2"/>
              <a:buChar char="4"/>
            </a:pPr>
            <a:endParaRPr lang="en-US" dirty="0" smtClean="0">
              <a:solidFill>
                <a:schemeClr val="bg2">
                  <a:lumMod val="50000"/>
                </a:schemeClr>
              </a:solidFill>
            </a:endParaRPr>
          </a:p>
        </p:txBody>
      </p:sp>
      <p:sp>
        <p:nvSpPr>
          <p:cNvPr id="7" name="Text Placeholder 4"/>
          <p:cNvSpPr txBox="1">
            <a:spLocks/>
          </p:cNvSpPr>
          <p:nvPr/>
        </p:nvSpPr>
        <p:spPr>
          <a:xfrm>
            <a:off x="6912790" y="6415378"/>
            <a:ext cx="3948063" cy="32866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000" b="0" i="0" u="none" strike="noStrike" kern="1200" cap="none" spc="0" normalizeH="0" baseline="0" noProof="0" dirty="0" smtClean="0">
                <a:ln>
                  <a:noFill/>
                </a:ln>
                <a:solidFill>
                  <a:schemeClr val="bg1"/>
                </a:solidFill>
                <a:effectLst/>
                <a:uLnTx/>
                <a:uFillTx/>
              </a:rPr>
              <a:t>Image Credit: </a:t>
            </a:r>
            <a:r>
              <a:rPr lang="es-ES" sz="1000" dirty="0" smtClean="0">
                <a:solidFill>
                  <a:schemeClr val="bg1"/>
                </a:solidFill>
              </a:rPr>
              <a:t>NASA </a:t>
            </a:r>
            <a:r>
              <a:rPr lang="es-ES" sz="1000" dirty="0" err="1" smtClean="0">
                <a:solidFill>
                  <a:schemeClr val="bg1"/>
                </a:solidFill>
              </a:rPr>
              <a:t>Visualization</a:t>
            </a:r>
            <a:r>
              <a:rPr lang="es-ES" sz="1000" dirty="0" smtClean="0">
                <a:solidFill>
                  <a:schemeClr val="bg1"/>
                </a:solidFill>
              </a:rPr>
              <a:t> Studio</a:t>
            </a:r>
            <a:endParaRPr kumimoji="0" lang="en-US" sz="1000" b="0" i="0" u="none" strike="noStrike" kern="1200" cap="none" spc="0" normalizeH="0" baseline="0" noProof="0" dirty="0">
              <a:ln>
                <a:noFill/>
              </a:ln>
              <a:solidFill>
                <a:schemeClr val="bg1"/>
              </a:solidFill>
              <a:effectLst/>
              <a:uLnTx/>
              <a:uFillTx/>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7797" y="325603"/>
            <a:ext cx="4213820" cy="2376897"/>
          </a:xfrm>
          <a:prstGeom prst="rect">
            <a:avLst/>
          </a:prstGeom>
        </p:spPr>
      </p:pic>
    </p:spTree>
    <p:extLst>
      <p:ext uri="{BB962C8B-B14F-4D97-AF65-F5344CB8AC3E}">
        <p14:creationId xmlns:p14="http://schemas.microsoft.com/office/powerpoint/2010/main" val="4101264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3304</TotalTime>
  <Words>1642</Words>
  <Application>Microsoft Office PowerPoint</Application>
  <PresentationFormat>Widescreen</PresentationFormat>
  <Paragraphs>206</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Webdings</vt:lpstr>
      <vt:lpstr>Office Theme</vt:lpstr>
      <vt:lpstr>PowerPoint Presentation</vt:lpstr>
      <vt:lpstr>Vector-borne Illness</vt:lpstr>
      <vt:lpstr>Mosquito-borne Disease</vt:lpstr>
      <vt:lpstr>Project Partners</vt:lpstr>
      <vt:lpstr>Partner Concerns</vt:lpstr>
      <vt:lpstr>Study Area: Western Europe</vt:lpstr>
      <vt:lpstr>Study Area: Western Europe</vt:lpstr>
      <vt:lpstr>Citizen Science in Europe</vt:lpstr>
      <vt:lpstr>Objectives</vt:lpstr>
      <vt:lpstr>Environmental Factors</vt:lpstr>
      <vt:lpstr>NASA Earth Observations</vt:lpstr>
      <vt:lpstr>Methodology</vt:lpstr>
      <vt:lpstr>Results: Habitat Suitability Map</vt:lpstr>
      <vt:lpstr>Results: Habitat Suitability Data</vt:lpstr>
      <vt:lpstr>Conclusions</vt:lpstr>
      <vt:lpstr>Future Work</vt:lpstr>
      <vt:lpstr>Acknowledgements</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330</cp:revision>
  <dcterms:created xsi:type="dcterms:W3CDTF">2017-05-15T13:42:39Z</dcterms:created>
  <dcterms:modified xsi:type="dcterms:W3CDTF">2017-11-20T20:24:00Z</dcterms:modified>
</cp:coreProperties>
</file>