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ewtoff, Kiersten (GSFC-6104)[DEVELOP]" initials="NK(" lastIdx="15" clrIdx="0">
    <p:extLst>
      <p:ext uri="{19B8F6BF-5375-455C-9EA6-DF929625EA0E}">
        <p15:presenceInfo xmlns:p15="http://schemas.microsoft.com/office/powerpoint/2012/main" userId="S-1-5-21-330711430-3775241029-4075259233-633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33" d="100"/>
          <a:sy n="33" d="100"/>
        </p:scale>
        <p:origin x="1746" y="-9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tiff"/><Relationship Id="rId2" Type="http://schemas.openxmlformats.org/officeDocument/2006/relationships/image" Target="../media/image3.png"/><Relationship Id="rId16" Type="http://schemas.openxmlformats.org/officeDocument/2006/relationships/image" Target="../media/image17.tiff"/><Relationship Id="rId1" Type="http://schemas.openxmlformats.org/officeDocument/2006/relationships/slideLayout" Target="../slideLayouts/slideLayout1.xml"/><Relationship Id="rId6" Type="http://schemas.openxmlformats.org/officeDocument/2006/relationships/image" Target="../media/image7.tif"/><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tiff"/><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a:picLocks noChangeAspect="1"/>
          </p:cNvPicPr>
          <p:nvPr/>
        </p:nvPicPr>
        <p:blipFill>
          <a:blip r:embed="rId2"/>
          <a:stretch>
            <a:fillRect/>
          </a:stretch>
        </p:blipFill>
        <p:spPr>
          <a:xfrm>
            <a:off x="13767048" y="11313559"/>
            <a:ext cx="2004872" cy="1543318"/>
          </a:xfrm>
          <a:prstGeom prst="rect">
            <a:avLst/>
          </a:prstGeom>
        </p:spPr>
      </p:pic>
      <p:sp>
        <p:nvSpPr>
          <p:cNvPr id="82" name="Rectangle 81"/>
          <p:cNvSpPr/>
          <p:nvPr/>
        </p:nvSpPr>
        <p:spPr>
          <a:xfrm rot="16200000">
            <a:off x="18564" y="18293659"/>
            <a:ext cx="1677062" cy="923330"/>
          </a:xfrm>
          <a:prstGeom prst="rect">
            <a:avLst/>
          </a:prstGeom>
          <a:noFill/>
        </p:spPr>
        <p:txBody>
          <a:bodyPr wrap="none" lIns="91440" tIns="45720" rIns="91440" bIns="45720">
            <a:spAutoFit/>
          </a:bodyPr>
          <a:lstStyle/>
          <a:p>
            <a:pPr algn="ctr"/>
            <a:r>
              <a:rPr lang="en-US" sz="54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SLIP</a:t>
            </a:r>
            <a:endParaRPr lang="en-US" sz="5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2" name="Text Placeholder 1"/>
          <p:cNvSpPr>
            <a:spLocks noGrp="1"/>
          </p:cNvSpPr>
          <p:nvPr>
            <p:ph type="body" sz="quarter" idx="13"/>
          </p:nvPr>
        </p:nvSpPr>
        <p:spPr/>
        <p:txBody>
          <a:bodyPr/>
          <a:lstStyle/>
          <a:p>
            <a:r>
              <a:rPr lang="en-US" dirty="0" smtClean="0"/>
              <a:t>NASA Goddard Space Flight Center</a:t>
            </a:r>
            <a:endParaRPr lang="en-US" dirty="0"/>
          </a:p>
        </p:txBody>
      </p:sp>
      <p:sp>
        <p:nvSpPr>
          <p:cNvPr id="4" name="Text Placeholder 3"/>
          <p:cNvSpPr>
            <a:spLocks noGrp="1"/>
          </p:cNvSpPr>
          <p:nvPr>
            <p:ph type="body" sz="quarter" idx="11"/>
          </p:nvPr>
        </p:nvSpPr>
        <p:spPr/>
        <p:txBody>
          <a:bodyPr/>
          <a:lstStyle/>
          <a:p>
            <a:r>
              <a:rPr lang="en-US" i="1" dirty="0"/>
              <a:t>Utilizing n</a:t>
            </a:r>
            <a:r>
              <a:rPr lang="en-US" i="1" dirty="0" smtClean="0"/>
              <a:t>ear real-time </a:t>
            </a:r>
            <a:r>
              <a:rPr lang="en-US" i="1" dirty="0"/>
              <a:t>l</a:t>
            </a:r>
            <a:r>
              <a:rPr lang="en-US" i="1" dirty="0" smtClean="0"/>
              <a:t>andslide </a:t>
            </a:r>
            <a:r>
              <a:rPr lang="en-US" i="1" dirty="0"/>
              <a:t>i</a:t>
            </a:r>
            <a:r>
              <a:rPr lang="en-US" i="1" dirty="0" smtClean="0"/>
              <a:t>dentification and precipitation </a:t>
            </a:r>
            <a:r>
              <a:rPr lang="en-US" i="1" dirty="0"/>
              <a:t>m</a:t>
            </a:r>
            <a:r>
              <a:rPr lang="en-US" i="1" dirty="0" smtClean="0"/>
              <a:t>onitoring </a:t>
            </a:r>
            <a:r>
              <a:rPr lang="en-US" i="1" dirty="0"/>
              <a:t>p</a:t>
            </a:r>
            <a:r>
              <a:rPr lang="en-US" i="1" dirty="0" smtClean="0"/>
              <a:t>roducts </a:t>
            </a:r>
            <a:r>
              <a:rPr lang="en-US" i="1" dirty="0"/>
              <a:t>for </a:t>
            </a:r>
            <a:r>
              <a:rPr lang="en-US" i="1" dirty="0" smtClean="0"/>
              <a:t>enhanced </a:t>
            </a:r>
            <a:r>
              <a:rPr lang="en-US" i="1" dirty="0"/>
              <a:t>l</a:t>
            </a:r>
            <a:r>
              <a:rPr lang="en-US" i="1" dirty="0" smtClean="0"/>
              <a:t>andslide </a:t>
            </a:r>
            <a:r>
              <a:rPr lang="en-US" i="1" dirty="0"/>
              <a:t>d</a:t>
            </a:r>
            <a:r>
              <a:rPr lang="en-US" i="1" dirty="0" smtClean="0"/>
              <a:t>etection</a:t>
            </a:r>
            <a:endParaRPr lang="en-US" dirty="0"/>
          </a:p>
          <a:p>
            <a:endParaRPr lang="en-US" dirty="0"/>
          </a:p>
        </p:txBody>
      </p:sp>
      <p:sp>
        <p:nvSpPr>
          <p:cNvPr id="5" name="Text Placeholder 4"/>
          <p:cNvSpPr>
            <a:spLocks noGrp="1"/>
          </p:cNvSpPr>
          <p:nvPr>
            <p:ph type="body" sz="quarter" idx="10"/>
          </p:nvPr>
        </p:nvSpPr>
        <p:spPr/>
        <p:txBody>
          <a:bodyPr/>
          <a:lstStyle/>
          <a:p>
            <a:r>
              <a:rPr lang="en-US" dirty="0" smtClean="0"/>
              <a:t>Himalayan Disasters II</a:t>
            </a:r>
            <a:endParaRPr lang="en-US" dirty="0"/>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457200" indent="-457200">
              <a:buFont typeface="Arial" panose="020B0604020202020204" pitchFamily="34" charset="0"/>
              <a:buChar char="•"/>
            </a:pPr>
            <a:endParaRPr lang="en-US" dirty="0" smtClean="0"/>
          </a:p>
        </p:txBody>
      </p:sp>
      <p:sp>
        <p:nvSpPr>
          <p:cNvPr id="8" name="Text Placeholder 16"/>
          <p:cNvSpPr txBox="1">
            <a:spLocks/>
          </p:cNvSpPr>
          <p:nvPr/>
        </p:nvSpPr>
        <p:spPr>
          <a:xfrm>
            <a:off x="805373" y="26981176"/>
            <a:ext cx="9988023" cy="525625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smtClean="0"/>
              <a:t>Above: Example </a:t>
            </a:r>
            <a:r>
              <a:rPr lang="en-US" sz="2800" dirty="0" smtClean="0"/>
              <a:t>of SLIP detection </a:t>
            </a:r>
            <a:r>
              <a:rPr lang="en-US" sz="2800" dirty="0" smtClean="0"/>
              <a:t>capabilities applied to the </a:t>
            </a:r>
            <a:r>
              <a:rPr lang="en-US" sz="2800" dirty="0" err="1"/>
              <a:t>the</a:t>
            </a:r>
            <a:r>
              <a:rPr lang="en-US" sz="2800" dirty="0"/>
              <a:t> Jure </a:t>
            </a:r>
            <a:r>
              <a:rPr lang="en-US" sz="2800" dirty="0" err="1"/>
              <a:t>Sunkoshi</a:t>
            </a:r>
            <a:r>
              <a:rPr lang="en-US" sz="2800" dirty="0"/>
              <a:t> event on August 2, </a:t>
            </a:r>
            <a:r>
              <a:rPr lang="en-US" sz="2800" dirty="0" smtClean="0"/>
              <a:t>2014. Red area shows where the landslide occurred. The </a:t>
            </a:r>
            <a:r>
              <a:rPr lang="en-US" sz="2800" dirty="0"/>
              <a:t>area at the center of the landslide is not highlighted because it is also the location of a much smaller previous </a:t>
            </a:r>
            <a:r>
              <a:rPr lang="en-US" sz="2800" dirty="0" smtClean="0"/>
              <a:t>landslide.</a:t>
            </a:r>
          </a:p>
          <a:p>
            <a:r>
              <a:rPr lang="en-US" sz="2800" dirty="0" smtClean="0"/>
              <a:t>Righ</a:t>
            </a:r>
            <a:r>
              <a:rPr lang="en-US" sz="2800" dirty="0" smtClean="0"/>
              <a:t>t: Example of DRIP precipitation monitoring in near real time for a 24 hour window (Top: July 22, 2014) and 72 hour window (Bottom: July 19-22, 2014). Red areas represent those with more precipitation while blue areas represent areas with less precipitation. Areas that </a:t>
            </a:r>
            <a:endParaRPr lang="en-US" sz="2800" dirty="0" smtClean="0"/>
          </a:p>
        </p:txBody>
      </p:sp>
      <p:sp>
        <p:nvSpPr>
          <p:cNvPr id="6" name="Text Placeholder 16"/>
          <p:cNvSpPr txBox="1">
            <a:spLocks/>
          </p:cNvSpPr>
          <p:nvPr/>
        </p:nvSpPr>
        <p:spPr>
          <a:xfrm>
            <a:off x="914400" y="6243412"/>
            <a:ext cx="16916400" cy="472827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600" dirty="0"/>
              <a:t>Nepal and the Himalayan region are hotspots for landslide activity due to mountainous topography, complex terrain, and monsoon rains. This study combined NASA Earth Observation data from Landsat 8, Shuttle Radar Topography Mission (SRTM), Advanced </a:t>
            </a:r>
            <a:r>
              <a:rPr lang="en-US" sz="2600" dirty="0" err="1"/>
              <a:t>Spaceborne</a:t>
            </a:r>
            <a:r>
              <a:rPr lang="en-US" sz="2600" dirty="0"/>
              <a:t> Thermal Emission and Reflection Radiometer (ASTER), Tropical Rainfall Measuring Mission (TRMM) and the Global Precipitation Measurement Mission (GPM) with various ancillary datasets to create two products for use in the region: the Sudden Landslide Identification Product (SLIP), and Detecting Real-time Increased Precipitation (DRIP). SLIP will help identify landslides in near real-time using Landsat 8 and elevation products, as well as provide damage assessments by mapping landslides automatically after a disaster such as the </a:t>
            </a:r>
            <a:r>
              <a:rPr lang="en-US" sz="2600" dirty="0" err="1"/>
              <a:t>Gorkha</a:t>
            </a:r>
            <a:r>
              <a:rPr lang="en-US" sz="2600" dirty="0"/>
              <a:t> earthquake in May 2015. DRIP will monitor precipitation levels extracted from the GPM-IMERG 30-minute product to create alerts when current rainfall levels exceed calculated threshold values. SLIP and DRIP were also integrated to provide a more comprehensive landslide notification system for the region. The DRIP-SLIP model combination will be used by the International Centre for Integrated Mountain Development (ICIMOD) to: 1) protect and manage ecosystems and villages in Nepal, 2) prevent future loss of life and infrastructure due to landslides, and, 3) reduce poverty through integrated natural resource management and regional cooperation.</a:t>
            </a:r>
          </a:p>
        </p:txBody>
      </p:sp>
      <p:sp>
        <p:nvSpPr>
          <p:cNvPr id="15" name="Text Placeholder 16"/>
          <p:cNvSpPr txBox="1">
            <a:spLocks/>
          </p:cNvSpPr>
          <p:nvPr/>
        </p:nvSpPr>
        <p:spPr>
          <a:xfrm>
            <a:off x="18288000" y="6243411"/>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0"/>
              </a:spcBef>
            </a:pPr>
            <a:r>
              <a:rPr lang="en-US" dirty="0" smtClean="0"/>
              <a:t>Better characterize landslide hazards within Nepal and the Himalaya region</a:t>
            </a:r>
          </a:p>
          <a:p>
            <a:pPr marL="347663" indent="-347663">
              <a:spcBef>
                <a:spcPts val="0"/>
              </a:spcBef>
            </a:pPr>
            <a:r>
              <a:rPr lang="en-US" dirty="0" smtClean="0"/>
              <a:t>Utilize newly available high resolution remote sensing data and international landslide mapping efforts following the </a:t>
            </a:r>
            <a:r>
              <a:rPr lang="en-US" dirty="0" err="1" smtClean="0"/>
              <a:t>Gorkha</a:t>
            </a:r>
            <a:r>
              <a:rPr lang="en-US" dirty="0" smtClean="0"/>
              <a:t> earthquake to develop a landslide identification product </a:t>
            </a:r>
          </a:p>
          <a:p>
            <a:pPr marL="347663" indent="-347663">
              <a:spcBef>
                <a:spcPts val="0"/>
              </a:spcBef>
            </a:pPr>
            <a:r>
              <a:rPr lang="en-US" dirty="0" smtClean="0"/>
              <a:t>Analyze historical precipitation data and create a near real-time precipitation monitoring system</a:t>
            </a:r>
          </a:p>
          <a:p>
            <a:pPr marL="347663" indent="-347663">
              <a:spcBef>
                <a:spcPts val="0"/>
              </a:spcBef>
            </a:pPr>
            <a:r>
              <a:rPr lang="en-US" dirty="0" smtClean="0"/>
              <a:t>Develop a near real-time tool incorporating the identification product and precipitation monitoring system</a:t>
            </a:r>
          </a:p>
        </p:txBody>
      </p:sp>
      <p:sp>
        <p:nvSpPr>
          <p:cNvPr id="16" name="TextBox 15"/>
          <p:cNvSpPr txBox="1"/>
          <p:nvPr/>
        </p:nvSpPr>
        <p:spPr>
          <a:xfrm>
            <a:off x="7843479" y="5333516"/>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20749885" y="538778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7293833" y="11221444"/>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20804080" y="11101233"/>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9710490" y="1848040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7608161" y="21154667"/>
            <a:ext cx="16916398" cy="1015663"/>
          </a:xfrm>
          <a:prstGeom prst="rect">
            <a:avLst/>
          </a:prstGeom>
          <a:noFill/>
        </p:spPr>
        <p:txBody>
          <a:bodyPr wrap="square" rtlCol="0">
            <a:spAutoFit/>
          </a:bodyPr>
          <a:lstStyle/>
          <a:p>
            <a:r>
              <a:rPr lang="en-US" sz="6000" b="1" dirty="0" smtClean="0">
                <a:solidFill>
                  <a:schemeClr val="accent1"/>
                </a:solidFill>
                <a:latin typeface="Century Gothic" panose="020B0502020202020204" pitchFamily="34" charset="0"/>
              </a:rPr>
              <a:t>Results</a:t>
            </a:r>
          </a:p>
        </p:txBody>
      </p:sp>
      <p:sp>
        <p:nvSpPr>
          <p:cNvPr id="28" name="TextBox 27"/>
          <p:cNvSpPr txBox="1"/>
          <p:nvPr/>
        </p:nvSpPr>
        <p:spPr>
          <a:xfrm>
            <a:off x="20474016" y="2347483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9710490" y="3200157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1" name="TextBox 30"/>
          <p:cNvSpPr txBox="1"/>
          <p:nvPr/>
        </p:nvSpPr>
        <p:spPr>
          <a:xfrm>
            <a:off x="4965704" y="3095803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030896"/>
            <a:ext cx="25603200" cy="1308642"/>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GSFC: Justin Roberts-Pierel (Project Lead), Aakash Ahamed, Jessica Fayne</a:t>
            </a:r>
          </a:p>
          <a:p>
            <a:r>
              <a:rPr lang="en-US" dirty="0" smtClean="0"/>
              <a:t>ICIMOD: Kanti Sen Ojha, </a:t>
            </a:r>
            <a:r>
              <a:rPr lang="en-US" dirty="0" err="1" smtClean="0"/>
              <a:t>Ang</a:t>
            </a:r>
            <a:r>
              <a:rPr lang="en-US" dirty="0" smtClean="0"/>
              <a:t> </a:t>
            </a:r>
            <a:r>
              <a:rPr lang="en-US" dirty="0" err="1" smtClean="0"/>
              <a:t>Dawa</a:t>
            </a:r>
            <a:r>
              <a:rPr lang="en-US" dirty="0" smtClean="0"/>
              <a:t> Sherpa, </a:t>
            </a:r>
            <a:r>
              <a:rPr lang="en-US" dirty="0" err="1" smtClean="0"/>
              <a:t>Binu</a:t>
            </a:r>
            <a:r>
              <a:rPr lang="en-US" dirty="0" smtClean="0"/>
              <a:t> </a:t>
            </a:r>
            <a:r>
              <a:rPr lang="en-US" dirty="0" err="1" smtClean="0"/>
              <a:t>Maharjan</a:t>
            </a:r>
            <a:r>
              <a:rPr lang="en-US" dirty="0" smtClean="0"/>
              <a:t>, Amanda </a:t>
            </a:r>
            <a:r>
              <a:rPr lang="en-US" dirty="0" err="1" smtClean="0"/>
              <a:t>Schochet</a:t>
            </a:r>
            <a:endParaRPr lang="en-US" dirty="0" smtClean="0"/>
          </a:p>
          <a:p>
            <a:r>
              <a:rPr lang="en-US" sz="2400" dirty="0" smtClean="0"/>
              <a:t>NASA DEVELOP</a:t>
            </a:r>
            <a:endParaRPr lang="en-US" sz="2400" dirty="0"/>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21716" y="21686011"/>
            <a:ext cx="2585909" cy="1294391"/>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622222" y="19364378"/>
            <a:ext cx="2312748" cy="1890205"/>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21716" y="19308550"/>
            <a:ext cx="2343929" cy="1998200"/>
          </a:xfrm>
          <a:prstGeom prst="rect">
            <a:avLst/>
          </a:prstGeom>
        </p:spPr>
      </p:pic>
      <p:sp>
        <p:nvSpPr>
          <p:cNvPr id="36" name="Text Placeholder 16"/>
          <p:cNvSpPr txBox="1">
            <a:spLocks/>
          </p:cNvSpPr>
          <p:nvPr/>
        </p:nvSpPr>
        <p:spPr>
          <a:xfrm>
            <a:off x="20370227" y="19323671"/>
            <a:ext cx="1703503"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TRMM</a:t>
            </a:r>
          </a:p>
        </p:txBody>
      </p:sp>
      <p:sp>
        <p:nvSpPr>
          <p:cNvPr id="37" name="Text Placeholder 16"/>
          <p:cNvSpPr txBox="1">
            <a:spLocks/>
          </p:cNvSpPr>
          <p:nvPr/>
        </p:nvSpPr>
        <p:spPr>
          <a:xfrm>
            <a:off x="19359410" y="21922585"/>
            <a:ext cx="1488104"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GPM</a:t>
            </a:r>
          </a:p>
        </p:txBody>
      </p:sp>
      <p:sp>
        <p:nvSpPr>
          <p:cNvPr id="38" name="Text Placeholder 16"/>
          <p:cNvSpPr txBox="1">
            <a:spLocks/>
          </p:cNvSpPr>
          <p:nvPr/>
        </p:nvSpPr>
        <p:spPr>
          <a:xfrm>
            <a:off x="24620953" y="20073245"/>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Landsat 8</a:t>
            </a:r>
          </a:p>
        </p:txBody>
      </p:sp>
      <p:sp>
        <p:nvSpPr>
          <p:cNvPr id="40" name="TextBox 39"/>
          <p:cNvSpPr txBox="1"/>
          <p:nvPr/>
        </p:nvSpPr>
        <p:spPr>
          <a:xfrm>
            <a:off x="1352086" y="12807976"/>
            <a:ext cx="2540000"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GPM</a:t>
            </a:r>
            <a:endParaRPr lang="en-US" sz="4400" dirty="0"/>
          </a:p>
        </p:txBody>
      </p:sp>
      <p:sp>
        <p:nvSpPr>
          <p:cNvPr id="41" name="TextBox 40"/>
          <p:cNvSpPr txBox="1"/>
          <p:nvPr/>
        </p:nvSpPr>
        <p:spPr>
          <a:xfrm>
            <a:off x="1350249" y="16891217"/>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Landsat 8</a:t>
            </a:r>
            <a:endParaRPr lang="en-US" sz="4400" dirty="0"/>
          </a:p>
        </p:txBody>
      </p:sp>
      <p:sp>
        <p:nvSpPr>
          <p:cNvPr id="42" name="TextBox 41"/>
          <p:cNvSpPr txBox="1"/>
          <p:nvPr/>
        </p:nvSpPr>
        <p:spPr>
          <a:xfrm>
            <a:off x="1366601" y="14188855"/>
            <a:ext cx="2540000" cy="769441"/>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4400" dirty="0" smtClean="0"/>
              <a:t>TRMM</a:t>
            </a:r>
            <a:endParaRPr lang="en-US" sz="4400" dirty="0"/>
          </a:p>
        </p:txBody>
      </p:sp>
      <p:cxnSp>
        <p:nvCxnSpPr>
          <p:cNvPr id="45" name="Straight Arrow Connector 44"/>
          <p:cNvCxnSpPr/>
          <p:nvPr/>
        </p:nvCxnSpPr>
        <p:spPr>
          <a:xfrm>
            <a:off x="7608161" y="14320215"/>
            <a:ext cx="470637" cy="3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994094" y="12589975"/>
            <a:ext cx="2567075" cy="1323439"/>
          </a:xfrm>
          <a:prstGeom prst="rect">
            <a:avLst/>
          </a:prstGeom>
          <a:noFill/>
        </p:spPr>
        <p:txBody>
          <a:bodyPr wrap="square" rtlCol="0">
            <a:spAutoFit/>
          </a:bodyPr>
          <a:lstStyle/>
          <a:p>
            <a:pPr algn="ctr"/>
            <a:r>
              <a:rPr lang="en-US" sz="1600" dirty="0" smtClean="0"/>
              <a:t>Historical TRMM data was used to calculate monthly mean thresholds used to detect anomalies in near real-time with GPM</a:t>
            </a:r>
            <a:endParaRPr lang="en-US" sz="1600" dirty="0"/>
          </a:p>
        </p:txBody>
      </p:sp>
      <p:sp>
        <p:nvSpPr>
          <p:cNvPr id="50" name="TextBox 49"/>
          <p:cNvSpPr txBox="1"/>
          <p:nvPr/>
        </p:nvSpPr>
        <p:spPr>
          <a:xfrm>
            <a:off x="8212871" y="12589974"/>
            <a:ext cx="2315029" cy="1323439"/>
          </a:xfrm>
          <a:prstGeom prst="rect">
            <a:avLst/>
          </a:prstGeom>
          <a:noFill/>
        </p:spPr>
        <p:txBody>
          <a:bodyPr wrap="square" rtlCol="0">
            <a:spAutoFit/>
          </a:bodyPr>
          <a:lstStyle/>
          <a:p>
            <a:pPr algn="ctr"/>
            <a:r>
              <a:rPr lang="en-US" sz="1600" dirty="0" smtClean="0"/>
              <a:t>Monitors GPM IMERG data every 30 minutes looking for anomalies compared with calculated threshold values</a:t>
            </a:r>
            <a:endParaRPr lang="en-US" sz="1600" dirty="0"/>
          </a:p>
        </p:txBody>
      </p:sp>
      <p:sp>
        <p:nvSpPr>
          <p:cNvPr id="52" name="TextBox 51"/>
          <p:cNvSpPr txBox="1"/>
          <p:nvPr/>
        </p:nvSpPr>
        <p:spPr>
          <a:xfrm>
            <a:off x="1148289" y="16278732"/>
            <a:ext cx="2970937" cy="615553"/>
          </a:xfrm>
          <a:prstGeom prst="rect">
            <a:avLst/>
          </a:prstGeom>
          <a:noFill/>
        </p:spPr>
        <p:txBody>
          <a:bodyPr wrap="square" rtlCol="0">
            <a:spAutoFit/>
          </a:bodyPr>
          <a:lstStyle/>
          <a:p>
            <a:pPr algn="ctr"/>
            <a:r>
              <a:rPr lang="en-US" sz="1700" dirty="0" smtClean="0"/>
              <a:t>Landsat 8 data is downloaded using Python 3 in near real-time</a:t>
            </a:r>
            <a:endParaRPr lang="en-US" sz="1700" dirty="0"/>
          </a:p>
        </p:txBody>
      </p:sp>
      <p:pic>
        <p:nvPicPr>
          <p:cNvPr id="55" name="Picture 5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710793" y="12016624"/>
            <a:ext cx="7545548" cy="5793132"/>
          </a:xfrm>
          <a:prstGeom prst="rect">
            <a:avLst/>
          </a:prstGeom>
        </p:spPr>
      </p:pic>
      <p:sp>
        <p:nvSpPr>
          <p:cNvPr id="57" name="TextBox 56"/>
          <p:cNvSpPr txBox="1"/>
          <p:nvPr/>
        </p:nvSpPr>
        <p:spPr>
          <a:xfrm>
            <a:off x="23563621" y="17858249"/>
            <a:ext cx="2578812" cy="507831"/>
          </a:xfrm>
          <a:prstGeom prst="rect">
            <a:avLst/>
          </a:prstGeom>
          <a:noFill/>
        </p:spPr>
        <p:txBody>
          <a:bodyPr wrap="square" rtlCol="0">
            <a:spAutoFit/>
          </a:bodyPr>
          <a:lstStyle/>
          <a:p>
            <a:r>
              <a:rPr lang="en-US" sz="2700" dirty="0" smtClean="0"/>
              <a:t>Source: ICIMOD</a:t>
            </a:r>
            <a:endParaRPr lang="en-US" sz="2700" dirty="0"/>
          </a:p>
        </p:txBody>
      </p:sp>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230886" y="12025215"/>
            <a:ext cx="1973942" cy="2180228"/>
          </a:xfrm>
          <a:prstGeom prst="rect">
            <a:avLst/>
          </a:prstGeom>
        </p:spPr>
      </p:pic>
      <p:sp>
        <p:nvSpPr>
          <p:cNvPr id="59" name="Rectangle 58"/>
          <p:cNvSpPr/>
          <p:nvPr/>
        </p:nvSpPr>
        <p:spPr>
          <a:xfrm>
            <a:off x="24230886" y="12025214"/>
            <a:ext cx="1973942" cy="2177481"/>
          </a:xfrm>
          <a:prstGeom prst="rect">
            <a:avLst/>
          </a:prstGeom>
          <a:noFill/>
          <a:ln w="1905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1363758" y="18806918"/>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SRTM</a:t>
            </a:r>
            <a:endParaRPr lang="en-US" sz="4400" dirty="0"/>
          </a:p>
        </p:txBody>
      </p:sp>
      <p:sp>
        <p:nvSpPr>
          <p:cNvPr id="61" name="TextBox 60"/>
          <p:cNvSpPr txBox="1"/>
          <p:nvPr/>
        </p:nvSpPr>
        <p:spPr>
          <a:xfrm>
            <a:off x="1347602" y="19816111"/>
            <a:ext cx="2540000" cy="769441"/>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4400" dirty="0" smtClean="0"/>
              <a:t>ASTER</a:t>
            </a:r>
            <a:endParaRPr lang="en-US" sz="4400" dirty="0"/>
          </a:p>
        </p:txBody>
      </p:sp>
      <p:sp>
        <p:nvSpPr>
          <p:cNvPr id="62" name="TextBox 61"/>
          <p:cNvSpPr txBox="1"/>
          <p:nvPr/>
        </p:nvSpPr>
        <p:spPr>
          <a:xfrm>
            <a:off x="2952566" y="17769814"/>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SWIR</a:t>
            </a:r>
            <a:endParaRPr lang="en-US" sz="1600" dirty="0"/>
          </a:p>
        </p:txBody>
      </p:sp>
      <p:sp>
        <p:nvSpPr>
          <p:cNvPr id="63" name="TextBox 62"/>
          <p:cNvSpPr txBox="1"/>
          <p:nvPr/>
        </p:nvSpPr>
        <p:spPr>
          <a:xfrm>
            <a:off x="1350249" y="17769814"/>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IR</a:t>
            </a:r>
            <a:endParaRPr lang="en-US" sz="1600" dirty="0"/>
          </a:p>
        </p:txBody>
      </p:sp>
      <p:sp>
        <p:nvSpPr>
          <p:cNvPr id="64" name="TextBox 63"/>
          <p:cNvSpPr txBox="1"/>
          <p:nvPr/>
        </p:nvSpPr>
        <p:spPr>
          <a:xfrm>
            <a:off x="1350249" y="18233348"/>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Red</a:t>
            </a:r>
            <a:endParaRPr lang="en-US" sz="1600" dirty="0"/>
          </a:p>
        </p:txBody>
      </p:sp>
      <p:sp>
        <p:nvSpPr>
          <p:cNvPr id="65" name="TextBox 64"/>
          <p:cNvSpPr txBox="1"/>
          <p:nvPr/>
        </p:nvSpPr>
        <p:spPr>
          <a:xfrm>
            <a:off x="2952566" y="18233028"/>
            <a:ext cx="937683" cy="338554"/>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1600" dirty="0" smtClean="0"/>
              <a:t>QA</a:t>
            </a:r>
            <a:endParaRPr lang="en-US" sz="1600" dirty="0"/>
          </a:p>
        </p:txBody>
      </p:sp>
      <p:sp>
        <p:nvSpPr>
          <p:cNvPr id="66" name="Right Brace 65"/>
          <p:cNvSpPr/>
          <p:nvPr/>
        </p:nvSpPr>
        <p:spPr>
          <a:xfrm>
            <a:off x="4014216" y="16888952"/>
            <a:ext cx="990747" cy="3748733"/>
          </a:xfrm>
          <a:prstGeom prst="rightBrace">
            <a:avLst>
              <a:gd name="adj1" fmla="val 8333"/>
              <a:gd name="adj2" fmla="val 897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7" name="TextBox 66"/>
          <p:cNvSpPr txBox="1"/>
          <p:nvPr/>
        </p:nvSpPr>
        <p:spPr>
          <a:xfrm rot="5400000">
            <a:off x="2761147" y="18600788"/>
            <a:ext cx="2868854" cy="584775"/>
          </a:xfrm>
          <a:prstGeom prst="rect">
            <a:avLst/>
          </a:prstGeom>
          <a:noFill/>
        </p:spPr>
        <p:txBody>
          <a:bodyPr wrap="square" rtlCol="0">
            <a:spAutoFit/>
          </a:bodyPr>
          <a:lstStyle/>
          <a:p>
            <a:r>
              <a:rPr lang="en-US" sz="3200" dirty="0" smtClean="0"/>
              <a:t>Data Collection</a:t>
            </a:r>
            <a:endParaRPr lang="en-US" sz="3200" dirty="0"/>
          </a:p>
        </p:txBody>
      </p:sp>
      <p:sp>
        <p:nvSpPr>
          <p:cNvPr id="68" name="TextBox 67"/>
          <p:cNvSpPr txBox="1"/>
          <p:nvPr/>
        </p:nvSpPr>
        <p:spPr>
          <a:xfrm>
            <a:off x="5119164" y="16895471"/>
            <a:ext cx="2672696" cy="67710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800" dirty="0" smtClean="0"/>
              <a:t>Cloud Mask</a:t>
            </a:r>
            <a:endParaRPr lang="en-US" sz="3800" dirty="0"/>
          </a:p>
        </p:txBody>
      </p:sp>
      <p:sp>
        <p:nvSpPr>
          <p:cNvPr id="69" name="TextBox 68"/>
          <p:cNvSpPr txBox="1"/>
          <p:nvPr/>
        </p:nvSpPr>
        <p:spPr>
          <a:xfrm>
            <a:off x="7688626" y="16815092"/>
            <a:ext cx="2822013" cy="877163"/>
          </a:xfrm>
          <a:prstGeom prst="rect">
            <a:avLst/>
          </a:prstGeom>
          <a:noFill/>
        </p:spPr>
        <p:txBody>
          <a:bodyPr wrap="square" rtlCol="0">
            <a:spAutoFit/>
          </a:bodyPr>
          <a:lstStyle/>
          <a:p>
            <a:pPr algn="ctr"/>
            <a:r>
              <a:rPr lang="en-US" sz="1700" dirty="0" smtClean="0"/>
              <a:t>QA band from Landsat 8 is used to remove clouds from the other bands</a:t>
            </a:r>
            <a:endParaRPr lang="en-US" sz="1700" dirty="0"/>
          </a:p>
        </p:txBody>
      </p:sp>
      <p:sp>
        <p:nvSpPr>
          <p:cNvPr id="71" name="TextBox 70"/>
          <p:cNvSpPr txBox="1"/>
          <p:nvPr/>
        </p:nvSpPr>
        <p:spPr>
          <a:xfrm>
            <a:off x="5116540" y="17889916"/>
            <a:ext cx="2672696" cy="677108"/>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r>
              <a:rPr lang="en-US" sz="3800" dirty="0" smtClean="0"/>
              <a:t>Red Increase</a:t>
            </a:r>
            <a:endParaRPr lang="en-US" sz="3800" dirty="0"/>
          </a:p>
        </p:txBody>
      </p:sp>
      <p:sp>
        <p:nvSpPr>
          <p:cNvPr id="74" name="TextBox 73"/>
          <p:cNvSpPr txBox="1"/>
          <p:nvPr/>
        </p:nvSpPr>
        <p:spPr>
          <a:xfrm>
            <a:off x="5116540" y="18908602"/>
            <a:ext cx="2672696" cy="67665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1">
            <a:spAutoFit/>
          </a:bodyPr>
          <a:lstStyle/>
          <a:p>
            <a:pPr algn="ctr"/>
            <a:r>
              <a:rPr lang="en-US" sz="3200" dirty="0" smtClean="0"/>
              <a:t>Moisture Index</a:t>
            </a:r>
            <a:endParaRPr lang="en-US" sz="3200" dirty="0"/>
          </a:p>
        </p:txBody>
      </p:sp>
      <p:sp>
        <p:nvSpPr>
          <p:cNvPr id="75" name="TextBox 74"/>
          <p:cNvSpPr txBox="1"/>
          <p:nvPr/>
        </p:nvSpPr>
        <p:spPr>
          <a:xfrm>
            <a:off x="5116540" y="19926225"/>
            <a:ext cx="2672696" cy="676656"/>
          </a:xfrm>
          <a:prstGeom prst="rect">
            <a:avLst/>
          </a:prstGeom>
          <a:ln/>
        </p:spPr>
        <p:style>
          <a:lnRef idx="0">
            <a:schemeClr val="accent6"/>
          </a:lnRef>
          <a:fillRef idx="3">
            <a:schemeClr val="accent6"/>
          </a:fillRef>
          <a:effectRef idx="3">
            <a:schemeClr val="accent6"/>
          </a:effectRef>
          <a:fontRef idx="minor">
            <a:schemeClr val="lt1"/>
          </a:fontRef>
        </p:style>
        <p:txBody>
          <a:bodyPr wrap="square" rtlCol="0" anchor="ctr" anchorCtr="0">
            <a:spAutoFit/>
          </a:bodyPr>
          <a:lstStyle/>
          <a:p>
            <a:pPr algn="ctr"/>
            <a:r>
              <a:rPr lang="en-US" sz="2400" dirty="0" smtClean="0"/>
              <a:t>Remove Flat Terrain</a:t>
            </a:r>
            <a:endParaRPr lang="en-US" sz="2400" dirty="0"/>
          </a:p>
        </p:txBody>
      </p:sp>
      <p:sp>
        <p:nvSpPr>
          <p:cNvPr id="76" name="TextBox 75"/>
          <p:cNvSpPr txBox="1"/>
          <p:nvPr/>
        </p:nvSpPr>
        <p:spPr>
          <a:xfrm>
            <a:off x="7723379" y="17951432"/>
            <a:ext cx="2822013" cy="615553"/>
          </a:xfrm>
          <a:prstGeom prst="rect">
            <a:avLst/>
          </a:prstGeom>
          <a:noFill/>
        </p:spPr>
        <p:txBody>
          <a:bodyPr wrap="square" rtlCol="0">
            <a:spAutoFit/>
          </a:bodyPr>
          <a:lstStyle/>
          <a:p>
            <a:pPr algn="ctr"/>
            <a:r>
              <a:rPr lang="en-US" sz="1700" dirty="0" smtClean="0"/>
              <a:t>Calculate percent change between two Red band images</a:t>
            </a:r>
            <a:endParaRPr lang="en-US" sz="1700" dirty="0"/>
          </a:p>
        </p:txBody>
      </p:sp>
      <p:sp>
        <p:nvSpPr>
          <p:cNvPr id="77" name="TextBox 76"/>
          <p:cNvSpPr txBox="1"/>
          <p:nvPr/>
        </p:nvSpPr>
        <p:spPr>
          <a:xfrm>
            <a:off x="7789819" y="18932100"/>
            <a:ext cx="2822013" cy="615553"/>
          </a:xfrm>
          <a:prstGeom prst="rect">
            <a:avLst/>
          </a:prstGeom>
          <a:noFill/>
        </p:spPr>
        <p:txBody>
          <a:bodyPr wrap="square" rtlCol="0">
            <a:spAutoFit/>
          </a:bodyPr>
          <a:lstStyle/>
          <a:p>
            <a:pPr algn="ctr"/>
            <a:r>
              <a:rPr lang="en-US" sz="1700" dirty="0" smtClean="0"/>
              <a:t>Compare two images’ moisture using IR and SWIR bands</a:t>
            </a:r>
            <a:endParaRPr lang="en-US" sz="1700" dirty="0"/>
          </a:p>
        </p:txBody>
      </p:sp>
      <p:sp>
        <p:nvSpPr>
          <p:cNvPr id="78" name="TextBox 77"/>
          <p:cNvSpPr txBox="1"/>
          <p:nvPr/>
        </p:nvSpPr>
        <p:spPr>
          <a:xfrm>
            <a:off x="7667806" y="19987870"/>
            <a:ext cx="2675753" cy="615553"/>
          </a:xfrm>
          <a:prstGeom prst="rect">
            <a:avLst/>
          </a:prstGeom>
          <a:noFill/>
        </p:spPr>
        <p:txBody>
          <a:bodyPr wrap="square" rtlCol="0">
            <a:spAutoFit/>
          </a:bodyPr>
          <a:lstStyle/>
          <a:p>
            <a:pPr algn="ctr"/>
            <a:r>
              <a:rPr lang="en-US" sz="1700" dirty="0" smtClean="0"/>
              <a:t>Remove pixels with slopes lower than 15%</a:t>
            </a:r>
            <a:endParaRPr lang="en-US" sz="1700" dirty="0"/>
          </a:p>
        </p:txBody>
      </p:sp>
      <p:pic>
        <p:nvPicPr>
          <p:cNvPr id="80" name="Picture 79"/>
          <p:cNvPicPr>
            <a:picLocks noChangeAspect="1"/>
          </p:cNvPicPr>
          <p:nvPr/>
        </p:nvPicPr>
        <p:blipFill>
          <a:blip r:embed="rId8"/>
          <a:stretch>
            <a:fillRect/>
          </a:stretch>
        </p:blipFill>
        <p:spPr>
          <a:xfrm>
            <a:off x="11319581" y="16665629"/>
            <a:ext cx="6100176" cy="2046344"/>
          </a:xfrm>
          <a:prstGeom prst="rect">
            <a:avLst/>
          </a:prstGeom>
        </p:spPr>
      </p:pic>
      <p:sp>
        <p:nvSpPr>
          <p:cNvPr id="81" name="TextBox 80"/>
          <p:cNvSpPr txBox="1"/>
          <p:nvPr/>
        </p:nvSpPr>
        <p:spPr>
          <a:xfrm>
            <a:off x="11381893" y="18783873"/>
            <a:ext cx="6016702" cy="353943"/>
          </a:xfrm>
          <a:prstGeom prst="rect">
            <a:avLst/>
          </a:prstGeom>
          <a:noFill/>
        </p:spPr>
        <p:txBody>
          <a:bodyPr wrap="square" rtlCol="0">
            <a:spAutoFit/>
          </a:bodyPr>
          <a:lstStyle/>
          <a:p>
            <a:pPr algn="ctr"/>
            <a:r>
              <a:rPr lang="en-US" sz="1700" dirty="0" smtClean="0"/>
              <a:t>Example of a successful landslide detection by SLIP (Yellow region)</a:t>
            </a:r>
            <a:endParaRPr lang="en-US" sz="1700" dirty="0"/>
          </a:p>
        </p:txBody>
      </p:sp>
      <p:sp>
        <p:nvSpPr>
          <p:cNvPr id="84" name="TextBox 83"/>
          <p:cNvSpPr txBox="1"/>
          <p:nvPr/>
        </p:nvSpPr>
        <p:spPr>
          <a:xfrm>
            <a:off x="1881095" y="13701692"/>
            <a:ext cx="1738086" cy="338554"/>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IMERG 30-Minute</a:t>
            </a:r>
            <a:endParaRPr lang="en-US" sz="1600" dirty="0"/>
          </a:p>
        </p:txBody>
      </p:sp>
      <p:sp>
        <p:nvSpPr>
          <p:cNvPr id="85" name="TextBox 84"/>
          <p:cNvSpPr txBox="1"/>
          <p:nvPr/>
        </p:nvSpPr>
        <p:spPr>
          <a:xfrm>
            <a:off x="1989196" y="15105424"/>
            <a:ext cx="1513115" cy="33958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600" dirty="0" smtClean="0"/>
              <a:t>TMPA-RT 3B42</a:t>
            </a:r>
            <a:endParaRPr lang="en-US" sz="1600" dirty="0"/>
          </a:p>
        </p:txBody>
      </p:sp>
      <p:sp>
        <p:nvSpPr>
          <p:cNvPr id="86" name="TextBox 85"/>
          <p:cNvSpPr txBox="1"/>
          <p:nvPr/>
        </p:nvSpPr>
        <p:spPr>
          <a:xfrm>
            <a:off x="1284856" y="12088648"/>
            <a:ext cx="2822013" cy="615553"/>
          </a:xfrm>
          <a:prstGeom prst="rect">
            <a:avLst/>
          </a:prstGeom>
          <a:noFill/>
        </p:spPr>
        <p:txBody>
          <a:bodyPr wrap="square" rtlCol="0">
            <a:spAutoFit/>
          </a:bodyPr>
          <a:lstStyle/>
          <a:p>
            <a:pPr algn="ctr"/>
            <a:r>
              <a:rPr lang="en-US" sz="1700" dirty="0" smtClean="0"/>
              <a:t>GPM data is downloaded using Python 3 in near real-time </a:t>
            </a:r>
            <a:endParaRPr lang="en-US" sz="1700" dirty="0"/>
          </a:p>
        </p:txBody>
      </p:sp>
      <p:sp>
        <p:nvSpPr>
          <p:cNvPr id="87" name="Right Brace 86"/>
          <p:cNvSpPr/>
          <p:nvPr/>
        </p:nvSpPr>
        <p:spPr>
          <a:xfrm>
            <a:off x="4152285" y="12724520"/>
            <a:ext cx="667659" cy="2779764"/>
          </a:xfrm>
          <a:prstGeom prst="rightBrace">
            <a:avLst>
              <a:gd name="adj1" fmla="val 8333"/>
              <a:gd name="adj2" fmla="val 566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8" name="TextBox 87"/>
          <p:cNvSpPr txBox="1"/>
          <p:nvPr/>
        </p:nvSpPr>
        <p:spPr>
          <a:xfrm rot="5400000">
            <a:off x="2835638" y="13886947"/>
            <a:ext cx="2719874" cy="584775"/>
          </a:xfrm>
          <a:prstGeom prst="rect">
            <a:avLst/>
          </a:prstGeom>
          <a:noFill/>
        </p:spPr>
        <p:txBody>
          <a:bodyPr wrap="square" rtlCol="0">
            <a:spAutoFit/>
          </a:bodyPr>
          <a:lstStyle/>
          <a:p>
            <a:r>
              <a:rPr lang="en-US" sz="3200" dirty="0" smtClean="0"/>
              <a:t>Data Collection</a:t>
            </a:r>
            <a:endParaRPr lang="en-US" sz="3200" dirty="0"/>
          </a:p>
        </p:txBody>
      </p:sp>
      <p:sp>
        <p:nvSpPr>
          <p:cNvPr id="129" name="TextBox 128"/>
          <p:cNvSpPr txBox="1"/>
          <p:nvPr/>
        </p:nvSpPr>
        <p:spPr>
          <a:xfrm>
            <a:off x="5007632" y="13981661"/>
            <a:ext cx="2540000" cy="67710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Thresholds</a:t>
            </a:r>
            <a:endParaRPr lang="en-US" sz="3800" dirty="0"/>
          </a:p>
        </p:txBody>
      </p:sp>
      <p:sp>
        <p:nvSpPr>
          <p:cNvPr id="130" name="TextBox 129"/>
          <p:cNvSpPr txBox="1"/>
          <p:nvPr/>
        </p:nvSpPr>
        <p:spPr>
          <a:xfrm>
            <a:off x="8154503" y="13978327"/>
            <a:ext cx="2540000" cy="677108"/>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Comparison</a:t>
            </a:r>
            <a:endParaRPr lang="en-US" sz="3800" dirty="0"/>
          </a:p>
        </p:txBody>
      </p:sp>
      <p:sp>
        <p:nvSpPr>
          <p:cNvPr id="147" name="TextBox 146"/>
          <p:cNvSpPr txBox="1"/>
          <p:nvPr/>
        </p:nvSpPr>
        <p:spPr>
          <a:xfrm>
            <a:off x="13212033" y="19579072"/>
            <a:ext cx="2540000" cy="677108"/>
          </a:xfrm>
          <a:prstGeom prst="rect">
            <a:avLst/>
          </a:prstGeom>
          <a:gradFill>
            <a:gsLst>
              <a:gs pos="50000">
                <a:srgbClr val="C00000"/>
              </a:gs>
              <a:gs pos="100000">
                <a:srgbClr val="FF0000"/>
              </a:gs>
            </a:gsLst>
          </a:gradFill>
          <a:ln/>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3800" dirty="0" smtClean="0"/>
              <a:t>Alert!</a:t>
            </a:r>
            <a:endParaRPr lang="en-US" sz="3800" dirty="0"/>
          </a:p>
        </p:txBody>
      </p:sp>
      <p:sp>
        <p:nvSpPr>
          <p:cNvPr id="148" name="TextBox 147"/>
          <p:cNvSpPr txBox="1"/>
          <p:nvPr/>
        </p:nvSpPr>
        <p:spPr>
          <a:xfrm>
            <a:off x="11260189" y="20363438"/>
            <a:ext cx="6443687" cy="830997"/>
          </a:xfrm>
          <a:prstGeom prst="rect">
            <a:avLst/>
          </a:prstGeom>
          <a:noFill/>
        </p:spPr>
        <p:txBody>
          <a:bodyPr wrap="square" rtlCol="0">
            <a:spAutoFit/>
          </a:bodyPr>
          <a:lstStyle/>
          <a:p>
            <a:pPr algn="ctr"/>
            <a:r>
              <a:rPr lang="en-US" sz="2400" dirty="0" smtClean="0"/>
              <a:t>If current rainfall levels are significantly higher than thresholds, an alert is created for the affected area </a:t>
            </a:r>
            <a:endParaRPr lang="en-US" sz="2400" dirty="0"/>
          </a:p>
        </p:txBody>
      </p:sp>
      <p:sp>
        <p:nvSpPr>
          <p:cNvPr id="150" name="Rectangle 149"/>
          <p:cNvSpPr/>
          <p:nvPr/>
        </p:nvSpPr>
        <p:spPr>
          <a:xfrm rot="16200000">
            <a:off x="-67487" y="13435776"/>
            <a:ext cx="1909498" cy="923330"/>
          </a:xfrm>
          <a:prstGeom prst="rect">
            <a:avLst/>
          </a:prstGeom>
          <a:noFill/>
        </p:spPr>
        <p:txBody>
          <a:bodyPr wrap="none" lIns="91440" tIns="45720" rIns="91440" bIns="45720">
            <a:spAutoFit/>
          </a:bodyPr>
          <a:lstStyle/>
          <a:p>
            <a:pPr algn="ctr"/>
            <a:r>
              <a:rPr lang="en-US" sz="5400" b="1" dirty="0" smtClean="0">
                <a:ln w="0"/>
                <a:gradFill>
                  <a:gsLst>
                    <a:gs pos="21000">
                      <a:srgbClr val="53575C"/>
                    </a:gs>
                    <a:gs pos="88000">
                      <a:srgbClr val="C5C7CA"/>
                    </a:gs>
                  </a:gsLst>
                  <a:lin ang="5400000"/>
                </a:gradFill>
              </a:rPr>
              <a:t>DRIP</a:t>
            </a:r>
            <a:endParaRPr lang="en-US" sz="5400" b="1" dirty="0">
              <a:ln w="0"/>
              <a:gradFill>
                <a:gsLst>
                  <a:gs pos="21000">
                    <a:srgbClr val="53575C"/>
                  </a:gs>
                  <a:gs pos="88000">
                    <a:srgbClr val="C5C7CA"/>
                  </a:gs>
                </a:gsLst>
                <a:lin ang="5400000"/>
              </a:gradFill>
            </a:endParaRPr>
          </a:p>
        </p:txBody>
      </p:sp>
      <p:sp>
        <p:nvSpPr>
          <p:cNvPr id="155" name="TextBox 154"/>
          <p:cNvSpPr txBox="1"/>
          <p:nvPr/>
        </p:nvSpPr>
        <p:spPr>
          <a:xfrm>
            <a:off x="12406264" y="15103108"/>
            <a:ext cx="4225591" cy="353943"/>
          </a:xfrm>
          <a:prstGeom prst="rect">
            <a:avLst/>
          </a:prstGeom>
          <a:noFill/>
        </p:spPr>
        <p:txBody>
          <a:bodyPr wrap="square" rtlCol="0">
            <a:spAutoFit/>
          </a:bodyPr>
          <a:lstStyle/>
          <a:p>
            <a:pPr algn="ctr"/>
            <a:r>
              <a:rPr lang="en-US" sz="1700" dirty="0" smtClean="0"/>
              <a:t>Example of precipitation monitoring by DRIP</a:t>
            </a:r>
            <a:endParaRPr lang="en-US" sz="1700" dirty="0"/>
          </a:p>
        </p:txBody>
      </p:sp>
      <p:pic>
        <p:nvPicPr>
          <p:cNvPr id="89" name="Picture 8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46205" y="12950092"/>
            <a:ext cx="6088189" cy="2083716"/>
          </a:xfrm>
          <a:prstGeom prst="rect">
            <a:avLst/>
          </a:prstGeom>
        </p:spPr>
      </p:pic>
      <p:pic>
        <p:nvPicPr>
          <p:cNvPr id="1026" name="942272CE-2F35-416E-8C70-8686EA460249" descr="C5CB99CC-BF3F-4E0E-9010-49C23C4C32BE@cable"/>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77878" y="22454045"/>
            <a:ext cx="4815518" cy="4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F4AC7E76-5BC3-4326-B0AC-561FA4BFADD3" descr="606425C0-B149-47CF-BD66-5D17C69FAC9D@cabl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14399" y="22434109"/>
            <a:ext cx="4837551" cy="4377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Right Brace 103"/>
          <p:cNvSpPr/>
          <p:nvPr/>
        </p:nvSpPr>
        <p:spPr>
          <a:xfrm>
            <a:off x="10500873" y="17231201"/>
            <a:ext cx="667659" cy="3226121"/>
          </a:xfrm>
          <a:prstGeom prst="rightBrace">
            <a:avLst>
              <a:gd name="adj1" fmla="val 8333"/>
              <a:gd name="adj2" fmla="val 1988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07" name="Straight Arrow Connector 106"/>
          <p:cNvCxnSpPr/>
          <p:nvPr/>
        </p:nvCxnSpPr>
        <p:spPr>
          <a:xfrm>
            <a:off x="14519060" y="19152148"/>
            <a:ext cx="0" cy="3488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10770208" y="14339313"/>
            <a:ext cx="470637" cy="37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p:nvPr/>
        </p:nvCxnSpPr>
        <p:spPr>
          <a:xfrm>
            <a:off x="6454836" y="17609684"/>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a:off x="6447749" y="18617698"/>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6450955" y="19645993"/>
            <a:ext cx="3881" cy="252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Rectangle 101"/>
          <p:cNvSpPr/>
          <p:nvPr/>
        </p:nvSpPr>
        <p:spPr>
          <a:xfrm>
            <a:off x="19710490" y="16496236"/>
            <a:ext cx="1693092" cy="707886"/>
          </a:xfrm>
          <a:prstGeom prst="rect">
            <a:avLst/>
          </a:prstGeom>
          <a:noFill/>
        </p:spPr>
        <p:txBody>
          <a:bodyPr wrap="none">
            <a:spAutoFit/>
          </a:bodyPr>
          <a:lstStyle/>
          <a:p>
            <a:r>
              <a:rPr lang="en-US" sz="4000" b="1" dirty="0" smtClean="0">
                <a:ln w="25400">
                  <a:solidFill>
                    <a:schemeClr val="accent1"/>
                  </a:solidFill>
                </a:ln>
                <a:solidFill>
                  <a:schemeClr val="bg1"/>
                </a:solidFill>
                <a:latin typeface="Century Gothic" panose="020B0502020202020204" pitchFamily="34" charset="0"/>
              </a:rPr>
              <a:t>Nepal</a:t>
            </a:r>
            <a:endParaRPr lang="en-US" sz="4000" b="1" dirty="0">
              <a:ln w="25400">
                <a:solidFill>
                  <a:schemeClr val="accent1"/>
                </a:solidFill>
              </a:ln>
              <a:solidFill>
                <a:schemeClr val="bg1"/>
              </a:solidFill>
              <a:latin typeface="Century Gothic" panose="020B0502020202020204" pitchFamily="34" charset="0"/>
            </a:endParaRPr>
          </a:p>
        </p:txBody>
      </p:sp>
      <p:cxnSp>
        <p:nvCxnSpPr>
          <p:cNvPr id="123" name="Straight Arrow Connector 122"/>
          <p:cNvCxnSpPr/>
          <p:nvPr/>
        </p:nvCxnSpPr>
        <p:spPr>
          <a:xfrm flipV="1">
            <a:off x="20543259" y="15491881"/>
            <a:ext cx="413252" cy="1120045"/>
          </a:xfrm>
          <a:prstGeom prst="straightConnector1">
            <a:avLst/>
          </a:prstGeom>
          <a:ln w="69850">
            <a:solidFill>
              <a:schemeClr val="accent1">
                <a:lumMod val="40000"/>
                <a:lumOff val="6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26" name="Picture 125"/>
          <p:cNvPicPr>
            <a:picLocks noChangeAspect="1"/>
          </p:cNvPicPr>
          <p:nvPr/>
        </p:nvPicPr>
        <p:blipFill rotWithShape="1">
          <a:blip r:embed="rId12" cstate="print">
            <a:extLst>
              <a:ext uri="{28A0092B-C50C-407E-A947-70E740481C1C}">
                <a14:useLocalDpi xmlns:a14="http://schemas.microsoft.com/office/drawing/2010/main" val="0"/>
              </a:ext>
            </a:extLst>
          </a:blip>
          <a:srcRect l="7128" t="11233" r="3894" b="39020"/>
          <a:stretch/>
        </p:blipFill>
        <p:spPr>
          <a:xfrm>
            <a:off x="5345108" y="31933253"/>
            <a:ext cx="5638666" cy="2364416"/>
          </a:xfrm>
          <a:prstGeom prst="rect">
            <a:avLst/>
          </a:prstGeom>
        </p:spPr>
      </p:pic>
      <p:sp>
        <p:nvSpPr>
          <p:cNvPr id="110" name="Rectangle 109"/>
          <p:cNvSpPr/>
          <p:nvPr/>
        </p:nvSpPr>
        <p:spPr>
          <a:xfrm>
            <a:off x="830626" y="34283940"/>
            <a:ext cx="13716000" cy="615553"/>
          </a:xfrm>
          <a:prstGeom prst="rect">
            <a:avLst/>
          </a:prstGeom>
        </p:spPr>
        <p:txBody>
          <a:bodyPr>
            <a:spAutoFit/>
          </a:bodyPr>
          <a:lstStyle/>
          <a:p>
            <a:r>
              <a:rPr lang="en-US" sz="1700" dirty="0"/>
              <a:t>From Left to Right</a:t>
            </a:r>
            <a:r>
              <a:rPr lang="en-US" sz="1700" dirty="0"/>
              <a:t>: Justin Roberts-Pierel (GSFC), Aakash Ahamed (GSFC), </a:t>
            </a:r>
            <a:r>
              <a:rPr lang="en-US" sz="1700" dirty="0" err="1"/>
              <a:t>Binu</a:t>
            </a:r>
            <a:r>
              <a:rPr lang="en-US" sz="1700" dirty="0"/>
              <a:t> </a:t>
            </a:r>
            <a:r>
              <a:rPr lang="en-US" sz="1700" dirty="0" err="1"/>
              <a:t>Maharjan</a:t>
            </a:r>
            <a:r>
              <a:rPr lang="en-US" sz="1700" dirty="0"/>
              <a:t> (ICIMOD), Kanti Sen Ojha (ICIMOD), Ang </a:t>
            </a:r>
            <a:endParaRPr lang="en-US" sz="1700" dirty="0" smtClean="0"/>
          </a:p>
          <a:p>
            <a:r>
              <a:rPr lang="en-US" sz="1700" dirty="0" err="1" smtClean="0"/>
              <a:t>Dawa</a:t>
            </a:r>
            <a:r>
              <a:rPr lang="en-US" sz="1700" dirty="0" smtClean="0"/>
              <a:t> Sherpa(ICIMOD</a:t>
            </a:r>
            <a:r>
              <a:rPr lang="en-US" sz="1700" dirty="0" smtClean="0"/>
              <a:t> Jessica </a:t>
            </a:r>
            <a:r>
              <a:rPr lang="en-US" sz="1700" dirty="0" smtClean="0"/>
              <a:t>Fayne (GSFC</a:t>
            </a:r>
            <a:r>
              <a:rPr lang="en-US" sz="1700" dirty="0" smtClean="0"/>
              <a:t>), Amanda </a:t>
            </a:r>
            <a:r>
              <a:rPr lang="en-US" sz="1700" dirty="0" smtClean="0"/>
              <a:t>Rumsey (GSFC), </a:t>
            </a:r>
            <a:r>
              <a:rPr lang="en-US" sz="1700" dirty="0" smtClean="0"/>
              <a:t>Jamie </a:t>
            </a:r>
            <a:r>
              <a:rPr lang="en-US" sz="1700" dirty="0" err="1" smtClean="0"/>
              <a:t>Shiplet</a:t>
            </a:r>
            <a:r>
              <a:rPr lang="en-US" sz="1700" dirty="0"/>
              <a:t> </a:t>
            </a:r>
            <a:r>
              <a:rPr lang="en-US" sz="1700" dirty="0" smtClean="0"/>
              <a:t>(GSFC), Amanda </a:t>
            </a:r>
            <a:r>
              <a:rPr lang="en-US" sz="1700" dirty="0" err="1" smtClean="0"/>
              <a:t>Schochet</a:t>
            </a:r>
            <a:r>
              <a:rPr lang="en-US" sz="1700" dirty="0" smtClean="0"/>
              <a:t> (JPL)</a:t>
            </a:r>
            <a:endParaRPr lang="en-US" sz="1700" dirty="0"/>
          </a:p>
        </p:txBody>
      </p:sp>
      <p:pic>
        <p:nvPicPr>
          <p:cNvPr id="113" name="Picture 112"/>
          <p:cNvPicPr>
            <a:picLocks noChangeAspect="1"/>
          </p:cNvPicPr>
          <p:nvPr/>
        </p:nvPicPr>
        <p:blipFill>
          <a:blip r:embed="rId13"/>
          <a:stretch>
            <a:fillRect/>
          </a:stretch>
        </p:blipFill>
        <p:spPr>
          <a:xfrm>
            <a:off x="10925017" y="31929201"/>
            <a:ext cx="1437920" cy="2368986"/>
          </a:xfrm>
          <a:prstGeom prst="rect">
            <a:avLst/>
          </a:prstGeom>
        </p:spPr>
      </p:pic>
      <p:pic>
        <p:nvPicPr>
          <p:cNvPr id="115" name="Picture 114"/>
          <p:cNvPicPr>
            <a:picLocks noChangeAspect="1"/>
          </p:cNvPicPr>
          <p:nvPr/>
        </p:nvPicPr>
        <p:blipFill>
          <a:blip r:embed="rId14"/>
          <a:stretch>
            <a:fillRect/>
          </a:stretch>
        </p:blipFill>
        <p:spPr>
          <a:xfrm>
            <a:off x="944452" y="31928125"/>
            <a:ext cx="2446484" cy="2371140"/>
          </a:xfrm>
          <a:prstGeom prst="rect">
            <a:avLst/>
          </a:prstGeom>
        </p:spPr>
      </p:pic>
      <p:sp>
        <p:nvSpPr>
          <p:cNvPr id="3" name="Plus 2"/>
          <p:cNvSpPr/>
          <p:nvPr/>
        </p:nvSpPr>
        <p:spPr>
          <a:xfrm>
            <a:off x="13943982" y="15583558"/>
            <a:ext cx="1150154" cy="87173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 Placeholder 16"/>
          <p:cNvSpPr txBox="1">
            <a:spLocks/>
          </p:cNvSpPr>
          <p:nvPr/>
        </p:nvSpPr>
        <p:spPr>
          <a:xfrm>
            <a:off x="18288000" y="24413746"/>
            <a:ext cx="8172768" cy="43048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spcBef>
                <a:spcPts val="600"/>
              </a:spcBef>
            </a:pPr>
            <a:r>
              <a:rPr lang="en-US" sz="3000" dirty="0"/>
              <a:t>Landslides can be mapped in near-real time using NASA Earth Observations</a:t>
            </a:r>
            <a:r>
              <a:rPr lang="en-US" sz="3000" dirty="0" smtClean="0"/>
              <a:t>.</a:t>
            </a:r>
          </a:p>
          <a:p>
            <a:pPr marL="347663" indent="-347663">
              <a:spcBef>
                <a:spcPts val="600"/>
              </a:spcBef>
            </a:pPr>
            <a:r>
              <a:rPr lang="en-US" sz="3000" dirty="0" smtClean="0"/>
              <a:t>DRIP helps </a:t>
            </a:r>
            <a:r>
              <a:rPr lang="en-US" sz="3000" dirty="0" smtClean="0"/>
              <a:t>detect </a:t>
            </a:r>
            <a:r>
              <a:rPr lang="en-US" sz="3000" dirty="0" smtClean="0"/>
              <a:t>vulnerable areas based on current </a:t>
            </a:r>
            <a:r>
              <a:rPr lang="en-US" sz="3000" dirty="0" smtClean="0"/>
              <a:t>rainfall </a:t>
            </a:r>
            <a:r>
              <a:rPr lang="en-US" sz="3000" dirty="0" smtClean="0"/>
              <a:t>conditions.</a:t>
            </a:r>
            <a:endParaRPr lang="en-US" sz="3000" dirty="0" smtClean="0"/>
          </a:p>
          <a:p>
            <a:pPr marL="347663" indent="-347663">
              <a:spcBef>
                <a:spcPts val="600"/>
              </a:spcBef>
            </a:pPr>
            <a:r>
              <a:rPr lang="en-US" sz="3000" dirty="0" smtClean="0"/>
              <a:t>The </a:t>
            </a:r>
            <a:r>
              <a:rPr lang="en-US" sz="3000" dirty="0"/>
              <a:t>DRIP-SLIP model combination will be used by </a:t>
            </a:r>
            <a:r>
              <a:rPr lang="en-US" sz="3000" dirty="0" smtClean="0"/>
              <a:t>ICIMOD to </a:t>
            </a:r>
            <a:r>
              <a:rPr lang="en-US" sz="3000" dirty="0"/>
              <a:t>protect and manage ecosystems and villages in Nepal, as well as to reduce poverty through integrated natural resource management and regional cooperation</a:t>
            </a:r>
            <a:r>
              <a:rPr lang="en-US" sz="3000" dirty="0" smtClean="0"/>
              <a:t>.</a:t>
            </a:r>
          </a:p>
          <a:p>
            <a:pPr marL="347663" indent="-347663">
              <a:spcBef>
                <a:spcPts val="600"/>
              </a:spcBef>
            </a:pPr>
            <a:r>
              <a:rPr lang="en-US" sz="3000" dirty="0"/>
              <a:t>Future work on </a:t>
            </a:r>
            <a:r>
              <a:rPr lang="en-US" sz="3000" dirty="0" smtClean="0"/>
              <a:t>DRIP-SLIP </a:t>
            </a:r>
            <a:r>
              <a:rPr lang="en-US" sz="3000" dirty="0"/>
              <a:t>will incorporate newly identified landslides into the Global Landslide </a:t>
            </a:r>
            <a:r>
              <a:rPr lang="en-US" sz="3000" dirty="0" smtClean="0"/>
              <a:t>Catalog (GLC) , </a:t>
            </a:r>
            <a:r>
              <a:rPr lang="en-US" sz="3000" dirty="0"/>
              <a:t>an online system to digest landslide reports from multiple news agencies into a unified spatial reference. </a:t>
            </a:r>
            <a:endParaRPr lang="en-US" sz="3000" dirty="0" smtClean="0"/>
          </a:p>
          <a:p>
            <a:pPr marL="347663" indent="-347663">
              <a:spcBef>
                <a:spcPts val="600"/>
              </a:spcBef>
            </a:pPr>
            <a:r>
              <a:rPr lang="en-US" sz="3000" dirty="0" smtClean="0"/>
              <a:t>DRIP-SLIP </a:t>
            </a:r>
            <a:r>
              <a:rPr lang="en-US" sz="3000" dirty="0"/>
              <a:t>outputs will be used to support the GLC by adding detailed spatial attributes and increasing relative accuracy.</a:t>
            </a:r>
            <a:endParaRPr lang="en-US" sz="3000" dirty="0" smtClean="0"/>
          </a:p>
        </p:txBody>
      </p:sp>
      <p:pic>
        <p:nvPicPr>
          <p:cNvPr id="94" name="Picture 9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3392458" y="21324340"/>
            <a:ext cx="2597035" cy="1954990"/>
          </a:xfrm>
          <a:prstGeom prst="rect">
            <a:avLst/>
          </a:prstGeom>
        </p:spPr>
      </p:pic>
      <p:sp>
        <p:nvSpPr>
          <p:cNvPr id="96" name="Text Placeholder 16"/>
          <p:cNvSpPr txBox="1">
            <a:spLocks/>
          </p:cNvSpPr>
          <p:nvPr/>
        </p:nvSpPr>
        <p:spPr>
          <a:xfrm>
            <a:off x="21945319" y="21573060"/>
            <a:ext cx="2090679" cy="61195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dirty="0" smtClean="0"/>
              <a:t>Terra (ASTER)</a:t>
            </a:r>
            <a:endParaRPr lang="en-US" dirty="0" smtClean="0"/>
          </a:p>
        </p:txBody>
      </p:sp>
      <p:sp>
        <p:nvSpPr>
          <p:cNvPr id="97" name="Text Placeholder 16"/>
          <p:cNvSpPr txBox="1">
            <a:spLocks/>
          </p:cNvSpPr>
          <p:nvPr/>
        </p:nvSpPr>
        <p:spPr>
          <a:xfrm>
            <a:off x="17878910" y="33086755"/>
            <a:ext cx="9209314" cy="16108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spcBef>
                <a:spcPts val="0"/>
              </a:spcBef>
            </a:pPr>
            <a:r>
              <a:rPr lang="en-US" sz="3200" dirty="0" smtClean="0"/>
              <a:t>Advisors: </a:t>
            </a:r>
            <a:r>
              <a:rPr lang="en-US" sz="3200" dirty="0" smtClean="0"/>
              <a:t>Dr. Dalia </a:t>
            </a:r>
            <a:r>
              <a:rPr lang="en-US" sz="3200" dirty="0" smtClean="0"/>
              <a:t>Kirschbaum (GSFC), </a:t>
            </a:r>
            <a:r>
              <a:rPr lang="en-US" sz="3200" dirty="0" smtClean="0"/>
              <a:t>Thomas </a:t>
            </a:r>
            <a:r>
              <a:rPr lang="en-US" sz="3200" dirty="0" smtClean="0"/>
              <a:t>Stanley (GSFC), </a:t>
            </a:r>
            <a:r>
              <a:rPr lang="en-US" sz="3200" dirty="0" smtClean="0"/>
              <a:t>Sebastian </a:t>
            </a:r>
            <a:r>
              <a:rPr lang="en-US" sz="3200" dirty="0" smtClean="0"/>
              <a:t>Wesselman (ICIMOD),</a:t>
            </a:r>
            <a:endParaRPr lang="en-US" sz="3200" dirty="0" smtClean="0"/>
          </a:p>
          <a:p>
            <a:pPr algn="ctr">
              <a:spcBef>
                <a:spcPts val="0"/>
              </a:spcBef>
            </a:pPr>
            <a:r>
              <a:rPr lang="en-US" sz="3200" dirty="0" smtClean="0"/>
              <a:t>Past Contributors: Amanda </a:t>
            </a:r>
            <a:r>
              <a:rPr lang="en-US" sz="3200" dirty="0" smtClean="0"/>
              <a:t>Rumsey, </a:t>
            </a:r>
            <a:r>
              <a:rPr lang="en-US" sz="3200" dirty="0" smtClean="0"/>
              <a:t>Jamie </a:t>
            </a:r>
            <a:r>
              <a:rPr lang="en-US" sz="3200" dirty="0" err="1" smtClean="0"/>
              <a:t>Shiplet</a:t>
            </a:r>
            <a:endParaRPr lang="en-US" sz="3200" dirty="0"/>
          </a:p>
        </p:txBody>
      </p:sp>
      <p:sp>
        <p:nvSpPr>
          <p:cNvPr id="100" name="Text Placeholder 16"/>
          <p:cNvSpPr txBox="1">
            <a:spLocks/>
          </p:cNvSpPr>
          <p:nvPr/>
        </p:nvSpPr>
        <p:spPr>
          <a:xfrm>
            <a:off x="12475117" y="33086755"/>
            <a:ext cx="5723622" cy="161087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3200" dirty="0" smtClean="0"/>
              <a:t>International Centre for Integrated Mountain Development (ICIMOD), Kathmandu, Nepal</a:t>
            </a:r>
          </a:p>
        </p:txBody>
      </p:sp>
      <p:sp>
        <p:nvSpPr>
          <p:cNvPr id="101" name="TextBox 100"/>
          <p:cNvSpPr txBox="1"/>
          <p:nvPr/>
        </p:nvSpPr>
        <p:spPr>
          <a:xfrm>
            <a:off x="10760826" y="32075156"/>
            <a:ext cx="9116720"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Project Partners</a:t>
            </a:r>
          </a:p>
        </p:txBody>
      </p:sp>
      <p:pic>
        <p:nvPicPr>
          <p:cNvPr id="14" name="Picture 1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972294" y="27071313"/>
            <a:ext cx="7037404" cy="3842984"/>
          </a:xfrm>
          <a:prstGeom prst="rect">
            <a:avLst/>
          </a:prstGeom>
        </p:spPr>
      </p:pic>
      <p:pic>
        <p:nvPicPr>
          <p:cNvPr id="17" name="Picture 1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32511" y="22454045"/>
            <a:ext cx="7037404" cy="3842984"/>
          </a:xfrm>
          <a:prstGeom prst="rect">
            <a:avLst/>
          </a:prstGeom>
        </p:spPr>
      </p:pic>
      <p:pic>
        <p:nvPicPr>
          <p:cNvPr id="51" name="Picture 5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347866" y="31929720"/>
            <a:ext cx="3551923" cy="2367949"/>
          </a:xfrm>
          <a:prstGeom prst="rect">
            <a:avLst/>
          </a:prstGeom>
        </p:spPr>
      </p:pic>
    </p:spTree>
    <p:extLst>
      <p:ext uri="{BB962C8B-B14F-4D97-AF65-F5344CB8AC3E}">
        <p14:creationId xmlns:p14="http://schemas.microsoft.com/office/powerpoint/2010/main" val="567650982"/>
      </p:ext>
    </p:extLst>
  </p:cSld>
  <p:clrMapOvr>
    <a:masterClrMapping/>
  </p:clrMapOvr>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2471</TotalTime>
  <Words>837</Words>
  <Application>Microsoft Office PowerPoint</Application>
  <PresentationFormat>Custom</PresentationFormat>
  <Paragraphs>72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Ahamed, Aakash (GSFC-6104)[NAROP]</cp:lastModifiedBy>
  <cp:revision>136</cp:revision>
  <dcterms:created xsi:type="dcterms:W3CDTF">2015-06-02T14:58:58Z</dcterms:created>
  <dcterms:modified xsi:type="dcterms:W3CDTF">2015-07-22T22:33:39Z</dcterms:modified>
</cp:coreProperties>
</file>