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279" r:id="rId3"/>
    <p:sldId id="285" r:id="rId4"/>
    <p:sldId id="280" r:id="rId5"/>
    <p:sldId id="293" r:id="rId6"/>
    <p:sldId id="286" r:id="rId7"/>
    <p:sldId id="288" r:id="rId8"/>
    <p:sldId id="292" r:id="rId9"/>
    <p:sldId id="291" r:id="rId10"/>
    <p:sldId id="298" r:id="rId11"/>
    <p:sldId id="290" r:id="rId12"/>
    <p:sldId id="294" r:id="rId13"/>
    <p:sldId id="296" r:id="rId14"/>
    <p:sldId id="297" r:id="rId15"/>
    <p:sldId id="28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le Keith" initials="AK" lastIdx="5" clrIdx="0"/>
  <p:cmAuthor id="1" name="Orne, Tiffani N. (LARC-E3)[SSAI DEVELOP]" initials="OTN(D" lastIdx="1" clrIdx="1"/>
  <p:cmAuthor id="2" name="Amanda Rumsey" initials="AR" lastIdx="0" clrIdx="2"/>
  <p:cmAuthor id="3" name="Vishal Arya" initials="" lastIdx="12" clrIdx="3"/>
  <p:cmAuthor id="4" name="Fenn, Teresa E. (LARC-E3)[SSAI DEVELOP]" initials="FTE(D" lastIdx="8" clrIdx="4">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CA"/>
    <a:srgbClr val="FF7C80"/>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80071" autoAdjust="0"/>
  </p:normalViewPr>
  <p:slideViewPr>
    <p:cSldViewPr snapToGrid="0">
      <p:cViewPr varScale="1">
        <p:scale>
          <a:sx n="75" d="100"/>
          <a:sy n="75" d="100"/>
        </p:scale>
        <p:origin x="834" y="7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11/19/2015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2951292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least two reviewers looked at each of the detection scenes independently and recorded their assessments. A rating of ‘High Confidence’ was given in locations where both reviewers agreed that the detection was accurate, and ‘Low Confidence’ was given in locations where only one reviewer believed there is a landslide. The results of the validation show that about 30% of landslides can be detected and classified.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3023948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Rain</a:t>
            </a:r>
            <a:r>
              <a:rPr lang="en-US" baseline="0" dirty="0" smtClean="0"/>
              <a:t>fall triggering thresholds are calculated using the following methodology:</a:t>
            </a:r>
          </a:p>
          <a:p>
            <a:r>
              <a:rPr lang="en-US" baseline="0" dirty="0" smtClean="0"/>
              <a:t>First the 95% of daily TRMM values are calculated for each TRMM pixel</a:t>
            </a:r>
          </a:p>
          <a:p>
            <a:r>
              <a:rPr lang="en-US" baseline="0" dirty="0" smtClean="0"/>
              <a:t>Next the 95% layer is run through cluster analysis toolset to get statistically significant rainfall clusters</a:t>
            </a:r>
          </a:p>
          <a:p>
            <a:r>
              <a:rPr lang="en-US" baseline="0" dirty="0" smtClean="0"/>
              <a:t>Next a subset of landslide events from the GLC are separated into two datasets based on the location of landslide events</a:t>
            </a:r>
          </a:p>
          <a:p>
            <a:r>
              <a:rPr lang="en-US" baseline="0" dirty="0" smtClean="0"/>
              <a:t>Next the Max daily value for each landslide event is taken and these values are plotted on a PDF</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533893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triggering thresholds are the 50% of the PDF</a:t>
            </a:r>
          </a:p>
          <a:p>
            <a:r>
              <a:rPr lang="en-US" baseline="0" dirty="0" smtClean="0"/>
              <a:t>For the high rainfall cluster the TV is 54</a:t>
            </a:r>
          </a:p>
          <a:p>
            <a:r>
              <a:rPr lang="en-US" baseline="0" dirty="0" smtClean="0"/>
              <a:t>For the low rainfall cluster the </a:t>
            </a:r>
            <a:r>
              <a:rPr lang="en-US" baseline="0" dirty="0" err="1" smtClean="0"/>
              <a:t>tv</a:t>
            </a:r>
            <a:r>
              <a:rPr lang="en-US" baseline="0" dirty="0" smtClean="0"/>
              <a:t> is 45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256652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spcBef>
                <a:spcPts val="3000"/>
              </a:spcBef>
              <a:buClr>
                <a:schemeClr val="accent1"/>
              </a:buClr>
              <a:buFont typeface="Webdings" panose="05030102010509060703" pitchFamily="18" charset="2"/>
              <a:buChar char="4"/>
            </a:pPr>
            <a:r>
              <a:rPr lang="en-US" sz="1200" dirty="0" smtClean="0"/>
              <a:t>Landslides can be mapped automatically in near-real time using NASA Earth Observations</a:t>
            </a:r>
          </a:p>
          <a:p>
            <a:pPr marL="342900" indent="-342900">
              <a:lnSpc>
                <a:spcPct val="100000"/>
              </a:lnSpc>
              <a:spcBef>
                <a:spcPts val="3000"/>
              </a:spcBef>
              <a:buClr>
                <a:schemeClr val="accent1"/>
              </a:buClr>
              <a:buFont typeface="Webdings" panose="05030102010509060703" pitchFamily="18" charset="2"/>
              <a:buChar char="4"/>
            </a:pPr>
            <a:r>
              <a:rPr lang="en-US" sz="1200" dirty="0" smtClean="0"/>
              <a:t>DRIP can detect vulnerable areas based on current rainfall conditions</a:t>
            </a:r>
          </a:p>
          <a:p>
            <a:pPr marL="342900" indent="-342900">
              <a:lnSpc>
                <a:spcPct val="100000"/>
              </a:lnSpc>
              <a:spcBef>
                <a:spcPts val="3000"/>
              </a:spcBef>
              <a:buClr>
                <a:schemeClr val="accent1"/>
              </a:buClr>
              <a:buFont typeface="Webdings" panose="05030102010509060703" pitchFamily="18" charset="2"/>
              <a:buChar char="4"/>
            </a:pPr>
            <a:r>
              <a:rPr lang="en-US" sz="1200" dirty="0" smtClean="0"/>
              <a:t>SLIP has been updated to reduce the amount of landslide over-detection in mountainous regions, cloud shadow, and improved the soil moisture component</a:t>
            </a:r>
          </a:p>
          <a:p>
            <a:pPr marL="342900" indent="-342900">
              <a:lnSpc>
                <a:spcPct val="100000"/>
              </a:lnSpc>
              <a:spcBef>
                <a:spcPts val="3000"/>
              </a:spcBef>
              <a:buClr>
                <a:schemeClr val="accent1"/>
              </a:buClr>
              <a:buFont typeface="Webdings" panose="05030102010509060703" pitchFamily="18" charset="2"/>
              <a:buChar char="4"/>
            </a:pPr>
            <a:r>
              <a:rPr lang="en-US" sz="1200" dirty="0" smtClean="0"/>
              <a:t>The DRIP-SLIP models will be used by ICIMOD to protect lives, preserve infrastructure, and manage local ecosystems</a:t>
            </a:r>
          </a:p>
          <a:p>
            <a:pPr eaLnBrk="1" hangingPunct="1">
              <a:spcBef>
                <a:spcPct val="0"/>
              </a:spcBef>
            </a:pP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303964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Improve</a:t>
            </a:r>
            <a:r>
              <a:rPr lang="en-US" baseline="0" dirty="0" smtClean="0"/>
              <a:t> the static web portal</a:t>
            </a:r>
          </a:p>
          <a:p>
            <a:r>
              <a:rPr lang="en-US" baseline="0" dirty="0" smtClean="0"/>
              <a:t>Analyze the addition of runoff</a:t>
            </a:r>
            <a:r>
              <a:rPr lang="en-US" baseline="0" dirty="0"/>
              <a:t> </a:t>
            </a:r>
            <a:r>
              <a:rPr lang="en-US" baseline="0" dirty="0" smtClean="0"/>
              <a:t>and soil moisture</a:t>
            </a:r>
          </a:p>
          <a:p>
            <a:r>
              <a:rPr lang="en-US" baseline="0" dirty="0" smtClean="0"/>
              <a:t>Modify the current threshold values</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1923765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139207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t>What is a landslide? </a:t>
            </a:r>
          </a:p>
          <a:p>
            <a:pPr>
              <a:defRPr/>
            </a:pPr>
            <a:r>
              <a:rPr lang="en-US" altLang="en-US" dirty="0" smtClean="0"/>
              <a:t>A landslide is a type of mass wasting event that occurs when down-slope forces exceed the strength of the slope materials.</a:t>
            </a:r>
          </a:p>
          <a:p>
            <a:pPr>
              <a:defRPr/>
            </a:pPr>
            <a:endParaRPr lang="en-US" altLang="en-US" dirty="0" smtClean="0"/>
          </a:p>
          <a:p>
            <a:pPr>
              <a:defRPr/>
            </a:pPr>
            <a:r>
              <a:rPr lang="en-US" altLang="en-US" dirty="0" smtClean="0"/>
              <a:t>Impacts of landslides</a:t>
            </a:r>
          </a:p>
          <a:p>
            <a:pPr>
              <a:defRPr/>
            </a:pPr>
            <a:r>
              <a:rPr lang="en-US" altLang="en-US" dirty="0" smtClean="0"/>
              <a:t>As a global natural hazard, landslides have the ability to cause immense economic damage, significant loss of life, and can have adverse effects on a variety of available resources.</a:t>
            </a:r>
          </a:p>
          <a:p>
            <a:pPr>
              <a:defRPr/>
            </a:pPr>
            <a:endParaRPr lang="en-US" altLang="en-US" dirty="0" smtClean="0"/>
          </a:p>
          <a:p>
            <a:pPr>
              <a:defRPr/>
            </a:pPr>
            <a:r>
              <a:rPr lang="en-US" altLang="en-US" dirty="0" smtClean="0"/>
              <a:t>Nepal</a:t>
            </a:r>
          </a:p>
          <a:p>
            <a:pPr>
              <a:defRPr/>
            </a:pPr>
            <a:r>
              <a:rPr lang="en-US" altLang="en-US" dirty="0" smtClean="0"/>
              <a:t>Nepal is particularly susceptible to landslides due to its mountainous terrain, active geodynamics, infrastructure, and heavy monsoonal rains.</a:t>
            </a:r>
          </a:p>
          <a:p>
            <a:pPr>
              <a:defRPr/>
            </a:pPr>
            <a:endParaRPr lang="en-US" altLang="en-US" dirty="0" smtClean="0"/>
          </a:p>
          <a:p>
            <a:pPr>
              <a:defRPr/>
            </a:pPr>
            <a:r>
              <a:rPr lang="en-US" altLang="en-US" dirty="0" smtClean="0"/>
              <a:t>https://upload.wikimedia.org/wikipedia/commons/7/73/ElSalvadorslide.jpg</a:t>
            </a:r>
          </a:p>
          <a:p>
            <a:pPr>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altLang="en-US" dirty="0" smtClean="0"/>
              <a:t>Speaker Notes: </a:t>
            </a:r>
          </a:p>
          <a:p>
            <a:pPr eaLnBrk="1" hangingPunct="1">
              <a:spcBef>
                <a:spcPct val="0"/>
              </a:spcBef>
            </a:pPr>
            <a:r>
              <a:rPr lang="en-US" altLang="en-US" dirty="0" smtClean="0"/>
              <a:t>Location:</a:t>
            </a:r>
            <a:r>
              <a:rPr lang="en-US" altLang="en-US" baseline="0" dirty="0" smtClean="0"/>
              <a:t> </a:t>
            </a:r>
            <a:r>
              <a:rPr lang="en-US" altLang="en-US" dirty="0" smtClean="0"/>
              <a:t>Nepal is a landlocked, mountainous East Asian country</a:t>
            </a:r>
            <a:r>
              <a:rPr lang="en-US" altLang="en-US" baseline="0" dirty="0" smtClean="0"/>
              <a:t> that is slightly larger than the state of Arkansas.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Area:</a:t>
            </a:r>
            <a:r>
              <a:rPr lang="en-US" altLang="en-US" baseline="0" dirty="0" smtClean="0"/>
              <a:t> </a:t>
            </a:r>
            <a:r>
              <a:rPr lang="en-US" altLang="en-US" dirty="0" smtClean="0"/>
              <a:t>The country is 147,181</a:t>
            </a:r>
            <a:r>
              <a:rPr lang="en-US" altLang="en-US" baseline="0" dirty="0" smtClean="0"/>
              <a:t> </a:t>
            </a:r>
            <a:r>
              <a:rPr lang="en-US" altLang="en-US" dirty="0" smtClean="0"/>
              <a:t>square kilometers in size.</a:t>
            </a:r>
          </a:p>
          <a:p>
            <a:pPr eaLnBrk="1" hangingPunct="1">
              <a:spcBef>
                <a:spcPct val="0"/>
              </a:spcBef>
            </a:pPr>
            <a:endParaRPr lang="en-US" altLang="en-US" dirty="0" smtClean="0"/>
          </a:p>
          <a:p>
            <a:pPr eaLnBrk="1" hangingPunct="1">
              <a:spcBef>
                <a:spcPct val="0"/>
              </a:spcBef>
            </a:pPr>
            <a:r>
              <a:rPr lang="en-US" altLang="en-US" dirty="0" smtClean="0"/>
              <a:t>Climate:</a:t>
            </a:r>
            <a:r>
              <a:rPr lang="en-US" altLang="en-US" baseline="0" dirty="0" smtClean="0"/>
              <a:t> 8 Climatic zones across the country due to large gradients in altitude and precipitation.</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31334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-On average, Nepal experiences 135 casualties and loses millions of dollars annually due to landslide damages. </a:t>
            </a:r>
          </a:p>
          <a:p>
            <a:r>
              <a:rPr lang="en-US" altLang="en-US" dirty="0" smtClean="0"/>
              <a:t>-According to the ICIMOD landslide dataset, 88.9% of the landslides reported between 2000 and 2010 affect one or more people </a:t>
            </a:r>
          </a:p>
          <a:p>
            <a:r>
              <a:rPr lang="en-US" altLang="en-US" dirty="0" smtClean="0"/>
              <a:t>-With current under estimation of landslide impacts and increasing trend in frequency and intensity of landslide events due to anthropogenic factors, it is critical to develop a landslide identification product and a landslide hazard assessment model that have the ability to accurately quantify hazard and serve as a decisions support tool for end-users.</a:t>
            </a:r>
          </a:p>
          <a:p>
            <a:pPr eaLnBrk="1" hangingPunct="1">
              <a:spcBef>
                <a:spcPct val="0"/>
              </a:spcBef>
            </a:pPr>
            <a:endParaRPr lang="en-US" altLang="en-US" baseline="0" dirty="0" smtClean="0"/>
          </a:p>
          <a:p>
            <a:pPr eaLnBrk="1" hangingPunct="1">
              <a:spcBef>
                <a:spcPct val="0"/>
              </a:spcBef>
            </a:pPr>
            <a:r>
              <a:rPr lang="en-US" altLang="en-US" dirty="0" smtClean="0"/>
              <a:t>Picture Source</a:t>
            </a:r>
          </a:p>
          <a:p>
            <a:pPr eaLnBrk="1" hangingPunct="1">
              <a:spcBef>
                <a:spcPct val="0"/>
              </a:spcBef>
            </a:pPr>
            <a:r>
              <a:rPr lang="en-US" altLang="en-US" dirty="0" smtClean="0"/>
              <a:t>Author: Simon Steinberger</a:t>
            </a:r>
          </a:p>
          <a:p>
            <a:pPr eaLnBrk="1" hangingPunct="1">
              <a:spcBef>
                <a:spcPct val="0"/>
              </a:spcBef>
            </a:pPr>
            <a:r>
              <a:rPr lang="en-US" altLang="en-US" dirty="0" smtClean="0"/>
              <a:t>Source: </a:t>
            </a:r>
            <a:r>
              <a:rPr lang="en-US" altLang="en-US" dirty="0" err="1" smtClean="0"/>
              <a:t>Pixabay</a:t>
            </a:r>
            <a:endParaRPr lang="en-US" altLang="en-US" dirty="0" smtClean="0"/>
          </a:p>
          <a:p>
            <a:pPr eaLnBrk="1" hangingPunct="1">
              <a:spcBef>
                <a:spcPct val="0"/>
              </a:spcBef>
            </a:pPr>
            <a:r>
              <a:rPr lang="en-US" altLang="en-US" dirty="0" smtClean="0"/>
              <a:t>URL:http://pixabay.com/en/mount-everest-himalayas-nuptse-276995/</a:t>
            </a:r>
          </a:p>
          <a:p>
            <a:pPr eaLnBrk="1" hangingPunct="1">
              <a:spcBef>
                <a:spcPct val="0"/>
              </a:spcBef>
            </a:pPr>
            <a:r>
              <a:rPr lang="en-US" altLang="en-US" dirty="0" smtClean="0"/>
              <a:t>Date: 1/28/2007</a:t>
            </a:r>
          </a:p>
          <a:p>
            <a:r>
              <a:rPr lang="en-US" altLang="en-US" dirty="0" smtClean="0"/>
              <a:t>*its creative</a:t>
            </a:r>
            <a:r>
              <a:rPr lang="en-US" altLang="en-US" baseline="0" dirty="0" smtClean="0"/>
              <a:t> commons</a:t>
            </a:r>
            <a:endParaRPr lang="en-US" alt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 1 focused</a:t>
            </a:r>
            <a:r>
              <a:rPr lang="en-US" baseline="0" dirty="0" smtClean="0"/>
              <a:t> on understanding the physical parameters of landslides, by creating the Sudden Landslide Identification Product SLIP and producing a Susceptibility Map for the original study are of </a:t>
            </a:r>
            <a:r>
              <a:rPr lang="en-US" baseline="0" dirty="0" err="1" smtClean="0"/>
              <a:t>Koshi</a:t>
            </a:r>
            <a:r>
              <a:rPr lang="en-US" baseline="0" dirty="0" smtClean="0"/>
              <a:t> River Basin</a:t>
            </a:r>
          </a:p>
          <a:p>
            <a:r>
              <a:rPr lang="en-US" baseline="0" dirty="0" smtClean="0"/>
              <a:t>The second term took a more vigorous look at precipitation, creating the Detecting Real-Time Increased Precipitation product, to help find the approximate date and time landslides might occur.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407314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http://www.devpedia.developexchange.com/dv/images/c/c2/03_Landsat8.png</a:t>
            </a:r>
          </a:p>
          <a:p>
            <a:r>
              <a:rPr lang="en-US" dirty="0" smtClean="0"/>
              <a:t>http://www.devpedia.developexchange.com/dv/images/1/1a/04_TRMM.png</a:t>
            </a:r>
          </a:p>
          <a:p>
            <a:r>
              <a:rPr lang="en-US" dirty="0" smtClean="0"/>
              <a:t>http://www.devpedia.developexchange.com/dv/images/9/91/05_Terra.png</a:t>
            </a:r>
          </a:p>
          <a:p>
            <a:endParaRPr lang="en-US" dirty="0" smtClean="0"/>
          </a:p>
          <a:p>
            <a:r>
              <a:rPr lang="en-US" dirty="0" smtClean="0"/>
              <a:t>For our</a:t>
            </a:r>
            <a:r>
              <a:rPr lang="en-US" baseline="0" dirty="0" smtClean="0"/>
              <a:t> last term, it was important to validate the results of SLIP to understand how well it performs for future calibration, display the results of SLIP and DRIP on a web platform to share with the scientific community and our end-user, and finally to perform a rainfall threshold analysis to help understand the relationships between rainfall amounts and landslides.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06545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Aakash Ahamed, Justin Roberts-Pierel</a:t>
            </a:r>
          </a:p>
          <a:p>
            <a:pPr eaLnBrk="1" hangingPunct="1">
              <a:spcBef>
                <a:spcPct val="0"/>
              </a:spcBef>
            </a:pPr>
            <a:endParaRPr lang="en-US" altLang="en-US" dirty="0" smtClean="0"/>
          </a:p>
          <a:p>
            <a:pPr eaLnBrk="1" hangingPunct="1">
              <a:spcBef>
                <a:spcPct val="0"/>
              </a:spcBef>
            </a:pPr>
            <a:r>
              <a:rPr lang="en-US" altLang="en-US" dirty="0" smtClean="0"/>
              <a:t>Speaker Notes: Schematic of workflow for DRIP model.</a:t>
            </a:r>
            <a:r>
              <a:rPr lang="en-US" altLang="en-US" baseline="0" dirty="0" smtClean="0"/>
              <a:t> DRIP used to monitor precipitation in Nepal.</a:t>
            </a:r>
          </a:p>
          <a:p>
            <a:pPr eaLnBrk="1" hangingPunct="1">
              <a:spcBef>
                <a:spcPct val="0"/>
              </a:spcBef>
            </a:pPr>
            <a:endParaRPr lang="en-US" altLang="en-US" baseline="0" dirty="0" smtClean="0"/>
          </a:p>
          <a:p>
            <a:pPr eaLnBrk="1" hangingPunct="1">
              <a:spcBef>
                <a:spcPct val="0"/>
              </a:spcBef>
            </a:pPr>
            <a:r>
              <a:rPr lang="en-US" altLang="en-US" dirty="0" smtClean="0"/>
              <a:t>Detecting</a:t>
            </a:r>
            <a:r>
              <a:rPr lang="en-US" altLang="en-US" baseline="0" dirty="0" smtClean="0"/>
              <a:t> Real-Time Increased Precipitation was created by calculating rainfall thresholds associated with landslide events in the area using multi-satellite derived precipitation products IMERG and TMPA. DRIP works by collecting recent IMERG precipitation data to compare with historical thresholds from TRMM to find anomalously high rainfall measurements and sending alerts that the area might be at risk.</a:t>
            </a: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38010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Sudden</a:t>
            </a:r>
            <a:r>
              <a:rPr lang="en-US" baseline="0" dirty="0" smtClean="0"/>
              <a:t> Landslide Identification Product SLIP was created by looking for landslide features that can be observed from space using optical imagery. SLIP identifies landslides the way the human eye would, but with additional help from infrared bands, but without using remote sensing image classification software that can be expensive and operating system specific. Focusing on the presence of increased red reflectance using the red wavelength and increases in soil moisture using the near infrared and shortwave infrared bands, SLIP creates image composites by removing cloud cover and backfilling with older imagery. Composite images are compared using simple subtraction to identify areas of change. Finally, flat areas are removed using a combined digital elevation model from ASTER and SRTM.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145785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selected 18 of the SLIP output files to test the validity of the SLIP model. The detections are in raster image format, so they are first converted into polygons and given a 60 meter buffer to cluster landslide events spatially. The 50 largest features of the buffered polygon were then selected for visual assessment.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3023948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pPr/>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Himalaya Disasters III</a:t>
            </a:r>
            <a:endParaRPr lang="en-US" dirty="0"/>
          </a:p>
        </p:txBody>
      </p:sp>
      <p:sp>
        <p:nvSpPr>
          <p:cNvPr id="3" name="Text Placeholder 2"/>
          <p:cNvSpPr>
            <a:spLocks noGrp="1"/>
          </p:cNvSpPr>
          <p:nvPr>
            <p:ph type="body" sz="quarter" idx="11"/>
          </p:nvPr>
        </p:nvSpPr>
        <p:spPr>
          <a:xfrm>
            <a:off x="2963631" y="5337323"/>
            <a:ext cx="3847199" cy="349685"/>
          </a:xfrm>
        </p:spPr>
        <p:txBody>
          <a:bodyPr>
            <a:normAutofit/>
          </a:bodyPr>
          <a:lstStyle/>
          <a:p>
            <a:pPr algn="ctr"/>
            <a:r>
              <a:rPr lang="en-US" dirty="0" smtClean="0"/>
              <a:t>Amanda Rumsey (Project Lead)</a:t>
            </a:r>
            <a:endParaRPr lang="en-US" dirty="0"/>
          </a:p>
        </p:txBody>
      </p:sp>
      <p:sp>
        <p:nvSpPr>
          <p:cNvPr id="4" name="Text Placeholder 3"/>
          <p:cNvSpPr>
            <a:spLocks noGrp="1"/>
          </p:cNvSpPr>
          <p:nvPr>
            <p:ph type="body" sz="quarter" idx="12"/>
          </p:nvPr>
        </p:nvSpPr>
        <p:spPr>
          <a:xfrm>
            <a:off x="2963632" y="5779033"/>
            <a:ext cx="3847198" cy="349686"/>
          </a:xfrm>
        </p:spPr>
        <p:txBody>
          <a:bodyPr>
            <a:normAutofit/>
          </a:bodyPr>
          <a:lstStyle/>
          <a:p>
            <a:pPr algn="ctr"/>
            <a:r>
              <a:rPr lang="en-US" dirty="0" smtClean="0"/>
              <a:t>Jessica Fayne</a:t>
            </a:r>
            <a:endParaRPr lang="en-US" dirty="0"/>
          </a:p>
        </p:txBody>
      </p:sp>
      <p:sp>
        <p:nvSpPr>
          <p:cNvPr id="5" name="Text Placeholder 4"/>
          <p:cNvSpPr>
            <a:spLocks noGrp="1"/>
          </p:cNvSpPr>
          <p:nvPr>
            <p:ph type="body" sz="quarter" idx="13"/>
          </p:nvPr>
        </p:nvSpPr>
        <p:spPr>
          <a:xfrm>
            <a:off x="2963632" y="6202339"/>
            <a:ext cx="3847197" cy="431334"/>
          </a:xfrm>
        </p:spPr>
        <p:txBody>
          <a:bodyPr/>
          <a:lstStyle/>
          <a:p>
            <a:pPr algn="ctr"/>
            <a:r>
              <a:rPr lang="en-US" dirty="0" smtClean="0"/>
              <a:t>Jordan Scheffler</a:t>
            </a:r>
            <a:endParaRPr lang="en-US" dirty="0"/>
          </a:p>
        </p:txBody>
      </p:sp>
      <p:sp>
        <p:nvSpPr>
          <p:cNvPr id="9" name="Text Placeholder 8"/>
          <p:cNvSpPr>
            <a:spLocks noGrp="1"/>
          </p:cNvSpPr>
          <p:nvPr>
            <p:ph type="body" sz="quarter" idx="17"/>
          </p:nvPr>
        </p:nvSpPr>
        <p:spPr>
          <a:xfrm>
            <a:off x="1030828" y="4032504"/>
            <a:ext cx="7013315" cy="740664"/>
          </a:xfrm>
        </p:spPr>
        <p:txBody>
          <a:bodyPr>
            <a:normAutofit fontScale="70000" lnSpcReduction="20000"/>
          </a:bodyPr>
          <a:lstStyle/>
          <a:p>
            <a:r>
              <a:rPr lang="en-US" dirty="0" smtClean="0"/>
              <a:t>Utilizing a Landslide Identification Product and a Real-Time Rainfall Detection Tool for Enhanced Landslide Detection</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26469"/>
            <a:ext cx="9143999" cy="852289"/>
          </a:xfrm>
        </p:spPr>
        <p:txBody>
          <a:bodyPr>
            <a:noAutofit/>
          </a:bodyPr>
          <a:lstStyle/>
          <a:p>
            <a:pPr algn="ctr"/>
            <a:r>
              <a:rPr lang="en-US" dirty="0" smtClean="0"/>
              <a:t>Results: SLIP Validation</a:t>
            </a:r>
            <a:endParaRPr lang="en-US" dirty="0"/>
          </a:p>
        </p:txBody>
      </p:sp>
      <p:sp>
        <p:nvSpPr>
          <p:cNvPr id="10" name="Text Placeholder 1"/>
          <p:cNvSpPr txBox="1">
            <a:spLocks/>
          </p:cNvSpPr>
          <p:nvPr/>
        </p:nvSpPr>
        <p:spPr>
          <a:xfrm>
            <a:off x="0" y="5101320"/>
            <a:ext cx="3265534" cy="1131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chemeClr val="accent1"/>
              </a:buClr>
              <a:buNone/>
            </a:pPr>
            <a:endParaRPr lang="en-US" altLang="en-US" sz="1500" dirty="0" smtClean="0"/>
          </a:p>
        </p:txBody>
      </p:sp>
      <p:graphicFrame>
        <p:nvGraphicFramePr>
          <p:cNvPr id="9" name="Table 8"/>
          <p:cNvGraphicFramePr>
            <a:graphicFrameLocks noGrp="1"/>
          </p:cNvGraphicFramePr>
          <p:nvPr>
            <p:extLst>
              <p:ext uri="{D42A27DB-BD31-4B8C-83A1-F6EECF244321}">
                <p14:modId xmlns:p14="http://schemas.microsoft.com/office/powerpoint/2010/main" val="4070303858"/>
              </p:ext>
            </p:extLst>
          </p:nvPr>
        </p:nvGraphicFramePr>
        <p:xfrm>
          <a:off x="203196" y="914400"/>
          <a:ext cx="5054807" cy="5593365"/>
        </p:xfrm>
        <a:graphic>
          <a:graphicData uri="http://schemas.openxmlformats.org/drawingml/2006/table">
            <a:tbl>
              <a:tblPr firstRow="1" bandRow="1">
                <a:tableStyleId>{5C22544A-7EE6-4342-B048-85BDC9FD1C3A}</a:tableStyleId>
              </a:tblPr>
              <a:tblGrid>
                <a:gridCol w="2176140"/>
                <a:gridCol w="1439334"/>
                <a:gridCol w="1439333"/>
              </a:tblGrid>
              <a:tr h="526342">
                <a:tc>
                  <a:txBody>
                    <a:bodyPr/>
                    <a:lstStyle/>
                    <a:p>
                      <a:pPr algn="ctr"/>
                      <a:r>
                        <a:rPr lang="en-US" sz="1500" dirty="0" smtClean="0"/>
                        <a:t>Detection</a:t>
                      </a:r>
                      <a:endParaRPr lang="en-US" sz="1500" dirty="0"/>
                    </a:p>
                  </a:txBody>
                  <a:tcPr anchor="ctr"/>
                </a:tc>
                <a:tc>
                  <a:txBody>
                    <a:bodyPr/>
                    <a:lstStyle/>
                    <a:p>
                      <a:pPr algn="ctr"/>
                      <a:r>
                        <a:rPr lang="en-US" sz="1500" dirty="0" smtClean="0"/>
                        <a:t>High</a:t>
                      </a:r>
                      <a:r>
                        <a:rPr lang="en-US" sz="1500" baseline="0" dirty="0" smtClean="0"/>
                        <a:t> Confidence</a:t>
                      </a:r>
                      <a:endParaRPr lang="en-US" sz="1500" dirty="0"/>
                    </a:p>
                  </a:txBody>
                  <a:tcPr anchor="ctr"/>
                </a:tc>
                <a:tc>
                  <a:txBody>
                    <a:bodyPr/>
                    <a:lstStyle/>
                    <a:p>
                      <a:pPr algn="ctr"/>
                      <a:r>
                        <a:rPr lang="en-US" sz="1500" dirty="0" smtClean="0"/>
                        <a:t>Low Confidence</a:t>
                      </a:r>
                      <a:endParaRPr lang="en-US" sz="1500" dirty="0"/>
                    </a:p>
                  </a:txBody>
                  <a:tcPr anchor="ctr"/>
                </a:tc>
              </a:tr>
              <a:tr h="386624">
                <a:tc>
                  <a:txBody>
                    <a:bodyPr/>
                    <a:lstStyle/>
                    <a:p>
                      <a:pPr algn="ctr" fontAlgn="b"/>
                      <a:r>
                        <a:rPr lang="en-US" sz="1500" b="0" i="0" u="none" strike="noStrike" smtClean="0">
                          <a:latin typeface="Verdana"/>
                        </a:rPr>
                        <a:t>139_041_2015_250</a:t>
                      </a:r>
                      <a:endParaRPr lang="en-US" sz="1500" b="0" i="0" u="none" strike="noStrike">
                        <a:latin typeface="Verdana"/>
                      </a:endParaRPr>
                    </a:p>
                  </a:txBody>
                  <a:tcPr marL="12700" marR="12700" marT="12700" marB="0" anchor="ctr"/>
                </a:tc>
                <a:tc>
                  <a:txBody>
                    <a:bodyPr/>
                    <a:lstStyle/>
                    <a:p>
                      <a:pPr algn="ctr" fontAlgn="b"/>
                      <a:r>
                        <a:rPr lang="en-US" sz="1500" b="0" i="0" u="none" strike="noStrike" dirty="0" smtClean="0">
                          <a:latin typeface="Verdana"/>
                        </a:rPr>
                        <a:t>35.4%</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79.2%</a:t>
                      </a:r>
                      <a:endParaRPr lang="en-US" sz="1500" b="0" i="0" u="none" strike="noStrike" dirty="0">
                        <a:latin typeface="Verdana"/>
                      </a:endParaRPr>
                    </a:p>
                  </a:txBody>
                  <a:tcPr marL="12700" marR="12700" marT="12700" marB="0" anchor="ctr"/>
                </a:tc>
              </a:tr>
              <a:tr h="433191">
                <a:tc>
                  <a:txBody>
                    <a:bodyPr/>
                    <a:lstStyle/>
                    <a:p>
                      <a:pPr algn="ctr" fontAlgn="b"/>
                      <a:r>
                        <a:rPr lang="en-US" sz="1500" b="0" i="0" u="none" strike="noStrike" dirty="0" smtClean="0">
                          <a:latin typeface="Verdana"/>
                        </a:rPr>
                        <a:t>140_041_2014_110</a:t>
                      </a:r>
                      <a:endParaRPr lang="en-US" sz="1500" b="0" i="0" u="none" strike="noStrike" dirty="0">
                        <a:latin typeface="Verdana"/>
                      </a:endParaRPr>
                    </a:p>
                  </a:txBody>
                  <a:tcPr marL="12700" marR="12700" marT="12700" marB="0" anchor="ctr"/>
                </a:tc>
                <a:tc>
                  <a:txBody>
                    <a:bodyPr/>
                    <a:lstStyle/>
                    <a:p>
                      <a:pPr algn="ctr" fontAlgn="b"/>
                      <a:r>
                        <a:rPr lang="en-US" sz="1500" b="0" i="0" u="none" strike="noStrike" smtClean="0">
                          <a:latin typeface="Verdana"/>
                        </a:rPr>
                        <a:t>23.8%</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64.3%</a:t>
                      </a:r>
                      <a:endParaRPr lang="en-US" sz="1500" b="0" i="0" u="none" strike="noStrike" dirty="0">
                        <a:latin typeface="Verdana"/>
                      </a:endParaRPr>
                    </a:p>
                  </a:txBody>
                  <a:tcPr marL="12700" marR="12700" marT="12700" marB="0" anchor="ctr"/>
                </a:tc>
              </a:tr>
              <a:tr h="449091">
                <a:tc>
                  <a:txBody>
                    <a:bodyPr/>
                    <a:lstStyle/>
                    <a:p>
                      <a:pPr algn="ctr" fontAlgn="b"/>
                      <a:r>
                        <a:rPr lang="en-US" sz="1500" b="0" i="0" u="none" strike="noStrike" smtClean="0">
                          <a:latin typeface="Verdana"/>
                        </a:rPr>
                        <a:t>141_040_2014_021</a:t>
                      </a:r>
                      <a:endParaRPr lang="en-US" sz="1500" b="0" i="0" u="none" strike="noStrike">
                        <a:latin typeface="Verdana"/>
                      </a:endParaRPr>
                    </a:p>
                  </a:txBody>
                  <a:tcPr marL="12700" marR="12700" marT="12700" marB="0" anchor="ctr"/>
                </a:tc>
                <a:tc>
                  <a:txBody>
                    <a:bodyPr/>
                    <a:lstStyle/>
                    <a:p>
                      <a:pPr algn="ctr" fontAlgn="b"/>
                      <a:r>
                        <a:rPr lang="en-US" sz="1500" b="0" i="0" u="none" strike="noStrike" smtClean="0">
                          <a:latin typeface="Verdana"/>
                        </a:rPr>
                        <a:t>30.0%</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94.0%</a:t>
                      </a:r>
                      <a:endParaRPr lang="en-US" sz="1500" b="0" i="0" u="none" strike="noStrike" dirty="0">
                        <a:latin typeface="Verdana"/>
                      </a:endParaRPr>
                    </a:p>
                  </a:txBody>
                  <a:tcPr marL="12700" marR="12700" marT="12700" marB="0" anchor="ctr"/>
                </a:tc>
              </a:tr>
              <a:tr h="481924">
                <a:tc>
                  <a:txBody>
                    <a:bodyPr/>
                    <a:lstStyle/>
                    <a:p>
                      <a:pPr algn="ctr" fontAlgn="b"/>
                      <a:r>
                        <a:rPr lang="en-US" sz="1500" b="0" i="0" u="none" strike="noStrike" smtClean="0">
                          <a:latin typeface="Verdana"/>
                        </a:rPr>
                        <a:t>141_040_2014_229</a:t>
                      </a:r>
                      <a:endParaRPr lang="en-US" sz="1500" b="0" i="0" u="none" strike="noStrike">
                        <a:latin typeface="Verdana"/>
                      </a:endParaRPr>
                    </a:p>
                  </a:txBody>
                  <a:tcPr marL="12700" marR="12700" marT="12700" marB="0" anchor="ctr"/>
                </a:tc>
                <a:tc>
                  <a:txBody>
                    <a:bodyPr/>
                    <a:lstStyle/>
                    <a:p>
                      <a:pPr algn="ctr" fontAlgn="b"/>
                      <a:r>
                        <a:rPr lang="en-US" sz="1500" b="0" i="0" u="none" strike="noStrike" smtClean="0">
                          <a:latin typeface="Verdana"/>
                        </a:rPr>
                        <a:t>27.7%</a:t>
                      </a:r>
                      <a:endParaRPr lang="en-US" sz="1500" b="0" i="0" u="none" strike="noStrike" dirty="0">
                        <a:latin typeface="Verdana"/>
                      </a:endParaRPr>
                    </a:p>
                  </a:txBody>
                  <a:tcPr marL="12700" marR="12700" marT="12700" marB="0" anchor="ctr"/>
                </a:tc>
                <a:tc>
                  <a:txBody>
                    <a:bodyPr/>
                    <a:lstStyle/>
                    <a:p>
                      <a:pPr algn="ctr" fontAlgn="b"/>
                      <a:r>
                        <a:rPr lang="en-US" sz="1500" b="0" i="0" u="none" strike="noStrike" smtClean="0">
                          <a:latin typeface="Verdana"/>
                        </a:rPr>
                        <a:t>70.2%</a:t>
                      </a:r>
                      <a:endParaRPr lang="en-US" sz="1500" b="0" i="0" u="none" strike="noStrike" dirty="0">
                        <a:latin typeface="Verdana"/>
                      </a:endParaRPr>
                    </a:p>
                  </a:txBody>
                  <a:tcPr marL="12700" marR="12700" marT="12700" marB="0" anchor="ctr"/>
                </a:tc>
              </a:tr>
              <a:tr h="396224">
                <a:tc>
                  <a:txBody>
                    <a:bodyPr/>
                    <a:lstStyle/>
                    <a:p>
                      <a:pPr algn="ctr" fontAlgn="b"/>
                      <a:r>
                        <a:rPr lang="en-US" sz="1500" b="0" i="0" u="none" strike="noStrike" smtClean="0">
                          <a:latin typeface="Verdana"/>
                        </a:rPr>
                        <a:t>141_041_2014_309</a:t>
                      </a:r>
                      <a:endParaRPr lang="en-US" sz="1500" b="0" i="0" u="none" strike="noStrike" dirty="0">
                        <a:latin typeface="Verdana"/>
                      </a:endParaRPr>
                    </a:p>
                  </a:txBody>
                  <a:tcPr marL="12700" marR="12700" marT="12700" marB="0" anchor="ctr"/>
                </a:tc>
                <a:tc>
                  <a:txBody>
                    <a:bodyPr/>
                    <a:lstStyle/>
                    <a:p>
                      <a:pPr algn="ctr" fontAlgn="b"/>
                      <a:r>
                        <a:rPr lang="en-US" sz="1500" b="0" i="0" u="none" strike="noStrike" smtClean="0">
                          <a:latin typeface="Verdana"/>
                        </a:rPr>
                        <a:t>21.2%</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39.4%</a:t>
                      </a:r>
                      <a:endParaRPr lang="en-US" sz="1500" b="0" i="0" u="none" strike="noStrike" dirty="0">
                        <a:latin typeface="Verdana"/>
                      </a:endParaRPr>
                    </a:p>
                  </a:txBody>
                  <a:tcPr marL="12700" marR="12700" marT="12700" marB="0" anchor="ctr"/>
                </a:tc>
              </a:tr>
              <a:tr h="413953">
                <a:tc>
                  <a:txBody>
                    <a:bodyPr/>
                    <a:lstStyle/>
                    <a:p>
                      <a:pPr algn="ctr" fontAlgn="b"/>
                      <a:r>
                        <a:rPr lang="en-US" sz="1500" b="0" i="0" u="none" strike="noStrike" smtClean="0">
                          <a:latin typeface="Verdana"/>
                        </a:rPr>
                        <a:t>141_041_2015_216</a:t>
                      </a:r>
                      <a:endParaRPr lang="en-US" sz="1500" b="0" i="0" u="none" strike="noStrike">
                        <a:latin typeface="Verdana"/>
                      </a:endParaRPr>
                    </a:p>
                  </a:txBody>
                  <a:tcPr marL="12700" marR="12700" marT="12700" marB="0" anchor="ctr"/>
                </a:tc>
                <a:tc>
                  <a:txBody>
                    <a:bodyPr/>
                    <a:lstStyle/>
                    <a:p>
                      <a:pPr algn="ctr" fontAlgn="b"/>
                      <a:r>
                        <a:rPr lang="en-US" sz="1500" b="0" i="0" u="none" strike="noStrike" dirty="0" smtClean="0">
                          <a:latin typeface="Verdana"/>
                        </a:rPr>
                        <a:t>66. 7%</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96.7%</a:t>
                      </a:r>
                      <a:endParaRPr lang="en-US" sz="1500" b="0" i="0" u="none" strike="noStrike" dirty="0">
                        <a:latin typeface="Verdana"/>
                      </a:endParaRPr>
                    </a:p>
                  </a:txBody>
                  <a:tcPr marL="12700" marR="12700" marT="12700" marB="0" anchor="ctr"/>
                </a:tc>
              </a:tr>
              <a:tr h="413953">
                <a:tc>
                  <a:txBody>
                    <a:bodyPr/>
                    <a:lstStyle/>
                    <a:p>
                      <a:pPr algn="ctr" fontAlgn="b"/>
                      <a:r>
                        <a:rPr lang="en-US" sz="1500" b="0" i="0" u="none" strike="noStrike" smtClean="0">
                          <a:latin typeface="Verdana"/>
                        </a:rPr>
                        <a:t>143_039_2015_118</a:t>
                      </a:r>
                      <a:endParaRPr lang="en-US" sz="1500" b="0" i="0" u="none" strike="noStrike">
                        <a:latin typeface="Verdana"/>
                      </a:endParaRPr>
                    </a:p>
                  </a:txBody>
                  <a:tcPr marL="12700" marR="12700" marT="12700" marB="0" anchor="ctr"/>
                </a:tc>
                <a:tc>
                  <a:txBody>
                    <a:bodyPr/>
                    <a:lstStyle/>
                    <a:p>
                      <a:pPr algn="ctr" fontAlgn="b"/>
                      <a:r>
                        <a:rPr lang="en-US" sz="1500" b="0" i="0" u="none" strike="noStrike" dirty="0" smtClean="0">
                          <a:latin typeface="Verdana"/>
                        </a:rPr>
                        <a:t>28.6%</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100.0%</a:t>
                      </a:r>
                      <a:endParaRPr lang="en-US" sz="1500" b="0" i="0" u="none" strike="noStrike" dirty="0">
                        <a:latin typeface="Verdana"/>
                      </a:endParaRPr>
                    </a:p>
                  </a:txBody>
                  <a:tcPr marL="12700" marR="12700" marT="12700" marB="0" anchor="ctr"/>
                </a:tc>
              </a:tr>
              <a:tr h="413953">
                <a:tc>
                  <a:txBody>
                    <a:bodyPr/>
                    <a:lstStyle/>
                    <a:p>
                      <a:pPr algn="ctr" fontAlgn="b"/>
                      <a:r>
                        <a:rPr lang="en-US" sz="1500" b="0" i="0" u="none" strike="noStrike" smtClean="0">
                          <a:latin typeface="Verdana"/>
                        </a:rPr>
                        <a:t>143_039_2015_214</a:t>
                      </a:r>
                      <a:endParaRPr lang="en-US" sz="1500" b="0" i="0" u="none" strike="noStrike">
                        <a:latin typeface="Verdana"/>
                      </a:endParaRPr>
                    </a:p>
                  </a:txBody>
                  <a:tcPr marL="12700" marR="12700" marT="12700" marB="0" anchor="ctr"/>
                </a:tc>
                <a:tc>
                  <a:txBody>
                    <a:bodyPr/>
                    <a:lstStyle/>
                    <a:p>
                      <a:pPr algn="ctr" fontAlgn="b"/>
                      <a:r>
                        <a:rPr lang="en-US" sz="1500" b="0" i="0" u="none" strike="noStrike" dirty="0" smtClean="0">
                          <a:latin typeface="Verdana"/>
                        </a:rPr>
                        <a:t>16.0%</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46.0%</a:t>
                      </a:r>
                      <a:endParaRPr lang="en-US" sz="1500" b="0" i="0" u="none" strike="noStrike" dirty="0">
                        <a:latin typeface="Verdana"/>
                      </a:endParaRPr>
                    </a:p>
                  </a:txBody>
                  <a:tcPr marL="12700" marR="12700" marT="12700" marB="0" anchor="ctr"/>
                </a:tc>
              </a:tr>
              <a:tr h="413953">
                <a:tc>
                  <a:txBody>
                    <a:bodyPr/>
                    <a:lstStyle/>
                    <a:p>
                      <a:pPr algn="ctr" fontAlgn="b"/>
                      <a:r>
                        <a:rPr lang="en-US" sz="1500" b="0" i="0" u="none" strike="noStrike" smtClean="0">
                          <a:latin typeface="Verdana"/>
                        </a:rPr>
                        <a:t>143_040_2014_275</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36.0%</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80.0%</a:t>
                      </a:r>
                      <a:endParaRPr lang="en-US" sz="1500" b="0" i="0" u="none" strike="noStrike" dirty="0">
                        <a:latin typeface="Verdana"/>
                      </a:endParaRPr>
                    </a:p>
                  </a:txBody>
                  <a:tcPr marL="12700" marR="12700" marT="12700" marB="0" anchor="ctr"/>
                </a:tc>
              </a:tr>
              <a:tr h="413953">
                <a:tc>
                  <a:txBody>
                    <a:bodyPr/>
                    <a:lstStyle/>
                    <a:p>
                      <a:pPr algn="ctr" fontAlgn="b"/>
                      <a:r>
                        <a:rPr lang="en-US" sz="1500" b="0" i="0" u="none" strike="noStrike" smtClean="0">
                          <a:latin typeface="Verdana"/>
                        </a:rPr>
                        <a:t>143_040_2015_198</a:t>
                      </a:r>
                      <a:endParaRPr lang="en-US" sz="1500" b="0" i="0" u="none" strike="noStrike">
                        <a:latin typeface="Verdana"/>
                      </a:endParaRPr>
                    </a:p>
                  </a:txBody>
                  <a:tcPr marL="12700" marR="12700" marT="12700" marB="0" anchor="ctr"/>
                </a:tc>
                <a:tc>
                  <a:txBody>
                    <a:bodyPr/>
                    <a:lstStyle/>
                    <a:p>
                      <a:pPr algn="ctr" fontAlgn="b"/>
                      <a:r>
                        <a:rPr lang="en-US" sz="1500" b="0" i="0" u="none" strike="noStrike" dirty="0" smtClean="0">
                          <a:latin typeface="Verdana"/>
                        </a:rPr>
                        <a:t>24.4%</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51.1%</a:t>
                      </a:r>
                      <a:endParaRPr lang="en-US" sz="1500" b="0" i="0" u="none" strike="noStrike" dirty="0">
                        <a:latin typeface="Verdana"/>
                      </a:endParaRPr>
                    </a:p>
                  </a:txBody>
                  <a:tcPr marL="12700" marR="12700" marT="12700" marB="0" anchor="ctr"/>
                </a:tc>
              </a:tr>
              <a:tr h="413953">
                <a:tc>
                  <a:txBody>
                    <a:bodyPr/>
                    <a:lstStyle/>
                    <a:p>
                      <a:pPr algn="ctr" fontAlgn="b"/>
                      <a:r>
                        <a:rPr lang="en-US" sz="1500" b="0" i="0" u="none" strike="noStrike" dirty="0" smtClean="0">
                          <a:latin typeface="Verdana"/>
                        </a:rPr>
                        <a:t>143_041_2015_166</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6.0%</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20.0%</a:t>
                      </a:r>
                      <a:endParaRPr lang="en-US" sz="1500" b="0" i="0" u="none" strike="noStrike" dirty="0">
                        <a:latin typeface="Verdana"/>
                      </a:endParaRPr>
                    </a:p>
                  </a:txBody>
                  <a:tcPr marL="12700" marR="12700" marT="12700" marB="0" anchor="ctr"/>
                </a:tc>
              </a:tr>
              <a:tr h="413953">
                <a:tc>
                  <a:txBody>
                    <a:bodyPr/>
                    <a:lstStyle/>
                    <a:p>
                      <a:pPr algn="ctr" fontAlgn="b"/>
                      <a:r>
                        <a:rPr lang="en-US" sz="1500" b="0" i="0" u="none" strike="noStrike" smtClean="0">
                          <a:latin typeface="Verdana"/>
                        </a:rPr>
                        <a:t>144_041_2014_042</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29.0%</a:t>
                      </a:r>
                      <a:endParaRPr lang="en-US" sz="1500" b="0" i="0" u="none" strike="noStrike" dirty="0">
                        <a:latin typeface="Verdana"/>
                      </a:endParaRPr>
                    </a:p>
                  </a:txBody>
                  <a:tcPr marL="12700" marR="12700" marT="12700" marB="0" anchor="ctr"/>
                </a:tc>
                <a:tc>
                  <a:txBody>
                    <a:bodyPr/>
                    <a:lstStyle/>
                    <a:p>
                      <a:pPr algn="ctr" fontAlgn="b"/>
                      <a:r>
                        <a:rPr lang="en-US" sz="1500" b="0" i="0" u="none" strike="noStrike" dirty="0" smtClean="0">
                          <a:latin typeface="Verdana"/>
                        </a:rPr>
                        <a:t>49.5%</a:t>
                      </a:r>
                      <a:endParaRPr lang="en-US" sz="1500" b="0" i="0" u="none" strike="noStrike" dirty="0">
                        <a:latin typeface="Verdana"/>
                      </a:endParaRPr>
                    </a:p>
                  </a:txBody>
                  <a:tcPr marL="12700" marR="12700" marT="12700" marB="0" anchor="ctr"/>
                </a:tc>
              </a:tr>
            </a:tbl>
          </a:graphicData>
        </a:graphic>
      </p:graphicFrame>
      <p:pic>
        <p:nvPicPr>
          <p:cNvPr id="16" name="Picture 15" descr="pathrowcombo.JPG"/>
          <p:cNvPicPr>
            <a:picLocks noChangeAspect="1"/>
          </p:cNvPicPr>
          <p:nvPr/>
        </p:nvPicPr>
        <p:blipFill>
          <a:blip r:embed="rId3"/>
          <a:srcRect l="6157" r="11738"/>
          <a:stretch>
            <a:fillRect/>
          </a:stretch>
        </p:blipFill>
        <p:spPr>
          <a:xfrm>
            <a:off x="5587401" y="914400"/>
            <a:ext cx="3302000" cy="2450723"/>
          </a:xfrm>
          <a:prstGeom prst="rect">
            <a:avLst/>
          </a:prstGeom>
        </p:spPr>
      </p:pic>
      <p:pic>
        <p:nvPicPr>
          <p:cNvPr id="2" name="Picture 1"/>
          <p:cNvPicPr>
            <a:picLocks noChangeAspect="1"/>
          </p:cNvPicPr>
          <p:nvPr/>
        </p:nvPicPr>
        <p:blipFill>
          <a:blip r:embed="rId4"/>
          <a:stretch>
            <a:fillRect/>
          </a:stretch>
        </p:blipFill>
        <p:spPr>
          <a:xfrm rot="16200000">
            <a:off x="5897698" y="3450321"/>
            <a:ext cx="2681409" cy="330199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0"/>
            <a:ext cx="9144000" cy="852289"/>
          </a:xfrm>
        </p:spPr>
        <p:txBody>
          <a:bodyPr>
            <a:normAutofit fontScale="85000" lnSpcReduction="10000"/>
          </a:bodyPr>
          <a:lstStyle/>
          <a:p>
            <a:pPr algn="ctr"/>
            <a:r>
              <a:rPr lang="en-US" dirty="0" smtClean="0"/>
              <a:t>Methodology: Rainfall Threshold Analysis</a:t>
            </a:r>
            <a:endParaRPr lang="en-US" dirty="0"/>
          </a:p>
        </p:txBody>
      </p:sp>
      <p:sp>
        <p:nvSpPr>
          <p:cNvPr id="6" name="TextBox 5"/>
          <p:cNvSpPr txBox="1"/>
          <p:nvPr/>
        </p:nvSpPr>
        <p:spPr>
          <a:xfrm>
            <a:off x="224258" y="1006464"/>
            <a:ext cx="5416522"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Calculated the 95% Percentile of Daily TRMM Values for Nepal</a:t>
            </a:r>
            <a:endParaRPr lang="en-US" sz="2000" dirty="0"/>
          </a:p>
        </p:txBody>
      </p:sp>
      <p:sp>
        <p:nvSpPr>
          <p:cNvPr id="7" name="TextBox 6"/>
          <p:cNvSpPr txBox="1"/>
          <p:nvPr/>
        </p:nvSpPr>
        <p:spPr>
          <a:xfrm>
            <a:off x="224257" y="1973634"/>
            <a:ext cx="5416523"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Delineate Clustered Areas with Similar Rainfall Characteristics</a:t>
            </a:r>
            <a:endParaRPr lang="en-US" sz="2000" dirty="0"/>
          </a:p>
        </p:txBody>
      </p:sp>
      <p:sp>
        <p:nvSpPr>
          <p:cNvPr id="8" name="TextBox 7"/>
          <p:cNvSpPr txBox="1"/>
          <p:nvPr/>
        </p:nvSpPr>
        <p:spPr>
          <a:xfrm>
            <a:off x="224257" y="2949842"/>
            <a:ext cx="5416523"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Collected a Subset of Landslide Events from the Global Landslide Catalog</a:t>
            </a:r>
            <a:endParaRPr lang="en-US" sz="2000" dirty="0"/>
          </a:p>
        </p:txBody>
      </p:sp>
      <p:sp>
        <p:nvSpPr>
          <p:cNvPr id="9" name="TextBox 8"/>
          <p:cNvSpPr txBox="1"/>
          <p:nvPr/>
        </p:nvSpPr>
        <p:spPr>
          <a:xfrm>
            <a:off x="224257" y="3928887"/>
            <a:ext cx="5416523"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Separated Landslide Events Based on Cluster Areas</a:t>
            </a:r>
            <a:endParaRPr lang="en-US" sz="2000" dirty="0"/>
          </a:p>
        </p:txBody>
      </p:sp>
      <p:sp>
        <p:nvSpPr>
          <p:cNvPr id="11" name="TextBox 10"/>
          <p:cNvSpPr txBox="1"/>
          <p:nvPr/>
        </p:nvSpPr>
        <p:spPr>
          <a:xfrm>
            <a:off x="224257" y="4898216"/>
            <a:ext cx="5416523"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Determined the Maximum Daily Rainfall Value for Each Landslide Event</a:t>
            </a:r>
            <a:endParaRPr lang="en-US" sz="2000" dirty="0"/>
          </a:p>
        </p:txBody>
      </p:sp>
      <p:sp>
        <p:nvSpPr>
          <p:cNvPr id="14" name="TextBox 13"/>
          <p:cNvSpPr txBox="1"/>
          <p:nvPr/>
        </p:nvSpPr>
        <p:spPr>
          <a:xfrm>
            <a:off x="224257" y="5866854"/>
            <a:ext cx="5416523"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Created A Probability Density Function Displaying the Distribution of Rainfall</a:t>
            </a:r>
            <a:endParaRPr lang="en-US" sz="2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082" t="41481" r="11869" b="6749"/>
          <a:stretch/>
        </p:blipFill>
        <p:spPr>
          <a:xfrm>
            <a:off x="6016671" y="1201049"/>
            <a:ext cx="2788662" cy="24566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082" t="41318" r="12082" b="6830"/>
          <a:stretch/>
        </p:blipFill>
        <p:spPr>
          <a:xfrm>
            <a:off x="6020069" y="4019914"/>
            <a:ext cx="2785264" cy="246449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82656"/>
            <a:ext cx="9144000" cy="893097"/>
          </a:xfrm>
        </p:spPr>
        <p:txBody>
          <a:bodyPr>
            <a:normAutofit/>
          </a:bodyPr>
          <a:lstStyle/>
          <a:p>
            <a:pPr algn="ctr"/>
            <a:r>
              <a:rPr lang="en-US" dirty="0" smtClean="0"/>
              <a:t>Results: Rainfall Threshold Analysis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29" y="1166691"/>
            <a:ext cx="3457472" cy="267619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29" y="3865339"/>
            <a:ext cx="3474774" cy="271032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2385" t="41333" r="11694" b="6667"/>
          <a:stretch/>
        </p:blipFill>
        <p:spPr>
          <a:xfrm>
            <a:off x="4681430" y="1249834"/>
            <a:ext cx="3358213" cy="2825993"/>
          </a:xfrm>
          <a:prstGeom prst="rect">
            <a:avLst/>
          </a:prstGeom>
        </p:spPr>
      </p:pic>
      <p:sp>
        <p:nvSpPr>
          <p:cNvPr id="15" name="TextBox 14"/>
          <p:cNvSpPr txBox="1"/>
          <p:nvPr/>
        </p:nvSpPr>
        <p:spPr>
          <a:xfrm>
            <a:off x="4104750" y="4491456"/>
            <a:ext cx="4511571" cy="707886"/>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solidFill>
                  <a:srgbClr val="FF0000"/>
                </a:solidFill>
              </a:rPr>
              <a:t>Triggering Threshold for Statistically Significant Cluster: 54.54 mm/day</a:t>
            </a:r>
            <a:endParaRPr lang="en-US" sz="2000" dirty="0">
              <a:solidFill>
                <a:srgbClr val="FF0000"/>
              </a:solidFill>
            </a:endParaRPr>
          </a:p>
        </p:txBody>
      </p:sp>
      <p:sp>
        <p:nvSpPr>
          <p:cNvPr id="16" name="TextBox 15"/>
          <p:cNvSpPr txBox="1"/>
          <p:nvPr/>
        </p:nvSpPr>
        <p:spPr>
          <a:xfrm>
            <a:off x="4104749" y="5713888"/>
            <a:ext cx="4511571" cy="707886"/>
          </a:xfrm>
          <a:prstGeom prst="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solidFill>
                  <a:schemeClr val="accent5">
                    <a:lumMod val="75000"/>
                  </a:schemeClr>
                </a:solidFill>
              </a:rPr>
              <a:t>Triggering Threshold for Statistically Insignificant Cluster: 45.97 mm/day</a:t>
            </a:r>
            <a:endParaRPr lang="en-US" sz="2000" dirty="0">
              <a:solidFill>
                <a:schemeClr val="accent5">
                  <a:lumMod val="75000"/>
                </a:schemeClr>
              </a:solidFill>
            </a:endParaRPr>
          </a:p>
        </p:txBody>
      </p:sp>
    </p:spTree>
    <p:extLst>
      <p:ext uri="{BB962C8B-B14F-4D97-AF65-F5344CB8AC3E}">
        <p14:creationId xmlns:p14="http://schemas.microsoft.com/office/powerpoint/2010/main" val="1694702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5" name="Text Placeholder 1"/>
          <p:cNvSpPr txBox="1">
            <a:spLocks/>
          </p:cNvSpPr>
          <p:nvPr/>
        </p:nvSpPr>
        <p:spPr>
          <a:xfrm>
            <a:off x="298766" y="932688"/>
            <a:ext cx="4805413" cy="54363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3000"/>
              </a:spcBef>
              <a:buClr>
                <a:schemeClr val="accent1"/>
              </a:buClr>
              <a:buFont typeface="Webdings" panose="05030102010509060703" pitchFamily="18" charset="2"/>
              <a:buChar char="4"/>
            </a:pPr>
            <a:r>
              <a:rPr lang="en-US" sz="1900" dirty="0"/>
              <a:t>Landslides can be </a:t>
            </a:r>
            <a:r>
              <a:rPr lang="en-US" sz="1900" dirty="0" smtClean="0"/>
              <a:t>mapped automatically </a:t>
            </a:r>
            <a:r>
              <a:rPr lang="en-US" sz="1900" dirty="0"/>
              <a:t>in near-real time using NASA Earth </a:t>
            </a:r>
            <a:r>
              <a:rPr lang="en-US" sz="1900" dirty="0" smtClean="0"/>
              <a:t>Observations</a:t>
            </a:r>
          </a:p>
          <a:p>
            <a:pPr marL="342900" indent="-342900">
              <a:lnSpc>
                <a:spcPct val="100000"/>
              </a:lnSpc>
              <a:spcBef>
                <a:spcPts val="3000"/>
              </a:spcBef>
              <a:buClr>
                <a:schemeClr val="accent1"/>
              </a:buClr>
              <a:buFont typeface="Webdings" panose="05030102010509060703" pitchFamily="18" charset="2"/>
              <a:buChar char="4"/>
            </a:pPr>
            <a:r>
              <a:rPr lang="en-US" sz="1900" dirty="0" smtClean="0"/>
              <a:t>DRIP can detect </a:t>
            </a:r>
            <a:r>
              <a:rPr lang="en-US" sz="1900" dirty="0"/>
              <a:t>vulnerable areas based on current rainfall </a:t>
            </a:r>
            <a:r>
              <a:rPr lang="en-US" sz="1900" dirty="0" smtClean="0"/>
              <a:t>conditions</a:t>
            </a:r>
          </a:p>
          <a:p>
            <a:pPr marL="342900" indent="-342900">
              <a:lnSpc>
                <a:spcPct val="100000"/>
              </a:lnSpc>
              <a:spcBef>
                <a:spcPts val="3000"/>
              </a:spcBef>
              <a:buClr>
                <a:schemeClr val="accent1"/>
              </a:buClr>
              <a:buFont typeface="Webdings" panose="05030102010509060703" pitchFamily="18" charset="2"/>
              <a:buChar char="4"/>
            </a:pPr>
            <a:r>
              <a:rPr lang="en-US" sz="1900" dirty="0" smtClean="0"/>
              <a:t>SLIP has been updated to reduce the amount of landslide over-detection in mountainous regions, cloud shadow, and improved the soil moisture component</a:t>
            </a:r>
          </a:p>
          <a:p>
            <a:pPr marL="342900" indent="-342900">
              <a:lnSpc>
                <a:spcPct val="100000"/>
              </a:lnSpc>
              <a:spcBef>
                <a:spcPts val="3000"/>
              </a:spcBef>
              <a:buClr>
                <a:schemeClr val="accent1"/>
              </a:buClr>
              <a:buFont typeface="Webdings" panose="05030102010509060703" pitchFamily="18" charset="2"/>
              <a:buChar char="4"/>
            </a:pPr>
            <a:r>
              <a:rPr lang="en-US" sz="1900" dirty="0" smtClean="0"/>
              <a:t>The </a:t>
            </a:r>
            <a:r>
              <a:rPr lang="en-US" sz="1900" dirty="0"/>
              <a:t>DRIP-SLIP </a:t>
            </a:r>
            <a:r>
              <a:rPr lang="en-US" sz="1900" dirty="0" smtClean="0"/>
              <a:t>models will </a:t>
            </a:r>
            <a:r>
              <a:rPr lang="en-US" sz="1900" dirty="0"/>
              <a:t>be used by ICIMOD to protect lives, preserve infrastructure, and manage local </a:t>
            </a:r>
            <a:r>
              <a:rPr lang="en-US" sz="1900" dirty="0" smtClean="0"/>
              <a:t>ecosystems</a:t>
            </a:r>
            <a:endParaRPr lang="en-US" sz="19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866" y="992971"/>
            <a:ext cx="1194693" cy="59801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559" y="1111045"/>
            <a:ext cx="964691" cy="7884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7133" y="1212255"/>
            <a:ext cx="778476" cy="58602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4144" y="1111045"/>
            <a:ext cx="974056" cy="8303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3087" y="2106155"/>
            <a:ext cx="2950446" cy="1611181"/>
          </a:xfrm>
          <a:prstGeom prst="rect">
            <a:avLst/>
          </a:prstGeom>
        </p:spPr>
      </p:pic>
      <p:pic>
        <p:nvPicPr>
          <p:cNvPr id="13" name="Picture 12"/>
          <p:cNvPicPr>
            <a:picLocks noChangeAspect="1"/>
          </p:cNvPicPr>
          <p:nvPr/>
        </p:nvPicPr>
        <p:blipFill>
          <a:blip r:embed="rId8"/>
          <a:stretch>
            <a:fillRect/>
          </a:stretch>
        </p:blipFill>
        <p:spPr>
          <a:xfrm>
            <a:off x="5615447" y="4039982"/>
            <a:ext cx="2925679" cy="2363049"/>
          </a:xfrm>
          <a:prstGeom prst="rect">
            <a:avLst/>
          </a:prstGeom>
        </p:spPr>
      </p:pic>
      <p:sp>
        <p:nvSpPr>
          <p:cNvPr id="4" name="Text Placeholder 3"/>
          <p:cNvSpPr>
            <a:spLocks noGrp="1"/>
          </p:cNvSpPr>
          <p:nvPr>
            <p:ph type="body" sz="quarter" idx="14"/>
          </p:nvPr>
        </p:nvSpPr>
        <p:spPr>
          <a:xfrm>
            <a:off x="0" y="0"/>
            <a:ext cx="9144000" cy="804190"/>
          </a:xfrm>
        </p:spPr>
        <p:txBody>
          <a:bodyPr/>
          <a:lstStyle/>
          <a:p>
            <a:r>
              <a:rPr lang="en-US" sz="4000" dirty="0" smtClean="0">
                <a:solidFill>
                  <a:schemeClr val="accent1"/>
                </a:solidFill>
                <a:latin typeface="+mj-lt"/>
              </a:rPr>
              <a:t>Conclusion</a:t>
            </a:r>
            <a:endParaRPr lang="en-US" sz="4000" dirty="0">
              <a:solidFill>
                <a:schemeClr val="accent1"/>
              </a:solidFill>
              <a:latin typeface="+mj-lt"/>
            </a:endParaRPr>
          </a:p>
        </p:txBody>
      </p:sp>
    </p:spTree>
    <p:extLst>
      <p:ext uri="{BB962C8B-B14F-4D97-AF65-F5344CB8AC3E}">
        <p14:creationId xmlns:p14="http://schemas.microsoft.com/office/powerpoint/2010/main" val="1251725308"/>
      </p:ext>
    </p:extLst>
  </p:cSld>
  <p:clrMapOvr>
    <a:masterClrMapping/>
  </p:clrMapOvr>
  <mc:AlternateContent xmlns:mc="http://schemas.openxmlformats.org/markup-compatibility/2006" xmlns:p14="http://schemas.microsoft.com/office/powerpoint/2010/main">
    <mc:Choice Requires="p14">
      <p:transition spd="slow" p14:dur="2000" advTm="157"/>
    </mc:Choice>
    <mc:Fallback xmlns:mv="urn:schemas-microsoft-com:mac:vml" xmlns="">
      <mp:transition xmlns:mp="http://schemas.microsoft.com/office/mac/powerpoint/2008/main" spd="slow" advTm="15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0"/>
            <a:ext cx="9144000" cy="852289"/>
          </a:xfrm>
        </p:spPr>
        <p:txBody>
          <a:bodyPr>
            <a:normAutofit/>
          </a:bodyPr>
          <a:lstStyle/>
          <a:p>
            <a:pPr algn="ctr"/>
            <a:r>
              <a:rPr lang="en-US" dirty="0" smtClean="0"/>
              <a:t>Future Work</a:t>
            </a:r>
            <a:endParaRPr lang="en-US" dirty="0"/>
          </a:p>
        </p:txBody>
      </p:sp>
      <p:sp>
        <p:nvSpPr>
          <p:cNvPr id="12" name="Text Placeholder 1"/>
          <p:cNvSpPr txBox="1">
            <a:spLocks/>
          </p:cNvSpPr>
          <p:nvPr/>
        </p:nvSpPr>
        <p:spPr>
          <a:xfrm>
            <a:off x="375597" y="1222096"/>
            <a:ext cx="4453508" cy="11749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4500"/>
              </a:spcBef>
              <a:buClr>
                <a:schemeClr val="accent1"/>
              </a:buClr>
              <a:buFont typeface="Webdings" panose="05030102010509060703" pitchFamily="18" charset="2"/>
              <a:buChar char="4"/>
            </a:pPr>
            <a:r>
              <a:rPr lang="en-US" sz="2000" dirty="0" smtClean="0"/>
              <a:t>Improve the user interface capabilities of the online web platform</a:t>
            </a:r>
            <a:endParaRPr lang="en-US" sz="100" dirty="0" smtClean="0"/>
          </a:p>
        </p:txBody>
      </p:sp>
      <p:sp>
        <p:nvSpPr>
          <p:cNvPr id="5" name="Rectangle 4"/>
          <p:cNvSpPr/>
          <p:nvPr/>
        </p:nvSpPr>
        <p:spPr>
          <a:xfrm>
            <a:off x="375597" y="5252447"/>
            <a:ext cx="4113682" cy="1015663"/>
          </a:xfrm>
          <a:prstGeom prst="rect">
            <a:avLst/>
          </a:prstGeom>
        </p:spPr>
        <p:txBody>
          <a:bodyPr wrap="square">
            <a:spAutoFit/>
          </a:bodyPr>
          <a:lstStyle/>
          <a:p>
            <a:pPr marL="342900" indent="-342900">
              <a:lnSpc>
                <a:spcPct val="100000"/>
              </a:lnSpc>
              <a:spcBef>
                <a:spcPts val="4500"/>
              </a:spcBef>
              <a:buClr>
                <a:schemeClr val="accent1"/>
              </a:buClr>
              <a:buFont typeface="Webdings" panose="05030102010509060703" pitchFamily="18" charset="2"/>
              <a:buChar char="4"/>
            </a:pPr>
            <a:r>
              <a:rPr lang="en-US" sz="2000" dirty="0" smtClean="0"/>
              <a:t>Modify current threshold values to reduce the number of false positives</a:t>
            </a:r>
          </a:p>
        </p:txBody>
      </p:sp>
      <p:sp>
        <p:nvSpPr>
          <p:cNvPr id="6" name="Rectangle 5"/>
          <p:cNvSpPr/>
          <p:nvPr/>
        </p:nvSpPr>
        <p:spPr>
          <a:xfrm>
            <a:off x="311880" y="3043494"/>
            <a:ext cx="4248942" cy="1631216"/>
          </a:xfrm>
          <a:prstGeom prst="rect">
            <a:avLst/>
          </a:prstGeom>
        </p:spPr>
        <p:txBody>
          <a:bodyPr wrap="square">
            <a:spAutoFit/>
          </a:bodyPr>
          <a:lstStyle/>
          <a:p>
            <a:pPr marL="342900" indent="-342900">
              <a:lnSpc>
                <a:spcPct val="100000"/>
              </a:lnSpc>
              <a:spcBef>
                <a:spcPts val="4500"/>
              </a:spcBef>
              <a:buClr>
                <a:schemeClr val="accent1"/>
              </a:buClr>
              <a:buFont typeface="Webdings" panose="05030102010509060703" pitchFamily="18" charset="2"/>
              <a:buChar char="4"/>
            </a:pPr>
            <a:r>
              <a:rPr lang="en-US" sz="2000" dirty="0" smtClean="0"/>
              <a:t>Analyze the addition of runoff and soil moisture data from the Global Land Data Assimilation System (GLDAS) in the SLIP algorithm</a:t>
            </a:r>
          </a:p>
        </p:txBody>
      </p:sp>
      <p:pic>
        <p:nvPicPr>
          <p:cNvPr id="7" name="Picture 6" descr="Agriculture Overdetection.jpg"/>
          <p:cNvPicPr>
            <a:picLocks noChangeAspect="1"/>
          </p:cNvPicPr>
          <p:nvPr/>
        </p:nvPicPr>
        <p:blipFill>
          <a:blip r:embed="rId3"/>
          <a:srcRect r="37684"/>
          <a:stretch>
            <a:fillRect/>
          </a:stretch>
        </p:blipFill>
        <p:spPr>
          <a:xfrm>
            <a:off x="4902115" y="3064213"/>
            <a:ext cx="3796893" cy="3315155"/>
          </a:xfrm>
          <a:prstGeom prst="rect">
            <a:avLst/>
          </a:prstGeom>
        </p:spPr>
      </p:pic>
      <p:pic>
        <p:nvPicPr>
          <p:cNvPr id="8" name="Picture 7" descr="Screen Shot 2015-11-18 at 8.19.27 PM.png"/>
          <p:cNvPicPr>
            <a:picLocks noChangeAspect="1"/>
          </p:cNvPicPr>
          <p:nvPr/>
        </p:nvPicPr>
        <p:blipFill>
          <a:blip r:embed="rId4"/>
          <a:srcRect r="1302"/>
          <a:stretch>
            <a:fillRect/>
          </a:stretch>
        </p:blipFill>
        <p:spPr>
          <a:xfrm>
            <a:off x="4893733" y="926104"/>
            <a:ext cx="3719915" cy="1879261"/>
          </a:xfrm>
          <a:prstGeom prst="rect">
            <a:avLst/>
          </a:prstGeom>
        </p:spPr>
      </p:pic>
    </p:spTree>
    <p:extLst>
      <p:ext uri="{BB962C8B-B14F-4D97-AF65-F5344CB8AC3E}">
        <p14:creationId xmlns:p14="http://schemas.microsoft.com/office/powerpoint/2010/main" val="1870828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6457" y="1478284"/>
            <a:ext cx="8051583" cy="1617000"/>
          </a:xfrm>
        </p:spPr>
        <p:txBody>
          <a:bodyPr>
            <a:noAutofit/>
          </a:bodyPr>
          <a:lstStyle/>
          <a:p>
            <a:r>
              <a:rPr lang="en-US" dirty="0"/>
              <a:t>Dr. Dalia B. Kirschbaum, NASA Goddard Space Flight </a:t>
            </a:r>
            <a:r>
              <a:rPr lang="en-US" dirty="0" smtClean="0"/>
              <a:t>Center</a:t>
            </a:r>
          </a:p>
          <a:p>
            <a:r>
              <a:rPr lang="en-US" dirty="0" smtClean="0"/>
              <a:t>Dr</a:t>
            </a:r>
            <a:r>
              <a:rPr lang="en-US" dirty="0"/>
              <a:t>. John D. Bolten, NASA Goddard Space Flight </a:t>
            </a:r>
            <a:r>
              <a:rPr lang="en-US" dirty="0" smtClean="0"/>
              <a:t>Center</a:t>
            </a:r>
          </a:p>
          <a:p>
            <a:r>
              <a:rPr lang="en-US" dirty="0" smtClean="0"/>
              <a:t>Thomas </a:t>
            </a:r>
            <a:r>
              <a:rPr lang="en-US" dirty="0"/>
              <a:t>A. Stanley, NASA Goddard Space Flight </a:t>
            </a:r>
            <a:r>
              <a:rPr lang="en-US" dirty="0" smtClean="0"/>
              <a:t>Center</a:t>
            </a:r>
          </a:p>
        </p:txBody>
      </p:sp>
      <p:sp>
        <p:nvSpPr>
          <p:cNvPr id="3" name="Text Placeholder 2"/>
          <p:cNvSpPr>
            <a:spLocks noGrp="1"/>
          </p:cNvSpPr>
          <p:nvPr>
            <p:ph type="body" sz="quarter" idx="11"/>
          </p:nvPr>
        </p:nvSpPr>
        <p:spPr>
          <a:xfrm>
            <a:off x="666457" y="4738144"/>
            <a:ext cx="8051583" cy="869058"/>
          </a:xfrm>
        </p:spPr>
        <p:txBody>
          <a:bodyPr>
            <a:noAutofit/>
          </a:bodyPr>
          <a:lstStyle/>
          <a:p>
            <a:r>
              <a:rPr lang="en-US" dirty="0" smtClean="0"/>
              <a:t>Justin Roberts-Pierel, DEVELOP National Program at GSFC </a:t>
            </a:r>
          </a:p>
          <a:p>
            <a:r>
              <a:rPr lang="en-US" dirty="0" smtClean="0"/>
              <a:t>Aakash Ahamed, DEVELOP National Program at GSFC</a:t>
            </a:r>
          </a:p>
          <a:p>
            <a:r>
              <a:rPr lang="en-US" dirty="0" smtClean="0"/>
              <a:t>Jamie </a:t>
            </a:r>
            <a:r>
              <a:rPr lang="en-US" dirty="0" err="1" smtClean="0"/>
              <a:t>Shiplet</a:t>
            </a:r>
            <a:r>
              <a:rPr lang="en-US" dirty="0" smtClean="0"/>
              <a:t>, DEVELOP National Program at GSFC</a:t>
            </a:r>
            <a:endParaRPr lang="en-US" dirty="0"/>
          </a:p>
        </p:txBody>
      </p:sp>
      <p:sp>
        <p:nvSpPr>
          <p:cNvPr id="5" name="TextBox 4"/>
          <p:cNvSpPr txBox="1"/>
          <p:nvPr/>
        </p:nvSpPr>
        <p:spPr>
          <a:xfrm>
            <a:off x="666457" y="9878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666457" y="282750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666457" y="4186178"/>
            <a:ext cx="3660142"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Former Teammates</a:t>
            </a:r>
            <a:endParaRPr lang="en-US" sz="2800" dirty="0" smtClean="0">
              <a:solidFill>
                <a:schemeClr val="accent1"/>
              </a:solidFill>
              <a:latin typeface="Century Gothic" panose="020B0502020202020204" pitchFamily="34" charset="0"/>
            </a:endParaRPr>
          </a:p>
        </p:txBody>
      </p:sp>
      <p:sp>
        <p:nvSpPr>
          <p:cNvPr id="9" name="Text Placeholder 2"/>
          <p:cNvSpPr>
            <a:spLocks noGrp="1"/>
          </p:cNvSpPr>
          <p:nvPr>
            <p:ph type="body" sz="quarter" idx="11"/>
          </p:nvPr>
        </p:nvSpPr>
        <p:spPr>
          <a:xfrm>
            <a:off x="666457" y="3309328"/>
            <a:ext cx="8051583" cy="704088"/>
          </a:xfrm>
        </p:spPr>
        <p:txBody>
          <a:bodyPr/>
          <a:lstStyle/>
          <a:p>
            <a:r>
              <a:rPr lang="en-US" dirty="0" smtClean="0"/>
              <a:t>International Centre for Integrated Mountain Development (ICIMOD)</a:t>
            </a:r>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0"/>
            <a:ext cx="4515307" cy="1007788"/>
          </a:xfrm>
        </p:spPr>
        <p:txBody>
          <a:bodyPr>
            <a:normAutofit/>
          </a:bodyPr>
          <a:lstStyle/>
          <a:p>
            <a:pPr algn="ctr"/>
            <a:r>
              <a:rPr lang="en-US" dirty="0" smtClean="0"/>
              <a:t>Introduction</a:t>
            </a:r>
            <a:endParaRPr lang="en-US" dirty="0"/>
          </a:p>
        </p:txBody>
      </p:sp>
      <p:sp>
        <p:nvSpPr>
          <p:cNvPr id="11" name="Content Placeholder 1"/>
          <p:cNvSpPr txBox="1">
            <a:spLocks/>
          </p:cNvSpPr>
          <p:nvPr/>
        </p:nvSpPr>
        <p:spPr bwMode="auto">
          <a:xfrm>
            <a:off x="241892" y="1295102"/>
            <a:ext cx="4857986" cy="227171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90000"/>
              </a:lnSpc>
              <a:spcBef>
                <a:spcPts val="1000"/>
              </a:spcBef>
              <a:spcAft>
                <a:spcPct val="0"/>
              </a:spcAft>
              <a:buClr>
                <a:schemeClr val="accent1"/>
              </a:buClr>
              <a:buSzTx/>
              <a:buFont typeface="Webdings" panose="05030102010509060703" pitchFamily="18" charset="2"/>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What is a Landslide?</a:t>
            </a:r>
          </a:p>
          <a:p>
            <a:pPr marL="685800" marR="0" lvl="1" indent="-228600" algn="l" defTabSz="914400" rtl="0" eaLnBrk="0" fontAlgn="base" latinLnBrk="0" hangingPunct="0">
              <a:lnSpc>
                <a:spcPct val="90000"/>
              </a:lnSpc>
              <a:spcBef>
                <a:spcPts val="500"/>
              </a:spcBef>
              <a:spcAft>
                <a:spcPct val="0"/>
              </a:spcAft>
              <a:buClr>
                <a:schemeClr val="accent1"/>
              </a:buClr>
              <a:buSzTx/>
              <a:buFont typeface="Webdings" panose="05030102010509060703" pitchFamily="18" charset="2"/>
              <a:buChar char=""/>
              <a:tabLst/>
              <a:defRPr/>
            </a:pPr>
            <a:r>
              <a:rPr lang="en-US" sz="2200" dirty="0">
                <a:ea typeface="ＭＳ Ｐゴシック" pitchFamily="34" charset="-128"/>
              </a:rPr>
              <a:t>M</a:t>
            </a:r>
            <a:r>
              <a:rPr kumimoji="0" lang="en-US" sz="2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ass </a:t>
            </a:r>
            <a:r>
              <a:rPr lang="en-US" sz="2200" dirty="0" smtClean="0">
                <a:ea typeface="ＭＳ Ｐゴシック" pitchFamily="34" charset="-128"/>
              </a:rPr>
              <a:t>Wasting</a:t>
            </a:r>
            <a:r>
              <a:rPr kumimoji="0" lang="en-US" sz="2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 </a:t>
            </a:r>
            <a:r>
              <a:rPr lang="en-US" sz="2200" dirty="0">
                <a:ea typeface="ＭＳ Ｐゴシック" pitchFamily="34" charset="-128"/>
              </a:rPr>
              <a:t>E</a:t>
            </a:r>
            <a:r>
              <a:rPr kumimoji="0" lang="en-US" sz="2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vent</a:t>
            </a:r>
          </a:p>
          <a:p>
            <a:pPr marR="0" lvl="1" algn="l" defTabSz="914400" rtl="0" eaLnBrk="0" fontAlgn="base" latinLnBrk="0" hangingPunct="0">
              <a:lnSpc>
                <a:spcPct val="90000"/>
              </a:lnSpc>
              <a:spcBef>
                <a:spcPts val="500"/>
              </a:spcBef>
              <a:spcAft>
                <a:spcPct val="0"/>
              </a:spcAft>
              <a:buClr>
                <a:schemeClr val="accent1"/>
              </a:buClr>
              <a:buSzTx/>
              <a:tabLst/>
              <a:defRPr/>
            </a:pPr>
            <a:endParaRPr kumimoji="0" lang="en-US" sz="20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457200" marR="0" lvl="1" indent="0" algn="l" defTabSz="914400" rtl="0" eaLnBrk="0" fontAlgn="base" latinLnBrk="0" hangingPunct="0">
              <a:lnSpc>
                <a:spcPct val="90000"/>
              </a:lnSpc>
              <a:spcBef>
                <a:spcPts val="500"/>
              </a:spcBef>
              <a:spcAft>
                <a:spcPct val="0"/>
              </a:spcAft>
              <a:buClr>
                <a:schemeClr val="accent6"/>
              </a:buClr>
              <a:buSzTx/>
              <a:buFont typeface="Webdings" panose="05030102010509060703" pitchFamily="18" charset="2"/>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457200" marR="0" lvl="1" indent="0" algn="l" defTabSz="914400" rtl="0" eaLnBrk="0" fontAlgn="base" latinLnBrk="0" hangingPunct="0">
              <a:lnSpc>
                <a:spcPct val="90000"/>
              </a:lnSpc>
              <a:spcBef>
                <a:spcPts val="500"/>
              </a:spcBef>
              <a:spcAft>
                <a:spcPct val="0"/>
              </a:spcAft>
              <a:buClr>
                <a:schemeClr val="accent6"/>
              </a:buClr>
              <a:buSzTx/>
              <a:buFont typeface="Webdings" panose="05030102010509060703" pitchFamily="18" charset="2"/>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12" name="Content Placeholder 1"/>
          <p:cNvSpPr txBox="1">
            <a:spLocks/>
          </p:cNvSpPr>
          <p:nvPr/>
        </p:nvSpPr>
        <p:spPr bwMode="auto">
          <a:xfrm>
            <a:off x="241892" y="2406643"/>
            <a:ext cx="5027592" cy="229776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ea typeface="ＭＳ Ｐゴシック" panose="020B0600070205080204" pitchFamily="34" charset="-128"/>
              </a:defRPr>
            </a:lvl9pPr>
          </a:lstStyle>
          <a:p>
            <a:pPr lvl="1">
              <a:buClr>
                <a:schemeClr val="accent1"/>
              </a:buClr>
              <a:buFont typeface="Webdings" panose="05030102010509060703" pitchFamily="18" charset="2"/>
              <a:buChar char=""/>
            </a:pPr>
            <a:endParaRPr lang="en-US" altLang="en-US" sz="2000" dirty="0"/>
          </a:p>
          <a:p>
            <a:pPr>
              <a:buClr>
                <a:schemeClr val="accent1"/>
              </a:buClr>
              <a:buFont typeface="Webdings" panose="05030102010509060703" pitchFamily="18" charset="2"/>
              <a:buChar char=""/>
            </a:pPr>
            <a:r>
              <a:rPr lang="en-US" altLang="en-US" sz="2400" dirty="0"/>
              <a:t>Impact of </a:t>
            </a:r>
            <a:r>
              <a:rPr lang="en-US" altLang="en-US" sz="2400" dirty="0" smtClean="0"/>
              <a:t>Landslides</a:t>
            </a:r>
          </a:p>
          <a:p>
            <a:pPr lvl="1">
              <a:buClr>
                <a:schemeClr val="accent1"/>
              </a:buClr>
              <a:buFont typeface="Webdings" panose="05030102010509060703" pitchFamily="18" charset="2"/>
              <a:buChar char=""/>
            </a:pPr>
            <a:r>
              <a:rPr lang="en-US" altLang="en-US" sz="2200" dirty="0" smtClean="0"/>
              <a:t>Economic Damage</a:t>
            </a:r>
          </a:p>
          <a:p>
            <a:pPr lvl="1">
              <a:buClr>
                <a:schemeClr val="accent1"/>
              </a:buClr>
              <a:buFont typeface="Webdings" panose="05030102010509060703" pitchFamily="18" charset="2"/>
              <a:buChar char=""/>
            </a:pPr>
            <a:r>
              <a:rPr lang="en-US" altLang="en-US" sz="2200" dirty="0" smtClean="0"/>
              <a:t>Loss </a:t>
            </a:r>
            <a:r>
              <a:rPr lang="en-US" altLang="en-US" sz="2200" dirty="0"/>
              <a:t>of </a:t>
            </a:r>
            <a:r>
              <a:rPr lang="en-US" altLang="en-US" sz="2200" dirty="0" smtClean="0"/>
              <a:t>Life</a:t>
            </a:r>
          </a:p>
          <a:p>
            <a:pPr lvl="1">
              <a:buClr>
                <a:schemeClr val="accent1"/>
              </a:buClr>
              <a:buFont typeface="Webdings" panose="05030102010509060703" pitchFamily="18" charset="2"/>
              <a:buChar char=""/>
            </a:pPr>
            <a:r>
              <a:rPr lang="en-US" altLang="en-US" sz="2200" dirty="0" smtClean="0"/>
              <a:t>Resource </a:t>
            </a:r>
            <a:r>
              <a:rPr lang="en-US" altLang="en-US" sz="2200" dirty="0"/>
              <a:t>Availability</a:t>
            </a:r>
          </a:p>
          <a:p>
            <a:pPr lvl="1">
              <a:buClr>
                <a:schemeClr val="accent1"/>
              </a:buClr>
              <a:buFont typeface="Webdings" panose="05030102010509060703" pitchFamily="18" charset="2"/>
              <a:buChar char=""/>
            </a:pPr>
            <a:endParaRPr lang="en-US" altLang="en-US" sz="2000" dirty="0"/>
          </a:p>
        </p:txBody>
      </p:sp>
      <p:sp>
        <p:nvSpPr>
          <p:cNvPr id="13" name="Content Placeholder 1"/>
          <p:cNvSpPr txBox="1">
            <a:spLocks/>
          </p:cNvSpPr>
          <p:nvPr/>
        </p:nvSpPr>
        <p:spPr bwMode="auto">
          <a:xfrm>
            <a:off x="241892" y="4606406"/>
            <a:ext cx="3952875" cy="189464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Clr>
                <a:schemeClr val="accent6">
                  <a:lumMod val="75000"/>
                </a:schemeClr>
              </a:buClr>
              <a:buFont typeface="Webdings" panose="05030102010509060703" pitchFamily="18" charset="2"/>
              <a:buChar char=""/>
              <a:defRPr sz="2400" b="0" kern="1200">
                <a:solidFill>
                  <a:schemeClr val="tx1"/>
                </a:solidFill>
                <a:latin typeface="+mn-lt"/>
                <a:ea typeface="ＭＳ Ｐゴシック" pitchFamily="34" charset="-128"/>
                <a:cs typeface="+mn-cs"/>
              </a:defRPr>
            </a:lvl1pPr>
            <a:lvl2pPr marL="6858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2000" kern="1200">
                <a:solidFill>
                  <a:schemeClr val="tx1"/>
                </a:solidFill>
                <a:latin typeface="+mn-lt"/>
                <a:ea typeface="ＭＳ Ｐゴシック" pitchFamily="34" charset="-128"/>
                <a:cs typeface="+mn-cs"/>
              </a:defRPr>
            </a:lvl2pPr>
            <a:lvl3pPr marL="11430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1800" kern="1200">
                <a:solidFill>
                  <a:schemeClr val="tx1"/>
                </a:solidFill>
                <a:latin typeface="+mn-lt"/>
                <a:ea typeface="ＭＳ Ｐゴシック" pitchFamily="34" charset="-128"/>
                <a:cs typeface="+mn-cs"/>
              </a:defRPr>
            </a:lvl3pPr>
            <a:lvl4pPr marL="16002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1800" kern="1200">
                <a:solidFill>
                  <a:schemeClr val="tx1"/>
                </a:solidFill>
                <a:latin typeface="+mn-lt"/>
                <a:ea typeface="ＭＳ Ｐゴシック" pitchFamily="34" charset="-128"/>
                <a:cs typeface="+mn-cs"/>
              </a:defRPr>
            </a:lvl4pPr>
            <a:lvl5pPr marL="20574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kern="1200">
                <a:solidFill>
                  <a:schemeClr val="tx1"/>
                </a:solidFill>
                <a:latin typeface="+mn-lt"/>
                <a:ea typeface="ＭＳ Ｐゴシック"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Clr>
                <a:schemeClr val="accent1"/>
              </a:buClr>
              <a:buFont typeface="Webdings" panose="05030102010509060703" pitchFamily="18" charset="2"/>
              <a:buNone/>
              <a:defRPr/>
            </a:pPr>
            <a:endParaRPr lang="en-US" dirty="0" smtClean="0"/>
          </a:p>
          <a:p>
            <a:pPr>
              <a:buClr>
                <a:schemeClr val="accent1"/>
              </a:buClr>
              <a:defRPr/>
            </a:pPr>
            <a:r>
              <a:rPr lang="en-US" dirty="0" smtClean="0"/>
              <a:t>Why Nepal?</a:t>
            </a:r>
          </a:p>
          <a:p>
            <a:pPr lvl="1">
              <a:buClr>
                <a:schemeClr val="accent1"/>
              </a:buClr>
              <a:defRPr/>
            </a:pPr>
            <a:r>
              <a:rPr lang="en-US" sz="2200" dirty="0" smtClean="0"/>
              <a:t>Mountainous Terrain</a:t>
            </a:r>
          </a:p>
          <a:p>
            <a:pPr lvl="1">
              <a:buClr>
                <a:schemeClr val="accent1"/>
              </a:buClr>
              <a:defRPr/>
            </a:pPr>
            <a:r>
              <a:rPr lang="en-US" sz="2200" dirty="0" smtClean="0"/>
              <a:t>Infrastructure</a:t>
            </a:r>
            <a:endParaRPr lang="en-US" sz="2200" dirty="0"/>
          </a:p>
          <a:p>
            <a:pPr lvl="1">
              <a:buClr>
                <a:schemeClr val="accent1"/>
              </a:buClr>
              <a:defRPr/>
            </a:pPr>
            <a:r>
              <a:rPr lang="en-US" sz="2200" dirty="0" smtClean="0"/>
              <a:t>Monsoonal Rains</a:t>
            </a:r>
          </a:p>
          <a:p>
            <a:pPr marL="457200" lvl="1" indent="0">
              <a:buFont typeface="Webdings" panose="05030102010509060703" pitchFamily="18" charset="2"/>
              <a:buNone/>
              <a:defRPr/>
            </a:pPr>
            <a:endParaRPr lang="en-US" dirty="0" smtClean="0"/>
          </a:p>
          <a:p>
            <a:pPr marL="457200" lvl="1" indent="0">
              <a:buFont typeface="Webdings" panose="05030102010509060703" pitchFamily="18" charset="2"/>
              <a:buNone/>
              <a:defRPr/>
            </a:pPr>
            <a:endParaRPr lang="en-US" dirty="0" smtClean="0"/>
          </a:p>
        </p:txBody>
      </p:sp>
      <p:pic>
        <p:nvPicPr>
          <p:cNvPr id="16386" name="Picture 2"/>
          <p:cNvPicPr>
            <a:picLocks noChangeAspect="1" noChangeArrowheads="1"/>
          </p:cNvPicPr>
          <p:nvPr/>
        </p:nvPicPr>
        <p:blipFill>
          <a:blip r:embed="rId3"/>
          <a:srcRect l="6166" r="5097"/>
          <a:stretch>
            <a:fillRect/>
          </a:stretch>
        </p:blipFill>
        <p:spPr bwMode="auto">
          <a:xfrm>
            <a:off x="5229411" y="908050"/>
            <a:ext cx="3690471" cy="5621244"/>
          </a:xfrm>
          <a:prstGeom prst="rect">
            <a:avLst/>
          </a:prstGeom>
          <a:noFill/>
          <a:ln w="9525">
            <a:noFill/>
            <a:miter lim="800000"/>
            <a:headEnd/>
            <a:tailEnd/>
          </a:ln>
          <a:effectLst/>
        </p:spPr>
      </p:pic>
      <p:sp>
        <p:nvSpPr>
          <p:cNvPr id="14" name="TextBox 13"/>
          <p:cNvSpPr txBox="1"/>
          <p:nvPr/>
        </p:nvSpPr>
        <p:spPr>
          <a:xfrm>
            <a:off x="5599617" y="6224048"/>
            <a:ext cx="3300650" cy="276999"/>
          </a:xfrm>
          <a:prstGeom prst="rect">
            <a:avLst/>
          </a:prstGeom>
          <a:noFill/>
        </p:spPr>
        <p:txBody>
          <a:bodyPr wrap="square">
            <a:spAutoFit/>
          </a:bodyPr>
          <a:lstStyle/>
          <a:p>
            <a:pPr algn="r">
              <a:defRPr/>
            </a:pPr>
            <a:r>
              <a:rPr lang="en-US" sz="1200" b="1" dirty="0" smtClean="0">
                <a:solidFill>
                  <a:schemeClr val="bg1"/>
                </a:solidFill>
                <a:latin typeface="+mj-lt"/>
              </a:rPr>
              <a:t>Wikimedia: </a:t>
            </a:r>
            <a:r>
              <a:rPr lang="en-US" sz="1200" b="1" dirty="0" err="1" smtClean="0">
                <a:solidFill>
                  <a:schemeClr val="bg1"/>
                </a:solidFill>
                <a:latin typeface="+mj-lt"/>
              </a:rPr>
              <a:t>Orlovic</a:t>
            </a:r>
            <a:r>
              <a:rPr lang="en-US" sz="1200" b="1" dirty="0" smtClean="0">
                <a:solidFill>
                  <a:schemeClr val="bg1"/>
                </a:solidFill>
                <a:latin typeface="+mj-lt"/>
              </a:rPr>
              <a:t>, </a:t>
            </a:r>
            <a:r>
              <a:rPr lang="en-US" sz="1200" b="1" dirty="0">
                <a:solidFill>
                  <a:schemeClr val="bg1"/>
                </a:solidFill>
                <a:latin typeface="+mj-lt"/>
              </a:rPr>
              <a:t>2007 </a:t>
            </a: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0"/>
            <a:ext cx="9144000" cy="887194"/>
          </a:xfrm>
        </p:spPr>
        <p:txBody>
          <a:bodyPr/>
          <a:lstStyle/>
          <a:p>
            <a:pPr algn="ctr"/>
            <a:r>
              <a:rPr lang="en-US" dirty="0" smtClean="0"/>
              <a:t>Study Area: Nepal</a:t>
            </a:r>
            <a:endParaRPr lang="en-US" dirty="0"/>
          </a:p>
        </p:txBody>
      </p:sp>
      <p:sp>
        <p:nvSpPr>
          <p:cNvPr id="8" name="Text Placeholder 1"/>
          <p:cNvSpPr txBox="1">
            <a:spLocks/>
          </p:cNvSpPr>
          <p:nvPr/>
        </p:nvSpPr>
        <p:spPr>
          <a:xfrm>
            <a:off x="4452056" y="5845396"/>
            <a:ext cx="3105855" cy="1753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Clr>
                <a:schemeClr val="accent1"/>
              </a:buClr>
              <a:buNone/>
            </a:pPr>
            <a:r>
              <a:rPr lang="en-US" sz="2400" u="sng" dirty="0" smtClean="0"/>
              <a:t>Elevation </a:t>
            </a:r>
          </a:p>
          <a:p>
            <a:pPr marL="0" indent="0" algn="ctr">
              <a:spcBef>
                <a:spcPts val="200"/>
              </a:spcBef>
              <a:buClr>
                <a:schemeClr val="accent1"/>
              </a:buClr>
              <a:buNone/>
            </a:pPr>
            <a:r>
              <a:rPr lang="en-US" sz="2400" dirty="0" smtClean="0"/>
              <a:t>    </a:t>
            </a:r>
            <a:r>
              <a:rPr lang="en-US" sz="2200" dirty="0" smtClean="0"/>
              <a:t>70 – 8850 meters</a:t>
            </a:r>
            <a:r>
              <a:rPr lang="en-US" sz="1400" dirty="0" smtClean="0"/>
              <a:t>	</a:t>
            </a:r>
          </a:p>
        </p:txBody>
      </p:sp>
      <p:sp>
        <p:nvSpPr>
          <p:cNvPr id="10" name="Text Placeholder 1"/>
          <p:cNvSpPr txBox="1">
            <a:spLocks/>
          </p:cNvSpPr>
          <p:nvPr/>
        </p:nvSpPr>
        <p:spPr>
          <a:xfrm>
            <a:off x="1672840" y="5604217"/>
            <a:ext cx="2779216" cy="1131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chemeClr val="accent1"/>
              </a:buClr>
              <a:buNone/>
            </a:pPr>
            <a:endParaRPr lang="en-US" altLang="en-US" sz="1500" u="sng" dirty="0" smtClean="0"/>
          </a:p>
          <a:p>
            <a:pPr marL="0" indent="0" algn="ctr">
              <a:spcBef>
                <a:spcPts val="200"/>
              </a:spcBef>
              <a:buClr>
                <a:schemeClr val="accent1"/>
              </a:buClr>
              <a:buNone/>
            </a:pPr>
            <a:r>
              <a:rPr lang="en-US" sz="2400" u="sng" dirty="0" smtClean="0"/>
              <a:t>Precipitation</a:t>
            </a:r>
            <a:endParaRPr lang="en-US" sz="2400" u="sng" dirty="0"/>
          </a:p>
          <a:p>
            <a:pPr marL="0" indent="0" algn="ctr">
              <a:spcBef>
                <a:spcPts val="200"/>
              </a:spcBef>
              <a:buClr>
                <a:schemeClr val="accent1"/>
              </a:buClr>
              <a:buNone/>
            </a:pPr>
            <a:r>
              <a:rPr lang="en-US" sz="2200" dirty="0" smtClean="0"/>
              <a:t>160 mm – 5000 mm</a:t>
            </a:r>
          </a:p>
        </p:txBody>
      </p:sp>
      <p:sp>
        <p:nvSpPr>
          <p:cNvPr id="11" name="Rectangle 10"/>
          <p:cNvSpPr/>
          <p:nvPr/>
        </p:nvSpPr>
        <p:spPr>
          <a:xfrm>
            <a:off x="1672841" y="4574502"/>
            <a:ext cx="2779215" cy="1082348"/>
          </a:xfrm>
          <a:prstGeom prst="rect">
            <a:avLst/>
          </a:prstGeom>
        </p:spPr>
        <p:txBody>
          <a:bodyPr wrap="square">
            <a:spAutoFit/>
          </a:bodyPr>
          <a:lstStyle/>
          <a:p>
            <a:pPr algn="ctr">
              <a:spcBef>
                <a:spcPts val="200"/>
              </a:spcBef>
              <a:buClr>
                <a:schemeClr val="accent1"/>
              </a:buClr>
            </a:pPr>
            <a:endParaRPr lang="en-US" sz="1500" dirty="0" smtClean="0"/>
          </a:p>
          <a:p>
            <a:pPr algn="ctr">
              <a:spcBef>
                <a:spcPts val="200"/>
              </a:spcBef>
              <a:buClr>
                <a:schemeClr val="accent1"/>
              </a:buClr>
            </a:pPr>
            <a:r>
              <a:rPr lang="en-US" sz="2400" u="sng" dirty="0" smtClean="0"/>
              <a:t>Population</a:t>
            </a:r>
            <a:r>
              <a:rPr lang="en-US" sz="2400" dirty="0" smtClean="0"/>
              <a:t> </a:t>
            </a:r>
          </a:p>
          <a:p>
            <a:pPr algn="ctr">
              <a:spcBef>
                <a:spcPts val="200"/>
              </a:spcBef>
              <a:buClr>
                <a:schemeClr val="accent1"/>
              </a:buClr>
            </a:pPr>
            <a:r>
              <a:rPr lang="en-US" sz="2200" dirty="0" smtClean="0"/>
              <a:t>31.5 million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595" t="34366" r="8351" b="27585"/>
          <a:stretch/>
        </p:blipFill>
        <p:spPr>
          <a:xfrm>
            <a:off x="1422400" y="950765"/>
            <a:ext cx="6355644" cy="3767991"/>
          </a:xfrm>
          <a:prstGeom prst="rect">
            <a:avLst/>
          </a:prstGeom>
        </p:spPr>
      </p:pic>
      <p:sp>
        <p:nvSpPr>
          <p:cNvPr id="4" name="Rectangle 3"/>
          <p:cNvSpPr/>
          <p:nvPr/>
        </p:nvSpPr>
        <p:spPr>
          <a:xfrm>
            <a:off x="4452056" y="4574502"/>
            <a:ext cx="3105855" cy="1082348"/>
          </a:xfrm>
          <a:prstGeom prst="rect">
            <a:avLst/>
          </a:prstGeom>
        </p:spPr>
        <p:txBody>
          <a:bodyPr wrap="square">
            <a:spAutoFit/>
          </a:bodyPr>
          <a:lstStyle/>
          <a:p>
            <a:pPr>
              <a:spcBef>
                <a:spcPts val="200"/>
              </a:spcBef>
              <a:buClr>
                <a:schemeClr val="accent1"/>
              </a:buClr>
            </a:pPr>
            <a:endParaRPr lang="en-US" sz="1500" dirty="0"/>
          </a:p>
          <a:p>
            <a:pPr algn="ctr">
              <a:spcBef>
                <a:spcPts val="200"/>
              </a:spcBef>
              <a:buClr>
                <a:schemeClr val="accent1"/>
              </a:buClr>
            </a:pPr>
            <a:r>
              <a:rPr lang="en-US" sz="2400" u="sng" dirty="0" smtClean="0"/>
              <a:t>Location</a:t>
            </a:r>
          </a:p>
          <a:p>
            <a:pPr algn="ctr">
              <a:spcBef>
                <a:spcPts val="200"/>
              </a:spcBef>
              <a:buClr>
                <a:schemeClr val="accent1"/>
              </a:buClr>
            </a:pPr>
            <a:r>
              <a:rPr lang="en-US" sz="2200" dirty="0" smtClean="0"/>
              <a:t>Southern Asia</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28261" y="2562741"/>
            <a:ext cx="7982712" cy="704088"/>
          </a:xfrm>
        </p:spPr>
        <p:txBody>
          <a:bodyPr/>
          <a:lstStyle/>
          <a:p>
            <a:pPr algn="ctr"/>
            <a:r>
              <a:rPr lang="en-US" dirty="0" smtClean="0"/>
              <a:t>Community Concerns</a:t>
            </a:r>
            <a:endParaRPr lang="en-US" dirty="0"/>
          </a:p>
        </p:txBody>
      </p:sp>
      <p:pic>
        <p:nvPicPr>
          <p:cNvPr id="9" name="Picture 8"/>
          <p:cNvPicPr>
            <a:picLocks/>
          </p:cNvPicPr>
          <p:nvPr/>
        </p:nvPicPr>
        <p:blipFill>
          <a:blip r:embed="rId3">
            <a:extLst>
              <a:ext uri="{28A0092B-C50C-407E-A947-70E740481C1C}">
                <a14:useLocalDpi xmlns:a14="http://schemas.microsoft.com/office/drawing/2010/main" val="0"/>
              </a:ext>
            </a:extLst>
          </a:blip>
          <a:srcRect b="6478"/>
          <a:stretch>
            <a:fillRect/>
          </a:stretch>
        </p:blipFill>
        <p:spPr bwMode="auto">
          <a:xfrm>
            <a:off x="0" y="119531"/>
            <a:ext cx="9167340" cy="231922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TextBox 9"/>
          <p:cNvSpPr txBox="1"/>
          <p:nvPr/>
        </p:nvSpPr>
        <p:spPr>
          <a:xfrm>
            <a:off x="6067425" y="2151488"/>
            <a:ext cx="3076575" cy="230187"/>
          </a:xfrm>
          <a:prstGeom prst="rect">
            <a:avLst/>
          </a:prstGeom>
          <a:noFill/>
        </p:spPr>
        <p:txBody>
          <a:bodyPr>
            <a:spAutoFit/>
          </a:bodyPr>
          <a:lstStyle/>
          <a:p>
            <a:pPr algn="r">
              <a:defRPr/>
            </a:pPr>
            <a:r>
              <a:rPr lang="en-US" sz="900" dirty="0" err="1">
                <a:solidFill>
                  <a:schemeClr val="bg1"/>
                </a:solidFill>
                <a:latin typeface="+mj-lt"/>
              </a:rPr>
              <a:t>Pixabay</a:t>
            </a:r>
            <a:r>
              <a:rPr lang="en-US" sz="900" dirty="0">
                <a:solidFill>
                  <a:schemeClr val="bg1"/>
                </a:solidFill>
                <a:latin typeface="+mj-lt"/>
              </a:rPr>
              <a:t>: Simon Steinberger, 2007 </a:t>
            </a:r>
          </a:p>
        </p:txBody>
      </p:sp>
      <p:sp>
        <p:nvSpPr>
          <p:cNvPr id="11" name="Content Placeholder 1"/>
          <p:cNvSpPr txBox="1">
            <a:spLocks/>
          </p:cNvSpPr>
          <p:nvPr/>
        </p:nvSpPr>
        <p:spPr bwMode="auto">
          <a:xfrm>
            <a:off x="249833" y="3011150"/>
            <a:ext cx="8572519" cy="135133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90000"/>
              </a:lnSpc>
              <a:spcBef>
                <a:spcPts val="1000"/>
              </a:spcBef>
              <a:spcAft>
                <a:spcPct val="0"/>
              </a:spcAft>
              <a:buClr>
                <a:srgbClr val="34E359"/>
              </a:buClr>
              <a:buSzTx/>
              <a:buFont typeface="Webdings" panose="05030102010509060703" pitchFamily="18" charset="2"/>
              <a:buNone/>
              <a:tabLst/>
              <a:defRPr/>
            </a:pPr>
            <a:endParaRPr kumimoji="0" lang="en-US" altLang="en-US" sz="2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228600" marR="0" lvl="0" indent="-228600" algn="l" defTabSz="914400" rtl="0" eaLnBrk="1" fontAlgn="base" latinLnBrk="0" hangingPunct="1">
              <a:lnSpc>
                <a:spcPct val="90000"/>
              </a:lnSpc>
              <a:spcBef>
                <a:spcPts val="1000"/>
              </a:spcBef>
              <a:spcAft>
                <a:spcPct val="0"/>
              </a:spcAft>
              <a:buClr>
                <a:schemeClr val="accent1"/>
              </a:buClr>
              <a:buSzTx/>
              <a:buFont typeface="Webdings" panose="05030102010509060703" pitchFamily="18" charset="2"/>
              <a:buChar char=""/>
              <a:tabLst/>
              <a:defRPr/>
            </a:pPr>
            <a:r>
              <a:rPr lang="en-US" altLang="en-US" sz="2200" b="1" noProof="0" dirty="0" smtClean="0">
                <a:ea typeface="ＭＳ Ｐゴシック" pitchFamily="34" charset="-128"/>
              </a:rPr>
              <a:t>Hundreds </a:t>
            </a:r>
            <a:r>
              <a:rPr lang="en-US" altLang="en-US" sz="2200" b="1" dirty="0" smtClean="0">
                <a:ea typeface="ＭＳ Ｐゴシック" pitchFamily="34" charset="-128"/>
              </a:rPr>
              <a:t>of fatalities </a:t>
            </a:r>
            <a:r>
              <a:rPr kumimoji="0" lang="en-US" altLang="en-US" sz="2200" b="1"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and millions of dollars lost</a:t>
            </a:r>
            <a:r>
              <a:rPr kumimoji="0" lang="en-US" altLang="en-US" sz="2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 annually due to landslide damages </a:t>
            </a:r>
          </a:p>
          <a:p>
            <a:pPr marL="0" marR="0" lvl="0" indent="0" algn="l" defTabSz="914400" rtl="0" eaLnBrk="1" fontAlgn="base" latinLnBrk="0" hangingPunct="1">
              <a:lnSpc>
                <a:spcPct val="90000"/>
              </a:lnSpc>
              <a:spcBef>
                <a:spcPts val="1000"/>
              </a:spcBef>
              <a:spcAft>
                <a:spcPct val="0"/>
              </a:spcAft>
              <a:buClr>
                <a:schemeClr val="accent1"/>
              </a:buClr>
              <a:buSzTx/>
              <a:buFont typeface="Webdings" panose="05030102010509060703" pitchFamily="18" charset="2"/>
              <a:buNone/>
              <a:tabLst/>
              <a:defRPr/>
            </a:pPr>
            <a:endParaRPr kumimoji="0" lang="en-US" altLang="en-US" sz="10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13" name="Content Placeholder 1"/>
          <p:cNvSpPr txBox="1">
            <a:spLocks/>
          </p:cNvSpPr>
          <p:nvPr/>
        </p:nvSpPr>
        <p:spPr bwMode="auto">
          <a:xfrm>
            <a:off x="249832" y="4037944"/>
            <a:ext cx="8589229" cy="112328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Clr>
                <a:schemeClr val="accent6">
                  <a:lumMod val="75000"/>
                </a:schemeClr>
              </a:buClr>
              <a:buFont typeface="Webdings" panose="05030102010509060703" pitchFamily="18" charset="2"/>
              <a:buChar char=""/>
              <a:defRPr sz="2400" b="0" kern="1200">
                <a:solidFill>
                  <a:schemeClr val="tx1"/>
                </a:solidFill>
                <a:latin typeface="+mn-lt"/>
                <a:ea typeface="ＭＳ Ｐゴシック" pitchFamily="34" charset="-128"/>
                <a:cs typeface="+mn-cs"/>
              </a:defRPr>
            </a:lvl1pPr>
            <a:lvl2pPr marL="6858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2000" kern="1200">
                <a:solidFill>
                  <a:schemeClr val="tx1"/>
                </a:solidFill>
                <a:latin typeface="+mn-lt"/>
                <a:ea typeface="ＭＳ Ｐゴシック" pitchFamily="34" charset="-128"/>
                <a:cs typeface="+mn-cs"/>
              </a:defRPr>
            </a:lvl2pPr>
            <a:lvl3pPr marL="11430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1800" kern="1200">
                <a:solidFill>
                  <a:schemeClr val="tx1"/>
                </a:solidFill>
                <a:latin typeface="+mn-lt"/>
                <a:ea typeface="ＭＳ Ｐゴシック" pitchFamily="34" charset="-128"/>
                <a:cs typeface="+mn-cs"/>
              </a:defRPr>
            </a:lvl3pPr>
            <a:lvl4pPr marL="16002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1800" kern="1200">
                <a:solidFill>
                  <a:schemeClr val="tx1"/>
                </a:solidFill>
                <a:latin typeface="+mn-lt"/>
                <a:ea typeface="ＭＳ Ｐゴシック" pitchFamily="34" charset="-128"/>
                <a:cs typeface="+mn-cs"/>
              </a:defRPr>
            </a:lvl4pPr>
            <a:lvl5pPr marL="20574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kern="1200">
                <a:solidFill>
                  <a:schemeClr val="tx1"/>
                </a:solidFill>
                <a:latin typeface="+mn-lt"/>
                <a:ea typeface="ＭＳ Ｐゴシック"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Clr>
                <a:schemeClr val="accent1"/>
              </a:buClr>
              <a:buFont typeface="Webdings" panose="05030102010509060703" pitchFamily="18" charset="2"/>
              <a:buNone/>
              <a:defRPr/>
            </a:pPr>
            <a:endParaRPr lang="en-US" altLang="en-US" sz="1000" dirty="0" smtClean="0"/>
          </a:p>
          <a:p>
            <a:pPr eaLnBrk="1" hangingPunct="1">
              <a:buClr>
                <a:schemeClr val="accent1"/>
              </a:buClr>
              <a:defRPr/>
            </a:pPr>
            <a:r>
              <a:rPr lang="en-US" altLang="en-US" sz="2200" dirty="0" smtClean="0"/>
              <a:t>Of the 3402 landslides reported between 2000 and 2010, </a:t>
            </a:r>
            <a:r>
              <a:rPr lang="en-US" altLang="en-US" sz="2200" b="1" dirty="0" smtClean="0"/>
              <a:t>88.9%</a:t>
            </a:r>
            <a:r>
              <a:rPr lang="en-US" altLang="en-US" sz="2200" dirty="0" smtClean="0"/>
              <a:t> of the landslides </a:t>
            </a:r>
            <a:r>
              <a:rPr lang="en-US" altLang="en-US" sz="2200" b="1" dirty="0" smtClean="0"/>
              <a:t>affected at least one person</a:t>
            </a:r>
          </a:p>
          <a:p>
            <a:pPr marL="0" indent="0" eaLnBrk="1" hangingPunct="1">
              <a:buClr>
                <a:schemeClr val="accent1"/>
              </a:buClr>
              <a:buFont typeface="Webdings" panose="05030102010509060703" pitchFamily="18" charset="2"/>
              <a:buNone/>
              <a:defRPr/>
            </a:pPr>
            <a:endParaRPr lang="en-US" altLang="en-US" sz="1000" dirty="0" smtClean="0"/>
          </a:p>
        </p:txBody>
      </p:sp>
      <p:sp>
        <p:nvSpPr>
          <p:cNvPr id="14" name="Content Placeholder 1"/>
          <p:cNvSpPr txBox="1">
            <a:spLocks/>
          </p:cNvSpPr>
          <p:nvPr/>
        </p:nvSpPr>
        <p:spPr bwMode="auto">
          <a:xfrm>
            <a:off x="295739" y="5000625"/>
            <a:ext cx="8543322" cy="18573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Clr>
                <a:schemeClr val="accent6">
                  <a:lumMod val="75000"/>
                </a:schemeClr>
              </a:buClr>
              <a:buFont typeface="Webdings" panose="05030102010509060703" pitchFamily="18" charset="2"/>
              <a:buChar char=""/>
              <a:defRPr sz="2400" b="0" kern="1200">
                <a:solidFill>
                  <a:schemeClr val="tx1"/>
                </a:solidFill>
                <a:latin typeface="+mn-lt"/>
                <a:ea typeface="ＭＳ Ｐゴシック" pitchFamily="34" charset="-128"/>
                <a:cs typeface="+mn-cs"/>
              </a:defRPr>
            </a:lvl1pPr>
            <a:lvl2pPr marL="6858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2000" kern="1200">
                <a:solidFill>
                  <a:schemeClr val="tx1"/>
                </a:solidFill>
                <a:latin typeface="+mn-lt"/>
                <a:ea typeface="ＭＳ Ｐゴシック" pitchFamily="34" charset="-128"/>
                <a:cs typeface="+mn-cs"/>
              </a:defRPr>
            </a:lvl2pPr>
            <a:lvl3pPr marL="11430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1800" kern="1200">
                <a:solidFill>
                  <a:schemeClr val="tx1"/>
                </a:solidFill>
                <a:latin typeface="+mn-lt"/>
                <a:ea typeface="ＭＳ Ｐゴシック" pitchFamily="34" charset="-128"/>
                <a:cs typeface="+mn-cs"/>
              </a:defRPr>
            </a:lvl3pPr>
            <a:lvl4pPr marL="16002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sz="1800" kern="1200">
                <a:solidFill>
                  <a:schemeClr val="tx1"/>
                </a:solidFill>
                <a:latin typeface="+mn-lt"/>
                <a:ea typeface="ＭＳ Ｐゴシック" pitchFamily="34" charset="-128"/>
                <a:cs typeface="+mn-cs"/>
              </a:defRPr>
            </a:lvl4pPr>
            <a:lvl5pPr marL="2057400" indent="-228600" algn="l" rtl="0" eaLnBrk="0" fontAlgn="base" hangingPunct="0">
              <a:lnSpc>
                <a:spcPct val="90000"/>
              </a:lnSpc>
              <a:spcBef>
                <a:spcPts val="500"/>
              </a:spcBef>
              <a:spcAft>
                <a:spcPct val="0"/>
              </a:spcAft>
              <a:buClr>
                <a:schemeClr val="accent6"/>
              </a:buClr>
              <a:buFont typeface="Webdings" panose="05030102010509060703" pitchFamily="18" charset="2"/>
              <a:buChar char=""/>
              <a:defRPr kern="1200">
                <a:solidFill>
                  <a:schemeClr val="tx1"/>
                </a:solidFill>
                <a:latin typeface="+mn-lt"/>
                <a:ea typeface="ＭＳ Ｐゴシック"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Clr>
                <a:schemeClr val="accent1"/>
              </a:buClr>
              <a:buFont typeface="Webdings" panose="05030102010509060703" pitchFamily="18" charset="2"/>
              <a:buNone/>
              <a:defRPr/>
            </a:pPr>
            <a:endParaRPr lang="en-US" altLang="en-US" sz="1000" dirty="0" smtClean="0"/>
          </a:p>
          <a:p>
            <a:pPr eaLnBrk="1" hangingPunct="1">
              <a:buClr>
                <a:schemeClr val="accent1"/>
              </a:buClr>
              <a:defRPr/>
            </a:pPr>
            <a:r>
              <a:rPr lang="en-US" altLang="en-US" sz="2200" dirty="0" smtClean="0"/>
              <a:t>Landslide are responsible for </a:t>
            </a:r>
            <a:r>
              <a:rPr lang="en-US" altLang="en-US" sz="2200" b="1" dirty="0" smtClean="0"/>
              <a:t>greater damage than currently recognized </a:t>
            </a:r>
            <a:r>
              <a:rPr lang="en-US" altLang="en-US" sz="2200" dirty="0" smtClean="0"/>
              <a:t>due to:</a:t>
            </a:r>
          </a:p>
          <a:p>
            <a:pPr lvl="1" eaLnBrk="1" hangingPunct="1">
              <a:buClr>
                <a:schemeClr val="accent1"/>
              </a:buClr>
              <a:defRPr/>
            </a:pPr>
            <a:r>
              <a:rPr lang="en-US" altLang="en-US" sz="1900" dirty="0" smtClean="0"/>
              <a:t>Under-reporting </a:t>
            </a:r>
            <a:endParaRPr lang="en-US" altLang="en-US" sz="1900" dirty="0"/>
          </a:p>
          <a:p>
            <a:pPr lvl="1" eaLnBrk="1" hangingPunct="1">
              <a:buClr>
                <a:schemeClr val="accent1"/>
              </a:buClr>
              <a:defRPr/>
            </a:pPr>
            <a:r>
              <a:rPr lang="en-US" altLang="en-US" sz="1900" dirty="0" smtClean="0"/>
              <a:t>Misclassification</a:t>
            </a:r>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25156" y="1399823"/>
            <a:ext cx="3582076" cy="4837288"/>
          </a:xfrm>
        </p:spPr>
        <p:txBody>
          <a:bodyPr>
            <a:normAutofit/>
          </a:bodyPr>
          <a:lstStyle/>
          <a:p>
            <a:pPr>
              <a:spcBef>
                <a:spcPts val="200"/>
              </a:spcBef>
              <a:buClr>
                <a:schemeClr val="accent1"/>
              </a:buClr>
            </a:pPr>
            <a:endParaRPr lang="en-US" sz="1400" dirty="0"/>
          </a:p>
          <a:p>
            <a:pPr marL="342900" indent="-342900">
              <a:spcBef>
                <a:spcPts val="200"/>
              </a:spcBef>
              <a:buClr>
                <a:schemeClr val="accent1"/>
              </a:buClr>
              <a:buFont typeface="Webdings" panose="05030102010509060703" pitchFamily="18" charset="2"/>
              <a:buChar char="4"/>
            </a:pPr>
            <a:r>
              <a:rPr lang="en-US" dirty="0" smtClean="0"/>
              <a:t>Developed a Sudden Landslide Identification Product (SLIP)</a:t>
            </a:r>
          </a:p>
          <a:p>
            <a:pPr>
              <a:spcBef>
                <a:spcPts val="200"/>
              </a:spcBef>
              <a:buClr>
                <a:schemeClr val="accent1"/>
              </a:buClr>
            </a:pPr>
            <a:endParaRPr lang="en-US" dirty="0" smtClean="0"/>
          </a:p>
          <a:p>
            <a:pPr>
              <a:spcBef>
                <a:spcPts val="200"/>
              </a:spcBef>
              <a:buClr>
                <a:schemeClr val="accent1"/>
              </a:buClr>
            </a:pPr>
            <a:endParaRPr lang="en-US" dirty="0" smtClean="0"/>
          </a:p>
          <a:p>
            <a:pPr>
              <a:spcBef>
                <a:spcPts val="200"/>
              </a:spcBef>
              <a:buClr>
                <a:schemeClr val="accent1"/>
              </a:buClr>
            </a:pPr>
            <a:endParaRPr lang="en-US" sz="500" dirty="0" smtClean="0"/>
          </a:p>
          <a:p>
            <a:pPr marL="342900" indent="-342900">
              <a:spcBef>
                <a:spcPts val="200"/>
              </a:spcBef>
              <a:buClr>
                <a:schemeClr val="accent1"/>
              </a:buClr>
              <a:buFont typeface="Webdings" panose="05030102010509060703" pitchFamily="18" charset="2"/>
              <a:buChar char="4"/>
            </a:pPr>
            <a:r>
              <a:rPr lang="en-US" dirty="0" smtClean="0"/>
              <a:t>Created Detecting Real-time Increased Precipitation (DRIP)</a:t>
            </a:r>
          </a:p>
          <a:p>
            <a:pPr>
              <a:spcBef>
                <a:spcPts val="200"/>
              </a:spcBef>
              <a:buClr>
                <a:schemeClr val="accent1"/>
              </a:buClr>
            </a:pPr>
            <a:endParaRPr lang="en-US" dirty="0" smtClean="0"/>
          </a:p>
          <a:p>
            <a:pPr>
              <a:spcBef>
                <a:spcPts val="200"/>
              </a:spcBef>
              <a:buClr>
                <a:schemeClr val="accent1"/>
              </a:buClr>
            </a:pPr>
            <a:endParaRPr lang="en-US" sz="500"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Produced a Landslide Susceptibility Map for the </a:t>
            </a:r>
            <a:r>
              <a:rPr lang="en-US" dirty="0" err="1" smtClean="0"/>
              <a:t>Koshi</a:t>
            </a:r>
            <a:r>
              <a:rPr lang="en-US" dirty="0" smtClean="0"/>
              <a:t> River Basin </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endParaRPr lang="en-US" dirty="0" smtClean="0"/>
          </a:p>
          <a:p>
            <a:pPr>
              <a:spcBef>
                <a:spcPts val="200"/>
              </a:spcBef>
              <a:buClr>
                <a:schemeClr val="accent1"/>
              </a:buClr>
            </a:pPr>
            <a:endParaRPr lang="en-US" dirty="0"/>
          </a:p>
          <a:p>
            <a:pPr>
              <a:spcBef>
                <a:spcPts val="200"/>
              </a:spcBef>
              <a:buClr>
                <a:schemeClr val="accent1"/>
              </a:buClr>
            </a:pPr>
            <a:endParaRPr lang="en-US" dirty="0" smtClean="0"/>
          </a:p>
          <a:p>
            <a:pPr>
              <a:spcBef>
                <a:spcPts val="200"/>
              </a:spcBef>
              <a:buClr>
                <a:schemeClr val="accent1"/>
              </a:buClr>
            </a:pPr>
            <a:endParaRPr lang="en-US" dirty="0"/>
          </a:p>
          <a:p>
            <a:endParaRPr lang="en-US" dirty="0"/>
          </a:p>
        </p:txBody>
      </p:sp>
      <p:sp>
        <p:nvSpPr>
          <p:cNvPr id="3" name="Text Placeholder 2"/>
          <p:cNvSpPr>
            <a:spLocks noGrp="1"/>
          </p:cNvSpPr>
          <p:nvPr>
            <p:ph type="body" sz="quarter" idx="10"/>
          </p:nvPr>
        </p:nvSpPr>
        <p:spPr>
          <a:xfrm>
            <a:off x="5024910" y="0"/>
            <a:ext cx="4119090" cy="1083733"/>
          </a:xfrm>
        </p:spPr>
        <p:txBody>
          <a:bodyPr/>
          <a:lstStyle/>
          <a:p>
            <a:r>
              <a:rPr lang="en-US" dirty="0" smtClean="0"/>
              <a:t>Previous Work</a:t>
            </a:r>
            <a:endParaRPr lang="en-US" dirty="0"/>
          </a:p>
        </p:txBody>
      </p:sp>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07" r="-132"/>
          <a:stretch/>
        </p:blipFill>
        <p:spPr>
          <a:xfrm>
            <a:off x="484796" y="3601156"/>
            <a:ext cx="3773498" cy="206279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423" y="1083733"/>
            <a:ext cx="3767871" cy="2049589"/>
          </a:xfrm>
          <a:prstGeom prst="rect">
            <a:avLst/>
          </a:prstGeom>
        </p:spPr>
      </p:pic>
    </p:spTree>
    <p:extLst>
      <p:ext uri="{BB962C8B-B14F-4D97-AF65-F5344CB8AC3E}">
        <p14:creationId xmlns:p14="http://schemas.microsoft.com/office/powerpoint/2010/main" val="2027566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0"/>
            <a:ext cx="5210827" cy="852289"/>
          </a:xfrm>
        </p:spPr>
        <p:txBody>
          <a:bodyPr/>
          <a:lstStyle/>
          <a:p>
            <a:pPr algn="ctr"/>
            <a:r>
              <a:rPr lang="en-US" dirty="0" smtClean="0"/>
              <a:t>Objectives</a:t>
            </a:r>
            <a:endParaRPr lang="en-US" dirty="0"/>
          </a:p>
        </p:txBody>
      </p:sp>
      <p:sp>
        <p:nvSpPr>
          <p:cNvPr id="7" name="Content Placeholder 1"/>
          <p:cNvSpPr txBox="1">
            <a:spLocks/>
          </p:cNvSpPr>
          <p:nvPr/>
        </p:nvSpPr>
        <p:spPr bwMode="auto">
          <a:xfrm>
            <a:off x="0" y="1420108"/>
            <a:ext cx="5210827" cy="170313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ts val="1000"/>
              </a:spcBef>
              <a:spcAft>
                <a:spcPct val="0"/>
              </a:spcAft>
              <a:buClr>
                <a:schemeClr val="accent1"/>
              </a:buClr>
              <a:buSzTx/>
              <a:buFont typeface="Webdings" panose="05030102010509060703" pitchFamily="18" charset="2"/>
              <a:buChar char=""/>
              <a:tabLst/>
              <a:defRPr/>
            </a:pPr>
            <a:r>
              <a:rPr lang="en-US" altLang="en-US" sz="2400" dirty="0" smtClean="0">
                <a:ea typeface="ＭＳ Ｐゴシック" pitchFamily="34" charset="-128"/>
              </a:rPr>
              <a:t>Validate the results of SLIP using digitized landslide event information</a:t>
            </a:r>
            <a:endParaRPr kumimoji="0" lang="en-US" altLang="en-US" sz="2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457200" marR="0" lvl="1" indent="0" algn="l" defTabSz="914400" rtl="0" eaLnBrk="1" fontAlgn="base" latinLnBrk="0" hangingPunct="1">
              <a:lnSpc>
                <a:spcPct val="100000"/>
              </a:lnSpc>
              <a:spcBef>
                <a:spcPts val="500"/>
              </a:spcBef>
              <a:spcAft>
                <a:spcPct val="0"/>
              </a:spcAft>
              <a:buClr>
                <a:schemeClr val="accent1"/>
              </a:buClr>
              <a:buSzTx/>
              <a:buFont typeface="Webdings" panose="05030102010509060703" pitchFamily="18" charset="2"/>
              <a:buNone/>
              <a:tabLst/>
              <a:defRPr/>
            </a:pPr>
            <a:endParaRPr kumimoji="0" lang="en-US" altLang="en-US" sz="10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228600" marR="0" lvl="0" indent="-228600" algn="l" defTabSz="914400" rtl="0" eaLnBrk="1" fontAlgn="base" latinLnBrk="0" hangingPunct="1">
              <a:lnSpc>
                <a:spcPct val="90000"/>
              </a:lnSpc>
              <a:spcBef>
                <a:spcPts val="1000"/>
              </a:spcBef>
              <a:spcAft>
                <a:spcPct val="0"/>
              </a:spcAft>
              <a:buClr>
                <a:schemeClr val="accent1"/>
              </a:buClr>
              <a:buSzTx/>
              <a:buFont typeface="Webdings" panose="05030102010509060703" pitchFamily="18" charset="2"/>
              <a:buNone/>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228600" marR="0" lvl="0" indent="-228600" algn="l" defTabSz="914400" rtl="0" eaLnBrk="1" fontAlgn="base" latinLnBrk="0" hangingPunct="1">
              <a:lnSpc>
                <a:spcPct val="90000"/>
              </a:lnSpc>
              <a:spcBef>
                <a:spcPts val="1000"/>
              </a:spcBef>
              <a:spcAft>
                <a:spcPct val="0"/>
              </a:spcAft>
              <a:buClr>
                <a:schemeClr val="accent1"/>
              </a:buClr>
              <a:buSzTx/>
              <a:buFont typeface="Webdings" panose="05030102010509060703" pitchFamily="18" charset="2"/>
              <a:buNone/>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228600" marR="0" lvl="0" indent="-228600" algn="l" defTabSz="914400" rtl="0" eaLnBrk="1" fontAlgn="base" latinLnBrk="0" hangingPunct="1">
              <a:lnSpc>
                <a:spcPct val="90000"/>
              </a:lnSpc>
              <a:spcBef>
                <a:spcPts val="1000"/>
              </a:spcBef>
              <a:spcAft>
                <a:spcPct val="0"/>
              </a:spcAft>
              <a:buClr>
                <a:srgbClr val="34E359"/>
              </a:buClr>
              <a:buSzTx/>
              <a:buFont typeface="Webdings" panose="05030102010509060703" pitchFamily="18" charset="2"/>
              <a:buNone/>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228600" marR="0" lvl="0" indent="-228600" algn="l" defTabSz="914400" rtl="0" eaLnBrk="1" fontAlgn="base" latinLnBrk="0" hangingPunct="1">
              <a:lnSpc>
                <a:spcPct val="90000"/>
              </a:lnSpc>
              <a:spcBef>
                <a:spcPts val="1000"/>
              </a:spcBef>
              <a:spcAft>
                <a:spcPct val="0"/>
              </a:spcAft>
              <a:buClr>
                <a:srgbClr val="34E359"/>
              </a:buClr>
              <a:buSzTx/>
              <a:buFont typeface="Webdings" panose="05030102010509060703" pitchFamily="18" charset="2"/>
              <a:buNone/>
              <a:tabLst/>
              <a:defRPr/>
            </a:pPr>
            <a:endParaRPr kumimoji="0" lang="en-US" altLang="en-US" sz="24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8" name="Text Placeholder 1"/>
          <p:cNvSpPr txBox="1">
            <a:spLocks/>
          </p:cNvSpPr>
          <p:nvPr/>
        </p:nvSpPr>
        <p:spPr>
          <a:xfrm>
            <a:off x="0" y="5104448"/>
            <a:ext cx="4817671" cy="1753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chemeClr val="accent1"/>
              </a:buClr>
              <a:buNone/>
            </a:pPr>
            <a:endParaRPr lang="en-US" sz="1500" dirty="0" smtClean="0"/>
          </a:p>
          <a:p>
            <a:pPr marL="342900" indent="-342900">
              <a:spcBef>
                <a:spcPts val="200"/>
              </a:spcBef>
              <a:buClr>
                <a:schemeClr val="accent1"/>
              </a:buClr>
              <a:buFont typeface="Webdings" panose="05030102010509060703" pitchFamily="18" charset="2"/>
              <a:buChar char="4"/>
            </a:pPr>
            <a:r>
              <a:rPr lang="en-US" sz="2400" dirty="0" smtClean="0"/>
              <a:t>Perform rainfall threshold analysis </a:t>
            </a:r>
            <a:r>
              <a:rPr lang="en-US" sz="1800" dirty="0" smtClean="0"/>
              <a:t>	</a:t>
            </a:r>
          </a:p>
        </p:txBody>
      </p:sp>
      <p:sp>
        <p:nvSpPr>
          <p:cNvPr id="9" name="Text Placeholder 1"/>
          <p:cNvSpPr txBox="1">
            <a:spLocks/>
          </p:cNvSpPr>
          <p:nvPr/>
        </p:nvSpPr>
        <p:spPr>
          <a:xfrm>
            <a:off x="0" y="3199319"/>
            <a:ext cx="4862319" cy="13353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chemeClr val="accent1"/>
              </a:buClr>
              <a:buNone/>
            </a:pPr>
            <a:endParaRPr lang="en-US" sz="1500" dirty="0" smtClean="0"/>
          </a:p>
          <a:p>
            <a:pPr marL="342900" indent="-342900">
              <a:spcBef>
                <a:spcPts val="200"/>
              </a:spcBef>
              <a:buClr>
                <a:schemeClr val="accent1"/>
              </a:buClr>
              <a:buFont typeface="Webdings" panose="05030102010509060703" pitchFamily="18" charset="2"/>
              <a:buChar char="4"/>
            </a:pPr>
            <a:r>
              <a:rPr lang="en-US" sz="2400" dirty="0" smtClean="0"/>
              <a:t>Develop a web-based platform to display the results of SLIP and DRIP products</a:t>
            </a:r>
          </a:p>
          <a:p>
            <a:pPr marL="0" indent="0">
              <a:spcBef>
                <a:spcPts val="200"/>
              </a:spcBef>
              <a:buClr>
                <a:schemeClr val="accent1"/>
              </a:buClr>
              <a:buNone/>
            </a:pPr>
            <a:endParaRPr lang="en-US" sz="1500" dirty="0" smtClean="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757" y="2465891"/>
            <a:ext cx="2182717" cy="186076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5986" y="766780"/>
            <a:ext cx="1956976" cy="159943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5911" y="4799241"/>
            <a:ext cx="2272891" cy="171098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solidFill>
                  <a:srgbClr val="57688F"/>
                </a:solidFill>
              </a:rPr>
              <a:t>Methodology: DRIP</a:t>
            </a:r>
            <a:endParaRPr lang="en-US" sz="4000" dirty="0">
              <a:solidFill>
                <a:srgbClr val="57688F"/>
              </a:solidFill>
            </a:endParaRPr>
          </a:p>
        </p:txBody>
      </p:sp>
      <p:sp>
        <p:nvSpPr>
          <p:cNvPr id="8" name="TextBox 7"/>
          <p:cNvSpPr txBox="1"/>
          <p:nvPr/>
        </p:nvSpPr>
        <p:spPr>
          <a:xfrm>
            <a:off x="656043" y="929000"/>
            <a:ext cx="2540000" cy="61555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400" dirty="0" smtClean="0"/>
              <a:t>GPM</a:t>
            </a:r>
            <a:endParaRPr lang="en-US" sz="3400" dirty="0"/>
          </a:p>
        </p:txBody>
      </p:sp>
      <p:sp>
        <p:nvSpPr>
          <p:cNvPr id="11" name="TextBox 10"/>
          <p:cNvSpPr txBox="1"/>
          <p:nvPr/>
        </p:nvSpPr>
        <p:spPr>
          <a:xfrm>
            <a:off x="5965630" y="934132"/>
            <a:ext cx="2540000" cy="61555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400" dirty="0" smtClean="0"/>
              <a:t>TRMM</a:t>
            </a:r>
            <a:endParaRPr lang="en-US" sz="3400" dirty="0"/>
          </a:p>
        </p:txBody>
      </p:sp>
      <p:cxnSp>
        <p:nvCxnSpPr>
          <p:cNvPr id="13" name="Straight Arrow Connector 12"/>
          <p:cNvCxnSpPr/>
          <p:nvPr/>
        </p:nvCxnSpPr>
        <p:spPr>
          <a:xfrm>
            <a:off x="2586730" y="4221984"/>
            <a:ext cx="6662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818" y="4594780"/>
            <a:ext cx="2902489" cy="1323439"/>
          </a:xfrm>
          <a:prstGeom prst="rect">
            <a:avLst/>
          </a:prstGeom>
          <a:noFill/>
        </p:spPr>
        <p:txBody>
          <a:bodyPr wrap="square" rtlCol="0">
            <a:spAutoFit/>
          </a:bodyPr>
          <a:lstStyle/>
          <a:p>
            <a:pPr algn="ctr"/>
            <a:r>
              <a:rPr lang="en-US" sz="2000" dirty="0" smtClean="0"/>
              <a:t>Monthly mean thresholds calculated from historical TRMM data</a:t>
            </a:r>
            <a:endParaRPr lang="en-US" sz="2000" dirty="0"/>
          </a:p>
        </p:txBody>
      </p:sp>
      <p:sp>
        <p:nvSpPr>
          <p:cNvPr id="17" name="TextBox 16"/>
          <p:cNvSpPr txBox="1"/>
          <p:nvPr/>
        </p:nvSpPr>
        <p:spPr>
          <a:xfrm>
            <a:off x="3253023" y="4594779"/>
            <a:ext cx="2558012" cy="1631216"/>
          </a:xfrm>
          <a:prstGeom prst="rect">
            <a:avLst/>
          </a:prstGeom>
          <a:noFill/>
        </p:spPr>
        <p:txBody>
          <a:bodyPr wrap="square" rtlCol="0">
            <a:spAutoFit/>
          </a:bodyPr>
          <a:lstStyle/>
          <a:p>
            <a:pPr algn="ctr"/>
            <a:r>
              <a:rPr lang="en-US" sz="2000" dirty="0" smtClean="0"/>
              <a:t>Monitors 30 min GPM IMERG data; looks for anomalies compared with thresholds</a:t>
            </a:r>
            <a:endParaRPr lang="en-US" sz="2000" dirty="0"/>
          </a:p>
        </p:txBody>
      </p:sp>
      <p:sp>
        <p:nvSpPr>
          <p:cNvPr id="18" name="TextBox 17"/>
          <p:cNvSpPr txBox="1"/>
          <p:nvPr/>
        </p:nvSpPr>
        <p:spPr>
          <a:xfrm>
            <a:off x="932210" y="1644063"/>
            <a:ext cx="1987666" cy="338554"/>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t>IMERG 30-Minute</a:t>
            </a:r>
            <a:endParaRPr lang="en-US" sz="1600" dirty="0"/>
          </a:p>
        </p:txBody>
      </p:sp>
      <p:sp>
        <p:nvSpPr>
          <p:cNvPr id="19" name="TextBox 18"/>
          <p:cNvSpPr txBox="1"/>
          <p:nvPr/>
        </p:nvSpPr>
        <p:spPr>
          <a:xfrm>
            <a:off x="6422342" y="1643029"/>
            <a:ext cx="1626575" cy="33958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t>TMPA-RT 3B42</a:t>
            </a:r>
            <a:endParaRPr lang="en-US" sz="1600" dirty="0"/>
          </a:p>
        </p:txBody>
      </p:sp>
      <p:sp>
        <p:nvSpPr>
          <p:cNvPr id="20" name="TextBox 19"/>
          <p:cNvSpPr txBox="1"/>
          <p:nvPr/>
        </p:nvSpPr>
        <p:spPr>
          <a:xfrm>
            <a:off x="3147873" y="985480"/>
            <a:ext cx="2848253" cy="1015663"/>
          </a:xfrm>
          <a:prstGeom prst="rect">
            <a:avLst/>
          </a:prstGeom>
          <a:noFill/>
        </p:spPr>
        <p:txBody>
          <a:bodyPr wrap="square" rtlCol="0">
            <a:spAutoFit/>
          </a:bodyPr>
          <a:lstStyle/>
          <a:p>
            <a:pPr algn="ctr"/>
            <a:r>
              <a:rPr lang="en-US" sz="2000" dirty="0" smtClean="0"/>
              <a:t>GPM data is downloaded in near real-time </a:t>
            </a:r>
            <a:endParaRPr lang="en-US" sz="2000" dirty="0"/>
          </a:p>
        </p:txBody>
      </p:sp>
      <p:sp>
        <p:nvSpPr>
          <p:cNvPr id="21" name="Right Brace 20"/>
          <p:cNvSpPr/>
          <p:nvPr/>
        </p:nvSpPr>
        <p:spPr>
          <a:xfrm rot="5400000">
            <a:off x="4363384" y="-420086"/>
            <a:ext cx="345666" cy="52203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990939" y="2457317"/>
            <a:ext cx="3090555" cy="492443"/>
          </a:xfrm>
          <a:prstGeom prst="rect">
            <a:avLst/>
          </a:prstGeom>
          <a:noFill/>
        </p:spPr>
        <p:txBody>
          <a:bodyPr wrap="square" rtlCol="0">
            <a:spAutoFit/>
          </a:bodyPr>
          <a:lstStyle/>
          <a:p>
            <a:pPr algn="ctr"/>
            <a:r>
              <a:rPr lang="en-US" sz="2600" dirty="0" smtClean="0"/>
              <a:t>Data Collection</a:t>
            </a:r>
            <a:endParaRPr lang="en-US" sz="2600" dirty="0"/>
          </a:p>
        </p:txBody>
      </p:sp>
      <p:sp>
        <p:nvSpPr>
          <p:cNvPr id="23" name="TextBox 22"/>
          <p:cNvSpPr txBox="1"/>
          <p:nvPr/>
        </p:nvSpPr>
        <p:spPr>
          <a:xfrm>
            <a:off x="118427" y="3931709"/>
            <a:ext cx="2540000"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Thresholds</a:t>
            </a:r>
            <a:endParaRPr lang="en-US" sz="3000" dirty="0"/>
          </a:p>
        </p:txBody>
      </p:sp>
      <p:sp>
        <p:nvSpPr>
          <p:cNvPr id="24" name="TextBox 23"/>
          <p:cNvSpPr txBox="1"/>
          <p:nvPr/>
        </p:nvSpPr>
        <p:spPr>
          <a:xfrm>
            <a:off x="3261397" y="3934352"/>
            <a:ext cx="2549638"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Comparison</a:t>
            </a:r>
            <a:endParaRPr lang="en-US" sz="3000" dirty="0"/>
          </a:p>
        </p:txBody>
      </p:sp>
      <p:sp>
        <p:nvSpPr>
          <p:cNvPr id="27" name="TextBox 26"/>
          <p:cNvSpPr txBox="1"/>
          <p:nvPr/>
        </p:nvSpPr>
        <p:spPr>
          <a:xfrm>
            <a:off x="6468298" y="3934352"/>
            <a:ext cx="2540000"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Alert</a:t>
            </a:r>
            <a:endParaRPr lang="en-US" sz="3000" dirty="0"/>
          </a:p>
        </p:txBody>
      </p:sp>
      <p:sp>
        <p:nvSpPr>
          <p:cNvPr id="28" name="TextBox 27"/>
          <p:cNvSpPr txBox="1"/>
          <p:nvPr/>
        </p:nvSpPr>
        <p:spPr>
          <a:xfrm>
            <a:off x="6422342" y="4594779"/>
            <a:ext cx="2492620" cy="1938992"/>
          </a:xfrm>
          <a:prstGeom prst="rect">
            <a:avLst/>
          </a:prstGeom>
          <a:noFill/>
        </p:spPr>
        <p:txBody>
          <a:bodyPr wrap="square" rtlCol="0">
            <a:spAutoFit/>
          </a:bodyPr>
          <a:lstStyle/>
          <a:p>
            <a:pPr algn="ctr"/>
            <a:r>
              <a:rPr lang="en-US" sz="2000" dirty="0" smtClean="0"/>
              <a:t>If current rainfall levels are significantly higher than thresholds, alert is issued for the affected area </a:t>
            </a:r>
            <a:endParaRPr lang="en-US" sz="2000" dirty="0"/>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771" y="2379032"/>
            <a:ext cx="2888527" cy="1305872"/>
          </a:xfrm>
          <a:prstGeom prst="rect">
            <a:avLst/>
          </a:prstGeom>
        </p:spPr>
      </p:pic>
      <p:cxnSp>
        <p:nvCxnSpPr>
          <p:cNvPr id="32" name="Elbow Connector 31"/>
          <p:cNvCxnSpPr>
            <a:stCxn id="22" idx="2"/>
            <a:endCxn id="23" idx="0"/>
          </p:cNvCxnSpPr>
          <p:nvPr/>
        </p:nvCxnSpPr>
        <p:spPr>
          <a:xfrm rot="5400000">
            <a:off x="2471348" y="1866839"/>
            <a:ext cx="981949" cy="31477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4" idx="3"/>
            <a:endCxn id="30" idx="1"/>
          </p:cNvCxnSpPr>
          <p:nvPr/>
        </p:nvCxnSpPr>
        <p:spPr>
          <a:xfrm flipV="1">
            <a:off x="5811035" y="3031968"/>
            <a:ext cx="308736" cy="11793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811035" y="4221984"/>
            <a:ext cx="65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578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2595" y="987714"/>
            <a:ext cx="2011680" cy="73152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Data Collection</a:t>
            </a:r>
            <a:endParaRPr lang="en-US" sz="2000" dirty="0"/>
          </a:p>
        </p:txBody>
      </p:sp>
      <p:sp>
        <p:nvSpPr>
          <p:cNvPr id="11" name="TextBox 10"/>
          <p:cNvSpPr txBox="1"/>
          <p:nvPr/>
        </p:nvSpPr>
        <p:spPr>
          <a:xfrm>
            <a:off x="5760817" y="5586774"/>
            <a:ext cx="2011680" cy="73152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Remove Flat Terrain</a:t>
            </a:r>
          </a:p>
        </p:txBody>
      </p:sp>
      <p:sp>
        <p:nvSpPr>
          <p:cNvPr id="12" name="TextBox 11"/>
          <p:cNvSpPr txBox="1"/>
          <p:nvPr/>
        </p:nvSpPr>
        <p:spPr>
          <a:xfrm>
            <a:off x="4337774" y="4437009"/>
            <a:ext cx="2011680" cy="73152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Moisture Index</a:t>
            </a:r>
            <a:endParaRPr lang="en-US" sz="2000" dirty="0"/>
          </a:p>
        </p:txBody>
      </p:sp>
      <p:sp>
        <p:nvSpPr>
          <p:cNvPr id="13" name="TextBox 12"/>
          <p:cNvSpPr txBox="1"/>
          <p:nvPr/>
        </p:nvSpPr>
        <p:spPr>
          <a:xfrm>
            <a:off x="2934645" y="3287244"/>
            <a:ext cx="2011680" cy="73152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Red Increase</a:t>
            </a:r>
            <a:endParaRPr lang="en-US" sz="2000" dirty="0"/>
          </a:p>
        </p:txBody>
      </p:sp>
      <p:sp>
        <p:nvSpPr>
          <p:cNvPr id="14" name="TextBox 13"/>
          <p:cNvSpPr txBox="1"/>
          <p:nvPr/>
        </p:nvSpPr>
        <p:spPr>
          <a:xfrm>
            <a:off x="1531505" y="2137479"/>
            <a:ext cx="2011680" cy="73152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Cloud Mask</a:t>
            </a:r>
            <a:endParaRPr lang="en-US" sz="2000" dirty="0"/>
          </a:p>
        </p:txBody>
      </p:sp>
      <p:pic>
        <p:nvPicPr>
          <p:cNvPr id="16" name="Picture 15"/>
          <p:cNvPicPr>
            <a:picLocks noChangeAspect="1"/>
          </p:cNvPicPr>
          <p:nvPr/>
        </p:nvPicPr>
        <p:blipFill>
          <a:blip r:embed="rId3">
            <a:lum bright="21000"/>
          </a:blip>
          <a:stretch>
            <a:fillRect/>
          </a:stretch>
        </p:blipFill>
        <p:spPr>
          <a:xfrm>
            <a:off x="6789099" y="785832"/>
            <a:ext cx="2141722" cy="1963695"/>
          </a:xfrm>
          <a:prstGeom prst="rect">
            <a:avLst/>
          </a:prstGeom>
        </p:spPr>
      </p:pic>
      <p:pic>
        <p:nvPicPr>
          <p:cNvPr id="17" name="Picture 16"/>
          <p:cNvPicPr>
            <a:picLocks noChangeAspect="1"/>
          </p:cNvPicPr>
          <p:nvPr/>
        </p:nvPicPr>
        <p:blipFill>
          <a:blip r:embed="rId4"/>
          <a:stretch>
            <a:fillRect/>
          </a:stretch>
        </p:blipFill>
        <p:spPr>
          <a:xfrm>
            <a:off x="198410" y="4437009"/>
            <a:ext cx="2309620" cy="1944377"/>
          </a:xfrm>
          <a:prstGeom prst="rect">
            <a:avLst/>
          </a:prstGeom>
        </p:spPr>
      </p:pic>
      <p:sp>
        <p:nvSpPr>
          <p:cNvPr id="18" name="Text Placeholder 16"/>
          <p:cNvSpPr txBox="1">
            <a:spLocks/>
          </p:cNvSpPr>
          <p:nvPr/>
        </p:nvSpPr>
        <p:spPr>
          <a:xfrm>
            <a:off x="6783175" y="2752691"/>
            <a:ext cx="2223229"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smtClean="0"/>
              <a:t>Landsat Imagery</a:t>
            </a:r>
          </a:p>
        </p:txBody>
      </p:sp>
      <p:sp>
        <p:nvSpPr>
          <p:cNvPr id="19" name="Text Placeholder 16"/>
          <p:cNvSpPr txBox="1">
            <a:spLocks/>
          </p:cNvSpPr>
          <p:nvPr/>
        </p:nvSpPr>
        <p:spPr>
          <a:xfrm>
            <a:off x="198411" y="6364546"/>
            <a:ext cx="2309620"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smtClean="0"/>
              <a:t>SLIP Output</a:t>
            </a:r>
          </a:p>
        </p:txBody>
      </p:sp>
      <p:sp>
        <p:nvSpPr>
          <p:cNvPr id="20" name="Text Placeholder 2"/>
          <p:cNvSpPr>
            <a:spLocks noGrp="1"/>
          </p:cNvSpPr>
          <p:nvPr>
            <p:ph type="body" sz="quarter" idx="14"/>
          </p:nvPr>
        </p:nvSpPr>
        <p:spPr>
          <a:xfrm>
            <a:off x="320040" y="-100286"/>
            <a:ext cx="8503920" cy="923544"/>
          </a:xfrm>
        </p:spPr>
        <p:txBody>
          <a:bodyPr/>
          <a:lstStyle/>
          <a:p>
            <a:r>
              <a:rPr lang="en-US" sz="4000" dirty="0" smtClean="0">
                <a:solidFill>
                  <a:schemeClr val="accent1"/>
                </a:solidFill>
              </a:rPr>
              <a:t>Methodology: SLIP</a:t>
            </a:r>
            <a:endParaRPr lang="en-US" sz="4000" dirty="0">
              <a:solidFill>
                <a:schemeClr val="accent1"/>
              </a:solidFill>
            </a:endParaRPr>
          </a:p>
        </p:txBody>
      </p:sp>
      <p:sp>
        <p:nvSpPr>
          <p:cNvPr id="25" name="Bent-Up Arrow 24"/>
          <p:cNvSpPr/>
          <p:nvPr/>
        </p:nvSpPr>
        <p:spPr>
          <a:xfrm rot="5400000">
            <a:off x="3536447" y="4299838"/>
            <a:ext cx="345074" cy="619416"/>
          </a:xfrm>
          <a:prstGeom prst="bentUpArrow">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ent-Up Arrow 25"/>
          <p:cNvSpPr/>
          <p:nvPr/>
        </p:nvSpPr>
        <p:spPr>
          <a:xfrm rot="5400000">
            <a:off x="2055100" y="3150073"/>
            <a:ext cx="345074" cy="619416"/>
          </a:xfrm>
          <a:prstGeom prst="bentUpArrow">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ent-Up Arrow 26"/>
          <p:cNvSpPr/>
          <p:nvPr/>
        </p:nvSpPr>
        <p:spPr>
          <a:xfrm rot="5400000">
            <a:off x="698795" y="2000308"/>
            <a:ext cx="345074" cy="619416"/>
          </a:xfrm>
          <a:prstGeom prst="bentUpArrow">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Bent-Up Arrow 27"/>
          <p:cNvSpPr/>
          <p:nvPr/>
        </p:nvSpPr>
        <p:spPr>
          <a:xfrm rot="5400000">
            <a:off x="4908666" y="5449603"/>
            <a:ext cx="345074" cy="619416"/>
          </a:xfrm>
          <a:prstGeom prst="bentUpArrow">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124275" y="955497"/>
            <a:ext cx="2822050" cy="830997"/>
          </a:xfrm>
          <a:prstGeom prst="rect">
            <a:avLst/>
          </a:prstGeom>
          <a:noFill/>
        </p:spPr>
        <p:txBody>
          <a:bodyPr wrap="square" rtlCol="0">
            <a:spAutoFit/>
          </a:bodyPr>
          <a:lstStyle/>
          <a:p>
            <a:pPr algn="ctr"/>
            <a:r>
              <a:rPr lang="en-US" sz="1600" dirty="0" smtClean="0"/>
              <a:t>Collect </a:t>
            </a:r>
            <a:r>
              <a:rPr lang="en-US" sz="1600" dirty="0"/>
              <a:t>Landsat scenes and extract R, IR,SWIR and QA bands </a:t>
            </a:r>
          </a:p>
        </p:txBody>
      </p:sp>
      <p:sp>
        <p:nvSpPr>
          <p:cNvPr id="31" name="TextBox 30"/>
          <p:cNvSpPr txBox="1"/>
          <p:nvPr/>
        </p:nvSpPr>
        <p:spPr>
          <a:xfrm>
            <a:off x="3374279" y="1998260"/>
            <a:ext cx="2623011" cy="1077218"/>
          </a:xfrm>
          <a:prstGeom prst="rect">
            <a:avLst/>
          </a:prstGeom>
          <a:noFill/>
        </p:spPr>
        <p:txBody>
          <a:bodyPr wrap="square" rtlCol="0">
            <a:spAutoFit/>
          </a:bodyPr>
          <a:lstStyle/>
          <a:p>
            <a:pPr algn="ctr"/>
            <a:r>
              <a:rPr lang="en-US" sz="1600" dirty="0"/>
              <a:t>Use the QA Band to Remove Clouds from the R, IR, and SWIR images</a:t>
            </a:r>
          </a:p>
        </p:txBody>
      </p:sp>
      <p:sp>
        <p:nvSpPr>
          <p:cNvPr id="32" name="TextBox 31"/>
          <p:cNvSpPr txBox="1"/>
          <p:nvPr/>
        </p:nvSpPr>
        <p:spPr>
          <a:xfrm>
            <a:off x="4771495" y="3268508"/>
            <a:ext cx="2663282" cy="830997"/>
          </a:xfrm>
          <a:prstGeom prst="rect">
            <a:avLst/>
          </a:prstGeom>
          <a:noFill/>
        </p:spPr>
        <p:txBody>
          <a:bodyPr wrap="square" rtlCol="0">
            <a:spAutoFit/>
          </a:bodyPr>
          <a:lstStyle/>
          <a:p>
            <a:pPr algn="ctr"/>
            <a:r>
              <a:rPr lang="en-US" sz="1600" dirty="0"/>
              <a:t>Calculate percent change between two  Red </a:t>
            </a:r>
            <a:r>
              <a:rPr lang="en-US" sz="1600" dirty="0" smtClean="0"/>
              <a:t>images</a:t>
            </a:r>
          </a:p>
        </p:txBody>
      </p:sp>
      <p:sp>
        <p:nvSpPr>
          <p:cNvPr id="33" name="TextBox 32"/>
          <p:cNvSpPr txBox="1"/>
          <p:nvPr/>
        </p:nvSpPr>
        <p:spPr>
          <a:xfrm>
            <a:off x="6236771" y="4282710"/>
            <a:ext cx="2783051" cy="1077218"/>
          </a:xfrm>
          <a:prstGeom prst="rect">
            <a:avLst/>
          </a:prstGeom>
          <a:noFill/>
        </p:spPr>
        <p:txBody>
          <a:bodyPr wrap="square" rtlCol="0">
            <a:spAutoFit/>
          </a:bodyPr>
          <a:lstStyle/>
          <a:p>
            <a:pPr algn="ctr"/>
            <a:r>
              <a:rPr lang="en-US" sz="1600" dirty="0"/>
              <a:t>Calculate moist areas using the IR and SWIR bands, comparing two </a:t>
            </a:r>
            <a:r>
              <a:rPr lang="en-US" sz="1600" dirty="0" smtClean="0"/>
              <a:t>images</a:t>
            </a:r>
            <a:endParaRPr lang="en-US" sz="1600" dirty="0"/>
          </a:p>
        </p:txBody>
      </p:sp>
      <p:sp>
        <p:nvSpPr>
          <p:cNvPr id="34" name="TextBox 33"/>
          <p:cNvSpPr txBox="1"/>
          <p:nvPr/>
        </p:nvSpPr>
        <p:spPr>
          <a:xfrm>
            <a:off x="7749675" y="5418855"/>
            <a:ext cx="1442329" cy="1323439"/>
          </a:xfrm>
          <a:prstGeom prst="rect">
            <a:avLst/>
          </a:prstGeom>
          <a:noFill/>
        </p:spPr>
        <p:txBody>
          <a:bodyPr wrap="square" rtlCol="0">
            <a:spAutoFit/>
          </a:bodyPr>
          <a:lstStyle/>
          <a:p>
            <a:pPr algn="ctr"/>
            <a:r>
              <a:rPr lang="en-US" sz="1600" dirty="0"/>
              <a:t>Remove pixels with slopes lower than </a:t>
            </a:r>
            <a:r>
              <a:rPr lang="en-US" sz="1600" dirty="0" smtClean="0"/>
              <a:t>15 degrees</a:t>
            </a:r>
            <a:endParaRPr lang="en-US" sz="1600" dirty="0"/>
          </a:p>
        </p:txBody>
      </p:sp>
    </p:spTree>
    <p:extLst>
      <p:ext uri="{BB962C8B-B14F-4D97-AF65-F5344CB8AC3E}">
        <p14:creationId xmlns:p14="http://schemas.microsoft.com/office/powerpoint/2010/main" val="1762263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26469"/>
            <a:ext cx="9143999" cy="852289"/>
          </a:xfrm>
        </p:spPr>
        <p:txBody>
          <a:bodyPr>
            <a:noAutofit/>
          </a:bodyPr>
          <a:lstStyle/>
          <a:p>
            <a:pPr algn="ctr"/>
            <a:r>
              <a:rPr lang="en-US" dirty="0" smtClean="0"/>
              <a:t>Methodology: SLIP Validation</a:t>
            </a:r>
            <a:endParaRPr lang="en-US" dirty="0"/>
          </a:p>
        </p:txBody>
      </p:sp>
      <p:sp>
        <p:nvSpPr>
          <p:cNvPr id="10" name="Text Placeholder 1"/>
          <p:cNvSpPr txBox="1">
            <a:spLocks/>
          </p:cNvSpPr>
          <p:nvPr/>
        </p:nvSpPr>
        <p:spPr>
          <a:xfrm>
            <a:off x="0" y="5101320"/>
            <a:ext cx="3265534" cy="1131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chemeClr val="accent1"/>
              </a:buClr>
              <a:buNone/>
            </a:pPr>
            <a:endParaRPr lang="en-US" altLang="en-US" sz="1500" dirty="0" smtClean="0"/>
          </a:p>
        </p:txBody>
      </p:sp>
      <p:sp>
        <p:nvSpPr>
          <p:cNvPr id="4" name="TextBox 3"/>
          <p:cNvSpPr txBox="1"/>
          <p:nvPr/>
        </p:nvSpPr>
        <p:spPr>
          <a:xfrm>
            <a:off x="412712" y="961529"/>
            <a:ext cx="4919309" cy="40011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SLIP Output Converted to Polygon</a:t>
            </a:r>
            <a:endParaRPr lang="en-US" sz="2000" dirty="0"/>
          </a:p>
        </p:txBody>
      </p:sp>
      <p:sp>
        <p:nvSpPr>
          <p:cNvPr id="5" name="TextBox 4"/>
          <p:cNvSpPr txBox="1"/>
          <p:nvPr/>
        </p:nvSpPr>
        <p:spPr>
          <a:xfrm>
            <a:off x="421324" y="1529821"/>
            <a:ext cx="4910697"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SLIP Polygons are Assigned 60 Meter Buffer</a:t>
            </a:r>
            <a:endParaRPr lang="en-US" sz="2000" dirty="0"/>
          </a:p>
        </p:txBody>
      </p:sp>
      <p:sp>
        <p:nvSpPr>
          <p:cNvPr id="7" name="TextBox 6"/>
          <p:cNvSpPr txBox="1"/>
          <p:nvPr/>
        </p:nvSpPr>
        <p:spPr>
          <a:xfrm>
            <a:off x="421324" y="3329034"/>
            <a:ext cx="4910697" cy="40011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Classify 50 Landslide into Categories</a:t>
            </a:r>
            <a:endParaRPr lang="en-US" sz="2000" dirty="0"/>
          </a:p>
        </p:txBody>
      </p:sp>
      <p:sp>
        <p:nvSpPr>
          <p:cNvPr id="8" name="TextBox 7"/>
          <p:cNvSpPr txBox="1"/>
          <p:nvPr/>
        </p:nvSpPr>
        <p:spPr>
          <a:xfrm>
            <a:off x="421324" y="6178750"/>
            <a:ext cx="4910696" cy="40011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Perform Accuracy </a:t>
            </a:r>
            <a:r>
              <a:rPr lang="en-US" sz="2000" dirty="0"/>
              <a:t>A</a:t>
            </a:r>
            <a:r>
              <a:rPr lang="en-US" sz="2000" dirty="0" smtClean="0"/>
              <a:t>ssessment</a:t>
            </a:r>
            <a:endParaRPr lang="en-US" sz="2000" dirty="0"/>
          </a:p>
        </p:txBody>
      </p:sp>
      <p:cxnSp>
        <p:nvCxnSpPr>
          <p:cNvPr id="24" name="Straight Arrow Connector 23"/>
          <p:cNvCxnSpPr/>
          <p:nvPr/>
        </p:nvCxnSpPr>
        <p:spPr>
          <a:xfrm flipH="1">
            <a:off x="159657" y="1340937"/>
            <a:ext cx="3720" cy="5237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2712" y="2403042"/>
            <a:ext cx="4919309" cy="70788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algn="ctr"/>
            <a:r>
              <a:rPr lang="en-US" sz="2000" dirty="0" smtClean="0"/>
              <a:t>50 Largest Features are Selected for Validation</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val="3331485422"/>
              </p:ext>
            </p:extLst>
          </p:nvPr>
        </p:nvGraphicFramePr>
        <p:xfrm>
          <a:off x="421324" y="3276264"/>
          <a:ext cx="4910696" cy="2770572"/>
        </p:xfrm>
        <a:graphic>
          <a:graphicData uri="http://schemas.openxmlformats.org/drawingml/2006/table">
            <a:tbl>
              <a:tblPr firstRow="1" bandRow="1">
                <a:tableStyleId>{5C22544A-7EE6-4342-B048-85BDC9FD1C3A}</a:tableStyleId>
              </a:tblPr>
              <a:tblGrid>
                <a:gridCol w="1848347"/>
                <a:gridCol w="3062349"/>
              </a:tblGrid>
              <a:tr h="300977">
                <a:tc>
                  <a:txBody>
                    <a:bodyPr/>
                    <a:lstStyle/>
                    <a:p>
                      <a:r>
                        <a:rPr lang="en-US" sz="1200" dirty="0" smtClean="0"/>
                        <a:t>Not Landslide</a:t>
                      </a:r>
                      <a:endParaRPr lang="en-US" sz="1200" dirty="0"/>
                    </a:p>
                  </a:txBody>
                  <a:tcPr/>
                </a:tc>
                <a:tc>
                  <a:txBody>
                    <a:bodyPr/>
                    <a:lstStyle/>
                    <a:p>
                      <a:r>
                        <a:rPr lang="en-US" sz="1200" dirty="0" smtClean="0"/>
                        <a:t>Landslide</a:t>
                      </a:r>
                      <a:endParaRPr lang="en-US" sz="1200" dirty="0"/>
                    </a:p>
                  </a:txBody>
                  <a:tcPr/>
                </a:tc>
              </a:tr>
              <a:tr h="300977">
                <a:tc>
                  <a:txBody>
                    <a:bodyPr/>
                    <a:lstStyle/>
                    <a:p>
                      <a:r>
                        <a:rPr lang="en-US" sz="1200" dirty="0" smtClean="0"/>
                        <a:t>Barren-</a:t>
                      </a:r>
                      <a:r>
                        <a:rPr lang="en-US" sz="1200" baseline="0" dirty="0" smtClean="0"/>
                        <a:t> </a:t>
                      </a:r>
                      <a:r>
                        <a:rPr lang="en-US" sz="1200" dirty="0" smtClean="0"/>
                        <a:t> No Evidence of Change</a:t>
                      </a:r>
                      <a:endParaRPr lang="en-US" sz="1200" dirty="0"/>
                    </a:p>
                  </a:txBody>
                  <a:tcPr/>
                </a:tc>
                <a:tc>
                  <a:txBody>
                    <a:bodyPr/>
                    <a:lstStyle/>
                    <a:p>
                      <a:r>
                        <a:rPr lang="en-US" sz="1200" dirty="0" smtClean="0"/>
                        <a:t>Forest Slide</a:t>
                      </a:r>
                      <a:r>
                        <a:rPr lang="en-US" sz="1200" baseline="0" dirty="0" smtClean="0"/>
                        <a:t> /</a:t>
                      </a:r>
                      <a:r>
                        <a:rPr lang="en-US" sz="1200" dirty="0" smtClean="0"/>
                        <a:t> Vegetation Movement</a:t>
                      </a:r>
                      <a:endParaRPr lang="en-US" sz="1200" dirty="0"/>
                    </a:p>
                  </a:txBody>
                  <a:tcPr/>
                </a:tc>
              </a:tr>
              <a:tr h="300977">
                <a:tc>
                  <a:txBody>
                    <a:bodyPr/>
                    <a:lstStyle/>
                    <a:p>
                      <a:r>
                        <a:rPr lang="en-US" sz="1200" dirty="0" smtClean="0"/>
                        <a:t>Farm</a:t>
                      </a:r>
                      <a:r>
                        <a:rPr lang="en-US" sz="1200" baseline="0" dirty="0" smtClean="0"/>
                        <a:t> Land</a:t>
                      </a:r>
                      <a:endParaRPr lang="en-US" sz="1200" dirty="0"/>
                    </a:p>
                  </a:txBody>
                  <a:tcPr/>
                </a:tc>
                <a:tc>
                  <a:txBody>
                    <a:bodyPr/>
                    <a:lstStyle/>
                    <a:p>
                      <a:r>
                        <a:rPr lang="en-US" sz="1200" dirty="0" smtClean="0"/>
                        <a:t>Water/ Ice/ Snow Melt</a:t>
                      </a:r>
                      <a:endParaRPr lang="en-US" sz="1200" dirty="0"/>
                    </a:p>
                  </a:txBody>
                  <a:tcPr/>
                </a:tc>
              </a:tr>
              <a:tr h="300977">
                <a:tc>
                  <a:txBody>
                    <a:bodyPr/>
                    <a:lstStyle/>
                    <a:p>
                      <a:r>
                        <a:rPr lang="en-US" sz="1200" dirty="0" smtClean="0"/>
                        <a:t>Mountainside- No Vegetation Change </a:t>
                      </a:r>
                      <a:endParaRPr lang="en-US" sz="1200" dirty="0"/>
                    </a:p>
                  </a:txBody>
                  <a:tcPr/>
                </a:tc>
                <a:tc>
                  <a:txBody>
                    <a:bodyPr/>
                    <a:lstStyle/>
                    <a:p>
                      <a:endParaRPr lang="en-US"/>
                    </a:p>
                  </a:txBody>
                  <a:tcPr/>
                </a:tc>
              </a:tr>
              <a:tr h="300977">
                <a:tc>
                  <a:txBody>
                    <a:bodyPr/>
                    <a:lstStyle/>
                    <a:p>
                      <a:r>
                        <a:rPr lang="en-US" sz="1200" dirty="0" smtClean="0"/>
                        <a:t>Unidentifiable-</a:t>
                      </a:r>
                      <a:r>
                        <a:rPr lang="en-US" sz="1200" baseline="0" dirty="0" smtClean="0"/>
                        <a:t> Cloud Obstruction</a:t>
                      </a:r>
                      <a:endParaRPr lang="en-US" sz="1200" dirty="0"/>
                    </a:p>
                  </a:txBody>
                  <a:tcPr/>
                </a:tc>
                <a:tc>
                  <a:txBody>
                    <a:bodyPr/>
                    <a:lstStyle/>
                    <a:p>
                      <a:endParaRPr lang="en-US"/>
                    </a:p>
                  </a:txBody>
                  <a:tcPr/>
                </a:tc>
              </a:tr>
              <a:tr h="354537">
                <a:tc>
                  <a:txBody>
                    <a:bodyPr/>
                    <a:lstStyle/>
                    <a:p>
                      <a:r>
                        <a:rPr lang="en-US" sz="1200" dirty="0" smtClean="0"/>
                        <a:t>River</a:t>
                      </a:r>
                      <a:r>
                        <a:rPr lang="en-US" sz="1200" baseline="0" dirty="0" smtClean="0"/>
                        <a:t>bed</a:t>
                      </a:r>
                      <a:endParaRPr lang="en-US" sz="1200" dirty="0"/>
                    </a:p>
                  </a:txBody>
                  <a:tcPr/>
                </a:tc>
                <a:tc>
                  <a:txBody>
                    <a:bodyPr/>
                    <a:lstStyle/>
                    <a:p>
                      <a:endParaRPr lang="en-US" dirty="0"/>
                    </a:p>
                  </a:txBody>
                  <a:tcPr/>
                </a:tc>
              </a:tr>
              <a:tr h="431258">
                <a:tc>
                  <a:txBody>
                    <a:bodyPr/>
                    <a:lstStyle/>
                    <a:p>
                      <a:r>
                        <a:rPr lang="en-US" sz="1200" dirty="0" smtClean="0"/>
                        <a:t>Urban</a:t>
                      </a:r>
                      <a:endParaRPr lang="en-US" sz="1200" dirty="0"/>
                    </a:p>
                  </a:txBody>
                  <a:tcPr/>
                </a:tc>
                <a:tc>
                  <a:txBody>
                    <a:bodyPr/>
                    <a:lstStyle/>
                    <a:p>
                      <a:endParaRPr lang="en-US" dirty="0"/>
                    </a:p>
                  </a:txBody>
                  <a:tcPr/>
                </a:tc>
              </a:tr>
            </a:tbl>
          </a:graphicData>
        </a:graphic>
      </p:graphicFrame>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8903" r="19376" b="29820"/>
          <a:stretch/>
        </p:blipFill>
        <p:spPr>
          <a:xfrm>
            <a:off x="5485104" y="1083664"/>
            <a:ext cx="3473282" cy="1600200"/>
          </a:xfrm>
          <a:prstGeom prst="rect">
            <a:avLst/>
          </a:prstGeom>
        </p:spPr>
      </p:pic>
      <p:pic>
        <p:nvPicPr>
          <p:cNvPr id="12" name="Picture 11"/>
          <p:cNvPicPr>
            <a:picLocks/>
          </p:cNvPicPr>
          <p:nvPr/>
        </p:nvPicPr>
        <p:blipFill rotWithShape="1">
          <a:blip r:embed="rId4" cstate="print">
            <a:extLst>
              <a:ext uri="{28A0092B-C50C-407E-A947-70E740481C1C}">
                <a14:useLocalDpi xmlns:a14="http://schemas.microsoft.com/office/drawing/2010/main" val="0"/>
              </a:ext>
            </a:extLst>
          </a:blip>
          <a:srcRect t="14841" r="18056" b="24016"/>
          <a:stretch/>
        </p:blipFill>
        <p:spPr>
          <a:xfrm>
            <a:off x="5483666" y="2999578"/>
            <a:ext cx="3474720" cy="1600200"/>
          </a:xfrm>
          <a:prstGeom prst="rect">
            <a:avLst/>
          </a:prstGeom>
        </p:spPr>
      </p:pic>
      <p:pic>
        <p:nvPicPr>
          <p:cNvPr id="13" name="Picture 12"/>
          <p:cNvPicPr>
            <a:picLocks/>
          </p:cNvPicPr>
          <p:nvPr/>
        </p:nvPicPr>
        <p:blipFill rotWithShape="1">
          <a:blip r:embed="rId5" cstate="print">
            <a:extLst>
              <a:ext uri="{28A0092B-C50C-407E-A947-70E740481C1C}">
                <a14:useLocalDpi xmlns:a14="http://schemas.microsoft.com/office/drawing/2010/main" val="0"/>
              </a:ext>
            </a:extLst>
          </a:blip>
          <a:srcRect t="14351" r="15713" b="30242"/>
          <a:stretch/>
        </p:blipFill>
        <p:spPr>
          <a:xfrm>
            <a:off x="5483666" y="4900740"/>
            <a:ext cx="3474720" cy="1600200"/>
          </a:xfrm>
          <a:prstGeom prst="rect">
            <a:avLst/>
          </a:prstGeom>
        </p:spPr>
      </p:pic>
      <p:pic>
        <p:nvPicPr>
          <p:cNvPr id="17" name="Picture 16"/>
          <p:cNvPicPr>
            <a:picLocks noChangeAspect="1"/>
          </p:cNvPicPr>
          <p:nvPr/>
        </p:nvPicPr>
        <p:blipFill>
          <a:blip r:embed="rId6"/>
          <a:stretch>
            <a:fillRect/>
          </a:stretch>
        </p:blipFill>
        <p:spPr>
          <a:xfrm>
            <a:off x="2222834" y="4360177"/>
            <a:ext cx="3109186" cy="1637913"/>
          </a:xfrm>
          <a:prstGeom prst="rect">
            <a:avLst/>
          </a:prstGeom>
          <a:ln>
            <a:solidFill>
              <a:schemeClr val="accent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3474</TotalTime>
  <Words>1674</Words>
  <Application>Microsoft Office PowerPoint</Application>
  <PresentationFormat>On-screen Show (4:3)</PresentationFormat>
  <Paragraphs>251</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ＭＳ Ｐゴシック</vt:lpstr>
      <vt:lpstr>Arial</vt:lpstr>
      <vt:lpstr>Calibri</vt:lpstr>
      <vt:lpstr>Century Gothic</vt:lpstr>
      <vt:lpstr>Helvetica Neue</vt:lpstr>
      <vt:lpstr>Questrial</vt:lpstr>
      <vt:lpstr>Verdana</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Rumsey, Amanda C. (GSFC-6104)[DEVELOP]</cp:lastModifiedBy>
  <cp:revision>161</cp:revision>
  <dcterms:created xsi:type="dcterms:W3CDTF">2015-11-19T00:49:49Z</dcterms:created>
  <dcterms:modified xsi:type="dcterms:W3CDTF">2015-11-19T18:31:56Z</dcterms:modified>
</cp:coreProperties>
</file>