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7"/>
  </p:notesMasterIdLst>
  <p:sldIdLst>
    <p:sldId id="321" r:id="rId5"/>
    <p:sldId id="282" r:id="rId6"/>
    <p:sldId id="311" r:id="rId7"/>
    <p:sldId id="313" r:id="rId8"/>
    <p:sldId id="314" r:id="rId9"/>
    <p:sldId id="315" r:id="rId10"/>
    <p:sldId id="316" r:id="rId11"/>
    <p:sldId id="317" r:id="rId12"/>
    <p:sldId id="318" r:id="rId13"/>
    <p:sldId id="319" r:id="rId14"/>
    <p:sldId id="320" r:id="rId15"/>
    <p:sldId id="30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EDE9"/>
    <a:srgbClr val="F7F6F2"/>
    <a:srgbClr val="FFF5D6"/>
    <a:srgbClr val="CD7143"/>
    <a:srgbClr val="CF703B"/>
    <a:srgbClr val="7EB761"/>
    <a:srgbClr val="7E0000"/>
    <a:srgbClr val="3E42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7C6E7C-EFD7-4753-0073-BE34C7889F9D}" v="89" dt="2022-06-02T21:41:21.299"/>
    <p1510:client id="{74AA829B-E155-78F3-B511-102C2906FAB5}" v="3" dt="2022-06-02T21:50:36.664"/>
    <p1510:client id="{B3D4CE3F-F746-4F26-9A1D-61C812089A60}" v="5" dt="2022-05-25T16:52:29.2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63"/>
  </p:normalViewPr>
  <p:slideViewPr>
    <p:cSldViewPr snapToGrid="0">
      <p:cViewPr varScale="1">
        <p:scale>
          <a:sx n="117" d="100"/>
          <a:sy n="117" d="100"/>
        </p:scale>
        <p:origin x="36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6/2/22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a:t>
            </a:r>
          </a:p>
          <a:p>
            <a:endParaRPr lang="en-US" dirty="0"/>
          </a:p>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55227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 </a:t>
            </a:r>
          </a:p>
          <a:p>
            <a:r>
              <a:rPr lang="en-US" dirty="0"/>
              <a:t> </a:t>
            </a:r>
            <a:endParaRPr lang="en-US" dirty="0">
              <a:cs typeface="Calibri"/>
            </a:endParaRPr>
          </a:p>
          <a:p>
            <a:r>
              <a:rPr lang="en-US" dirty="0"/>
              <a:t>NOTE: For every image on the slide include an image source in the speaker notes (ex. URL; Name, Affiliation, etc.). ALL images need to be created by a </a:t>
            </a:r>
            <a:r>
              <a:rPr lang="en-US" dirty="0" err="1"/>
              <a:t>DEVELOPer</a:t>
            </a:r>
            <a:r>
              <a:rPr lang="en-US" dirty="0"/>
              <a:t>, in the public domain (federal agency), or published under a creative commons license (if attributed correctly). See an example citation below: </a:t>
            </a:r>
            <a:endParaRPr lang="en-US" dirty="0">
              <a:cs typeface="Calibri"/>
            </a:endParaRPr>
          </a:p>
          <a:p>
            <a:r>
              <a:rPr lang="en-US" dirty="0"/>
              <a:t> </a:t>
            </a:r>
            <a:endParaRPr lang="en-US" dirty="0">
              <a:cs typeface="Calibri"/>
            </a:endParaRPr>
          </a:p>
          <a:p>
            <a:r>
              <a:rPr lang="en-US" dirty="0"/>
              <a:t>------------------------------Image Information Below ------------------------------ </a:t>
            </a:r>
            <a:endParaRPr lang="en-US" dirty="0">
              <a:cs typeface="Calibri"/>
            </a:endParaRPr>
          </a:p>
          <a:p>
            <a:r>
              <a:rPr lang="en-US" dirty="0"/>
              <a:t>•Image Credit: Claude Monet </a:t>
            </a:r>
            <a:endParaRPr lang="en-US" dirty="0">
              <a:cs typeface="Calibri"/>
            </a:endParaRP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2902702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useful tools, such as Gridlines, are not available on the online version of PowerPoint. If you need help with formatting for this reason, reach out to the PC team! Design and aesthetics are critical to science communication; these PowerPoint tools can help you ensure your presentation elements are neatly arranged.</a:t>
            </a: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3666587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endParaRPr lang="en-US" dirty="0"/>
          </a:p>
          <a:p>
            <a:endParaRPr lang="en-US" dirty="0"/>
          </a:p>
          <a:p>
            <a:r>
              <a:rPr lang="en-US" dirty="0"/>
              <a:t>If the PC team notices frequent incorrect citations, or citations for images without Creative Commons licensing, you may be asked to resubmit the deliverable! </a:t>
            </a:r>
          </a:p>
          <a:p>
            <a:endParaRPr lang="en-US" dirty="0"/>
          </a:p>
          <a:p>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p:txBody>
      </p:sp>
      <p:sp>
        <p:nvSpPr>
          <p:cNvPr id="4" name="Slide Number Placeholder 3"/>
          <p:cNvSpPr>
            <a:spLocks noGrp="1"/>
          </p:cNvSpPr>
          <p:nvPr>
            <p:ph type="sldNum" sz="quarter" idx="10"/>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12718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that each individual text box is separate and editable in this graph. We ask for figures and graphs to be separate and editable in case we reuse them and have to resize the image to fit a different template or presentation.</a:t>
            </a: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3778461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3213969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192001"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a:solidFill>
                  <a:schemeClr val="bg1"/>
                </a:solidFill>
                <a:latin typeface="Century Gothic" panose="020B0502020202020204" pitchFamily="34" charset="0"/>
              </a:rPr>
              <a:t>Node Name (i.e. North Carolina – NCEI) </a:t>
            </a:r>
            <a:endParaRPr lang="en-US">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096001"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304799" y="2603075"/>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CD7143"/>
                </a:solidFill>
              </a:rPr>
              <a:t>STUDY AREA</a:t>
            </a:r>
          </a:p>
          <a:p>
            <a:pPr algn="ctr"/>
            <a:r>
              <a:rPr lang="en-US" sz="2600" b="0" spc="0" baseline="0" dirty="0">
                <a:solidFill>
                  <a:srgbClr val="CD7143"/>
                </a:solidFill>
              </a:rPr>
              <a:t>Agriculture</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304799" y="3927700"/>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a:solidFill>
                  <a:schemeClr val="tx1">
                    <a:lumMod val="75000"/>
                    <a:lumOff val="25000"/>
                  </a:schemeClr>
                </a:solidFill>
              </a:rPr>
              <a:t>Long Title Goes Here (Title Case)</a:t>
            </a:r>
          </a:p>
          <a:p>
            <a:pPr algn="ctr">
              <a:spcBef>
                <a:spcPts val="0"/>
              </a:spcBef>
            </a:pPr>
            <a:r>
              <a:rPr lang="en-US" sz="160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01749" y="5154500"/>
            <a:ext cx="5492500" cy="954107"/>
          </a:xfrm>
          <a:prstGeom prst="rect">
            <a:avLst/>
          </a:prstGeom>
          <a:noFill/>
        </p:spPr>
        <p:txBody>
          <a:bodyPr wrap="square" rtlCol="0">
            <a:spAutoFit/>
          </a:bodyPr>
          <a:lstStyle/>
          <a:p>
            <a:pPr algn="ctr"/>
            <a:r>
              <a:rPr lang="en-US" sz="1400" dirty="0">
                <a:latin typeface="Century Gothic" panose="020B0502020202020204" pitchFamily="34" charset="0"/>
              </a:rPr>
              <a:t>Team Member 1</a:t>
            </a:r>
          </a:p>
          <a:p>
            <a:pPr algn="ctr"/>
            <a:r>
              <a:rPr lang="en-US" sz="1400" dirty="0">
                <a:latin typeface="Century Gothic" panose="020B0502020202020204" pitchFamily="34" charset="0"/>
              </a:rPr>
              <a:t>Team Member 2</a:t>
            </a:r>
          </a:p>
          <a:p>
            <a:pPr algn="ctr"/>
            <a:r>
              <a:rPr lang="en-US" sz="1400" dirty="0">
                <a:latin typeface="Century Gothic" panose="020B0502020202020204" pitchFamily="34" charset="0"/>
              </a:rPr>
              <a:t>Team Member 3</a:t>
            </a:r>
          </a:p>
          <a:p>
            <a:pPr algn="ctr"/>
            <a:r>
              <a:rPr lang="en-US" sz="1400" dirty="0">
                <a:latin typeface="Century Gothic" panose="020B0502020202020204" pitchFamily="34" charset="0"/>
              </a:rPr>
              <a:t>Team Member 4</a:t>
            </a:r>
          </a:p>
        </p:txBody>
      </p:sp>
      <p:pic>
        <p:nvPicPr>
          <p:cNvPr id="7" name="Picture 6">
            <a:extLst>
              <a:ext uri="{FF2B5EF4-FFF2-40B4-BE49-F238E27FC236}">
                <a16:creationId xmlns:a16="http://schemas.microsoft.com/office/drawing/2014/main" id="{93F71E39-037D-41EE-A8BA-D28D6E58D6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28899" y="1520807"/>
            <a:ext cx="838200" cy="838200"/>
          </a:xfrm>
          <a:prstGeom prst="rect">
            <a:avLst/>
          </a:prstGeom>
        </p:spPr>
      </p:pic>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con&#10;&#10;Description automatically generated">
            <a:extLst>
              <a:ext uri="{FF2B5EF4-FFF2-40B4-BE49-F238E27FC236}">
                <a16:creationId xmlns:a16="http://schemas.microsoft.com/office/drawing/2014/main" id="{2966BBD3-05B3-4C44-9966-5B0EBC7A9769}"/>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10000" y="1571625"/>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3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CCB3516-8266-456C-B5F1-0897EFA709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28899" y="1520807"/>
            <a:ext cx="838200" cy="838200"/>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7958AF-03E4-44FA-B99D-37513DF597E2}"/>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193A075-5CA2-4AC5-947C-61BC80C1ECBC}"/>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DDF5DF7-B795-4B42-8DC2-4AA3B2C4B65F}"/>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9" r:id="rId2"/>
    <p:sldLayoutId id="2147483718" r:id="rId3"/>
    <p:sldLayoutId id="2147483679" r:id="rId4"/>
    <p:sldLayoutId id="2147483721" r:id="rId5"/>
    <p:sldLayoutId id="2147483720" r:id="rId6"/>
    <p:sldLayoutId id="2147483707" r:id="rId7"/>
    <p:sldLayoutId id="2147483722" r:id="rId8"/>
    <p:sldLayoutId id="2147483690" r:id="rId9"/>
    <p:sldLayoutId id="214748371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9.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93E17-C8CC-4AA9-8B17-10CCCDF50ECF}"/>
              </a:ext>
            </a:extLst>
          </p:cNvPr>
          <p:cNvSpPr/>
          <p:nvPr/>
        </p:nvSpPr>
        <p:spPr>
          <a:xfrm>
            <a:off x="311447" y="6288875"/>
            <a:ext cx="4166525" cy="569125"/>
          </a:xfrm>
          <a:prstGeom prst="rect">
            <a:avLst/>
          </a:prstGeom>
        </p:spPr>
        <p:txBody>
          <a:bodyPr wrap="none" anchor="ctr">
            <a:noAutofit/>
          </a:bodyPr>
          <a:lstStyle/>
          <a:p>
            <a:r>
              <a:rPr lang="en-US" sz="1600">
                <a:solidFill>
                  <a:schemeClr val="bg1"/>
                </a:solidFill>
                <a:latin typeface="Century Gothic" panose="020B0502020202020204" pitchFamily="34" charset="0"/>
              </a:rPr>
              <a:t>Node Name (i.e. North Carolina – NCEI) </a:t>
            </a:r>
            <a:endParaRPr lang="en-US">
              <a:solidFill>
                <a:schemeClr val="bg1"/>
              </a:solidFill>
            </a:endParaRPr>
          </a:p>
        </p:txBody>
      </p:sp>
      <p:sp>
        <p:nvSpPr>
          <p:cNvPr id="3" name="Rectangle 2">
            <a:extLst>
              <a:ext uri="{FF2B5EF4-FFF2-40B4-BE49-F238E27FC236}">
                <a16:creationId xmlns:a16="http://schemas.microsoft.com/office/drawing/2014/main" id="{51AC9FBF-5D5A-4AF9-95E2-B43E5965F86E}"/>
              </a:ext>
            </a:extLst>
          </p:cNvPr>
          <p:cNvSpPr/>
          <p:nvPr/>
        </p:nvSpPr>
        <p:spPr>
          <a:xfrm>
            <a:off x="6095999" y="1081697"/>
            <a:ext cx="6096001" cy="5207179"/>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0388810-971C-48C1-AF4C-AFF7BC1090CF}"/>
              </a:ext>
            </a:extLst>
          </p:cNvPr>
          <p:cNvSpPr txBox="1"/>
          <p:nvPr/>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9" name="TextBox 8">
            <a:extLst>
              <a:ext uri="{FF2B5EF4-FFF2-40B4-BE49-F238E27FC236}">
                <a16:creationId xmlns:a16="http://schemas.microsoft.com/office/drawing/2014/main" id="{1EEE138C-7816-4A21-AC54-FC750BABF727}"/>
              </a:ext>
            </a:extLst>
          </p:cNvPr>
          <p:cNvSpPr txBox="1"/>
          <p:nvPr/>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sp>
        <p:nvSpPr>
          <p:cNvPr id="10" name="Title 1">
            <a:extLst>
              <a:ext uri="{FF2B5EF4-FFF2-40B4-BE49-F238E27FC236}">
                <a16:creationId xmlns:a16="http://schemas.microsoft.com/office/drawing/2014/main" id="{9012EA63-DAE8-4A43-9C78-669B389B23CF}"/>
              </a:ext>
            </a:extLst>
          </p:cNvPr>
          <p:cNvSpPr txBox="1">
            <a:spLocks/>
          </p:cNvSpPr>
          <p:nvPr/>
        </p:nvSpPr>
        <p:spPr>
          <a:xfrm>
            <a:off x="304799" y="2603075"/>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CD7143"/>
                </a:solidFill>
              </a:rPr>
              <a:t>STUDY AREA</a:t>
            </a:r>
          </a:p>
          <a:p>
            <a:pPr algn="ctr"/>
            <a:r>
              <a:rPr lang="en-US" sz="2600" b="0" spc="0" baseline="0" dirty="0">
                <a:solidFill>
                  <a:srgbClr val="CD7143"/>
                </a:solidFill>
              </a:rPr>
              <a:t>Agriculture</a:t>
            </a:r>
          </a:p>
        </p:txBody>
      </p:sp>
      <p:sp>
        <p:nvSpPr>
          <p:cNvPr id="11" name="Subtitle 2">
            <a:extLst>
              <a:ext uri="{FF2B5EF4-FFF2-40B4-BE49-F238E27FC236}">
                <a16:creationId xmlns:a16="http://schemas.microsoft.com/office/drawing/2014/main" id="{C210D603-ABC5-408C-A56B-FD94722A3032}"/>
              </a:ext>
            </a:extLst>
          </p:cNvPr>
          <p:cNvSpPr txBox="1">
            <a:spLocks/>
          </p:cNvSpPr>
          <p:nvPr/>
        </p:nvSpPr>
        <p:spPr>
          <a:xfrm>
            <a:off x="304799" y="3927700"/>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a:solidFill>
                  <a:schemeClr val="tx1">
                    <a:lumMod val="75000"/>
                    <a:lumOff val="25000"/>
                  </a:schemeClr>
                </a:solidFill>
              </a:rPr>
              <a:t>Long Title Goes Here (Title Case)</a:t>
            </a:r>
          </a:p>
          <a:p>
            <a:pPr algn="ctr">
              <a:spcBef>
                <a:spcPts val="0"/>
              </a:spcBef>
            </a:pPr>
            <a:r>
              <a:rPr lang="en-US" sz="1600">
                <a:solidFill>
                  <a:schemeClr val="tx1">
                    <a:lumMod val="75000"/>
                    <a:lumOff val="25000"/>
                  </a:schemeClr>
                </a:solidFill>
              </a:rPr>
              <a:t>Adjust text box width if needed so title takes up a maximum of 3 lines of text</a:t>
            </a:r>
          </a:p>
        </p:txBody>
      </p:sp>
      <p:sp>
        <p:nvSpPr>
          <p:cNvPr id="12" name="TextBox 11">
            <a:extLst>
              <a:ext uri="{FF2B5EF4-FFF2-40B4-BE49-F238E27FC236}">
                <a16:creationId xmlns:a16="http://schemas.microsoft.com/office/drawing/2014/main" id="{9D6D06C4-347B-4633-9682-AE1A8235E5CD}"/>
              </a:ext>
            </a:extLst>
          </p:cNvPr>
          <p:cNvSpPr txBox="1"/>
          <p:nvPr/>
        </p:nvSpPr>
        <p:spPr>
          <a:xfrm>
            <a:off x="301749" y="5154500"/>
            <a:ext cx="5492500" cy="954107"/>
          </a:xfrm>
          <a:prstGeom prst="rect">
            <a:avLst/>
          </a:prstGeom>
          <a:noFill/>
        </p:spPr>
        <p:txBody>
          <a:bodyPr wrap="square" lIns="91440" tIns="45720" rIns="91440" bIns="45720" rtlCol="0" anchor="t">
            <a:spAutoFit/>
          </a:bodyPr>
          <a:lstStyle/>
          <a:p>
            <a:pPr algn="ctr"/>
            <a:r>
              <a:rPr lang="en-US" sz="1400" dirty="0">
                <a:solidFill>
                  <a:srgbClr val="3F3F3F"/>
                </a:solidFill>
                <a:latin typeface="Century Gothic"/>
              </a:rPr>
              <a:t>Team Member 1</a:t>
            </a:r>
          </a:p>
          <a:p>
            <a:pPr algn="ctr"/>
            <a:r>
              <a:rPr lang="en-US" sz="1400" dirty="0">
                <a:solidFill>
                  <a:srgbClr val="3F3F3F"/>
                </a:solidFill>
                <a:latin typeface="Century Gothic"/>
              </a:rPr>
              <a:t>Team Member 2</a:t>
            </a:r>
          </a:p>
          <a:p>
            <a:pPr algn="ctr"/>
            <a:r>
              <a:rPr lang="en-US" sz="1400" dirty="0">
                <a:solidFill>
                  <a:srgbClr val="3F3F3F"/>
                </a:solidFill>
                <a:latin typeface="Century Gothic"/>
              </a:rPr>
              <a:t>Team Member 3</a:t>
            </a:r>
          </a:p>
          <a:p>
            <a:pPr algn="ctr"/>
            <a:r>
              <a:rPr lang="en-US" sz="1400" dirty="0">
                <a:solidFill>
                  <a:srgbClr val="3F3F3F"/>
                </a:solidFill>
                <a:latin typeface="Century Gothic"/>
              </a:rPr>
              <a:t>Team Member 4</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6758" y="873511"/>
            <a:ext cx="4892409" cy="5656612"/>
          </a:xfrm>
          <a:prstGeom prst="rect">
            <a:avLst/>
          </a:prstGeom>
        </p:spPr>
      </p:pic>
      <p:sp>
        <p:nvSpPr>
          <p:cNvPr id="3" name="Text Placeholder 2"/>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a:solidFill>
                  <a:schemeClr val="tx1">
                    <a:lumMod val="75000"/>
                    <a:lumOff val="25000"/>
                  </a:schemeClr>
                </a:solidFill>
                <a:latin typeface="Century Gothic" panose="020F0302020204030204"/>
              </a:rPr>
              <a:t>Bad Example</a:t>
            </a:r>
            <a:r>
              <a:rPr lang="en-US" sz="2000" b="1">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Barely legible </a:t>
            </a:r>
          </a:p>
          <a:p>
            <a:pPr marL="800100" lvl="1"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Never label your legend “Legend”</a:t>
            </a:r>
          </a:p>
          <a:p>
            <a:pPr marL="342900"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No locational context for where this state is located</a:t>
            </a:r>
          </a:p>
        </p:txBody>
      </p:sp>
      <p:sp>
        <p:nvSpPr>
          <p:cNvPr id="4"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F0302020204030204"/>
              </a:rPr>
              <a:t>SEPARATE &amp; EDITABLE: THE BAD </a:t>
            </a:r>
          </a:p>
        </p:txBody>
      </p:sp>
    </p:spTree>
    <p:extLst>
      <p:ext uri="{BB962C8B-B14F-4D97-AF65-F5344CB8AC3E}">
        <p14:creationId xmlns:p14="http://schemas.microsoft.com/office/powerpoint/2010/main" val="2902556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F0302020204030204"/>
              </a:rPr>
              <a:t>SEPARATE &amp; EDITABLE: THE GOOD </a:t>
            </a:r>
          </a:p>
        </p:txBody>
      </p:sp>
      <p:sp>
        <p:nvSpPr>
          <p:cNvPr id="4" name="Text Placeholder 2"/>
          <p:cNvSpPr txBox="1">
            <a:spLocks/>
          </p:cNvSpPr>
          <p:nvPr/>
        </p:nvSpPr>
        <p:spPr>
          <a:xfrm>
            <a:off x="8891159" y="1158019"/>
            <a:ext cx="28055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a:solidFill>
                  <a:schemeClr val="tx1">
                    <a:lumMod val="75000"/>
                    <a:lumOff val="25000"/>
                  </a:schemeClr>
                </a:solidFill>
                <a:latin typeface="Century Gothic" panose="020F0302020204030204"/>
              </a:rPr>
              <a:t>Good Example:</a:t>
            </a:r>
          </a:p>
          <a:p>
            <a:pPr marL="342900"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All text is </a:t>
            </a:r>
            <a:r>
              <a:rPr lang="en-US" sz="2000" b="1">
                <a:solidFill>
                  <a:schemeClr val="tx1">
                    <a:lumMod val="75000"/>
                    <a:lumOff val="25000"/>
                  </a:schemeClr>
                </a:solidFill>
                <a:latin typeface="Century Gothic" panose="020F0302020204030204"/>
              </a:rPr>
              <a:t>separate</a:t>
            </a:r>
            <a:r>
              <a:rPr lang="en-US" sz="2000">
                <a:solidFill>
                  <a:schemeClr val="tx1">
                    <a:lumMod val="75000"/>
                    <a:lumOff val="25000"/>
                  </a:schemeClr>
                </a:solidFill>
                <a:latin typeface="Century Gothic" panose="020F0302020204030204"/>
              </a:rPr>
              <a:t> and </a:t>
            </a:r>
            <a:r>
              <a:rPr lang="en-US" sz="2000" b="1">
                <a:solidFill>
                  <a:schemeClr val="tx1">
                    <a:lumMod val="75000"/>
                    <a:lumOff val="25000"/>
                  </a:schemeClr>
                </a:solidFill>
                <a:latin typeface="Century Gothic" panose="020F0302020204030204"/>
              </a:rPr>
              <a:t>editable</a:t>
            </a:r>
          </a:p>
          <a:p>
            <a:pPr marL="342900" indent="-342900">
              <a:lnSpc>
                <a:spcPct val="100000"/>
              </a:lnSpc>
              <a:spcBef>
                <a:spcPts val="0"/>
              </a:spcBef>
              <a:spcAft>
                <a:spcPts val="600"/>
              </a:spcAft>
              <a:buClr>
                <a:srgbClr val="CF703B"/>
              </a:buClr>
              <a:buFont typeface="Webdings" panose="05030102010509060703" pitchFamily="18" charset="2"/>
              <a:buChar char="4"/>
            </a:pPr>
            <a:r>
              <a:rPr lang="en-US" sz="2000" b="1">
                <a:solidFill>
                  <a:schemeClr val="tx1">
                    <a:lumMod val="75000"/>
                    <a:lumOff val="25000"/>
                  </a:schemeClr>
                </a:solidFill>
                <a:latin typeface="Century Gothic" panose="020F0302020204030204"/>
              </a:rPr>
              <a:t>North arrow </a:t>
            </a:r>
            <a:r>
              <a:rPr lang="en-US" sz="2000">
                <a:solidFill>
                  <a:schemeClr val="tx1">
                    <a:lumMod val="75000"/>
                    <a:lumOff val="25000"/>
                  </a:schemeClr>
                </a:solidFill>
                <a:latin typeface="Century Gothic" panose="020F0302020204030204"/>
              </a:rPr>
              <a:t>is included</a:t>
            </a:r>
          </a:p>
          <a:p>
            <a:pPr marL="342900" indent="-342900">
              <a:lnSpc>
                <a:spcPct val="100000"/>
              </a:lnSpc>
              <a:spcBef>
                <a:spcPts val="0"/>
              </a:spcBef>
              <a:spcAft>
                <a:spcPts val="600"/>
              </a:spcAft>
              <a:buClr>
                <a:srgbClr val="CF703B"/>
              </a:buClr>
              <a:buFont typeface="Webdings" panose="05030102010509060703" pitchFamily="18" charset="2"/>
              <a:buChar char="4"/>
            </a:pPr>
            <a:r>
              <a:rPr lang="en-US" sz="2000" b="1">
                <a:solidFill>
                  <a:schemeClr val="tx1">
                    <a:lumMod val="75000"/>
                    <a:lumOff val="25000"/>
                  </a:schemeClr>
                </a:solidFill>
                <a:latin typeface="Century Gothic" panose="020F0302020204030204"/>
              </a:rPr>
              <a:t>Inset map </a:t>
            </a:r>
            <a:r>
              <a:rPr lang="en-US" sz="2000">
                <a:solidFill>
                  <a:schemeClr val="tx1">
                    <a:lumMod val="75000"/>
                    <a:lumOff val="25000"/>
                  </a:schemeClr>
                </a:solidFill>
                <a:latin typeface="Century Gothic" panose="020F0302020204030204"/>
              </a:rPr>
              <a:t>is included to give locational context</a:t>
            </a:r>
          </a:p>
          <a:p>
            <a:pPr marL="342900" indent="-342900">
              <a:lnSpc>
                <a:spcPct val="100000"/>
              </a:lnSpc>
              <a:spcBef>
                <a:spcPts val="0"/>
              </a:spcBef>
              <a:spcAft>
                <a:spcPts val="600"/>
              </a:spcAft>
              <a:buClr>
                <a:srgbClr val="CF703B"/>
              </a:buClr>
              <a:buFont typeface="Webdings" panose="05030102010509060703" pitchFamily="18" charset="2"/>
              <a:buChar char="4"/>
            </a:pPr>
            <a:r>
              <a:rPr lang="en-US" sz="2000" b="1">
                <a:solidFill>
                  <a:schemeClr val="tx1">
                    <a:lumMod val="75000"/>
                    <a:lumOff val="25000"/>
                  </a:schemeClr>
                </a:solidFill>
                <a:latin typeface="Century Gothic" panose="020F0302020204030204"/>
              </a:rPr>
              <a:t>Legend is easy to understand </a:t>
            </a:r>
            <a:r>
              <a:rPr lang="en-US" sz="2000">
                <a:solidFill>
                  <a:schemeClr val="tx1">
                    <a:lumMod val="75000"/>
                    <a:lumOff val="25000"/>
                  </a:schemeClr>
                </a:solidFill>
                <a:latin typeface="Century Gothic" panose="020F0302020204030204"/>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Century Gothic" panose="020F0302020204030204"/>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a:solidFill>
                  <a:prstClr val="black"/>
                </a:solidFill>
                <a:latin typeface="Garamond" panose="02020404030301010803" pitchFamily="18" charset="0"/>
              </a:rPr>
              <a:t>CA</a:t>
            </a:r>
            <a:r>
              <a:rPr lang="en-US">
                <a:solidFill>
                  <a:prstClr val="black"/>
                </a:solidFill>
                <a:latin typeface="Century Gothic" panose="020F0302020204030204"/>
              </a:rPr>
              <a:t>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a:solidFill>
                  <a:prstClr val="black"/>
                </a:solidFill>
                <a:latin typeface="Garamond" panose="02020404030301010803" pitchFamily="18" charset="0"/>
              </a:rPr>
              <a:t>NV</a:t>
            </a:r>
            <a:r>
              <a:rPr lang="en-US">
                <a:solidFill>
                  <a:prstClr val="black"/>
                </a:solidFill>
                <a:latin typeface="Century Gothic" panose="020F0302020204030204"/>
              </a:rPr>
              <a:t>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a:solidFill>
                  <a:prstClr val="black"/>
                </a:solidFill>
                <a:latin typeface="Garamond" panose="02020404030301010803" pitchFamily="18" charset="0"/>
              </a:rPr>
              <a:t>MEXICO</a:t>
            </a:r>
            <a:r>
              <a:rPr lang="en-US" sz="1200">
                <a:solidFill>
                  <a:prstClr val="black"/>
                </a:solidFill>
                <a:latin typeface="Century Gothic" panose="020F0302020204030204"/>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a:solidFill>
                  <a:prstClr val="black"/>
                </a:solidFill>
                <a:latin typeface="Garamond" panose="02020404030301010803" pitchFamily="18" charset="0"/>
              </a:rPr>
              <a:t>Los Angeles</a:t>
            </a:r>
            <a:r>
              <a:rPr lang="en-US" sz="1000" b="1">
                <a:solidFill>
                  <a:prstClr val="black"/>
                </a:solidFill>
                <a:latin typeface="Century Gothic" panose="020F0302020204030204"/>
              </a:rPr>
              <a:t> </a:t>
            </a:r>
          </a:p>
        </p:txBody>
      </p:sp>
      <p:sp>
        <p:nvSpPr>
          <p:cNvPr id="14" name="TextBox 13">
            <a:extLst>
              <a:ext uri="{FF2B5EF4-FFF2-40B4-BE49-F238E27FC236}">
                <a16:creationId xmlns:a16="http://schemas.microsoft.com/office/drawing/2014/main" id="{68886EAF-FC10-4289-9354-98D1ECB0C222}"/>
              </a:ext>
            </a:extLst>
          </p:cNvPr>
          <p:cNvSpPr txBox="1"/>
          <p:nvPr/>
        </p:nvSpPr>
        <p:spPr>
          <a:xfrm>
            <a:off x="544946" y="1260764"/>
            <a:ext cx="3308927" cy="307777"/>
          </a:xfrm>
          <a:prstGeom prst="rect">
            <a:avLst/>
          </a:prstGeom>
          <a:solidFill>
            <a:srgbClr val="F7F6F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rPr>
              <a:t>0        5       10      15      20 Kilometers</a:t>
            </a:r>
            <a:endParaRPr lang="en-US">
              <a:latin typeface="Century Gothic"/>
            </a:endParaRPr>
          </a:p>
        </p:txBody>
      </p:sp>
    </p:spTree>
    <p:extLst>
      <p:ext uri="{BB962C8B-B14F-4D97-AF65-F5344CB8AC3E}">
        <p14:creationId xmlns:p14="http://schemas.microsoft.com/office/powerpoint/2010/main" val="1509242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799917" y="1156149"/>
            <a:ext cx="10439399" cy="453963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CF703B"/>
              </a:buClr>
              <a:buSzTx/>
              <a:buFont typeface="Webdings" panose="05030102010509060703" pitchFamily="18" charset="2"/>
              <a:buChar char="4"/>
              <a:tabLst/>
              <a:defRPr/>
            </a:pPr>
            <a:r>
              <a:rPr kumimoji="0" lang="en-US" sz="2200" b="0" i="0" u="none" strike="noStrike" kern="1200" cap="none" spc="0" normalizeH="0" baseline="0" noProof="0" dirty="0">
                <a:ln>
                  <a:noFill/>
                </a:ln>
                <a:effectLst/>
                <a:uLnTx/>
                <a:uFillTx/>
                <a:latin typeface="Century Gothic"/>
              </a:rPr>
              <a:t>List </a:t>
            </a:r>
            <a:r>
              <a:rPr kumimoji="0" lang="en-US" sz="2200" b="1" i="0" u="none" strike="noStrike" kern="1200" cap="none" spc="0" normalizeH="0" baseline="0" noProof="0" dirty="0">
                <a:ln>
                  <a:noFill/>
                </a:ln>
                <a:effectLst/>
                <a:uLnTx/>
                <a:uFillTx/>
                <a:latin typeface="Century Gothic"/>
              </a:rPr>
              <a:t>advisors</a:t>
            </a:r>
            <a:r>
              <a:rPr kumimoji="0" lang="en-US" sz="2200" b="0" i="0" u="none" strike="noStrike" kern="1200" cap="none" spc="0" normalizeH="0" baseline="0" noProof="0" dirty="0">
                <a:ln>
                  <a:noFill/>
                </a:ln>
                <a:effectLst/>
                <a:uLnTx/>
                <a:uFillTx/>
                <a:latin typeface="Century Gothic"/>
              </a:rPr>
              <a:t>, </a:t>
            </a:r>
            <a:r>
              <a:rPr kumimoji="0" lang="en-US" sz="2200" b="1" i="0" u="none" strike="noStrike" kern="1200" cap="none" spc="0" normalizeH="0" baseline="0" noProof="0" dirty="0">
                <a:ln>
                  <a:noFill/>
                </a:ln>
                <a:effectLst/>
                <a:uLnTx/>
                <a:uFillTx/>
                <a:latin typeface="Century Gothic"/>
              </a:rPr>
              <a:t>partners</a:t>
            </a:r>
            <a:r>
              <a:rPr kumimoji="0" lang="en-US" sz="2200" b="0" i="0" u="none" strike="noStrike" kern="1200" cap="none" spc="0" normalizeH="0" baseline="0" noProof="0" dirty="0">
                <a:ln>
                  <a:noFill/>
                </a:ln>
                <a:effectLst/>
                <a:uLnTx/>
                <a:uFillTx/>
                <a:latin typeface="Century Gothic"/>
              </a:rPr>
              <a:t>, and </a:t>
            </a:r>
            <a:r>
              <a:rPr kumimoji="0" lang="en-US" sz="2200" b="1" i="0" u="none" strike="noStrike" kern="1200" cap="none" spc="0" normalizeH="0" baseline="0" noProof="0" dirty="0">
                <a:ln>
                  <a:noFill/>
                </a:ln>
                <a:effectLst/>
                <a:uLnTx/>
                <a:uFillTx/>
                <a:latin typeface="Century Gothic"/>
              </a:rPr>
              <a:t>others</a:t>
            </a:r>
            <a:r>
              <a:rPr kumimoji="0" lang="en-US" sz="2200" b="0" i="0" u="none" strike="noStrike" kern="1200" cap="none" spc="0" normalizeH="0" baseline="0" noProof="0" dirty="0">
                <a:ln>
                  <a:noFill/>
                </a:ln>
                <a:effectLst/>
                <a:uLnTx/>
                <a:uFillTx/>
                <a:latin typeface="Century Gothic"/>
              </a:rPr>
              <a:t> who have contributed in any way to the project.</a:t>
            </a:r>
            <a:endParaRPr lang="en-US" sz="2200" b="0" i="0" u="none" strike="noStrike" kern="1200" cap="none" spc="0" normalizeH="0" baseline="0" noProof="0" dirty="0">
              <a:ln>
                <a:noFill/>
              </a:ln>
              <a:effectLst/>
              <a:uLnTx/>
              <a:uFillTx/>
              <a:latin typeface="Century Gothic"/>
            </a:endParaRPr>
          </a:p>
          <a:p>
            <a:pPr marL="342900" marR="0" lvl="0" indent="-342900" algn="l" defTabSz="914400" rtl="0" eaLnBrk="1" fontAlgn="auto" latinLnBrk="0" hangingPunct="1">
              <a:lnSpc>
                <a:spcPct val="100000"/>
              </a:lnSpc>
              <a:spcBef>
                <a:spcPts val="0"/>
              </a:spcBef>
              <a:spcAft>
                <a:spcPts val="600"/>
              </a:spcAft>
              <a:buClr>
                <a:srgbClr val="CF703B"/>
              </a:buClr>
              <a:buSzTx/>
              <a:buFont typeface="Webdings" panose="05030102010509060703" pitchFamily="18" charset="2"/>
              <a:buChar char="4"/>
              <a:tabLst/>
              <a:defRPr/>
            </a:pPr>
            <a:r>
              <a:rPr kumimoji="0" lang="en-US" sz="2200" b="0" i="0" u="none" strike="noStrike" kern="1200" cap="none" spc="0" normalizeH="0" baseline="0" noProof="0" dirty="0">
                <a:ln>
                  <a:noFill/>
                </a:ln>
                <a:effectLst/>
                <a:uLnTx/>
                <a:uFillTx/>
                <a:latin typeface="Century Gothic"/>
              </a:rPr>
              <a:t>If your project is a multi-term one, acknowledge </a:t>
            </a:r>
            <a:r>
              <a:rPr kumimoji="0" lang="en-US" sz="2200" b="1" i="0" u="none" strike="noStrike" kern="1200" cap="none" spc="0" normalizeH="0" baseline="0" noProof="0" dirty="0">
                <a:ln>
                  <a:noFill/>
                </a:ln>
                <a:effectLst/>
                <a:uLnTx/>
                <a:uFillTx/>
                <a:latin typeface="Century Gothic"/>
              </a:rPr>
              <a:t>past contributors</a:t>
            </a:r>
            <a:r>
              <a:rPr kumimoji="0" lang="en-US" sz="2200" b="0" i="0" u="none" strike="noStrike" kern="1200" cap="none" spc="0" normalizeH="0" baseline="0" noProof="0" dirty="0">
                <a:ln>
                  <a:noFill/>
                </a:ln>
                <a:effectLst/>
                <a:uLnTx/>
                <a:uFillTx/>
                <a:latin typeface="Century Gothic"/>
              </a:rPr>
              <a:t>.</a:t>
            </a:r>
            <a:endParaRPr lang="en-US" sz="2200" b="0" i="0" u="none" strike="noStrike" kern="1200" cap="none" spc="0" normalizeH="0" baseline="0" noProof="0" dirty="0">
              <a:ln>
                <a:noFill/>
              </a:ln>
              <a:effectLst/>
              <a:uLnTx/>
              <a:uFillTx/>
              <a:latin typeface="Century Gothic"/>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sz="2200" b="0" i="0" u="none" strike="noStrike" kern="1200" cap="none" spc="0" normalizeH="0" baseline="0" noProof="0" dirty="0">
              <a:ln>
                <a:noFill/>
              </a:ln>
              <a:effectLst/>
              <a:uLnTx/>
              <a:uFillTx/>
              <a:latin typeface="Century Gothic" panose="020B0502020202020204" pitchFamily="34" charset="0"/>
            </a:endParaRPr>
          </a:p>
          <a:p>
            <a:pPr indent="114300">
              <a:lnSpc>
                <a:spcPct val="100000"/>
              </a:lnSpc>
              <a:spcBef>
                <a:spcPts val="0"/>
              </a:spcBef>
              <a:spcAft>
                <a:spcPts val="600"/>
              </a:spcAft>
              <a:defRPr/>
            </a:pPr>
            <a:r>
              <a:rPr kumimoji="0" lang="en-US" sz="2200" b="1" i="0" u="none" strike="noStrike" kern="1200" cap="none" spc="0" normalizeH="0" baseline="0" noProof="0" dirty="0">
                <a:ln>
                  <a:noFill/>
                </a:ln>
                <a:effectLst/>
                <a:uLnTx/>
                <a:uFillTx/>
                <a:latin typeface="Century Gothic"/>
              </a:rPr>
              <a:t>If you used ESA data, you need to include the following disclaimer:</a:t>
            </a:r>
            <a:r>
              <a:rPr lang="en-US" sz="2200" dirty="0">
                <a:latin typeface="Century Gothic"/>
              </a:rPr>
              <a:t> </a:t>
            </a:r>
          </a:p>
          <a:p>
            <a:pPr marL="114300" marR="0" lvl="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0" i="0" u="none" strike="noStrike" kern="1200" cap="none" spc="0" normalizeH="0" baseline="0" noProof="0" dirty="0">
                <a:ln>
                  <a:noFill/>
                </a:ln>
                <a:effectLst/>
                <a:uLnTx/>
                <a:uFillTx/>
                <a:latin typeface="Century Gothic"/>
              </a:rPr>
              <a:t>This material contains modified Copernicus Sentinel data (insert year), processed by ESA.</a:t>
            </a:r>
            <a:r>
              <a:rPr lang="en-US" sz="2200" dirty="0">
                <a:latin typeface="Century Gothic"/>
              </a:rPr>
              <a:t> </a:t>
            </a:r>
          </a:p>
          <a:p>
            <a:pPr marL="114300">
              <a:lnSpc>
                <a:spcPct val="100000"/>
              </a:lnSpc>
              <a:spcBef>
                <a:spcPts val="0"/>
              </a:spcBef>
              <a:spcAft>
                <a:spcPts val="600"/>
              </a:spcAft>
              <a:defRPr/>
            </a:pPr>
            <a:endParaRPr lang="en-US" sz="2200" dirty="0">
              <a:latin typeface="Century Gothic"/>
            </a:endParaRPr>
          </a:p>
          <a:p>
            <a:pPr marL="114300">
              <a:lnSpc>
                <a:spcPct val="100000"/>
              </a:lnSpc>
              <a:spcBef>
                <a:spcPts val="0"/>
              </a:spcBef>
              <a:spcAft>
                <a:spcPts val="600"/>
              </a:spcAft>
              <a:defRPr/>
            </a:pPr>
            <a:r>
              <a:rPr lang="en-US" sz="2200" b="1" dirty="0">
                <a:latin typeface="Century Gothic"/>
              </a:rPr>
              <a:t>If you used Esri Software, include the following at the bottom</a:t>
            </a:r>
            <a:r>
              <a:rPr lang="en-US" sz="2200" dirty="0">
                <a:latin typeface="Century Gothic"/>
              </a:rPr>
              <a:t> (10 pt. font):</a:t>
            </a:r>
            <a:endParaRPr lang="en-US" sz="2200"/>
          </a:p>
          <a:p>
            <a:pPr marL="114300" algn="ctr">
              <a:lnSpc>
                <a:spcPct val="100000"/>
              </a:lnSpc>
              <a:spcBef>
                <a:spcPts val="0"/>
              </a:spcBef>
              <a:spcAft>
                <a:spcPts val="600"/>
              </a:spcAft>
              <a:defRPr/>
            </a:pPr>
            <a:r>
              <a:rPr lang="en-US" sz="1000" dirty="0">
                <a:latin typeface="Century Gothic"/>
              </a:rPr>
              <a:t>Maps throughout this work were created using ArcGIS® software by Esri. ArcGIS® and ArcMap™ are the intellectual property of Esri and are used herein under license. All rights reserved. </a:t>
            </a:r>
            <a:endParaRPr lang="en-US"/>
          </a:p>
          <a:p>
            <a:pPr marL="114300">
              <a:lnSpc>
                <a:spcPct val="100000"/>
              </a:lnSpc>
              <a:spcBef>
                <a:spcPts val="0"/>
              </a:spcBef>
              <a:spcAft>
                <a:spcPts val="600"/>
              </a:spcAft>
              <a:defRPr/>
            </a:pPr>
            <a:endParaRPr lang="en-US" sz="1000" b="0" i="0" u="none" strike="noStrike" kern="1200" cap="none" spc="0" normalizeH="0" baseline="0" noProof="0" dirty="0">
              <a:ln>
                <a:noFill/>
              </a:ln>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sz="2200" b="0" i="0" u="none" strike="noStrike" kern="1200" cap="none" spc="0" normalizeH="0" baseline="0" noProof="0" dirty="0">
              <a:ln>
                <a:noFill/>
              </a:ln>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sz="2200" b="0" i="0" u="none" strike="noStrike" kern="1200" cap="none" spc="0" normalizeH="0" baseline="0" noProof="0" dirty="0">
              <a:ln>
                <a:noFill/>
              </a:ln>
              <a:effectLst/>
              <a:uLnTx/>
              <a:uFillTx/>
              <a:latin typeface="Century Gothic" panose="020B0502020202020204" pitchFamily="34" charset="0"/>
            </a:endParaRPr>
          </a:p>
        </p:txBody>
      </p:sp>
      <p:sp>
        <p:nvSpPr>
          <p:cNvPr id="7" name="TextBox 6"/>
          <p:cNvSpPr txBox="1"/>
          <p:nvPr/>
        </p:nvSpPr>
        <p:spPr>
          <a:xfrm>
            <a:off x="4048737" y="5239352"/>
            <a:ext cx="3399416" cy="830997"/>
          </a:xfrm>
          <a:prstGeom prst="rect">
            <a:avLst/>
          </a:prstGeom>
          <a:noFill/>
          <a:ln w="19050">
            <a:solidFill>
              <a:srgbClr val="FF0000"/>
            </a:solidFill>
          </a:ln>
        </p:spPr>
        <p:txBody>
          <a:bodyPr wrap="square" rtlCol="0">
            <a:spAutoFit/>
          </a:bodyPr>
          <a:lstStyle/>
          <a:p>
            <a:r>
              <a:rPr lang="en-US" sz="1600">
                <a:solidFill>
                  <a:srgbClr val="FF0000"/>
                </a:solidFill>
                <a:latin typeface="Century Gothic" panose="020F0302020204030204"/>
              </a:rPr>
              <a:t>You </a:t>
            </a:r>
            <a:r>
              <a:rPr lang="en-US" sz="1600" b="1">
                <a:solidFill>
                  <a:srgbClr val="FF0000"/>
                </a:solidFill>
                <a:latin typeface="Century Gothic" panose="020F0302020204030204"/>
              </a:rPr>
              <a:t>must</a:t>
            </a:r>
            <a:r>
              <a:rPr lang="en-US" sz="160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B0502020202020204" pitchFamily="34" charset="0"/>
              </a:rPr>
              <a:t>SLIDE TEMPLATE: COMPONENTS </a:t>
            </a:r>
          </a:p>
        </p:txBody>
      </p:sp>
      <p:sp>
        <p:nvSpPr>
          <p:cNvPr id="9" name="TextBox 8"/>
          <p:cNvSpPr txBox="1"/>
          <p:nvPr/>
        </p:nvSpPr>
        <p:spPr>
          <a:xfrm>
            <a:off x="9851474" y="1374529"/>
            <a:ext cx="1767256" cy="2800767"/>
          </a:xfrm>
          <a:prstGeom prst="rect">
            <a:avLst/>
          </a:prstGeom>
          <a:solidFill>
            <a:srgbClr val="FFFFFF"/>
          </a:solidFill>
          <a:ln w="19050">
            <a:solidFill>
              <a:srgbClr val="FF0000"/>
            </a:solidFill>
          </a:ln>
        </p:spPr>
        <p:txBody>
          <a:bodyPr wrap="square" rtlCol="0">
            <a:spAutoFit/>
          </a:bodyPr>
          <a:lstStyle/>
          <a:p>
            <a:r>
              <a:rPr lang="en-US" sz="1600">
                <a:solidFill>
                  <a:srgbClr val="FF0000"/>
                </a:solidFill>
              </a:rPr>
              <a:t>Feel free to expand upon these topics, alter the headings, and change the order of the slides to fit your needs. An outline slide is NOT required.</a:t>
            </a:r>
          </a:p>
        </p:txBody>
      </p:sp>
      <p:sp>
        <p:nvSpPr>
          <p:cNvPr id="10" name="Text Placeholder 5"/>
          <p:cNvSpPr txBox="1">
            <a:spLocks/>
          </p:cNvSpPr>
          <p:nvPr/>
        </p:nvSpPr>
        <p:spPr>
          <a:xfrm>
            <a:off x="513024"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CF703B"/>
              </a:buClr>
              <a:buFont typeface="Webdings" panose="05030102010509060703" pitchFamily="18" charset="2"/>
              <a:buChar char="4"/>
            </a:pPr>
            <a:r>
              <a:rPr lang="en-US" sz="1800">
                <a:solidFill>
                  <a:schemeClr val="tx1">
                    <a:lumMod val="75000"/>
                    <a:lumOff val="25000"/>
                  </a:schemeClr>
                </a:solidFill>
                <a:latin typeface="Century Gothic" panose="020B0502020202020204" pitchFamily="34" charset="0"/>
              </a:rPr>
              <a:t>Study Area</a:t>
            </a:r>
          </a:p>
          <a:p>
            <a:pPr marL="342900" indent="-342900">
              <a:lnSpc>
                <a:spcPct val="100000"/>
              </a:lnSpc>
              <a:spcBef>
                <a:spcPts val="0"/>
              </a:spcBef>
              <a:spcAft>
                <a:spcPts val="600"/>
              </a:spcAft>
              <a:buClr>
                <a:srgbClr val="CF703B"/>
              </a:buClr>
              <a:buFont typeface="Webdings" panose="05030102010509060703" pitchFamily="18" charset="2"/>
              <a:buChar char="4"/>
            </a:pPr>
            <a:r>
              <a:rPr lang="en-US" sz="1800">
                <a:solidFill>
                  <a:schemeClr val="tx1">
                    <a:lumMod val="75000"/>
                    <a:lumOff val="25000"/>
                  </a:schemeClr>
                </a:solidFill>
                <a:latin typeface="Century Gothic" panose="020B0502020202020204" pitchFamily="34" charset="0"/>
              </a:rPr>
              <a:t>Study Period</a:t>
            </a:r>
          </a:p>
          <a:p>
            <a:pPr marL="342900" indent="-342900">
              <a:lnSpc>
                <a:spcPct val="100000"/>
              </a:lnSpc>
              <a:spcBef>
                <a:spcPts val="0"/>
              </a:spcBef>
              <a:spcAft>
                <a:spcPts val="600"/>
              </a:spcAft>
              <a:buClr>
                <a:srgbClr val="CF703B"/>
              </a:buClr>
              <a:buFont typeface="Webdings" panose="05030102010509060703" pitchFamily="18" charset="2"/>
              <a:buChar char="4"/>
            </a:pPr>
            <a:r>
              <a:rPr lang="en-US" sz="1800">
                <a:solidFill>
                  <a:schemeClr val="tx1">
                    <a:lumMod val="75000"/>
                    <a:lumOff val="25000"/>
                  </a:schemeClr>
                </a:solidFill>
                <a:latin typeface="Century Gothic" panose="020B0502020202020204" pitchFamily="34" charset="0"/>
              </a:rPr>
              <a:t>Objectives</a:t>
            </a:r>
          </a:p>
          <a:p>
            <a:pPr marL="342900" indent="-342900">
              <a:lnSpc>
                <a:spcPct val="100000"/>
              </a:lnSpc>
              <a:spcBef>
                <a:spcPts val="0"/>
              </a:spcBef>
              <a:spcAft>
                <a:spcPts val="600"/>
              </a:spcAft>
              <a:buClr>
                <a:srgbClr val="CF703B"/>
              </a:buClr>
              <a:buFont typeface="Webdings" panose="05030102010509060703" pitchFamily="18" charset="2"/>
              <a:buChar char="4"/>
            </a:pPr>
            <a:r>
              <a:rPr lang="en-US" sz="1800">
                <a:solidFill>
                  <a:schemeClr val="tx1">
                    <a:lumMod val="75000"/>
                    <a:lumOff val="25000"/>
                  </a:schemeClr>
                </a:solidFill>
                <a:latin typeface="Century Gothic" panose="020B0502020202020204" pitchFamily="34" charset="0"/>
              </a:rPr>
              <a:t>Partners</a:t>
            </a:r>
          </a:p>
          <a:p>
            <a:pPr marL="342900" indent="-342900">
              <a:lnSpc>
                <a:spcPct val="100000"/>
              </a:lnSpc>
              <a:spcBef>
                <a:spcPts val="0"/>
              </a:spcBef>
              <a:spcAft>
                <a:spcPts val="600"/>
              </a:spcAft>
              <a:buClr>
                <a:srgbClr val="CF703B"/>
              </a:buClr>
              <a:buFont typeface="Webdings" panose="05030102010509060703" pitchFamily="18" charset="2"/>
              <a:buChar char="4"/>
            </a:pPr>
            <a:r>
              <a:rPr lang="en-US" sz="1800">
                <a:solidFill>
                  <a:schemeClr val="tx1">
                    <a:lumMod val="75000"/>
                    <a:lumOff val="25000"/>
                  </a:schemeClr>
                </a:solidFill>
                <a:latin typeface="Century Gothic" panose="020B0502020202020204" pitchFamily="34" charset="0"/>
              </a:rPr>
              <a:t>Community Concerns</a:t>
            </a:r>
          </a:p>
          <a:p>
            <a:pPr marL="342900" indent="-342900">
              <a:lnSpc>
                <a:spcPct val="100000"/>
              </a:lnSpc>
              <a:spcBef>
                <a:spcPts val="0"/>
              </a:spcBef>
              <a:spcAft>
                <a:spcPts val="600"/>
              </a:spcAft>
              <a:buClr>
                <a:srgbClr val="CF703B"/>
              </a:buClr>
              <a:buFont typeface="Webdings" panose="05030102010509060703" pitchFamily="18" charset="2"/>
              <a:buChar char="4"/>
            </a:pPr>
            <a:r>
              <a:rPr lang="en-US" sz="1800">
                <a:solidFill>
                  <a:schemeClr val="tx1">
                    <a:lumMod val="75000"/>
                    <a:lumOff val="25000"/>
                  </a:schemeClr>
                </a:solidFill>
                <a:latin typeface="Century Gothic" panose="020B0502020202020204" pitchFamily="34" charset="0"/>
              </a:rPr>
              <a:t>NASA Satellites/Sensors Used</a:t>
            </a:r>
          </a:p>
          <a:p>
            <a:pPr marL="342900" indent="-342900">
              <a:lnSpc>
                <a:spcPct val="100000"/>
              </a:lnSpc>
              <a:spcBef>
                <a:spcPts val="0"/>
              </a:spcBef>
              <a:spcAft>
                <a:spcPts val="600"/>
              </a:spcAft>
              <a:buClr>
                <a:srgbClr val="CF703B"/>
              </a:buClr>
              <a:buFont typeface="Webdings" panose="05030102010509060703" pitchFamily="18" charset="2"/>
              <a:buChar char="4"/>
            </a:pPr>
            <a:r>
              <a:rPr lang="en-US" sz="1800">
                <a:solidFill>
                  <a:schemeClr val="tx1">
                    <a:lumMod val="75000"/>
                    <a:lumOff val="25000"/>
                  </a:schemeClr>
                </a:solidFill>
                <a:latin typeface="Century Gothic" panose="020B0502020202020204" pitchFamily="34" charset="0"/>
              </a:rPr>
              <a:t>Methodology</a:t>
            </a:r>
          </a:p>
          <a:p>
            <a:pPr marL="342900" indent="-342900">
              <a:lnSpc>
                <a:spcPct val="100000"/>
              </a:lnSpc>
              <a:spcBef>
                <a:spcPts val="0"/>
              </a:spcBef>
              <a:spcAft>
                <a:spcPts val="600"/>
              </a:spcAft>
              <a:buClr>
                <a:srgbClr val="CF703B"/>
              </a:buClr>
              <a:buFont typeface="Webdings" panose="05030102010509060703" pitchFamily="18" charset="2"/>
              <a:buChar char="4"/>
            </a:pPr>
            <a:r>
              <a:rPr lang="en-US" sz="1800">
                <a:solidFill>
                  <a:schemeClr val="tx1">
                    <a:lumMod val="75000"/>
                    <a:lumOff val="25000"/>
                  </a:schemeClr>
                </a:solidFill>
                <a:latin typeface="Century Gothic" panose="020B0502020202020204" pitchFamily="34" charset="0"/>
              </a:rPr>
              <a:t>Results</a:t>
            </a:r>
          </a:p>
          <a:p>
            <a:pPr marL="342900" indent="-342900">
              <a:lnSpc>
                <a:spcPct val="100000"/>
              </a:lnSpc>
              <a:spcBef>
                <a:spcPts val="0"/>
              </a:spcBef>
              <a:spcAft>
                <a:spcPts val="600"/>
              </a:spcAft>
              <a:buClr>
                <a:srgbClr val="CF703B"/>
              </a:buClr>
              <a:buFont typeface="Webdings" panose="05030102010509060703" pitchFamily="18" charset="2"/>
              <a:buChar char="4"/>
            </a:pPr>
            <a:r>
              <a:rPr lang="en-US" sz="1800">
                <a:solidFill>
                  <a:schemeClr val="tx1">
                    <a:lumMod val="75000"/>
                    <a:lumOff val="25000"/>
                  </a:schemeClr>
                </a:solidFill>
                <a:latin typeface="Century Gothic" panose="020B0502020202020204" pitchFamily="34" charset="0"/>
              </a:rPr>
              <a:t>Conclusions</a:t>
            </a:r>
          </a:p>
          <a:p>
            <a:pPr marL="342900" indent="-342900">
              <a:lnSpc>
                <a:spcPct val="100000"/>
              </a:lnSpc>
              <a:spcBef>
                <a:spcPts val="0"/>
              </a:spcBef>
              <a:spcAft>
                <a:spcPts val="600"/>
              </a:spcAft>
              <a:buClr>
                <a:srgbClr val="CF703B"/>
              </a:buClr>
              <a:buFont typeface="Webdings" panose="05030102010509060703" pitchFamily="18" charset="2"/>
              <a:buChar char="4"/>
            </a:pPr>
            <a:r>
              <a:rPr lang="en-US" sz="1800">
                <a:solidFill>
                  <a:schemeClr val="tx1">
                    <a:lumMod val="75000"/>
                    <a:lumOff val="25000"/>
                  </a:schemeClr>
                </a:solidFill>
                <a:latin typeface="Century Gothic" panose="020B0502020202020204" pitchFamily="34" charset="0"/>
              </a:rPr>
              <a:t>Errors &amp; Uncertainties</a:t>
            </a:r>
          </a:p>
          <a:p>
            <a:pPr marL="342900" indent="-342900">
              <a:lnSpc>
                <a:spcPct val="100000"/>
              </a:lnSpc>
              <a:spcBef>
                <a:spcPts val="0"/>
              </a:spcBef>
              <a:spcAft>
                <a:spcPts val="600"/>
              </a:spcAft>
              <a:buClr>
                <a:srgbClr val="CF703B"/>
              </a:buClr>
              <a:buFont typeface="Webdings" panose="05030102010509060703" pitchFamily="18" charset="2"/>
              <a:buChar char="4"/>
            </a:pPr>
            <a:r>
              <a:rPr lang="en-US" sz="1800">
                <a:solidFill>
                  <a:schemeClr val="tx1">
                    <a:lumMod val="75000"/>
                    <a:lumOff val="25000"/>
                  </a:schemeClr>
                </a:solidFill>
                <a:latin typeface="Century Gothic" panose="020B0502020202020204" pitchFamily="34" charset="0"/>
              </a:rPr>
              <a:t>Future Work</a:t>
            </a:r>
          </a:p>
          <a:p>
            <a:pPr marL="342900" indent="-342900">
              <a:lnSpc>
                <a:spcPct val="100000"/>
              </a:lnSpc>
              <a:spcBef>
                <a:spcPts val="0"/>
              </a:spcBef>
              <a:spcAft>
                <a:spcPts val="600"/>
              </a:spcAft>
              <a:buClr>
                <a:srgbClr val="CF703B"/>
              </a:buClr>
              <a:buFont typeface="Webdings" panose="05030102010509060703" pitchFamily="18" charset="2"/>
              <a:buChar char="4"/>
            </a:pPr>
            <a:r>
              <a:rPr lang="en-US" sz="1800">
                <a:solidFill>
                  <a:schemeClr val="tx1">
                    <a:lumMod val="75000"/>
                    <a:lumOff val="25000"/>
                  </a:schemeClr>
                </a:solidFill>
                <a:latin typeface="Century Gothic" panose="020B0502020202020204" pitchFamily="34" charset="0"/>
              </a:rPr>
              <a:t>Acknowledgements</a:t>
            </a:r>
          </a:p>
        </p:txBody>
      </p:sp>
      <p:pic>
        <p:nvPicPr>
          <p:cNvPr id="11" name="Picture Placeholder 7"/>
          <p:cNvPicPr>
            <a:picLocks noChangeAspect="1"/>
          </p:cNvPicPr>
          <p:nvPr/>
        </p:nvPicPr>
        <p:blipFill>
          <a:blip r:embed="rId3" cstate="print">
            <a:extLst>
              <a:ext uri="{28A0092B-C50C-407E-A947-70E740481C1C}">
                <a14:useLocalDpi xmlns:a14="http://schemas.microsoft.com/office/drawing/2010/main" val="0"/>
              </a:ext>
            </a:extLst>
          </a:blip>
          <a:srcRect l="9937" r="9937"/>
          <a:stretch>
            <a:fillRect/>
          </a:stretch>
        </p:blipFill>
        <p:spPr>
          <a:xfrm>
            <a:off x="4279152" y="1374529"/>
            <a:ext cx="5395931" cy="4527485"/>
          </a:xfrm>
          <a:prstGeom prst="rect">
            <a:avLst/>
          </a:prstGeom>
          <a:effectLst>
            <a:outerShdw blurRad="50800" dist="38100" dir="2700000" algn="tl" rotWithShape="0">
              <a:prstClr val="black">
                <a:alpha val="40000"/>
              </a:prstClr>
            </a:outerShdw>
          </a:effectLst>
        </p:spPr>
      </p:pic>
      <p:sp>
        <p:nvSpPr>
          <p:cNvPr id="12" name="Text Placeholder 4"/>
          <p:cNvSpPr txBox="1">
            <a:spLocks/>
          </p:cNvSpPr>
          <p:nvPr/>
        </p:nvSpPr>
        <p:spPr>
          <a:xfrm>
            <a:off x="6335588"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3646699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F0302020204030204"/>
              </a:rPr>
              <a:t>PRESENTATION GUIDELINES: FONTS</a:t>
            </a:r>
          </a:p>
        </p:txBody>
      </p:sp>
      <p:sp>
        <p:nvSpPr>
          <p:cNvPr id="10" name="Text Placeholder 3"/>
          <p:cNvSpPr txBox="1">
            <a:spLocks/>
          </p:cNvSpPr>
          <p:nvPr/>
        </p:nvSpPr>
        <p:spPr>
          <a:xfrm>
            <a:off x="513028" y="1147769"/>
            <a:ext cx="6629400" cy="4929182"/>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CF703B"/>
              </a:buClr>
              <a:buFont typeface="Webdings" panose="05030102010509060703" pitchFamily="18" charset="2"/>
              <a:buChar char=""/>
            </a:pPr>
            <a:r>
              <a:rPr lang="en-US" b="1">
                <a:solidFill>
                  <a:schemeClr val="tx1">
                    <a:lumMod val="75000"/>
                    <a:lumOff val="25000"/>
                  </a:schemeClr>
                </a:solidFill>
                <a:latin typeface="Century Gothic" panose="020F0302020204030204"/>
              </a:rPr>
              <a:t>Font is always Century Gothic, </a:t>
            </a:r>
            <a:r>
              <a:rPr lang="en-US">
                <a:solidFill>
                  <a:schemeClr val="tx1">
                    <a:lumMod val="75000"/>
                    <a:lumOff val="25000"/>
                  </a:schemeClr>
                </a:solidFill>
                <a:latin typeface="Century Gothic" panose="020F0302020204030204"/>
              </a:rPr>
              <a:t>including on figures and image captions</a:t>
            </a:r>
          </a:p>
          <a:p>
            <a:pPr marL="342900" indent="-342900">
              <a:lnSpc>
                <a:spcPct val="100000"/>
              </a:lnSpc>
              <a:spcAft>
                <a:spcPts val="600"/>
              </a:spcAft>
              <a:buClr>
                <a:srgbClr val="CF703B"/>
              </a:buClr>
              <a:buFont typeface="Webdings" panose="05030102010509060703" pitchFamily="18" charset="2"/>
              <a:buChar char=""/>
            </a:pPr>
            <a:r>
              <a:rPr lang="en-US">
                <a:solidFill>
                  <a:schemeClr val="tx1">
                    <a:lumMod val="75000"/>
                    <a:lumOff val="25000"/>
                  </a:schemeClr>
                </a:solidFill>
                <a:latin typeface="Century Gothic" panose="020F0302020204030204"/>
              </a:rPr>
              <a:t>Font color is </a:t>
            </a:r>
            <a:r>
              <a:rPr lang="en-US" b="1">
                <a:solidFill>
                  <a:schemeClr val="tx1">
                    <a:lumMod val="75000"/>
                    <a:lumOff val="25000"/>
                  </a:schemeClr>
                </a:solidFill>
                <a:latin typeface="Century Gothic" panose="020F0302020204030204"/>
              </a:rPr>
              <a:t>Black, Text 1, Lighter 25%, </a:t>
            </a:r>
            <a:r>
              <a:rPr lang="en-US">
                <a:solidFill>
                  <a:schemeClr val="tx1">
                    <a:lumMod val="75000"/>
                    <a:lumOff val="25000"/>
                  </a:schemeClr>
                </a:solidFill>
                <a:latin typeface="Century Gothic" panose="020F0302020204030204"/>
              </a:rPr>
              <a:t>NOT Black</a:t>
            </a:r>
          </a:p>
          <a:p>
            <a:pPr marL="342900" indent="-342900">
              <a:lnSpc>
                <a:spcPct val="100000"/>
              </a:lnSpc>
              <a:spcAft>
                <a:spcPts val="600"/>
              </a:spcAft>
              <a:buClr>
                <a:srgbClr val="CF703B"/>
              </a:buClr>
              <a:buFont typeface="Webdings" panose="05030102010509060703" pitchFamily="18" charset="2"/>
              <a:buChar char=""/>
            </a:pPr>
            <a:r>
              <a:rPr lang="en-US">
                <a:solidFill>
                  <a:schemeClr val="tx1">
                    <a:lumMod val="75000"/>
                    <a:lumOff val="25000"/>
                  </a:schemeClr>
                </a:solidFill>
                <a:latin typeface="Century Gothic" panose="020F0302020204030204"/>
              </a:rPr>
              <a:t>Font sizing:</a:t>
            </a:r>
          </a:p>
          <a:p>
            <a:pPr marL="800100" lvl="1" indent="-342900">
              <a:lnSpc>
                <a:spcPct val="100000"/>
              </a:lnSpc>
              <a:spcAft>
                <a:spcPts val="600"/>
              </a:spcAft>
              <a:buClr>
                <a:srgbClr val="CF703B"/>
              </a:buClr>
              <a:buFont typeface="Webdings" panose="05030102010509060703" pitchFamily="18" charset="2"/>
              <a:buChar char=""/>
            </a:pPr>
            <a:r>
              <a:rPr lang="en-US" sz="2000" b="1">
                <a:solidFill>
                  <a:schemeClr val="tx1">
                    <a:lumMod val="75000"/>
                    <a:lumOff val="25000"/>
                  </a:schemeClr>
                </a:solidFill>
                <a:latin typeface="Century Gothic" panose="020F0302020204030204"/>
              </a:rPr>
              <a:t>Header text</a:t>
            </a:r>
            <a:r>
              <a:rPr lang="en-US" sz="2000">
                <a:solidFill>
                  <a:schemeClr val="tx1">
                    <a:lumMod val="75000"/>
                    <a:lumOff val="25000"/>
                  </a:schemeClr>
                </a:solidFill>
                <a:latin typeface="Century Gothic" panose="020F0302020204030204"/>
              </a:rPr>
              <a:t> point size should be between </a:t>
            </a:r>
            <a:r>
              <a:rPr lang="en-US" sz="2000" b="1">
                <a:solidFill>
                  <a:schemeClr val="tx1">
                    <a:lumMod val="75000"/>
                    <a:lumOff val="25000"/>
                  </a:schemeClr>
                </a:solidFill>
                <a:latin typeface="Century Gothic" panose="020F0302020204030204"/>
              </a:rPr>
              <a:t>32 and 44 </a:t>
            </a:r>
            <a:r>
              <a:rPr lang="en-US" sz="2000">
                <a:solidFill>
                  <a:schemeClr val="tx1">
                    <a:lumMod val="75000"/>
                    <a:lumOff val="25000"/>
                  </a:schemeClr>
                </a:solidFill>
                <a:latin typeface="Century Gothic" panose="020F0302020204030204"/>
              </a:rPr>
              <a:t>on most slides.</a:t>
            </a:r>
          </a:p>
          <a:p>
            <a:pPr marL="800100" lvl="1" indent="-342900">
              <a:lnSpc>
                <a:spcPct val="100000"/>
              </a:lnSpc>
              <a:spcAft>
                <a:spcPts val="600"/>
              </a:spcAft>
              <a:buClr>
                <a:srgbClr val="CF703B"/>
              </a:buClr>
              <a:buFont typeface="Webdings" panose="05030102010509060703" pitchFamily="18" charset="2"/>
              <a:buChar char=""/>
            </a:pPr>
            <a:r>
              <a:rPr lang="en-US" sz="2000" b="1">
                <a:solidFill>
                  <a:schemeClr val="tx1">
                    <a:lumMod val="75000"/>
                    <a:lumOff val="25000"/>
                  </a:schemeClr>
                </a:solidFill>
                <a:latin typeface="Century Gothic" panose="020F0302020204030204"/>
              </a:rPr>
              <a:t>Body text </a:t>
            </a:r>
            <a:r>
              <a:rPr lang="en-US" sz="2000">
                <a:solidFill>
                  <a:schemeClr val="tx1">
                    <a:lumMod val="75000"/>
                    <a:lumOff val="25000"/>
                  </a:schemeClr>
                </a:solidFill>
                <a:latin typeface="Century Gothic" panose="020F0302020204030204"/>
              </a:rPr>
              <a:t>point size should be at least </a:t>
            </a:r>
            <a:r>
              <a:rPr lang="en-US" sz="2000" b="1">
                <a:solidFill>
                  <a:schemeClr val="tx1">
                    <a:lumMod val="75000"/>
                    <a:lumOff val="25000"/>
                  </a:schemeClr>
                </a:solidFill>
                <a:latin typeface="Century Gothic" panose="020F0302020204030204"/>
              </a:rPr>
              <a:t>20</a:t>
            </a:r>
            <a:r>
              <a:rPr lang="en-US" sz="2000">
                <a:solidFill>
                  <a:schemeClr val="tx1">
                    <a:lumMod val="75000"/>
                    <a:lumOff val="25000"/>
                  </a:schemeClr>
                </a:solidFill>
                <a:latin typeface="Century Gothic" panose="020F0302020204030204"/>
              </a:rPr>
              <a:t>.</a:t>
            </a:r>
          </a:p>
          <a:p>
            <a:pPr marL="800100" lvl="1" indent="-342900">
              <a:lnSpc>
                <a:spcPct val="100000"/>
              </a:lnSpc>
              <a:spcAft>
                <a:spcPts val="600"/>
              </a:spcAft>
              <a:buClr>
                <a:srgbClr val="CF703B"/>
              </a:buClr>
              <a:buFont typeface="Webdings" panose="05030102010509060703" pitchFamily="18" charset="2"/>
              <a:buChar char=""/>
            </a:pPr>
            <a:r>
              <a:rPr lang="en-US" sz="2000" b="1">
                <a:solidFill>
                  <a:schemeClr val="tx1">
                    <a:lumMod val="75000"/>
                    <a:lumOff val="25000"/>
                  </a:schemeClr>
                </a:solidFill>
                <a:latin typeface="Century Gothic" panose="020F0302020204030204"/>
              </a:rPr>
              <a:t>All other text </a:t>
            </a:r>
            <a:r>
              <a:rPr lang="en-US" sz="2000">
                <a:solidFill>
                  <a:schemeClr val="tx1">
                    <a:lumMod val="75000"/>
                    <a:lumOff val="25000"/>
                  </a:schemeClr>
                </a:solidFill>
                <a:latin typeface="Century Gothic" panose="020F0302020204030204"/>
              </a:rPr>
              <a:t>(captions, legend items, image credits) should be </a:t>
            </a:r>
            <a:r>
              <a:rPr lang="en-US" sz="2000" u="sng">
                <a:solidFill>
                  <a:schemeClr val="tx1">
                    <a:lumMod val="75000"/>
                    <a:lumOff val="25000"/>
                  </a:schemeClr>
                </a:solidFill>
                <a:latin typeface="Century Gothic" panose="020F0302020204030204"/>
              </a:rPr>
              <a:t>no smaller than</a:t>
            </a:r>
            <a:r>
              <a:rPr lang="en-US" sz="2000">
                <a:solidFill>
                  <a:schemeClr val="tx1">
                    <a:lumMod val="75000"/>
                    <a:lumOff val="25000"/>
                  </a:schemeClr>
                </a:solidFill>
                <a:latin typeface="Century Gothic" panose="020F0302020204030204"/>
              </a:rPr>
              <a:t> </a:t>
            </a:r>
            <a:r>
              <a:rPr lang="en-US" sz="2000" b="1">
                <a:solidFill>
                  <a:schemeClr val="tx1">
                    <a:lumMod val="75000"/>
                    <a:lumOff val="25000"/>
                  </a:schemeClr>
                </a:solidFill>
                <a:latin typeface="Century Gothic" panose="020F0302020204030204"/>
              </a:rPr>
              <a:t>14 point type</a:t>
            </a:r>
            <a:r>
              <a:rPr lang="en-US" sz="2000">
                <a:solidFill>
                  <a:schemeClr val="tx1">
                    <a:lumMod val="75000"/>
                    <a:lumOff val="25000"/>
                  </a:schemeClr>
                </a:solidFill>
                <a:latin typeface="Century Gothic" panose="020F0302020204030204"/>
              </a:rPr>
              <a:t>.</a:t>
            </a:r>
          </a:p>
          <a:p>
            <a:pPr marL="342900" indent="-342900">
              <a:lnSpc>
                <a:spcPct val="100000"/>
              </a:lnSpc>
              <a:spcAft>
                <a:spcPts val="600"/>
              </a:spcAft>
              <a:buClr>
                <a:srgbClr val="CF703B"/>
              </a:buClr>
              <a:buFont typeface="Webdings" panose="05030102010509060703" pitchFamily="18" charset="2"/>
              <a:buChar char=""/>
            </a:pPr>
            <a:r>
              <a:rPr lang="en-US">
                <a:solidFill>
                  <a:schemeClr val="tx1">
                    <a:lumMod val="75000"/>
                    <a:lumOff val="25000"/>
                  </a:schemeClr>
                </a:solidFill>
                <a:latin typeface="Century Gothic" panose="020F0302020204030204"/>
              </a:rPr>
              <a:t>Try to use a </a:t>
            </a:r>
            <a:r>
              <a:rPr lang="en-US" b="1">
                <a:solidFill>
                  <a:schemeClr val="tx1">
                    <a:lumMod val="75000"/>
                    <a:lumOff val="25000"/>
                  </a:schemeClr>
                </a:solidFill>
                <a:latin typeface="Century Gothic" panose="020F0302020204030204"/>
              </a:rPr>
              <a:t>consistent font size</a:t>
            </a:r>
            <a:r>
              <a:rPr lang="en-US">
                <a:solidFill>
                  <a:schemeClr val="tx1">
                    <a:lumMod val="75000"/>
                    <a:lumOff val="25000"/>
                  </a:schemeClr>
                </a:solidFill>
                <a:latin typeface="Century Gothic" panose="020F0302020204030204"/>
              </a:rPr>
              <a:t> between slides.</a:t>
            </a:r>
          </a:p>
          <a:p>
            <a:pPr marL="342900" indent="-342900">
              <a:lnSpc>
                <a:spcPct val="100000"/>
              </a:lnSpc>
              <a:spcAft>
                <a:spcPts val="600"/>
              </a:spcAft>
              <a:buClr>
                <a:srgbClr val="CF703B"/>
              </a:buClr>
              <a:buFont typeface="Webdings" panose="05030102010509060703" pitchFamily="18" charset="2"/>
              <a:buChar char=""/>
            </a:pPr>
            <a:r>
              <a:rPr lang="en-US">
                <a:solidFill>
                  <a:schemeClr val="tx1">
                    <a:lumMod val="75000"/>
                    <a:lumOff val="25000"/>
                  </a:schemeClr>
                </a:solidFill>
                <a:latin typeface="Century Gothic" panose="020F0302020204030204"/>
              </a:rPr>
              <a:t>The standard DEVELOP bullet style is </a:t>
            </a:r>
            <a:r>
              <a:rPr lang="en-US" b="1">
                <a:solidFill>
                  <a:schemeClr val="tx1">
                    <a:lumMod val="75000"/>
                    <a:lumOff val="25000"/>
                  </a:schemeClr>
                </a:solidFill>
                <a:latin typeface="Century Gothic" panose="020F0302020204030204"/>
              </a:rPr>
              <a:t>symbol #52 </a:t>
            </a:r>
            <a:r>
              <a:rPr lang="en-US">
                <a:solidFill>
                  <a:schemeClr val="tx1">
                    <a:lumMod val="75000"/>
                    <a:lumOff val="25000"/>
                  </a:schemeClr>
                </a:solidFill>
                <a:latin typeface="Century Gothic" panose="020F0302020204030204"/>
              </a:rPr>
              <a:t>in the </a:t>
            </a:r>
            <a:r>
              <a:rPr lang="en-US" b="1">
                <a:solidFill>
                  <a:schemeClr val="tx1">
                    <a:lumMod val="75000"/>
                    <a:lumOff val="25000"/>
                  </a:schemeClr>
                </a:solidFill>
                <a:latin typeface="Century Gothic" panose="020F0302020204030204"/>
              </a:rPr>
              <a:t>Webdings</a:t>
            </a:r>
            <a:r>
              <a:rPr lang="en-US">
                <a:solidFill>
                  <a:schemeClr val="tx1">
                    <a:lumMod val="75000"/>
                    <a:lumOff val="25000"/>
                  </a:schemeClr>
                </a:solidFill>
                <a:latin typeface="Century Gothic" panose="020F0302020204030204"/>
              </a:rPr>
              <a:t> font</a:t>
            </a:r>
          </a:p>
          <a:p>
            <a:pPr marL="342900" indent="-342900">
              <a:lnSpc>
                <a:spcPct val="100000"/>
              </a:lnSpc>
              <a:spcAft>
                <a:spcPts val="600"/>
              </a:spcAft>
              <a:buClr>
                <a:srgbClr val="7EB761"/>
              </a:buClr>
              <a:buFont typeface="Webdings" panose="05030102010509060703" pitchFamily="18" charset="2"/>
              <a:buChar char=""/>
            </a:pPr>
            <a:endParaRPr lang="en-US">
              <a:solidFill>
                <a:schemeClr val="tx1">
                  <a:lumMod val="75000"/>
                  <a:lumOff val="25000"/>
                </a:schemeClr>
              </a:solidFill>
              <a:latin typeface="Century Gothic" panose="020F0302020204030204"/>
            </a:endParaRPr>
          </a:p>
        </p:txBody>
      </p:sp>
      <p:pic>
        <p:nvPicPr>
          <p:cNvPr id="11" name="Picture 10"/>
          <p:cNvPicPr>
            <a:picLocks noChangeAspect="1"/>
          </p:cNvPicPr>
          <p:nvPr/>
        </p:nvPicPr>
        <p:blipFill rotWithShape="1">
          <a:blip r:embed="rId2"/>
          <a:srcRect l="72635" t="10957" r="22096" b="71407"/>
          <a:stretch/>
        </p:blipFill>
        <p:spPr>
          <a:xfrm>
            <a:off x="8674484" y="122682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6091" y="3559193"/>
            <a:ext cx="3593837" cy="2804160"/>
          </a:xfrm>
          <a:prstGeom prst="rect">
            <a:avLst/>
          </a:prstGeom>
          <a:ln w="28575">
            <a:solidFill>
              <a:sysClr val="windowText" lastClr="000000"/>
            </a:solidFill>
          </a:ln>
          <a:effectLst>
            <a:outerShdw blurRad="50800" dist="38100" dir="2700000" algn="tl" rotWithShape="0">
              <a:prstClr val="black">
                <a:alpha val="40000"/>
              </a:prstClr>
            </a:outerShdw>
          </a:effectLst>
        </p:spPr>
      </p:pic>
      <p:sp>
        <p:nvSpPr>
          <p:cNvPr id="13" name="TextBox 12"/>
          <p:cNvSpPr txBox="1"/>
          <p:nvPr/>
        </p:nvSpPr>
        <p:spPr>
          <a:xfrm>
            <a:off x="1080319" y="5824289"/>
            <a:ext cx="1334724" cy="338554"/>
          </a:xfrm>
          <a:prstGeom prst="rect">
            <a:avLst/>
          </a:prstGeom>
          <a:noFill/>
        </p:spPr>
        <p:txBody>
          <a:bodyPr wrap="square" rtlCol="0">
            <a:spAutoFit/>
          </a:bodyPr>
          <a:lstStyle/>
          <a:p>
            <a:pPr marL="285750" indent="-285750">
              <a:buClr>
                <a:srgbClr val="CF703B"/>
              </a:buClr>
              <a:buFont typeface="Century Gothic" panose="020B0502020202020204" pitchFamily="34" charset="0"/>
              <a:buChar char="►"/>
            </a:pPr>
            <a:r>
              <a:rPr lang="en-US" sz="1600">
                <a:solidFill>
                  <a:schemeClr val="tx1">
                    <a:lumMod val="75000"/>
                    <a:lumOff val="25000"/>
                  </a:schemeClr>
                </a:solidFill>
                <a:latin typeface="Century Gothic" panose="020F0302020204030204"/>
              </a:rPr>
              <a:t>Not this</a:t>
            </a:r>
          </a:p>
        </p:txBody>
      </p:sp>
      <p:sp>
        <p:nvSpPr>
          <p:cNvPr id="14" name="TextBox 13"/>
          <p:cNvSpPr txBox="1"/>
          <p:nvPr/>
        </p:nvSpPr>
        <p:spPr>
          <a:xfrm>
            <a:off x="2296314" y="5824289"/>
            <a:ext cx="1042273" cy="338554"/>
          </a:xfrm>
          <a:prstGeom prst="rect">
            <a:avLst/>
          </a:prstGeom>
          <a:noFill/>
        </p:spPr>
        <p:txBody>
          <a:bodyPr wrap="none" rtlCol="0">
            <a:spAutoFit/>
          </a:bodyPr>
          <a:lstStyle/>
          <a:p>
            <a:pPr marL="285750" indent="-285750">
              <a:buClr>
                <a:srgbClr val="CF703B"/>
              </a:buClr>
              <a:buFont typeface="Wingdings" panose="05000000000000000000" pitchFamily="2" charset="2"/>
              <a:buChar char="Ø"/>
            </a:pPr>
            <a:r>
              <a:rPr lang="en-US" sz="1600">
                <a:solidFill>
                  <a:schemeClr val="tx1">
                    <a:lumMod val="75000"/>
                    <a:lumOff val="25000"/>
                  </a:schemeClr>
                </a:solidFill>
                <a:latin typeface="Century Gothic" panose="020F0302020204030204"/>
              </a:rPr>
              <a:t>or this</a:t>
            </a:r>
          </a:p>
        </p:txBody>
      </p:sp>
      <p:sp>
        <p:nvSpPr>
          <p:cNvPr id="15" name="TextBox 14"/>
          <p:cNvSpPr txBox="1"/>
          <p:nvPr/>
        </p:nvSpPr>
        <p:spPr>
          <a:xfrm>
            <a:off x="3380278" y="5824289"/>
            <a:ext cx="1042273" cy="338554"/>
          </a:xfrm>
          <a:prstGeom prst="rect">
            <a:avLst/>
          </a:prstGeom>
          <a:noFill/>
        </p:spPr>
        <p:txBody>
          <a:bodyPr wrap="none" rtlCol="0">
            <a:spAutoFit/>
          </a:bodyPr>
          <a:lstStyle/>
          <a:p>
            <a:pPr marL="285750" indent="-285750">
              <a:buClr>
                <a:srgbClr val="CF703B"/>
              </a:buClr>
              <a:buFont typeface="Arial" panose="020B0604020202020204" pitchFamily="34" charset="0"/>
              <a:buChar char="•"/>
            </a:pPr>
            <a:r>
              <a:rPr lang="en-US" sz="1600">
                <a:solidFill>
                  <a:schemeClr val="tx1">
                    <a:lumMod val="75000"/>
                    <a:lumOff val="25000"/>
                  </a:schemeClr>
                </a:solidFill>
                <a:latin typeface="Century Gothic" panose="020F0302020204030204"/>
              </a:rPr>
              <a:t>or this</a:t>
            </a:r>
          </a:p>
        </p:txBody>
      </p:sp>
    </p:spTree>
    <p:extLst>
      <p:ext uri="{BB962C8B-B14F-4D97-AF65-F5344CB8AC3E}">
        <p14:creationId xmlns:p14="http://schemas.microsoft.com/office/powerpoint/2010/main" val="1657698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370608" y="1532597"/>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Overall, keep text to a </a:t>
            </a:r>
            <a:r>
              <a:rPr lang="en-US" sz="2000" b="1">
                <a:solidFill>
                  <a:schemeClr val="tx1">
                    <a:lumMod val="75000"/>
                    <a:lumOff val="25000"/>
                  </a:schemeClr>
                </a:solidFill>
                <a:latin typeface="Century Gothic" panose="020F0302020204030204"/>
              </a:rPr>
              <a:t>minimum</a:t>
            </a:r>
            <a:r>
              <a:rPr lang="en-US" sz="2000">
                <a:solidFill>
                  <a:schemeClr val="tx1">
                    <a:lumMod val="75000"/>
                    <a:lumOff val="25000"/>
                  </a:schemeClr>
                </a:solidFill>
                <a:latin typeface="Century Gothic" panose="020F0302020204030204"/>
              </a:rPr>
              <a:t>. </a:t>
            </a:r>
          </a:p>
          <a:p>
            <a:pPr marL="342900" indent="-342900">
              <a:lnSpc>
                <a:spcPct val="100000"/>
              </a:lnSpc>
              <a:spcBef>
                <a:spcPts val="0"/>
              </a:spcBef>
              <a:spcAft>
                <a:spcPts val="600"/>
              </a:spcAft>
              <a:buClr>
                <a:srgbClr val="CF703B"/>
              </a:buClr>
              <a:buFont typeface="Webdings" panose="05030102010509060703" pitchFamily="18" charset="2"/>
              <a:buChar char="4"/>
            </a:pPr>
            <a:r>
              <a:rPr lang="en-US" sz="2000" b="1">
                <a:solidFill>
                  <a:schemeClr val="tx1">
                    <a:lumMod val="75000"/>
                    <a:lumOff val="25000"/>
                  </a:schemeClr>
                </a:solidFill>
                <a:latin typeface="Century Gothic" panose="020F0302020204030204"/>
              </a:rPr>
              <a:t>Include a visual</a:t>
            </a:r>
            <a:r>
              <a:rPr lang="en-US" sz="2000">
                <a:solidFill>
                  <a:schemeClr val="tx1">
                    <a:lumMod val="75000"/>
                    <a:lumOff val="25000"/>
                  </a:schemeClr>
                </a:solidFill>
                <a:latin typeface="Century Gothic" panose="020F0302020204030204"/>
              </a:rPr>
              <a:t> on each slide, if possible.</a:t>
            </a:r>
          </a:p>
          <a:p>
            <a:pPr marL="800100" lvl="1" indent="-342900">
              <a:lnSpc>
                <a:spcPct val="100000"/>
              </a:lnSpc>
              <a:spcBef>
                <a:spcPts val="0"/>
              </a:spcBef>
              <a:spcAft>
                <a:spcPts val="600"/>
              </a:spcAft>
              <a:buClr>
                <a:srgbClr val="CF703B"/>
              </a:buClr>
              <a:buFont typeface="Webdings" panose="05030102010509060703" pitchFamily="18" charset="2"/>
              <a:buChar char="4"/>
            </a:pPr>
            <a:r>
              <a:rPr lang="en-US" sz="2000" b="1">
                <a:solidFill>
                  <a:schemeClr val="tx1">
                    <a:lumMod val="75000"/>
                    <a:lumOff val="25000"/>
                  </a:schemeClr>
                </a:solidFill>
                <a:latin typeface="Century Gothic" panose="020F0302020204030204"/>
              </a:rPr>
              <a:t>Maximize the size </a:t>
            </a:r>
            <a:r>
              <a:rPr lang="en-US" sz="2000">
                <a:solidFill>
                  <a:schemeClr val="tx1">
                    <a:lumMod val="75000"/>
                    <a:lumOff val="25000"/>
                  </a:schemeClr>
                </a:solidFill>
                <a:latin typeface="Century Gothic" panose="020F0302020204030204"/>
              </a:rPr>
              <a:t>of any images, figures, and graphs to fill up the slide</a:t>
            </a:r>
          </a:p>
          <a:p>
            <a:pPr marL="800100" lvl="1"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If you have image borders, which are usually a good idea, make sure they are consistent</a:t>
            </a:r>
          </a:p>
          <a:p>
            <a:pPr marL="342900"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Arrange content to </a:t>
            </a:r>
            <a:r>
              <a:rPr lang="en-US" sz="2000" b="1">
                <a:solidFill>
                  <a:schemeClr val="tx1">
                    <a:lumMod val="75000"/>
                    <a:lumOff val="25000"/>
                  </a:schemeClr>
                </a:solidFill>
                <a:latin typeface="Century Gothic" panose="020F0302020204030204"/>
              </a:rPr>
              <a:t>minimize white space</a:t>
            </a:r>
            <a:r>
              <a:rPr lang="en-US" sz="200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Include </a:t>
            </a:r>
            <a:r>
              <a:rPr lang="en-US" sz="2000" b="1">
                <a:solidFill>
                  <a:schemeClr val="tx1">
                    <a:lumMod val="75000"/>
                    <a:lumOff val="25000"/>
                  </a:schemeClr>
                </a:solidFill>
                <a:latin typeface="Century Gothic" panose="020F0302020204030204"/>
              </a:rPr>
              <a:t>full speaker notes </a:t>
            </a:r>
            <a:r>
              <a:rPr lang="en-US" sz="2000">
                <a:solidFill>
                  <a:schemeClr val="tx1">
                    <a:lumMod val="75000"/>
                    <a:lumOff val="25000"/>
                  </a:schemeClr>
                </a:solidFill>
                <a:latin typeface="Century Gothic" panose="020F0302020204030204"/>
              </a:rPr>
              <a:t>for each slide (see below).</a:t>
            </a:r>
          </a:p>
          <a:p>
            <a:pPr marL="800100" lvl="1"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You need to include image information in your speakers notes as well.</a:t>
            </a:r>
            <a:r>
              <a:rPr lang="en-US" sz="2000">
                <a:solidFill>
                  <a:prstClr val="black">
                    <a:lumMod val="75000"/>
                    <a:lumOff val="25000"/>
                  </a:prstClr>
                </a:solidFill>
                <a:latin typeface="Century Gothic" panose="020F0302020204030204"/>
              </a:rPr>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
        <p:nvSpPr>
          <p:cNvPr id="6" name="Title 1">
            <a:extLst>
              <a:ext uri="{FF2B5EF4-FFF2-40B4-BE49-F238E27FC236}">
                <a16:creationId xmlns:a16="http://schemas.microsoft.com/office/drawing/2014/main" id="{6954BE21-943F-4AB8-99AE-B49B00D80843}"/>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F0302020204030204"/>
              </a:rPr>
              <a:t>PRESENTATION GUIDELINES: TIPS</a:t>
            </a:r>
          </a:p>
        </p:txBody>
      </p:sp>
    </p:spTree>
    <p:extLst>
      <p:ext uri="{BB962C8B-B14F-4D97-AF65-F5344CB8AC3E}">
        <p14:creationId xmlns:p14="http://schemas.microsoft.com/office/powerpoint/2010/main" val="4290289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495300" y="1509414"/>
            <a:ext cx="3872253" cy="45704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200" b="1">
                <a:solidFill>
                  <a:schemeClr val="tx1">
                    <a:lumMod val="75000"/>
                    <a:lumOff val="25000"/>
                  </a:schemeClr>
                </a:solidFill>
                <a:latin typeface="Century Gothic" panose="020F0302020204030204"/>
              </a:rPr>
              <a:t>The Align Tool</a:t>
            </a:r>
          </a:p>
          <a:p>
            <a:pPr marL="342900"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3289B4"/>
              </a:buClr>
              <a:buFont typeface="Arial" panose="020B0604020202020204" pitchFamily="34" charset="0"/>
              <a:buNone/>
            </a:pPr>
            <a:r>
              <a:rPr lang="en-US" sz="2200" b="1">
                <a:solidFill>
                  <a:schemeClr val="tx1">
                    <a:lumMod val="75000"/>
                    <a:lumOff val="25000"/>
                  </a:schemeClr>
                </a:solidFill>
                <a:latin typeface="Century Gothic" panose="020F0302020204030204"/>
              </a:rPr>
              <a:t>Text Box Formatting (1)</a:t>
            </a:r>
          </a:p>
          <a:p>
            <a:pPr marL="342900"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3289B4"/>
              </a:buClr>
              <a:buFont typeface="Arial" panose="020B0604020202020204" pitchFamily="34" charset="0"/>
              <a:buNone/>
            </a:pPr>
            <a:r>
              <a:rPr lang="en-US" sz="2200" b="1">
                <a:solidFill>
                  <a:schemeClr val="tx1">
                    <a:lumMod val="75000"/>
                    <a:lumOff val="25000"/>
                  </a:schemeClr>
                </a:solidFill>
                <a:latin typeface="Century Gothic" panose="020F0302020204030204"/>
              </a:rPr>
              <a:t>Line Spacing Formatting (2)</a:t>
            </a:r>
          </a:p>
          <a:p>
            <a:pPr marL="342900"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Consistent line spacing can make your presentation look more professional</a:t>
            </a:r>
          </a:p>
        </p:txBody>
      </p:sp>
      <p:grpSp>
        <p:nvGrpSpPr>
          <p:cNvPr id="4" name="Group 3"/>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9"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0" name="Group 9"/>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2" name="TextBox 11"/>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13"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
        <p:nvSpPr>
          <p:cNvPr id="15" name="Title 1">
            <a:extLst>
              <a:ext uri="{FF2B5EF4-FFF2-40B4-BE49-F238E27FC236}">
                <a16:creationId xmlns:a16="http://schemas.microsoft.com/office/drawing/2014/main" id="{2300C1B5-C50C-402E-B651-E0E581A3BA1A}"/>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F0302020204030204"/>
              </a:rPr>
              <a:t>PRESENTATION GUIDELINES: TOOLS</a:t>
            </a:r>
          </a:p>
        </p:txBody>
      </p:sp>
    </p:spTree>
    <p:extLst>
      <p:ext uri="{BB962C8B-B14F-4D97-AF65-F5344CB8AC3E}">
        <p14:creationId xmlns:p14="http://schemas.microsoft.com/office/powerpoint/2010/main" val="583009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42900"/>
            <a:ext cx="7294990" cy="419100"/>
          </a:xfrm>
          <a:prstGeom prst="rect">
            <a:avLst/>
          </a:prstGeom>
        </p:spPr>
        <p:txBody>
          <a:bodyPr wrap="square" anchor="ctr">
            <a:noAutofit/>
          </a:bodyPr>
          <a:lstStyle/>
          <a:p>
            <a:pPr lvl="0"/>
            <a:r>
              <a:rPr lang="en-US" sz="4000" b="1">
                <a:solidFill>
                  <a:srgbClr val="CD7143"/>
                </a:solidFill>
                <a:latin typeface="Century Gothic" panose="020F0302020204030204"/>
              </a:rPr>
              <a:t>IMAGES, PHOTOS, &amp; LOGOS</a:t>
            </a:r>
          </a:p>
        </p:txBody>
      </p:sp>
      <p:sp>
        <p:nvSpPr>
          <p:cNvPr id="3" name="Text Placeholder 2"/>
          <p:cNvSpPr txBox="1">
            <a:spLocks/>
          </p:cNvSpPr>
          <p:nvPr/>
        </p:nvSpPr>
        <p:spPr>
          <a:xfrm>
            <a:off x="505777" y="1206536"/>
            <a:ext cx="5977085" cy="443198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F703B"/>
              </a:buClr>
              <a:buFont typeface="Webdings" panose="05030102010509060703" pitchFamily="18" charset="2"/>
              <a:buChar char="4"/>
            </a:pPr>
            <a:r>
              <a:rPr lang="en-US" sz="1800">
                <a:solidFill>
                  <a:schemeClr val="tx1">
                    <a:lumMod val="75000"/>
                    <a:lumOff val="25000"/>
                  </a:schemeClr>
                </a:solidFill>
                <a:latin typeface="Century Gothic" panose="020F0302020204030204"/>
              </a:rPr>
              <a:t>Please </a:t>
            </a:r>
            <a:r>
              <a:rPr lang="en-US" sz="1800" b="1">
                <a:solidFill>
                  <a:schemeClr val="tx1">
                    <a:lumMod val="75000"/>
                    <a:lumOff val="25000"/>
                  </a:schemeClr>
                </a:solidFill>
                <a:latin typeface="Century Gothic" panose="020F0302020204030204"/>
              </a:rPr>
              <a:t>do not </a:t>
            </a:r>
            <a:r>
              <a:rPr lang="en-US" sz="1800">
                <a:solidFill>
                  <a:schemeClr val="tx1">
                    <a:lumMod val="75000"/>
                    <a:lumOff val="25000"/>
                  </a:schemeClr>
                </a:solidFill>
                <a:latin typeface="Century Gothic" panose="020F0302020204030204"/>
              </a:rPr>
              <a:t>include the image URL in the source text box but rather place it in the </a:t>
            </a:r>
            <a:r>
              <a:rPr lang="en-US" sz="1800" b="1">
                <a:solidFill>
                  <a:schemeClr val="tx1">
                    <a:lumMod val="75000"/>
                    <a:lumOff val="25000"/>
                  </a:schemeClr>
                </a:solidFill>
                <a:latin typeface="Century Gothic" panose="020F0302020204030204"/>
              </a:rPr>
              <a:t>notes section</a:t>
            </a:r>
            <a:r>
              <a:rPr lang="en-US" sz="180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7EB761"/>
              </a:buClr>
              <a:buFont typeface="Webdings" panose="05030102010509060703" pitchFamily="18" charset="2"/>
              <a:buChar char="4"/>
            </a:pPr>
            <a:endParaRPr lang="en-US" sz="1800">
              <a:solidFill>
                <a:schemeClr val="tx1">
                  <a:lumMod val="75000"/>
                  <a:lumOff val="25000"/>
                </a:schemeClr>
              </a:solidFill>
              <a:latin typeface="Century Gothic" panose="020F0302020204030204"/>
            </a:endParaRPr>
          </a:p>
          <a:p>
            <a:pPr>
              <a:lnSpc>
                <a:spcPct val="100000"/>
              </a:lnSpc>
              <a:spcBef>
                <a:spcPts val="0"/>
              </a:spcBef>
              <a:spcAft>
                <a:spcPts val="600"/>
              </a:spcAft>
              <a:buClr>
                <a:srgbClr val="CF703B"/>
              </a:buClr>
              <a:buFont typeface="Webdings" panose="05030102010509060703" pitchFamily="18" charset="2"/>
              <a:buChar char="4"/>
            </a:pPr>
            <a:r>
              <a:rPr lang="en-US" sz="1800">
                <a:solidFill>
                  <a:schemeClr val="tx1">
                    <a:lumMod val="75000"/>
                    <a:lumOff val="25000"/>
                  </a:schemeClr>
                </a:solidFill>
                <a:latin typeface="Century Gothic" panose="020F0302020204030204"/>
              </a:rPr>
              <a:t>If you use a border for your images include it on all photographs to keep your presentation </a:t>
            </a:r>
            <a:r>
              <a:rPr lang="en-US" sz="1800" b="1">
                <a:solidFill>
                  <a:schemeClr val="tx1">
                    <a:lumMod val="75000"/>
                    <a:lumOff val="25000"/>
                  </a:schemeClr>
                </a:solidFill>
                <a:latin typeface="Century Gothic" panose="020F0302020204030204"/>
              </a:rPr>
              <a:t>consistent</a:t>
            </a:r>
            <a:r>
              <a:rPr lang="en-US" sz="1800">
                <a:solidFill>
                  <a:schemeClr val="tx1">
                    <a:lumMod val="75000"/>
                    <a:lumOff val="25000"/>
                  </a:schemeClr>
                </a:solidFill>
                <a:latin typeface="Century Gothic" panose="020F0302020204030204"/>
              </a:rPr>
              <a:t>.</a:t>
            </a:r>
          </a:p>
          <a:p>
            <a:pPr>
              <a:lnSpc>
                <a:spcPct val="100000"/>
              </a:lnSpc>
              <a:spcBef>
                <a:spcPts val="0"/>
              </a:spcBef>
              <a:spcAft>
                <a:spcPts val="600"/>
              </a:spcAft>
              <a:buClr>
                <a:srgbClr val="7EB761"/>
              </a:buClr>
              <a:buFont typeface="Webdings" panose="05030102010509060703" pitchFamily="18" charset="2"/>
              <a:buChar char="4"/>
            </a:pPr>
            <a:endParaRPr lang="en-US" sz="1800">
              <a:solidFill>
                <a:schemeClr val="tx1">
                  <a:lumMod val="75000"/>
                  <a:lumOff val="25000"/>
                </a:schemeClr>
              </a:solidFill>
              <a:latin typeface="Century Gothic" panose="020F0302020204030204"/>
            </a:endParaRPr>
          </a:p>
          <a:p>
            <a:pPr>
              <a:lnSpc>
                <a:spcPct val="100000"/>
              </a:lnSpc>
              <a:spcBef>
                <a:spcPts val="0"/>
              </a:spcBef>
              <a:spcAft>
                <a:spcPts val="600"/>
              </a:spcAft>
              <a:buClr>
                <a:srgbClr val="CF703B"/>
              </a:buClr>
              <a:buFont typeface="Webdings" panose="05030102010509060703" pitchFamily="18" charset="2"/>
              <a:buChar char="4"/>
            </a:pPr>
            <a:r>
              <a:rPr lang="en-US" sz="1800">
                <a:solidFill>
                  <a:schemeClr val="tx1">
                    <a:lumMod val="75000"/>
                    <a:lumOff val="25000"/>
                  </a:schemeClr>
                </a:solidFill>
                <a:latin typeface="Century Gothic" panose="020F0302020204030204"/>
              </a:rPr>
              <a:t>Background images are </a:t>
            </a:r>
            <a:r>
              <a:rPr lang="en-US" sz="1800" b="1">
                <a:solidFill>
                  <a:schemeClr val="tx1">
                    <a:lumMod val="75000"/>
                    <a:lumOff val="25000"/>
                  </a:schemeClr>
                </a:solidFill>
                <a:latin typeface="Century Gothic" panose="020F0302020204030204"/>
              </a:rPr>
              <a:t>not recommended</a:t>
            </a:r>
            <a:r>
              <a:rPr lang="en-US" sz="1800">
                <a:solidFill>
                  <a:schemeClr val="tx1">
                    <a:lumMod val="75000"/>
                    <a:lumOff val="25000"/>
                  </a:schemeClr>
                </a:solidFill>
                <a:latin typeface="Century Gothic" panose="020F0302020204030204"/>
              </a:rPr>
              <a:t>. If you use one, make sure that your text remains </a:t>
            </a:r>
            <a:r>
              <a:rPr lang="en-US" sz="1800" b="1">
                <a:solidFill>
                  <a:schemeClr val="tx1">
                    <a:lumMod val="75000"/>
                    <a:lumOff val="25000"/>
                  </a:schemeClr>
                </a:solidFill>
                <a:latin typeface="Century Gothic" panose="020F0302020204030204"/>
              </a:rPr>
              <a:t>clear</a:t>
            </a:r>
            <a:r>
              <a:rPr lang="en-US" sz="1800">
                <a:solidFill>
                  <a:schemeClr val="tx1">
                    <a:lumMod val="75000"/>
                    <a:lumOff val="25000"/>
                  </a:schemeClr>
                </a:solidFill>
                <a:latin typeface="Century Gothic" panose="020F0302020204030204"/>
              </a:rPr>
              <a:t> and </a:t>
            </a:r>
            <a:r>
              <a:rPr lang="en-US" sz="1800" b="1">
                <a:solidFill>
                  <a:schemeClr val="tx1">
                    <a:lumMod val="75000"/>
                    <a:lumOff val="25000"/>
                  </a:schemeClr>
                </a:solidFill>
                <a:latin typeface="Century Gothic" panose="020F0302020204030204"/>
              </a:rPr>
              <a:t>legible</a:t>
            </a:r>
            <a:r>
              <a:rPr lang="en-US" sz="1800">
                <a:solidFill>
                  <a:schemeClr val="tx1">
                    <a:lumMod val="75000"/>
                    <a:lumOff val="25000"/>
                  </a:schemeClr>
                </a:solidFill>
                <a:latin typeface="Century Gothic" panose="020F0302020204030204"/>
              </a:rPr>
              <a:t>.</a:t>
            </a:r>
          </a:p>
          <a:p>
            <a:pPr marL="0" indent="0">
              <a:lnSpc>
                <a:spcPct val="100000"/>
              </a:lnSpc>
              <a:spcBef>
                <a:spcPts val="0"/>
              </a:spcBef>
              <a:spcAft>
                <a:spcPts val="600"/>
              </a:spcAft>
              <a:buClr>
                <a:srgbClr val="7EB761"/>
              </a:buClr>
              <a:buFont typeface="Arial" panose="020B0604020202020204" pitchFamily="34" charset="0"/>
              <a:buNone/>
            </a:pPr>
            <a:endParaRPr lang="en-US" sz="1800">
              <a:solidFill>
                <a:schemeClr val="tx1">
                  <a:lumMod val="75000"/>
                  <a:lumOff val="25000"/>
                </a:schemeClr>
              </a:solidFill>
              <a:latin typeface="Century Gothic" panose="020F0302020204030204"/>
            </a:endParaRPr>
          </a:p>
          <a:p>
            <a:pPr>
              <a:lnSpc>
                <a:spcPct val="100000"/>
              </a:lnSpc>
              <a:spcBef>
                <a:spcPts val="0"/>
              </a:spcBef>
              <a:spcAft>
                <a:spcPts val="600"/>
              </a:spcAft>
              <a:buClr>
                <a:srgbClr val="CF703B"/>
              </a:buClr>
              <a:buFont typeface="Webdings" panose="05030102010509060703" pitchFamily="18" charset="2"/>
              <a:buChar char="4"/>
            </a:pPr>
            <a:r>
              <a:rPr lang="en-US" sz="1800">
                <a:solidFill>
                  <a:schemeClr val="tx1">
                    <a:lumMod val="75000"/>
                    <a:lumOff val="25000"/>
                  </a:schemeClr>
                </a:solidFill>
                <a:latin typeface="Century Gothic" panose="020F0302020204030204"/>
              </a:rPr>
              <a:t>For images, use the </a:t>
            </a:r>
            <a:r>
              <a:rPr lang="en-US" sz="1800" b="1">
                <a:solidFill>
                  <a:schemeClr val="tx1">
                    <a:lumMod val="75000"/>
                    <a:lumOff val="25000"/>
                  </a:schemeClr>
                </a:solidFill>
                <a:latin typeface="Century Gothic" panose="020F0302020204030204"/>
              </a:rPr>
              <a:t>Shadow (Outer) </a:t>
            </a:r>
            <a:r>
              <a:rPr lang="en-US" sz="1800">
                <a:solidFill>
                  <a:schemeClr val="tx1">
                    <a:lumMod val="75000"/>
                    <a:lumOff val="25000"/>
                  </a:schemeClr>
                </a:solidFill>
                <a:latin typeface="Century Gothic" panose="020F0302020204030204"/>
              </a:rPr>
              <a:t>Shape Effect located in the </a:t>
            </a:r>
            <a:r>
              <a:rPr lang="en-US" sz="1800" b="1">
                <a:solidFill>
                  <a:schemeClr val="tx1">
                    <a:lumMod val="75000"/>
                    <a:lumOff val="25000"/>
                  </a:schemeClr>
                </a:solidFill>
                <a:latin typeface="Century Gothic" panose="020F0302020204030204"/>
              </a:rPr>
              <a:t>Format</a:t>
            </a:r>
            <a:r>
              <a:rPr lang="en-US" sz="1800">
                <a:solidFill>
                  <a:schemeClr val="tx1">
                    <a:lumMod val="75000"/>
                    <a:lumOff val="25000"/>
                  </a:schemeClr>
                </a:solidFill>
                <a:latin typeface="Century Gothic" panose="020F0302020204030204"/>
              </a:rPr>
              <a:t> </a:t>
            </a:r>
            <a:r>
              <a:rPr lang="en-US" sz="1800" b="1">
                <a:solidFill>
                  <a:schemeClr val="tx1">
                    <a:lumMod val="75000"/>
                    <a:lumOff val="25000"/>
                  </a:schemeClr>
                </a:solidFill>
                <a:latin typeface="Century Gothic" panose="020F0302020204030204"/>
              </a:rPr>
              <a:t>Tab</a:t>
            </a:r>
            <a:r>
              <a:rPr lang="en-US" sz="1800">
                <a:solidFill>
                  <a:schemeClr val="tx1">
                    <a:lumMod val="75000"/>
                    <a:lumOff val="25000"/>
                  </a:schemeClr>
                </a:solidFill>
                <a:latin typeface="Century Gothic" panose="020F0302020204030204"/>
              </a:rPr>
              <a:t> in the </a:t>
            </a:r>
            <a:r>
              <a:rPr lang="en-US" sz="1800" b="1">
                <a:solidFill>
                  <a:schemeClr val="tx1">
                    <a:lumMod val="75000"/>
                    <a:lumOff val="25000"/>
                  </a:schemeClr>
                </a:solidFill>
                <a:latin typeface="Century Gothic" panose="020F0302020204030204"/>
              </a:rPr>
              <a:t>Drawing Section</a:t>
            </a:r>
            <a:r>
              <a:rPr lang="en-US" sz="1800">
                <a:solidFill>
                  <a:schemeClr val="tx1">
                    <a:lumMod val="75000"/>
                    <a:lumOff val="25000"/>
                  </a:schemeClr>
                </a:solidFill>
                <a:latin typeface="Century Gothic" panose="020F0302020204030204"/>
              </a:rPr>
              <a:t>. </a:t>
            </a:r>
          </a:p>
        </p:txBody>
      </p:sp>
      <p:sp>
        <p:nvSpPr>
          <p:cNvPr id="4" name="Text Placeholder 5"/>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F703B"/>
              </a:buClr>
              <a:buFont typeface="Webdings" panose="05030102010509060703" pitchFamily="18" charset="2"/>
              <a:buChar char="4"/>
            </a:pPr>
            <a:r>
              <a:rPr lang="en-US" sz="1800">
                <a:solidFill>
                  <a:schemeClr val="tx1">
                    <a:lumMod val="75000"/>
                    <a:lumOff val="25000"/>
                  </a:schemeClr>
                </a:solidFill>
                <a:latin typeface="Century Gothic" panose="020F0302020204030204"/>
              </a:rPr>
              <a:t>Obtain a </a:t>
            </a:r>
            <a:r>
              <a:rPr lang="en-US" sz="1800" b="1">
                <a:solidFill>
                  <a:schemeClr val="tx1">
                    <a:lumMod val="75000"/>
                    <a:lumOff val="25000"/>
                  </a:schemeClr>
                </a:solidFill>
                <a:latin typeface="Century Gothic" panose="020F0302020204030204"/>
              </a:rPr>
              <a:t>media release form</a:t>
            </a:r>
            <a:r>
              <a:rPr lang="en-US" sz="1800">
                <a:solidFill>
                  <a:schemeClr val="tx1">
                    <a:lumMod val="75000"/>
                    <a:lumOff val="25000"/>
                  </a:schemeClr>
                </a:solidFill>
                <a:latin typeface="Century Gothic" panose="020F0302020204030204"/>
              </a:rPr>
              <a:t> from all people in photos that your team has taken!</a:t>
            </a:r>
          </a:p>
          <a:p>
            <a:pPr>
              <a:lnSpc>
                <a:spcPct val="100000"/>
              </a:lnSpc>
              <a:spcBef>
                <a:spcPts val="0"/>
              </a:spcBef>
              <a:spcAft>
                <a:spcPts val="600"/>
              </a:spcAft>
              <a:buClr>
                <a:srgbClr val="7EB761"/>
              </a:buClr>
              <a:buFont typeface="Webdings" panose="05030102010509060703" pitchFamily="18" charset="2"/>
              <a:buChar char="4"/>
            </a:pPr>
            <a:endParaRPr lang="en-US" sz="1800">
              <a:solidFill>
                <a:schemeClr val="tx1">
                  <a:lumMod val="75000"/>
                  <a:lumOff val="25000"/>
                </a:schemeClr>
              </a:solidFill>
              <a:latin typeface="Century Gothic" panose="020F0302020204030204"/>
            </a:endParaRPr>
          </a:p>
          <a:p>
            <a:pPr>
              <a:lnSpc>
                <a:spcPct val="100000"/>
              </a:lnSpc>
              <a:spcBef>
                <a:spcPts val="0"/>
              </a:spcBef>
              <a:spcAft>
                <a:spcPts val="600"/>
              </a:spcAft>
              <a:buClr>
                <a:srgbClr val="CF703B"/>
              </a:buClr>
              <a:buFont typeface="Webdings" panose="05030102010509060703" pitchFamily="18" charset="2"/>
              <a:buChar char="4"/>
            </a:pPr>
            <a:r>
              <a:rPr lang="en-US" sz="1800">
                <a:solidFill>
                  <a:schemeClr val="tx1">
                    <a:lumMod val="75000"/>
                    <a:lumOff val="25000"/>
                  </a:schemeClr>
                </a:solidFill>
                <a:latin typeface="Century Gothic" panose="020F0302020204030204"/>
              </a:rPr>
              <a:t>All image sources should be </a:t>
            </a:r>
            <a:r>
              <a:rPr lang="en-US" sz="1800" b="1">
                <a:solidFill>
                  <a:schemeClr val="tx1">
                    <a:lumMod val="75000"/>
                    <a:lumOff val="25000"/>
                  </a:schemeClr>
                </a:solidFill>
                <a:latin typeface="Century Gothic" panose="020F0302020204030204"/>
              </a:rPr>
              <a:t>cited using a consistent format </a:t>
            </a:r>
            <a:r>
              <a:rPr lang="en-US" sz="1800">
                <a:solidFill>
                  <a:schemeClr val="tx1">
                    <a:lumMod val="75000"/>
                    <a:lumOff val="25000"/>
                  </a:schemeClr>
                </a:solidFill>
                <a:latin typeface="Century Gothic" panose="020F0302020204030204"/>
              </a:rPr>
              <a:t>and should be </a:t>
            </a:r>
            <a:r>
              <a:rPr lang="en-US" sz="1800" b="1">
                <a:solidFill>
                  <a:schemeClr val="tx1">
                    <a:lumMod val="75000"/>
                    <a:lumOff val="25000"/>
                  </a:schemeClr>
                </a:solidFill>
                <a:latin typeface="Century Gothic" panose="020F0302020204030204"/>
              </a:rPr>
              <a:t>visible</a:t>
            </a:r>
            <a:r>
              <a:rPr lang="en-US" sz="1800">
                <a:solidFill>
                  <a:schemeClr val="tx1">
                    <a:lumMod val="75000"/>
                    <a:lumOff val="25000"/>
                  </a:schemeClr>
                </a:solidFill>
                <a:latin typeface="Century Gothic" panose="020F0302020204030204"/>
              </a:rPr>
              <a:t> on the slide.</a:t>
            </a:r>
          </a:p>
          <a:p>
            <a:pPr>
              <a:lnSpc>
                <a:spcPct val="100000"/>
              </a:lnSpc>
              <a:spcBef>
                <a:spcPts val="0"/>
              </a:spcBef>
              <a:spcAft>
                <a:spcPts val="600"/>
              </a:spcAft>
              <a:buClr>
                <a:srgbClr val="7EB761"/>
              </a:buClr>
              <a:buFont typeface="Webdings" panose="05030102010509060703" pitchFamily="18" charset="2"/>
              <a:buChar char="4"/>
            </a:pPr>
            <a:endParaRPr lang="en-US" sz="1800">
              <a:solidFill>
                <a:schemeClr val="tx1">
                  <a:lumMod val="75000"/>
                  <a:lumOff val="25000"/>
                </a:schemeClr>
              </a:solidFill>
              <a:latin typeface="Century Gothic" panose="020F0302020204030204"/>
            </a:endParaRPr>
          </a:p>
          <a:p>
            <a:pPr>
              <a:lnSpc>
                <a:spcPct val="100000"/>
              </a:lnSpc>
              <a:spcBef>
                <a:spcPts val="0"/>
              </a:spcBef>
              <a:spcAft>
                <a:spcPts val="600"/>
              </a:spcAft>
              <a:buClr>
                <a:srgbClr val="CF703B"/>
              </a:buClr>
              <a:buFont typeface="Webdings" panose="05030102010509060703" pitchFamily="18" charset="2"/>
              <a:buChar char="4"/>
            </a:pPr>
            <a:r>
              <a:rPr lang="en-US" sz="1800">
                <a:solidFill>
                  <a:schemeClr val="tx1">
                    <a:lumMod val="75000"/>
                    <a:lumOff val="25000"/>
                  </a:schemeClr>
                </a:solidFill>
                <a:latin typeface="Century Gothic" panose="020F0302020204030204"/>
              </a:rPr>
              <a:t>On your partner slide, </a:t>
            </a:r>
            <a:r>
              <a:rPr lang="en-US" sz="1800" b="1">
                <a:solidFill>
                  <a:schemeClr val="tx1">
                    <a:lumMod val="75000"/>
                    <a:lumOff val="25000"/>
                  </a:schemeClr>
                </a:solidFill>
                <a:latin typeface="Century Gothic" panose="020F0302020204030204"/>
              </a:rPr>
              <a:t>use US Federal logos only</a:t>
            </a:r>
            <a:r>
              <a:rPr lang="en-US" sz="1800">
                <a:solidFill>
                  <a:schemeClr val="tx1">
                    <a:lumMod val="75000"/>
                    <a:lumOff val="25000"/>
                  </a:schemeClr>
                </a:solidFill>
                <a:latin typeface="Century Gothic" panose="020F0302020204030204"/>
              </a:rPr>
              <a:t>. </a:t>
            </a:r>
            <a:r>
              <a:rPr lang="en-US" sz="1800" b="1">
                <a:solidFill>
                  <a:schemeClr val="tx1">
                    <a:lumMod val="75000"/>
                    <a:lumOff val="25000"/>
                  </a:schemeClr>
                </a:solidFill>
                <a:latin typeface="Century Gothic" panose="020F0302020204030204"/>
              </a:rPr>
              <a:t>No</a:t>
            </a:r>
            <a:r>
              <a:rPr lang="en-US" sz="180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7EB761"/>
              </a:buClr>
              <a:buFont typeface="Webdings" panose="05030102010509060703" pitchFamily="18" charset="2"/>
              <a:buChar char="4"/>
            </a:pPr>
            <a:endParaRPr lang="en-US" sz="1800">
              <a:solidFill>
                <a:prstClr val="black">
                  <a:lumMod val="75000"/>
                  <a:lumOff val="25000"/>
                </a:prstClr>
              </a:solidFill>
              <a:latin typeface="Century Gothic" panose="020F0302020204030204"/>
            </a:endParaRPr>
          </a:p>
        </p:txBody>
      </p:sp>
      <p:sp>
        <p:nvSpPr>
          <p:cNvPr id="5" name="Text Placeholder 2"/>
          <p:cNvSpPr txBox="1">
            <a:spLocks/>
          </p:cNvSpPr>
          <p:nvPr/>
        </p:nvSpPr>
        <p:spPr>
          <a:xfrm>
            <a:off x="505777" y="6024616"/>
            <a:ext cx="10853389" cy="646331"/>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a:solidFill>
                  <a:schemeClr val="tx1">
                    <a:lumMod val="75000"/>
                    <a:lumOff val="25000"/>
                  </a:schemeClr>
                </a:solidFill>
                <a:latin typeface="Century Gothic" panose="020F0302020204030204"/>
              </a:rPr>
              <a:t>Only</a:t>
            </a:r>
            <a:r>
              <a:rPr lang="en-US" sz="1800" i="1">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Tree>
    <p:extLst>
      <p:ext uri="{BB962C8B-B14F-4D97-AF65-F5344CB8AC3E}">
        <p14:creationId xmlns:p14="http://schemas.microsoft.com/office/powerpoint/2010/main" val="430371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42900"/>
            <a:ext cx="7487809" cy="419100"/>
          </a:xfrm>
          <a:prstGeom prst="rect">
            <a:avLst/>
          </a:prstGeom>
        </p:spPr>
        <p:txBody>
          <a:bodyPr wrap="none" anchor="ctr" anchorCtr="0">
            <a:noAutofit/>
          </a:bodyPr>
          <a:lstStyle/>
          <a:p>
            <a:pPr lvl="0"/>
            <a:r>
              <a:rPr lang="en-US" sz="4000" b="1">
                <a:solidFill>
                  <a:srgbClr val="CD7143"/>
                </a:solidFill>
                <a:latin typeface="Century Gothic" panose="020F0302020204030204"/>
              </a:rPr>
              <a:t>FIGURES &amp; GRAPHS</a:t>
            </a:r>
          </a:p>
        </p:txBody>
      </p:sp>
      <p:sp>
        <p:nvSpPr>
          <p:cNvPr id="3" name="Text Placeholder 5"/>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Keep all images and text boxes </a:t>
            </a:r>
            <a:r>
              <a:rPr lang="en-US" sz="2000" b="1">
                <a:solidFill>
                  <a:schemeClr val="tx1">
                    <a:lumMod val="75000"/>
                    <a:lumOff val="25000"/>
                  </a:schemeClr>
                </a:solidFill>
                <a:latin typeface="Century Gothic" panose="020F0302020204030204"/>
              </a:rPr>
              <a:t>editable</a:t>
            </a:r>
            <a:r>
              <a:rPr lang="en-US" sz="200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7EB761"/>
              </a:buClr>
              <a:buFont typeface="Webdings" panose="05030102010509060703" pitchFamily="18" charset="2"/>
              <a:buChar char="4"/>
            </a:pPr>
            <a:endParaRPr lang="en-US" sz="2000">
              <a:solidFill>
                <a:schemeClr val="tx1">
                  <a:lumMod val="75000"/>
                  <a:lumOff val="25000"/>
                </a:schemeClr>
              </a:solidFill>
              <a:latin typeface="Century Gothic" panose="020F0302020204030204"/>
            </a:endParaRPr>
          </a:p>
          <a:p>
            <a:pPr>
              <a:lnSpc>
                <a:spcPct val="100000"/>
              </a:lnSpc>
              <a:spcBef>
                <a:spcPts val="0"/>
              </a:spcBef>
              <a:spcAft>
                <a:spcPts val="600"/>
              </a:spcAft>
              <a:buClr>
                <a:srgbClr val="CF703B"/>
              </a:buClr>
              <a:buFont typeface="Webdings" panose="05030102010509060703" pitchFamily="18" charset="2"/>
              <a:buChar char="4"/>
            </a:pPr>
            <a:r>
              <a:rPr lang="en-US" sz="2000" b="1">
                <a:solidFill>
                  <a:schemeClr val="tx1">
                    <a:lumMod val="75000"/>
                    <a:lumOff val="25000"/>
                  </a:schemeClr>
                </a:solidFill>
                <a:latin typeface="Century Gothic" panose="020F0302020204030204"/>
              </a:rPr>
              <a:t>Do not</a:t>
            </a:r>
            <a:r>
              <a:rPr lang="en-US" sz="200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7EB761"/>
              </a:buClr>
              <a:buFont typeface="Webdings" panose="05030102010509060703" pitchFamily="18" charset="2"/>
              <a:buChar char="4"/>
            </a:pPr>
            <a:endParaRPr lang="en-US" sz="2000" b="1">
              <a:solidFill>
                <a:schemeClr val="tx1">
                  <a:lumMod val="75000"/>
                  <a:lumOff val="25000"/>
                </a:schemeClr>
              </a:solidFill>
              <a:latin typeface="Century Gothic" panose="020F0302020204030204"/>
            </a:endParaRPr>
          </a:p>
          <a:p>
            <a:pPr>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Remember, even graph labels need to be in </a:t>
            </a:r>
            <a:r>
              <a:rPr lang="en-US" sz="2000" b="1">
                <a:solidFill>
                  <a:schemeClr val="tx1">
                    <a:lumMod val="75000"/>
                    <a:lumOff val="25000"/>
                  </a:schemeClr>
                </a:solidFill>
                <a:latin typeface="Century Gothic" panose="020F0302020204030204"/>
              </a:rPr>
              <a:t>Century Gothic, Black 25%.</a:t>
            </a:r>
          </a:p>
        </p:txBody>
      </p:sp>
      <p:grpSp>
        <p:nvGrpSpPr>
          <p:cNvPr id="4" name="Group 3"/>
          <p:cNvGrpSpPr/>
          <p:nvPr/>
        </p:nvGrpSpPr>
        <p:grpSpPr>
          <a:xfrm>
            <a:off x="4360115" y="1713102"/>
            <a:ext cx="7513017" cy="3876717"/>
            <a:chOff x="411243" y="824803"/>
            <a:chExt cx="10500378" cy="5975109"/>
          </a:xfrm>
        </p:grpSpPr>
        <p:sp>
          <p:nvSpPr>
            <p:cNvPr id="5" name="TextBox 4"/>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a:ln>
                    <a:noFill/>
                  </a:ln>
                  <a:solidFill>
                    <a:prstClr val="black">
                      <a:lumMod val="75000"/>
                      <a:lumOff val="25000"/>
                    </a:prstClr>
                  </a:solidFill>
                  <a:effectLst/>
                  <a:uLnTx/>
                  <a:uFillTx/>
                  <a:latin typeface="Century Gothic" panose="020F0302020204030204"/>
                </a:rPr>
                <a:t>)</a:t>
              </a:r>
            </a:p>
          </p:txBody>
        </p:sp>
        <p:grpSp>
          <p:nvGrpSpPr>
            <p:cNvPr id="6" name="Shape 208"/>
            <p:cNvGrpSpPr/>
            <p:nvPr/>
          </p:nvGrpSpPr>
          <p:grpSpPr>
            <a:xfrm>
              <a:off x="1763484" y="1390893"/>
              <a:ext cx="9148137" cy="5218147"/>
              <a:chOff x="662848" y="1583058"/>
              <a:chExt cx="5394425" cy="3102607"/>
            </a:xfrm>
          </p:grpSpPr>
          <p:pic>
            <p:nvPicPr>
              <p:cNvPr id="24" name="Shape 209"/>
              <p:cNvPicPr preferRelativeResize="0"/>
              <p:nvPr/>
            </p:nvPicPr>
            <p:blipFill rotWithShape="1">
              <a:blip r:embed="rId3">
                <a:alphaModFix/>
              </a:blip>
              <a:srcRect l="9401" t="7544" r="711" b="428"/>
              <a:stretch/>
            </p:blipFill>
            <p:spPr>
              <a:xfrm>
                <a:off x="662848" y="1583058"/>
                <a:ext cx="5394425" cy="3102607"/>
              </a:xfrm>
              <a:prstGeom prst="rect">
                <a:avLst/>
              </a:prstGeom>
              <a:noFill/>
              <a:ln>
                <a:noFill/>
              </a:ln>
              <a:effectLst>
                <a:softEdge rad="0"/>
              </a:effectLst>
            </p:spPr>
          </p:pic>
          <p:sp>
            <p:nvSpPr>
              <p:cNvPr id="25"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7"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8"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9"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10" name="TextBox 9"/>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11" name="TextBox 10"/>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2,500,000</a:t>
              </a:r>
            </a:p>
          </p:txBody>
        </p:sp>
        <p:sp>
          <p:nvSpPr>
            <p:cNvPr id="12" name="TextBox 11"/>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2,000,000</a:t>
              </a:r>
            </a:p>
          </p:txBody>
        </p:sp>
        <p:sp>
          <p:nvSpPr>
            <p:cNvPr id="13" name="TextBox 12"/>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1,500,000</a:t>
              </a:r>
            </a:p>
          </p:txBody>
        </p:sp>
        <p:sp>
          <p:nvSpPr>
            <p:cNvPr id="14" name="TextBox 13"/>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1,000,000</a:t>
              </a:r>
            </a:p>
          </p:txBody>
        </p:sp>
        <p:sp>
          <p:nvSpPr>
            <p:cNvPr id="15" name="TextBox 14"/>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500,000</a:t>
              </a:r>
            </a:p>
          </p:txBody>
        </p:sp>
        <p:sp>
          <p:nvSpPr>
            <p:cNvPr id="16" name="TextBox 15"/>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3,000,000</a:t>
              </a:r>
            </a:p>
          </p:txBody>
        </p:sp>
        <p:sp>
          <p:nvSpPr>
            <p:cNvPr id="17" name="TextBox 16"/>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3,500,000</a:t>
              </a:r>
            </a:p>
          </p:txBody>
        </p:sp>
        <p:sp>
          <p:nvSpPr>
            <p:cNvPr id="18" name="TextBox 17"/>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4,000,000</a:t>
              </a:r>
            </a:p>
          </p:txBody>
        </p:sp>
        <p:sp>
          <p:nvSpPr>
            <p:cNvPr id="19" name="TextBox 18"/>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4,500,000</a:t>
              </a:r>
            </a:p>
          </p:txBody>
        </p:sp>
        <p:sp>
          <p:nvSpPr>
            <p:cNvPr id="20" name="TextBox 19"/>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0</a:t>
              </a:r>
            </a:p>
          </p:txBody>
        </p:sp>
        <p:sp>
          <p:nvSpPr>
            <p:cNvPr id="21"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2"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3"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1923026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266700" y="342275"/>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F0302020204030204"/>
              </a:rPr>
              <a:t>MAPS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F0302020204030204"/>
              </a:rPr>
              <a:t>What element is missing from this map? </a:t>
            </a:r>
            <a:endParaRPr lang="en-US" sz="1200" b="1">
              <a:solidFill>
                <a:srgbClr val="FF0000"/>
              </a:solidFill>
              <a:latin typeface="Century Gothic" panose="020F0302020204030204"/>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F0302020204030204"/>
              </a:rPr>
              <a:t>a reference map</a:t>
            </a:r>
            <a:endParaRPr lang="en-US" sz="1200" b="1">
              <a:solidFill>
                <a:srgbClr val="FF0000"/>
              </a:solidFill>
              <a:latin typeface="Century Gothic" panose="020F0302020204030204"/>
            </a:endParaRPr>
          </a:p>
        </p:txBody>
      </p:sp>
      <p:sp>
        <p:nvSpPr>
          <p:cNvPr id="6" name="Rectangle 5"/>
          <p:cNvSpPr/>
          <p:nvPr/>
        </p:nvSpPr>
        <p:spPr>
          <a:xfrm>
            <a:off x="327730" y="1349930"/>
            <a:ext cx="4890227" cy="4478149"/>
          </a:xfrm>
          <a:prstGeom prst="rect">
            <a:avLst/>
          </a:prstGeom>
        </p:spPr>
        <p:txBody>
          <a:bodyPr wrap="square">
            <a:spAutoFit/>
          </a:bodyPr>
          <a:lstStyle/>
          <a:p>
            <a:pPr marL="342900" indent="-342900">
              <a:spcAft>
                <a:spcPts val="600"/>
              </a:spcAft>
              <a:buClr>
                <a:srgbClr val="CF703B"/>
              </a:buClr>
              <a:buFont typeface="Webdings" panose="05030102010509060703" pitchFamily="18" charset="2"/>
              <a:buChar char=""/>
            </a:pPr>
            <a:r>
              <a:rPr lang="en-US" sz="2000">
                <a:solidFill>
                  <a:schemeClr val="tx1">
                    <a:lumMod val="75000"/>
                    <a:lumOff val="25000"/>
                  </a:schemeClr>
                </a:solidFill>
                <a:latin typeface="Century Gothic" panose="020F0302020204030204"/>
              </a:rPr>
              <a:t>Make sure all text is </a:t>
            </a:r>
            <a:r>
              <a:rPr lang="en-US" sz="2000" b="1">
                <a:solidFill>
                  <a:schemeClr val="tx1">
                    <a:lumMod val="75000"/>
                    <a:lumOff val="25000"/>
                  </a:schemeClr>
                </a:solidFill>
                <a:latin typeface="Century Gothic" panose="020F0302020204030204"/>
              </a:rPr>
              <a:t>legible</a:t>
            </a:r>
            <a:r>
              <a:rPr lang="en-US" sz="2000">
                <a:solidFill>
                  <a:schemeClr val="tx1">
                    <a:lumMod val="75000"/>
                    <a:lumOff val="25000"/>
                  </a:schemeClr>
                </a:solidFill>
                <a:latin typeface="Century Gothic" panose="020F0302020204030204"/>
              </a:rPr>
              <a:t> and in Century Gothic font.</a:t>
            </a:r>
          </a:p>
          <a:p>
            <a:pPr marL="342900" indent="-342900">
              <a:spcAft>
                <a:spcPts val="600"/>
              </a:spcAft>
              <a:buClr>
                <a:srgbClr val="CF703B"/>
              </a:buClr>
              <a:buFont typeface="Webdings" panose="05030102010509060703" pitchFamily="18" charset="2"/>
              <a:buChar char=""/>
            </a:pPr>
            <a:r>
              <a:rPr lang="en-US" sz="2000">
                <a:solidFill>
                  <a:schemeClr val="tx1">
                    <a:lumMod val="75000"/>
                    <a:lumOff val="25000"/>
                  </a:schemeClr>
                </a:solidFill>
                <a:latin typeface="Century Gothic" panose="020F0302020204030204"/>
              </a:rPr>
              <a:t>Add legends </a:t>
            </a:r>
            <a:r>
              <a:rPr lang="en-US" sz="2000" b="1">
                <a:solidFill>
                  <a:schemeClr val="tx1">
                    <a:lumMod val="75000"/>
                    <a:lumOff val="25000"/>
                  </a:schemeClr>
                </a:solidFill>
                <a:latin typeface="Century Gothic" panose="020F0302020204030204"/>
              </a:rPr>
              <a:t>separately</a:t>
            </a:r>
            <a:r>
              <a:rPr lang="en-US" sz="2000">
                <a:solidFill>
                  <a:schemeClr val="tx1">
                    <a:lumMod val="75000"/>
                    <a:lumOff val="25000"/>
                  </a:schemeClr>
                </a:solidFill>
                <a:latin typeface="Century Gothic" panose="020F0302020204030204"/>
              </a:rPr>
              <a:t> so they can be moved or resized.</a:t>
            </a:r>
          </a:p>
          <a:p>
            <a:pPr marL="342900" indent="-342900">
              <a:spcAft>
                <a:spcPts val="600"/>
              </a:spcAft>
              <a:buClr>
                <a:srgbClr val="CF703B"/>
              </a:buClr>
              <a:buFont typeface="Webdings" panose="05030102010509060703" pitchFamily="18" charset="2"/>
              <a:buChar char=""/>
            </a:pPr>
            <a:r>
              <a:rPr lang="en-US" sz="2000">
                <a:solidFill>
                  <a:schemeClr val="tx1">
                    <a:lumMod val="75000"/>
                    <a:lumOff val="25000"/>
                  </a:schemeClr>
                </a:solidFill>
                <a:latin typeface="Century Gothic" panose="020F0302020204030204"/>
              </a:rPr>
              <a:t>A </a:t>
            </a:r>
            <a:r>
              <a:rPr lang="en-US" sz="2000" b="1">
                <a:solidFill>
                  <a:schemeClr val="tx1">
                    <a:lumMod val="75000"/>
                    <a:lumOff val="25000"/>
                  </a:schemeClr>
                </a:solidFill>
                <a:latin typeface="Century Gothic" panose="020F0302020204030204"/>
              </a:rPr>
              <a:t>scale bar </a:t>
            </a:r>
            <a:r>
              <a:rPr lang="en-US" sz="2000">
                <a:solidFill>
                  <a:schemeClr val="tx1">
                    <a:lumMod val="75000"/>
                    <a:lumOff val="25000"/>
                  </a:schemeClr>
                </a:solidFill>
                <a:latin typeface="Century Gothic" panose="020F0302020204030204"/>
              </a:rPr>
              <a:t>is required for reference on all maps and should </a:t>
            </a:r>
            <a:r>
              <a:rPr lang="en-US" sz="2000" b="1">
                <a:solidFill>
                  <a:schemeClr val="tx1">
                    <a:lumMod val="75000"/>
                    <a:lumOff val="25000"/>
                  </a:schemeClr>
                </a:solidFill>
                <a:latin typeface="Century Gothic" panose="020F0302020204030204"/>
              </a:rPr>
              <a:t>not be separate </a:t>
            </a:r>
            <a:r>
              <a:rPr lang="en-US" sz="2000">
                <a:solidFill>
                  <a:schemeClr val="tx1">
                    <a:lumMod val="75000"/>
                    <a:lumOff val="25000"/>
                  </a:schemeClr>
                </a:solidFill>
                <a:latin typeface="Century Gothic" panose="020F0302020204030204"/>
              </a:rPr>
              <a:t>but the scale bar text should be. </a:t>
            </a:r>
          </a:p>
          <a:p>
            <a:pPr marL="342900" indent="-342900">
              <a:spcAft>
                <a:spcPts val="600"/>
              </a:spcAft>
              <a:buClr>
                <a:srgbClr val="CF703B"/>
              </a:buClr>
              <a:buFont typeface="Webdings" panose="05030102010509060703" pitchFamily="18" charset="2"/>
              <a:buChar char=""/>
            </a:pPr>
            <a:r>
              <a:rPr lang="en-US" sz="2000">
                <a:solidFill>
                  <a:schemeClr val="tx1">
                    <a:lumMod val="75000"/>
                    <a:lumOff val="25000"/>
                  </a:schemeClr>
                </a:solidFill>
                <a:latin typeface="Century Gothic" panose="020F0302020204030204"/>
              </a:rPr>
              <a:t>A </a:t>
            </a:r>
            <a:r>
              <a:rPr lang="en-US" sz="2000" b="1">
                <a:solidFill>
                  <a:schemeClr val="tx1">
                    <a:lumMod val="75000"/>
                    <a:lumOff val="25000"/>
                  </a:schemeClr>
                </a:solidFill>
                <a:latin typeface="Century Gothic" panose="020F0302020204030204"/>
              </a:rPr>
              <a:t>North arrow </a:t>
            </a:r>
            <a:r>
              <a:rPr lang="en-US" sz="2000">
                <a:solidFill>
                  <a:schemeClr val="tx1">
                    <a:lumMod val="75000"/>
                    <a:lumOff val="25000"/>
                  </a:schemeClr>
                </a:solidFill>
                <a:latin typeface="Century Gothic" panose="020F0302020204030204"/>
              </a:rPr>
              <a:t>is required.</a:t>
            </a:r>
          </a:p>
          <a:p>
            <a:pPr marL="342900" indent="-342900">
              <a:spcAft>
                <a:spcPts val="600"/>
              </a:spcAft>
              <a:buClr>
                <a:srgbClr val="CF703B"/>
              </a:buClr>
              <a:buFont typeface="Webdings" panose="05030102010509060703" pitchFamily="18" charset="2"/>
              <a:buChar char=""/>
            </a:pPr>
            <a:r>
              <a:rPr lang="en-US" sz="2000" b="1">
                <a:solidFill>
                  <a:schemeClr val="tx1">
                    <a:lumMod val="75000"/>
                    <a:lumOff val="25000"/>
                  </a:schemeClr>
                </a:solidFill>
                <a:latin typeface="Century Gothic" panose="020F0302020204030204"/>
              </a:rPr>
              <a:t>Inset maps </a:t>
            </a:r>
            <a:r>
              <a:rPr lang="en-US" sz="200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CF703B"/>
              </a:buClr>
              <a:buFont typeface="Webdings" panose="05030102010509060703" pitchFamily="18" charset="2"/>
              <a:buChar char=""/>
            </a:pPr>
            <a:r>
              <a:rPr lang="en-US" sz="2000" b="1">
                <a:solidFill>
                  <a:schemeClr val="tx1">
                    <a:lumMod val="75000"/>
                    <a:lumOff val="25000"/>
                  </a:schemeClr>
                </a:solidFill>
                <a:latin typeface="Century Gothic" panose="020F0302020204030204"/>
              </a:rPr>
              <a:t>Cite</a:t>
            </a:r>
            <a:r>
              <a:rPr lang="en-US" sz="2000">
                <a:solidFill>
                  <a:schemeClr val="tx1">
                    <a:lumMod val="75000"/>
                    <a:lumOff val="25000"/>
                  </a:schemeClr>
                </a:solidFill>
                <a:latin typeface="Century Gothic" panose="020F0302020204030204"/>
              </a:rPr>
              <a:t> base layer source in speaker notes.</a:t>
            </a:r>
          </a:p>
        </p:txBody>
      </p:sp>
      <p:grpSp>
        <p:nvGrpSpPr>
          <p:cNvPr id="7" name="Group 6"/>
          <p:cNvGrpSpPr/>
          <p:nvPr/>
        </p:nvGrpSpPr>
        <p:grpSpPr>
          <a:xfrm>
            <a:off x="9667206" y="80130"/>
            <a:ext cx="2203782" cy="3037523"/>
            <a:chOff x="9906076" y="232767"/>
            <a:chExt cx="2203782" cy="3037523"/>
          </a:xfrm>
        </p:grpSpPr>
        <p:sp>
          <p:nvSpPr>
            <p:cNvPr id="8" name="Rectangle 7"/>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descr="north arrow orienteering by mori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lumMod val="75000"/>
                      <a:lumOff val="25000"/>
                    </a:prstClr>
                  </a:solidFill>
                  <a:effectLst/>
                  <a:uLnTx/>
                  <a:uFillTx/>
                  <a:latin typeface="Century Gothic" panose="020F0302020204030204"/>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b="1">
                <a:solidFill>
                  <a:prstClr val="white"/>
                </a:solidFill>
                <a:latin typeface="Century Gothic" panose="020B0502020202020204" pitchFamily="34" charset="0"/>
              </a:rPr>
              <a:t>2</a:t>
            </a:r>
            <a:endParaRPr lang="en-US" b="1" baseline="3000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a:solidFill>
                  <a:prstClr val="white"/>
                </a:solidFill>
                <a:latin typeface="Century Gothic" panose="020B0502020202020204" pitchFamily="34" charset="0"/>
              </a:rPr>
              <a:t>5</a:t>
            </a:r>
            <a:endParaRPr lang="en-US" b="1" baseline="30000">
              <a:solidFill>
                <a:prstClr val="white"/>
              </a:solidFill>
              <a:latin typeface="Century Gothic" panose="020B0502020202020204" pitchFamily="34" charset="0"/>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a:solidFill>
                  <a:prstClr val="white"/>
                </a:solidFill>
                <a:latin typeface="Century Gothic" panose="020B0502020202020204" pitchFamily="34" charset="0"/>
              </a:rPr>
              <a:t>km</a:t>
            </a:r>
            <a:endParaRPr lang="en-US" b="1" baseline="3000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48159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F0302020204030204"/>
              </a:rPr>
              <a:t>SEPARATE &amp; EDITABLE: THE BAD </a:t>
            </a:r>
          </a:p>
        </p:txBody>
      </p:sp>
      <p:sp>
        <p:nvSpPr>
          <p:cNvPr id="3" name="Text Placeholder 2"/>
          <p:cNvSpPr txBox="1">
            <a:spLocks/>
          </p:cNvSpPr>
          <p:nvPr/>
        </p:nvSpPr>
        <p:spPr>
          <a:xfrm>
            <a:off x="7937881" y="1377379"/>
            <a:ext cx="3687258" cy="447814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a:solidFill>
                  <a:schemeClr val="tx1">
                    <a:lumMod val="75000"/>
                    <a:lumOff val="25000"/>
                  </a:schemeClr>
                </a:solidFill>
                <a:latin typeface="Century Gothic" panose="020F0302020204030204"/>
              </a:rPr>
              <a:t>Bad Example</a:t>
            </a:r>
            <a:r>
              <a:rPr lang="en-US" sz="2000" b="1">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Barely legible </a:t>
            </a:r>
          </a:p>
          <a:p>
            <a:pPr marL="342900"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Scale bar is the only thing that is separate</a:t>
            </a:r>
          </a:p>
          <a:p>
            <a:pPr marL="342900"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4" name="Group 3"/>
          <p:cNvGrpSpPr/>
          <p:nvPr/>
        </p:nvGrpSpPr>
        <p:grpSpPr>
          <a:xfrm>
            <a:off x="452570" y="1228958"/>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1647551290"/>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2" ma:contentTypeDescription="Create a new document." ma:contentTypeScope="" ma:versionID="5e7b20921abae08b3fd7932cda7a1f89">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b867505f7651fa3182d86d8975d876a8"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
        <AccountId xsi:nil="true"/>
        <AccountType/>
      </UserInfo>
    </SharedWithUsers>
  </documentManagement>
</p:properties>
</file>

<file path=customXml/itemProps1.xml><?xml version="1.0" encoding="utf-8"?>
<ds:datastoreItem xmlns:ds="http://schemas.openxmlformats.org/officeDocument/2006/customXml" ds:itemID="{4E002275-C1D7-4B79-B6E6-09728CD29109}">
  <ds:schemaRefs>
    <ds:schemaRef ds:uri="http://schemas.microsoft.com/sharepoint/v3/contenttype/forms"/>
  </ds:schemaRefs>
</ds:datastoreItem>
</file>

<file path=customXml/itemProps2.xml><?xml version="1.0" encoding="utf-8"?>
<ds:datastoreItem xmlns:ds="http://schemas.openxmlformats.org/officeDocument/2006/customXml" ds:itemID="{DC712E8D-57E1-4154-B7AE-87FB19765BD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CE83CC7-EF4B-42D1-8B8E-3E55D06762ED}">
  <ds:schemaRefs>
    <ds:schemaRef ds:uri="http://schemas.microsoft.com/office/infopath/2007/PartnerControls"/>
    <ds:schemaRef ds:uri="7df78d0b-135a-4de7-9166-7c181cd87fb4"/>
    <ds:schemaRef ds:uri="http://purl.org/dc/elements/1.1/"/>
    <ds:schemaRef ds:uri="http://purl.org/dc/dcmitype/"/>
    <ds:schemaRef ds:uri="http://purl.org/dc/terms/"/>
    <ds:schemaRef ds:uri="http://schemas.openxmlformats.org/package/2006/metadata/core-properties"/>
    <ds:schemaRef ds:uri="http://schemas.microsoft.com/office/2006/metadata/properties"/>
    <ds:schemaRef ds:uri="http://schemas.microsoft.com/office/2006/documentManagement/types"/>
    <ds:schemaRef ds:uri="21e6a8e8-1dff-48a6-ab9b-8d556c6946c0"/>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1683</Words>
  <Application>Microsoft Macintosh PowerPoint</Application>
  <PresentationFormat>Widescreen</PresentationFormat>
  <Paragraphs>181</Paragraphs>
  <Slides>12</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Century Gothic</vt:lpstr>
      <vt:lpstr>Garamond</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TAMARA.BARBAKOVA@baruchmail.cuny.edu</cp:lastModifiedBy>
  <cp:revision>45</cp:revision>
  <dcterms:created xsi:type="dcterms:W3CDTF">2019-11-12T17:46:59Z</dcterms:created>
  <dcterms:modified xsi:type="dcterms:W3CDTF">2022-06-02T21:59:36Z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Order">
    <vt:lpwstr>197300.000000000</vt:lpwstr>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ies>
</file>