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6" userDrawn="1">
          <p15:clr>
            <a:srgbClr val="A4A3A4"/>
          </p15:clr>
        </p15:guide>
        <p15:guide id="2" pos="576" userDrawn="1">
          <p15:clr>
            <a:srgbClr val="A4A3A4"/>
          </p15:clr>
        </p15:guide>
        <p15:guide id="3" orient="horz" pos="21864" userDrawn="1">
          <p15:clr>
            <a:srgbClr val="A4A3A4"/>
          </p15:clr>
        </p15:guide>
        <p15:guide id="4" pos="16704" userDrawn="1">
          <p15:clr>
            <a:srgbClr val="A4A3A4"/>
          </p15:clr>
        </p15:guide>
        <p15:guide id="5" pos="15288" userDrawn="1">
          <p15:clr>
            <a:srgbClr val="A4A3A4"/>
          </p15:clr>
        </p15:guide>
        <p15:guide id="6" orient="horz" pos="21312" userDrawn="1">
          <p15:clr>
            <a:srgbClr val="A4A3A4"/>
          </p15:clr>
        </p15:guide>
        <p15:guide id="7" pos="7728" userDrawn="1">
          <p15:clr>
            <a:srgbClr val="A4A3A4"/>
          </p15:clr>
        </p15:guide>
        <p15:guide id="8" pos="8112" userDrawn="1">
          <p15:clr>
            <a:srgbClr val="A4A3A4"/>
          </p15:clr>
        </p15:guide>
        <p15:guide id="9" pos="15624" userDrawn="1">
          <p15:clr>
            <a:srgbClr val="A4A3A4"/>
          </p15:clr>
        </p15:guide>
        <p15:guide id="10" orient="horz" pos="2400" userDrawn="1">
          <p15:clr>
            <a:srgbClr val="A4A3A4"/>
          </p15:clr>
        </p15:guide>
        <p15:guide id="11" orient="horz" pos="5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chary Bengtsson" initials="ZB" lastIdx="24" clrIdx="0">
    <p:extLst>
      <p:ext uri="{19B8F6BF-5375-455C-9EA6-DF929625EA0E}">
        <p15:presenceInfo xmlns:p15="http://schemas.microsoft.com/office/powerpoint/2012/main" userId="aeeb08e5e1ff0e88" providerId="Windows Live"/>
      </p:ext>
    </p:extLst>
  </p:cmAuthor>
  <p:cmAuthor id="2" name="Rachel Earwood" initials="RE" lastIdx="7" clrIdx="1">
    <p:extLst>
      <p:ext uri="{19B8F6BF-5375-455C-9EA6-DF929625EA0E}">
        <p15:presenceInfo xmlns:p15="http://schemas.microsoft.com/office/powerpoint/2012/main" userId="S-1-5-21-2089551977-3106843029-1475730197-4673" providerId="AD"/>
      </p:ext>
    </p:extLst>
  </p:cmAuthor>
  <p:cmAuthor id="3" name="Madison Murphy" initials="MM" lastIdx="20" clrIdx="2">
    <p:extLst>
      <p:ext uri="{19B8F6BF-5375-455C-9EA6-DF929625EA0E}">
        <p15:presenceInfo xmlns:p15="http://schemas.microsoft.com/office/powerpoint/2012/main" userId="S::Madison.Murphy@optimalgeo.com::c42f83ec-c78e-4be4-9aef-67e67dc708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4135"/>
    <a:srgbClr val="42ACCE"/>
    <a:srgbClr val="000000"/>
    <a:srgbClr val="7DB761"/>
    <a:srgbClr val="E97844"/>
    <a:srgbClr val="3F4268"/>
    <a:srgbClr val="238754"/>
    <a:srgbClr val="EBA34C"/>
    <a:srgbClr val="9299A8"/>
    <a:srgbClr val="2559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14" autoAdjust="0"/>
    <p:restoredTop sz="94291" autoAdjust="0"/>
  </p:normalViewPr>
  <p:slideViewPr>
    <p:cSldViewPr snapToGrid="0" showGuides="1">
      <p:cViewPr>
        <p:scale>
          <a:sx n="33" d="100"/>
          <a:sy n="33" d="100"/>
        </p:scale>
        <p:origin x="384" y="-3946"/>
      </p:cViewPr>
      <p:guideLst>
        <p:guide orient="horz" pos="2736"/>
        <p:guide pos="576"/>
        <p:guide orient="horz" pos="21864"/>
        <p:guide pos="16704"/>
        <p:guide pos="15288"/>
        <p:guide orient="horz" pos="21312"/>
        <p:guide pos="7728"/>
        <p:guide pos="8112"/>
        <p:guide pos="15624"/>
        <p:guide orient="horz" pos="2400"/>
        <p:guide orient="horz" pos="504"/>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51386A-B15A-3243-A0A7-BDAC8A819EA5}" type="datetimeFigureOut">
              <a:rPr lang="en-US" smtClean="0"/>
              <a:t>4/9/2020</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3BBA6-68B4-3749-88C7-4DF9C2CA250F}" type="slidenum">
              <a:rPr lang="en-US" smtClean="0"/>
              <a:t>‹#›</a:t>
            </a:fld>
            <a:endParaRPr lang="en-US"/>
          </a:p>
        </p:txBody>
      </p:sp>
    </p:spTree>
    <p:extLst>
      <p:ext uri="{BB962C8B-B14F-4D97-AF65-F5344CB8AC3E}">
        <p14:creationId xmlns:p14="http://schemas.microsoft.com/office/powerpoint/2010/main" val="2442440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43BBA6-68B4-3749-88C7-4DF9C2CA250F}" type="slidenum">
              <a:rPr lang="en-US" smtClean="0"/>
              <a:t>1</a:t>
            </a:fld>
            <a:endParaRPr lang="en-US"/>
          </a:p>
        </p:txBody>
      </p:sp>
    </p:spTree>
    <p:extLst>
      <p:ext uri="{BB962C8B-B14F-4D97-AF65-F5344CB8AC3E}">
        <p14:creationId xmlns:p14="http://schemas.microsoft.com/office/powerpoint/2010/main" val="4000012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6643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ounded Rectangle 21">
            <a:extLst>
              <a:ext uri="{FF2B5EF4-FFF2-40B4-BE49-F238E27FC236}">
                <a16:creationId xmlns:a16="http://schemas.microsoft.com/office/drawing/2014/main" id="{38947084-B209-B748-AFDA-9D26608A3DB3}"/>
              </a:ext>
            </a:extLst>
          </p:cNvPr>
          <p:cNvSpPr/>
          <p:nvPr userDrawn="1"/>
        </p:nvSpPr>
        <p:spPr>
          <a:xfrm>
            <a:off x="889000" y="796043"/>
            <a:ext cx="25649384" cy="3544543"/>
          </a:xfrm>
          <a:prstGeom prst="roundRect">
            <a:avLst/>
          </a:prstGeom>
          <a:solidFill>
            <a:srgbClr val="964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3" name="Rounded Rectangle 22">
            <a:extLst>
              <a:ext uri="{FF2B5EF4-FFF2-40B4-BE49-F238E27FC236}">
                <a16:creationId xmlns:a16="http://schemas.microsoft.com/office/drawing/2014/main" id="{D5FD6CB7-6BEB-0A47-8A2D-EE028F10FB0A}"/>
              </a:ext>
            </a:extLst>
          </p:cNvPr>
          <p:cNvSpPr/>
          <p:nvPr userDrawn="1"/>
        </p:nvSpPr>
        <p:spPr>
          <a:xfrm>
            <a:off x="889000" y="34730896"/>
            <a:ext cx="25632420" cy="1362503"/>
          </a:xfrm>
          <a:prstGeom prst="roundRect">
            <a:avLst/>
          </a:prstGeom>
          <a:solidFill>
            <a:srgbClr val="964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pic>
        <p:nvPicPr>
          <p:cNvPr id="24" name="Picture 23">
            <a:extLst>
              <a:ext uri="{FF2B5EF4-FFF2-40B4-BE49-F238E27FC236}">
                <a16:creationId xmlns:a16="http://schemas.microsoft.com/office/drawing/2014/main" id="{62E315C8-5267-7946-BDF4-6B5BA9CB53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1697" y="35118394"/>
            <a:ext cx="4103991" cy="638661"/>
          </a:xfrm>
          <a:prstGeom prst="rect">
            <a:avLst/>
          </a:prstGeom>
        </p:spPr>
      </p:pic>
      <p:sp>
        <p:nvSpPr>
          <p:cNvPr id="25" name="Rounded Rectangle 24">
            <a:extLst>
              <a:ext uri="{FF2B5EF4-FFF2-40B4-BE49-F238E27FC236}">
                <a16:creationId xmlns:a16="http://schemas.microsoft.com/office/drawing/2014/main" id="{92B92B01-D5A1-0949-BDA9-28AA92B574D6}"/>
              </a:ext>
            </a:extLst>
          </p:cNvPr>
          <p:cNvSpPr/>
          <p:nvPr userDrawn="1"/>
        </p:nvSpPr>
        <p:spPr>
          <a:xfrm>
            <a:off x="22352000" y="33899900"/>
            <a:ext cx="4169419" cy="1901400"/>
          </a:xfrm>
          <a:prstGeom prst="roundRect">
            <a:avLst/>
          </a:prstGeom>
          <a:solidFill>
            <a:srgbClr val="964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C78B1AD-7432-4043-B505-659CC396EB55}"/>
              </a:ext>
            </a:extLst>
          </p:cNvPr>
          <p:cNvSpPr txBox="1"/>
          <p:nvPr userDrawn="1"/>
        </p:nvSpPr>
        <p:spPr>
          <a:xfrm>
            <a:off x="22174200" y="33899900"/>
            <a:ext cx="4138676" cy="830997"/>
          </a:xfrm>
          <a:prstGeom prst="rect">
            <a:avLst/>
          </a:prstGeom>
          <a:noFill/>
        </p:spPr>
        <p:txBody>
          <a:bodyPr wrap="square" rtlCol="0">
            <a:spAutoFit/>
          </a:bodyPr>
          <a:lstStyle/>
          <a:p>
            <a:pPr algn="r"/>
            <a:r>
              <a:rPr lang="en-US" sz="4800" spc="200" baseline="0" dirty="0">
                <a:solidFill>
                  <a:schemeClr val="bg1"/>
                </a:solidFill>
                <a:latin typeface="Century Gothic" panose="020B0502020202020204" pitchFamily="34" charset="0"/>
              </a:rPr>
              <a:t>Spring 2020</a:t>
            </a:r>
          </a:p>
        </p:txBody>
      </p:sp>
      <p:sp>
        <p:nvSpPr>
          <p:cNvPr id="28" name="Rectangle 27">
            <a:extLst>
              <a:ext uri="{FF2B5EF4-FFF2-40B4-BE49-F238E27FC236}">
                <a16:creationId xmlns:a16="http://schemas.microsoft.com/office/drawing/2014/main" id="{53B6461B-8373-FD40-9C73-82480E4FAC32}"/>
              </a:ext>
            </a:extLst>
          </p:cNvPr>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
        <p:nvSpPr>
          <p:cNvPr id="30" name="Rounded Rectangle 29">
            <a:extLst>
              <a:ext uri="{FF2B5EF4-FFF2-40B4-BE49-F238E27FC236}">
                <a16:creationId xmlns:a16="http://schemas.microsoft.com/office/drawing/2014/main" id="{4486819C-15B9-4C40-8CC6-2C861208A179}"/>
              </a:ext>
            </a:extLst>
          </p:cNvPr>
          <p:cNvSpPr/>
          <p:nvPr userDrawn="1"/>
        </p:nvSpPr>
        <p:spPr>
          <a:xfrm>
            <a:off x="4343400" y="301605"/>
            <a:ext cx="22628308" cy="35445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F87504F3-D8BD-864D-9B07-A0CC7E4F74F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895568" y="1251175"/>
            <a:ext cx="2587752" cy="2141364"/>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9704" y="1262807"/>
            <a:ext cx="2588660" cy="2587752"/>
          </a:xfrm>
          <a:prstGeom prst="rect">
            <a:avLst/>
          </a:prstGeom>
        </p:spPr>
      </p:pic>
    </p:spTree>
    <p:extLst>
      <p:ext uri="{BB962C8B-B14F-4D97-AF65-F5344CB8AC3E}">
        <p14:creationId xmlns:p14="http://schemas.microsoft.com/office/powerpoint/2010/main" val="130252721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2.jpeg"/><Relationship Id="rId3" Type="http://schemas.openxmlformats.org/officeDocument/2006/relationships/notesSlide" Target="../notesSlides/notesSlide1.xml"/><Relationship Id="rId7" Type="http://schemas.openxmlformats.org/officeDocument/2006/relationships/image" Target="../media/image8.png"/><Relationship Id="rId12" Type="http://schemas.openxmlformats.org/officeDocument/2006/relationships/image" Target="../media/image11.png"/><Relationship Id="rId17" Type="http://schemas.openxmlformats.org/officeDocument/2006/relationships/image" Target="../media/image16.jpeg"/><Relationship Id="rId2" Type="http://schemas.openxmlformats.org/officeDocument/2006/relationships/slideLayout" Target="../slideLayouts/slideLayout1.xml"/><Relationship Id="rId16" Type="http://schemas.openxmlformats.org/officeDocument/2006/relationships/image" Target="../media/image15.jpeg"/><Relationship Id="rId1" Type="http://schemas.openxmlformats.org/officeDocument/2006/relationships/vmlDrawing" Target="../drawings/vmlDrawing1.vml"/><Relationship Id="rId6" Type="http://schemas.openxmlformats.org/officeDocument/2006/relationships/image" Target="../media/image7.png"/><Relationship Id="rId11" Type="http://schemas.openxmlformats.org/officeDocument/2006/relationships/image" Target="../media/image4.emf"/><Relationship Id="rId5" Type="http://schemas.openxmlformats.org/officeDocument/2006/relationships/image" Target="../media/image6.png"/><Relationship Id="rId15" Type="http://schemas.openxmlformats.org/officeDocument/2006/relationships/image" Target="../media/image14.jpeg"/><Relationship Id="rId10" Type="http://schemas.openxmlformats.org/officeDocument/2006/relationships/package" Target="../embeddings/Microsoft_Excel_Worksheet.xlsx"/><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4925421" y="4735287"/>
            <a:ext cx="1468585" cy="28382710"/>
          </a:xfrm>
          <a:prstGeom prst="rect">
            <a:avLst/>
          </a:prstGeom>
        </p:spPr>
        <p:txBody>
          <a:bodyPr vert="vert270" anchor="ctr">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0000" b="1" dirty="0">
                <a:solidFill>
                  <a:srgbClr val="964135"/>
                </a:solidFill>
                <a:latin typeface="Century Gothic" panose="020B0502020202020204" pitchFamily="34" charset="0"/>
              </a:rPr>
              <a:t>Washington </a:t>
            </a:r>
            <a:r>
              <a:rPr lang="en-US" sz="10000" dirty="0">
                <a:solidFill>
                  <a:srgbClr val="964135"/>
                </a:solidFill>
                <a:latin typeface="Century Gothic" panose="020B0502020202020204" pitchFamily="34" charset="0"/>
              </a:rPr>
              <a:t>Health &amp; Air Quality</a:t>
            </a:r>
          </a:p>
        </p:txBody>
      </p:sp>
      <p:sp>
        <p:nvSpPr>
          <p:cNvPr id="7" name="TextBox 6">
            <a:extLst>
              <a:ext uri="{FF2B5EF4-FFF2-40B4-BE49-F238E27FC236}">
                <a16:creationId xmlns:a16="http://schemas.microsoft.com/office/drawing/2014/main" id="{CCC7B32D-56A6-A142-9D9D-634BA508AE2E}"/>
              </a:ext>
            </a:extLst>
          </p:cNvPr>
          <p:cNvSpPr txBox="1"/>
          <p:nvPr/>
        </p:nvSpPr>
        <p:spPr>
          <a:xfrm>
            <a:off x="12340815" y="33930797"/>
            <a:ext cx="9752076" cy="830997"/>
          </a:xfrm>
          <a:prstGeom prst="rect">
            <a:avLst/>
          </a:prstGeom>
          <a:noFill/>
        </p:spPr>
        <p:txBody>
          <a:bodyPr wrap="square" rtlCol="0">
            <a:spAutoFit/>
          </a:bodyPr>
          <a:lstStyle/>
          <a:p>
            <a:pPr algn="r"/>
            <a:r>
              <a:rPr lang="en-US" sz="4800" dirty="0">
                <a:solidFill>
                  <a:srgbClr val="964135"/>
                </a:solidFill>
                <a:latin typeface="Century Gothic" panose="020B0502020202020204" pitchFamily="34" charset="0"/>
              </a:rPr>
              <a:t>Alabama – Marshall</a:t>
            </a:r>
          </a:p>
        </p:txBody>
      </p:sp>
      <p:sp>
        <p:nvSpPr>
          <p:cNvPr id="8" name="Text Placeholder 42">
            <a:extLst>
              <a:ext uri="{FF2B5EF4-FFF2-40B4-BE49-F238E27FC236}">
                <a16:creationId xmlns:a16="http://schemas.microsoft.com/office/drawing/2014/main" id="{DB94A2AB-67B7-7042-8EA0-DE68E3BB3DB9}"/>
              </a:ext>
            </a:extLst>
          </p:cNvPr>
          <p:cNvSpPr txBox="1">
            <a:spLocks/>
          </p:cNvSpPr>
          <p:nvPr/>
        </p:nvSpPr>
        <p:spPr>
          <a:xfrm>
            <a:off x="4950602" y="866085"/>
            <a:ext cx="18686561" cy="2507653"/>
          </a:xfrm>
          <a:prstGeom prst="rect">
            <a:avLst/>
          </a:prstGeom>
        </p:spPr>
        <p:txBody>
          <a:bodyPr anchor="ctr">
            <a:noAutofit/>
          </a:bodyPr>
          <a:lstStyle>
            <a:lvl1pPr marL="0" indent="0" algn="ctr" defTabSz="2743200" rtl="0" eaLnBrk="1" latinLnBrk="0" hangingPunct="1">
              <a:lnSpc>
                <a:spcPct val="90000"/>
              </a:lnSpc>
              <a:spcBef>
                <a:spcPts val="3000"/>
              </a:spcBef>
              <a:buFont typeface="Arial" panose="020B0604020202020204" pitchFamily="34" charset="0"/>
              <a:buNone/>
              <a:defRPr sz="5400" b="1" kern="1200" baseline="0">
                <a:solidFill>
                  <a:schemeClr val="accent1"/>
                </a:solidFill>
                <a:latin typeface="Century Gothic" panose="020B0502020202020204" pitchFamily="34" charset="0"/>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a:solidFill>
                  <a:schemeClr val="tx1"/>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850" dirty="0">
                <a:solidFill>
                  <a:srgbClr val="964135"/>
                </a:solidFill>
              </a:rPr>
              <a:t>Quantifying Air Quality Parameters and Validating Air Pollution Sources Impacting the Health of Puget Sound Residents Through the Use of NASA and ESA Remote Sensing Data</a:t>
            </a:r>
          </a:p>
        </p:txBody>
      </p:sp>
      <p:sp>
        <p:nvSpPr>
          <p:cNvPr id="35" name="TextBox 34">
            <a:extLst>
              <a:ext uri="{FF2B5EF4-FFF2-40B4-BE49-F238E27FC236}">
                <a16:creationId xmlns:a16="http://schemas.microsoft.com/office/drawing/2014/main" id="{1E09F9D8-C002-1442-ACAE-5563A1CB966F}"/>
              </a:ext>
            </a:extLst>
          </p:cNvPr>
          <p:cNvSpPr txBox="1"/>
          <p:nvPr/>
        </p:nvSpPr>
        <p:spPr>
          <a:xfrm>
            <a:off x="878674" y="4374079"/>
            <a:ext cx="2475358" cy="769441"/>
          </a:xfrm>
          <a:prstGeom prst="rect">
            <a:avLst/>
          </a:prstGeom>
          <a:noFill/>
        </p:spPr>
        <p:txBody>
          <a:bodyPr wrap="none" rtlCol="0">
            <a:spAutoFit/>
          </a:bodyPr>
          <a:lstStyle/>
          <a:p>
            <a:r>
              <a:rPr lang="en-US" sz="4400" b="1" dirty="0">
                <a:solidFill>
                  <a:srgbClr val="964135"/>
                </a:solidFill>
                <a:latin typeface="Century Gothic" panose="020B0502020202020204" pitchFamily="34" charset="0"/>
              </a:rPr>
              <a:t>Abstract</a:t>
            </a:r>
          </a:p>
        </p:txBody>
      </p:sp>
      <p:sp>
        <p:nvSpPr>
          <p:cNvPr id="38" name="Text Placeholder 16">
            <a:extLst>
              <a:ext uri="{FF2B5EF4-FFF2-40B4-BE49-F238E27FC236}">
                <a16:creationId xmlns:a16="http://schemas.microsoft.com/office/drawing/2014/main" id="{7735D678-F608-5940-BC93-72C0B6736AC4}"/>
              </a:ext>
            </a:extLst>
          </p:cNvPr>
          <p:cNvSpPr txBox="1">
            <a:spLocks/>
          </p:cNvSpPr>
          <p:nvPr/>
        </p:nvSpPr>
        <p:spPr>
          <a:xfrm>
            <a:off x="922271" y="12644427"/>
            <a:ext cx="11363683" cy="223027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964135"/>
              </a:buClr>
            </a:pPr>
            <a:r>
              <a:rPr lang="en-US" b="1" dirty="0">
                <a:solidFill>
                  <a:srgbClr val="964135"/>
                </a:solidFill>
                <a:latin typeface="Garamond" panose="02020404030301010803" pitchFamily="18" charset="0"/>
              </a:rPr>
              <a:t>Identify</a:t>
            </a:r>
            <a:r>
              <a:rPr lang="en-US" dirty="0">
                <a:solidFill>
                  <a:schemeClr val="tx1">
                    <a:lumMod val="75000"/>
                    <a:lumOff val="25000"/>
                  </a:schemeClr>
                </a:solidFill>
                <a:latin typeface="Garamond" panose="02020404030301010803" pitchFamily="18" charset="0"/>
              </a:rPr>
              <a:t> sources and dispersion patterns of air pollutants that cause heightened health risks to vulnerable communities by creating a web-based tool that identifies current trends in spatial distribution of air </a:t>
            </a:r>
            <a:r>
              <a:rPr lang="en-US" dirty="0" smtClean="0">
                <a:solidFill>
                  <a:schemeClr val="tx1">
                    <a:lumMod val="75000"/>
                    <a:lumOff val="25000"/>
                  </a:schemeClr>
                </a:solidFill>
                <a:latin typeface="Garamond" panose="02020404030301010803" pitchFamily="18" charset="0"/>
              </a:rPr>
              <a:t>pollutants</a:t>
            </a:r>
            <a:endParaRPr lang="en-US"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964135"/>
              </a:buClr>
            </a:pPr>
            <a:r>
              <a:rPr lang="en-US" b="1" dirty="0">
                <a:solidFill>
                  <a:srgbClr val="964135"/>
                </a:solidFill>
                <a:latin typeface="Garamond" panose="02020404030301010803" pitchFamily="18" charset="0"/>
              </a:rPr>
              <a:t>Validate</a:t>
            </a:r>
            <a:r>
              <a:rPr lang="en-US" dirty="0">
                <a:solidFill>
                  <a:schemeClr val="tx1">
                    <a:lumMod val="75000"/>
                    <a:lumOff val="25000"/>
                  </a:schemeClr>
                </a:solidFill>
                <a:latin typeface="Garamond" panose="02020404030301010803" pitchFamily="18" charset="0"/>
              </a:rPr>
              <a:t> the data produced by the web-based tool using </a:t>
            </a:r>
            <a:r>
              <a:rPr lang="en-US" i="1" dirty="0">
                <a:solidFill>
                  <a:schemeClr val="tx1">
                    <a:lumMod val="75000"/>
                    <a:lumOff val="25000"/>
                  </a:schemeClr>
                </a:solidFill>
                <a:latin typeface="Garamond" panose="02020404030301010803" pitchFamily="18" charset="0"/>
              </a:rPr>
              <a:t>in situ</a:t>
            </a:r>
            <a:r>
              <a:rPr lang="en-US" dirty="0">
                <a:solidFill>
                  <a:schemeClr val="tx1">
                    <a:lumMod val="75000"/>
                    <a:lumOff val="25000"/>
                  </a:schemeClr>
                </a:solidFill>
                <a:latin typeface="Garamond" panose="02020404030301010803" pitchFamily="18" charset="0"/>
              </a:rPr>
              <a:t> data provided by the PSCAA’s ground </a:t>
            </a:r>
            <a:r>
              <a:rPr lang="en-US" dirty="0" smtClean="0">
                <a:solidFill>
                  <a:schemeClr val="tx1">
                    <a:lumMod val="75000"/>
                    <a:lumOff val="25000"/>
                  </a:schemeClr>
                </a:solidFill>
                <a:latin typeface="Garamond" panose="02020404030301010803" pitchFamily="18" charset="0"/>
              </a:rPr>
              <a:t>sensors</a:t>
            </a:r>
            <a:endParaRPr lang="en-US" dirty="0">
              <a:solidFill>
                <a:schemeClr val="tx1">
                  <a:lumMod val="75000"/>
                  <a:lumOff val="25000"/>
                </a:schemeClr>
              </a:solidFill>
              <a:latin typeface="Garamond" panose="02020404030301010803" pitchFamily="18" charset="0"/>
            </a:endParaRPr>
          </a:p>
        </p:txBody>
      </p:sp>
      <p:sp>
        <p:nvSpPr>
          <p:cNvPr id="43" name="TextBox 42">
            <a:extLst>
              <a:ext uri="{FF2B5EF4-FFF2-40B4-BE49-F238E27FC236}">
                <a16:creationId xmlns:a16="http://schemas.microsoft.com/office/drawing/2014/main" id="{2FA18D74-515D-E147-9A3F-2CA270F236BD}"/>
              </a:ext>
            </a:extLst>
          </p:cNvPr>
          <p:cNvSpPr txBox="1"/>
          <p:nvPr/>
        </p:nvSpPr>
        <p:spPr>
          <a:xfrm>
            <a:off x="905469" y="11945987"/>
            <a:ext cx="3127779" cy="769441"/>
          </a:xfrm>
          <a:prstGeom prst="rect">
            <a:avLst/>
          </a:prstGeom>
          <a:noFill/>
        </p:spPr>
        <p:txBody>
          <a:bodyPr wrap="none" rtlCol="0">
            <a:spAutoFit/>
          </a:bodyPr>
          <a:lstStyle/>
          <a:p>
            <a:r>
              <a:rPr lang="en-US" sz="4400" b="1" dirty="0">
                <a:solidFill>
                  <a:srgbClr val="964135"/>
                </a:solidFill>
                <a:latin typeface="Century Gothic" panose="020B0502020202020204" pitchFamily="34" charset="0"/>
              </a:rPr>
              <a:t>Objectives</a:t>
            </a:r>
          </a:p>
        </p:txBody>
      </p:sp>
      <p:sp>
        <p:nvSpPr>
          <p:cNvPr id="49" name="TextBox 48">
            <a:extLst>
              <a:ext uri="{FF2B5EF4-FFF2-40B4-BE49-F238E27FC236}">
                <a16:creationId xmlns:a16="http://schemas.microsoft.com/office/drawing/2014/main" id="{C4C6BBD5-3DC0-DD4B-B1A1-E90118D650EA}"/>
              </a:ext>
            </a:extLst>
          </p:cNvPr>
          <p:cNvSpPr txBox="1"/>
          <p:nvPr/>
        </p:nvSpPr>
        <p:spPr>
          <a:xfrm>
            <a:off x="12841256" y="16398245"/>
            <a:ext cx="5272597" cy="769441"/>
          </a:xfrm>
          <a:prstGeom prst="rect">
            <a:avLst/>
          </a:prstGeom>
          <a:noFill/>
        </p:spPr>
        <p:txBody>
          <a:bodyPr wrap="none" rtlCol="0">
            <a:spAutoFit/>
          </a:bodyPr>
          <a:lstStyle/>
          <a:p>
            <a:r>
              <a:rPr lang="en-US" sz="4400" b="1" dirty="0">
                <a:solidFill>
                  <a:srgbClr val="964135"/>
                </a:solidFill>
                <a:latin typeface="Century Gothic" panose="020B0502020202020204" pitchFamily="34" charset="0"/>
              </a:rPr>
              <a:t>Earth Observations</a:t>
            </a:r>
          </a:p>
        </p:txBody>
      </p:sp>
      <p:sp>
        <p:nvSpPr>
          <p:cNvPr id="51" name="TextBox 50">
            <a:extLst>
              <a:ext uri="{FF2B5EF4-FFF2-40B4-BE49-F238E27FC236}">
                <a16:creationId xmlns:a16="http://schemas.microsoft.com/office/drawing/2014/main" id="{795BE288-5056-EC41-BDC7-5E2ED9A0E8FC}"/>
              </a:ext>
            </a:extLst>
          </p:cNvPr>
          <p:cNvSpPr txBox="1"/>
          <p:nvPr/>
        </p:nvSpPr>
        <p:spPr>
          <a:xfrm>
            <a:off x="942109" y="15080032"/>
            <a:ext cx="2012089" cy="769441"/>
          </a:xfrm>
          <a:prstGeom prst="rect">
            <a:avLst/>
          </a:prstGeom>
          <a:noFill/>
        </p:spPr>
        <p:txBody>
          <a:bodyPr wrap="none" rtlCol="0">
            <a:spAutoFit/>
          </a:bodyPr>
          <a:lstStyle/>
          <a:p>
            <a:r>
              <a:rPr lang="en-US" sz="4400" b="1" dirty="0">
                <a:solidFill>
                  <a:srgbClr val="964135"/>
                </a:solidFill>
                <a:latin typeface="Century Gothic" panose="020B0502020202020204" pitchFamily="34" charset="0"/>
              </a:rPr>
              <a:t>Results</a:t>
            </a:r>
          </a:p>
        </p:txBody>
      </p:sp>
      <p:sp>
        <p:nvSpPr>
          <p:cNvPr id="52" name="Text Placeholder 16">
            <a:extLst>
              <a:ext uri="{FF2B5EF4-FFF2-40B4-BE49-F238E27FC236}">
                <a16:creationId xmlns:a16="http://schemas.microsoft.com/office/drawing/2014/main" id="{691CBEA6-0A83-B542-AE88-E9C84807F471}"/>
              </a:ext>
            </a:extLst>
          </p:cNvPr>
          <p:cNvSpPr txBox="1">
            <a:spLocks/>
          </p:cNvSpPr>
          <p:nvPr/>
        </p:nvSpPr>
        <p:spPr>
          <a:xfrm>
            <a:off x="914399" y="27395796"/>
            <a:ext cx="11430000" cy="254379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964135"/>
              </a:buClr>
            </a:pPr>
            <a:r>
              <a:rPr lang="en-US" sz="2800" dirty="0">
                <a:solidFill>
                  <a:schemeClr val="tx1">
                    <a:lumMod val="75000"/>
                    <a:lumOff val="25000"/>
                  </a:schemeClr>
                </a:solidFill>
                <a:latin typeface="Garamond" panose="02020404030301010803" pitchFamily="18" charset="0"/>
              </a:rPr>
              <a:t>MAIAC provides high-quality, high-resolution aerosol data which is useful for remote sensing air quality studies.</a:t>
            </a:r>
          </a:p>
          <a:p>
            <a:pPr>
              <a:lnSpc>
                <a:spcPct val="100000"/>
              </a:lnSpc>
              <a:spcBef>
                <a:spcPts val="0"/>
              </a:spcBef>
              <a:spcAft>
                <a:spcPts val="600"/>
              </a:spcAft>
              <a:buClr>
                <a:srgbClr val="964135"/>
              </a:buClr>
            </a:pPr>
            <a:r>
              <a:rPr lang="en-US" sz="2800" dirty="0">
                <a:solidFill>
                  <a:schemeClr val="tx1">
                    <a:lumMod val="75000"/>
                    <a:lumOff val="25000"/>
                  </a:schemeClr>
                </a:solidFill>
                <a:latin typeface="Garamond" panose="02020404030301010803" pitchFamily="18" charset="0"/>
              </a:rPr>
              <a:t>The two-variable method is viable for estimating PM</a:t>
            </a:r>
            <a:r>
              <a:rPr lang="en-US" sz="2800" baseline="-25000" dirty="0">
                <a:solidFill>
                  <a:schemeClr val="tx1">
                    <a:lumMod val="75000"/>
                    <a:lumOff val="25000"/>
                  </a:schemeClr>
                </a:solidFill>
                <a:latin typeface="Garamond" panose="02020404030301010803" pitchFamily="18" charset="0"/>
              </a:rPr>
              <a:t>2.5</a:t>
            </a:r>
            <a:r>
              <a:rPr lang="en-US" sz="2800" dirty="0">
                <a:solidFill>
                  <a:schemeClr val="tx1">
                    <a:lumMod val="75000"/>
                    <a:lumOff val="25000"/>
                  </a:schemeClr>
                </a:solidFill>
                <a:latin typeface="Garamond" panose="02020404030301010803" pitchFamily="18" charset="0"/>
              </a:rPr>
              <a:t> from </a:t>
            </a:r>
            <a:r>
              <a:rPr lang="en-US" sz="2800" dirty="0" smtClean="0">
                <a:solidFill>
                  <a:schemeClr val="tx1">
                    <a:lumMod val="75000"/>
                    <a:lumOff val="25000"/>
                  </a:schemeClr>
                </a:solidFill>
                <a:latin typeface="Garamond" panose="02020404030301010803" pitchFamily="18" charset="0"/>
              </a:rPr>
              <a:t>AOD, but </a:t>
            </a:r>
            <a:r>
              <a:rPr lang="en-US" sz="2800" dirty="0">
                <a:solidFill>
                  <a:schemeClr val="tx1">
                    <a:lumMod val="75000"/>
                    <a:lumOff val="25000"/>
                  </a:schemeClr>
                </a:solidFill>
                <a:latin typeface="Garamond" panose="02020404030301010803" pitchFamily="18" charset="0"/>
              </a:rPr>
              <a:t>not as accurate as the multi-variable or modeling methods, which affects the accuracy and </a:t>
            </a:r>
            <a:r>
              <a:rPr lang="en-US" sz="2800" dirty="0" smtClean="0">
                <a:solidFill>
                  <a:schemeClr val="tx1">
                    <a:lumMod val="75000"/>
                    <a:lumOff val="25000"/>
                  </a:schemeClr>
                </a:solidFill>
                <a:latin typeface="Garamond" panose="02020404030301010803" pitchFamily="18" charset="0"/>
              </a:rPr>
              <a:t>utility of </a:t>
            </a:r>
            <a:r>
              <a:rPr lang="en-US" sz="2800" dirty="0">
                <a:solidFill>
                  <a:schemeClr val="tx1">
                    <a:lumMod val="75000"/>
                    <a:lumOff val="25000"/>
                  </a:schemeClr>
                </a:solidFill>
                <a:latin typeface="Garamond" panose="02020404030301010803" pitchFamily="18" charset="0"/>
              </a:rPr>
              <a:t>remote sensing air quality studies using </a:t>
            </a:r>
            <a:r>
              <a:rPr lang="en-US" sz="2800" dirty="0" smtClean="0">
                <a:solidFill>
                  <a:schemeClr val="tx1">
                    <a:lumMod val="75000"/>
                    <a:lumOff val="25000"/>
                  </a:schemeClr>
                </a:solidFill>
                <a:latin typeface="Garamond" panose="02020404030301010803" pitchFamily="18" charset="0"/>
              </a:rPr>
              <a:t>this </a:t>
            </a:r>
            <a:r>
              <a:rPr lang="en-US" sz="2800" dirty="0">
                <a:solidFill>
                  <a:schemeClr val="tx1">
                    <a:lumMod val="75000"/>
                    <a:lumOff val="25000"/>
                  </a:schemeClr>
                </a:solidFill>
                <a:latin typeface="Garamond" panose="02020404030301010803" pitchFamily="18" charset="0"/>
              </a:rPr>
              <a:t>method. </a:t>
            </a:r>
          </a:p>
        </p:txBody>
      </p:sp>
      <p:sp>
        <p:nvSpPr>
          <p:cNvPr id="53" name="TextBox 52">
            <a:extLst>
              <a:ext uri="{FF2B5EF4-FFF2-40B4-BE49-F238E27FC236}">
                <a16:creationId xmlns:a16="http://schemas.microsoft.com/office/drawing/2014/main" id="{3A62E210-8A6E-D34C-9E05-7B82914A6814}"/>
              </a:ext>
            </a:extLst>
          </p:cNvPr>
          <p:cNvSpPr txBox="1"/>
          <p:nvPr/>
        </p:nvSpPr>
        <p:spPr>
          <a:xfrm>
            <a:off x="878674" y="26710715"/>
            <a:ext cx="3486852" cy="769441"/>
          </a:xfrm>
          <a:prstGeom prst="rect">
            <a:avLst/>
          </a:prstGeom>
          <a:noFill/>
        </p:spPr>
        <p:txBody>
          <a:bodyPr wrap="none" rtlCol="0">
            <a:spAutoFit/>
          </a:bodyPr>
          <a:lstStyle/>
          <a:p>
            <a:r>
              <a:rPr lang="en-US" sz="4400" b="1" dirty="0">
                <a:solidFill>
                  <a:srgbClr val="964135"/>
                </a:solidFill>
                <a:latin typeface="Century Gothic" panose="020B0502020202020204" pitchFamily="34" charset="0"/>
              </a:rPr>
              <a:t>Conclusions</a:t>
            </a:r>
          </a:p>
        </p:txBody>
      </p:sp>
      <p:sp>
        <p:nvSpPr>
          <p:cNvPr id="55" name="TextBox 54">
            <a:extLst>
              <a:ext uri="{FF2B5EF4-FFF2-40B4-BE49-F238E27FC236}">
                <a16:creationId xmlns:a16="http://schemas.microsoft.com/office/drawing/2014/main" id="{278133B7-1010-7C41-954B-770A4C1824BE}"/>
              </a:ext>
            </a:extLst>
          </p:cNvPr>
          <p:cNvSpPr txBox="1"/>
          <p:nvPr/>
        </p:nvSpPr>
        <p:spPr>
          <a:xfrm>
            <a:off x="878674" y="29930778"/>
            <a:ext cx="5687776" cy="769441"/>
          </a:xfrm>
          <a:prstGeom prst="rect">
            <a:avLst/>
          </a:prstGeom>
          <a:noFill/>
        </p:spPr>
        <p:txBody>
          <a:bodyPr wrap="none" rtlCol="0">
            <a:spAutoFit/>
          </a:bodyPr>
          <a:lstStyle/>
          <a:p>
            <a:r>
              <a:rPr lang="en-US" sz="4400" b="1" dirty="0">
                <a:solidFill>
                  <a:srgbClr val="964135"/>
                </a:solidFill>
                <a:latin typeface="Century Gothic" panose="020B0502020202020204" pitchFamily="34" charset="0"/>
              </a:rPr>
              <a:t>Acknowledgements</a:t>
            </a:r>
          </a:p>
        </p:txBody>
      </p:sp>
      <p:sp>
        <p:nvSpPr>
          <p:cNvPr id="56" name="Text Placeholder 16">
            <a:extLst>
              <a:ext uri="{FF2B5EF4-FFF2-40B4-BE49-F238E27FC236}">
                <a16:creationId xmlns:a16="http://schemas.microsoft.com/office/drawing/2014/main" id="{782D6DBF-9A76-D247-833E-71F78AE8A5B6}"/>
              </a:ext>
            </a:extLst>
          </p:cNvPr>
          <p:cNvSpPr txBox="1">
            <a:spLocks/>
          </p:cNvSpPr>
          <p:nvPr/>
        </p:nvSpPr>
        <p:spPr>
          <a:xfrm>
            <a:off x="12900566" y="28986164"/>
            <a:ext cx="11463159" cy="68708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2800" dirty="0">
                <a:solidFill>
                  <a:schemeClr val="tx1">
                    <a:lumMod val="75000"/>
                    <a:lumOff val="25000"/>
                  </a:schemeClr>
                </a:solidFill>
                <a:latin typeface="Garamond" panose="02020404030301010803" pitchFamily="18" charset="0"/>
              </a:rPr>
              <a:t>Puget Sound Clean Air Agency</a:t>
            </a:r>
            <a:r>
              <a:rPr lang="en-US" sz="2800" b="1" dirty="0">
                <a:solidFill>
                  <a:schemeClr val="tx1">
                    <a:lumMod val="75000"/>
                    <a:lumOff val="25000"/>
                  </a:schemeClr>
                </a:solidFill>
                <a:latin typeface="Garamond" panose="02020404030301010803" pitchFamily="18" charset="0"/>
              </a:rPr>
              <a:t> </a:t>
            </a:r>
            <a:endParaRPr lang="en-US" sz="2800" dirty="0">
              <a:solidFill>
                <a:schemeClr val="tx1">
                  <a:lumMod val="75000"/>
                  <a:lumOff val="25000"/>
                </a:schemeClr>
              </a:solidFill>
              <a:latin typeface="Garamond" panose="02020404030301010803" pitchFamily="18" charset="0"/>
            </a:endParaRPr>
          </a:p>
        </p:txBody>
      </p:sp>
      <p:sp>
        <p:nvSpPr>
          <p:cNvPr id="57" name="TextBox 56">
            <a:extLst>
              <a:ext uri="{FF2B5EF4-FFF2-40B4-BE49-F238E27FC236}">
                <a16:creationId xmlns:a16="http://schemas.microsoft.com/office/drawing/2014/main" id="{35F04D17-159C-EA4E-9393-C3A943C5C23C}"/>
              </a:ext>
            </a:extLst>
          </p:cNvPr>
          <p:cNvSpPr txBox="1"/>
          <p:nvPr/>
        </p:nvSpPr>
        <p:spPr>
          <a:xfrm>
            <a:off x="12796468" y="28126875"/>
            <a:ext cx="4155305" cy="769441"/>
          </a:xfrm>
          <a:prstGeom prst="rect">
            <a:avLst/>
          </a:prstGeom>
          <a:noFill/>
        </p:spPr>
        <p:txBody>
          <a:bodyPr wrap="none" rtlCol="0">
            <a:spAutoFit/>
          </a:bodyPr>
          <a:lstStyle/>
          <a:p>
            <a:r>
              <a:rPr lang="en-US" sz="4400" b="1" dirty="0">
                <a:solidFill>
                  <a:srgbClr val="964135"/>
                </a:solidFill>
                <a:latin typeface="Century Gothic" panose="020B0502020202020204" pitchFamily="34" charset="0"/>
              </a:rPr>
              <a:t>Project Partner</a:t>
            </a:r>
          </a:p>
        </p:txBody>
      </p:sp>
      <p:sp>
        <p:nvSpPr>
          <p:cNvPr id="58" name="TextBox 57">
            <a:extLst>
              <a:ext uri="{FF2B5EF4-FFF2-40B4-BE49-F238E27FC236}">
                <a16:creationId xmlns:a16="http://schemas.microsoft.com/office/drawing/2014/main" id="{800BAEA5-7DF3-7B4C-848E-F499B639D6B0}"/>
              </a:ext>
            </a:extLst>
          </p:cNvPr>
          <p:cNvSpPr txBox="1"/>
          <p:nvPr/>
        </p:nvSpPr>
        <p:spPr>
          <a:xfrm>
            <a:off x="12796468" y="29800569"/>
            <a:ext cx="4542503" cy="769441"/>
          </a:xfrm>
          <a:prstGeom prst="rect">
            <a:avLst/>
          </a:prstGeom>
          <a:noFill/>
        </p:spPr>
        <p:txBody>
          <a:bodyPr wrap="none" rtlCol="0">
            <a:spAutoFit/>
          </a:bodyPr>
          <a:lstStyle/>
          <a:p>
            <a:r>
              <a:rPr lang="en-US" sz="4400" b="1" dirty="0">
                <a:solidFill>
                  <a:srgbClr val="964135"/>
                </a:solidFill>
                <a:latin typeface="Century Gothic" panose="020B0502020202020204" pitchFamily="34" charset="0"/>
              </a:rPr>
              <a:t>Team Members</a:t>
            </a:r>
          </a:p>
        </p:txBody>
      </p:sp>
      <p:sp>
        <p:nvSpPr>
          <p:cNvPr id="60" name="Text Placeholder 16">
            <a:extLst>
              <a:ext uri="{FF2B5EF4-FFF2-40B4-BE49-F238E27FC236}">
                <a16:creationId xmlns:a16="http://schemas.microsoft.com/office/drawing/2014/main" id="{E01B6B43-D4ED-EA42-827C-8337590F8AE5}"/>
              </a:ext>
            </a:extLst>
          </p:cNvPr>
          <p:cNvSpPr txBox="1">
            <a:spLocks/>
          </p:cNvSpPr>
          <p:nvPr/>
        </p:nvSpPr>
        <p:spPr>
          <a:xfrm>
            <a:off x="905469" y="5099296"/>
            <a:ext cx="11372931" cy="662136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lnSpc>
                <a:spcPct val="100000"/>
              </a:lnSpc>
              <a:spcBef>
                <a:spcPts val="0"/>
              </a:spcBef>
              <a:spcAft>
                <a:spcPts val="600"/>
              </a:spcAft>
            </a:pPr>
            <a:r>
              <a:rPr lang="en-US" sz="2550" dirty="0">
                <a:solidFill>
                  <a:schemeClr val="tx1">
                    <a:lumMod val="75000"/>
                    <a:lumOff val="25000"/>
                  </a:schemeClr>
                </a:solidFill>
                <a:latin typeface="Garamond" panose="02020404030301010803" pitchFamily="18" charset="0"/>
              </a:rPr>
              <a:t>In the Puget Sound region of Washington, high levels of air pollutants put residents’ health at risk by increasing their likelihood of developing critical respiratory conditions. This project used remotely-sensed data to investigate aerosol optical depth (AOD) from NASA satellite sensors including the Terra and Aqua </a:t>
            </a:r>
            <a:r>
              <a:rPr lang="en-US" sz="2550" dirty="0" err="1">
                <a:solidFill>
                  <a:schemeClr val="tx1">
                    <a:lumMod val="75000"/>
                    <a:lumOff val="25000"/>
                  </a:schemeClr>
                </a:solidFill>
                <a:latin typeface="Garamond" panose="02020404030301010803" pitchFamily="18" charset="0"/>
              </a:rPr>
              <a:t>MODerate</a:t>
            </a:r>
            <a:r>
              <a:rPr lang="en-US" sz="2550" dirty="0">
                <a:solidFill>
                  <a:schemeClr val="tx1">
                    <a:lumMod val="75000"/>
                    <a:lumOff val="25000"/>
                  </a:schemeClr>
                </a:solidFill>
                <a:latin typeface="Garamond" panose="02020404030301010803" pitchFamily="18" charset="0"/>
              </a:rPr>
              <a:t> resolution Imaging Spectroradiometer (MODIS) and European Space Agency Copernicus Sentinel-5 Precursor </a:t>
            </a:r>
            <a:r>
              <a:rPr lang="en-US" sz="2550" dirty="0" err="1">
                <a:solidFill>
                  <a:schemeClr val="tx1">
                    <a:lumMod val="75000"/>
                    <a:lumOff val="25000"/>
                  </a:schemeClr>
                </a:solidFill>
                <a:latin typeface="Garamond" panose="02020404030301010803" pitchFamily="18" charset="0"/>
              </a:rPr>
              <a:t>TROPOspheric</a:t>
            </a:r>
            <a:r>
              <a:rPr lang="en-US" sz="2550" dirty="0">
                <a:solidFill>
                  <a:schemeClr val="tx1">
                    <a:lumMod val="75000"/>
                    <a:lumOff val="25000"/>
                  </a:schemeClr>
                </a:solidFill>
                <a:latin typeface="Garamond" panose="02020404030301010803" pitchFamily="18" charset="0"/>
              </a:rPr>
              <a:t> Monitoring Instrument (TROPOMI). The team visualized the most recent data in Google Earth Engine (GEE) API to display air pollution trends from Northern California to British Columbia, which will support the Puget Sound Clean Air Agency’s (PSCAA) decision-making processes. The team performed linear regressions using the Multi-Angle Implementation of Atmospheric Correction (MAIAC) algorithm to form a relationship between ground-level microscopic particles (PM</a:t>
            </a:r>
            <a:r>
              <a:rPr lang="en-US" sz="2550" baseline="-25000" dirty="0">
                <a:solidFill>
                  <a:schemeClr val="tx1">
                    <a:lumMod val="75000"/>
                    <a:lumOff val="25000"/>
                  </a:schemeClr>
                </a:solidFill>
                <a:latin typeface="Garamond" panose="02020404030301010803" pitchFamily="18" charset="0"/>
              </a:rPr>
              <a:t>2.5</a:t>
            </a:r>
            <a:r>
              <a:rPr lang="en-US" sz="2550" dirty="0">
                <a:solidFill>
                  <a:schemeClr val="tx1">
                    <a:lumMod val="75000"/>
                    <a:lumOff val="25000"/>
                  </a:schemeClr>
                </a:solidFill>
                <a:latin typeface="Garamond" panose="02020404030301010803" pitchFamily="18" charset="0"/>
              </a:rPr>
              <a:t>) and AOD in the Puget Sound region, validating the relationship using concentration readings taken from Environmental Protection Agency (EPA) air quality monitors. The team utilized estimated PM</a:t>
            </a:r>
            <a:r>
              <a:rPr lang="en-US" sz="2550" baseline="-25000" dirty="0">
                <a:solidFill>
                  <a:schemeClr val="tx1">
                    <a:lumMod val="75000"/>
                    <a:lumOff val="25000"/>
                  </a:schemeClr>
                </a:solidFill>
                <a:latin typeface="Garamond" panose="02020404030301010803" pitchFamily="18" charset="0"/>
              </a:rPr>
              <a:t>2.5</a:t>
            </a:r>
            <a:r>
              <a:rPr lang="en-US" sz="2550" dirty="0">
                <a:solidFill>
                  <a:schemeClr val="tx1">
                    <a:lumMod val="75000"/>
                    <a:lumOff val="25000"/>
                  </a:schemeClr>
                </a:solidFill>
                <a:latin typeface="Garamond" panose="02020404030301010803" pitchFamily="18" charset="0"/>
              </a:rPr>
              <a:t> and other satellite data to produce a web-based tool and to evaluate the effectiveness of using such a tool for near real-time air quality monitoring within a particular region. The team found that the tool provides useful supplementary data that fills in the gaps of the PSCAA’s air monitoring network.</a:t>
            </a:r>
          </a:p>
        </p:txBody>
      </p:sp>
      <p:grpSp>
        <p:nvGrpSpPr>
          <p:cNvPr id="61" name="Group 60">
            <a:extLst>
              <a:ext uri="{FF2B5EF4-FFF2-40B4-BE49-F238E27FC236}">
                <a16:creationId xmlns:a16="http://schemas.microsoft.com/office/drawing/2014/main" id="{5764061B-7865-DC4F-8D0F-0699FE65B175}"/>
              </a:ext>
            </a:extLst>
          </p:cNvPr>
          <p:cNvGrpSpPr/>
          <p:nvPr/>
        </p:nvGrpSpPr>
        <p:grpSpPr>
          <a:xfrm>
            <a:off x="12724635" y="30814899"/>
            <a:ext cx="2834640" cy="3083109"/>
            <a:chOff x="844023" y="30808368"/>
            <a:chExt cx="2834640" cy="3083109"/>
          </a:xfrm>
        </p:grpSpPr>
        <p:pic>
          <p:nvPicPr>
            <p:cNvPr id="62" name="Picture 61">
              <a:extLst>
                <a:ext uri="{FF2B5EF4-FFF2-40B4-BE49-F238E27FC236}">
                  <a16:creationId xmlns:a16="http://schemas.microsoft.com/office/drawing/2014/main" id="{9227DD6D-EFCD-774D-AFF6-788B780E21F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09054" y="30808368"/>
              <a:ext cx="2104579" cy="2092621"/>
            </a:xfrm>
            <a:prstGeom prst="rect">
              <a:avLst/>
            </a:prstGeom>
          </p:spPr>
        </p:pic>
        <p:sp>
          <p:nvSpPr>
            <p:cNvPr id="63" name="Text Placeholder 16">
              <a:extLst>
                <a:ext uri="{FF2B5EF4-FFF2-40B4-BE49-F238E27FC236}">
                  <a16:creationId xmlns:a16="http://schemas.microsoft.com/office/drawing/2014/main" id="{DD8CBF97-F41D-5647-940A-3EA90AE9F8CB}"/>
                </a:ext>
              </a:extLst>
            </p:cNvPr>
            <p:cNvSpPr txBox="1">
              <a:spLocks/>
            </p:cNvSpPr>
            <p:nvPr/>
          </p:nvSpPr>
          <p:spPr>
            <a:xfrm>
              <a:off x="844023" y="32968147"/>
              <a:ext cx="2834640" cy="923330"/>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b="1" dirty="0">
                  <a:solidFill>
                    <a:schemeClr val="tx1">
                      <a:lumMod val="75000"/>
                      <a:lumOff val="25000"/>
                    </a:schemeClr>
                  </a:solidFill>
                  <a:latin typeface="Garamond" panose="02020404030301010803" pitchFamily="18" charset="0"/>
                </a:rPr>
                <a:t>Amiya </a:t>
              </a:r>
              <a:r>
                <a:rPr lang="en-US" b="1" dirty="0" err="1">
                  <a:solidFill>
                    <a:schemeClr val="tx1">
                      <a:lumMod val="75000"/>
                      <a:lumOff val="25000"/>
                    </a:schemeClr>
                  </a:solidFill>
                  <a:latin typeface="Garamond" panose="02020404030301010803" pitchFamily="18" charset="0"/>
                </a:rPr>
                <a:t>Kalra</a:t>
              </a:r>
              <a:endParaRPr lang="en-US" b="1" dirty="0">
                <a:solidFill>
                  <a:schemeClr val="tx1">
                    <a:lumMod val="75000"/>
                    <a:lumOff val="25000"/>
                  </a:schemeClr>
                </a:solidFill>
                <a:latin typeface="Garamond" panose="02020404030301010803" pitchFamily="18" charset="0"/>
              </a:endParaRPr>
            </a:p>
            <a:p>
              <a:pPr algn="ctr">
                <a:lnSpc>
                  <a:spcPct val="100000"/>
                </a:lnSpc>
                <a:spcBef>
                  <a:spcPts val="0"/>
                </a:spcBef>
              </a:pPr>
              <a:r>
                <a:rPr lang="en-US" dirty="0">
                  <a:solidFill>
                    <a:schemeClr val="tx1">
                      <a:lumMod val="75000"/>
                      <a:lumOff val="25000"/>
                    </a:schemeClr>
                  </a:solidFill>
                  <a:latin typeface="Garamond" panose="02020404030301010803" pitchFamily="18" charset="0"/>
                </a:rPr>
                <a:t>Project Lead</a:t>
              </a:r>
            </a:p>
          </p:txBody>
        </p:sp>
      </p:grpSp>
      <p:grpSp>
        <p:nvGrpSpPr>
          <p:cNvPr id="64" name="Group 63">
            <a:extLst>
              <a:ext uri="{FF2B5EF4-FFF2-40B4-BE49-F238E27FC236}">
                <a16:creationId xmlns:a16="http://schemas.microsoft.com/office/drawing/2014/main" id="{FE180A63-260E-B840-8F81-C36B2FCA0479}"/>
              </a:ext>
            </a:extLst>
          </p:cNvPr>
          <p:cNvGrpSpPr/>
          <p:nvPr/>
        </p:nvGrpSpPr>
        <p:grpSpPr>
          <a:xfrm>
            <a:off x="18563851" y="30814899"/>
            <a:ext cx="2834640" cy="2667610"/>
            <a:chOff x="6683239" y="30808368"/>
            <a:chExt cx="2834640" cy="2667610"/>
          </a:xfrm>
        </p:grpSpPr>
        <p:pic>
          <p:nvPicPr>
            <p:cNvPr id="65" name="Picture 64">
              <a:extLst>
                <a:ext uri="{FF2B5EF4-FFF2-40B4-BE49-F238E27FC236}">
                  <a16:creationId xmlns:a16="http://schemas.microsoft.com/office/drawing/2014/main" id="{19B9D57D-565B-5840-824D-81BEE26ACCC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048270" y="30808368"/>
              <a:ext cx="2104579" cy="2092621"/>
            </a:xfrm>
            <a:prstGeom prst="rect">
              <a:avLst/>
            </a:prstGeom>
          </p:spPr>
        </p:pic>
        <p:sp>
          <p:nvSpPr>
            <p:cNvPr id="66" name="Text Placeholder 16">
              <a:extLst>
                <a:ext uri="{FF2B5EF4-FFF2-40B4-BE49-F238E27FC236}">
                  <a16:creationId xmlns:a16="http://schemas.microsoft.com/office/drawing/2014/main" id="{4229E517-2A8A-194C-8893-AE6D7BCD84EA}"/>
                </a:ext>
              </a:extLst>
            </p:cNvPr>
            <p:cNvSpPr txBox="1">
              <a:spLocks/>
            </p:cNvSpPr>
            <p:nvPr/>
          </p:nvSpPr>
          <p:spPr>
            <a:xfrm>
              <a:off x="6683239"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Rachel Earwood</a:t>
              </a:r>
            </a:p>
          </p:txBody>
        </p:sp>
      </p:grpSp>
      <p:grpSp>
        <p:nvGrpSpPr>
          <p:cNvPr id="67" name="Group 66">
            <a:extLst>
              <a:ext uri="{FF2B5EF4-FFF2-40B4-BE49-F238E27FC236}">
                <a16:creationId xmlns:a16="http://schemas.microsoft.com/office/drawing/2014/main" id="{6B2E7D8F-EB2A-6349-A909-EAB995DA1F75}"/>
              </a:ext>
            </a:extLst>
          </p:cNvPr>
          <p:cNvGrpSpPr/>
          <p:nvPr/>
        </p:nvGrpSpPr>
        <p:grpSpPr>
          <a:xfrm>
            <a:off x="21483459" y="30814899"/>
            <a:ext cx="2834640" cy="2667610"/>
            <a:chOff x="9602847" y="30808368"/>
            <a:chExt cx="2834640" cy="2667610"/>
          </a:xfrm>
        </p:grpSpPr>
        <p:pic>
          <p:nvPicPr>
            <p:cNvPr id="68" name="Picture 67">
              <a:extLst>
                <a:ext uri="{FF2B5EF4-FFF2-40B4-BE49-F238E27FC236}">
                  <a16:creationId xmlns:a16="http://schemas.microsoft.com/office/drawing/2014/main" id="{25C5D880-463B-8F43-88AA-73D384CF171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967878" y="30808368"/>
              <a:ext cx="2104579" cy="2092621"/>
            </a:xfrm>
            <a:prstGeom prst="rect">
              <a:avLst/>
            </a:prstGeom>
          </p:spPr>
        </p:pic>
        <p:sp>
          <p:nvSpPr>
            <p:cNvPr id="69" name="Text Placeholder 16">
              <a:extLst>
                <a:ext uri="{FF2B5EF4-FFF2-40B4-BE49-F238E27FC236}">
                  <a16:creationId xmlns:a16="http://schemas.microsoft.com/office/drawing/2014/main" id="{72AD1070-77F2-DB4E-A24A-218CBB2D6BFC}"/>
                </a:ext>
              </a:extLst>
            </p:cNvPr>
            <p:cNvSpPr txBox="1">
              <a:spLocks/>
            </p:cNvSpPr>
            <p:nvPr/>
          </p:nvSpPr>
          <p:spPr>
            <a:xfrm>
              <a:off x="9602847"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Richard Murray</a:t>
              </a:r>
            </a:p>
          </p:txBody>
        </p:sp>
      </p:grpSp>
      <p:pic>
        <p:nvPicPr>
          <p:cNvPr id="71" name="Picture 70">
            <a:extLst>
              <a:ext uri="{FF2B5EF4-FFF2-40B4-BE49-F238E27FC236}">
                <a16:creationId xmlns:a16="http://schemas.microsoft.com/office/drawing/2014/main" id="{12EBB14C-3C90-844C-ADBB-19F674D041E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6009274" y="30814899"/>
            <a:ext cx="2104579" cy="2092621"/>
          </a:xfrm>
          <a:prstGeom prst="rect">
            <a:avLst/>
          </a:prstGeom>
        </p:spPr>
      </p:pic>
      <p:sp>
        <p:nvSpPr>
          <p:cNvPr id="72" name="Text Placeholder 16">
            <a:extLst>
              <a:ext uri="{FF2B5EF4-FFF2-40B4-BE49-F238E27FC236}">
                <a16:creationId xmlns:a16="http://schemas.microsoft.com/office/drawing/2014/main" id="{CC6544D5-6C7E-9446-AF0D-195CE4259DEE}"/>
              </a:ext>
            </a:extLst>
          </p:cNvPr>
          <p:cNvSpPr txBox="1">
            <a:spLocks/>
          </p:cNvSpPr>
          <p:nvPr/>
        </p:nvSpPr>
        <p:spPr>
          <a:xfrm>
            <a:off x="15644243" y="32974678"/>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Rachel Deininger</a:t>
            </a:r>
          </a:p>
        </p:txBody>
      </p:sp>
      <p:sp>
        <p:nvSpPr>
          <p:cNvPr id="74" name="Text Placeholder 16">
            <a:extLst>
              <a:ext uri="{FF2B5EF4-FFF2-40B4-BE49-F238E27FC236}">
                <a16:creationId xmlns:a16="http://schemas.microsoft.com/office/drawing/2014/main" id="{7E6B22DD-D89F-4712-9193-F0C3A1E6B60E}"/>
              </a:ext>
            </a:extLst>
          </p:cNvPr>
          <p:cNvSpPr txBox="1">
            <a:spLocks/>
          </p:cNvSpPr>
          <p:nvPr/>
        </p:nvSpPr>
        <p:spPr>
          <a:xfrm>
            <a:off x="902022" y="30715771"/>
            <a:ext cx="11371753" cy="270826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964135"/>
              </a:buClr>
              <a:buNone/>
            </a:pPr>
            <a:r>
              <a:rPr lang="en-US" sz="2400" dirty="0">
                <a:solidFill>
                  <a:schemeClr val="tx1">
                    <a:lumMod val="75000"/>
                    <a:lumOff val="25000"/>
                  </a:schemeClr>
                </a:solidFill>
                <a:latin typeface="Garamond" panose="02020404030301010803" pitchFamily="18" charset="0"/>
              </a:rPr>
              <a:t>Dr. Robert Griffin (University of Alabama in Huntsville), Dr. Jeffrey </a:t>
            </a:r>
            <a:r>
              <a:rPr lang="en-US" sz="2400" dirty="0" err="1">
                <a:solidFill>
                  <a:schemeClr val="tx1">
                    <a:lumMod val="75000"/>
                    <a:lumOff val="25000"/>
                  </a:schemeClr>
                </a:solidFill>
                <a:latin typeface="Garamond" panose="02020404030301010803" pitchFamily="18" charset="0"/>
              </a:rPr>
              <a:t>Luvall</a:t>
            </a:r>
            <a:r>
              <a:rPr lang="en-US" sz="2400" dirty="0">
                <a:solidFill>
                  <a:schemeClr val="tx1">
                    <a:lumMod val="75000"/>
                    <a:lumOff val="25000"/>
                  </a:schemeClr>
                </a:solidFill>
                <a:latin typeface="Garamond" panose="02020404030301010803" pitchFamily="18" charset="0"/>
              </a:rPr>
              <a:t> (NASA Marshall Space Flight Center), Dr. Mohammad Al-Hamdan (NASA Marshall Space Flight Center), Dr. Mike </a:t>
            </a:r>
            <a:r>
              <a:rPr lang="en-US" sz="2400" dirty="0" err="1">
                <a:solidFill>
                  <a:schemeClr val="tx1">
                    <a:lumMod val="75000"/>
                    <a:lumOff val="25000"/>
                  </a:schemeClr>
                </a:solidFill>
                <a:latin typeface="Garamond" panose="02020404030301010803" pitchFamily="18" charset="0"/>
              </a:rPr>
              <a:t>Newchurch</a:t>
            </a:r>
            <a:r>
              <a:rPr lang="en-US" sz="2400" dirty="0">
                <a:solidFill>
                  <a:schemeClr val="tx1">
                    <a:lumMod val="75000"/>
                    <a:lumOff val="25000"/>
                  </a:schemeClr>
                </a:solidFill>
                <a:latin typeface="Garamond" panose="02020404030301010803" pitchFamily="18" charset="0"/>
              </a:rPr>
              <a:t> (University of Alabama in Huntsville), Erik </a:t>
            </a:r>
            <a:r>
              <a:rPr lang="en-US" sz="2400" dirty="0" err="1">
                <a:solidFill>
                  <a:schemeClr val="tx1">
                    <a:lumMod val="75000"/>
                    <a:lumOff val="25000"/>
                  </a:schemeClr>
                </a:solidFill>
                <a:latin typeface="Garamond" panose="02020404030301010803" pitchFamily="18" charset="0"/>
              </a:rPr>
              <a:t>Saganić</a:t>
            </a:r>
            <a:r>
              <a:rPr lang="en-US" sz="2400" dirty="0">
                <a:solidFill>
                  <a:schemeClr val="tx1">
                    <a:lumMod val="75000"/>
                    <a:lumOff val="25000"/>
                  </a:schemeClr>
                </a:solidFill>
                <a:latin typeface="Garamond" panose="02020404030301010803" pitchFamily="18" charset="0"/>
              </a:rPr>
              <a:t> (Puget Sound Clean Air Agency), A. R. Williams (NASA DEVELOP), Helen Baldwin (NASA SERVIR), Christine Evans (University of Alabama in Huntsville), Madison Murphy (Optimal GEO), Tim Mayer (NASA SERVIR), Dr. </a:t>
            </a:r>
            <a:r>
              <a:rPr lang="en-US" sz="2400" dirty="0" err="1">
                <a:solidFill>
                  <a:schemeClr val="tx1">
                    <a:lumMod val="75000"/>
                    <a:lumOff val="25000"/>
                  </a:schemeClr>
                </a:solidFill>
                <a:latin typeface="Garamond" panose="02020404030301010803" pitchFamily="18" charset="0"/>
              </a:rPr>
              <a:t>Manil</a:t>
            </a:r>
            <a:r>
              <a:rPr lang="en-US" sz="2400" dirty="0">
                <a:solidFill>
                  <a:schemeClr val="tx1">
                    <a:lumMod val="75000"/>
                    <a:lumOff val="25000"/>
                  </a:schemeClr>
                </a:solidFill>
                <a:latin typeface="Garamond" panose="02020404030301010803" pitchFamily="18" charset="0"/>
              </a:rPr>
              <a:t> </a:t>
            </a:r>
            <a:r>
              <a:rPr lang="en-US" sz="2400" dirty="0" err="1">
                <a:solidFill>
                  <a:schemeClr val="tx1">
                    <a:lumMod val="75000"/>
                    <a:lumOff val="25000"/>
                  </a:schemeClr>
                </a:solidFill>
                <a:latin typeface="Garamond" panose="02020404030301010803" pitchFamily="18" charset="0"/>
              </a:rPr>
              <a:t>Maskey</a:t>
            </a:r>
            <a:r>
              <a:rPr lang="en-US" sz="2400" dirty="0">
                <a:solidFill>
                  <a:schemeClr val="tx1">
                    <a:lumMod val="75000"/>
                    <a:lumOff val="25000"/>
                  </a:schemeClr>
                </a:solidFill>
                <a:latin typeface="Garamond" panose="02020404030301010803" pitchFamily="18" charset="0"/>
              </a:rPr>
              <a:t> (NASA Marshall Space Flight Center), Dr. Sundar Christopher (University of Alabama in Huntsville)</a:t>
            </a:r>
          </a:p>
          <a:p>
            <a:pPr>
              <a:lnSpc>
                <a:spcPct val="100000"/>
              </a:lnSpc>
              <a:spcBef>
                <a:spcPts val="0"/>
              </a:spcBef>
              <a:spcAft>
                <a:spcPts val="600"/>
              </a:spcAft>
              <a:buClr>
                <a:srgbClr val="964135"/>
              </a:buClr>
            </a:pPr>
            <a:endParaRPr lang="en-US" sz="2400" dirty="0">
              <a:solidFill>
                <a:schemeClr val="tx1">
                  <a:lumMod val="75000"/>
                  <a:lumOff val="25000"/>
                </a:schemeClr>
              </a:solidFill>
              <a:latin typeface="Garamond" panose="02020404030301010803" pitchFamily="18" charset="0"/>
            </a:endParaRPr>
          </a:p>
        </p:txBody>
      </p:sp>
      <p:grpSp>
        <p:nvGrpSpPr>
          <p:cNvPr id="92" name="Group 91">
            <a:extLst>
              <a:ext uri="{FF2B5EF4-FFF2-40B4-BE49-F238E27FC236}">
                <a16:creationId xmlns:a16="http://schemas.microsoft.com/office/drawing/2014/main" id="{30EE0A34-0E29-4A14-A4ED-305B908E1AF6}"/>
              </a:ext>
            </a:extLst>
          </p:cNvPr>
          <p:cNvGrpSpPr/>
          <p:nvPr/>
        </p:nvGrpSpPr>
        <p:grpSpPr>
          <a:xfrm>
            <a:off x="12796468" y="10221815"/>
            <a:ext cx="11530249" cy="6068504"/>
            <a:chOff x="64253" y="1287119"/>
            <a:chExt cx="11356983" cy="5314993"/>
          </a:xfrm>
        </p:grpSpPr>
        <p:sp>
          <p:nvSpPr>
            <p:cNvPr id="93" name="Google Shape;210;p8">
              <a:extLst>
                <a:ext uri="{FF2B5EF4-FFF2-40B4-BE49-F238E27FC236}">
                  <a16:creationId xmlns:a16="http://schemas.microsoft.com/office/drawing/2014/main" id="{25421D6B-24D5-40F6-B1A7-5E35BC26E6F1}"/>
                </a:ext>
              </a:extLst>
            </p:cNvPr>
            <p:cNvSpPr/>
            <p:nvPr/>
          </p:nvSpPr>
          <p:spPr>
            <a:xfrm>
              <a:off x="64253" y="1287120"/>
              <a:ext cx="2354720" cy="1457285"/>
            </a:xfrm>
            <a:prstGeom prst="hexagon">
              <a:avLst/>
            </a:prstGeom>
            <a:solidFill>
              <a:srgbClr val="96413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3F3F3F"/>
                </a:buClr>
                <a:buSzPts val="1800"/>
                <a:buFont typeface="Century Gothic"/>
                <a:buNone/>
                <a:tabLst/>
                <a:defRPr/>
              </a:pPr>
              <a:r>
                <a:rPr kumimoji="0" lang="en-US" sz="2000" b="1" i="0" u="none" strike="noStrike" kern="0" cap="none" spc="0" normalizeH="0" baseline="0" noProof="0" dirty="0">
                  <a:ln>
                    <a:noFill/>
                  </a:ln>
                  <a:solidFill>
                    <a:prstClr val="white"/>
                  </a:solidFill>
                  <a:effectLst/>
                  <a:uLnTx/>
                  <a:uFillTx/>
                  <a:latin typeface="Century Gothic"/>
                  <a:ea typeface="Century Gothic"/>
                  <a:cs typeface="Century Gothic"/>
                  <a:sym typeface="Century Gothic"/>
                </a:rPr>
                <a:t>Data Acquisition	</a:t>
              </a:r>
            </a:p>
          </p:txBody>
        </p:sp>
        <p:sp>
          <p:nvSpPr>
            <p:cNvPr id="94" name="Google Shape;210;p8">
              <a:extLst>
                <a:ext uri="{FF2B5EF4-FFF2-40B4-BE49-F238E27FC236}">
                  <a16:creationId xmlns:a16="http://schemas.microsoft.com/office/drawing/2014/main" id="{70DBEB24-EA21-4BF7-A3E4-E8437E9FE1C7}"/>
                </a:ext>
              </a:extLst>
            </p:cNvPr>
            <p:cNvSpPr/>
            <p:nvPr/>
          </p:nvSpPr>
          <p:spPr>
            <a:xfrm>
              <a:off x="4444129" y="1289780"/>
              <a:ext cx="2375183" cy="1457285"/>
            </a:xfrm>
            <a:prstGeom prst="hexagon">
              <a:avLst/>
            </a:prstGeom>
            <a:solidFill>
              <a:srgbClr val="96413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3F3F3F"/>
                </a:buClr>
                <a:buSzPts val="1800"/>
                <a:buFont typeface="Century Gothic"/>
                <a:buNone/>
                <a:tabLst/>
                <a:defRPr/>
              </a:pPr>
              <a:r>
                <a:rPr kumimoji="0" lang="en-US" sz="2000" b="1" i="0" u="none" strike="noStrike" kern="0" cap="none" spc="0" normalizeH="0" baseline="0" noProof="0" dirty="0">
                  <a:ln>
                    <a:noFill/>
                  </a:ln>
                  <a:solidFill>
                    <a:prstClr val="white"/>
                  </a:solidFill>
                  <a:effectLst/>
                  <a:uLnTx/>
                  <a:uFillTx/>
                  <a:latin typeface="Century Gothic"/>
                  <a:ea typeface="Century Gothic"/>
                  <a:cs typeface="Century Gothic"/>
                  <a:sym typeface="Century Gothic"/>
                </a:rPr>
                <a:t>Data Processing</a:t>
              </a:r>
            </a:p>
            <a:p>
              <a:pPr marL="0" marR="0" lvl="0" indent="0" algn="ctr" defTabSz="914400" eaLnBrk="1" fontAlgn="auto" latinLnBrk="0" hangingPunct="1">
                <a:lnSpc>
                  <a:spcPct val="100000"/>
                </a:lnSpc>
                <a:spcBef>
                  <a:spcPts val="0"/>
                </a:spcBef>
                <a:spcAft>
                  <a:spcPts val="0"/>
                </a:spcAft>
                <a:buClr>
                  <a:srgbClr val="3F3F3F"/>
                </a:buClr>
                <a:buSzPts val="1800"/>
                <a:buFont typeface="Century Gothic"/>
                <a:buNone/>
                <a:tabLst/>
                <a:defRPr/>
              </a:pPr>
              <a:endParaRPr kumimoji="0" lang="en-US" sz="1800" b="0" i="0" u="none" strike="noStrike" kern="0" cap="none" spc="0" normalizeH="0" baseline="0" noProof="0" dirty="0">
                <a:ln>
                  <a:noFill/>
                </a:ln>
                <a:solidFill>
                  <a:prstClr val="white"/>
                </a:solidFill>
                <a:effectLst/>
                <a:uLnTx/>
                <a:uFillTx/>
                <a:latin typeface="Century Gothic"/>
                <a:ea typeface="Century Gothic"/>
                <a:cs typeface="Century Gothic"/>
                <a:sym typeface="Century Gothic"/>
              </a:endParaRPr>
            </a:p>
          </p:txBody>
        </p:sp>
        <p:sp>
          <p:nvSpPr>
            <p:cNvPr id="95" name="Google Shape;210;p8">
              <a:extLst>
                <a:ext uri="{FF2B5EF4-FFF2-40B4-BE49-F238E27FC236}">
                  <a16:creationId xmlns:a16="http://schemas.microsoft.com/office/drawing/2014/main" id="{B7068056-ED93-4E3B-B360-442F37B8118E}"/>
                </a:ext>
              </a:extLst>
            </p:cNvPr>
            <p:cNvSpPr/>
            <p:nvPr/>
          </p:nvSpPr>
          <p:spPr>
            <a:xfrm>
              <a:off x="9059064" y="1287119"/>
              <a:ext cx="2362172" cy="1457285"/>
            </a:xfrm>
            <a:prstGeom prst="hexagon">
              <a:avLst/>
            </a:prstGeom>
            <a:solidFill>
              <a:srgbClr val="96413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3F3F3F"/>
                </a:buClr>
                <a:buSzPts val="1800"/>
                <a:buFont typeface="Century Gothic"/>
                <a:buNone/>
                <a:tabLst/>
                <a:defRPr/>
              </a:pPr>
              <a:r>
                <a:rPr kumimoji="0" lang="en-US" sz="2000" b="1" i="0" u="none" strike="noStrike" kern="0" cap="none" spc="0" normalizeH="0" baseline="0" noProof="0" dirty="0">
                  <a:ln>
                    <a:noFill/>
                  </a:ln>
                  <a:solidFill>
                    <a:prstClr val="white"/>
                  </a:solidFill>
                  <a:effectLst/>
                  <a:uLnTx/>
                  <a:uFillTx/>
                  <a:latin typeface="Century Gothic"/>
                  <a:ea typeface="Century Gothic"/>
                  <a:cs typeface="Century Gothic"/>
                  <a:sym typeface="Century Gothic"/>
                </a:rPr>
                <a:t>End Products</a:t>
              </a:r>
            </a:p>
            <a:p>
              <a:pPr marL="0" marR="0" lvl="0" indent="0" algn="ctr" defTabSz="914400" eaLnBrk="1" fontAlgn="auto" latinLnBrk="0" hangingPunct="1">
                <a:lnSpc>
                  <a:spcPct val="100000"/>
                </a:lnSpc>
                <a:spcBef>
                  <a:spcPts val="0"/>
                </a:spcBef>
                <a:spcAft>
                  <a:spcPts val="0"/>
                </a:spcAft>
                <a:buClr>
                  <a:srgbClr val="3F3F3F"/>
                </a:buClr>
                <a:buSzPts val="1800"/>
                <a:buFont typeface="Century Gothic"/>
                <a:buNone/>
                <a:tabLst/>
                <a:defRPr/>
              </a:pPr>
              <a:endParaRPr kumimoji="0" lang="en-US" sz="1800" b="0" i="0" u="none" strike="noStrike" kern="0" cap="none" spc="0" normalizeH="0" baseline="0" noProof="0" dirty="0">
                <a:ln>
                  <a:noFill/>
                </a:ln>
                <a:solidFill>
                  <a:srgbClr val="3F3F3F"/>
                </a:solidFill>
                <a:effectLst/>
                <a:uLnTx/>
                <a:uFillTx/>
                <a:latin typeface="Century Gothic"/>
                <a:ea typeface="Century Gothic"/>
                <a:cs typeface="Century Gothic"/>
                <a:sym typeface="Century Gothic"/>
              </a:endParaRPr>
            </a:p>
          </p:txBody>
        </p:sp>
        <p:sp>
          <p:nvSpPr>
            <p:cNvPr id="96" name="Google Shape;274;p11">
              <a:extLst>
                <a:ext uri="{FF2B5EF4-FFF2-40B4-BE49-F238E27FC236}">
                  <a16:creationId xmlns:a16="http://schemas.microsoft.com/office/drawing/2014/main" id="{721E9CB7-CF07-4CE2-97B3-3255290DFCC8}"/>
                </a:ext>
              </a:extLst>
            </p:cNvPr>
            <p:cNvSpPr/>
            <p:nvPr/>
          </p:nvSpPr>
          <p:spPr>
            <a:xfrm>
              <a:off x="7356891" y="1819554"/>
              <a:ext cx="1164593" cy="252203"/>
            </a:xfrm>
            <a:prstGeom prst="rightArrow">
              <a:avLst>
                <a:gd name="adj1" fmla="val 50000"/>
                <a:gd name="adj2" fmla="val 50000"/>
              </a:avLst>
            </a:prstGeom>
            <a:solidFill>
              <a:srgbClr val="AD6B6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prstClr val="black"/>
                </a:buClr>
                <a:buSzPts val="1800"/>
                <a:buFont typeface="Century Gothic"/>
                <a:buNone/>
                <a:tabLst/>
                <a:defRPr/>
              </a:pPr>
              <a:endParaRPr kumimoji="0" sz="1800" b="1" i="0" u="none" strike="noStrike" kern="0" cap="none" spc="0" normalizeH="0" baseline="0" noProof="0" dirty="0">
                <a:ln>
                  <a:noFill/>
                </a:ln>
                <a:solidFill>
                  <a:srgbClr val="3F3F3F"/>
                </a:solidFill>
                <a:effectLst/>
                <a:uLnTx/>
                <a:uFillTx/>
                <a:latin typeface="Century Gothic"/>
                <a:ea typeface="Century Gothic"/>
                <a:cs typeface="Century Gothic"/>
                <a:sym typeface="Century Gothic"/>
              </a:endParaRPr>
            </a:p>
          </p:txBody>
        </p:sp>
        <p:sp>
          <p:nvSpPr>
            <p:cNvPr id="97" name="Google Shape;274;p11">
              <a:extLst>
                <a:ext uri="{FF2B5EF4-FFF2-40B4-BE49-F238E27FC236}">
                  <a16:creationId xmlns:a16="http://schemas.microsoft.com/office/drawing/2014/main" id="{48AD69E8-7AFF-4258-97AC-2E01234B9379}"/>
                </a:ext>
              </a:extLst>
            </p:cNvPr>
            <p:cNvSpPr/>
            <p:nvPr/>
          </p:nvSpPr>
          <p:spPr>
            <a:xfrm>
              <a:off x="2832306" y="1819554"/>
              <a:ext cx="1204539" cy="260215"/>
            </a:xfrm>
            <a:prstGeom prst="rightArrow">
              <a:avLst>
                <a:gd name="adj1" fmla="val 50000"/>
                <a:gd name="adj2" fmla="val 50000"/>
              </a:avLst>
            </a:prstGeom>
            <a:solidFill>
              <a:srgbClr val="AD6B6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prstClr val="black"/>
                </a:buClr>
                <a:buSzPts val="1800"/>
                <a:buFont typeface="Century Gothic"/>
                <a:buNone/>
                <a:tabLst/>
                <a:defRPr/>
              </a:pPr>
              <a:endParaRPr kumimoji="0" sz="1800" b="1" i="0" u="none" strike="noStrike" kern="0" cap="none" spc="0" normalizeH="0" baseline="0" noProof="0" dirty="0">
                <a:ln>
                  <a:noFill/>
                </a:ln>
                <a:solidFill>
                  <a:srgbClr val="3F3F3F"/>
                </a:solidFill>
                <a:effectLst/>
                <a:uLnTx/>
                <a:uFillTx/>
                <a:latin typeface="Century Gothic"/>
                <a:ea typeface="Century Gothic"/>
                <a:cs typeface="Century Gothic"/>
                <a:sym typeface="Century Gothic"/>
              </a:endParaRPr>
            </a:p>
          </p:txBody>
        </p:sp>
        <p:sp>
          <p:nvSpPr>
            <p:cNvPr id="98" name="Google Shape;210;p8">
              <a:extLst>
                <a:ext uri="{FF2B5EF4-FFF2-40B4-BE49-F238E27FC236}">
                  <a16:creationId xmlns:a16="http://schemas.microsoft.com/office/drawing/2014/main" id="{8E7B523E-9601-4617-8802-2FDE2C67A91E}"/>
                </a:ext>
              </a:extLst>
            </p:cNvPr>
            <p:cNvSpPr/>
            <p:nvPr/>
          </p:nvSpPr>
          <p:spPr>
            <a:xfrm>
              <a:off x="303478" y="4299812"/>
              <a:ext cx="1876267" cy="1056011"/>
            </a:xfrm>
            <a:prstGeom prst="hexagon">
              <a:avLst/>
            </a:prstGeom>
            <a:solidFill>
              <a:srgbClr val="AD6B6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954134"/>
                </a:buClr>
                <a:buSzTx/>
                <a:buFontTx/>
                <a:buNone/>
                <a:tabLst/>
                <a:defRPr/>
              </a:pPr>
              <a:r>
                <a:rPr kumimoji="0" lang="en-US" sz="1600" b="0" i="0" u="none" strike="noStrike" kern="0" cap="none" spc="0" normalizeH="0" baseline="0" noProof="0" dirty="0">
                  <a:ln>
                    <a:noFill/>
                  </a:ln>
                  <a:solidFill>
                    <a:prstClr val="white"/>
                  </a:solidFill>
                  <a:effectLst/>
                  <a:uLnTx/>
                  <a:uFillTx/>
                  <a:latin typeface="Century Gothic" panose="020B0502020202020204" pitchFamily="34" charset="0"/>
                </a:rPr>
                <a:t>Aqua/Terra MODIS</a:t>
              </a:r>
            </a:p>
          </p:txBody>
        </p:sp>
        <p:sp>
          <p:nvSpPr>
            <p:cNvPr id="99" name="Google Shape;210;p8">
              <a:extLst>
                <a:ext uri="{FF2B5EF4-FFF2-40B4-BE49-F238E27FC236}">
                  <a16:creationId xmlns:a16="http://schemas.microsoft.com/office/drawing/2014/main" id="{90D5A521-2C44-4E97-A4F2-328D049E703F}"/>
                </a:ext>
              </a:extLst>
            </p:cNvPr>
            <p:cNvSpPr/>
            <p:nvPr/>
          </p:nvSpPr>
          <p:spPr>
            <a:xfrm>
              <a:off x="2452373" y="4350836"/>
              <a:ext cx="1359599" cy="953967"/>
            </a:xfrm>
            <a:prstGeom prst="hexagon">
              <a:avLst/>
            </a:prstGeom>
            <a:solidFill>
              <a:srgbClr val="AD6B6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954134"/>
                </a:buClr>
                <a:buSzTx/>
                <a:buFontTx/>
                <a:buNone/>
                <a:tabLst/>
                <a:defRPr/>
              </a:pPr>
              <a:r>
                <a:rPr kumimoji="0" lang="en-US" sz="1600" b="0" i="0" u="none" strike="noStrike" kern="0" cap="none" spc="0" normalizeH="0" baseline="0" noProof="0" dirty="0">
                  <a:ln>
                    <a:noFill/>
                  </a:ln>
                  <a:solidFill>
                    <a:prstClr val="white"/>
                  </a:solidFill>
                  <a:effectLst/>
                  <a:uLnTx/>
                  <a:uFillTx/>
                  <a:latin typeface="Century Gothic" panose="020B0502020202020204" pitchFamily="34" charset="0"/>
                </a:rPr>
                <a:t>MAIAC</a:t>
              </a:r>
            </a:p>
            <a:p>
              <a:pPr marL="0" marR="0" lvl="0" indent="0" algn="ctr" defTabSz="914400" eaLnBrk="1" fontAlgn="auto" latinLnBrk="0" hangingPunct="1">
                <a:lnSpc>
                  <a:spcPct val="100000"/>
                </a:lnSpc>
                <a:spcBef>
                  <a:spcPts val="0"/>
                </a:spcBef>
                <a:spcAft>
                  <a:spcPts val="0"/>
                </a:spcAft>
                <a:buClr>
                  <a:srgbClr val="954134"/>
                </a:buClr>
                <a:buSzTx/>
                <a:buFontTx/>
                <a:buNone/>
                <a:tabLst/>
                <a:defRPr/>
              </a:pPr>
              <a:r>
                <a:rPr kumimoji="0" lang="en-US" sz="1600" b="0" i="0" u="none" strike="noStrike" kern="0" cap="none" spc="0" normalizeH="0" baseline="0" noProof="0" dirty="0">
                  <a:ln>
                    <a:noFill/>
                  </a:ln>
                  <a:solidFill>
                    <a:prstClr val="white"/>
                  </a:solidFill>
                  <a:effectLst/>
                  <a:uLnTx/>
                  <a:uFillTx/>
                  <a:latin typeface="Century Gothic" panose="020B0502020202020204" pitchFamily="34" charset="0"/>
                </a:rPr>
                <a:t>ALGO</a:t>
              </a:r>
            </a:p>
          </p:txBody>
        </p:sp>
        <p:sp>
          <p:nvSpPr>
            <p:cNvPr id="100" name="Google Shape;210;p8">
              <a:extLst>
                <a:ext uri="{FF2B5EF4-FFF2-40B4-BE49-F238E27FC236}">
                  <a16:creationId xmlns:a16="http://schemas.microsoft.com/office/drawing/2014/main" id="{04680F66-0BC6-41AB-BB1E-647623D6D168}"/>
                </a:ext>
              </a:extLst>
            </p:cNvPr>
            <p:cNvSpPr/>
            <p:nvPr/>
          </p:nvSpPr>
          <p:spPr>
            <a:xfrm>
              <a:off x="303479" y="3053523"/>
              <a:ext cx="1876267" cy="1056011"/>
            </a:xfrm>
            <a:prstGeom prst="hexagon">
              <a:avLst/>
            </a:prstGeom>
            <a:solidFill>
              <a:srgbClr val="AD6B6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954134"/>
                </a:buClr>
                <a:buSzTx/>
                <a:buFontTx/>
                <a:buNone/>
                <a:tabLst/>
                <a:defRPr/>
              </a:pPr>
              <a:r>
                <a:rPr kumimoji="0" lang="en-US" sz="1600" b="0" i="0" u="none" strike="noStrike" kern="0" cap="none" spc="0" normalizeH="0" baseline="0" noProof="0" dirty="0">
                  <a:ln>
                    <a:noFill/>
                  </a:ln>
                  <a:solidFill>
                    <a:prstClr val="white"/>
                  </a:solidFill>
                  <a:effectLst/>
                  <a:uLnTx/>
                  <a:uFillTx/>
                  <a:latin typeface="Century Gothic" panose="020B0502020202020204" pitchFamily="34" charset="0"/>
                </a:rPr>
                <a:t>Sentinel-5P</a:t>
              </a:r>
            </a:p>
            <a:p>
              <a:pPr marL="0" marR="0" lvl="0" indent="0" algn="ctr" defTabSz="914400" eaLnBrk="1" fontAlgn="auto" latinLnBrk="0" hangingPunct="1">
                <a:lnSpc>
                  <a:spcPct val="100000"/>
                </a:lnSpc>
                <a:spcBef>
                  <a:spcPts val="0"/>
                </a:spcBef>
                <a:spcAft>
                  <a:spcPts val="0"/>
                </a:spcAft>
                <a:buClr>
                  <a:srgbClr val="954134"/>
                </a:buClr>
                <a:buSzTx/>
                <a:buFontTx/>
                <a:buNone/>
                <a:tabLst/>
                <a:defRPr/>
              </a:pPr>
              <a:r>
                <a:rPr kumimoji="0" lang="en-US" sz="1600" b="0" i="0" u="none" strike="noStrike" kern="0" cap="none" spc="0" normalizeH="0" baseline="0" noProof="0" dirty="0">
                  <a:ln>
                    <a:noFill/>
                  </a:ln>
                  <a:solidFill>
                    <a:prstClr val="white"/>
                  </a:solidFill>
                  <a:effectLst/>
                  <a:uLnTx/>
                  <a:uFillTx/>
                  <a:latin typeface="Century Gothic" panose="020B0502020202020204" pitchFamily="34" charset="0"/>
                </a:rPr>
                <a:t>TROPOMI</a:t>
              </a:r>
            </a:p>
          </p:txBody>
        </p:sp>
        <p:sp>
          <p:nvSpPr>
            <p:cNvPr id="101" name="Google Shape;210;p8">
              <a:extLst>
                <a:ext uri="{FF2B5EF4-FFF2-40B4-BE49-F238E27FC236}">
                  <a16:creationId xmlns:a16="http://schemas.microsoft.com/office/drawing/2014/main" id="{D325F1BD-75EC-4DCA-9131-4872E12DEF5A}"/>
                </a:ext>
              </a:extLst>
            </p:cNvPr>
            <p:cNvSpPr/>
            <p:nvPr/>
          </p:nvSpPr>
          <p:spPr>
            <a:xfrm>
              <a:off x="303478" y="5546101"/>
              <a:ext cx="1876267" cy="1056011"/>
            </a:xfrm>
            <a:prstGeom prst="hexagon">
              <a:avLst/>
            </a:prstGeom>
            <a:solidFill>
              <a:srgbClr val="AD6B6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954134"/>
                </a:buClr>
                <a:buSzTx/>
                <a:buFontTx/>
                <a:buNone/>
                <a:tabLst/>
                <a:defRPr/>
              </a:pPr>
              <a:r>
                <a:rPr kumimoji="0" lang="en-US" sz="1600" b="0" i="0" u="none" strike="noStrike" kern="0" cap="none" spc="0" normalizeH="0" baseline="0" noProof="0" dirty="0" err="1">
                  <a:ln>
                    <a:noFill/>
                  </a:ln>
                  <a:solidFill>
                    <a:prstClr val="white"/>
                  </a:solidFill>
                  <a:effectLst/>
                  <a:uLnTx/>
                  <a:uFillTx/>
                  <a:latin typeface="Century Gothic" panose="020B0502020202020204" pitchFamily="34" charset="0"/>
                </a:rPr>
                <a:t>AirData</a:t>
              </a:r>
              <a:endParaRPr kumimoji="0" lang="en-US" sz="16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102" name="Google Shape;210;p8">
              <a:extLst>
                <a:ext uri="{FF2B5EF4-FFF2-40B4-BE49-F238E27FC236}">
                  <a16:creationId xmlns:a16="http://schemas.microsoft.com/office/drawing/2014/main" id="{48543C20-B4B0-4991-9DBA-77FAF8F8C511}"/>
                </a:ext>
              </a:extLst>
            </p:cNvPr>
            <p:cNvSpPr/>
            <p:nvPr/>
          </p:nvSpPr>
          <p:spPr>
            <a:xfrm>
              <a:off x="4705994" y="2972507"/>
              <a:ext cx="1876267" cy="1056011"/>
            </a:xfrm>
            <a:prstGeom prst="hexagon">
              <a:avLst/>
            </a:prstGeom>
            <a:solidFill>
              <a:srgbClr val="AD6B6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954134"/>
                </a:buClr>
                <a:buSzTx/>
                <a:buFontTx/>
                <a:buNone/>
                <a:tabLst/>
                <a:defRPr/>
              </a:pPr>
              <a:r>
                <a:rPr kumimoji="0" lang="en-US" sz="1600" b="0" i="0" u="none" strike="noStrike" kern="0" cap="none" spc="0" normalizeH="0" baseline="0" noProof="0" dirty="0">
                  <a:ln>
                    <a:noFill/>
                  </a:ln>
                  <a:solidFill>
                    <a:prstClr val="white"/>
                  </a:solidFill>
                  <a:effectLst/>
                  <a:uLnTx/>
                  <a:uFillTx/>
                  <a:latin typeface="Century Gothic" panose="020B0502020202020204" pitchFamily="34" charset="0"/>
                </a:rPr>
                <a:t>Google Earth Engine</a:t>
              </a:r>
            </a:p>
          </p:txBody>
        </p:sp>
        <p:sp>
          <p:nvSpPr>
            <p:cNvPr id="103" name="Google Shape;210;p8">
              <a:extLst>
                <a:ext uri="{FF2B5EF4-FFF2-40B4-BE49-F238E27FC236}">
                  <a16:creationId xmlns:a16="http://schemas.microsoft.com/office/drawing/2014/main" id="{91943DDC-E43B-41E7-AE92-44C1C5E2939D}"/>
                </a:ext>
              </a:extLst>
            </p:cNvPr>
            <p:cNvSpPr/>
            <p:nvPr/>
          </p:nvSpPr>
          <p:spPr>
            <a:xfrm>
              <a:off x="4707766" y="4178624"/>
              <a:ext cx="1876267" cy="1056011"/>
            </a:xfrm>
            <a:prstGeom prst="hexagon">
              <a:avLst/>
            </a:prstGeom>
            <a:solidFill>
              <a:srgbClr val="AD6B6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954134"/>
                </a:buClr>
                <a:buSzTx/>
                <a:buFontTx/>
                <a:buNone/>
                <a:tabLst/>
                <a:defRPr/>
              </a:pPr>
              <a:r>
                <a:rPr kumimoji="0" lang="en-US" sz="1600" b="0" i="0" u="none" strike="noStrike" kern="0" cap="none" spc="0" normalizeH="0" baseline="0" noProof="0" dirty="0">
                  <a:ln>
                    <a:noFill/>
                  </a:ln>
                  <a:solidFill>
                    <a:prstClr val="white"/>
                  </a:solidFill>
                  <a:effectLst/>
                  <a:uLnTx/>
                  <a:uFillTx/>
                  <a:latin typeface="Century Gothic" panose="020B0502020202020204" pitchFamily="34" charset="0"/>
                </a:rPr>
                <a:t>Statistical Approach </a:t>
              </a:r>
            </a:p>
          </p:txBody>
        </p:sp>
        <p:sp>
          <p:nvSpPr>
            <p:cNvPr id="104" name="Google Shape;210;p8">
              <a:extLst>
                <a:ext uri="{FF2B5EF4-FFF2-40B4-BE49-F238E27FC236}">
                  <a16:creationId xmlns:a16="http://schemas.microsoft.com/office/drawing/2014/main" id="{434518DD-671B-4DBC-BAF7-61C72C51DF13}"/>
                </a:ext>
              </a:extLst>
            </p:cNvPr>
            <p:cNvSpPr/>
            <p:nvPr/>
          </p:nvSpPr>
          <p:spPr>
            <a:xfrm>
              <a:off x="6934200" y="4229644"/>
              <a:ext cx="1420662" cy="953967"/>
            </a:xfrm>
            <a:prstGeom prst="hexagon">
              <a:avLst/>
            </a:prstGeom>
            <a:solidFill>
              <a:srgbClr val="AD6B6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954134"/>
                </a:buClr>
                <a:buSzTx/>
                <a:buFontTx/>
                <a:buNone/>
                <a:tabLst/>
                <a:defRPr/>
              </a:pPr>
              <a:r>
                <a:rPr kumimoji="0" lang="en-US" sz="1600" b="0" i="0" u="none" strike="noStrike" kern="0" cap="none" spc="0" normalizeH="0" baseline="0" noProof="0" dirty="0">
                  <a:ln>
                    <a:noFill/>
                  </a:ln>
                  <a:solidFill>
                    <a:prstClr val="white"/>
                  </a:solidFill>
                  <a:effectLst/>
                  <a:uLnTx/>
                  <a:uFillTx/>
                  <a:latin typeface="Century Gothic" panose="020B0502020202020204" pitchFamily="34" charset="0"/>
                </a:rPr>
                <a:t>Two Variable</a:t>
              </a:r>
            </a:p>
          </p:txBody>
        </p:sp>
        <p:sp>
          <p:nvSpPr>
            <p:cNvPr id="105" name="Google Shape;210;p8">
              <a:extLst>
                <a:ext uri="{FF2B5EF4-FFF2-40B4-BE49-F238E27FC236}">
                  <a16:creationId xmlns:a16="http://schemas.microsoft.com/office/drawing/2014/main" id="{185E2BD1-E0E2-4960-8EB5-D85275CA4F04}"/>
                </a:ext>
              </a:extLst>
            </p:cNvPr>
            <p:cNvSpPr/>
            <p:nvPr/>
          </p:nvSpPr>
          <p:spPr>
            <a:xfrm>
              <a:off x="9302016" y="2933508"/>
              <a:ext cx="1876267" cy="1056011"/>
            </a:xfrm>
            <a:prstGeom prst="hexagon">
              <a:avLst/>
            </a:prstGeom>
            <a:solidFill>
              <a:srgbClr val="AD6B6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954134"/>
                </a:buClr>
                <a:buSzTx/>
                <a:buFontTx/>
                <a:buNone/>
                <a:tabLst/>
                <a:defRPr/>
              </a:pPr>
              <a:r>
                <a:rPr kumimoji="0" lang="en-US" sz="1600" b="0" i="0" u="none" strike="noStrike" kern="0" cap="none" spc="0" normalizeH="0" baseline="0" noProof="0" dirty="0" err="1">
                  <a:ln>
                    <a:noFill/>
                  </a:ln>
                  <a:solidFill>
                    <a:prstClr val="white"/>
                  </a:solidFill>
                  <a:effectLst/>
                  <a:uLnTx/>
                  <a:uFillTx/>
                  <a:latin typeface="Century Gothic" panose="020B0502020202020204" pitchFamily="34" charset="0"/>
                </a:rPr>
                <a:t>AirPIT</a:t>
              </a:r>
              <a:endParaRPr kumimoji="0" lang="en-US" sz="16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106" name="Google Shape;210;p8">
              <a:extLst>
                <a:ext uri="{FF2B5EF4-FFF2-40B4-BE49-F238E27FC236}">
                  <a16:creationId xmlns:a16="http://schemas.microsoft.com/office/drawing/2014/main" id="{BBAB7713-1A3F-4998-9F7D-4EA91D823388}"/>
                </a:ext>
              </a:extLst>
            </p:cNvPr>
            <p:cNvSpPr/>
            <p:nvPr/>
          </p:nvSpPr>
          <p:spPr>
            <a:xfrm>
              <a:off x="9302015" y="4178623"/>
              <a:ext cx="1876267" cy="1056011"/>
            </a:xfrm>
            <a:prstGeom prst="hexagon">
              <a:avLst/>
            </a:prstGeom>
            <a:solidFill>
              <a:srgbClr val="AD6B6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954134"/>
                </a:buClr>
                <a:buSzTx/>
                <a:buFontTx/>
                <a:buNone/>
                <a:tabLst/>
                <a:defRPr/>
              </a:pPr>
              <a:r>
                <a:rPr kumimoji="0" lang="en-US" sz="1600" b="0" i="0" u="none" strike="noStrike" kern="0" cap="none" spc="0" normalizeH="0" baseline="0" noProof="0" dirty="0">
                  <a:ln>
                    <a:noFill/>
                  </a:ln>
                  <a:solidFill>
                    <a:prstClr val="white"/>
                  </a:solidFill>
                  <a:effectLst/>
                  <a:uLnTx/>
                  <a:uFillTx/>
                  <a:latin typeface="Century Gothic" panose="020B0502020202020204" pitchFamily="34" charset="0"/>
                </a:rPr>
                <a:t>ArcGIS Story Map</a:t>
              </a:r>
            </a:p>
          </p:txBody>
        </p:sp>
        <p:sp>
          <p:nvSpPr>
            <p:cNvPr id="107" name="Google Shape;210;p8">
              <a:extLst>
                <a:ext uri="{FF2B5EF4-FFF2-40B4-BE49-F238E27FC236}">
                  <a16:creationId xmlns:a16="http://schemas.microsoft.com/office/drawing/2014/main" id="{8997F698-C9E9-424B-962D-026DE8B5BB5B}"/>
                </a:ext>
              </a:extLst>
            </p:cNvPr>
            <p:cNvSpPr/>
            <p:nvPr/>
          </p:nvSpPr>
          <p:spPr>
            <a:xfrm>
              <a:off x="9302014" y="5423738"/>
              <a:ext cx="1876268" cy="1056011"/>
            </a:xfrm>
            <a:prstGeom prst="hexagon">
              <a:avLst/>
            </a:prstGeom>
            <a:solidFill>
              <a:srgbClr val="AD6B6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954134"/>
                </a:buClr>
                <a:buSzTx/>
                <a:buFontTx/>
                <a:buNone/>
                <a:tabLst/>
                <a:defRPr/>
              </a:pPr>
              <a:r>
                <a:rPr kumimoji="0" lang="en-US" sz="1600" b="0" i="0" u="none" strike="noStrike" kern="0" cap="none" spc="0" normalizeH="0" baseline="0" noProof="0" dirty="0">
                  <a:ln>
                    <a:noFill/>
                  </a:ln>
                  <a:solidFill>
                    <a:prstClr val="white"/>
                  </a:solidFill>
                  <a:effectLst/>
                  <a:uLnTx/>
                  <a:uFillTx/>
                  <a:latin typeface="Century Gothic" panose="020B0502020202020204" pitchFamily="34" charset="0"/>
                </a:rPr>
                <a:t>Validation Map</a:t>
              </a:r>
            </a:p>
          </p:txBody>
        </p:sp>
        <p:cxnSp>
          <p:nvCxnSpPr>
            <p:cNvPr id="108" name="Straight Connector 107">
              <a:extLst>
                <a:ext uri="{FF2B5EF4-FFF2-40B4-BE49-F238E27FC236}">
                  <a16:creationId xmlns:a16="http://schemas.microsoft.com/office/drawing/2014/main" id="{7C1FD9DA-EEE2-47B9-AE8D-52AB4021E21D}"/>
                </a:ext>
              </a:extLst>
            </p:cNvPr>
            <p:cNvCxnSpPr>
              <a:stCxn id="98" idx="0"/>
              <a:endCxn id="99" idx="3"/>
            </p:cNvCxnSpPr>
            <p:nvPr/>
          </p:nvCxnSpPr>
          <p:spPr>
            <a:xfrm>
              <a:off x="2179745" y="4827818"/>
              <a:ext cx="272628" cy="2"/>
            </a:xfrm>
            <a:prstGeom prst="line">
              <a:avLst/>
            </a:prstGeom>
            <a:noFill/>
            <a:ln w="38100" cap="flat" cmpd="sng" algn="ctr">
              <a:solidFill>
                <a:srgbClr val="964035"/>
              </a:solidFill>
              <a:prstDash val="solid"/>
              <a:miter lim="800000"/>
            </a:ln>
            <a:effectLst/>
          </p:spPr>
        </p:cxnSp>
        <p:cxnSp>
          <p:nvCxnSpPr>
            <p:cNvPr id="109" name="Straight Connector 108">
              <a:extLst>
                <a:ext uri="{FF2B5EF4-FFF2-40B4-BE49-F238E27FC236}">
                  <a16:creationId xmlns:a16="http://schemas.microsoft.com/office/drawing/2014/main" id="{BAC255EF-A1E2-4678-8B64-CE891648C008}"/>
                </a:ext>
              </a:extLst>
            </p:cNvPr>
            <p:cNvCxnSpPr>
              <a:stCxn id="103" idx="0"/>
              <a:endCxn id="104" idx="3"/>
            </p:cNvCxnSpPr>
            <p:nvPr/>
          </p:nvCxnSpPr>
          <p:spPr>
            <a:xfrm flipV="1">
              <a:off x="6584033" y="4706628"/>
              <a:ext cx="350167" cy="2"/>
            </a:xfrm>
            <a:prstGeom prst="line">
              <a:avLst/>
            </a:prstGeom>
            <a:noFill/>
            <a:ln w="38100" cap="flat" cmpd="sng" algn="ctr">
              <a:solidFill>
                <a:srgbClr val="964035"/>
              </a:solidFill>
              <a:prstDash val="solid"/>
              <a:miter lim="800000"/>
            </a:ln>
            <a:effectLst/>
          </p:spPr>
        </p:cxnSp>
        <p:cxnSp>
          <p:nvCxnSpPr>
            <p:cNvPr id="110" name="Straight Connector 109">
              <a:extLst>
                <a:ext uri="{FF2B5EF4-FFF2-40B4-BE49-F238E27FC236}">
                  <a16:creationId xmlns:a16="http://schemas.microsoft.com/office/drawing/2014/main" id="{09A7C93E-2116-449D-9692-B638AB174D5F}"/>
                </a:ext>
              </a:extLst>
            </p:cNvPr>
            <p:cNvCxnSpPr/>
            <p:nvPr/>
          </p:nvCxnSpPr>
          <p:spPr>
            <a:xfrm>
              <a:off x="1219200" y="2743326"/>
              <a:ext cx="0" cy="310197"/>
            </a:xfrm>
            <a:prstGeom prst="line">
              <a:avLst/>
            </a:prstGeom>
            <a:noFill/>
            <a:ln w="12700" cap="flat" cmpd="sng" algn="ctr">
              <a:solidFill>
                <a:srgbClr val="964135"/>
              </a:solidFill>
              <a:prstDash val="solid"/>
              <a:miter lim="800000"/>
            </a:ln>
            <a:effectLst/>
          </p:spPr>
        </p:cxnSp>
        <p:cxnSp>
          <p:nvCxnSpPr>
            <p:cNvPr id="111" name="Straight Connector 110">
              <a:extLst>
                <a:ext uri="{FF2B5EF4-FFF2-40B4-BE49-F238E27FC236}">
                  <a16:creationId xmlns:a16="http://schemas.microsoft.com/office/drawing/2014/main" id="{112D7F8A-E74F-40F2-83AC-8BA86D1D9E81}"/>
                </a:ext>
              </a:extLst>
            </p:cNvPr>
            <p:cNvCxnSpPr/>
            <p:nvPr/>
          </p:nvCxnSpPr>
          <p:spPr>
            <a:xfrm>
              <a:off x="1219200" y="4109534"/>
              <a:ext cx="0" cy="182742"/>
            </a:xfrm>
            <a:prstGeom prst="line">
              <a:avLst/>
            </a:prstGeom>
            <a:noFill/>
            <a:ln w="12700" cap="flat" cmpd="sng" algn="ctr">
              <a:solidFill>
                <a:srgbClr val="964035"/>
              </a:solidFill>
              <a:prstDash val="solid"/>
              <a:miter lim="800000"/>
            </a:ln>
            <a:effectLst/>
          </p:spPr>
        </p:cxnSp>
        <p:cxnSp>
          <p:nvCxnSpPr>
            <p:cNvPr id="112" name="Straight Connector 111">
              <a:extLst>
                <a:ext uri="{FF2B5EF4-FFF2-40B4-BE49-F238E27FC236}">
                  <a16:creationId xmlns:a16="http://schemas.microsoft.com/office/drawing/2014/main" id="{F75425BF-4FB9-4CBD-82BE-DEA0FB0BFD45}"/>
                </a:ext>
              </a:extLst>
            </p:cNvPr>
            <p:cNvCxnSpPr/>
            <p:nvPr/>
          </p:nvCxnSpPr>
          <p:spPr>
            <a:xfrm>
              <a:off x="1219200" y="5355823"/>
              <a:ext cx="0" cy="190278"/>
            </a:xfrm>
            <a:prstGeom prst="line">
              <a:avLst/>
            </a:prstGeom>
            <a:noFill/>
            <a:ln w="12700" cap="flat" cmpd="sng" algn="ctr">
              <a:solidFill>
                <a:srgbClr val="964035"/>
              </a:solidFill>
              <a:prstDash val="solid"/>
              <a:miter lim="800000"/>
            </a:ln>
            <a:effectLst/>
          </p:spPr>
        </p:cxnSp>
        <p:cxnSp>
          <p:nvCxnSpPr>
            <p:cNvPr id="113" name="Straight Connector 112">
              <a:extLst>
                <a:ext uri="{FF2B5EF4-FFF2-40B4-BE49-F238E27FC236}">
                  <a16:creationId xmlns:a16="http://schemas.microsoft.com/office/drawing/2014/main" id="{63026010-0D88-44EE-879D-269F3D926F92}"/>
                </a:ext>
              </a:extLst>
            </p:cNvPr>
            <p:cNvCxnSpPr/>
            <p:nvPr/>
          </p:nvCxnSpPr>
          <p:spPr>
            <a:xfrm>
              <a:off x="5638800" y="4028518"/>
              <a:ext cx="0" cy="150105"/>
            </a:xfrm>
            <a:prstGeom prst="line">
              <a:avLst/>
            </a:prstGeom>
            <a:noFill/>
            <a:ln w="12700" cap="flat" cmpd="sng" algn="ctr">
              <a:solidFill>
                <a:srgbClr val="964035"/>
              </a:solidFill>
              <a:prstDash val="solid"/>
              <a:miter lim="800000"/>
            </a:ln>
            <a:effectLst/>
          </p:spPr>
        </p:cxnSp>
        <p:cxnSp>
          <p:nvCxnSpPr>
            <p:cNvPr id="114" name="Straight Connector 113">
              <a:extLst>
                <a:ext uri="{FF2B5EF4-FFF2-40B4-BE49-F238E27FC236}">
                  <a16:creationId xmlns:a16="http://schemas.microsoft.com/office/drawing/2014/main" id="{6B687AA2-6189-4F94-A1DF-E1A8A55B1A51}"/>
                </a:ext>
              </a:extLst>
            </p:cNvPr>
            <p:cNvCxnSpPr/>
            <p:nvPr/>
          </p:nvCxnSpPr>
          <p:spPr>
            <a:xfrm>
              <a:off x="5638800" y="2743326"/>
              <a:ext cx="0" cy="229181"/>
            </a:xfrm>
            <a:prstGeom prst="line">
              <a:avLst/>
            </a:prstGeom>
            <a:noFill/>
            <a:ln w="12700" cap="flat" cmpd="sng" algn="ctr">
              <a:solidFill>
                <a:srgbClr val="964035"/>
              </a:solidFill>
              <a:prstDash val="solid"/>
              <a:miter lim="800000"/>
            </a:ln>
            <a:effectLst/>
          </p:spPr>
        </p:cxnSp>
        <p:cxnSp>
          <p:nvCxnSpPr>
            <p:cNvPr id="115" name="Straight Connector 114">
              <a:extLst>
                <a:ext uri="{FF2B5EF4-FFF2-40B4-BE49-F238E27FC236}">
                  <a16:creationId xmlns:a16="http://schemas.microsoft.com/office/drawing/2014/main" id="{6A5E3C63-5006-4127-9510-C20A90B21826}"/>
                </a:ext>
              </a:extLst>
            </p:cNvPr>
            <p:cNvCxnSpPr/>
            <p:nvPr/>
          </p:nvCxnSpPr>
          <p:spPr>
            <a:xfrm>
              <a:off x="10210800" y="2704327"/>
              <a:ext cx="0" cy="229181"/>
            </a:xfrm>
            <a:prstGeom prst="line">
              <a:avLst/>
            </a:prstGeom>
            <a:noFill/>
            <a:ln w="12700" cap="flat" cmpd="sng" algn="ctr">
              <a:solidFill>
                <a:srgbClr val="964035"/>
              </a:solidFill>
              <a:prstDash val="solid"/>
              <a:miter lim="800000"/>
            </a:ln>
            <a:effectLst/>
          </p:spPr>
        </p:cxnSp>
        <p:cxnSp>
          <p:nvCxnSpPr>
            <p:cNvPr id="116" name="Straight Connector 115">
              <a:extLst>
                <a:ext uri="{FF2B5EF4-FFF2-40B4-BE49-F238E27FC236}">
                  <a16:creationId xmlns:a16="http://schemas.microsoft.com/office/drawing/2014/main" id="{79E29DFC-5C6B-4E3B-ADD1-E5EE8B030094}"/>
                </a:ext>
              </a:extLst>
            </p:cNvPr>
            <p:cNvCxnSpPr/>
            <p:nvPr/>
          </p:nvCxnSpPr>
          <p:spPr>
            <a:xfrm>
              <a:off x="10240148" y="3989519"/>
              <a:ext cx="0" cy="189104"/>
            </a:xfrm>
            <a:prstGeom prst="line">
              <a:avLst/>
            </a:prstGeom>
            <a:noFill/>
            <a:ln w="12700" cap="flat" cmpd="sng" algn="ctr">
              <a:solidFill>
                <a:srgbClr val="964035"/>
              </a:solidFill>
              <a:prstDash val="solid"/>
              <a:miter lim="800000"/>
            </a:ln>
            <a:effectLst/>
          </p:spPr>
        </p:cxnSp>
        <p:cxnSp>
          <p:nvCxnSpPr>
            <p:cNvPr id="117" name="Straight Connector 116">
              <a:extLst>
                <a:ext uri="{FF2B5EF4-FFF2-40B4-BE49-F238E27FC236}">
                  <a16:creationId xmlns:a16="http://schemas.microsoft.com/office/drawing/2014/main" id="{7677DB89-88A8-4F63-A90A-F9C1955A595E}"/>
                </a:ext>
              </a:extLst>
            </p:cNvPr>
            <p:cNvCxnSpPr/>
            <p:nvPr/>
          </p:nvCxnSpPr>
          <p:spPr>
            <a:xfrm>
              <a:off x="10250446" y="5234634"/>
              <a:ext cx="0" cy="189104"/>
            </a:xfrm>
            <a:prstGeom prst="line">
              <a:avLst/>
            </a:prstGeom>
            <a:noFill/>
            <a:ln w="12700" cap="flat" cmpd="sng" algn="ctr">
              <a:solidFill>
                <a:srgbClr val="964035"/>
              </a:solidFill>
              <a:prstDash val="solid"/>
              <a:miter lim="800000"/>
            </a:ln>
            <a:effectLst/>
          </p:spPr>
        </p:cxnSp>
      </p:grpSp>
      <p:pic>
        <p:nvPicPr>
          <p:cNvPr id="15" name="Picture 14">
            <a:extLst>
              <a:ext uri="{FF2B5EF4-FFF2-40B4-BE49-F238E27FC236}">
                <a16:creationId xmlns:a16="http://schemas.microsoft.com/office/drawing/2014/main" id="{4EDEB37C-7AE3-436D-900E-84CDA48065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02680" y="17354024"/>
            <a:ext cx="3322221" cy="1740475"/>
          </a:xfrm>
          <a:prstGeom prst="rect">
            <a:avLst/>
          </a:prstGeom>
        </p:spPr>
      </p:pic>
      <p:pic>
        <p:nvPicPr>
          <p:cNvPr id="17" name="Picture 16">
            <a:extLst>
              <a:ext uri="{FF2B5EF4-FFF2-40B4-BE49-F238E27FC236}">
                <a16:creationId xmlns:a16="http://schemas.microsoft.com/office/drawing/2014/main" id="{2C19EAAB-6873-442D-A548-EA8E14CF7DB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38980" y="16959086"/>
            <a:ext cx="2979803" cy="2243130"/>
          </a:xfrm>
          <a:prstGeom prst="rect">
            <a:avLst/>
          </a:prstGeom>
        </p:spPr>
      </p:pic>
      <p:pic>
        <p:nvPicPr>
          <p:cNvPr id="19" name="Picture 18">
            <a:extLst>
              <a:ext uri="{FF2B5EF4-FFF2-40B4-BE49-F238E27FC236}">
                <a16:creationId xmlns:a16="http://schemas.microsoft.com/office/drawing/2014/main" id="{B58A646B-C767-43E4-A99D-0D32CBE2FDE5}"/>
              </a:ext>
            </a:extLst>
          </p:cNvPr>
          <p:cNvPicPr>
            <a:picLocks noChangeAspect="1"/>
          </p:cNvPicPr>
          <p:nvPr/>
        </p:nvPicPr>
        <p:blipFill rotWithShape="1">
          <a:blip r:embed="rId7">
            <a:extLst>
              <a:ext uri="{28A0092B-C50C-407E-A947-70E740481C1C}">
                <a14:useLocalDpi xmlns:a14="http://schemas.microsoft.com/office/drawing/2010/main" val="0"/>
              </a:ext>
            </a:extLst>
          </a:blip>
          <a:srcRect b="19251"/>
          <a:stretch/>
        </p:blipFill>
        <p:spPr>
          <a:xfrm>
            <a:off x="20539052" y="16520188"/>
            <a:ext cx="3423016" cy="2450309"/>
          </a:xfrm>
          <a:prstGeom prst="rect">
            <a:avLst/>
          </a:prstGeom>
        </p:spPr>
      </p:pic>
      <p:sp>
        <p:nvSpPr>
          <p:cNvPr id="20" name="TextBox 19">
            <a:extLst>
              <a:ext uri="{FF2B5EF4-FFF2-40B4-BE49-F238E27FC236}">
                <a16:creationId xmlns:a16="http://schemas.microsoft.com/office/drawing/2014/main" id="{72092D4D-C6DC-468B-80D5-9E88E30D1559}"/>
              </a:ext>
            </a:extLst>
          </p:cNvPr>
          <p:cNvSpPr txBox="1"/>
          <p:nvPr/>
        </p:nvSpPr>
        <p:spPr>
          <a:xfrm>
            <a:off x="14181546" y="19166947"/>
            <a:ext cx="2391507" cy="461665"/>
          </a:xfrm>
          <a:prstGeom prst="rect">
            <a:avLst/>
          </a:prstGeom>
          <a:noFill/>
        </p:spPr>
        <p:txBody>
          <a:bodyPr wrap="square" rtlCol="0">
            <a:spAutoFit/>
          </a:bodyPr>
          <a:lstStyle/>
          <a:p>
            <a:r>
              <a:rPr lang="en-US" sz="2400" dirty="0">
                <a:solidFill>
                  <a:schemeClr val="tx1">
                    <a:lumMod val="75000"/>
                    <a:lumOff val="25000"/>
                  </a:schemeClr>
                </a:solidFill>
                <a:latin typeface="Garamond" panose="02020404030301010803" pitchFamily="18" charset="0"/>
              </a:rPr>
              <a:t>Aqua MODIS</a:t>
            </a:r>
          </a:p>
        </p:txBody>
      </p:sp>
      <p:sp>
        <p:nvSpPr>
          <p:cNvPr id="118" name="TextBox 117">
            <a:extLst>
              <a:ext uri="{FF2B5EF4-FFF2-40B4-BE49-F238E27FC236}">
                <a16:creationId xmlns:a16="http://schemas.microsoft.com/office/drawing/2014/main" id="{6D41A514-8D83-44E7-B441-64D591972C4F}"/>
              </a:ext>
            </a:extLst>
          </p:cNvPr>
          <p:cNvSpPr txBox="1"/>
          <p:nvPr/>
        </p:nvSpPr>
        <p:spPr>
          <a:xfrm>
            <a:off x="18114892" y="19122126"/>
            <a:ext cx="2391507" cy="461665"/>
          </a:xfrm>
          <a:prstGeom prst="rect">
            <a:avLst/>
          </a:prstGeom>
          <a:noFill/>
        </p:spPr>
        <p:txBody>
          <a:bodyPr wrap="square" rtlCol="0">
            <a:spAutoFit/>
          </a:bodyPr>
          <a:lstStyle/>
          <a:p>
            <a:r>
              <a:rPr lang="en-US" sz="2400" dirty="0">
                <a:solidFill>
                  <a:schemeClr val="tx1">
                    <a:lumMod val="75000"/>
                    <a:lumOff val="25000"/>
                  </a:schemeClr>
                </a:solidFill>
                <a:latin typeface="Garamond" panose="02020404030301010803" pitchFamily="18" charset="0"/>
              </a:rPr>
              <a:t>Terra MODIS</a:t>
            </a:r>
          </a:p>
        </p:txBody>
      </p:sp>
      <p:sp>
        <p:nvSpPr>
          <p:cNvPr id="119" name="TextBox 118">
            <a:extLst>
              <a:ext uri="{FF2B5EF4-FFF2-40B4-BE49-F238E27FC236}">
                <a16:creationId xmlns:a16="http://schemas.microsoft.com/office/drawing/2014/main" id="{A9B0AFD1-28FA-4E19-8C22-7ABC7E0EF81F}"/>
              </a:ext>
            </a:extLst>
          </p:cNvPr>
          <p:cNvSpPr txBox="1"/>
          <p:nvPr/>
        </p:nvSpPr>
        <p:spPr>
          <a:xfrm>
            <a:off x="21179026" y="19159047"/>
            <a:ext cx="3090674" cy="461665"/>
          </a:xfrm>
          <a:prstGeom prst="rect">
            <a:avLst/>
          </a:prstGeom>
          <a:noFill/>
        </p:spPr>
        <p:txBody>
          <a:bodyPr wrap="square" rtlCol="0">
            <a:spAutoFit/>
          </a:bodyPr>
          <a:lstStyle/>
          <a:p>
            <a:r>
              <a:rPr lang="en-US" sz="2400" dirty="0">
                <a:solidFill>
                  <a:schemeClr val="tx1">
                    <a:lumMod val="75000"/>
                    <a:lumOff val="25000"/>
                  </a:schemeClr>
                </a:solidFill>
                <a:latin typeface="Garamond" panose="02020404030301010803" pitchFamily="18" charset="0"/>
              </a:rPr>
              <a:t>Sentinel-5P TROPOMI</a:t>
            </a:r>
          </a:p>
        </p:txBody>
      </p:sp>
      <p:pic>
        <p:nvPicPr>
          <p:cNvPr id="3" name="Picture 2">
            <a:extLst>
              <a:ext uri="{FF2B5EF4-FFF2-40B4-BE49-F238E27FC236}">
                <a16:creationId xmlns:a16="http://schemas.microsoft.com/office/drawing/2014/main" id="{CCE578B3-18D7-4BA0-84C0-15D900F30BB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1101" t="17489" r="825" b="16014"/>
          <a:stretch/>
        </p:blipFill>
        <p:spPr>
          <a:xfrm>
            <a:off x="16238603" y="31035352"/>
            <a:ext cx="1645920" cy="1645920"/>
          </a:xfrm>
          <a:prstGeom prst="ellipse">
            <a:avLst/>
          </a:prstGeom>
        </p:spPr>
      </p:pic>
      <p:grpSp>
        <p:nvGrpSpPr>
          <p:cNvPr id="24" name="Group 23">
            <a:extLst>
              <a:ext uri="{FF2B5EF4-FFF2-40B4-BE49-F238E27FC236}">
                <a16:creationId xmlns:a16="http://schemas.microsoft.com/office/drawing/2014/main" id="{10F759A5-AE5F-4CC1-B23D-A66B96DD0228}"/>
              </a:ext>
            </a:extLst>
          </p:cNvPr>
          <p:cNvGrpSpPr/>
          <p:nvPr/>
        </p:nvGrpSpPr>
        <p:grpSpPr>
          <a:xfrm>
            <a:off x="1950410" y="16535167"/>
            <a:ext cx="6907242" cy="4932622"/>
            <a:chOff x="1950410" y="16535167"/>
            <a:chExt cx="6907242" cy="4932622"/>
          </a:xfrm>
        </p:grpSpPr>
        <p:sp>
          <p:nvSpPr>
            <p:cNvPr id="149" name="TextBox 148">
              <a:extLst>
                <a:ext uri="{FF2B5EF4-FFF2-40B4-BE49-F238E27FC236}">
                  <a16:creationId xmlns:a16="http://schemas.microsoft.com/office/drawing/2014/main" id="{B6DCFAA5-114E-4883-BDC0-7A740D00CAB0}"/>
                </a:ext>
              </a:extLst>
            </p:cNvPr>
            <p:cNvSpPr txBox="1"/>
            <p:nvPr/>
          </p:nvSpPr>
          <p:spPr>
            <a:xfrm>
              <a:off x="4992817" y="21129235"/>
              <a:ext cx="3864835"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rPr>
                <a:t>PM</a:t>
              </a:r>
              <a:r>
                <a:rPr kumimoji="0" lang="en-US" sz="1600" b="0" i="0" u="none" strike="noStrike" kern="0" cap="none" spc="0" normalizeH="0" baseline="-25000" noProof="0" dirty="0">
                  <a:ln>
                    <a:noFill/>
                  </a:ln>
                  <a:solidFill>
                    <a:schemeClr val="tx1">
                      <a:lumMod val="75000"/>
                      <a:lumOff val="25000"/>
                    </a:schemeClr>
                  </a:solidFill>
                  <a:effectLst/>
                  <a:uLnTx/>
                  <a:uFillTx/>
                  <a:latin typeface="Century Gothic" panose="020B0502020202020204" pitchFamily="34" charset="0"/>
                </a:rPr>
                <a:t>2.5</a:t>
              </a:r>
              <a:r>
                <a:rPr kumimoji="0" lang="en-US" sz="1600" b="0" i="0"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rPr>
                <a:t> Concentration of EPA Sensors</a:t>
              </a:r>
            </a:p>
          </p:txBody>
        </p:sp>
        <p:sp>
          <p:nvSpPr>
            <p:cNvPr id="150" name="TextBox 149">
              <a:extLst>
                <a:ext uri="{FF2B5EF4-FFF2-40B4-BE49-F238E27FC236}">
                  <a16:creationId xmlns:a16="http://schemas.microsoft.com/office/drawing/2014/main" id="{A47D7BD5-979C-4E14-B1BA-75062D51D162}"/>
                </a:ext>
              </a:extLst>
            </p:cNvPr>
            <p:cNvSpPr txBox="1"/>
            <p:nvPr/>
          </p:nvSpPr>
          <p:spPr>
            <a:xfrm rot="16200000">
              <a:off x="5930" y="18479647"/>
              <a:ext cx="4227513"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rPr>
                <a:t>PM</a:t>
              </a:r>
              <a:r>
                <a:rPr kumimoji="0" lang="en-US" sz="1600" b="0" i="0" u="none" strike="noStrike" kern="0" cap="none" spc="0" normalizeH="0" baseline="-25000" noProof="0" dirty="0">
                  <a:ln>
                    <a:noFill/>
                  </a:ln>
                  <a:solidFill>
                    <a:schemeClr val="tx1">
                      <a:lumMod val="75000"/>
                      <a:lumOff val="25000"/>
                    </a:schemeClr>
                  </a:solidFill>
                  <a:effectLst/>
                  <a:uLnTx/>
                  <a:uFillTx/>
                  <a:latin typeface="Century Gothic" panose="020B0502020202020204" pitchFamily="34" charset="0"/>
                </a:rPr>
                <a:t>2.5</a:t>
              </a:r>
              <a:r>
                <a:rPr kumimoji="0" lang="en-US" sz="1600" b="0" i="0"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rPr>
                <a:t> Concentration Derived from AOD</a:t>
              </a:r>
              <a:endParaRPr kumimoji="0" lang="en-US" sz="1400" b="0" i="0"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endParaRPr>
            </a:p>
          </p:txBody>
        </p:sp>
      </p:grpSp>
      <p:sp>
        <p:nvSpPr>
          <p:cNvPr id="175" name="TextBox 174">
            <a:extLst>
              <a:ext uri="{FF2B5EF4-FFF2-40B4-BE49-F238E27FC236}">
                <a16:creationId xmlns:a16="http://schemas.microsoft.com/office/drawing/2014/main" id="{4EBF3025-4676-4C5F-9C55-669C09C0DF5B}"/>
              </a:ext>
            </a:extLst>
          </p:cNvPr>
          <p:cNvSpPr txBox="1"/>
          <p:nvPr/>
        </p:nvSpPr>
        <p:spPr>
          <a:xfrm>
            <a:off x="10290946" y="25538721"/>
            <a:ext cx="2012460" cy="338554"/>
          </a:xfrm>
          <a:prstGeom prst="rect">
            <a:avLst/>
          </a:prstGeom>
          <a:noFill/>
          <a:ln>
            <a:solidFill>
              <a:sysClr val="window" lastClr="FFFFFF"/>
            </a:solidFill>
          </a:ln>
        </p:spPr>
        <p:txBody>
          <a:bodyPr wrap="square" rtlCol="0">
            <a:spAutoFit/>
          </a:bodyPr>
          <a:lstStyle/>
          <a:p>
            <a:pPr marL="0" marR="0" lvl="0" indent="0" defTabSz="914400" eaLnBrk="1" fontAlgn="auto" latinLnBrk="0" hangingPunct="1">
              <a:lnSpc>
                <a:spcPct val="100000"/>
              </a:lnSpc>
              <a:spcBef>
                <a:spcPts val="0"/>
              </a:spcBef>
              <a:spcAft>
                <a:spcPts val="0"/>
              </a:spcAft>
              <a:buClr>
                <a:srgbClr val="5B9BD5">
                  <a:lumMod val="50000"/>
                </a:srgbClr>
              </a:buClr>
              <a:buSzTx/>
              <a:buFontTx/>
              <a:buNone/>
              <a:tabLst/>
              <a:defRPr/>
            </a:pPr>
            <a:r>
              <a:rPr kumimoji="0" lang="en-US" sz="1600" b="0" i="0" u="none" strike="noStrike" kern="0" cap="none" spc="0" normalizeH="0" baseline="0" noProof="0" dirty="0">
                <a:ln>
                  <a:noFill/>
                </a:ln>
                <a:solidFill>
                  <a:prstClr val="black"/>
                </a:solidFill>
                <a:effectLst/>
                <a:uLnTx/>
                <a:uFillTx/>
                <a:latin typeface="Century Gothic" panose="020F0302020204030204"/>
              </a:rPr>
              <a:t>Sensors:</a:t>
            </a:r>
          </a:p>
        </p:txBody>
      </p:sp>
      <p:grpSp>
        <p:nvGrpSpPr>
          <p:cNvPr id="18" name="Group 17">
            <a:extLst>
              <a:ext uri="{FF2B5EF4-FFF2-40B4-BE49-F238E27FC236}">
                <a16:creationId xmlns:a16="http://schemas.microsoft.com/office/drawing/2014/main" id="{F7167564-C51E-4A5C-A515-1603589A56F7}"/>
              </a:ext>
            </a:extLst>
          </p:cNvPr>
          <p:cNvGrpSpPr/>
          <p:nvPr/>
        </p:nvGrpSpPr>
        <p:grpSpPr>
          <a:xfrm>
            <a:off x="12414054" y="25474612"/>
            <a:ext cx="310581" cy="613449"/>
            <a:chOff x="20084835" y="22229796"/>
            <a:chExt cx="310581" cy="613449"/>
          </a:xfrm>
        </p:grpSpPr>
        <p:pic>
          <p:nvPicPr>
            <p:cNvPr id="188" name="Picture 187">
              <a:extLst>
                <a:ext uri="{FF2B5EF4-FFF2-40B4-BE49-F238E27FC236}">
                  <a16:creationId xmlns:a16="http://schemas.microsoft.com/office/drawing/2014/main" id="{0BE36851-A44D-4342-B405-7E8BCF9D60D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084835" y="22229796"/>
              <a:ext cx="310581" cy="430513"/>
            </a:xfrm>
            <a:prstGeom prst="rect">
              <a:avLst/>
            </a:prstGeom>
          </p:spPr>
        </p:pic>
        <p:sp>
          <p:nvSpPr>
            <p:cNvPr id="189" name="TextBox 188">
              <a:extLst>
                <a:ext uri="{FF2B5EF4-FFF2-40B4-BE49-F238E27FC236}">
                  <a16:creationId xmlns:a16="http://schemas.microsoft.com/office/drawing/2014/main" id="{8D0FE96A-082F-412E-BB9A-DCD2A9CBD508}"/>
                </a:ext>
              </a:extLst>
            </p:cNvPr>
            <p:cNvSpPr txBox="1"/>
            <p:nvPr/>
          </p:nvSpPr>
          <p:spPr>
            <a:xfrm>
              <a:off x="20145569" y="22504691"/>
              <a:ext cx="228320" cy="338554"/>
            </a:xfrm>
            <a:prstGeom prst="rect">
              <a:avLst/>
            </a:prstGeom>
            <a:noFill/>
          </p:spPr>
          <p:txBody>
            <a:bodyPr wrap="square" rtlCol="0">
              <a:spAutoFit/>
            </a:bodyPr>
            <a:lstStyle/>
            <a:p>
              <a:pPr algn="ctr" defTabSz="914400">
                <a:defRPr/>
              </a:pPr>
              <a:r>
                <a:rPr lang="en-US" sz="1600" kern="0" dirty="0">
                  <a:solidFill>
                    <a:prstClr val="black">
                      <a:lumMod val="75000"/>
                      <a:lumOff val="25000"/>
                    </a:prstClr>
                  </a:solidFill>
                  <a:latin typeface="Century Gothic" panose="020B0502020202020204" pitchFamily="34" charset="0"/>
                </a:rPr>
                <a:t>N</a:t>
              </a:r>
            </a:p>
          </p:txBody>
        </p:sp>
      </p:grpSp>
      <p:sp>
        <p:nvSpPr>
          <p:cNvPr id="2" name="TextBox 1">
            <a:extLst>
              <a:ext uri="{FF2B5EF4-FFF2-40B4-BE49-F238E27FC236}">
                <a16:creationId xmlns:a16="http://schemas.microsoft.com/office/drawing/2014/main" id="{6FCA5462-6864-4DF7-870F-D3EFF0A57B10}"/>
              </a:ext>
            </a:extLst>
          </p:cNvPr>
          <p:cNvSpPr txBox="1"/>
          <p:nvPr/>
        </p:nvSpPr>
        <p:spPr>
          <a:xfrm>
            <a:off x="12997511" y="6664386"/>
            <a:ext cx="2755265" cy="830997"/>
          </a:xfrm>
          <a:prstGeom prst="rect">
            <a:avLst/>
          </a:prstGeom>
          <a:noFill/>
        </p:spPr>
        <p:txBody>
          <a:bodyPr wrap="square" rtlCol="0">
            <a:spAutoFit/>
          </a:bodyPr>
          <a:lstStyle/>
          <a:p>
            <a:r>
              <a:rPr lang="en-US" sz="1600" i="1" dirty="0">
                <a:solidFill>
                  <a:schemeClr val="tx1">
                    <a:lumMod val="75000"/>
                    <a:lumOff val="25000"/>
                  </a:schemeClr>
                </a:solidFill>
                <a:latin typeface="Garamond" panose="02020404030301010803" pitchFamily="18" charset="0"/>
              </a:rPr>
              <a:t>Fig 1:</a:t>
            </a:r>
            <a:r>
              <a:rPr lang="en-US" sz="1600" dirty="0">
                <a:solidFill>
                  <a:schemeClr val="tx1">
                    <a:lumMod val="75000"/>
                    <a:lumOff val="25000"/>
                  </a:schemeClr>
                </a:solidFill>
                <a:latin typeface="Garamond" panose="02020404030301010803" pitchFamily="18" charset="0"/>
              </a:rPr>
              <a:t> Study area map with the four counties under the PSCAA’s jurisdiction shaded. </a:t>
            </a:r>
          </a:p>
        </p:txBody>
      </p:sp>
      <p:graphicFrame>
        <p:nvGraphicFramePr>
          <p:cNvPr id="133" name="Table 132">
            <a:extLst>
              <a:ext uri="{FF2B5EF4-FFF2-40B4-BE49-F238E27FC236}">
                <a16:creationId xmlns:a16="http://schemas.microsoft.com/office/drawing/2014/main" id="{E9FE38D9-9D91-4B91-86A4-3B6A8519AD51}"/>
              </a:ext>
            </a:extLst>
          </p:cNvPr>
          <p:cNvGraphicFramePr>
            <a:graphicFrameLocks noGrp="1"/>
          </p:cNvGraphicFramePr>
          <p:nvPr>
            <p:extLst>
              <p:ext uri="{D42A27DB-BD31-4B8C-83A1-F6EECF244321}">
                <p14:modId xmlns:p14="http://schemas.microsoft.com/office/powerpoint/2010/main" val="4192699266"/>
              </p:ext>
            </p:extLst>
          </p:nvPr>
        </p:nvGraphicFramePr>
        <p:xfrm>
          <a:off x="10307896" y="22764604"/>
          <a:ext cx="2592005" cy="2649312"/>
        </p:xfrm>
        <a:graphic>
          <a:graphicData uri="http://schemas.openxmlformats.org/drawingml/2006/table">
            <a:tbl>
              <a:tblPr firstRow="1" bandRow="1"/>
              <a:tblGrid>
                <a:gridCol w="2592005">
                  <a:extLst>
                    <a:ext uri="{9D8B030D-6E8A-4147-A177-3AD203B41FA5}">
                      <a16:colId xmlns:a16="http://schemas.microsoft.com/office/drawing/2014/main" val="3258518561"/>
                    </a:ext>
                  </a:extLst>
                </a:gridCol>
              </a:tblGrid>
              <a:tr h="370978">
                <a:tc>
                  <a:txBody>
                    <a:bodyPr/>
                    <a:lstStyle>
                      <a:lvl1pPr marL="0" algn="l" defTabSz="2743200" rtl="0" eaLnBrk="1" latinLnBrk="0" hangingPunct="1">
                        <a:defRPr sz="5400" b="1" kern="1200">
                          <a:solidFill>
                            <a:schemeClr val="lt1"/>
                          </a:solidFill>
                          <a:latin typeface="Calibri" panose="020F0502020204030204"/>
                        </a:defRPr>
                      </a:lvl1pPr>
                      <a:lvl2pPr marL="1371600" algn="l" defTabSz="2743200" rtl="0" eaLnBrk="1" latinLnBrk="0" hangingPunct="1">
                        <a:defRPr sz="5400" b="1" kern="1200">
                          <a:solidFill>
                            <a:schemeClr val="lt1"/>
                          </a:solidFill>
                          <a:latin typeface="Calibri" panose="020F0502020204030204"/>
                        </a:defRPr>
                      </a:lvl2pPr>
                      <a:lvl3pPr marL="2743200" algn="l" defTabSz="2743200" rtl="0" eaLnBrk="1" latinLnBrk="0" hangingPunct="1">
                        <a:defRPr sz="5400" b="1" kern="1200">
                          <a:solidFill>
                            <a:schemeClr val="lt1"/>
                          </a:solidFill>
                          <a:latin typeface="Calibri" panose="020F0502020204030204"/>
                        </a:defRPr>
                      </a:lvl3pPr>
                      <a:lvl4pPr marL="4114800" algn="l" defTabSz="2743200" rtl="0" eaLnBrk="1" latinLnBrk="0" hangingPunct="1">
                        <a:defRPr sz="5400" b="1" kern="1200">
                          <a:solidFill>
                            <a:schemeClr val="lt1"/>
                          </a:solidFill>
                          <a:latin typeface="Calibri" panose="020F0502020204030204"/>
                        </a:defRPr>
                      </a:lvl4pPr>
                      <a:lvl5pPr marL="5486400" algn="l" defTabSz="2743200" rtl="0" eaLnBrk="1" latinLnBrk="0" hangingPunct="1">
                        <a:defRPr sz="5400" b="1" kern="1200">
                          <a:solidFill>
                            <a:schemeClr val="lt1"/>
                          </a:solidFill>
                          <a:latin typeface="Calibri" panose="020F0502020204030204"/>
                        </a:defRPr>
                      </a:lvl5pPr>
                      <a:lvl6pPr marL="6858000" algn="l" defTabSz="2743200" rtl="0" eaLnBrk="1" latinLnBrk="0" hangingPunct="1">
                        <a:defRPr sz="5400" b="1" kern="1200">
                          <a:solidFill>
                            <a:schemeClr val="lt1"/>
                          </a:solidFill>
                          <a:latin typeface="Calibri" panose="020F0502020204030204"/>
                        </a:defRPr>
                      </a:lvl6pPr>
                      <a:lvl7pPr marL="8229600" algn="l" defTabSz="2743200" rtl="0" eaLnBrk="1" latinLnBrk="0" hangingPunct="1">
                        <a:defRPr sz="5400" b="1" kern="1200">
                          <a:solidFill>
                            <a:schemeClr val="lt1"/>
                          </a:solidFill>
                          <a:latin typeface="Calibri" panose="020F0502020204030204"/>
                        </a:defRPr>
                      </a:lvl7pPr>
                      <a:lvl8pPr marL="9601200" algn="l" defTabSz="2743200" rtl="0" eaLnBrk="1" latinLnBrk="0" hangingPunct="1">
                        <a:defRPr sz="5400" b="1" kern="1200">
                          <a:solidFill>
                            <a:schemeClr val="lt1"/>
                          </a:solidFill>
                          <a:latin typeface="Calibri" panose="020F0502020204030204"/>
                        </a:defRPr>
                      </a:lvl8pPr>
                      <a:lvl9pPr marL="10972800" algn="l" defTabSz="2743200" rtl="0" eaLnBrk="1" latinLnBrk="0" hangingPunct="1">
                        <a:defRPr sz="5400" b="1" kern="1200">
                          <a:solidFill>
                            <a:schemeClr val="lt1"/>
                          </a:solidFill>
                          <a:latin typeface="Calibri" panose="020F0502020204030204"/>
                        </a:defRPr>
                      </a:lvl9pPr>
                    </a:lstStyle>
                    <a:p>
                      <a:r>
                        <a:rPr lang="en-US" sz="1600" dirty="0">
                          <a:latin typeface="Century Gothic" panose="020B0502020202020204" pitchFamily="34" charset="0"/>
                        </a:rPr>
                        <a:t>AQI Category</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54134"/>
                    </a:solidFill>
                  </a:tcPr>
                </a:tc>
                <a:extLst>
                  <a:ext uri="{0D108BD9-81ED-4DB2-BD59-A6C34878D82A}">
                    <a16:rowId xmlns:a16="http://schemas.microsoft.com/office/drawing/2014/main" val="964565475"/>
                  </a:ext>
                </a:extLst>
              </a:tr>
              <a:tr h="370978">
                <a:tc>
                  <a:txBody>
                    <a:bodyPr/>
                    <a:lstStyle>
                      <a:lvl1pPr marL="0" algn="l" defTabSz="2743200" rtl="0" eaLnBrk="1" latinLnBrk="0" hangingPunct="1">
                        <a:defRPr sz="5400" kern="1200">
                          <a:solidFill>
                            <a:schemeClr val="dk1"/>
                          </a:solidFill>
                          <a:latin typeface="Calibri" panose="020F0502020204030204"/>
                        </a:defRPr>
                      </a:lvl1pPr>
                      <a:lvl2pPr marL="1371600" algn="l" defTabSz="2743200" rtl="0" eaLnBrk="1" latinLnBrk="0" hangingPunct="1">
                        <a:defRPr sz="5400" kern="1200">
                          <a:solidFill>
                            <a:schemeClr val="dk1"/>
                          </a:solidFill>
                          <a:latin typeface="Calibri" panose="020F0502020204030204"/>
                        </a:defRPr>
                      </a:lvl2pPr>
                      <a:lvl3pPr marL="2743200" algn="l" defTabSz="2743200" rtl="0" eaLnBrk="1" latinLnBrk="0" hangingPunct="1">
                        <a:defRPr sz="5400" kern="1200">
                          <a:solidFill>
                            <a:schemeClr val="dk1"/>
                          </a:solidFill>
                          <a:latin typeface="Calibri" panose="020F0502020204030204"/>
                        </a:defRPr>
                      </a:lvl3pPr>
                      <a:lvl4pPr marL="4114800" algn="l" defTabSz="2743200" rtl="0" eaLnBrk="1" latinLnBrk="0" hangingPunct="1">
                        <a:defRPr sz="5400" kern="1200">
                          <a:solidFill>
                            <a:schemeClr val="dk1"/>
                          </a:solidFill>
                          <a:latin typeface="Calibri" panose="020F0502020204030204"/>
                        </a:defRPr>
                      </a:lvl4pPr>
                      <a:lvl5pPr marL="5486400" algn="l" defTabSz="2743200" rtl="0" eaLnBrk="1" latinLnBrk="0" hangingPunct="1">
                        <a:defRPr sz="5400" kern="1200">
                          <a:solidFill>
                            <a:schemeClr val="dk1"/>
                          </a:solidFill>
                          <a:latin typeface="Calibri" panose="020F0502020204030204"/>
                        </a:defRPr>
                      </a:lvl5pPr>
                      <a:lvl6pPr marL="6858000" algn="l" defTabSz="2743200" rtl="0" eaLnBrk="1" latinLnBrk="0" hangingPunct="1">
                        <a:defRPr sz="5400" kern="1200">
                          <a:solidFill>
                            <a:schemeClr val="dk1"/>
                          </a:solidFill>
                          <a:latin typeface="Calibri" panose="020F0502020204030204"/>
                        </a:defRPr>
                      </a:lvl6pPr>
                      <a:lvl7pPr marL="8229600" algn="l" defTabSz="2743200" rtl="0" eaLnBrk="1" latinLnBrk="0" hangingPunct="1">
                        <a:defRPr sz="5400" kern="1200">
                          <a:solidFill>
                            <a:schemeClr val="dk1"/>
                          </a:solidFill>
                          <a:latin typeface="Calibri" panose="020F0502020204030204"/>
                        </a:defRPr>
                      </a:lvl7pPr>
                      <a:lvl8pPr marL="9601200" algn="l" defTabSz="2743200" rtl="0" eaLnBrk="1" latinLnBrk="0" hangingPunct="1">
                        <a:defRPr sz="5400" kern="1200">
                          <a:solidFill>
                            <a:schemeClr val="dk1"/>
                          </a:solidFill>
                          <a:latin typeface="Calibri" panose="020F0502020204030204"/>
                        </a:defRPr>
                      </a:lvl8pPr>
                      <a:lvl9pPr marL="10972800" algn="l" defTabSz="2743200" rtl="0" eaLnBrk="1" latinLnBrk="0" hangingPunct="1">
                        <a:defRPr sz="5400" kern="1200">
                          <a:solidFill>
                            <a:schemeClr val="dk1"/>
                          </a:solidFill>
                          <a:latin typeface="Calibri" panose="020F0502020204030204"/>
                        </a:defRPr>
                      </a:lvl9pPr>
                    </a:lstStyle>
                    <a:p>
                      <a:r>
                        <a:rPr lang="en-US" sz="1600" dirty="0">
                          <a:solidFill>
                            <a:schemeClr val="tx1"/>
                          </a:solidFill>
                          <a:latin typeface="Century Gothic" panose="020B0502020202020204" pitchFamily="34" charset="0"/>
                        </a:rPr>
                        <a:t>Good (0-50)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FF00"/>
                    </a:solidFill>
                  </a:tcPr>
                </a:tc>
                <a:extLst>
                  <a:ext uri="{0D108BD9-81ED-4DB2-BD59-A6C34878D82A}">
                    <a16:rowId xmlns:a16="http://schemas.microsoft.com/office/drawing/2014/main" val="2303571083"/>
                  </a:ext>
                </a:extLst>
              </a:tr>
              <a:tr h="378138">
                <a:tc>
                  <a:txBody>
                    <a:bodyPr/>
                    <a:lstStyle>
                      <a:lvl1pPr marL="0" algn="l" defTabSz="2743200" rtl="0" eaLnBrk="1" latinLnBrk="0" hangingPunct="1">
                        <a:defRPr sz="5400" kern="1200">
                          <a:solidFill>
                            <a:schemeClr val="dk1"/>
                          </a:solidFill>
                          <a:latin typeface="Calibri" panose="020F0502020204030204"/>
                        </a:defRPr>
                      </a:lvl1pPr>
                      <a:lvl2pPr marL="1371600" algn="l" defTabSz="2743200" rtl="0" eaLnBrk="1" latinLnBrk="0" hangingPunct="1">
                        <a:defRPr sz="5400" kern="1200">
                          <a:solidFill>
                            <a:schemeClr val="dk1"/>
                          </a:solidFill>
                          <a:latin typeface="Calibri" panose="020F0502020204030204"/>
                        </a:defRPr>
                      </a:lvl2pPr>
                      <a:lvl3pPr marL="2743200" algn="l" defTabSz="2743200" rtl="0" eaLnBrk="1" latinLnBrk="0" hangingPunct="1">
                        <a:defRPr sz="5400" kern="1200">
                          <a:solidFill>
                            <a:schemeClr val="dk1"/>
                          </a:solidFill>
                          <a:latin typeface="Calibri" panose="020F0502020204030204"/>
                        </a:defRPr>
                      </a:lvl3pPr>
                      <a:lvl4pPr marL="4114800" algn="l" defTabSz="2743200" rtl="0" eaLnBrk="1" latinLnBrk="0" hangingPunct="1">
                        <a:defRPr sz="5400" kern="1200">
                          <a:solidFill>
                            <a:schemeClr val="dk1"/>
                          </a:solidFill>
                          <a:latin typeface="Calibri" panose="020F0502020204030204"/>
                        </a:defRPr>
                      </a:lvl4pPr>
                      <a:lvl5pPr marL="5486400" algn="l" defTabSz="2743200" rtl="0" eaLnBrk="1" latinLnBrk="0" hangingPunct="1">
                        <a:defRPr sz="5400" kern="1200">
                          <a:solidFill>
                            <a:schemeClr val="dk1"/>
                          </a:solidFill>
                          <a:latin typeface="Calibri" panose="020F0502020204030204"/>
                        </a:defRPr>
                      </a:lvl5pPr>
                      <a:lvl6pPr marL="6858000" algn="l" defTabSz="2743200" rtl="0" eaLnBrk="1" latinLnBrk="0" hangingPunct="1">
                        <a:defRPr sz="5400" kern="1200">
                          <a:solidFill>
                            <a:schemeClr val="dk1"/>
                          </a:solidFill>
                          <a:latin typeface="Calibri" panose="020F0502020204030204"/>
                        </a:defRPr>
                      </a:lvl6pPr>
                      <a:lvl7pPr marL="8229600" algn="l" defTabSz="2743200" rtl="0" eaLnBrk="1" latinLnBrk="0" hangingPunct="1">
                        <a:defRPr sz="5400" kern="1200">
                          <a:solidFill>
                            <a:schemeClr val="dk1"/>
                          </a:solidFill>
                          <a:latin typeface="Calibri" panose="020F0502020204030204"/>
                        </a:defRPr>
                      </a:lvl7pPr>
                      <a:lvl8pPr marL="9601200" algn="l" defTabSz="2743200" rtl="0" eaLnBrk="1" latinLnBrk="0" hangingPunct="1">
                        <a:defRPr sz="5400" kern="1200">
                          <a:solidFill>
                            <a:schemeClr val="dk1"/>
                          </a:solidFill>
                          <a:latin typeface="Calibri" panose="020F0502020204030204"/>
                        </a:defRPr>
                      </a:lvl8pPr>
                      <a:lvl9pPr marL="10972800" algn="l" defTabSz="2743200" rtl="0" eaLnBrk="1" latinLnBrk="0" hangingPunct="1">
                        <a:defRPr sz="5400" kern="1200">
                          <a:solidFill>
                            <a:schemeClr val="dk1"/>
                          </a:solidFill>
                          <a:latin typeface="Calibri" panose="020F0502020204030204"/>
                        </a:defRPr>
                      </a:lvl9pPr>
                    </a:lstStyle>
                    <a:p>
                      <a:r>
                        <a:rPr lang="en-US" sz="1600" dirty="0">
                          <a:solidFill>
                            <a:schemeClr val="tx1"/>
                          </a:solidFill>
                          <a:latin typeface="Century Gothic" panose="020B0502020202020204" pitchFamily="34" charset="0"/>
                        </a:rPr>
                        <a:t>Moderate (51-100)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553298380"/>
                  </a:ext>
                </a:extLst>
              </a:tr>
              <a:tr h="370978">
                <a:tc>
                  <a:txBody>
                    <a:bodyPr/>
                    <a:lstStyle>
                      <a:lvl1pPr marL="0" algn="l" defTabSz="2743200" rtl="0" eaLnBrk="1" latinLnBrk="0" hangingPunct="1">
                        <a:defRPr sz="5400" kern="1200">
                          <a:solidFill>
                            <a:schemeClr val="dk1"/>
                          </a:solidFill>
                          <a:latin typeface="Calibri" panose="020F0502020204030204"/>
                        </a:defRPr>
                      </a:lvl1pPr>
                      <a:lvl2pPr marL="1371600" algn="l" defTabSz="2743200" rtl="0" eaLnBrk="1" latinLnBrk="0" hangingPunct="1">
                        <a:defRPr sz="5400" kern="1200">
                          <a:solidFill>
                            <a:schemeClr val="dk1"/>
                          </a:solidFill>
                          <a:latin typeface="Calibri" panose="020F0502020204030204"/>
                        </a:defRPr>
                      </a:lvl2pPr>
                      <a:lvl3pPr marL="2743200" algn="l" defTabSz="2743200" rtl="0" eaLnBrk="1" latinLnBrk="0" hangingPunct="1">
                        <a:defRPr sz="5400" kern="1200">
                          <a:solidFill>
                            <a:schemeClr val="dk1"/>
                          </a:solidFill>
                          <a:latin typeface="Calibri" panose="020F0502020204030204"/>
                        </a:defRPr>
                      </a:lvl3pPr>
                      <a:lvl4pPr marL="4114800" algn="l" defTabSz="2743200" rtl="0" eaLnBrk="1" latinLnBrk="0" hangingPunct="1">
                        <a:defRPr sz="5400" kern="1200">
                          <a:solidFill>
                            <a:schemeClr val="dk1"/>
                          </a:solidFill>
                          <a:latin typeface="Calibri" panose="020F0502020204030204"/>
                        </a:defRPr>
                      </a:lvl4pPr>
                      <a:lvl5pPr marL="5486400" algn="l" defTabSz="2743200" rtl="0" eaLnBrk="1" latinLnBrk="0" hangingPunct="1">
                        <a:defRPr sz="5400" kern="1200">
                          <a:solidFill>
                            <a:schemeClr val="dk1"/>
                          </a:solidFill>
                          <a:latin typeface="Calibri" panose="020F0502020204030204"/>
                        </a:defRPr>
                      </a:lvl5pPr>
                      <a:lvl6pPr marL="6858000" algn="l" defTabSz="2743200" rtl="0" eaLnBrk="1" latinLnBrk="0" hangingPunct="1">
                        <a:defRPr sz="5400" kern="1200">
                          <a:solidFill>
                            <a:schemeClr val="dk1"/>
                          </a:solidFill>
                          <a:latin typeface="Calibri" panose="020F0502020204030204"/>
                        </a:defRPr>
                      </a:lvl6pPr>
                      <a:lvl7pPr marL="8229600" algn="l" defTabSz="2743200" rtl="0" eaLnBrk="1" latinLnBrk="0" hangingPunct="1">
                        <a:defRPr sz="5400" kern="1200">
                          <a:solidFill>
                            <a:schemeClr val="dk1"/>
                          </a:solidFill>
                          <a:latin typeface="Calibri" panose="020F0502020204030204"/>
                        </a:defRPr>
                      </a:lvl7pPr>
                      <a:lvl8pPr marL="9601200" algn="l" defTabSz="2743200" rtl="0" eaLnBrk="1" latinLnBrk="0" hangingPunct="1">
                        <a:defRPr sz="5400" kern="1200">
                          <a:solidFill>
                            <a:schemeClr val="dk1"/>
                          </a:solidFill>
                          <a:latin typeface="Calibri" panose="020F0502020204030204"/>
                        </a:defRPr>
                      </a:lvl8pPr>
                      <a:lvl9pPr marL="10972800" algn="l" defTabSz="2743200" rtl="0" eaLnBrk="1" latinLnBrk="0" hangingPunct="1">
                        <a:defRPr sz="5400" kern="1200">
                          <a:solidFill>
                            <a:schemeClr val="dk1"/>
                          </a:solidFill>
                          <a:latin typeface="Calibri" panose="020F0502020204030204"/>
                        </a:defRPr>
                      </a:lvl9pPr>
                    </a:lstStyle>
                    <a:p>
                      <a:r>
                        <a:rPr lang="en-US" sz="1600" dirty="0">
                          <a:solidFill>
                            <a:schemeClr val="tx1"/>
                          </a:solidFill>
                          <a:latin typeface="Century Gothic" panose="020B0502020202020204" pitchFamily="34" charset="0"/>
                        </a:rPr>
                        <a:t>Unhealthy for Sensitive (101-150)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8C3C"/>
                    </a:solidFill>
                  </a:tcPr>
                </a:tc>
                <a:extLst>
                  <a:ext uri="{0D108BD9-81ED-4DB2-BD59-A6C34878D82A}">
                    <a16:rowId xmlns:a16="http://schemas.microsoft.com/office/drawing/2014/main" val="1054541590"/>
                  </a:ext>
                </a:extLst>
              </a:tr>
              <a:tr h="370978">
                <a:tc>
                  <a:txBody>
                    <a:bodyPr/>
                    <a:lstStyle>
                      <a:lvl1pPr marL="0" algn="l" defTabSz="2743200" rtl="0" eaLnBrk="1" latinLnBrk="0" hangingPunct="1">
                        <a:defRPr sz="5400" kern="1200">
                          <a:solidFill>
                            <a:schemeClr val="dk1"/>
                          </a:solidFill>
                          <a:latin typeface="Calibri" panose="020F0502020204030204"/>
                        </a:defRPr>
                      </a:lvl1pPr>
                      <a:lvl2pPr marL="1371600" algn="l" defTabSz="2743200" rtl="0" eaLnBrk="1" latinLnBrk="0" hangingPunct="1">
                        <a:defRPr sz="5400" kern="1200">
                          <a:solidFill>
                            <a:schemeClr val="dk1"/>
                          </a:solidFill>
                          <a:latin typeface="Calibri" panose="020F0502020204030204"/>
                        </a:defRPr>
                      </a:lvl2pPr>
                      <a:lvl3pPr marL="2743200" algn="l" defTabSz="2743200" rtl="0" eaLnBrk="1" latinLnBrk="0" hangingPunct="1">
                        <a:defRPr sz="5400" kern="1200">
                          <a:solidFill>
                            <a:schemeClr val="dk1"/>
                          </a:solidFill>
                          <a:latin typeface="Calibri" panose="020F0502020204030204"/>
                        </a:defRPr>
                      </a:lvl3pPr>
                      <a:lvl4pPr marL="4114800" algn="l" defTabSz="2743200" rtl="0" eaLnBrk="1" latinLnBrk="0" hangingPunct="1">
                        <a:defRPr sz="5400" kern="1200">
                          <a:solidFill>
                            <a:schemeClr val="dk1"/>
                          </a:solidFill>
                          <a:latin typeface="Calibri" panose="020F0502020204030204"/>
                        </a:defRPr>
                      </a:lvl4pPr>
                      <a:lvl5pPr marL="5486400" algn="l" defTabSz="2743200" rtl="0" eaLnBrk="1" latinLnBrk="0" hangingPunct="1">
                        <a:defRPr sz="5400" kern="1200">
                          <a:solidFill>
                            <a:schemeClr val="dk1"/>
                          </a:solidFill>
                          <a:latin typeface="Calibri" panose="020F0502020204030204"/>
                        </a:defRPr>
                      </a:lvl5pPr>
                      <a:lvl6pPr marL="6858000" algn="l" defTabSz="2743200" rtl="0" eaLnBrk="1" latinLnBrk="0" hangingPunct="1">
                        <a:defRPr sz="5400" kern="1200">
                          <a:solidFill>
                            <a:schemeClr val="dk1"/>
                          </a:solidFill>
                          <a:latin typeface="Calibri" panose="020F0502020204030204"/>
                        </a:defRPr>
                      </a:lvl6pPr>
                      <a:lvl7pPr marL="8229600" algn="l" defTabSz="2743200" rtl="0" eaLnBrk="1" latinLnBrk="0" hangingPunct="1">
                        <a:defRPr sz="5400" kern="1200">
                          <a:solidFill>
                            <a:schemeClr val="dk1"/>
                          </a:solidFill>
                          <a:latin typeface="Calibri" panose="020F0502020204030204"/>
                        </a:defRPr>
                      </a:lvl7pPr>
                      <a:lvl8pPr marL="9601200" algn="l" defTabSz="2743200" rtl="0" eaLnBrk="1" latinLnBrk="0" hangingPunct="1">
                        <a:defRPr sz="5400" kern="1200">
                          <a:solidFill>
                            <a:schemeClr val="dk1"/>
                          </a:solidFill>
                          <a:latin typeface="Calibri" panose="020F0502020204030204"/>
                        </a:defRPr>
                      </a:lvl8pPr>
                      <a:lvl9pPr marL="10972800" algn="l" defTabSz="2743200" rtl="0" eaLnBrk="1" latinLnBrk="0" hangingPunct="1">
                        <a:defRPr sz="5400" kern="1200">
                          <a:solidFill>
                            <a:schemeClr val="dk1"/>
                          </a:solidFill>
                          <a:latin typeface="Calibri" panose="020F0502020204030204"/>
                        </a:defRPr>
                      </a:lvl9pPr>
                    </a:lstStyle>
                    <a:p>
                      <a:r>
                        <a:rPr lang="en-US" sz="1600" dirty="0">
                          <a:solidFill>
                            <a:schemeClr val="tx1"/>
                          </a:solidFill>
                          <a:latin typeface="Century Gothic" panose="020B0502020202020204" pitchFamily="34" charset="0"/>
                        </a:rPr>
                        <a:t>Unhealthy (151-200)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B1008"/>
                    </a:solidFill>
                  </a:tcPr>
                </a:tc>
                <a:extLst>
                  <a:ext uri="{0D108BD9-81ED-4DB2-BD59-A6C34878D82A}">
                    <a16:rowId xmlns:a16="http://schemas.microsoft.com/office/drawing/2014/main" val="3868108559"/>
                  </a:ext>
                </a:extLst>
              </a:tr>
              <a:tr h="370978">
                <a:tc>
                  <a:txBody>
                    <a:bodyPr/>
                    <a:lstStyle>
                      <a:lvl1pPr marL="0" algn="l" defTabSz="2743200" rtl="0" eaLnBrk="1" latinLnBrk="0" hangingPunct="1">
                        <a:defRPr sz="5400" kern="1200">
                          <a:solidFill>
                            <a:schemeClr val="dk1"/>
                          </a:solidFill>
                          <a:latin typeface="Calibri" panose="020F0502020204030204"/>
                        </a:defRPr>
                      </a:lvl1pPr>
                      <a:lvl2pPr marL="1371600" algn="l" defTabSz="2743200" rtl="0" eaLnBrk="1" latinLnBrk="0" hangingPunct="1">
                        <a:defRPr sz="5400" kern="1200">
                          <a:solidFill>
                            <a:schemeClr val="dk1"/>
                          </a:solidFill>
                          <a:latin typeface="Calibri" panose="020F0502020204030204"/>
                        </a:defRPr>
                      </a:lvl2pPr>
                      <a:lvl3pPr marL="2743200" algn="l" defTabSz="2743200" rtl="0" eaLnBrk="1" latinLnBrk="0" hangingPunct="1">
                        <a:defRPr sz="5400" kern="1200">
                          <a:solidFill>
                            <a:schemeClr val="dk1"/>
                          </a:solidFill>
                          <a:latin typeface="Calibri" panose="020F0502020204030204"/>
                        </a:defRPr>
                      </a:lvl3pPr>
                      <a:lvl4pPr marL="4114800" algn="l" defTabSz="2743200" rtl="0" eaLnBrk="1" latinLnBrk="0" hangingPunct="1">
                        <a:defRPr sz="5400" kern="1200">
                          <a:solidFill>
                            <a:schemeClr val="dk1"/>
                          </a:solidFill>
                          <a:latin typeface="Calibri" panose="020F0502020204030204"/>
                        </a:defRPr>
                      </a:lvl4pPr>
                      <a:lvl5pPr marL="5486400" algn="l" defTabSz="2743200" rtl="0" eaLnBrk="1" latinLnBrk="0" hangingPunct="1">
                        <a:defRPr sz="5400" kern="1200">
                          <a:solidFill>
                            <a:schemeClr val="dk1"/>
                          </a:solidFill>
                          <a:latin typeface="Calibri" panose="020F0502020204030204"/>
                        </a:defRPr>
                      </a:lvl5pPr>
                      <a:lvl6pPr marL="6858000" algn="l" defTabSz="2743200" rtl="0" eaLnBrk="1" latinLnBrk="0" hangingPunct="1">
                        <a:defRPr sz="5400" kern="1200">
                          <a:solidFill>
                            <a:schemeClr val="dk1"/>
                          </a:solidFill>
                          <a:latin typeface="Calibri" panose="020F0502020204030204"/>
                        </a:defRPr>
                      </a:lvl6pPr>
                      <a:lvl7pPr marL="8229600" algn="l" defTabSz="2743200" rtl="0" eaLnBrk="1" latinLnBrk="0" hangingPunct="1">
                        <a:defRPr sz="5400" kern="1200">
                          <a:solidFill>
                            <a:schemeClr val="dk1"/>
                          </a:solidFill>
                          <a:latin typeface="Calibri" panose="020F0502020204030204"/>
                        </a:defRPr>
                      </a:lvl7pPr>
                      <a:lvl8pPr marL="9601200" algn="l" defTabSz="2743200" rtl="0" eaLnBrk="1" latinLnBrk="0" hangingPunct="1">
                        <a:defRPr sz="5400" kern="1200">
                          <a:solidFill>
                            <a:schemeClr val="dk1"/>
                          </a:solidFill>
                          <a:latin typeface="Calibri" panose="020F0502020204030204"/>
                        </a:defRPr>
                      </a:lvl8pPr>
                      <a:lvl9pPr marL="10972800" algn="l" defTabSz="2743200" rtl="0" eaLnBrk="1" latinLnBrk="0" hangingPunct="1">
                        <a:defRPr sz="5400" kern="1200">
                          <a:solidFill>
                            <a:schemeClr val="dk1"/>
                          </a:solidFill>
                          <a:latin typeface="Calibri" panose="020F0502020204030204"/>
                        </a:defRPr>
                      </a:lvl9pPr>
                    </a:lstStyle>
                    <a:p>
                      <a:r>
                        <a:rPr lang="en-US" sz="1600" dirty="0">
                          <a:solidFill>
                            <a:schemeClr val="tx1"/>
                          </a:solidFill>
                          <a:latin typeface="Century Gothic" panose="020B0502020202020204" pitchFamily="34" charset="0"/>
                        </a:rPr>
                        <a:t>Very Unhealthy        (201-300)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719A"/>
                    </a:solidFill>
                  </a:tcPr>
                </a:tc>
                <a:extLst>
                  <a:ext uri="{0D108BD9-81ED-4DB2-BD59-A6C34878D82A}">
                    <a16:rowId xmlns:a16="http://schemas.microsoft.com/office/drawing/2014/main" val="1555283242"/>
                  </a:ext>
                </a:extLst>
              </a:tr>
            </a:tbl>
          </a:graphicData>
        </a:graphic>
      </p:graphicFrame>
      <p:sp>
        <p:nvSpPr>
          <p:cNvPr id="6" name="TextBox 5">
            <a:extLst>
              <a:ext uri="{FF2B5EF4-FFF2-40B4-BE49-F238E27FC236}">
                <a16:creationId xmlns:a16="http://schemas.microsoft.com/office/drawing/2014/main" id="{CCBE85DA-4D62-447D-8F1B-A0F026478AEE}"/>
              </a:ext>
            </a:extLst>
          </p:cNvPr>
          <p:cNvSpPr txBox="1"/>
          <p:nvPr/>
        </p:nvSpPr>
        <p:spPr>
          <a:xfrm>
            <a:off x="1835723" y="21424819"/>
            <a:ext cx="9536777" cy="830997"/>
          </a:xfrm>
          <a:prstGeom prst="rect">
            <a:avLst/>
          </a:prstGeom>
          <a:noFill/>
        </p:spPr>
        <p:txBody>
          <a:bodyPr wrap="square" rtlCol="0">
            <a:spAutoFit/>
          </a:bodyPr>
          <a:lstStyle/>
          <a:p>
            <a:r>
              <a:rPr lang="en-US" sz="1600" i="1" dirty="0">
                <a:solidFill>
                  <a:schemeClr val="tx1">
                    <a:lumMod val="75000"/>
                    <a:lumOff val="25000"/>
                  </a:schemeClr>
                </a:solidFill>
                <a:latin typeface="Garamond" panose="02020404030301010803" pitchFamily="18" charset="0"/>
              </a:rPr>
              <a:t>Fig 2: </a:t>
            </a:r>
            <a:r>
              <a:rPr lang="en-US" sz="1600" dirty="0">
                <a:solidFill>
                  <a:schemeClr val="tx1">
                    <a:lumMod val="75000"/>
                    <a:lumOff val="25000"/>
                  </a:schemeClr>
                </a:solidFill>
                <a:latin typeface="Garamond" panose="02020404030301010803" pitchFamily="18" charset="0"/>
              </a:rPr>
              <a:t>Scatterplot of validation data showing the relationship between measured and predicted PM2.5 concentrations in Washington State on August 14, 2018; R2 value is equal to 0.1512, indicating no statistically significant correlation between the two variables. </a:t>
            </a:r>
          </a:p>
        </p:txBody>
      </p:sp>
      <p:sp>
        <p:nvSpPr>
          <p:cNvPr id="135" name="TextBox 134">
            <a:extLst>
              <a:ext uri="{FF2B5EF4-FFF2-40B4-BE49-F238E27FC236}">
                <a16:creationId xmlns:a16="http://schemas.microsoft.com/office/drawing/2014/main" id="{94AC18E5-8E62-4CB3-A0BA-3B38F9B35EF4}"/>
              </a:ext>
            </a:extLst>
          </p:cNvPr>
          <p:cNvSpPr txBox="1"/>
          <p:nvPr/>
        </p:nvSpPr>
        <p:spPr>
          <a:xfrm>
            <a:off x="17283939" y="27284888"/>
            <a:ext cx="6825655" cy="1077218"/>
          </a:xfrm>
          <a:prstGeom prst="rect">
            <a:avLst/>
          </a:prstGeom>
          <a:noFill/>
        </p:spPr>
        <p:txBody>
          <a:bodyPr wrap="square" rtlCol="0">
            <a:spAutoFit/>
          </a:bodyPr>
          <a:lstStyle/>
          <a:p>
            <a:r>
              <a:rPr lang="en-US" sz="1600" i="1" dirty="0">
                <a:solidFill>
                  <a:schemeClr val="tx1">
                    <a:lumMod val="75000"/>
                    <a:lumOff val="25000"/>
                  </a:schemeClr>
                </a:solidFill>
                <a:latin typeface="Garamond" panose="02020404030301010803" pitchFamily="18" charset="0"/>
              </a:rPr>
              <a:t>Fig 3b:</a:t>
            </a:r>
            <a:r>
              <a:rPr lang="en-US" sz="1600" dirty="0">
                <a:solidFill>
                  <a:schemeClr val="tx1">
                    <a:lumMod val="75000"/>
                    <a:lumOff val="25000"/>
                  </a:schemeClr>
                </a:solidFill>
                <a:latin typeface="Garamond" panose="02020404030301010803" pitchFamily="18" charset="0"/>
              </a:rPr>
              <a:t> Map showing MODIS measurements of PM</a:t>
            </a:r>
            <a:r>
              <a:rPr lang="en-US" sz="1600" baseline="-25000" dirty="0">
                <a:solidFill>
                  <a:schemeClr val="tx1">
                    <a:lumMod val="75000"/>
                    <a:lumOff val="25000"/>
                  </a:schemeClr>
                </a:solidFill>
                <a:latin typeface="Garamond" panose="02020404030301010803" pitchFamily="18" charset="0"/>
              </a:rPr>
              <a:t>2.5</a:t>
            </a:r>
            <a:r>
              <a:rPr lang="en-US" sz="1600" dirty="0">
                <a:solidFill>
                  <a:schemeClr val="tx1">
                    <a:lumMod val="75000"/>
                    <a:lumOff val="25000"/>
                  </a:schemeClr>
                </a:solidFill>
                <a:latin typeface="Garamond" panose="02020404030301010803" pitchFamily="18" charset="0"/>
              </a:rPr>
              <a:t> concentrations over the Puget Sound region, with high concentrations being shown over the Cascade Mountains; ground sensors are colored according to the recorded concentrations by EPA Air Quality Index classifications.</a:t>
            </a:r>
          </a:p>
        </p:txBody>
      </p:sp>
      <p:sp>
        <p:nvSpPr>
          <p:cNvPr id="137" name="TextBox 136">
            <a:extLst>
              <a:ext uri="{FF2B5EF4-FFF2-40B4-BE49-F238E27FC236}">
                <a16:creationId xmlns:a16="http://schemas.microsoft.com/office/drawing/2014/main" id="{D76F91AC-EE87-4870-A9E5-11214EE71EB5}"/>
              </a:ext>
            </a:extLst>
          </p:cNvPr>
          <p:cNvSpPr txBox="1"/>
          <p:nvPr/>
        </p:nvSpPr>
        <p:spPr>
          <a:xfrm>
            <a:off x="964906" y="23352687"/>
            <a:ext cx="2302893" cy="2062103"/>
          </a:xfrm>
          <a:prstGeom prst="rect">
            <a:avLst/>
          </a:prstGeom>
          <a:noFill/>
        </p:spPr>
        <p:txBody>
          <a:bodyPr wrap="square" rtlCol="0">
            <a:spAutoFit/>
          </a:bodyPr>
          <a:lstStyle/>
          <a:p>
            <a:r>
              <a:rPr lang="en-US" sz="1600" i="1" dirty="0">
                <a:solidFill>
                  <a:schemeClr val="tx1">
                    <a:lumMod val="75000"/>
                    <a:lumOff val="25000"/>
                  </a:schemeClr>
                </a:solidFill>
                <a:latin typeface="Garamond" panose="02020404030301010803" pitchFamily="18" charset="0"/>
              </a:rPr>
              <a:t>Fig 3a: </a:t>
            </a:r>
            <a:r>
              <a:rPr lang="en-US" sz="1600" dirty="0">
                <a:solidFill>
                  <a:schemeClr val="tx1">
                    <a:lumMod val="75000"/>
                    <a:lumOff val="25000"/>
                  </a:schemeClr>
                </a:solidFill>
                <a:latin typeface="Garamond" panose="02020404030301010803" pitchFamily="18" charset="0"/>
              </a:rPr>
              <a:t>Sensor map focusing on the Puget Sound; the color outside of the sensor points shows PM</a:t>
            </a:r>
            <a:r>
              <a:rPr lang="en-US" sz="1600" baseline="-25000" dirty="0">
                <a:solidFill>
                  <a:schemeClr val="tx1">
                    <a:lumMod val="75000"/>
                    <a:lumOff val="25000"/>
                  </a:schemeClr>
                </a:solidFill>
                <a:latin typeface="Garamond" panose="02020404030301010803" pitchFamily="18" charset="0"/>
              </a:rPr>
              <a:t>2.5</a:t>
            </a:r>
            <a:r>
              <a:rPr lang="en-US" sz="1600" dirty="0">
                <a:solidFill>
                  <a:schemeClr val="tx1">
                    <a:lumMod val="75000"/>
                    <a:lumOff val="25000"/>
                  </a:schemeClr>
                </a:solidFill>
                <a:latin typeface="Garamond" panose="02020404030301010803" pitchFamily="18" charset="0"/>
              </a:rPr>
              <a:t> estimates from MAIAC AOD data, and does not accurately match the sensor readings. </a:t>
            </a:r>
          </a:p>
        </p:txBody>
      </p:sp>
      <p:graphicFrame>
        <p:nvGraphicFramePr>
          <p:cNvPr id="146" name="Object 145">
            <a:extLst>
              <a:ext uri="{FF2B5EF4-FFF2-40B4-BE49-F238E27FC236}">
                <a16:creationId xmlns:a16="http://schemas.microsoft.com/office/drawing/2014/main" id="{45B84B3B-C5FF-4B0C-8AA6-11F9B5F89A8A}"/>
              </a:ext>
            </a:extLst>
          </p:cNvPr>
          <p:cNvGraphicFramePr>
            <a:graphicFrameLocks noChangeAspect="1"/>
          </p:cNvGraphicFramePr>
          <p:nvPr>
            <p:extLst>
              <p:ext uri="{D42A27DB-BD31-4B8C-83A1-F6EECF244321}">
                <p14:modId xmlns:p14="http://schemas.microsoft.com/office/powerpoint/2010/main" val="2398196417"/>
              </p:ext>
            </p:extLst>
          </p:nvPr>
        </p:nvGraphicFramePr>
        <p:xfrm>
          <a:off x="2781602" y="16644194"/>
          <a:ext cx="7900988" cy="4160838"/>
        </p:xfrm>
        <a:graphic>
          <a:graphicData uri="http://schemas.openxmlformats.org/presentationml/2006/ole">
            <mc:AlternateContent xmlns:mc="http://schemas.openxmlformats.org/markup-compatibility/2006">
              <mc:Choice xmlns:v="urn:schemas-microsoft-com:vml" Requires="v">
                <p:oleObj spid="_x0000_s1076" name="Worksheet" r:id="rId10" imgW="11801408" imgH="11801574" progId="Excel.Sheet.12">
                  <p:embed/>
                </p:oleObj>
              </mc:Choice>
              <mc:Fallback>
                <p:oleObj name="Worksheet" r:id="rId10" imgW="11801408" imgH="11801574" progId="Excel.Sheet.12">
                  <p:embed/>
                  <p:pic>
                    <p:nvPicPr>
                      <p:cNvPr id="6" name="Object 5">
                        <a:extLst>
                          <a:ext uri="{FF2B5EF4-FFF2-40B4-BE49-F238E27FC236}">
                            <a16:creationId xmlns:a16="http://schemas.microsoft.com/office/drawing/2014/main" id="{832C932A-832B-4CB4-9F4F-E102A5EDB8AF}"/>
                          </a:ext>
                        </a:extLst>
                      </p:cNvPr>
                      <p:cNvPicPr/>
                      <p:nvPr/>
                    </p:nvPicPr>
                    <p:blipFill>
                      <a:blip r:embed="rId11"/>
                      <a:stretch>
                        <a:fillRect/>
                      </a:stretch>
                    </p:blipFill>
                    <p:spPr>
                      <a:xfrm>
                        <a:off x="2781602" y="16644194"/>
                        <a:ext cx="7900988" cy="4160838"/>
                      </a:xfrm>
                      <a:prstGeom prst="rect">
                        <a:avLst/>
                      </a:prstGeom>
                    </p:spPr>
                  </p:pic>
                </p:oleObj>
              </mc:Fallback>
            </mc:AlternateContent>
          </a:graphicData>
        </a:graphic>
      </p:graphicFrame>
      <p:grpSp>
        <p:nvGrpSpPr>
          <p:cNvPr id="25" name="Group 24">
            <a:extLst>
              <a:ext uri="{FF2B5EF4-FFF2-40B4-BE49-F238E27FC236}">
                <a16:creationId xmlns:a16="http://schemas.microsoft.com/office/drawing/2014/main" id="{0C3FEFAF-0E0D-41A0-A5BA-01E0FD2E41B0}"/>
              </a:ext>
            </a:extLst>
          </p:cNvPr>
          <p:cNvGrpSpPr/>
          <p:nvPr/>
        </p:nvGrpSpPr>
        <p:grpSpPr>
          <a:xfrm>
            <a:off x="2302893" y="16597792"/>
            <a:ext cx="8646468" cy="4542818"/>
            <a:chOff x="2302893" y="16597792"/>
            <a:chExt cx="8646468" cy="4542818"/>
          </a:xfrm>
        </p:grpSpPr>
        <p:grpSp>
          <p:nvGrpSpPr>
            <p:cNvPr id="147" name="Group 146">
              <a:extLst>
                <a:ext uri="{FF2B5EF4-FFF2-40B4-BE49-F238E27FC236}">
                  <a16:creationId xmlns:a16="http://schemas.microsoft.com/office/drawing/2014/main" id="{C84A4BE4-869F-4BA9-9092-E44643093A53}"/>
                </a:ext>
              </a:extLst>
            </p:cNvPr>
            <p:cNvGrpSpPr/>
            <p:nvPr/>
          </p:nvGrpSpPr>
          <p:grpSpPr>
            <a:xfrm>
              <a:off x="2727202" y="20794973"/>
              <a:ext cx="8222159" cy="345637"/>
              <a:chOff x="1502827" y="5168806"/>
              <a:chExt cx="6149764" cy="284932"/>
            </a:xfrm>
          </p:grpSpPr>
          <p:sp>
            <p:nvSpPr>
              <p:cNvPr id="160" name="TextBox 159">
                <a:extLst>
                  <a:ext uri="{FF2B5EF4-FFF2-40B4-BE49-F238E27FC236}">
                    <a16:creationId xmlns:a16="http://schemas.microsoft.com/office/drawing/2014/main" id="{2D0E040A-1142-423A-B122-4F73476529B1}"/>
                  </a:ext>
                </a:extLst>
              </p:cNvPr>
              <p:cNvSpPr txBox="1"/>
              <p:nvPr/>
            </p:nvSpPr>
            <p:spPr>
              <a:xfrm>
                <a:off x="1502827" y="5168806"/>
                <a:ext cx="228600" cy="27909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rPr>
                  <a:t>0</a:t>
                </a:r>
              </a:p>
            </p:txBody>
          </p:sp>
          <p:sp>
            <p:nvSpPr>
              <p:cNvPr id="161" name="TextBox 160">
                <a:extLst>
                  <a:ext uri="{FF2B5EF4-FFF2-40B4-BE49-F238E27FC236}">
                    <a16:creationId xmlns:a16="http://schemas.microsoft.com/office/drawing/2014/main" id="{64532614-2E24-43C0-8334-A40CC1B9586F}"/>
                  </a:ext>
                </a:extLst>
              </p:cNvPr>
              <p:cNvSpPr txBox="1"/>
              <p:nvPr/>
            </p:nvSpPr>
            <p:spPr>
              <a:xfrm>
                <a:off x="2133600" y="5171437"/>
                <a:ext cx="381000" cy="27909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rPr>
                  <a:t>20</a:t>
                </a:r>
              </a:p>
            </p:txBody>
          </p:sp>
          <p:sp>
            <p:nvSpPr>
              <p:cNvPr id="162" name="TextBox 161">
                <a:extLst>
                  <a:ext uri="{FF2B5EF4-FFF2-40B4-BE49-F238E27FC236}">
                    <a16:creationId xmlns:a16="http://schemas.microsoft.com/office/drawing/2014/main" id="{7928FB39-487A-46D0-8C31-1EDF7A1379E9}"/>
                  </a:ext>
                </a:extLst>
              </p:cNvPr>
              <p:cNvSpPr txBox="1"/>
              <p:nvPr/>
            </p:nvSpPr>
            <p:spPr>
              <a:xfrm>
                <a:off x="2761194" y="5168806"/>
                <a:ext cx="381000" cy="27909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rPr>
                  <a:t>40</a:t>
                </a:r>
              </a:p>
            </p:txBody>
          </p:sp>
          <p:sp>
            <p:nvSpPr>
              <p:cNvPr id="163" name="TextBox 162">
                <a:extLst>
                  <a:ext uri="{FF2B5EF4-FFF2-40B4-BE49-F238E27FC236}">
                    <a16:creationId xmlns:a16="http://schemas.microsoft.com/office/drawing/2014/main" id="{1B2C9429-7FC9-4018-94AB-3FEC0EA1E1A4}"/>
                  </a:ext>
                </a:extLst>
              </p:cNvPr>
              <p:cNvSpPr txBox="1"/>
              <p:nvPr/>
            </p:nvSpPr>
            <p:spPr>
              <a:xfrm>
                <a:off x="3399359" y="5174645"/>
                <a:ext cx="381000" cy="27909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rPr>
                  <a:t>60</a:t>
                </a:r>
              </a:p>
            </p:txBody>
          </p:sp>
          <p:sp>
            <p:nvSpPr>
              <p:cNvPr id="164" name="TextBox 163">
                <a:extLst>
                  <a:ext uri="{FF2B5EF4-FFF2-40B4-BE49-F238E27FC236}">
                    <a16:creationId xmlns:a16="http://schemas.microsoft.com/office/drawing/2014/main" id="{988759D7-470F-4B9C-8C81-DC535BEA9ADE}"/>
                  </a:ext>
                </a:extLst>
              </p:cNvPr>
              <p:cNvSpPr txBox="1"/>
              <p:nvPr/>
            </p:nvSpPr>
            <p:spPr>
              <a:xfrm>
                <a:off x="4023871" y="5168806"/>
                <a:ext cx="381000" cy="2790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rPr>
                  <a:t>80</a:t>
                </a:r>
              </a:p>
            </p:txBody>
          </p:sp>
          <p:sp>
            <p:nvSpPr>
              <p:cNvPr id="165" name="TextBox 164">
                <a:extLst>
                  <a:ext uri="{FF2B5EF4-FFF2-40B4-BE49-F238E27FC236}">
                    <a16:creationId xmlns:a16="http://schemas.microsoft.com/office/drawing/2014/main" id="{91185B37-94E6-4BAF-849A-9FD307C78B92}"/>
                  </a:ext>
                </a:extLst>
              </p:cNvPr>
              <p:cNvSpPr txBox="1"/>
              <p:nvPr/>
            </p:nvSpPr>
            <p:spPr>
              <a:xfrm>
                <a:off x="4598876" y="5168806"/>
                <a:ext cx="498464" cy="2790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rPr>
                  <a:t>100</a:t>
                </a:r>
              </a:p>
            </p:txBody>
          </p:sp>
          <p:sp>
            <p:nvSpPr>
              <p:cNvPr id="166" name="TextBox 165">
                <a:extLst>
                  <a:ext uri="{FF2B5EF4-FFF2-40B4-BE49-F238E27FC236}">
                    <a16:creationId xmlns:a16="http://schemas.microsoft.com/office/drawing/2014/main" id="{C7499D83-F4C6-4473-8470-E00F1DB9B854}"/>
                  </a:ext>
                </a:extLst>
              </p:cNvPr>
              <p:cNvSpPr txBox="1"/>
              <p:nvPr/>
            </p:nvSpPr>
            <p:spPr>
              <a:xfrm>
                <a:off x="5257788" y="5168806"/>
                <a:ext cx="478938" cy="2790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rPr>
                  <a:t>120</a:t>
                </a:r>
              </a:p>
            </p:txBody>
          </p:sp>
          <p:sp>
            <p:nvSpPr>
              <p:cNvPr id="167" name="TextBox 166">
                <a:extLst>
                  <a:ext uri="{FF2B5EF4-FFF2-40B4-BE49-F238E27FC236}">
                    <a16:creationId xmlns:a16="http://schemas.microsoft.com/office/drawing/2014/main" id="{3E7362D6-E0F7-48B5-886E-A9D4223F7EC1}"/>
                  </a:ext>
                </a:extLst>
              </p:cNvPr>
              <p:cNvSpPr txBox="1"/>
              <p:nvPr/>
            </p:nvSpPr>
            <p:spPr>
              <a:xfrm>
                <a:off x="5872584" y="5168806"/>
                <a:ext cx="478938" cy="2790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rPr>
                  <a:t>140</a:t>
                </a:r>
              </a:p>
            </p:txBody>
          </p:sp>
          <p:sp>
            <p:nvSpPr>
              <p:cNvPr id="168" name="TextBox 167">
                <a:extLst>
                  <a:ext uri="{FF2B5EF4-FFF2-40B4-BE49-F238E27FC236}">
                    <a16:creationId xmlns:a16="http://schemas.microsoft.com/office/drawing/2014/main" id="{56435E6E-EA11-40E0-B423-6A4D88103884}"/>
                  </a:ext>
                </a:extLst>
              </p:cNvPr>
              <p:cNvSpPr txBox="1"/>
              <p:nvPr/>
            </p:nvSpPr>
            <p:spPr>
              <a:xfrm>
                <a:off x="6545346" y="5168806"/>
                <a:ext cx="478938" cy="2790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rPr>
                  <a:t>160</a:t>
                </a:r>
              </a:p>
            </p:txBody>
          </p:sp>
          <p:sp>
            <p:nvSpPr>
              <p:cNvPr id="169" name="TextBox 168">
                <a:extLst>
                  <a:ext uri="{FF2B5EF4-FFF2-40B4-BE49-F238E27FC236}">
                    <a16:creationId xmlns:a16="http://schemas.microsoft.com/office/drawing/2014/main" id="{B4BA053E-080F-4CFC-8B14-43943FA05CD6}"/>
                  </a:ext>
                </a:extLst>
              </p:cNvPr>
              <p:cNvSpPr txBox="1"/>
              <p:nvPr/>
            </p:nvSpPr>
            <p:spPr>
              <a:xfrm>
                <a:off x="7151836" y="5168806"/>
                <a:ext cx="500755" cy="27909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rPr>
                  <a:t>180</a:t>
                </a:r>
              </a:p>
            </p:txBody>
          </p:sp>
        </p:grpSp>
        <p:grpSp>
          <p:nvGrpSpPr>
            <p:cNvPr id="148" name="Group 147">
              <a:extLst>
                <a:ext uri="{FF2B5EF4-FFF2-40B4-BE49-F238E27FC236}">
                  <a16:creationId xmlns:a16="http://schemas.microsoft.com/office/drawing/2014/main" id="{B1940A03-07F9-4BA1-9BB4-FC22A82A7018}"/>
                </a:ext>
              </a:extLst>
            </p:cNvPr>
            <p:cNvGrpSpPr/>
            <p:nvPr/>
          </p:nvGrpSpPr>
          <p:grpSpPr>
            <a:xfrm>
              <a:off x="2302893" y="16597792"/>
              <a:ext cx="800088" cy="4262301"/>
              <a:chOff x="1214564" y="2062907"/>
              <a:chExt cx="498464" cy="3004259"/>
            </a:xfrm>
          </p:grpSpPr>
          <p:sp>
            <p:nvSpPr>
              <p:cNvPr id="152" name="TextBox 151">
                <a:extLst>
                  <a:ext uri="{FF2B5EF4-FFF2-40B4-BE49-F238E27FC236}">
                    <a16:creationId xmlns:a16="http://schemas.microsoft.com/office/drawing/2014/main" id="{724864AD-878E-49EC-8682-17AC40941F2C}"/>
                  </a:ext>
                </a:extLst>
              </p:cNvPr>
              <p:cNvSpPr txBox="1"/>
              <p:nvPr/>
            </p:nvSpPr>
            <p:spPr>
              <a:xfrm>
                <a:off x="1374270" y="4828539"/>
                <a:ext cx="228600" cy="23862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rPr>
                  <a:t>0</a:t>
                </a:r>
              </a:p>
            </p:txBody>
          </p:sp>
          <p:sp>
            <p:nvSpPr>
              <p:cNvPr id="153" name="TextBox 152">
                <a:extLst>
                  <a:ext uri="{FF2B5EF4-FFF2-40B4-BE49-F238E27FC236}">
                    <a16:creationId xmlns:a16="http://schemas.microsoft.com/office/drawing/2014/main" id="{02083964-CD28-4B0B-974C-52819B2C3D38}"/>
                  </a:ext>
                </a:extLst>
              </p:cNvPr>
              <p:cNvSpPr txBox="1"/>
              <p:nvPr/>
            </p:nvSpPr>
            <p:spPr>
              <a:xfrm>
                <a:off x="1291798" y="4448441"/>
                <a:ext cx="381000" cy="23862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rPr>
                  <a:t>20</a:t>
                </a:r>
              </a:p>
            </p:txBody>
          </p:sp>
          <p:sp>
            <p:nvSpPr>
              <p:cNvPr id="154" name="TextBox 153">
                <a:extLst>
                  <a:ext uri="{FF2B5EF4-FFF2-40B4-BE49-F238E27FC236}">
                    <a16:creationId xmlns:a16="http://schemas.microsoft.com/office/drawing/2014/main" id="{6E9F4A57-A4A2-4D9D-9D2B-5B838970D9A3}"/>
                  </a:ext>
                </a:extLst>
              </p:cNvPr>
              <p:cNvSpPr txBox="1"/>
              <p:nvPr/>
            </p:nvSpPr>
            <p:spPr>
              <a:xfrm>
                <a:off x="1295802" y="4050992"/>
                <a:ext cx="381000" cy="23862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rPr>
                  <a:t>40</a:t>
                </a:r>
              </a:p>
            </p:txBody>
          </p:sp>
          <p:sp>
            <p:nvSpPr>
              <p:cNvPr id="155" name="TextBox 154">
                <a:extLst>
                  <a:ext uri="{FF2B5EF4-FFF2-40B4-BE49-F238E27FC236}">
                    <a16:creationId xmlns:a16="http://schemas.microsoft.com/office/drawing/2014/main" id="{DAEE6052-643A-4078-88CA-F42FFB3F78A8}"/>
                  </a:ext>
                </a:extLst>
              </p:cNvPr>
              <p:cNvSpPr txBox="1"/>
              <p:nvPr/>
            </p:nvSpPr>
            <p:spPr>
              <a:xfrm>
                <a:off x="1295802" y="3669536"/>
                <a:ext cx="381000" cy="23862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rPr>
                  <a:t>60</a:t>
                </a:r>
              </a:p>
            </p:txBody>
          </p:sp>
          <p:sp>
            <p:nvSpPr>
              <p:cNvPr id="156" name="TextBox 155">
                <a:extLst>
                  <a:ext uri="{FF2B5EF4-FFF2-40B4-BE49-F238E27FC236}">
                    <a16:creationId xmlns:a16="http://schemas.microsoft.com/office/drawing/2014/main" id="{01C2B450-B14B-41C8-8041-C05A7760617B}"/>
                  </a:ext>
                </a:extLst>
              </p:cNvPr>
              <p:cNvSpPr txBox="1"/>
              <p:nvPr/>
            </p:nvSpPr>
            <p:spPr>
              <a:xfrm>
                <a:off x="1295802" y="3261318"/>
                <a:ext cx="381000" cy="23862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rPr>
                  <a:t>80</a:t>
                </a:r>
              </a:p>
            </p:txBody>
          </p:sp>
          <p:sp>
            <p:nvSpPr>
              <p:cNvPr id="157" name="TextBox 156">
                <a:extLst>
                  <a:ext uri="{FF2B5EF4-FFF2-40B4-BE49-F238E27FC236}">
                    <a16:creationId xmlns:a16="http://schemas.microsoft.com/office/drawing/2014/main" id="{95380E1D-0DB9-49CC-AD70-B54F4BBFFF60}"/>
                  </a:ext>
                </a:extLst>
              </p:cNvPr>
              <p:cNvSpPr txBox="1"/>
              <p:nvPr/>
            </p:nvSpPr>
            <p:spPr>
              <a:xfrm>
                <a:off x="1214564" y="2851495"/>
                <a:ext cx="498464" cy="23862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rPr>
                  <a:t>100</a:t>
                </a:r>
              </a:p>
            </p:txBody>
          </p:sp>
          <p:sp>
            <p:nvSpPr>
              <p:cNvPr id="158" name="TextBox 157">
                <a:extLst>
                  <a:ext uri="{FF2B5EF4-FFF2-40B4-BE49-F238E27FC236}">
                    <a16:creationId xmlns:a16="http://schemas.microsoft.com/office/drawing/2014/main" id="{DA07BCEF-8537-417F-8DAA-B35FE5763864}"/>
                  </a:ext>
                </a:extLst>
              </p:cNvPr>
              <p:cNvSpPr txBox="1"/>
              <p:nvPr/>
            </p:nvSpPr>
            <p:spPr>
              <a:xfrm>
                <a:off x="1214564" y="2463450"/>
                <a:ext cx="478938" cy="23862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rPr>
                  <a:t>120</a:t>
                </a:r>
              </a:p>
            </p:txBody>
          </p:sp>
          <p:sp>
            <p:nvSpPr>
              <p:cNvPr id="159" name="TextBox 158">
                <a:extLst>
                  <a:ext uri="{FF2B5EF4-FFF2-40B4-BE49-F238E27FC236}">
                    <a16:creationId xmlns:a16="http://schemas.microsoft.com/office/drawing/2014/main" id="{12173838-F1E0-4367-8AF3-A1B07D9C872F}"/>
                  </a:ext>
                </a:extLst>
              </p:cNvPr>
              <p:cNvSpPr txBox="1"/>
              <p:nvPr/>
            </p:nvSpPr>
            <p:spPr>
              <a:xfrm>
                <a:off x="1214564" y="2062907"/>
                <a:ext cx="478938" cy="23862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lumMod val="75000"/>
                        <a:lumOff val="25000"/>
                      </a:schemeClr>
                    </a:solidFill>
                    <a:effectLst/>
                    <a:uLnTx/>
                    <a:uFillTx/>
                    <a:latin typeface="Century Gothic" panose="020B0502020202020204" pitchFamily="34" charset="0"/>
                  </a:rPr>
                  <a:t>140</a:t>
                </a:r>
              </a:p>
            </p:txBody>
          </p:sp>
        </p:grpSp>
      </p:grpSp>
      <p:sp>
        <p:nvSpPr>
          <p:cNvPr id="12" name="TextBox 11">
            <a:extLst>
              <a:ext uri="{FF2B5EF4-FFF2-40B4-BE49-F238E27FC236}">
                <a16:creationId xmlns:a16="http://schemas.microsoft.com/office/drawing/2014/main" id="{2859DF18-F7D6-4DC1-8DAF-986FAD9DAF33}"/>
              </a:ext>
            </a:extLst>
          </p:cNvPr>
          <p:cNvSpPr txBox="1"/>
          <p:nvPr/>
        </p:nvSpPr>
        <p:spPr>
          <a:xfrm>
            <a:off x="3399601" y="15666886"/>
            <a:ext cx="6415196" cy="954107"/>
          </a:xfrm>
          <a:prstGeom prst="rect">
            <a:avLst/>
          </a:prstGeom>
          <a:noFill/>
        </p:spPr>
        <p:txBody>
          <a:bodyPr wrap="square" rtlCol="0">
            <a:spAutoFit/>
          </a:bodyPr>
          <a:lstStyle/>
          <a:p>
            <a:pPr algn="ctr"/>
            <a:r>
              <a:rPr lang="en-US" sz="2800" dirty="0">
                <a:solidFill>
                  <a:schemeClr val="tx1">
                    <a:lumMod val="75000"/>
                    <a:lumOff val="25000"/>
                  </a:schemeClr>
                </a:solidFill>
                <a:latin typeface="Garamond" panose="02020404030301010803" pitchFamily="18" charset="0"/>
              </a:rPr>
              <a:t>Relationship Between Measured and Predicted PM</a:t>
            </a:r>
            <a:r>
              <a:rPr lang="en-US" sz="2800" baseline="-25000" dirty="0">
                <a:solidFill>
                  <a:schemeClr val="tx1">
                    <a:lumMod val="75000"/>
                    <a:lumOff val="25000"/>
                  </a:schemeClr>
                </a:solidFill>
                <a:latin typeface="Garamond" panose="02020404030301010803" pitchFamily="18" charset="0"/>
              </a:rPr>
              <a:t>2.5</a:t>
            </a:r>
            <a:r>
              <a:rPr lang="en-US" sz="2800" dirty="0">
                <a:solidFill>
                  <a:schemeClr val="tx1">
                    <a:lumMod val="75000"/>
                    <a:lumOff val="25000"/>
                  </a:schemeClr>
                </a:solidFill>
                <a:latin typeface="Garamond" panose="02020404030301010803" pitchFamily="18" charset="0"/>
              </a:rPr>
              <a:t> Concentrations</a:t>
            </a:r>
          </a:p>
        </p:txBody>
      </p:sp>
      <p:pic>
        <p:nvPicPr>
          <p:cNvPr id="9" name="Picture 8">
            <a:extLst>
              <a:ext uri="{FF2B5EF4-FFF2-40B4-BE49-F238E27FC236}">
                <a16:creationId xmlns:a16="http://schemas.microsoft.com/office/drawing/2014/main" id="{B7592AA3-2430-4FEF-BCDA-000B4D2FEABC}"/>
              </a:ext>
            </a:extLst>
          </p:cNvPr>
          <p:cNvPicPr>
            <a:picLocks noChangeAspect="1"/>
          </p:cNvPicPr>
          <p:nvPr/>
        </p:nvPicPr>
        <p:blipFill rotWithShape="1">
          <a:blip r:embed="rId12">
            <a:extLst>
              <a:ext uri="{28A0092B-C50C-407E-A947-70E740481C1C}">
                <a14:useLocalDpi xmlns:a14="http://schemas.microsoft.com/office/drawing/2010/main" val="0"/>
              </a:ext>
            </a:extLst>
          </a:blip>
          <a:srcRect l="1482"/>
          <a:stretch/>
        </p:blipFill>
        <p:spPr>
          <a:xfrm>
            <a:off x="15691264" y="4711178"/>
            <a:ext cx="8969469" cy="4961916"/>
          </a:xfrm>
          <a:prstGeom prst="rect">
            <a:avLst/>
          </a:prstGeom>
        </p:spPr>
      </p:pic>
      <p:pic>
        <p:nvPicPr>
          <p:cNvPr id="22" name="Picture 21">
            <a:extLst>
              <a:ext uri="{FF2B5EF4-FFF2-40B4-BE49-F238E27FC236}">
                <a16:creationId xmlns:a16="http://schemas.microsoft.com/office/drawing/2014/main" id="{7D565E64-270E-4C33-BB09-1BE25B9813E9}"/>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5460" t="5494" r="19956" b="5861"/>
          <a:stretch/>
        </p:blipFill>
        <p:spPr>
          <a:xfrm>
            <a:off x="13314617" y="31050420"/>
            <a:ext cx="1645920" cy="1645920"/>
          </a:xfrm>
          <a:prstGeom prst="ellipse">
            <a:avLst/>
          </a:prstGeom>
        </p:spPr>
      </p:pic>
      <p:pic>
        <p:nvPicPr>
          <p:cNvPr id="10" name="Picture 9">
            <a:extLst>
              <a:ext uri="{FF2B5EF4-FFF2-40B4-BE49-F238E27FC236}">
                <a16:creationId xmlns:a16="http://schemas.microsoft.com/office/drawing/2014/main" id="{E156C114-AB29-449B-9E62-D464DB1AFDE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59074" y="22453097"/>
            <a:ext cx="6814751" cy="4163153"/>
          </a:xfrm>
          <a:prstGeom prst="rect">
            <a:avLst/>
          </a:prstGeom>
        </p:spPr>
      </p:pic>
      <p:pic>
        <p:nvPicPr>
          <p:cNvPr id="16" name="Picture 15">
            <a:extLst>
              <a:ext uri="{FF2B5EF4-FFF2-40B4-BE49-F238E27FC236}">
                <a16:creationId xmlns:a16="http://schemas.microsoft.com/office/drawing/2014/main" id="{40746AAE-A96D-42EB-93A5-62CEFAE2899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b="6317"/>
          <a:stretch/>
        </p:blipFill>
        <p:spPr>
          <a:xfrm>
            <a:off x="13229022" y="20222405"/>
            <a:ext cx="10749820" cy="7148563"/>
          </a:xfrm>
          <a:prstGeom prst="rect">
            <a:avLst/>
          </a:prstGeom>
        </p:spPr>
      </p:pic>
      <p:sp>
        <p:nvSpPr>
          <p:cNvPr id="26" name="Rectangle 25">
            <a:extLst>
              <a:ext uri="{FF2B5EF4-FFF2-40B4-BE49-F238E27FC236}">
                <a16:creationId xmlns:a16="http://schemas.microsoft.com/office/drawing/2014/main" id="{67E52AF2-A3D5-424D-97B1-B1591B12FBE7}"/>
              </a:ext>
            </a:extLst>
          </p:cNvPr>
          <p:cNvSpPr/>
          <p:nvPr/>
        </p:nvSpPr>
        <p:spPr>
          <a:xfrm>
            <a:off x="11286829" y="25589419"/>
            <a:ext cx="228320" cy="251831"/>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pic>
        <p:nvPicPr>
          <p:cNvPr id="14" name="Picture 13">
            <a:extLst>
              <a:ext uri="{FF2B5EF4-FFF2-40B4-BE49-F238E27FC236}">
                <a16:creationId xmlns:a16="http://schemas.microsoft.com/office/drawing/2014/main" id="{ADAB9D6A-9501-41CE-81D8-A73384829B79}"/>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92" t="6902" r="17058" b="20565"/>
          <a:stretch/>
        </p:blipFill>
        <p:spPr>
          <a:xfrm>
            <a:off x="19158211" y="31043228"/>
            <a:ext cx="1645920" cy="1645920"/>
          </a:xfrm>
          <a:prstGeom prst="ellipse">
            <a:avLst/>
          </a:prstGeom>
        </p:spPr>
      </p:pic>
      <p:pic>
        <p:nvPicPr>
          <p:cNvPr id="23" name="Picture 22">
            <a:extLst>
              <a:ext uri="{FF2B5EF4-FFF2-40B4-BE49-F238E27FC236}">
                <a16:creationId xmlns:a16="http://schemas.microsoft.com/office/drawing/2014/main" id="{1555D7AA-5A60-434F-9775-A861F8AB6D68}"/>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2418" t="9017" r="10896" b="17770"/>
          <a:stretch/>
        </p:blipFill>
        <p:spPr>
          <a:xfrm>
            <a:off x="22080712" y="31032598"/>
            <a:ext cx="1645920" cy="1645920"/>
          </a:xfrm>
          <a:prstGeom prst="ellipse">
            <a:avLst/>
          </a:prstGeom>
        </p:spPr>
      </p:pic>
      <p:sp>
        <p:nvSpPr>
          <p:cNvPr id="47" name="TextBox 46">
            <a:extLst>
              <a:ext uri="{FF2B5EF4-FFF2-40B4-BE49-F238E27FC236}">
                <a16:creationId xmlns:a16="http://schemas.microsoft.com/office/drawing/2014/main" id="{1C9529B2-F3E4-9347-B50D-4C6C30F6379A}"/>
              </a:ext>
            </a:extLst>
          </p:cNvPr>
          <p:cNvSpPr txBox="1"/>
          <p:nvPr/>
        </p:nvSpPr>
        <p:spPr>
          <a:xfrm>
            <a:off x="12848837" y="4374078"/>
            <a:ext cx="3172663" cy="769441"/>
          </a:xfrm>
          <a:prstGeom prst="rect">
            <a:avLst/>
          </a:prstGeom>
          <a:noFill/>
        </p:spPr>
        <p:txBody>
          <a:bodyPr wrap="none" rtlCol="0">
            <a:spAutoFit/>
          </a:bodyPr>
          <a:lstStyle/>
          <a:p>
            <a:r>
              <a:rPr lang="en-US" sz="4400" b="1" dirty="0">
                <a:solidFill>
                  <a:srgbClr val="964135"/>
                </a:solidFill>
                <a:latin typeface="Century Gothic" panose="020B0502020202020204" pitchFamily="34" charset="0"/>
              </a:rPr>
              <a:t>Study Area</a:t>
            </a:r>
          </a:p>
        </p:txBody>
      </p:sp>
      <p:sp>
        <p:nvSpPr>
          <p:cNvPr id="45" name="TextBox 44">
            <a:extLst>
              <a:ext uri="{FF2B5EF4-FFF2-40B4-BE49-F238E27FC236}">
                <a16:creationId xmlns:a16="http://schemas.microsoft.com/office/drawing/2014/main" id="{8C2F6467-8691-E649-92B4-804436DC48AC}"/>
              </a:ext>
            </a:extLst>
          </p:cNvPr>
          <p:cNvSpPr txBox="1"/>
          <p:nvPr/>
        </p:nvSpPr>
        <p:spPr>
          <a:xfrm>
            <a:off x="12848837" y="9321260"/>
            <a:ext cx="3849131" cy="769441"/>
          </a:xfrm>
          <a:prstGeom prst="rect">
            <a:avLst/>
          </a:prstGeom>
          <a:noFill/>
        </p:spPr>
        <p:txBody>
          <a:bodyPr wrap="none" rtlCol="0">
            <a:spAutoFit/>
          </a:bodyPr>
          <a:lstStyle/>
          <a:p>
            <a:r>
              <a:rPr lang="en-US" sz="4400" b="1" dirty="0">
                <a:solidFill>
                  <a:srgbClr val="964135"/>
                </a:solidFill>
                <a:latin typeface="Century Gothic" panose="020B0502020202020204" pitchFamily="34" charset="0"/>
              </a:rPr>
              <a:t>Methodology</a:t>
            </a:r>
          </a:p>
        </p:txBody>
      </p:sp>
    </p:spTree>
    <p:extLst>
      <p:ext uri="{BB962C8B-B14F-4D97-AF65-F5344CB8AC3E}">
        <p14:creationId xmlns:p14="http://schemas.microsoft.com/office/powerpoint/2010/main" val="40698932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1232</TotalTime>
  <Words>733</Words>
  <Application>Microsoft Office PowerPoint</Application>
  <PresentationFormat>Custom</PresentationFormat>
  <Paragraphs>77</Paragraphs>
  <Slides>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8" baseType="lpstr">
      <vt:lpstr>Arial</vt:lpstr>
      <vt:lpstr>Calibri</vt:lpstr>
      <vt:lpstr>Century Gothic</vt:lpstr>
      <vt:lpstr>Garamond</vt:lpstr>
      <vt:lpstr>Webdings</vt:lpstr>
      <vt:lpstr>Office Theme</vt:lpstr>
      <vt:lpstr>Worksheet</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Clayton, Amanda L. (LARC-E3)[SSAI DEVELOP]</cp:lastModifiedBy>
  <cp:revision>86</cp:revision>
  <dcterms:created xsi:type="dcterms:W3CDTF">2019-11-06T20:00:51Z</dcterms:created>
  <dcterms:modified xsi:type="dcterms:W3CDTF">2020-04-09T23:30:15Z</dcterms:modified>
</cp:coreProperties>
</file>