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112" userDrawn="1">
          <p15:clr>
            <a:srgbClr val="A4A3A4"/>
          </p15:clr>
        </p15:guide>
        <p15:guide id="3" pos="4224" userDrawn="1">
          <p15:clr>
            <a:srgbClr val="A4A3A4"/>
          </p15:clr>
        </p15:guide>
        <p15:guide id="4" pos="96" userDrawn="1">
          <p15:clr>
            <a:srgbClr val="A4A3A4"/>
          </p15:clr>
        </p15:guide>
        <p15:guide id="5" pos="2016" userDrawn="1">
          <p15:clr>
            <a:srgbClr val="A4A3A4"/>
          </p15:clr>
        </p15:guide>
        <p15:guide id="6" pos="2208" userDrawn="1">
          <p15:clr>
            <a:srgbClr val="A4A3A4"/>
          </p15:clr>
        </p15:guide>
        <p15:guide id="7" pos="4128" userDrawn="1">
          <p15:clr>
            <a:srgbClr val="A4A3A4"/>
          </p15:clr>
        </p15:guide>
        <p15:guide id="8" pos="4320" userDrawn="1">
          <p15:clr>
            <a:srgbClr val="A4A3A4"/>
          </p15:clr>
        </p15:guide>
        <p15:guide id="9" pos="6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AF"/>
    <a:srgbClr val="3E7E4C"/>
    <a:srgbClr val="8B5F9C"/>
    <a:srgbClr val="206531"/>
    <a:srgbClr val="602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0" d="100"/>
          <a:sy n="160" d="100"/>
        </p:scale>
        <p:origin x="-858" y="-2862"/>
      </p:cViewPr>
      <p:guideLst>
        <p:guide orient="horz" pos="2448"/>
        <p:guide pos="2112"/>
        <p:guide pos="4224"/>
        <p:guide pos="96"/>
        <p:guide pos="2016"/>
        <p:guide pos="2208"/>
        <p:guide pos="4128"/>
        <p:guide pos="4320"/>
        <p:guide pos="6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8/8/2019</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395676" y="1676400"/>
            <a:ext cx="9052560" cy="512978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8/8/2019</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419856" y="7228332"/>
            <a:ext cx="3218688" cy="38862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8/8/2019</a:t>
            </a:fld>
            <a:endParaRPr lang="en-US"/>
          </a:p>
        </p:txBody>
      </p:sp>
      <p:sp>
        <p:nvSpPr>
          <p:cNvPr id="7" name="Holder 7"/>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3419856" y="7228332"/>
            <a:ext cx="3218688" cy="38862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8/8/2019</a:t>
            </a:fld>
            <a:endParaRPr lang="en-US"/>
          </a:p>
        </p:txBody>
      </p:sp>
      <p:sp>
        <p:nvSpPr>
          <p:cNvPr id="5" name="Holder 5"/>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k object 16"/>
          <p:cNvSpPr/>
          <p:nvPr/>
        </p:nvSpPr>
        <p:spPr>
          <a:xfrm>
            <a:off x="0" y="0"/>
            <a:ext cx="10058400" cy="7772400"/>
          </a:xfrm>
          <a:custGeom>
            <a:avLst/>
            <a:gdLst/>
            <a:ahLst/>
            <a:cxnLst/>
            <a:rect l="l" t="t" r="r" b="b"/>
            <a:pathLst>
              <a:path w="10058400" h="7058659">
                <a:moveTo>
                  <a:pt x="0" y="7058659"/>
                </a:moveTo>
                <a:lnTo>
                  <a:pt x="10058400" y="7058659"/>
                </a:lnTo>
                <a:lnTo>
                  <a:pt x="10058400" y="0"/>
                </a:lnTo>
                <a:lnTo>
                  <a:pt x="0" y="0"/>
                </a:lnTo>
                <a:lnTo>
                  <a:pt x="0" y="7058659"/>
                </a:lnTo>
                <a:close/>
              </a:path>
            </a:pathLst>
          </a:custGeom>
          <a:solidFill>
            <a:srgbClr val="D4D5D8"/>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evelop.larc.nasa.gov/" TargetMode="Externa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commons.wikimedia.org/wiki/File:Earth_(blank).png" TargetMode="External"/><Relationship Id="rId12"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hyperlink" Target="https://doi.org/10.2134/jeq2015.11.0567" TargetMode="External"/><Relationship Id="rId11" Type="http://schemas.openxmlformats.org/officeDocument/2006/relationships/image" Target="../media/image6.png"/><Relationship Id="rId5" Type="http://schemas.openxmlformats.org/officeDocument/2006/relationships/hyperlink" Target="https://develop.larc.nasa.gov/about.php"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 name="Picture 71"/>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15816" b="28827"/>
          <a:stretch/>
        </p:blipFill>
        <p:spPr>
          <a:xfrm rot="16200000">
            <a:off x="4572000" y="2285391"/>
            <a:ext cx="7772400" cy="3200400"/>
          </a:xfrm>
          <a:prstGeom prst="rect">
            <a:avLst/>
          </a:prstGeom>
        </p:spPr>
      </p:pic>
      <p:sp>
        <p:nvSpPr>
          <p:cNvPr id="4" name="object 4"/>
          <p:cNvSpPr/>
          <p:nvPr/>
        </p:nvSpPr>
        <p:spPr>
          <a:xfrm>
            <a:off x="3346703" y="463550"/>
            <a:ext cx="3362325" cy="6156325"/>
          </a:xfrm>
          <a:custGeom>
            <a:avLst/>
            <a:gdLst/>
            <a:ahLst/>
            <a:cxnLst/>
            <a:rect l="l" t="t" r="r" b="b"/>
            <a:pathLst>
              <a:path w="3362325" h="6156325">
                <a:moveTo>
                  <a:pt x="0" y="6156299"/>
                </a:moveTo>
                <a:lnTo>
                  <a:pt x="3362198" y="6156299"/>
                </a:lnTo>
                <a:lnTo>
                  <a:pt x="3362198" y="0"/>
                </a:lnTo>
                <a:lnTo>
                  <a:pt x="0" y="0"/>
                </a:lnTo>
                <a:lnTo>
                  <a:pt x="0" y="6156299"/>
                </a:lnTo>
                <a:close/>
              </a:path>
            </a:pathLst>
          </a:custGeom>
          <a:solidFill>
            <a:srgbClr val="D4D5D8"/>
          </a:solidFill>
        </p:spPr>
        <p:txBody>
          <a:bodyPr wrap="square" lIns="0" tIns="0" rIns="0" bIns="0" rtlCol="0"/>
          <a:lstStyle/>
          <a:p>
            <a:endParaRPr/>
          </a:p>
        </p:txBody>
      </p:sp>
      <p:sp>
        <p:nvSpPr>
          <p:cNvPr id="5" name="object 5"/>
          <p:cNvSpPr/>
          <p:nvPr/>
        </p:nvSpPr>
        <p:spPr>
          <a:xfrm>
            <a:off x="1" y="1778000"/>
            <a:ext cx="3352799" cy="5994400"/>
          </a:xfrm>
          <a:custGeom>
            <a:avLst/>
            <a:gdLst/>
            <a:ahLst/>
            <a:cxnLst/>
            <a:rect l="l" t="t" r="r" b="b"/>
            <a:pathLst>
              <a:path w="3340735" h="5994400">
                <a:moveTo>
                  <a:pt x="0" y="5994400"/>
                </a:moveTo>
                <a:lnTo>
                  <a:pt x="3340354" y="5994400"/>
                </a:lnTo>
                <a:lnTo>
                  <a:pt x="3340354" y="0"/>
                </a:lnTo>
                <a:lnTo>
                  <a:pt x="0" y="0"/>
                </a:lnTo>
                <a:lnTo>
                  <a:pt x="0" y="5994400"/>
                </a:lnTo>
                <a:close/>
              </a:path>
            </a:pathLst>
          </a:custGeom>
          <a:solidFill>
            <a:srgbClr val="1B57AF"/>
          </a:solidFill>
        </p:spPr>
        <p:txBody>
          <a:bodyPr wrap="square" lIns="0" tIns="0" rIns="0" bIns="0" rtlCol="0"/>
          <a:lstStyle/>
          <a:p>
            <a:endParaRPr/>
          </a:p>
        </p:txBody>
      </p:sp>
      <p:sp>
        <p:nvSpPr>
          <p:cNvPr id="6" name="object 6"/>
          <p:cNvSpPr/>
          <p:nvPr/>
        </p:nvSpPr>
        <p:spPr>
          <a:xfrm>
            <a:off x="8428885" y="423926"/>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7" name="object 7"/>
          <p:cNvSpPr/>
          <p:nvPr/>
        </p:nvSpPr>
        <p:spPr>
          <a:xfrm>
            <a:off x="8428885" y="4385817"/>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8" name="object 8"/>
          <p:cNvSpPr/>
          <p:nvPr/>
        </p:nvSpPr>
        <p:spPr>
          <a:xfrm>
            <a:off x="8428885" y="2408173"/>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9" name="object 9"/>
          <p:cNvSpPr/>
          <p:nvPr/>
        </p:nvSpPr>
        <p:spPr>
          <a:xfrm>
            <a:off x="8428885" y="6370065"/>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10" name="object 10"/>
          <p:cNvSpPr/>
          <p:nvPr/>
        </p:nvSpPr>
        <p:spPr>
          <a:xfrm>
            <a:off x="8426917" y="1420622"/>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11" name="object 11"/>
          <p:cNvSpPr/>
          <p:nvPr/>
        </p:nvSpPr>
        <p:spPr>
          <a:xfrm>
            <a:off x="8426917" y="5382514"/>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12" name="object 12"/>
          <p:cNvSpPr/>
          <p:nvPr/>
        </p:nvSpPr>
        <p:spPr>
          <a:xfrm>
            <a:off x="8426917" y="3398265"/>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13" name="object 13"/>
          <p:cNvSpPr/>
          <p:nvPr/>
        </p:nvSpPr>
        <p:spPr>
          <a:xfrm>
            <a:off x="8474871" y="7360157"/>
            <a:ext cx="810260" cy="412750"/>
          </a:xfrm>
          <a:custGeom>
            <a:avLst/>
            <a:gdLst/>
            <a:ahLst/>
            <a:cxnLst/>
            <a:rect l="l" t="t" r="r" b="b"/>
            <a:pathLst>
              <a:path w="810259" h="412750">
                <a:moveTo>
                  <a:pt x="809930" y="0"/>
                </a:moveTo>
                <a:lnTo>
                  <a:pt x="238011" y="0"/>
                </a:lnTo>
                <a:lnTo>
                  <a:pt x="0" y="412241"/>
                </a:lnTo>
              </a:path>
            </a:pathLst>
          </a:custGeom>
          <a:ln w="38099">
            <a:solidFill>
              <a:srgbClr val="D4D5D8"/>
            </a:solidFill>
          </a:ln>
        </p:spPr>
        <p:txBody>
          <a:bodyPr wrap="square" lIns="0" tIns="0" rIns="0" bIns="0" rtlCol="0"/>
          <a:lstStyle/>
          <a:p>
            <a:endParaRPr/>
          </a:p>
        </p:txBody>
      </p:sp>
      <p:sp>
        <p:nvSpPr>
          <p:cNvPr id="14" name="object 14"/>
          <p:cNvSpPr/>
          <p:nvPr/>
        </p:nvSpPr>
        <p:spPr>
          <a:xfrm>
            <a:off x="9284802" y="7360157"/>
            <a:ext cx="238125" cy="412750"/>
          </a:xfrm>
          <a:custGeom>
            <a:avLst/>
            <a:gdLst/>
            <a:ahLst/>
            <a:cxnLst/>
            <a:rect l="l" t="t" r="r" b="b"/>
            <a:pathLst>
              <a:path w="238125" h="412750">
                <a:moveTo>
                  <a:pt x="238011" y="412241"/>
                </a:moveTo>
                <a:lnTo>
                  <a:pt x="0" y="0"/>
                </a:lnTo>
              </a:path>
            </a:pathLst>
          </a:custGeom>
          <a:ln w="38100">
            <a:solidFill>
              <a:srgbClr val="D4D5D8"/>
            </a:solidFill>
          </a:ln>
        </p:spPr>
        <p:txBody>
          <a:bodyPr wrap="square" lIns="0" tIns="0" rIns="0" bIns="0" rtlCol="0"/>
          <a:lstStyle/>
          <a:p>
            <a:endParaRPr/>
          </a:p>
        </p:txBody>
      </p:sp>
      <p:sp>
        <p:nvSpPr>
          <p:cNvPr id="15" name="object 15"/>
          <p:cNvSpPr/>
          <p:nvPr/>
        </p:nvSpPr>
        <p:spPr>
          <a:xfrm>
            <a:off x="9288422" y="0"/>
            <a:ext cx="770255" cy="918210"/>
          </a:xfrm>
          <a:custGeom>
            <a:avLst/>
            <a:gdLst/>
            <a:ahLst/>
            <a:cxnLst/>
            <a:rect l="l" t="t" r="r" b="b"/>
            <a:pathLst>
              <a:path w="770254" h="918210">
                <a:moveTo>
                  <a:pt x="244170" y="0"/>
                </a:moveTo>
                <a:lnTo>
                  <a:pt x="0" y="422909"/>
                </a:lnTo>
                <a:lnTo>
                  <a:pt x="285965" y="918209"/>
                </a:lnTo>
                <a:lnTo>
                  <a:pt x="769977" y="918209"/>
                </a:lnTo>
              </a:path>
            </a:pathLst>
          </a:custGeom>
          <a:ln w="38100">
            <a:solidFill>
              <a:srgbClr val="D4D5D8"/>
            </a:solidFill>
          </a:ln>
        </p:spPr>
        <p:txBody>
          <a:bodyPr wrap="square" lIns="0" tIns="0" rIns="0" bIns="0" rtlCol="0"/>
          <a:lstStyle/>
          <a:p>
            <a:endParaRPr/>
          </a:p>
        </p:txBody>
      </p:sp>
      <p:sp>
        <p:nvSpPr>
          <p:cNvPr id="16" name="object 16"/>
          <p:cNvSpPr/>
          <p:nvPr/>
        </p:nvSpPr>
        <p:spPr>
          <a:xfrm>
            <a:off x="152425" y="0"/>
            <a:ext cx="6557009" cy="463550"/>
          </a:xfrm>
          <a:custGeom>
            <a:avLst/>
            <a:gdLst/>
            <a:ahLst/>
            <a:cxnLst/>
            <a:rect l="l" t="t" r="r" b="b"/>
            <a:pathLst>
              <a:path w="6557009" h="463550">
                <a:moveTo>
                  <a:pt x="0" y="463550"/>
                </a:moveTo>
                <a:lnTo>
                  <a:pt x="6556476" y="463550"/>
                </a:lnTo>
                <a:lnTo>
                  <a:pt x="6556476" y="0"/>
                </a:lnTo>
                <a:lnTo>
                  <a:pt x="0" y="0"/>
                </a:lnTo>
                <a:lnTo>
                  <a:pt x="0" y="463550"/>
                </a:lnTo>
                <a:close/>
              </a:path>
            </a:pathLst>
          </a:custGeom>
          <a:solidFill>
            <a:srgbClr val="000000"/>
          </a:solidFill>
        </p:spPr>
        <p:txBody>
          <a:bodyPr wrap="square" lIns="0" tIns="0" rIns="0" bIns="0" rtlCol="0"/>
          <a:lstStyle/>
          <a:p>
            <a:endParaRPr/>
          </a:p>
        </p:txBody>
      </p:sp>
      <p:sp>
        <p:nvSpPr>
          <p:cNvPr id="17" name="object 17"/>
          <p:cNvSpPr/>
          <p:nvPr/>
        </p:nvSpPr>
        <p:spPr>
          <a:xfrm>
            <a:off x="9288422" y="3889502"/>
            <a:ext cx="770255" cy="990600"/>
          </a:xfrm>
          <a:custGeom>
            <a:avLst/>
            <a:gdLst/>
            <a:ahLst/>
            <a:cxnLst/>
            <a:rect l="l" t="t" r="r" b="b"/>
            <a:pathLst>
              <a:path w="770254" h="990600">
                <a:moveTo>
                  <a:pt x="769977" y="0"/>
                </a:moveTo>
                <a:lnTo>
                  <a:pt x="285965" y="0"/>
                </a:lnTo>
                <a:lnTo>
                  <a:pt x="0" y="495300"/>
                </a:lnTo>
                <a:lnTo>
                  <a:pt x="285965" y="990600"/>
                </a:lnTo>
                <a:lnTo>
                  <a:pt x="769977" y="990600"/>
                </a:lnTo>
              </a:path>
            </a:pathLst>
          </a:custGeom>
          <a:ln w="38100">
            <a:solidFill>
              <a:srgbClr val="D4D5D8"/>
            </a:solidFill>
          </a:ln>
        </p:spPr>
        <p:txBody>
          <a:bodyPr wrap="square" lIns="0" tIns="0" rIns="0" bIns="0" rtlCol="0"/>
          <a:lstStyle/>
          <a:p>
            <a:endParaRPr/>
          </a:p>
        </p:txBody>
      </p:sp>
      <p:sp>
        <p:nvSpPr>
          <p:cNvPr id="18" name="object 18"/>
          <p:cNvSpPr/>
          <p:nvPr/>
        </p:nvSpPr>
        <p:spPr>
          <a:xfrm>
            <a:off x="9288422" y="1911857"/>
            <a:ext cx="770255" cy="990600"/>
          </a:xfrm>
          <a:custGeom>
            <a:avLst/>
            <a:gdLst/>
            <a:ahLst/>
            <a:cxnLst/>
            <a:rect l="l" t="t" r="r" b="b"/>
            <a:pathLst>
              <a:path w="770254" h="990600">
                <a:moveTo>
                  <a:pt x="769977" y="0"/>
                </a:moveTo>
                <a:lnTo>
                  <a:pt x="285965" y="0"/>
                </a:lnTo>
                <a:lnTo>
                  <a:pt x="0" y="495300"/>
                </a:lnTo>
                <a:lnTo>
                  <a:pt x="285965" y="990600"/>
                </a:lnTo>
                <a:lnTo>
                  <a:pt x="769977" y="990600"/>
                </a:lnTo>
              </a:path>
            </a:pathLst>
          </a:custGeom>
          <a:ln w="38100">
            <a:solidFill>
              <a:srgbClr val="D4D5D8"/>
            </a:solidFill>
          </a:ln>
        </p:spPr>
        <p:txBody>
          <a:bodyPr wrap="square" lIns="0" tIns="0" rIns="0" bIns="0" rtlCol="0"/>
          <a:lstStyle/>
          <a:p>
            <a:endParaRPr/>
          </a:p>
        </p:txBody>
      </p:sp>
      <p:sp>
        <p:nvSpPr>
          <p:cNvPr id="19" name="object 19"/>
          <p:cNvSpPr/>
          <p:nvPr/>
        </p:nvSpPr>
        <p:spPr>
          <a:xfrm>
            <a:off x="9288422" y="5873750"/>
            <a:ext cx="770255" cy="990600"/>
          </a:xfrm>
          <a:custGeom>
            <a:avLst/>
            <a:gdLst/>
            <a:ahLst/>
            <a:cxnLst/>
            <a:rect l="l" t="t" r="r" b="b"/>
            <a:pathLst>
              <a:path w="770254" h="990600">
                <a:moveTo>
                  <a:pt x="769977" y="0"/>
                </a:moveTo>
                <a:lnTo>
                  <a:pt x="285965" y="0"/>
                </a:lnTo>
                <a:lnTo>
                  <a:pt x="0" y="495300"/>
                </a:lnTo>
                <a:lnTo>
                  <a:pt x="285965" y="990600"/>
                </a:lnTo>
                <a:lnTo>
                  <a:pt x="769977" y="990600"/>
                </a:lnTo>
              </a:path>
            </a:pathLst>
          </a:custGeom>
          <a:ln w="38100">
            <a:solidFill>
              <a:srgbClr val="D4D5D8"/>
            </a:solidFill>
          </a:ln>
        </p:spPr>
        <p:txBody>
          <a:bodyPr wrap="square" lIns="0" tIns="0" rIns="0" bIns="0" rtlCol="0"/>
          <a:lstStyle/>
          <a:p>
            <a:endParaRPr/>
          </a:p>
        </p:txBody>
      </p:sp>
      <p:sp>
        <p:nvSpPr>
          <p:cNvPr id="20" name="object 20"/>
          <p:cNvSpPr/>
          <p:nvPr/>
        </p:nvSpPr>
        <p:spPr>
          <a:xfrm>
            <a:off x="9286453" y="917702"/>
            <a:ext cx="772160" cy="990600"/>
          </a:xfrm>
          <a:custGeom>
            <a:avLst/>
            <a:gdLst/>
            <a:ahLst/>
            <a:cxnLst/>
            <a:rect l="l" t="t" r="r" b="b"/>
            <a:pathLst>
              <a:path w="772159" h="990600">
                <a:moveTo>
                  <a:pt x="771946" y="0"/>
                </a:moveTo>
                <a:lnTo>
                  <a:pt x="285965" y="0"/>
                </a:lnTo>
                <a:lnTo>
                  <a:pt x="0" y="495300"/>
                </a:lnTo>
                <a:lnTo>
                  <a:pt x="285965" y="990600"/>
                </a:lnTo>
                <a:lnTo>
                  <a:pt x="771946" y="990600"/>
                </a:lnTo>
              </a:path>
            </a:pathLst>
          </a:custGeom>
          <a:ln w="38100">
            <a:solidFill>
              <a:srgbClr val="D4D5D8"/>
            </a:solidFill>
          </a:ln>
        </p:spPr>
        <p:txBody>
          <a:bodyPr wrap="square" lIns="0" tIns="0" rIns="0" bIns="0" rtlCol="0"/>
          <a:lstStyle/>
          <a:p>
            <a:endParaRPr/>
          </a:p>
        </p:txBody>
      </p:sp>
      <p:sp>
        <p:nvSpPr>
          <p:cNvPr id="21" name="object 21"/>
          <p:cNvSpPr/>
          <p:nvPr/>
        </p:nvSpPr>
        <p:spPr>
          <a:xfrm>
            <a:off x="9286453" y="4879594"/>
            <a:ext cx="772160" cy="990600"/>
          </a:xfrm>
          <a:custGeom>
            <a:avLst/>
            <a:gdLst/>
            <a:ahLst/>
            <a:cxnLst/>
            <a:rect l="l" t="t" r="r" b="b"/>
            <a:pathLst>
              <a:path w="772159" h="990600">
                <a:moveTo>
                  <a:pt x="771946" y="0"/>
                </a:moveTo>
                <a:lnTo>
                  <a:pt x="285965" y="0"/>
                </a:lnTo>
                <a:lnTo>
                  <a:pt x="0" y="495299"/>
                </a:lnTo>
                <a:lnTo>
                  <a:pt x="285965" y="990599"/>
                </a:lnTo>
                <a:lnTo>
                  <a:pt x="771946" y="990599"/>
                </a:lnTo>
              </a:path>
            </a:pathLst>
          </a:custGeom>
          <a:ln w="38100">
            <a:solidFill>
              <a:srgbClr val="D4D5D8"/>
            </a:solidFill>
          </a:ln>
        </p:spPr>
        <p:txBody>
          <a:bodyPr wrap="square" lIns="0" tIns="0" rIns="0" bIns="0" rtlCol="0"/>
          <a:lstStyle/>
          <a:p>
            <a:endParaRPr/>
          </a:p>
        </p:txBody>
      </p:sp>
      <p:sp>
        <p:nvSpPr>
          <p:cNvPr id="22" name="object 22"/>
          <p:cNvSpPr/>
          <p:nvPr/>
        </p:nvSpPr>
        <p:spPr>
          <a:xfrm>
            <a:off x="9286453" y="2901950"/>
            <a:ext cx="772160" cy="990600"/>
          </a:xfrm>
          <a:custGeom>
            <a:avLst/>
            <a:gdLst/>
            <a:ahLst/>
            <a:cxnLst/>
            <a:rect l="l" t="t" r="r" b="b"/>
            <a:pathLst>
              <a:path w="772159" h="990600">
                <a:moveTo>
                  <a:pt x="771946" y="0"/>
                </a:moveTo>
                <a:lnTo>
                  <a:pt x="285965" y="0"/>
                </a:lnTo>
                <a:lnTo>
                  <a:pt x="0" y="495300"/>
                </a:lnTo>
                <a:lnTo>
                  <a:pt x="285965" y="990600"/>
                </a:lnTo>
                <a:lnTo>
                  <a:pt x="771946" y="990600"/>
                </a:lnTo>
              </a:path>
            </a:pathLst>
          </a:custGeom>
          <a:ln w="38100">
            <a:solidFill>
              <a:srgbClr val="D4D5D8"/>
            </a:solidFill>
          </a:ln>
        </p:spPr>
        <p:txBody>
          <a:bodyPr wrap="square" lIns="0" tIns="0" rIns="0" bIns="0" rtlCol="0"/>
          <a:lstStyle/>
          <a:p>
            <a:endParaRPr/>
          </a:p>
        </p:txBody>
      </p:sp>
      <p:sp>
        <p:nvSpPr>
          <p:cNvPr id="23" name="object 23"/>
          <p:cNvSpPr/>
          <p:nvPr/>
        </p:nvSpPr>
        <p:spPr>
          <a:xfrm>
            <a:off x="9286453" y="6863842"/>
            <a:ext cx="772160" cy="908685"/>
          </a:xfrm>
          <a:custGeom>
            <a:avLst/>
            <a:gdLst/>
            <a:ahLst/>
            <a:cxnLst/>
            <a:rect l="l" t="t" r="r" b="b"/>
            <a:pathLst>
              <a:path w="772159" h="908684">
                <a:moveTo>
                  <a:pt x="771946" y="0"/>
                </a:moveTo>
                <a:lnTo>
                  <a:pt x="285965" y="0"/>
                </a:lnTo>
                <a:lnTo>
                  <a:pt x="0" y="495299"/>
                </a:lnTo>
                <a:lnTo>
                  <a:pt x="238598" y="908558"/>
                </a:lnTo>
              </a:path>
            </a:pathLst>
          </a:custGeom>
          <a:ln w="38100">
            <a:solidFill>
              <a:srgbClr val="D4D5D8"/>
            </a:solidFill>
          </a:ln>
        </p:spPr>
        <p:txBody>
          <a:bodyPr wrap="square" lIns="0" tIns="0" rIns="0" bIns="0" rtlCol="0"/>
          <a:lstStyle/>
          <a:p>
            <a:endParaRPr/>
          </a:p>
        </p:txBody>
      </p:sp>
      <p:sp>
        <p:nvSpPr>
          <p:cNvPr id="24" name="object 24"/>
          <p:cNvSpPr/>
          <p:nvPr/>
        </p:nvSpPr>
        <p:spPr>
          <a:xfrm>
            <a:off x="7573285" y="0"/>
            <a:ext cx="1144270" cy="918210"/>
          </a:xfrm>
          <a:custGeom>
            <a:avLst/>
            <a:gdLst/>
            <a:ahLst/>
            <a:cxnLst/>
            <a:rect l="l" t="t" r="r" b="b"/>
            <a:pathLst>
              <a:path w="1144270" h="918210">
                <a:moveTo>
                  <a:pt x="244170" y="0"/>
                </a:moveTo>
                <a:lnTo>
                  <a:pt x="0" y="422909"/>
                </a:lnTo>
                <a:lnTo>
                  <a:pt x="285965" y="918209"/>
                </a:lnTo>
                <a:lnTo>
                  <a:pt x="857884" y="918209"/>
                </a:lnTo>
                <a:lnTo>
                  <a:pt x="1143850" y="422909"/>
                </a:lnTo>
                <a:lnTo>
                  <a:pt x="899680" y="0"/>
                </a:lnTo>
              </a:path>
            </a:pathLst>
          </a:custGeom>
          <a:ln w="38100">
            <a:solidFill>
              <a:srgbClr val="D4D5D8"/>
            </a:solidFill>
          </a:ln>
        </p:spPr>
        <p:txBody>
          <a:bodyPr wrap="square" lIns="0" tIns="0" rIns="0" bIns="0" rtlCol="0"/>
          <a:lstStyle/>
          <a:p>
            <a:endParaRPr/>
          </a:p>
        </p:txBody>
      </p:sp>
      <p:sp>
        <p:nvSpPr>
          <p:cNvPr id="25" name="object 25"/>
          <p:cNvSpPr/>
          <p:nvPr/>
        </p:nvSpPr>
        <p:spPr>
          <a:xfrm>
            <a:off x="7573285" y="3889502"/>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26" name="object 26"/>
          <p:cNvSpPr/>
          <p:nvPr/>
        </p:nvSpPr>
        <p:spPr>
          <a:xfrm>
            <a:off x="7573285" y="1911857"/>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27" name="object 27"/>
          <p:cNvSpPr/>
          <p:nvPr/>
        </p:nvSpPr>
        <p:spPr>
          <a:xfrm>
            <a:off x="7573285" y="5873750"/>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28" name="object 28"/>
          <p:cNvSpPr/>
          <p:nvPr/>
        </p:nvSpPr>
        <p:spPr>
          <a:xfrm>
            <a:off x="7571316" y="917702"/>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29" name="object 29"/>
          <p:cNvSpPr/>
          <p:nvPr/>
        </p:nvSpPr>
        <p:spPr>
          <a:xfrm>
            <a:off x="7571316" y="4879594"/>
            <a:ext cx="1144270" cy="990600"/>
          </a:xfrm>
          <a:custGeom>
            <a:avLst/>
            <a:gdLst/>
            <a:ahLst/>
            <a:cxnLst/>
            <a:rect l="l" t="t" r="r" b="b"/>
            <a:pathLst>
              <a:path w="1144270" h="990600">
                <a:moveTo>
                  <a:pt x="857884" y="0"/>
                </a:moveTo>
                <a:lnTo>
                  <a:pt x="285965" y="0"/>
                </a:lnTo>
                <a:lnTo>
                  <a:pt x="0" y="495299"/>
                </a:lnTo>
                <a:lnTo>
                  <a:pt x="285965" y="990599"/>
                </a:lnTo>
                <a:lnTo>
                  <a:pt x="857884" y="990599"/>
                </a:lnTo>
                <a:lnTo>
                  <a:pt x="1143850" y="495299"/>
                </a:lnTo>
                <a:lnTo>
                  <a:pt x="857884" y="0"/>
                </a:lnTo>
                <a:close/>
              </a:path>
            </a:pathLst>
          </a:custGeom>
          <a:ln w="38100">
            <a:solidFill>
              <a:srgbClr val="D4D5D8"/>
            </a:solidFill>
          </a:ln>
        </p:spPr>
        <p:txBody>
          <a:bodyPr wrap="square" lIns="0" tIns="0" rIns="0" bIns="0" rtlCol="0"/>
          <a:lstStyle/>
          <a:p>
            <a:endParaRPr/>
          </a:p>
        </p:txBody>
      </p:sp>
      <p:sp>
        <p:nvSpPr>
          <p:cNvPr id="30" name="object 30"/>
          <p:cNvSpPr/>
          <p:nvPr/>
        </p:nvSpPr>
        <p:spPr>
          <a:xfrm>
            <a:off x="7571316" y="2901950"/>
            <a:ext cx="1144270" cy="990600"/>
          </a:xfrm>
          <a:custGeom>
            <a:avLst/>
            <a:gdLst/>
            <a:ahLst/>
            <a:cxnLst/>
            <a:rect l="l" t="t" r="r" b="b"/>
            <a:pathLst>
              <a:path w="1144270" h="990600">
                <a:moveTo>
                  <a:pt x="857884" y="0"/>
                </a:moveTo>
                <a:lnTo>
                  <a:pt x="285965" y="0"/>
                </a:lnTo>
                <a:lnTo>
                  <a:pt x="0" y="495300"/>
                </a:lnTo>
                <a:lnTo>
                  <a:pt x="285965" y="990600"/>
                </a:lnTo>
                <a:lnTo>
                  <a:pt x="857884" y="990600"/>
                </a:lnTo>
                <a:lnTo>
                  <a:pt x="1143850" y="495300"/>
                </a:lnTo>
                <a:lnTo>
                  <a:pt x="857884" y="0"/>
                </a:lnTo>
                <a:close/>
              </a:path>
            </a:pathLst>
          </a:custGeom>
          <a:ln w="38100">
            <a:solidFill>
              <a:srgbClr val="D4D5D8"/>
            </a:solidFill>
          </a:ln>
        </p:spPr>
        <p:txBody>
          <a:bodyPr wrap="square" lIns="0" tIns="0" rIns="0" bIns="0" rtlCol="0"/>
          <a:lstStyle/>
          <a:p>
            <a:endParaRPr/>
          </a:p>
        </p:txBody>
      </p:sp>
      <p:sp>
        <p:nvSpPr>
          <p:cNvPr id="31" name="object 31"/>
          <p:cNvSpPr/>
          <p:nvPr/>
        </p:nvSpPr>
        <p:spPr>
          <a:xfrm>
            <a:off x="7571316" y="6863842"/>
            <a:ext cx="857885" cy="908685"/>
          </a:xfrm>
          <a:custGeom>
            <a:avLst/>
            <a:gdLst/>
            <a:ahLst/>
            <a:cxnLst/>
            <a:rect l="l" t="t" r="r" b="b"/>
            <a:pathLst>
              <a:path w="857884" h="908684">
                <a:moveTo>
                  <a:pt x="857884" y="0"/>
                </a:moveTo>
                <a:lnTo>
                  <a:pt x="285965" y="0"/>
                </a:lnTo>
                <a:lnTo>
                  <a:pt x="0" y="495299"/>
                </a:lnTo>
                <a:lnTo>
                  <a:pt x="238598" y="908558"/>
                </a:lnTo>
              </a:path>
            </a:pathLst>
          </a:custGeom>
          <a:ln w="38100">
            <a:solidFill>
              <a:srgbClr val="D4D5D8"/>
            </a:solidFill>
          </a:ln>
        </p:spPr>
        <p:txBody>
          <a:bodyPr wrap="square" lIns="0" tIns="0" rIns="0" bIns="0" rtlCol="0"/>
          <a:lstStyle/>
          <a:p>
            <a:endParaRPr/>
          </a:p>
        </p:txBody>
      </p:sp>
      <p:sp>
        <p:nvSpPr>
          <p:cNvPr id="32" name="object 32"/>
          <p:cNvSpPr/>
          <p:nvPr/>
        </p:nvSpPr>
        <p:spPr>
          <a:xfrm>
            <a:off x="8429201" y="6863842"/>
            <a:ext cx="286385" cy="908685"/>
          </a:xfrm>
          <a:custGeom>
            <a:avLst/>
            <a:gdLst/>
            <a:ahLst/>
            <a:cxnLst/>
            <a:rect l="l" t="t" r="r" b="b"/>
            <a:pathLst>
              <a:path w="286384" h="908684">
                <a:moveTo>
                  <a:pt x="47367" y="908558"/>
                </a:moveTo>
                <a:lnTo>
                  <a:pt x="285965" y="495299"/>
                </a:lnTo>
                <a:lnTo>
                  <a:pt x="0" y="0"/>
                </a:lnTo>
              </a:path>
            </a:pathLst>
          </a:custGeom>
          <a:ln w="38100">
            <a:solidFill>
              <a:srgbClr val="D4D5D8"/>
            </a:solidFill>
          </a:ln>
        </p:spPr>
        <p:txBody>
          <a:bodyPr wrap="square" lIns="0" tIns="0" rIns="0" bIns="0" rtlCol="0"/>
          <a:lstStyle/>
          <a:p>
            <a:endParaRPr/>
          </a:p>
        </p:txBody>
      </p:sp>
      <p:sp>
        <p:nvSpPr>
          <p:cNvPr id="33" name="object 33"/>
          <p:cNvSpPr/>
          <p:nvPr/>
        </p:nvSpPr>
        <p:spPr>
          <a:xfrm>
            <a:off x="6708902" y="0"/>
            <a:ext cx="1102995" cy="7772400"/>
          </a:xfrm>
          <a:custGeom>
            <a:avLst/>
            <a:gdLst/>
            <a:ahLst/>
            <a:cxnLst/>
            <a:rect l="l" t="t" r="r" b="b"/>
            <a:pathLst>
              <a:path w="1102995" h="7772400">
                <a:moveTo>
                  <a:pt x="0" y="7772400"/>
                </a:moveTo>
                <a:lnTo>
                  <a:pt x="1102855" y="7772400"/>
                </a:lnTo>
                <a:lnTo>
                  <a:pt x="1102855" y="0"/>
                </a:lnTo>
                <a:lnTo>
                  <a:pt x="0" y="0"/>
                </a:lnTo>
                <a:lnTo>
                  <a:pt x="0" y="7772400"/>
                </a:lnTo>
                <a:close/>
              </a:path>
            </a:pathLst>
          </a:custGeom>
          <a:solidFill>
            <a:srgbClr val="000000"/>
          </a:solidFill>
        </p:spPr>
        <p:txBody>
          <a:bodyPr wrap="square" lIns="0" tIns="0" rIns="0" bIns="0" rtlCol="0"/>
          <a:lstStyle/>
          <a:p>
            <a:endParaRPr/>
          </a:p>
        </p:txBody>
      </p:sp>
      <p:sp>
        <p:nvSpPr>
          <p:cNvPr id="34" name="object 34"/>
          <p:cNvSpPr/>
          <p:nvPr/>
        </p:nvSpPr>
        <p:spPr>
          <a:xfrm>
            <a:off x="7811769" y="0"/>
            <a:ext cx="0" cy="7772400"/>
          </a:xfrm>
          <a:custGeom>
            <a:avLst/>
            <a:gdLst/>
            <a:ahLst/>
            <a:cxnLst/>
            <a:rect l="l" t="t" r="r" b="b"/>
            <a:pathLst>
              <a:path h="7772400">
                <a:moveTo>
                  <a:pt x="0" y="7772400"/>
                </a:moveTo>
                <a:lnTo>
                  <a:pt x="0" y="0"/>
                </a:lnTo>
              </a:path>
            </a:pathLst>
          </a:custGeom>
          <a:ln w="12700">
            <a:solidFill>
              <a:srgbClr val="000000"/>
            </a:solidFill>
          </a:ln>
        </p:spPr>
        <p:txBody>
          <a:bodyPr wrap="square" lIns="0" tIns="0" rIns="0" bIns="0" rtlCol="0"/>
          <a:lstStyle/>
          <a:p>
            <a:endParaRPr/>
          </a:p>
        </p:txBody>
      </p:sp>
      <p:sp>
        <p:nvSpPr>
          <p:cNvPr id="35" name="object 35"/>
          <p:cNvSpPr/>
          <p:nvPr/>
        </p:nvSpPr>
        <p:spPr>
          <a:xfrm>
            <a:off x="6708902" y="0"/>
            <a:ext cx="0" cy="7772400"/>
          </a:xfrm>
          <a:custGeom>
            <a:avLst/>
            <a:gdLst/>
            <a:ahLst/>
            <a:cxnLst/>
            <a:rect l="l" t="t" r="r" b="b"/>
            <a:pathLst>
              <a:path h="7772400">
                <a:moveTo>
                  <a:pt x="0" y="0"/>
                </a:moveTo>
                <a:lnTo>
                  <a:pt x="0" y="7772400"/>
                </a:lnTo>
              </a:path>
            </a:pathLst>
          </a:custGeom>
          <a:ln w="12700">
            <a:solidFill>
              <a:srgbClr val="000000"/>
            </a:solidFill>
          </a:ln>
        </p:spPr>
        <p:txBody>
          <a:bodyPr wrap="square" lIns="0" tIns="0" rIns="0" bIns="0" rtlCol="0"/>
          <a:lstStyle/>
          <a:p>
            <a:endParaRPr/>
          </a:p>
        </p:txBody>
      </p:sp>
      <p:sp>
        <p:nvSpPr>
          <p:cNvPr id="36" name="object 36"/>
          <p:cNvSpPr/>
          <p:nvPr/>
        </p:nvSpPr>
        <p:spPr>
          <a:xfrm>
            <a:off x="0" y="0"/>
            <a:ext cx="153035" cy="1237615"/>
          </a:xfrm>
          <a:custGeom>
            <a:avLst/>
            <a:gdLst/>
            <a:ahLst/>
            <a:cxnLst/>
            <a:rect l="l" t="t" r="r" b="b"/>
            <a:pathLst>
              <a:path w="153035" h="1237615">
                <a:moveTo>
                  <a:pt x="0" y="1237360"/>
                </a:moveTo>
                <a:lnTo>
                  <a:pt x="152425" y="1237360"/>
                </a:lnTo>
                <a:lnTo>
                  <a:pt x="152425" y="0"/>
                </a:lnTo>
                <a:lnTo>
                  <a:pt x="0" y="0"/>
                </a:lnTo>
                <a:lnTo>
                  <a:pt x="0" y="1237360"/>
                </a:lnTo>
                <a:close/>
              </a:path>
            </a:pathLst>
          </a:custGeom>
          <a:solidFill>
            <a:srgbClr val="D4D5D8"/>
          </a:solidFill>
        </p:spPr>
        <p:txBody>
          <a:bodyPr wrap="square" lIns="0" tIns="0" rIns="0" bIns="0" rtlCol="0"/>
          <a:lstStyle/>
          <a:p>
            <a:endParaRPr/>
          </a:p>
        </p:txBody>
      </p:sp>
      <p:sp>
        <p:nvSpPr>
          <p:cNvPr id="38" name="object 38"/>
          <p:cNvSpPr/>
          <p:nvPr/>
        </p:nvSpPr>
        <p:spPr>
          <a:xfrm>
            <a:off x="0" y="1237361"/>
            <a:ext cx="470534" cy="1823720"/>
          </a:xfrm>
          <a:custGeom>
            <a:avLst/>
            <a:gdLst/>
            <a:ahLst/>
            <a:cxnLst/>
            <a:rect l="l" t="t" r="r" b="b"/>
            <a:pathLst>
              <a:path w="470534" h="1823720">
                <a:moveTo>
                  <a:pt x="0" y="1823326"/>
                </a:moveTo>
                <a:lnTo>
                  <a:pt x="470166" y="1823326"/>
                </a:lnTo>
                <a:lnTo>
                  <a:pt x="470166" y="0"/>
                </a:lnTo>
                <a:lnTo>
                  <a:pt x="0" y="0"/>
                </a:lnTo>
              </a:path>
            </a:pathLst>
          </a:custGeom>
          <a:ln w="12699">
            <a:solidFill>
              <a:srgbClr val="1B57AF"/>
            </a:solidFill>
          </a:ln>
        </p:spPr>
        <p:txBody>
          <a:bodyPr wrap="square" lIns="0" tIns="0" rIns="0" bIns="0" rtlCol="0"/>
          <a:lstStyle/>
          <a:p>
            <a:endParaRPr/>
          </a:p>
        </p:txBody>
      </p:sp>
      <p:sp>
        <p:nvSpPr>
          <p:cNvPr id="41" name="object 41"/>
          <p:cNvSpPr/>
          <p:nvPr/>
        </p:nvSpPr>
        <p:spPr>
          <a:xfrm>
            <a:off x="3346703" y="6619849"/>
            <a:ext cx="3368675" cy="1153160"/>
          </a:xfrm>
          <a:custGeom>
            <a:avLst/>
            <a:gdLst/>
            <a:ahLst/>
            <a:cxnLst/>
            <a:rect l="l" t="t" r="r" b="b"/>
            <a:pathLst>
              <a:path w="3368675" h="1153159">
                <a:moveTo>
                  <a:pt x="0" y="1152550"/>
                </a:moveTo>
                <a:lnTo>
                  <a:pt x="3368421" y="1152550"/>
                </a:lnTo>
                <a:lnTo>
                  <a:pt x="3368421" y="0"/>
                </a:lnTo>
                <a:lnTo>
                  <a:pt x="0" y="0"/>
                </a:lnTo>
                <a:lnTo>
                  <a:pt x="0" y="1152550"/>
                </a:lnTo>
                <a:close/>
              </a:path>
            </a:pathLst>
          </a:custGeom>
          <a:solidFill>
            <a:srgbClr val="000000"/>
          </a:solidFill>
        </p:spPr>
        <p:txBody>
          <a:bodyPr wrap="square" lIns="0" tIns="0" rIns="0" bIns="0" rtlCol="0"/>
          <a:lstStyle/>
          <a:p>
            <a:endParaRPr/>
          </a:p>
        </p:txBody>
      </p:sp>
      <p:sp>
        <p:nvSpPr>
          <p:cNvPr id="42" name="object 42"/>
          <p:cNvSpPr/>
          <p:nvPr/>
        </p:nvSpPr>
        <p:spPr>
          <a:xfrm>
            <a:off x="5162440" y="4517548"/>
            <a:ext cx="271780" cy="238760"/>
          </a:xfrm>
          <a:custGeom>
            <a:avLst/>
            <a:gdLst/>
            <a:ahLst/>
            <a:cxnLst/>
            <a:rect l="l" t="t" r="r" b="b"/>
            <a:pathLst>
              <a:path w="271779" h="238760">
                <a:moveTo>
                  <a:pt x="203593" y="0"/>
                </a:moveTo>
                <a:lnTo>
                  <a:pt x="67868" y="0"/>
                </a:lnTo>
                <a:lnTo>
                  <a:pt x="0" y="119227"/>
                </a:lnTo>
                <a:lnTo>
                  <a:pt x="67868" y="238455"/>
                </a:lnTo>
                <a:lnTo>
                  <a:pt x="203593" y="238455"/>
                </a:lnTo>
                <a:lnTo>
                  <a:pt x="271462" y="119227"/>
                </a:lnTo>
                <a:lnTo>
                  <a:pt x="203593" y="0"/>
                </a:lnTo>
                <a:close/>
              </a:path>
            </a:pathLst>
          </a:custGeom>
          <a:solidFill>
            <a:srgbClr val="1B57AF"/>
          </a:solidFill>
        </p:spPr>
        <p:txBody>
          <a:bodyPr wrap="square" lIns="0" tIns="0" rIns="0" bIns="0" rtlCol="0"/>
          <a:lstStyle/>
          <a:p>
            <a:endParaRPr/>
          </a:p>
        </p:txBody>
      </p:sp>
      <p:sp>
        <p:nvSpPr>
          <p:cNvPr id="43" name="object 43"/>
          <p:cNvSpPr/>
          <p:nvPr/>
        </p:nvSpPr>
        <p:spPr>
          <a:xfrm>
            <a:off x="5162440" y="4517548"/>
            <a:ext cx="271780" cy="238760"/>
          </a:xfrm>
          <a:custGeom>
            <a:avLst/>
            <a:gdLst/>
            <a:ahLst/>
            <a:cxnLst/>
            <a:rect l="l" t="t" r="r" b="b"/>
            <a:pathLst>
              <a:path w="271779" h="238760">
                <a:moveTo>
                  <a:pt x="67868" y="0"/>
                </a:moveTo>
                <a:lnTo>
                  <a:pt x="203593" y="0"/>
                </a:lnTo>
                <a:lnTo>
                  <a:pt x="271462" y="119227"/>
                </a:lnTo>
                <a:lnTo>
                  <a:pt x="203593" y="238455"/>
                </a:lnTo>
                <a:lnTo>
                  <a:pt x="67868" y="238455"/>
                </a:lnTo>
                <a:lnTo>
                  <a:pt x="0" y="119227"/>
                </a:lnTo>
                <a:lnTo>
                  <a:pt x="67868" y="0"/>
                </a:lnTo>
                <a:close/>
              </a:path>
            </a:pathLst>
          </a:custGeom>
          <a:ln w="12700">
            <a:solidFill>
              <a:srgbClr val="FFFFFF"/>
            </a:solidFill>
          </a:ln>
        </p:spPr>
        <p:txBody>
          <a:bodyPr wrap="square" lIns="0" tIns="0" rIns="0" bIns="0" rtlCol="0"/>
          <a:lstStyle/>
          <a:p>
            <a:endParaRPr/>
          </a:p>
        </p:txBody>
      </p:sp>
      <p:sp>
        <p:nvSpPr>
          <p:cNvPr id="44" name="object 44"/>
          <p:cNvSpPr/>
          <p:nvPr/>
        </p:nvSpPr>
        <p:spPr>
          <a:xfrm>
            <a:off x="4914813" y="4380044"/>
            <a:ext cx="271780" cy="238760"/>
          </a:xfrm>
          <a:custGeom>
            <a:avLst/>
            <a:gdLst/>
            <a:ahLst/>
            <a:cxnLst/>
            <a:rect l="l" t="t" r="r" b="b"/>
            <a:pathLst>
              <a:path w="271779" h="238760">
                <a:moveTo>
                  <a:pt x="203593" y="0"/>
                </a:moveTo>
                <a:lnTo>
                  <a:pt x="67868" y="0"/>
                </a:lnTo>
                <a:lnTo>
                  <a:pt x="0" y="119227"/>
                </a:lnTo>
                <a:lnTo>
                  <a:pt x="67868" y="238455"/>
                </a:lnTo>
                <a:lnTo>
                  <a:pt x="203593" y="238455"/>
                </a:lnTo>
                <a:lnTo>
                  <a:pt x="271462" y="119227"/>
                </a:lnTo>
                <a:lnTo>
                  <a:pt x="203593" y="0"/>
                </a:lnTo>
                <a:close/>
              </a:path>
            </a:pathLst>
          </a:custGeom>
          <a:solidFill>
            <a:srgbClr val="1B57AF"/>
          </a:solidFill>
        </p:spPr>
        <p:txBody>
          <a:bodyPr wrap="square" lIns="0" tIns="0" rIns="0" bIns="0" rtlCol="0"/>
          <a:lstStyle/>
          <a:p>
            <a:endParaRPr/>
          </a:p>
        </p:txBody>
      </p:sp>
      <p:sp>
        <p:nvSpPr>
          <p:cNvPr id="45" name="object 45"/>
          <p:cNvSpPr/>
          <p:nvPr/>
        </p:nvSpPr>
        <p:spPr>
          <a:xfrm>
            <a:off x="4914813" y="4380044"/>
            <a:ext cx="271780" cy="238760"/>
          </a:xfrm>
          <a:custGeom>
            <a:avLst/>
            <a:gdLst/>
            <a:ahLst/>
            <a:cxnLst/>
            <a:rect l="l" t="t" r="r" b="b"/>
            <a:pathLst>
              <a:path w="271779" h="238760">
                <a:moveTo>
                  <a:pt x="67868" y="0"/>
                </a:moveTo>
                <a:lnTo>
                  <a:pt x="203593" y="0"/>
                </a:lnTo>
                <a:lnTo>
                  <a:pt x="271462" y="119227"/>
                </a:lnTo>
                <a:lnTo>
                  <a:pt x="203593" y="238455"/>
                </a:lnTo>
                <a:lnTo>
                  <a:pt x="67868" y="238455"/>
                </a:lnTo>
                <a:lnTo>
                  <a:pt x="0" y="119227"/>
                </a:lnTo>
                <a:lnTo>
                  <a:pt x="67868" y="0"/>
                </a:lnTo>
                <a:close/>
              </a:path>
            </a:pathLst>
          </a:custGeom>
          <a:ln w="12700">
            <a:solidFill>
              <a:srgbClr val="FFFFFF"/>
            </a:solidFill>
          </a:ln>
        </p:spPr>
        <p:txBody>
          <a:bodyPr wrap="square" lIns="0" tIns="0" rIns="0" bIns="0" rtlCol="0"/>
          <a:lstStyle/>
          <a:p>
            <a:endParaRPr/>
          </a:p>
        </p:txBody>
      </p:sp>
      <p:sp>
        <p:nvSpPr>
          <p:cNvPr id="46" name="object 46"/>
          <p:cNvSpPr/>
          <p:nvPr/>
        </p:nvSpPr>
        <p:spPr>
          <a:xfrm>
            <a:off x="4659320" y="4517547"/>
            <a:ext cx="271780" cy="238760"/>
          </a:xfrm>
          <a:custGeom>
            <a:avLst/>
            <a:gdLst/>
            <a:ahLst/>
            <a:cxnLst/>
            <a:rect l="l" t="t" r="r" b="b"/>
            <a:pathLst>
              <a:path w="271779" h="238760">
                <a:moveTo>
                  <a:pt x="203593" y="0"/>
                </a:moveTo>
                <a:lnTo>
                  <a:pt x="67868" y="0"/>
                </a:lnTo>
                <a:lnTo>
                  <a:pt x="0" y="119227"/>
                </a:lnTo>
                <a:lnTo>
                  <a:pt x="67868" y="238455"/>
                </a:lnTo>
                <a:lnTo>
                  <a:pt x="203593" y="238455"/>
                </a:lnTo>
                <a:lnTo>
                  <a:pt x="271462" y="119227"/>
                </a:lnTo>
                <a:lnTo>
                  <a:pt x="203593" y="0"/>
                </a:lnTo>
                <a:close/>
              </a:path>
            </a:pathLst>
          </a:custGeom>
          <a:solidFill>
            <a:srgbClr val="1B57AF"/>
          </a:solidFill>
        </p:spPr>
        <p:txBody>
          <a:bodyPr wrap="square" lIns="0" tIns="0" rIns="0" bIns="0" rtlCol="0"/>
          <a:lstStyle/>
          <a:p>
            <a:endParaRPr/>
          </a:p>
        </p:txBody>
      </p:sp>
      <p:sp>
        <p:nvSpPr>
          <p:cNvPr id="47" name="object 47"/>
          <p:cNvSpPr/>
          <p:nvPr/>
        </p:nvSpPr>
        <p:spPr>
          <a:xfrm>
            <a:off x="4659320" y="4517547"/>
            <a:ext cx="271780" cy="238760"/>
          </a:xfrm>
          <a:custGeom>
            <a:avLst/>
            <a:gdLst/>
            <a:ahLst/>
            <a:cxnLst/>
            <a:rect l="l" t="t" r="r" b="b"/>
            <a:pathLst>
              <a:path w="271779" h="238760">
                <a:moveTo>
                  <a:pt x="67868" y="0"/>
                </a:moveTo>
                <a:lnTo>
                  <a:pt x="203593" y="0"/>
                </a:lnTo>
                <a:lnTo>
                  <a:pt x="271462" y="119227"/>
                </a:lnTo>
                <a:lnTo>
                  <a:pt x="203593" y="238455"/>
                </a:lnTo>
                <a:lnTo>
                  <a:pt x="67868" y="238455"/>
                </a:lnTo>
                <a:lnTo>
                  <a:pt x="0" y="119227"/>
                </a:lnTo>
                <a:lnTo>
                  <a:pt x="67868" y="0"/>
                </a:lnTo>
                <a:close/>
              </a:path>
            </a:pathLst>
          </a:custGeom>
          <a:ln w="12700">
            <a:solidFill>
              <a:srgbClr val="FFFFFF"/>
            </a:solidFill>
          </a:ln>
        </p:spPr>
        <p:txBody>
          <a:bodyPr wrap="square" lIns="0" tIns="0" rIns="0" bIns="0" rtlCol="0"/>
          <a:lstStyle/>
          <a:p>
            <a:endParaRPr/>
          </a:p>
        </p:txBody>
      </p:sp>
      <p:sp>
        <p:nvSpPr>
          <p:cNvPr id="48" name="object 48"/>
          <p:cNvSpPr/>
          <p:nvPr/>
        </p:nvSpPr>
        <p:spPr>
          <a:xfrm>
            <a:off x="4413444" y="4380044"/>
            <a:ext cx="271780" cy="238760"/>
          </a:xfrm>
          <a:custGeom>
            <a:avLst/>
            <a:gdLst/>
            <a:ahLst/>
            <a:cxnLst/>
            <a:rect l="l" t="t" r="r" b="b"/>
            <a:pathLst>
              <a:path w="271779" h="238760">
                <a:moveTo>
                  <a:pt x="203593" y="0"/>
                </a:moveTo>
                <a:lnTo>
                  <a:pt x="67868" y="0"/>
                </a:lnTo>
                <a:lnTo>
                  <a:pt x="0" y="119227"/>
                </a:lnTo>
                <a:lnTo>
                  <a:pt x="67868" y="238455"/>
                </a:lnTo>
                <a:lnTo>
                  <a:pt x="203593" y="238455"/>
                </a:lnTo>
                <a:lnTo>
                  <a:pt x="271462" y="119227"/>
                </a:lnTo>
                <a:lnTo>
                  <a:pt x="203593" y="0"/>
                </a:lnTo>
                <a:close/>
              </a:path>
            </a:pathLst>
          </a:custGeom>
          <a:solidFill>
            <a:srgbClr val="1B57AF"/>
          </a:solidFill>
        </p:spPr>
        <p:txBody>
          <a:bodyPr wrap="square" lIns="0" tIns="0" rIns="0" bIns="0" rtlCol="0"/>
          <a:lstStyle/>
          <a:p>
            <a:endParaRPr/>
          </a:p>
        </p:txBody>
      </p:sp>
      <p:sp>
        <p:nvSpPr>
          <p:cNvPr id="49" name="object 49"/>
          <p:cNvSpPr/>
          <p:nvPr/>
        </p:nvSpPr>
        <p:spPr>
          <a:xfrm>
            <a:off x="4413444" y="4380044"/>
            <a:ext cx="271780" cy="238760"/>
          </a:xfrm>
          <a:custGeom>
            <a:avLst/>
            <a:gdLst/>
            <a:ahLst/>
            <a:cxnLst/>
            <a:rect l="l" t="t" r="r" b="b"/>
            <a:pathLst>
              <a:path w="271779" h="238760">
                <a:moveTo>
                  <a:pt x="67868" y="0"/>
                </a:moveTo>
                <a:lnTo>
                  <a:pt x="203593" y="0"/>
                </a:lnTo>
                <a:lnTo>
                  <a:pt x="271462" y="119227"/>
                </a:lnTo>
                <a:lnTo>
                  <a:pt x="203593" y="238455"/>
                </a:lnTo>
                <a:lnTo>
                  <a:pt x="67868" y="238455"/>
                </a:lnTo>
                <a:lnTo>
                  <a:pt x="0" y="119227"/>
                </a:lnTo>
                <a:lnTo>
                  <a:pt x="67868" y="0"/>
                </a:lnTo>
                <a:close/>
              </a:path>
            </a:pathLst>
          </a:custGeom>
          <a:ln w="12700">
            <a:solidFill>
              <a:srgbClr val="FFFFFF"/>
            </a:solidFill>
          </a:ln>
        </p:spPr>
        <p:txBody>
          <a:bodyPr wrap="square" lIns="0" tIns="0" rIns="0" bIns="0" rtlCol="0"/>
          <a:lstStyle/>
          <a:p>
            <a:endParaRPr/>
          </a:p>
        </p:txBody>
      </p:sp>
      <p:sp>
        <p:nvSpPr>
          <p:cNvPr id="50" name="object 50"/>
          <p:cNvSpPr/>
          <p:nvPr/>
        </p:nvSpPr>
        <p:spPr>
          <a:xfrm>
            <a:off x="5410069" y="4378857"/>
            <a:ext cx="271780" cy="238760"/>
          </a:xfrm>
          <a:custGeom>
            <a:avLst/>
            <a:gdLst/>
            <a:ahLst/>
            <a:cxnLst/>
            <a:rect l="l" t="t" r="r" b="b"/>
            <a:pathLst>
              <a:path w="271779" h="238760">
                <a:moveTo>
                  <a:pt x="203593" y="0"/>
                </a:moveTo>
                <a:lnTo>
                  <a:pt x="67868" y="0"/>
                </a:lnTo>
                <a:lnTo>
                  <a:pt x="0" y="119227"/>
                </a:lnTo>
                <a:lnTo>
                  <a:pt x="67868" y="238455"/>
                </a:lnTo>
                <a:lnTo>
                  <a:pt x="203593" y="238455"/>
                </a:lnTo>
                <a:lnTo>
                  <a:pt x="271462" y="119227"/>
                </a:lnTo>
                <a:lnTo>
                  <a:pt x="203593" y="0"/>
                </a:lnTo>
                <a:close/>
              </a:path>
            </a:pathLst>
          </a:custGeom>
          <a:solidFill>
            <a:srgbClr val="1B57AF"/>
          </a:solidFill>
        </p:spPr>
        <p:txBody>
          <a:bodyPr wrap="square" lIns="0" tIns="0" rIns="0" bIns="0" rtlCol="0"/>
          <a:lstStyle/>
          <a:p>
            <a:endParaRPr/>
          </a:p>
        </p:txBody>
      </p:sp>
      <p:sp>
        <p:nvSpPr>
          <p:cNvPr id="51" name="object 51"/>
          <p:cNvSpPr/>
          <p:nvPr/>
        </p:nvSpPr>
        <p:spPr>
          <a:xfrm>
            <a:off x="5410069" y="4378857"/>
            <a:ext cx="271780" cy="238760"/>
          </a:xfrm>
          <a:custGeom>
            <a:avLst/>
            <a:gdLst/>
            <a:ahLst/>
            <a:cxnLst/>
            <a:rect l="l" t="t" r="r" b="b"/>
            <a:pathLst>
              <a:path w="271779" h="238760">
                <a:moveTo>
                  <a:pt x="67868" y="0"/>
                </a:moveTo>
                <a:lnTo>
                  <a:pt x="203593" y="0"/>
                </a:lnTo>
                <a:lnTo>
                  <a:pt x="271462" y="119227"/>
                </a:lnTo>
                <a:lnTo>
                  <a:pt x="203593" y="238455"/>
                </a:lnTo>
                <a:lnTo>
                  <a:pt x="67868" y="238455"/>
                </a:lnTo>
                <a:lnTo>
                  <a:pt x="0" y="119227"/>
                </a:lnTo>
                <a:lnTo>
                  <a:pt x="67868" y="0"/>
                </a:lnTo>
                <a:close/>
              </a:path>
            </a:pathLst>
          </a:custGeom>
          <a:ln w="12700">
            <a:solidFill>
              <a:srgbClr val="FFFFFF"/>
            </a:solidFill>
          </a:ln>
        </p:spPr>
        <p:txBody>
          <a:bodyPr wrap="square" lIns="0" tIns="0" rIns="0" bIns="0" rtlCol="0"/>
          <a:lstStyle/>
          <a:p>
            <a:endParaRPr/>
          </a:p>
        </p:txBody>
      </p:sp>
      <p:sp>
        <p:nvSpPr>
          <p:cNvPr id="52" name="object 52"/>
          <p:cNvSpPr/>
          <p:nvPr/>
        </p:nvSpPr>
        <p:spPr>
          <a:xfrm>
            <a:off x="6842518" y="470916"/>
            <a:ext cx="814920" cy="722071"/>
          </a:xfrm>
          <a:prstGeom prst="rect">
            <a:avLst/>
          </a:prstGeom>
          <a:blipFill>
            <a:blip r:embed="rId3" cstate="print"/>
            <a:stretch>
              <a:fillRect/>
            </a:stretch>
          </a:blipFill>
        </p:spPr>
        <p:txBody>
          <a:bodyPr wrap="square" lIns="0" tIns="0" rIns="0" bIns="0" rtlCol="0"/>
          <a:lstStyle/>
          <a:p>
            <a:endParaRPr/>
          </a:p>
        </p:txBody>
      </p:sp>
      <p:sp>
        <p:nvSpPr>
          <p:cNvPr id="53" name="object 53"/>
          <p:cNvSpPr/>
          <p:nvPr/>
        </p:nvSpPr>
        <p:spPr>
          <a:xfrm>
            <a:off x="7193684" y="1430783"/>
            <a:ext cx="291529" cy="1604439"/>
          </a:xfrm>
          <a:prstGeom prst="rect">
            <a:avLst/>
          </a:prstGeom>
          <a:blipFill>
            <a:blip r:embed="rId4" cstate="print"/>
            <a:stretch>
              <a:fillRect/>
            </a:stretch>
          </a:blipFill>
        </p:spPr>
        <p:txBody>
          <a:bodyPr wrap="square" lIns="0" tIns="0" rIns="0" bIns="0" rtlCol="0"/>
          <a:lstStyle/>
          <a:p>
            <a:endParaRPr/>
          </a:p>
        </p:txBody>
      </p:sp>
      <p:sp>
        <p:nvSpPr>
          <p:cNvPr id="54" name="object 54"/>
          <p:cNvSpPr/>
          <p:nvPr/>
        </p:nvSpPr>
        <p:spPr>
          <a:xfrm>
            <a:off x="6985000" y="1307694"/>
            <a:ext cx="621030" cy="0"/>
          </a:xfrm>
          <a:custGeom>
            <a:avLst/>
            <a:gdLst/>
            <a:ahLst/>
            <a:cxnLst/>
            <a:rect l="l" t="t" r="r" b="b"/>
            <a:pathLst>
              <a:path w="621029">
                <a:moveTo>
                  <a:pt x="0" y="0"/>
                </a:moveTo>
                <a:lnTo>
                  <a:pt x="620877" y="0"/>
                </a:lnTo>
              </a:path>
            </a:pathLst>
          </a:custGeom>
          <a:ln w="12700">
            <a:solidFill>
              <a:srgbClr val="FFFFFF"/>
            </a:solidFill>
          </a:ln>
        </p:spPr>
        <p:txBody>
          <a:bodyPr wrap="square" lIns="0" tIns="0" rIns="0" bIns="0" rtlCol="0"/>
          <a:lstStyle/>
          <a:p>
            <a:endParaRPr/>
          </a:p>
        </p:txBody>
      </p:sp>
      <p:sp>
        <p:nvSpPr>
          <p:cNvPr id="56" name="object 56"/>
          <p:cNvSpPr txBox="1"/>
          <p:nvPr/>
        </p:nvSpPr>
        <p:spPr>
          <a:xfrm>
            <a:off x="1621123" y="1490066"/>
            <a:ext cx="1731465" cy="276999"/>
          </a:xfrm>
          <a:prstGeom prst="rect">
            <a:avLst/>
          </a:prstGeom>
        </p:spPr>
        <p:txBody>
          <a:bodyPr vert="horz" wrap="square" lIns="0" tIns="0" rIns="0" bIns="0" rtlCol="0">
            <a:spAutoFit/>
          </a:bodyPr>
          <a:lstStyle/>
          <a:p>
            <a:pPr marL="12700" algn="ctr">
              <a:lnSpc>
                <a:spcPct val="100000"/>
              </a:lnSpc>
            </a:pPr>
            <a:r>
              <a:rPr lang="en-US" b="1" dirty="0" smtClean="0">
                <a:solidFill>
                  <a:srgbClr val="1B57AF"/>
                </a:solidFill>
                <a:latin typeface="Century Gothic"/>
                <a:cs typeface="Century Gothic"/>
              </a:rPr>
              <a:t>NASA DEVELOP</a:t>
            </a:r>
            <a:endParaRPr b="1" dirty="0">
              <a:latin typeface="Century Gothic"/>
              <a:cs typeface="Century Gothic"/>
            </a:endParaRPr>
          </a:p>
        </p:txBody>
      </p:sp>
      <p:sp>
        <p:nvSpPr>
          <p:cNvPr id="57" name="object 57"/>
          <p:cNvSpPr txBox="1"/>
          <p:nvPr/>
        </p:nvSpPr>
        <p:spPr>
          <a:xfrm>
            <a:off x="3492311" y="592534"/>
            <a:ext cx="3060889" cy="3293209"/>
          </a:xfrm>
          <a:prstGeom prst="rect">
            <a:avLst/>
          </a:prstGeom>
        </p:spPr>
        <p:txBody>
          <a:bodyPr vert="horz" wrap="square" lIns="0" tIns="0" rIns="0" bIns="0" rtlCol="0">
            <a:spAutoFit/>
          </a:bodyPr>
          <a:lstStyle/>
          <a:p>
            <a:pPr marL="12700">
              <a:lnSpc>
                <a:spcPct val="100000"/>
              </a:lnSpc>
            </a:pPr>
            <a:r>
              <a:rPr lang="en-US" sz="1000" spc="-5" dirty="0" smtClean="0">
                <a:solidFill>
                  <a:srgbClr val="1B57AF"/>
                </a:solidFill>
                <a:latin typeface="Century Gothic"/>
                <a:cs typeface="Century Gothic"/>
              </a:rPr>
              <a:t>Bibliography</a:t>
            </a:r>
            <a:endParaRPr lang="en-US" sz="900" spc="-5" dirty="0" smtClean="0">
              <a:latin typeface="Garamond" panose="02020404030301010803" pitchFamily="18" charset="0"/>
              <a:cs typeface="Century Gothic"/>
            </a:endParaRPr>
          </a:p>
          <a:p>
            <a:pPr marL="114300" indent="-101600">
              <a:lnSpc>
                <a:spcPct val="100000"/>
              </a:lnSpc>
              <a:buFont typeface="+mj-lt"/>
              <a:buAutoNum type="arabicPeriod"/>
            </a:pPr>
            <a:r>
              <a:rPr lang="en-US" sz="900" spc="-5" dirty="0" smtClean="0">
                <a:latin typeface="Garamond" panose="02020404030301010803" pitchFamily="18" charset="0"/>
                <a:cs typeface="Century Gothic"/>
              </a:rPr>
              <a:t>(2019) About DEVELOP. </a:t>
            </a:r>
            <a:r>
              <a:rPr lang="en-US" sz="900" spc="-5" dirty="0" err="1" smtClean="0">
                <a:latin typeface="Garamond" panose="02020404030301010803" pitchFamily="18" charset="0"/>
                <a:cs typeface="Century Gothic"/>
              </a:rPr>
              <a:t>Retrived</a:t>
            </a:r>
            <a:r>
              <a:rPr lang="en-US" sz="900" spc="-5" dirty="0">
                <a:latin typeface="Garamond" panose="02020404030301010803" pitchFamily="18" charset="0"/>
                <a:cs typeface="Century Gothic"/>
              </a:rPr>
              <a:t> from </a:t>
            </a:r>
            <a:r>
              <a:rPr lang="en-US" sz="900" spc="-5" dirty="0">
                <a:latin typeface="Garamond" panose="02020404030301010803" pitchFamily="18" charset="0"/>
                <a:cs typeface="Century Gothic"/>
                <a:hlinkClick r:id="rId5"/>
              </a:rPr>
              <a:t>https://</a:t>
            </a:r>
            <a:r>
              <a:rPr lang="en-US" sz="900" spc="-5" dirty="0" smtClean="0">
                <a:latin typeface="Garamond" panose="02020404030301010803" pitchFamily="18" charset="0"/>
                <a:cs typeface="Century Gothic"/>
                <a:hlinkClick r:id="rId5"/>
              </a:rPr>
              <a:t>develop.larc.nasa.gov/about.php</a:t>
            </a:r>
            <a:r>
              <a:rPr lang="en-US" sz="900" spc="-5" dirty="0" smtClean="0">
                <a:latin typeface="Garamond" panose="02020404030301010803" pitchFamily="18" charset="0"/>
                <a:cs typeface="Century Gothic"/>
              </a:rPr>
              <a:t> </a:t>
            </a:r>
          </a:p>
          <a:p>
            <a:pPr marL="114300" indent="-101600">
              <a:lnSpc>
                <a:spcPct val="100000"/>
              </a:lnSpc>
              <a:buFont typeface="+mj-lt"/>
              <a:buAutoNum type="arabicPeriod"/>
            </a:pPr>
            <a:r>
              <a:rPr lang="en-US" sz="900" spc="-5" dirty="0" err="1">
                <a:latin typeface="Garamond" panose="02020404030301010803" pitchFamily="18" charset="0"/>
                <a:cs typeface="Century Gothic"/>
              </a:rPr>
              <a:t>Livesely</a:t>
            </a:r>
            <a:r>
              <a:rPr lang="en-US" sz="900" spc="-5" dirty="0">
                <a:latin typeface="Garamond" panose="02020404030301010803" pitchFamily="18" charset="0"/>
                <a:cs typeface="Century Gothic"/>
              </a:rPr>
              <a:t>, S., McPherson, E., &amp; </a:t>
            </a:r>
            <a:r>
              <a:rPr lang="en-US" sz="900" spc="-5" dirty="0" err="1">
                <a:latin typeface="Garamond" panose="02020404030301010803" pitchFamily="18" charset="0"/>
                <a:cs typeface="Century Gothic"/>
              </a:rPr>
              <a:t>Calfapietra</a:t>
            </a:r>
            <a:r>
              <a:rPr lang="en-US" sz="900" spc="-5" dirty="0">
                <a:latin typeface="Garamond" panose="02020404030301010803" pitchFamily="18" charset="0"/>
                <a:cs typeface="Century Gothic"/>
              </a:rPr>
              <a:t>, C. (2016). The urban forest and ecosystem services: Impacts on urban water, heat, and pollution cycles at the tree, street, and city scale. Journal of Environmental Quality, 45(1), 119-124. </a:t>
            </a:r>
            <a:r>
              <a:rPr lang="en-US" sz="900" spc="-5" dirty="0">
                <a:latin typeface="Garamond" panose="02020404030301010803" pitchFamily="18" charset="0"/>
                <a:cs typeface="Century Gothic"/>
                <a:hlinkClick r:id="rId6"/>
              </a:rPr>
              <a:t>https://</a:t>
            </a:r>
            <a:r>
              <a:rPr lang="en-US" sz="900" spc="-5" dirty="0" smtClean="0">
                <a:latin typeface="Garamond" panose="02020404030301010803" pitchFamily="18" charset="0"/>
                <a:cs typeface="Century Gothic"/>
                <a:hlinkClick r:id="rId6"/>
              </a:rPr>
              <a:t>doi.org/10.2134/jeq2015.11.0567</a:t>
            </a:r>
            <a:endParaRPr lang="en-US" sz="900" spc="-5" dirty="0" smtClean="0">
              <a:latin typeface="Garamond" panose="02020404030301010803" pitchFamily="18" charset="0"/>
              <a:cs typeface="Century Gothic"/>
            </a:endParaRPr>
          </a:p>
          <a:p>
            <a:pPr marL="114300" indent="-101600">
              <a:lnSpc>
                <a:spcPct val="100000"/>
              </a:lnSpc>
              <a:buFont typeface="+mj-lt"/>
              <a:buAutoNum type="arabicPeriod"/>
            </a:pPr>
            <a:r>
              <a:rPr lang="en-US" sz="900" spc="-5" dirty="0" err="1">
                <a:latin typeface="Garamond" panose="02020404030301010803" pitchFamily="18" charset="0"/>
                <a:cs typeface="Century Gothic"/>
              </a:rPr>
              <a:t>Weng</a:t>
            </a:r>
            <a:r>
              <a:rPr lang="en-US" sz="900" spc="-5" dirty="0">
                <a:latin typeface="Garamond" panose="02020404030301010803" pitchFamily="18" charset="0"/>
                <a:cs typeface="Century Gothic"/>
              </a:rPr>
              <a:t>, Q. (2012). Remote sensing of impervious surfaces in the urban areas: Requirements, methods, and trends. Remote Sensing of Environment, 117, 34-49. </a:t>
            </a:r>
            <a:r>
              <a:rPr lang="en-US" sz="900" spc="-5" dirty="0" smtClean="0">
                <a:latin typeface="Garamond" panose="02020404030301010803" pitchFamily="18" charset="0"/>
                <a:cs typeface="Century Gothic"/>
              </a:rPr>
              <a:t>doi:10.1016/j.rse.2011.02.030</a:t>
            </a:r>
          </a:p>
          <a:p>
            <a:pPr marL="12700">
              <a:lnSpc>
                <a:spcPct val="100000"/>
              </a:lnSpc>
            </a:pPr>
            <a:endParaRPr lang="en-US" sz="900" spc="-5" dirty="0" smtClean="0">
              <a:solidFill>
                <a:srgbClr val="1B57AF"/>
              </a:solidFill>
              <a:latin typeface="Century Gothic"/>
              <a:cs typeface="Century Gothic"/>
            </a:endParaRPr>
          </a:p>
          <a:p>
            <a:pPr marL="12700">
              <a:lnSpc>
                <a:spcPct val="100000"/>
              </a:lnSpc>
            </a:pPr>
            <a:r>
              <a:rPr lang="en-US" sz="1000" spc="-5" dirty="0" smtClean="0">
                <a:solidFill>
                  <a:srgbClr val="1B57AF"/>
                </a:solidFill>
                <a:latin typeface="Century Gothic"/>
                <a:cs typeface="Century Gothic"/>
              </a:rPr>
              <a:t>Sources</a:t>
            </a:r>
            <a:endParaRPr sz="1000" dirty="0">
              <a:latin typeface="Century Gothic"/>
              <a:cs typeface="Century Gothic"/>
            </a:endParaRPr>
          </a:p>
          <a:p>
            <a:pPr marL="114300" indent="-114300">
              <a:lnSpc>
                <a:spcPct val="100000"/>
              </a:lnSpc>
              <a:spcBef>
                <a:spcPts val="45"/>
              </a:spcBef>
              <a:buFont typeface="+mj-lt"/>
              <a:buAutoNum type="arabicPeriod"/>
            </a:pPr>
            <a:r>
              <a:rPr lang="en-US" sz="900" spc="-5" dirty="0" smtClean="0">
                <a:latin typeface="Garamond"/>
                <a:cs typeface="Garamond"/>
              </a:rPr>
              <a:t>DEVELOP Logo, </a:t>
            </a:r>
            <a:r>
              <a:rPr lang="en-US" sz="900" spc="-5" dirty="0" err="1" smtClean="0">
                <a:latin typeface="Garamond"/>
                <a:cs typeface="Garamond"/>
              </a:rPr>
              <a:t>Retrived</a:t>
            </a:r>
            <a:r>
              <a:rPr lang="en-US" sz="900" spc="-5" dirty="0" smtClean="0">
                <a:latin typeface="Garamond"/>
                <a:cs typeface="Garamond"/>
              </a:rPr>
              <a:t> from </a:t>
            </a:r>
            <a:r>
              <a:rPr lang="en-US" sz="900" u="sng" spc="-5" dirty="0" smtClean="0">
                <a:latin typeface="Garamond"/>
                <a:cs typeface="Garamond"/>
              </a:rPr>
              <a:t>http</a:t>
            </a:r>
            <a:r>
              <a:rPr lang="en-US" sz="900" u="sng" spc="-5" dirty="0">
                <a:latin typeface="Garamond"/>
                <a:cs typeface="Garamond"/>
              </a:rPr>
              <a:t>://www.devpedia.developexchange.com/dp/index.php?title=Main_Page</a:t>
            </a:r>
          </a:p>
          <a:p>
            <a:pPr marL="114300" indent="-114300">
              <a:lnSpc>
                <a:spcPct val="100000"/>
              </a:lnSpc>
              <a:spcBef>
                <a:spcPts val="45"/>
              </a:spcBef>
              <a:buFont typeface="+mj-lt"/>
              <a:buAutoNum type="arabicPeriod"/>
            </a:pPr>
            <a:r>
              <a:rPr lang="en-US" sz="900" spc="-5" dirty="0" smtClean="0">
                <a:latin typeface="Garamond"/>
                <a:cs typeface="Garamond"/>
              </a:rPr>
              <a:t>Globe Image, </a:t>
            </a:r>
            <a:r>
              <a:rPr lang="en-US" sz="900" spc="-5" dirty="0" err="1">
                <a:latin typeface="Garamond"/>
                <a:cs typeface="Garamond"/>
              </a:rPr>
              <a:t>Retrived</a:t>
            </a:r>
            <a:r>
              <a:rPr lang="en-US" sz="900" spc="-5" dirty="0">
                <a:latin typeface="Garamond"/>
                <a:cs typeface="Garamond"/>
              </a:rPr>
              <a:t> from</a:t>
            </a:r>
            <a:r>
              <a:rPr lang="en-US" sz="900" spc="-5" dirty="0" smtClean="0">
                <a:latin typeface="Garamond"/>
                <a:cs typeface="Garamond"/>
              </a:rPr>
              <a:t> </a:t>
            </a:r>
            <a:r>
              <a:rPr lang="en-US" sz="900" spc="-5" dirty="0">
                <a:latin typeface="Garamond"/>
                <a:cs typeface="Garamond"/>
                <a:hlinkClick r:id="rId7"/>
              </a:rPr>
              <a:t>https://commons.wikimedia.org/wiki/File:Earth_(blank).</a:t>
            </a:r>
            <a:r>
              <a:rPr lang="en-US" sz="900" spc="-5" dirty="0" smtClean="0">
                <a:latin typeface="Garamond"/>
                <a:cs typeface="Garamond"/>
                <a:hlinkClick r:id="rId7"/>
              </a:rPr>
              <a:t>png</a:t>
            </a:r>
            <a:endParaRPr lang="en-US" sz="900" spc="-5" dirty="0" smtClean="0">
              <a:latin typeface="Garamond"/>
              <a:cs typeface="Garamond"/>
            </a:endParaRPr>
          </a:p>
          <a:p>
            <a:pPr marL="114300" indent="-114300">
              <a:lnSpc>
                <a:spcPct val="100000"/>
              </a:lnSpc>
              <a:spcBef>
                <a:spcPts val="45"/>
              </a:spcBef>
              <a:buFont typeface="+mj-lt"/>
              <a:buAutoNum type="arabicPeriod"/>
            </a:pPr>
            <a:r>
              <a:rPr lang="en-US" sz="900" spc="-5" dirty="0" smtClean="0">
                <a:latin typeface="Garamond"/>
                <a:cs typeface="Garamond"/>
              </a:rPr>
              <a:t>Satellite image, </a:t>
            </a:r>
            <a:r>
              <a:rPr lang="en-US" sz="900" spc="-5" dirty="0" err="1">
                <a:latin typeface="Garamond"/>
                <a:cs typeface="Garamond"/>
              </a:rPr>
              <a:t>Retrived</a:t>
            </a:r>
            <a:r>
              <a:rPr lang="en-US" sz="900" spc="-5" dirty="0">
                <a:latin typeface="Garamond"/>
                <a:cs typeface="Garamond"/>
              </a:rPr>
              <a:t> from </a:t>
            </a:r>
            <a:r>
              <a:rPr lang="en-US" sz="900" u="sng" spc="-5" dirty="0" smtClean="0">
                <a:latin typeface="Garamond"/>
                <a:cs typeface="Garamond"/>
              </a:rPr>
              <a:t>http</a:t>
            </a:r>
            <a:r>
              <a:rPr lang="en-US" sz="900" u="sng" spc="-5" dirty="0">
                <a:latin typeface="Garamond"/>
                <a:cs typeface="Garamond"/>
              </a:rPr>
              <a:t>://www.devpedia.developexchange.com/dp/images/c/c2/03_Landsat8.png</a:t>
            </a:r>
            <a:r>
              <a:rPr lang="en-US" sz="900" spc="-5" dirty="0">
                <a:latin typeface="Garamond"/>
                <a:cs typeface="Garamond"/>
              </a:rPr>
              <a:t>; </a:t>
            </a:r>
            <a:r>
              <a:rPr lang="en-US" sz="900" spc="-5" dirty="0" err="1" smtClean="0">
                <a:latin typeface="Garamond"/>
                <a:cs typeface="Garamond"/>
              </a:rPr>
              <a:t>DEVELOPedia</a:t>
            </a:r>
            <a:endParaRPr lang="en-US" sz="900" spc="-5" dirty="0">
              <a:latin typeface="Garamond"/>
              <a:cs typeface="Garamond"/>
            </a:endParaRPr>
          </a:p>
          <a:p>
            <a:pPr marL="114300" indent="-114300">
              <a:lnSpc>
                <a:spcPct val="100000"/>
              </a:lnSpc>
              <a:spcBef>
                <a:spcPts val="45"/>
              </a:spcBef>
              <a:buFont typeface="+mj-lt"/>
              <a:buAutoNum type="arabicPeriod"/>
            </a:pPr>
            <a:r>
              <a:rPr lang="en-US" sz="900" spc="-5" dirty="0" smtClean="0">
                <a:latin typeface="Garamond"/>
                <a:cs typeface="Garamond"/>
              </a:rPr>
              <a:t>“Figure 1” Photo provided with permission by Jamie Chapman </a:t>
            </a:r>
          </a:p>
          <a:p>
            <a:pPr marL="114300" indent="-114300">
              <a:lnSpc>
                <a:spcPct val="100000"/>
              </a:lnSpc>
              <a:spcBef>
                <a:spcPts val="45"/>
              </a:spcBef>
              <a:buFont typeface="+mj-lt"/>
              <a:buAutoNum type="arabicPeriod"/>
            </a:pPr>
            <a:r>
              <a:rPr lang="en-US" sz="900" spc="-5" dirty="0" smtClean="0">
                <a:latin typeface="Garamond"/>
                <a:cs typeface="Garamond"/>
              </a:rPr>
              <a:t>“Figure 2” Photo provided with permission by Velva Goodman</a:t>
            </a:r>
            <a:endParaRPr lang="en-US" sz="900" spc="-5" dirty="0">
              <a:latin typeface="Garamond"/>
              <a:cs typeface="Garamond"/>
            </a:endParaRPr>
          </a:p>
          <a:p>
            <a:pPr marL="12700">
              <a:lnSpc>
                <a:spcPct val="100000"/>
              </a:lnSpc>
              <a:spcBef>
                <a:spcPts val="45"/>
              </a:spcBef>
            </a:pPr>
            <a:endParaRPr sz="500" dirty="0">
              <a:latin typeface="Garamond"/>
              <a:cs typeface="Garamond"/>
            </a:endParaRPr>
          </a:p>
        </p:txBody>
      </p:sp>
      <p:sp>
        <p:nvSpPr>
          <p:cNvPr id="59" name="object 59"/>
          <p:cNvSpPr txBox="1"/>
          <p:nvPr/>
        </p:nvSpPr>
        <p:spPr>
          <a:xfrm>
            <a:off x="3513727" y="4820853"/>
            <a:ext cx="3039474" cy="1202893"/>
          </a:xfrm>
          <a:prstGeom prst="rect">
            <a:avLst/>
          </a:prstGeom>
        </p:spPr>
        <p:txBody>
          <a:bodyPr vert="horz" wrap="square" lIns="0" tIns="0" rIns="0" bIns="0" rtlCol="0">
            <a:spAutoFit/>
          </a:bodyPr>
          <a:lstStyle/>
          <a:p>
            <a:pPr algn="ctr">
              <a:lnSpc>
                <a:spcPct val="100000"/>
              </a:lnSpc>
            </a:pPr>
            <a:r>
              <a:rPr sz="1000" dirty="0">
                <a:solidFill>
                  <a:srgbClr val="1B57AF"/>
                </a:solidFill>
                <a:latin typeface="Century Gothic"/>
                <a:cs typeface="Century Gothic"/>
              </a:rPr>
              <a:t>NASA </a:t>
            </a:r>
            <a:r>
              <a:rPr sz="1000" spc="-5" dirty="0">
                <a:solidFill>
                  <a:srgbClr val="1B57AF"/>
                </a:solidFill>
                <a:latin typeface="Century Gothic"/>
                <a:cs typeface="Century Gothic"/>
              </a:rPr>
              <a:t>DEVELOP </a:t>
            </a:r>
            <a:r>
              <a:rPr sz="1000" dirty="0">
                <a:solidFill>
                  <a:srgbClr val="1B57AF"/>
                </a:solidFill>
                <a:latin typeface="Century Gothic"/>
                <a:cs typeface="Century Gothic"/>
              </a:rPr>
              <a:t>National Program </a:t>
            </a:r>
            <a:r>
              <a:rPr sz="1000" dirty="0" smtClean="0">
                <a:solidFill>
                  <a:srgbClr val="1B57AF"/>
                </a:solidFill>
                <a:latin typeface="Century Gothic"/>
                <a:cs typeface="Century Gothic"/>
              </a:rPr>
              <a:t>-</a:t>
            </a:r>
            <a:r>
              <a:rPr lang="en-US" sz="1000" dirty="0" smtClean="0">
                <a:solidFill>
                  <a:srgbClr val="1B57AF"/>
                </a:solidFill>
                <a:latin typeface="Century Gothic"/>
                <a:cs typeface="Century Gothic"/>
              </a:rPr>
              <a:t> </a:t>
            </a:r>
            <a:r>
              <a:rPr lang="en-US" sz="1000" dirty="0" err="1" smtClean="0">
                <a:solidFill>
                  <a:srgbClr val="1B57AF"/>
                </a:solidFill>
                <a:latin typeface="Century Gothic"/>
                <a:cs typeface="Century Gothic"/>
              </a:rPr>
              <a:t>LaRC</a:t>
            </a:r>
            <a:endParaRPr sz="1000" dirty="0">
              <a:latin typeface="Century Gothic"/>
              <a:cs typeface="Century Gothic"/>
            </a:endParaRPr>
          </a:p>
          <a:p>
            <a:pPr marL="185420" marR="178435" algn="ctr">
              <a:lnSpc>
                <a:spcPct val="100000"/>
              </a:lnSpc>
              <a:spcBef>
                <a:spcPts val="409"/>
              </a:spcBef>
            </a:pPr>
            <a:r>
              <a:rPr lang="en-US" sz="900" dirty="0" smtClean="0">
                <a:latin typeface="Garamond"/>
                <a:cs typeface="Garamond"/>
              </a:rPr>
              <a:t>Hampton Roads Urban Development II – Summer 2019</a:t>
            </a:r>
          </a:p>
          <a:p>
            <a:pPr marR="178435" algn="ctr">
              <a:lnSpc>
                <a:spcPct val="100000"/>
              </a:lnSpc>
              <a:spcBef>
                <a:spcPts val="409"/>
              </a:spcBef>
            </a:pPr>
            <a:r>
              <a:rPr lang="en-US" sz="900" dirty="0" smtClean="0">
                <a:latin typeface="Garamond"/>
                <a:cs typeface="Garamond"/>
              </a:rPr>
              <a:t>Stephanie Kealy</a:t>
            </a:r>
            <a:r>
              <a:rPr sz="900" dirty="0" smtClean="0">
                <a:latin typeface="Garamond"/>
                <a:cs typeface="Garamond"/>
              </a:rPr>
              <a:t>, </a:t>
            </a:r>
            <a:r>
              <a:rPr lang="en-US" sz="900" spc="-15" dirty="0" smtClean="0">
                <a:latin typeface="Garamond"/>
                <a:cs typeface="Garamond"/>
              </a:rPr>
              <a:t>Sophie Barrowman</a:t>
            </a:r>
            <a:r>
              <a:rPr sz="900" dirty="0" smtClean="0">
                <a:latin typeface="Garamond"/>
                <a:cs typeface="Garamond"/>
              </a:rPr>
              <a:t>, </a:t>
            </a:r>
            <a:r>
              <a:rPr lang="en-US" sz="900" spc="-15" dirty="0" smtClean="0">
                <a:latin typeface="Garamond"/>
                <a:cs typeface="Garamond"/>
              </a:rPr>
              <a:t>Paige Haley</a:t>
            </a:r>
            <a:r>
              <a:rPr sz="900" dirty="0" smtClean="0">
                <a:latin typeface="Garamond"/>
                <a:cs typeface="Garamond"/>
              </a:rPr>
              <a:t>,</a:t>
            </a:r>
            <a:r>
              <a:rPr lang="en-US" sz="900" dirty="0" smtClean="0">
                <a:latin typeface="Garamond"/>
                <a:cs typeface="Garamond"/>
              </a:rPr>
              <a:t> Alina Schulz</a:t>
            </a:r>
          </a:p>
          <a:p>
            <a:pPr marR="178435" algn="ctr">
              <a:lnSpc>
                <a:spcPct val="100000"/>
              </a:lnSpc>
              <a:spcBef>
                <a:spcPts val="409"/>
              </a:spcBef>
            </a:pPr>
            <a:r>
              <a:rPr sz="900" spc="-5" dirty="0" smtClean="0">
                <a:latin typeface="Garamond"/>
                <a:cs typeface="Garamond"/>
                <a:hlinkClick r:id="rId8"/>
              </a:rPr>
              <a:t>http</a:t>
            </a:r>
            <a:r>
              <a:rPr sz="900" spc="-5" dirty="0">
                <a:latin typeface="Garamond"/>
                <a:cs typeface="Garamond"/>
                <a:hlinkClick r:id="rId8"/>
              </a:rPr>
              <a:t>://develop.larc.nasa.gov</a:t>
            </a:r>
            <a:endParaRPr sz="900" dirty="0">
              <a:latin typeface="Garamond"/>
              <a:cs typeface="Garamond"/>
            </a:endParaRPr>
          </a:p>
          <a:p>
            <a:pPr marL="91440" algn="ctr">
              <a:lnSpc>
                <a:spcPct val="100000"/>
              </a:lnSpc>
              <a:spcBef>
                <a:spcPts val="450"/>
              </a:spcBef>
            </a:pPr>
            <a:r>
              <a:rPr sz="900" i="1" dirty="0">
                <a:latin typeface="Garamond"/>
                <a:cs typeface="Garamond"/>
              </a:rPr>
              <a:t>in collaboration</a:t>
            </a:r>
            <a:r>
              <a:rPr sz="900" i="1" spc="-110" dirty="0">
                <a:latin typeface="Garamond"/>
                <a:cs typeface="Garamond"/>
              </a:rPr>
              <a:t> </a:t>
            </a:r>
            <a:r>
              <a:rPr sz="900" i="1" spc="-5" dirty="0">
                <a:latin typeface="Garamond"/>
                <a:cs typeface="Garamond"/>
              </a:rPr>
              <a:t>with</a:t>
            </a:r>
            <a:endParaRPr sz="900" dirty="0">
              <a:latin typeface="Garamond"/>
              <a:cs typeface="Garamond"/>
            </a:endParaRPr>
          </a:p>
          <a:p>
            <a:pPr algn="ctr">
              <a:lnSpc>
                <a:spcPct val="100000"/>
              </a:lnSpc>
            </a:pPr>
            <a:r>
              <a:rPr lang="en-US" sz="900" dirty="0" smtClean="0">
                <a:latin typeface="Garamond"/>
                <a:cs typeface="Garamond"/>
              </a:rPr>
              <a:t>City of Hampton</a:t>
            </a:r>
          </a:p>
          <a:p>
            <a:pPr algn="ctr">
              <a:lnSpc>
                <a:spcPct val="100000"/>
              </a:lnSpc>
            </a:pPr>
            <a:r>
              <a:rPr lang="en-US" sz="900" dirty="0" smtClean="0">
                <a:latin typeface="Garamond"/>
                <a:cs typeface="Garamond"/>
              </a:rPr>
              <a:t>Waggonner &amp; Ball Architects</a:t>
            </a:r>
            <a:endParaRPr sz="900" dirty="0">
              <a:latin typeface="Garamond"/>
              <a:cs typeface="Garamond"/>
            </a:endParaRPr>
          </a:p>
        </p:txBody>
      </p:sp>
      <p:sp>
        <p:nvSpPr>
          <p:cNvPr id="60" name="object 60"/>
          <p:cNvSpPr txBox="1"/>
          <p:nvPr/>
        </p:nvSpPr>
        <p:spPr>
          <a:xfrm>
            <a:off x="3541086" y="6172200"/>
            <a:ext cx="2976880" cy="323165"/>
          </a:xfrm>
          <a:prstGeom prst="rect">
            <a:avLst/>
          </a:prstGeom>
        </p:spPr>
        <p:txBody>
          <a:bodyPr vert="horz" wrap="square" lIns="0" tIns="0" rIns="0" bIns="0" rtlCol="0">
            <a:spAutoFit/>
          </a:bodyPr>
          <a:lstStyle/>
          <a:p>
            <a:pPr algn="ctr"/>
            <a:r>
              <a:rPr lang="en-US" sz="900" i="1" baseline="30000" dirty="0" smtClean="0">
                <a:latin typeface="Garamond"/>
                <a:cs typeface="Garamond"/>
              </a:rPr>
              <a:t>Any opinions, findings, and conclusions or recommendations expressed in this material are those of the author(s) and do not necessarily reflect the views of the National Aeronautics and Space Administration.</a:t>
            </a:r>
          </a:p>
          <a:p>
            <a:pPr algn="ctr"/>
            <a:r>
              <a:rPr lang="en-US" sz="900" i="1" baseline="30000" dirty="0" smtClean="0">
                <a:latin typeface="Garamond"/>
                <a:cs typeface="Garamond"/>
              </a:rPr>
              <a:t>This material is based upon work supported by NASA through contract </a:t>
            </a:r>
            <a:r>
              <a:rPr lang="en-US" sz="900" i="1" baseline="30000" dirty="0" smtClean="0">
                <a:latin typeface="Garamond"/>
                <a:cs typeface="Garamond"/>
              </a:rPr>
              <a:t>NNL16AA05C.</a:t>
            </a:r>
            <a:endParaRPr lang="en-US" sz="900" dirty="0">
              <a:latin typeface="Garamond"/>
              <a:cs typeface="Garamond"/>
            </a:endParaRPr>
          </a:p>
        </p:txBody>
      </p:sp>
      <p:sp>
        <p:nvSpPr>
          <p:cNvPr id="61" name="object 61"/>
          <p:cNvSpPr txBox="1"/>
          <p:nvPr/>
        </p:nvSpPr>
        <p:spPr>
          <a:xfrm>
            <a:off x="3498596" y="73025"/>
            <a:ext cx="1268730" cy="323215"/>
          </a:xfrm>
          <a:prstGeom prst="rect">
            <a:avLst/>
          </a:prstGeom>
        </p:spPr>
        <p:txBody>
          <a:bodyPr vert="horz" wrap="square" lIns="0" tIns="0" rIns="0" bIns="0" rtlCol="0">
            <a:spAutoFit/>
          </a:bodyPr>
          <a:lstStyle/>
          <a:p>
            <a:pPr marL="12700">
              <a:lnSpc>
                <a:spcPct val="100000"/>
              </a:lnSpc>
            </a:pPr>
            <a:r>
              <a:rPr sz="2000" dirty="0">
                <a:solidFill>
                  <a:srgbClr val="FFFFFF"/>
                </a:solidFill>
                <a:latin typeface="Century Gothic"/>
                <a:cs typeface="Century Gothic"/>
              </a:rPr>
              <a:t>Resources</a:t>
            </a:r>
            <a:endParaRPr sz="2000" dirty="0">
              <a:latin typeface="Century Gothic"/>
              <a:cs typeface="Century Gothic"/>
            </a:endParaRPr>
          </a:p>
        </p:txBody>
      </p:sp>
      <p:sp>
        <p:nvSpPr>
          <p:cNvPr id="62" name="object 62"/>
          <p:cNvSpPr/>
          <p:nvPr/>
        </p:nvSpPr>
        <p:spPr>
          <a:xfrm>
            <a:off x="9948741" y="7052208"/>
            <a:ext cx="74777" cy="669391"/>
          </a:xfrm>
          <a:prstGeom prst="rect">
            <a:avLst/>
          </a:prstGeom>
          <a:blipFill>
            <a:blip r:embed="rId9" cstate="print"/>
            <a:stretch>
              <a:fillRect/>
            </a:stretch>
          </a:blipFill>
        </p:spPr>
        <p:txBody>
          <a:bodyPr wrap="square" lIns="0" tIns="0" rIns="0" bIns="0" rtlCol="0"/>
          <a:lstStyle/>
          <a:p>
            <a:endParaRPr/>
          </a:p>
        </p:txBody>
      </p:sp>
      <p:sp>
        <p:nvSpPr>
          <p:cNvPr id="63" name="object 63"/>
          <p:cNvSpPr/>
          <p:nvPr/>
        </p:nvSpPr>
        <p:spPr>
          <a:xfrm>
            <a:off x="3516127" y="6770999"/>
            <a:ext cx="2201951" cy="93675"/>
          </a:xfrm>
          <a:prstGeom prst="rect">
            <a:avLst/>
          </a:prstGeom>
          <a:blipFill>
            <a:blip r:embed="rId10" cstate="print"/>
            <a:stretch>
              <a:fillRect/>
            </a:stretch>
          </a:blipFill>
        </p:spPr>
        <p:txBody>
          <a:bodyPr wrap="square" lIns="0" tIns="0" rIns="0" bIns="0" rtlCol="0"/>
          <a:lstStyle/>
          <a:p>
            <a:endParaRPr/>
          </a:p>
        </p:txBody>
      </p:sp>
      <p:sp>
        <p:nvSpPr>
          <p:cNvPr id="64" name="object 64"/>
          <p:cNvSpPr/>
          <p:nvPr/>
        </p:nvSpPr>
        <p:spPr>
          <a:xfrm>
            <a:off x="3516127" y="7058019"/>
            <a:ext cx="683056" cy="74777"/>
          </a:xfrm>
          <a:prstGeom prst="rect">
            <a:avLst/>
          </a:prstGeom>
          <a:blipFill>
            <a:blip r:embed="rId11" cstate="print"/>
            <a:stretch>
              <a:fillRect/>
            </a:stretch>
          </a:blipFill>
        </p:spPr>
        <p:txBody>
          <a:bodyPr wrap="square" lIns="0" tIns="0" rIns="0" bIns="0" rtlCol="0"/>
          <a:lstStyle/>
          <a:p>
            <a:endParaRPr/>
          </a:p>
        </p:txBody>
      </p:sp>
      <p:sp>
        <p:nvSpPr>
          <p:cNvPr id="65" name="object 65"/>
          <p:cNvSpPr txBox="1"/>
          <p:nvPr/>
        </p:nvSpPr>
        <p:spPr>
          <a:xfrm>
            <a:off x="3503427" y="7543769"/>
            <a:ext cx="820419" cy="125730"/>
          </a:xfrm>
          <a:prstGeom prst="rect">
            <a:avLst/>
          </a:prstGeom>
        </p:spPr>
        <p:txBody>
          <a:bodyPr vert="horz" wrap="square" lIns="0" tIns="0" rIns="0" bIns="0" rtlCol="0">
            <a:spAutoFit/>
          </a:bodyPr>
          <a:lstStyle/>
          <a:p>
            <a:pPr marL="12700">
              <a:lnSpc>
                <a:spcPct val="100000"/>
              </a:lnSpc>
            </a:pPr>
            <a:r>
              <a:rPr sz="600" dirty="0">
                <a:solidFill>
                  <a:srgbClr val="FFFFFF"/>
                </a:solidFill>
                <a:latin typeface="Helvetica Neue"/>
                <a:cs typeface="Helvetica Neue"/>
              </a:rPr>
              <a:t>NP-2017-10-000-LaRC</a:t>
            </a:r>
            <a:endParaRPr sz="600">
              <a:latin typeface="Helvetica Neue"/>
              <a:cs typeface="Helvetica Neue"/>
            </a:endParaRPr>
          </a:p>
        </p:txBody>
      </p:sp>
      <p:sp>
        <p:nvSpPr>
          <p:cNvPr id="66" name="Hexagon 65"/>
          <p:cNvSpPr/>
          <p:nvPr/>
        </p:nvSpPr>
        <p:spPr>
          <a:xfrm>
            <a:off x="-466188" y="-151741"/>
            <a:ext cx="2371188" cy="1899007"/>
          </a:xfrm>
          <a:prstGeom prst="hexagon">
            <a:avLst/>
          </a:prstGeom>
          <a:blipFill dpi="0" rotWithShape="1">
            <a:blip r:embed="rId12" cstate="print">
              <a:extLst>
                <a:ext uri="{28A0092B-C50C-407E-A947-70E740481C1C}">
                  <a14:useLocalDpi xmlns:a14="http://schemas.microsoft.com/office/drawing/2010/main" val="0"/>
                </a:ext>
              </a:extLst>
            </a:blip>
            <a:srcRect/>
            <a:stretch>
              <a:fillRect l="-132" t="6663" r="-7844" b="-2967"/>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rotWithShape="1">
          <a:blip r:embed="rId13">
            <a:extLst>
              <a:ext uri="{28A0092B-C50C-407E-A947-70E740481C1C}">
                <a14:useLocalDpi xmlns:a14="http://schemas.microsoft.com/office/drawing/2010/main" val="0"/>
              </a:ext>
            </a:extLst>
          </a:blip>
          <a:srcRect l="1888" t="1457" r="1558"/>
          <a:stretch/>
        </p:blipFill>
        <p:spPr>
          <a:xfrm>
            <a:off x="2002060" y="73025"/>
            <a:ext cx="1301591" cy="1286739"/>
          </a:xfrm>
          <a:prstGeom prst="ellipse">
            <a:avLst/>
          </a:prstGeom>
        </p:spPr>
      </p:pic>
      <p:sp>
        <p:nvSpPr>
          <p:cNvPr id="40" name="TextBox 39"/>
          <p:cNvSpPr txBox="1"/>
          <p:nvPr/>
        </p:nvSpPr>
        <p:spPr>
          <a:xfrm>
            <a:off x="22583" y="6019562"/>
            <a:ext cx="3336813" cy="1600438"/>
          </a:xfrm>
          <a:prstGeom prst="rect">
            <a:avLst/>
          </a:prstGeom>
          <a:noFill/>
        </p:spPr>
        <p:txBody>
          <a:bodyPr wrap="square" rtlCol="0">
            <a:spAutoFit/>
          </a:bodyPr>
          <a:lstStyle/>
          <a:p>
            <a:pPr marL="12700" marR="5080" algn="ctr">
              <a:lnSpc>
                <a:spcPct val="100000"/>
              </a:lnSpc>
            </a:pPr>
            <a:r>
              <a:rPr lang="en-US" sz="1400" b="1" dirty="0">
                <a:solidFill>
                  <a:srgbClr val="FFFFFF"/>
                </a:solidFill>
                <a:latin typeface="Century Gothic" panose="020B0502020202020204" pitchFamily="34" charset="0"/>
                <a:cs typeface="Garamond"/>
              </a:rPr>
              <a:t>WHAT IS REMOTE SENSING?</a:t>
            </a:r>
          </a:p>
          <a:p>
            <a:pPr marL="12700" marR="5080" algn="just">
              <a:lnSpc>
                <a:spcPct val="100000"/>
              </a:lnSpc>
            </a:pPr>
            <a:r>
              <a:rPr lang="en-US" sz="1400" dirty="0">
                <a:solidFill>
                  <a:srgbClr val="FFFFFF"/>
                </a:solidFill>
                <a:latin typeface="Century Gothic" panose="020B0502020202020204" pitchFamily="34" charset="0"/>
                <a:cs typeface="Garamond"/>
              </a:rPr>
              <a:t>Remote sensing is the scanning of the earth by satellite in order to obtain information about it, similar to taking a photograph. NASA shares this data publicly- anyone can use it! </a:t>
            </a:r>
          </a:p>
        </p:txBody>
      </p:sp>
      <p:sp>
        <p:nvSpPr>
          <p:cNvPr id="67" name="TextBox 66"/>
          <p:cNvSpPr txBox="1"/>
          <p:nvPr/>
        </p:nvSpPr>
        <p:spPr>
          <a:xfrm>
            <a:off x="0" y="1828800"/>
            <a:ext cx="3390900" cy="2954655"/>
          </a:xfrm>
          <a:prstGeom prst="rect">
            <a:avLst/>
          </a:prstGeom>
          <a:noFill/>
        </p:spPr>
        <p:txBody>
          <a:bodyPr wrap="square" rtlCol="0">
            <a:spAutoFit/>
          </a:bodyPr>
          <a:lstStyle/>
          <a:p>
            <a:pPr algn="just"/>
            <a:r>
              <a:rPr lang="en-US" sz="1400" dirty="0">
                <a:solidFill>
                  <a:srgbClr val="FFFFFF"/>
                </a:solidFill>
                <a:latin typeface="Century Gothic" panose="020B0502020202020204" pitchFamily="34" charset="0"/>
                <a:cs typeface="Garamond"/>
              </a:rPr>
              <a:t>The DEVELOP Program, part of NASA’s Applied Sciences Program, bridges the gap between NASA Earth Science and society. DEVELOP helps to prepare participants and partner organizations for challenges that face our society and future generations.  DEVELOP addresses environmental and public policy issues through interdisciplinary research projects using remote sensing.</a:t>
            </a:r>
          </a:p>
          <a:p>
            <a:endParaRPr lang="en-US" dirty="0"/>
          </a:p>
        </p:txBody>
      </p:sp>
      <p:pic>
        <p:nvPicPr>
          <p:cNvPr id="68" name="Picture 6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718179">
            <a:off x="1810902" y="4424743"/>
            <a:ext cx="1582582" cy="1293442"/>
          </a:xfrm>
          <a:prstGeom prst="rect">
            <a:avLst/>
          </a:prstGeom>
        </p:spPr>
      </p:pic>
      <p:pic>
        <p:nvPicPr>
          <p:cNvPr id="69" name="Picture 6" descr="https://upload.wikimedia.org/wikipedia/commons/a/a0/Earth_%28blank%29.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944" t="25049" r="22783" b="52966"/>
          <a:stretch/>
        </p:blipFill>
        <p:spPr bwMode="auto">
          <a:xfrm>
            <a:off x="-153668" y="4648201"/>
            <a:ext cx="2460505" cy="1377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3" name="object 61"/>
          <p:cNvSpPr txBox="1"/>
          <p:nvPr/>
        </p:nvSpPr>
        <p:spPr>
          <a:xfrm rot="16200000">
            <a:off x="5156851" y="5096185"/>
            <a:ext cx="4279614" cy="615553"/>
          </a:xfrm>
          <a:prstGeom prst="rect">
            <a:avLst/>
          </a:prstGeom>
        </p:spPr>
        <p:txBody>
          <a:bodyPr vert="horz" wrap="square" lIns="0" tIns="0" rIns="0" bIns="0" rtlCol="0">
            <a:spAutoFit/>
          </a:bodyPr>
          <a:lstStyle/>
          <a:p>
            <a:pPr marL="12700">
              <a:lnSpc>
                <a:spcPct val="100000"/>
              </a:lnSpc>
            </a:pPr>
            <a:r>
              <a:rPr lang="en-US" sz="2000" dirty="0" smtClean="0">
                <a:solidFill>
                  <a:srgbClr val="FFFFFF"/>
                </a:solidFill>
                <a:latin typeface="Century Gothic"/>
                <a:cs typeface="Century Gothic"/>
              </a:rPr>
              <a:t>Tree Canopy &amp; Impervious </a:t>
            </a:r>
          </a:p>
          <a:p>
            <a:pPr marL="12700">
              <a:lnSpc>
                <a:spcPct val="100000"/>
              </a:lnSpc>
            </a:pPr>
            <a:r>
              <a:rPr lang="en-US" sz="2000" dirty="0" smtClean="0">
                <a:solidFill>
                  <a:srgbClr val="FFFFFF"/>
                </a:solidFill>
                <a:latin typeface="Century Gothic"/>
                <a:cs typeface="Century Gothic"/>
              </a:rPr>
              <a:t>Surface in Hampton, VA</a:t>
            </a:r>
            <a:endParaRPr sz="2000" dirty="0">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550881" y="-1143000"/>
            <a:ext cx="9479319" cy="6380164"/>
            <a:chOff x="3328798" y="-1371600"/>
            <a:chExt cx="10158602" cy="6837364"/>
          </a:xfrm>
        </p:grpSpPr>
        <p:sp>
          <p:nvSpPr>
            <p:cNvPr id="18" name="Hexagon 17"/>
            <p:cNvSpPr>
              <a:spLocks noChangeAspect="1"/>
            </p:cNvSpPr>
            <p:nvPr/>
          </p:nvSpPr>
          <p:spPr>
            <a:xfrm>
              <a:off x="9553280" y="-1371600"/>
              <a:ext cx="3916233" cy="3383280"/>
            </a:xfrm>
            <a:prstGeom prst="hexagon">
              <a:avLst/>
            </a:prstGeom>
            <a:solidFill>
              <a:srgbClr val="1B57AF"/>
            </a:solidFill>
            <a:ln w="190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3328798" y="-1271682"/>
              <a:ext cx="10158602" cy="6737446"/>
              <a:chOff x="3328798" y="-1271682"/>
              <a:chExt cx="10158602" cy="6737446"/>
            </a:xfrm>
          </p:grpSpPr>
          <p:pic>
            <p:nvPicPr>
              <p:cNvPr id="20" name="Picture 19"/>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6505930" y="412599"/>
                <a:ext cx="3780000" cy="3218094"/>
              </a:xfrm>
              <a:prstGeom prst="hexagon">
                <a:avLst/>
              </a:prstGeom>
              <a:ln w="190500">
                <a:solidFill>
                  <a:schemeClr val="bg1"/>
                </a:solidFill>
              </a:ln>
            </p:spPr>
          </p:pic>
          <p:sp>
            <p:nvSpPr>
              <p:cNvPr id="17" name="Hexagon 16"/>
              <p:cNvSpPr>
                <a:spLocks noChangeAspect="1"/>
              </p:cNvSpPr>
              <p:nvPr/>
            </p:nvSpPr>
            <p:spPr>
              <a:xfrm>
                <a:off x="9571167" y="2082484"/>
                <a:ext cx="3916233" cy="3383280"/>
              </a:xfrm>
              <a:prstGeom prst="hexagon">
                <a:avLst/>
              </a:prstGeom>
              <a:solidFill>
                <a:srgbClr val="1B57AF"/>
              </a:solidFill>
              <a:ln w="190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p:cNvPicPr>
              <p:nvPr/>
            </p:nvPicPr>
            <p:blipFill rotWithShape="1">
              <a:blip r:embed="rId3">
                <a:extLst>
                  <a:ext uri="{28A0092B-C50C-407E-A947-70E740481C1C}">
                    <a14:useLocalDpi xmlns:a14="http://schemas.microsoft.com/office/drawing/2010/main" val="0"/>
                  </a:ext>
                </a:extLst>
              </a:blip>
              <a:srcRect l="12182" t="4827" r="12182" b="14583"/>
              <a:stretch/>
            </p:blipFill>
            <p:spPr>
              <a:xfrm>
                <a:off x="3328798" y="-1271682"/>
                <a:ext cx="3780000" cy="3283362"/>
              </a:xfrm>
              <a:prstGeom prst="hexagon">
                <a:avLst/>
              </a:prstGeom>
              <a:ln w="190500">
                <a:solidFill>
                  <a:schemeClr val="bg1"/>
                </a:solidFill>
              </a:ln>
            </p:spPr>
          </p:pic>
        </p:grpSp>
      </p:grpSp>
      <p:sp>
        <p:nvSpPr>
          <p:cNvPr id="21" name="bk object 41"/>
          <p:cNvSpPr/>
          <p:nvPr/>
        </p:nvSpPr>
        <p:spPr>
          <a:xfrm>
            <a:off x="0" y="0"/>
            <a:ext cx="10058400" cy="708660"/>
          </a:xfrm>
          <a:custGeom>
            <a:avLst/>
            <a:gdLst/>
            <a:ahLst/>
            <a:cxnLst/>
            <a:rect l="l" t="t" r="r" b="b"/>
            <a:pathLst>
              <a:path w="10058400" h="708660">
                <a:moveTo>
                  <a:pt x="0" y="708659"/>
                </a:moveTo>
                <a:lnTo>
                  <a:pt x="10058400" y="708659"/>
                </a:lnTo>
                <a:lnTo>
                  <a:pt x="10058400" y="0"/>
                </a:lnTo>
                <a:lnTo>
                  <a:pt x="0" y="0"/>
                </a:lnTo>
                <a:lnTo>
                  <a:pt x="0" y="708659"/>
                </a:lnTo>
                <a:close/>
              </a:path>
            </a:pathLst>
          </a:custGeom>
          <a:solidFill>
            <a:srgbClr val="000000"/>
          </a:solidFill>
        </p:spPr>
        <p:txBody>
          <a:bodyPr wrap="square" lIns="0" tIns="0" rIns="0" bIns="0" rtlCol="0"/>
          <a:lstStyle/>
          <a:p>
            <a:endParaRPr/>
          </a:p>
        </p:txBody>
      </p:sp>
      <p:sp>
        <p:nvSpPr>
          <p:cNvPr id="22" name="bk object 43"/>
          <p:cNvSpPr/>
          <p:nvPr/>
        </p:nvSpPr>
        <p:spPr>
          <a:xfrm>
            <a:off x="9057250" y="1270"/>
            <a:ext cx="846090" cy="653288"/>
          </a:xfrm>
          <a:prstGeom prst="rect">
            <a:avLst/>
          </a:prstGeom>
          <a:blipFill>
            <a:blip r:embed="rId4" cstate="print"/>
            <a:stretch>
              <a:fillRect/>
            </a:stretch>
          </a:blipFill>
        </p:spPr>
        <p:txBody>
          <a:bodyPr wrap="square" lIns="0" tIns="0" rIns="0" bIns="0" rtlCol="0"/>
          <a:lstStyle/>
          <a:p>
            <a:endParaRPr/>
          </a:p>
        </p:txBody>
      </p:sp>
      <p:sp>
        <p:nvSpPr>
          <p:cNvPr id="23" name="bk object 44"/>
          <p:cNvSpPr/>
          <p:nvPr/>
        </p:nvSpPr>
        <p:spPr>
          <a:xfrm>
            <a:off x="7541356" y="254965"/>
            <a:ext cx="1458579" cy="267334"/>
          </a:xfrm>
          <a:prstGeom prst="rect">
            <a:avLst/>
          </a:prstGeom>
          <a:blipFill>
            <a:blip r:embed="rId5" cstate="print"/>
            <a:stretch>
              <a:fillRect/>
            </a:stretch>
          </a:blipFill>
        </p:spPr>
        <p:txBody>
          <a:bodyPr wrap="square" lIns="0" tIns="0" rIns="0" bIns="0" rtlCol="0"/>
          <a:lstStyle/>
          <a:p>
            <a:endParaRPr/>
          </a:p>
        </p:txBody>
      </p:sp>
      <p:sp>
        <p:nvSpPr>
          <p:cNvPr id="24" name="bk object 45"/>
          <p:cNvSpPr/>
          <p:nvPr/>
        </p:nvSpPr>
        <p:spPr>
          <a:xfrm>
            <a:off x="9118474" y="91866"/>
            <a:ext cx="0" cy="528320"/>
          </a:xfrm>
          <a:custGeom>
            <a:avLst/>
            <a:gdLst/>
            <a:ahLst/>
            <a:cxnLst/>
            <a:rect l="l" t="t" r="r" b="b"/>
            <a:pathLst>
              <a:path h="528320">
                <a:moveTo>
                  <a:pt x="0" y="0"/>
                </a:moveTo>
                <a:lnTo>
                  <a:pt x="0" y="528091"/>
                </a:lnTo>
              </a:path>
            </a:pathLst>
          </a:custGeom>
          <a:ln w="12700">
            <a:solidFill>
              <a:srgbClr val="FFFFFF"/>
            </a:solidFill>
          </a:ln>
        </p:spPr>
        <p:txBody>
          <a:bodyPr wrap="square" lIns="0" tIns="0" rIns="0" bIns="0" rtlCol="0"/>
          <a:lstStyle/>
          <a:p>
            <a:endParaRPr/>
          </a:p>
        </p:txBody>
      </p:sp>
      <p:sp>
        <p:nvSpPr>
          <p:cNvPr id="2" name="object 2"/>
          <p:cNvSpPr txBox="1"/>
          <p:nvPr/>
        </p:nvSpPr>
        <p:spPr>
          <a:xfrm>
            <a:off x="230408" y="233044"/>
            <a:ext cx="3899835" cy="215444"/>
          </a:xfrm>
          <a:prstGeom prst="rect">
            <a:avLst/>
          </a:prstGeom>
        </p:spPr>
        <p:txBody>
          <a:bodyPr vert="horz" wrap="square" lIns="0" tIns="0" rIns="0" bIns="0" rtlCol="0">
            <a:spAutoFit/>
          </a:bodyPr>
          <a:lstStyle/>
          <a:p>
            <a:pPr marL="12700">
              <a:lnSpc>
                <a:spcPct val="100000"/>
              </a:lnSpc>
            </a:pPr>
            <a:r>
              <a:rPr lang="en-US" sz="1400" b="1" spc="-5" dirty="0" smtClean="0">
                <a:solidFill>
                  <a:srgbClr val="FFFFFF"/>
                </a:solidFill>
                <a:latin typeface="Century Gothic"/>
                <a:cs typeface="Century Gothic"/>
              </a:rPr>
              <a:t>Remote Sensing of Hampton, VA</a:t>
            </a:r>
            <a:endParaRPr sz="1400" dirty="0">
              <a:latin typeface="Century Gothic"/>
              <a:cs typeface="Century Gothic"/>
            </a:endParaRPr>
          </a:p>
        </p:txBody>
      </p:sp>
      <p:sp>
        <p:nvSpPr>
          <p:cNvPr id="7" name="object 7"/>
          <p:cNvSpPr txBox="1"/>
          <p:nvPr/>
        </p:nvSpPr>
        <p:spPr>
          <a:xfrm>
            <a:off x="3390900" y="1611000"/>
            <a:ext cx="1036861" cy="646331"/>
          </a:xfrm>
          <a:prstGeom prst="rect">
            <a:avLst/>
          </a:prstGeom>
        </p:spPr>
        <p:txBody>
          <a:bodyPr vert="horz" wrap="square" lIns="0" tIns="0" rIns="0" bIns="0" rtlCol="0">
            <a:spAutoFit/>
          </a:bodyPr>
          <a:lstStyle/>
          <a:p>
            <a:pPr marL="12700">
              <a:lnSpc>
                <a:spcPct val="100000"/>
              </a:lnSpc>
            </a:pPr>
            <a:r>
              <a:rPr sz="1050" b="1" spc="-20" dirty="0">
                <a:latin typeface="Garamond"/>
                <a:cs typeface="Garamond"/>
              </a:rPr>
              <a:t>Fig. </a:t>
            </a:r>
            <a:r>
              <a:rPr sz="1050" b="1" dirty="0">
                <a:latin typeface="Garamond"/>
                <a:cs typeface="Garamond"/>
              </a:rPr>
              <a:t>4. </a:t>
            </a:r>
            <a:r>
              <a:rPr lang="en-US" sz="1050" b="1" dirty="0" smtClean="0">
                <a:latin typeface="Garamond"/>
                <a:cs typeface="Garamond"/>
              </a:rPr>
              <a:t>&gt; </a:t>
            </a:r>
          </a:p>
          <a:p>
            <a:pPr marL="12700">
              <a:lnSpc>
                <a:spcPct val="100000"/>
              </a:lnSpc>
            </a:pPr>
            <a:r>
              <a:rPr lang="en-US" sz="1050" i="1" dirty="0" smtClean="0">
                <a:latin typeface="Garamond"/>
                <a:cs typeface="Garamond"/>
              </a:rPr>
              <a:t>Map of trees </a:t>
            </a:r>
          </a:p>
          <a:p>
            <a:pPr marL="12700">
              <a:lnSpc>
                <a:spcPct val="100000"/>
              </a:lnSpc>
            </a:pPr>
            <a:r>
              <a:rPr lang="en-US" sz="1050" i="1" dirty="0" smtClean="0">
                <a:latin typeface="Garamond"/>
                <a:cs typeface="Garamond"/>
              </a:rPr>
              <a:t>and </a:t>
            </a:r>
            <a:r>
              <a:rPr lang="en-US" sz="1050" i="1" dirty="0">
                <a:latin typeface="Garamond"/>
                <a:cs typeface="Garamond"/>
              </a:rPr>
              <a:t>i</a:t>
            </a:r>
            <a:r>
              <a:rPr lang="en-US" sz="1050" i="1" dirty="0" smtClean="0">
                <a:latin typeface="Garamond"/>
                <a:cs typeface="Garamond"/>
              </a:rPr>
              <a:t>mpervious </a:t>
            </a:r>
          </a:p>
          <a:p>
            <a:pPr marL="12700">
              <a:lnSpc>
                <a:spcPct val="100000"/>
              </a:lnSpc>
            </a:pPr>
            <a:r>
              <a:rPr lang="en-US" sz="1050" i="1" dirty="0" smtClean="0">
                <a:latin typeface="Garamond"/>
                <a:cs typeface="Garamond"/>
              </a:rPr>
              <a:t>surface</a:t>
            </a:r>
            <a:endParaRPr sz="1050" dirty="0">
              <a:latin typeface="Garamond"/>
              <a:cs typeface="Garamond"/>
            </a:endParaRPr>
          </a:p>
        </p:txBody>
      </p:sp>
      <p:grpSp>
        <p:nvGrpSpPr>
          <p:cNvPr id="15" name="Group 14"/>
          <p:cNvGrpSpPr/>
          <p:nvPr/>
        </p:nvGrpSpPr>
        <p:grpSpPr>
          <a:xfrm>
            <a:off x="-2781228" y="3498987"/>
            <a:ext cx="8877228" cy="6026013"/>
            <a:chOff x="-3352800" y="3276600"/>
            <a:chExt cx="10264294" cy="6967578"/>
          </a:xfrm>
        </p:grpSpPr>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90849" y="6907371"/>
              <a:ext cx="3920645" cy="3336807"/>
            </a:xfrm>
            <a:prstGeom prst="hexagon">
              <a:avLst/>
            </a:prstGeom>
            <a:ln w="190500">
              <a:solidFill>
                <a:schemeClr val="bg1"/>
              </a:solidFill>
            </a:ln>
          </p:spPr>
        </p:pic>
        <p:grpSp>
          <p:nvGrpSpPr>
            <p:cNvPr id="8" name="Group 7"/>
            <p:cNvGrpSpPr/>
            <p:nvPr/>
          </p:nvGrpSpPr>
          <p:grpSpPr>
            <a:xfrm>
              <a:off x="-3352800" y="3276600"/>
              <a:ext cx="6929288" cy="6766560"/>
              <a:chOff x="-3352800" y="3276600"/>
              <a:chExt cx="6929288" cy="6766560"/>
            </a:xfrm>
          </p:grpSpPr>
          <p:sp>
            <p:nvSpPr>
              <p:cNvPr id="9" name="Hexagon 8"/>
              <p:cNvSpPr>
                <a:spLocks noChangeAspect="1"/>
              </p:cNvSpPr>
              <p:nvPr/>
            </p:nvSpPr>
            <p:spPr>
              <a:xfrm>
                <a:off x="-3352800" y="3276600"/>
                <a:ext cx="3916233" cy="3383280"/>
              </a:xfrm>
              <a:prstGeom prst="hexagon">
                <a:avLst/>
              </a:prstGeom>
              <a:solidFill>
                <a:srgbClr val="1B57AF"/>
              </a:solidFill>
              <a:ln w="190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a:spLocks noChangeAspect="1"/>
              </p:cNvSpPr>
              <p:nvPr/>
            </p:nvSpPr>
            <p:spPr>
              <a:xfrm>
                <a:off x="-3352800" y="6659880"/>
                <a:ext cx="3916233" cy="3383280"/>
              </a:xfrm>
              <a:prstGeom prst="hexagon">
                <a:avLst/>
              </a:prstGeom>
              <a:solidFill>
                <a:srgbClr val="1B57AF"/>
              </a:solidFill>
              <a:ln w="190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p:cNvPicPr>
              <p:nvPr/>
            </p:nvPicPr>
            <p:blipFill>
              <a:blip r:embed="rId7">
                <a:extLst>
                  <a:ext uri="{28A0092B-C50C-407E-A947-70E740481C1C}">
                    <a14:useLocalDpi xmlns:a14="http://schemas.microsoft.com/office/drawing/2010/main" val="0"/>
                  </a:ext>
                </a:extLst>
              </a:blip>
              <a:stretch>
                <a:fillRect/>
              </a:stretch>
            </p:blipFill>
            <p:spPr>
              <a:xfrm>
                <a:off x="-203513" y="5132259"/>
                <a:ext cx="3780001" cy="3280935"/>
              </a:xfrm>
              <a:prstGeom prst="hexagon">
                <a:avLst/>
              </a:prstGeom>
              <a:ln w="190500">
                <a:solidFill>
                  <a:schemeClr val="bg1"/>
                </a:solidFill>
              </a:ln>
            </p:spPr>
          </p:pic>
        </p:grpSp>
      </p:grpSp>
      <p:sp>
        <p:nvSpPr>
          <p:cNvPr id="13" name="TextBox 12"/>
          <p:cNvSpPr txBox="1"/>
          <p:nvPr/>
        </p:nvSpPr>
        <p:spPr>
          <a:xfrm>
            <a:off x="3720934" y="5105400"/>
            <a:ext cx="2715052" cy="253916"/>
          </a:xfrm>
          <a:prstGeom prst="rect">
            <a:avLst/>
          </a:prstGeom>
          <a:noFill/>
        </p:spPr>
        <p:txBody>
          <a:bodyPr wrap="square" rtlCol="0">
            <a:spAutoFit/>
          </a:bodyPr>
          <a:lstStyle/>
          <a:p>
            <a:pPr algn="ctr"/>
            <a:r>
              <a:rPr lang="en-US" sz="1050" b="1" dirty="0" smtClean="0">
                <a:latin typeface="Garamond"/>
                <a:cs typeface="Garamond"/>
              </a:rPr>
              <a:t>Fig. 3</a:t>
            </a:r>
            <a:r>
              <a:rPr lang="en-US" sz="1050" b="1" i="1" dirty="0" smtClean="0">
                <a:latin typeface="Garamond"/>
                <a:cs typeface="Garamond"/>
              </a:rPr>
              <a:t>. </a:t>
            </a:r>
            <a:r>
              <a:rPr lang="en-US" sz="1050" i="1" dirty="0" smtClean="0">
                <a:latin typeface="Garamond"/>
                <a:cs typeface="Garamond"/>
              </a:rPr>
              <a:t>Diagram of how trees help reduce surface runoff.</a:t>
            </a:r>
            <a:endParaRPr lang="en-US" sz="1050" i="1" dirty="0">
              <a:latin typeface="Garamond"/>
              <a:cs typeface="Garamond"/>
            </a:endParaRPr>
          </a:p>
        </p:txBody>
      </p:sp>
      <p:sp>
        <p:nvSpPr>
          <p:cNvPr id="28" name="TextBox 27"/>
          <p:cNvSpPr txBox="1"/>
          <p:nvPr/>
        </p:nvSpPr>
        <p:spPr>
          <a:xfrm>
            <a:off x="165960" y="2998239"/>
            <a:ext cx="3110060" cy="1815882"/>
          </a:xfrm>
          <a:custGeom>
            <a:avLst/>
            <a:gdLst>
              <a:gd name="connsiteX0" fmla="*/ 0 w 3352800"/>
              <a:gd name="connsiteY0" fmla="*/ 0 h 3354765"/>
              <a:gd name="connsiteX1" fmla="*/ 3352800 w 3352800"/>
              <a:gd name="connsiteY1" fmla="*/ 0 h 3354765"/>
              <a:gd name="connsiteX2" fmla="*/ 3352800 w 3352800"/>
              <a:gd name="connsiteY2" fmla="*/ 3354765 h 3354765"/>
              <a:gd name="connsiteX3" fmla="*/ 0 w 3352800"/>
              <a:gd name="connsiteY3" fmla="*/ 3354765 h 3354765"/>
              <a:gd name="connsiteX4" fmla="*/ 0 w 3352800"/>
              <a:gd name="connsiteY4" fmla="*/ 0 h 3354765"/>
              <a:gd name="connsiteX0" fmla="*/ 0 w 3352800"/>
              <a:gd name="connsiteY0" fmla="*/ 0 h 3356811"/>
              <a:gd name="connsiteX1" fmla="*/ 3352800 w 3352800"/>
              <a:gd name="connsiteY1" fmla="*/ 0 h 3356811"/>
              <a:gd name="connsiteX2" fmla="*/ 3352800 w 3352800"/>
              <a:gd name="connsiteY2" fmla="*/ 3354765 h 3356811"/>
              <a:gd name="connsiteX3" fmla="*/ 481263 w 3352800"/>
              <a:gd name="connsiteY3" fmla="*/ 3356811 h 3356811"/>
              <a:gd name="connsiteX4" fmla="*/ 0 w 3352800"/>
              <a:gd name="connsiteY4" fmla="*/ 3354765 h 3356811"/>
              <a:gd name="connsiteX5" fmla="*/ 0 w 3352800"/>
              <a:gd name="connsiteY5" fmla="*/ 0 h 3356811"/>
              <a:gd name="connsiteX0" fmla="*/ 0 w 3352800"/>
              <a:gd name="connsiteY0" fmla="*/ 0 h 3356811"/>
              <a:gd name="connsiteX1" fmla="*/ 3352800 w 3352800"/>
              <a:gd name="connsiteY1" fmla="*/ 0 h 3356811"/>
              <a:gd name="connsiteX2" fmla="*/ 3352800 w 3352800"/>
              <a:gd name="connsiteY2" fmla="*/ 3354765 h 3356811"/>
              <a:gd name="connsiteX3" fmla="*/ 745958 w 3352800"/>
              <a:gd name="connsiteY3" fmla="*/ 3356811 h 3356811"/>
              <a:gd name="connsiteX4" fmla="*/ 0 w 3352800"/>
              <a:gd name="connsiteY4" fmla="*/ 3354765 h 3356811"/>
              <a:gd name="connsiteX5" fmla="*/ 0 w 3352800"/>
              <a:gd name="connsiteY5" fmla="*/ 0 h 335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3356811">
                <a:moveTo>
                  <a:pt x="0" y="0"/>
                </a:moveTo>
                <a:lnTo>
                  <a:pt x="3352800" y="0"/>
                </a:lnTo>
                <a:lnTo>
                  <a:pt x="3352800" y="3354765"/>
                </a:lnTo>
                <a:lnTo>
                  <a:pt x="745958" y="3356811"/>
                </a:lnTo>
                <a:lnTo>
                  <a:pt x="0" y="3354765"/>
                </a:lnTo>
                <a:lnTo>
                  <a:pt x="0" y="0"/>
                </a:lnTo>
                <a:close/>
              </a:path>
            </a:pathLst>
          </a:custGeom>
          <a:noFill/>
        </p:spPr>
        <p:txBody>
          <a:bodyPr wrap="square" rtlCol="0">
            <a:spAutoFit/>
          </a:bodyPr>
          <a:lstStyle/>
          <a:p>
            <a:pPr marR="5080" algn="just">
              <a:spcAft>
                <a:spcPts val="600"/>
              </a:spcAft>
              <a:tabLst>
                <a:tab pos="114300" algn="l"/>
                <a:tab pos="228600" algn="l"/>
                <a:tab pos="342900" algn="l"/>
                <a:tab pos="457200" algn="l"/>
                <a:tab pos="571500" algn="l"/>
                <a:tab pos="685800" algn="l"/>
              </a:tabLst>
            </a:pPr>
            <a:r>
              <a:rPr lang="en-US" sz="1400" dirty="0">
                <a:solidFill>
                  <a:schemeClr val="tx1">
                    <a:lumMod val="85000"/>
                    <a:lumOff val="15000"/>
                  </a:schemeClr>
                </a:solidFill>
                <a:latin typeface="Century Gothic" panose="020B0502020202020204" pitchFamily="34" charset="0"/>
                <a:cs typeface="Garamond"/>
              </a:rPr>
              <a:t>The </a:t>
            </a:r>
            <a:r>
              <a:rPr lang="en-US" sz="1400" dirty="0" smtClean="0">
                <a:latin typeface="Century Gothic" panose="020B0502020202020204" pitchFamily="34" charset="0"/>
                <a:cs typeface="Garamond"/>
              </a:rPr>
              <a:t>DEVELOP </a:t>
            </a:r>
            <a:r>
              <a:rPr lang="en-US" sz="1400" dirty="0">
                <a:latin typeface="Century Gothic" panose="020B0502020202020204" pitchFamily="34" charset="0"/>
                <a:cs typeface="Garamond"/>
              </a:rPr>
              <a:t>team </a:t>
            </a:r>
            <a:r>
              <a:rPr lang="en-US" sz="1400" dirty="0">
                <a:solidFill>
                  <a:schemeClr val="tx1">
                    <a:lumMod val="85000"/>
                    <a:lumOff val="15000"/>
                  </a:schemeClr>
                </a:solidFill>
                <a:latin typeface="Century Gothic" panose="020B0502020202020204" pitchFamily="34" charset="0"/>
                <a:cs typeface="Garamond"/>
              </a:rPr>
              <a:t>partnered with Hampton city officials to use </a:t>
            </a:r>
            <a:r>
              <a:rPr lang="en-US" sz="1400" dirty="0" smtClean="0">
                <a:solidFill>
                  <a:schemeClr val="tx1">
                    <a:lumMod val="85000"/>
                    <a:lumOff val="15000"/>
                  </a:schemeClr>
                </a:solidFill>
                <a:latin typeface="Century Gothic" panose="020B0502020202020204" pitchFamily="34" charset="0"/>
                <a:cs typeface="Garamond"/>
              </a:rPr>
              <a:t> </a:t>
            </a:r>
            <a:r>
              <a:rPr lang="en-US" sz="1400" b="1" dirty="0" smtClean="0">
                <a:solidFill>
                  <a:srgbClr val="1B57AF"/>
                </a:solidFill>
                <a:latin typeface="Century Gothic" panose="020B0502020202020204" pitchFamily="34" charset="0"/>
                <a:cs typeface="Garamond"/>
              </a:rPr>
              <a:t>NASA </a:t>
            </a:r>
            <a:r>
              <a:rPr lang="en-US" sz="1400" b="1" dirty="0">
                <a:solidFill>
                  <a:srgbClr val="1B57AF"/>
                </a:solidFill>
                <a:latin typeface="Century Gothic" panose="020B0502020202020204" pitchFamily="34" charset="0"/>
                <a:cs typeface="Garamond"/>
              </a:rPr>
              <a:t>satellite data </a:t>
            </a:r>
            <a:r>
              <a:rPr lang="en-US" sz="1400" dirty="0">
                <a:solidFill>
                  <a:schemeClr val="tx1">
                    <a:lumMod val="85000"/>
                    <a:lumOff val="15000"/>
                  </a:schemeClr>
                </a:solidFill>
                <a:latin typeface="Century Gothic" panose="020B0502020202020204" pitchFamily="34" charset="0"/>
                <a:cs typeface="Garamond"/>
              </a:rPr>
              <a:t>that will help </a:t>
            </a:r>
            <a:r>
              <a:rPr lang="en-US" sz="1400" dirty="0" smtClean="0">
                <a:solidFill>
                  <a:schemeClr val="tx1">
                    <a:lumMod val="85000"/>
                    <a:lumOff val="15000"/>
                  </a:schemeClr>
                </a:solidFill>
                <a:latin typeface="Century Gothic" panose="020B0502020202020204" pitchFamily="34" charset="0"/>
                <a:cs typeface="Garamond"/>
              </a:rPr>
              <a:t>	understand </a:t>
            </a:r>
            <a:r>
              <a:rPr lang="en-US" sz="1400" dirty="0">
                <a:solidFill>
                  <a:schemeClr val="tx1">
                    <a:lumMod val="85000"/>
                    <a:lumOff val="15000"/>
                  </a:schemeClr>
                </a:solidFill>
                <a:latin typeface="Century Gothic" panose="020B0502020202020204" pitchFamily="34" charset="0"/>
                <a:cs typeface="Garamond"/>
              </a:rPr>
              <a:t>flood risk within </a:t>
            </a:r>
            <a:r>
              <a:rPr lang="en-US" sz="1400" dirty="0" smtClean="0">
                <a:solidFill>
                  <a:schemeClr val="tx1">
                    <a:lumMod val="85000"/>
                    <a:lumOff val="15000"/>
                  </a:schemeClr>
                </a:solidFill>
                <a:latin typeface="Century Gothic" panose="020B0502020202020204" pitchFamily="34" charset="0"/>
                <a:cs typeface="Garamond"/>
              </a:rPr>
              <a:t>			Hampton </a:t>
            </a:r>
            <a:r>
              <a:rPr lang="en-US" sz="1400" dirty="0">
                <a:solidFill>
                  <a:schemeClr val="tx1">
                    <a:lumMod val="85000"/>
                    <a:lumOff val="15000"/>
                  </a:schemeClr>
                </a:solidFill>
                <a:latin typeface="Century Gothic" panose="020B0502020202020204" pitchFamily="34" charset="0"/>
                <a:cs typeface="Garamond"/>
              </a:rPr>
              <a:t>using </a:t>
            </a:r>
            <a:r>
              <a:rPr lang="en-US" sz="1400" dirty="0" smtClean="0">
                <a:solidFill>
                  <a:schemeClr val="tx1">
                    <a:lumMod val="85000"/>
                    <a:lumOff val="15000"/>
                  </a:schemeClr>
                </a:solidFill>
                <a:latin typeface="Century Gothic" panose="020B0502020202020204" pitchFamily="34" charset="0"/>
                <a:cs typeface="Garamond"/>
              </a:rPr>
              <a:t>remote				sensing </a:t>
            </a:r>
            <a:r>
              <a:rPr lang="en-US" sz="1400" dirty="0">
                <a:solidFill>
                  <a:schemeClr val="tx1">
                    <a:lumMod val="85000"/>
                    <a:lumOff val="15000"/>
                  </a:schemeClr>
                </a:solidFill>
                <a:latin typeface="Century Gothic" panose="020B0502020202020204" pitchFamily="34" charset="0"/>
                <a:cs typeface="Garamond"/>
              </a:rPr>
              <a:t>to map where </a:t>
            </a:r>
            <a:r>
              <a:rPr lang="en-US" sz="1400" dirty="0" smtClean="0">
                <a:solidFill>
                  <a:schemeClr val="tx1">
                    <a:lumMod val="85000"/>
                    <a:lumOff val="15000"/>
                  </a:schemeClr>
                </a:solidFill>
                <a:latin typeface="Century Gothic" panose="020B0502020202020204" pitchFamily="34" charset="0"/>
                <a:cs typeface="Garamond"/>
              </a:rPr>
              <a:t>tree					canopy </a:t>
            </a:r>
            <a:r>
              <a:rPr lang="en-US" sz="1400" dirty="0">
                <a:solidFill>
                  <a:schemeClr val="tx1">
                    <a:lumMod val="85000"/>
                    <a:lumOff val="15000"/>
                  </a:schemeClr>
                </a:solidFill>
                <a:latin typeface="Century Gothic" panose="020B0502020202020204" pitchFamily="34" charset="0"/>
                <a:cs typeface="Garamond"/>
              </a:rPr>
              <a:t>and impervious </a:t>
            </a:r>
            <a:r>
              <a:rPr lang="en-US" sz="1400" dirty="0" smtClean="0">
                <a:solidFill>
                  <a:schemeClr val="tx1">
                    <a:lumMod val="85000"/>
                    <a:lumOff val="15000"/>
                  </a:schemeClr>
                </a:solidFill>
                <a:latin typeface="Century Gothic" panose="020B0502020202020204" pitchFamily="34" charset="0"/>
                <a:cs typeface="Garamond"/>
              </a:rPr>
              <a:t>						surface </a:t>
            </a:r>
            <a:r>
              <a:rPr lang="en-US" sz="1400" dirty="0">
                <a:solidFill>
                  <a:schemeClr val="tx1">
                    <a:lumMod val="85000"/>
                    <a:lumOff val="15000"/>
                  </a:schemeClr>
                </a:solidFill>
                <a:latin typeface="Century Gothic" panose="020B0502020202020204" pitchFamily="34" charset="0"/>
                <a:cs typeface="Garamond"/>
              </a:rPr>
              <a:t>exists. </a:t>
            </a:r>
          </a:p>
        </p:txBody>
      </p:sp>
      <p:sp>
        <p:nvSpPr>
          <p:cNvPr id="27" name="Rectangle 26"/>
          <p:cNvSpPr/>
          <p:nvPr/>
        </p:nvSpPr>
        <p:spPr>
          <a:xfrm>
            <a:off x="3372885" y="5334346"/>
            <a:ext cx="3295360" cy="1092607"/>
          </a:xfrm>
          <a:prstGeom prst="rect">
            <a:avLst/>
          </a:prstGeom>
        </p:spPr>
        <p:txBody>
          <a:bodyPr wrap="square">
            <a:spAutoFit/>
          </a:bodyPr>
          <a:lstStyle/>
          <a:p>
            <a:pPr marL="9144" algn="just">
              <a:tabLst>
                <a:tab pos="114300" algn="l"/>
                <a:tab pos="228600" algn="l"/>
                <a:tab pos="342900" algn="l"/>
                <a:tab pos="457200" algn="l"/>
                <a:tab pos="571500" algn="l"/>
              </a:tabLst>
            </a:pPr>
            <a:r>
              <a:rPr lang="en-US" sz="1300" b="1" dirty="0" smtClean="0">
                <a:solidFill>
                  <a:srgbClr val="1B57AF"/>
                </a:solidFill>
                <a:latin typeface="Century Gothic" panose="020B0502020202020204" pitchFamily="34" charset="0"/>
              </a:rPr>
              <a:t>Impervious </a:t>
            </a:r>
            <a:r>
              <a:rPr lang="en-US" sz="1300" b="1" dirty="0">
                <a:solidFill>
                  <a:srgbClr val="1B57AF"/>
                </a:solidFill>
                <a:latin typeface="Century Gothic" panose="020B0502020202020204" pitchFamily="34" charset="0"/>
              </a:rPr>
              <a:t>surface </a:t>
            </a:r>
            <a:r>
              <a:rPr lang="en-US" sz="1300" dirty="0">
                <a:latin typeface="Century Gothic" panose="020B0502020202020204" pitchFamily="34" charset="0"/>
              </a:rPr>
              <a:t>cover is a </a:t>
            </a:r>
            <a:r>
              <a:rPr lang="en-US" sz="1300" dirty="0" smtClean="0">
                <a:latin typeface="Century Gothic" panose="020B0502020202020204" pitchFamily="34" charset="0"/>
              </a:rPr>
              <a:t>surface that prevents </a:t>
            </a:r>
            <a:r>
              <a:rPr lang="en-US" sz="1300" dirty="0">
                <a:latin typeface="Century Gothic" panose="020B0502020202020204" pitchFamily="34" charset="0"/>
              </a:rPr>
              <a:t>water </a:t>
            </a:r>
            <a:r>
              <a:rPr lang="en-US" sz="1300" dirty="0" smtClean="0">
                <a:latin typeface="Century Gothic" panose="020B0502020202020204" pitchFamily="34" charset="0"/>
              </a:rPr>
              <a:t>from draining into </a:t>
            </a:r>
            <a:r>
              <a:rPr lang="en-US" sz="1300" dirty="0">
                <a:latin typeface="Century Gothic" panose="020B0502020202020204" pitchFamily="34" charset="0"/>
              </a:rPr>
              <a:t>the </a:t>
            </a:r>
            <a:r>
              <a:rPr lang="en-US" sz="1300" dirty="0" smtClean="0">
                <a:latin typeface="Century Gothic" panose="020B0502020202020204" pitchFamily="34" charset="0"/>
              </a:rPr>
              <a:t>ground, such as </a:t>
            </a:r>
            <a:r>
              <a:rPr lang="en-US" sz="1300" b="1" dirty="0" smtClean="0">
                <a:solidFill>
                  <a:srgbClr val="1B57AF"/>
                </a:solidFill>
                <a:latin typeface="Century Gothic" panose="020B0502020202020204" pitchFamily="34" charset="0"/>
              </a:rPr>
              <a:t>roads, parking lots and buildings.</a:t>
            </a:r>
            <a:r>
              <a:rPr lang="en-US" sz="1300" dirty="0" smtClean="0">
                <a:latin typeface="Century Gothic" panose="020B0502020202020204" pitchFamily="34" charset="0"/>
              </a:rPr>
              <a:t> These surfaces increase water runoff and therefore flooding. </a:t>
            </a:r>
            <a:endParaRPr lang="en-US" sz="1300" dirty="0">
              <a:latin typeface="Century Gothic" panose="020B0502020202020204" pitchFamily="34" charset="0"/>
            </a:endParaRPr>
          </a:p>
        </p:txBody>
      </p:sp>
      <p:sp>
        <p:nvSpPr>
          <p:cNvPr id="29" name="Rectangle 28"/>
          <p:cNvSpPr/>
          <p:nvPr/>
        </p:nvSpPr>
        <p:spPr>
          <a:xfrm>
            <a:off x="3352800" y="2336393"/>
            <a:ext cx="3200400" cy="1092607"/>
          </a:xfrm>
          <a:prstGeom prst="rect">
            <a:avLst/>
          </a:prstGeom>
        </p:spPr>
        <p:txBody>
          <a:bodyPr wrap="square">
            <a:spAutoFit/>
          </a:bodyPr>
          <a:lstStyle/>
          <a:p>
            <a:pPr algn="just">
              <a:tabLst>
                <a:tab pos="2857500" algn="r"/>
                <a:tab pos="2971800" algn="r"/>
              </a:tabLst>
            </a:pPr>
            <a:r>
              <a:rPr lang="en-US" sz="1300" b="1" dirty="0" smtClean="0">
                <a:solidFill>
                  <a:srgbClr val="1B57AF"/>
                </a:solidFill>
                <a:latin typeface="Century Gothic" panose="020B0502020202020204" pitchFamily="34" charset="0"/>
              </a:rPr>
              <a:t>Tree canopy</a:t>
            </a:r>
            <a:r>
              <a:rPr lang="en-US" sz="1300" b="1" dirty="0" smtClean="0">
                <a:latin typeface="Century Gothic" panose="020B0502020202020204" pitchFamily="34" charset="0"/>
              </a:rPr>
              <a:t> </a:t>
            </a:r>
            <a:r>
              <a:rPr lang="en-US" sz="1300" dirty="0" smtClean="0">
                <a:latin typeface="Century Gothic" panose="020B0502020202020204" pitchFamily="34" charset="0"/>
              </a:rPr>
              <a:t>includes all the leaves and branches. When </a:t>
            </a:r>
            <a:r>
              <a:rPr lang="en-US" sz="1300" dirty="0">
                <a:latin typeface="Century Gothic" panose="020B0502020202020204" pitchFamily="34" charset="0"/>
              </a:rPr>
              <a:t>it </a:t>
            </a:r>
            <a:r>
              <a:rPr lang="en-US" sz="1300" dirty="0" smtClean="0">
                <a:latin typeface="Century Gothic" panose="020B0502020202020204" pitchFamily="34" charset="0"/>
              </a:rPr>
              <a:t>rains, tree canopy catches raindrops, and slows down precipitation. Groundwater </a:t>
            </a:r>
            <a:r>
              <a:rPr lang="en-US" sz="1300" dirty="0">
                <a:latin typeface="Century Gothic" panose="020B0502020202020204" pitchFamily="34" charset="0"/>
              </a:rPr>
              <a:t>is </a:t>
            </a:r>
            <a:r>
              <a:rPr lang="en-US" sz="1300" dirty="0" smtClean="0">
                <a:latin typeface="Century Gothic" panose="020B0502020202020204" pitchFamily="34" charset="0"/>
              </a:rPr>
              <a:t>also absorbed </a:t>
            </a:r>
            <a:r>
              <a:rPr lang="en-US" sz="1300" dirty="0">
                <a:latin typeface="Century Gothic" panose="020B0502020202020204" pitchFamily="34" charset="0"/>
              </a:rPr>
              <a:t>by tree </a:t>
            </a:r>
            <a:r>
              <a:rPr lang="en-US" sz="1300" dirty="0" smtClean="0">
                <a:latin typeface="Century Gothic" panose="020B0502020202020204" pitchFamily="34" charset="0"/>
              </a:rPr>
              <a:t>roots.</a:t>
            </a:r>
            <a:endParaRPr lang="en-US" sz="1300" dirty="0">
              <a:latin typeface="Century Gothic" panose="020B0502020202020204" pitchFamily="34" charset="0"/>
            </a:endParaRPr>
          </a:p>
        </p:txBody>
      </p:sp>
      <p:sp>
        <p:nvSpPr>
          <p:cNvPr id="30" name="Rectangle 29"/>
          <p:cNvSpPr/>
          <p:nvPr/>
        </p:nvSpPr>
        <p:spPr>
          <a:xfrm>
            <a:off x="6677770" y="3842847"/>
            <a:ext cx="2997601" cy="1815882"/>
          </a:xfrm>
          <a:prstGeom prst="rect">
            <a:avLst/>
          </a:prstGeom>
        </p:spPr>
        <p:txBody>
          <a:bodyPr wrap="square">
            <a:spAutoFit/>
          </a:bodyPr>
          <a:lstStyle/>
          <a:p>
            <a:pPr algn="just"/>
            <a:r>
              <a:rPr lang="en-US" sz="1400" b="1" dirty="0" smtClean="0">
                <a:solidFill>
                  <a:srgbClr val="1B57AF"/>
                </a:solidFill>
                <a:latin typeface="Century Gothic" panose="020B0502020202020204" pitchFamily="34" charset="0"/>
              </a:rPr>
              <a:t>WHAT NASA DISCOVERED</a:t>
            </a:r>
          </a:p>
          <a:p>
            <a:pPr algn="just">
              <a:tabLst>
                <a:tab pos="2460625" algn="r"/>
                <a:tab pos="2628900" algn="r"/>
              </a:tabLst>
            </a:pPr>
            <a:r>
              <a:rPr lang="en-US" sz="1400" dirty="0" smtClean="0">
                <a:latin typeface="Century Gothic" panose="020B0502020202020204" pitchFamily="34" charset="0"/>
              </a:rPr>
              <a:t>The team calculated that in	 2019, 64% of the City of Hampton is covered in impervious surface, and that number has increased by 8% since 2000. Tree canopy was 23% of the city. </a:t>
            </a:r>
            <a:endParaRPr lang="en-US" sz="1400" dirty="0">
              <a:latin typeface="Century Gothic" panose="020B0502020202020204" pitchFamily="34" charset="0"/>
            </a:endParaRPr>
          </a:p>
        </p:txBody>
      </p:sp>
      <p:sp>
        <p:nvSpPr>
          <p:cNvPr id="16" name="TextBox 15"/>
          <p:cNvSpPr txBox="1"/>
          <p:nvPr/>
        </p:nvSpPr>
        <p:spPr>
          <a:xfrm>
            <a:off x="152400" y="787331"/>
            <a:ext cx="3123620" cy="1169551"/>
          </a:xfrm>
          <a:prstGeom prst="rect">
            <a:avLst/>
          </a:prstGeom>
          <a:noFill/>
        </p:spPr>
        <p:txBody>
          <a:bodyPr wrap="square" rtlCol="0">
            <a:spAutoFit/>
          </a:bodyPr>
          <a:lstStyle/>
          <a:p>
            <a:pPr marR="5080" algn="just">
              <a:lnSpc>
                <a:spcPct val="100000"/>
              </a:lnSpc>
            </a:pPr>
            <a:r>
              <a:rPr lang="en-US" sz="1400" b="1" dirty="0" smtClean="0">
                <a:solidFill>
                  <a:srgbClr val="1B57AF"/>
                </a:solidFill>
                <a:latin typeface="Century Gothic" panose="020B0502020202020204" pitchFamily="34" charset="0"/>
                <a:cs typeface="Garamond"/>
              </a:rPr>
              <a:t>The City </a:t>
            </a:r>
            <a:r>
              <a:rPr lang="en-US" sz="1400" b="1" dirty="0">
                <a:solidFill>
                  <a:srgbClr val="1B57AF"/>
                </a:solidFill>
                <a:latin typeface="Century Gothic" panose="020B0502020202020204" pitchFamily="34" charset="0"/>
                <a:cs typeface="Garamond"/>
              </a:rPr>
              <a:t>of Hampton </a:t>
            </a:r>
            <a:r>
              <a:rPr lang="en-US" sz="1400" dirty="0">
                <a:solidFill>
                  <a:schemeClr val="tx1">
                    <a:lumMod val="85000"/>
                    <a:lumOff val="15000"/>
                  </a:schemeClr>
                </a:solidFill>
                <a:latin typeface="Century Gothic" panose="020B0502020202020204" pitchFamily="34" charset="0"/>
                <a:cs typeface="Garamond"/>
              </a:rPr>
              <a:t>is </a:t>
            </a:r>
            <a:r>
              <a:rPr lang="en-US" sz="1400" dirty="0" smtClean="0">
                <a:solidFill>
                  <a:schemeClr val="tx1">
                    <a:lumMod val="85000"/>
                    <a:lumOff val="15000"/>
                  </a:schemeClr>
                </a:solidFill>
                <a:latin typeface="Century Gothic" panose="020B0502020202020204" pitchFamily="34" charset="0"/>
                <a:cs typeface="Garamond"/>
              </a:rPr>
              <a:t>an urban, low-lying, </a:t>
            </a:r>
            <a:r>
              <a:rPr lang="en-US" sz="1400" dirty="0">
                <a:solidFill>
                  <a:schemeClr val="tx1">
                    <a:lumMod val="85000"/>
                    <a:lumOff val="15000"/>
                  </a:schemeClr>
                </a:solidFill>
                <a:latin typeface="Century Gothic" panose="020B0502020202020204" pitchFamily="34" charset="0"/>
                <a:cs typeface="Garamond"/>
              </a:rPr>
              <a:t>coastal community </a:t>
            </a:r>
            <a:r>
              <a:rPr lang="en-US" sz="1400" dirty="0" smtClean="0">
                <a:solidFill>
                  <a:schemeClr val="tx1">
                    <a:lumMod val="85000"/>
                    <a:lumOff val="15000"/>
                  </a:schemeClr>
                </a:solidFill>
                <a:latin typeface="Century Gothic" panose="020B0502020202020204" pitchFamily="34" charset="0"/>
                <a:cs typeface="Garamond"/>
              </a:rPr>
              <a:t>that experiences  </a:t>
            </a:r>
            <a:r>
              <a:rPr lang="en-US" sz="1400" b="1" dirty="0" smtClean="0">
                <a:solidFill>
                  <a:srgbClr val="1B57AF"/>
                </a:solidFill>
                <a:latin typeface="Century Gothic" panose="020B0502020202020204" pitchFamily="34" charset="0"/>
                <a:cs typeface="Garamond"/>
              </a:rPr>
              <a:t>recurring  flooding </a:t>
            </a:r>
            <a:r>
              <a:rPr lang="en-US" sz="1400" dirty="0">
                <a:solidFill>
                  <a:schemeClr val="tx1">
                    <a:lumMod val="85000"/>
                    <a:lumOff val="15000"/>
                  </a:schemeClr>
                </a:solidFill>
                <a:latin typeface="Century Gothic" panose="020B0502020202020204" pitchFamily="34" charset="0"/>
                <a:cs typeface="Garamond"/>
              </a:rPr>
              <a:t>due to sea level rise and extreme weather. </a:t>
            </a:r>
            <a:endParaRPr lang="en-US" sz="1400" dirty="0" smtClean="0">
              <a:solidFill>
                <a:schemeClr val="tx1">
                  <a:lumMod val="85000"/>
                  <a:lumOff val="15000"/>
                </a:schemeClr>
              </a:solidFill>
              <a:latin typeface="Century Gothic" panose="020B0502020202020204" pitchFamily="34" charset="0"/>
              <a:cs typeface="Garamond"/>
            </a:endParaRPr>
          </a:p>
        </p:txBody>
      </p:sp>
      <p:pic>
        <p:nvPicPr>
          <p:cNvPr id="39" name="Picture 38"/>
          <p:cNvPicPr>
            <a:picLocks noChangeAspect="1"/>
          </p:cNvPicPr>
          <p:nvPr/>
        </p:nvPicPr>
        <p:blipFill rotWithShape="1">
          <a:blip r:embed="rId8"/>
          <a:srcRect l="5792" t="58005" r="2802" b="2148"/>
          <a:stretch/>
        </p:blipFill>
        <p:spPr>
          <a:xfrm>
            <a:off x="3657600" y="708660"/>
            <a:ext cx="3505200" cy="1348740"/>
          </a:xfrm>
          <a:prstGeom prst="rect">
            <a:avLst/>
          </a:prstGeom>
        </p:spPr>
      </p:pic>
      <p:sp>
        <p:nvSpPr>
          <p:cNvPr id="6" name="object 6"/>
          <p:cNvSpPr txBox="1"/>
          <p:nvPr/>
        </p:nvSpPr>
        <p:spPr>
          <a:xfrm>
            <a:off x="5521849" y="6498220"/>
            <a:ext cx="1051396" cy="484748"/>
          </a:xfrm>
          <a:prstGeom prst="rect">
            <a:avLst/>
          </a:prstGeom>
        </p:spPr>
        <p:txBody>
          <a:bodyPr vert="horz" wrap="square" lIns="0" tIns="0" rIns="0" bIns="0" rtlCol="0">
            <a:spAutoFit/>
          </a:bodyPr>
          <a:lstStyle/>
          <a:p>
            <a:pPr marL="14604" indent="-2540" algn="r"/>
            <a:r>
              <a:rPr lang="en-US" sz="1050" b="1" spc="-20" dirty="0" smtClean="0">
                <a:latin typeface="Garamond"/>
                <a:cs typeface="Garamond"/>
              </a:rPr>
              <a:t>&lt; </a:t>
            </a:r>
            <a:r>
              <a:rPr sz="1050" b="1" spc="-20" dirty="0" smtClean="0">
                <a:latin typeface="Garamond"/>
                <a:cs typeface="Garamond"/>
              </a:rPr>
              <a:t>Fig</a:t>
            </a:r>
            <a:r>
              <a:rPr sz="1050" b="1" spc="-20" dirty="0">
                <a:latin typeface="Garamond"/>
                <a:cs typeface="Garamond"/>
              </a:rPr>
              <a:t>.</a:t>
            </a:r>
            <a:r>
              <a:rPr sz="1050" b="1" spc="-90" dirty="0">
                <a:latin typeface="Garamond"/>
                <a:cs typeface="Garamond"/>
              </a:rPr>
              <a:t> </a:t>
            </a:r>
            <a:r>
              <a:rPr sz="1050" b="1" dirty="0" smtClean="0">
                <a:latin typeface="Garamond"/>
                <a:cs typeface="Garamond"/>
              </a:rPr>
              <a:t>2.</a:t>
            </a:r>
            <a:r>
              <a:rPr lang="en-US" sz="1050" dirty="0">
                <a:latin typeface="Garamond"/>
                <a:cs typeface="Garamond"/>
              </a:rPr>
              <a:t> </a:t>
            </a:r>
            <a:r>
              <a:rPr lang="en-US" sz="1050" i="1" dirty="0" smtClean="0">
                <a:latin typeface="Garamond"/>
                <a:cs typeface="Garamond"/>
              </a:rPr>
              <a:t>Extreme </a:t>
            </a:r>
          </a:p>
          <a:p>
            <a:pPr marL="14604" indent="-2540" algn="r"/>
            <a:r>
              <a:rPr lang="en-US" sz="1050" i="1" dirty="0" smtClean="0">
                <a:latin typeface="Garamond"/>
                <a:cs typeface="Garamond"/>
              </a:rPr>
              <a:t>recurring flooding </a:t>
            </a:r>
          </a:p>
          <a:p>
            <a:pPr marL="14604" indent="-2540" algn="r"/>
            <a:r>
              <a:rPr lang="en-US" sz="1050" i="1" dirty="0" smtClean="0">
                <a:latin typeface="Garamond"/>
                <a:cs typeface="Garamond"/>
              </a:rPr>
              <a:t>in Hampton</a:t>
            </a:r>
            <a:endParaRPr sz="1000" i="1" dirty="0">
              <a:latin typeface="Garamond"/>
              <a:cs typeface="Garamond"/>
            </a:endParaRPr>
          </a:p>
        </p:txBody>
      </p:sp>
      <p:sp>
        <p:nvSpPr>
          <p:cNvPr id="33" name="object 6"/>
          <p:cNvSpPr txBox="1"/>
          <p:nvPr/>
        </p:nvSpPr>
        <p:spPr>
          <a:xfrm>
            <a:off x="2197791" y="4686103"/>
            <a:ext cx="1116619" cy="484748"/>
          </a:xfrm>
          <a:prstGeom prst="rect">
            <a:avLst/>
          </a:prstGeom>
        </p:spPr>
        <p:txBody>
          <a:bodyPr vert="horz" wrap="square" lIns="0" tIns="0" rIns="0" bIns="0" rtlCol="0">
            <a:spAutoFit/>
          </a:bodyPr>
          <a:lstStyle/>
          <a:p>
            <a:pPr marL="14604" indent="-2540" algn="r"/>
            <a:r>
              <a:rPr sz="1050" b="1" spc="-20" dirty="0" smtClean="0">
                <a:latin typeface="Garamond"/>
                <a:cs typeface="Garamond"/>
              </a:rPr>
              <a:t>Fig</a:t>
            </a:r>
            <a:r>
              <a:rPr sz="1050" b="1" spc="-20" dirty="0">
                <a:latin typeface="Garamond"/>
                <a:cs typeface="Garamond"/>
              </a:rPr>
              <a:t>.</a:t>
            </a:r>
            <a:r>
              <a:rPr sz="1050" b="1" spc="-90" dirty="0">
                <a:latin typeface="Garamond"/>
                <a:cs typeface="Garamond"/>
              </a:rPr>
              <a:t> </a:t>
            </a:r>
            <a:r>
              <a:rPr lang="en-US" sz="1050" b="1" dirty="0">
                <a:latin typeface="Garamond"/>
                <a:cs typeface="Garamond"/>
              </a:rPr>
              <a:t>1</a:t>
            </a:r>
            <a:r>
              <a:rPr sz="1050" b="1" dirty="0" smtClean="0">
                <a:latin typeface="Garamond"/>
                <a:cs typeface="Garamond"/>
              </a:rPr>
              <a:t>.</a:t>
            </a:r>
            <a:r>
              <a:rPr lang="en-US" sz="1050" dirty="0" smtClean="0">
                <a:latin typeface="Garamond"/>
                <a:cs typeface="Garamond"/>
              </a:rPr>
              <a:t> </a:t>
            </a:r>
            <a:r>
              <a:rPr lang="en-US" sz="1050" i="1" dirty="0" smtClean="0">
                <a:latin typeface="Garamond"/>
                <a:cs typeface="Garamond"/>
              </a:rPr>
              <a:t>Roads blocked </a:t>
            </a:r>
          </a:p>
          <a:p>
            <a:pPr marL="14604" indent="-2540" algn="r"/>
            <a:r>
              <a:rPr lang="en-US" sz="1050" i="1" dirty="0" smtClean="0">
                <a:latin typeface="Garamond"/>
                <a:cs typeface="Garamond"/>
              </a:rPr>
              <a:t>by flooding in </a:t>
            </a:r>
          </a:p>
          <a:p>
            <a:pPr marL="14604" indent="-2540" algn="r"/>
            <a:r>
              <a:rPr lang="en-US" sz="1050" i="1" dirty="0" smtClean="0">
                <a:latin typeface="Garamond"/>
                <a:cs typeface="Garamond"/>
              </a:rPr>
              <a:t>Hampton</a:t>
            </a:r>
            <a:endParaRPr sz="1000" i="1" dirty="0">
              <a:latin typeface="Garamond"/>
              <a:cs typeface="Garamond"/>
            </a:endParaRPr>
          </a:p>
        </p:txBody>
      </p:sp>
      <p:pic>
        <p:nvPicPr>
          <p:cNvPr id="40" name="Picture 39"/>
          <p:cNvPicPr>
            <a:picLocks noChangeAspect="1"/>
          </p:cNvPicPr>
          <p:nvPr/>
        </p:nvPicPr>
        <p:blipFill rotWithShape="1">
          <a:blip r:embed="rId9"/>
          <a:srcRect l="36792" t="47368" r="9852" b="2533"/>
          <a:stretch/>
        </p:blipFill>
        <p:spPr>
          <a:xfrm>
            <a:off x="3720934" y="3569960"/>
            <a:ext cx="2715052" cy="1535440"/>
          </a:xfrm>
          <a:prstGeom prst="roundRect">
            <a:avLst/>
          </a:prstGeom>
          <a:gradFill>
            <a:gsLst>
              <a:gs pos="22000">
                <a:schemeClr val="accent1">
                  <a:tint val="44500"/>
                  <a:satMod val="160000"/>
                </a:schemeClr>
              </a:gs>
              <a:gs pos="100000">
                <a:schemeClr val="accent1">
                  <a:tint val="23500"/>
                  <a:satMod val="160000"/>
                  <a:lumMod val="93000"/>
                  <a:lumOff val="7000"/>
                </a:schemeClr>
              </a:gs>
            </a:gsLst>
            <a:path path="circle">
              <a:fillToRect l="100000" t="100000"/>
            </a:path>
          </a:gradFill>
        </p:spPr>
      </p:pic>
      <p:sp>
        <p:nvSpPr>
          <p:cNvPr id="41" name="TextBox 40"/>
          <p:cNvSpPr txBox="1"/>
          <p:nvPr/>
        </p:nvSpPr>
        <p:spPr>
          <a:xfrm>
            <a:off x="6758501" y="5557551"/>
            <a:ext cx="1868890" cy="923330"/>
          </a:xfrm>
          <a:prstGeom prst="rect">
            <a:avLst/>
          </a:prstGeom>
          <a:noFill/>
        </p:spPr>
        <p:txBody>
          <a:bodyPr wrap="square" rtlCol="0">
            <a:spAutoFit/>
          </a:bodyPr>
          <a:lstStyle/>
          <a:p>
            <a:pPr algn="ctr"/>
            <a:r>
              <a:rPr lang="en-US" sz="5400" b="1" dirty="0" smtClean="0">
                <a:solidFill>
                  <a:srgbClr val="8B5F9C"/>
                </a:solidFill>
                <a:latin typeface="Century Gothic" panose="020B0502020202020204" pitchFamily="34" charset="0"/>
              </a:rPr>
              <a:t>64%</a:t>
            </a:r>
            <a:endParaRPr lang="en-US" sz="5400" b="1" dirty="0">
              <a:solidFill>
                <a:srgbClr val="8B5F9C"/>
              </a:solidFill>
              <a:latin typeface="Century Gothic" panose="020B0502020202020204" pitchFamily="34" charset="0"/>
            </a:endParaRPr>
          </a:p>
        </p:txBody>
      </p:sp>
      <p:sp>
        <p:nvSpPr>
          <p:cNvPr id="42" name="TextBox 41"/>
          <p:cNvSpPr txBox="1"/>
          <p:nvPr/>
        </p:nvSpPr>
        <p:spPr>
          <a:xfrm>
            <a:off x="8534400" y="5486400"/>
            <a:ext cx="1233081" cy="646331"/>
          </a:xfrm>
          <a:prstGeom prst="rect">
            <a:avLst/>
          </a:prstGeom>
          <a:noFill/>
        </p:spPr>
        <p:txBody>
          <a:bodyPr wrap="square" rtlCol="0">
            <a:spAutoFit/>
          </a:bodyPr>
          <a:lstStyle/>
          <a:p>
            <a:pPr algn="ctr"/>
            <a:r>
              <a:rPr lang="en-US" sz="3600" b="1" dirty="0" smtClean="0">
                <a:solidFill>
                  <a:srgbClr val="3E7E4C"/>
                </a:solidFill>
                <a:latin typeface="Century Gothic" panose="020B0502020202020204" pitchFamily="34" charset="0"/>
              </a:rPr>
              <a:t>23%</a:t>
            </a:r>
            <a:endParaRPr lang="en-US" sz="3600" b="1" dirty="0">
              <a:solidFill>
                <a:srgbClr val="3E7E4C"/>
              </a:solidFill>
              <a:latin typeface="Century Gothic" panose="020B0502020202020204" pitchFamily="34" charset="0"/>
            </a:endParaRPr>
          </a:p>
        </p:txBody>
      </p:sp>
      <p:sp>
        <p:nvSpPr>
          <p:cNvPr id="43" name="TextBox 42"/>
          <p:cNvSpPr txBox="1"/>
          <p:nvPr/>
        </p:nvSpPr>
        <p:spPr>
          <a:xfrm>
            <a:off x="6969046" y="6360747"/>
            <a:ext cx="1447800" cy="253916"/>
          </a:xfrm>
          <a:prstGeom prst="rect">
            <a:avLst/>
          </a:prstGeom>
          <a:noFill/>
        </p:spPr>
        <p:txBody>
          <a:bodyPr wrap="square" rtlCol="0">
            <a:spAutoFit/>
          </a:bodyPr>
          <a:lstStyle/>
          <a:p>
            <a:pPr algn="ctr"/>
            <a:r>
              <a:rPr lang="en-US" sz="1050" b="1" i="1" dirty="0" smtClean="0">
                <a:latin typeface="Century Gothic" panose="020B0502020202020204" pitchFamily="34" charset="0"/>
              </a:rPr>
              <a:t>Impervious Surface</a:t>
            </a:r>
            <a:endParaRPr lang="en-US" sz="1050" b="1" i="1" dirty="0">
              <a:latin typeface="Century Gothic" panose="020B0502020202020204" pitchFamily="34" charset="0"/>
            </a:endParaRPr>
          </a:p>
        </p:txBody>
      </p:sp>
      <p:sp>
        <p:nvSpPr>
          <p:cNvPr id="44" name="TextBox 43"/>
          <p:cNvSpPr txBox="1"/>
          <p:nvPr/>
        </p:nvSpPr>
        <p:spPr>
          <a:xfrm>
            <a:off x="8581750" y="6067328"/>
            <a:ext cx="1135672" cy="253916"/>
          </a:xfrm>
          <a:prstGeom prst="rect">
            <a:avLst/>
          </a:prstGeom>
          <a:noFill/>
        </p:spPr>
        <p:txBody>
          <a:bodyPr wrap="square" rtlCol="0">
            <a:spAutoFit/>
          </a:bodyPr>
          <a:lstStyle/>
          <a:p>
            <a:pPr algn="ctr"/>
            <a:r>
              <a:rPr lang="en-US" sz="1050" b="1" i="1" dirty="0" smtClean="0">
                <a:latin typeface="Century Gothic" panose="020B0502020202020204" pitchFamily="34" charset="0"/>
              </a:rPr>
              <a:t>Tree Canopy</a:t>
            </a:r>
            <a:endParaRPr lang="en-US" sz="1050" b="1" i="1" dirty="0">
              <a:latin typeface="Century Gothic" panose="020B0502020202020204" pitchFamily="34" charset="0"/>
            </a:endParaRPr>
          </a:p>
        </p:txBody>
      </p:sp>
      <p:sp>
        <p:nvSpPr>
          <p:cNvPr id="45" name="Rectangle 44"/>
          <p:cNvSpPr/>
          <p:nvPr/>
        </p:nvSpPr>
        <p:spPr>
          <a:xfrm>
            <a:off x="6758501" y="6582957"/>
            <a:ext cx="3147499" cy="1169551"/>
          </a:xfrm>
          <a:prstGeom prst="rect">
            <a:avLst/>
          </a:prstGeom>
        </p:spPr>
        <p:txBody>
          <a:bodyPr wrap="square">
            <a:spAutoFit/>
          </a:bodyPr>
          <a:lstStyle/>
          <a:p>
            <a:pPr algn="just"/>
            <a:r>
              <a:rPr lang="en-US" sz="1400" dirty="0" smtClean="0">
                <a:latin typeface="Century Gothic" panose="020B0502020202020204" pitchFamily="34" charset="0"/>
              </a:rPr>
              <a:t>While tree canopy cover is mostly concentrated in natural areas and parks, impervious surface is found in </a:t>
            </a:r>
            <a:r>
              <a:rPr lang="en-US" sz="1400" b="1" dirty="0" smtClean="0">
                <a:solidFill>
                  <a:srgbClr val="1B57AF"/>
                </a:solidFill>
                <a:latin typeface="Century Gothic" panose="020B0502020202020204" pitchFamily="34" charset="0"/>
              </a:rPr>
              <a:t>public, residential and commercial areas. </a:t>
            </a:r>
            <a:endParaRPr lang="en-US" sz="1400" b="1" dirty="0">
              <a:solidFill>
                <a:srgbClr val="1B57AF"/>
              </a:solidFill>
              <a:latin typeface="Century Gothic" panose="020B0502020202020204" pitchFamily="34" charset="0"/>
            </a:endParaRPr>
          </a:p>
        </p:txBody>
      </p:sp>
      <p:sp>
        <p:nvSpPr>
          <p:cNvPr id="46" name="TextBox 45"/>
          <p:cNvSpPr txBox="1"/>
          <p:nvPr/>
        </p:nvSpPr>
        <p:spPr>
          <a:xfrm>
            <a:off x="165960" y="1981200"/>
            <a:ext cx="3034440" cy="954107"/>
          </a:xfrm>
          <a:prstGeom prst="rect">
            <a:avLst/>
          </a:prstGeom>
          <a:noFill/>
        </p:spPr>
        <p:txBody>
          <a:bodyPr wrap="square" rtlCol="0">
            <a:spAutoFit/>
          </a:bodyPr>
          <a:lstStyle/>
          <a:p>
            <a:pPr algn="just"/>
            <a:r>
              <a:rPr lang="en-US" sz="1400" b="1" dirty="0">
                <a:solidFill>
                  <a:srgbClr val="1B57AF"/>
                </a:solidFill>
                <a:latin typeface="Century Gothic" panose="020B0502020202020204" pitchFamily="34" charset="0"/>
                <a:cs typeface="Garamond"/>
              </a:rPr>
              <a:t>Increasing</a:t>
            </a:r>
            <a:r>
              <a:rPr lang="en-US" sz="1400" dirty="0">
                <a:solidFill>
                  <a:schemeClr val="tx1">
                    <a:lumMod val="85000"/>
                    <a:lumOff val="15000"/>
                  </a:schemeClr>
                </a:solidFill>
                <a:latin typeface="Century Gothic" panose="020B0502020202020204" pitchFamily="34" charset="0"/>
                <a:cs typeface="Garamond"/>
              </a:rPr>
              <a:t> impervious surfaces and </a:t>
            </a:r>
            <a:r>
              <a:rPr lang="en-US" sz="1400" b="1" dirty="0">
                <a:solidFill>
                  <a:srgbClr val="1B57AF"/>
                </a:solidFill>
                <a:latin typeface="Century Gothic" panose="020B0502020202020204" pitchFamily="34" charset="0"/>
                <a:cs typeface="Garamond"/>
              </a:rPr>
              <a:t>decreasing</a:t>
            </a:r>
            <a:r>
              <a:rPr lang="en-US" sz="1400" dirty="0">
                <a:solidFill>
                  <a:schemeClr val="tx1">
                    <a:lumMod val="85000"/>
                    <a:lumOff val="15000"/>
                  </a:schemeClr>
                </a:solidFill>
                <a:latin typeface="Century Gothic" panose="020B0502020202020204" pitchFamily="34" charset="0"/>
                <a:cs typeface="Garamond"/>
              </a:rPr>
              <a:t> forested areas may be making the flooding worse. </a:t>
            </a:r>
          </a:p>
        </p:txBody>
      </p:sp>
      <p:sp>
        <p:nvSpPr>
          <p:cNvPr id="47" name="TextBox 46"/>
          <p:cNvSpPr txBox="1"/>
          <p:nvPr/>
        </p:nvSpPr>
        <p:spPr>
          <a:xfrm rot="16200000">
            <a:off x="2088148" y="4592299"/>
            <a:ext cx="325722" cy="253916"/>
          </a:xfrm>
          <a:prstGeom prst="rect">
            <a:avLst/>
          </a:prstGeom>
          <a:noFill/>
        </p:spPr>
        <p:txBody>
          <a:bodyPr wrap="square" rtlCol="0">
            <a:spAutoFit/>
          </a:bodyPr>
          <a:lstStyle/>
          <a:p>
            <a:r>
              <a:rPr lang="en-US" sz="1000" b="1" spc="-20" dirty="0" smtClean="0">
                <a:latin typeface="Garamond" panose="02020404030301010803" pitchFamily="18" charset="0"/>
              </a:rPr>
              <a:t>&lt;</a:t>
            </a:r>
            <a:endParaRPr lang="en-US" sz="1050" b="1" dirty="0">
              <a:latin typeface="Garamond" panose="02020404030301010803"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5369</TotalTime>
  <Words>556</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Century Gothic</vt:lpstr>
      <vt:lpstr>Garamond</vt:lpstr>
      <vt:lpstr>Helvetica Neue</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Austin H. (LARC-E3)[SSAI DEVELOP]</dc:creator>
  <cp:lastModifiedBy>Acdan, Juanito J. (ARC-SGE)[SSAI DEVELOP]</cp:lastModifiedBy>
  <cp:revision>84</cp:revision>
  <dcterms:created xsi:type="dcterms:W3CDTF">2017-10-20T11:47:51Z</dcterms:created>
  <dcterms:modified xsi:type="dcterms:W3CDTF">2019-08-09T00:08:11Z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2017-10-20T00:00:00Z</vt:filetime>
  </property>
  <property fmtid="{D5CDD505-2E9C-101B-9397-08002B2CF9AE}" pid="3" name="Creator">
    <vt:lpwstr>Adobe InDesign CC 2017 (Windows)</vt:lpwstr>
  </property>
  <property fmtid="{D5CDD505-2E9C-101B-9397-08002B2CF9AE}" pid="4" name="LastSaved">
    <vt:filetime>2017-10-20T00:00:00Z</vt:filetime>
  </property>
</Properties>
</file>