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 id="265" r:id="rId4"/>
    <p:sldId id="266" r:id="rId5"/>
    <p:sldId id="267" r:id="rId6"/>
    <p:sldId id="268" r:id="rId7"/>
    <p:sldId id="269" r:id="rId8"/>
    <p:sldId id="270" r:id="rId9"/>
    <p:sldId id="271" r:id="rId10"/>
    <p:sldId id="272" r:id="rId11"/>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15:guide id="1" pos="5400" userDrawn="1">
          <p15:clr>
            <a:srgbClr val="A4A3A4"/>
          </p15:clr>
        </p15:guide>
        <p15:guide id="2" orient="horz" pos="11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B862"/>
    <a:srgbClr val="E9A149"/>
    <a:srgbClr val="EA7845"/>
    <a:srgbClr val="586991"/>
    <a:srgbClr val="218754"/>
    <a:srgbClr val="52B37B"/>
    <a:srgbClr val="C15442"/>
    <a:srgbClr val="2F8AB4"/>
    <a:srgbClr val="73A9DB"/>
    <a:srgbClr val="94A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72" autoAdjust="0"/>
    <p:restoredTop sz="94660"/>
  </p:normalViewPr>
  <p:slideViewPr>
    <p:cSldViewPr snapToGrid="0">
      <p:cViewPr>
        <p:scale>
          <a:sx n="40" d="100"/>
          <a:sy n="40" d="100"/>
        </p:scale>
        <p:origin x="1572" y="30"/>
      </p:cViewPr>
      <p:guideLst>
        <p:guide pos="5400"/>
        <p:guide orient="horz" pos="115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p:spTree>
      <p:nvGrpSpPr>
        <p:cNvPr id="1" name=""/>
        <p:cNvGrpSpPr/>
        <p:nvPr/>
      </p:nvGrpSpPr>
      <p:grpSpPr>
        <a:xfrm>
          <a:off x="0" y="0"/>
          <a:ext cx="0" cy="0"/>
          <a:chOff x="0" y="0"/>
          <a:chExt cx="0" cy="0"/>
        </a:xfrm>
      </p:grpSpPr>
      <p:sp>
        <p:nvSpPr>
          <p:cNvPr id="10" name="Subtitle"/>
          <p:cNvSpPr>
            <a:spLocks noGrp="1"/>
          </p:cNvSpPr>
          <p:nvPr>
            <p:ph type="body" sz="quarter" idx="11" hasCustomPrompt="1"/>
          </p:nvPr>
        </p:nvSpPr>
        <p:spPr>
          <a:xfrm>
            <a:off x="4009644" y="787400"/>
            <a:ext cx="19412712" cy="2069432"/>
          </a:xfrm>
          <a:prstGeom prst="rect">
            <a:avLst/>
          </a:prstGeom>
        </p:spPr>
        <p:txBody>
          <a:bodyPr/>
          <a:lstStyle>
            <a:lvl1pPr marL="0" indent="0" algn="ctr">
              <a:buNone/>
              <a:defRPr sz="6000" b="1" baseline="0">
                <a:solidFill>
                  <a:srgbClr val="7DB862"/>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8" name="Main Title"/>
          <p:cNvSpPr>
            <a:spLocks noGrp="1"/>
          </p:cNvSpPr>
          <p:nvPr>
            <p:ph type="body" sz="quarter" idx="10" hasCustomPrompt="1"/>
          </p:nvPr>
        </p:nvSpPr>
        <p:spPr>
          <a:xfrm rot="16200000">
            <a:off x="14927847" y="21990384"/>
            <a:ext cx="21373432" cy="2314074"/>
          </a:xfrm>
          <a:prstGeom prst="rect">
            <a:avLst/>
          </a:prstGeom>
        </p:spPr>
        <p:txBody>
          <a:bodyPr/>
          <a:lstStyle>
            <a:lvl1pPr marL="0" indent="0" algn="l">
              <a:buNone/>
              <a:defRPr sz="16000" b="0" baseline="0">
                <a:solidFill>
                  <a:srgbClr val="7EB761"/>
                </a:solidFill>
                <a:latin typeface="+mj-lt"/>
              </a:defRPr>
            </a:lvl1pPr>
          </a:lstStyle>
          <a:p>
            <a:pPr lvl="0"/>
            <a:r>
              <a:rPr lang="en-US" dirty="0" smtClean="0"/>
              <a:t>Short Title [Title Case]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3771900"/>
            <a:ext cx="27432001" cy="335280"/>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4228729"/>
            <a:ext cx="27432000" cy="1878944"/>
          </a:xfrm>
          <a:prstGeom prst="rect">
            <a:avLst/>
          </a:prstGeom>
        </p:spPr>
      </p:pic>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eather">
    <p:spTree>
      <p:nvGrpSpPr>
        <p:cNvPr id="1" name=""/>
        <p:cNvGrpSpPr/>
        <p:nvPr/>
      </p:nvGrpSpPr>
      <p:grpSpPr>
        <a:xfrm>
          <a:off x="0" y="0"/>
          <a:ext cx="0" cy="0"/>
          <a:chOff x="0" y="0"/>
          <a:chExt cx="0" cy="0"/>
        </a:xfrm>
      </p:grpSpPr>
      <p:sp>
        <p:nvSpPr>
          <p:cNvPr id="10" name="Subtitle"/>
          <p:cNvSpPr>
            <a:spLocks noGrp="1"/>
          </p:cNvSpPr>
          <p:nvPr>
            <p:ph type="body" sz="quarter" idx="11" hasCustomPrompt="1"/>
          </p:nvPr>
        </p:nvSpPr>
        <p:spPr>
          <a:xfrm>
            <a:off x="4009644" y="787400"/>
            <a:ext cx="19412712" cy="2069432"/>
          </a:xfrm>
          <a:prstGeom prst="rect">
            <a:avLst/>
          </a:prstGeom>
        </p:spPr>
        <p:txBody>
          <a:bodyPr/>
          <a:lstStyle>
            <a:lvl1pPr marL="0" indent="0" algn="ctr">
              <a:buNone/>
              <a:defRPr sz="6000" b="1" baseline="0">
                <a:solidFill>
                  <a:srgbClr val="94A3D3"/>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8" name="Main Title"/>
          <p:cNvSpPr>
            <a:spLocks noGrp="1"/>
          </p:cNvSpPr>
          <p:nvPr>
            <p:ph type="body" sz="quarter" idx="10" hasCustomPrompt="1"/>
          </p:nvPr>
        </p:nvSpPr>
        <p:spPr>
          <a:xfrm rot="16200000">
            <a:off x="15240667" y="22303205"/>
            <a:ext cx="20747791" cy="2314074"/>
          </a:xfrm>
          <a:prstGeom prst="rect">
            <a:avLst/>
          </a:prstGeom>
        </p:spPr>
        <p:txBody>
          <a:bodyPr/>
          <a:lstStyle>
            <a:lvl1pPr marL="0" indent="0" algn="l">
              <a:buNone/>
              <a:defRPr sz="16000" b="0" baseline="0">
                <a:solidFill>
                  <a:srgbClr val="94A3D4"/>
                </a:solidFill>
                <a:latin typeface="+mj-lt"/>
              </a:defRPr>
            </a:lvl1pPr>
          </a:lstStyle>
          <a:p>
            <a:pPr lvl="0"/>
            <a:r>
              <a:rPr lang="en-US" dirty="0" smtClean="0"/>
              <a:t>Short Title [Title Case]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4213800"/>
            <a:ext cx="27432000" cy="1878944"/>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771900"/>
            <a:ext cx="27432000" cy="335280"/>
          </a:xfrm>
          <a:prstGeom prst="rect">
            <a:avLst/>
          </a:prstGeom>
        </p:spPr>
      </p:pic>
    </p:spTree>
    <p:extLst>
      <p:ext uri="{BB962C8B-B14F-4D97-AF65-F5344CB8AC3E}">
        <p14:creationId xmlns:p14="http://schemas.microsoft.com/office/powerpoint/2010/main" val="571321680"/>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limate">
    <p:spTree>
      <p:nvGrpSpPr>
        <p:cNvPr id="1" name=""/>
        <p:cNvGrpSpPr/>
        <p:nvPr/>
      </p:nvGrpSpPr>
      <p:grpSpPr>
        <a:xfrm>
          <a:off x="0" y="0"/>
          <a:ext cx="0" cy="0"/>
          <a:chOff x="0" y="0"/>
          <a:chExt cx="0" cy="0"/>
        </a:xfrm>
      </p:grpSpPr>
      <p:sp>
        <p:nvSpPr>
          <p:cNvPr id="10" name="Subtitle"/>
          <p:cNvSpPr>
            <a:spLocks noGrp="1"/>
          </p:cNvSpPr>
          <p:nvPr>
            <p:ph type="body" sz="quarter" idx="11" hasCustomPrompt="1"/>
          </p:nvPr>
        </p:nvSpPr>
        <p:spPr>
          <a:xfrm>
            <a:off x="4009644" y="787400"/>
            <a:ext cx="19412712" cy="2069432"/>
          </a:xfrm>
          <a:prstGeom prst="rect">
            <a:avLst/>
          </a:prstGeom>
        </p:spPr>
        <p:txBody>
          <a:bodyPr/>
          <a:lstStyle>
            <a:lvl1pPr marL="0" indent="0" algn="ctr">
              <a:buNone/>
              <a:defRPr sz="6000" b="1" baseline="0">
                <a:solidFill>
                  <a:srgbClr val="E9A149"/>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8" name="Main Title"/>
          <p:cNvSpPr>
            <a:spLocks noGrp="1"/>
          </p:cNvSpPr>
          <p:nvPr>
            <p:ph type="body" sz="quarter" idx="10" hasCustomPrompt="1"/>
          </p:nvPr>
        </p:nvSpPr>
        <p:spPr>
          <a:xfrm rot="16200000">
            <a:off x="15120352" y="22182889"/>
            <a:ext cx="20988422" cy="2314074"/>
          </a:xfrm>
          <a:prstGeom prst="rect">
            <a:avLst/>
          </a:prstGeom>
        </p:spPr>
        <p:txBody>
          <a:bodyPr/>
          <a:lstStyle>
            <a:lvl1pPr marL="0" indent="0" algn="l">
              <a:buNone/>
              <a:defRPr sz="16000" b="0" baseline="0">
                <a:solidFill>
                  <a:srgbClr val="E9A149"/>
                </a:solidFill>
                <a:latin typeface="+mj-lt"/>
              </a:defRPr>
            </a:lvl1pPr>
          </a:lstStyle>
          <a:p>
            <a:pPr lvl="0"/>
            <a:r>
              <a:rPr lang="en-US" dirty="0" smtClean="0"/>
              <a:t>Short Title [Title Case]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4213800"/>
            <a:ext cx="27432000" cy="1878944"/>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771900"/>
            <a:ext cx="27432000" cy="335280"/>
          </a:xfrm>
          <a:prstGeom prst="rect">
            <a:avLst/>
          </a:prstGeom>
        </p:spPr>
      </p:pic>
    </p:spTree>
    <p:extLst>
      <p:ext uri="{BB962C8B-B14F-4D97-AF65-F5344CB8AC3E}">
        <p14:creationId xmlns:p14="http://schemas.microsoft.com/office/powerpoint/2010/main" val="3382560518"/>
      </p:ext>
    </p:extLst>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ross Cutting">
    <p:spTree>
      <p:nvGrpSpPr>
        <p:cNvPr id="1" name=""/>
        <p:cNvGrpSpPr/>
        <p:nvPr/>
      </p:nvGrpSpPr>
      <p:grpSpPr>
        <a:xfrm>
          <a:off x="0" y="0"/>
          <a:ext cx="0" cy="0"/>
          <a:chOff x="0" y="0"/>
          <a:chExt cx="0" cy="0"/>
        </a:xfrm>
      </p:grpSpPr>
      <p:sp>
        <p:nvSpPr>
          <p:cNvPr id="10" name="Subtitle"/>
          <p:cNvSpPr>
            <a:spLocks noGrp="1"/>
          </p:cNvSpPr>
          <p:nvPr>
            <p:ph type="body" sz="quarter" idx="11" hasCustomPrompt="1"/>
          </p:nvPr>
        </p:nvSpPr>
        <p:spPr>
          <a:xfrm>
            <a:off x="4009644" y="787400"/>
            <a:ext cx="19412712" cy="2069432"/>
          </a:xfrm>
          <a:prstGeom prst="rect">
            <a:avLst/>
          </a:prstGeom>
        </p:spPr>
        <p:txBody>
          <a:bodyPr/>
          <a:lstStyle>
            <a:lvl1pPr marL="0" indent="0" algn="ctr">
              <a:buNone/>
              <a:defRPr sz="6000" b="1" baseline="0">
                <a:solidFill>
                  <a:srgbClr val="EA7845"/>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8" name="Main Title"/>
          <p:cNvSpPr>
            <a:spLocks noGrp="1"/>
          </p:cNvSpPr>
          <p:nvPr>
            <p:ph type="body" sz="quarter" idx="10" hasCustomPrompt="1"/>
          </p:nvPr>
        </p:nvSpPr>
        <p:spPr>
          <a:xfrm rot="16200000">
            <a:off x="14903784" y="21966321"/>
            <a:ext cx="21421558" cy="2314074"/>
          </a:xfrm>
          <a:prstGeom prst="rect">
            <a:avLst/>
          </a:prstGeom>
        </p:spPr>
        <p:txBody>
          <a:bodyPr/>
          <a:lstStyle>
            <a:lvl1pPr marL="0" indent="0" algn="l">
              <a:buNone/>
              <a:defRPr sz="16000" b="0" baseline="0">
                <a:solidFill>
                  <a:srgbClr val="E97845"/>
                </a:solidFill>
                <a:latin typeface="+mj-lt"/>
              </a:defRPr>
            </a:lvl1pPr>
          </a:lstStyle>
          <a:p>
            <a:pPr lvl="0"/>
            <a:r>
              <a:rPr lang="en-US" dirty="0" smtClean="0"/>
              <a:t>Short Title [Title Case]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771900"/>
            <a:ext cx="27432000" cy="335280"/>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4213800"/>
            <a:ext cx="27432000" cy="1878944"/>
          </a:xfrm>
          <a:prstGeom prst="rect">
            <a:avLst/>
          </a:prstGeom>
        </p:spPr>
      </p:pic>
    </p:spTree>
    <p:extLst>
      <p:ext uri="{BB962C8B-B14F-4D97-AF65-F5344CB8AC3E}">
        <p14:creationId xmlns:p14="http://schemas.microsoft.com/office/powerpoint/2010/main" val="2186971387"/>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sasters">
    <p:spTree>
      <p:nvGrpSpPr>
        <p:cNvPr id="1" name=""/>
        <p:cNvGrpSpPr/>
        <p:nvPr/>
      </p:nvGrpSpPr>
      <p:grpSpPr>
        <a:xfrm>
          <a:off x="0" y="0"/>
          <a:ext cx="0" cy="0"/>
          <a:chOff x="0" y="0"/>
          <a:chExt cx="0" cy="0"/>
        </a:xfrm>
      </p:grpSpPr>
      <p:sp>
        <p:nvSpPr>
          <p:cNvPr id="10" name="Subtitle"/>
          <p:cNvSpPr>
            <a:spLocks noGrp="1"/>
          </p:cNvSpPr>
          <p:nvPr>
            <p:ph type="body" sz="quarter" idx="11" hasCustomPrompt="1"/>
          </p:nvPr>
        </p:nvSpPr>
        <p:spPr>
          <a:xfrm>
            <a:off x="4009644" y="787400"/>
            <a:ext cx="19412712" cy="2069432"/>
          </a:xfrm>
          <a:prstGeom prst="rect">
            <a:avLst/>
          </a:prstGeom>
        </p:spPr>
        <p:txBody>
          <a:bodyPr/>
          <a:lstStyle>
            <a:lvl1pPr marL="0" indent="0" algn="ctr">
              <a:buNone/>
              <a:defRPr sz="6000" b="1" baseline="0">
                <a:solidFill>
                  <a:srgbClr val="586991"/>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8" name="Main Title"/>
          <p:cNvSpPr>
            <a:spLocks noGrp="1"/>
          </p:cNvSpPr>
          <p:nvPr>
            <p:ph type="body" sz="quarter" idx="10" hasCustomPrompt="1"/>
          </p:nvPr>
        </p:nvSpPr>
        <p:spPr>
          <a:xfrm rot="16200000">
            <a:off x="15240667" y="22303205"/>
            <a:ext cx="20747791" cy="2314074"/>
          </a:xfrm>
          <a:prstGeom prst="rect">
            <a:avLst/>
          </a:prstGeom>
        </p:spPr>
        <p:txBody>
          <a:bodyPr/>
          <a:lstStyle>
            <a:lvl1pPr marL="0" indent="0" algn="l">
              <a:buNone/>
              <a:defRPr sz="16000" b="0" baseline="0">
                <a:solidFill>
                  <a:srgbClr val="57688F"/>
                </a:solidFill>
                <a:latin typeface="+mj-lt"/>
              </a:defRPr>
            </a:lvl1pPr>
          </a:lstStyle>
          <a:p>
            <a:pPr lvl="0"/>
            <a:r>
              <a:rPr lang="en-US" dirty="0" smtClean="0"/>
              <a:t>Short Title [Title Case]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4213800"/>
            <a:ext cx="27432000" cy="1878944"/>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771900"/>
            <a:ext cx="27432000" cy="335280"/>
          </a:xfrm>
          <a:prstGeom prst="rect">
            <a:avLst/>
          </a:prstGeom>
        </p:spPr>
      </p:pic>
    </p:spTree>
    <p:extLst>
      <p:ext uri="{BB962C8B-B14F-4D97-AF65-F5344CB8AC3E}">
        <p14:creationId xmlns:p14="http://schemas.microsoft.com/office/powerpoint/2010/main" val="1307413801"/>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coForecasting">
    <p:spTree>
      <p:nvGrpSpPr>
        <p:cNvPr id="1" name=""/>
        <p:cNvGrpSpPr/>
        <p:nvPr/>
      </p:nvGrpSpPr>
      <p:grpSpPr>
        <a:xfrm>
          <a:off x="0" y="0"/>
          <a:ext cx="0" cy="0"/>
          <a:chOff x="0" y="0"/>
          <a:chExt cx="0" cy="0"/>
        </a:xfrm>
      </p:grpSpPr>
      <p:sp>
        <p:nvSpPr>
          <p:cNvPr id="10" name="Subtitle"/>
          <p:cNvSpPr>
            <a:spLocks noGrp="1"/>
          </p:cNvSpPr>
          <p:nvPr>
            <p:ph type="body" sz="quarter" idx="11" hasCustomPrompt="1"/>
          </p:nvPr>
        </p:nvSpPr>
        <p:spPr>
          <a:xfrm>
            <a:off x="4009644" y="787400"/>
            <a:ext cx="19412712" cy="2069432"/>
          </a:xfrm>
          <a:prstGeom prst="rect">
            <a:avLst/>
          </a:prstGeom>
        </p:spPr>
        <p:txBody>
          <a:bodyPr/>
          <a:lstStyle>
            <a:lvl1pPr marL="0" indent="0" algn="ctr">
              <a:buNone/>
              <a:defRPr sz="6000" b="1" baseline="0">
                <a:solidFill>
                  <a:srgbClr val="218754"/>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8" name="Main Title"/>
          <p:cNvSpPr>
            <a:spLocks noGrp="1"/>
          </p:cNvSpPr>
          <p:nvPr>
            <p:ph type="body" sz="quarter" idx="10" hasCustomPrompt="1"/>
          </p:nvPr>
        </p:nvSpPr>
        <p:spPr>
          <a:xfrm rot="16200000">
            <a:off x="15144415" y="22206952"/>
            <a:ext cx="20940296" cy="2314074"/>
          </a:xfrm>
          <a:prstGeom prst="rect">
            <a:avLst/>
          </a:prstGeom>
        </p:spPr>
        <p:txBody>
          <a:bodyPr/>
          <a:lstStyle>
            <a:lvl1pPr marL="0" indent="0" algn="l">
              <a:buNone/>
              <a:defRPr sz="16000" b="0" baseline="0">
                <a:solidFill>
                  <a:srgbClr val="2E8652"/>
                </a:solidFill>
                <a:latin typeface="+mj-lt"/>
              </a:defRPr>
            </a:lvl1pPr>
          </a:lstStyle>
          <a:p>
            <a:pPr lvl="0"/>
            <a:r>
              <a:rPr lang="en-US" dirty="0" smtClean="0"/>
              <a:t>Short Title [Title Case]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771900"/>
            <a:ext cx="27432000" cy="335280"/>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4213800"/>
            <a:ext cx="27432000" cy="1878944"/>
          </a:xfrm>
          <a:prstGeom prst="rect">
            <a:avLst/>
          </a:prstGeom>
        </p:spPr>
      </p:pic>
    </p:spTree>
    <p:extLst>
      <p:ext uri="{BB962C8B-B14F-4D97-AF65-F5344CB8AC3E}">
        <p14:creationId xmlns:p14="http://schemas.microsoft.com/office/powerpoint/2010/main" val="1765088460"/>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ergy">
    <p:spTree>
      <p:nvGrpSpPr>
        <p:cNvPr id="1" name=""/>
        <p:cNvGrpSpPr/>
        <p:nvPr/>
      </p:nvGrpSpPr>
      <p:grpSpPr>
        <a:xfrm>
          <a:off x="0" y="0"/>
          <a:ext cx="0" cy="0"/>
          <a:chOff x="0" y="0"/>
          <a:chExt cx="0" cy="0"/>
        </a:xfrm>
      </p:grpSpPr>
      <p:sp>
        <p:nvSpPr>
          <p:cNvPr id="10" name="Subtitle"/>
          <p:cNvSpPr>
            <a:spLocks noGrp="1"/>
          </p:cNvSpPr>
          <p:nvPr>
            <p:ph type="body" sz="quarter" idx="11" hasCustomPrompt="1"/>
          </p:nvPr>
        </p:nvSpPr>
        <p:spPr>
          <a:xfrm>
            <a:off x="4009644" y="787400"/>
            <a:ext cx="19412712" cy="2069432"/>
          </a:xfrm>
          <a:prstGeom prst="rect">
            <a:avLst/>
          </a:prstGeom>
        </p:spPr>
        <p:txBody>
          <a:bodyPr/>
          <a:lstStyle>
            <a:lvl1pPr marL="0" indent="0" algn="ctr">
              <a:buNone/>
              <a:defRPr sz="6000" b="1" baseline="0">
                <a:solidFill>
                  <a:srgbClr val="52B37B"/>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8" name="Main Title"/>
          <p:cNvSpPr>
            <a:spLocks noGrp="1"/>
          </p:cNvSpPr>
          <p:nvPr>
            <p:ph type="body" sz="quarter" idx="10" hasCustomPrompt="1"/>
          </p:nvPr>
        </p:nvSpPr>
        <p:spPr>
          <a:xfrm rot="16200000">
            <a:off x="15072225" y="22134763"/>
            <a:ext cx="21084675" cy="2314074"/>
          </a:xfrm>
          <a:prstGeom prst="rect">
            <a:avLst/>
          </a:prstGeom>
        </p:spPr>
        <p:txBody>
          <a:bodyPr/>
          <a:lstStyle>
            <a:lvl1pPr marL="0" indent="0" algn="l">
              <a:buNone/>
              <a:defRPr sz="16000" b="0" baseline="0">
                <a:solidFill>
                  <a:srgbClr val="56B27B"/>
                </a:solidFill>
                <a:latin typeface="+mj-lt"/>
              </a:defRPr>
            </a:lvl1pPr>
          </a:lstStyle>
          <a:p>
            <a:pPr lvl="0"/>
            <a:r>
              <a:rPr lang="en-US" dirty="0" smtClean="0"/>
              <a:t>Short Title [Title Case]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4213800"/>
            <a:ext cx="27432000" cy="1878944"/>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3771901"/>
            <a:ext cx="27432000" cy="335280"/>
          </a:xfrm>
          <a:prstGeom prst="rect">
            <a:avLst/>
          </a:prstGeom>
        </p:spPr>
      </p:pic>
    </p:spTree>
    <p:extLst>
      <p:ext uri="{BB962C8B-B14F-4D97-AF65-F5344CB8AC3E}">
        <p14:creationId xmlns:p14="http://schemas.microsoft.com/office/powerpoint/2010/main" val="2161174045"/>
      </p:ext>
    </p:extLst>
  </p:cSld>
  <p:clrMapOvr>
    <a:masterClrMapping/>
  </p:clrMapOvr>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lth &amp; Air Quality">
    <p:spTree>
      <p:nvGrpSpPr>
        <p:cNvPr id="1" name=""/>
        <p:cNvGrpSpPr/>
        <p:nvPr/>
      </p:nvGrpSpPr>
      <p:grpSpPr>
        <a:xfrm>
          <a:off x="0" y="0"/>
          <a:ext cx="0" cy="0"/>
          <a:chOff x="0" y="0"/>
          <a:chExt cx="0" cy="0"/>
        </a:xfrm>
      </p:grpSpPr>
      <p:sp>
        <p:nvSpPr>
          <p:cNvPr id="10" name="Subtitle"/>
          <p:cNvSpPr>
            <a:spLocks noGrp="1"/>
          </p:cNvSpPr>
          <p:nvPr>
            <p:ph type="body" sz="quarter" idx="11" hasCustomPrompt="1"/>
          </p:nvPr>
        </p:nvSpPr>
        <p:spPr>
          <a:xfrm>
            <a:off x="4009644" y="787400"/>
            <a:ext cx="19412712" cy="2069432"/>
          </a:xfrm>
          <a:prstGeom prst="rect">
            <a:avLst/>
          </a:prstGeom>
        </p:spPr>
        <p:txBody>
          <a:bodyPr/>
          <a:lstStyle>
            <a:lvl1pPr marL="0" indent="0" algn="ctr">
              <a:buNone/>
              <a:defRPr sz="6000" b="1" baseline="0">
                <a:solidFill>
                  <a:srgbClr val="C15442"/>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8" name="Main Title"/>
          <p:cNvSpPr>
            <a:spLocks noGrp="1"/>
          </p:cNvSpPr>
          <p:nvPr>
            <p:ph type="body" sz="quarter" idx="10" hasCustomPrompt="1"/>
          </p:nvPr>
        </p:nvSpPr>
        <p:spPr>
          <a:xfrm rot="16200000">
            <a:off x="15240667" y="22303205"/>
            <a:ext cx="20747791" cy="2314074"/>
          </a:xfrm>
          <a:prstGeom prst="rect">
            <a:avLst/>
          </a:prstGeom>
        </p:spPr>
        <p:txBody>
          <a:bodyPr/>
          <a:lstStyle>
            <a:lvl1pPr marL="0" indent="0" algn="l">
              <a:buNone/>
              <a:defRPr sz="16000" b="0" baseline="0">
                <a:solidFill>
                  <a:srgbClr val="BE5341"/>
                </a:solidFill>
                <a:latin typeface="+mj-lt"/>
              </a:defRPr>
            </a:lvl1pPr>
          </a:lstStyle>
          <a:p>
            <a:pPr lvl="0"/>
            <a:r>
              <a:rPr lang="en-US" dirty="0" smtClean="0"/>
              <a:t>Short Title [Title Case]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flipV="1">
            <a:off x="0" y="3771900"/>
            <a:ext cx="27432000" cy="335281"/>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4213800"/>
            <a:ext cx="27432000" cy="1878944"/>
          </a:xfrm>
          <a:prstGeom prst="rect">
            <a:avLst/>
          </a:prstGeom>
        </p:spPr>
      </p:pic>
    </p:spTree>
    <p:extLst>
      <p:ext uri="{BB962C8B-B14F-4D97-AF65-F5344CB8AC3E}">
        <p14:creationId xmlns:p14="http://schemas.microsoft.com/office/powerpoint/2010/main" val="102227128"/>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ceans">
    <p:spTree>
      <p:nvGrpSpPr>
        <p:cNvPr id="1" name=""/>
        <p:cNvGrpSpPr/>
        <p:nvPr/>
      </p:nvGrpSpPr>
      <p:grpSpPr>
        <a:xfrm>
          <a:off x="0" y="0"/>
          <a:ext cx="0" cy="0"/>
          <a:chOff x="0" y="0"/>
          <a:chExt cx="0" cy="0"/>
        </a:xfrm>
      </p:grpSpPr>
      <p:sp>
        <p:nvSpPr>
          <p:cNvPr id="10" name="Subtitle"/>
          <p:cNvSpPr>
            <a:spLocks noGrp="1"/>
          </p:cNvSpPr>
          <p:nvPr>
            <p:ph type="body" sz="quarter" idx="11" hasCustomPrompt="1"/>
          </p:nvPr>
        </p:nvSpPr>
        <p:spPr>
          <a:xfrm>
            <a:off x="4009644" y="787400"/>
            <a:ext cx="19412712" cy="2069432"/>
          </a:xfrm>
          <a:prstGeom prst="rect">
            <a:avLst/>
          </a:prstGeom>
        </p:spPr>
        <p:txBody>
          <a:bodyPr/>
          <a:lstStyle>
            <a:lvl1pPr marL="0" indent="0" algn="ctr">
              <a:buNone/>
              <a:defRPr sz="6000" b="1" baseline="0">
                <a:solidFill>
                  <a:srgbClr val="2F8AB4"/>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8" name="Main Title"/>
          <p:cNvSpPr>
            <a:spLocks noGrp="1"/>
          </p:cNvSpPr>
          <p:nvPr>
            <p:ph type="body" sz="quarter" idx="10" hasCustomPrompt="1"/>
          </p:nvPr>
        </p:nvSpPr>
        <p:spPr>
          <a:xfrm rot="16200000">
            <a:off x="15240667" y="22303205"/>
            <a:ext cx="20747791" cy="2314074"/>
          </a:xfrm>
          <a:prstGeom prst="rect">
            <a:avLst/>
          </a:prstGeom>
        </p:spPr>
        <p:txBody>
          <a:bodyPr/>
          <a:lstStyle>
            <a:lvl1pPr marL="0" indent="0" algn="l">
              <a:buNone/>
              <a:defRPr sz="16000" b="0" baseline="0">
                <a:solidFill>
                  <a:srgbClr val="3289B4"/>
                </a:solidFill>
                <a:latin typeface="+mj-lt"/>
              </a:defRPr>
            </a:lvl1pPr>
          </a:lstStyle>
          <a:p>
            <a:pPr lvl="0"/>
            <a:r>
              <a:rPr lang="en-US" dirty="0" smtClean="0"/>
              <a:t>Short Title [Title Case]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4213800"/>
            <a:ext cx="27432000" cy="1880615"/>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flipV="1">
            <a:off x="-1" y="3771900"/>
            <a:ext cx="27432000" cy="335280"/>
          </a:xfrm>
          <a:prstGeom prst="rect">
            <a:avLst/>
          </a:prstGeom>
        </p:spPr>
      </p:pic>
    </p:spTree>
    <p:extLst>
      <p:ext uri="{BB962C8B-B14F-4D97-AF65-F5344CB8AC3E}">
        <p14:creationId xmlns:p14="http://schemas.microsoft.com/office/powerpoint/2010/main" val="2832765254"/>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ater Resources">
    <p:spTree>
      <p:nvGrpSpPr>
        <p:cNvPr id="1" name=""/>
        <p:cNvGrpSpPr/>
        <p:nvPr/>
      </p:nvGrpSpPr>
      <p:grpSpPr>
        <a:xfrm>
          <a:off x="0" y="0"/>
          <a:ext cx="0" cy="0"/>
          <a:chOff x="0" y="0"/>
          <a:chExt cx="0" cy="0"/>
        </a:xfrm>
      </p:grpSpPr>
      <p:sp>
        <p:nvSpPr>
          <p:cNvPr id="10" name="Subtitle"/>
          <p:cNvSpPr>
            <a:spLocks noGrp="1"/>
          </p:cNvSpPr>
          <p:nvPr>
            <p:ph type="body" sz="quarter" idx="11" hasCustomPrompt="1"/>
          </p:nvPr>
        </p:nvSpPr>
        <p:spPr>
          <a:xfrm>
            <a:off x="4009644" y="787400"/>
            <a:ext cx="19412712" cy="2069432"/>
          </a:xfrm>
          <a:prstGeom prst="rect">
            <a:avLst/>
          </a:prstGeom>
        </p:spPr>
        <p:txBody>
          <a:bodyPr/>
          <a:lstStyle>
            <a:lvl1pPr marL="0" indent="0" algn="ctr">
              <a:buNone/>
              <a:defRPr sz="6000" b="1" baseline="0">
                <a:solidFill>
                  <a:srgbClr val="73A9DB"/>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8" name="Main Title"/>
          <p:cNvSpPr>
            <a:spLocks noGrp="1"/>
          </p:cNvSpPr>
          <p:nvPr>
            <p:ph type="body" sz="quarter" idx="10" hasCustomPrompt="1"/>
          </p:nvPr>
        </p:nvSpPr>
        <p:spPr>
          <a:xfrm rot="16200000">
            <a:off x="15240667" y="22303205"/>
            <a:ext cx="20747791" cy="2314074"/>
          </a:xfrm>
          <a:prstGeom prst="rect">
            <a:avLst/>
          </a:prstGeom>
        </p:spPr>
        <p:txBody>
          <a:bodyPr/>
          <a:lstStyle>
            <a:lvl1pPr marL="0" indent="0" algn="l">
              <a:buNone/>
              <a:defRPr sz="16000" b="0" baseline="0">
                <a:solidFill>
                  <a:srgbClr val="75AADB"/>
                </a:solidFill>
                <a:latin typeface="+mj-lt"/>
              </a:defRPr>
            </a:lvl1pPr>
          </a:lstStyle>
          <a:p>
            <a:pPr lvl="0"/>
            <a:r>
              <a:rPr lang="en-US" dirty="0" smtClean="0"/>
              <a:t>Short Title [Title Case]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771900"/>
            <a:ext cx="27432000" cy="335280"/>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4213800"/>
            <a:ext cx="27432000" cy="1878944"/>
          </a:xfrm>
          <a:prstGeom prst="rect">
            <a:avLst/>
          </a:prstGeom>
        </p:spPr>
      </p:pic>
    </p:spTree>
    <p:extLst>
      <p:ext uri="{BB962C8B-B14F-4D97-AF65-F5344CB8AC3E}">
        <p14:creationId xmlns:p14="http://schemas.microsoft.com/office/powerpoint/2010/main" val="3112809566"/>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3827528" y="549033"/>
            <a:ext cx="3300448" cy="2811330"/>
          </a:xfrm>
          <a:prstGeom prst="rect">
            <a:avLst/>
          </a:prstGeom>
        </p:spPr>
      </p:pic>
      <p:pic>
        <p:nvPicPr>
          <p:cNvPr id="5" name="Picture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23028" y="698499"/>
            <a:ext cx="2482776" cy="2512397"/>
          </a:xfrm>
          <a:prstGeom prst="rect">
            <a:avLst/>
          </a:prstGeom>
        </p:spPr>
      </p:pic>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088" userDrawn="1">
          <p15:clr>
            <a:srgbClr val="F26B43"/>
          </p15:clr>
        </p15:guide>
        <p15:guide id="2" orient="horz" pos="2376" userDrawn="1">
          <p15:clr>
            <a:srgbClr val="F26B43"/>
          </p15:clr>
        </p15:guide>
        <p15:guide id="3" pos="576" userDrawn="1">
          <p15:clr>
            <a:srgbClr val="F26B43"/>
          </p15:clr>
        </p15:guide>
        <p15:guide id="4" pos="15000" userDrawn="1">
          <p15:clr>
            <a:srgbClr val="F26B43"/>
          </p15:clr>
        </p15:guide>
        <p15:guide id="5" orient="horz" pos="21624" userDrawn="1">
          <p15:clr>
            <a:srgbClr val="F26B43"/>
          </p15:clr>
        </p15:guide>
        <p15:guide id="6" orient="horz" pos="2784" userDrawn="1">
          <p15:clr>
            <a:srgbClr val="F26B43"/>
          </p15:clr>
        </p15:guide>
        <p15:guide id="7" pos="4224" userDrawn="1">
          <p15:clr>
            <a:srgbClr val="A4A3A4"/>
          </p15:clr>
        </p15:guide>
        <p15:guide id="8" pos="4512" userDrawn="1">
          <p15:clr>
            <a:srgbClr val="A4A3A4"/>
          </p15:clr>
        </p15:guide>
        <p15:guide id="9" pos="11736" userDrawn="1">
          <p15:clr>
            <a:srgbClr val="A4A3A4"/>
          </p15:clr>
        </p15:guide>
        <p15:guide id="10" pos="11424" userDrawn="1">
          <p15:clr>
            <a:srgbClr val="A4A3A4"/>
          </p15:clr>
        </p15:guide>
        <p15:guide id="11" orient="horz" pos="22416" userDrawn="1">
          <p15:clr>
            <a:srgbClr val="F26B43"/>
          </p15:clr>
        </p15:guide>
        <p15:guide id="12" orient="horz" pos="115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32.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2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27.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30.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31.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p:cNvSpPr>
            <a:spLocks noGrp="1"/>
          </p:cNvSpPr>
          <p:nvPr>
            <p:ph type="body" sz="quarter" idx="11"/>
          </p:nvPr>
        </p:nvSpPr>
        <p:spPr>
          <a:xfrm>
            <a:off x="4009644" y="787399"/>
            <a:ext cx="19412712" cy="2624752"/>
          </a:xfrm>
        </p:spPr>
        <p:txBody>
          <a:bodyPr anchor="ctr"/>
          <a:lstStyle/>
          <a:p>
            <a:endParaRPr lang="en-US" dirty="0"/>
          </a:p>
        </p:txBody>
      </p:sp>
      <p:sp>
        <p:nvSpPr>
          <p:cNvPr id="18" name="Text Placeholder 17"/>
          <p:cNvSpPr>
            <a:spLocks noGrp="1"/>
          </p:cNvSpPr>
          <p:nvPr>
            <p:ph type="body" sz="quarter" idx="10"/>
          </p:nvPr>
        </p:nvSpPr>
        <p:spPr>
          <a:xfrm rot="16200000">
            <a:off x="11262485" y="17944022"/>
            <a:ext cx="28704156" cy="2314074"/>
          </a:xfrm>
        </p:spPr>
        <p:txBody>
          <a:bodyPr/>
          <a:lstStyle/>
          <a:p>
            <a:endParaRPr lang="en-US" dirty="0"/>
          </a:p>
        </p:txBody>
      </p:sp>
      <p:sp>
        <p:nvSpPr>
          <p:cNvPr id="9" name="Text Placeholder 16"/>
          <p:cNvSpPr txBox="1">
            <a:spLocks/>
          </p:cNvSpPr>
          <p:nvPr/>
        </p:nvSpPr>
        <p:spPr>
          <a:xfrm>
            <a:off x="675146" y="3341169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rPr>
              <a:t>Participant Name</a:t>
            </a:r>
          </a:p>
          <a:p>
            <a:pPr algn="ctr">
              <a:lnSpc>
                <a:spcPct val="100000"/>
              </a:lnSpc>
              <a:spcBef>
                <a:spcPts val="0"/>
              </a:spcBef>
            </a:pPr>
            <a:r>
              <a:rPr lang="en-US" dirty="0" smtClean="0">
                <a:solidFill>
                  <a:schemeClr val="tx1">
                    <a:lumMod val="75000"/>
                  </a:schemeClr>
                </a:solidFill>
              </a:rPr>
              <a:t>Team Lead</a:t>
            </a:r>
          </a:p>
        </p:txBody>
      </p:sp>
      <p:sp>
        <p:nvSpPr>
          <p:cNvPr id="10" name="Text Placeholder 16"/>
          <p:cNvSpPr txBox="1">
            <a:spLocks/>
          </p:cNvSpPr>
          <p:nvPr/>
        </p:nvSpPr>
        <p:spPr>
          <a:xfrm>
            <a:off x="12839700" y="30909460"/>
            <a:ext cx="10921333"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Only use federal logos—no state or local government logos, or NGO logos.</a:t>
            </a:r>
          </a:p>
          <a:p>
            <a:r>
              <a:rPr lang="en-US" dirty="0" smtClean="0">
                <a:solidFill>
                  <a:schemeClr val="tx1">
                    <a:lumMod val="75000"/>
                  </a:schemeClr>
                </a:solidFill>
              </a:rPr>
              <a:t>Some logos are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images and text ungrouped.</a:t>
            </a:r>
          </a:p>
        </p:txBody>
      </p:sp>
      <p:sp>
        <p:nvSpPr>
          <p:cNvPr id="11" name="Text Placeholder 16"/>
          <p:cNvSpPr txBox="1">
            <a:spLocks/>
          </p:cNvSpPr>
          <p:nvPr/>
        </p:nvSpPr>
        <p:spPr>
          <a:xfrm>
            <a:off x="12839700" y="24802870"/>
            <a:ext cx="10972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anyone who has helped you with the project.</a:t>
            </a:r>
          </a:p>
          <a:p>
            <a:r>
              <a:rPr lang="en-US" dirty="0" smtClean="0">
                <a:solidFill>
                  <a:schemeClr val="tx1">
                    <a:lumMod val="75000"/>
                  </a:schemeClr>
                </a:solidFill>
              </a:rPr>
              <a:t>If this is a continuation project, credit the previous team members and contributors.</a:t>
            </a:r>
          </a:p>
          <a:p>
            <a:r>
              <a:rPr lang="en-US" dirty="0" smtClean="0">
                <a:solidFill>
                  <a:schemeClr val="tx1">
                    <a:lumMod val="75000"/>
                  </a:schemeClr>
                </a:solidFill>
              </a:rPr>
              <a:t>If you are including affiliations, use DEVELOP as the affiliation for a </a:t>
            </a:r>
            <a:r>
              <a:rPr lang="en-US" dirty="0" err="1" smtClean="0">
                <a:solidFill>
                  <a:schemeClr val="tx1">
                    <a:lumMod val="75000"/>
                  </a:schemeClr>
                </a:solidFill>
              </a:rPr>
              <a:t>DEVELOPer</a:t>
            </a:r>
            <a:r>
              <a:rPr lang="en-US" dirty="0" smtClean="0">
                <a:solidFill>
                  <a:schemeClr val="tx1">
                    <a:lumMod val="75000"/>
                  </a:schemeClr>
                </a:solidFill>
              </a:rPr>
              <a:t> or former </a:t>
            </a:r>
            <a:r>
              <a:rPr lang="en-US" dirty="0" err="1" smtClean="0">
                <a:solidFill>
                  <a:schemeClr val="tx1">
                    <a:lumMod val="75000"/>
                  </a:schemeClr>
                </a:solidFill>
              </a:rPr>
              <a:t>DEVELOPer</a:t>
            </a:r>
            <a:r>
              <a:rPr lang="en-US" dirty="0" smtClean="0">
                <a:solidFill>
                  <a:schemeClr val="tx1">
                    <a:lumMod val="75000"/>
                  </a:schemeClr>
                </a:solidFill>
              </a:rPr>
              <a:t>—not their school or former </a:t>
            </a:r>
            <a:r>
              <a:rPr lang="en-US" dirty="0" smtClean="0">
                <a:solidFill>
                  <a:schemeClr val="tx1">
                    <a:lumMod val="75000"/>
                  </a:schemeClr>
                </a:solidFill>
              </a:rPr>
              <a:t>school</a:t>
            </a:r>
            <a:r>
              <a:rPr lang="en-US" dirty="0" smtClean="0"/>
              <a:t>.</a:t>
            </a:r>
          </a:p>
          <a:p>
            <a:r>
              <a:rPr lang="en-US" dirty="0" smtClean="0">
                <a:solidFill>
                  <a:schemeClr val="tx1">
                    <a:lumMod val="75000"/>
                  </a:schemeClr>
                </a:solidFill>
              </a:rPr>
              <a:t>Include </a:t>
            </a:r>
            <a:r>
              <a:rPr lang="en-US" dirty="0" smtClean="0">
                <a:solidFill>
                  <a:schemeClr val="tx1">
                    <a:lumMod val="75000"/>
                  </a:schemeClr>
                </a:solidFill>
              </a:rPr>
              <a:t>the following legal text: </a:t>
            </a:r>
            <a:endParaRPr lang="en-US" dirty="0" smtClean="0">
              <a:solidFill>
                <a:schemeClr val="tx1">
                  <a:lumMod val="75000"/>
                </a:schemeClr>
              </a:solidFill>
            </a:endParaRPr>
          </a:p>
          <a:p>
            <a:r>
              <a:rPr lang="en-US" sz="1600" i="1" dirty="0" smtClean="0"/>
              <a:t>This </a:t>
            </a:r>
            <a:r>
              <a:rPr lang="en-US" sz="1600" i="1" dirty="0"/>
              <a:t>material is based upon work supported by NASA through contract NNL11AA00B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8" name="Text Placeholder 16"/>
          <p:cNvSpPr txBox="1">
            <a:spLocks/>
          </p:cNvSpPr>
          <p:nvPr/>
        </p:nvSpPr>
        <p:spPr>
          <a:xfrm>
            <a:off x="880431" y="22743821"/>
            <a:ext cx="11550316" cy="479881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images.</a:t>
            </a:r>
          </a:p>
          <a:p>
            <a:r>
              <a:rPr lang="en-US" dirty="0" smtClean="0">
                <a:solidFill>
                  <a:schemeClr val="tx1">
                    <a:lumMod val="75000"/>
                  </a:schemeClr>
                </a:solidFill>
              </a:rPr>
              <a:t>Make sure that it has some sort of flow, that it makes sense.  Show your results in a logical order.</a:t>
            </a:r>
          </a:p>
          <a:p>
            <a:r>
              <a:rPr lang="en-US" dirty="0" smtClean="0">
                <a:solidFill>
                  <a:schemeClr val="tx1">
                    <a:lumMod val="75000"/>
                  </a:schemeClr>
                </a:solidFill>
              </a:rPr>
              <a:t>No bullets</a:t>
            </a:r>
            <a:r>
              <a:rPr lang="en-US" dirty="0" smtClean="0"/>
              <a:t>.</a:t>
            </a:r>
          </a:p>
        </p:txBody>
      </p:sp>
      <p:sp>
        <p:nvSpPr>
          <p:cNvPr id="12" name="Text Placeholder 16"/>
          <p:cNvSpPr txBox="1">
            <a:spLocks/>
          </p:cNvSpPr>
          <p:nvPr/>
        </p:nvSpPr>
        <p:spPr>
          <a:xfrm>
            <a:off x="12839700" y="20479174"/>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7EB761"/>
              </a:buClr>
            </a:pPr>
            <a:r>
              <a:rPr lang="en-US" dirty="0" smtClean="0">
                <a:solidFill>
                  <a:schemeClr val="tx1">
                    <a:lumMod val="75000"/>
                  </a:schemeClr>
                </a:solidFill>
              </a:rPr>
              <a:t>Use bullets.</a:t>
            </a:r>
          </a:p>
          <a:p>
            <a:pPr marL="347663" indent="-347663">
              <a:buClr>
                <a:srgbClr val="7EB761"/>
              </a:buClr>
            </a:pPr>
            <a:r>
              <a:rPr lang="en-US" dirty="0" smtClean="0">
                <a:solidFill>
                  <a:schemeClr val="tx1">
                    <a:lumMod val="75000"/>
                  </a:schemeClr>
                </a:solidFill>
              </a:rPr>
              <a:t>Use complete sentences with periods.</a:t>
            </a:r>
          </a:p>
        </p:txBody>
      </p:sp>
      <p:sp>
        <p:nvSpPr>
          <p:cNvPr id="7" name="Text Placeholder 16"/>
          <p:cNvSpPr txBox="1">
            <a:spLocks/>
          </p:cNvSpPr>
          <p:nvPr/>
        </p:nvSpPr>
        <p:spPr>
          <a:xfrm>
            <a:off x="914400" y="13337042"/>
            <a:ext cx="11407715" cy="551523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imagery or a workflow here.</a:t>
            </a:r>
          </a:p>
          <a:p>
            <a:r>
              <a:rPr lang="en-US" dirty="0" smtClean="0">
                <a:solidFill>
                  <a:schemeClr val="tx1">
                    <a:lumMod val="75000"/>
                  </a:schemeClr>
                </a:solidFill>
              </a:rPr>
              <a:t>Keep text to a minimum.</a:t>
            </a:r>
          </a:p>
          <a:p>
            <a:r>
              <a:rPr lang="en-US" dirty="0" smtClean="0">
                <a:solidFill>
                  <a:schemeClr val="tx1">
                    <a:lumMod val="75000"/>
                  </a:schemeClr>
                </a:solidFill>
              </a:rPr>
              <a:t>The font should be easily readable.</a:t>
            </a:r>
          </a:p>
          <a:p>
            <a:r>
              <a:rPr lang="en-US" dirty="0" smtClean="0">
                <a:solidFill>
                  <a:schemeClr val="tx1">
                    <a:lumMod val="75000"/>
                  </a:schemeClr>
                </a:solidFill>
              </a:rPr>
              <a:t>Don’t paste images of flowcharts—all images should be editable.</a:t>
            </a:r>
          </a:p>
          <a:p>
            <a:r>
              <a:rPr lang="en-US" dirty="0" smtClean="0">
                <a:solidFill>
                  <a:schemeClr val="tx1">
                    <a:lumMod val="75000"/>
                  </a:schemeClr>
                </a:solidFill>
              </a:rPr>
              <a:t>Feel free to delete this text box as appropriate to your workflow</a:t>
            </a:r>
            <a:r>
              <a:rPr lang="en-US" dirty="0" smtClean="0"/>
              <a:t>.</a:t>
            </a:r>
          </a:p>
        </p:txBody>
      </p:sp>
      <p:sp>
        <p:nvSpPr>
          <p:cNvPr id="13" name="Text Placeholder 16"/>
          <p:cNvSpPr txBox="1">
            <a:spLocks/>
          </p:cNvSpPr>
          <p:nvPr/>
        </p:nvSpPr>
        <p:spPr>
          <a:xfrm>
            <a:off x="12817485" y="13287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2914562" y="17128081"/>
            <a:ext cx="10897938"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Earth observation icons can be found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any text editable</a:t>
            </a:r>
            <a:r>
              <a:rPr lang="en-US" dirty="0" smtClean="0"/>
              <a:t>.</a:t>
            </a:r>
          </a:p>
        </p:txBody>
      </p:sp>
      <p:sp>
        <p:nvSpPr>
          <p:cNvPr id="6" name="Text Placeholder 16"/>
          <p:cNvSpPr txBox="1">
            <a:spLocks/>
          </p:cNvSpPr>
          <p:nvPr/>
        </p:nvSpPr>
        <p:spPr>
          <a:xfrm>
            <a:off x="887514" y="5447353"/>
            <a:ext cx="11407715" cy="5595663"/>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Keep this blank for now.</a:t>
            </a:r>
          </a:p>
          <a:p>
            <a:r>
              <a:rPr lang="en-US" dirty="0" smtClean="0">
                <a:solidFill>
                  <a:schemeClr val="tx1">
                    <a:lumMod val="75000"/>
                  </a:schemeClr>
                </a:solidFill>
              </a:rPr>
              <a:t>Body text point size should be at least 24.</a:t>
            </a:r>
          </a:p>
          <a:p>
            <a:r>
              <a:rPr lang="en-US" dirty="0" smtClean="0">
                <a:solidFill>
                  <a:schemeClr val="tx1">
                    <a:lumMod val="75000"/>
                  </a:schemeClr>
                </a:solidFill>
              </a:rPr>
              <a:t>Caption text point size should be at least 16.</a:t>
            </a:r>
          </a:p>
          <a:p>
            <a:r>
              <a:rPr lang="en-US" dirty="0" smtClean="0">
                <a:solidFill>
                  <a:schemeClr val="tx1">
                    <a:lumMod val="75000"/>
                  </a:schemeClr>
                </a:solidFill>
              </a:rPr>
              <a:t>Feel free to rename, move, and resize sections as needed</a:t>
            </a:r>
            <a:r>
              <a:rPr lang="en-US" dirty="0" smtClean="0"/>
              <a:t>.</a:t>
            </a:r>
          </a:p>
        </p:txBody>
      </p:sp>
      <p:sp>
        <p:nvSpPr>
          <p:cNvPr id="15" name="Text Placeholder 16"/>
          <p:cNvSpPr txBox="1">
            <a:spLocks/>
          </p:cNvSpPr>
          <p:nvPr/>
        </p:nvSpPr>
        <p:spPr>
          <a:xfrm>
            <a:off x="12818904" y="5400091"/>
            <a:ext cx="10582656"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7DB862"/>
              </a:buClr>
            </a:pPr>
            <a:r>
              <a:rPr lang="en-US" b="1" dirty="0">
                <a:solidFill>
                  <a:srgbClr val="7DB862"/>
                </a:solidFill>
              </a:rPr>
              <a:t>Start</a:t>
            </a:r>
            <a:r>
              <a:rPr lang="en-US" dirty="0">
                <a:solidFill>
                  <a:srgbClr val="7DB862"/>
                </a:solidFill>
              </a:rPr>
              <a:t> </a:t>
            </a:r>
            <a:r>
              <a:rPr lang="en-US" dirty="0">
                <a:solidFill>
                  <a:schemeClr val="tx1">
                    <a:lumMod val="75000"/>
                  </a:schemeClr>
                </a:solidFill>
              </a:rPr>
              <a:t>the first word of each objective with a verb. And it should be colored and bolded in the app color.</a:t>
            </a:r>
          </a:p>
          <a:p>
            <a:pPr marL="347663" indent="-347663">
              <a:buClr>
                <a:srgbClr val="7DB862"/>
              </a:buClr>
            </a:pPr>
            <a:r>
              <a:rPr lang="en-US" b="1" dirty="0">
                <a:solidFill>
                  <a:srgbClr val="7DB862"/>
                </a:solidFill>
              </a:rPr>
              <a:t>Ensure</a:t>
            </a:r>
            <a:r>
              <a:rPr lang="en-US" dirty="0">
                <a:solidFill>
                  <a:srgbClr val="7DB862"/>
                </a:solidFill>
              </a:rPr>
              <a:t> </a:t>
            </a:r>
            <a:r>
              <a:rPr lang="en-US" dirty="0">
                <a:solidFill>
                  <a:schemeClr val="tx1">
                    <a:lumMod val="75000"/>
                  </a:schemeClr>
                </a:solidFill>
              </a:rPr>
              <a:t>this is a bulleted list.</a:t>
            </a:r>
          </a:p>
          <a:p>
            <a:pPr marL="347663" indent="-347663">
              <a:buClr>
                <a:srgbClr val="7DB862"/>
              </a:buClr>
            </a:pPr>
            <a:r>
              <a:rPr lang="en-US" b="1" dirty="0">
                <a:solidFill>
                  <a:srgbClr val="7DB862"/>
                </a:solidFill>
              </a:rPr>
              <a:t>Do</a:t>
            </a:r>
            <a:r>
              <a:rPr lang="en-US" dirty="0">
                <a:solidFill>
                  <a:srgbClr val="7DB862"/>
                </a:solidFill>
              </a:rPr>
              <a:t> </a:t>
            </a:r>
            <a:r>
              <a:rPr lang="en-US" dirty="0">
                <a:solidFill>
                  <a:schemeClr val="tx1">
                    <a:lumMod val="75000"/>
                  </a:schemeClr>
                </a:solidFill>
              </a:rPr>
              <a:t>not change the bullet style or color.</a:t>
            </a:r>
          </a:p>
          <a:p>
            <a:pPr marL="347663" indent="-347663">
              <a:buClr>
                <a:srgbClr val="7DB862"/>
              </a:buClr>
            </a:pPr>
            <a:r>
              <a:rPr lang="en-US" b="1" dirty="0">
                <a:solidFill>
                  <a:srgbClr val="7DB862"/>
                </a:solidFill>
              </a:rPr>
              <a:t>Best</a:t>
            </a:r>
            <a:r>
              <a:rPr lang="en-US" dirty="0">
                <a:solidFill>
                  <a:srgbClr val="7DB862"/>
                </a:solidFill>
              </a:rPr>
              <a:t> </a:t>
            </a:r>
            <a:r>
              <a:rPr lang="en-US" dirty="0">
                <a:solidFill>
                  <a:schemeClr val="tx1">
                    <a:lumMod val="75000"/>
                  </a:schemeClr>
                </a:solidFill>
              </a:rPr>
              <a:t>practice is use incomplete sentences and do not use a period at the end, but you can use periods if needed. Either way, be consistent in the style of bullets and period usage throughout.</a:t>
            </a:r>
          </a:p>
          <a:p>
            <a:pPr marL="347663" indent="-347663">
              <a:buClr>
                <a:srgbClr val="7DB862"/>
              </a:buClr>
            </a:pPr>
            <a:r>
              <a:rPr lang="en-US" b="1" dirty="0">
                <a:solidFill>
                  <a:srgbClr val="7DB862"/>
                </a:solidFill>
              </a:rPr>
              <a:t>The</a:t>
            </a:r>
            <a:r>
              <a:rPr lang="en-US" dirty="0">
                <a:solidFill>
                  <a:srgbClr val="7DB862"/>
                </a:solidFill>
              </a:rPr>
              <a:t> </a:t>
            </a:r>
            <a:r>
              <a:rPr lang="en-US" dirty="0">
                <a:solidFill>
                  <a:schemeClr val="tx1">
                    <a:lumMod val="75000"/>
                  </a:schemeClr>
                </a:solidFill>
              </a:rPr>
              <a:t>objectives listed here should be the same as or very similar to the ones in the project summary or technical paper.</a:t>
            </a:r>
          </a:p>
        </p:txBody>
      </p:sp>
      <p:sp>
        <p:nvSpPr>
          <p:cNvPr id="16" name="TextBox 15"/>
          <p:cNvSpPr txBox="1"/>
          <p:nvPr/>
        </p:nvSpPr>
        <p:spPr>
          <a:xfrm>
            <a:off x="887514" y="4493747"/>
            <a:ext cx="11516347" cy="769441"/>
          </a:xfrm>
          <a:prstGeom prst="rect">
            <a:avLst/>
          </a:prstGeom>
          <a:noFill/>
        </p:spPr>
        <p:txBody>
          <a:bodyPr wrap="square" rtlCol="0">
            <a:spAutoFit/>
          </a:bodyPr>
          <a:lstStyle/>
          <a:p>
            <a:r>
              <a:rPr lang="en-US" sz="4400" b="1" dirty="0" smtClean="0">
                <a:solidFill>
                  <a:srgbClr val="7EB761"/>
                </a:solidFill>
                <a:latin typeface="Century Gothic" panose="020B0502020202020204" pitchFamily="34" charset="0"/>
              </a:rPr>
              <a:t>Abstract</a:t>
            </a:r>
          </a:p>
        </p:txBody>
      </p:sp>
      <p:sp>
        <p:nvSpPr>
          <p:cNvPr id="23" name="TextBox 22"/>
          <p:cNvSpPr txBox="1"/>
          <p:nvPr/>
        </p:nvSpPr>
        <p:spPr>
          <a:xfrm>
            <a:off x="12839700" y="4488831"/>
            <a:ext cx="8229600" cy="769441"/>
          </a:xfrm>
          <a:prstGeom prst="rect">
            <a:avLst/>
          </a:prstGeom>
          <a:noFill/>
        </p:spPr>
        <p:txBody>
          <a:bodyPr wrap="square" rtlCol="0">
            <a:spAutoFit/>
          </a:bodyPr>
          <a:lstStyle/>
          <a:p>
            <a:r>
              <a:rPr lang="en-US" sz="4400" b="1" dirty="0" smtClean="0">
                <a:solidFill>
                  <a:srgbClr val="7EB761"/>
                </a:solidFill>
                <a:latin typeface="Century Gothic" panose="020B0502020202020204" pitchFamily="34" charset="0"/>
              </a:rPr>
              <a:t>Objectives</a:t>
            </a:r>
          </a:p>
        </p:txBody>
      </p:sp>
      <p:sp>
        <p:nvSpPr>
          <p:cNvPr id="24" name="TextBox 23"/>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7EB761"/>
                </a:solidFill>
                <a:latin typeface="Century Gothic" panose="020B0502020202020204" pitchFamily="34" charset="0"/>
              </a:rPr>
              <a:t>Methodology</a:t>
            </a:r>
          </a:p>
        </p:txBody>
      </p:sp>
      <p:sp>
        <p:nvSpPr>
          <p:cNvPr id="25" name="TextBox 24"/>
          <p:cNvSpPr txBox="1"/>
          <p:nvPr/>
        </p:nvSpPr>
        <p:spPr>
          <a:xfrm>
            <a:off x="12817485" y="12380258"/>
            <a:ext cx="8229600" cy="769441"/>
          </a:xfrm>
          <a:prstGeom prst="rect">
            <a:avLst/>
          </a:prstGeom>
          <a:noFill/>
        </p:spPr>
        <p:txBody>
          <a:bodyPr wrap="square" rtlCol="0">
            <a:spAutoFit/>
          </a:bodyPr>
          <a:lstStyle/>
          <a:p>
            <a:r>
              <a:rPr lang="en-US" sz="4400" b="1" dirty="0" smtClean="0">
                <a:solidFill>
                  <a:srgbClr val="7EB761"/>
                </a:solidFill>
                <a:latin typeface="Century Gothic" panose="020B0502020202020204" pitchFamily="34" charset="0"/>
              </a:rPr>
              <a:t>Study Area</a:t>
            </a:r>
          </a:p>
        </p:txBody>
      </p:sp>
      <p:sp>
        <p:nvSpPr>
          <p:cNvPr id="26" name="TextBox 25"/>
          <p:cNvSpPr txBox="1"/>
          <p:nvPr/>
        </p:nvSpPr>
        <p:spPr>
          <a:xfrm>
            <a:off x="12839700" y="16226444"/>
            <a:ext cx="8229600" cy="769441"/>
          </a:xfrm>
          <a:prstGeom prst="rect">
            <a:avLst/>
          </a:prstGeom>
          <a:noFill/>
        </p:spPr>
        <p:txBody>
          <a:bodyPr wrap="square" rtlCol="0">
            <a:spAutoFit/>
          </a:bodyPr>
          <a:lstStyle/>
          <a:p>
            <a:r>
              <a:rPr lang="en-US" sz="4400" b="1" dirty="0" smtClean="0">
                <a:solidFill>
                  <a:srgbClr val="7EB761"/>
                </a:solidFill>
                <a:latin typeface="Century Gothic" panose="020B0502020202020204" pitchFamily="34" charset="0"/>
              </a:rPr>
              <a:t>Earth Observations</a:t>
            </a:r>
          </a:p>
        </p:txBody>
      </p:sp>
      <p:sp>
        <p:nvSpPr>
          <p:cNvPr id="27" name="TextBox 26"/>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7EB761"/>
                </a:solidFill>
                <a:latin typeface="Century Gothic" panose="020B0502020202020204" pitchFamily="34" charset="0"/>
              </a:rPr>
              <a:t>Results</a:t>
            </a:r>
          </a:p>
        </p:txBody>
      </p:sp>
      <p:sp>
        <p:nvSpPr>
          <p:cNvPr id="28" name="TextBox 27"/>
          <p:cNvSpPr txBox="1"/>
          <p:nvPr/>
        </p:nvSpPr>
        <p:spPr>
          <a:xfrm>
            <a:off x="12839700" y="19571985"/>
            <a:ext cx="8229600" cy="769441"/>
          </a:xfrm>
          <a:prstGeom prst="rect">
            <a:avLst/>
          </a:prstGeom>
          <a:noFill/>
        </p:spPr>
        <p:txBody>
          <a:bodyPr wrap="square" rtlCol="0">
            <a:spAutoFit/>
          </a:bodyPr>
          <a:lstStyle/>
          <a:p>
            <a:r>
              <a:rPr lang="en-US" sz="4400" b="1" dirty="0" smtClean="0">
                <a:solidFill>
                  <a:srgbClr val="7EB761"/>
                </a:solidFill>
                <a:latin typeface="Century Gothic" panose="020B0502020202020204" pitchFamily="34" charset="0"/>
              </a:rPr>
              <a:t>Conclusions</a:t>
            </a:r>
          </a:p>
        </p:txBody>
      </p:sp>
      <p:sp>
        <p:nvSpPr>
          <p:cNvPr id="29" name="TextBox 28"/>
          <p:cNvSpPr txBox="1"/>
          <p:nvPr/>
        </p:nvSpPr>
        <p:spPr>
          <a:xfrm>
            <a:off x="12818904" y="23895681"/>
            <a:ext cx="8229600" cy="769441"/>
          </a:xfrm>
          <a:prstGeom prst="rect">
            <a:avLst/>
          </a:prstGeom>
          <a:noFill/>
        </p:spPr>
        <p:txBody>
          <a:bodyPr wrap="square" rtlCol="0">
            <a:spAutoFit/>
          </a:bodyPr>
          <a:lstStyle/>
          <a:p>
            <a:r>
              <a:rPr lang="en-US" sz="4400" b="1" dirty="0" smtClean="0">
                <a:solidFill>
                  <a:srgbClr val="7EB761"/>
                </a:solidFill>
                <a:latin typeface="Century Gothic" panose="020B0502020202020204" pitchFamily="34" charset="0"/>
              </a:rPr>
              <a:t>Acknowledgements</a:t>
            </a:r>
          </a:p>
        </p:txBody>
      </p:sp>
      <p:sp>
        <p:nvSpPr>
          <p:cNvPr id="30" name="TextBox 29"/>
          <p:cNvSpPr txBox="1"/>
          <p:nvPr/>
        </p:nvSpPr>
        <p:spPr>
          <a:xfrm>
            <a:off x="12818904" y="30093915"/>
            <a:ext cx="8229600" cy="769441"/>
          </a:xfrm>
          <a:prstGeom prst="rect">
            <a:avLst/>
          </a:prstGeom>
          <a:noFill/>
        </p:spPr>
        <p:txBody>
          <a:bodyPr wrap="square" rtlCol="0">
            <a:spAutoFit/>
          </a:bodyPr>
          <a:lstStyle/>
          <a:p>
            <a:r>
              <a:rPr lang="en-US" sz="4400" b="1" dirty="0" smtClean="0">
                <a:solidFill>
                  <a:srgbClr val="7EB761"/>
                </a:solidFill>
                <a:latin typeface="Century Gothic" panose="020B0502020202020204" pitchFamily="34" charset="0"/>
              </a:rPr>
              <a:t>Project Partners</a:t>
            </a:r>
          </a:p>
        </p:txBody>
      </p:sp>
      <p:sp>
        <p:nvSpPr>
          <p:cNvPr id="31" name="TextBox 30"/>
          <p:cNvSpPr txBox="1"/>
          <p:nvPr/>
        </p:nvSpPr>
        <p:spPr>
          <a:xfrm>
            <a:off x="843099" y="27462403"/>
            <a:ext cx="4542503" cy="769441"/>
          </a:xfrm>
          <a:prstGeom prst="rect">
            <a:avLst/>
          </a:prstGeom>
          <a:noFill/>
        </p:spPr>
        <p:txBody>
          <a:bodyPr wrap="square" rtlCol="0">
            <a:spAutoFit/>
          </a:bodyPr>
          <a:lstStyle/>
          <a:p>
            <a:r>
              <a:rPr lang="en-US" sz="4400" b="1" dirty="0" smtClean="0">
                <a:solidFill>
                  <a:srgbClr val="7EB761"/>
                </a:solidFill>
                <a:latin typeface="Century Gothic" panose="020B0502020202020204" pitchFamily="34" charset="0"/>
              </a:rPr>
              <a:t>Team Members</a:t>
            </a:r>
          </a:p>
        </p:txBody>
      </p:sp>
      <p:sp>
        <p:nvSpPr>
          <p:cNvPr id="21" name="TextBox 20"/>
          <p:cNvSpPr txBox="1"/>
          <p:nvPr/>
        </p:nvSpPr>
        <p:spPr>
          <a:xfrm>
            <a:off x="24457525" y="4748981"/>
            <a:ext cx="2339102" cy="6931742"/>
          </a:xfrm>
          <a:prstGeom prst="rect">
            <a:avLst/>
          </a:prstGeom>
          <a:noFill/>
        </p:spPr>
        <p:txBody>
          <a:bodyPr vert="vert270" wrap="square" rtlCol="0">
            <a:spAutoFit/>
          </a:bodyPr>
          <a:lstStyle/>
          <a:p>
            <a:r>
              <a:rPr lang="en-US" sz="2800" dirty="0" smtClean="0"/>
              <a:t>This area is to be left empty if the short title does not require this extra space.</a:t>
            </a:r>
          </a:p>
          <a:p>
            <a:r>
              <a:rPr lang="en-US" sz="2800" dirty="0" smtClean="0"/>
              <a:t>  </a:t>
            </a:r>
          </a:p>
          <a:p>
            <a:r>
              <a:rPr lang="en-US" sz="2800" dirty="0" smtClean="0"/>
              <a:t>Short title should be in 160 </a:t>
            </a:r>
            <a:r>
              <a:rPr lang="en-US" sz="2800" dirty="0" err="1" smtClean="0"/>
              <a:t>pt</a:t>
            </a:r>
            <a:r>
              <a:rPr lang="en-US" sz="2800" dirty="0" smtClean="0"/>
              <a:t> font. Only shrink if short title cannot fit in provided text box.</a:t>
            </a:r>
            <a:endParaRPr lang="en-US" sz="2800" dirty="0"/>
          </a:p>
        </p:txBody>
      </p:sp>
      <p:pic>
        <p:nvPicPr>
          <p:cNvPr id="22" name="Picture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2569" y="31277315"/>
            <a:ext cx="2057404" cy="2081788"/>
          </a:xfrm>
          <a:prstGeom prst="rect">
            <a:avLst/>
          </a:prstGeom>
        </p:spPr>
      </p:pic>
      <p:pic>
        <p:nvPicPr>
          <p:cNvPr id="33" name="Picture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75142" y="31277315"/>
            <a:ext cx="2057404" cy="2081788"/>
          </a:xfrm>
          <a:prstGeom prst="rect">
            <a:avLst/>
          </a:prstGeom>
        </p:spPr>
      </p:pic>
      <p:sp>
        <p:nvSpPr>
          <p:cNvPr id="34" name="Text Placeholder 16"/>
          <p:cNvSpPr txBox="1">
            <a:spLocks/>
          </p:cNvSpPr>
          <p:nvPr/>
        </p:nvSpPr>
        <p:spPr>
          <a:xfrm>
            <a:off x="3767718" y="3341169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pic>
        <p:nvPicPr>
          <p:cNvPr id="35" name="Picture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67715" y="31277315"/>
            <a:ext cx="2057404" cy="2081788"/>
          </a:xfrm>
          <a:prstGeom prst="rect">
            <a:avLst/>
          </a:prstGeom>
        </p:spPr>
      </p:pic>
      <p:sp>
        <p:nvSpPr>
          <p:cNvPr id="36" name="Text Placeholder 16"/>
          <p:cNvSpPr txBox="1">
            <a:spLocks/>
          </p:cNvSpPr>
          <p:nvPr/>
        </p:nvSpPr>
        <p:spPr>
          <a:xfrm>
            <a:off x="6860290" y="3341169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sp>
        <p:nvSpPr>
          <p:cNvPr id="32" name="Text Placeholder 16"/>
          <p:cNvSpPr txBox="1">
            <a:spLocks/>
          </p:cNvSpPr>
          <p:nvPr/>
        </p:nvSpPr>
        <p:spPr>
          <a:xfrm>
            <a:off x="914400" y="28619314"/>
            <a:ext cx="917447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Team Leads are first and include their title below their name.</a:t>
            </a:r>
          </a:p>
          <a:p>
            <a:r>
              <a:rPr lang="en-US" dirty="0" smtClean="0">
                <a:solidFill>
                  <a:schemeClr val="tx1">
                    <a:lumMod val="75000"/>
                  </a:schemeClr>
                </a:solidFill>
              </a:rPr>
              <a:t>Headshots should include professional business attire.</a:t>
            </a:r>
          </a:p>
          <a:p>
            <a:r>
              <a:rPr lang="en-US" dirty="0" smtClean="0">
                <a:solidFill>
                  <a:schemeClr val="tx1">
                    <a:lumMod val="75000"/>
                  </a:schemeClr>
                </a:solidFill>
              </a:rPr>
              <a:t>Images should be cropped to a circle shape at a 1.8” x 1.8” dimension and centered in aperture shape. Instruction on how to do this can </a:t>
            </a:r>
            <a:r>
              <a:rPr lang="en-US" dirty="0">
                <a:solidFill>
                  <a:schemeClr val="tx1">
                    <a:lumMod val="75000"/>
                  </a:schemeClr>
                </a:solidFill>
              </a:rPr>
              <a:t>be found </a:t>
            </a:r>
            <a:r>
              <a:rPr lang="en-US" dirty="0" smtClean="0">
                <a:solidFill>
                  <a:schemeClr val="tx1">
                    <a:lumMod val="75000"/>
                  </a:schemeClr>
                </a:solidFill>
                <a:hlinkClick r:id="rId3"/>
              </a:rPr>
              <a:t>here</a:t>
            </a:r>
            <a:r>
              <a:rPr lang="en-US" dirty="0" smtClean="0">
                <a:solidFill>
                  <a:schemeClr val="tx1">
                    <a:lumMod val="75000"/>
                  </a:schemeClr>
                </a:solidFill>
              </a:rPr>
              <a:t>.</a:t>
            </a:r>
          </a:p>
        </p:txBody>
      </p:sp>
      <p:sp>
        <p:nvSpPr>
          <p:cNvPr id="38" name="TextBox 37"/>
          <p:cNvSpPr txBox="1"/>
          <p:nvPr/>
        </p:nvSpPr>
        <p:spPr>
          <a:xfrm>
            <a:off x="843099" y="34712185"/>
            <a:ext cx="18035451" cy="873216"/>
          </a:xfrm>
          <a:prstGeom prst="rect">
            <a:avLst/>
          </a:prstGeom>
          <a:noFill/>
        </p:spPr>
        <p:txBody>
          <a:bodyPr wrap="square" rtlCol="0">
            <a:noAutofit/>
          </a:bodyPr>
          <a:lstStyle/>
          <a:p>
            <a:r>
              <a:rPr lang="en-US" sz="4800" dirty="0" smtClean="0">
                <a:solidFill>
                  <a:schemeClr val="bg1"/>
                </a:solidFill>
                <a:latin typeface="+mj-lt"/>
              </a:rPr>
              <a:t>Node Location – </a:t>
            </a:r>
            <a:r>
              <a:rPr lang="en-US" sz="4800" dirty="0" smtClean="0">
                <a:solidFill>
                  <a:schemeClr val="bg1"/>
                </a:solidFill>
                <a:latin typeface="+mj-lt"/>
              </a:rPr>
              <a:t>Year Term</a:t>
            </a:r>
            <a:endParaRPr lang="en-US" sz="4800" dirty="0">
              <a:solidFill>
                <a:schemeClr val="bg1"/>
              </a:solidFill>
              <a:latin typeface="+mj-lt"/>
            </a:endParaRPr>
          </a:p>
        </p:txBody>
      </p:sp>
      <p:sp>
        <p:nvSpPr>
          <p:cNvPr id="2" name="Rectangle 1"/>
          <p:cNvSpPr/>
          <p:nvPr/>
        </p:nvSpPr>
        <p:spPr>
          <a:xfrm rot="19428621">
            <a:off x="-3728688" y="8185817"/>
            <a:ext cx="18228580" cy="2646878"/>
          </a:xfrm>
          <a:prstGeom prst="rect">
            <a:avLst/>
          </a:prstGeom>
          <a:noFill/>
        </p:spPr>
        <p:txBody>
          <a:bodyPr wrap="none" lIns="91440" tIns="45720" rIns="91440" bIns="45720">
            <a:spAutoFit/>
          </a:bodyPr>
          <a:lstStyle/>
          <a:p>
            <a:pPr algn="ctr"/>
            <a:r>
              <a:rPr lang="en-US" sz="166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Agriculture Projects</a:t>
            </a:r>
            <a:endParaRPr lang="en-US" sz="16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567650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009644" y="787399"/>
            <a:ext cx="19412712" cy="2695437"/>
          </a:xfrm>
        </p:spPr>
        <p:txBody>
          <a:bodyPr anchor="ctr"/>
          <a:lstStyle/>
          <a:p>
            <a:endParaRPr lang="en-US" dirty="0"/>
          </a:p>
        </p:txBody>
      </p:sp>
      <p:sp>
        <p:nvSpPr>
          <p:cNvPr id="2" name="Text Placeholder 1"/>
          <p:cNvSpPr>
            <a:spLocks noGrp="1"/>
          </p:cNvSpPr>
          <p:nvPr>
            <p:ph type="body" sz="quarter" idx="10"/>
          </p:nvPr>
        </p:nvSpPr>
        <p:spPr>
          <a:xfrm rot="16200000">
            <a:off x="11395220" y="18076757"/>
            <a:ext cx="28438686" cy="2314074"/>
          </a:xfrm>
        </p:spPr>
        <p:txBody>
          <a:bodyPr/>
          <a:lstStyle/>
          <a:p>
            <a:endParaRPr lang="en-US" dirty="0"/>
          </a:p>
        </p:txBody>
      </p:sp>
      <p:sp>
        <p:nvSpPr>
          <p:cNvPr id="9" name="Text Placeholder 16"/>
          <p:cNvSpPr txBox="1">
            <a:spLocks/>
          </p:cNvSpPr>
          <p:nvPr/>
        </p:nvSpPr>
        <p:spPr>
          <a:xfrm>
            <a:off x="818072" y="3345074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rPr>
              <a:t>Participant Name</a:t>
            </a:r>
          </a:p>
          <a:p>
            <a:pPr algn="ctr">
              <a:lnSpc>
                <a:spcPct val="100000"/>
              </a:lnSpc>
              <a:spcBef>
                <a:spcPts val="0"/>
              </a:spcBef>
            </a:pPr>
            <a:r>
              <a:rPr lang="en-US" dirty="0" smtClean="0">
                <a:solidFill>
                  <a:schemeClr val="tx1">
                    <a:lumMod val="75000"/>
                  </a:schemeClr>
                </a:solidFill>
              </a:rPr>
              <a:t>Team Lead</a:t>
            </a:r>
          </a:p>
        </p:txBody>
      </p:sp>
      <p:sp>
        <p:nvSpPr>
          <p:cNvPr id="10" name="Text Placeholder 16"/>
          <p:cNvSpPr txBox="1">
            <a:spLocks/>
          </p:cNvSpPr>
          <p:nvPr/>
        </p:nvSpPr>
        <p:spPr>
          <a:xfrm>
            <a:off x="12839700" y="30909460"/>
            <a:ext cx="10921333"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Only use federal logos—no state or local government logos, or NGO logos.</a:t>
            </a:r>
          </a:p>
          <a:p>
            <a:r>
              <a:rPr lang="en-US" dirty="0" smtClean="0">
                <a:solidFill>
                  <a:schemeClr val="tx1">
                    <a:lumMod val="75000"/>
                  </a:schemeClr>
                </a:solidFill>
              </a:rPr>
              <a:t>Some logos are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images and text ungrouped.</a:t>
            </a:r>
          </a:p>
        </p:txBody>
      </p:sp>
      <p:sp>
        <p:nvSpPr>
          <p:cNvPr id="11" name="Text Placeholder 16"/>
          <p:cNvSpPr txBox="1">
            <a:spLocks/>
          </p:cNvSpPr>
          <p:nvPr/>
        </p:nvSpPr>
        <p:spPr>
          <a:xfrm>
            <a:off x="12839700" y="24802870"/>
            <a:ext cx="10972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anyone who has helped you with the project.</a:t>
            </a:r>
          </a:p>
          <a:p>
            <a:r>
              <a:rPr lang="en-US" dirty="0" smtClean="0">
                <a:solidFill>
                  <a:schemeClr val="tx1">
                    <a:lumMod val="75000"/>
                  </a:schemeClr>
                </a:solidFill>
              </a:rPr>
              <a:t>If this is a continuation project, credit the previous team members and contributors.</a:t>
            </a:r>
          </a:p>
          <a:p>
            <a:r>
              <a:rPr lang="en-US" dirty="0" smtClean="0">
                <a:solidFill>
                  <a:schemeClr val="tx1">
                    <a:lumMod val="75000"/>
                  </a:schemeClr>
                </a:solidFill>
              </a:rPr>
              <a:t>If you are including affiliations, use DEVELOP as the affiliation for a </a:t>
            </a:r>
            <a:r>
              <a:rPr lang="en-US" dirty="0" err="1" smtClean="0">
                <a:solidFill>
                  <a:schemeClr val="tx1">
                    <a:lumMod val="75000"/>
                  </a:schemeClr>
                </a:solidFill>
              </a:rPr>
              <a:t>DEVELOPer</a:t>
            </a:r>
            <a:r>
              <a:rPr lang="en-US" dirty="0" smtClean="0">
                <a:solidFill>
                  <a:schemeClr val="tx1">
                    <a:lumMod val="75000"/>
                  </a:schemeClr>
                </a:solidFill>
              </a:rPr>
              <a:t> or former </a:t>
            </a:r>
            <a:r>
              <a:rPr lang="en-US" dirty="0" err="1" smtClean="0">
                <a:solidFill>
                  <a:schemeClr val="tx1">
                    <a:lumMod val="75000"/>
                  </a:schemeClr>
                </a:solidFill>
              </a:rPr>
              <a:t>DEVELOPer</a:t>
            </a:r>
            <a:r>
              <a:rPr lang="en-US" dirty="0" smtClean="0">
                <a:solidFill>
                  <a:schemeClr val="tx1">
                    <a:lumMod val="75000"/>
                  </a:schemeClr>
                </a:solidFill>
              </a:rPr>
              <a:t>—not their school or former school.</a:t>
            </a:r>
          </a:p>
          <a:p>
            <a:r>
              <a:rPr lang="en-US" dirty="0">
                <a:solidFill>
                  <a:schemeClr val="tx1">
                    <a:lumMod val="75000"/>
                  </a:schemeClr>
                </a:solidFill>
              </a:rPr>
              <a:t>Include the following legal text</a:t>
            </a:r>
            <a:r>
              <a:rPr lang="en-US" dirty="0" smtClean="0">
                <a:solidFill>
                  <a:schemeClr val="tx1">
                    <a:lumMod val="75000"/>
                  </a:schemeClr>
                </a:solidFill>
              </a:rPr>
              <a:t>:</a:t>
            </a:r>
          </a:p>
          <a:p>
            <a:pPr lvl="0" defTabSz="3072384">
              <a:lnSpc>
                <a:spcPct val="100000"/>
              </a:lnSpc>
              <a:spcBef>
                <a:spcPts val="0"/>
              </a:spcBef>
            </a:pPr>
            <a:r>
              <a:rPr lang="en-US" sz="1600" i="1" dirty="0">
                <a:solidFill>
                  <a:srgbClr val="767171"/>
                </a:solidFill>
              </a:rPr>
              <a:t>This material is based upon work supported by NASA through contract NNL11AA00B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a:p>
            <a:endParaRPr lang="en-US" sz="2400" dirty="0">
              <a:solidFill>
                <a:schemeClr val="tx1">
                  <a:lumMod val="75000"/>
                </a:schemeClr>
              </a:solidFill>
            </a:endParaRPr>
          </a:p>
        </p:txBody>
      </p:sp>
      <p:sp>
        <p:nvSpPr>
          <p:cNvPr id="8" name="Text Placeholder 16"/>
          <p:cNvSpPr txBox="1">
            <a:spLocks/>
          </p:cNvSpPr>
          <p:nvPr/>
        </p:nvSpPr>
        <p:spPr>
          <a:xfrm>
            <a:off x="914399" y="22743821"/>
            <a:ext cx="11516347" cy="479881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images.</a:t>
            </a:r>
          </a:p>
          <a:p>
            <a:r>
              <a:rPr lang="en-US" dirty="0" smtClean="0">
                <a:solidFill>
                  <a:schemeClr val="tx1">
                    <a:lumMod val="75000"/>
                  </a:schemeClr>
                </a:solidFill>
              </a:rPr>
              <a:t>Make sure that it has some sort of flow, that it makes sense.  Show your results in a logical order.</a:t>
            </a:r>
          </a:p>
          <a:p>
            <a:r>
              <a:rPr lang="en-US" dirty="0" smtClean="0">
                <a:solidFill>
                  <a:schemeClr val="tx1">
                    <a:lumMod val="75000"/>
                  </a:schemeClr>
                </a:solidFill>
              </a:rPr>
              <a:t>No bullets.</a:t>
            </a:r>
          </a:p>
        </p:txBody>
      </p:sp>
      <p:sp>
        <p:nvSpPr>
          <p:cNvPr id="12" name="Text Placeholder 16"/>
          <p:cNvSpPr txBox="1">
            <a:spLocks/>
          </p:cNvSpPr>
          <p:nvPr/>
        </p:nvSpPr>
        <p:spPr>
          <a:xfrm>
            <a:off x="12839700" y="20479174"/>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94A3D4"/>
              </a:buClr>
            </a:pPr>
            <a:r>
              <a:rPr lang="en-US" dirty="0" smtClean="0">
                <a:solidFill>
                  <a:schemeClr val="tx1">
                    <a:lumMod val="75000"/>
                  </a:schemeClr>
                </a:solidFill>
              </a:rPr>
              <a:t>Use bullets.</a:t>
            </a:r>
          </a:p>
          <a:p>
            <a:pPr marL="347663" indent="-347663">
              <a:buClr>
                <a:srgbClr val="94A3D4"/>
              </a:buClr>
            </a:pPr>
            <a:r>
              <a:rPr lang="en-US" dirty="0" smtClean="0">
                <a:solidFill>
                  <a:schemeClr val="tx1">
                    <a:lumMod val="75000"/>
                  </a:schemeClr>
                </a:solidFill>
              </a:rPr>
              <a:t>Use complete sentences with periods</a:t>
            </a:r>
            <a:r>
              <a:rPr lang="en-US" dirty="0" smtClean="0"/>
              <a:t>.</a:t>
            </a:r>
          </a:p>
        </p:txBody>
      </p:sp>
      <p:sp>
        <p:nvSpPr>
          <p:cNvPr id="7" name="Text Placeholder 16"/>
          <p:cNvSpPr txBox="1">
            <a:spLocks/>
          </p:cNvSpPr>
          <p:nvPr/>
        </p:nvSpPr>
        <p:spPr>
          <a:xfrm>
            <a:off x="914400" y="13337042"/>
            <a:ext cx="11407715" cy="551523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imagery or a workflow here.</a:t>
            </a:r>
          </a:p>
          <a:p>
            <a:r>
              <a:rPr lang="en-US" dirty="0" smtClean="0">
                <a:solidFill>
                  <a:schemeClr val="tx1">
                    <a:lumMod val="75000"/>
                  </a:schemeClr>
                </a:solidFill>
              </a:rPr>
              <a:t>Keep text to a minimum.</a:t>
            </a:r>
          </a:p>
          <a:p>
            <a:r>
              <a:rPr lang="en-US" dirty="0" smtClean="0">
                <a:solidFill>
                  <a:schemeClr val="tx1">
                    <a:lumMod val="75000"/>
                  </a:schemeClr>
                </a:solidFill>
              </a:rPr>
              <a:t>The font should be easily readable.</a:t>
            </a:r>
          </a:p>
          <a:p>
            <a:r>
              <a:rPr lang="en-US" dirty="0" smtClean="0">
                <a:solidFill>
                  <a:schemeClr val="tx1">
                    <a:lumMod val="75000"/>
                  </a:schemeClr>
                </a:solidFill>
              </a:rPr>
              <a:t>Don’t paste images of flowcharts—all images should be editable.</a:t>
            </a:r>
          </a:p>
          <a:p>
            <a:r>
              <a:rPr lang="en-US" dirty="0" smtClean="0">
                <a:solidFill>
                  <a:schemeClr val="tx1">
                    <a:lumMod val="75000"/>
                  </a:schemeClr>
                </a:solidFill>
              </a:rPr>
              <a:t>Feel free to delete this text box as appropriate to your workflow.</a:t>
            </a:r>
          </a:p>
        </p:txBody>
      </p:sp>
      <p:sp>
        <p:nvSpPr>
          <p:cNvPr id="13" name="Text Placeholder 16"/>
          <p:cNvSpPr txBox="1">
            <a:spLocks/>
          </p:cNvSpPr>
          <p:nvPr/>
        </p:nvSpPr>
        <p:spPr>
          <a:xfrm>
            <a:off x="12839699" y="13287447"/>
            <a:ext cx="8207385"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 map that has easily readable text and a legend.</a:t>
            </a:r>
          </a:p>
          <a:p>
            <a:r>
              <a:rPr lang="en-US" dirty="0" smtClean="0">
                <a:solidFill>
                  <a:schemeClr val="tx1">
                    <a:lumMod val="75000"/>
                  </a:schemeClr>
                </a:solidFill>
              </a:rPr>
              <a:t>Including the study period is optional.</a:t>
            </a:r>
          </a:p>
        </p:txBody>
      </p:sp>
      <p:sp>
        <p:nvSpPr>
          <p:cNvPr id="14" name="Text Placeholder 16"/>
          <p:cNvSpPr txBox="1">
            <a:spLocks/>
          </p:cNvSpPr>
          <p:nvPr/>
        </p:nvSpPr>
        <p:spPr>
          <a:xfrm>
            <a:off x="12839699" y="17128081"/>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Earth observation icons can be found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any text editable.</a:t>
            </a:r>
          </a:p>
        </p:txBody>
      </p:sp>
      <p:sp>
        <p:nvSpPr>
          <p:cNvPr id="6" name="Text Placeholder 16"/>
          <p:cNvSpPr txBox="1">
            <a:spLocks/>
          </p:cNvSpPr>
          <p:nvPr/>
        </p:nvSpPr>
        <p:spPr>
          <a:xfrm>
            <a:off x="914400" y="5447353"/>
            <a:ext cx="11380829" cy="5595663"/>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Keep this blank for now.</a:t>
            </a:r>
          </a:p>
          <a:p>
            <a:r>
              <a:rPr lang="en-US" dirty="0" smtClean="0">
                <a:solidFill>
                  <a:schemeClr val="tx1">
                    <a:lumMod val="75000"/>
                  </a:schemeClr>
                </a:solidFill>
              </a:rPr>
              <a:t>Body text point size should be at least 24.</a:t>
            </a:r>
          </a:p>
          <a:p>
            <a:r>
              <a:rPr lang="en-US" dirty="0" smtClean="0">
                <a:solidFill>
                  <a:schemeClr val="tx1">
                    <a:lumMod val="75000"/>
                  </a:schemeClr>
                </a:solidFill>
              </a:rPr>
              <a:t>Caption text point size should be at least 16.</a:t>
            </a:r>
          </a:p>
          <a:p>
            <a:r>
              <a:rPr lang="en-US" dirty="0" smtClean="0">
                <a:solidFill>
                  <a:schemeClr val="tx1">
                    <a:lumMod val="75000"/>
                  </a:schemeClr>
                </a:solidFill>
              </a:rPr>
              <a:t>Feel free to rename, move, and resize sections as needed</a:t>
            </a:r>
            <a:r>
              <a:rPr lang="en-US" dirty="0" smtClean="0">
                <a:solidFill>
                  <a:schemeClr val="tx1">
                    <a:lumMod val="75000"/>
                  </a:schemeClr>
                </a:solidFill>
              </a:rPr>
              <a:t>.</a:t>
            </a:r>
          </a:p>
          <a:p>
            <a:r>
              <a:rPr lang="en-US" dirty="0" smtClean="0">
                <a:solidFill>
                  <a:schemeClr val="tx1">
                    <a:lumMod val="75000"/>
                  </a:schemeClr>
                </a:solidFill>
              </a:rPr>
              <a:t>You can use the two column look or just one block of text, up to you.</a:t>
            </a:r>
            <a:endParaRPr lang="en-US" dirty="0">
              <a:solidFill>
                <a:schemeClr val="tx1">
                  <a:lumMod val="75000"/>
                </a:schemeClr>
              </a:solidFill>
            </a:endParaRPr>
          </a:p>
        </p:txBody>
      </p:sp>
      <p:sp>
        <p:nvSpPr>
          <p:cNvPr id="15" name="Text Placeholder 16"/>
          <p:cNvSpPr txBox="1">
            <a:spLocks/>
          </p:cNvSpPr>
          <p:nvPr/>
        </p:nvSpPr>
        <p:spPr>
          <a:xfrm>
            <a:off x="12818904" y="5400091"/>
            <a:ext cx="10582656"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94A3D4"/>
              </a:buClr>
            </a:pPr>
            <a:r>
              <a:rPr lang="en-US" b="1" dirty="0" smtClean="0">
                <a:solidFill>
                  <a:srgbClr val="94A3D3"/>
                </a:solidFill>
              </a:rPr>
              <a:t>Start</a:t>
            </a:r>
            <a:r>
              <a:rPr lang="en-US" dirty="0" smtClean="0">
                <a:solidFill>
                  <a:schemeClr val="tx1">
                    <a:lumMod val="75000"/>
                  </a:schemeClr>
                </a:solidFill>
              </a:rPr>
              <a:t> the first word of each objective with a verb. And it should be colored and bolded in the app color.</a:t>
            </a:r>
          </a:p>
          <a:p>
            <a:pPr marL="347663" indent="-347663">
              <a:buClr>
                <a:srgbClr val="94A3D4"/>
              </a:buClr>
            </a:pPr>
            <a:r>
              <a:rPr lang="en-US" b="1" dirty="0" smtClean="0">
                <a:solidFill>
                  <a:srgbClr val="94A3D3"/>
                </a:solidFill>
              </a:rPr>
              <a:t>Ensure</a:t>
            </a:r>
            <a:r>
              <a:rPr lang="en-US" dirty="0" smtClean="0">
                <a:solidFill>
                  <a:schemeClr val="tx1">
                    <a:lumMod val="75000"/>
                  </a:schemeClr>
                </a:solidFill>
              </a:rPr>
              <a:t> this is a </a:t>
            </a:r>
            <a:r>
              <a:rPr lang="en-US" dirty="0" smtClean="0">
                <a:solidFill>
                  <a:schemeClr val="tx1">
                    <a:lumMod val="75000"/>
                  </a:schemeClr>
                </a:solidFill>
              </a:rPr>
              <a:t>bulleted list.</a:t>
            </a:r>
          </a:p>
          <a:p>
            <a:pPr marL="347663" indent="-347663">
              <a:buClr>
                <a:srgbClr val="94A3D4"/>
              </a:buClr>
            </a:pPr>
            <a:r>
              <a:rPr lang="en-US" b="1" dirty="0" smtClean="0">
                <a:solidFill>
                  <a:srgbClr val="94A3D3"/>
                </a:solidFill>
              </a:rPr>
              <a:t>Do</a:t>
            </a:r>
            <a:r>
              <a:rPr lang="en-US" dirty="0" smtClean="0">
                <a:solidFill>
                  <a:schemeClr val="tx1">
                    <a:lumMod val="75000"/>
                  </a:schemeClr>
                </a:solidFill>
              </a:rPr>
              <a:t> not change the bullet style or color.</a:t>
            </a:r>
          </a:p>
          <a:p>
            <a:pPr marL="347663" indent="-347663">
              <a:buClr>
                <a:srgbClr val="94A3D4"/>
              </a:buClr>
            </a:pPr>
            <a:r>
              <a:rPr lang="en-US" b="1" dirty="0" smtClean="0">
                <a:solidFill>
                  <a:srgbClr val="94A3D3"/>
                </a:solidFill>
              </a:rPr>
              <a:t>Best</a:t>
            </a:r>
            <a:r>
              <a:rPr lang="en-US" dirty="0" smtClean="0">
                <a:solidFill>
                  <a:schemeClr val="tx1">
                    <a:lumMod val="75000"/>
                  </a:schemeClr>
                </a:solidFill>
              </a:rPr>
              <a:t> practice is use incomplete sentences</a:t>
            </a:r>
            <a:r>
              <a:rPr lang="en-US" dirty="0">
                <a:solidFill>
                  <a:schemeClr val="tx1">
                    <a:lumMod val="75000"/>
                  </a:schemeClr>
                </a:solidFill>
              </a:rPr>
              <a:t> </a:t>
            </a:r>
            <a:r>
              <a:rPr lang="en-US" dirty="0" smtClean="0">
                <a:solidFill>
                  <a:schemeClr val="tx1">
                    <a:lumMod val="75000"/>
                  </a:schemeClr>
                </a:solidFill>
              </a:rPr>
              <a:t>and do not use a period at the end, but you can use periods if needed</a:t>
            </a:r>
            <a:r>
              <a:rPr lang="en-US" dirty="0" smtClean="0">
                <a:solidFill>
                  <a:schemeClr val="tx1">
                    <a:lumMod val="75000"/>
                  </a:schemeClr>
                </a:solidFill>
              </a:rPr>
              <a:t>. Either way, be </a:t>
            </a:r>
            <a:r>
              <a:rPr lang="en-US" dirty="0" smtClean="0">
                <a:solidFill>
                  <a:schemeClr val="tx1">
                    <a:lumMod val="75000"/>
                  </a:schemeClr>
                </a:solidFill>
              </a:rPr>
              <a:t>consistent </a:t>
            </a:r>
            <a:r>
              <a:rPr lang="en-US" dirty="0" smtClean="0">
                <a:solidFill>
                  <a:schemeClr val="tx1">
                    <a:lumMod val="75000"/>
                  </a:schemeClr>
                </a:solidFill>
              </a:rPr>
              <a:t>in the style </a:t>
            </a:r>
            <a:r>
              <a:rPr lang="en-US" dirty="0" smtClean="0">
                <a:solidFill>
                  <a:schemeClr val="tx1">
                    <a:lumMod val="75000"/>
                  </a:schemeClr>
                </a:solidFill>
              </a:rPr>
              <a:t>of </a:t>
            </a:r>
            <a:r>
              <a:rPr lang="en-US" dirty="0" smtClean="0">
                <a:solidFill>
                  <a:schemeClr val="tx1">
                    <a:lumMod val="75000"/>
                  </a:schemeClr>
                </a:solidFill>
              </a:rPr>
              <a:t>bullets and period usage </a:t>
            </a:r>
            <a:r>
              <a:rPr lang="en-US" dirty="0" smtClean="0">
                <a:solidFill>
                  <a:schemeClr val="tx1">
                    <a:lumMod val="75000"/>
                  </a:schemeClr>
                </a:solidFill>
              </a:rPr>
              <a:t>throughout.</a:t>
            </a:r>
          </a:p>
          <a:p>
            <a:pPr marL="347663" indent="-347663">
              <a:buClr>
                <a:srgbClr val="94A3D4"/>
              </a:buClr>
            </a:pPr>
            <a:r>
              <a:rPr lang="en-US" b="1" dirty="0" smtClean="0">
                <a:solidFill>
                  <a:srgbClr val="94A3D3"/>
                </a:solidFill>
              </a:rPr>
              <a:t>The</a:t>
            </a:r>
            <a:r>
              <a:rPr lang="en-US" dirty="0" smtClean="0">
                <a:solidFill>
                  <a:schemeClr val="tx1">
                    <a:lumMod val="75000"/>
                  </a:schemeClr>
                </a:solidFill>
              </a:rPr>
              <a:t> objectives listed here should be the same as or very similar to the ones in the project summary or technical paper.</a:t>
            </a:r>
          </a:p>
        </p:txBody>
      </p:sp>
      <p:sp>
        <p:nvSpPr>
          <p:cNvPr id="16" name="TextBox 15"/>
          <p:cNvSpPr txBox="1"/>
          <p:nvPr/>
        </p:nvSpPr>
        <p:spPr>
          <a:xfrm>
            <a:off x="887514" y="4493747"/>
            <a:ext cx="11516347" cy="769441"/>
          </a:xfrm>
          <a:prstGeom prst="rect">
            <a:avLst/>
          </a:prstGeom>
          <a:noFill/>
        </p:spPr>
        <p:txBody>
          <a:bodyPr wrap="square" rtlCol="0">
            <a:spAutoFit/>
          </a:bodyPr>
          <a:lstStyle/>
          <a:p>
            <a:r>
              <a:rPr lang="en-US" sz="4400" b="1" dirty="0" smtClean="0">
                <a:solidFill>
                  <a:srgbClr val="94A3D4"/>
                </a:solidFill>
                <a:latin typeface="Century Gothic" panose="020B0502020202020204" pitchFamily="34" charset="0"/>
              </a:rPr>
              <a:t>Abstract</a:t>
            </a:r>
          </a:p>
        </p:txBody>
      </p:sp>
      <p:sp>
        <p:nvSpPr>
          <p:cNvPr id="23" name="TextBox 22"/>
          <p:cNvSpPr txBox="1"/>
          <p:nvPr/>
        </p:nvSpPr>
        <p:spPr>
          <a:xfrm>
            <a:off x="12839700" y="4488831"/>
            <a:ext cx="8229600" cy="769441"/>
          </a:xfrm>
          <a:prstGeom prst="rect">
            <a:avLst/>
          </a:prstGeom>
          <a:noFill/>
        </p:spPr>
        <p:txBody>
          <a:bodyPr wrap="square" rtlCol="0">
            <a:spAutoFit/>
          </a:bodyPr>
          <a:lstStyle/>
          <a:p>
            <a:r>
              <a:rPr lang="en-US" sz="4400" b="1" dirty="0" smtClean="0">
                <a:solidFill>
                  <a:srgbClr val="94A3D4"/>
                </a:solidFill>
                <a:latin typeface="Century Gothic" panose="020B0502020202020204" pitchFamily="34" charset="0"/>
              </a:rPr>
              <a:t>Objectives</a:t>
            </a:r>
          </a:p>
        </p:txBody>
      </p:sp>
      <p:sp>
        <p:nvSpPr>
          <p:cNvPr id="24" name="TextBox 23"/>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94A3D4"/>
                </a:solidFill>
                <a:latin typeface="Century Gothic" panose="020B0502020202020204" pitchFamily="34" charset="0"/>
              </a:rPr>
              <a:t>Methodology</a:t>
            </a:r>
          </a:p>
        </p:txBody>
      </p:sp>
      <p:sp>
        <p:nvSpPr>
          <p:cNvPr id="25" name="TextBox 24"/>
          <p:cNvSpPr txBox="1"/>
          <p:nvPr/>
        </p:nvSpPr>
        <p:spPr>
          <a:xfrm>
            <a:off x="12817485" y="12380258"/>
            <a:ext cx="8229600" cy="769441"/>
          </a:xfrm>
          <a:prstGeom prst="rect">
            <a:avLst/>
          </a:prstGeom>
          <a:noFill/>
        </p:spPr>
        <p:txBody>
          <a:bodyPr wrap="square" rtlCol="0">
            <a:spAutoFit/>
          </a:bodyPr>
          <a:lstStyle/>
          <a:p>
            <a:r>
              <a:rPr lang="en-US" sz="4400" b="1" dirty="0" smtClean="0">
                <a:solidFill>
                  <a:srgbClr val="94A3D4"/>
                </a:solidFill>
                <a:latin typeface="Century Gothic" panose="020B0502020202020204" pitchFamily="34" charset="0"/>
              </a:rPr>
              <a:t>Study Area</a:t>
            </a:r>
          </a:p>
        </p:txBody>
      </p:sp>
      <p:sp>
        <p:nvSpPr>
          <p:cNvPr id="26" name="TextBox 25"/>
          <p:cNvSpPr txBox="1"/>
          <p:nvPr/>
        </p:nvSpPr>
        <p:spPr>
          <a:xfrm>
            <a:off x="12839700" y="16226444"/>
            <a:ext cx="8229600" cy="769441"/>
          </a:xfrm>
          <a:prstGeom prst="rect">
            <a:avLst/>
          </a:prstGeom>
          <a:noFill/>
        </p:spPr>
        <p:txBody>
          <a:bodyPr wrap="square" rtlCol="0">
            <a:spAutoFit/>
          </a:bodyPr>
          <a:lstStyle/>
          <a:p>
            <a:r>
              <a:rPr lang="en-US" sz="4400" b="1" dirty="0" smtClean="0">
                <a:solidFill>
                  <a:srgbClr val="94A3D4"/>
                </a:solidFill>
                <a:latin typeface="Century Gothic" panose="020B0502020202020204" pitchFamily="34" charset="0"/>
              </a:rPr>
              <a:t>Earth Observations</a:t>
            </a:r>
          </a:p>
        </p:txBody>
      </p:sp>
      <p:sp>
        <p:nvSpPr>
          <p:cNvPr id="27" name="TextBox 26"/>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94A3D4"/>
                </a:solidFill>
                <a:latin typeface="Century Gothic" panose="020B0502020202020204" pitchFamily="34" charset="0"/>
              </a:rPr>
              <a:t>Results</a:t>
            </a:r>
          </a:p>
        </p:txBody>
      </p:sp>
      <p:sp>
        <p:nvSpPr>
          <p:cNvPr id="28" name="TextBox 27"/>
          <p:cNvSpPr txBox="1"/>
          <p:nvPr/>
        </p:nvSpPr>
        <p:spPr>
          <a:xfrm>
            <a:off x="12839700" y="19571985"/>
            <a:ext cx="8229600" cy="769441"/>
          </a:xfrm>
          <a:prstGeom prst="rect">
            <a:avLst/>
          </a:prstGeom>
          <a:noFill/>
        </p:spPr>
        <p:txBody>
          <a:bodyPr wrap="square" rtlCol="0">
            <a:spAutoFit/>
          </a:bodyPr>
          <a:lstStyle/>
          <a:p>
            <a:r>
              <a:rPr lang="en-US" sz="4400" b="1" dirty="0" smtClean="0">
                <a:solidFill>
                  <a:srgbClr val="94A3D4"/>
                </a:solidFill>
                <a:latin typeface="Century Gothic" panose="020B0502020202020204" pitchFamily="34" charset="0"/>
              </a:rPr>
              <a:t>Conclusions</a:t>
            </a:r>
          </a:p>
        </p:txBody>
      </p:sp>
      <p:sp>
        <p:nvSpPr>
          <p:cNvPr id="29" name="TextBox 28"/>
          <p:cNvSpPr txBox="1"/>
          <p:nvPr/>
        </p:nvSpPr>
        <p:spPr>
          <a:xfrm>
            <a:off x="12818904" y="23895681"/>
            <a:ext cx="8229600" cy="769441"/>
          </a:xfrm>
          <a:prstGeom prst="rect">
            <a:avLst/>
          </a:prstGeom>
          <a:noFill/>
        </p:spPr>
        <p:txBody>
          <a:bodyPr wrap="square" rtlCol="0">
            <a:spAutoFit/>
          </a:bodyPr>
          <a:lstStyle/>
          <a:p>
            <a:r>
              <a:rPr lang="en-US" sz="4400" b="1" dirty="0" smtClean="0">
                <a:solidFill>
                  <a:srgbClr val="94A3D4"/>
                </a:solidFill>
                <a:latin typeface="Century Gothic" panose="020B0502020202020204" pitchFamily="34" charset="0"/>
              </a:rPr>
              <a:t>Acknowledgements</a:t>
            </a:r>
          </a:p>
        </p:txBody>
      </p:sp>
      <p:sp>
        <p:nvSpPr>
          <p:cNvPr id="30" name="TextBox 29"/>
          <p:cNvSpPr txBox="1"/>
          <p:nvPr/>
        </p:nvSpPr>
        <p:spPr>
          <a:xfrm>
            <a:off x="12818904" y="30093915"/>
            <a:ext cx="8229600" cy="769441"/>
          </a:xfrm>
          <a:prstGeom prst="rect">
            <a:avLst/>
          </a:prstGeom>
          <a:noFill/>
        </p:spPr>
        <p:txBody>
          <a:bodyPr wrap="square" rtlCol="0">
            <a:spAutoFit/>
          </a:bodyPr>
          <a:lstStyle/>
          <a:p>
            <a:r>
              <a:rPr lang="en-US" sz="4400" b="1" dirty="0" smtClean="0">
                <a:solidFill>
                  <a:srgbClr val="94A3D4"/>
                </a:solidFill>
                <a:latin typeface="Century Gothic" panose="020B0502020202020204" pitchFamily="34" charset="0"/>
              </a:rPr>
              <a:t>Project Partners</a:t>
            </a:r>
          </a:p>
        </p:txBody>
      </p:sp>
      <p:sp>
        <p:nvSpPr>
          <p:cNvPr id="31" name="TextBox 30"/>
          <p:cNvSpPr txBox="1"/>
          <p:nvPr/>
        </p:nvSpPr>
        <p:spPr>
          <a:xfrm>
            <a:off x="876218" y="27781679"/>
            <a:ext cx="4542503" cy="769441"/>
          </a:xfrm>
          <a:prstGeom prst="rect">
            <a:avLst/>
          </a:prstGeom>
          <a:noFill/>
        </p:spPr>
        <p:txBody>
          <a:bodyPr wrap="square" rtlCol="0">
            <a:spAutoFit/>
          </a:bodyPr>
          <a:lstStyle/>
          <a:p>
            <a:r>
              <a:rPr lang="en-US" sz="4400" b="1" dirty="0" smtClean="0">
                <a:solidFill>
                  <a:srgbClr val="94A3D4"/>
                </a:solidFill>
                <a:latin typeface="Century Gothic" panose="020B0502020202020204" pitchFamily="34" charset="0"/>
              </a:rPr>
              <a:t>Team Members</a:t>
            </a:r>
          </a:p>
        </p:txBody>
      </p:sp>
      <p:sp>
        <p:nvSpPr>
          <p:cNvPr id="21" name="TextBox 20"/>
          <p:cNvSpPr txBox="1"/>
          <p:nvPr/>
        </p:nvSpPr>
        <p:spPr>
          <a:xfrm>
            <a:off x="24457525" y="5014452"/>
            <a:ext cx="2339102" cy="6961237"/>
          </a:xfrm>
          <a:prstGeom prst="rect">
            <a:avLst/>
          </a:prstGeom>
          <a:noFill/>
        </p:spPr>
        <p:txBody>
          <a:bodyPr vert="vert270" wrap="square" rtlCol="0">
            <a:spAutoFit/>
          </a:bodyPr>
          <a:lstStyle/>
          <a:p>
            <a:r>
              <a:rPr lang="en-US" sz="2800" dirty="0" smtClean="0"/>
              <a:t>This area is to be left empty if the short title does not require this extra space (delete this text box).</a:t>
            </a:r>
          </a:p>
          <a:p>
            <a:r>
              <a:rPr lang="en-US" sz="2800" dirty="0" smtClean="0"/>
              <a:t>  </a:t>
            </a:r>
          </a:p>
          <a:p>
            <a:r>
              <a:rPr lang="en-US" sz="2800" dirty="0" smtClean="0"/>
              <a:t>Short title should be in 160 </a:t>
            </a:r>
            <a:r>
              <a:rPr lang="en-US" sz="2800" dirty="0" err="1" smtClean="0"/>
              <a:t>pt</a:t>
            </a:r>
            <a:r>
              <a:rPr lang="en-US" sz="2800" dirty="0" smtClean="0"/>
              <a:t> font. Only shrink if short title cannot fit in provided text box.</a:t>
            </a:r>
            <a:endParaRPr lang="en-US" sz="2800" dirty="0"/>
          </a:p>
        </p:txBody>
      </p:sp>
      <p:sp>
        <p:nvSpPr>
          <p:cNvPr id="34" name="Text Placeholder 16"/>
          <p:cNvSpPr txBox="1">
            <a:spLocks/>
          </p:cNvSpPr>
          <p:nvPr/>
        </p:nvSpPr>
        <p:spPr>
          <a:xfrm>
            <a:off x="3910644" y="3345074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sp>
        <p:nvSpPr>
          <p:cNvPr id="36" name="Text Placeholder 16"/>
          <p:cNvSpPr txBox="1">
            <a:spLocks/>
          </p:cNvSpPr>
          <p:nvPr/>
        </p:nvSpPr>
        <p:spPr>
          <a:xfrm>
            <a:off x="7003216" y="3345074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777" y="31153109"/>
            <a:ext cx="2057404" cy="2081788"/>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2485" y="31126190"/>
            <a:ext cx="2057404" cy="2081788"/>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08989" y="31126190"/>
            <a:ext cx="2057404" cy="2081788"/>
          </a:xfrm>
          <a:prstGeom prst="rect">
            <a:avLst/>
          </a:prstGeom>
        </p:spPr>
      </p:pic>
      <p:sp>
        <p:nvSpPr>
          <p:cNvPr id="32" name="Text Placeholder 16"/>
          <p:cNvSpPr txBox="1">
            <a:spLocks/>
          </p:cNvSpPr>
          <p:nvPr/>
        </p:nvSpPr>
        <p:spPr>
          <a:xfrm>
            <a:off x="914400" y="28619313"/>
            <a:ext cx="9174477" cy="234852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Team Leads are first and include their title below their name.</a:t>
            </a:r>
          </a:p>
          <a:p>
            <a:r>
              <a:rPr lang="en-US" dirty="0" smtClean="0">
                <a:solidFill>
                  <a:schemeClr val="tx1">
                    <a:lumMod val="75000"/>
                  </a:schemeClr>
                </a:solidFill>
              </a:rPr>
              <a:t>Headshots should include professional business attire.</a:t>
            </a:r>
          </a:p>
          <a:p>
            <a:r>
              <a:rPr lang="en-US" dirty="0" smtClean="0">
                <a:solidFill>
                  <a:schemeClr val="tx1">
                    <a:lumMod val="75000"/>
                  </a:schemeClr>
                </a:solidFill>
              </a:rPr>
              <a:t>Images should be cropped to a circle shape at a </a:t>
            </a:r>
            <a:r>
              <a:rPr lang="en-US" b="1" dirty="0" smtClean="0">
                <a:solidFill>
                  <a:schemeClr val="tx1">
                    <a:lumMod val="75000"/>
                  </a:schemeClr>
                </a:solidFill>
              </a:rPr>
              <a:t>1.8” x 1.8” </a:t>
            </a:r>
            <a:r>
              <a:rPr lang="en-US" dirty="0" smtClean="0">
                <a:solidFill>
                  <a:schemeClr val="tx1">
                    <a:lumMod val="75000"/>
                  </a:schemeClr>
                </a:solidFill>
              </a:rPr>
              <a:t>dimension and centered in aperture shape. Instruction on how to do this can </a:t>
            </a:r>
            <a:r>
              <a:rPr lang="en-US" dirty="0">
                <a:solidFill>
                  <a:schemeClr val="tx1">
                    <a:lumMod val="75000"/>
                  </a:schemeClr>
                </a:solidFill>
              </a:rPr>
              <a:t>be found </a:t>
            </a:r>
            <a:r>
              <a:rPr lang="en-US" dirty="0" smtClean="0">
                <a:solidFill>
                  <a:schemeClr val="tx1">
                    <a:lumMod val="75000"/>
                  </a:schemeClr>
                </a:solidFill>
                <a:hlinkClick r:id="rId3"/>
              </a:rPr>
              <a:t>here</a:t>
            </a:r>
            <a:r>
              <a:rPr lang="en-US" dirty="0" smtClean="0">
                <a:solidFill>
                  <a:schemeClr val="tx1">
                    <a:lumMod val="75000"/>
                  </a:schemeClr>
                </a:solidFill>
              </a:rPr>
              <a:t>.</a:t>
            </a:r>
          </a:p>
        </p:txBody>
      </p:sp>
      <p:sp>
        <p:nvSpPr>
          <p:cNvPr id="35" name="TextBox 34"/>
          <p:cNvSpPr txBox="1"/>
          <p:nvPr/>
        </p:nvSpPr>
        <p:spPr>
          <a:xfrm>
            <a:off x="843099" y="34698637"/>
            <a:ext cx="18035451" cy="867119"/>
          </a:xfrm>
          <a:prstGeom prst="rect">
            <a:avLst/>
          </a:prstGeom>
          <a:noFill/>
        </p:spPr>
        <p:txBody>
          <a:bodyPr wrap="square" rtlCol="0">
            <a:noAutofit/>
          </a:bodyPr>
          <a:lstStyle/>
          <a:p>
            <a:r>
              <a:rPr lang="en-US" sz="4800" dirty="0" smtClean="0">
                <a:solidFill>
                  <a:schemeClr val="bg1"/>
                </a:solidFill>
                <a:latin typeface="+mj-lt"/>
              </a:rPr>
              <a:t>Node Location – </a:t>
            </a:r>
            <a:r>
              <a:rPr lang="en-US" sz="4800" dirty="0" smtClean="0">
                <a:solidFill>
                  <a:schemeClr val="bg1"/>
                </a:solidFill>
                <a:latin typeface="+mj-lt"/>
              </a:rPr>
              <a:t>Year Term</a:t>
            </a:r>
            <a:endParaRPr lang="en-US" sz="4800" dirty="0">
              <a:solidFill>
                <a:schemeClr val="bg1"/>
              </a:solidFill>
              <a:latin typeface="+mj-lt"/>
            </a:endParaRPr>
          </a:p>
        </p:txBody>
      </p:sp>
      <p:sp>
        <p:nvSpPr>
          <p:cNvPr id="33" name="Rectangle 32"/>
          <p:cNvSpPr/>
          <p:nvPr/>
        </p:nvSpPr>
        <p:spPr>
          <a:xfrm rot="19428621">
            <a:off x="-2298872" y="8185817"/>
            <a:ext cx="15368951" cy="2646878"/>
          </a:xfrm>
          <a:prstGeom prst="rect">
            <a:avLst/>
          </a:prstGeom>
          <a:noFill/>
        </p:spPr>
        <p:txBody>
          <a:bodyPr wrap="none" lIns="91440" tIns="45720" rIns="91440" bIns="45720">
            <a:spAutoFit/>
          </a:bodyPr>
          <a:lstStyle/>
          <a:p>
            <a:pPr algn="ctr"/>
            <a:r>
              <a:rPr lang="en-US" sz="166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Weather Projects</a:t>
            </a:r>
            <a:endParaRPr lang="en-US" sz="16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177597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009644" y="787399"/>
            <a:ext cx="19412712" cy="2699039"/>
          </a:xfrm>
        </p:spPr>
        <p:txBody>
          <a:bodyPr anchor="ctr"/>
          <a:lstStyle/>
          <a:p>
            <a:endParaRPr lang="en-US" dirty="0"/>
          </a:p>
        </p:txBody>
      </p:sp>
      <p:sp>
        <p:nvSpPr>
          <p:cNvPr id="2" name="Text Placeholder 1"/>
          <p:cNvSpPr>
            <a:spLocks noGrp="1"/>
          </p:cNvSpPr>
          <p:nvPr>
            <p:ph type="body" sz="quarter" idx="10"/>
          </p:nvPr>
        </p:nvSpPr>
        <p:spPr>
          <a:xfrm rot="16200000">
            <a:off x="11395220" y="18076757"/>
            <a:ext cx="28438685" cy="2314074"/>
          </a:xfrm>
        </p:spPr>
        <p:txBody>
          <a:bodyPr/>
          <a:lstStyle/>
          <a:p>
            <a:endParaRPr lang="en-US" dirty="0"/>
          </a:p>
        </p:txBody>
      </p:sp>
      <p:sp>
        <p:nvSpPr>
          <p:cNvPr id="9" name="Text Placeholder 16"/>
          <p:cNvSpPr txBox="1">
            <a:spLocks/>
          </p:cNvSpPr>
          <p:nvPr/>
        </p:nvSpPr>
        <p:spPr>
          <a:xfrm>
            <a:off x="769511" y="3341946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rPr>
              <a:t>Participant Name</a:t>
            </a:r>
          </a:p>
          <a:p>
            <a:pPr algn="ctr">
              <a:lnSpc>
                <a:spcPct val="100000"/>
              </a:lnSpc>
              <a:spcBef>
                <a:spcPts val="0"/>
              </a:spcBef>
            </a:pPr>
            <a:r>
              <a:rPr lang="en-US" dirty="0" smtClean="0">
                <a:solidFill>
                  <a:schemeClr val="tx1">
                    <a:lumMod val="75000"/>
                  </a:schemeClr>
                </a:solidFill>
              </a:rPr>
              <a:t>Team Lead</a:t>
            </a:r>
          </a:p>
        </p:txBody>
      </p:sp>
      <p:sp>
        <p:nvSpPr>
          <p:cNvPr id="10" name="Text Placeholder 16"/>
          <p:cNvSpPr txBox="1">
            <a:spLocks/>
          </p:cNvSpPr>
          <p:nvPr/>
        </p:nvSpPr>
        <p:spPr>
          <a:xfrm>
            <a:off x="12839700" y="30909460"/>
            <a:ext cx="10921333"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Only use federal logos—no state or local government logos, or NGO logos.</a:t>
            </a:r>
          </a:p>
          <a:p>
            <a:r>
              <a:rPr lang="en-US" dirty="0" smtClean="0">
                <a:solidFill>
                  <a:schemeClr val="tx1">
                    <a:lumMod val="75000"/>
                  </a:schemeClr>
                </a:solidFill>
              </a:rPr>
              <a:t>Some logos are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images and text ungrouped.</a:t>
            </a:r>
          </a:p>
        </p:txBody>
      </p:sp>
      <p:sp>
        <p:nvSpPr>
          <p:cNvPr id="11" name="Text Placeholder 16"/>
          <p:cNvSpPr txBox="1">
            <a:spLocks/>
          </p:cNvSpPr>
          <p:nvPr/>
        </p:nvSpPr>
        <p:spPr>
          <a:xfrm>
            <a:off x="12839700" y="24802870"/>
            <a:ext cx="10972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anyone who has helped you with the project.</a:t>
            </a:r>
          </a:p>
          <a:p>
            <a:r>
              <a:rPr lang="en-US" dirty="0" smtClean="0">
                <a:solidFill>
                  <a:schemeClr val="tx1">
                    <a:lumMod val="75000"/>
                  </a:schemeClr>
                </a:solidFill>
              </a:rPr>
              <a:t>If this is a continuation project, credit the previous team members and contributors.</a:t>
            </a:r>
          </a:p>
          <a:p>
            <a:r>
              <a:rPr lang="en-US" dirty="0" smtClean="0">
                <a:solidFill>
                  <a:schemeClr val="tx1">
                    <a:lumMod val="75000"/>
                  </a:schemeClr>
                </a:solidFill>
              </a:rPr>
              <a:t>If you are including affiliations, use DEVELOP. </a:t>
            </a:r>
            <a:r>
              <a:rPr lang="en-US" dirty="0">
                <a:solidFill>
                  <a:schemeClr val="tx1">
                    <a:lumMod val="75000"/>
                  </a:schemeClr>
                </a:solidFill>
              </a:rPr>
              <a:t>as the affiliation for a </a:t>
            </a:r>
            <a:r>
              <a:rPr lang="en-US" dirty="0" err="1">
                <a:solidFill>
                  <a:schemeClr val="tx1">
                    <a:lumMod val="75000"/>
                  </a:schemeClr>
                </a:solidFill>
              </a:rPr>
              <a:t>DEVELOPer</a:t>
            </a:r>
            <a:r>
              <a:rPr lang="en-US" dirty="0">
                <a:solidFill>
                  <a:schemeClr val="tx1">
                    <a:lumMod val="75000"/>
                  </a:schemeClr>
                </a:solidFill>
              </a:rPr>
              <a:t> or former </a:t>
            </a:r>
            <a:r>
              <a:rPr lang="en-US" dirty="0" err="1">
                <a:solidFill>
                  <a:schemeClr val="tx1">
                    <a:lumMod val="75000"/>
                  </a:schemeClr>
                </a:solidFill>
              </a:rPr>
              <a:t>DEVELOPer</a:t>
            </a:r>
            <a:r>
              <a:rPr lang="en-US" dirty="0">
                <a:solidFill>
                  <a:schemeClr val="tx1">
                    <a:lumMod val="75000"/>
                  </a:schemeClr>
                </a:solidFill>
              </a:rPr>
              <a:t>—not their school or former </a:t>
            </a:r>
            <a:r>
              <a:rPr lang="en-US" dirty="0" smtClean="0">
                <a:solidFill>
                  <a:schemeClr val="tx1">
                    <a:lumMod val="75000"/>
                  </a:schemeClr>
                </a:solidFill>
              </a:rPr>
              <a:t>school</a:t>
            </a:r>
            <a:r>
              <a:rPr lang="en-US" dirty="0" smtClean="0"/>
              <a:t>.</a:t>
            </a:r>
          </a:p>
          <a:p>
            <a:r>
              <a:rPr lang="en-US" dirty="0">
                <a:solidFill>
                  <a:schemeClr val="tx1">
                    <a:lumMod val="75000"/>
                  </a:schemeClr>
                </a:solidFill>
              </a:rPr>
              <a:t>Include the following legal text: </a:t>
            </a:r>
            <a:endParaRPr lang="en-US" sz="2400" dirty="0" smtClean="0">
              <a:solidFill>
                <a:schemeClr val="tx1">
                  <a:lumMod val="75000"/>
                </a:schemeClr>
              </a:solidFill>
              <a:ea typeface="Questrial"/>
              <a:cs typeface="Arial" panose="020B0604020202020204" pitchFamily="34" charset="0"/>
              <a:sym typeface="Questrial"/>
            </a:endParaRPr>
          </a:p>
          <a:p>
            <a:pPr lvl="0" defTabSz="3072384">
              <a:lnSpc>
                <a:spcPct val="100000"/>
              </a:lnSpc>
              <a:spcBef>
                <a:spcPts val="0"/>
              </a:spcBef>
            </a:pPr>
            <a:r>
              <a:rPr lang="en-US" sz="1600" i="1" dirty="0">
                <a:solidFill>
                  <a:srgbClr val="767171"/>
                </a:solidFill>
              </a:rPr>
              <a:t>This material is based upon work supported by NASA through contract NNL11AA00B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a:p>
            <a:endParaRPr lang="en-US" dirty="0" smtClean="0"/>
          </a:p>
        </p:txBody>
      </p:sp>
      <p:sp>
        <p:nvSpPr>
          <p:cNvPr id="8" name="Text Placeholder 16"/>
          <p:cNvSpPr txBox="1">
            <a:spLocks/>
          </p:cNvSpPr>
          <p:nvPr/>
        </p:nvSpPr>
        <p:spPr>
          <a:xfrm>
            <a:off x="914399" y="22743821"/>
            <a:ext cx="11516347" cy="479881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images.</a:t>
            </a:r>
          </a:p>
          <a:p>
            <a:r>
              <a:rPr lang="en-US" dirty="0" smtClean="0">
                <a:solidFill>
                  <a:schemeClr val="tx1">
                    <a:lumMod val="75000"/>
                  </a:schemeClr>
                </a:solidFill>
              </a:rPr>
              <a:t>Make sure that it has some sort of flow, that it makes sense.  Show your results in a logical order.</a:t>
            </a:r>
          </a:p>
          <a:p>
            <a:r>
              <a:rPr lang="en-US" dirty="0" smtClean="0">
                <a:solidFill>
                  <a:schemeClr val="tx1">
                    <a:lumMod val="75000"/>
                  </a:schemeClr>
                </a:solidFill>
              </a:rPr>
              <a:t>No bullets.</a:t>
            </a:r>
          </a:p>
        </p:txBody>
      </p:sp>
      <p:sp>
        <p:nvSpPr>
          <p:cNvPr id="12" name="Text Placeholder 16"/>
          <p:cNvSpPr txBox="1">
            <a:spLocks/>
          </p:cNvSpPr>
          <p:nvPr/>
        </p:nvSpPr>
        <p:spPr>
          <a:xfrm>
            <a:off x="12839700" y="20479174"/>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E9A149"/>
              </a:buClr>
            </a:pPr>
            <a:r>
              <a:rPr lang="en-US" dirty="0" smtClean="0">
                <a:solidFill>
                  <a:schemeClr val="tx1">
                    <a:lumMod val="75000"/>
                  </a:schemeClr>
                </a:solidFill>
              </a:rPr>
              <a:t>Use bullets.</a:t>
            </a:r>
          </a:p>
          <a:p>
            <a:pPr marL="347663" indent="-347663">
              <a:buClr>
                <a:srgbClr val="E9A149"/>
              </a:buClr>
            </a:pPr>
            <a:r>
              <a:rPr lang="en-US" dirty="0" smtClean="0">
                <a:solidFill>
                  <a:schemeClr val="tx1">
                    <a:lumMod val="75000"/>
                  </a:schemeClr>
                </a:solidFill>
              </a:rPr>
              <a:t>Use complete sentences with periods.</a:t>
            </a:r>
          </a:p>
        </p:txBody>
      </p:sp>
      <p:sp>
        <p:nvSpPr>
          <p:cNvPr id="7" name="Text Placeholder 16"/>
          <p:cNvSpPr txBox="1">
            <a:spLocks/>
          </p:cNvSpPr>
          <p:nvPr/>
        </p:nvSpPr>
        <p:spPr>
          <a:xfrm>
            <a:off x="914400" y="13337042"/>
            <a:ext cx="11407715" cy="551523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imagery or a workflow here.</a:t>
            </a:r>
          </a:p>
          <a:p>
            <a:r>
              <a:rPr lang="en-US" dirty="0" smtClean="0">
                <a:solidFill>
                  <a:schemeClr val="tx1">
                    <a:lumMod val="75000"/>
                  </a:schemeClr>
                </a:solidFill>
              </a:rPr>
              <a:t>Keep text to a minimum.</a:t>
            </a:r>
          </a:p>
          <a:p>
            <a:r>
              <a:rPr lang="en-US" dirty="0" smtClean="0">
                <a:solidFill>
                  <a:schemeClr val="tx1">
                    <a:lumMod val="75000"/>
                  </a:schemeClr>
                </a:solidFill>
              </a:rPr>
              <a:t>The font should be easily readable.</a:t>
            </a:r>
          </a:p>
          <a:p>
            <a:r>
              <a:rPr lang="en-US" dirty="0" smtClean="0">
                <a:solidFill>
                  <a:schemeClr val="tx1">
                    <a:lumMod val="75000"/>
                  </a:schemeClr>
                </a:solidFill>
              </a:rPr>
              <a:t>Don’t paste images of flowcharts—all images should be editable.</a:t>
            </a:r>
          </a:p>
          <a:p>
            <a:r>
              <a:rPr lang="en-US" dirty="0" smtClean="0">
                <a:solidFill>
                  <a:schemeClr val="tx1">
                    <a:lumMod val="75000"/>
                  </a:schemeClr>
                </a:solidFill>
              </a:rPr>
              <a:t>Feel free to delete this text box as appropriate to your workflow.</a:t>
            </a:r>
          </a:p>
        </p:txBody>
      </p:sp>
      <p:sp>
        <p:nvSpPr>
          <p:cNvPr id="13" name="Text Placeholder 16"/>
          <p:cNvSpPr txBox="1">
            <a:spLocks/>
          </p:cNvSpPr>
          <p:nvPr/>
        </p:nvSpPr>
        <p:spPr>
          <a:xfrm>
            <a:off x="12839699" y="13287447"/>
            <a:ext cx="8207385"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 map that has easily readable text and a legend.</a:t>
            </a:r>
          </a:p>
          <a:p>
            <a:r>
              <a:rPr lang="en-US" dirty="0" smtClean="0">
                <a:solidFill>
                  <a:schemeClr val="tx1">
                    <a:lumMod val="75000"/>
                  </a:schemeClr>
                </a:solidFill>
              </a:rPr>
              <a:t>Including the study period is optional.</a:t>
            </a:r>
          </a:p>
        </p:txBody>
      </p:sp>
      <p:sp>
        <p:nvSpPr>
          <p:cNvPr id="14" name="Text Placeholder 16"/>
          <p:cNvSpPr txBox="1">
            <a:spLocks/>
          </p:cNvSpPr>
          <p:nvPr/>
        </p:nvSpPr>
        <p:spPr>
          <a:xfrm>
            <a:off x="12839699" y="17128081"/>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Earth observation icons can be found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any text editable.</a:t>
            </a:r>
          </a:p>
        </p:txBody>
      </p:sp>
      <p:sp>
        <p:nvSpPr>
          <p:cNvPr id="6" name="Text Placeholder 16"/>
          <p:cNvSpPr txBox="1">
            <a:spLocks/>
          </p:cNvSpPr>
          <p:nvPr/>
        </p:nvSpPr>
        <p:spPr>
          <a:xfrm>
            <a:off x="914400" y="5447353"/>
            <a:ext cx="11380829" cy="5595663"/>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Keep this blank for now.</a:t>
            </a:r>
          </a:p>
          <a:p>
            <a:r>
              <a:rPr lang="en-US" dirty="0" smtClean="0">
                <a:solidFill>
                  <a:schemeClr val="tx1">
                    <a:lumMod val="75000"/>
                  </a:schemeClr>
                </a:solidFill>
              </a:rPr>
              <a:t>Body text point size should be at least 24.</a:t>
            </a:r>
          </a:p>
          <a:p>
            <a:r>
              <a:rPr lang="en-US" dirty="0" smtClean="0">
                <a:solidFill>
                  <a:schemeClr val="tx1">
                    <a:lumMod val="75000"/>
                  </a:schemeClr>
                </a:solidFill>
              </a:rPr>
              <a:t>Caption text point size should be at least 16.</a:t>
            </a:r>
          </a:p>
          <a:p>
            <a:r>
              <a:rPr lang="en-US" dirty="0" smtClean="0">
                <a:solidFill>
                  <a:schemeClr val="tx1">
                    <a:lumMod val="75000"/>
                  </a:schemeClr>
                </a:solidFill>
              </a:rPr>
              <a:t>Feel free to rename, move, and resize sections as needed.</a:t>
            </a:r>
          </a:p>
        </p:txBody>
      </p:sp>
      <p:sp>
        <p:nvSpPr>
          <p:cNvPr id="15" name="Text Placeholder 16"/>
          <p:cNvSpPr txBox="1">
            <a:spLocks/>
          </p:cNvSpPr>
          <p:nvPr/>
        </p:nvSpPr>
        <p:spPr>
          <a:xfrm>
            <a:off x="12818904" y="5400091"/>
            <a:ext cx="10582656"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E9A149"/>
              </a:buClr>
            </a:pPr>
            <a:r>
              <a:rPr lang="en-US" b="1" dirty="0">
                <a:solidFill>
                  <a:srgbClr val="E9A149"/>
                </a:solidFill>
              </a:rPr>
              <a:t>Start</a:t>
            </a:r>
            <a:r>
              <a:rPr lang="en-US" dirty="0">
                <a:solidFill>
                  <a:srgbClr val="E9A149"/>
                </a:solidFill>
              </a:rPr>
              <a:t> </a:t>
            </a:r>
            <a:r>
              <a:rPr lang="en-US" dirty="0">
                <a:solidFill>
                  <a:schemeClr val="tx1">
                    <a:lumMod val="75000"/>
                  </a:schemeClr>
                </a:solidFill>
              </a:rPr>
              <a:t>the first word of each objective with a verb. And it should be colored and bolded in the app color.</a:t>
            </a:r>
          </a:p>
          <a:p>
            <a:pPr marL="347663" indent="-347663">
              <a:buClr>
                <a:srgbClr val="E9A149"/>
              </a:buClr>
            </a:pPr>
            <a:r>
              <a:rPr lang="en-US" b="1" dirty="0">
                <a:solidFill>
                  <a:srgbClr val="E9A149"/>
                </a:solidFill>
              </a:rPr>
              <a:t>Ensure</a:t>
            </a:r>
            <a:r>
              <a:rPr lang="en-US" dirty="0">
                <a:solidFill>
                  <a:srgbClr val="E9A149"/>
                </a:solidFill>
              </a:rPr>
              <a:t> </a:t>
            </a:r>
            <a:r>
              <a:rPr lang="en-US" dirty="0">
                <a:solidFill>
                  <a:schemeClr val="tx1">
                    <a:lumMod val="75000"/>
                  </a:schemeClr>
                </a:solidFill>
              </a:rPr>
              <a:t>this is a bulleted list.</a:t>
            </a:r>
          </a:p>
          <a:p>
            <a:pPr marL="347663" indent="-347663">
              <a:buClr>
                <a:srgbClr val="E9A149"/>
              </a:buClr>
            </a:pPr>
            <a:r>
              <a:rPr lang="en-US" b="1" dirty="0">
                <a:solidFill>
                  <a:srgbClr val="E9A149"/>
                </a:solidFill>
              </a:rPr>
              <a:t>Do</a:t>
            </a:r>
            <a:r>
              <a:rPr lang="en-US" dirty="0">
                <a:solidFill>
                  <a:srgbClr val="E9A149"/>
                </a:solidFill>
              </a:rPr>
              <a:t> </a:t>
            </a:r>
            <a:r>
              <a:rPr lang="en-US" dirty="0">
                <a:solidFill>
                  <a:schemeClr val="tx1">
                    <a:lumMod val="75000"/>
                  </a:schemeClr>
                </a:solidFill>
              </a:rPr>
              <a:t>not change the bullet style or color.</a:t>
            </a:r>
          </a:p>
          <a:p>
            <a:pPr marL="347663" indent="-347663">
              <a:buClr>
                <a:srgbClr val="E9A149"/>
              </a:buClr>
            </a:pPr>
            <a:r>
              <a:rPr lang="en-US" b="1" dirty="0">
                <a:solidFill>
                  <a:srgbClr val="E9A149"/>
                </a:solidFill>
              </a:rPr>
              <a:t>Best</a:t>
            </a:r>
            <a:r>
              <a:rPr lang="en-US" dirty="0">
                <a:solidFill>
                  <a:srgbClr val="E9A149"/>
                </a:solidFill>
              </a:rPr>
              <a:t> </a:t>
            </a:r>
            <a:r>
              <a:rPr lang="en-US" dirty="0">
                <a:solidFill>
                  <a:schemeClr val="tx1">
                    <a:lumMod val="75000"/>
                  </a:schemeClr>
                </a:solidFill>
              </a:rPr>
              <a:t>practice is use incomplete sentences and do not use a period at the end, but you can use periods if needed. Either way, be consistent in the style of bullets and period usage throughout.</a:t>
            </a:r>
          </a:p>
          <a:p>
            <a:pPr marL="347663" indent="-347663">
              <a:buClr>
                <a:srgbClr val="E9A149"/>
              </a:buClr>
            </a:pPr>
            <a:r>
              <a:rPr lang="en-US" b="1" dirty="0">
                <a:solidFill>
                  <a:srgbClr val="E9A149"/>
                </a:solidFill>
              </a:rPr>
              <a:t>The</a:t>
            </a:r>
            <a:r>
              <a:rPr lang="en-US" dirty="0">
                <a:solidFill>
                  <a:srgbClr val="E9A149"/>
                </a:solidFill>
              </a:rPr>
              <a:t> </a:t>
            </a:r>
            <a:r>
              <a:rPr lang="en-US" dirty="0">
                <a:solidFill>
                  <a:schemeClr val="tx1">
                    <a:lumMod val="75000"/>
                  </a:schemeClr>
                </a:solidFill>
              </a:rPr>
              <a:t>objectives listed here should be the same as or very similar to the ones in the project summary or technical paper.</a:t>
            </a:r>
          </a:p>
        </p:txBody>
      </p:sp>
      <p:sp>
        <p:nvSpPr>
          <p:cNvPr id="16" name="TextBox 15"/>
          <p:cNvSpPr txBox="1"/>
          <p:nvPr/>
        </p:nvSpPr>
        <p:spPr>
          <a:xfrm>
            <a:off x="887514" y="4493747"/>
            <a:ext cx="11516347" cy="769441"/>
          </a:xfrm>
          <a:prstGeom prst="rect">
            <a:avLst/>
          </a:prstGeom>
          <a:noFill/>
        </p:spPr>
        <p:txBody>
          <a:bodyPr wrap="square" rtlCol="0">
            <a:spAutoFit/>
          </a:bodyPr>
          <a:lstStyle/>
          <a:p>
            <a:r>
              <a:rPr lang="en-US" sz="4400" b="1" dirty="0" smtClean="0">
                <a:solidFill>
                  <a:srgbClr val="E9A149"/>
                </a:solidFill>
                <a:latin typeface="Century Gothic" panose="020B0502020202020204" pitchFamily="34" charset="0"/>
              </a:rPr>
              <a:t>Abstract</a:t>
            </a:r>
          </a:p>
        </p:txBody>
      </p:sp>
      <p:sp>
        <p:nvSpPr>
          <p:cNvPr id="23" name="TextBox 22"/>
          <p:cNvSpPr txBox="1"/>
          <p:nvPr/>
        </p:nvSpPr>
        <p:spPr>
          <a:xfrm>
            <a:off x="12839700" y="4492433"/>
            <a:ext cx="8229600" cy="769441"/>
          </a:xfrm>
          <a:prstGeom prst="rect">
            <a:avLst/>
          </a:prstGeom>
          <a:noFill/>
        </p:spPr>
        <p:txBody>
          <a:bodyPr wrap="square" rtlCol="0">
            <a:spAutoFit/>
          </a:bodyPr>
          <a:lstStyle/>
          <a:p>
            <a:r>
              <a:rPr lang="en-US" sz="4400" b="1" dirty="0" smtClean="0">
                <a:solidFill>
                  <a:srgbClr val="E9A149"/>
                </a:solidFill>
                <a:latin typeface="Century Gothic" panose="020B0502020202020204" pitchFamily="34" charset="0"/>
              </a:rPr>
              <a:t>Objectives</a:t>
            </a:r>
          </a:p>
        </p:txBody>
      </p:sp>
      <p:sp>
        <p:nvSpPr>
          <p:cNvPr id="24" name="TextBox 23"/>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E9A149"/>
                </a:solidFill>
                <a:latin typeface="Century Gothic" panose="020B0502020202020204" pitchFamily="34" charset="0"/>
              </a:rPr>
              <a:t>Methodology</a:t>
            </a:r>
          </a:p>
        </p:txBody>
      </p:sp>
      <p:sp>
        <p:nvSpPr>
          <p:cNvPr id="25" name="TextBox 24"/>
          <p:cNvSpPr txBox="1"/>
          <p:nvPr/>
        </p:nvSpPr>
        <p:spPr>
          <a:xfrm>
            <a:off x="12817485" y="12380258"/>
            <a:ext cx="8229600" cy="769441"/>
          </a:xfrm>
          <a:prstGeom prst="rect">
            <a:avLst/>
          </a:prstGeom>
          <a:noFill/>
        </p:spPr>
        <p:txBody>
          <a:bodyPr wrap="square" rtlCol="0">
            <a:spAutoFit/>
          </a:bodyPr>
          <a:lstStyle/>
          <a:p>
            <a:r>
              <a:rPr lang="en-US" sz="4400" b="1" dirty="0" smtClean="0">
                <a:solidFill>
                  <a:srgbClr val="E9A149"/>
                </a:solidFill>
                <a:latin typeface="Century Gothic" panose="020B0502020202020204" pitchFamily="34" charset="0"/>
              </a:rPr>
              <a:t>Study Area</a:t>
            </a:r>
          </a:p>
        </p:txBody>
      </p:sp>
      <p:sp>
        <p:nvSpPr>
          <p:cNvPr id="26" name="TextBox 25"/>
          <p:cNvSpPr txBox="1"/>
          <p:nvPr/>
        </p:nvSpPr>
        <p:spPr>
          <a:xfrm>
            <a:off x="12839700" y="16226444"/>
            <a:ext cx="8229600" cy="769441"/>
          </a:xfrm>
          <a:prstGeom prst="rect">
            <a:avLst/>
          </a:prstGeom>
          <a:noFill/>
        </p:spPr>
        <p:txBody>
          <a:bodyPr wrap="square" rtlCol="0">
            <a:spAutoFit/>
          </a:bodyPr>
          <a:lstStyle/>
          <a:p>
            <a:r>
              <a:rPr lang="en-US" sz="4400" b="1" dirty="0" smtClean="0">
                <a:solidFill>
                  <a:srgbClr val="E9A149"/>
                </a:solidFill>
                <a:latin typeface="Century Gothic" panose="020B0502020202020204" pitchFamily="34" charset="0"/>
              </a:rPr>
              <a:t>Earth Observations</a:t>
            </a:r>
          </a:p>
        </p:txBody>
      </p:sp>
      <p:sp>
        <p:nvSpPr>
          <p:cNvPr id="27" name="TextBox 26"/>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E9A149"/>
                </a:solidFill>
                <a:latin typeface="Century Gothic" panose="020B0502020202020204" pitchFamily="34" charset="0"/>
              </a:rPr>
              <a:t>Results</a:t>
            </a:r>
          </a:p>
        </p:txBody>
      </p:sp>
      <p:sp>
        <p:nvSpPr>
          <p:cNvPr id="28" name="TextBox 27"/>
          <p:cNvSpPr txBox="1"/>
          <p:nvPr/>
        </p:nvSpPr>
        <p:spPr>
          <a:xfrm>
            <a:off x="12839700" y="19571985"/>
            <a:ext cx="8229600" cy="769441"/>
          </a:xfrm>
          <a:prstGeom prst="rect">
            <a:avLst/>
          </a:prstGeom>
          <a:noFill/>
        </p:spPr>
        <p:txBody>
          <a:bodyPr wrap="square" rtlCol="0">
            <a:spAutoFit/>
          </a:bodyPr>
          <a:lstStyle/>
          <a:p>
            <a:r>
              <a:rPr lang="en-US" sz="4400" b="1" dirty="0" smtClean="0">
                <a:solidFill>
                  <a:srgbClr val="E9A149"/>
                </a:solidFill>
                <a:latin typeface="Century Gothic" panose="020B0502020202020204" pitchFamily="34" charset="0"/>
              </a:rPr>
              <a:t>Conclusions</a:t>
            </a:r>
          </a:p>
        </p:txBody>
      </p:sp>
      <p:sp>
        <p:nvSpPr>
          <p:cNvPr id="29" name="TextBox 28"/>
          <p:cNvSpPr txBox="1"/>
          <p:nvPr/>
        </p:nvSpPr>
        <p:spPr>
          <a:xfrm>
            <a:off x="12818904" y="23895681"/>
            <a:ext cx="8229600" cy="769441"/>
          </a:xfrm>
          <a:prstGeom prst="rect">
            <a:avLst/>
          </a:prstGeom>
          <a:noFill/>
        </p:spPr>
        <p:txBody>
          <a:bodyPr wrap="square" rtlCol="0">
            <a:spAutoFit/>
          </a:bodyPr>
          <a:lstStyle/>
          <a:p>
            <a:r>
              <a:rPr lang="en-US" sz="4400" b="1" dirty="0" smtClean="0">
                <a:solidFill>
                  <a:srgbClr val="E9A149"/>
                </a:solidFill>
                <a:latin typeface="Century Gothic" panose="020B0502020202020204" pitchFamily="34" charset="0"/>
              </a:rPr>
              <a:t>Acknowledgements</a:t>
            </a:r>
          </a:p>
        </p:txBody>
      </p:sp>
      <p:sp>
        <p:nvSpPr>
          <p:cNvPr id="30" name="TextBox 29"/>
          <p:cNvSpPr txBox="1"/>
          <p:nvPr/>
        </p:nvSpPr>
        <p:spPr>
          <a:xfrm>
            <a:off x="12818904" y="30093915"/>
            <a:ext cx="8229600" cy="769441"/>
          </a:xfrm>
          <a:prstGeom prst="rect">
            <a:avLst/>
          </a:prstGeom>
          <a:noFill/>
        </p:spPr>
        <p:txBody>
          <a:bodyPr wrap="square" rtlCol="0">
            <a:spAutoFit/>
          </a:bodyPr>
          <a:lstStyle/>
          <a:p>
            <a:r>
              <a:rPr lang="en-US" sz="4400" b="1" dirty="0" smtClean="0">
                <a:solidFill>
                  <a:srgbClr val="E9A149"/>
                </a:solidFill>
                <a:latin typeface="Century Gothic" panose="020B0502020202020204" pitchFamily="34" charset="0"/>
              </a:rPr>
              <a:t>Project Partners</a:t>
            </a:r>
          </a:p>
        </p:txBody>
      </p:sp>
      <p:sp>
        <p:nvSpPr>
          <p:cNvPr id="31" name="TextBox 30"/>
          <p:cNvSpPr txBox="1"/>
          <p:nvPr/>
        </p:nvSpPr>
        <p:spPr>
          <a:xfrm>
            <a:off x="887514" y="27466140"/>
            <a:ext cx="4542503" cy="769441"/>
          </a:xfrm>
          <a:prstGeom prst="rect">
            <a:avLst/>
          </a:prstGeom>
          <a:noFill/>
        </p:spPr>
        <p:txBody>
          <a:bodyPr wrap="square" rtlCol="0">
            <a:spAutoFit/>
          </a:bodyPr>
          <a:lstStyle/>
          <a:p>
            <a:r>
              <a:rPr lang="en-US" sz="4400" b="1" dirty="0" smtClean="0">
                <a:solidFill>
                  <a:srgbClr val="E9A149"/>
                </a:solidFill>
                <a:latin typeface="Century Gothic" panose="020B0502020202020204" pitchFamily="34" charset="0"/>
              </a:rPr>
              <a:t>Team Members</a:t>
            </a:r>
          </a:p>
        </p:txBody>
      </p:sp>
      <p:sp>
        <p:nvSpPr>
          <p:cNvPr id="21" name="TextBox 20"/>
          <p:cNvSpPr txBox="1"/>
          <p:nvPr/>
        </p:nvSpPr>
        <p:spPr>
          <a:xfrm>
            <a:off x="24457525" y="5014452"/>
            <a:ext cx="2339102" cy="6961237"/>
          </a:xfrm>
          <a:prstGeom prst="rect">
            <a:avLst/>
          </a:prstGeom>
          <a:noFill/>
        </p:spPr>
        <p:txBody>
          <a:bodyPr vert="vert270" wrap="square" rtlCol="0">
            <a:spAutoFit/>
          </a:bodyPr>
          <a:lstStyle/>
          <a:p>
            <a:r>
              <a:rPr lang="en-US" sz="2800" dirty="0" smtClean="0">
                <a:solidFill>
                  <a:schemeClr val="tx1">
                    <a:lumMod val="75000"/>
                  </a:schemeClr>
                </a:solidFill>
              </a:rPr>
              <a:t>This area is to be left empty if the short title does not require this extra space (delete this text box).</a:t>
            </a:r>
          </a:p>
          <a:p>
            <a:r>
              <a:rPr lang="en-US" sz="2800" dirty="0" smtClean="0">
                <a:solidFill>
                  <a:schemeClr val="tx1">
                    <a:lumMod val="75000"/>
                  </a:schemeClr>
                </a:solidFill>
              </a:rPr>
              <a:t>  </a:t>
            </a:r>
          </a:p>
          <a:p>
            <a:r>
              <a:rPr lang="en-US" sz="2800" dirty="0" smtClean="0">
                <a:solidFill>
                  <a:schemeClr val="tx1">
                    <a:lumMod val="75000"/>
                  </a:schemeClr>
                </a:solidFill>
              </a:rPr>
              <a:t>Short title should be in 160 </a:t>
            </a:r>
            <a:r>
              <a:rPr lang="en-US" sz="2800" dirty="0" err="1" smtClean="0">
                <a:solidFill>
                  <a:schemeClr val="tx1">
                    <a:lumMod val="75000"/>
                  </a:schemeClr>
                </a:solidFill>
              </a:rPr>
              <a:t>pt</a:t>
            </a:r>
            <a:r>
              <a:rPr lang="en-US" sz="2800" dirty="0" smtClean="0">
                <a:solidFill>
                  <a:schemeClr val="tx1">
                    <a:lumMod val="75000"/>
                  </a:schemeClr>
                </a:solidFill>
              </a:rPr>
              <a:t> font. Only shrink if short title cannot fit in provided text box.</a:t>
            </a:r>
            <a:endParaRPr lang="en-US" sz="2800" dirty="0">
              <a:solidFill>
                <a:schemeClr val="tx1">
                  <a:lumMod val="75000"/>
                </a:schemeClr>
              </a:solidFill>
            </a:endParaRPr>
          </a:p>
        </p:txBody>
      </p:sp>
      <p:sp>
        <p:nvSpPr>
          <p:cNvPr id="34" name="Text Placeholder 16"/>
          <p:cNvSpPr txBox="1">
            <a:spLocks/>
          </p:cNvSpPr>
          <p:nvPr/>
        </p:nvSpPr>
        <p:spPr>
          <a:xfrm>
            <a:off x="3862083" y="3341946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a:t>
            </a:r>
            <a:r>
              <a:rPr lang="en-US" dirty="0">
                <a:solidFill>
                  <a:schemeClr val="tx1">
                    <a:lumMod val="75000"/>
                  </a:schemeClr>
                </a:solidFill>
              </a:rPr>
              <a:t> </a:t>
            </a:r>
            <a:r>
              <a:rPr lang="en-US" dirty="0" smtClean="0">
                <a:solidFill>
                  <a:schemeClr val="tx1">
                    <a:lumMod val="75000"/>
                  </a:schemeClr>
                </a:solidFill>
              </a:rPr>
              <a:t>Name</a:t>
            </a:r>
          </a:p>
        </p:txBody>
      </p:sp>
      <p:sp>
        <p:nvSpPr>
          <p:cNvPr id="36" name="Text Placeholder 16"/>
          <p:cNvSpPr txBox="1">
            <a:spLocks/>
          </p:cNvSpPr>
          <p:nvPr/>
        </p:nvSpPr>
        <p:spPr>
          <a:xfrm>
            <a:off x="6954655" y="3341946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8845" y="31153849"/>
            <a:ext cx="2057404" cy="2081788"/>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69506" y="31153849"/>
            <a:ext cx="2057404" cy="2081788"/>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3900" y="31153849"/>
            <a:ext cx="2057404" cy="2081788"/>
          </a:xfrm>
          <a:prstGeom prst="rect">
            <a:avLst/>
          </a:prstGeom>
        </p:spPr>
      </p:pic>
      <p:sp>
        <p:nvSpPr>
          <p:cNvPr id="32" name="Text Placeholder 16"/>
          <p:cNvSpPr txBox="1">
            <a:spLocks/>
          </p:cNvSpPr>
          <p:nvPr/>
        </p:nvSpPr>
        <p:spPr>
          <a:xfrm>
            <a:off x="857074" y="28508274"/>
            <a:ext cx="917447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Team Leads are first and include their title below their name.</a:t>
            </a:r>
          </a:p>
          <a:p>
            <a:r>
              <a:rPr lang="en-US" dirty="0" smtClean="0">
                <a:solidFill>
                  <a:schemeClr val="tx1">
                    <a:lumMod val="75000"/>
                  </a:schemeClr>
                </a:solidFill>
              </a:rPr>
              <a:t>Headshots should include professional business attire.</a:t>
            </a:r>
          </a:p>
          <a:p>
            <a:r>
              <a:rPr lang="en-US" dirty="0" smtClean="0">
                <a:solidFill>
                  <a:schemeClr val="tx1">
                    <a:lumMod val="75000"/>
                  </a:schemeClr>
                </a:solidFill>
              </a:rPr>
              <a:t>Images should be cropped to a circle shape at a 1.8” x 1.8” dimension and centered in aperture shape. Instruction on how to do this can </a:t>
            </a:r>
            <a:r>
              <a:rPr lang="en-US" dirty="0">
                <a:solidFill>
                  <a:schemeClr val="tx1">
                    <a:lumMod val="75000"/>
                  </a:schemeClr>
                </a:solidFill>
              </a:rPr>
              <a:t>be found </a:t>
            </a:r>
            <a:r>
              <a:rPr lang="en-US" dirty="0" smtClean="0">
                <a:solidFill>
                  <a:schemeClr val="tx1">
                    <a:lumMod val="75000"/>
                  </a:schemeClr>
                </a:solidFill>
                <a:hlinkClick r:id="rId3"/>
              </a:rPr>
              <a:t>here</a:t>
            </a:r>
            <a:r>
              <a:rPr lang="en-US" dirty="0" smtClean="0">
                <a:solidFill>
                  <a:schemeClr val="tx1">
                    <a:lumMod val="75000"/>
                  </a:schemeClr>
                </a:solidFill>
              </a:rPr>
              <a:t>.</a:t>
            </a:r>
          </a:p>
        </p:txBody>
      </p:sp>
      <p:sp>
        <p:nvSpPr>
          <p:cNvPr id="35" name="TextBox 34"/>
          <p:cNvSpPr txBox="1"/>
          <p:nvPr/>
        </p:nvSpPr>
        <p:spPr>
          <a:xfrm>
            <a:off x="843099" y="34667357"/>
            <a:ext cx="18035451" cy="918044"/>
          </a:xfrm>
          <a:prstGeom prst="rect">
            <a:avLst/>
          </a:prstGeom>
          <a:noFill/>
        </p:spPr>
        <p:txBody>
          <a:bodyPr wrap="square" rtlCol="0">
            <a:noAutofit/>
          </a:bodyPr>
          <a:lstStyle/>
          <a:p>
            <a:r>
              <a:rPr lang="en-US" sz="4800" dirty="0" smtClean="0">
                <a:solidFill>
                  <a:schemeClr val="bg1"/>
                </a:solidFill>
                <a:latin typeface="+mj-lt"/>
              </a:rPr>
              <a:t>Node Location – </a:t>
            </a:r>
            <a:r>
              <a:rPr lang="en-US" sz="4800" dirty="0" smtClean="0">
                <a:solidFill>
                  <a:schemeClr val="bg1"/>
                </a:solidFill>
                <a:latin typeface="+mj-lt"/>
              </a:rPr>
              <a:t>Year Term</a:t>
            </a:r>
            <a:endParaRPr lang="en-US" sz="4800" dirty="0">
              <a:solidFill>
                <a:schemeClr val="bg1"/>
              </a:solidFill>
              <a:latin typeface="+mj-lt"/>
            </a:endParaRPr>
          </a:p>
        </p:txBody>
      </p:sp>
      <p:sp>
        <p:nvSpPr>
          <p:cNvPr id="33" name="Rectangle 32"/>
          <p:cNvSpPr/>
          <p:nvPr/>
        </p:nvSpPr>
        <p:spPr>
          <a:xfrm rot="19428621">
            <a:off x="-2147838" y="8185817"/>
            <a:ext cx="15066882" cy="2646878"/>
          </a:xfrm>
          <a:prstGeom prst="rect">
            <a:avLst/>
          </a:prstGeom>
          <a:noFill/>
        </p:spPr>
        <p:txBody>
          <a:bodyPr wrap="none" lIns="91440" tIns="45720" rIns="91440" bIns="45720">
            <a:spAutoFit/>
          </a:bodyPr>
          <a:lstStyle/>
          <a:p>
            <a:pPr algn="ctr"/>
            <a:r>
              <a:rPr lang="en-US" sz="166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Climate Projects</a:t>
            </a:r>
            <a:endParaRPr lang="en-US" sz="16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24586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p:cNvSpPr>
            <a:spLocks noGrp="1"/>
          </p:cNvSpPr>
          <p:nvPr>
            <p:ph type="body" sz="quarter" idx="11"/>
          </p:nvPr>
        </p:nvSpPr>
        <p:spPr>
          <a:xfrm>
            <a:off x="4009644" y="787399"/>
            <a:ext cx="19412712" cy="2695437"/>
          </a:xfrm>
        </p:spPr>
        <p:txBody>
          <a:bodyPr anchor="ctr"/>
          <a:lstStyle/>
          <a:p>
            <a:endParaRPr lang="en-US" dirty="0"/>
          </a:p>
        </p:txBody>
      </p:sp>
      <p:sp>
        <p:nvSpPr>
          <p:cNvPr id="5" name="Text Placeholder 4"/>
          <p:cNvSpPr>
            <a:spLocks noGrp="1"/>
          </p:cNvSpPr>
          <p:nvPr>
            <p:ph type="body" sz="quarter" idx="10"/>
          </p:nvPr>
        </p:nvSpPr>
        <p:spPr>
          <a:xfrm rot="16200000">
            <a:off x="11395220" y="18076758"/>
            <a:ext cx="28438685" cy="2314074"/>
          </a:xfrm>
        </p:spPr>
        <p:txBody>
          <a:bodyPr/>
          <a:lstStyle/>
          <a:p>
            <a:endParaRPr lang="en-US" dirty="0"/>
          </a:p>
        </p:txBody>
      </p:sp>
      <p:sp>
        <p:nvSpPr>
          <p:cNvPr id="9" name="Text Placeholder 16"/>
          <p:cNvSpPr txBox="1">
            <a:spLocks/>
          </p:cNvSpPr>
          <p:nvPr/>
        </p:nvSpPr>
        <p:spPr>
          <a:xfrm>
            <a:off x="803244" y="3344066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rPr>
              <a:t>Participant Name</a:t>
            </a:r>
          </a:p>
          <a:p>
            <a:pPr algn="ctr">
              <a:lnSpc>
                <a:spcPct val="100000"/>
              </a:lnSpc>
              <a:spcBef>
                <a:spcPts val="0"/>
              </a:spcBef>
            </a:pPr>
            <a:r>
              <a:rPr lang="en-US" dirty="0" smtClean="0">
                <a:solidFill>
                  <a:schemeClr val="tx1">
                    <a:lumMod val="75000"/>
                  </a:schemeClr>
                </a:solidFill>
              </a:rPr>
              <a:t>Team Lead</a:t>
            </a:r>
          </a:p>
        </p:txBody>
      </p:sp>
      <p:sp>
        <p:nvSpPr>
          <p:cNvPr id="10" name="Text Placeholder 16"/>
          <p:cNvSpPr txBox="1">
            <a:spLocks/>
          </p:cNvSpPr>
          <p:nvPr/>
        </p:nvSpPr>
        <p:spPr>
          <a:xfrm>
            <a:off x="12839700" y="30909460"/>
            <a:ext cx="10921333"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Only use federal logos—no state or local government logos, or NGO logos.</a:t>
            </a:r>
          </a:p>
          <a:p>
            <a:r>
              <a:rPr lang="en-US" dirty="0" smtClean="0">
                <a:solidFill>
                  <a:schemeClr val="tx1">
                    <a:lumMod val="75000"/>
                  </a:schemeClr>
                </a:solidFill>
              </a:rPr>
              <a:t>Some logos are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images and text ungrouped.</a:t>
            </a:r>
          </a:p>
        </p:txBody>
      </p:sp>
      <p:sp>
        <p:nvSpPr>
          <p:cNvPr id="11" name="Text Placeholder 16"/>
          <p:cNvSpPr txBox="1">
            <a:spLocks/>
          </p:cNvSpPr>
          <p:nvPr/>
        </p:nvSpPr>
        <p:spPr>
          <a:xfrm>
            <a:off x="12839700" y="24802870"/>
            <a:ext cx="10972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anyone who has helped you with the project.</a:t>
            </a:r>
          </a:p>
          <a:p>
            <a:r>
              <a:rPr lang="en-US" dirty="0" smtClean="0">
                <a:solidFill>
                  <a:schemeClr val="tx1">
                    <a:lumMod val="75000"/>
                  </a:schemeClr>
                </a:solidFill>
              </a:rPr>
              <a:t>If this is a continuation project, credit the previous team members and contributors.</a:t>
            </a:r>
          </a:p>
          <a:p>
            <a:r>
              <a:rPr lang="en-US" dirty="0" smtClean="0">
                <a:solidFill>
                  <a:schemeClr val="tx1">
                    <a:lumMod val="75000"/>
                  </a:schemeClr>
                </a:solidFill>
              </a:rPr>
              <a:t>If you are including affiliations, use DEVELOP as the affiliation for a </a:t>
            </a:r>
            <a:r>
              <a:rPr lang="en-US" dirty="0" err="1" smtClean="0">
                <a:solidFill>
                  <a:schemeClr val="tx1">
                    <a:lumMod val="75000"/>
                  </a:schemeClr>
                </a:solidFill>
              </a:rPr>
              <a:t>DEVELOPer</a:t>
            </a:r>
            <a:r>
              <a:rPr lang="en-US" dirty="0" smtClean="0">
                <a:solidFill>
                  <a:schemeClr val="tx1">
                    <a:lumMod val="75000"/>
                  </a:schemeClr>
                </a:solidFill>
              </a:rPr>
              <a:t> or former </a:t>
            </a:r>
            <a:r>
              <a:rPr lang="en-US" dirty="0" err="1" smtClean="0">
                <a:solidFill>
                  <a:schemeClr val="tx1">
                    <a:lumMod val="75000"/>
                  </a:schemeClr>
                </a:solidFill>
              </a:rPr>
              <a:t>DEVELOPer</a:t>
            </a:r>
            <a:r>
              <a:rPr lang="en-US" dirty="0" smtClean="0">
                <a:solidFill>
                  <a:schemeClr val="tx1">
                    <a:lumMod val="75000"/>
                  </a:schemeClr>
                </a:solidFill>
              </a:rPr>
              <a:t>—not their school or former school.</a:t>
            </a:r>
          </a:p>
          <a:p>
            <a:r>
              <a:rPr lang="en-US" dirty="0">
                <a:solidFill>
                  <a:schemeClr val="tx1">
                    <a:lumMod val="75000"/>
                  </a:schemeClr>
                </a:solidFill>
              </a:rPr>
              <a:t>Include the following legal text</a:t>
            </a:r>
            <a:r>
              <a:rPr lang="en-US" dirty="0" smtClean="0">
                <a:solidFill>
                  <a:schemeClr val="tx1">
                    <a:lumMod val="75000"/>
                  </a:schemeClr>
                </a:solidFill>
              </a:rPr>
              <a:t>:</a:t>
            </a:r>
          </a:p>
          <a:p>
            <a:pPr lvl="0" defTabSz="3072384">
              <a:lnSpc>
                <a:spcPct val="100000"/>
              </a:lnSpc>
              <a:spcBef>
                <a:spcPts val="0"/>
              </a:spcBef>
            </a:pPr>
            <a:r>
              <a:rPr lang="en-US" sz="1600" i="1" dirty="0">
                <a:solidFill>
                  <a:srgbClr val="767171"/>
                </a:solidFill>
              </a:rPr>
              <a:t>This material is based upon work supported by NASA through contract NNL11AA00B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a:p>
            <a:endParaRPr lang="en-US" dirty="0" smtClean="0">
              <a:solidFill>
                <a:schemeClr val="tx1">
                  <a:lumMod val="75000"/>
                </a:schemeClr>
              </a:solidFill>
            </a:endParaRPr>
          </a:p>
        </p:txBody>
      </p:sp>
      <p:sp>
        <p:nvSpPr>
          <p:cNvPr id="8" name="Text Placeholder 16"/>
          <p:cNvSpPr txBox="1">
            <a:spLocks/>
          </p:cNvSpPr>
          <p:nvPr/>
        </p:nvSpPr>
        <p:spPr>
          <a:xfrm>
            <a:off x="914399" y="22743821"/>
            <a:ext cx="11516347" cy="479881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images.</a:t>
            </a:r>
          </a:p>
          <a:p>
            <a:r>
              <a:rPr lang="en-US" dirty="0" smtClean="0">
                <a:solidFill>
                  <a:schemeClr val="tx1">
                    <a:lumMod val="75000"/>
                  </a:schemeClr>
                </a:solidFill>
              </a:rPr>
              <a:t>Make sure that it has some sort of flow, that it makes sense.  Show your results in a logical order.</a:t>
            </a:r>
          </a:p>
          <a:p>
            <a:r>
              <a:rPr lang="en-US" dirty="0" smtClean="0">
                <a:solidFill>
                  <a:schemeClr val="tx1">
                    <a:lumMod val="75000"/>
                  </a:schemeClr>
                </a:solidFill>
              </a:rPr>
              <a:t>No bullets.</a:t>
            </a:r>
          </a:p>
        </p:txBody>
      </p:sp>
      <p:sp>
        <p:nvSpPr>
          <p:cNvPr id="12" name="Text Placeholder 16"/>
          <p:cNvSpPr txBox="1">
            <a:spLocks/>
          </p:cNvSpPr>
          <p:nvPr/>
        </p:nvSpPr>
        <p:spPr>
          <a:xfrm>
            <a:off x="12839700" y="20479174"/>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E97845"/>
              </a:buClr>
            </a:pPr>
            <a:r>
              <a:rPr lang="en-US" dirty="0" smtClean="0">
                <a:solidFill>
                  <a:schemeClr val="tx1">
                    <a:lumMod val="75000"/>
                  </a:schemeClr>
                </a:solidFill>
              </a:rPr>
              <a:t>Use bullets.</a:t>
            </a:r>
          </a:p>
          <a:p>
            <a:pPr marL="347663" indent="-347663">
              <a:buClr>
                <a:srgbClr val="E97845"/>
              </a:buClr>
            </a:pPr>
            <a:r>
              <a:rPr lang="en-US" dirty="0" smtClean="0">
                <a:solidFill>
                  <a:schemeClr val="tx1">
                    <a:lumMod val="75000"/>
                  </a:schemeClr>
                </a:solidFill>
              </a:rPr>
              <a:t>Use complete sentences with periods.</a:t>
            </a:r>
          </a:p>
        </p:txBody>
      </p:sp>
      <p:sp>
        <p:nvSpPr>
          <p:cNvPr id="7" name="Text Placeholder 16"/>
          <p:cNvSpPr txBox="1">
            <a:spLocks/>
          </p:cNvSpPr>
          <p:nvPr/>
        </p:nvSpPr>
        <p:spPr>
          <a:xfrm>
            <a:off x="914400" y="13337042"/>
            <a:ext cx="11407715" cy="551523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imagery or a workflow here.</a:t>
            </a:r>
          </a:p>
          <a:p>
            <a:r>
              <a:rPr lang="en-US" dirty="0" smtClean="0">
                <a:solidFill>
                  <a:schemeClr val="tx1">
                    <a:lumMod val="75000"/>
                  </a:schemeClr>
                </a:solidFill>
              </a:rPr>
              <a:t>Keep text to a minimum.</a:t>
            </a:r>
          </a:p>
          <a:p>
            <a:r>
              <a:rPr lang="en-US" dirty="0" smtClean="0">
                <a:solidFill>
                  <a:schemeClr val="tx1">
                    <a:lumMod val="75000"/>
                  </a:schemeClr>
                </a:solidFill>
              </a:rPr>
              <a:t>The font should be easily readable.</a:t>
            </a:r>
          </a:p>
          <a:p>
            <a:r>
              <a:rPr lang="en-US" dirty="0" smtClean="0">
                <a:solidFill>
                  <a:schemeClr val="tx1">
                    <a:lumMod val="75000"/>
                  </a:schemeClr>
                </a:solidFill>
              </a:rPr>
              <a:t>Don’t paste images of flowcharts—all images should be editable.</a:t>
            </a:r>
          </a:p>
          <a:p>
            <a:r>
              <a:rPr lang="en-US" dirty="0" smtClean="0">
                <a:solidFill>
                  <a:schemeClr val="tx1">
                    <a:lumMod val="75000"/>
                  </a:schemeClr>
                </a:solidFill>
              </a:rPr>
              <a:t>Feel free to delete this text box as appropriate to your workflow.</a:t>
            </a:r>
          </a:p>
        </p:txBody>
      </p:sp>
      <p:sp>
        <p:nvSpPr>
          <p:cNvPr id="13" name="Text Placeholder 16"/>
          <p:cNvSpPr txBox="1">
            <a:spLocks/>
          </p:cNvSpPr>
          <p:nvPr/>
        </p:nvSpPr>
        <p:spPr>
          <a:xfrm>
            <a:off x="12839699" y="13287447"/>
            <a:ext cx="8207385"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 map that has easily readable text and a legend.</a:t>
            </a:r>
          </a:p>
          <a:p>
            <a:r>
              <a:rPr lang="en-US" dirty="0" smtClean="0">
                <a:solidFill>
                  <a:schemeClr val="tx1">
                    <a:lumMod val="75000"/>
                  </a:schemeClr>
                </a:solidFill>
              </a:rPr>
              <a:t>Including the study period is optional.</a:t>
            </a:r>
          </a:p>
        </p:txBody>
      </p:sp>
      <p:sp>
        <p:nvSpPr>
          <p:cNvPr id="14" name="Text Placeholder 16"/>
          <p:cNvSpPr txBox="1">
            <a:spLocks/>
          </p:cNvSpPr>
          <p:nvPr/>
        </p:nvSpPr>
        <p:spPr>
          <a:xfrm>
            <a:off x="12839699" y="17128081"/>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Earth observation icons can be found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any text editable.</a:t>
            </a:r>
          </a:p>
        </p:txBody>
      </p:sp>
      <p:sp>
        <p:nvSpPr>
          <p:cNvPr id="6" name="Text Placeholder 16"/>
          <p:cNvSpPr txBox="1">
            <a:spLocks/>
          </p:cNvSpPr>
          <p:nvPr/>
        </p:nvSpPr>
        <p:spPr>
          <a:xfrm>
            <a:off x="914400" y="5447353"/>
            <a:ext cx="11380829" cy="5595663"/>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Keep this blank for now.</a:t>
            </a:r>
          </a:p>
          <a:p>
            <a:r>
              <a:rPr lang="en-US" dirty="0" smtClean="0">
                <a:solidFill>
                  <a:schemeClr val="tx1">
                    <a:lumMod val="75000"/>
                  </a:schemeClr>
                </a:solidFill>
              </a:rPr>
              <a:t>Body text point size should be at least 24.</a:t>
            </a:r>
          </a:p>
          <a:p>
            <a:r>
              <a:rPr lang="en-US" dirty="0" smtClean="0">
                <a:solidFill>
                  <a:schemeClr val="tx1">
                    <a:lumMod val="75000"/>
                  </a:schemeClr>
                </a:solidFill>
              </a:rPr>
              <a:t>Caption text point size should be at least 16.</a:t>
            </a:r>
          </a:p>
          <a:p>
            <a:r>
              <a:rPr lang="en-US" dirty="0" smtClean="0">
                <a:solidFill>
                  <a:schemeClr val="tx1">
                    <a:lumMod val="75000"/>
                  </a:schemeClr>
                </a:solidFill>
              </a:rPr>
              <a:t>Feel free to rename, move, and resize sections as needed.</a:t>
            </a:r>
          </a:p>
        </p:txBody>
      </p:sp>
      <p:sp>
        <p:nvSpPr>
          <p:cNvPr id="15" name="Text Placeholder 16"/>
          <p:cNvSpPr txBox="1">
            <a:spLocks/>
          </p:cNvSpPr>
          <p:nvPr/>
        </p:nvSpPr>
        <p:spPr>
          <a:xfrm>
            <a:off x="12818904" y="5400091"/>
            <a:ext cx="10582656"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EA7845"/>
              </a:buClr>
            </a:pPr>
            <a:r>
              <a:rPr lang="en-US" b="1" dirty="0">
                <a:solidFill>
                  <a:srgbClr val="EA7845"/>
                </a:solidFill>
              </a:rPr>
              <a:t>Start</a:t>
            </a:r>
            <a:r>
              <a:rPr lang="en-US" dirty="0">
                <a:solidFill>
                  <a:srgbClr val="EA7845"/>
                </a:solidFill>
              </a:rPr>
              <a:t> </a:t>
            </a:r>
            <a:r>
              <a:rPr lang="en-US" dirty="0">
                <a:solidFill>
                  <a:schemeClr val="tx1">
                    <a:lumMod val="75000"/>
                  </a:schemeClr>
                </a:solidFill>
              </a:rPr>
              <a:t>the first word of each objective with a verb. And it should be colored and bolded in the app color.</a:t>
            </a:r>
          </a:p>
          <a:p>
            <a:pPr marL="347663" indent="-347663">
              <a:buClr>
                <a:srgbClr val="EA7845"/>
              </a:buClr>
            </a:pPr>
            <a:r>
              <a:rPr lang="en-US" b="1" dirty="0">
                <a:solidFill>
                  <a:srgbClr val="EA7845"/>
                </a:solidFill>
              </a:rPr>
              <a:t>Ensure</a:t>
            </a:r>
            <a:r>
              <a:rPr lang="en-US" dirty="0">
                <a:solidFill>
                  <a:srgbClr val="EA7845"/>
                </a:solidFill>
              </a:rPr>
              <a:t> </a:t>
            </a:r>
            <a:r>
              <a:rPr lang="en-US" dirty="0">
                <a:solidFill>
                  <a:schemeClr val="tx1">
                    <a:lumMod val="75000"/>
                  </a:schemeClr>
                </a:solidFill>
              </a:rPr>
              <a:t>this is a bulleted list.</a:t>
            </a:r>
          </a:p>
          <a:p>
            <a:pPr marL="347663" indent="-347663">
              <a:buClr>
                <a:srgbClr val="EA7845"/>
              </a:buClr>
            </a:pPr>
            <a:r>
              <a:rPr lang="en-US" b="1" dirty="0">
                <a:solidFill>
                  <a:srgbClr val="EA7845"/>
                </a:solidFill>
              </a:rPr>
              <a:t>Do</a:t>
            </a:r>
            <a:r>
              <a:rPr lang="en-US" dirty="0">
                <a:solidFill>
                  <a:srgbClr val="EA7845"/>
                </a:solidFill>
              </a:rPr>
              <a:t> </a:t>
            </a:r>
            <a:r>
              <a:rPr lang="en-US" dirty="0">
                <a:solidFill>
                  <a:schemeClr val="tx1">
                    <a:lumMod val="75000"/>
                  </a:schemeClr>
                </a:solidFill>
              </a:rPr>
              <a:t>not change the bullet style or color.</a:t>
            </a:r>
          </a:p>
          <a:p>
            <a:pPr marL="347663" indent="-347663">
              <a:buClr>
                <a:srgbClr val="EA7845"/>
              </a:buClr>
            </a:pPr>
            <a:r>
              <a:rPr lang="en-US" b="1" dirty="0">
                <a:solidFill>
                  <a:srgbClr val="EA7845"/>
                </a:solidFill>
              </a:rPr>
              <a:t>Best</a:t>
            </a:r>
            <a:r>
              <a:rPr lang="en-US" dirty="0">
                <a:solidFill>
                  <a:srgbClr val="EA7845"/>
                </a:solidFill>
              </a:rPr>
              <a:t> </a:t>
            </a:r>
            <a:r>
              <a:rPr lang="en-US" dirty="0">
                <a:solidFill>
                  <a:schemeClr val="tx1">
                    <a:lumMod val="75000"/>
                  </a:schemeClr>
                </a:solidFill>
              </a:rPr>
              <a:t>practice is use incomplete sentences and do not use a period at the end, but you can use periods if needed. Either way, be consistent in the style of bullets and period usage throughout.</a:t>
            </a:r>
          </a:p>
          <a:p>
            <a:pPr marL="347663" indent="-347663">
              <a:buClr>
                <a:srgbClr val="EA7845"/>
              </a:buClr>
            </a:pPr>
            <a:r>
              <a:rPr lang="en-US" b="1" dirty="0">
                <a:solidFill>
                  <a:srgbClr val="EA7845"/>
                </a:solidFill>
              </a:rPr>
              <a:t>The</a:t>
            </a:r>
            <a:r>
              <a:rPr lang="en-US" dirty="0">
                <a:solidFill>
                  <a:srgbClr val="EA7845"/>
                </a:solidFill>
              </a:rPr>
              <a:t> </a:t>
            </a:r>
            <a:r>
              <a:rPr lang="en-US" dirty="0">
                <a:solidFill>
                  <a:schemeClr val="tx1">
                    <a:lumMod val="75000"/>
                  </a:schemeClr>
                </a:solidFill>
              </a:rPr>
              <a:t>objectives listed here should be the same as or very similar to the ones in the project summary or technical paper.</a:t>
            </a:r>
          </a:p>
        </p:txBody>
      </p:sp>
      <p:sp>
        <p:nvSpPr>
          <p:cNvPr id="16" name="TextBox 15"/>
          <p:cNvSpPr txBox="1"/>
          <p:nvPr/>
        </p:nvSpPr>
        <p:spPr>
          <a:xfrm>
            <a:off x="887514" y="4493747"/>
            <a:ext cx="11516347"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Abstract</a:t>
            </a:r>
          </a:p>
        </p:txBody>
      </p:sp>
      <p:sp>
        <p:nvSpPr>
          <p:cNvPr id="23" name="TextBox 22"/>
          <p:cNvSpPr txBox="1"/>
          <p:nvPr/>
        </p:nvSpPr>
        <p:spPr>
          <a:xfrm>
            <a:off x="12839700" y="4488831"/>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Objectives</a:t>
            </a:r>
          </a:p>
        </p:txBody>
      </p:sp>
      <p:sp>
        <p:nvSpPr>
          <p:cNvPr id="24" name="TextBox 23"/>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Methodology</a:t>
            </a:r>
          </a:p>
        </p:txBody>
      </p:sp>
      <p:sp>
        <p:nvSpPr>
          <p:cNvPr id="25" name="TextBox 24"/>
          <p:cNvSpPr txBox="1"/>
          <p:nvPr/>
        </p:nvSpPr>
        <p:spPr>
          <a:xfrm>
            <a:off x="12817485" y="12380258"/>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Study Area</a:t>
            </a:r>
          </a:p>
        </p:txBody>
      </p:sp>
      <p:sp>
        <p:nvSpPr>
          <p:cNvPr id="26" name="TextBox 25"/>
          <p:cNvSpPr txBox="1"/>
          <p:nvPr/>
        </p:nvSpPr>
        <p:spPr>
          <a:xfrm>
            <a:off x="12839700" y="16226444"/>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Earth Observations</a:t>
            </a:r>
          </a:p>
        </p:txBody>
      </p:sp>
      <p:sp>
        <p:nvSpPr>
          <p:cNvPr id="27" name="TextBox 26"/>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Results</a:t>
            </a:r>
          </a:p>
        </p:txBody>
      </p:sp>
      <p:sp>
        <p:nvSpPr>
          <p:cNvPr id="28" name="TextBox 27"/>
          <p:cNvSpPr txBox="1"/>
          <p:nvPr/>
        </p:nvSpPr>
        <p:spPr>
          <a:xfrm>
            <a:off x="12839700" y="19571985"/>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Conclusions</a:t>
            </a:r>
          </a:p>
        </p:txBody>
      </p:sp>
      <p:sp>
        <p:nvSpPr>
          <p:cNvPr id="29" name="TextBox 28"/>
          <p:cNvSpPr txBox="1"/>
          <p:nvPr/>
        </p:nvSpPr>
        <p:spPr>
          <a:xfrm>
            <a:off x="12818904" y="23895681"/>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Acknowledgements</a:t>
            </a:r>
          </a:p>
        </p:txBody>
      </p:sp>
      <p:sp>
        <p:nvSpPr>
          <p:cNvPr id="30" name="TextBox 29"/>
          <p:cNvSpPr txBox="1"/>
          <p:nvPr/>
        </p:nvSpPr>
        <p:spPr>
          <a:xfrm>
            <a:off x="12818904" y="30093915"/>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Project Partners</a:t>
            </a:r>
          </a:p>
        </p:txBody>
      </p:sp>
      <p:sp>
        <p:nvSpPr>
          <p:cNvPr id="31" name="TextBox 30"/>
          <p:cNvSpPr txBox="1"/>
          <p:nvPr/>
        </p:nvSpPr>
        <p:spPr>
          <a:xfrm>
            <a:off x="871424" y="27335907"/>
            <a:ext cx="4542503"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Team Members</a:t>
            </a:r>
          </a:p>
        </p:txBody>
      </p:sp>
      <p:sp>
        <p:nvSpPr>
          <p:cNvPr id="21" name="TextBox 20"/>
          <p:cNvSpPr txBox="1"/>
          <p:nvPr/>
        </p:nvSpPr>
        <p:spPr>
          <a:xfrm>
            <a:off x="24457525" y="5014452"/>
            <a:ext cx="2339102" cy="6961237"/>
          </a:xfrm>
          <a:prstGeom prst="rect">
            <a:avLst/>
          </a:prstGeom>
          <a:noFill/>
        </p:spPr>
        <p:txBody>
          <a:bodyPr vert="vert270" wrap="square" rtlCol="0">
            <a:spAutoFit/>
          </a:bodyPr>
          <a:lstStyle/>
          <a:p>
            <a:r>
              <a:rPr lang="en-US" sz="2800" dirty="0" smtClean="0"/>
              <a:t>This area is to be left empty if the short title does not require this extra space (delete this text box).</a:t>
            </a:r>
          </a:p>
          <a:p>
            <a:r>
              <a:rPr lang="en-US" sz="2800" dirty="0" smtClean="0"/>
              <a:t>  </a:t>
            </a:r>
          </a:p>
          <a:p>
            <a:r>
              <a:rPr lang="en-US" sz="2800" dirty="0" smtClean="0"/>
              <a:t>Short title should be in 160 </a:t>
            </a:r>
            <a:r>
              <a:rPr lang="en-US" sz="2800" dirty="0" err="1" smtClean="0"/>
              <a:t>pt</a:t>
            </a:r>
            <a:r>
              <a:rPr lang="en-US" sz="2800" dirty="0" smtClean="0"/>
              <a:t> font. Only shrink if short title cannot fit in provided text box.</a:t>
            </a:r>
            <a:endParaRPr lang="en-US" sz="2800" dirty="0"/>
          </a:p>
        </p:txBody>
      </p:sp>
      <p:sp>
        <p:nvSpPr>
          <p:cNvPr id="34" name="Text Placeholder 16"/>
          <p:cNvSpPr txBox="1">
            <a:spLocks/>
          </p:cNvSpPr>
          <p:nvPr/>
        </p:nvSpPr>
        <p:spPr>
          <a:xfrm>
            <a:off x="3895816" y="3344066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sp>
        <p:nvSpPr>
          <p:cNvPr id="36" name="Text Placeholder 16"/>
          <p:cNvSpPr txBox="1">
            <a:spLocks/>
          </p:cNvSpPr>
          <p:nvPr/>
        </p:nvSpPr>
        <p:spPr>
          <a:xfrm>
            <a:off x="6988388" y="3344066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8845" y="31175054"/>
            <a:ext cx="2057404" cy="2081788"/>
          </a:xfrm>
          <a:prstGeom prst="rect">
            <a:avLst/>
          </a:prstGeom>
        </p:spPr>
      </p:pic>
      <p:pic>
        <p:nvPicPr>
          <p:cNvPr id="33" name="Picture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03239" y="31175054"/>
            <a:ext cx="2057404" cy="2081788"/>
          </a:xfrm>
          <a:prstGeom prst="rect">
            <a:avLst/>
          </a:prstGeom>
        </p:spPr>
      </p:pic>
      <p:pic>
        <p:nvPicPr>
          <p:cNvPr id="35" name="Picture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0766" y="31175054"/>
            <a:ext cx="2057404" cy="2081788"/>
          </a:xfrm>
          <a:prstGeom prst="rect">
            <a:avLst/>
          </a:prstGeom>
        </p:spPr>
      </p:pic>
      <p:sp>
        <p:nvSpPr>
          <p:cNvPr id="32" name="Text Placeholder 16"/>
          <p:cNvSpPr txBox="1">
            <a:spLocks/>
          </p:cNvSpPr>
          <p:nvPr/>
        </p:nvSpPr>
        <p:spPr>
          <a:xfrm>
            <a:off x="871424" y="28386302"/>
            <a:ext cx="917447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Team Leads are first and include their title below their name.</a:t>
            </a:r>
          </a:p>
          <a:p>
            <a:r>
              <a:rPr lang="en-US" dirty="0" smtClean="0">
                <a:solidFill>
                  <a:schemeClr val="tx1">
                    <a:lumMod val="75000"/>
                  </a:schemeClr>
                </a:solidFill>
              </a:rPr>
              <a:t>Headshots should include professional business attire.</a:t>
            </a:r>
          </a:p>
          <a:p>
            <a:r>
              <a:rPr lang="en-US" dirty="0" smtClean="0">
                <a:solidFill>
                  <a:schemeClr val="tx1">
                    <a:lumMod val="75000"/>
                  </a:schemeClr>
                </a:solidFill>
              </a:rPr>
              <a:t>Images should be cropped to a circle shape at a 1.8” x 1.8” dimension and centered in aperture shape. Instruction on how to do this can </a:t>
            </a:r>
            <a:r>
              <a:rPr lang="en-US" dirty="0">
                <a:solidFill>
                  <a:schemeClr val="tx1">
                    <a:lumMod val="75000"/>
                  </a:schemeClr>
                </a:solidFill>
              </a:rPr>
              <a:t>be found </a:t>
            </a:r>
            <a:r>
              <a:rPr lang="en-US" dirty="0" smtClean="0">
                <a:solidFill>
                  <a:schemeClr val="tx1">
                    <a:lumMod val="75000"/>
                  </a:schemeClr>
                </a:solidFill>
                <a:hlinkClick r:id="rId3"/>
              </a:rPr>
              <a:t>here</a:t>
            </a:r>
            <a:r>
              <a:rPr lang="en-US" dirty="0" smtClean="0">
                <a:solidFill>
                  <a:schemeClr val="tx1">
                    <a:lumMod val="75000"/>
                  </a:schemeClr>
                </a:solidFill>
              </a:rPr>
              <a:t>.</a:t>
            </a:r>
          </a:p>
        </p:txBody>
      </p:sp>
      <p:sp>
        <p:nvSpPr>
          <p:cNvPr id="38" name="TextBox 37"/>
          <p:cNvSpPr txBox="1"/>
          <p:nvPr/>
        </p:nvSpPr>
        <p:spPr>
          <a:xfrm>
            <a:off x="843099" y="34688561"/>
            <a:ext cx="18035451" cy="877195"/>
          </a:xfrm>
          <a:prstGeom prst="rect">
            <a:avLst/>
          </a:prstGeom>
          <a:noFill/>
        </p:spPr>
        <p:txBody>
          <a:bodyPr wrap="square" rtlCol="0">
            <a:noAutofit/>
          </a:bodyPr>
          <a:lstStyle/>
          <a:p>
            <a:r>
              <a:rPr lang="en-US" sz="4800" dirty="0" smtClean="0">
                <a:solidFill>
                  <a:schemeClr val="bg1"/>
                </a:solidFill>
                <a:latin typeface="+mj-lt"/>
              </a:rPr>
              <a:t>Node Location – </a:t>
            </a:r>
            <a:r>
              <a:rPr lang="en-US" sz="4800" dirty="0" smtClean="0">
                <a:solidFill>
                  <a:schemeClr val="bg1"/>
                </a:solidFill>
                <a:latin typeface="+mj-lt"/>
              </a:rPr>
              <a:t>Year Term</a:t>
            </a:r>
            <a:endParaRPr lang="en-US" sz="4800" dirty="0">
              <a:solidFill>
                <a:schemeClr val="bg1"/>
              </a:solidFill>
              <a:latin typeface="+mj-lt"/>
            </a:endParaRPr>
          </a:p>
        </p:txBody>
      </p:sp>
      <p:sp>
        <p:nvSpPr>
          <p:cNvPr id="37" name="Rectangle 36"/>
          <p:cNvSpPr/>
          <p:nvPr/>
        </p:nvSpPr>
        <p:spPr>
          <a:xfrm rot="19428621">
            <a:off x="-4940235" y="8185817"/>
            <a:ext cx="20651679" cy="2646878"/>
          </a:xfrm>
          <a:prstGeom prst="rect">
            <a:avLst/>
          </a:prstGeom>
          <a:noFill/>
        </p:spPr>
        <p:txBody>
          <a:bodyPr wrap="none" lIns="91440" tIns="45720" rIns="91440" bIns="45720">
            <a:spAutoFit/>
          </a:bodyPr>
          <a:lstStyle/>
          <a:p>
            <a:pPr algn="ctr"/>
            <a:r>
              <a:rPr lang="en-US" sz="166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Cross-Cutting Projects</a:t>
            </a:r>
            <a:endParaRPr lang="en-US" sz="16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1664877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009644" y="787399"/>
            <a:ext cx="19412712" cy="2695437"/>
          </a:xfrm>
        </p:spPr>
        <p:txBody>
          <a:bodyPr anchor="ctr"/>
          <a:lstStyle/>
          <a:p>
            <a:endParaRPr lang="en-US"/>
          </a:p>
        </p:txBody>
      </p:sp>
      <p:sp>
        <p:nvSpPr>
          <p:cNvPr id="2" name="Text Placeholder 1"/>
          <p:cNvSpPr>
            <a:spLocks noGrp="1"/>
          </p:cNvSpPr>
          <p:nvPr>
            <p:ph type="body" sz="quarter" idx="10"/>
          </p:nvPr>
        </p:nvSpPr>
        <p:spPr>
          <a:xfrm rot="16200000">
            <a:off x="11395220" y="18076757"/>
            <a:ext cx="28438686" cy="2314074"/>
          </a:xfrm>
        </p:spPr>
        <p:txBody>
          <a:bodyPr/>
          <a:lstStyle/>
          <a:p>
            <a:endParaRPr lang="en-US" dirty="0"/>
          </a:p>
        </p:txBody>
      </p:sp>
      <p:sp>
        <p:nvSpPr>
          <p:cNvPr id="9" name="Text Placeholder 16"/>
          <p:cNvSpPr txBox="1">
            <a:spLocks/>
          </p:cNvSpPr>
          <p:nvPr/>
        </p:nvSpPr>
        <p:spPr>
          <a:xfrm>
            <a:off x="759912" y="3344224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rPr>
              <a:t>Participant Name</a:t>
            </a:r>
          </a:p>
          <a:p>
            <a:pPr algn="ctr">
              <a:lnSpc>
                <a:spcPct val="100000"/>
              </a:lnSpc>
              <a:spcBef>
                <a:spcPts val="0"/>
              </a:spcBef>
            </a:pPr>
            <a:r>
              <a:rPr lang="en-US" dirty="0" smtClean="0">
                <a:solidFill>
                  <a:schemeClr val="tx1">
                    <a:lumMod val="75000"/>
                  </a:schemeClr>
                </a:solidFill>
              </a:rPr>
              <a:t>Team Lead</a:t>
            </a:r>
          </a:p>
        </p:txBody>
      </p:sp>
      <p:sp>
        <p:nvSpPr>
          <p:cNvPr id="10" name="Text Placeholder 16"/>
          <p:cNvSpPr txBox="1">
            <a:spLocks/>
          </p:cNvSpPr>
          <p:nvPr/>
        </p:nvSpPr>
        <p:spPr>
          <a:xfrm>
            <a:off x="12839700" y="30909460"/>
            <a:ext cx="10921333"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Only use federal logos—no state or local government logos, or NGO logos.</a:t>
            </a:r>
          </a:p>
          <a:p>
            <a:r>
              <a:rPr lang="en-US" dirty="0" smtClean="0">
                <a:solidFill>
                  <a:schemeClr val="tx1">
                    <a:lumMod val="75000"/>
                  </a:schemeClr>
                </a:solidFill>
              </a:rPr>
              <a:t>Some logos are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images and text ungrouped.</a:t>
            </a:r>
          </a:p>
        </p:txBody>
      </p:sp>
      <p:sp>
        <p:nvSpPr>
          <p:cNvPr id="11" name="Text Placeholder 16"/>
          <p:cNvSpPr txBox="1">
            <a:spLocks/>
          </p:cNvSpPr>
          <p:nvPr/>
        </p:nvSpPr>
        <p:spPr>
          <a:xfrm>
            <a:off x="12839700" y="24802870"/>
            <a:ext cx="10972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anyone who has helped you with the project.</a:t>
            </a:r>
          </a:p>
          <a:p>
            <a:r>
              <a:rPr lang="en-US" dirty="0" smtClean="0">
                <a:solidFill>
                  <a:schemeClr val="tx1">
                    <a:lumMod val="75000"/>
                  </a:schemeClr>
                </a:solidFill>
              </a:rPr>
              <a:t>If this is a continuation project, credit the previous team members and contributors.</a:t>
            </a:r>
          </a:p>
          <a:p>
            <a:r>
              <a:rPr lang="en-US" dirty="0" smtClean="0">
                <a:solidFill>
                  <a:schemeClr val="tx1">
                    <a:lumMod val="75000"/>
                  </a:schemeClr>
                </a:solidFill>
              </a:rPr>
              <a:t>If you are including affiliations, use DEVELOP as the affiliation for a </a:t>
            </a:r>
            <a:r>
              <a:rPr lang="en-US" dirty="0" err="1" smtClean="0">
                <a:solidFill>
                  <a:schemeClr val="tx1">
                    <a:lumMod val="75000"/>
                  </a:schemeClr>
                </a:solidFill>
              </a:rPr>
              <a:t>DEVELOPer</a:t>
            </a:r>
            <a:r>
              <a:rPr lang="en-US" dirty="0" smtClean="0">
                <a:solidFill>
                  <a:schemeClr val="tx1">
                    <a:lumMod val="75000"/>
                  </a:schemeClr>
                </a:solidFill>
              </a:rPr>
              <a:t> or former </a:t>
            </a:r>
            <a:r>
              <a:rPr lang="en-US" dirty="0" err="1" smtClean="0">
                <a:solidFill>
                  <a:schemeClr val="tx1">
                    <a:lumMod val="75000"/>
                  </a:schemeClr>
                </a:solidFill>
              </a:rPr>
              <a:t>DEVELOPer</a:t>
            </a:r>
            <a:r>
              <a:rPr lang="en-US" dirty="0" smtClean="0">
                <a:solidFill>
                  <a:schemeClr val="tx1">
                    <a:lumMod val="75000"/>
                  </a:schemeClr>
                </a:solidFill>
              </a:rPr>
              <a:t>—not their school or former school.</a:t>
            </a:r>
          </a:p>
          <a:p>
            <a:r>
              <a:rPr lang="en-US" dirty="0">
                <a:solidFill>
                  <a:schemeClr val="tx1">
                    <a:lumMod val="75000"/>
                  </a:schemeClr>
                </a:solidFill>
              </a:rPr>
              <a:t>Include the following legal text: </a:t>
            </a:r>
            <a:endParaRPr lang="en-US" dirty="0" smtClean="0">
              <a:solidFill>
                <a:schemeClr val="tx1">
                  <a:lumMod val="75000"/>
                </a:schemeClr>
              </a:solidFill>
            </a:endParaRPr>
          </a:p>
          <a:p>
            <a:pPr lvl="0" defTabSz="3072384">
              <a:lnSpc>
                <a:spcPct val="100000"/>
              </a:lnSpc>
              <a:spcBef>
                <a:spcPts val="0"/>
              </a:spcBef>
            </a:pPr>
            <a:r>
              <a:rPr lang="en-US" sz="1600" i="1" dirty="0">
                <a:solidFill>
                  <a:srgbClr val="767171"/>
                </a:solidFill>
              </a:rPr>
              <a:t>This material is based upon work supported by NASA through contract NNL11AA00B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1600" i="1" dirty="0">
              <a:solidFill>
                <a:srgbClr val="767171"/>
              </a:solidFill>
            </a:endParaRPr>
          </a:p>
        </p:txBody>
      </p:sp>
      <p:sp>
        <p:nvSpPr>
          <p:cNvPr id="8" name="Text Placeholder 16"/>
          <p:cNvSpPr txBox="1">
            <a:spLocks/>
          </p:cNvSpPr>
          <p:nvPr/>
        </p:nvSpPr>
        <p:spPr>
          <a:xfrm>
            <a:off x="914399" y="22743821"/>
            <a:ext cx="11516347" cy="479881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images.</a:t>
            </a:r>
          </a:p>
          <a:p>
            <a:r>
              <a:rPr lang="en-US" dirty="0" smtClean="0">
                <a:solidFill>
                  <a:schemeClr val="tx1">
                    <a:lumMod val="75000"/>
                  </a:schemeClr>
                </a:solidFill>
              </a:rPr>
              <a:t>Make sure that it has some sort of flow, that it makes sense.  Show your results in a logical order.</a:t>
            </a:r>
          </a:p>
          <a:p>
            <a:r>
              <a:rPr lang="en-US" dirty="0" smtClean="0">
                <a:solidFill>
                  <a:schemeClr val="tx1">
                    <a:lumMod val="75000"/>
                  </a:schemeClr>
                </a:solidFill>
              </a:rPr>
              <a:t>No bullets.</a:t>
            </a:r>
          </a:p>
        </p:txBody>
      </p:sp>
      <p:sp>
        <p:nvSpPr>
          <p:cNvPr id="12" name="Text Placeholder 16"/>
          <p:cNvSpPr txBox="1">
            <a:spLocks/>
          </p:cNvSpPr>
          <p:nvPr/>
        </p:nvSpPr>
        <p:spPr>
          <a:xfrm>
            <a:off x="12839700" y="20479174"/>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57688F"/>
              </a:buClr>
            </a:pPr>
            <a:r>
              <a:rPr lang="en-US" dirty="0" smtClean="0">
                <a:solidFill>
                  <a:schemeClr val="tx1">
                    <a:lumMod val="75000"/>
                  </a:schemeClr>
                </a:solidFill>
              </a:rPr>
              <a:t>Use bullets.</a:t>
            </a:r>
          </a:p>
          <a:p>
            <a:pPr marL="347663" indent="-347663">
              <a:buClr>
                <a:srgbClr val="57688F"/>
              </a:buClr>
            </a:pPr>
            <a:r>
              <a:rPr lang="en-US" dirty="0" smtClean="0">
                <a:solidFill>
                  <a:schemeClr val="tx1">
                    <a:lumMod val="75000"/>
                  </a:schemeClr>
                </a:solidFill>
              </a:rPr>
              <a:t>Use complete sentences with periods</a:t>
            </a:r>
            <a:r>
              <a:rPr lang="en-US" dirty="0" smtClean="0"/>
              <a:t>.</a:t>
            </a:r>
          </a:p>
        </p:txBody>
      </p:sp>
      <p:sp>
        <p:nvSpPr>
          <p:cNvPr id="7" name="Text Placeholder 16"/>
          <p:cNvSpPr txBox="1">
            <a:spLocks/>
          </p:cNvSpPr>
          <p:nvPr/>
        </p:nvSpPr>
        <p:spPr>
          <a:xfrm>
            <a:off x="914400" y="13337042"/>
            <a:ext cx="11407715" cy="551523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imagery or a workflow here.</a:t>
            </a:r>
          </a:p>
          <a:p>
            <a:r>
              <a:rPr lang="en-US" dirty="0" smtClean="0">
                <a:solidFill>
                  <a:schemeClr val="tx1">
                    <a:lumMod val="75000"/>
                  </a:schemeClr>
                </a:solidFill>
              </a:rPr>
              <a:t>Keep text to a minimum.</a:t>
            </a:r>
          </a:p>
          <a:p>
            <a:r>
              <a:rPr lang="en-US" dirty="0" smtClean="0">
                <a:solidFill>
                  <a:schemeClr val="tx1">
                    <a:lumMod val="75000"/>
                  </a:schemeClr>
                </a:solidFill>
              </a:rPr>
              <a:t>The font should be easily readable.</a:t>
            </a:r>
          </a:p>
          <a:p>
            <a:r>
              <a:rPr lang="en-US" dirty="0" smtClean="0">
                <a:solidFill>
                  <a:schemeClr val="tx1">
                    <a:lumMod val="75000"/>
                  </a:schemeClr>
                </a:solidFill>
              </a:rPr>
              <a:t>Don’t paste images of flowcharts—all images should be editable.</a:t>
            </a:r>
          </a:p>
          <a:p>
            <a:r>
              <a:rPr lang="en-US" dirty="0" smtClean="0">
                <a:solidFill>
                  <a:schemeClr val="tx1">
                    <a:lumMod val="75000"/>
                  </a:schemeClr>
                </a:solidFill>
              </a:rPr>
              <a:t>Feel free to delete this text box as appropriate to your workflow.</a:t>
            </a:r>
          </a:p>
        </p:txBody>
      </p:sp>
      <p:sp>
        <p:nvSpPr>
          <p:cNvPr id="13" name="Text Placeholder 16"/>
          <p:cNvSpPr txBox="1">
            <a:spLocks/>
          </p:cNvSpPr>
          <p:nvPr/>
        </p:nvSpPr>
        <p:spPr>
          <a:xfrm>
            <a:off x="12839699" y="13287447"/>
            <a:ext cx="8207385"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 map that has easily readable text and a legend.</a:t>
            </a:r>
          </a:p>
          <a:p>
            <a:r>
              <a:rPr lang="en-US" dirty="0" smtClean="0">
                <a:solidFill>
                  <a:schemeClr val="tx1">
                    <a:lumMod val="75000"/>
                  </a:schemeClr>
                </a:solidFill>
              </a:rPr>
              <a:t>Including the study period is optional.</a:t>
            </a:r>
          </a:p>
        </p:txBody>
      </p:sp>
      <p:sp>
        <p:nvSpPr>
          <p:cNvPr id="14" name="Text Placeholder 16"/>
          <p:cNvSpPr txBox="1">
            <a:spLocks/>
          </p:cNvSpPr>
          <p:nvPr/>
        </p:nvSpPr>
        <p:spPr>
          <a:xfrm>
            <a:off x="12839699" y="17128081"/>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Earth observation icons can be found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any text editable.</a:t>
            </a:r>
          </a:p>
        </p:txBody>
      </p:sp>
      <p:sp>
        <p:nvSpPr>
          <p:cNvPr id="6" name="Text Placeholder 16"/>
          <p:cNvSpPr txBox="1">
            <a:spLocks/>
          </p:cNvSpPr>
          <p:nvPr/>
        </p:nvSpPr>
        <p:spPr>
          <a:xfrm>
            <a:off x="914400" y="5447353"/>
            <a:ext cx="11380829" cy="5595663"/>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Keep this blank for now.</a:t>
            </a:r>
          </a:p>
          <a:p>
            <a:r>
              <a:rPr lang="en-US" dirty="0" smtClean="0">
                <a:solidFill>
                  <a:schemeClr val="tx1">
                    <a:lumMod val="75000"/>
                  </a:schemeClr>
                </a:solidFill>
              </a:rPr>
              <a:t>Body text point size should be at least 24.</a:t>
            </a:r>
          </a:p>
          <a:p>
            <a:r>
              <a:rPr lang="en-US" dirty="0" smtClean="0">
                <a:solidFill>
                  <a:schemeClr val="tx1">
                    <a:lumMod val="75000"/>
                  </a:schemeClr>
                </a:solidFill>
              </a:rPr>
              <a:t>Caption text point size should be at least 16.</a:t>
            </a:r>
          </a:p>
          <a:p>
            <a:r>
              <a:rPr lang="en-US" dirty="0" smtClean="0">
                <a:solidFill>
                  <a:schemeClr val="tx1">
                    <a:lumMod val="75000"/>
                  </a:schemeClr>
                </a:solidFill>
              </a:rPr>
              <a:t>Feel free to rename, move, and resize sections as needed.</a:t>
            </a:r>
          </a:p>
        </p:txBody>
      </p:sp>
      <p:sp>
        <p:nvSpPr>
          <p:cNvPr id="15" name="Text Placeholder 16"/>
          <p:cNvSpPr txBox="1">
            <a:spLocks/>
          </p:cNvSpPr>
          <p:nvPr/>
        </p:nvSpPr>
        <p:spPr>
          <a:xfrm>
            <a:off x="12818904" y="5400091"/>
            <a:ext cx="10582656"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586991"/>
              </a:buClr>
            </a:pPr>
            <a:r>
              <a:rPr lang="en-US" b="1" dirty="0">
                <a:solidFill>
                  <a:srgbClr val="586991"/>
                </a:solidFill>
              </a:rPr>
              <a:t>Start</a:t>
            </a:r>
            <a:r>
              <a:rPr lang="en-US" dirty="0">
                <a:solidFill>
                  <a:srgbClr val="586991"/>
                </a:solidFill>
              </a:rPr>
              <a:t> </a:t>
            </a:r>
            <a:r>
              <a:rPr lang="en-US" dirty="0">
                <a:solidFill>
                  <a:schemeClr val="tx1">
                    <a:lumMod val="75000"/>
                  </a:schemeClr>
                </a:solidFill>
              </a:rPr>
              <a:t>the first word of each objective with a verb. And it should be colored and bolded in the app color.</a:t>
            </a:r>
          </a:p>
          <a:p>
            <a:pPr marL="347663" indent="-347663">
              <a:buClr>
                <a:srgbClr val="586991"/>
              </a:buClr>
            </a:pPr>
            <a:r>
              <a:rPr lang="en-US" b="1" dirty="0">
                <a:solidFill>
                  <a:srgbClr val="586991"/>
                </a:solidFill>
              </a:rPr>
              <a:t>Ensure</a:t>
            </a:r>
            <a:r>
              <a:rPr lang="en-US" dirty="0">
                <a:solidFill>
                  <a:srgbClr val="586991"/>
                </a:solidFill>
              </a:rPr>
              <a:t> </a:t>
            </a:r>
            <a:r>
              <a:rPr lang="en-US" dirty="0">
                <a:solidFill>
                  <a:schemeClr val="tx1">
                    <a:lumMod val="75000"/>
                  </a:schemeClr>
                </a:solidFill>
              </a:rPr>
              <a:t>this is a bulleted list.</a:t>
            </a:r>
          </a:p>
          <a:p>
            <a:pPr marL="347663" indent="-347663">
              <a:buClr>
                <a:srgbClr val="586991"/>
              </a:buClr>
            </a:pPr>
            <a:r>
              <a:rPr lang="en-US" b="1" dirty="0">
                <a:solidFill>
                  <a:srgbClr val="586991"/>
                </a:solidFill>
              </a:rPr>
              <a:t>Do</a:t>
            </a:r>
            <a:r>
              <a:rPr lang="en-US" dirty="0">
                <a:solidFill>
                  <a:srgbClr val="586991"/>
                </a:solidFill>
              </a:rPr>
              <a:t> </a:t>
            </a:r>
            <a:r>
              <a:rPr lang="en-US" dirty="0">
                <a:solidFill>
                  <a:schemeClr val="tx1">
                    <a:lumMod val="75000"/>
                  </a:schemeClr>
                </a:solidFill>
              </a:rPr>
              <a:t>not change the bullet style or color.</a:t>
            </a:r>
          </a:p>
          <a:p>
            <a:pPr marL="347663" indent="-347663">
              <a:buClr>
                <a:srgbClr val="586991"/>
              </a:buClr>
            </a:pPr>
            <a:r>
              <a:rPr lang="en-US" b="1" dirty="0">
                <a:solidFill>
                  <a:srgbClr val="586991"/>
                </a:solidFill>
              </a:rPr>
              <a:t>Best</a:t>
            </a:r>
            <a:r>
              <a:rPr lang="en-US" dirty="0">
                <a:solidFill>
                  <a:srgbClr val="586991"/>
                </a:solidFill>
              </a:rPr>
              <a:t> </a:t>
            </a:r>
            <a:r>
              <a:rPr lang="en-US" dirty="0">
                <a:solidFill>
                  <a:schemeClr val="tx1">
                    <a:lumMod val="75000"/>
                  </a:schemeClr>
                </a:solidFill>
              </a:rPr>
              <a:t>practice is use incomplete sentences and do not use a period at the end, but you can use periods if needed. Either way, be consistent in the style of bullets and period usage throughout.</a:t>
            </a:r>
          </a:p>
          <a:p>
            <a:pPr marL="347663" indent="-347663">
              <a:buClr>
                <a:srgbClr val="586991"/>
              </a:buClr>
            </a:pPr>
            <a:r>
              <a:rPr lang="en-US" b="1" dirty="0">
                <a:solidFill>
                  <a:srgbClr val="586991"/>
                </a:solidFill>
              </a:rPr>
              <a:t>The</a:t>
            </a:r>
            <a:r>
              <a:rPr lang="en-US" dirty="0">
                <a:solidFill>
                  <a:srgbClr val="586991"/>
                </a:solidFill>
              </a:rPr>
              <a:t> </a:t>
            </a:r>
            <a:r>
              <a:rPr lang="en-US" dirty="0">
                <a:solidFill>
                  <a:schemeClr val="tx1">
                    <a:lumMod val="75000"/>
                  </a:schemeClr>
                </a:solidFill>
              </a:rPr>
              <a:t>objectives listed here should be the same as or very similar to the ones in the project summary or technical paper.</a:t>
            </a:r>
          </a:p>
        </p:txBody>
      </p:sp>
      <p:sp>
        <p:nvSpPr>
          <p:cNvPr id="16" name="TextBox 15"/>
          <p:cNvSpPr txBox="1"/>
          <p:nvPr/>
        </p:nvSpPr>
        <p:spPr>
          <a:xfrm>
            <a:off x="887514" y="4493747"/>
            <a:ext cx="11516347" cy="769441"/>
          </a:xfrm>
          <a:prstGeom prst="rect">
            <a:avLst/>
          </a:prstGeom>
          <a:noFill/>
        </p:spPr>
        <p:txBody>
          <a:bodyPr wrap="square" rtlCol="0">
            <a:spAutoFit/>
          </a:bodyPr>
          <a:lstStyle/>
          <a:p>
            <a:r>
              <a:rPr lang="en-US" sz="4400" b="1" dirty="0" smtClean="0">
                <a:solidFill>
                  <a:srgbClr val="57688F"/>
                </a:solidFill>
                <a:latin typeface="Century Gothic" panose="020B0502020202020204" pitchFamily="34" charset="0"/>
              </a:rPr>
              <a:t>Abstract</a:t>
            </a:r>
          </a:p>
        </p:txBody>
      </p:sp>
      <p:sp>
        <p:nvSpPr>
          <p:cNvPr id="23" name="TextBox 22"/>
          <p:cNvSpPr txBox="1"/>
          <p:nvPr/>
        </p:nvSpPr>
        <p:spPr>
          <a:xfrm>
            <a:off x="12839700" y="4488831"/>
            <a:ext cx="8229600" cy="769441"/>
          </a:xfrm>
          <a:prstGeom prst="rect">
            <a:avLst/>
          </a:prstGeom>
          <a:noFill/>
        </p:spPr>
        <p:txBody>
          <a:bodyPr wrap="square" rtlCol="0">
            <a:spAutoFit/>
          </a:bodyPr>
          <a:lstStyle/>
          <a:p>
            <a:r>
              <a:rPr lang="en-US" sz="4400" b="1" dirty="0" smtClean="0">
                <a:solidFill>
                  <a:srgbClr val="57688F"/>
                </a:solidFill>
                <a:latin typeface="Century Gothic" panose="020B0502020202020204" pitchFamily="34" charset="0"/>
              </a:rPr>
              <a:t>Objectives</a:t>
            </a:r>
          </a:p>
        </p:txBody>
      </p:sp>
      <p:sp>
        <p:nvSpPr>
          <p:cNvPr id="24" name="TextBox 23"/>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57688F"/>
                </a:solidFill>
                <a:latin typeface="Century Gothic" panose="020B0502020202020204" pitchFamily="34" charset="0"/>
              </a:rPr>
              <a:t>Methodology</a:t>
            </a:r>
          </a:p>
        </p:txBody>
      </p:sp>
      <p:sp>
        <p:nvSpPr>
          <p:cNvPr id="25" name="TextBox 24"/>
          <p:cNvSpPr txBox="1"/>
          <p:nvPr/>
        </p:nvSpPr>
        <p:spPr>
          <a:xfrm>
            <a:off x="12817485" y="12380258"/>
            <a:ext cx="8229600" cy="769441"/>
          </a:xfrm>
          <a:prstGeom prst="rect">
            <a:avLst/>
          </a:prstGeom>
          <a:noFill/>
        </p:spPr>
        <p:txBody>
          <a:bodyPr wrap="square" rtlCol="0">
            <a:spAutoFit/>
          </a:bodyPr>
          <a:lstStyle/>
          <a:p>
            <a:r>
              <a:rPr lang="en-US" sz="4400" b="1" dirty="0" smtClean="0">
                <a:solidFill>
                  <a:srgbClr val="57688F"/>
                </a:solidFill>
                <a:latin typeface="Century Gothic" panose="020B0502020202020204" pitchFamily="34" charset="0"/>
              </a:rPr>
              <a:t>Study Area</a:t>
            </a:r>
          </a:p>
        </p:txBody>
      </p:sp>
      <p:sp>
        <p:nvSpPr>
          <p:cNvPr id="26" name="TextBox 25"/>
          <p:cNvSpPr txBox="1"/>
          <p:nvPr/>
        </p:nvSpPr>
        <p:spPr>
          <a:xfrm>
            <a:off x="12839700" y="16226444"/>
            <a:ext cx="8229600" cy="769441"/>
          </a:xfrm>
          <a:prstGeom prst="rect">
            <a:avLst/>
          </a:prstGeom>
          <a:noFill/>
        </p:spPr>
        <p:txBody>
          <a:bodyPr wrap="square" rtlCol="0">
            <a:spAutoFit/>
          </a:bodyPr>
          <a:lstStyle/>
          <a:p>
            <a:r>
              <a:rPr lang="en-US" sz="4400" b="1" dirty="0" smtClean="0">
                <a:solidFill>
                  <a:srgbClr val="57688F"/>
                </a:solidFill>
                <a:latin typeface="Century Gothic" panose="020B0502020202020204" pitchFamily="34" charset="0"/>
              </a:rPr>
              <a:t>Earth Observations</a:t>
            </a:r>
          </a:p>
        </p:txBody>
      </p:sp>
      <p:sp>
        <p:nvSpPr>
          <p:cNvPr id="27" name="TextBox 26"/>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57688F"/>
                </a:solidFill>
                <a:latin typeface="Century Gothic" panose="020B0502020202020204" pitchFamily="34" charset="0"/>
              </a:rPr>
              <a:t>Results</a:t>
            </a:r>
          </a:p>
        </p:txBody>
      </p:sp>
      <p:sp>
        <p:nvSpPr>
          <p:cNvPr id="28" name="TextBox 27"/>
          <p:cNvSpPr txBox="1"/>
          <p:nvPr/>
        </p:nvSpPr>
        <p:spPr>
          <a:xfrm>
            <a:off x="12839700" y="19571985"/>
            <a:ext cx="8229600" cy="769441"/>
          </a:xfrm>
          <a:prstGeom prst="rect">
            <a:avLst/>
          </a:prstGeom>
          <a:noFill/>
        </p:spPr>
        <p:txBody>
          <a:bodyPr wrap="square" rtlCol="0">
            <a:spAutoFit/>
          </a:bodyPr>
          <a:lstStyle/>
          <a:p>
            <a:r>
              <a:rPr lang="en-US" sz="4400" b="1" dirty="0" smtClean="0">
                <a:solidFill>
                  <a:srgbClr val="57688F"/>
                </a:solidFill>
                <a:latin typeface="Century Gothic" panose="020B0502020202020204" pitchFamily="34" charset="0"/>
              </a:rPr>
              <a:t>Conclusions</a:t>
            </a:r>
          </a:p>
        </p:txBody>
      </p:sp>
      <p:sp>
        <p:nvSpPr>
          <p:cNvPr id="29" name="TextBox 28"/>
          <p:cNvSpPr txBox="1"/>
          <p:nvPr/>
        </p:nvSpPr>
        <p:spPr>
          <a:xfrm>
            <a:off x="12818904" y="23895681"/>
            <a:ext cx="8229600" cy="769441"/>
          </a:xfrm>
          <a:prstGeom prst="rect">
            <a:avLst/>
          </a:prstGeom>
          <a:noFill/>
        </p:spPr>
        <p:txBody>
          <a:bodyPr wrap="square" rtlCol="0">
            <a:spAutoFit/>
          </a:bodyPr>
          <a:lstStyle/>
          <a:p>
            <a:r>
              <a:rPr lang="en-US" sz="4400" b="1" dirty="0" smtClean="0">
                <a:solidFill>
                  <a:srgbClr val="57688F"/>
                </a:solidFill>
                <a:latin typeface="Century Gothic" panose="020B0502020202020204" pitchFamily="34" charset="0"/>
              </a:rPr>
              <a:t>Acknowledgements</a:t>
            </a:r>
          </a:p>
        </p:txBody>
      </p:sp>
      <p:sp>
        <p:nvSpPr>
          <p:cNvPr id="30" name="TextBox 29"/>
          <p:cNvSpPr txBox="1"/>
          <p:nvPr/>
        </p:nvSpPr>
        <p:spPr>
          <a:xfrm>
            <a:off x="12818904" y="30093915"/>
            <a:ext cx="8229600" cy="769441"/>
          </a:xfrm>
          <a:prstGeom prst="rect">
            <a:avLst/>
          </a:prstGeom>
          <a:noFill/>
        </p:spPr>
        <p:txBody>
          <a:bodyPr wrap="square" rtlCol="0">
            <a:spAutoFit/>
          </a:bodyPr>
          <a:lstStyle/>
          <a:p>
            <a:r>
              <a:rPr lang="en-US" sz="4400" b="1" dirty="0" smtClean="0">
                <a:solidFill>
                  <a:srgbClr val="57688F"/>
                </a:solidFill>
                <a:latin typeface="Century Gothic" panose="020B0502020202020204" pitchFamily="34" charset="0"/>
              </a:rPr>
              <a:t>Project Partners</a:t>
            </a:r>
          </a:p>
        </p:txBody>
      </p:sp>
      <p:sp>
        <p:nvSpPr>
          <p:cNvPr id="31" name="TextBox 30"/>
          <p:cNvSpPr txBox="1"/>
          <p:nvPr/>
        </p:nvSpPr>
        <p:spPr>
          <a:xfrm>
            <a:off x="914400" y="27741644"/>
            <a:ext cx="4542503" cy="769441"/>
          </a:xfrm>
          <a:prstGeom prst="rect">
            <a:avLst/>
          </a:prstGeom>
          <a:noFill/>
        </p:spPr>
        <p:txBody>
          <a:bodyPr wrap="square" rtlCol="0">
            <a:spAutoFit/>
          </a:bodyPr>
          <a:lstStyle/>
          <a:p>
            <a:r>
              <a:rPr lang="en-US" sz="4400" b="1" dirty="0" smtClean="0">
                <a:solidFill>
                  <a:srgbClr val="57688F"/>
                </a:solidFill>
                <a:latin typeface="Century Gothic" panose="020B0502020202020204" pitchFamily="34" charset="0"/>
              </a:rPr>
              <a:t>Team Members</a:t>
            </a:r>
          </a:p>
        </p:txBody>
      </p:sp>
      <p:sp>
        <p:nvSpPr>
          <p:cNvPr id="21" name="TextBox 20"/>
          <p:cNvSpPr txBox="1"/>
          <p:nvPr/>
        </p:nvSpPr>
        <p:spPr>
          <a:xfrm>
            <a:off x="24457525" y="5014452"/>
            <a:ext cx="2339102" cy="6961237"/>
          </a:xfrm>
          <a:prstGeom prst="rect">
            <a:avLst/>
          </a:prstGeom>
          <a:noFill/>
        </p:spPr>
        <p:txBody>
          <a:bodyPr vert="vert270" wrap="square" rtlCol="0">
            <a:spAutoFit/>
          </a:bodyPr>
          <a:lstStyle/>
          <a:p>
            <a:r>
              <a:rPr lang="en-US" sz="2800" dirty="0" smtClean="0"/>
              <a:t>This area is to be left empty if the short title does not require this extra space (delete this text box).</a:t>
            </a:r>
          </a:p>
          <a:p>
            <a:r>
              <a:rPr lang="en-US" sz="2800" dirty="0" smtClean="0"/>
              <a:t>  </a:t>
            </a:r>
          </a:p>
          <a:p>
            <a:r>
              <a:rPr lang="en-US" sz="2800" dirty="0" smtClean="0"/>
              <a:t>Short title should be in 160 </a:t>
            </a:r>
            <a:r>
              <a:rPr lang="en-US" sz="2800" dirty="0" err="1" smtClean="0"/>
              <a:t>pt</a:t>
            </a:r>
            <a:r>
              <a:rPr lang="en-US" sz="2800" dirty="0" smtClean="0"/>
              <a:t> font. Only shrink if short title cannot fit in provided text box.</a:t>
            </a:r>
            <a:endParaRPr lang="en-US" sz="2800" dirty="0"/>
          </a:p>
        </p:txBody>
      </p:sp>
      <p:sp>
        <p:nvSpPr>
          <p:cNvPr id="34" name="Text Placeholder 16"/>
          <p:cNvSpPr txBox="1">
            <a:spLocks/>
          </p:cNvSpPr>
          <p:nvPr/>
        </p:nvSpPr>
        <p:spPr>
          <a:xfrm>
            <a:off x="3852484" y="3344224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sp>
        <p:nvSpPr>
          <p:cNvPr id="36" name="Text Placeholder 16"/>
          <p:cNvSpPr txBox="1">
            <a:spLocks/>
          </p:cNvSpPr>
          <p:nvPr/>
        </p:nvSpPr>
        <p:spPr>
          <a:xfrm>
            <a:off x="6945056" y="3344224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59907" y="31176634"/>
            <a:ext cx="2057404" cy="2081788"/>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7335" y="31176634"/>
            <a:ext cx="2057404" cy="2081788"/>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52479" y="31173475"/>
            <a:ext cx="2057404" cy="2081788"/>
          </a:xfrm>
          <a:prstGeom prst="rect">
            <a:avLst/>
          </a:prstGeom>
        </p:spPr>
      </p:pic>
      <p:sp>
        <p:nvSpPr>
          <p:cNvPr id="32" name="Text Placeholder 16"/>
          <p:cNvSpPr txBox="1">
            <a:spLocks/>
          </p:cNvSpPr>
          <p:nvPr/>
        </p:nvSpPr>
        <p:spPr>
          <a:xfrm>
            <a:off x="914400" y="28619314"/>
            <a:ext cx="917447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Team Leads are first and include their title below their name.</a:t>
            </a:r>
          </a:p>
          <a:p>
            <a:r>
              <a:rPr lang="en-US" dirty="0" smtClean="0">
                <a:solidFill>
                  <a:schemeClr val="tx1">
                    <a:lumMod val="75000"/>
                  </a:schemeClr>
                </a:solidFill>
              </a:rPr>
              <a:t>Headshots should include professional business attire.</a:t>
            </a:r>
          </a:p>
          <a:p>
            <a:r>
              <a:rPr lang="en-US" dirty="0" smtClean="0">
                <a:solidFill>
                  <a:schemeClr val="tx1">
                    <a:lumMod val="75000"/>
                  </a:schemeClr>
                </a:solidFill>
              </a:rPr>
              <a:t>Images should be cropped to a circle shape at a 1.8” x 1.8” dimension and centered in aperture shape. Instruction on how to do this can </a:t>
            </a:r>
            <a:r>
              <a:rPr lang="en-US" dirty="0">
                <a:solidFill>
                  <a:schemeClr val="tx1">
                    <a:lumMod val="75000"/>
                  </a:schemeClr>
                </a:solidFill>
              </a:rPr>
              <a:t>be found </a:t>
            </a:r>
            <a:r>
              <a:rPr lang="en-US" dirty="0" smtClean="0">
                <a:solidFill>
                  <a:schemeClr val="tx1">
                    <a:lumMod val="75000"/>
                  </a:schemeClr>
                </a:solidFill>
                <a:hlinkClick r:id="rId3"/>
              </a:rPr>
              <a:t>here</a:t>
            </a:r>
            <a:r>
              <a:rPr lang="en-US" dirty="0" smtClean="0">
                <a:solidFill>
                  <a:schemeClr val="tx1">
                    <a:lumMod val="75000"/>
                  </a:schemeClr>
                </a:solidFill>
              </a:rPr>
              <a:t>.</a:t>
            </a:r>
          </a:p>
        </p:txBody>
      </p:sp>
      <p:sp>
        <p:nvSpPr>
          <p:cNvPr id="35" name="TextBox 34"/>
          <p:cNvSpPr txBox="1"/>
          <p:nvPr/>
        </p:nvSpPr>
        <p:spPr>
          <a:xfrm>
            <a:off x="843099" y="34690141"/>
            <a:ext cx="18035451" cy="875615"/>
          </a:xfrm>
          <a:prstGeom prst="rect">
            <a:avLst/>
          </a:prstGeom>
          <a:noFill/>
        </p:spPr>
        <p:txBody>
          <a:bodyPr wrap="square" rtlCol="0">
            <a:noAutofit/>
          </a:bodyPr>
          <a:lstStyle/>
          <a:p>
            <a:r>
              <a:rPr lang="en-US" sz="4800" dirty="0" smtClean="0">
                <a:solidFill>
                  <a:schemeClr val="bg1"/>
                </a:solidFill>
                <a:latin typeface="+mj-lt"/>
              </a:rPr>
              <a:t>Node Location – </a:t>
            </a:r>
            <a:r>
              <a:rPr lang="en-US" sz="4800" dirty="0" smtClean="0">
                <a:solidFill>
                  <a:schemeClr val="bg1"/>
                </a:solidFill>
                <a:latin typeface="+mj-lt"/>
              </a:rPr>
              <a:t>Year Term</a:t>
            </a:r>
            <a:endParaRPr lang="en-US" sz="4800" dirty="0">
              <a:solidFill>
                <a:schemeClr val="bg1"/>
              </a:solidFill>
              <a:latin typeface="+mj-lt"/>
            </a:endParaRPr>
          </a:p>
        </p:txBody>
      </p:sp>
      <p:sp>
        <p:nvSpPr>
          <p:cNvPr id="33" name="Rectangle 32"/>
          <p:cNvSpPr/>
          <p:nvPr/>
        </p:nvSpPr>
        <p:spPr>
          <a:xfrm rot="19428621">
            <a:off x="-3063696" y="8185817"/>
            <a:ext cx="16898600" cy="2646878"/>
          </a:xfrm>
          <a:prstGeom prst="rect">
            <a:avLst/>
          </a:prstGeom>
          <a:noFill/>
        </p:spPr>
        <p:txBody>
          <a:bodyPr wrap="none" lIns="91440" tIns="45720" rIns="91440" bIns="45720">
            <a:spAutoFit/>
          </a:bodyPr>
          <a:lstStyle/>
          <a:p>
            <a:pPr algn="ctr"/>
            <a:r>
              <a:rPr lang="en-US" sz="166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Disasters Projects</a:t>
            </a:r>
            <a:endParaRPr lang="en-US" sz="16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385115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p:cNvSpPr>
            <a:spLocks noGrp="1"/>
          </p:cNvSpPr>
          <p:nvPr>
            <p:ph type="body" sz="quarter" idx="11"/>
          </p:nvPr>
        </p:nvSpPr>
        <p:spPr>
          <a:xfrm>
            <a:off x="4009644" y="787399"/>
            <a:ext cx="19412712" cy="2624751"/>
          </a:xfrm>
        </p:spPr>
        <p:txBody>
          <a:bodyPr anchor="ctr"/>
          <a:lstStyle/>
          <a:p>
            <a:endParaRPr lang="en-US" dirty="0"/>
          </a:p>
        </p:txBody>
      </p:sp>
      <p:sp>
        <p:nvSpPr>
          <p:cNvPr id="5" name="Text Placeholder 4"/>
          <p:cNvSpPr>
            <a:spLocks noGrp="1"/>
          </p:cNvSpPr>
          <p:nvPr>
            <p:ph type="body" sz="quarter" idx="10"/>
          </p:nvPr>
        </p:nvSpPr>
        <p:spPr>
          <a:xfrm rot="16200000">
            <a:off x="11395220" y="18076757"/>
            <a:ext cx="28438685" cy="2314074"/>
          </a:xfrm>
        </p:spPr>
        <p:txBody>
          <a:bodyPr/>
          <a:lstStyle/>
          <a:p>
            <a:endParaRPr lang="en-US" dirty="0"/>
          </a:p>
        </p:txBody>
      </p:sp>
      <p:sp>
        <p:nvSpPr>
          <p:cNvPr id="9" name="Text Placeholder 16"/>
          <p:cNvSpPr txBox="1">
            <a:spLocks/>
          </p:cNvSpPr>
          <p:nvPr/>
        </p:nvSpPr>
        <p:spPr>
          <a:xfrm>
            <a:off x="741499" y="3345508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rPr>
              <a:t>Participant Name</a:t>
            </a:r>
          </a:p>
          <a:p>
            <a:pPr algn="ctr">
              <a:lnSpc>
                <a:spcPct val="100000"/>
              </a:lnSpc>
              <a:spcBef>
                <a:spcPts val="0"/>
              </a:spcBef>
            </a:pPr>
            <a:r>
              <a:rPr lang="en-US" dirty="0" smtClean="0">
                <a:solidFill>
                  <a:schemeClr val="tx1">
                    <a:lumMod val="75000"/>
                  </a:schemeClr>
                </a:solidFill>
              </a:rPr>
              <a:t>Team Lead</a:t>
            </a:r>
          </a:p>
        </p:txBody>
      </p:sp>
      <p:sp>
        <p:nvSpPr>
          <p:cNvPr id="10" name="Text Placeholder 16"/>
          <p:cNvSpPr txBox="1">
            <a:spLocks/>
          </p:cNvSpPr>
          <p:nvPr/>
        </p:nvSpPr>
        <p:spPr>
          <a:xfrm>
            <a:off x="12839700" y="30909460"/>
            <a:ext cx="10921333"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Only use federal logos—no state or local government logos, or NGO logos.</a:t>
            </a:r>
          </a:p>
          <a:p>
            <a:r>
              <a:rPr lang="en-US" dirty="0" smtClean="0">
                <a:solidFill>
                  <a:schemeClr val="tx1">
                    <a:lumMod val="75000"/>
                  </a:schemeClr>
                </a:solidFill>
              </a:rPr>
              <a:t>Some logos are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images and text ungrouped.</a:t>
            </a:r>
          </a:p>
        </p:txBody>
      </p:sp>
      <p:sp>
        <p:nvSpPr>
          <p:cNvPr id="11" name="Text Placeholder 16"/>
          <p:cNvSpPr txBox="1">
            <a:spLocks/>
          </p:cNvSpPr>
          <p:nvPr/>
        </p:nvSpPr>
        <p:spPr>
          <a:xfrm>
            <a:off x="12839700" y="24802870"/>
            <a:ext cx="10972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anyone who has helped you with the project.</a:t>
            </a:r>
          </a:p>
          <a:p>
            <a:r>
              <a:rPr lang="en-US" dirty="0" smtClean="0">
                <a:solidFill>
                  <a:schemeClr val="tx1">
                    <a:lumMod val="75000"/>
                  </a:schemeClr>
                </a:solidFill>
              </a:rPr>
              <a:t>If this is a continuation project, credit the previous team members and contributors.</a:t>
            </a:r>
          </a:p>
          <a:p>
            <a:r>
              <a:rPr lang="en-US" dirty="0" smtClean="0">
                <a:solidFill>
                  <a:schemeClr val="tx1">
                    <a:lumMod val="75000"/>
                  </a:schemeClr>
                </a:solidFill>
              </a:rPr>
              <a:t>If you are including affiliations, use DEVELOP as the affiliation for a </a:t>
            </a:r>
            <a:r>
              <a:rPr lang="en-US" dirty="0" err="1" smtClean="0">
                <a:solidFill>
                  <a:schemeClr val="tx1">
                    <a:lumMod val="75000"/>
                  </a:schemeClr>
                </a:solidFill>
              </a:rPr>
              <a:t>DEVELOPer</a:t>
            </a:r>
            <a:r>
              <a:rPr lang="en-US" dirty="0" smtClean="0">
                <a:solidFill>
                  <a:schemeClr val="tx1">
                    <a:lumMod val="75000"/>
                  </a:schemeClr>
                </a:solidFill>
              </a:rPr>
              <a:t> or former </a:t>
            </a:r>
            <a:r>
              <a:rPr lang="en-US" dirty="0" err="1" smtClean="0">
                <a:solidFill>
                  <a:schemeClr val="tx1">
                    <a:lumMod val="75000"/>
                  </a:schemeClr>
                </a:solidFill>
              </a:rPr>
              <a:t>DEVELOPer</a:t>
            </a:r>
            <a:r>
              <a:rPr lang="en-US" dirty="0" smtClean="0">
                <a:solidFill>
                  <a:schemeClr val="tx1">
                    <a:lumMod val="75000"/>
                  </a:schemeClr>
                </a:solidFill>
              </a:rPr>
              <a:t>—not their school or former school.</a:t>
            </a:r>
          </a:p>
          <a:p>
            <a:r>
              <a:rPr lang="en-US" dirty="0">
                <a:solidFill>
                  <a:schemeClr val="tx1">
                    <a:lumMod val="75000"/>
                  </a:schemeClr>
                </a:solidFill>
              </a:rPr>
              <a:t>Include the following legal text</a:t>
            </a:r>
            <a:r>
              <a:rPr lang="en-US" dirty="0" smtClean="0">
                <a:solidFill>
                  <a:schemeClr val="tx1">
                    <a:lumMod val="75000"/>
                  </a:schemeClr>
                </a:solidFill>
              </a:rPr>
              <a:t>:</a:t>
            </a:r>
          </a:p>
          <a:p>
            <a:pPr lvl="0" defTabSz="3072384">
              <a:lnSpc>
                <a:spcPct val="100000"/>
              </a:lnSpc>
              <a:spcBef>
                <a:spcPts val="0"/>
              </a:spcBef>
            </a:pPr>
            <a:r>
              <a:rPr lang="en-US" sz="1600" i="1" dirty="0">
                <a:solidFill>
                  <a:srgbClr val="767171"/>
                </a:solidFill>
              </a:rPr>
              <a:t>This material is based upon work supported by NASA through contract NNL11AA00B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a:p>
            <a:endParaRPr lang="en-US" sz="2400" dirty="0">
              <a:solidFill>
                <a:schemeClr val="tx1">
                  <a:lumMod val="75000"/>
                </a:schemeClr>
              </a:solidFill>
            </a:endParaRPr>
          </a:p>
        </p:txBody>
      </p:sp>
      <p:sp>
        <p:nvSpPr>
          <p:cNvPr id="8" name="Text Placeholder 16"/>
          <p:cNvSpPr txBox="1">
            <a:spLocks/>
          </p:cNvSpPr>
          <p:nvPr/>
        </p:nvSpPr>
        <p:spPr>
          <a:xfrm>
            <a:off x="914399" y="22743821"/>
            <a:ext cx="11516347" cy="479881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images.</a:t>
            </a:r>
          </a:p>
          <a:p>
            <a:r>
              <a:rPr lang="en-US" dirty="0" smtClean="0">
                <a:solidFill>
                  <a:schemeClr val="tx1">
                    <a:lumMod val="75000"/>
                  </a:schemeClr>
                </a:solidFill>
              </a:rPr>
              <a:t>Make sure that it has some sort of flow, that it makes sense.  Show your results in a logical order.</a:t>
            </a:r>
          </a:p>
          <a:p>
            <a:r>
              <a:rPr lang="en-US" dirty="0" smtClean="0">
                <a:solidFill>
                  <a:schemeClr val="tx1">
                    <a:lumMod val="75000"/>
                  </a:schemeClr>
                </a:solidFill>
              </a:rPr>
              <a:t>No bullets.</a:t>
            </a:r>
          </a:p>
        </p:txBody>
      </p:sp>
      <p:sp>
        <p:nvSpPr>
          <p:cNvPr id="12" name="Text Placeholder 16"/>
          <p:cNvSpPr txBox="1">
            <a:spLocks/>
          </p:cNvSpPr>
          <p:nvPr/>
        </p:nvSpPr>
        <p:spPr>
          <a:xfrm>
            <a:off x="12839700" y="20479174"/>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2E8652"/>
              </a:buClr>
            </a:pPr>
            <a:r>
              <a:rPr lang="en-US" dirty="0" smtClean="0">
                <a:solidFill>
                  <a:schemeClr val="tx1">
                    <a:lumMod val="75000"/>
                  </a:schemeClr>
                </a:solidFill>
              </a:rPr>
              <a:t>Use bullets.</a:t>
            </a:r>
          </a:p>
          <a:p>
            <a:pPr marL="347663" indent="-347663">
              <a:buClr>
                <a:srgbClr val="2E8652"/>
              </a:buClr>
            </a:pPr>
            <a:r>
              <a:rPr lang="en-US" dirty="0" smtClean="0">
                <a:solidFill>
                  <a:schemeClr val="tx1">
                    <a:lumMod val="75000"/>
                  </a:schemeClr>
                </a:solidFill>
              </a:rPr>
              <a:t>Use complete sentences with periods</a:t>
            </a:r>
            <a:r>
              <a:rPr lang="en-US" dirty="0" smtClean="0"/>
              <a:t>.</a:t>
            </a:r>
          </a:p>
        </p:txBody>
      </p:sp>
      <p:sp>
        <p:nvSpPr>
          <p:cNvPr id="7" name="Text Placeholder 16"/>
          <p:cNvSpPr txBox="1">
            <a:spLocks/>
          </p:cNvSpPr>
          <p:nvPr/>
        </p:nvSpPr>
        <p:spPr>
          <a:xfrm>
            <a:off x="914400" y="13337042"/>
            <a:ext cx="11407715" cy="551523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imagery or a workflow here.</a:t>
            </a:r>
          </a:p>
          <a:p>
            <a:r>
              <a:rPr lang="en-US" dirty="0" smtClean="0">
                <a:solidFill>
                  <a:schemeClr val="tx1">
                    <a:lumMod val="75000"/>
                  </a:schemeClr>
                </a:solidFill>
              </a:rPr>
              <a:t>Keep text to a minimum.</a:t>
            </a:r>
          </a:p>
          <a:p>
            <a:r>
              <a:rPr lang="en-US" dirty="0" smtClean="0">
                <a:solidFill>
                  <a:schemeClr val="tx1">
                    <a:lumMod val="75000"/>
                  </a:schemeClr>
                </a:solidFill>
              </a:rPr>
              <a:t>The font should be easily readable.</a:t>
            </a:r>
          </a:p>
          <a:p>
            <a:r>
              <a:rPr lang="en-US" dirty="0" smtClean="0">
                <a:solidFill>
                  <a:schemeClr val="tx1">
                    <a:lumMod val="75000"/>
                  </a:schemeClr>
                </a:solidFill>
              </a:rPr>
              <a:t>Don’t paste images of flowcharts—all images should be editable.</a:t>
            </a:r>
          </a:p>
          <a:p>
            <a:r>
              <a:rPr lang="en-US" dirty="0" smtClean="0">
                <a:solidFill>
                  <a:schemeClr val="tx1">
                    <a:lumMod val="75000"/>
                  </a:schemeClr>
                </a:solidFill>
              </a:rPr>
              <a:t>Feel free to delete this text box as appropriate to your workflow.</a:t>
            </a:r>
          </a:p>
        </p:txBody>
      </p:sp>
      <p:sp>
        <p:nvSpPr>
          <p:cNvPr id="13" name="Text Placeholder 16"/>
          <p:cNvSpPr txBox="1">
            <a:spLocks/>
          </p:cNvSpPr>
          <p:nvPr/>
        </p:nvSpPr>
        <p:spPr>
          <a:xfrm>
            <a:off x="12839699" y="13287447"/>
            <a:ext cx="8207385"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 map that has easily readable text and a legend.</a:t>
            </a:r>
          </a:p>
          <a:p>
            <a:r>
              <a:rPr lang="en-US" dirty="0" smtClean="0">
                <a:solidFill>
                  <a:schemeClr val="tx1">
                    <a:lumMod val="75000"/>
                  </a:schemeClr>
                </a:solidFill>
              </a:rPr>
              <a:t>Including the study period is optional.</a:t>
            </a:r>
          </a:p>
        </p:txBody>
      </p:sp>
      <p:sp>
        <p:nvSpPr>
          <p:cNvPr id="14" name="Text Placeholder 16"/>
          <p:cNvSpPr txBox="1">
            <a:spLocks/>
          </p:cNvSpPr>
          <p:nvPr/>
        </p:nvSpPr>
        <p:spPr>
          <a:xfrm>
            <a:off x="12839699" y="17128081"/>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Earth observation icons can be found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any text editable.</a:t>
            </a:r>
          </a:p>
        </p:txBody>
      </p:sp>
      <p:sp>
        <p:nvSpPr>
          <p:cNvPr id="6" name="Text Placeholder 16"/>
          <p:cNvSpPr txBox="1">
            <a:spLocks/>
          </p:cNvSpPr>
          <p:nvPr/>
        </p:nvSpPr>
        <p:spPr>
          <a:xfrm>
            <a:off x="914400" y="5447353"/>
            <a:ext cx="11380829" cy="5595663"/>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Keep this blank for now.</a:t>
            </a:r>
          </a:p>
          <a:p>
            <a:r>
              <a:rPr lang="en-US" dirty="0" smtClean="0">
                <a:solidFill>
                  <a:schemeClr val="tx1">
                    <a:lumMod val="75000"/>
                  </a:schemeClr>
                </a:solidFill>
              </a:rPr>
              <a:t>Body text point size should be at least 24.</a:t>
            </a:r>
          </a:p>
          <a:p>
            <a:r>
              <a:rPr lang="en-US" dirty="0" smtClean="0">
                <a:solidFill>
                  <a:schemeClr val="tx1">
                    <a:lumMod val="75000"/>
                  </a:schemeClr>
                </a:solidFill>
              </a:rPr>
              <a:t>Caption text point size should be at least 16.</a:t>
            </a:r>
          </a:p>
          <a:p>
            <a:r>
              <a:rPr lang="en-US" dirty="0" smtClean="0">
                <a:solidFill>
                  <a:schemeClr val="tx1">
                    <a:lumMod val="75000"/>
                  </a:schemeClr>
                </a:solidFill>
              </a:rPr>
              <a:t>Feel free to rename, move, and resize sections as needed.</a:t>
            </a:r>
          </a:p>
        </p:txBody>
      </p:sp>
      <p:sp>
        <p:nvSpPr>
          <p:cNvPr id="15" name="Text Placeholder 16"/>
          <p:cNvSpPr txBox="1">
            <a:spLocks/>
          </p:cNvSpPr>
          <p:nvPr/>
        </p:nvSpPr>
        <p:spPr>
          <a:xfrm>
            <a:off x="12818904" y="5400091"/>
            <a:ext cx="10582656"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218754"/>
              </a:buClr>
            </a:pPr>
            <a:r>
              <a:rPr lang="en-US" b="1" dirty="0">
                <a:solidFill>
                  <a:srgbClr val="218754"/>
                </a:solidFill>
              </a:rPr>
              <a:t>Start</a:t>
            </a:r>
            <a:r>
              <a:rPr lang="en-US" dirty="0">
                <a:solidFill>
                  <a:srgbClr val="218754"/>
                </a:solidFill>
              </a:rPr>
              <a:t> </a:t>
            </a:r>
            <a:r>
              <a:rPr lang="en-US" dirty="0">
                <a:solidFill>
                  <a:schemeClr val="tx1">
                    <a:lumMod val="75000"/>
                  </a:schemeClr>
                </a:solidFill>
              </a:rPr>
              <a:t>the first word of each objective with a verb. And it should be colored and bolded in the app color.</a:t>
            </a:r>
          </a:p>
          <a:p>
            <a:pPr marL="347663" indent="-347663">
              <a:buClr>
                <a:srgbClr val="218754"/>
              </a:buClr>
            </a:pPr>
            <a:r>
              <a:rPr lang="en-US" b="1" dirty="0">
                <a:solidFill>
                  <a:srgbClr val="218754"/>
                </a:solidFill>
              </a:rPr>
              <a:t>Ensure</a:t>
            </a:r>
            <a:r>
              <a:rPr lang="en-US" dirty="0">
                <a:solidFill>
                  <a:srgbClr val="218754"/>
                </a:solidFill>
              </a:rPr>
              <a:t> </a:t>
            </a:r>
            <a:r>
              <a:rPr lang="en-US" dirty="0">
                <a:solidFill>
                  <a:schemeClr val="tx1">
                    <a:lumMod val="75000"/>
                  </a:schemeClr>
                </a:solidFill>
              </a:rPr>
              <a:t>this is a bulleted list.</a:t>
            </a:r>
          </a:p>
          <a:p>
            <a:pPr marL="347663" indent="-347663">
              <a:buClr>
                <a:srgbClr val="218754"/>
              </a:buClr>
            </a:pPr>
            <a:r>
              <a:rPr lang="en-US" b="1" dirty="0">
                <a:solidFill>
                  <a:srgbClr val="218754"/>
                </a:solidFill>
              </a:rPr>
              <a:t>Do</a:t>
            </a:r>
            <a:r>
              <a:rPr lang="en-US" dirty="0">
                <a:solidFill>
                  <a:srgbClr val="218754"/>
                </a:solidFill>
              </a:rPr>
              <a:t> </a:t>
            </a:r>
            <a:r>
              <a:rPr lang="en-US" dirty="0">
                <a:solidFill>
                  <a:schemeClr val="tx1">
                    <a:lumMod val="75000"/>
                  </a:schemeClr>
                </a:solidFill>
              </a:rPr>
              <a:t>not change the bullet style or color.</a:t>
            </a:r>
          </a:p>
          <a:p>
            <a:pPr marL="347663" indent="-347663">
              <a:buClr>
                <a:srgbClr val="218754"/>
              </a:buClr>
            </a:pPr>
            <a:r>
              <a:rPr lang="en-US" b="1" dirty="0">
                <a:solidFill>
                  <a:srgbClr val="218754"/>
                </a:solidFill>
              </a:rPr>
              <a:t>Best</a:t>
            </a:r>
            <a:r>
              <a:rPr lang="en-US" dirty="0">
                <a:solidFill>
                  <a:srgbClr val="218754"/>
                </a:solidFill>
              </a:rPr>
              <a:t> </a:t>
            </a:r>
            <a:r>
              <a:rPr lang="en-US" dirty="0">
                <a:solidFill>
                  <a:schemeClr val="tx1">
                    <a:lumMod val="75000"/>
                  </a:schemeClr>
                </a:solidFill>
              </a:rPr>
              <a:t>practice is use incomplete sentences and do not use a period at the end, but you can use periods if needed. Either way, be consistent in the style of bullets and period usage throughout.</a:t>
            </a:r>
          </a:p>
          <a:p>
            <a:pPr marL="347663" indent="-347663">
              <a:buClr>
                <a:srgbClr val="218754"/>
              </a:buClr>
            </a:pPr>
            <a:r>
              <a:rPr lang="en-US" b="1" dirty="0">
                <a:solidFill>
                  <a:srgbClr val="218754"/>
                </a:solidFill>
              </a:rPr>
              <a:t>The</a:t>
            </a:r>
            <a:r>
              <a:rPr lang="en-US" dirty="0">
                <a:solidFill>
                  <a:srgbClr val="218754"/>
                </a:solidFill>
              </a:rPr>
              <a:t> </a:t>
            </a:r>
            <a:r>
              <a:rPr lang="en-US" dirty="0">
                <a:solidFill>
                  <a:schemeClr val="tx1">
                    <a:lumMod val="75000"/>
                  </a:schemeClr>
                </a:solidFill>
              </a:rPr>
              <a:t>objectives listed here should be the same as or very similar to the ones in the project summary or technical paper.</a:t>
            </a:r>
          </a:p>
        </p:txBody>
      </p:sp>
      <p:sp>
        <p:nvSpPr>
          <p:cNvPr id="16" name="TextBox 15"/>
          <p:cNvSpPr txBox="1"/>
          <p:nvPr/>
        </p:nvSpPr>
        <p:spPr>
          <a:xfrm>
            <a:off x="887514" y="4493747"/>
            <a:ext cx="11516347" cy="769441"/>
          </a:xfrm>
          <a:prstGeom prst="rect">
            <a:avLst/>
          </a:prstGeom>
          <a:noFill/>
        </p:spPr>
        <p:txBody>
          <a:bodyPr wrap="square" rtlCol="0">
            <a:spAutoFit/>
          </a:bodyPr>
          <a:lstStyle/>
          <a:p>
            <a:r>
              <a:rPr lang="en-US" sz="4400" b="1" dirty="0" smtClean="0">
                <a:solidFill>
                  <a:srgbClr val="2E8652"/>
                </a:solidFill>
                <a:latin typeface="Century Gothic" panose="020B0502020202020204" pitchFamily="34" charset="0"/>
              </a:rPr>
              <a:t>Abstract</a:t>
            </a:r>
          </a:p>
        </p:txBody>
      </p:sp>
      <p:sp>
        <p:nvSpPr>
          <p:cNvPr id="23" name="TextBox 22"/>
          <p:cNvSpPr txBox="1"/>
          <p:nvPr/>
        </p:nvSpPr>
        <p:spPr>
          <a:xfrm>
            <a:off x="12839700" y="4488831"/>
            <a:ext cx="8229600" cy="769441"/>
          </a:xfrm>
          <a:prstGeom prst="rect">
            <a:avLst/>
          </a:prstGeom>
          <a:noFill/>
        </p:spPr>
        <p:txBody>
          <a:bodyPr wrap="square" rtlCol="0">
            <a:spAutoFit/>
          </a:bodyPr>
          <a:lstStyle/>
          <a:p>
            <a:r>
              <a:rPr lang="en-US" sz="4400" b="1" dirty="0" smtClean="0">
                <a:solidFill>
                  <a:srgbClr val="2E8652"/>
                </a:solidFill>
                <a:latin typeface="Century Gothic" panose="020B0502020202020204" pitchFamily="34" charset="0"/>
              </a:rPr>
              <a:t>Objectives</a:t>
            </a:r>
          </a:p>
        </p:txBody>
      </p:sp>
      <p:sp>
        <p:nvSpPr>
          <p:cNvPr id="24" name="TextBox 23"/>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2E8652"/>
                </a:solidFill>
                <a:latin typeface="Century Gothic" panose="020B0502020202020204" pitchFamily="34" charset="0"/>
              </a:rPr>
              <a:t>Methodology</a:t>
            </a:r>
          </a:p>
        </p:txBody>
      </p:sp>
      <p:sp>
        <p:nvSpPr>
          <p:cNvPr id="25" name="TextBox 24"/>
          <p:cNvSpPr txBox="1"/>
          <p:nvPr/>
        </p:nvSpPr>
        <p:spPr>
          <a:xfrm>
            <a:off x="12817485" y="12380258"/>
            <a:ext cx="8229600" cy="769441"/>
          </a:xfrm>
          <a:prstGeom prst="rect">
            <a:avLst/>
          </a:prstGeom>
          <a:noFill/>
        </p:spPr>
        <p:txBody>
          <a:bodyPr wrap="square" rtlCol="0">
            <a:spAutoFit/>
          </a:bodyPr>
          <a:lstStyle/>
          <a:p>
            <a:r>
              <a:rPr lang="en-US" sz="4400" b="1" dirty="0" smtClean="0">
                <a:solidFill>
                  <a:srgbClr val="2E8652"/>
                </a:solidFill>
                <a:latin typeface="Century Gothic" panose="020B0502020202020204" pitchFamily="34" charset="0"/>
              </a:rPr>
              <a:t>Study Area</a:t>
            </a:r>
          </a:p>
        </p:txBody>
      </p:sp>
      <p:sp>
        <p:nvSpPr>
          <p:cNvPr id="26" name="TextBox 25"/>
          <p:cNvSpPr txBox="1"/>
          <p:nvPr/>
        </p:nvSpPr>
        <p:spPr>
          <a:xfrm>
            <a:off x="12839700" y="16226444"/>
            <a:ext cx="8229600" cy="769441"/>
          </a:xfrm>
          <a:prstGeom prst="rect">
            <a:avLst/>
          </a:prstGeom>
          <a:noFill/>
        </p:spPr>
        <p:txBody>
          <a:bodyPr wrap="square" rtlCol="0">
            <a:spAutoFit/>
          </a:bodyPr>
          <a:lstStyle/>
          <a:p>
            <a:r>
              <a:rPr lang="en-US" sz="4400" b="1" dirty="0" smtClean="0">
                <a:solidFill>
                  <a:srgbClr val="2E8652"/>
                </a:solidFill>
                <a:latin typeface="Century Gothic" panose="020B0502020202020204" pitchFamily="34" charset="0"/>
              </a:rPr>
              <a:t>Earth Observations</a:t>
            </a:r>
          </a:p>
        </p:txBody>
      </p:sp>
      <p:sp>
        <p:nvSpPr>
          <p:cNvPr id="27" name="TextBox 26"/>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2E8652"/>
                </a:solidFill>
                <a:latin typeface="Century Gothic" panose="020B0502020202020204" pitchFamily="34" charset="0"/>
              </a:rPr>
              <a:t>Results</a:t>
            </a:r>
          </a:p>
        </p:txBody>
      </p:sp>
      <p:sp>
        <p:nvSpPr>
          <p:cNvPr id="28" name="TextBox 27"/>
          <p:cNvSpPr txBox="1"/>
          <p:nvPr/>
        </p:nvSpPr>
        <p:spPr>
          <a:xfrm>
            <a:off x="12839700" y="19571985"/>
            <a:ext cx="8229600" cy="769441"/>
          </a:xfrm>
          <a:prstGeom prst="rect">
            <a:avLst/>
          </a:prstGeom>
          <a:noFill/>
        </p:spPr>
        <p:txBody>
          <a:bodyPr wrap="square" rtlCol="0">
            <a:spAutoFit/>
          </a:bodyPr>
          <a:lstStyle/>
          <a:p>
            <a:r>
              <a:rPr lang="en-US" sz="4400" b="1" dirty="0" smtClean="0">
                <a:solidFill>
                  <a:srgbClr val="2E8652"/>
                </a:solidFill>
                <a:latin typeface="Century Gothic" panose="020B0502020202020204" pitchFamily="34" charset="0"/>
              </a:rPr>
              <a:t>Conclusions</a:t>
            </a:r>
          </a:p>
        </p:txBody>
      </p:sp>
      <p:sp>
        <p:nvSpPr>
          <p:cNvPr id="29" name="TextBox 28"/>
          <p:cNvSpPr txBox="1"/>
          <p:nvPr/>
        </p:nvSpPr>
        <p:spPr>
          <a:xfrm>
            <a:off x="12818904" y="23895681"/>
            <a:ext cx="8229600" cy="769441"/>
          </a:xfrm>
          <a:prstGeom prst="rect">
            <a:avLst/>
          </a:prstGeom>
          <a:noFill/>
        </p:spPr>
        <p:txBody>
          <a:bodyPr wrap="square" rtlCol="0">
            <a:spAutoFit/>
          </a:bodyPr>
          <a:lstStyle/>
          <a:p>
            <a:r>
              <a:rPr lang="en-US" sz="4400" b="1" dirty="0" smtClean="0">
                <a:solidFill>
                  <a:srgbClr val="2E8652"/>
                </a:solidFill>
                <a:latin typeface="Century Gothic" panose="020B0502020202020204" pitchFamily="34" charset="0"/>
              </a:rPr>
              <a:t>Acknowledgements</a:t>
            </a:r>
          </a:p>
        </p:txBody>
      </p:sp>
      <p:sp>
        <p:nvSpPr>
          <p:cNvPr id="30" name="TextBox 29"/>
          <p:cNvSpPr txBox="1"/>
          <p:nvPr/>
        </p:nvSpPr>
        <p:spPr>
          <a:xfrm>
            <a:off x="12818904" y="30093915"/>
            <a:ext cx="8229600" cy="769441"/>
          </a:xfrm>
          <a:prstGeom prst="rect">
            <a:avLst/>
          </a:prstGeom>
          <a:noFill/>
        </p:spPr>
        <p:txBody>
          <a:bodyPr wrap="square" rtlCol="0">
            <a:spAutoFit/>
          </a:bodyPr>
          <a:lstStyle/>
          <a:p>
            <a:r>
              <a:rPr lang="en-US" sz="4400" b="1" dirty="0" smtClean="0">
                <a:solidFill>
                  <a:srgbClr val="2E8652"/>
                </a:solidFill>
                <a:latin typeface="Century Gothic" panose="020B0502020202020204" pitchFamily="34" charset="0"/>
              </a:rPr>
              <a:t>Project Partners</a:t>
            </a:r>
          </a:p>
        </p:txBody>
      </p:sp>
      <p:sp>
        <p:nvSpPr>
          <p:cNvPr id="31" name="TextBox 30"/>
          <p:cNvSpPr txBox="1"/>
          <p:nvPr/>
        </p:nvSpPr>
        <p:spPr>
          <a:xfrm>
            <a:off x="914400" y="27662888"/>
            <a:ext cx="4542503" cy="769441"/>
          </a:xfrm>
          <a:prstGeom prst="rect">
            <a:avLst/>
          </a:prstGeom>
          <a:noFill/>
        </p:spPr>
        <p:txBody>
          <a:bodyPr wrap="square" rtlCol="0">
            <a:spAutoFit/>
          </a:bodyPr>
          <a:lstStyle/>
          <a:p>
            <a:r>
              <a:rPr lang="en-US" sz="4400" b="1" dirty="0" smtClean="0">
                <a:solidFill>
                  <a:srgbClr val="2E8652"/>
                </a:solidFill>
                <a:latin typeface="Century Gothic" panose="020B0502020202020204" pitchFamily="34" charset="0"/>
              </a:rPr>
              <a:t>Team Members</a:t>
            </a:r>
          </a:p>
        </p:txBody>
      </p:sp>
      <p:sp>
        <p:nvSpPr>
          <p:cNvPr id="21" name="TextBox 20"/>
          <p:cNvSpPr txBox="1"/>
          <p:nvPr/>
        </p:nvSpPr>
        <p:spPr>
          <a:xfrm>
            <a:off x="24457525" y="5014452"/>
            <a:ext cx="2339102" cy="6961237"/>
          </a:xfrm>
          <a:prstGeom prst="rect">
            <a:avLst/>
          </a:prstGeom>
          <a:noFill/>
        </p:spPr>
        <p:txBody>
          <a:bodyPr vert="vert270" wrap="square" rtlCol="0">
            <a:spAutoFit/>
          </a:bodyPr>
          <a:lstStyle/>
          <a:p>
            <a:r>
              <a:rPr lang="en-US" sz="2800" dirty="0" smtClean="0"/>
              <a:t>This area is to be left empty if the short title does not require this extra space (delete this text box).</a:t>
            </a:r>
          </a:p>
          <a:p>
            <a:r>
              <a:rPr lang="en-US" sz="2800" dirty="0" smtClean="0"/>
              <a:t>  </a:t>
            </a:r>
          </a:p>
          <a:p>
            <a:r>
              <a:rPr lang="en-US" sz="2800" dirty="0" smtClean="0"/>
              <a:t>Short title should be in 160 </a:t>
            </a:r>
            <a:r>
              <a:rPr lang="en-US" sz="2800" dirty="0" err="1" smtClean="0"/>
              <a:t>pt</a:t>
            </a:r>
            <a:r>
              <a:rPr lang="en-US" sz="2800" dirty="0" smtClean="0"/>
              <a:t> font. Only shrink if short title cannot fit in provided text box.</a:t>
            </a:r>
            <a:endParaRPr lang="en-US" sz="2800" dirty="0"/>
          </a:p>
        </p:txBody>
      </p:sp>
      <p:sp>
        <p:nvSpPr>
          <p:cNvPr id="34" name="Text Placeholder 16"/>
          <p:cNvSpPr txBox="1">
            <a:spLocks/>
          </p:cNvSpPr>
          <p:nvPr/>
        </p:nvSpPr>
        <p:spPr>
          <a:xfrm>
            <a:off x="3834071" y="3345508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sp>
        <p:nvSpPr>
          <p:cNvPr id="36" name="Text Placeholder 16"/>
          <p:cNvSpPr txBox="1">
            <a:spLocks/>
          </p:cNvSpPr>
          <p:nvPr/>
        </p:nvSpPr>
        <p:spPr>
          <a:xfrm>
            <a:off x="6926643" y="3345508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9718" y="31148713"/>
            <a:ext cx="2057404" cy="2081788"/>
          </a:xfrm>
          <a:prstGeom prst="rect">
            <a:avLst/>
          </a:prstGeom>
        </p:spPr>
      </p:pic>
      <p:pic>
        <p:nvPicPr>
          <p:cNvPr id="35" name="Picture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41494" y="31186311"/>
            <a:ext cx="2057404" cy="2081788"/>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3270" y="31170567"/>
            <a:ext cx="2057404" cy="2081788"/>
          </a:xfrm>
          <a:prstGeom prst="rect">
            <a:avLst/>
          </a:prstGeom>
        </p:spPr>
      </p:pic>
      <p:sp>
        <p:nvSpPr>
          <p:cNvPr id="32" name="Text Placeholder 16"/>
          <p:cNvSpPr txBox="1">
            <a:spLocks/>
          </p:cNvSpPr>
          <p:nvPr/>
        </p:nvSpPr>
        <p:spPr>
          <a:xfrm>
            <a:off x="914400" y="28619314"/>
            <a:ext cx="917447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Team Leads are first and include their title below their name.</a:t>
            </a:r>
          </a:p>
          <a:p>
            <a:r>
              <a:rPr lang="en-US" dirty="0" smtClean="0">
                <a:solidFill>
                  <a:schemeClr val="tx1">
                    <a:lumMod val="75000"/>
                  </a:schemeClr>
                </a:solidFill>
              </a:rPr>
              <a:t>Headshots should include professional business attire.</a:t>
            </a:r>
          </a:p>
          <a:p>
            <a:r>
              <a:rPr lang="en-US" dirty="0" smtClean="0">
                <a:solidFill>
                  <a:schemeClr val="tx1">
                    <a:lumMod val="75000"/>
                  </a:schemeClr>
                </a:solidFill>
              </a:rPr>
              <a:t>Images should be cropped to a circle shape at a 1.8” x 1.8” dimension and centered in aperture shape. Instruction on how to do this can </a:t>
            </a:r>
            <a:r>
              <a:rPr lang="en-US" dirty="0">
                <a:solidFill>
                  <a:schemeClr val="tx1">
                    <a:lumMod val="75000"/>
                  </a:schemeClr>
                </a:solidFill>
              </a:rPr>
              <a:t>be found </a:t>
            </a:r>
            <a:r>
              <a:rPr lang="en-US" dirty="0" smtClean="0">
                <a:solidFill>
                  <a:schemeClr val="tx1">
                    <a:lumMod val="75000"/>
                  </a:schemeClr>
                </a:solidFill>
                <a:hlinkClick r:id="rId3"/>
              </a:rPr>
              <a:t>here</a:t>
            </a:r>
            <a:r>
              <a:rPr lang="en-US" dirty="0" smtClean="0">
                <a:solidFill>
                  <a:schemeClr val="tx1">
                    <a:lumMod val="75000"/>
                  </a:schemeClr>
                </a:solidFill>
              </a:rPr>
              <a:t>.</a:t>
            </a:r>
          </a:p>
        </p:txBody>
      </p:sp>
      <p:sp>
        <p:nvSpPr>
          <p:cNvPr id="38" name="TextBox 37"/>
          <p:cNvSpPr txBox="1"/>
          <p:nvPr/>
        </p:nvSpPr>
        <p:spPr>
          <a:xfrm>
            <a:off x="843099" y="34702977"/>
            <a:ext cx="18035451" cy="862779"/>
          </a:xfrm>
          <a:prstGeom prst="rect">
            <a:avLst/>
          </a:prstGeom>
          <a:noFill/>
        </p:spPr>
        <p:txBody>
          <a:bodyPr wrap="square" rtlCol="0">
            <a:noAutofit/>
          </a:bodyPr>
          <a:lstStyle/>
          <a:p>
            <a:r>
              <a:rPr lang="en-US" sz="4800" dirty="0" smtClean="0">
                <a:solidFill>
                  <a:schemeClr val="bg1"/>
                </a:solidFill>
                <a:latin typeface="+mj-lt"/>
              </a:rPr>
              <a:t>Node Location – </a:t>
            </a:r>
            <a:r>
              <a:rPr lang="en-US" sz="4800" dirty="0" smtClean="0">
                <a:solidFill>
                  <a:schemeClr val="bg1"/>
                </a:solidFill>
                <a:latin typeface="+mj-lt"/>
              </a:rPr>
              <a:t>Year Term</a:t>
            </a:r>
            <a:endParaRPr lang="en-US" sz="4800" dirty="0">
              <a:solidFill>
                <a:schemeClr val="bg1"/>
              </a:solidFill>
              <a:latin typeface="+mj-lt"/>
            </a:endParaRPr>
          </a:p>
        </p:txBody>
      </p:sp>
      <p:sp>
        <p:nvSpPr>
          <p:cNvPr id="33" name="Rectangle 32"/>
          <p:cNvSpPr/>
          <p:nvPr/>
        </p:nvSpPr>
        <p:spPr>
          <a:xfrm rot="19428621">
            <a:off x="-5987828" y="8185817"/>
            <a:ext cx="22746868" cy="2646878"/>
          </a:xfrm>
          <a:prstGeom prst="rect">
            <a:avLst/>
          </a:prstGeom>
          <a:noFill/>
        </p:spPr>
        <p:txBody>
          <a:bodyPr wrap="none" lIns="91440" tIns="45720" rIns="91440" bIns="45720">
            <a:spAutoFit/>
          </a:bodyPr>
          <a:lstStyle/>
          <a:p>
            <a:pPr algn="ctr"/>
            <a:r>
              <a:rPr lang="en-US" sz="166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Eco Forecasting Projects</a:t>
            </a:r>
            <a:endParaRPr lang="en-US" sz="16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384327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009644" y="787399"/>
            <a:ext cx="19412712" cy="2695437"/>
          </a:xfrm>
        </p:spPr>
        <p:txBody>
          <a:bodyPr anchor="ctr"/>
          <a:lstStyle/>
          <a:p>
            <a:endParaRPr lang="en-US"/>
          </a:p>
        </p:txBody>
      </p:sp>
      <p:sp>
        <p:nvSpPr>
          <p:cNvPr id="2" name="Text Placeholder 1"/>
          <p:cNvSpPr>
            <a:spLocks noGrp="1"/>
          </p:cNvSpPr>
          <p:nvPr>
            <p:ph type="body" sz="quarter" idx="10"/>
          </p:nvPr>
        </p:nvSpPr>
        <p:spPr>
          <a:xfrm rot="16200000">
            <a:off x="11395220" y="18076757"/>
            <a:ext cx="28438686" cy="2314074"/>
          </a:xfrm>
        </p:spPr>
        <p:txBody>
          <a:bodyPr/>
          <a:lstStyle/>
          <a:p>
            <a:endParaRPr lang="en-US" dirty="0"/>
          </a:p>
        </p:txBody>
      </p:sp>
      <p:sp>
        <p:nvSpPr>
          <p:cNvPr id="9" name="Text Placeholder 16"/>
          <p:cNvSpPr txBox="1">
            <a:spLocks/>
          </p:cNvSpPr>
          <p:nvPr/>
        </p:nvSpPr>
        <p:spPr>
          <a:xfrm>
            <a:off x="700626" y="3344195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rPr>
              <a:t>Participant Name</a:t>
            </a:r>
          </a:p>
          <a:p>
            <a:pPr algn="ctr">
              <a:lnSpc>
                <a:spcPct val="100000"/>
              </a:lnSpc>
              <a:spcBef>
                <a:spcPts val="0"/>
              </a:spcBef>
            </a:pPr>
            <a:r>
              <a:rPr lang="en-US" dirty="0" smtClean="0">
                <a:solidFill>
                  <a:schemeClr val="tx1">
                    <a:lumMod val="75000"/>
                  </a:schemeClr>
                </a:solidFill>
              </a:rPr>
              <a:t>Team Lead</a:t>
            </a:r>
          </a:p>
        </p:txBody>
      </p:sp>
      <p:sp>
        <p:nvSpPr>
          <p:cNvPr id="10" name="Text Placeholder 16"/>
          <p:cNvSpPr txBox="1">
            <a:spLocks/>
          </p:cNvSpPr>
          <p:nvPr/>
        </p:nvSpPr>
        <p:spPr>
          <a:xfrm>
            <a:off x="12839700" y="30909460"/>
            <a:ext cx="10921333"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Only use federal logos—no state or local government logos, or NGO logos.</a:t>
            </a:r>
          </a:p>
          <a:p>
            <a:r>
              <a:rPr lang="en-US" dirty="0" smtClean="0">
                <a:solidFill>
                  <a:schemeClr val="tx1">
                    <a:lumMod val="75000"/>
                  </a:schemeClr>
                </a:solidFill>
              </a:rPr>
              <a:t>Some logos are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images and text ungrouped.</a:t>
            </a:r>
          </a:p>
        </p:txBody>
      </p:sp>
      <p:sp>
        <p:nvSpPr>
          <p:cNvPr id="11" name="Text Placeholder 16"/>
          <p:cNvSpPr txBox="1">
            <a:spLocks/>
          </p:cNvSpPr>
          <p:nvPr/>
        </p:nvSpPr>
        <p:spPr>
          <a:xfrm>
            <a:off x="12839700" y="24802870"/>
            <a:ext cx="10972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anyone who has helped you with the project.</a:t>
            </a:r>
          </a:p>
          <a:p>
            <a:r>
              <a:rPr lang="en-US" dirty="0" smtClean="0">
                <a:solidFill>
                  <a:schemeClr val="tx1">
                    <a:lumMod val="75000"/>
                  </a:schemeClr>
                </a:solidFill>
              </a:rPr>
              <a:t>If this is a continuation project, credit the previous team members and contributors.</a:t>
            </a:r>
          </a:p>
          <a:p>
            <a:r>
              <a:rPr lang="en-US" dirty="0" smtClean="0">
                <a:solidFill>
                  <a:schemeClr val="tx1">
                    <a:lumMod val="75000"/>
                  </a:schemeClr>
                </a:solidFill>
              </a:rPr>
              <a:t>If you are including affiliations, use DEVELOP as the affiliation for a </a:t>
            </a:r>
            <a:r>
              <a:rPr lang="en-US" dirty="0" err="1" smtClean="0">
                <a:solidFill>
                  <a:schemeClr val="tx1">
                    <a:lumMod val="75000"/>
                  </a:schemeClr>
                </a:solidFill>
              </a:rPr>
              <a:t>DEVELOPer</a:t>
            </a:r>
            <a:r>
              <a:rPr lang="en-US" dirty="0" smtClean="0">
                <a:solidFill>
                  <a:schemeClr val="tx1">
                    <a:lumMod val="75000"/>
                  </a:schemeClr>
                </a:solidFill>
              </a:rPr>
              <a:t> or former </a:t>
            </a:r>
            <a:r>
              <a:rPr lang="en-US" dirty="0" err="1" smtClean="0">
                <a:solidFill>
                  <a:schemeClr val="tx1">
                    <a:lumMod val="75000"/>
                  </a:schemeClr>
                </a:solidFill>
              </a:rPr>
              <a:t>DEVELOPer</a:t>
            </a:r>
            <a:r>
              <a:rPr lang="en-US" dirty="0" smtClean="0">
                <a:solidFill>
                  <a:schemeClr val="tx1">
                    <a:lumMod val="75000"/>
                  </a:schemeClr>
                </a:solidFill>
              </a:rPr>
              <a:t>—not their school or former school.</a:t>
            </a:r>
          </a:p>
          <a:p>
            <a:r>
              <a:rPr lang="en-US" dirty="0">
                <a:solidFill>
                  <a:schemeClr val="tx1">
                    <a:lumMod val="75000"/>
                  </a:schemeClr>
                </a:solidFill>
              </a:rPr>
              <a:t>Include the following legal text</a:t>
            </a:r>
            <a:r>
              <a:rPr lang="en-US" dirty="0" smtClean="0">
                <a:solidFill>
                  <a:schemeClr val="tx1">
                    <a:lumMod val="75000"/>
                  </a:schemeClr>
                </a:solidFill>
              </a:rPr>
              <a:t>:</a:t>
            </a:r>
          </a:p>
          <a:p>
            <a:pPr lvl="0" defTabSz="3072384">
              <a:lnSpc>
                <a:spcPct val="100000"/>
              </a:lnSpc>
              <a:spcBef>
                <a:spcPts val="0"/>
              </a:spcBef>
            </a:pPr>
            <a:r>
              <a:rPr lang="en-US" sz="1600" i="1" dirty="0">
                <a:solidFill>
                  <a:srgbClr val="767171"/>
                </a:solidFill>
              </a:rPr>
              <a:t>This material is based upon work supported by NASA through contract NNL11AA00B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a:p>
            <a:endParaRPr lang="en-US" sz="2400" dirty="0">
              <a:solidFill>
                <a:schemeClr val="tx1">
                  <a:lumMod val="75000"/>
                </a:schemeClr>
              </a:solidFill>
            </a:endParaRPr>
          </a:p>
        </p:txBody>
      </p:sp>
      <p:sp>
        <p:nvSpPr>
          <p:cNvPr id="8" name="Text Placeholder 16"/>
          <p:cNvSpPr txBox="1">
            <a:spLocks/>
          </p:cNvSpPr>
          <p:nvPr/>
        </p:nvSpPr>
        <p:spPr>
          <a:xfrm>
            <a:off x="914399" y="22743821"/>
            <a:ext cx="11516347" cy="479881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images.</a:t>
            </a:r>
          </a:p>
          <a:p>
            <a:r>
              <a:rPr lang="en-US" dirty="0" smtClean="0">
                <a:solidFill>
                  <a:schemeClr val="tx1">
                    <a:lumMod val="75000"/>
                  </a:schemeClr>
                </a:solidFill>
              </a:rPr>
              <a:t>Make sure that it has some sort of flow, that it makes sense.  Show your results in a logical order.</a:t>
            </a:r>
          </a:p>
          <a:p>
            <a:r>
              <a:rPr lang="en-US" dirty="0" smtClean="0">
                <a:solidFill>
                  <a:schemeClr val="tx1">
                    <a:lumMod val="75000"/>
                  </a:schemeClr>
                </a:solidFill>
              </a:rPr>
              <a:t>No bullets.</a:t>
            </a:r>
          </a:p>
        </p:txBody>
      </p:sp>
      <p:sp>
        <p:nvSpPr>
          <p:cNvPr id="12" name="Text Placeholder 16"/>
          <p:cNvSpPr txBox="1">
            <a:spLocks/>
          </p:cNvSpPr>
          <p:nvPr/>
        </p:nvSpPr>
        <p:spPr>
          <a:xfrm>
            <a:off x="12839700" y="20479174"/>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56B27B"/>
              </a:buClr>
            </a:pPr>
            <a:r>
              <a:rPr lang="en-US" dirty="0" smtClean="0">
                <a:solidFill>
                  <a:schemeClr val="tx1">
                    <a:lumMod val="75000"/>
                  </a:schemeClr>
                </a:solidFill>
              </a:rPr>
              <a:t>Use bullets.</a:t>
            </a:r>
          </a:p>
          <a:p>
            <a:pPr marL="347663" indent="-347663">
              <a:buClr>
                <a:srgbClr val="56B27B"/>
              </a:buClr>
            </a:pPr>
            <a:r>
              <a:rPr lang="en-US" dirty="0" smtClean="0">
                <a:solidFill>
                  <a:schemeClr val="tx1">
                    <a:lumMod val="75000"/>
                  </a:schemeClr>
                </a:solidFill>
              </a:rPr>
              <a:t>Use complete sentences with periods.</a:t>
            </a:r>
          </a:p>
        </p:txBody>
      </p:sp>
      <p:sp>
        <p:nvSpPr>
          <p:cNvPr id="7" name="Text Placeholder 16"/>
          <p:cNvSpPr txBox="1">
            <a:spLocks/>
          </p:cNvSpPr>
          <p:nvPr/>
        </p:nvSpPr>
        <p:spPr>
          <a:xfrm>
            <a:off x="914400" y="13337042"/>
            <a:ext cx="11407715" cy="551523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imagery or a workflow here.</a:t>
            </a:r>
          </a:p>
          <a:p>
            <a:r>
              <a:rPr lang="en-US" dirty="0" smtClean="0">
                <a:solidFill>
                  <a:schemeClr val="tx1">
                    <a:lumMod val="75000"/>
                  </a:schemeClr>
                </a:solidFill>
              </a:rPr>
              <a:t>Keep text to a minimum.</a:t>
            </a:r>
          </a:p>
          <a:p>
            <a:r>
              <a:rPr lang="en-US" dirty="0" smtClean="0">
                <a:solidFill>
                  <a:schemeClr val="tx1">
                    <a:lumMod val="75000"/>
                  </a:schemeClr>
                </a:solidFill>
              </a:rPr>
              <a:t>The font should be easily readable.</a:t>
            </a:r>
          </a:p>
          <a:p>
            <a:r>
              <a:rPr lang="en-US" dirty="0" smtClean="0">
                <a:solidFill>
                  <a:schemeClr val="tx1">
                    <a:lumMod val="75000"/>
                  </a:schemeClr>
                </a:solidFill>
              </a:rPr>
              <a:t>Don’t paste images of flowcharts—all images should be editable.</a:t>
            </a:r>
          </a:p>
          <a:p>
            <a:r>
              <a:rPr lang="en-US" dirty="0" smtClean="0">
                <a:solidFill>
                  <a:schemeClr val="tx1">
                    <a:lumMod val="75000"/>
                  </a:schemeClr>
                </a:solidFill>
              </a:rPr>
              <a:t>Feel free to delete this text box as appropriate to your workflow.</a:t>
            </a:r>
          </a:p>
        </p:txBody>
      </p:sp>
      <p:sp>
        <p:nvSpPr>
          <p:cNvPr id="13" name="Text Placeholder 16"/>
          <p:cNvSpPr txBox="1">
            <a:spLocks/>
          </p:cNvSpPr>
          <p:nvPr/>
        </p:nvSpPr>
        <p:spPr>
          <a:xfrm>
            <a:off x="12839699" y="13287447"/>
            <a:ext cx="8207385"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 map that has easily readable text and a legend.</a:t>
            </a:r>
          </a:p>
          <a:p>
            <a:r>
              <a:rPr lang="en-US" dirty="0" smtClean="0">
                <a:solidFill>
                  <a:schemeClr val="tx1">
                    <a:lumMod val="75000"/>
                  </a:schemeClr>
                </a:solidFill>
              </a:rPr>
              <a:t>Including the study period is optional.</a:t>
            </a:r>
          </a:p>
        </p:txBody>
      </p:sp>
      <p:sp>
        <p:nvSpPr>
          <p:cNvPr id="14" name="Text Placeholder 16"/>
          <p:cNvSpPr txBox="1">
            <a:spLocks/>
          </p:cNvSpPr>
          <p:nvPr/>
        </p:nvSpPr>
        <p:spPr>
          <a:xfrm>
            <a:off x="12839699" y="17128081"/>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Earth observation icons can be found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any text editable.</a:t>
            </a:r>
          </a:p>
        </p:txBody>
      </p:sp>
      <p:sp>
        <p:nvSpPr>
          <p:cNvPr id="6" name="Text Placeholder 16"/>
          <p:cNvSpPr txBox="1">
            <a:spLocks/>
          </p:cNvSpPr>
          <p:nvPr/>
        </p:nvSpPr>
        <p:spPr>
          <a:xfrm>
            <a:off x="914400" y="5447353"/>
            <a:ext cx="11380829" cy="5595663"/>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Keep this blank for now.</a:t>
            </a:r>
          </a:p>
          <a:p>
            <a:r>
              <a:rPr lang="en-US" dirty="0" smtClean="0">
                <a:solidFill>
                  <a:schemeClr val="tx1">
                    <a:lumMod val="75000"/>
                  </a:schemeClr>
                </a:solidFill>
              </a:rPr>
              <a:t>Body text point size should be at least 24.</a:t>
            </a:r>
          </a:p>
          <a:p>
            <a:r>
              <a:rPr lang="en-US" dirty="0" smtClean="0">
                <a:solidFill>
                  <a:schemeClr val="tx1">
                    <a:lumMod val="75000"/>
                  </a:schemeClr>
                </a:solidFill>
              </a:rPr>
              <a:t>Caption text point size should be at least 16.</a:t>
            </a:r>
          </a:p>
          <a:p>
            <a:r>
              <a:rPr lang="en-US" dirty="0" smtClean="0">
                <a:solidFill>
                  <a:schemeClr val="tx1">
                    <a:lumMod val="75000"/>
                  </a:schemeClr>
                </a:solidFill>
              </a:rPr>
              <a:t>Feel free to rename, move, and resize sections as needed.</a:t>
            </a:r>
          </a:p>
        </p:txBody>
      </p:sp>
      <p:sp>
        <p:nvSpPr>
          <p:cNvPr id="15" name="Text Placeholder 16"/>
          <p:cNvSpPr txBox="1">
            <a:spLocks/>
          </p:cNvSpPr>
          <p:nvPr/>
        </p:nvSpPr>
        <p:spPr>
          <a:xfrm>
            <a:off x="12818904" y="5400091"/>
            <a:ext cx="10582656"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52B37B"/>
              </a:buClr>
            </a:pPr>
            <a:r>
              <a:rPr lang="en-US" b="1" dirty="0">
                <a:solidFill>
                  <a:srgbClr val="52B37B"/>
                </a:solidFill>
              </a:rPr>
              <a:t>Start</a:t>
            </a:r>
            <a:r>
              <a:rPr lang="en-US" dirty="0">
                <a:solidFill>
                  <a:srgbClr val="52B37B"/>
                </a:solidFill>
              </a:rPr>
              <a:t> </a:t>
            </a:r>
            <a:r>
              <a:rPr lang="en-US" dirty="0">
                <a:solidFill>
                  <a:schemeClr val="tx1">
                    <a:lumMod val="75000"/>
                  </a:schemeClr>
                </a:solidFill>
              </a:rPr>
              <a:t>the first word of each objective with a verb. And it should be colored and bolded in the app color.</a:t>
            </a:r>
          </a:p>
          <a:p>
            <a:pPr marL="347663" indent="-347663">
              <a:buClr>
                <a:srgbClr val="52B37B"/>
              </a:buClr>
            </a:pPr>
            <a:r>
              <a:rPr lang="en-US" b="1" dirty="0">
                <a:solidFill>
                  <a:srgbClr val="52B37B"/>
                </a:solidFill>
              </a:rPr>
              <a:t>Ensure</a:t>
            </a:r>
            <a:r>
              <a:rPr lang="en-US" dirty="0">
                <a:solidFill>
                  <a:srgbClr val="52B37B"/>
                </a:solidFill>
              </a:rPr>
              <a:t> </a:t>
            </a:r>
            <a:r>
              <a:rPr lang="en-US" dirty="0">
                <a:solidFill>
                  <a:schemeClr val="tx1">
                    <a:lumMod val="75000"/>
                  </a:schemeClr>
                </a:solidFill>
              </a:rPr>
              <a:t>this is a bulleted list.</a:t>
            </a:r>
          </a:p>
          <a:p>
            <a:pPr marL="347663" indent="-347663">
              <a:buClr>
                <a:srgbClr val="52B37B"/>
              </a:buClr>
            </a:pPr>
            <a:r>
              <a:rPr lang="en-US" b="1" dirty="0">
                <a:solidFill>
                  <a:srgbClr val="52B37B"/>
                </a:solidFill>
              </a:rPr>
              <a:t>Do</a:t>
            </a:r>
            <a:r>
              <a:rPr lang="en-US" dirty="0">
                <a:solidFill>
                  <a:srgbClr val="52B37B"/>
                </a:solidFill>
              </a:rPr>
              <a:t> </a:t>
            </a:r>
            <a:r>
              <a:rPr lang="en-US" dirty="0">
                <a:solidFill>
                  <a:schemeClr val="tx1">
                    <a:lumMod val="75000"/>
                  </a:schemeClr>
                </a:solidFill>
              </a:rPr>
              <a:t>not change the bullet style or color.</a:t>
            </a:r>
          </a:p>
          <a:p>
            <a:pPr marL="347663" indent="-347663">
              <a:buClr>
                <a:srgbClr val="52B37B"/>
              </a:buClr>
            </a:pPr>
            <a:r>
              <a:rPr lang="en-US" b="1" dirty="0">
                <a:solidFill>
                  <a:srgbClr val="52B37B"/>
                </a:solidFill>
              </a:rPr>
              <a:t>Best</a:t>
            </a:r>
            <a:r>
              <a:rPr lang="en-US" dirty="0">
                <a:solidFill>
                  <a:srgbClr val="52B37B"/>
                </a:solidFill>
              </a:rPr>
              <a:t> </a:t>
            </a:r>
            <a:r>
              <a:rPr lang="en-US" dirty="0">
                <a:solidFill>
                  <a:schemeClr val="tx1">
                    <a:lumMod val="75000"/>
                  </a:schemeClr>
                </a:solidFill>
              </a:rPr>
              <a:t>practice is use incomplete sentences and do not use a period at the end, but you can use periods if needed. Either way, be consistent in the style of bullets and period usage throughout.</a:t>
            </a:r>
          </a:p>
          <a:p>
            <a:pPr marL="347663" indent="-347663">
              <a:buClr>
                <a:srgbClr val="52B37B"/>
              </a:buClr>
            </a:pPr>
            <a:r>
              <a:rPr lang="en-US" b="1" dirty="0">
                <a:solidFill>
                  <a:srgbClr val="52B37B"/>
                </a:solidFill>
              </a:rPr>
              <a:t>The</a:t>
            </a:r>
            <a:r>
              <a:rPr lang="en-US" dirty="0">
                <a:solidFill>
                  <a:srgbClr val="52B37B"/>
                </a:solidFill>
              </a:rPr>
              <a:t> </a:t>
            </a:r>
            <a:r>
              <a:rPr lang="en-US" dirty="0">
                <a:solidFill>
                  <a:schemeClr val="tx1">
                    <a:lumMod val="75000"/>
                  </a:schemeClr>
                </a:solidFill>
              </a:rPr>
              <a:t>objectives listed here should be the same as or very similar to the ones in the project summary or technical paper.</a:t>
            </a:r>
          </a:p>
        </p:txBody>
      </p:sp>
      <p:sp>
        <p:nvSpPr>
          <p:cNvPr id="16" name="TextBox 15"/>
          <p:cNvSpPr txBox="1"/>
          <p:nvPr/>
        </p:nvSpPr>
        <p:spPr>
          <a:xfrm>
            <a:off x="887514" y="4493747"/>
            <a:ext cx="11516347" cy="769441"/>
          </a:xfrm>
          <a:prstGeom prst="rect">
            <a:avLst/>
          </a:prstGeom>
          <a:noFill/>
        </p:spPr>
        <p:txBody>
          <a:bodyPr wrap="square" rtlCol="0">
            <a:spAutoFit/>
          </a:bodyPr>
          <a:lstStyle/>
          <a:p>
            <a:r>
              <a:rPr lang="en-US" sz="4400" b="1" dirty="0" smtClean="0">
                <a:solidFill>
                  <a:srgbClr val="56B27B"/>
                </a:solidFill>
                <a:latin typeface="Century Gothic" panose="020B0502020202020204" pitchFamily="34" charset="0"/>
              </a:rPr>
              <a:t>Abstract</a:t>
            </a:r>
          </a:p>
        </p:txBody>
      </p:sp>
      <p:sp>
        <p:nvSpPr>
          <p:cNvPr id="23" name="TextBox 22"/>
          <p:cNvSpPr txBox="1"/>
          <p:nvPr/>
        </p:nvSpPr>
        <p:spPr>
          <a:xfrm>
            <a:off x="12839700" y="4488831"/>
            <a:ext cx="8229600" cy="769441"/>
          </a:xfrm>
          <a:prstGeom prst="rect">
            <a:avLst/>
          </a:prstGeom>
          <a:noFill/>
        </p:spPr>
        <p:txBody>
          <a:bodyPr wrap="square" rtlCol="0">
            <a:spAutoFit/>
          </a:bodyPr>
          <a:lstStyle/>
          <a:p>
            <a:r>
              <a:rPr lang="en-US" sz="4400" b="1" dirty="0" smtClean="0">
                <a:solidFill>
                  <a:srgbClr val="56B27B"/>
                </a:solidFill>
                <a:latin typeface="Century Gothic" panose="020B0502020202020204" pitchFamily="34" charset="0"/>
              </a:rPr>
              <a:t>Objectives</a:t>
            </a:r>
          </a:p>
        </p:txBody>
      </p:sp>
      <p:sp>
        <p:nvSpPr>
          <p:cNvPr id="24" name="TextBox 23"/>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56B27B"/>
                </a:solidFill>
                <a:latin typeface="Century Gothic" panose="020B0502020202020204" pitchFamily="34" charset="0"/>
              </a:rPr>
              <a:t>Methodology</a:t>
            </a:r>
          </a:p>
        </p:txBody>
      </p:sp>
      <p:sp>
        <p:nvSpPr>
          <p:cNvPr id="25" name="TextBox 24"/>
          <p:cNvSpPr txBox="1"/>
          <p:nvPr/>
        </p:nvSpPr>
        <p:spPr>
          <a:xfrm>
            <a:off x="12817485" y="12380258"/>
            <a:ext cx="8229600" cy="769441"/>
          </a:xfrm>
          <a:prstGeom prst="rect">
            <a:avLst/>
          </a:prstGeom>
          <a:noFill/>
        </p:spPr>
        <p:txBody>
          <a:bodyPr wrap="square" rtlCol="0">
            <a:spAutoFit/>
          </a:bodyPr>
          <a:lstStyle/>
          <a:p>
            <a:r>
              <a:rPr lang="en-US" sz="4400" b="1" dirty="0" smtClean="0">
                <a:solidFill>
                  <a:srgbClr val="56B27B"/>
                </a:solidFill>
                <a:latin typeface="Century Gothic" panose="020B0502020202020204" pitchFamily="34" charset="0"/>
              </a:rPr>
              <a:t>Study Area</a:t>
            </a:r>
          </a:p>
        </p:txBody>
      </p:sp>
      <p:sp>
        <p:nvSpPr>
          <p:cNvPr id="26" name="TextBox 25"/>
          <p:cNvSpPr txBox="1"/>
          <p:nvPr/>
        </p:nvSpPr>
        <p:spPr>
          <a:xfrm>
            <a:off x="12839700" y="16226444"/>
            <a:ext cx="8229600" cy="769441"/>
          </a:xfrm>
          <a:prstGeom prst="rect">
            <a:avLst/>
          </a:prstGeom>
          <a:noFill/>
        </p:spPr>
        <p:txBody>
          <a:bodyPr wrap="square" rtlCol="0">
            <a:spAutoFit/>
          </a:bodyPr>
          <a:lstStyle/>
          <a:p>
            <a:r>
              <a:rPr lang="en-US" sz="4400" b="1" dirty="0" smtClean="0">
                <a:solidFill>
                  <a:srgbClr val="56B27B"/>
                </a:solidFill>
                <a:latin typeface="Century Gothic" panose="020B0502020202020204" pitchFamily="34" charset="0"/>
              </a:rPr>
              <a:t>Earth Observations</a:t>
            </a:r>
          </a:p>
        </p:txBody>
      </p:sp>
      <p:sp>
        <p:nvSpPr>
          <p:cNvPr id="27" name="TextBox 26"/>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56B27B"/>
                </a:solidFill>
                <a:latin typeface="Century Gothic" panose="020B0502020202020204" pitchFamily="34" charset="0"/>
              </a:rPr>
              <a:t>Results</a:t>
            </a:r>
          </a:p>
        </p:txBody>
      </p:sp>
      <p:sp>
        <p:nvSpPr>
          <p:cNvPr id="28" name="TextBox 27"/>
          <p:cNvSpPr txBox="1"/>
          <p:nvPr/>
        </p:nvSpPr>
        <p:spPr>
          <a:xfrm>
            <a:off x="12839700" y="19571985"/>
            <a:ext cx="8229600" cy="769441"/>
          </a:xfrm>
          <a:prstGeom prst="rect">
            <a:avLst/>
          </a:prstGeom>
          <a:noFill/>
        </p:spPr>
        <p:txBody>
          <a:bodyPr wrap="square" rtlCol="0">
            <a:spAutoFit/>
          </a:bodyPr>
          <a:lstStyle/>
          <a:p>
            <a:r>
              <a:rPr lang="en-US" sz="4400" b="1" dirty="0" smtClean="0">
                <a:solidFill>
                  <a:srgbClr val="56B27B"/>
                </a:solidFill>
                <a:latin typeface="Century Gothic" panose="020B0502020202020204" pitchFamily="34" charset="0"/>
              </a:rPr>
              <a:t>Conclusions</a:t>
            </a:r>
          </a:p>
        </p:txBody>
      </p:sp>
      <p:sp>
        <p:nvSpPr>
          <p:cNvPr id="29" name="TextBox 28"/>
          <p:cNvSpPr txBox="1"/>
          <p:nvPr/>
        </p:nvSpPr>
        <p:spPr>
          <a:xfrm>
            <a:off x="12818904" y="23895681"/>
            <a:ext cx="8229600" cy="769441"/>
          </a:xfrm>
          <a:prstGeom prst="rect">
            <a:avLst/>
          </a:prstGeom>
          <a:noFill/>
        </p:spPr>
        <p:txBody>
          <a:bodyPr wrap="square" rtlCol="0">
            <a:spAutoFit/>
          </a:bodyPr>
          <a:lstStyle/>
          <a:p>
            <a:r>
              <a:rPr lang="en-US" sz="4400" b="1" dirty="0" smtClean="0">
                <a:solidFill>
                  <a:srgbClr val="56B27B"/>
                </a:solidFill>
                <a:latin typeface="Century Gothic" panose="020B0502020202020204" pitchFamily="34" charset="0"/>
              </a:rPr>
              <a:t>Acknowledgements</a:t>
            </a:r>
          </a:p>
        </p:txBody>
      </p:sp>
      <p:sp>
        <p:nvSpPr>
          <p:cNvPr id="30" name="TextBox 29"/>
          <p:cNvSpPr txBox="1"/>
          <p:nvPr/>
        </p:nvSpPr>
        <p:spPr>
          <a:xfrm>
            <a:off x="12818904" y="30093915"/>
            <a:ext cx="8229600" cy="769441"/>
          </a:xfrm>
          <a:prstGeom prst="rect">
            <a:avLst/>
          </a:prstGeom>
          <a:noFill/>
        </p:spPr>
        <p:txBody>
          <a:bodyPr wrap="square" rtlCol="0">
            <a:spAutoFit/>
          </a:bodyPr>
          <a:lstStyle/>
          <a:p>
            <a:r>
              <a:rPr lang="en-US" sz="4400" b="1" dirty="0" smtClean="0">
                <a:solidFill>
                  <a:srgbClr val="56B27B"/>
                </a:solidFill>
                <a:latin typeface="Century Gothic" panose="020B0502020202020204" pitchFamily="34" charset="0"/>
              </a:rPr>
              <a:t>Project Partners</a:t>
            </a:r>
          </a:p>
        </p:txBody>
      </p:sp>
      <p:sp>
        <p:nvSpPr>
          <p:cNvPr id="31" name="TextBox 30"/>
          <p:cNvSpPr txBox="1"/>
          <p:nvPr/>
        </p:nvSpPr>
        <p:spPr>
          <a:xfrm>
            <a:off x="887514" y="27730127"/>
            <a:ext cx="4542503" cy="769441"/>
          </a:xfrm>
          <a:prstGeom prst="rect">
            <a:avLst/>
          </a:prstGeom>
          <a:noFill/>
        </p:spPr>
        <p:txBody>
          <a:bodyPr wrap="square" rtlCol="0">
            <a:spAutoFit/>
          </a:bodyPr>
          <a:lstStyle/>
          <a:p>
            <a:r>
              <a:rPr lang="en-US" sz="4400" b="1" dirty="0" smtClean="0">
                <a:solidFill>
                  <a:srgbClr val="56B27B"/>
                </a:solidFill>
                <a:latin typeface="Century Gothic" panose="020B0502020202020204" pitchFamily="34" charset="0"/>
              </a:rPr>
              <a:t>Team Members</a:t>
            </a:r>
          </a:p>
        </p:txBody>
      </p:sp>
      <p:sp>
        <p:nvSpPr>
          <p:cNvPr id="21" name="TextBox 20"/>
          <p:cNvSpPr txBox="1"/>
          <p:nvPr/>
        </p:nvSpPr>
        <p:spPr>
          <a:xfrm>
            <a:off x="24457525" y="5014452"/>
            <a:ext cx="2339102" cy="6961237"/>
          </a:xfrm>
          <a:prstGeom prst="rect">
            <a:avLst/>
          </a:prstGeom>
          <a:noFill/>
        </p:spPr>
        <p:txBody>
          <a:bodyPr vert="vert270" wrap="square" rtlCol="0">
            <a:spAutoFit/>
          </a:bodyPr>
          <a:lstStyle/>
          <a:p>
            <a:r>
              <a:rPr lang="en-US" sz="2800" dirty="0" smtClean="0"/>
              <a:t>This area is to be left empty if the short title does not require this extra space (delete this text box).</a:t>
            </a:r>
          </a:p>
          <a:p>
            <a:r>
              <a:rPr lang="en-US" sz="2800" dirty="0" smtClean="0"/>
              <a:t>  </a:t>
            </a:r>
          </a:p>
          <a:p>
            <a:r>
              <a:rPr lang="en-US" sz="2800" dirty="0" smtClean="0"/>
              <a:t>Short title should be in 160 </a:t>
            </a:r>
            <a:r>
              <a:rPr lang="en-US" sz="2800" dirty="0" err="1" smtClean="0"/>
              <a:t>pt</a:t>
            </a:r>
            <a:r>
              <a:rPr lang="en-US" sz="2800" dirty="0" smtClean="0"/>
              <a:t> font. Only shrink if short title cannot fit in provided text box.</a:t>
            </a:r>
            <a:endParaRPr lang="en-US" sz="2800" dirty="0"/>
          </a:p>
        </p:txBody>
      </p:sp>
      <p:sp>
        <p:nvSpPr>
          <p:cNvPr id="34" name="Text Placeholder 16"/>
          <p:cNvSpPr txBox="1">
            <a:spLocks/>
          </p:cNvSpPr>
          <p:nvPr/>
        </p:nvSpPr>
        <p:spPr>
          <a:xfrm>
            <a:off x="3793198" y="3344195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sp>
        <p:nvSpPr>
          <p:cNvPr id="36" name="Text Placeholder 16"/>
          <p:cNvSpPr txBox="1">
            <a:spLocks/>
          </p:cNvSpPr>
          <p:nvPr/>
        </p:nvSpPr>
        <p:spPr>
          <a:xfrm>
            <a:off x="6885770" y="3344195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8845" y="31135581"/>
            <a:ext cx="2057404" cy="2081788"/>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7864" y="31157435"/>
            <a:ext cx="2057404" cy="2081788"/>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72397" y="31157435"/>
            <a:ext cx="2057404" cy="2081788"/>
          </a:xfrm>
          <a:prstGeom prst="rect">
            <a:avLst/>
          </a:prstGeom>
        </p:spPr>
      </p:pic>
      <p:sp>
        <p:nvSpPr>
          <p:cNvPr id="32" name="Text Placeholder 16"/>
          <p:cNvSpPr txBox="1">
            <a:spLocks/>
          </p:cNvSpPr>
          <p:nvPr/>
        </p:nvSpPr>
        <p:spPr>
          <a:xfrm>
            <a:off x="914400" y="28619314"/>
            <a:ext cx="917447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Team Leads are first and include their title below their name.</a:t>
            </a:r>
          </a:p>
          <a:p>
            <a:r>
              <a:rPr lang="en-US" dirty="0" smtClean="0">
                <a:solidFill>
                  <a:schemeClr val="tx1">
                    <a:lumMod val="75000"/>
                  </a:schemeClr>
                </a:solidFill>
              </a:rPr>
              <a:t>Headshots should include professional business attire.</a:t>
            </a:r>
          </a:p>
          <a:p>
            <a:r>
              <a:rPr lang="en-US" dirty="0" smtClean="0">
                <a:solidFill>
                  <a:schemeClr val="tx1">
                    <a:lumMod val="75000"/>
                  </a:schemeClr>
                </a:solidFill>
              </a:rPr>
              <a:t>Images should be cropped to a circle shape at a 1.8” x 1.8” dimension and centered in aperture shape. Instruction on how to do this can </a:t>
            </a:r>
            <a:r>
              <a:rPr lang="en-US" dirty="0">
                <a:solidFill>
                  <a:schemeClr val="tx1">
                    <a:lumMod val="75000"/>
                  </a:schemeClr>
                </a:solidFill>
              </a:rPr>
              <a:t>be found </a:t>
            </a:r>
            <a:r>
              <a:rPr lang="en-US" dirty="0" smtClean="0">
                <a:solidFill>
                  <a:schemeClr val="tx1">
                    <a:lumMod val="75000"/>
                  </a:schemeClr>
                </a:solidFill>
                <a:hlinkClick r:id="rId3"/>
              </a:rPr>
              <a:t>here</a:t>
            </a:r>
            <a:r>
              <a:rPr lang="en-US" dirty="0" smtClean="0">
                <a:solidFill>
                  <a:schemeClr val="tx1">
                    <a:lumMod val="75000"/>
                  </a:schemeClr>
                </a:solidFill>
              </a:rPr>
              <a:t>.</a:t>
            </a:r>
          </a:p>
        </p:txBody>
      </p:sp>
      <p:sp>
        <p:nvSpPr>
          <p:cNvPr id="35" name="TextBox 34"/>
          <p:cNvSpPr txBox="1"/>
          <p:nvPr/>
        </p:nvSpPr>
        <p:spPr>
          <a:xfrm>
            <a:off x="843099" y="34689845"/>
            <a:ext cx="18035451" cy="875911"/>
          </a:xfrm>
          <a:prstGeom prst="rect">
            <a:avLst/>
          </a:prstGeom>
          <a:noFill/>
        </p:spPr>
        <p:txBody>
          <a:bodyPr wrap="square" rtlCol="0">
            <a:noAutofit/>
          </a:bodyPr>
          <a:lstStyle/>
          <a:p>
            <a:r>
              <a:rPr lang="en-US" sz="4800" dirty="0" smtClean="0">
                <a:solidFill>
                  <a:schemeClr val="bg1"/>
                </a:solidFill>
                <a:latin typeface="+mj-lt"/>
              </a:rPr>
              <a:t>Node Location – </a:t>
            </a:r>
            <a:r>
              <a:rPr lang="en-US" sz="4800" dirty="0" smtClean="0">
                <a:solidFill>
                  <a:schemeClr val="bg1"/>
                </a:solidFill>
                <a:latin typeface="+mj-lt"/>
              </a:rPr>
              <a:t>Year Term</a:t>
            </a:r>
            <a:endParaRPr lang="en-US" sz="4800" dirty="0">
              <a:solidFill>
                <a:schemeClr val="bg1"/>
              </a:solidFill>
              <a:latin typeface="+mj-lt"/>
            </a:endParaRPr>
          </a:p>
        </p:txBody>
      </p:sp>
      <p:sp>
        <p:nvSpPr>
          <p:cNvPr id="33" name="Rectangle 32"/>
          <p:cNvSpPr/>
          <p:nvPr/>
        </p:nvSpPr>
        <p:spPr>
          <a:xfrm rot="19428621">
            <a:off x="-1928290" y="8185817"/>
            <a:ext cx="14627787" cy="2646878"/>
          </a:xfrm>
          <a:prstGeom prst="rect">
            <a:avLst/>
          </a:prstGeom>
          <a:noFill/>
        </p:spPr>
        <p:txBody>
          <a:bodyPr wrap="none" lIns="91440" tIns="45720" rIns="91440" bIns="45720">
            <a:spAutoFit/>
          </a:bodyPr>
          <a:lstStyle/>
          <a:p>
            <a:pPr algn="ctr"/>
            <a:r>
              <a:rPr lang="en-US" sz="166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Energy Projects</a:t>
            </a:r>
            <a:endParaRPr lang="en-US" sz="16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1958557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p:cNvSpPr>
            <a:spLocks noGrp="1"/>
          </p:cNvSpPr>
          <p:nvPr>
            <p:ph type="body" sz="quarter" idx="11"/>
          </p:nvPr>
        </p:nvSpPr>
        <p:spPr>
          <a:xfrm>
            <a:off x="4009644" y="787400"/>
            <a:ext cx="19412712" cy="2624752"/>
          </a:xfrm>
        </p:spPr>
        <p:txBody>
          <a:bodyPr anchor="ctr"/>
          <a:lstStyle/>
          <a:p>
            <a:endParaRPr lang="en-US"/>
          </a:p>
        </p:txBody>
      </p:sp>
      <p:sp>
        <p:nvSpPr>
          <p:cNvPr id="5" name="Text Placeholder 4"/>
          <p:cNvSpPr>
            <a:spLocks noGrp="1"/>
          </p:cNvSpPr>
          <p:nvPr>
            <p:ph type="body" sz="quarter" idx="10"/>
          </p:nvPr>
        </p:nvSpPr>
        <p:spPr>
          <a:xfrm rot="16200000">
            <a:off x="11395220" y="18076757"/>
            <a:ext cx="28438686" cy="2314074"/>
          </a:xfrm>
        </p:spPr>
        <p:txBody>
          <a:bodyPr/>
          <a:lstStyle/>
          <a:p>
            <a:endParaRPr lang="en-US" dirty="0"/>
          </a:p>
        </p:txBody>
      </p:sp>
      <p:sp>
        <p:nvSpPr>
          <p:cNvPr id="9" name="Text Placeholder 16"/>
          <p:cNvSpPr txBox="1">
            <a:spLocks/>
          </p:cNvSpPr>
          <p:nvPr/>
        </p:nvSpPr>
        <p:spPr>
          <a:xfrm>
            <a:off x="706140" y="3345508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rPr>
              <a:t>Participant Name</a:t>
            </a:r>
          </a:p>
          <a:p>
            <a:pPr algn="ctr">
              <a:lnSpc>
                <a:spcPct val="100000"/>
              </a:lnSpc>
              <a:spcBef>
                <a:spcPts val="0"/>
              </a:spcBef>
            </a:pPr>
            <a:r>
              <a:rPr lang="en-US" dirty="0" smtClean="0">
                <a:solidFill>
                  <a:schemeClr val="tx1">
                    <a:lumMod val="75000"/>
                  </a:schemeClr>
                </a:solidFill>
              </a:rPr>
              <a:t>Team Lead</a:t>
            </a:r>
          </a:p>
        </p:txBody>
      </p:sp>
      <p:sp>
        <p:nvSpPr>
          <p:cNvPr id="10" name="Text Placeholder 16"/>
          <p:cNvSpPr txBox="1">
            <a:spLocks/>
          </p:cNvSpPr>
          <p:nvPr/>
        </p:nvSpPr>
        <p:spPr>
          <a:xfrm>
            <a:off x="12839700" y="30909460"/>
            <a:ext cx="10921333"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Only use federal logos—no state or local government logos, or NGO logos.</a:t>
            </a:r>
          </a:p>
          <a:p>
            <a:r>
              <a:rPr lang="en-US" dirty="0" smtClean="0">
                <a:solidFill>
                  <a:schemeClr val="tx1">
                    <a:lumMod val="75000"/>
                  </a:schemeClr>
                </a:solidFill>
              </a:rPr>
              <a:t>Some logos are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images and text ungrouped.</a:t>
            </a:r>
          </a:p>
        </p:txBody>
      </p:sp>
      <p:sp>
        <p:nvSpPr>
          <p:cNvPr id="11" name="Text Placeholder 16"/>
          <p:cNvSpPr txBox="1">
            <a:spLocks/>
          </p:cNvSpPr>
          <p:nvPr/>
        </p:nvSpPr>
        <p:spPr>
          <a:xfrm>
            <a:off x="12839700" y="24802870"/>
            <a:ext cx="10972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anyone who has helped you with the project.</a:t>
            </a:r>
          </a:p>
          <a:p>
            <a:r>
              <a:rPr lang="en-US" dirty="0" smtClean="0">
                <a:solidFill>
                  <a:schemeClr val="tx1">
                    <a:lumMod val="75000"/>
                  </a:schemeClr>
                </a:solidFill>
              </a:rPr>
              <a:t>If this is a continuation project, credit the previous team members and contributors.</a:t>
            </a:r>
          </a:p>
          <a:p>
            <a:r>
              <a:rPr lang="en-US" dirty="0" smtClean="0">
                <a:solidFill>
                  <a:schemeClr val="tx1">
                    <a:lumMod val="75000"/>
                  </a:schemeClr>
                </a:solidFill>
              </a:rPr>
              <a:t>If you are including affiliations, use DEVELOP as the affiliation for a </a:t>
            </a:r>
            <a:r>
              <a:rPr lang="en-US" dirty="0" err="1" smtClean="0">
                <a:solidFill>
                  <a:schemeClr val="tx1">
                    <a:lumMod val="75000"/>
                  </a:schemeClr>
                </a:solidFill>
              </a:rPr>
              <a:t>DEVELOPer</a:t>
            </a:r>
            <a:r>
              <a:rPr lang="en-US" dirty="0" smtClean="0">
                <a:solidFill>
                  <a:schemeClr val="tx1">
                    <a:lumMod val="75000"/>
                  </a:schemeClr>
                </a:solidFill>
              </a:rPr>
              <a:t> or former </a:t>
            </a:r>
            <a:r>
              <a:rPr lang="en-US" dirty="0" err="1" smtClean="0">
                <a:solidFill>
                  <a:schemeClr val="tx1">
                    <a:lumMod val="75000"/>
                  </a:schemeClr>
                </a:solidFill>
              </a:rPr>
              <a:t>DEVELOPer</a:t>
            </a:r>
            <a:r>
              <a:rPr lang="en-US" dirty="0" smtClean="0">
                <a:solidFill>
                  <a:schemeClr val="tx1">
                    <a:lumMod val="75000"/>
                  </a:schemeClr>
                </a:solidFill>
              </a:rPr>
              <a:t>—not their school or former school.</a:t>
            </a:r>
          </a:p>
          <a:p>
            <a:r>
              <a:rPr lang="en-US" dirty="0">
                <a:solidFill>
                  <a:schemeClr val="tx1">
                    <a:lumMod val="75000"/>
                  </a:schemeClr>
                </a:solidFill>
              </a:rPr>
              <a:t>Include the following legal text</a:t>
            </a:r>
            <a:r>
              <a:rPr lang="en-US" dirty="0" smtClean="0">
                <a:solidFill>
                  <a:schemeClr val="tx1">
                    <a:lumMod val="75000"/>
                  </a:schemeClr>
                </a:solidFill>
              </a:rPr>
              <a:t>:</a:t>
            </a:r>
          </a:p>
          <a:p>
            <a:pPr lvl="0" defTabSz="3072384">
              <a:lnSpc>
                <a:spcPct val="100000"/>
              </a:lnSpc>
              <a:spcBef>
                <a:spcPts val="0"/>
              </a:spcBef>
            </a:pPr>
            <a:r>
              <a:rPr lang="en-US" sz="1600" i="1" dirty="0">
                <a:solidFill>
                  <a:srgbClr val="767171"/>
                </a:solidFill>
              </a:rPr>
              <a:t>This material is based upon work supported by NASA through contract NNL11AA00B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a:p>
            <a:endParaRPr lang="en-US" sz="2400" dirty="0">
              <a:solidFill>
                <a:schemeClr val="tx1">
                  <a:lumMod val="75000"/>
                </a:schemeClr>
              </a:solidFill>
            </a:endParaRPr>
          </a:p>
        </p:txBody>
      </p:sp>
      <p:sp>
        <p:nvSpPr>
          <p:cNvPr id="8" name="Text Placeholder 16"/>
          <p:cNvSpPr txBox="1">
            <a:spLocks/>
          </p:cNvSpPr>
          <p:nvPr/>
        </p:nvSpPr>
        <p:spPr>
          <a:xfrm>
            <a:off x="914399" y="22743821"/>
            <a:ext cx="11516347" cy="479881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images.</a:t>
            </a:r>
          </a:p>
          <a:p>
            <a:r>
              <a:rPr lang="en-US" dirty="0" smtClean="0">
                <a:solidFill>
                  <a:schemeClr val="tx1">
                    <a:lumMod val="75000"/>
                  </a:schemeClr>
                </a:solidFill>
              </a:rPr>
              <a:t>Make sure that it has some sort of flow, that it makes sense.  Show your results in a logical order.</a:t>
            </a:r>
          </a:p>
          <a:p>
            <a:r>
              <a:rPr lang="en-US" dirty="0" smtClean="0">
                <a:solidFill>
                  <a:schemeClr val="tx1">
                    <a:lumMod val="75000"/>
                  </a:schemeClr>
                </a:solidFill>
              </a:rPr>
              <a:t>No bullets.</a:t>
            </a:r>
          </a:p>
        </p:txBody>
      </p:sp>
      <p:sp>
        <p:nvSpPr>
          <p:cNvPr id="12" name="Text Placeholder 16"/>
          <p:cNvSpPr txBox="1">
            <a:spLocks/>
          </p:cNvSpPr>
          <p:nvPr/>
        </p:nvSpPr>
        <p:spPr>
          <a:xfrm>
            <a:off x="12839700" y="20479174"/>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BE5341"/>
              </a:buClr>
            </a:pPr>
            <a:r>
              <a:rPr lang="en-US" dirty="0" smtClean="0">
                <a:solidFill>
                  <a:schemeClr val="tx1">
                    <a:lumMod val="75000"/>
                  </a:schemeClr>
                </a:solidFill>
              </a:rPr>
              <a:t>Use bullets.</a:t>
            </a:r>
          </a:p>
          <a:p>
            <a:pPr marL="347663" indent="-347663">
              <a:buClr>
                <a:srgbClr val="BE5341"/>
              </a:buClr>
            </a:pPr>
            <a:r>
              <a:rPr lang="en-US" dirty="0" smtClean="0">
                <a:solidFill>
                  <a:schemeClr val="tx1">
                    <a:lumMod val="75000"/>
                  </a:schemeClr>
                </a:solidFill>
              </a:rPr>
              <a:t>Use complete sentences with periods.</a:t>
            </a:r>
          </a:p>
        </p:txBody>
      </p:sp>
      <p:sp>
        <p:nvSpPr>
          <p:cNvPr id="7" name="Text Placeholder 16"/>
          <p:cNvSpPr txBox="1">
            <a:spLocks/>
          </p:cNvSpPr>
          <p:nvPr/>
        </p:nvSpPr>
        <p:spPr>
          <a:xfrm>
            <a:off x="914400" y="13337042"/>
            <a:ext cx="11407715" cy="551523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imagery or a workflow here.</a:t>
            </a:r>
          </a:p>
          <a:p>
            <a:r>
              <a:rPr lang="en-US" dirty="0" smtClean="0">
                <a:solidFill>
                  <a:schemeClr val="tx1">
                    <a:lumMod val="75000"/>
                  </a:schemeClr>
                </a:solidFill>
              </a:rPr>
              <a:t>Keep text to a minimum.</a:t>
            </a:r>
          </a:p>
          <a:p>
            <a:r>
              <a:rPr lang="en-US" dirty="0" smtClean="0">
                <a:solidFill>
                  <a:schemeClr val="tx1">
                    <a:lumMod val="75000"/>
                  </a:schemeClr>
                </a:solidFill>
              </a:rPr>
              <a:t>The font should be easily readable.</a:t>
            </a:r>
          </a:p>
          <a:p>
            <a:r>
              <a:rPr lang="en-US" dirty="0" smtClean="0">
                <a:solidFill>
                  <a:schemeClr val="tx1">
                    <a:lumMod val="75000"/>
                  </a:schemeClr>
                </a:solidFill>
              </a:rPr>
              <a:t>Don’t paste images of flowcharts—all images should be editable.</a:t>
            </a:r>
          </a:p>
          <a:p>
            <a:r>
              <a:rPr lang="en-US" dirty="0" smtClean="0">
                <a:solidFill>
                  <a:schemeClr val="tx1">
                    <a:lumMod val="75000"/>
                  </a:schemeClr>
                </a:solidFill>
              </a:rPr>
              <a:t>Feel free to delete this text box as appropriate to your workflow.</a:t>
            </a:r>
          </a:p>
        </p:txBody>
      </p:sp>
      <p:sp>
        <p:nvSpPr>
          <p:cNvPr id="13" name="Text Placeholder 16"/>
          <p:cNvSpPr txBox="1">
            <a:spLocks/>
          </p:cNvSpPr>
          <p:nvPr/>
        </p:nvSpPr>
        <p:spPr>
          <a:xfrm>
            <a:off x="12839699" y="13287447"/>
            <a:ext cx="8207385"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 map that has easily readable text and a legend.</a:t>
            </a:r>
          </a:p>
          <a:p>
            <a:r>
              <a:rPr lang="en-US" dirty="0" smtClean="0">
                <a:solidFill>
                  <a:schemeClr val="tx1">
                    <a:lumMod val="75000"/>
                  </a:schemeClr>
                </a:solidFill>
              </a:rPr>
              <a:t>Including the study period is optional.</a:t>
            </a:r>
          </a:p>
        </p:txBody>
      </p:sp>
      <p:sp>
        <p:nvSpPr>
          <p:cNvPr id="14" name="Text Placeholder 16"/>
          <p:cNvSpPr txBox="1">
            <a:spLocks/>
          </p:cNvSpPr>
          <p:nvPr/>
        </p:nvSpPr>
        <p:spPr>
          <a:xfrm>
            <a:off x="12839699" y="17128081"/>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Earth observation icons can be found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any text editable.</a:t>
            </a:r>
          </a:p>
        </p:txBody>
      </p:sp>
      <p:sp>
        <p:nvSpPr>
          <p:cNvPr id="6" name="Text Placeholder 16"/>
          <p:cNvSpPr txBox="1">
            <a:spLocks/>
          </p:cNvSpPr>
          <p:nvPr/>
        </p:nvSpPr>
        <p:spPr>
          <a:xfrm>
            <a:off x="914400" y="5447353"/>
            <a:ext cx="11380829" cy="5595663"/>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Keep this blank for now.</a:t>
            </a:r>
          </a:p>
          <a:p>
            <a:r>
              <a:rPr lang="en-US" dirty="0" smtClean="0">
                <a:solidFill>
                  <a:schemeClr val="tx1">
                    <a:lumMod val="75000"/>
                  </a:schemeClr>
                </a:solidFill>
              </a:rPr>
              <a:t>Body text point size should be at least 24.</a:t>
            </a:r>
          </a:p>
          <a:p>
            <a:r>
              <a:rPr lang="en-US" dirty="0" smtClean="0">
                <a:solidFill>
                  <a:schemeClr val="tx1">
                    <a:lumMod val="75000"/>
                  </a:schemeClr>
                </a:solidFill>
              </a:rPr>
              <a:t>Caption text point size should be at least 16.</a:t>
            </a:r>
          </a:p>
          <a:p>
            <a:r>
              <a:rPr lang="en-US" dirty="0" smtClean="0">
                <a:solidFill>
                  <a:schemeClr val="tx1">
                    <a:lumMod val="75000"/>
                  </a:schemeClr>
                </a:solidFill>
              </a:rPr>
              <a:t>Feel free to rename, move, and resize sections as needed.</a:t>
            </a:r>
          </a:p>
        </p:txBody>
      </p:sp>
      <p:sp>
        <p:nvSpPr>
          <p:cNvPr id="15" name="Text Placeholder 16"/>
          <p:cNvSpPr txBox="1">
            <a:spLocks/>
          </p:cNvSpPr>
          <p:nvPr/>
        </p:nvSpPr>
        <p:spPr>
          <a:xfrm>
            <a:off x="12818904" y="5400091"/>
            <a:ext cx="10582656"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C15442"/>
              </a:buClr>
            </a:pPr>
            <a:r>
              <a:rPr lang="en-US" b="1" dirty="0">
                <a:solidFill>
                  <a:srgbClr val="C15442"/>
                </a:solidFill>
              </a:rPr>
              <a:t>Start</a:t>
            </a:r>
            <a:r>
              <a:rPr lang="en-US" dirty="0">
                <a:solidFill>
                  <a:srgbClr val="C15442"/>
                </a:solidFill>
              </a:rPr>
              <a:t> </a:t>
            </a:r>
            <a:r>
              <a:rPr lang="en-US" dirty="0">
                <a:solidFill>
                  <a:schemeClr val="tx1">
                    <a:lumMod val="75000"/>
                  </a:schemeClr>
                </a:solidFill>
              </a:rPr>
              <a:t>the first word of each objective with a verb. And it should be colored and bolded in the app color.</a:t>
            </a:r>
          </a:p>
          <a:p>
            <a:pPr marL="347663" indent="-347663">
              <a:buClr>
                <a:srgbClr val="C15442"/>
              </a:buClr>
            </a:pPr>
            <a:r>
              <a:rPr lang="en-US" b="1" dirty="0">
                <a:solidFill>
                  <a:srgbClr val="C15442"/>
                </a:solidFill>
              </a:rPr>
              <a:t>Ensure</a:t>
            </a:r>
            <a:r>
              <a:rPr lang="en-US" dirty="0">
                <a:solidFill>
                  <a:srgbClr val="C15442"/>
                </a:solidFill>
              </a:rPr>
              <a:t> </a:t>
            </a:r>
            <a:r>
              <a:rPr lang="en-US" dirty="0">
                <a:solidFill>
                  <a:schemeClr val="tx1">
                    <a:lumMod val="75000"/>
                  </a:schemeClr>
                </a:solidFill>
              </a:rPr>
              <a:t>this is a bulleted list.</a:t>
            </a:r>
          </a:p>
          <a:p>
            <a:pPr marL="347663" indent="-347663">
              <a:buClr>
                <a:srgbClr val="C15442"/>
              </a:buClr>
            </a:pPr>
            <a:r>
              <a:rPr lang="en-US" b="1" dirty="0">
                <a:solidFill>
                  <a:srgbClr val="C15442"/>
                </a:solidFill>
              </a:rPr>
              <a:t>Do</a:t>
            </a:r>
            <a:r>
              <a:rPr lang="en-US" dirty="0">
                <a:solidFill>
                  <a:srgbClr val="C15442"/>
                </a:solidFill>
              </a:rPr>
              <a:t> </a:t>
            </a:r>
            <a:r>
              <a:rPr lang="en-US" dirty="0">
                <a:solidFill>
                  <a:schemeClr val="tx1">
                    <a:lumMod val="75000"/>
                  </a:schemeClr>
                </a:solidFill>
              </a:rPr>
              <a:t>not change the bullet style or color.</a:t>
            </a:r>
          </a:p>
          <a:p>
            <a:pPr marL="347663" indent="-347663">
              <a:buClr>
                <a:srgbClr val="C15442"/>
              </a:buClr>
            </a:pPr>
            <a:r>
              <a:rPr lang="en-US" b="1" dirty="0">
                <a:solidFill>
                  <a:srgbClr val="C15442"/>
                </a:solidFill>
              </a:rPr>
              <a:t>Best</a:t>
            </a:r>
            <a:r>
              <a:rPr lang="en-US" dirty="0">
                <a:solidFill>
                  <a:srgbClr val="C15442"/>
                </a:solidFill>
              </a:rPr>
              <a:t> </a:t>
            </a:r>
            <a:r>
              <a:rPr lang="en-US" dirty="0">
                <a:solidFill>
                  <a:schemeClr val="tx1">
                    <a:lumMod val="75000"/>
                  </a:schemeClr>
                </a:solidFill>
              </a:rPr>
              <a:t>practice is use incomplete sentences and do not use a period at the end, but you can use periods if needed. Either way, be consistent in the style of bullets and period usage throughout.</a:t>
            </a:r>
          </a:p>
          <a:p>
            <a:pPr marL="347663" indent="-347663">
              <a:buClr>
                <a:srgbClr val="C15442"/>
              </a:buClr>
            </a:pPr>
            <a:r>
              <a:rPr lang="en-US" b="1" dirty="0">
                <a:solidFill>
                  <a:srgbClr val="C15442"/>
                </a:solidFill>
              </a:rPr>
              <a:t>The</a:t>
            </a:r>
            <a:r>
              <a:rPr lang="en-US" dirty="0">
                <a:solidFill>
                  <a:srgbClr val="C15442"/>
                </a:solidFill>
              </a:rPr>
              <a:t> </a:t>
            </a:r>
            <a:r>
              <a:rPr lang="en-US" dirty="0">
                <a:solidFill>
                  <a:schemeClr val="tx1">
                    <a:lumMod val="75000"/>
                  </a:schemeClr>
                </a:solidFill>
              </a:rPr>
              <a:t>objectives listed here should be the same as or very similar to the ones in the project summary or technical paper.</a:t>
            </a:r>
          </a:p>
        </p:txBody>
      </p:sp>
      <p:sp>
        <p:nvSpPr>
          <p:cNvPr id="16" name="TextBox 15"/>
          <p:cNvSpPr txBox="1"/>
          <p:nvPr/>
        </p:nvSpPr>
        <p:spPr>
          <a:xfrm>
            <a:off x="887514" y="4493747"/>
            <a:ext cx="11516347" cy="769441"/>
          </a:xfrm>
          <a:prstGeom prst="rect">
            <a:avLst/>
          </a:prstGeom>
          <a:noFill/>
        </p:spPr>
        <p:txBody>
          <a:bodyPr wrap="square" rtlCol="0">
            <a:spAutoFit/>
          </a:bodyPr>
          <a:lstStyle/>
          <a:p>
            <a:r>
              <a:rPr lang="en-US" sz="4400" b="1" dirty="0" smtClean="0">
                <a:solidFill>
                  <a:srgbClr val="BE5341"/>
                </a:solidFill>
                <a:latin typeface="Century Gothic" panose="020B0502020202020204" pitchFamily="34" charset="0"/>
              </a:rPr>
              <a:t>Abstract</a:t>
            </a:r>
          </a:p>
        </p:txBody>
      </p:sp>
      <p:sp>
        <p:nvSpPr>
          <p:cNvPr id="23" name="TextBox 22"/>
          <p:cNvSpPr txBox="1"/>
          <p:nvPr/>
        </p:nvSpPr>
        <p:spPr>
          <a:xfrm>
            <a:off x="12839700" y="4488831"/>
            <a:ext cx="8229600" cy="769441"/>
          </a:xfrm>
          <a:prstGeom prst="rect">
            <a:avLst/>
          </a:prstGeom>
          <a:noFill/>
        </p:spPr>
        <p:txBody>
          <a:bodyPr wrap="square" rtlCol="0">
            <a:spAutoFit/>
          </a:bodyPr>
          <a:lstStyle/>
          <a:p>
            <a:r>
              <a:rPr lang="en-US" sz="4400" b="1" dirty="0" smtClean="0">
                <a:solidFill>
                  <a:srgbClr val="BE5341"/>
                </a:solidFill>
                <a:latin typeface="Century Gothic" panose="020B0502020202020204" pitchFamily="34" charset="0"/>
              </a:rPr>
              <a:t>Objectives</a:t>
            </a:r>
          </a:p>
        </p:txBody>
      </p:sp>
      <p:sp>
        <p:nvSpPr>
          <p:cNvPr id="24" name="TextBox 23"/>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BE5341"/>
                </a:solidFill>
                <a:latin typeface="Century Gothic" panose="020B0502020202020204" pitchFamily="34" charset="0"/>
              </a:rPr>
              <a:t>Methodology</a:t>
            </a:r>
          </a:p>
        </p:txBody>
      </p:sp>
      <p:sp>
        <p:nvSpPr>
          <p:cNvPr id="25" name="TextBox 24"/>
          <p:cNvSpPr txBox="1"/>
          <p:nvPr/>
        </p:nvSpPr>
        <p:spPr>
          <a:xfrm>
            <a:off x="12817485" y="12380258"/>
            <a:ext cx="8229600" cy="769441"/>
          </a:xfrm>
          <a:prstGeom prst="rect">
            <a:avLst/>
          </a:prstGeom>
          <a:noFill/>
        </p:spPr>
        <p:txBody>
          <a:bodyPr wrap="square" rtlCol="0">
            <a:spAutoFit/>
          </a:bodyPr>
          <a:lstStyle/>
          <a:p>
            <a:r>
              <a:rPr lang="en-US" sz="4400" b="1" dirty="0" smtClean="0">
                <a:solidFill>
                  <a:srgbClr val="BE5341"/>
                </a:solidFill>
                <a:latin typeface="Century Gothic" panose="020B0502020202020204" pitchFamily="34" charset="0"/>
              </a:rPr>
              <a:t>Study</a:t>
            </a:r>
            <a:r>
              <a:rPr lang="en-US" sz="4400" b="1" dirty="0" smtClean="0">
                <a:solidFill>
                  <a:srgbClr val="56B27B"/>
                </a:solidFill>
                <a:latin typeface="Century Gothic" panose="020B0502020202020204" pitchFamily="34" charset="0"/>
              </a:rPr>
              <a:t> </a:t>
            </a:r>
            <a:r>
              <a:rPr lang="en-US" sz="4400" b="1" dirty="0" smtClean="0">
                <a:solidFill>
                  <a:srgbClr val="BE5341"/>
                </a:solidFill>
                <a:latin typeface="Century Gothic" panose="020B0502020202020204" pitchFamily="34" charset="0"/>
              </a:rPr>
              <a:t>Area</a:t>
            </a:r>
          </a:p>
        </p:txBody>
      </p:sp>
      <p:sp>
        <p:nvSpPr>
          <p:cNvPr id="26" name="TextBox 25"/>
          <p:cNvSpPr txBox="1"/>
          <p:nvPr/>
        </p:nvSpPr>
        <p:spPr>
          <a:xfrm>
            <a:off x="12839700" y="16226444"/>
            <a:ext cx="8229600" cy="769441"/>
          </a:xfrm>
          <a:prstGeom prst="rect">
            <a:avLst/>
          </a:prstGeom>
          <a:noFill/>
        </p:spPr>
        <p:txBody>
          <a:bodyPr wrap="square" rtlCol="0">
            <a:spAutoFit/>
          </a:bodyPr>
          <a:lstStyle/>
          <a:p>
            <a:r>
              <a:rPr lang="en-US" sz="4400" b="1" dirty="0" smtClean="0">
                <a:solidFill>
                  <a:srgbClr val="BE5341"/>
                </a:solidFill>
                <a:latin typeface="Century Gothic" panose="020B0502020202020204" pitchFamily="34" charset="0"/>
              </a:rPr>
              <a:t>Earth Observations</a:t>
            </a:r>
          </a:p>
        </p:txBody>
      </p:sp>
      <p:sp>
        <p:nvSpPr>
          <p:cNvPr id="27" name="TextBox 26"/>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BE5341"/>
                </a:solidFill>
                <a:latin typeface="Century Gothic" panose="020B0502020202020204" pitchFamily="34" charset="0"/>
              </a:rPr>
              <a:t>Results</a:t>
            </a:r>
          </a:p>
        </p:txBody>
      </p:sp>
      <p:sp>
        <p:nvSpPr>
          <p:cNvPr id="28" name="TextBox 27"/>
          <p:cNvSpPr txBox="1"/>
          <p:nvPr/>
        </p:nvSpPr>
        <p:spPr>
          <a:xfrm>
            <a:off x="12839700" y="19571985"/>
            <a:ext cx="8229600" cy="769441"/>
          </a:xfrm>
          <a:prstGeom prst="rect">
            <a:avLst/>
          </a:prstGeom>
          <a:noFill/>
        </p:spPr>
        <p:txBody>
          <a:bodyPr wrap="square" rtlCol="0">
            <a:spAutoFit/>
          </a:bodyPr>
          <a:lstStyle/>
          <a:p>
            <a:r>
              <a:rPr lang="en-US" sz="4400" b="1" dirty="0" smtClean="0">
                <a:solidFill>
                  <a:srgbClr val="BE5341"/>
                </a:solidFill>
                <a:latin typeface="Century Gothic" panose="020B0502020202020204" pitchFamily="34" charset="0"/>
              </a:rPr>
              <a:t>Conclusions</a:t>
            </a:r>
          </a:p>
        </p:txBody>
      </p:sp>
      <p:sp>
        <p:nvSpPr>
          <p:cNvPr id="29" name="TextBox 28"/>
          <p:cNvSpPr txBox="1"/>
          <p:nvPr/>
        </p:nvSpPr>
        <p:spPr>
          <a:xfrm>
            <a:off x="12818904" y="23895681"/>
            <a:ext cx="8229600" cy="769441"/>
          </a:xfrm>
          <a:prstGeom prst="rect">
            <a:avLst/>
          </a:prstGeom>
          <a:noFill/>
        </p:spPr>
        <p:txBody>
          <a:bodyPr wrap="square" rtlCol="0">
            <a:spAutoFit/>
          </a:bodyPr>
          <a:lstStyle/>
          <a:p>
            <a:r>
              <a:rPr lang="en-US" sz="4400" b="1" dirty="0" smtClean="0">
                <a:solidFill>
                  <a:srgbClr val="BE5341"/>
                </a:solidFill>
                <a:latin typeface="Century Gothic" panose="020B0502020202020204" pitchFamily="34" charset="0"/>
              </a:rPr>
              <a:t>Acknowledgements</a:t>
            </a:r>
          </a:p>
        </p:txBody>
      </p:sp>
      <p:sp>
        <p:nvSpPr>
          <p:cNvPr id="30" name="TextBox 29"/>
          <p:cNvSpPr txBox="1"/>
          <p:nvPr/>
        </p:nvSpPr>
        <p:spPr>
          <a:xfrm>
            <a:off x="12818904" y="30093915"/>
            <a:ext cx="8229600" cy="769441"/>
          </a:xfrm>
          <a:prstGeom prst="rect">
            <a:avLst/>
          </a:prstGeom>
          <a:noFill/>
        </p:spPr>
        <p:txBody>
          <a:bodyPr wrap="square" rtlCol="0">
            <a:spAutoFit/>
          </a:bodyPr>
          <a:lstStyle/>
          <a:p>
            <a:r>
              <a:rPr lang="en-US" sz="4400" b="1" dirty="0" smtClean="0">
                <a:solidFill>
                  <a:srgbClr val="BE5341"/>
                </a:solidFill>
                <a:latin typeface="Century Gothic" panose="020B0502020202020204" pitchFamily="34" charset="0"/>
              </a:rPr>
              <a:t>Project Partners</a:t>
            </a:r>
          </a:p>
        </p:txBody>
      </p:sp>
      <p:sp>
        <p:nvSpPr>
          <p:cNvPr id="31" name="TextBox 30"/>
          <p:cNvSpPr txBox="1"/>
          <p:nvPr/>
        </p:nvSpPr>
        <p:spPr>
          <a:xfrm>
            <a:off x="887514" y="27741644"/>
            <a:ext cx="4542503" cy="769441"/>
          </a:xfrm>
          <a:prstGeom prst="rect">
            <a:avLst/>
          </a:prstGeom>
          <a:noFill/>
        </p:spPr>
        <p:txBody>
          <a:bodyPr wrap="square" rtlCol="0">
            <a:spAutoFit/>
          </a:bodyPr>
          <a:lstStyle/>
          <a:p>
            <a:r>
              <a:rPr lang="en-US" sz="4400" b="1" dirty="0" smtClean="0">
                <a:solidFill>
                  <a:srgbClr val="BE5341"/>
                </a:solidFill>
                <a:latin typeface="Century Gothic" panose="020B0502020202020204" pitchFamily="34" charset="0"/>
              </a:rPr>
              <a:t>Team Members</a:t>
            </a:r>
          </a:p>
        </p:txBody>
      </p:sp>
      <p:sp>
        <p:nvSpPr>
          <p:cNvPr id="21" name="TextBox 20"/>
          <p:cNvSpPr txBox="1"/>
          <p:nvPr/>
        </p:nvSpPr>
        <p:spPr>
          <a:xfrm>
            <a:off x="24457525" y="5014452"/>
            <a:ext cx="2339102" cy="6961237"/>
          </a:xfrm>
          <a:prstGeom prst="rect">
            <a:avLst/>
          </a:prstGeom>
          <a:noFill/>
        </p:spPr>
        <p:txBody>
          <a:bodyPr vert="vert270" wrap="square" rtlCol="0">
            <a:spAutoFit/>
          </a:bodyPr>
          <a:lstStyle/>
          <a:p>
            <a:r>
              <a:rPr lang="en-US" sz="2800" dirty="0" smtClean="0"/>
              <a:t>This area is to be left empty if the short title does not require this extra space (delete this text box).</a:t>
            </a:r>
          </a:p>
          <a:p>
            <a:r>
              <a:rPr lang="en-US" sz="2800" dirty="0" smtClean="0"/>
              <a:t>  </a:t>
            </a:r>
          </a:p>
          <a:p>
            <a:r>
              <a:rPr lang="en-US" sz="2800" dirty="0" smtClean="0"/>
              <a:t>Short title should be in 160 </a:t>
            </a:r>
            <a:r>
              <a:rPr lang="en-US" sz="2800" dirty="0" err="1" smtClean="0"/>
              <a:t>pt</a:t>
            </a:r>
            <a:r>
              <a:rPr lang="en-US" sz="2800" dirty="0" smtClean="0"/>
              <a:t> font. Only shrink if short title cannot fit in provided text box.</a:t>
            </a:r>
            <a:endParaRPr lang="en-US" sz="2800" dirty="0"/>
          </a:p>
        </p:txBody>
      </p:sp>
      <p:sp>
        <p:nvSpPr>
          <p:cNvPr id="34" name="Text Placeholder 16"/>
          <p:cNvSpPr txBox="1">
            <a:spLocks/>
          </p:cNvSpPr>
          <p:nvPr/>
        </p:nvSpPr>
        <p:spPr>
          <a:xfrm>
            <a:off x="3798712" y="3345508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sp>
        <p:nvSpPr>
          <p:cNvPr id="36" name="Text Placeholder 16"/>
          <p:cNvSpPr txBox="1">
            <a:spLocks/>
          </p:cNvSpPr>
          <p:nvPr/>
        </p:nvSpPr>
        <p:spPr>
          <a:xfrm>
            <a:off x="6891284" y="3345508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8845" y="31148713"/>
            <a:ext cx="2057404" cy="2081788"/>
          </a:xfrm>
          <a:prstGeom prst="rect">
            <a:avLst/>
          </a:prstGeom>
        </p:spPr>
      </p:pic>
      <p:pic>
        <p:nvPicPr>
          <p:cNvPr id="35" name="Picture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02553" y="31170567"/>
            <a:ext cx="2057404" cy="2081788"/>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76261" y="31170567"/>
            <a:ext cx="2057404" cy="2081788"/>
          </a:xfrm>
          <a:prstGeom prst="rect">
            <a:avLst/>
          </a:prstGeom>
        </p:spPr>
      </p:pic>
      <p:sp>
        <p:nvSpPr>
          <p:cNvPr id="32" name="Text Placeholder 16"/>
          <p:cNvSpPr txBox="1">
            <a:spLocks/>
          </p:cNvSpPr>
          <p:nvPr/>
        </p:nvSpPr>
        <p:spPr>
          <a:xfrm>
            <a:off x="914400" y="28619313"/>
            <a:ext cx="9174477" cy="234852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Team Leads are first and include their title below their name.</a:t>
            </a:r>
          </a:p>
          <a:p>
            <a:r>
              <a:rPr lang="en-US" dirty="0" smtClean="0">
                <a:solidFill>
                  <a:schemeClr val="tx1">
                    <a:lumMod val="75000"/>
                  </a:schemeClr>
                </a:solidFill>
              </a:rPr>
              <a:t>Headshots should include professional business attire.</a:t>
            </a:r>
          </a:p>
          <a:p>
            <a:r>
              <a:rPr lang="en-US" dirty="0" smtClean="0">
                <a:solidFill>
                  <a:schemeClr val="tx1">
                    <a:lumMod val="75000"/>
                  </a:schemeClr>
                </a:solidFill>
              </a:rPr>
              <a:t>Images should be cropped to a circle shape at a 1.8” x 1.8” dimension and centered in aperture shape. Instruction on how to do this can </a:t>
            </a:r>
            <a:r>
              <a:rPr lang="en-US" dirty="0">
                <a:solidFill>
                  <a:schemeClr val="tx1">
                    <a:lumMod val="75000"/>
                  </a:schemeClr>
                </a:solidFill>
              </a:rPr>
              <a:t>be found </a:t>
            </a:r>
            <a:r>
              <a:rPr lang="en-US" dirty="0" smtClean="0">
                <a:solidFill>
                  <a:schemeClr val="tx1">
                    <a:lumMod val="75000"/>
                  </a:schemeClr>
                </a:solidFill>
                <a:hlinkClick r:id="rId3"/>
              </a:rPr>
              <a:t>here</a:t>
            </a:r>
            <a:r>
              <a:rPr lang="en-US" dirty="0" smtClean="0">
                <a:solidFill>
                  <a:schemeClr val="tx1">
                    <a:lumMod val="75000"/>
                  </a:schemeClr>
                </a:solidFill>
              </a:rPr>
              <a:t>.</a:t>
            </a:r>
          </a:p>
        </p:txBody>
      </p:sp>
      <p:sp>
        <p:nvSpPr>
          <p:cNvPr id="38" name="TextBox 37"/>
          <p:cNvSpPr txBox="1"/>
          <p:nvPr/>
        </p:nvSpPr>
        <p:spPr>
          <a:xfrm>
            <a:off x="843099" y="34702977"/>
            <a:ext cx="18035451" cy="862779"/>
          </a:xfrm>
          <a:prstGeom prst="rect">
            <a:avLst/>
          </a:prstGeom>
          <a:noFill/>
        </p:spPr>
        <p:txBody>
          <a:bodyPr wrap="square" rtlCol="0">
            <a:noAutofit/>
          </a:bodyPr>
          <a:lstStyle/>
          <a:p>
            <a:r>
              <a:rPr lang="en-US" sz="4800" dirty="0" smtClean="0">
                <a:solidFill>
                  <a:schemeClr val="bg1"/>
                </a:solidFill>
                <a:latin typeface="+mj-lt"/>
              </a:rPr>
              <a:t>Node Location – </a:t>
            </a:r>
            <a:r>
              <a:rPr lang="en-US" sz="4800" dirty="0" smtClean="0">
                <a:solidFill>
                  <a:schemeClr val="bg1"/>
                </a:solidFill>
                <a:latin typeface="+mj-lt"/>
              </a:rPr>
              <a:t>Year Term</a:t>
            </a:r>
            <a:endParaRPr lang="en-US" sz="4800" dirty="0">
              <a:solidFill>
                <a:schemeClr val="bg1"/>
              </a:solidFill>
              <a:latin typeface="+mj-lt"/>
            </a:endParaRPr>
          </a:p>
        </p:txBody>
      </p:sp>
      <p:sp>
        <p:nvSpPr>
          <p:cNvPr id="33" name="Rectangle 32"/>
          <p:cNvSpPr/>
          <p:nvPr/>
        </p:nvSpPr>
        <p:spPr>
          <a:xfrm rot="19428621">
            <a:off x="-4663748" y="8185817"/>
            <a:ext cx="20098707" cy="2646878"/>
          </a:xfrm>
          <a:prstGeom prst="rect">
            <a:avLst/>
          </a:prstGeom>
          <a:noFill/>
        </p:spPr>
        <p:txBody>
          <a:bodyPr wrap="none" lIns="91440" tIns="45720" rIns="91440" bIns="45720">
            <a:spAutoFit/>
          </a:bodyPr>
          <a:lstStyle/>
          <a:p>
            <a:pPr algn="ctr"/>
            <a:r>
              <a:rPr lang="en-US" sz="166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Health &amp; AQ Projects</a:t>
            </a:r>
            <a:endParaRPr lang="en-US" sz="16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802536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009644" y="787399"/>
            <a:ext cx="19412712" cy="2695437"/>
          </a:xfrm>
        </p:spPr>
        <p:txBody>
          <a:bodyPr anchor="ctr"/>
          <a:lstStyle/>
          <a:p>
            <a:endParaRPr lang="en-US"/>
          </a:p>
        </p:txBody>
      </p:sp>
      <p:sp>
        <p:nvSpPr>
          <p:cNvPr id="2" name="Text Placeholder 1"/>
          <p:cNvSpPr>
            <a:spLocks noGrp="1"/>
          </p:cNvSpPr>
          <p:nvPr>
            <p:ph type="body" sz="quarter" idx="10"/>
          </p:nvPr>
        </p:nvSpPr>
        <p:spPr>
          <a:xfrm rot="16200000">
            <a:off x="11395220" y="18076757"/>
            <a:ext cx="28438686" cy="2314074"/>
          </a:xfrm>
        </p:spPr>
        <p:txBody>
          <a:bodyPr/>
          <a:lstStyle/>
          <a:p>
            <a:endParaRPr lang="en-US" dirty="0"/>
          </a:p>
        </p:txBody>
      </p:sp>
      <p:sp>
        <p:nvSpPr>
          <p:cNvPr id="9" name="Text Placeholder 16"/>
          <p:cNvSpPr txBox="1">
            <a:spLocks/>
          </p:cNvSpPr>
          <p:nvPr/>
        </p:nvSpPr>
        <p:spPr>
          <a:xfrm>
            <a:off x="760456" y="3343903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rPr>
              <a:t>Participant Name</a:t>
            </a:r>
          </a:p>
          <a:p>
            <a:pPr algn="ctr">
              <a:lnSpc>
                <a:spcPct val="100000"/>
              </a:lnSpc>
              <a:spcBef>
                <a:spcPts val="0"/>
              </a:spcBef>
            </a:pPr>
            <a:r>
              <a:rPr lang="en-US" dirty="0" smtClean="0">
                <a:solidFill>
                  <a:schemeClr val="tx1">
                    <a:lumMod val="75000"/>
                  </a:schemeClr>
                </a:solidFill>
              </a:rPr>
              <a:t>Team Lead</a:t>
            </a:r>
          </a:p>
        </p:txBody>
      </p:sp>
      <p:sp>
        <p:nvSpPr>
          <p:cNvPr id="10" name="Text Placeholder 16"/>
          <p:cNvSpPr txBox="1">
            <a:spLocks/>
          </p:cNvSpPr>
          <p:nvPr/>
        </p:nvSpPr>
        <p:spPr>
          <a:xfrm>
            <a:off x="12839700" y="30909460"/>
            <a:ext cx="10921333"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Only use federal logos—no state or local government logos, or NGO logos.</a:t>
            </a:r>
          </a:p>
          <a:p>
            <a:r>
              <a:rPr lang="en-US" dirty="0" smtClean="0">
                <a:solidFill>
                  <a:schemeClr val="tx1">
                    <a:lumMod val="75000"/>
                  </a:schemeClr>
                </a:solidFill>
              </a:rPr>
              <a:t>Some logos are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images and text ungrouped.</a:t>
            </a:r>
          </a:p>
        </p:txBody>
      </p:sp>
      <p:sp>
        <p:nvSpPr>
          <p:cNvPr id="11" name="Text Placeholder 16"/>
          <p:cNvSpPr txBox="1">
            <a:spLocks/>
          </p:cNvSpPr>
          <p:nvPr/>
        </p:nvSpPr>
        <p:spPr>
          <a:xfrm>
            <a:off x="12839700" y="24802870"/>
            <a:ext cx="10972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anyone who has helped you with the project.</a:t>
            </a:r>
          </a:p>
          <a:p>
            <a:r>
              <a:rPr lang="en-US" dirty="0" smtClean="0">
                <a:solidFill>
                  <a:schemeClr val="tx1">
                    <a:lumMod val="75000"/>
                  </a:schemeClr>
                </a:solidFill>
              </a:rPr>
              <a:t>If this is a continuation project, credit the previous team members and contributors.</a:t>
            </a:r>
          </a:p>
          <a:p>
            <a:r>
              <a:rPr lang="en-US" dirty="0" smtClean="0">
                <a:solidFill>
                  <a:schemeClr val="tx1">
                    <a:lumMod val="75000"/>
                  </a:schemeClr>
                </a:solidFill>
              </a:rPr>
              <a:t>If you are including affiliations, use DEVELOP as the affiliation for a </a:t>
            </a:r>
            <a:r>
              <a:rPr lang="en-US" dirty="0" err="1" smtClean="0">
                <a:solidFill>
                  <a:schemeClr val="tx1">
                    <a:lumMod val="75000"/>
                  </a:schemeClr>
                </a:solidFill>
              </a:rPr>
              <a:t>DEVELOPer</a:t>
            </a:r>
            <a:r>
              <a:rPr lang="en-US" dirty="0" smtClean="0">
                <a:solidFill>
                  <a:schemeClr val="tx1">
                    <a:lumMod val="75000"/>
                  </a:schemeClr>
                </a:solidFill>
              </a:rPr>
              <a:t> or former </a:t>
            </a:r>
            <a:r>
              <a:rPr lang="en-US" dirty="0" err="1" smtClean="0">
                <a:solidFill>
                  <a:schemeClr val="tx1">
                    <a:lumMod val="75000"/>
                  </a:schemeClr>
                </a:solidFill>
              </a:rPr>
              <a:t>DEVELOPer</a:t>
            </a:r>
            <a:r>
              <a:rPr lang="en-US" dirty="0" smtClean="0">
                <a:solidFill>
                  <a:schemeClr val="tx1">
                    <a:lumMod val="75000"/>
                  </a:schemeClr>
                </a:solidFill>
              </a:rPr>
              <a:t>—not their school or former school.</a:t>
            </a:r>
          </a:p>
          <a:p>
            <a:r>
              <a:rPr lang="en-US" dirty="0">
                <a:solidFill>
                  <a:schemeClr val="tx1">
                    <a:lumMod val="75000"/>
                  </a:schemeClr>
                </a:solidFill>
              </a:rPr>
              <a:t>Include the following legal text</a:t>
            </a:r>
            <a:r>
              <a:rPr lang="en-US" dirty="0" smtClean="0">
                <a:solidFill>
                  <a:schemeClr val="tx1">
                    <a:lumMod val="75000"/>
                  </a:schemeClr>
                </a:solidFill>
              </a:rPr>
              <a:t>:</a:t>
            </a:r>
          </a:p>
          <a:p>
            <a:pPr lvl="0" defTabSz="3072384">
              <a:lnSpc>
                <a:spcPct val="100000"/>
              </a:lnSpc>
              <a:spcBef>
                <a:spcPts val="0"/>
              </a:spcBef>
            </a:pPr>
            <a:r>
              <a:rPr lang="en-US" sz="1600" i="1" dirty="0">
                <a:solidFill>
                  <a:srgbClr val="767171"/>
                </a:solidFill>
              </a:rPr>
              <a:t>This material is based upon work supported by NASA through contract NNL11AA00B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a:p>
            <a:endParaRPr lang="en-US" sz="2400" dirty="0">
              <a:solidFill>
                <a:schemeClr val="tx1">
                  <a:lumMod val="75000"/>
                </a:schemeClr>
              </a:solidFill>
            </a:endParaRPr>
          </a:p>
        </p:txBody>
      </p:sp>
      <p:sp>
        <p:nvSpPr>
          <p:cNvPr id="8" name="Text Placeholder 16"/>
          <p:cNvSpPr txBox="1">
            <a:spLocks/>
          </p:cNvSpPr>
          <p:nvPr/>
        </p:nvSpPr>
        <p:spPr>
          <a:xfrm>
            <a:off x="914399" y="22743821"/>
            <a:ext cx="11516347" cy="479881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images.</a:t>
            </a:r>
          </a:p>
          <a:p>
            <a:r>
              <a:rPr lang="en-US" dirty="0" smtClean="0">
                <a:solidFill>
                  <a:schemeClr val="tx1">
                    <a:lumMod val="75000"/>
                  </a:schemeClr>
                </a:solidFill>
              </a:rPr>
              <a:t>Make sure that it has some sort of flow, that it makes sense.  Show your results in a logical order.</a:t>
            </a:r>
          </a:p>
          <a:p>
            <a:r>
              <a:rPr lang="en-US" dirty="0" smtClean="0">
                <a:solidFill>
                  <a:schemeClr val="tx1">
                    <a:lumMod val="75000"/>
                  </a:schemeClr>
                </a:solidFill>
              </a:rPr>
              <a:t>No bullets.</a:t>
            </a:r>
          </a:p>
        </p:txBody>
      </p:sp>
      <p:sp>
        <p:nvSpPr>
          <p:cNvPr id="12" name="Text Placeholder 16"/>
          <p:cNvSpPr txBox="1">
            <a:spLocks/>
          </p:cNvSpPr>
          <p:nvPr/>
        </p:nvSpPr>
        <p:spPr>
          <a:xfrm>
            <a:off x="12839700" y="20479174"/>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3289B4"/>
              </a:buClr>
            </a:pPr>
            <a:r>
              <a:rPr lang="en-US" dirty="0" smtClean="0">
                <a:solidFill>
                  <a:schemeClr val="tx1">
                    <a:lumMod val="75000"/>
                  </a:schemeClr>
                </a:solidFill>
              </a:rPr>
              <a:t>Use bullets.</a:t>
            </a:r>
          </a:p>
          <a:p>
            <a:pPr marL="347663" indent="-347663">
              <a:buClr>
                <a:srgbClr val="3289B4"/>
              </a:buClr>
            </a:pPr>
            <a:r>
              <a:rPr lang="en-US" dirty="0" smtClean="0">
                <a:solidFill>
                  <a:schemeClr val="tx1">
                    <a:lumMod val="75000"/>
                  </a:schemeClr>
                </a:solidFill>
              </a:rPr>
              <a:t>Use complete sentences with periods</a:t>
            </a:r>
            <a:r>
              <a:rPr lang="en-US" dirty="0" smtClean="0"/>
              <a:t>.</a:t>
            </a:r>
          </a:p>
        </p:txBody>
      </p:sp>
      <p:sp>
        <p:nvSpPr>
          <p:cNvPr id="7" name="Text Placeholder 16"/>
          <p:cNvSpPr txBox="1">
            <a:spLocks/>
          </p:cNvSpPr>
          <p:nvPr/>
        </p:nvSpPr>
        <p:spPr>
          <a:xfrm>
            <a:off x="914400" y="13337042"/>
            <a:ext cx="11407715" cy="551523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imagery or a workflow here.</a:t>
            </a:r>
          </a:p>
          <a:p>
            <a:r>
              <a:rPr lang="en-US" dirty="0" smtClean="0">
                <a:solidFill>
                  <a:schemeClr val="tx1">
                    <a:lumMod val="75000"/>
                  </a:schemeClr>
                </a:solidFill>
              </a:rPr>
              <a:t>Keep text to a minimum.</a:t>
            </a:r>
          </a:p>
          <a:p>
            <a:r>
              <a:rPr lang="en-US" dirty="0" smtClean="0">
                <a:solidFill>
                  <a:schemeClr val="tx1">
                    <a:lumMod val="75000"/>
                  </a:schemeClr>
                </a:solidFill>
              </a:rPr>
              <a:t>The font should be easily readable.</a:t>
            </a:r>
          </a:p>
          <a:p>
            <a:r>
              <a:rPr lang="en-US" dirty="0" smtClean="0">
                <a:solidFill>
                  <a:schemeClr val="tx1">
                    <a:lumMod val="75000"/>
                  </a:schemeClr>
                </a:solidFill>
              </a:rPr>
              <a:t>Don’t paste images of flowcharts—all images should be editable.</a:t>
            </a:r>
          </a:p>
          <a:p>
            <a:r>
              <a:rPr lang="en-US" dirty="0" smtClean="0">
                <a:solidFill>
                  <a:schemeClr val="tx1">
                    <a:lumMod val="75000"/>
                  </a:schemeClr>
                </a:solidFill>
              </a:rPr>
              <a:t>Feel free to delete this text box as appropriate to your workflow.</a:t>
            </a:r>
          </a:p>
        </p:txBody>
      </p:sp>
      <p:sp>
        <p:nvSpPr>
          <p:cNvPr id="13" name="Text Placeholder 16"/>
          <p:cNvSpPr txBox="1">
            <a:spLocks/>
          </p:cNvSpPr>
          <p:nvPr/>
        </p:nvSpPr>
        <p:spPr>
          <a:xfrm>
            <a:off x="12839699" y="13287447"/>
            <a:ext cx="8207385"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 map that has easily readable text and a legend.</a:t>
            </a:r>
          </a:p>
          <a:p>
            <a:r>
              <a:rPr lang="en-US" dirty="0" smtClean="0">
                <a:solidFill>
                  <a:schemeClr val="tx1">
                    <a:lumMod val="75000"/>
                  </a:schemeClr>
                </a:solidFill>
              </a:rPr>
              <a:t>Including the study period is optional.</a:t>
            </a:r>
          </a:p>
        </p:txBody>
      </p:sp>
      <p:sp>
        <p:nvSpPr>
          <p:cNvPr id="14" name="Text Placeholder 16"/>
          <p:cNvSpPr txBox="1">
            <a:spLocks/>
          </p:cNvSpPr>
          <p:nvPr/>
        </p:nvSpPr>
        <p:spPr>
          <a:xfrm>
            <a:off x="12839699" y="17128081"/>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Earth observation icons can be found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any text editable.</a:t>
            </a:r>
          </a:p>
        </p:txBody>
      </p:sp>
      <p:sp>
        <p:nvSpPr>
          <p:cNvPr id="6" name="Text Placeholder 16"/>
          <p:cNvSpPr txBox="1">
            <a:spLocks/>
          </p:cNvSpPr>
          <p:nvPr/>
        </p:nvSpPr>
        <p:spPr>
          <a:xfrm>
            <a:off x="914400" y="5447353"/>
            <a:ext cx="11380829" cy="5595663"/>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Keep this blank for now.</a:t>
            </a:r>
          </a:p>
          <a:p>
            <a:r>
              <a:rPr lang="en-US" dirty="0" smtClean="0">
                <a:solidFill>
                  <a:schemeClr val="tx1">
                    <a:lumMod val="75000"/>
                  </a:schemeClr>
                </a:solidFill>
              </a:rPr>
              <a:t>Body text point size should be at least 24.</a:t>
            </a:r>
          </a:p>
          <a:p>
            <a:r>
              <a:rPr lang="en-US" dirty="0" smtClean="0">
                <a:solidFill>
                  <a:schemeClr val="tx1">
                    <a:lumMod val="75000"/>
                  </a:schemeClr>
                </a:solidFill>
              </a:rPr>
              <a:t>Caption text point size should be at least 16.</a:t>
            </a:r>
          </a:p>
          <a:p>
            <a:r>
              <a:rPr lang="en-US" dirty="0" smtClean="0">
                <a:solidFill>
                  <a:schemeClr val="tx1">
                    <a:lumMod val="75000"/>
                  </a:schemeClr>
                </a:solidFill>
              </a:rPr>
              <a:t>Feel free to rename, move, and resize sections as needed.</a:t>
            </a:r>
          </a:p>
        </p:txBody>
      </p:sp>
      <p:sp>
        <p:nvSpPr>
          <p:cNvPr id="15" name="Text Placeholder 16"/>
          <p:cNvSpPr txBox="1">
            <a:spLocks/>
          </p:cNvSpPr>
          <p:nvPr/>
        </p:nvSpPr>
        <p:spPr>
          <a:xfrm>
            <a:off x="12818904" y="5400091"/>
            <a:ext cx="10582656"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2F8AB4"/>
              </a:buClr>
            </a:pPr>
            <a:r>
              <a:rPr lang="en-US" b="1" dirty="0">
                <a:solidFill>
                  <a:srgbClr val="2F8AB4"/>
                </a:solidFill>
              </a:rPr>
              <a:t>Start</a:t>
            </a:r>
            <a:r>
              <a:rPr lang="en-US" dirty="0">
                <a:solidFill>
                  <a:srgbClr val="2F8AB4"/>
                </a:solidFill>
              </a:rPr>
              <a:t> </a:t>
            </a:r>
            <a:r>
              <a:rPr lang="en-US" dirty="0">
                <a:solidFill>
                  <a:schemeClr val="tx1">
                    <a:lumMod val="75000"/>
                  </a:schemeClr>
                </a:solidFill>
              </a:rPr>
              <a:t>the first word of each objective with a verb. And it should be colored and bolded in the app color.</a:t>
            </a:r>
          </a:p>
          <a:p>
            <a:pPr marL="347663" indent="-347663">
              <a:buClr>
                <a:srgbClr val="2F8AB4"/>
              </a:buClr>
            </a:pPr>
            <a:r>
              <a:rPr lang="en-US" b="1" dirty="0">
                <a:solidFill>
                  <a:srgbClr val="2F8AB4"/>
                </a:solidFill>
              </a:rPr>
              <a:t>Ensure</a:t>
            </a:r>
            <a:r>
              <a:rPr lang="en-US" dirty="0">
                <a:solidFill>
                  <a:srgbClr val="2F8AB4"/>
                </a:solidFill>
              </a:rPr>
              <a:t> </a:t>
            </a:r>
            <a:r>
              <a:rPr lang="en-US" dirty="0">
                <a:solidFill>
                  <a:schemeClr val="tx1">
                    <a:lumMod val="75000"/>
                  </a:schemeClr>
                </a:solidFill>
              </a:rPr>
              <a:t>this is a bulleted list.</a:t>
            </a:r>
          </a:p>
          <a:p>
            <a:pPr marL="347663" indent="-347663">
              <a:buClr>
                <a:srgbClr val="2F8AB4"/>
              </a:buClr>
            </a:pPr>
            <a:r>
              <a:rPr lang="en-US" b="1" dirty="0">
                <a:solidFill>
                  <a:srgbClr val="2F8AB4"/>
                </a:solidFill>
              </a:rPr>
              <a:t>Do</a:t>
            </a:r>
            <a:r>
              <a:rPr lang="en-US" dirty="0">
                <a:solidFill>
                  <a:srgbClr val="2F8AB4"/>
                </a:solidFill>
              </a:rPr>
              <a:t> </a:t>
            </a:r>
            <a:r>
              <a:rPr lang="en-US" dirty="0">
                <a:solidFill>
                  <a:schemeClr val="tx1">
                    <a:lumMod val="75000"/>
                  </a:schemeClr>
                </a:solidFill>
              </a:rPr>
              <a:t>not change the bullet style or color.</a:t>
            </a:r>
          </a:p>
          <a:p>
            <a:pPr marL="347663" indent="-347663">
              <a:buClr>
                <a:srgbClr val="2F8AB4"/>
              </a:buClr>
            </a:pPr>
            <a:r>
              <a:rPr lang="en-US" b="1" dirty="0">
                <a:solidFill>
                  <a:srgbClr val="2F8AB4"/>
                </a:solidFill>
              </a:rPr>
              <a:t>Best</a:t>
            </a:r>
            <a:r>
              <a:rPr lang="en-US" dirty="0">
                <a:solidFill>
                  <a:srgbClr val="2F8AB4"/>
                </a:solidFill>
              </a:rPr>
              <a:t> </a:t>
            </a:r>
            <a:r>
              <a:rPr lang="en-US" dirty="0">
                <a:solidFill>
                  <a:schemeClr val="tx1">
                    <a:lumMod val="75000"/>
                  </a:schemeClr>
                </a:solidFill>
              </a:rPr>
              <a:t>practice is use incomplete sentences and do not use a period at the end, but you can use periods if needed. Either way, be consistent in the style of bullets and period usage throughout.</a:t>
            </a:r>
          </a:p>
          <a:p>
            <a:pPr marL="347663" indent="-347663">
              <a:buClr>
                <a:srgbClr val="2F8AB4"/>
              </a:buClr>
            </a:pPr>
            <a:r>
              <a:rPr lang="en-US" b="1" dirty="0">
                <a:solidFill>
                  <a:srgbClr val="2F8AB4"/>
                </a:solidFill>
              </a:rPr>
              <a:t>The</a:t>
            </a:r>
            <a:r>
              <a:rPr lang="en-US" dirty="0">
                <a:solidFill>
                  <a:srgbClr val="2F8AB4"/>
                </a:solidFill>
              </a:rPr>
              <a:t> </a:t>
            </a:r>
            <a:r>
              <a:rPr lang="en-US" dirty="0">
                <a:solidFill>
                  <a:schemeClr val="tx1">
                    <a:lumMod val="75000"/>
                  </a:schemeClr>
                </a:solidFill>
              </a:rPr>
              <a:t>objectives listed here should be the same as or very similar to the ones in the project summary or technical paper.</a:t>
            </a:r>
          </a:p>
        </p:txBody>
      </p:sp>
      <p:sp>
        <p:nvSpPr>
          <p:cNvPr id="16" name="TextBox 15"/>
          <p:cNvSpPr txBox="1"/>
          <p:nvPr/>
        </p:nvSpPr>
        <p:spPr>
          <a:xfrm>
            <a:off x="887514" y="4493747"/>
            <a:ext cx="11516347" cy="769441"/>
          </a:xfrm>
          <a:prstGeom prst="rect">
            <a:avLst/>
          </a:prstGeom>
          <a:noFill/>
        </p:spPr>
        <p:txBody>
          <a:bodyPr wrap="square" rtlCol="0">
            <a:spAutoFit/>
          </a:bodyPr>
          <a:lstStyle/>
          <a:p>
            <a:r>
              <a:rPr lang="en-US" sz="4400" b="1" dirty="0" smtClean="0">
                <a:solidFill>
                  <a:srgbClr val="3289B4"/>
                </a:solidFill>
                <a:latin typeface="Century Gothic" panose="020B0502020202020204" pitchFamily="34" charset="0"/>
              </a:rPr>
              <a:t>Abstract</a:t>
            </a:r>
          </a:p>
        </p:txBody>
      </p:sp>
      <p:sp>
        <p:nvSpPr>
          <p:cNvPr id="23" name="TextBox 22"/>
          <p:cNvSpPr txBox="1"/>
          <p:nvPr/>
        </p:nvSpPr>
        <p:spPr>
          <a:xfrm>
            <a:off x="12839700" y="4488831"/>
            <a:ext cx="8229600" cy="769441"/>
          </a:xfrm>
          <a:prstGeom prst="rect">
            <a:avLst/>
          </a:prstGeom>
          <a:noFill/>
        </p:spPr>
        <p:txBody>
          <a:bodyPr wrap="square" rtlCol="0">
            <a:spAutoFit/>
          </a:bodyPr>
          <a:lstStyle/>
          <a:p>
            <a:r>
              <a:rPr lang="en-US" sz="4400" b="1" dirty="0" smtClean="0">
                <a:solidFill>
                  <a:srgbClr val="3289B4"/>
                </a:solidFill>
                <a:latin typeface="Century Gothic" panose="020B0502020202020204" pitchFamily="34" charset="0"/>
              </a:rPr>
              <a:t>Objectives</a:t>
            </a:r>
          </a:p>
        </p:txBody>
      </p:sp>
      <p:sp>
        <p:nvSpPr>
          <p:cNvPr id="24" name="TextBox 23"/>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3289B4"/>
                </a:solidFill>
                <a:latin typeface="Century Gothic" panose="020B0502020202020204" pitchFamily="34" charset="0"/>
              </a:rPr>
              <a:t>Methodology</a:t>
            </a:r>
          </a:p>
        </p:txBody>
      </p:sp>
      <p:sp>
        <p:nvSpPr>
          <p:cNvPr id="25" name="TextBox 24"/>
          <p:cNvSpPr txBox="1"/>
          <p:nvPr/>
        </p:nvSpPr>
        <p:spPr>
          <a:xfrm>
            <a:off x="12817485" y="12380258"/>
            <a:ext cx="8229600" cy="769441"/>
          </a:xfrm>
          <a:prstGeom prst="rect">
            <a:avLst/>
          </a:prstGeom>
          <a:noFill/>
        </p:spPr>
        <p:txBody>
          <a:bodyPr wrap="square" rtlCol="0">
            <a:spAutoFit/>
          </a:bodyPr>
          <a:lstStyle/>
          <a:p>
            <a:r>
              <a:rPr lang="en-US" sz="4400" b="1" dirty="0" smtClean="0">
                <a:solidFill>
                  <a:srgbClr val="3289B4"/>
                </a:solidFill>
                <a:latin typeface="Century Gothic" panose="020B0502020202020204" pitchFamily="34" charset="0"/>
              </a:rPr>
              <a:t>Study Area</a:t>
            </a:r>
          </a:p>
        </p:txBody>
      </p:sp>
      <p:sp>
        <p:nvSpPr>
          <p:cNvPr id="26" name="TextBox 25"/>
          <p:cNvSpPr txBox="1"/>
          <p:nvPr/>
        </p:nvSpPr>
        <p:spPr>
          <a:xfrm>
            <a:off x="12839700" y="16226444"/>
            <a:ext cx="8229600" cy="769441"/>
          </a:xfrm>
          <a:prstGeom prst="rect">
            <a:avLst/>
          </a:prstGeom>
          <a:noFill/>
        </p:spPr>
        <p:txBody>
          <a:bodyPr wrap="square" rtlCol="0">
            <a:spAutoFit/>
          </a:bodyPr>
          <a:lstStyle/>
          <a:p>
            <a:r>
              <a:rPr lang="en-US" sz="4400" b="1" dirty="0" smtClean="0">
                <a:solidFill>
                  <a:srgbClr val="3289B4"/>
                </a:solidFill>
                <a:latin typeface="Century Gothic" panose="020B0502020202020204" pitchFamily="34" charset="0"/>
              </a:rPr>
              <a:t>Earth Observations</a:t>
            </a:r>
          </a:p>
        </p:txBody>
      </p:sp>
      <p:sp>
        <p:nvSpPr>
          <p:cNvPr id="27" name="TextBox 26"/>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3289B4"/>
                </a:solidFill>
                <a:latin typeface="Century Gothic" panose="020B0502020202020204" pitchFamily="34" charset="0"/>
              </a:rPr>
              <a:t>Results</a:t>
            </a:r>
          </a:p>
        </p:txBody>
      </p:sp>
      <p:sp>
        <p:nvSpPr>
          <p:cNvPr id="28" name="TextBox 27"/>
          <p:cNvSpPr txBox="1"/>
          <p:nvPr/>
        </p:nvSpPr>
        <p:spPr>
          <a:xfrm>
            <a:off x="12839700" y="19571985"/>
            <a:ext cx="8229600" cy="769441"/>
          </a:xfrm>
          <a:prstGeom prst="rect">
            <a:avLst/>
          </a:prstGeom>
          <a:noFill/>
        </p:spPr>
        <p:txBody>
          <a:bodyPr wrap="square" rtlCol="0">
            <a:spAutoFit/>
          </a:bodyPr>
          <a:lstStyle/>
          <a:p>
            <a:r>
              <a:rPr lang="en-US" sz="4400" b="1" dirty="0" smtClean="0">
                <a:solidFill>
                  <a:srgbClr val="3289B4"/>
                </a:solidFill>
                <a:latin typeface="Century Gothic" panose="020B0502020202020204" pitchFamily="34" charset="0"/>
              </a:rPr>
              <a:t>Conclusions</a:t>
            </a:r>
          </a:p>
        </p:txBody>
      </p:sp>
      <p:sp>
        <p:nvSpPr>
          <p:cNvPr id="29" name="TextBox 28"/>
          <p:cNvSpPr txBox="1"/>
          <p:nvPr/>
        </p:nvSpPr>
        <p:spPr>
          <a:xfrm>
            <a:off x="12818904" y="23895681"/>
            <a:ext cx="8229600" cy="769441"/>
          </a:xfrm>
          <a:prstGeom prst="rect">
            <a:avLst/>
          </a:prstGeom>
          <a:noFill/>
        </p:spPr>
        <p:txBody>
          <a:bodyPr wrap="square" rtlCol="0">
            <a:spAutoFit/>
          </a:bodyPr>
          <a:lstStyle/>
          <a:p>
            <a:r>
              <a:rPr lang="en-US" sz="4400" b="1" dirty="0" smtClean="0">
                <a:solidFill>
                  <a:srgbClr val="3289B4"/>
                </a:solidFill>
                <a:latin typeface="Century Gothic" panose="020B0502020202020204" pitchFamily="34" charset="0"/>
              </a:rPr>
              <a:t>Acknowledgements</a:t>
            </a:r>
          </a:p>
        </p:txBody>
      </p:sp>
      <p:sp>
        <p:nvSpPr>
          <p:cNvPr id="30" name="TextBox 29"/>
          <p:cNvSpPr txBox="1"/>
          <p:nvPr/>
        </p:nvSpPr>
        <p:spPr>
          <a:xfrm>
            <a:off x="12818904" y="30093915"/>
            <a:ext cx="8229600" cy="769441"/>
          </a:xfrm>
          <a:prstGeom prst="rect">
            <a:avLst/>
          </a:prstGeom>
          <a:noFill/>
        </p:spPr>
        <p:txBody>
          <a:bodyPr wrap="square" rtlCol="0">
            <a:spAutoFit/>
          </a:bodyPr>
          <a:lstStyle/>
          <a:p>
            <a:r>
              <a:rPr lang="en-US" sz="4400" b="1" dirty="0" smtClean="0">
                <a:solidFill>
                  <a:srgbClr val="3289B4"/>
                </a:solidFill>
                <a:latin typeface="Century Gothic" panose="020B0502020202020204" pitchFamily="34" charset="0"/>
              </a:rPr>
              <a:t>Project Partners</a:t>
            </a:r>
          </a:p>
        </p:txBody>
      </p:sp>
      <p:sp>
        <p:nvSpPr>
          <p:cNvPr id="31" name="TextBox 30"/>
          <p:cNvSpPr txBox="1"/>
          <p:nvPr/>
        </p:nvSpPr>
        <p:spPr>
          <a:xfrm>
            <a:off x="887514" y="27763674"/>
            <a:ext cx="4542503" cy="769441"/>
          </a:xfrm>
          <a:prstGeom prst="rect">
            <a:avLst/>
          </a:prstGeom>
          <a:noFill/>
        </p:spPr>
        <p:txBody>
          <a:bodyPr wrap="square" rtlCol="0">
            <a:spAutoFit/>
          </a:bodyPr>
          <a:lstStyle/>
          <a:p>
            <a:r>
              <a:rPr lang="en-US" sz="4400" b="1" dirty="0" smtClean="0">
                <a:solidFill>
                  <a:srgbClr val="3289B4"/>
                </a:solidFill>
                <a:latin typeface="Century Gothic" panose="020B0502020202020204" pitchFamily="34" charset="0"/>
              </a:rPr>
              <a:t>Team Members</a:t>
            </a:r>
          </a:p>
        </p:txBody>
      </p:sp>
      <p:sp>
        <p:nvSpPr>
          <p:cNvPr id="21" name="TextBox 20"/>
          <p:cNvSpPr txBox="1"/>
          <p:nvPr/>
        </p:nvSpPr>
        <p:spPr>
          <a:xfrm>
            <a:off x="24457525" y="5014452"/>
            <a:ext cx="2339102" cy="6961237"/>
          </a:xfrm>
          <a:prstGeom prst="rect">
            <a:avLst/>
          </a:prstGeom>
          <a:noFill/>
        </p:spPr>
        <p:txBody>
          <a:bodyPr vert="vert270" wrap="square" rtlCol="0">
            <a:spAutoFit/>
          </a:bodyPr>
          <a:lstStyle/>
          <a:p>
            <a:r>
              <a:rPr lang="en-US" sz="2800" dirty="0" smtClean="0"/>
              <a:t>This area is to be left empty if the short title does not require this extra space (delete this text box).</a:t>
            </a:r>
          </a:p>
          <a:p>
            <a:r>
              <a:rPr lang="en-US" sz="2800" dirty="0" smtClean="0"/>
              <a:t>  </a:t>
            </a:r>
          </a:p>
          <a:p>
            <a:r>
              <a:rPr lang="en-US" sz="2800" dirty="0" smtClean="0"/>
              <a:t>Short title should be in 160 </a:t>
            </a:r>
            <a:r>
              <a:rPr lang="en-US" sz="2800" dirty="0" err="1" smtClean="0"/>
              <a:t>pt</a:t>
            </a:r>
            <a:r>
              <a:rPr lang="en-US" sz="2800" dirty="0" smtClean="0"/>
              <a:t> font. Only shrink if short title cannot fit in provided text box.</a:t>
            </a:r>
            <a:endParaRPr lang="en-US" sz="2800" dirty="0"/>
          </a:p>
        </p:txBody>
      </p:sp>
      <p:sp>
        <p:nvSpPr>
          <p:cNvPr id="34" name="Text Placeholder 16"/>
          <p:cNvSpPr txBox="1">
            <a:spLocks/>
          </p:cNvSpPr>
          <p:nvPr/>
        </p:nvSpPr>
        <p:spPr>
          <a:xfrm>
            <a:off x="3853028" y="3343903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sp>
        <p:nvSpPr>
          <p:cNvPr id="36" name="Text Placeholder 16"/>
          <p:cNvSpPr txBox="1">
            <a:spLocks/>
          </p:cNvSpPr>
          <p:nvPr/>
        </p:nvSpPr>
        <p:spPr>
          <a:xfrm>
            <a:off x="6945600" y="3343903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3161" y="31132664"/>
            <a:ext cx="2057404" cy="2081788"/>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56868" y="31132664"/>
            <a:ext cx="2057404" cy="2081788"/>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51373" y="31154518"/>
            <a:ext cx="2057404" cy="2081788"/>
          </a:xfrm>
          <a:prstGeom prst="rect">
            <a:avLst/>
          </a:prstGeom>
        </p:spPr>
      </p:pic>
      <p:sp>
        <p:nvSpPr>
          <p:cNvPr id="37" name="Text Placeholder 16"/>
          <p:cNvSpPr txBox="1">
            <a:spLocks/>
          </p:cNvSpPr>
          <p:nvPr/>
        </p:nvSpPr>
        <p:spPr>
          <a:xfrm>
            <a:off x="914400" y="28619313"/>
            <a:ext cx="9174477" cy="234852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Team Leads are first and include their title below their name.</a:t>
            </a:r>
          </a:p>
          <a:p>
            <a:r>
              <a:rPr lang="en-US" dirty="0" smtClean="0">
                <a:solidFill>
                  <a:schemeClr val="tx1">
                    <a:lumMod val="75000"/>
                  </a:schemeClr>
                </a:solidFill>
              </a:rPr>
              <a:t>Headshots should include professional business attire.</a:t>
            </a:r>
          </a:p>
          <a:p>
            <a:r>
              <a:rPr lang="en-US" dirty="0" smtClean="0">
                <a:solidFill>
                  <a:schemeClr val="tx1">
                    <a:lumMod val="75000"/>
                  </a:schemeClr>
                </a:solidFill>
              </a:rPr>
              <a:t>Images should be cropped to a circle shape at a 1.8” x 1.8” dimension and centered in aperture shape. Instruction on how to do this can </a:t>
            </a:r>
            <a:r>
              <a:rPr lang="en-US" dirty="0">
                <a:solidFill>
                  <a:schemeClr val="tx1">
                    <a:lumMod val="75000"/>
                  </a:schemeClr>
                </a:solidFill>
              </a:rPr>
              <a:t>be found </a:t>
            </a:r>
            <a:r>
              <a:rPr lang="en-US" dirty="0" smtClean="0">
                <a:solidFill>
                  <a:schemeClr val="tx1">
                    <a:lumMod val="75000"/>
                  </a:schemeClr>
                </a:solidFill>
                <a:hlinkClick r:id="rId3"/>
              </a:rPr>
              <a:t>here</a:t>
            </a:r>
            <a:r>
              <a:rPr lang="en-US" dirty="0" smtClean="0">
                <a:solidFill>
                  <a:schemeClr val="tx1">
                    <a:lumMod val="75000"/>
                  </a:schemeClr>
                </a:solidFill>
              </a:rPr>
              <a:t>.</a:t>
            </a:r>
          </a:p>
        </p:txBody>
      </p:sp>
      <p:sp>
        <p:nvSpPr>
          <p:cNvPr id="33" name="TextBox 32"/>
          <p:cNvSpPr txBox="1"/>
          <p:nvPr/>
        </p:nvSpPr>
        <p:spPr>
          <a:xfrm>
            <a:off x="843099" y="34686929"/>
            <a:ext cx="18035451" cy="878828"/>
          </a:xfrm>
          <a:prstGeom prst="rect">
            <a:avLst/>
          </a:prstGeom>
          <a:noFill/>
        </p:spPr>
        <p:txBody>
          <a:bodyPr wrap="square" rtlCol="0">
            <a:noAutofit/>
          </a:bodyPr>
          <a:lstStyle/>
          <a:p>
            <a:r>
              <a:rPr lang="en-US" sz="4800" dirty="0" smtClean="0">
                <a:solidFill>
                  <a:schemeClr val="bg1"/>
                </a:solidFill>
                <a:latin typeface="+mj-lt"/>
              </a:rPr>
              <a:t>Node Location </a:t>
            </a:r>
            <a:r>
              <a:rPr lang="en-US" sz="4800" dirty="0" smtClean="0">
                <a:solidFill>
                  <a:schemeClr val="bg1"/>
                </a:solidFill>
                <a:latin typeface="+mj-lt"/>
              </a:rPr>
              <a:t>– Year Term</a:t>
            </a:r>
            <a:endParaRPr lang="en-US" sz="4800" dirty="0">
              <a:solidFill>
                <a:schemeClr val="bg1"/>
              </a:solidFill>
              <a:latin typeface="+mj-lt"/>
            </a:endParaRPr>
          </a:p>
        </p:txBody>
      </p:sp>
      <p:sp>
        <p:nvSpPr>
          <p:cNvPr id="32" name="Rectangle 31"/>
          <p:cNvSpPr/>
          <p:nvPr/>
        </p:nvSpPr>
        <p:spPr>
          <a:xfrm rot="19428621">
            <a:off x="-1991545" y="8185817"/>
            <a:ext cx="14754295" cy="2646878"/>
          </a:xfrm>
          <a:prstGeom prst="rect">
            <a:avLst/>
          </a:prstGeom>
          <a:noFill/>
        </p:spPr>
        <p:txBody>
          <a:bodyPr wrap="none" lIns="91440" tIns="45720" rIns="91440" bIns="45720">
            <a:spAutoFit/>
          </a:bodyPr>
          <a:lstStyle/>
          <a:p>
            <a:pPr algn="ctr"/>
            <a:r>
              <a:rPr lang="en-US" sz="166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Oceans Projects</a:t>
            </a:r>
            <a:endParaRPr lang="en-US" sz="16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1902150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p:cNvSpPr>
            <a:spLocks noGrp="1"/>
          </p:cNvSpPr>
          <p:nvPr>
            <p:ph type="body" sz="quarter" idx="11"/>
          </p:nvPr>
        </p:nvSpPr>
        <p:spPr>
          <a:xfrm>
            <a:off x="4009644" y="787400"/>
            <a:ext cx="19412712" cy="2624752"/>
          </a:xfrm>
        </p:spPr>
        <p:txBody>
          <a:bodyPr anchor="ctr"/>
          <a:lstStyle/>
          <a:p>
            <a:endParaRPr lang="en-US" dirty="0"/>
          </a:p>
        </p:txBody>
      </p:sp>
      <p:sp>
        <p:nvSpPr>
          <p:cNvPr id="5" name="Text Placeholder 4"/>
          <p:cNvSpPr>
            <a:spLocks noGrp="1"/>
          </p:cNvSpPr>
          <p:nvPr>
            <p:ph type="body" sz="quarter" idx="10"/>
          </p:nvPr>
        </p:nvSpPr>
        <p:spPr>
          <a:xfrm rot="16200000">
            <a:off x="11395220" y="18076757"/>
            <a:ext cx="28438686" cy="2314074"/>
          </a:xfrm>
        </p:spPr>
        <p:txBody>
          <a:bodyPr/>
          <a:lstStyle/>
          <a:p>
            <a:endParaRPr lang="en-US" dirty="0"/>
          </a:p>
        </p:txBody>
      </p:sp>
      <p:sp>
        <p:nvSpPr>
          <p:cNvPr id="9" name="Text Placeholder 16"/>
          <p:cNvSpPr txBox="1">
            <a:spLocks/>
          </p:cNvSpPr>
          <p:nvPr/>
        </p:nvSpPr>
        <p:spPr>
          <a:xfrm>
            <a:off x="818072" y="3344634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rPr>
              <a:t>Participant Name</a:t>
            </a:r>
          </a:p>
          <a:p>
            <a:pPr algn="ctr">
              <a:lnSpc>
                <a:spcPct val="100000"/>
              </a:lnSpc>
              <a:spcBef>
                <a:spcPts val="0"/>
              </a:spcBef>
            </a:pPr>
            <a:r>
              <a:rPr lang="en-US" dirty="0" smtClean="0">
                <a:solidFill>
                  <a:schemeClr val="tx1">
                    <a:lumMod val="75000"/>
                  </a:schemeClr>
                </a:solidFill>
              </a:rPr>
              <a:t>Team Lead</a:t>
            </a:r>
          </a:p>
        </p:txBody>
      </p:sp>
      <p:sp>
        <p:nvSpPr>
          <p:cNvPr id="10" name="Text Placeholder 16"/>
          <p:cNvSpPr txBox="1">
            <a:spLocks/>
          </p:cNvSpPr>
          <p:nvPr/>
        </p:nvSpPr>
        <p:spPr>
          <a:xfrm>
            <a:off x="12839700" y="30909460"/>
            <a:ext cx="10921333"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Only use federal logos—no state or local government logos, or NGO logos.</a:t>
            </a:r>
          </a:p>
          <a:p>
            <a:r>
              <a:rPr lang="en-US" dirty="0" smtClean="0">
                <a:solidFill>
                  <a:schemeClr val="tx1">
                    <a:lumMod val="75000"/>
                  </a:schemeClr>
                </a:solidFill>
              </a:rPr>
              <a:t>Some logos are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images and text ungrouped.</a:t>
            </a:r>
          </a:p>
        </p:txBody>
      </p:sp>
      <p:sp>
        <p:nvSpPr>
          <p:cNvPr id="11" name="Text Placeholder 16"/>
          <p:cNvSpPr txBox="1">
            <a:spLocks/>
          </p:cNvSpPr>
          <p:nvPr/>
        </p:nvSpPr>
        <p:spPr>
          <a:xfrm>
            <a:off x="12839700" y="24802870"/>
            <a:ext cx="10972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anyone who has helped you with the project.</a:t>
            </a:r>
          </a:p>
          <a:p>
            <a:r>
              <a:rPr lang="en-US" dirty="0" smtClean="0">
                <a:solidFill>
                  <a:schemeClr val="tx1">
                    <a:lumMod val="75000"/>
                  </a:schemeClr>
                </a:solidFill>
              </a:rPr>
              <a:t>If this is a continuation project, credit the previous team members and contributors.</a:t>
            </a:r>
          </a:p>
          <a:p>
            <a:r>
              <a:rPr lang="en-US" dirty="0" smtClean="0">
                <a:solidFill>
                  <a:schemeClr val="tx1">
                    <a:lumMod val="75000"/>
                  </a:schemeClr>
                </a:solidFill>
              </a:rPr>
              <a:t>If you are including affiliations, use DEVELOP as the affiliation for a </a:t>
            </a:r>
            <a:r>
              <a:rPr lang="en-US" dirty="0" err="1" smtClean="0">
                <a:solidFill>
                  <a:schemeClr val="tx1">
                    <a:lumMod val="75000"/>
                  </a:schemeClr>
                </a:solidFill>
              </a:rPr>
              <a:t>DEVELOPer</a:t>
            </a:r>
            <a:r>
              <a:rPr lang="en-US" dirty="0" smtClean="0">
                <a:solidFill>
                  <a:schemeClr val="tx1">
                    <a:lumMod val="75000"/>
                  </a:schemeClr>
                </a:solidFill>
              </a:rPr>
              <a:t> or former </a:t>
            </a:r>
            <a:r>
              <a:rPr lang="en-US" dirty="0" err="1" smtClean="0">
                <a:solidFill>
                  <a:schemeClr val="tx1">
                    <a:lumMod val="75000"/>
                  </a:schemeClr>
                </a:solidFill>
              </a:rPr>
              <a:t>DEVELOPer</a:t>
            </a:r>
            <a:r>
              <a:rPr lang="en-US" dirty="0" smtClean="0">
                <a:solidFill>
                  <a:schemeClr val="tx1">
                    <a:lumMod val="75000"/>
                  </a:schemeClr>
                </a:solidFill>
              </a:rPr>
              <a:t>—not their school or former school</a:t>
            </a:r>
            <a:r>
              <a:rPr lang="en-US" dirty="0" smtClean="0"/>
              <a:t>.</a:t>
            </a:r>
          </a:p>
          <a:p>
            <a:r>
              <a:rPr lang="en-US" dirty="0">
                <a:solidFill>
                  <a:schemeClr val="tx1">
                    <a:lumMod val="75000"/>
                  </a:schemeClr>
                </a:solidFill>
              </a:rPr>
              <a:t>Include the following legal text</a:t>
            </a:r>
            <a:r>
              <a:rPr lang="en-US" dirty="0" smtClean="0">
                <a:solidFill>
                  <a:schemeClr val="tx1">
                    <a:lumMod val="75000"/>
                  </a:schemeClr>
                </a:solidFill>
              </a:rPr>
              <a:t>:</a:t>
            </a:r>
          </a:p>
          <a:p>
            <a:pPr lvl="0" defTabSz="3072384">
              <a:lnSpc>
                <a:spcPct val="100000"/>
              </a:lnSpc>
              <a:spcBef>
                <a:spcPts val="0"/>
              </a:spcBef>
            </a:pPr>
            <a:r>
              <a:rPr lang="en-US" sz="1600" i="1" dirty="0">
                <a:solidFill>
                  <a:srgbClr val="767171"/>
                </a:solidFill>
              </a:rPr>
              <a:t>This material is based upon work supported by NASA through contract NNL11AA00B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a:p>
            <a:endParaRPr lang="en-US" dirty="0" smtClean="0"/>
          </a:p>
        </p:txBody>
      </p:sp>
      <p:sp>
        <p:nvSpPr>
          <p:cNvPr id="8" name="Text Placeholder 16"/>
          <p:cNvSpPr txBox="1">
            <a:spLocks/>
          </p:cNvSpPr>
          <p:nvPr/>
        </p:nvSpPr>
        <p:spPr>
          <a:xfrm>
            <a:off x="914399" y="22743821"/>
            <a:ext cx="11516347" cy="479881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images.</a:t>
            </a:r>
          </a:p>
          <a:p>
            <a:r>
              <a:rPr lang="en-US" dirty="0" smtClean="0">
                <a:solidFill>
                  <a:schemeClr val="tx1">
                    <a:lumMod val="75000"/>
                  </a:schemeClr>
                </a:solidFill>
              </a:rPr>
              <a:t>Make sure that it has some sort of flow, that it makes sense.  Show your results in a logical order.</a:t>
            </a:r>
          </a:p>
          <a:p>
            <a:r>
              <a:rPr lang="en-US" dirty="0" smtClean="0">
                <a:solidFill>
                  <a:schemeClr val="tx1">
                    <a:lumMod val="75000"/>
                  </a:schemeClr>
                </a:solidFill>
              </a:rPr>
              <a:t>No bullets.</a:t>
            </a:r>
          </a:p>
        </p:txBody>
      </p:sp>
      <p:sp>
        <p:nvSpPr>
          <p:cNvPr id="12" name="Text Placeholder 16"/>
          <p:cNvSpPr txBox="1">
            <a:spLocks/>
          </p:cNvSpPr>
          <p:nvPr/>
        </p:nvSpPr>
        <p:spPr>
          <a:xfrm>
            <a:off x="12839700" y="20479174"/>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75AADB"/>
              </a:buClr>
            </a:pPr>
            <a:r>
              <a:rPr lang="en-US" dirty="0" smtClean="0">
                <a:solidFill>
                  <a:schemeClr val="tx1">
                    <a:lumMod val="75000"/>
                  </a:schemeClr>
                </a:solidFill>
              </a:rPr>
              <a:t>Use bullets.</a:t>
            </a:r>
          </a:p>
          <a:p>
            <a:pPr marL="347663" indent="-347663">
              <a:buClr>
                <a:srgbClr val="75AADB"/>
              </a:buClr>
            </a:pPr>
            <a:r>
              <a:rPr lang="en-US" dirty="0" smtClean="0">
                <a:solidFill>
                  <a:schemeClr val="tx1">
                    <a:lumMod val="75000"/>
                  </a:schemeClr>
                </a:solidFill>
              </a:rPr>
              <a:t>Use complete sentences with periods.</a:t>
            </a:r>
          </a:p>
        </p:txBody>
      </p:sp>
      <p:sp>
        <p:nvSpPr>
          <p:cNvPr id="7" name="Text Placeholder 16"/>
          <p:cNvSpPr txBox="1">
            <a:spLocks/>
          </p:cNvSpPr>
          <p:nvPr/>
        </p:nvSpPr>
        <p:spPr>
          <a:xfrm>
            <a:off x="914400" y="13337042"/>
            <a:ext cx="11407715" cy="551523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Use imagery or a workflow here.</a:t>
            </a:r>
          </a:p>
          <a:p>
            <a:r>
              <a:rPr lang="en-US" dirty="0" smtClean="0">
                <a:solidFill>
                  <a:schemeClr val="tx1">
                    <a:lumMod val="75000"/>
                  </a:schemeClr>
                </a:solidFill>
              </a:rPr>
              <a:t>Keep text to a minimum.</a:t>
            </a:r>
          </a:p>
          <a:p>
            <a:r>
              <a:rPr lang="en-US" dirty="0" smtClean="0">
                <a:solidFill>
                  <a:schemeClr val="tx1">
                    <a:lumMod val="75000"/>
                  </a:schemeClr>
                </a:solidFill>
              </a:rPr>
              <a:t>The font should be easily readable.</a:t>
            </a:r>
          </a:p>
          <a:p>
            <a:r>
              <a:rPr lang="en-US" dirty="0" smtClean="0">
                <a:solidFill>
                  <a:schemeClr val="tx1">
                    <a:lumMod val="75000"/>
                  </a:schemeClr>
                </a:solidFill>
              </a:rPr>
              <a:t>Don’t paste images of flowcharts—all images should be editable.</a:t>
            </a:r>
          </a:p>
          <a:p>
            <a:r>
              <a:rPr lang="en-US" dirty="0" smtClean="0">
                <a:solidFill>
                  <a:schemeClr val="tx1">
                    <a:lumMod val="75000"/>
                  </a:schemeClr>
                </a:solidFill>
              </a:rPr>
              <a:t>Feel free to delete this text box as appropriate to your workflow.</a:t>
            </a:r>
          </a:p>
        </p:txBody>
      </p:sp>
      <p:sp>
        <p:nvSpPr>
          <p:cNvPr id="13" name="Text Placeholder 16"/>
          <p:cNvSpPr txBox="1">
            <a:spLocks/>
          </p:cNvSpPr>
          <p:nvPr/>
        </p:nvSpPr>
        <p:spPr>
          <a:xfrm>
            <a:off x="12839699" y="13287447"/>
            <a:ext cx="8207385"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Include a map that has easily readable text and a legend.</a:t>
            </a:r>
          </a:p>
          <a:p>
            <a:r>
              <a:rPr lang="en-US" dirty="0" smtClean="0">
                <a:solidFill>
                  <a:schemeClr val="tx1">
                    <a:lumMod val="75000"/>
                  </a:schemeClr>
                </a:solidFill>
              </a:rPr>
              <a:t>Including the study period is optional.</a:t>
            </a:r>
          </a:p>
        </p:txBody>
      </p:sp>
      <p:sp>
        <p:nvSpPr>
          <p:cNvPr id="14" name="Text Placeholder 16"/>
          <p:cNvSpPr txBox="1">
            <a:spLocks/>
          </p:cNvSpPr>
          <p:nvPr/>
        </p:nvSpPr>
        <p:spPr>
          <a:xfrm>
            <a:off x="12839699" y="17128081"/>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Earth observation icons can be found on </a:t>
            </a:r>
            <a:r>
              <a:rPr lang="en-US" dirty="0" err="1" smtClean="0">
                <a:solidFill>
                  <a:schemeClr val="tx1">
                    <a:lumMod val="75000"/>
                  </a:schemeClr>
                </a:solidFill>
              </a:rPr>
              <a:t>DEVELOPedia</a:t>
            </a:r>
            <a:r>
              <a:rPr lang="en-US" dirty="0" smtClean="0">
                <a:solidFill>
                  <a:schemeClr val="tx1">
                    <a:lumMod val="75000"/>
                  </a:schemeClr>
                </a:solidFill>
              </a:rPr>
              <a:t>.</a:t>
            </a:r>
          </a:p>
          <a:p>
            <a:r>
              <a:rPr lang="en-US" dirty="0" smtClean="0">
                <a:solidFill>
                  <a:schemeClr val="tx1">
                    <a:lumMod val="75000"/>
                  </a:schemeClr>
                </a:solidFill>
              </a:rPr>
              <a:t>Keep any text editable.</a:t>
            </a:r>
          </a:p>
        </p:txBody>
      </p:sp>
      <p:sp>
        <p:nvSpPr>
          <p:cNvPr id="6" name="Text Placeholder 16"/>
          <p:cNvSpPr txBox="1">
            <a:spLocks/>
          </p:cNvSpPr>
          <p:nvPr/>
        </p:nvSpPr>
        <p:spPr>
          <a:xfrm>
            <a:off x="914400" y="5447353"/>
            <a:ext cx="11380829" cy="5595663"/>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Keep this blank for now.</a:t>
            </a:r>
          </a:p>
          <a:p>
            <a:r>
              <a:rPr lang="en-US" dirty="0" smtClean="0">
                <a:solidFill>
                  <a:schemeClr val="tx1">
                    <a:lumMod val="75000"/>
                  </a:schemeClr>
                </a:solidFill>
              </a:rPr>
              <a:t>Body text point size should be at least 24.</a:t>
            </a:r>
          </a:p>
          <a:p>
            <a:r>
              <a:rPr lang="en-US" dirty="0" smtClean="0">
                <a:solidFill>
                  <a:schemeClr val="tx1">
                    <a:lumMod val="75000"/>
                  </a:schemeClr>
                </a:solidFill>
              </a:rPr>
              <a:t>Caption text point size should be at least 16.</a:t>
            </a:r>
          </a:p>
          <a:p>
            <a:r>
              <a:rPr lang="en-US" dirty="0" smtClean="0">
                <a:solidFill>
                  <a:schemeClr val="tx1">
                    <a:lumMod val="75000"/>
                  </a:schemeClr>
                </a:solidFill>
              </a:rPr>
              <a:t>Feel free to rename, move, and resize sections as needed.</a:t>
            </a:r>
          </a:p>
        </p:txBody>
      </p:sp>
      <p:sp>
        <p:nvSpPr>
          <p:cNvPr id="15" name="Text Placeholder 16"/>
          <p:cNvSpPr txBox="1">
            <a:spLocks/>
          </p:cNvSpPr>
          <p:nvPr/>
        </p:nvSpPr>
        <p:spPr>
          <a:xfrm>
            <a:off x="12818904" y="5400091"/>
            <a:ext cx="10582656"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73A9DB"/>
              </a:buClr>
            </a:pPr>
            <a:r>
              <a:rPr lang="en-US" b="1" dirty="0">
                <a:solidFill>
                  <a:srgbClr val="73A9DB"/>
                </a:solidFill>
              </a:rPr>
              <a:t>Start</a:t>
            </a:r>
            <a:r>
              <a:rPr lang="en-US" dirty="0">
                <a:solidFill>
                  <a:srgbClr val="73A9DB"/>
                </a:solidFill>
              </a:rPr>
              <a:t> </a:t>
            </a:r>
            <a:r>
              <a:rPr lang="en-US" dirty="0">
                <a:solidFill>
                  <a:schemeClr val="tx1">
                    <a:lumMod val="75000"/>
                  </a:schemeClr>
                </a:solidFill>
              </a:rPr>
              <a:t>the first word of each objective with a verb. And it should be colored and bolded in the app color.</a:t>
            </a:r>
          </a:p>
          <a:p>
            <a:pPr marL="347663" indent="-347663">
              <a:buClr>
                <a:srgbClr val="73A9DB"/>
              </a:buClr>
            </a:pPr>
            <a:r>
              <a:rPr lang="en-US" b="1" dirty="0">
                <a:solidFill>
                  <a:srgbClr val="73A9DB"/>
                </a:solidFill>
              </a:rPr>
              <a:t>Ensure</a:t>
            </a:r>
            <a:r>
              <a:rPr lang="en-US" dirty="0">
                <a:solidFill>
                  <a:srgbClr val="73A9DB"/>
                </a:solidFill>
              </a:rPr>
              <a:t> </a:t>
            </a:r>
            <a:r>
              <a:rPr lang="en-US" dirty="0">
                <a:solidFill>
                  <a:schemeClr val="tx1">
                    <a:lumMod val="75000"/>
                  </a:schemeClr>
                </a:solidFill>
              </a:rPr>
              <a:t>this is a bulleted list.</a:t>
            </a:r>
          </a:p>
          <a:p>
            <a:pPr marL="347663" indent="-347663">
              <a:buClr>
                <a:srgbClr val="73A9DB"/>
              </a:buClr>
            </a:pPr>
            <a:r>
              <a:rPr lang="en-US" b="1" dirty="0">
                <a:solidFill>
                  <a:srgbClr val="73A9DB"/>
                </a:solidFill>
              </a:rPr>
              <a:t>Do</a:t>
            </a:r>
            <a:r>
              <a:rPr lang="en-US" dirty="0">
                <a:solidFill>
                  <a:srgbClr val="73A9DB"/>
                </a:solidFill>
              </a:rPr>
              <a:t> </a:t>
            </a:r>
            <a:r>
              <a:rPr lang="en-US" dirty="0">
                <a:solidFill>
                  <a:schemeClr val="tx1">
                    <a:lumMod val="75000"/>
                  </a:schemeClr>
                </a:solidFill>
              </a:rPr>
              <a:t>not change the bullet style or color.</a:t>
            </a:r>
          </a:p>
          <a:p>
            <a:pPr marL="347663" indent="-347663">
              <a:buClr>
                <a:srgbClr val="73A9DB"/>
              </a:buClr>
            </a:pPr>
            <a:r>
              <a:rPr lang="en-US" b="1" dirty="0">
                <a:solidFill>
                  <a:srgbClr val="73A9DB"/>
                </a:solidFill>
              </a:rPr>
              <a:t>Best</a:t>
            </a:r>
            <a:r>
              <a:rPr lang="en-US" dirty="0">
                <a:solidFill>
                  <a:srgbClr val="73A9DB"/>
                </a:solidFill>
              </a:rPr>
              <a:t> </a:t>
            </a:r>
            <a:r>
              <a:rPr lang="en-US" dirty="0">
                <a:solidFill>
                  <a:schemeClr val="tx1">
                    <a:lumMod val="75000"/>
                  </a:schemeClr>
                </a:solidFill>
              </a:rPr>
              <a:t>practice is use incomplete sentences and do not use a period at the end, but you can use periods if needed. Either way, be consistent in the style of bullets and period usage throughout.</a:t>
            </a:r>
          </a:p>
          <a:p>
            <a:pPr marL="347663" indent="-347663">
              <a:buClr>
                <a:srgbClr val="73A9DB"/>
              </a:buClr>
            </a:pPr>
            <a:r>
              <a:rPr lang="en-US" b="1" dirty="0">
                <a:solidFill>
                  <a:srgbClr val="73A9DB"/>
                </a:solidFill>
              </a:rPr>
              <a:t>The</a:t>
            </a:r>
            <a:r>
              <a:rPr lang="en-US" dirty="0">
                <a:solidFill>
                  <a:srgbClr val="73A9DB"/>
                </a:solidFill>
              </a:rPr>
              <a:t> </a:t>
            </a:r>
            <a:r>
              <a:rPr lang="en-US" dirty="0">
                <a:solidFill>
                  <a:schemeClr val="tx1">
                    <a:lumMod val="75000"/>
                  </a:schemeClr>
                </a:solidFill>
              </a:rPr>
              <a:t>objectives listed here should be the same as or very similar to the ones in the project summary or technical paper.</a:t>
            </a:r>
          </a:p>
        </p:txBody>
      </p:sp>
      <p:sp>
        <p:nvSpPr>
          <p:cNvPr id="16" name="TextBox 15"/>
          <p:cNvSpPr txBox="1"/>
          <p:nvPr/>
        </p:nvSpPr>
        <p:spPr>
          <a:xfrm>
            <a:off x="887514" y="4493747"/>
            <a:ext cx="11516347" cy="769441"/>
          </a:xfrm>
          <a:prstGeom prst="rect">
            <a:avLst/>
          </a:prstGeom>
          <a:noFill/>
        </p:spPr>
        <p:txBody>
          <a:bodyPr wrap="square" rtlCol="0">
            <a:spAutoFit/>
          </a:bodyPr>
          <a:lstStyle/>
          <a:p>
            <a:r>
              <a:rPr lang="en-US" sz="4400" b="1" dirty="0" smtClean="0">
                <a:solidFill>
                  <a:srgbClr val="75AADB"/>
                </a:solidFill>
                <a:latin typeface="Century Gothic" panose="020B0502020202020204" pitchFamily="34" charset="0"/>
              </a:rPr>
              <a:t>Abstract</a:t>
            </a:r>
          </a:p>
        </p:txBody>
      </p:sp>
      <p:sp>
        <p:nvSpPr>
          <p:cNvPr id="23" name="TextBox 22"/>
          <p:cNvSpPr txBox="1"/>
          <p:nvPr/>
        </p:nvSpPr>
        <p:spPr>
          <a:xfrm>
            <a:off x="12839700" y="4488831"/>
            <a:ext cx="8229600" cy="769441"/>
          </a:xfrm>
          <a:prstGeom prst="rect">
            <a:avLst/>
          </a:prstGeom>
          <a:noFill/>
        </p:spPr>
        <p:txBody>
          <a:bodyPr wrap="square" rtlCol="0">
            <a:spAutoFit/>
          </a:bodyPr>
          <a:lstStyle/>
          <a:p>
            <a:r>
              <a:rPr lang="en-US" sz="4400" b="1" dirty="0" smtClean="0">
                <a:solidFill>
                  <a:srgbClr val="75AADB"/>
                </a:solidFill>
                <a:latin typeface="Century Gothic" panose="020B0502020202020204" pitchFamily="34" charset="0"/>
              </a:rPr>
              <a:t>Objectives</a:t>
            </a:r>
          </a:p>
        </p:txBody>
      </p:sp>
      <p:sp>
        <p:nvSpPr>
          <p:cNvPr id="24" name="TextBox 23"/>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75AADB"/>
                </a:solidFill>
                <a:latin typeface="Century Gothic" panose="020B0502020202020204" pitchFamily="34" charset="0"/>
              </a:rPr>
              <a:t>Methodology</a:t>
            </a:r>
          </a:p>
        </p:txBody>
      </p:sp>
      <p:sp>
        <p:nvSpPr>
          <p:cNvPr id="25" name="TextBox 24"/>
          <p:cNvSpPr txBox="1"/>
          <p:nvPr/>
        </p:nvSpPr>
        <p:spPr>
          <a:xfrm>
            <a:off x="12817485" y="12380258"/>
            <a:ext cx="8229600" cy="769441"/>
          </a:xfrm>
          <a:prstGeom prst="rect">
            <a:avLst/>
          </a:prstGeom>
          <a:noFill/>
        </p:spPr>
        <p:txBody>
          <a:bodyPr wrap="square" rtlCol="0">
            <a:spAutoFit/>
          </a:bodyPr>
          <a:lstStyle/>
          <a:p>
            <a:r>
              <a:rPr lang="en-US" sz="4400" b="1" dirty="0" smtClean="0">
                <a:solidFill>
                  <a:srgbClr val="75AADB"/>
                </a:solidFill>
                <a:latin typeface="Century Gothic" panose="020B0502020202020204" pitchFamily="34" charset="0"/>
              </a:rPr>
              <a:t>Study Area</a:t>
            </a:r>
          </a:p>
        </p:txBody>
      </p:sp>
      <p:sp>
        <p:nvSpPr>
          <p:cNvPr id="26" name="TextBox 25"/>
          <p:cNvSpPr txBox="1"/>
          <p:nvPr/>
        </p:nvSpPr>
        <p:spPr>
          <a:xfrm>
            <a:off x="12839700" y="16226444"/>
            <a:ext cx="8229600" cy="769441"/>
          </a:xfrm>
          <a:prstGeom prst="rect">
            <a:avLst/>
          </a:prstGeom>
          <a:noFill/>
        </p:spPr>
        <p:txBody>
          <a:bodyPr wrap="square" rtlCol="0">
            <a:spAutoFit/>
          </a:bodyPr>
          <a:lstStyle/>
          <a:p>
            <a:r>
              <a:rPr lang="en-US" sz="4400" b="1" dirty="0" smtClean="0">
                <a:solidFill>
                  <a:srgbClr val="75AADB"/>
                </a:solidFill>
                <a:latin typeface="Century Gothic" panose="020B0502020202020204" pitchFamily="34" charset="0"/>
              </a:rPr>
              <a:t>Earth Observations</a:t>
            </a:r>
          </a:p>
        </p:txBody>
      </p:sp>
      <p:sp>
        <p:nvSpPr>
          <p:cNvPr id="27" name="TextBox 26"/>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75AADB"/>
                </a:solidFill>
                <a:latin typeface="Century Gothic" panose="020B0502020202020204" pitchFamily="34" charset="0"/>
              </a:rPr>
              <a:t>Results</a:t>
            </a:r>
          </a:p>
        </p:txBody>
      </p:sp>
      <p:sp>
        <p:nvSpPr>
          <p:cNvPr id="28" name="TextBox 27"/>
          <p:cNvSpPr txBox="1"/>
          <p:nvPr/>
        </p:nvSpPr>
        <p:spPr>
          <a:xfrm>
            <a:off x="12839700" y="19571985"/>
            <a:ext cx="8229600" cy="769441"/>
          </a:xfrm>
          <a:prstGeom prst="rect">
            <a:avLst/>
          </a:prstGeom>
          <a:noFill/>
        </p:spPr>
        <p:txBody>
          <a:bodyPr wrap="square" rtlCol="0">
            <a:spAutoFit/>
          </a:bodyPr>
          <a:lstStyle/>
          <a:p>
            <a:r>
              <a:rPr lang="en-US" sz="4400" b="1" dirty="0" smtClean="0">
                <a:solidFill>
                  <a:srgbClr val="75AADB"/>
                </a:solidFill>
                <a:latin typeface="Century Gothic" panose="020B0502020202020204" pitchFamily="34" charset="0"/>
              </a:rPr>
              <a:t>Conclusions</a:t>
            </a:r>
          </a:p>
        </p:txBody>
      </p:sp>
      <p:sp>
        <p:nvSpPr>
          <p:cNvPr id="29" name="TextBox 28"/>
          <p:cNvSpPr txBox="1"/>
          <p:nvPr/>
        </p:nvSpPr>
        <p:spPr>
          <a:xfrm>
            <a:off x="12818904" y="23895681"/>
            <a:ext cx="8229600" cy="769441"/>
          </a:xfrm>
          <a:prstGeom prst="rect">
            <a:avLst/>
          </a:prstGeom>
          <a:noFill/>
        </p:spPr>
        <p:txBody>
          <a:bodyPr wrap="square" rtlCol="0">
            <a:spAutoFit/>
          </a:bodyPr>
          <a:lstStyle/>
          <a:p>
            <a:r>
              <a:rPr lang="en-US" sz="4400" b="1" dirty="0" smtClean="0">
                <a:solidFill>
                  <a:srgbClr val="75AADB"/>
                </a:solidFill>
                <a:latin typeface="Century Gothic" panose="020B0502020202020204" pitchFamily="34" charset="0"/>
              </a:rPr>
              <a:t>Acknowledgements</a:t>
            </a:r>
          </a:p>
        </p:txBody>
      </p:sp>
      <p:sp>
        <p:nvSpPr>
          <p:cNvPr id="30" name="TextBox 29"/>
          <p:cNvSpPr txBox="1"/>
          <p:nvPr/>
        </p:nvSpPr>
        <p:spPr>
          <a:xfrm>
            <a:off x="12818904" y="30093915"/>
            <a:ext cx="8229600" cy="769441"/>
          </a:xfrm>
          <a:prstGeom prst="rect">
            <a:avLst/>
          </a:prstGeom>
          <a:noFill/>
        </p:spPr>
        <p:txBody>
          <a:bodyPr wrap="square" rtlCol="0">
            <a:spAutoFit/>
          </a:bodyPr>
          <a:lstStyle/>
          <a:p>
            <a:r>
              <a:rPr lang="en-US" sz="4400" b="1" dirty="0" smtClean="0">
                <a:solidFill>
                  <a:srgbClr val="75AADB"/>
                </a:solidFill>
                <a:latin typeface="Century Gothic" panose="020B0502020202020204" pitchFamily="34" charset="0"/>
              </a:rPr>
              <a:t>Project Partners</a:t>
            </a:r>
          </a:p>
        </p:txBody>
      </p:sp>
      <p:sp>
        <p:nvSpPr>
          <p:cNvPr id="31" name="TextBox 30"/>
          <p:cNvSpPr txBox="1"/>
          <p:nvPr/>
        </p:nvSpPr>
        <p:spPr>
          <a:xfrm>
            <a:off x="843099" y="27794617"/>
            <a:ext cx="4542503" cy="769441"/>
          </a:xfrm>
          <a:prstGeom prst="rect">
            <a:avLst/>
          </a:prstGeom>
          <a:noFill/>
        </p:spPr>
        <p:txBody>
          <a:bodyPr wrap="square" rtlCol="0">
            <a:spAutoFit/>
          </a:bodyPr>
          <a:lstStyle/>
          <a:p>
            <a:r>
              <a:rPr lang="en-US" sz="4400" b="1" dirty="0" smtClean="0">
                <a:solidFill>
                  <a:srgbClr val="75AADB"/>
                </a:solidFill>
                <a:latin typeface="Century Gothic" panose="020B0502020202020204" pitchFamily="34" charset="0"/>
              </a:rPr>
              <a:t>Team Members</a:t>
            </a:r>
          </a:p>
        </p:txBody>
      </p:sp>
      <p:sp>
        <p:nvSpPr>
          <p:cNvPr id="21" name="TextBox 20"/>
          <p:cNvSpPr txBox="1"/>
          <p:nvPr/>
        </p:nvSpPr>
        <p:spPr>
          <a:xfrm>
            <a:off x="24457525" y="5014452"/>
            <a:ext cx="2339102" cy="6961237"/>
          </a:xfrm>
          <a:prstGeom prst="rect">
            <a:avLst/>
          </a:prstGeom>
          <a:noFill/>
        </p:spPr>
        <p:txBody>
          <a:bodyPr vert="vert270" wrap="square" rtlCol="0">
            <a:spAutoFit/>
          </a:bodyPr>
          <a:lstStyle/>
          <a:p>
            <a:r>
              <a:rPr lang="en-US" sz="2800" dirty="0" smtClean="0"/>
              <a:t>This area is to be left empty if the short title does not require this extra space (delete this text box).</a:t>
            </a:r>
          </a:p>
          <a:p>
            <a:r>
              <a:rPr lang="en-US" sz="2800" dirty="0" smtClean="0"/>
              <a:t>  </a:t>
            </a:r>
          </a:p>
          <a:p>
            <a:r>
              <a:rPr lang="en-US" sz="2800" dirty="0" smtClean="0"/>
              <a:t>Short title should be in 160 </a:t>
            </a:r>
            <a:r>
              <a:rPr lang="en-US" sz="2800" dirty="0" err="1" smtClean="0"/>
              <a:t>pt</a:t>
            </a:r>
            <a:r>
              <a:rPr lang="en-US" sz="2800" dirty="0" smtClean="0"/>
              <a:t> font. Only shrink if short title cannot fit in provided text box.</a:t>
            </a:r>
            <a:endParaRPr lang="en-US" sz="2800" dirty="0"/>
          </a:p>
        </p:txBody>
      </p:sp>
      <p:sp>
        <p:nvSpPr>
          <p:cNvPr id="34" name="Text Placeholder 16"/>
          <p:cNvSpPr txBox="1">
            <a:spLocks/>
          </p:cNvSpPr>
          <p:nvPr/>
        </p:nvSpPr>
        <p:spPr>
          <a:xfrm>
            <a:off x="3910644" y="3344634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sp>
        <p:nvSpPr>
          <p:cNvPr id="36" name="Text Placeholder 16"/>
          <p:cNvSpPr txBox="1">
            <a:spLocks/>
          </p:cNvSpPr>
          <p:nvPr/>
        </p:nvSpPr>
        <p:spPr>
          <a:xfrm>
            <a:off x="7003216" y="3344634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rPr>
              <a:t>Participant Name</a:t>
            </a:r>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777" y="31139977"/>
            <a:ext cx="2057404" cy="2081788"/>
          </a:xfrm>
          <a:prstGeom prst="rect">
            <a:avLst/>
          </a:prstGeom>
        </p:spPr>
      </p:pic>
      <p:pic>
        <p:nvPicPr>
          <p:cNvPr id="35" name="Picture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2485" y="31148713"/>
            <a:ext cx="2057404" cy="2081788"/>
          </a:xfrm>
          <a:prstGeom prst="rect">
            <a:avLst/>
          </a:prstGeom>
        </p:spPr>
      </p:pic>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08989" y="31139977"/>
            <a:ext cx="2057404" cy="2081788"/>
          </a:xfrm>
          <a:prstGeom prst="rect">
            <a:avLst/>
          </a:prstGeom>
        </p:spPr>
      </p:pic>
      <p:sp>
        <p:nvSpPr>
          <p:cNvPr id="32" name="Text Placeholder 16"/>
          <p:cNvSpPr txBox="1">
            <a:spLocks/>
          </p:cNvSpPr>
          <p:nvPr/>
        </p:nvSpPr>
        <p:spPr>
          <a:xfrm>
            <a:off x="914400" y="28619313"/>
            <a:ext cx="9174477" cy="234852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rPr>
              <a:t>Team Leads are first and include their title below their name.</a:t>
            </a:r>
          </a:p>
          <a:p>
            <a:r>
              <a:rPr lang="en-US" dirty="0" smtClean="0">
                <a:solidFill>
                  <a:schemeClr val="tx1">
                    <a:lumMod val="75000"/>
                  </a:schemeClr>
                </a:solidFill>
              </a:rPr>
              <a:t>Headshots should include professional business attire.</a:t>
            </a:r>
          </a:p>
          <a:p>
            <a:r>
              <a:rPr lang="en-US" dirty="0" smtClean="0">
                <a:solidFill>
                  <a:schemeClr val="tx1">
                    <a:lumMod val="75000"/>
                  </a:schemeClr>
                </a:solidFill>
              </a:rPr>
              <a:t>Images should be cropped to a circle shape at a 1.8” x 1.8” dimension and centered in aperture shape. Instruction on how to do this can </a:t>
            </a:r>
            <a:r>
              <a:rPr lang="en-US" dirty="0">
                <a:solidFill>
                  <a:schemeClr val="tx1">
                    <a:lumMod val="75000"/>
                  </a:schemeClr>
                </a:solidFill>
              </a:rPr>
              <a:t>be found </a:t>
            </a:r>
            <a:r>
              <a:rPr lang="en-US" dirty="0" smtClean="0">
                <a:solidFill>
                  <a:schemeClr val="tx1">
                    <a:lumMod val="75000"/>
                  </a:schemeClr>
                </a:solidFill>
                <a:hlinkClick r:id="rId3"/>
              </a:rPr>
              <a:t>here</a:t>
            </a:r>
            <a:r>
              <a:rPr lang="en-US" dirty="0" smtClean="0">
                <a:solidFill>
                  <a:schemeClr val="tx1">
                    <a:lumMod val="75000"/>
                  </a:schemeClr>
                </a:solidFill>
              </a:rPr>
              <a:t>.</a:t>
            </a:r>
          </a:p>
        </p:txBody>
      </p:sp>
      <p:sp>
        <p:nvSpPr>
          <p:cNvPr id="38" name="TextBox 37"/>
          <p:cNvSpPr txBox="1"/>
          <p:nvPr/>
        </p:nvSpPr>
        <p:spPr>
          <a:xfrm>
            <a:off x="843099" y="34694241"/>
            <a:ext cx="18035451" cy="871515"/>
          </a:xfrm>
          <a:prstGeom prst="rect">
            <a:avLst/>
          </a:prstGeom>
          <a:noFill/>
        </p:spPr>
        <p:txBody>
          <a:bodyPr wrap="square" rtlCol="0">
            <a:noAutofit/>
          </a:bodyPr>
          <a:lstStyle/>
          <a:p>
            <a:pPr lvl="0"/>
            <a:r>
              <a:rPr lang="en-US" sz="4800" dirty="0" smtClean="0">
                <a:solidFill>
                  <a:schemeClr val="bg1"/>
                </a:solidFill>
                <a:latin typeface="+mj-lt"/>
              </a:rPr>
              <a:t>Node Location – </a:t>
            </a:r>
            <a:r>
              <a:rPr lang="en-US" sz="4800" dirty="0">
                <a:solidFill>
                  <a:srgbClr val="FFFFFF"/>
                </a:solidFill>
                <a:latin typeface="Century Gothic"/>
              </a:rPr>
              <a:t>Year Term</a:t>
            </a:r>
            <a:endParaRPr lang="en-US" sz="4800" dirty="0">
              <a:solidFill>
                <a:srgbClr val="FFFFFF"/>
              </a:solidFill>
              <a:latin typeface="Century Gothic"/>
            </a:endParaRPr>
          </a:p>
        </p:txBody>
      </p:sp>
      <p:sp>
        <p:nvSpPr>
          <p:cNvPr id="33" name="Rectangle 32"/>
          <p:cNvSpPr/>
          <p:nvPr/>
        </p:nvSpPr>
        <p:spPr>
          <a:xfrm rot="19428621">
            <a:off x="-6094269" y="8185817"/>
            <a:ext cx="22959748" cy="2646878"/>
          </a:xfrm>
          <a:prstGeom prst="rect">
            <a:avLst/>
          </a:prstGeom>
          <a:noFill/>
        </p:spPr>
        <p:txBody>
          <a:bodyPr wrap="none" lIns="91440" tIns="45720" rIns="91440" bIns="45720">
            <a:spAutoFit/>
          </a:bodyPr>
          <a:lstStyle/>
          <a:p>
            <a:pPr algn="ctr"/>
            <a:r>
              <a:rPr lang="en-US" sz="166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Water Resources Projects</a:t>
            </a:r>
            <a:endParaRPr lang="en-US" sz="16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801379281"/>
      </p:ext>
    </p:extLst>
  </p:cSld>
  <p:clrMapOvr>
    <a:masterClrMapping/>
  </p:clrMapOvr>
</p:sld>
</file>

<file path=ppt/theme/theme1.xml><?xml version="1.0" encoding="utf-8"?>
<a:theme xmlns:a="http://schemas.openxmlformats.org/drawingml/2006/main" name="Office Theme">
  <a:themeElements>
    <a:clrScheme name="DEVELOPv2 15">
      <a:dk1>
        <a:srgbClr val="767171"/>
      </a:dk1>
      <a:lt1>
        <a:srgbClr val="FFFFFF"/>
      </a:lt1>
      <a:dk2>
        <a:srgbClr val="767171"/>
      </a:dk2>
      <a:lt2>
        <a:srgbClr val="FFFFFF"/>
      </a:lt2>
      <a:accent1>
        <a:srgbClr val="2A5F7F"/>
      </a:accent1>
      <a:accent2>
        <a:srgbClr val="5D6A98"/>
      </a:accent2>
      <a:accent3>
        <a:srgbClr val="8577B7"/>
      </a:accent3>
      <a:accent4>
        <a:srgbClr val="E6CD61"/>
      </a:accent4>
      <a:accent5>
        <a:srgbClr val="D5A949"/>
      </a:accent5>
      <a:accent6>
        <a:srgbClr val="C78837"/>
      </a:accent6>
      <a:hlink>
        <a:srgbClr val="2A5F7F"/>
      </a:hlink>
      <a:folHlink>
        <a:srgbClr val="2A5F7F"/>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1990</TotalTime>
  <Words>4638</Words>
  <Application>Microsoft Office PowerPoint</Application>
  <PresentationFormat>Custom</PresentationFormat>
  <Paragraphs>531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Century Gothic</vt:lpstr>
      <vt:lpstr>Garamond</vt:lpstr>
      <vt:lpstr>Questrial</vt:lpstr>
      <vt:lpstr>Webdings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cp:lastModifiedBy>
  <cp:revision>142</cp:revision>
  <dcterms:created xsi:type="dcterms:W3CDTF">2015-06-02T14:58:58Z</dcterms:created>
  <dcterms:modified xsi:type="dcterms:W3CDTF">2016-09-09T17:41:06Z</dcterms:modified>
</cp:coreProperties>
</file>